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7" r:id="rId2"/>
    <p:sldId id="313" r:id="rId3"/>
    <p:sldId id="257" r:id="rId4"/>
    <p:sldId id="316" r:id="rId5"/>
    <p:sldId id="259" r:id="rId6"/>
    <p:sldId id="261" r:id="rId7"/>
    <p:sldId id="322" r:id="rId8"/>
    <p:sldId id="311" r:id="rId9"/>
    <p:sldId id="318" r:id="rId10"/>
    <p:sldId id="268" r:id="rId11"/>
    <p:sldId id="284" r:id="rId12"/>
    <p:sldId id="304" r:id="rId13"/>
    <p:sldId id="319" r:id="rId14"/>
    <p:sldId id="309" r:id="rId15"/>
    <p:sldId id="320" r:id="rId16"/>
    <p:sldId id="321" r:id="rId17"/>
  </p:sldIdLst>
  <p:sldSz cx="9144000" cy="6858000" type="screen4x3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283"/>
    <a:srgbClr val="756D92"/>
    <a:srgbClr val="C1707C"/>
    <a:srgbClr val="DAD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845" autoAdjust="0"/>
    <p:restoredTop sz="78031" autoAdjust="0"/>
  </p:normalViewPr>
  <p:slideViewPr>
    <p:cSldViewPr snapToObjects="1">
      <p:cViewPr varScale="1">
        <p:scale>
          <a:sx n="49" d="100"/>
          <a:sy n="49" d="100"/>
        </p:scale>
        <p:origin x="18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47" d="100"/>
          <a:sy n="47" d="100"/>
        </p:scale>
        <p:origin x="2800" y="56"/>
      </p:cViewPr>
      <p:guideLst/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3C6DC-4F20-CE44-8F3E-333FDB4C49B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72E01-1236-584E-AB99-E6DDAB28A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51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ヒラギノ角ゴ Pro W3" pitchFamily="-60" charset="-128"/>
                <a:cs typeface="ヒラギノ角ゴ Pro W3" pitchFamily="-6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D63F4DC-1EBC-504E-A229-34BFDF5DB270}" type="datetime1">
              <a:rPr lang="en-US"/>
              <a:pPr>
                <a:defRPr/>
              </a:pPr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ヒラギノ角ゴ Pro W3" pitchFamily="-60" charset="-128"/>
                <a:cs typeface="ヒラギノ角ゴ Pro W3" pitchFamily="-6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CA4A611D-55E9-364E-ADF3-69F49D9FB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19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pitchFamily="-6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pitchFamily="-60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pitchFamily="-60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pitchFamily="-60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pitchFamily="-60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kkinstituutti.fi/" TargetMode="External"/><Relationship Id="rId3" Type="http://schemas.openxmlformats.org/officeDocument/2006/relationships/hyperlink" Target="http://www.kotitapaturma.fi/tietoa-kampanjasta/yhteystiedot/" TargetMode="External"/><Relationship Id="rId7" Type="http://schemas.openxmlformats.org/officeDocument/2006/relationships/hyperlink" Target="https://thl.fi/fi/web/hyvinvoinnin-ja-terveyden-edistamisen-johtaminen/turvallisuuden-edistaminen/tapaturmien-ehkaisy/ikaantyneiden-tapaturmat/kaatumisten-ehkais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ulkari.fi/handle/10024/129899" TargetMode="External"/><Relationship Id="rId5" Type="http://schemas.openxmlformats.org/officeDocument/2006/relationships/hyperlink" Target="http://www.kotitapaturma.fi/" TargetMode="External"/><Relationship Id="rId4" Type="http://schemas.openxmlformats.org/officeDocument/2006/relationships/hyperlink" Target="http://www.julkari.fi/bitstream/handle/10024/135809/TY%C3%962017_45_UHRI._.WEB.pdf?sequence=1&amp;isAllowed=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http://www.kotitapaturma.fi/tietoa-kampanjasta/yhteystiedot/</a:t>
            </a:r>
            <a:endParaRPr lang="fi-FI" dirty="0"/>
          </a:p>
          <a:p>
            <a:endParaRPr lang="fi-FI" dirty="0"/>
          </a:p>
          <a:p>
            <a:r>
              <a:rPr lang="fi-FI" sz="1200" b="1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Tapaturmien ehkäisytyö perustuu seuraaviin tietoihin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ヒラギノ角ゴ Pro W3" pitchFamily="-60" charset="-128"/>
              <a:cs typeface="ヒラギノ角ゴ Pro W3" pitchFamily="-60" charset="-128"/>
            </a:endParaRPr>
          </a:p>
          <a:p>
            <a:pPr lvl="0"/>
            <a:r>
              <a:rPr lang="fi-FI" sz="1200" u="sng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  <a:hlinkClick r:id="rId4"/>
              </a:rPr>
              <a:t>Kansallinen uhritutkimus 2017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ヒラギノ角ゴ Pro W3" pitchFamily="-60" charset="-128"/>
              <a:cs typeface="ヒラギノ角ゴ Pro W3" pitchFamily="-60" charset="-128"/>
            </a:endParaRPr>
          </a:p>
          <a:p>
            <a:pPr lvl="0"/>
            <a:r>
              <a:rPr lang="fi-FI" sz="1200" u="sng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  <a:hlinkClick r:id="rId5"/>
              </a:rPr>
              <a:t>Kotitapaturma.fi- verkkosivut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ヒラギノ角ゴ Pro W3" pitchFamily="-60" charset="-128"/>
              <a:cs typeface="ヒラギノ角ゴ Pro W3" pitchFamily="-60" charset="-128"/>
            </a:endParaRPr>
          </a:p>
          <a:p>
            <a:pPr lvl="0"/>
            <a:r>
              <a:rPr lang="fi-FI" sz="1200" u="sng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  <a:hlinkClick r:id="rId6"/>
              </a:rPr>
              <a:t>STM Koti- ja vapaa-ajan tapaturmien ehkäisyn tavoiteohjelma 2014-2020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ヒラギノ角ゴ Pro W3" pitchFamily="-60" charset="-128"/>
              <a:cs typeface="ヒラギノ角ゴ Pro W3" pitchFamily="-60" charset="-128"/>
            </a:endParaRPr>
          </a:p>
          <a:p>
            <a:pPr lvl="0"/>
            <a:r>
              <a:rPr lang="fi-FI" sz="1200" u="sng" kern="1200" dirty="0" err="1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  <a:hlinkClick r:id="rId7"/>
              </a:rPr>
              <a:t>THL:n</a:t>
            </a:r>
            <a:r>
              <a:rPr lang="fi-FI" sz="1200" u="sng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  <a:hlinkClick r:id="rId7"/>
              </a:rPr>
              <a:t> tilastot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ヒラギノ角ゴ Pro W3" pitchFamily="-60" charset="-128"/>
              <a:cs typeface="ヒラギノ角ゴ Pro W3" pitchFamily="-60" charset="-128"/>
            </a:endParaRPr>
          </a:p>
          <a:p>
            <a:pPr lvl="0"/>
            <a:r>
              <a:rPr lang="fi-FI" sz="1200" u="sng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  <a:hlinkClick r:id="rId8"/>
              </a:rPr>
              <a:t>UKK-instituutti 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(UKK- instituutin materiaali) </a:t>
            </a:r>
          </a:p>
          <a:p>
            <a:pPr lvl="0"/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Tilastokeskus: Suomen virallinen tilasto (SVT)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4A611D-55E9-364E-ADF3-69F49D9FB02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9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4A611D-55E9-364E-ADF3-69F49D9FB0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0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0F5447-E2B8-4060-8E7A-BE7658E9150F}" type="slidenum">
              <a:rPr lang="sv-FI" altLang="fi-FI">
                <a:solidFill>
                  <a:srgbClr val="000000"/>
                </a:solidFill>
              </a:rPr>
              <a:pPr/>
              <a:t>12</a:t>
            </a:fld>
            <a:endParaRPr lang="sv-FI" altLang="fi-FI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1031875"/>
            <a:ext cx="4937125" cy="3703638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194" y="5097595"/>
            <a:ext cx="4613686" cy="4114390"/>
          </a:xfrm>
          <a:noFill/>
        </p:spPr>
        <p:txBody>
          <a:bodyPr wrap="none" lIns="83827" tIns="41913" rIns="83827" bIns="41913" anchor="ctr"/>
          <a:lstStyle/>
          <a:p>
            <a:pPr eaLnBrk="1" hangingPunct="1"/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8285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C835D-53E6-644E-9449-3F6FB8FD7068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otsikko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E945-4379-CB4C-963F-F06526928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1670-51A9-4C4C-82E5-F16045B50ADF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otsikko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698C-6F04-BC4F-8923-DDD0FABB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8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BADF-EB30-9448-A73B-47736DC258FC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otsikko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5EA36-42C7-2342-A5A4-CA9ED0561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5294-0106-2745-960A-2C1552E5312F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otsikko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50F04-6F23-7044-8666-048C1F6AB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6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398CD-AFBF-E246-94D0-8836A0FBA84F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otsikko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B011-1289-484C-83D9-8A732934D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3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8C7E-BC5C-6841-B729-55DD5DC9359B}" type="datetime1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otsikko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0CD7-A8C8-AC4B-821B-504CB94FE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34EA-09C6-3649-8FC4-14A5E273DC45}" type="datetime1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otsikko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A24B-5876-2D46-BFD6-5633F50F3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9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4EF3-9D7E-5545-86F5-002463A1D373}" type="datetime1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otsikko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AE54-5807-104A-9AAC-E0254C909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CA41-FB18-3645-960D-ED6D6F240B70}" type="datetime1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otsikko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14E2-0FF0-524C-B842-6E3688F6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3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1072-E9A6-1A4F-872F-04C27C81AB6F}" type="datetime1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otsikko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A492-A48C-094B-92A2-7B6A88AE2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1CDA-4225-264B-B599-99EBCC76B795}" type="datetime1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otsikko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13D2-70DC-DB45-A87D-E8379E89B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9600" y="274638"/>
            <a:ext cx="774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9600" y="1439333"/>
            <a:ext cx="7740000" cy="478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444" y="6354000"/>
            <a:ext cx="874889" cy="50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F982835-2A8B-F54A-B468-40364C39A3C3}" type="datetime1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2111" y="6354000"/>
            <a:ext cx="4515556" cy="50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  <a:ea typeface="ヒラギノ角ゴ Pro W3" pitchFamily="-60" charset="-128"/>
                <a:cs typeface="ヒラギノ角ゴ Pro W3" pitchFamily="-60" charset="-128"/>
              </a:defRPr>
            </a:lvl1pPr>
          </a:lstStyle>
          <a:p>
            <a:pPr>
              <a:defRPr/>
            </a:pPr>
            <a:r>
              <a:rPr lang="en-US"/>
              <a:t>Powerpoint otsikko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4000"/>
            <a:ext cx="818444" cy="50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1352A7E-2755-3F45-9BEE-52602A09B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5429"/>
            <a:ext cx="180000" cy="180000"/>
          </a:xfrm>
          <a:prstGeom prst="rect">
            <a:avLst/>
          </a:prstGeom>
          <a:solidFill>
            <a:schemeClr val="accent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 W3" pitchFamily="-60" charset="-128"/>
              <a:cs typeface="ヒラギノ角ゴ Pro W3" pitchFamily="-60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836287"/>
            <a:ext cx="180000" cy="180000"/>
          </a:xfrm>
          <a:prstGeom prst="rect">
            <a:avLst/>
          </a:prstGeom>
          <a:solidFill>
            <a:srgbClr val="C170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 W3" pitchFamily="-60" charset="-128"/>
              <a:cs typeface="ヒラギノ角ゴ Pro W3" pitchFamily="-60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841716"/>
            <a:ext cx="180000" cy="180000"/>
          </a:xfrm>
          <a:prstGeom prst="rect">
            <a:avLst/>
          </a:prstGeom>
          <a:solidFill>
            <a:srgbClr val="756D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 W3" pitchFamily="-60" charset="-128"/>
              <a:cs typeface="ヒラギノ角ゴ Pro W3" pitchFamily="-60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852574"/>
            <a:ext cx="180000" cy="180000"/>
          </a:xfrm>
          <a:prstGeom prst="rect">
            <a:avLst/>
          </a:prstGeom>
          <a:solidFill>
            <a:srgbClr val="6192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 W3" pitchFamily="-60" charset="-128"/>
              <a:cs typeface="ヒラギノ角ゴ Pro W3" pitchFamily="-60" charset="-128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830858"/>
            <a:ext cx="180000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847145"/>
            <a:ext cx="180000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Kissalogo_200x200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74" y="5238000"/>
            <a:ext cx="1620000" cy="162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301589-29F4-4B1F-B1C0-D708C006766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86198" y="252943"/>
            <a:ext cx="1014590" cy="104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60" charset="-128"/>
          <a:cs typeface="ヒラギノ角ゴ Pro W3" pitchFamily="-6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pitchFamily="-60" charset="-128"/>
          <a:cs typeface="ヒラギノ角ゴ Pro W3" pitchFamily="-6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pitchFamily="-60" charset="-128"/>
          <a:cs typeface="ヒラギノ角ゴ Pro W3" pitchFamily="-6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pitchFamily="-60" charset="-128"/>
          <a:cs typeface="ヒラギノ角ゴ Pro W3" pitchFamily="-6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pitchFamily="-60" charset="-128"/>
          <a:cs typeface="ヒラギノ角ゴ Pro W3" pitchFamily="-6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pitchFamily="-60" charset="-128"/>
          <a:cs typeface="ヒラギノ角ゴ Pro W3" pitchFamily="-6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pitchFamily="-60" charset="-128"/>
          <a:cs typeface="ヒラギノ角ゴ Pro W3" pitchFamily="-6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pitchFamily="-60" charset="-128"/>
          <a:cs typeface="ヒラギノ角ゴ Pro W3" pitchFamily="-6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pitchFamily="-60" charset="-128"/>
          <a:cs typeface="ヒラギノ角ゴ Pro W3" pitchFamily="-6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pitchFamily="-6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pitchFamily="-60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pitchFamily="-60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pitchFamily="-60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60" charset="-128"/>
          <a:cs typeface="ヒラギノ角ゴ Pro W3" pitchFamily="-60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dinturvaopas.fi/tapaturmat/turvallinen-koti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s.fi/sairaanhoito/sairaanhoitopalvelut/myrkytystietokeskus/Sivut/default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ednet.punainenristi.fi/node/55211/event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raudu.info/" TargetMode="External"/><Relationship Id="rId13" Type="http://schemas.openxmlformats.org/officeDocument/2006/relationships/hyperlink" Target="http://www.terveurheilija.fi/" TargetMode="External"/><Relationship Id="rId3" Type="http://schemas.openxmlformats.org/officeDocument/2006/relationships/hyperlink" Target="http://www.tapaturmap&#228;iv&#228;.fi/" TargetMode="External"/><Relationship Id="rId7" Type="http://schemas.openxmlformats.org/officeDocument/2006/relationships/hyperlink" Target="http://www.spek.fi/" TargetMode="External"/><Relationship Id="rId12" Type="http://schemas.openxmlformats.org/officeDocument/2006/relationships/hyperlink" Target="http://www.ukk-instituutti.fi/" TargetMode="External"/><Relationship Id="rId2" Type="http://schemas.openxmlformats.org/officeDocument/2006/relationships/hyperlink" Target="http://www.kotitapaturma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l.fi/fi/web/hyvinvoinnin-ja-terveyden-edistamisen-johtaminen/turvallisuuden-edistaminen/tapaturmien-ehkaisy" TargetMode="External"/><Relationship Id="rId11" Type="http://schemas.openxmlformats.org/officeDocument/2006/relationships/hyperlink" Target="http://www.suh.fi/" TargetMode="External"/><Relationship Id="rId5" Type="http://schemas.openxmlformats.org/officeDocument/2006/relationships/hyperlink" Target="https://www.punainenristi.fi/opi-ensiapua" TargetMode="External"/><Relationship Id="rId10" Type="http://schemas.openxmlformats.org/officeDocument/2006/relationships/hyperlink" Target="http://www.tukes.fi/" TargetMode="External"/><Relationship Id="rId4" Type="http://schemas.openxmlformats.org/officeDocument/2006/relationships/hyperlink" Target="http://www.pysypystyss&#228;.fi/" TargetMode="External"/><Relationship Id="rId9" Type="http://schemas.openxmlformats.org/officeDocument/2006/relationships/hyperlink" Target="http://www.pelastustoimi.fi/" TargetMode="External"/><Relationship Id="rId14" Type="http://schemas.openxmlformats.org/officeDocument/2006/relationships/hyperlink" Target="https://www.hus.fi/sairaanhoito/sairaanhoitopalvelut/myrkytystietokeskus/Sivut/default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kinstituutti.fi/filebank/2603-kaatumisseula-tarkistuslista_UKKlogo.pdf" TargetMode="External"/><Relationship Id="rId2" Type="http://schemas.openxmlformats.org/officeDocument/2006/relationships/hyperlink" Target="http://www.kotitapaturma.fi/tietotyyppi/ladattavat-materiaali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titapaturma.fi/aineistopankk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kinstituutti.fi/filebank/2603-kaatumisseula-tarkistuslista_UKKlogo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C7DE-A46B-4A36-A757-C62ED8A89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ea typeface="ヒラギノ角ゴ Pro W3" charset="0"/>
                <a:cs typeface="News Gothic MT"/>
              </a:rPr>
              <a:t>Tapaturmat ja </a:t>
            </a:r>
            <a:r>
              <a:rPr lang="en-US" sz="4000" dirty="0" err="1">
                <a:ea typeface="ヒラギノ角ゴ Pro W3" charset="0"/>
                <a:cs typeface="News Gothic MT"/>
              </a:rPr>
              <a:t>niiden</a:t>
            </a:r>
            <a:r>
              <a:rPr lang="en-US" sz="4000" dirty="0">
                <a:ea typeface="ヒラギノ角ゴ Pro W3" charset="0"/>
                <a:cs typeface="News Gothic MT"/>
              </a:rPr>
              <a:t> </a:t>
            </a:r>
            <a:r>
              <a:rPr lang="en-US" sz="4000" dirty="0" err="1">
                <a:ea typeface="ヒラギノ角ゴ Pro W3" charset="0"/>
                <a:cs typeface="News Gothic MT"/>
              </a:rPr>
              <a:t>ehkäisy</a:t>
            </a:r>
            <a:endParaRPr lang="fi-FI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CF69B-9ABF-4DA9-BC88-43C55D49B1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79873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Paloturvallisuuden lisääminen kotona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Asunnon jokaiseen kerrokseen on laitettava vähintään yksi palovaroitin ja jokaisen kerroksen alkavaa 60 m2 kohden on oltava vähintään yksi palovaroitin. 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Suunnittele ennakkoon, mitä kautta voi poistua asunnon eri huoneista tulipalossa.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Keittiön paloturvallisuutta voi parantaa hankkimalla turvalieden tai liesiturvalaitteita.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Paloturvallisuuden vuoksi  saunassa ei kannata kuivattaa pyykkiä.</a:t>
            </a:r>
          </a:p>
          <a:p>
            <a:pPr lvl="1"/>
            <a:r>
              <a:rPr lang="fi-FI" sz="1600" dirty="0">
                <a:hlinkClick r:id="rId2"/>
              </a:rPr>
              <a:t>http://www.kodinturvaopas.fi/tapaturmat/turvallinen-koti/</a:t>
            </a:r>
            <a:endParaRPr lang="fi-FI" sz="1600" dirty="0"/>
          </a:p>
          <a:p>
            <a:endParaRPr lang="fi-FI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8A24B-5876-2D46-BFD6-5633F50F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0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Hukkumistapaturmat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00" y="1422718"/>
            <a:ext cx="7740000" cy="4622800"/>
          </a:xfrm>
        </p:spPr>
        <p:txBody>
          <a:bodyPr/>
          <a:lstStyle/>
          <a:p>
            <a:r>
              <a:rPr lang="fi-FI" sz="2000" dirty="0"/>
              <a:t>Uimataito ja hyvät vesiturvallisuustaidot antavat vapauden liikkua vesillä eri vuodenaikoina.</a:t>
            </a:r>
          </a:p>
          <a:p>
            <a:pPr marL="0" indent="0">
              <a:buNone/>
            </a:pPr>
            <a:endParaRPr lang="fi-FI" sz="1100" dirty="0"/>
          </a:p>
          <a:p>
            <a:r>
              <a:rPr lang="fi-FI" sz="2000" dirty="0"/>
              <a:t>Hukkumiskuolemien merkittävimmät syyt ovat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alkoholi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puutteellinen varustautuminen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heikko toimintakyky ja uimataito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/>
              <a:t>lasten valvomatta jättäminen veden äärellä. </a:t>
            </a:r>
            <a:br>
              <a:rPr lang="fi-FI" sz="1600" dirty="0"/>
            </a:b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Hukkumistapaturman ehkäisy:</a:t>
            </a:r>
          </a:p>
          <a:p>
            <a:r>
              <a:rPr lang="fi-FI" sz="2000" dirty="0"/>
              <a:t>Älä ui yksin. </a:t>
            </a:r>
          </a:p>
          <a:p>
            <a:r>
              <a:rPr lang="fi-FI" sz="2000" dirty="0"/>
              <a:t>Ui aina rannan suuntaisesti ja niin, että jalat ylettyvät pohjaan. </a:t>
            </a:r>
          </a:p>
          <a:p>
            <a:r>
              <a:rPr lang="fi-FI" sz="2000" dirty="0"/>
              <a:t>Veneillessä muista pelastusliivien käyttö: liivien on oltava päällä ja kiinnitettyinä, jotta niistä on hyötyä.</a:t>
            </a:r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50F04-6F23-7044-8666-048C1F6ABF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178594" indent="-178594" defTabSz="305991" eaLnBrk="1" hangingPunct="1">
              <a:lnSpc>
                <a:spcPct val="101000"/>
              </a:lnSpc>
              <a:buClr>
                <a:srgbClr val="000000"/>
              </a:buClr>
              <a:buSzPct val="45000"/>
              <a:tabLst>
                <a:tab pos="492919" algn="l"/>
                <a:tab pos="984647" algn="l"/>
                <a:tab pos="1477566" algn="l"/>
                <a:tab pos="1969294" algn="l"/>
                <a:tab pos="2459831" algn="l"/>
                <a:tab pos="2952750" algn="l"/>
                <a:tab pos="3446860" algn="l"/>
                <a:tab pos="3939779" algn="l"/>
                <a:tab pos="4430316" algn="l"/>
                <a:tab pos="4922044" algn="l"/>
                <a:tab pos="5416154" algn="l"/>
              </a:tabLst>
            </a:pPr>
            <a:r>
              <a:rPr lang="en-GB" altLang="fi-FI" sz="2800" dirty="0" err="1">
                <a:solidFill>
                  <a:schemeClr val="tx1"/>
                </a:solidFill>
                <a:cs typeface="Arial" panose="020B0604020202020204" pitchFamily="34" charset="0"/>
              </a:rPr>
              <a:t>Myrkytystapaturmien</a:t>
            </a:r>
            <a:r>
              <a:rPr lang="en-GB" altLang="fi-FI" sz="2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altLang="fi-FI" sz="2800" dirty="0" err="1">
                <a:solidFill>
                  <a:schemeClr val="tx1"/>
                </a:solidFill>
                <a:cs typeface="Arial" panose="020B0604020202020204" pitchFamily="34" charset="0"/>
              </a:rPr>
              <a:t>ehk</a:t>
            </a:r>
            <a:r>
              <a:rPr lang="en-GB" altLang="fi-FI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</a:t>
            </a:r>
            <a:r>
              <a:rPr lang="en-GB" altLang="fi-FI" sz="2800" dirty="0" err="1">
                <a:solidFill>
                  <a:schemeClr val="tx1"/>
                </a:solidFill>
                <a:cs typeface="Arial" panose="020B0604020202020204" pitchFamily="34" charset="0"/>
              </a:rPr>
              <a:t>isy</a:t>
            </a:r>
            <a:endParaRPr lang="en-GB" altLang="fi-FI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89600" y="1600200"/>
            <a:ext cx="8164800" cy="460110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sz="2000" dirty="0"/>
              <a:t>Säilytä kodin kemikaalit ja lääkkeet alkuperäispakkauksissaan.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fi-FI" altLang="fi-FI" sz="1100" dirty="0"/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sz="2000" dirty="0"/>
              <a:t>Pidä tupakat, tumpit ja myrkylliset sisäkasvit pois lasten ulottumattomissa.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fi-FI" altLang="fi-FI" sz="1100" dirty="0"/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sz="2000" dirty="0"/>
              <a:t>Tunnista pihapiirin myrkylliset kasvit ja opeta                    lapsia, ettei kaikkea laiteta suuhun.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fi-FI" altLang="fi-FI" sz="1100" dirty="0"/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altLang="fi-FI" sz="2000" dirty="0"/>
              <a:t>Pidä myrkytysten varalta lääkekaapissa                         lääkehiiltä (esim. </a:t>
            </a:r>
            <a:r>
              <a:rPr lang="fi-FI" altLang="fi-FI" sz="2000" dirty="0" err="1"/>
              <a:t>Carbomix</a:t>
            </a:r>
            <a:r>
              <a:rPr lang="fi-FI" altLang="fi-FI" sz="2000" baseline="30000" dirty="0"/>
              <a:t>®</a:t>
            </a:r>
            <a:r>
              <a:rPr lang="fi-FI" altLang="fi-FI" sz="2000" dirty="0"/>
              <a:t> 50g pullo).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fi-FI" altLang="fi-FI" sz="1100" dirty="0"/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fi-FI" sz="2000" dirty="0" err="1">
                <a:solidFill>
                  <a:srgbClr val="000000"/>
                </a:solidFill>
              </a:rPr>
              <a:t>Selvitä</a:t>
            </a:r>
            <a:r>
              <a:rPr lang="en-GB" altLang="fi-FI" sz="2000" dirty="0">
                <a:solidFill>
                  <a:srgbClr val="000000"/>
                </a:solidFill>
              </a:rPr>
              <a:t> </a:t>
            </a:r>
            <a:r>
              <a:rPr lang="en-GB" altLang="fi-FI" sz="2000" dirty="0" err="1">
                <a:solidFill>
                  <a:srgbClr val="000000"/>
                </a:solidFill>
              </a:rPr>
              <a:t>heti</a:t>
            </a:r>
            <a:r>
              <a:rPr lang="en-GB" altLang="fi-FI" sz="2000" dirty="0">
                <a:solidFill>
                  <a:srgbClr val="000000"/>
                </a:solidFill>
              </a:rPr>
              <a:t> </a:t>
            </a:r>
            <a:r>
              <a:rPr lang="en-GB" altLang="fi-FI" sz="2000" dirty="0" err="1">
                <a:solidFill>
                  <a:srgbClr val="000000"/>
                </a:solidFill>
              </a:rPr>
              <a:t>myrkytysvaara</a:t>
            </a:r>
            <a:r>
              <a:rPr lang="en-GB" altLang="fi-FI" sz="2000" dirty="0">
                <a:solidFill>
                  <a:srgbClr val="000000"/>
                </a:solidFill>
              </a:rPr>
              <a:t> </a:t>
            </a:r>
            <a:r>
              <a:rPr lang="en-GB" altLang="fi-FI" sz="2000" dirty="0" err="1">
                <a:solidFill>
                  <a:srgbClr val="000000"/>
                </a:solidFill>
              </a:rPr>
              <a:t>ja</a:t>
            </a:r>
            <a:r>
              <a:rPr lang="en-GB" altLang="fi-FI" sz="2000" dirty="0">
                <a:solidFill>
                  <a:srgbClr val="000000"/>
                </a:solidFill>
              </a:rPr>
              <a:t> </a:t>
            </a:r>
            <a:r>
              <a:rPr lang="en-GB" altLang="fi-FI" sz="2000" dirty="0" err="1">
                <a:solidFill>
                  <a:srgbClr val="000000"/>
                </a:solidFill>
              </a:rPr>
              <a:t>jatkotoimenpiteet</a:t>
            </a:r>
            <a:r>
              <a:rPr lang="en-GB" altLang="fi-FI" sz="2000" dirty="0">
                <a:solidFill>
                  <a:srgbClr val="000000"/>
                </a:solidFill>
              </a:rPr>
              <a:t> </a:t>
            </a:r>
            <a:r>
              <a:rPr lang="en-GB" altLang="fi-FI" sz="2000" dirty="0" err="1">
                <a:solidFill>
                  <a:srgbClr val="000000"/>
                </a:solidFill>
                <a:hlinkClick r:id="rId3"/>
              </a:rPr>
              <a:t>myrkytystietokeskuksesta</a:t>
            </a:r>
            <a:r>
              <a:rPr lang="en-GB" altLang="fi-FI" sz="2000" dirty="0">
                <a:solidFill>
                  <a:srgbClr val="000000"/>
                </a:solidFill>
                <a:hlinkClick r:id="rId3"/>
              </a:rPr>
              <a:t>!</a:t>
            </a:r>
            <a:endParaRPr lang="en-GB" altLang="fi-FI" sz="200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endParaRPr lang="fi-FI" altLang="fi-FI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D999D-422C-4B0B-9A68-22DD5EE79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984" y="3429000"/>
            <a:ext cx="1800416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7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62C1-8AE8-429E-95C1-47B40CB5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err="1"/>
              <a:t>Turvakoutsivalmennus</a:t>
            </a:r>
            <a:endParaRPr lang="fi-FI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AD06E-94F1-44CF-BE4C-67B579245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00" y="1422718"/>
            <a:ext cx="7740000" cy="5668962"/>
          </a:xfrm>
        </p:spPr>
        <p:txBody>
          <a:bodyPr/>
          <a:lstStyle/>
          <a:p>
            <a:r>
              <a:rPr lang="fi-FI" altLang="fi-FI" sz="2000" dirty="0">
                <a:cs typeface="Arial" panose="020B0604020202020204" pitchFamily="34" charset="0"/>
              </a:rPr>
              <a:t>Antaa tietoa, taitoa ja keinoja koti- ja vapaa-ajan tapaturmien ehkäisyyn. </a:t>
            </a:r>
          </a:p>
          <a:p>
            <a:pPr marL="0" indent="0">
              <a:buNone/>
            </a:pPr>
            <a:endParaRPr lang="fi-FI" altLang="fi-FI" sz="2000" dirty="0">
              <a:cs typeface="Arial" panose="020B0604020202020204" pitchFamily="34" charset="0"/>
            </a:endParaRPr>
          </a:p>
          <a:p>
            <a:r>
              <a:rPr lang="fi-FI" altLang="fi-FI" sz="2000" dirty="0">
                <a:cs typeface="Arial" panose="020B0604020202020204" pitchFamily="34" charset="0"/>
              </a:rPr>
              <a:t>S</a:t>
            </a:r>
            <a:r>
              <a:rPr lang="fi-FI" sz="2000" dirty="0"/>
              <a:t>oveltuu hyvin järjestöjen vapaaehtoistoimijoille, sekä kaikille muille aiheesta kiinnostuneille. </a:t>
            </a:r>
          </a:p>
          <a:p>
            <a:pPr marL="0" indent="0">
              <a:buNone/>
            </a:pPr>
            <a:endParaRPr lang="fi-FI" altLang="fi-FI" sz="2000" dirty="0">
              <a:cs typeface="Arial" panose="020B0604020202020204" pitchFamily="34" charset="0"/>
            </a:endParaRPr>
          </a:p>
          <a:p>
            <a:r>
              <a:rPr lang="fi-FI" altLang="fi-FI" sz="2000" dirty="0">
                <a:cs typeface="Arial" panose="020B0604020202020204" pitchFamily="34" charset="0"/>
              </a:rPr>
              <a:t>Rakentuu kuudesta perusmoduulista, joita voidaan hyödyntää joko yhdessä tai erillisinä. </a:t>
            </a:r>
          </a:p>
          <a:p>
            <a:pPr marL="0" indent="0">
              <a:buNone/>
            </a:pPr>
            <a:endParaRPr lang="fi-FI" altLang="fi-FI" sz="2000" dirty="0">
              <a:cs typeface="Arial" panose="020B0604020202020204" pitchFamily="34" charset="0"/>
            </a:endParaRPr>
          </a:p>
          <a:p>
            <a:r>
              <a:rPr lang="fi-FI" sz="2000" dirty="0"/>
              <a:t>Valmennuksesta saat käyttöösi materiaalia ja menetelmiä kodin turvallisuusaiheisten tilaisuuksien järjestämiseen.</a:t>
            </a:r>
          </a:p>
          <a:p>
            <a:pPr marL="0" indent="0">
              <a:buNone/>
            </a:pPr>
            <a:r>
              <a:rPr lang="fi-FI" sz="2000" dirty="0"/>
              <a:t> </a:t>
            </a:r>
            <a:endParaRPr lang="fi-FI" altLang="fi-FI" sz="2000" dirty="0">
              <a:cs typeface="Arial" panose="020B0604020202020204" pitchFamily="34" charset="0"/>
            </a:endParaRPr>
          </a:p>
          <a:p>
            <a:r>
              <a:rPr lang="fi-FI" sz="2000" dirty="0"/>
              <a:t>Tulevista valmennuksista lisätietoa </a:t>
            </a:r>
            <a:r>
              <a:rPr lang="fi-FI" sz="2000" dirty="0">
                <a:hlinkClick r:id="rId2"/>
              </a:rPr>
              <a:t>https://rednet.punainenristi.fi/node/55211/events</a:t>
            </a:r>
            <a:r>
              <a:rPr lang="fi-FI" sz="2000" dirty="0"/>
              <a:t> tai kysymällä piiristä. </a:t>
            </a:r>
          </a:p>
          <a:p>
            <a:pPr marL="0" indent="0">
              <a:buNone/>
            </a:pPr>
            <a:endParaRPr lang="fi-FI" altLang="fi-FI" sz="2000" dirty="0"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4753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00" y="274638"/>
            <a:ext cx="7740000" cy="762528"/>
          </a:xfrm>
        </p:spPr>
        <p:txBody>
          <a:bodyPr/>
          <a:lstStyle/>
          <a:p>
            <a:r>
              <a:rPr lang="fi-FI" sz="2800" dirty="0"/>
              <a:t>Lisätietoja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00" y="1075689"/>
            <a:ext cx="7740000" cy="6010911"/>
          </a:xfrm>
        </p:spPr>
        <p:txBody>
          <a:bodyPr/>
          <a:lstStyle/>
          <a:p>
            <a:r>
              <a:rPr lang="fi-FI" sz="2000" dirty="0"/>
              <a:t>Hankkeen verkkosivuilla paljon lisätietoa kodin turvallisuudesta ja tapaturmien ehkäisystä: </a:t>
            </a:r>
            <a:r>
              <a:rPr lang="fi-FI" sz="2000" dirty="0">
                <a:hlinkClick r:id="rId2"/>
              </a:rPr>
              <a:t>www.kotitapaturma.fi</a:t>
            </a:r>
            <a:r>
              <a:rPr lang="fi-FI" sz="2000" dirty="0"/>
              <a:t> </a:t>
            </a:r>
            <a:r>
              <a:rPr lang="fi-FI" sz="2000" dirty="0">
                <a:hlinkClick r:id="rId3"/>
              </a:rPr>
              <a:t>www.tapaturmapäivä.fi</a:t>
            </a:r>
            <a:r>
              <a:rPr lang="fi-FI" sz="2000" dirty="0"/>
              <a:t> </a:t>
            </a:r>
            <a:r>
              <a:rPr lang="fi-FI" sz="2000" dirty="0">
                <a:hlinkClick r:id="rId4"/>
              </a:rPr>
              <a:t>www.pysypystyssä.fi</a:t>
            </a:r>
            <a:endParaRPr lang="fi-FI" sz="2000" dirty="0"/>
          </a:p>
          <a:p>
            <a:r>
              <a:rPr lang="fi-FI" sz="2000" dirty="0"/>
              <a:t>Suomen Punaisen Ristin ensiapukurssit </a:t>
            </a:r>
            <a:r>
              <a:rPr lang="fi-FI" sz="2000" dirty="0">
                <a:hlinkClick r:id="rId5"/>
              </a:rPr>
              <a:t>https://www.punainenristi.fi/opi-ensiapua</a:t>
            </a:r>
            <a:endParaRPr lang="fi-FI" sz="2000" dirty="0"/>
          </a:p>
          <a:p>
            <a:r>
              <a:rPr lang="fi-FI" sz="2000" dirty="0"/>
              <a:t>Tietoa tapaturmista ja kaatumisen ehkäisystä Terveyden ja hyvinvoinnin laitoksen </a:t>
            </a:r>
            <a:r>
              <a:rPr lang="fi-FI" sz="2000" dirty="0">
                <a:hlinkClick r:id="rId6"/>
              </a:rPr>
              <a:t>www.thl.fi</a:t>
            </a:r>
            <a:endParaRPr lang="fi-FI" sz="2000" dirty="0"/>
          </a:p>
          <a:p>
            <a:r>
              <a:rPr lang="fi-FI" sz="2000" dirty="0"/>
              <a:t>Tietoa paloturvallisuudesta</a:t>
            </a:r>
            <a:br>
              <a:rPr lang="fi-FI" sz="2000" dirty="0"/>
            </a:br>
            <a:r>
              <a:rPr lang="fi-FI" sz="2000" dirty="0">
                <a:hlinkClick r:id="rId7"/>
              </a:rPr>
              <a:t>www.spek.fi</a:t>
            </a:r>
            <a:r>
              <a:rPr lang="fi-FI" sz="2000" dirty="0"/>
              <a:t>, </a:t>
            </a:r>
            <a:r>
              <a:rPr lang="fi-FI" sz="2000" dirty="0">
                <a:hlinkClick r:id="rId8"/>
              </a:rPr>
              <a:t>www.varaudu.info</a:t>
            </a:r>
            <a:r>
              <a:rPr lang="fi-FI" sz="2000" dirty="0"/>
              <a:t>, </a:t>
            </a:r>
            <a:r>
              <a:rPr lang="fi-FI" sz="2000" dirty="0">
                <a:hlinkClick r:id="rId9"/>
              </a:rPr>
              <a:t>www.pelastustoimi.fi</a:t>
            </a:r>
            <a:endParaRPr lang="fi-FI" sz="2000" dirty="0"/>
          </a:p>
          <a:p>
            <a:r>
              <a:rPr lang="fi-FI" sz="2000" dirty="0"/>
              <a:t>Tietoa tuoteturvallisuudesta ja viallisten tuotteiden ilmoittaminen </a:t>
            </a:r>
            <a:r>
              <a:rPr lang="fi-FI" sz="2000" dirty="0">
                <a:hlinkClick r:id="rId10"/>
              </a:rPr>
              <a:t>www.tukes.fi</a:t>
            </a:r>
            <a:endParaRPr lang="fi-FI" sz="2000" dirty="0"/>
          </a:p>
          <a:p>
            <a:r>
              <a:rPr lang="fi-FI" sz="2000" dirty="0"/>
              <a:t>Tietoa hukkumisen ehkäisystä ja uimataidosta </a:t>
            </a:r>
            <a:r>
              <a:rPr lang="fi-FI" sz="2000" dirty="0">
                <a:hlinkClick r:id="rId11"/>
              </a:rPr>
              <a:t>www.suh.fi</a:t>
            </a:r>
            <a:endParaRPr lang="fi-FI" sz="2000" dirty="0"/>
          </a:p>
          <a:p>
            <a:r>
              <a:rPr lang="fi-FI" sz="2000" dirty="0"/>
              <a:t>Tietoa turvallisesta liikkumisesta </a:t>
            </a:r>
            <a:r>
              <a:rPr lang="fi-FI" sz="2000" dirty="0">
                <a:hlinkClick r:id="rId12"/>
              </a:rPr>
              <a:t>www.ukk-instituutti.fi</a:t>
            </a:r>
            <a:r>
              <a:rPr lang="fi-FI" sz="2000" dirty="0"/>
              <a:t> </a:t>
            </a:r>
            <a:r>
              <a:rPr lang="fi-FI" sz="2000" dirty="0">
                <a:hlinkClick r:id="rId13"/>
              </a:rPr>
              <a:t>www.terveurheilija.fi</a:t>
            </a:r>
            <a:r>
              <a:rPr lang="fi-FI" sz="2000" dirty="0"/>
              <a:t> </a:t>
            </a:r>
          </a:p>
          <a:p>
            <a:r>
              <a:rPr lang="fi-FI" sz="2000" dirty="0"/>
              <a:t>Myrkytyksistä, </a:t>
            </a:r>
            <a:r>
              <a:rPr lang="fi-FI" sz="2000" dirty="0">
                <a:hlinkClick r:id="rId14"/>
              </a:rPr>
              <a:t>www.myrkytystietokeskus.fi</a:t>
            </a:r>
            <a:br>
              <a:rPr lang="fi-FI" sz="2000" dirty="0"/>
            </a:br>
            <a:endParaRPr lang="fi-FI" sz="20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6299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8027D-138F-475E-8845-BB5836AB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Kysymyksiä ja tehtäviä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9EFA-5CDD-425D-8767-0245ACC59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/>
              <a:t>1) </a:t>
            </a:r>
            <a:r>
              <a:rPr lang="fi-FI" sz="2000" b="1" dirty="0"/>
              <a:t>Pari- tai ryhmäkeskustelu: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Oletko kaatunut kotona? 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Millaisessa tilanteessa?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Miten olisit voinut estää tilanteen?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Keskustelu: käydään yhteisesti läpi osallistujien kokemuksia. 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2) </a:t>
            </a:r>
            <a:r>
              <a:rPr lang="fi-FI" sz="2000" b="1" dirty="0"/>
              <a:t>Tutustu kodin turvallisuuden </a:t>
            </a:r>
            <a:r>
              <a:rPr lang="fi-FI" sz="2000" b="1" dirty="0">
                <a:hlinkClick r:id="rId2"/>
              </a:rPr>
              <a:t>tarkastuslistoihin</a:t>
            </a:r>
            <a:r>
              <a:rPr lang="fi-FI" sz="2000" b="1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Iäkkäät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Lapset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Tarkistuslista kaatumisten vaaratekijöistä </a:t>
            </a: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</a:rPr>
              <a:t>(joihin itse voi vaikuttaa)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720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9059-C61F-43FB-93F3-F61E558E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Kysymyksiä ja tehtäviä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92910-961A-4446-B6FC-97525FE3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00" y="1600200"/>
            <a:ext cx="6921556" cy="3657600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3) </a:t>
            </a:r>
            <a:r>
              <a:rPr lang="fi-FI" sz="2000" b="1" dirty="0"/>
              <a:t>Porinatehtävä parin kanssa</a:t>
            </a:r>
            <a:r>
              <a:rPr lang="fi-FI" sz="2000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Voitko parantaa kotisi turvallisuutta?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Jos pitäisi toteuttaa yksi korjaava toimenpide, niin mikä se olisi? 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000" dirty="0"/>
              <a:t>4) </a:t>
            </a:r>
            <a:r>
              <a:rPr lang="fi-FI" sz="2000" b="1" dirty="0"/>
              <a:t>Miten otan puheeksi turvallisuuden lähi- ja ystäväpiirissä?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000" dirty="0"/>
              <a:t>Esimerkkitapaus: Menet ystäväsi (75+ v.) luokse kylään ja huomaat, että siellä on liukkaat matot. Miten nostaisit esiin, että ystäväsi lattiat ovat vaaralliset? </a:t>
            </a:r>
          </a:p>
          <a:p>
            <a:pPr marL="0" indent="0">
              <a:spcBef>
                <a:spcPts val="600"/>
              </a:spcBef>
              <a:buNone/>
            </a:pPr>
            <a:endParaRPr lang="fi-FI" sz="20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000" dirty="0"/>
              <a:t>  </a:t>
            </a:r>
          </a:p>
          <a:p>
            <a:pPr marL="0" indent="0">
              <a:spcBef>
                <a:spcPts val="2900"/>
              </a:spcBef>
              <a:buNone/>
            </a:pPr>
            <a:endParaRPr lang="fi-FI" sz="2000" b="1" dirty="0"/>
          </a:p>
          <a:p>
            <a:pPr marL="0" indent="0">
              <a:spcBef>
                <a:spcPts val="2900"/>
              </a:spcBef>
              <a:buNone/>
            </a:pP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E5BEC-750A-4E53-9F28-405185CA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50F04-6F23-7044-8666-048C1F6ABFD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7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1455221" y="394349"/>
            <a:ext cx="5562962" cy="955667"/>
          </a:xfrm>
        </p:spPr>
        <p:txBody>
          <a:bodyPr/>
          <a:lstStyle/>
          <a:p>
            <a:pPr algn="ctr"/>
            <a:r>
              <a:rPr lang="fi-FI" altLang="fi-FI" sz="2800" dirty="0"/>
              <a:t>Tapaturmien ehkäisytyö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95" y="1600200"/>
            <a:ext cx="7795205" cy="5486400"/>
          </a:xfrm>
        </p:spPr>
        <p:txBody>
          <a:bodyPr/>
          <a:lstStyle/>
          <a:p>
            <a:pPr>
              <a:defRPr/>
            </a:pPr>
            <a:r>
              <a:rPr lang="fi-FI" sz="2000" dirty="0"/>
              <a:t>Suomen Punainen Risti koordinoi 20 eri turvallisuusalan organisaatiosta koostuvaa Tapaturmien ehkäisyverkostoa </a:t>
            </a:r>
          </a:p>
          <a:p>
            <a:pPr marL="0" indent="0">
              <a:buNone/>
              <a:defRPr/>
            </a:pPr>
            <a:endParaRPr lang="fi-FI" sz="2000" dirty="0"/>
          </a:p>
          <a:p>
            <a:pPr>
              <a:defRPr/>
            </a:pPr>
            <a:r>
              <a:rPr lang="fi-FI" altLang="fi-FI" sz="2000" dirty="0"/>
              <a:t>Verkoston tuottamia materiaaleja on ilmaiseksi tilattavissa ja käytettävissä osoitteessa: </a:t>
            </a:r>
            <a:r>
              <a:rPr lang="fi-FI" altLang="fi-FI" sz="2000" dirty="0">
                <a:hlinkClick r:id="rId3"/>
              </a:rPr>
              <a:t>http://www.kotitapaturma.fi/aineistopankki/</a:t>
            </a:r>
            <a:endParaRPr lang="fi-FI" altLang="fi-FI" sz="2000" dirty="0"/>
          </a:p>
          <a:p>
            <a:pPr>
              <a:defRPr/>
            </a:pPr>
            <a:endParaRPr lang="fi-FI" altLang="fi-FI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altLang="fi-FI" sz="2000" dirty="0"/>
              <a:t>Tarkistuslistat (lapset ja iäkkäät)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altLang="fi-FI" sz="2000" dirty="0"/>
              <a:t>Turvallisia vuosia opas (iäkkäät)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altLang="fi-FI" sz="2000" dirty="0"/>
              <a:t>Turvallisesti kotona juliste (kodin turvallisuus)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altLang="fi-FI" sz="2000" dirty="0" err="1"/>
              <a:t>Tapaturmala</a:t>
            </a:r>
            <a:r>
              <a:rPr lang="fi-FI" altLang="fi-FI" sz="2000" dirty="0"/>
              <a:t> ja </a:t>
            </a:r>
            <a:r>
              <a:rPr lang="fi-FI" altLang="fi-FI" sz="2000" dirty="0" err="1"/>
              <a:t>Turvala</a:t>
            </a:r>
            <a:r>
              <a:rPr lang="fi-FI" altLang="fi-FI" sz="2000" dirty="0"/>
              <a:t>- kuvasarja ala- ja yläkoululaisille</a:t>
            </a:r>
          </a:p>
          <a:p>
            <a:pPr>
              <a:defRPr/>
            </a:pPr>
            <a:endParaRPr lang="fi-FI" altLang="fi-FI" sz="2000" dirty="0"/>
          </a:p>
          <a:p>
            <a:pPr marL="0" indent="0"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997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2000"/>
            <a:ext cx="7315200" cy="867600"/>
          </a:xfrm>
        </p:spPr>
        <p:txBody>
          <a:bodyPr/>
          <a:lstStyle/>
          <a:p>
            <a:r>
              <a:rPr lang="en-US" sz="2800" dirty="0" err="1"/>
              <a:t>Tilastoja</a:t>
            </a:r>
            <a:r>
              <a:rPr lang="en-US" sz="2800" dirty="0"/>
              <a:t> ja </a:t>
            </a:r>
            <a:r>
              <a:rPr lang="en-US" sz="2800" dirty="0" err="1"/>
              <a:t>taustaa</a:t>
            </a:r>
            <a:r>
              <a:rPr lang="en-US" sz="2800" dirty="0"/>
              <a:t> </a:t>
            </a:r>
            <a:r>
              <a:rPr lang="en-US" sz="2800" dirty="0" err="1"/>
              <a:t>tapaturmista</a:t>
            </a:r>
            <a:br>
              <a:rPr lang="en-US" sz="2400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1600200"/>
            <a:ext cx="7762240" cy="4753800"/>
          </a:xfrm>
        </p:spPr>
        <p:txBody>
          <a:bodyPr/>
          <a:lstStyle/>
          <a:p>
            <a:r>
              <a:rPr lang="fi-FI" sz="2000" dirty="0"/>
              <a:t>Suomessa tapahtuu vuosittain 1 miljoonaa tapaturmaa.</a:t>
            </a:r>
          </a:p>
          <a:p>
            <a:endParaRPr lang="fi-FI" sz="2000" dirty="0"/>
          </a:p>
          <a:p>
            <a:r>
              <a:rPr lang="fi-FI" sz="2000" dirty="0"/>
              <a:t>Kuolemaan johtavista tapaturmista lähes 90 prosenttia on koti- ja vapaa-ajan tapaturmia, noin 10% liikennetapaturmia ja noin 1% työtapaturmia. </a:t>
            </a:r>
          </a:p>
          <a:p>
            <a:pPr marL="0" indent="0">
              <a:buNone/>
            </a:pPr>
            <a:endParaRPr lang="fi-FI" altLang="fi-FI" sz="2000" dirty="0">
              <a:solidFill>
                <a:srgbClr val="000000"/>
              </a:solidFill>
            </a:endParaRPr>
          </a:p>
          <a:p>
            <a:r>
              <a:rPr lang="fi-FI" altLang="fi-FI" sz="2000" dirty="0">
                <a:solidFill>
                  <a:srgbClr val="000000"/>
                </a:solidFill>
              </a:rPr>
              <a:t>Tapaturmatilastoja hallitsevat miehet, t</a:t>
            </a:r>
            <a:r>
              <a:rPr lang="fi-FI" sz="2000" dirty="0"/>
              <a:t>yöikäisten tapaturmaisesti aiheutuneista kuolemista sattuu miehille neljä viidestä</a:t>
            </a:r>
            <a:r>
              <a:rPr lang="fi-FI" altLang="fi-FI" sz="2000" dirty="0">
                <a:solidFill>
                  <a:srgbClr val="000000"/>
                </a:solidFill>
              </a:rPr>
              <a:t>.</a:t>
            </a:r>
          </a:p>
          <a:p>
            <a:endParaRPr lang="fi-FI" altLang="fi-FI" sz="2000" dirty="0">
              <a:solidFill>
                <a:srgbClr val="000000"/>
              </a:solidFill>
            </a:endParaRPr>
          </a:p>
          <a:p>
            <a:r>
              <a:rPr lang="fi-FI" altLang="fi-FI" sz="2000" dirty="0">
                <a:solidFill>
                  <a:srgbClr val="000000"/>
                </a:solidFill>
              </a:rPr>
              <a:t>Suomen tapaturmakuolleisuus on EU-maiden 5.korkein. </a:t>
            </a:r>
            <a:br>
              <a:rPr lang="fi-FI" altLang="fi-FI" sz="2000" dirty="0">
                <a:solidFill>
                  <a:srgbClr val="000000"/>
                </a:solidFill>
              </a:rPr>
            </a:br>
            <a:endParaRPr lang="fi-FI" altLang="fi-FI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50F04-6F23-7044-8666-048C1F6ABF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9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7C3E-EEFA-4CA3-AEBD-195F9681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228600"/>
            <a:ext cx="7772401" cy="1663700"/>
          </a:xfrm>
        </p:spPr>
        <p:txBody>
          <a:bodyPr/>
          <a:lstStyle/>
          <a:p>
            <a:r>
              <a:rPr lang="fi-FI" altLang="en-US" sz="2800" b="0" dirty="0">
                <a:cs typeface="Arial" panose="020B0604020202020204" pitchFamily="34" charset="0"/>
              </a:rPr>
              <a:t>Tapaturmat kuolemansyyn mukaan vuonna </a:t>
            </a:r>
            <a:br>
              <a:rPr lang="fi-FI" altLang="en-US" sz="2800" b="0" dirty="0">
                <a:cs typeface="Arial" panose="020B0604020202020204" pitchFamily="34" charset="0"/>
              </a:rPr>
            </a:br>
            <a:r>
              <a:rPr lang="fi-FI" altLang="en-US" sz="2800" b="0" dirty="0">
                <a:cs typeface="Arial" panose="020B0604020202020204" pitchFamily="34" charset="0"/>
              </a:rPr>
              <a:t>					2010-2017</a:t>
            </a:r>
            <a:endParaRPr lang="fi-FI" sz="28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17B81-3C83-4FF4-A6B8-59E9BBEE6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5257800"/>
            <a:ext cx="6496754" cy="1828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Vuonna 2017 kuoli tapaturmaisesti 2325 ihmistä, joista miehiä oli 65 prosenttia.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Yleisin kuolemaan johtanut tapaturma oli kaatuminen tai putoaminen, joihin kuoli yhteensä 1237 henkilöä.</a:t>
            </a:r>
            <a:endParaRPr lang="fi-FI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63B9917-967E-4381-86A9-79399039D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432785"/>
              </p:ext>
            </p:extLst>
          </p:nvPr>
        </p:nvGraphicFramePr>
        <p:xfrm>
          <a:off x="1284674" y="1571830"/>
          <a:ext cx="5486400" cy="360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298052" imgH="3346994" progId="Excel.Chart.8">
                  <p:embed/>
                </p:oleObj>
              </mc:Choice>
              <mc:Fallback>
                <p:oleObj name="Chart" r:id="rId2" imgW="4298052" imgH="3346994" progId="Excel.Chart.8">
                  <p:embed/>
                  <p:pic>
                    <p:nvPicPr>
                      <p:cNvPr id="9" name="Content Placeholder 7">
                        <a:extLst>
                          <a:ext uri="{FF2B5EF4-FFF2-40B4-BE49-F238E27FC236}">
                            <a16:creationId xmlns:a16="http://schemas.microsoft.com/office/drawing/2014/main" id="{A6004AE6-37D0-4406-B689-074C2C06BBD8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674" y="1571830"/>
                        <a:ext cx="5486400" cy="3600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16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482600"/>
            <a:ext cx="7740000" cy="842962"/>
          </a:xfrm>
        </p:spPr>
        <p:txBody>
          <a:bodyPr/>
          <a:lstStyle/>
          <a:p>
            <a:r>
              <a:rPr lang="fi-FI" sz="2800" dirty="0"/>
              <a:t>Tapaturmia ehkäistään ennakoinnilla</a:t>
            </a:r>
            <a:endParaRPr lang="fi-FI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00" y="1600200"/>
            <a:ext cx="7740000" cy="498316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2000" dirty="0"/>
              <a:t>Säännöllinen liikunta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2000" dirty="0"/>
              <a:t>Henkinen hyvinvointi, kiireettömyys, stressittömyys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2000" dirty="0"/>
              <a:t>Riittävä uni, omasta jaksamisesta huolehtiminen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2000" dirty="0"/>
              <a:t>Riittävä ja monipuolinen ravinto, päihteettömyys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2000" dirty="0"/>
              <a:t>Kodin vaaranpaikkojen ja lähiympäristön riskien tunnistaminen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2000" dirty="0"/>
              <a:t>Muutoksen tekeminen, kotiympäristö turvallisemmaksi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i-FI" sz="2000" dirty="0"/>
              <a:t>Varautuminen; mm. alkusammutusvälineet, ensiaputaidot </a:t>
            </a:r>
          </a:p>
          <a:p>
            <a:pPr marL="457200" lvl="1" indent="0">
              <a:buNone/>
              <a:defRPr/>
            </a:pPr>
            <a:endParaRPr lang="fi-FI" sz="2000" dirty="0"/>
          </a:p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50F04-6F23-7044-8666-048C1F6ABF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0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Kotitapaturmien ehkäisy – tunnista vaaranpaikat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00" y="1913762"/>
            <a:ext cx="7740000" cy="4440238"/>
          </a:xfrm>
        </p:spPr>
        <p:txBody>
          <a:bodyPr/>
          <a:lstStyle/>
          <a:p>
            <a:pPr>
              <a:defRPr/>
            </a:pPr>
            <a:r>
              <a:rPr lang="fi-FI" altLang="fi-FI" sz="2000" dirty="0"/>
              <a:t>Esteettömyys ja siisteys: ei jatkojohtoja tai kompastumis-/liukastumisvaaraa aiheuttavia tavaroita lattioilla.</a:t>
            </a:r>
          </a:p>
          <a:p>
            <a:pPr marL="0" indent="0">
              <a:buNone/>
              <a:defRPr/>
            </a:pPr>
            <a:endParaRPr lang="fi-FI" altLang="fi-FI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i-FI" altLang="fi-FI" sz="2000" dirty="0"/>
              <a:t>Liukuesteet matoissa, </a:t>
            </a:r>
            <a:r>
              <a:rPr lang="fi-FI" altLang="fi-FI" sz="2000" dirty="0">
                <a:solidFill>
                  <a:srgbClr val="000000"/>
                </a:solidFill>
              </a:rPr>
              <a:t>kylpyhuoneen lattialla liukuestematto tai lattian käsitteleminen liukastumattomaksi tarvittaessa.</a:t>
            </a:r>
          </a:p>
          <a:p>
            <a:pPr marL="0" indent="0">
              <a:buNone/>
              <a:defRPr/>
            </a:pPr>
            <a:endParaRPr lang="fi-FI" altLang="fi-FI" sz="2000" dirty="0"/>
          </a:p>
          <a:p>
            <a:pPr>
              <a:defRPr/>
            </a:pPr>
            <a:r>
              <a:rPr lang="fi-FI" altLang="fi-FI" sz="2000" dirty="0"/>
              <a:t>Selvästi havaittavat &amp; erottuvat porrasaskelmat ja liukuestetarrat sisäportaissa.</a:t>
            </a:r>
          </a:p>
          <a:p>
            <a:pPr marL="0" indent="0">
              <a:buNone/>
              <a:defRPr/>
            </a:pPr>
            <a:endParaRPr lang="fi-FI" altLang="fi-FI" sz="2000" dirty="0"/>
          </a:p>
          <a:p>
            <a:pPr>
              <a:defRPr/>
            </a:pPr>
            <a:r>
              <a:rPr lang="fi-FI" altLang="fi-FI" sz="2000" dirty="0"/>
              <a:t>Kaiteet portaikoissa.</a:t>
            </a:r>
          </a:p>
          <a:p>
            <a:pPr>
              <a:defRPr/>
            </a:pPr>
            <a:endParaRPr lang="fi-FI" altLang="fi-FI" sz="2000" dirty="0"/>
          </a:p>
          <a:p>
            <a:pPr>
              <a:defRPr/>
            </a:pPr>
            <a:endParaRPr lang="fi-FI" altLang="fi-FI" sz="2000" dirty="0"/>
          </a:p>
          <a:p>
            <a:pPr marL="0" indent="0">
              <a:buNone/>
              <a:defRPr/>
            </a:pPr>
            <a:br>
              <a:rPr lang="fi-FI" altLang="fi-FI" sz="2000" dirty="0"/>
            </a:b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50F04-6F23-7044-8666-048C1F6ABF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2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F159-A6D2-4736-9649-93EE9AF9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Kotitapaturmien ehkäisy – tunnista vaaranpaikat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FAE39-8D5E-4E34-A6D5-4E0FFF7D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00" y="1786148"/>
            <a:ext cx="7740000" cy="4783667"/>
          </a:xfrm>
        </p:spPr>
        <p:txBody>
          <a:bodyPr/>
          <a:lstStyle/>
          <a:p>
            <a:pPr>
              <a:defRPr/>
            </a:pPr>
            <a:r>
              <a:rPr lang="fi-FI" altLang="fi-FI" sz="2000" dirty="0"/>
              <a:t>Riittävä valaistus erityisesti pihalla ja portaikossa, </a:t>
            </a:r>
            <a:r>
              <a:rPr lang="fi-FI" altLang="fi-FI" sz="2000" dirty="0" err="1"/>
              <a:t>yövalo</a:t>
            </a:r>
            <a:r>
              <a:rPr lang="fi-FI" altLang="fi-FI" sz="2000" dirty="0"/>
              <a:t> tarvittaessa käytössä.</a:t>
            </a:r>
          </a:p>
          <a:p>
            <a:pPr marL="0" indent="0">
              <a:buNone/>
              <a:defRPr/>
            </a:pPr>
            <a:endParaRPr lang="fi-FI" altLang="fi-FI" sz="2000" dirty="0"/>
          </a:p>
          <a:p>
            <a:pPr>
              <a:defRPr/>
            </a:pPr>
            <a:r>
              <a:rPr lang="fi-FI" altLang="fi-FI" sz="2000" dirty="0"/>
              <a:t>Tukevat käsinojalliset taloustikkaat – mutta sijoita myös useimmin käytetyt tavarat ja ruoka-aineet helposti saataville.</a:t>
            </a:r>
          </a:p>
          <a:p>
            <a:pPr>
              <a:defRPr/>
            </a:pPr>
            <a:endParaRPr lang="fi-FI" altLang="fi-FI" sz="2000" dirty="0"/>
          </a:p>
          <a:p>
            <a:r>
              <a:rPr lang="fi-FI" sz="2000" dirty="0"/>
              <a:t>Kirjahyllyt kiinnitettynä seinään.</a:t>
            </a:r>
          </a:p>
          <a:p>
            <a:pPr marL="0" indent="0">
              <a:buNone/>
            </a:pPr>
            <a:endParaRPr lang="fi-FI" sz="2000" dirty="0"/>
          </a:p>
          <a:p>
            <a:pPr>
              <a:defRPr/>
            </a:pPr>
            <a:r>
              <a:rPr lang="fi-FI" altLang="fi-FI" sz="2000" dirty="0">
                <a:solidFill>
                  <a:srgbClr val="000000"/>
                </a:solidFill>
              </a:rPr>
              <a:t>Myrkylliset aineet, terävät esineet, tulitikut yms. säilytettävä lasten ulottumattomissa.</a:t>
            </a:r>
          </a:p>
          <a:p>
            <a:pPr marL="0" indent="0">
              <a:buNone/>
              <a:defRPr/>
            </a:pPr>
            <a:endParaRPr lang="fi-FI" altLang="fi-FI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i-FI" altLang="fi-FI" sz="2000" dirty="0">
                <a:solidFill>
                  <a:srgbClr val="000000"/>
                </a:solidFill>
              </a:rPr>
              <a:t>Alkoholin kohtuullinen käyttö (7 annosta viikossa)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FA9FA-4B8C-4AC3-98EE-A0C76708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50F04-6F23-7044-8666-048C1F6ABF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Tapaturmien ehkäisy ulkona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22" y="1600200"/>
            <a:ext cx="4176178" cy="5486400"/>
          </a:xfrm>
        </p:spPr>
        <p:txBody>
          <a:bodyPr/>
          <a:lstStyle/>
          <a:p>
            <a:pPr>
              <a:defRPr/>
            </a:pPr>
            <a:r>
              <a:rPr lang="fi-FI" sz="2000" dirty="0"/>
              <a:t>Pihan turvallisuutta voi parantaa valaistuksella sekä pitämällä pihan siistinä.</a:t>
            </a:r>
          </a:p>
          <a:p>
            <a:pPr marL="0" indent="0">
              <a:buNone/>
              <a:defRPr/>
            </a:pPr>
            <a:endParaRPr lang="fi-FI" sz="2000" dirty="0"/>
          </a:p>
          <a:p>
            <a:pPr>
              <a:defRPr/>
            </a:pPr>
            <a:r>
              <a:rPr lang="fi-FI" sz="2000" dirty="0"/>
              <a:t>Talvella lumen poistaminen ja hiekoitus kulkuväylillä.</a:t>
            </a:r>
          </a:p>
          <a:p>
            <a:pPr>
              <a:defRPr/>
            </a:pPr>
            <a:endParaRPr lang="fi-FI" sz="2000" dirty="0"/>
          </a:p>
          <a:p>
            <a:pPr>
              <a:defRPr/>
            </a:pPr>
            <a:r>
              <a:rPr lang="fi-FI" sz="2000" dirty="0"/>
              <a:t>Turvalliset jalkineet ulkona ja sisällä.</a:t>
            </a:r>
          </a:p>
          <a:p>
            <a:pPr lvl="1">
              <a:defRPr/>
            </a:pPr>
            <a:r>
              <a:rPr lang="fi-FI" sz="1600" dirty="0"/>
              <a:t>Liukuesteet tai nastakengät</a:t>
            </a:r>
          </a:p>
          <a:p>
            <a:pPr marL="457200" lvl="1" indent="0">
              <a:buNone/>
              <a:defRPr/>
            </a:pPr>
            <a:endParaRPr lang="fi-FI" sz="1600" dirty="0"/>
          </a:p>
          <a:p>
            <a:pPr>
              <a:defRPr/>
            </a:pPr>
            <a:r>
              <a:rPr lang="fi-FI" sz="2000" dirty="0"/>
              <a:t>Varaa riittävästi aikaa matkoihin erityisesti talvella.</a:t>
            </a:r>
          </a:p>
          <a:p>
            <a:pPr marL="0" indent="0">
              <a:buNone/>
              <a:defRPr/>
            </a:pPr>
            <a:endParaRPr lang="fi-FI" sz="2000" dirty="0"/>
          </a:p>
          <a:p>
            <a:endParaRPr lang="fi-FI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50F04-6F23-7044-8666-048C1F6ABFD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7"/>
          <a:stretch/>
        </p:blipFill>
        <p:spPr>
          <a:xfrm>
            <a:off x="4663022" y="1600200"/>
            <a:ext cx="4176178" cy="345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D6352-5CC7-440F-A150-AB88E067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135" y="5138122"/>
            <a:ext cx="223132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2E4D-642E-49EB-8C6C-480CA392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Kaatumistapaturmat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7C3-0B92-4115-B909-0E7AA66AF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00" y="1600200"/>
            <a:ext cx="7740000" cy="4914667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altLang="en-US" sz="2000" dirty="0"/>
              <a:t>Kaatumisista n. 80 % tapahtuu kotona tai kodin piha-alueella. 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en-US" sz="11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altLang="en-US" sz="2000" dirty="0"/>
              <a:t>Jokaisena talvikuukautena 20 000 suomalaista loukkaantuu ulkona liukastumisen seurauksena.</a:t>
            </a:r>
          </a:p>
          <a:p>
            <a:pPr marL="0" indent="0">
              <a:spcBef>
                <a:spcPts val="0"/>
              </a:spcBef>
              <a:buNone/>
            </a:pPr>
            <a:endParaRPr lang="fi-FI" altLang="en-US" sz="11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000" dirty="0"/>
              <a:t>Kaatu­mistapaturmat ovat merkittävin ikääntyneen väestönosan turvallisuusriski.</a:t>
            </a:r>
          </a:p>
          <a:p>
            <a:pPr marL="0" indent="0">
              <a:spcBef>
                <a:spcPts val="0"/>
              </a:spcBef>
              <a:buNone/>
            </a:pPr>
            <a:endParaRPr lang="fi-FI" sz="11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</a:rPr>
              <a:t>Tärkeää on tunnistaa kaatumiseen yhteydessä olevia vaaratekijöitä.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fi-FI" altLang="fi-FI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</a:rPr>
              <a:t>Kaatumisriskiä voi arvioida UKK-instituutin </a:t>
            </a:r>
            <a:r>
              <a:rPr lang="fi-FI" altLang="fi-FI" sz="2000" dirty="0" err="1">
                <a:solidFill>
                  <a:srgbClr val="000000"/>
                </a:solidFill>
                <a:cs typeface="Arial" panose="020B0604020202020204" pitchFamily="34" charset="0"/>
              </a:rPr>
              <a:t>KaatumiSeula</a:t>
            </a:r>
            <a:r>
              <a:rPr lang="fi-FI" altLang="fi-FI" sz="2000" dirty="0">
                <a:solidFill>
                  <a:srgbClr val="000000"/>
                </a:solidFill>
                <a:cs typeface="Arial" panose="020B0604020202020204" pitchFamily="34" charset="0"/>
              </a:rPr>
              <a:t>-materiaalin avulla. 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fi-FI" sz="1400" dirty="0">
                <a:hlinkClick r:id="rId2"/>
              </a:rPr>
              <a:t>http://www.ukkinstituutti.fi/filebank/2603-kaatumisseula-tarkistuslista_UKKlogo.pdf</a:t>
            </a:r>
            <a:endParaRPr lang="fi-FI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055D9-E40D-4127-965C-3A2BBF61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05294-0106-2745-960A-2C1552E5312F}" type="datetime1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DE291-B6A3-4A52-B5A9-FF7CEE80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Powerpoint otsikko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DC35C-FAF2-4931-BE91-751C808D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50F04-6F23-7044-8666-048C1F6ABF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4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F7BC1"/>
      </a:dk2>
      <a:lt2>
        <a:srgbClr val="6DABD9"/>
      </a:lt2>
      <a:accent1>
        <a:srgbClr val="DBCB6A"/>
      </a:accent1>
      <a:accent2>
        <a:srgbClr val="746B94"/>
      </a:accent2>
      <a:accent3>
        <a:srgbClr val="B5707C"/>
      </a:accent3>
      <a:accent4>
        <a:srgbClr val="6C9283"/>
      </a:accent4>
      <a:accent5>
        <a:srgbClr val="D8895C"/>
      </a:accent5>
      <a:accent6>
        <a:srgbClr val="4994C5"/>
      </a:accent6>
      <a:hlink>
        <a:srgbClr val="746B94"/>
      </a:hlink>
      <a:folHlink>
        <a:srgbClr val="629682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951</Words>
  <Application>Microsoft Office PowerPoint</Application>
  <PresentationFormat>On-screen Show (4:3)</PresentationFormat>
  <Paragraphs>168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News Gothic MT</vt:lpstr>
      <vt:lpstr>ヒラギノ角ゴ Pro W3</vt:lpstr>
      <vt:lpstr>Office Theme</vt:lpstr>
      <vt:lpstr>Chart</vt:lpstr>
      <vt:lpstr>Tapaturmat ja niiden ehkäisy</vt:lpstr>
      <vt:lpstr>Tapaturmien ehkäisytyö</vt:lpstr>
      <vt:lpstr>Tilastoja ja taustaa tapaturmista </vt:lpstr>
      <vt:lpstr>Tapaturmat kuolemansyyn mukaan vuonna       2010-2017</vt:lpstr>
      <vt:lpstr>Tapaturmia ehkäistään ennakoinnilla</vt:lpstr>
      <vt:lpstr>Kotitapaturmien ehkäisy – tunnista vaaranpaikat (1/2)</vt:lpstr>
      <vt:lpstr>Kotitapaturmien ehkäisy – tunnista vaaranpaikat (2/2)</vt:lpstr>
      <vt:lpstr>Tapaturmien ehkäisy ulkona</vt:lpstr>
      <vt:lpstr>Kaatumistapaturmat</vt:lpstr>
      <vt:lpstr>Paloturvallisuuden lisääminen kotona</vt:lpstr>
      <vt:lpstr>Hukkumistapaturmat</vt:lpstr>
      <vt:lpstr>Myrkytystapaturmien ehkäisy</vt:lpstr>
      <vt:lpstr>Turvakoutsivalmennus</vt:lpstr>
      <vt:lpstr>Lisätietoja </vt:lpstr>
      <vt:lpstr>Kysymyksiä ja tehtäviä</vt:lpstr>
      <vt:lpstr>Kysymyksiä ja tehtäviä</vt:lpstr>
    </vt:vector>
  </TitlesOfParts>
  <Company>Metsäranta Art &amp;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Antti Metsäranta</dc:creator>
  <cp:lastModifiedBy>Kela Leena</cp:lastModifiedBy>
  <cp:revision>275</cp:revision>
  <cp:lastPrinted>2016-04-15T10:44:15Z</cp:lastPrinted>
  <dcterms:created xsi:type="dcterms:W3CDTF">2015-11-02T09:06:31Z</dcterms:created>
  <dcterms:modified xsi:type="dcterms:W3CDTF">2024-08-20T10:15:43Z</dcterms:modified>
</cp:coreProperties>
</file>