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324" r:id="rId3"/>
    <p:sldId id="335" r:id="rId4"/>
    <p:sldId id="336" r:id="rId5"/>
    <p:sldId id="329" r:id="rId6"/>
    <p:sldId id="330" r:id="rId7"/>
    <p:sldId id="328" r:id="rId8"/>
    <p:sldId id="326" r:id="rId9"/>
    <p:sldId id="331" r:id="rId10"/>
    <p:sldId id="334" r:id="rId11"/>
    <p:sldId id="332" r:id="rId12"/>
  </p:sldIdLst>
  <p:sldSz cx="10693400" cy="7561263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orient="horz" pos="976">
          <p15:clr>
            <a:srgbClr val="A4A3A4"/>
          </p15:clr>
        </p15:guide>
        <p15:guide id="5" orient="horz" pos="677">
          <p15:clr>
            <a:srgbClr val="A4A3A4"/>
          </p15:clr>
        </p15:guide>
        <p15:guide id="6" pos="6611">
          <p15:clr>
            <a:srgbClr val="A4A3A4"/>
          </p15:clr>
        </p15:guide>
        <p15:guide id="7" pos="115">
          <p15:clr>
            <a:srgbClr val="A4A3A4"/>
          </p15:clr>
        </p15:guide>
        <p15:guide id="8" pos="3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226" autoAdjust="0"/>
    <p:restoredTop sz="89769" autoAdjust="0"/>
  </p:normalViewPr>
  <p:slideViewPr>
    <p:cSldViewPr snapToGrid="0" snapToObjects="1">
      <p:cViewPr varScale="1">
        <p:scale>
          <a:sx n="90" d="100"/>
          <a:sy n="90" d="100"/>
        </p:scale>
        <p:origin x="1338" y="78"/>
      </p:cViewPr>
      <p:guideLst>
        <p:guide orient="horz" pos="112"/>
        <p:guide orient="horz" pos="336"/>
        <p:guide orient="horz" pos="816"/>
        <p:guide orient="horz" pos="976"/>
        <p:guide orient="horz" pos="677"/>
        <p:guide pos="6611"/>
        <p:guide pos="115"/>
        <p:guide pos="3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278" y="5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30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08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30" y="9429908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2C4BB2-10E6-42F9-92E6-FFD4181102F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82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0"/>
            <a:ext cx="2944644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5175" y="744538"/>
            <a:ext cx="526732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91" y="4714954"/>
            <a:ext cx="5435896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310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428310"/>
            <a:ext cx="2944644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5" tIns="45907" rIns="91815" bIns="459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48CDBA-B27C-4476-95B8-4823C3C88F5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7060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8CDBA-B27C-4476-95B8-4823C3C88F5C}" type="slidenum">
              <a:rPr lang="fi-FI" smtClean="0"/>
              <a:pPr>
                <a:defRPr/>
              </a:pPr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5638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8CDBA-B27C-4476-95B8-4823C3C88F5C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78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Monimuotoiseen ystävätoimintaan voi luontevasti yhdistää tietoista luontoavusteista toimintaa.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8CDBA-B27C-4476-95B8-4823C3C88F5C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671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Luontoavusteinen toiminta (Green Care) on luontoon liittyvää toimintaa, jolla edistetään</a:t>
            </a:r>
          </a:p>
          <a:p>
            <a:r>
              <a:rPr lang="fi-FI" dirty="0"/>
              <a:t>ihmisten hyvinvointia ja elämänlaatua. Luonnossa liikkumisen ja eläinkontaktien on tutkittu</a:t>
            </a:r>
          </a:p>
          <a:p>
            <a:r>
              <a:rPr lang="fi-FI" dirty="0"/>
              <a:t>edistävän sekä fyysistä että psyykkistä terveyttä. Monet luontomenetelmät ovat myös</a:t>
            </a:r>
          </a:p>
          <a:p>
            <a:r>
              <a:rPr lang="fi-FI" dirty="0"/>
              <a:t>sosiaalisesti esteettömiä ja yksinkertaisia toteuttaa.</a:t>
            </a:r>
          </a:p>
          <a:p>
            <a:r>
              <a:rPr lang="fi-FI" dirty="0"/>
              <a:t> Jo pelkästään luonnossa oleilu alentaa verenpainetta, lievittää stressiä ja kohentaa mielialaa. </a:t>
            </a:r>
          </a:p>
          <a:p>
            <a:r>
              <a:rPr lang="fi-FI" dirty="0"/>
              <a:t>https://www.mielenterveystalo.fi/aikuiset/itsehoito-ja-oppaat/oppaat/tietoa_luonnon_hyvinvointivaikutuksista/Pages/default.aspx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8CDBA-B27C-4476-95B8-4823C3C88F5C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635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http://www.kirjastovirma.fi/muhos/sananparsia/merkkipaivat_ja_tulevat_saat </a:t>
            </a:r>
          </a:p>
          <a:p>
            <a:r>
              <a:rPr lang="fi-FI" dirty="0"/>
              <a:t>https://www.vihreaveraja.fi/tuotteet-palvelut/materiaalia-vapaaehtoisille/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8CDBA-B27C-4476-95B8-4823C3C88F5C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3811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8CDBA-B27C-4476-95B8-4823C3C88F5C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903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8CDBA-B27C-4476-95B8-4823C3C88F5C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5127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8CDBA-B27C-4476-95B8-4823C3C88F5C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2041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8CDBA-B27C-4476-95B8-4823C3C88F5C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3066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8CDBA-B27C-4476-95B8-4823C3C88F5C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938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179388" y="1549400"/>
            <a:ext cx="10328275" cy="5106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dirty="0"/>
          </a:p>
        </p:txBody>
      </p:sp>
      <p:sp>
        <p:nvSpPr>
          <p:cNvPr id="5" name="Rectangle 30"/>
          <p:cNvSpPr>
            <a:spLocks noChangeArrowheads="1"/>
          </p:cNvSpPr>
          <p:nvPr userDrawn="1"/>
        </p:nvSpPr>
        <p:spPr bwMode="auto">
          <a:xfrm>
            <a:off x="179388" y="6837363"/>
            <a:ext cx="10328275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dirty="0"/>
          </a:p>
        </p:txBody>
      </p:sp>
      <p:sp>
        <p:nvSpPr>
          <p:cNvPr id="6" name="Text Box 32"/>
          <p:cNvSpPr txBox="1">
            <a:spLocks noChangeArrowheads="1"/>
          </p:cNvSpPr>
          <p:nvPr userDrawn="1"/>
        </p:nvSpPr>
        <p:spPr bwMode="auto">
          <a:xfrm>
            <a:off x="666750" y="6932613"/>
            <a:ext cx="20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73" tIns="52035" rIns="104073" bIns="52035">
            <a:spAutoFit/>
          </a:bodyPr>
          <a:lstStyle/>
          <a:p>
            <a:pPr defTabSz="1041400">
              <a:defRPr/>
            </a:pPr>
            <a:endParaRPr lang="fi-FI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" name="Picture 39" descr="PR_pu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3950" y="533400"/>
            <a:ext cx="17494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95300" y="4321175"/>
            <a:ext cx="9090025" cy="1930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4073" tIns="52035" rIns="104073" bIns="52035" numCol="1" anchor="t" anchorCtr="0" compatLnSpc="1">
            <a:prstTxWarp prst="textNoShape">
              <a:avLst/>
            </a:prstTxWarp>
          </a:bodyPr>
          <a:lstStyle>
            <a:lvl1pPr marL="0" indent="0">
              <a:buFont typeface="Times" pitchFamily="18" charset="0"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27677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487363" y="2519363"/>
            <a:ext cx="9090025" cy="1620837"/>
          </a:xfrm>
        </p:spPr>
        <p:txBody>
          <a:bodyPr lIns="91440" tIns="45720" rIns="91440" bIns="45720"/>
          <a:lstStyle>
            <a:lvl1pPr>
              <a:lnSpc>
                <a:spcPts val="5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</p:spTree>
  </p:cSld>
  <p:clrMapOvr>
    <a:masterClrMapping/>
  </p:clrMapOvr>
  <p:transition spd="med" advClick="0" advTm="8000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 advClick="0" advTm="8000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3350" y="230188"/>
            <a:ext cx="2405063" cy="65246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88" y="230188"/>
            <a:ext cx="7065962" cy="6524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 advClick="0" advTm="800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 advClick="0" advTm="8000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 spd="med" advClick="0" advTm="8000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 advClick="0" advTm="8000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 advClick="0" advTm="8000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</p:cSld>
  <p:clrMapOvr>
    <a:masterClrMapping/>
  </p:clrMapOvr>
  <p:transition spd="med" advClick="0" advTm="8000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 spd="med" advClick="0" advTm="8000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 spd="med" advClick="0" advTm="8000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9388" y="6837363"/>
            <a:ext cx="10328275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230188"/>
            <a:ext cx="7705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pic>
        <p:nvPicPr>
          <p:cNvPr id="1028" name="Picture 11" descr="PR_pu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43950" y="533400"/>
            <a:ext cx="17494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363" y="6932613"/>
            <a:ext cx="5468028" cy="35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073" tIns="52035" rIns="104073" bIns="52035">
            <a:spAutoFit/>
          </a:bodyPr>
          <a:lstStyle/>
          <a:p>
            <a:pPr defTabSz="1041400"/>
            <a:r>
              <a:rPr lang="fi-FI" sz="1600" b="1" dirty="0">
                <a:solidFill>
                  <a:schemeClr val="bg1"/>
                </a:solidFill>
                <a:latin typeface="Verdana" pitchFamily="34" charset="0"/>
              </a:rPr>
              <a:t>AUTTAJA LÄHELLÄ SINUA		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 spd="med" advClick="0" advTm="8000">
    <p:cover dir="r"/>
  </p:transition>
  <p:txStyles>
    <p:titleStyle>
      <a:lvl1pPr algn="l" defTabSz="10414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defTabSz="10414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defTabSz="10414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defTabSz="10414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88938" indent="-388938" algn="l" defTabSz="10414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8613" algn="l" defTabSz="10414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2pPr>
      <a:lvl3pPr marL="1301750" indent="-260350" algn="l" defTabSz="10414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3pPr>
      <a:lvl4pPr marL="1820863" indent="-260350" algn="l" defTabSz="10414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600">
          <a:solidFill>
            <a:schemeClr val="tx1"/>
          </a:solidFill>
          <a:latin typeface="+mn-lt"/>
        </a:defRPr>
      </a:lvl4pPr>
      <a:lvl5pPr marL="2343150" indent="-260350" algn="l" defTabSz="10414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200">
          <a:solidFill>
            <a:schemeClr val="tx1"/>
          </a:solidFill>
          <a:latin typeface="+mn-lt"/>
        </a:defRPr>
      </a:lvl5pPr>
      <a:lvl6pPr marL="28003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32575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7147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41719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1865" y="2442754"/>
            <a:ext cx="9826531" cy="3043647"/>
          </a:xfrm>
        </p:spPr>
        <p:txBody>
          <a:bodyPr/>
          <a:lstStyle/>
          <a:p>
            <a:pPr algn="ctr" eaLnBrk="1" hangingPunct="1"/>
            <a:br>
              <a:rPr lang="fi-FI" dirty="0"/>
            </a:b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Luonto monimuotoisen ystävätoiminnan osana</a:t>
            </a:r>
            <a:br>
              <a:rPr lang="fi-FI" dirty="0">
                <a:solidFill>
                  <a:schemeClr val="bg1"/>
                </a:solidFill>
              </a:rPr>
            </a:br>
            <a:br>
              <a:rPr lang="fi-FI" sz="2400" dirty="0">
                <a:solidFill>
                  <a:schemeClr val="bg1"/>
                </a:solidFill>
              </a:rPr>
            </a:br>
            <a:br>
              <a:rPr lang="fi-FI" sz="2800" dirty="0"/>
            </a:br>
            <a:br>
              <a:rPr lang="fi-FI" dirty="0"/>
            </a:br>
            <a:br>
              <a:rPr lang="fi-FI" dirty="0"/>
            </a:br>
            <a:endParaRPr lang="fi-FI" sz="2800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87363" y="6932613"/>
            <a:ext cx="5468028" cy="35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073" tIns="52035" rIns="104073" bIns="52035">
            <a:spAutoFit/>
          </a:bodyPr>
          <a:lstStyle/>
          <a:p>
            <a:pPr defTabSz="1041400"/>
            <a:r>
              <a:rPr lang="fi-FI" sz="1600" b="1" dirty="0">
                <a:solidFill>
                  <a:schemeClr val="bg1"/>
                </a:solidFill>
                <a:latin typeface="Verdana" pitchFamily="34" charset="0"/>
              </a:rPr>
              <a:t>AUTTAJA LÄHELLÄ SINUA		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767674-5EAB-4929-821F-1DC36EF97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018" y="3780631"/>
            <a:ext cx="3560373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9EF1-43CE-457F-B597-15C71309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Luontotoiminta omaishoitoperheiden tukena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062218-6B88-4C0D-A2AD-D29790DCF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4" y="1924492"/>
            <a:ext cx="4030097" cy="284121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19F984-150E-4993-96D5-986CD673A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76" y="3585938"/>
            <a:ext cx="4030098" cy="2841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121D9C-EBD4-48DC-B580-F50C8F554A2B}"/>
              </a:ext>
            </a:extLst>
          </p:cNvPr>
          <p:cNvSpPr txBox="1"/>
          <p:nvPr/>
        </p:nvSpPr>
        <p:spPr>
          <a:xfrm>
            <a:off x="5097736" y="1581046"/>
            <a:ext cx="50179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Hyvinvointipäivien teemana liikunta ja luonto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Luontoon liittyviä tapahtumia ja retkiä</a:t>
            </a:r>
          </a:p>
        </p:txBody>
      </p:sp>
    </p:spTree>
    <p:extLst>
      <p:ext uri="{BB962C8B-B14F-4D97-AF65-F5344CB8AC3E}">
        <p14:creationId xmlns:p14="http://schemas.microsoft.com/office/powerpoint/2010/main" val="2256523923"/>
      </p:ext>
    </p:extLst>
  </p:cSld>
  <p:clrMapOvr>
    <a:masterClrMapping/>
  </p:clrMapOvr>
  <p:transition spd="med" advClick="0" advTm="8000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Ystävänä vastaanottokeskuksissa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2414715"/>
            <a:ext cx="3496056" cy="2520696"/>
          </a:xfrm>
        </p:spPr>
      </p:pic>
      <p:sp>
        <p:nvSpPr>
          <p:cNvPr id="5" name="TextBox 4"/>
          <p:cNvSpPr txBox="1"/>
          <p:nvPr/>
        </p:nvSpPr>
        <p:spPr>
          <a:xfrm>
            <a:off x="4405312" y="1842337"/>
            <a:ext cx="50711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Luontokävelyt: mennään yhdessä luontoon, katsellaan ja kuunnellaan, lopuksi juodaan kahvit.</a:t>
            </a:r>
          </a:p>
          <a:p>
            <a:endParaRPr lang="fi-FI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(Turun kriisikeskus Laura Happonen)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5543826"/>
      </p:ext>
    </p:extLst>
  </p:cSld>
  <p:clrMapOvr>
    <a:masterClrMapping/>
  </p:clrMapOvr>
  <p:transition spd="med" advClick="0" advTm="8000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32B2F4-906A-4D62-A4EF-C1E3012F7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699"/>
            <a:ext cx="10692384" cy="756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95344"/>
      </p:ext>
    </p:extLst>
  </p:cSld>
  <p:clrMapOvr>
    <a:masterClrMapping/>
  </p:clrMapOvr>
  <p:transition spd="med" advClick="0" advTm="8000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8A499-A4D7-4D30-9E11-D9120FA69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00" y="1171366"/>
            <a:ext cx="3559377" cy="260926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179F9E8-6491-4171-A458-DF0E20D4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30187"/>
            <a:ext cx="7705725" cy="1925184"/>
          </a:xfrm>
        </p:spPr>
        <p:txBody>
          <a:bodyPr/>
          <a:lstStyle/>
          <a:p>
            <a:r>
              <a:rPr lang="fi-FI" dirty="0"/>
              <a:t>Kannattaa pitää mielessä luontoon liittyvän toiminnan merkitys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CF906D-BF59-40A4-B29D-E7351A1537D4}"/>
              </a:ext>
            </a:extLst>
          </p:cNvPr>
          <p:cNvSpPr/>
          <p:nvPr/>
        </p:nvSpPr>
        <p:spPr>
          <a:xfrm>
            <a:off x="876300" y="2387148"/>
            <a:ext cx="896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343434"/>
                </a:solidFill>
                <a:latin typeface="+mn-lt"/>
              </a:rPr>
              <a:t>Fyysiset oireet vähenevät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343434"/>
                </a:solidFill>
                <a:latin typeface="+mn-lt"/>
              </a:rPr>
              <a:t>Stressi lievittyy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343434"/>
                </a:solidFill>
                <a:latin typeface="+mn-lt"/>
              </a:rPr>
              <a:t>Mieliala kohenee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343434"/>
                </a:solidFill>
                <a:latin typeface="+mn-lt"/>
              </a:rPr>
              <a:t>Fyysinen aktiivisuus lisääntyy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343434"/>
                </a:solidFill>
                <a:latin typeface="+mn-lt"/>
              </a:rPr>
              <a:t>Luonto ja Ystävätoiminta yhdessä saa aikaan enemmän positiivisia vaikutuksia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343434"/>
                </a:solidFill>
                <a:latin typeface="+mn-lt"/>
              </a:rPr>
              <a:t>Sosiaalinen hyvinvointi lisääntyy</a:t>
            </a:r>
            <a:endParaRPr lang="fi-FI" sz="2800" b="0" i="0" dirty="0">
              <a:solidFill>
                <a:srgbClr val="343434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476935"/>
      </p:ext>
    </p:extLst>
  </p:cSld>
  <p:clrMapOvr>
    <a:masterClrMapping/>
  </p:clrMapOvr>
  <p:transition spd="med" advClick="0" advTm="8000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F9EC-853F-47A0-BEC3-DBFBF997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Luontolähtöinen toiminta palvelutalossa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F4BE-8C32-4F6D-89BA-BD8DC5DBC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9" y="1763713"/>
            <a:ext cx="5244274" cy="2674175"/>
          </a:xfrm>
        </p:spPr>
        <p:txBody>
          <a:bodyPr/>
          <a:lstStyle/>
          <a:p>
            <a:r>
              <a:rPr lang="fi-FI" dirty="0"/>
              <a:t>Ulkona liikkumisen lisäksi luontolähtöisen toiminnan materiaaleista löytyy vinkkejä, joita voi hyödyntää myös sisätiloissa.</a:t>
            </a:r>
          </a:p>
          <a:p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6C205-2123-4EC0-915D-F09342E9C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82" y="1763713"/>
            <a:ext cx="3262449" cy="2371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4E6DA2-ED8D-42B3-BE92-56B6BCF19354}"/>
              </a:ext>
            </a:extLst>
          </p:cNvPr>
          <p:cNvSpPr txBox="1"/>
          <p:nvPr/>
        </p:nvSpPr>
        <p:spPr>
          <a:xfrm>
            <a:off x="552450" y="4599813"/>
            <a:ext cx="8692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Ulkoilu haasteellista? Menkää parvekkeelle kuuntelemaan tuulen huminaa, lintujen lauluja tai katselemaan muuttolintuja, tähtjä, sadetta…</a:t>
            </a:r>
          </a:p>
        </p:txBody>
      </p:sp>
    </p:spTree>
    <p:extLst>
      <p:ext uri="{BB962C8B-B14F-4D97-AF65-F5344CB8AC3E}">
        <p14:creationId xmlns:p14="http://schemas.microsoft.com/office/powerpoint/2010/main" val="3921306938"/>
      </p:ext>
    </p:extLst>
  </p:cSld>
  <p:clrMapOvr>
    <a:masterClrMapping/>
  </p:clrMapOvr>
  <p:transition spd="med" advClick="0" advTm="8000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2D2248-63D3-4679-905D-4D8C87CA09E3}"/>
              </a:ext>
            </a:extLst>
          </p:cNvPr>
          <p:cNvSpPr/>
          <p:nvPr/>
        </p:nvSpPr>
        <p:spPr>
          <a:xfrm>
            <a:off x="506969" y="1616076"/>
            <a:ext cx="997585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>
                <a:latin typeface="+mn-lt"/>
              </a:rPr>
              <a:t>Mistä me puhuisimme ellemme säästä ja vuodenajoista?</a:t>
            </a:r>
          </a:p>
          <a:p>
            <a:endParaRPr lang="fi-FI" sz="2800" dirty="0">
              <a:latin typeface="+mn-lt"/>
            </a:endParaRPr>
          </a:p>
          <a:p>
            <a:r>
              <a:rPr lang="fi-FI" sz="2800" dirty="0">
                <a:latin typeface="+mn-lt"/>
              </a:rPr>
              <a:t>”Helleraja voi ylittyä ensi viikolla” </a:t>
            </a:r>
          </a:p>
          <a:p>
            <a:r>
              <a:rPr lang="fi-FI" sz="2800" dirty="0">
                <a:latin typeface="+mn-lt"/>
              </a:rPr>
              <a:t>Säästä puhuminen on suomalaista small talkia: helppo aihe, joka koskettaa jokaista.</a:t>
            </a:r>
          </a:p>
          <a:p>
            <a:endParaRPr lang="fi-FI" sz="2800" dirty="0">
              <a:latin typeface="+mn-lt"/>
            </a:endParaRPr>
          </a:p>
          <a:p>
            <a:r>
              <a:rPr lang="fi-FI" sz="2800" dirty="0">
                <a:latin typeface="+mn-lt"/>
              </a:rPr>
              <a:t>Toiset seuraavat ennusteita tarkkaan, toiset tyytyvät katsomaan aamulla ikkunasta. Sään vaihtelut koskettavat kuitenkin kaikkia, ja kaikki niistä puhuvat.</a:t>
            </a:r>
          </a:p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Ystävänä yksinäiselle, toisen ihmisen kohtaaminen ja juttelu on arvokasta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68" y="1601788"/>
            <a:ext cx="2252188" cy="1802338"/>
          </a:xfrm>
        </p:spPr>
      </p:pic>
    </p:spTree>
    <p:extLst>
      <p:ext uri="{BB962C8B-B14F-4D97-AF65-F5344CB8AC3E}">
        <p14:creationId xmlns:p14="http://schemas.microsoft.com/office/powerpoint/2010/main" val="713271777"/>
      </p:ext>
    </p:extLst>
  </p:cSld>
  <p:clrMapOvr>
    <a:masterClrMapping/>
  </p:clrMapOvr>
  <p:transition spd="med" advClick="0" advTm="8000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99" y="8119"/>
            <a:ext cx="7705725" cy="1371600"/>
          </a:xfrm>
        </p:spPr>
        <p:txBody>
          <a:bodyPr/>
          <a:lstStyle/>
          <a:p>
            <a:r>
              <a:rPr lang="fi-FI" dirty="0"/>
              <a:t>Asiointiapuna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882515"/>
            <a:ext cx="3628505" cy="2543695"/>
          </a:xfrm>
        </p:spPr>
      </p:pic>
      <p:sp>
        <p:nvSpPr>
          <p:cNvPr id="5" name="TextBox 4"/>
          <p:cNvSpPr txBox="1"/>
          <p:nvPr/>
        </p:nvSpPr>
        <p:spPr>
          <a:xfrm>
            <a:off x="4180955" y="1520846"/>
            <a:ext cx="60552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Yhdistäkää lyhytkestoisellekin asiointimatkalle mukavia luontokokemuksia.</a:t>
            </a:r>
            <a:b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i-FI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Menkää puiston kautta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Huomioikaa odotustiloissa luontoon liittyvät elementit taulut, kuvat, viherkasvit jne.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Ottakaa happea pihalla ja bongatkaa vuodenajan merkkejä.</a:t>
            </a:r>
          </a:p>
        </p:txBody>
      </p:sp>
    </p:spTree>
    <p:extLst>
      <p:ext uri="{BB962C8B-B14F-4D97-AF65-F5344CB8AC3E}">
        <p14:creationId xmlns:p14="http://schemas.microsoft.com/office/powerpoint/2010/main" val="2127561056"/>
      </p:ext>
    </p:extLst>
  </p:cSld>
  <p:clrMapOvr>
    <a:masterClrMapping/>
  </p:clrMapOvr>
  <p:transition spd="med" advClick="0" advTm="8000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Avoimet kohtaamispaikat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957007"/>
            <a:ext cx="3361944" cy="2267712"/>
          </a:xfrm>
        </p:spPr>
      </p:pic>
      <p:sp>
        <p:nvSpPr>
          <p:cNvPr id="7" name="TextBox 6"/>
          <p:cNvSpPr txBox="1"/>
          <p:nvPr/>
        </p:nvSpPr>
        <p:spPr>
          <a:xfrm>
            <a:off x="4114800" y="1795472"/>
            <a:ext cx="5861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Sisustakaa luontomateriaaleilla, kuvilla, kukilla, viherkasveilla, kivillä, istuttakaa yhdessä viherkasveja.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Järjestäkää luontoteemalla tapahtumia.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Käyttäkää luontokuvia muistelussa.</a:t>
            </a:r>
          </a:p>
        </p:txBody>
      </p:sp>
    </p:spTree>
    <p:extLst>
      <p:ext uri="{BB962C8B-B14F-4D97-AF65-F5344CB8AC3E}">
        <p14:creationId xmlns:p14="http://schemas.microsoft.com/office/powerpoint/2010/main" val="1862726093"/>
      </p:ext>
    </p:extLst>
  </p:cSld>
  <p:clrMapOvr>
    <a:masterClrMapping/>
  </p:clrMapOvr>
  <p:transition spd="med" advClick="0" advTm="8000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17" y="230288"/>
            <a:ext cx="7705725" cy="1371600"/>
          </a:xfrm>
        </p:spPr>
        <p:txBody>
          <a:bodyPr/>
          <a:lstStyle/>
          <a:p>
            <a:r>
              <a:rPr lang="fi-FI" dirty="0"/>
              <a:t>Luontoon liittyvä toiminta ryhmässä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1" y="1714183"/>
            <a:ext cx="3438144" cy="2648712"/>
          </a:xfrm>
        </p:spPr>
      </p:pic>
      <p:sp>
        <p:nvSpPr>
          <p:cNvPr id="8" name="TextBox 7"/>
          <p:cNvSpPr txBox="1"/>
          <p:nvPr/>
        </p:nvSpPr>
        <p:spPr>
          <a:xfrm>
            <a:off x="3987800" y="1842337"/>
            <a:ext cx="585794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Tehkää oma vuosikello, valmiista materiaaleista löytyy varmasti sopivia aktiviteetteja vuoden jokaiselle viikolle eri teemoittain.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Ystävävapaaehtoiset voivat järjestää osastoillan teemalla “Luonnon hyödyntäminen ystävätoiminnassa”.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Voitte järjestää alueellanne myös ulkoiluystäväkoulutuksen</a:t>
            </a:r>
            <a:r>
              <a:rPr lang="fi-FI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3016093700"/>
      </p:ext>
    </p:extLst>
  </p:cSld>
  <p:clrMapOvr>
    <a:masterClrMapping/>
  </p:clrMapOvr>
  <p:transition spd="med" advClick="0" advTm="8000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Ystävävälitys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8" y="2198307"/>
            <a:ext cx="2859024" cy="3105912"/>
          </a:xfrm>
        </p:spPr>
      </p:pic>
      <p:sp>
        <p:nvSpPr>
          <p:cNvPr id="5" name="TextBox 4"/>
          <p:cNvSpPr txBox="1"/>
          <p:nvPr/>
        </p:nvSpPr>
        <p:spPr>
          <a:xfrm>
            <a:off x="3987800" y="1842337"/>
            <a:ext cx="56388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Ystävävälittäjän on hyvä tietää vapaaehtoisen ”luontotaipumuksista”.</a:t>
            </a:r>
          </a:p>
          <a:p>
            <a:endParaRPr lang="fi-FI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Samoin asiakasystävän luontomieltymyksistä tai aikaisemmista harrastuksista.</a:t>
            </a:r>
          </a:p>
          <a:p>
            <a:endParaRPr lang="fi-FI" dirty="0"/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92834"/>
      </p:ext>
    </p:extLst>
  </p:cSld>
  <p:clrMapOvr>
    <a:masterClrMapping/>
  </p:clrMapOvr>
  <p:transition spd="med" advClick="0" advTm="8000">
    <p:cover dir="r"/>
  </p:transition>
</p:sld>
</file>

<file path=ppt/theme/theme1.xml><?xml version="1.0" encoding="utf-8"?>
<a:theme xmlns:a="http://schemas.openxmlformats.org/drawingml/2006/main" name="Oletusrakenne">
  <a:themeElements>
    <a:clrScheme name="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CC00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E7B900"/>
      </a:accent6>
      <a:hlink>
        <a:srgbClr val="990099"/>
      </a:hlink>
      <a:folHlink>
        <a:srgbClr val="009900"/>
      </a:folHlink>
    </a:clrScheme>
    <a:fontScheme name="Oletusraken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417</Words>
  <Application>Microsoft Office PowerPoint</Application>
  <PresentationFormat>Custom</PresentationFormat>
  <Paragraphs>65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</vt:lpstr>
      <vt:lpstr>Times New Roman</vt:lpstr>
      <vt:lpstr>Verdana</vt:lpstr>
      <vt:lpstr>Oletusrakenne</vt:lpstr>
      <vt:lpstr>  Luonto monimuotoisen ystävätoiminnan osana     </vt:lpstr>
      <vt:lpstr>PowerPoint Presentation</vt:lpstr>
      <vt:lpstr>Kannattaa pitää mielessä luontoon liittyvän toiminnan merkitys </vt:lpstr>
      <vt:lpstr>Luontolähtöinen toiminta palvelutalossa</vt:lpstr>
      <vt:lpstr>Ystävänä yksinäiselle, toisen ihmisen kohtaaminen ja juttelu on arvokasta</vt:lpstr>
      <vt:lpstr>Asiointiapuna</vt:lpstr>
      <vt:lpstr>Avoimet kohtaamispaikat</vt:lpstr>
      <vt:lpstr>Luontoon liittyvä toiminta ryhmässä</vt:lpstr>
      <vt:lpstr>Ystävävälitys</vt:lpstr>
      <vt:lpstr>Luontotoiminta omaishoitoperheiden tukena</vt:lpstr>
      <vt:lpstr>Ystävänä vastaanottokeskuksissa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Liisa Åker</dc:creator>
  <cp:lastModifiedBy>Kela Leena</cp:lastModifiedBy>
  <cp:revision>516</cp:revision>
  <cp:lastPrinted>2019-09-02T05:14:22Z</cp:lastPrinted>
  <dcterms:created xsi:type="dcterms:W3CDTF">2003-09-22T11:50:51Z</dcterms:created>
  <dcterms:modified xsi:type="dcterms:W3CDTF">2024-08-20T08:55:52Z</dcterms:modified>
</cp:coreProperties>
</file>