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7" r:id="rId5"/>
  </p:sldMasterIdLst>
  <p:notesMasterIdLst>
    <p:notesMasterId r:id="rId102"/>
  </p:notesMasterIdLst>
  <p:sldIdLst>
    <p:sldId id="304" r:id="rId6"/>
    <p:sldId id="363" r:id="rId7"/>
    <p:sldId id="258" r:id="rId8"/>
    <p:sldId id="259" r:id="rId9"/>
    <p:sldId id="362" r:id="rId10"/>
    <p:sldId id="312" r:id="rId11"/>
    <p:sldId id="364" r:id="rId12"/>
    <p:sldId id="464" r:id="rId13"/>
    <p:sldId id="365" r:id="rId14"/>
    <p:sldId id="455" r:id="rId15"/>
    <p:sldId id="264" r:id="rId16"/>
    <p:sldId id="266" r:id="rId17"/>
    <p:sldId id="355" r:id="rId18"/>
    <p:sldId id="366" r:id="rId19"/>
    <p:sldId id="367" r:id="rId20"/>
    <p:sldId id="368" r:id="rId21"/>
    <p:sldId id="370" r:id="rId22"/>
    <p:sldId id="371" r:id="rId23"/>
    <p:sldId id="374" r:id="rId24"/>
    <p:sldId id="373" r:id="rId25"/>
    <p:sldId id="446" r:id="rId26"/>
    <p:sldId id="375" r:id="rId27"/>
    <p:sldId id="376" r:id="rId28"/>
    <p:sldId id="465" r:id="rId29"/>
    <p:sldId id="377" r:id="rId30"/>
    <p:sldId id="378" r:id="rId31"/>
    <p:sldId id="379" r:id="rId32"/>
    <p:sldId id="380" r:id="rId33"/>
    <p:sldId id="383" r:id="rId34"/>
    <p:sldId id="381" r:id="rId35"/>
    <p:sldId id="447" r:id="rId36"/>
    <p:sldId id="385" r:id="rId37"/>
    <p:sldId id="386" r:id="rId38"/>
    <p:sldId id="466" r:id="rId39"/>
    <p:sldId id="387" r:id="rId40"/>
    <p:sldId id="448" r:id="rId41"/>
    <p:sldId id="382" r:id="rId42"/>
    <p:sldId id="389" r:id="rId43"/>
    <p:sldId id="296" r:id="rId44"/>
    <p:sldId id="390" r:id="rId45"/>
    <p:sldId id="391" r:id="rId46"/>
    <p:sldId id="392" r:id="rId47"/>
    <p:sldId id="301" r:id="rId48"/>
    <p:sldId id="393" r:id="rId49"/>
    <p:sldId id="394" r:id="rId50"/>
    <p:sldId id="396" r:id="rId51"/>
    <p:sldId id="449" r:id="rId52"/>
    <p:sldId id="467" r:id="rId53"/>
    <p:sldId id="397" r:id="rId54"/>
    <p:sldId id="451" r:id="rId55"/>
    <p:sldId id="399" r:id="rId56"/>
    <p:sldId id="402" r:id="rId57"/>
    <p:sldId id="400" r:id="rId58"/>
    <p:sldId id="403" r:id="rId59"/>
    <p:sldId id="404" r:id="rId60"/>
    <p:sldId id="405" r:id="rId61"/>
    <p:sldId id="406" r:id="rId62"/>
    <p:sldId id="407" r:id="rId63"/>
    <p:sldId id="408" r:id="rId64"/>
    <p:sldId id="409" r:id="rId65"/>
    <p:sldId id="468" r:id="rId66"/>
    <p:sldId id="410" r:id="rId67"/>
    <p:sldId id="450" r:id="rId68"/>
    <p:sldId id="411" r:id="rId69"/>
    <p:sldId id="412" r:id="rId70"/>
    <p:sldId id="413" r:id="rId71"/>
    <p:sldId id="414" r:id="rId72"/>
    <p:sldId id="418" r:id="rId73"/>
    <p:sldId id="415" r:id="rId74"/>
    <p:sldId id="416" r:id="rId75"/>
    <p:sldId id="419" r:id="rId76"/>
    <p:sldId id="420" r:id="rId77"/>
    <p:sldId id="469" r:id="rId78"/>
    <p:sldId id="421" r:id="rId79"/>
    <p:sldId id="452" r:id="rId80"/>
    <p:sldId id="424" r:id="rId81"/>
    <p:sldId id="423" r:id="rId82"/>
    <p:sldId id="425" r:id="rId83"/>
    <p:sldId id="426" r:id="rId84"/>
    <p:sldId id="427" r:id="rId85"/>
    <p:sldId id="428" r:id="rId86"/>
    <p:sldId id="429" r:id="rId87"/>
    <p:sldId id="430" r:id="rId88"/>
    <p:sldId id="453" r:id="rId89"/>
    <p:sldId id="431" r:id="rId90"/>
    <p:sldId id="432" r:id="rId91"/>
    <p:sldId id="470" r:id="rId92"/>
    <p:sldId id="433" r:id="rId93"/>
    <p:sldId id="434" r:id="rId94"/>
    <p:sldId id="435" r:id="rId95"/>
    <p:sldId id="436" r:id="rId96"/>
    <p:sldId id="443" r:id="rId97"/>
    <p:sldId id="445" r:id="rId98"/>
    <p:sldId id="440" r:id="rId99"/>
    <p:sldId id="454" r:id="rId100"/>
    <p:sldId id="438" r:id="rId10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94A70C-888B-83F8-9FA2-567A7591BE23}" name="Saksola Anja" initials="SA" userId="S::Anja.Saksola@redcross.fi::b77a38aa-e28c-487b-aa97-8dbd4197b9ba" providerId="AD"/>
  <p188:author id="{39C1DBC5-0432-3903-704A-32401336917E}" name="Alaranta Maaret" initials="AM" userId="S::maaret.alaranta@redcross.fi::0b3e22e7-7284-445d-b25c-b4d2d67a00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a Liikane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2D8"/>
    <a:srgbClr val="FF0000"/>
    <a:srgbClr val="BEA996"/>
    <a:srgbClr val="7F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72255-4301-3D62-56A4-70043CDCA5A5}" v="3" dt="2025-01-06T11:39:41.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52275" autoAdjust="0"/>
  </p:normalViewPr>
  <p:slideViewPr>
    <p:cSldViewPr snapToGrid="0">
      <p:cViewPr varScale="1">
        <p:scale>
          <a:sx n="37" d="100"/>
          <a:sy n="37" d="100"/>
        </p:scale>
        <p:origin x="1184" y="1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8/10/relationships/authors" Targe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27.2.2026</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lsinkimissio.fi/wp-content/uploads/2022/08/Yksinaisyystyokirja-HelsinkiMissio-1.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punainenristi.fi/hae-apua-ja-tukea/apua-yksinaisyyteen/vinkkeja-yksinaisyyden-lievittamiseen-podcastissa/" TargetMode="External"/><Relationship Id="rId4" Type="http://schemas.openxmlformats.org/officeDocument/2006/relationships/hyperlink" Target="https://www.mielenterveystalo.fi/fi/omahoito/yksinaisyyden-omahoito-ohjelm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fi/emotyksinaisyy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r.fi/sosyksinaisyy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rHsZ4imdPI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qhme3hYNtUc"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ninalyytinen.fi/psykopodiaa/miten-olla-oma-itsensa" TargetMode="External"/><Relationship Id="rId13" Type="http://schemas.openxmlformats.org/officeDocument/2006/relationships/hyperlink" Target="https://www.ninalyytinen.fi/psykopodiaa/yhteys-keskustelutaidot" TargetMode="External"/><Relationship Id="rId3" Type="http://schemas.openxmlformats.org/officeDocument/2006/relationships/hyperlink" Target="https://www.helsinkimissio.fi/wp-content/uploads/2022/08/Yksinaisyystyokirja-HelsinkiMissio-1.pdf" TargetMode="External"/><Relationship Id="rId7" Type="http://schemas.openxmlformats.org/officeDocument/2006/relationships/hyperlink" Target="https://www.ninalyytinen.fi/psykopodiaa/miten-lievittaa-yksinaisyytta" TargetMode="External"/><Relationship Id="rId12" Type="http://schemas.openxmlformats.org/officeDocument/2006/relationships/hyperlink" Target="https://www.ninalyytinen.fi/psykopodiaa/yksinaisyys-kriisit" TargetMode="External"/><Relationship Id="rId2" Type="http://schemas.openxmlformats.org/officeDocument/2006/relationships/slide" Target="../slides/slide21.xml"/><Relationship Id="rId16" Type="http://schemas.openxmlformats.org/officeDocument/2006/relationships/hyperlink" Target="https://areena.yle.fi/podcastit/1-50991525" TargetMode="External"/><Relationship Id="rId1" Type="http://schemas.openxmlformats.org/officeDocument/2006/relationships/notesMaster" Target="../notesMasters/notesMaster1.xml"/><Relationship Id="rId6" Type="http://schemas.openxmlformats.org/officeDocument/2006/relationships/hyperlink" Target="https://areena.yle.fi/podcastit/1-71654824?utm_medium=social&amp;utm_campaign=areena-web-share&amp;utm_source=copy-link-share" TargetMode="External"/><Relationship Id="rId11" Type="http://schemas.openxmlformats.org/officeDocument/2006/relationships/hyperlink" Target="https://www.ninalyytinen.fi/psykopodiaa/ystavyyden-vaaliminen" TargetMode="External"/><Relationship Id="rId5" Type="http://schemas.openxmlformats.org/officeDocument/2006/relationships/hyperlink" Target="https://www.ninalyytinen.fi/psykopodiaa/yksinaisyys-kaipuu-yhteyteen" TargetMode="External"/><Relationship Id="rId15" Type="http://schemas.openxmlformats.org/officeDocument/2006/relationships/hyperlink" Target="https://areena.yle.fi/podcastit/1-50951293" TargetMode="External"/><Relationship Id="rId10" Type="http://schemas.openxmlformats.org/officeDocument/2006/relationships/hyperlink" Target="https://www.ninalyytinen.fi/psykopodiaa/tyopaikkaostrakismi" TargetMode="External"/><Relationship Id="rId4" Type="http://schemas.openxmlformats.org/officeDocument/2006/relationships/hyperlink" Target="https://www.mielenterveystalo.fi/fi/omahoito/yksinaisyyden-omahoito-ohjelma" TargetMode="External"/><Relationship Id="rId9" Type="http://schemas.openxmlformats.org/officeDocument/2006/relationships/hyperlink" Target="https://www.ninalyytinen.fi/psykopodiaa/miesten-yksinaisyys" TargetMode="External"/><Relationship Id="rId14" Type="http://schemas.openxmlformats.org/officeDocument/2006/relationships/hyperlink" Target="https://areena.yle.fi/podcastit/1-50797291?utm_medium=social&amp;utm_campaign=areena-web-share&amp;utm_source=copy-link-shar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fgipfxm3_u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fgipfxm3_u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ninalyytinen.fi/psykopodiaa/miten-olla-oma-itsensa" TargetMode="External"/><Relationship Id="rId13" Type="http://schemas.openxmlformats.org/officeDocument/2006/relationships/hyperlink" Target="https://www.ninalyytinen.fi/psykopodiaa/yhteys-keskustelutaidot" TargetMode="External"/><Relationship Id="rId3" Type="http://schemas.openxmlformats.org/officeDocument/2006/relationships/hyperlink" Target="https://www.helsinkimissio.fi/wp-content/uploads/2022/08/Yksinaisyystyokirja-HelsinkiMissio-1.pdf" TargetMode="External"/><Relationship Id="rId7" Type="http://schemas.openxmlformats.org/officeDocument/2006/relationships/hyperlink" Target="https://www.ninalyytinen.fi/psykopodiaa/miten-lievittaa-yksinaisyytta" TargetMode="External"/><Relationship Id="rId12" Type="http://schemas.openxmlformats.org/officeDocument/2006/relationships/hyperlink" Target="https://www.ninalyytinen.fi/psykopodiaa/yksinaisyys-kriisit" TargetMode="External"/><Relationship Id="rId2" Type="http://schemas.openxmlformats.org/officeDocument/2006/relationships/slide" Target="../slides/slide31.xml"/><Relationship Id="rId16" Type="http://schemas.openxmlformats.org/officeDocument/2006/relationships/hyperlink" Target="https://areena.yle.fi/podcastit/1-50991525" TargetMode="External"/><Relationship Id="rId1" Type="http://schemas.openxmlformats.org/officeDocument/2006/relationships/notesMaster" Target="../notesMasters/notesMaster1.xml"/><Relationship Id="rId6" Type="http://schemas.openxmlformats.org/officeDocument/2006/relationships/hyperlink" Target="https://areena.yle.fi/podcastit/1-71654824?utm_medium=social&amp;utm_campaign=areena-web-share&amp;utm_source=copy-link-share" TargetMode="External"/><Relationship Id="rId11" Type="http://schemas.openxmlformats.org/officeDocument/2006/relationships/hyperlink" Target="https://www.ninalyytinen.fi/psykopodiaa/ystavyyden-vaaliminen" TargetMode="External"/><Relationship Id="rId5" Type="http://schemas.openxmlformats.org/officeDocument/2006/relationships/hyperlink" Target="https://www.ninalyytinen.fi/psykopodiaa/yksinaisyys-kaipuu-yhteyteen" TargetMode="External"/><Relationship Id="rId15" Type="http://schemas.openxmlformats.org/officeDocument/2006/relationships/hyperlink" Target="https://areena.yle.fi/podcastit/1-50951293" TargetMode="External"/><Relationship Id="rId10" Type="http://schemas.openxmlformats.org/officeDocument/2006/relationships/hyperlink" Target="https://www.ninalyytinen.fi/psykopodiaa/tyopaikkaostrakismi" TargetMode="External"/><Relationship Id="rId4" Type="http://schemas.openxmlformats.org/officeDocument/2006/relationships/hyperlink" Target="https://www.mielenterveystalo.fi/fi/omahoito/yksinaisyyden-omahoito-ohjelma" TargetMode="External"/><Relationship Id="rId9" Type="http://schemas.openxmlformats.org/officeDocument/2006/relationships/hyperlink" Target="https://www.ninalyytinen.fi/psykopodiaa/miesten-yksinaisyys" TargetMode="External"/><Relationship Id="rId14" Type="http://schemas.openxmlformats.org/officeDocument/2006/relationships/hyperlink" Target="https://areena.yle.fi/podcastit/1-50797291?utm_medium=social&amp;utm_campaign=areena-web-share&amp;utm_source=copy-link-shar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elsinkimissio.fi/wp-content/uploads/2022/08/Yksinaisyystyokirja-HelsinkiMissio-1.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ninalyytinen.fi/psykopodiaa/miesten-yksinaisyys" TargetMode="External"/><Relationship Id="rId13" Type="http://schemas.openxmlformats.org/officeDocument/2006/relationships/hyperlink" Target="https://areena.yle.fi/podcastit/1-50797291?utm_medium=social&amp;utm_campaign=areena-web-share&amp;utm_source=copy-link-share" TargetMode="External"/><Relationship Id="rId3" Type="http://schemas.openxmlformats.org/officeDocument/2006/relationships/hyperlink" Target="https://areena.yle.fi/podcastit/1-4523440" TargetMode="External"/><Relationship Id="rId7" Type="http://schemas.openxmlformats.org/officeDocument/2006/relationships/hyperlink" Target="https://www.ninalyytinen.fi/psykopodiaa/miten-olla-oma-itsensa" TargetMode="External"/><Relationship Id="rId12" Type="http://schemas.openxmlformats.org/officeDocument/2006/relationships/hyperlink" Target="https://www.ninalyytinen.fi/psykopodiaa/yhteys-keskustelutaidot"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ninalyytinen.fi/psykopodiaa/miten-lievittaa-yksinaisyytta" TargetMode="External"/><Relationship Id="rId11" Type="http://schemas.openxmlformats.org/officeDocument/2006/relationships/hyperlink" Target="https://www.ninalyytinen.fi/psykopodiaa/yksinaisyys-kriisit" TargetMode="External"/><Relationship Id="rId5" Type="http://schemas.openxmlformats.org/officeDocument/2006/relationships/hyperlink" Target="https://areena.yle.fi/podcastit/1-71654824?utm_medium=social&amp;utm_campaign=areena-web-share&amp;utm_source=copy-link-share" TargetMode="External"/><Relationship Id="rId15" Type="http://schemas.openxmlformats.org/officeDocument/2006/relationships/hyperlink" Target="https://areena.yle.fi/podcastit/1-50991525" TargetMode="External"/><Relationship Id="rId10" Type="http://schemas.openxmlformats.org/officeDocument/2006/relationships/hyperlink" Target="https://www.ninalyytinen.fi/psykopodiaa/ystavyyden-vaaliminen" TargetMode="External"/><Relationship Id="rId4" Type="http://schemas.openxmlformats.org/officeDocument/2006/relationships/hyperlink" Target="https://www.ninalyytinen.fi/psykopodiaa/yksinaisyys-kaipuu-yhteyteen" TargetMode="External"/><Relationship Id="rId9" Type="http://schemas.openxmlformats.org/officeDocument/2006/relationships/hyperlink" Target="https://www.ninalyytinen.fi/psykopodiaa/tyopaikkaostrakismi" TargetMode="External"/><Relationship Id="rId14" Type="http://schemas.openxmlformats.org/officeDocument/2006/relationships/hyperlink" Target="https://areena.yle.fi/podcastit/1-50951293"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aOANrnGQCDw"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youtube.com/watch?v=FSY8Q3jiH8c"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youtube.com/watch?v=e-nc3R99WC8"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youtube.com/watch?v=HkkbFNz1ByU"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helsinkimissio.fi/tarvitsetko-apua/aikuisille/yksinaisyystyo/"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helsinkimissio.fi/wp-content/uploads/2022/08/Yksinaisyystyokirja-HelsinkiMissio-1.pdf"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latin typeface="Arial" panose="020B0604020202020204" pitchFamily="34" charset="0"/>
                <a:cs typeface="Arial" panose="020B0604020202020204" pitchFamily="34" charset="0"/>
              </a:rPr>
              <a:t>Sisällöt perustuvat Suomen Punaisen Ristin Kaveritaitoja-ohjelmaan, Mielenterveystalon Yksinäisyyden omahoito-ohjelmaan sekä </a:t>
            </a:r>
            <a:r>
              <a:rPr lang="fi-FI" dirty="0" err="1">
                <a:latin typeface="Arial" panose="020B0604020202020204" pitchFamily="34" charset="0"/>
                <a:cs typeface="Arial" panose="020B0604020202020204" pitchFamily="34" charset="0"/>
              </a:rPr>
              <a:t>HelsinkiMission</a:t>
            </a:r>
            <a:r>
              <a:rPr lang="fi-FI" dirty="0">
                <a:latin typeface="Arial" panose="020B0604020202020204" pitchFamily="34" charset="0"/>
                <a:cs typeface="Arial" panose="020B0604020202020204" pitchFamily="34" charset="0"/>
              </a:rPr>
              <a:t> Yksinäisyys-tehtäväkirjaan.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fi-FI" dirty="0">
              <a:latin typeface="Arial" panose="020B0604020202020204" pitchFamily="34" charset="0"/>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fi-FI" dirty="0">
                <a:latin typeface="Arial" panose="020B0604020202020204" pitchFamily="34" charset="0"/>
                <a:cs typeface="Arial" panose="020B0604020202020204" pitchFamily="34" charset="0"/>
              </a:rPr>
              <a:t>Alla linkit lähteisiin sekä muuhun lisämateriaaliin, jota voidaan hyödyntää ryhmäprosessin aikana. </a:t>
            </a:r>
            <a:endParaRPr lang="fi-FI" dirty="0">
              <a:hlinkClick r:id="rId3"/>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3"/>
              </a:rPr>
              <a:t>Yksinaisyystyokirja-HelsinkiMissio-1.pdf</a:t>
            </a:r>
            <a:endParaRPr lang="fi" dirty="0">
              <a:solidFill>
                <a:schemeClr val="dk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4"/>
              </a:rPr>
              <a:t>Tervetuloa yksinäisyyden omahoito-ohjelmaan! | Mielenterveystalo.fi</a:t>
            </a:r>
            <a:endParaRPr lang="fi-FI"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i-FI" dirty="0">
                <a:hlinkClick r:id="rId5"/>
              </a:rPr>
              <a:t>Vinkkejä yksinäisyyden lievittämiseen podcastissa - Punainen Risti</a:t>
            </a:r>
            <a:endParaRPr lang="fi-FI"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hlinkClick r:id="rId3"/>
              </a:rPr>
              <a:t>www.punainenristi.fi/kaveritaitoja</a:t>
            </a:r>
          </a:p>
          <a:p>
            <a:endParaRPr lang="fi-FI"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9D1C9AF-C8A2-E248-9C2D-AAFE8E0C60B5}" type="slidenum">
              <a:rPr lang="fi-FI" smtClean="0"/>
              <a:t>1</a:t>
            </a:fld>
            <a:endParaRPr lang="fi-FI"/>
          </a:p>
        </p:txBody>
      </p:sp>
    </p:spTree>
    <p:extLst>
      <p:ext uri="{BB962C8B-B14F-4D97-AF65-F5344CB8AC3E}">
        <p14:creationId xmlns:p14="http://schemas.microsoft.com/office/powerpoint/2010/main" val="2089929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33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i-FI" dirty="0">
                <a:solidFill>
                  <a:schemeClr val="dk1"/>
                </a:solidFill>
                <a:latin typeface="Arial" panose="020B0604020202020204" pitchFamily="34" charset="0"/>
                <a:cs typeface="Arial" panose="020B0604020202020204" pitchFamily="34" charset="0"/>
              </a:rPr>
              <a:t>Käydään vielä ryhmän kanssa läpi sääntöjä, joita juuri tässä ryhmässä halutaan noudattaa. Apukysymykset auttavat pohtimaan asiaa. Sääntöjä voidaan käydä läpi keskustellen tai pyytää osallistujia kirjoittamaan niitä chattiin. </a:t>
            </a:r>
          </a:p>
          <a:p>
            <a:pPr marL="0" lvl="0" indent="0" algn="l" rtl="0">
              <a:spcBef>
                <a:spcPts val="0"/>
              </a:spcBef>
              <a:spcAft>
                <a:spcPts val="0"/>
              </a:spcAft>
              <a:buClr>
                <a:schemeClr val="dk1"/>
              </a:buClr>
              <a:buSzPts val="1100"/>
              <a:buFont typeface="Arial"/>
              <a:buNone/>
            </a:pPr>
            <a:endParaRPr lang="fi-FI"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fi-FI" b="1" dirty="0">
                <a:solidFill>
                  <a:schemeClr val="dk1"/>
                </a:solidFill>
                <a:latin typeface="Arial" panose="020B0604020202020204" pitchFamily="34" charset="0"/>
                <a:cs typeface="Arial" panose="020B0604020202020204" pitchFamily="34" charset="0"/>
              </a:rPr>
              <a:t>Vapaaehtoisten on hyvä huolehtia, että ainakin seuraavat asiat tulevat mainituiksi jollakin tavalla: </a:t>
            </a:r>
          </a:p>
          <a:p>
            <a:pPr marL="0" lvl="0" indent="0" algn="l" rtl="0">
              <a:spcBef>
                <a:spcPts val="0"/>
              </a:spcBef>
              <a:spcAft>
                <a:spcPts val="0"/>
              </a:spcAft>
              <a:buClr>
                <a:schemeClr val="dk1"/>
              </a:buClr>
              <a:buSzPts val="1100"/>
              <a:buFont typeface="Arial"/>
              <a:buNone/>
            </a:pPr>
            <a:r>
              <a:rPr lang="fi-FI" dirty="0">
                <a:solidFill>
                  <a:schemeClr val="dk1"/>
                </a:solidFill>
                <a:latin typeface="Arial" panose="020B0604020202020204" pitchFamily="34" charset="0"/>
                <a:cs typeface="Arial" panose="020B0604020202020204" pitchFamily="34" charset="0"/>
              </a:rPr>
              <a:t>kannustaminen, ollaan läsnä ja ei keskeytetä, empaattisuus, luottamuksellisuus - ei kerrota eteenpäin asioita muille, hyväksyntä, jokainen voi jakaa sen verran, mikä tuntuu itsestä hyvältä. </a:t>
            </a:r>
          </a:p>
          <a:p>
            <a:pPr marL="0" lvl="0" indent="0" algn="l" rtl="0">
              <a:spcBef>
                <a:spcPts val="0"/>
              </a:spcBef>
              <a:spcAft>
                <a:spcPts val="0"/>
              </a:spcAft>
              <a:buClr>
                <a:schemeClr val="dk1"/>
              </a:buClr>
              <a:buSzPts val="1100"/>
              <a:buFont typeface="Arial"/>
              <a:buNone/>
            </a:pPr>
            <a:endParaRPr lang="fi-FI"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fi-FI" dirty="0">
                <a:solidFill>
                  <a:schemeClr val="dk1"/>
                </a:solidFill>
                <a:latin typeface="Arial" panose="020B0604020202020204" pitchFamily="34" charset="0"/>
                <a:cs typeface="Arial" panose="020B0604020202020204" pitchFamily="34" charset="0"/>
              </a:rPr>
              <a:t>Säännöt voidaan kirjata ylös seuraavalle dialle. </a:t>
            </a: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11</a:t>
            </a:fld>
            <a:endParaRPr lang="fi-FI"/>
          </a:p>
        </p:txBody>
      </p:sp>
    </p:spTree>
    <p:extLst>
      <p:ext uri="{BB962C8B-B14F-4D97-AF65-F5344CB8AC3E}">
        <p14:creationId xmlns:p14="http://schemas.microsoft.com/office/powerpoint/2010/main" val="353481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Tähän voidaan kirjata vielä ylös tärkeimmät yhteiset pelisäännöt. Jatkossa nämä pelisäännöt voidaan näyttää jokaisen tapaamiskerran alkaessa. </a:t>
            </a:r>
          </a:p>
        </p:txBody>
      </p:sp>
      <p:sp>
        <p:nvSpPr>
          <p:cNvPr id="4" name="Dian numeron paikkamerkki 3"/>
          <p:cNvSpPr>
            <a:spLocks noGrp="1"/>
          </p:cNvSpPr>
          <p:nvPr>
            <p:ph type="sldNum" sz="quarter" idx="5"/>
          </p:nvPr>
        </p:nvSpPr>
        <p:spPr/>
        <p:txBody>
          <a:bodyPr/>
          <a:lstStyle/>
          <a:p>
            <a:fld id="{D9D1C9AF-C8A2-E248-9C2D-AAFE8E0C60B5}" type="slidenum">
              <a:rPr lang="fi-FI" smtClean="0"/>
              <a:t>12</a:t>
            </a:fld>
            <a:endParaRPr lang="fi-FI"/>
          </a:p>
        </p:txBody>
      </p:sp>
    </p:spTree>
    <p:extLst>
      <p:ext uri="{BB962C8B-B14F-4D97-AF65-F5344CB8AC3E}">
        <p14:creationId xmlns:p14="http://schemas.microsoft.com/office/powerpoint/2010/main" val="415545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030" marR="0" lvl="0" indent="0" algn="l" defTabSz="914400" rtl="0" eaLnBrk="1" fontAlgn="auto" latinLnBrk="0" hangingPunct="1">
              <a:lnSpc>
                <a:spcPct val="80000"/>
              </a:lnSpc>
              <a:spcBef>
                <a:spcPts val="0"/>
              </a:spcBef>
              <a:spcAft>
                <a:spcPts val="0"/>
              </a:spcAft>
              <a:buClr>
                <a:srgbClr val="000000"/>
              </a:buClr>
              <a:buSzPts val="1820"/>
              <a:buFont typeface="Arial"/>
              <a:buNone/>
              <a:tabLst/>
              <a:defRPr/>
            </a:pPr>
            <a:r>
              <a:rPr lang="fi-FI" b="1" dirty="0">
                <a:latin typeface="Arial" panose="020B0604020202020204" pitchFamily="34" charset="0"/>
                <a:cs typeface="Arial" panose="020B0604020202020204" pitchFamily="34" charset="0"/>
              </a:rPr>
              <a:t>Yksinäisyydestä:</a:t>
            </a:r>
          </a:p>
          <a:p>
            <a:pPr marL="457200" marR="0" lvl="0" indent="-344170" algn="l" defTabSz="914400" rtl="0" eaLnBrk="1" fontAlgn="auto" latinLnBrk="0" hangingPunct="1">
              <a:lnSpc>
                <a:spcPct val="80000"/>
              </a:lnSpc>
              <a:spcBef>
                <a:spcPts val="0"/>
              </a:spcBef>
              <a:spcAft>
                <a:spcPts val="0"/>
              </a:spcAft>
              <a:buClr>
                <a:srgbClr val="000000"/>
              </a:buClr>
              <a:buSzPts val="1820"/>
              <a:buFont typeface="Arial"/>
              <a:buChar char="●"/>
              <a:tabLst/>
              <a:defRPr/>
            </a:pPr>
            <a:r>
              <a:rPr lang="fi-FI" dirty="0">
                <a:latin typeface="Arial" panose="020B0604020202020204" pitchFamily="34" charset="0"/>
                <a:cs typeface="Arial" panose="020B0604020202020204" pitchFamily="34" charset="0"/>
              </a:rPr>
              <a:t>Yksinäisyydellä tarkoitetaan sellaista yksin olemista, joka ei ole itse valittua. Yksinäisyyttä voi tuntea myös muiden ihmisten seurassa. </a:t>
            </a:r>
            <a:endParaRPr lang="fi-FI" sz="1200" dirty="0">
              <a:latin typeface="Arial" panose="020B0604020202020204" pitchFamily="34" charset="0"/>
              <a:cs typeface="Arial" panose="020B0604020202020204" pitchFamily="34" charset="0"/>
            </a:endParaRPr>
          </a:p>
          <a:p>
            <a:pPr marL="457200" lvl="0" indent="-344170" algn="l" rtl="0">
              <a:lnSpc>
                <a:spcPct val="80000"/>
              </a:lnSpc>
              <a:spcBef>
                <a:spcPts val="0"/>
              </a:spcBef>
              <a:spcAft>
                <a:spcPts val="0"/>
              </a:spcAft>
              <a:buSzPts val="1820"/>
              <a:buChar char="●"/>
            </a:pPr>
            <a:r>
              <a:rPr lang="fi-FI" sz="1200" dirty="0">
                <a:latin typeface="Arial" panose="020B0604020202020204" pitchFamily="34" charset="0"/>
                <a:cs typeface="Arial" panose="020B0604020202020204" pitchFamily="34" charset="0"/>
              </a:rPr>
              <a:t>Yksinäisyyden yleisyys: jopa joka kolmas suomalainen kokee yksinäisyyttä ajoittain ja n. joka kymmenes kokee yksinäisyyttä jatkuvasti. Varmasti jokainen ihminen kokee yksinäisyyttä jossakin vaiheessa elämäänsä. </a:t>
            </a:r>
          </a:p>
          <a:p>
            <a:pPr marL="457200" lvl="0" indent="-344170" algn="l" rtl="0">
              <a:lnSpc>
                <a:spcPct val="80000"/>
              </a:lnSpc>
              <a:spcBef>
                <a:spcPts val="0"/>
              </a:spcBef>
              <a:spcAft>
                <a:spcPts val="0"/>
              </a:spcAft>
              <a:buSzPts val="1820"/>
              <a:buChar char="●"/>
            </a:pPr>
            <a:r>
              <a:rPr lang="fi-FI" dirty="0">
                <a:latin typeface="Arial" panose="020B0604020202020204" pitchFamily="34" charset="0"/>
                <a:cs typeface="Arial" panose="020B0604020202020204" pitchFamily="34" charset="0"/>
              </a:rPr>
              <a:t>Tutkitusti eniten yksinäisyyttä koetaan nuoruudessa esimerkiksi uusien opintojen aloitusvaiheessa tai ikäihmisten keskuudessa, kun lähipiiri pienenee. </a:t>
            </a:r>
          </a:p>
          <a:p>
            <a:pPr marL="457200" lvl="0" indent="-344170" algn="l" rtl="0">
              <a:lnSpc>
                <a:spcPct val="80000"/>
              </a:lnSpc>
              <a:spcBef>
                <a:spcPts val="0"/>
              </a:spcBef>
              <a:spcAft>
                <a:spcPts val="0"/>
              </a:spcAft>
              <a:buSzPts val="1820"/>
              <a:buChar char="●"/>
            </a:pPr>
            <a:r>
              <a:rPr lang="fi-FI" dirty="0">
                <a:latin typeface="Arial" panose="020B0604020202020204" pitchFamily="34" charset="0"/>
                <a:cs typeface="Arial" panose="020B0604020202020204" pitchFamily="34" charset="0"/>
              </a:rPr>
              <a:t>Pitkittynyt tunne ulkopuolisuudesta vaikuttaa negatiivisesti hyvinvointiimme.</a:t>
            </a:r>
          </a:p>
        </p:txBody>
      </p:sp>
      <p:sp>
        <p:nvSpPr>
          <p:cNvPr id="4" name="Slide Number Placeholder 3"/>
          <p:cNvSpPr>
            <a:spLocks noGrp="1"/>
          </p:cNvSpPr>
          <p:nvPr>
            <p:ph type="sldNum" sz="quarter" idx="5"/>
          </p:nvPr>
        </p:nvSpPr>
        <p:spPr/>
        <p:txBody>
          <a:bodyPr/>
          <a:lstStyle/>
          <a:p>
            <a:fld id="{D9D1C9AF-C8A2-E248-9C2D-AAFE8E0C60B5}" type="slidenum">
              <a:rPr lang="fi-FI" smtClean="0"/>
              <a:t>13</a:t>
            </a:fld>
            <a:endParaRPr lang="fi-FI"/>
          </a:p>
        </p:txBody>
      </p:sp>
    </p:spTree>
    <p:extLst>
      <p:ext uri="{BB962C8B-B14F-4D97-AF65-F5344CB8AC3E}">
        <p14:creationId xmlns:p14="http://schemas.microsoft.com/office/powerpoint/2010/main" val="1417745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Jaetaan vapaamuotoisesti kokemuksia aiheesta.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66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030" lvl="0" indent="0" algn="l" rtl="0">
              <a:lnSpc>
                <a:spcPct val="80000"/>
              </a:lnSpc>
              <a:spcBef>
                <a:spcPts val="0"/>
              </a:spcBef>
              <a:spcAft>
                <a:spcPts val="0"/>
              </a:spcAft>
              <a:buSzPts val="1820"/>
              <a:buNone/>
            </a:pPr>
            <a:r>
              <a:rPr lang="fi-FI" sz="1200" dirty="0">
                <a:latin typeface="Arial" panose="020B0604020202020204" pitchFamily="34" charset="0"/>
                <a:cs typeface="Arial" panose="020B0604020202020204" pitchFamily="34" charset="0"/>
              </a:rPr>
              <a:t>Ensimmäinen askel yksinäisyyden vähentämiseksi on se, että tunnistaa kaipaavansa elämäänsä enemmän tai erilaisia ihmissuhteita. Tämän jälkeen voi ottaa askelia kohti yksinäisyyden tunteen hyväksymistä, opetella ymmärtämään, mistä yksinäisyys omassa elämässä voi johtua ja pohtia, millaisia muutoksia omassa elämässä tai omassa ajattelussa voi tehdä, jotta uusia ihmisiä voisi päästä mukaan omaan elämään. </a:t>
            </a:r>
          </a:p>
          <a:p>
            <a:pPr marL="0" lvl="0" indent="0" algn="l" rtl="0">
              <a:spcBef>
                <a:spcPts val="0"/>
              </a:spcBef>
              <a:spcAft>
                <a:spcPts val="0"/>
              </a:spcAft>
              <a:buClr>
                <a:schemeClr val="dk1"/>
              </a:buClr>
              <a:buSzPts val="1100"/>
              <a:buFont typeface="Arial"/>
              <a:buNone/>
            </a:pPr>
            <a:endParaRPr lang="fi-FI" sz="1200"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i" sz="1200" dirty="0">
                <a:solidFill>
                  <a:schemeClr val="dk1"/>
                </a:solidFill>
                <a:latin typeface="Arial" panose="020B0604020202020204" pitchFamily="34" charset="0"/>
                <a:cs typeface="Arial" panose="020B0604020202020204" pitchFamily="34" charset="0"/>
              </a:rPr>
              <a:t>Osallistujia voi kiittää jo tässä vaiheessa siitä, että he ovat halunneet pysähtyä teeman äärelle yhdessä muiden kanssa. Pelkästään yksinäisyyden kokemuksen tarkasteleminen yksin ja yhdessä muiden kanssa voi avata uudenlaisia näkökulmia, lisätä tunnetta siitä, että asialle voidaan tehdä jotakin ja vähentää yksinäisyyttä. </a:t>
            </a:r>
          </a:p>
          <a:p>
            <a:pPr marL="0" lvl="0" indent="0" algn="l" rtl="0">
              <a:spcBef>
                <a:spcPts val="0"/>
              </a:spcBef>
              <a:spcAft>
                <a:spcPts val="0"/>
              </a:spcAft>
              <a:buClr>
                <a:schemeClr val="dk1"/>
              </a:buClr>
              <a:buSzPts val="1100"/>
              <a:buFont typeface="Arial"/>
              <a:buNone/>
            </a:pPr>
            <a:endParaRPr lang="fi-FI" sz="1200" dirty="0">
              <a:solidFill>
                <a:schemeClr val="dk1"/>
              </a:solidFill>
              <a:latin typeface="Arial" panose="020B0604020202020204" pitchFamily="34" charset="0"/>
              <a:cs typeface="Arial" panose="020B0604020202020204" pitchFamily="34" charset="0"/>
            </a:endParaRPr>
          </a:p>
          <a:p>
            <a:pPr marL="113030" lvl="0" indent="0" algn="l" rtl="0">
              <a:lnSpc>
                <a:spcPct val="80000"/>
              </a:lnSpc>
              <a:spcBef>
                <a:spcPts val="0"/>
              </a:spcBef>
              <a:spcAft>
                <a:spcPts val="0"/>
              </a:spcAft>
              <a:buSzPts val="1820"/>
              <a:buNone/>
            </a:pPr>
            <a:endParaRPr lang="fi-FI" sz="1200" dirty="0">
              <a:latin typeface="Arial" panose="020B0604020202020204" pitchFamily="34" charset="0"/>
              <a:cs typeface="Arial" panose="020B0604020202020204" pitchFamily="34" charset="0"/>
            </a:endParaRPr>
          </a:p>
          <a:p>
            <a:pPr marL="113030" lvl="0" indent="0" algn="l" rtl="0">
              <a:lnSpc>
                <a:spcPct val="80000"/>
              </a:lnSpc>
              <a:spcBef>
                <a:spcPts val="0"/>
              </a:spcBef>
              <a:spcAft>
                <a:spcPts val="0"/>
              </a:spcAft>
              <a:buSzPts val="1820"/>
              <a:buNone/>
            </a:pPr>
            <a:endParaRPr lang="fi-FI" sz="1200" dirty="0"/>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10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030" lvl="0" indent="0" algn="l" rtl="0">
              <a:lnSpc>
                <a:spcPct val="80000"/>
              </a:lnSpc>
              <a:spcBef>
                <a:spcPts val="0"/>
              </a:spcBef>
              <a:spcAft>
                <a:spcPts val="0"/>
              </a:spcAft>
              <a:buSzPts val="1820"/>
              <a:buNone/>
            </a:pPr>
            <a:r>
              <a:rPr lang="fi-FI" sz="1200" dirty="0">
                <a:latin typeface="Arial" panose="020B0604020202020204" pitchFamily="34" charset="0"/>
                <a:cs typeface="Arial" panose="020B0604020202020204" pitchFamily="34" charset="0"/>
              </a:rPr>
              <a:t>Tutkitaan yksinäisyyden kokemusta tarkemmin erottamalla toisistaan emotionaalinen ja sosiaalinen yksinäisyys. </a:t>
            </a:r>
          </a:p>
          <a:p>
            <a:pPr marL="113030" lvl="0" indent="0" algn="l" rtl="0">
              <a:lnSpc>
                <a:spcPct val="80000"/>
              </a:lnSpc>
              <a:spcBef>
                <a:spcPts val="0"/>
              </a:spcBef>
              <a:spcAft>
                <a:spcPts val="0"/>
              </a:spcAft>
              <a:buSzPts val="1820"/>
              <a:buNone/>
            </a:pPr>
            <a:endParaRPr lang="fi-FI" sz="1200" dirty="0">
              <a:latin typeface="Arial" panose="020B0604020202020204" pitchFamily="34" charset="0"/>
              <a:cs typeface="Arial" panose="020B0604020202020204" pitchFamily="34" charset="0"/>
            </a:endParaRP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b="1" dirty="0">
                <a:latin typeface="Arial" panose="020B0604020202020204" pitchFamily="34" charset="0"/>
                <a:cs typeface="Arial" panose="020B0604020202020204" pitchFamily="34" charset="0"/>
              </a:rPr>
              <a:t>Ihmissuhteissa laatu korvaa useimmiten määrän ja juuri emotionaalinen yksinäisyys on pitkittyessään erityisen kuormittavaa. </a:t>
            </a: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sz="1200" dirty="0">
                <a:latin typeface="Arial" panose="020B0604020202020204" pitchFamily="34" charset="0"/>
                <a:cs typeface="Arial" panose="020B0604020202020204" pitchFamily="34" charset="0"/>
              </a:rPr>
              <a:t>yksikin läheinen ihmissuhde voi poistaa yksinäisyyden tunteen, kun taas sadatkaan ihmiset ympärillä eivät auta yksinäisyyteen, kun ei ole yhtään läheistä ihmissuhdetta. </a:t>
            </a: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sz="1200" b="1" dirty="0">
                <a:latin typeface="Arial" panose="020B0604020202020204" pitchFamily="34" charset="0"/>
                <a:cs typeface="Arial" panose="020B0604020202020204" pitchFamily="34" charset="0"/>
              </a:rPr>
              <a:t>Osallistujia voi pyytää hetken aikaan pohtimaan omaa yksinäisyyden kokemustaan, kaipaako ensisijaisesti enemmän verkostoja ja erilaisia ihmisiä tai yhteisöjä vaiko yhtä läheistä ystävää</a:t>
            </a:r>
            <a:r>
              <a:rPr lang="fi-FI" sz="1200" dirty="0">
                <a:latin typeface="Arial" panose="020B0604020202020204" pitchFamily="34" charset="0"/>
                <a:cs typeface="Arial" panose="020B0604020202020204" pitchFamily="34" charset="0"/>
              </a:rPr>
              <a:t>. Kokemuksia voidaan jakaa yhdessä.</a:t>
            </a: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sz="1200" dirty="0">
                <a:latin typeface="Arial" panose="020B0604020202020204" pitchFamily="34" charset="0"/>
                <a:cs typeface="Arial" panose="020B0604020202020204" pitchFamily="34" charset="0"/>
              </a:rPr>
              <a:t>Omaa yksinäisyyden kokemustaan voi tutkia myös näillä ”testeillä”: </a:t>
            </a:r>
          </a:p>
          <a:p>
            <a:pPr marL="914400" marR="0" lvl="1" indent="-344170" algn="l" defTabSz="914400" rtl="0" eaLnBrk="1" fontAlgn="auto" latinLnBrk="0" hangingPunct="1">
              <a:lnSpc>
                <a:spcPct val="80000"/>
              </a:lnSpc>
              <a:spcBef>
                <a:spcPts val="0"/>
              </a:spcBef>
              <a:spcAft>
                <a:spcPts val="0"/>
              </a:spcAft>
              <a:buClrTx/>
              <a:buSzPts val="1820"/>
              <a:buFontTx/>
              <a:buChar char="●"/>
              <a:tabLst/>
              <a:defRPr/>
            </a:pPr>
            <a:r>
              <a:rPr lang="fi-FI" dirty="0">
                <a:hlinkClick r:id="rId3" tooltip="http://spr.fi/emotyksinaisyys"/>
              </a:rPr>
              <a:t>http://spr.fi/emotyksinaisyys</a:t>
            </a:r>
            <a:r>
              <a:rPr lang="fi-FI" dirty="0"/>
              <a:t> </a:t>
            </a:r>
          </a:p>
          <a:p>
            <a:pPr marL="914400" marR="0" lvl="1" indent="-344170" algn="l" defTabSz="914400" rtl="0" eaLnBrk="1" fontAlgn="auto" latinLnBrk="0" hangingPunct="1">
              <a:lnSpc>
                <a:spcPct val="80000"/>
              </a:lnSpc>
              <a:spcBef>
                <a:spcPts val="0"/>
              </a:spcBef>
              <a:spcAft>
                <a:spcPts val="0"/>
              </a:spcAft>
              <a:buClrTx/>
              <a:buSzPts val="1820"/>
              <a:buFontTx/>
              <a:buChar char="●"/>
              <a:tabLst/>
              <a:defRPr/>
            </a:pPr>
            <a:r>
              <a:rPr lang="fi-FI" dirty="0">
                <a:hlinkClick r:id="rId4" tooltip="http://spr.fi/sosyksinaisyys"/>
              </a:rPr>
              <a:t>http://spr.fi/sosyksinaisyys</a:t>
            </a:r>
            <a:endParaRPr lang="fi-FI" dirty="0"/>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endParaRPr lang="fi-FI" sz="1200" dirty="0">
              <a:latin typeface="Arial" panose="020B0604020202020204" pitchFamily="34" charset="0"/>
              <a:cs typeface="Arial" panose="020B0604020202020204" pitchFamily="34" charset="0"/>
            </a:endParaRPr>
          </a:p>
          <a:p>
            <a:pPr marL="113030" marR="0" lvl="0" indent="0" algn="l" defTabSz="914400" rtl="0" eaLnBrk="1" fontAlgn="auto" latinLnBrk="0" hangingPunct="1">
              <a:lnSpc>
                <a:spcPct val="80000"/>
              </a:lnSpc>
              <a:spcBef>
                <a:spcPts val="0"/>
              </a:spcBef>
              <a:spcAft>
                <a:spcPts val="0"/>
              </a:spcAft>
              <a:buClr>
                <a:srgbClr val="000000"/>
              </a:buClr>
              <a:buSzPts val="1820"/>
              <a:buFont typeface="Arial"/>
              <a:buNone/>
              <a:tabLst/>
              <a:defRP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88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sz="1200" dirty="0">
                <a:latin typeface="Arial" panose="020B0604020202020204" pitchFamily="34" charset="0"/>
                <a:cs typeface="Arial" panose="020B0604020202020204" pitchFamily="34" charset="0"/>
              </a:rPr>
              <a:t>Katsotaan yhdessä jokin seuraavista videoita tai siirrytään suoraan keskustelemaan yksinäisyyden kokemuksesta. </a:t>
            </a:r>
            <a:endParaRPr lang="fi-FI" dirty="0">
              <a:latin typeface="Arial" panose="020B0604020202020204" pitchFamily="34" charset="0"/>
              <a:cs typeface="Arial" panose="020B0604020202020204" pitchFamily="34" charset="0"/>
              <a:hlinkClick r:id="rId3"/>
            </a:endParaRP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hlinkClick r:id="rId3"/>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hlinkClick r:id="rId3"/>
              </a:rPr>
              <a:t>SPR Nähdään yksinäisyys (youtube.com)</a:t>
            </a: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hlinkClick r:id="rId4"/>
              </a:rPr>
              <a:t>Mitä yksinäisenä ei halua kuulla? / SOME DEEP STORY 6 (youtube.com)</a:t>
            </a: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8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 Ohjaajat voivat aloittaa omalla tarinallaan, mikäli osallistujat eivät uskaltaudu vielä ääneen. On tärkeää, että jokainen saa kertoa sen verran kuin itsestä tuntuu hyvältä. </a:t>
            </a:r>
          </a:p>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Apukysymyksiä:</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Miksi luulet juuri tuon muiston piirtyneen mieleesi?</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Mikä on varhaisin muistosi yksinäisyyden kokemuksesta?</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Oliko tuossa hetkessä tuntemasi yksinäisyys enemmän emotionaalista (en tuntenut yhteenkuuluvuutta kenenkään kanssa) vai sosiaalista (kaipasin, että elämässäni olisi enemmän erilaisia ihmisiä tai jokin yhteisö, johon kuulua)?</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Pystytkö kuvailemaan tuossa hetkessä kokemaasi tunnetta jollakin sanalla?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138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 sz="1200" dirty="0">
                <a:solidFill>
                  <a:schemeClr val="dk2"/>
                </a:solidFill>
                <a:latin typeface="Arial" panose="020B0604020202020204" pitchFamily="34" charset="0"/>
                <a:cs typeface="Arial" panose="020B0604020202020204" pitchFamily="34" charset="0"/>
              </a:rPr>
              <a:t>On normaalia ja tervettä tuntea myös negatiivisia tunteita, eikä tämän ryhmän tarkoituksena ole tukahduttaa niitä – päin vastoin. On kuitenkin tärkeää, että vertaisryhmässä pystytään löytämään näkökulmia, jotka lisäävät toiveikkuutta ja uskoa siihen, että asioita voidaan muuttaa. Tämän vuoksi ryhmän yhdeksi työskentelymuodoksi on valittu kiitollisuuspäiväkirja. </a:t>
            </a:r>
          </a:p>
          <a:p>
            <a:pPr marL="0" lvl="0" indent="0" algn="l" rtl="0">
              <a:spcBef>
                <a:spcPts val="0"/>
              </a:spcBef>
              <a:spcAft>
                <a:spcPts val="0"/>
              </a:spcAft>
              <a:buNone/>
            </a:pPr>
            <a:endParaRPr lang="fi" sz="1200" dirty="0">
              <a:solidFill>
                <a:schemeClr val="dk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Arial" panose="020B0604020202020204" pitchFamily="34" charset="0"/>
                <a:cs typeface="Arial" panose="020B0604020202020204" pitchFamily="34" charset="0"/>
              </a:rPr>
              <a:t>Tutkimuslähde: </a:t>
            </a:r>
            <a:r>
              <a:rPr lang="fi-FI" sz="1800" dirty="0" err="1">
                <a:effectLst/>
                <a:latin typeface="Arial" panose="020B0604020202020204" pitchFamily="34" charset="0"/>
                <a:cs typeface="Arial" panose="020B0604020202020204" pitchFamily="34" charset="0"/>
              </a:rPr>
              <a:t>Emmons</a:t>
            </a:r>
            <a:r>
              <a:rPr lang="fi-FI" sz="1800" dirty="0">
                <a:effectLst/>
                <a:latin typeface="Arial" panose="020B0604020202020204" pitchFamily="34" charset="0"/>
                <a:cs typeface="Arial" panose="020B0604020202020204" pitchFamily="34" charset="0"/>
              </a:rPr>
              <a:t>, R. A. (2004). </a:t>
            </a:r>
            <a:r>
              <a:rPr lang="fi-FI" sz="1800" dirty="0" err="1">
                <a:effectLst/>
                <a:latin typeface="Arial" panose="020B0604020202020204" pitchFamily="34" charset="0"/>
                <a:cs typeface="Arial" panose="020B0604020202020204" pitchFamily="34" charset="0"/>
              </a:rPr>
              <a:t>The</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Psychology</a:t>
            </a:r>
            <a:r>
              <a:rPr lang="fi-FI" sz="1800" dirty="0">
                <a:effectLst/>
                <a:latin typeface="Arial" panose="020B0604020202020204" pitchFamily="34" charset="0"/>
                <a:cs typeface="Arial" panose="020B0604020202020204" pitchFamily="34" charset="0"/>
              </a:rPr>
              <a:t> of </a:t>
            </a:r>
            <a:r>
              <a:rPr lang="fi-FI" sz="1800" dirty="0" err="1">
                <a:effectLst/>
                <a:latin typeface="Arial" panose="020B0604020202020204" pitchFamily="34" charset="0"/>
                <a:cs typeface="Arial" panose="020B0604020202020204" pitchFamily="34" charset="0"/>
              </a:rPr>
              <a:t>Gratitude</a:t>
            </a:r>
            <a:r>
              <a:rPr lang="fi-FI" sz="1800" dirty="0">
                <a:effectLst/>
                <a:latin typeface="Arial" panose="020B0604020202020204" pitchFamily="34" charset="0"/>
                <a:cs typeface="Arial" panose="020B0604020202020204" pitchFamily="34" charset="0"/>
              </a:rPr>
              <a:t>: An </a:t>
            </a:r>
            <a:r>
              <a:rPr lang="fi-FI" sz="1800" dirty="0" err="1">
                <a:effectLst/>
                <a:latin typeface="Arial" panose="020B0604020202020204" pitchFamily="34" charset="0"/>
                <a:cs typeface="Arial" panose="020B0604020202020204" pitchFamily="34" charset="0"/>
              </a:rPr>
              <a:t>Introduction</a:t>
            </a:r>
            <a:r>
              <a:rPr lang="fi-FI" sz="1800" dirty="0">
                <a:effectLst/>
                <a:latin typeface="Arial" panose="020B0604020202020204" pitchFamily="34" charset="0"/>
                <a:cs typeface="Arial" panose="020B0604020202020204" pitchFamily="34" charset="0"/>
              </a:rPr>
              <a:t>. In R. A. </a:t>
            </a:r>
            <a:r>
              <a:rPr lang="fi-FI" sz="1800" dirty="0" err="1">
                <a:effectLst/>
                <a:latin typeface="Arial" panose="020B0604020202020204" pitchFamily="34" charset="0"/>
                <a:cs typeface="Arial" panose="020B0604020202020204" pitchFamily="34" charset="0"/>
              </a:rPr>
              <a:t>Emmons</a:t>
            </a:r>
            <a:r>
              <a:rPr lang="fi-FI" sz="1800" dirty="0">
                <a:effectLst/>
                <a:latin typeface="Arial" panose="020B0604020202020204" pitchFamily="34" charset="0"/>
                <a:cs typeface="Arial" panose="020B0604020202020204" pitchFamily="34" charset="0"/>
              </a:rPr>
              <a:t> &amp; M. E. </a:t>
            </a:r>
            <a:r>
              <a:rPr lang="fi-FI" sz="1800" dirty="0" err="1">
                <a:effectLst/>
                <a:latin typeface="Arial" panose="020B0604020202020204" pitchFamily="34" charset="0"/>
                <a:cs typeface="Arial" panose="020B0604020202020204" pitchFamily="34" charset="0"/>
              </a:rPr>
              <a:t>McCullough</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Eds</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The</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psychology</a:t>
            </a:r>
            <a:r>
              <a:rPr lang="fi-FI" sz="1800" dirty="0">
                <a:effectLst/>
                <a:latin typeface="Arial" panose="020B0604020202020204" pitchFamily="34" charset="0"/>
                <a:cs typeface="Arial" panose="020B0604020202020204" pitchFamily="34" charset="0"/>
              </a:rPr>
              <a:t> of </a:t>
            </a:r>
            <a:r>
              <a:rPr lang="fi-FI" sz="1800" dirty="0" err="1">
                <a:effectLst/>
                <a:latin typeface="Arial" panose="020B0604020202020204" pitchFamily="34" charset="0"/>
                <a:cs typeface="Arial" panose="020B0604020202020204" pitchFamily="34" charset="0"/>
              </a:rPr>
              <a:t>gratitude</a:t>
            </a:r>
            <a:r>
              <a:rPr lang="fi-FI" sz="1800" dirty="0">
                <a:effectLst/>
                <a:latin typeface="Arial" panose="020B0604020202020204" pitchFamily="34" charset="0"/>
                <a:cs typeface="Arial" panose="020B0604020202020204" pitchFamily="34" charset="0"/>
              </a:rPr>
              <a:t> (pp. 3–16). Oxford </a:t>
            </a:r>
            <a:r>
              <a:rPr lang="fi-FI" sz="1800" dirty="0" err="1">
                <a:effectLst/>
                <a:latin typeface="Arial" panose="020B0604020202020204" pitchFamily="34" charset="0"/>
                <a:cs typeface="Arial" panose="020B0604020202020204" pitchFamily="34" charset="0"/>
              </a:rPr>
              <a:t>University</a:t>
            </a:r>
            <a:r>
              <a:rPr lang="fi-FI" sz="1800" dirty="0">
                <a:effectLst/>
                <a:latin typeface="Arial" panose="020B0604020202020204" pitchFamily="34" charset="0"/>
                <a:cs typeface="Arial" panose="020B0604020202020204" pitchFamily="34" charset="0"/>
              </a:rPr>
              <a:t> Press. </a:t>
            </a:r>
            <a:br>
              <a:rPr lang="fi-FI" sz="1800" dirty="0">
                <a:effectLst/>
                <a:latin typeface="Arial" panose="020B0604020202020204" pitchFamily="34" charset="0"/>
                <a:cs typeface="Arial" panose="020B0604020202020204" pitchFamily="34" charset="0"/>
              </a:rPr>
            </a:br>
            <a:r>
              <a:rPr lang="fi-FI" sz="1800" dirty="0">
                <a:effectLst/>
                <a:latin typeface="Arial" panose="020B0604020202020204" pitchFamily="34" charset="0"/>
                <a:cs typeface="Arial" panose="020B0604020202020204" pitchFamily="34" charset="0"/>
              </a:rPr>
              <a:t>https://www.terveyskirjasto.fi/ont00901</a:t>
            </a:r>
          </a:p>
          <a:p>
            <a:pPr marL="0" lvl="0" indent="0" algn="l" rtl="0">
              <a:spcBef>
                <a:spcPts val="0"/>
              </a:spcBef>
              <a:spcAft>
                <a:spcPts val="0"/>
              </a:spcAft>
              <a:buNone/>
            </a:pPr>
            <a:endParaRPr lang="fi" sz="1200" dirty="0">
              <a:solidFill>
                <a:schemeClr val="dk2"/>
              </a:solidFill>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99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05252" lvl="0" indent="0" algn="l" rtl="0">
              <a:spcBef>
                <a:spcPts val="0"/>
              </a:spcBef>
              <a:spcAft>
                <a:spcPts val="0"/>
              </a:spcAft>
              <a:buSzPct val="100000"/>
              <a:buNone/>
            </a:pPr>
            <a:r>
              <a:rPr lang="fi-FI" b="1" dirty="0">
                <a:latin typeface="Arial" panose="020B0604020202020204" pitchFamily="34" charset="0"/>
                <a:cs typeface="Arial" panose="020B0604020202020204" pitchFamily="34" charset="0"/>
              </a:rPr>
              <a:t>Ensimmäisen tapaamiskerran sisällöt: </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Ryhmän tavoitteet ja aikataulut</a:t>
            </a:r>
          </a:p>
          <a:p>
            <a:pPr marL="457200" marR="0" lvl="0" indent="-351948" algn="l" defTabSz="914400" rtl="0" eaLnBrk="1" fontAlgn="auto" latinLnBrk="0" hangingPunct="1">
              <a:lnSpc>
                <a:spcPct val="100000"/>
              </a:lnSpc>
              <a:spcBef>
                <a:spcPts val="0"/>
              </a:spcBef>
              <a:spcAft>
                <a:spcPts val="0"/>
              </a:spcAft>
              <a:buClrTx/>
              <a:buSzPct val="100000"/>
              <a:buFontTx/>
              <a:buChar char="●"/>
              <a:tabLst/>
              <a:defRPr/>
            </a:pPr>
            <a:r>
              <a:rPr lang="fi-FI" sz="1200" dirty="0">
                <a:latin typeface="Arial" panose="020B0604020202020204" pitchFamily="34" charset="0"/>
                <a:cs typeface="Arial" panose="020B0604020202020204" pitchFamily="34" charset="0"/>
              </a:rPr>
              <a:t>Turvallisempi tila ja Punaisen Ristin periaatteet</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Tehdään yhdessä ryhmämme säännöt!</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Tutustuminen</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Yksinäisyys ilmiönä</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Kotitehtävä - kiitollisuuspäiväkirja</a:t>
            </a:r>
            <a:endParaRPr lang="fi-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a:t>
            </a:fld>
            <a:endParaRPr lang="fi-FI"/>
          </a:p>
        </p:txBody>
      </p:sp>
    </p:spTree>
    <p:extLst>
      <p:ext uri="{BB962C8B-B14F-4D97-AF65-F5344CB8AC3E}">
        <p14:creationId xmlns:p14="http://schemas.microsoft.com/office/powerpoint/2010/main" val="2365698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solidFill>
                  <a:schemeClr val="dk2"/>
                </a:solidFill>
                <a:latin typeface="Arial" panose="020B0604020202020204" pitchFamily="34" charset="0"/>
                <a:cs typeface="Arial" panose="020B0604020202020204" pitchFamily="34" charset="0"/>
              </a:rPr>
              <a:t>Kerrotaan, että ryhmän yhtenä työkaluna käytetään kiitollisuuspäiväkirjaa, joka voi auttaa löytämään tasapainon negatiivisten tunteiden kanssa.  </a:t>
            </a:r>
            <a:r>
              <a:rPr lang="fi-FI" sz="1200" b="1" dirty="0">
                <a:solidFill>
                  <a:schemeClr val="dk2"/>
                </a:solidFill>
                <a:latin typeface="Arial" panose="020B0604020202020204" pitchFamily="34" charset="0"/>
                <a:cs typeface="Arial" panose="020B0604020202020204" pitchFamily="34" charset="0"/>
              </a:rPr>
              <a:t>Päiväkirja on jokaisen henkilökohtainen, mutta jokaisen ryhmäkerran alkaessa käydään läpi kuulumiskierros, jossa voi myös nostaa jonkin asian kiitollisuuspäiväkirjasta – niin halutessaan. </a:t>
            </a:r>
            <a:r>
              <a:rPr lang="fi" dirty="0">
                <a:solidFill>
                  <a:schemeClr val="dk1"/>
                </a:solidFill>
                <a:latin typeface="Arial" panose="020B0604020202020204" pitchFamily="34" charset="0"/>
                <a:cs typeface="Arial" panose="020B0604020202020204" pitchFamily="34" charset="0"/>
              </a:rPr>
              <a:t> Päiväkirjaa voi pitää muutenkin ryhmän kuluessa, ei pelkästään kiitollisuudesta. Ryhmän aikana herää varmasti monenlaisia ajatuksia yksinäisyydestä, joita on hyvä kirjata ylös.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Kannustetaan osallistujia tarttumaan haasteeseen. Ohjeistetaan päiväkirjan pitämisessä seuraavasti:</a:t>
            </a:r>
          </a:p>
          <a:p>
            <a:pPr marL="457200" lvl="0" indent="-361950" algn="l" rtl="0">
              <a:spcBef>
                <a:spcPts val="0"/>
              </a:spcBef>
              <a:spcAft>
                <a:spcPts val="0"/>
              </a:spcAft>
              <a:buClr>
                <a:schemeClr val="dk2"/>
              </a:buClr>
              <a:buSzPts val="2100"/>
              <a:buChar char="●"/>
            </a:pPr>
            <a:r>
              <a:rPr lang="fi-FI" sz="1200" dirty="0">
                <a:solidFill>
                  <a:schemeClr val="dk2"/>
                </a:solidFill>
                <a:latin typeface="Arial" panose="020B0604020202020204" pitchFamily="34" charset="0"/>
                <a:cs typeface="Arial" panose="020B0604020202020204" pitchFamily="34" charset="0"/>
              </a:rPr>
              <a:t>Päätä, pidätkö fyysistä vai digitaalista päiväkirjaa (Esim. </a:t>
            </a:r>
            <a:r>
              <a:rPr lang="fi-FI" sz="1200" dirty="0" err="1">
                <a:solidFill>
                  <a:schemeClr val="dk2"/>
                </a:solidFill>
                <a:latin typeface="Arial" panose="020B0604020202020204" pitchFamily="34" charset="0"/>
                <a:cs typeface="Arial" panose="020B0604020202020204" pitchFamily="34" charset="0"/>
              </a:rPr>
              <a:t>Gogle</a:t>
            </a:r>
            <a:r>
              <a:rPr lang="fi-FI" sz="1200" dirty="0">
                <a:solidFill>
                  <a:schemeClr val="dk2"/>
                </a:solidFill>
                <a:latin typeface="Arial" panose="020B0604020202020204" pitchFamily="34" charset="0"/>
                <a:cs typeface="Arial" panose="020B0604020202020204" pitchFamily="34" charset="0"/>
              </a:rPr>
              <a:t> </a:t>
            </a:r>
            <a:r>
              <a:rPr lang="fi-FI" sz="1200" dirty="0" err="1">
                <a:solidFill>
                  <a:schemeClr val="dk2"/>
                </a:solidFill>
                <a:latin typeface="Arial" panose="020B0604020202020204" pitchFamily="34" charset="0"/>
                <a:cs typeface="Arial" panose="020B0604020202020204" pitchFamily="34" charset="0"/>
              </a:rPr>
              <a:t>Keep</a:t>
            </a:r>
            <a:r>
              <a:rPr lang="fi-FI" sz="1200" dirty="0">
                <a:solidFill>
                  <a:schemeClr val="dk2"/>
                </a:solidFill>
                <a:latin typeface="Arial" panose="020B0604020202020204" pitchFamily="34" charset="0"/>
                <a:cs typeface="Arial" panose="020B0604020202020204" pitchFamily="34" charset="0"/>
              </a:rPr>
              <a:t>, </a:t>
            </a:r>
            <a:r>
              <a:rPr lang="fi-FI" sz="1200" dirty="0" err="1">
                <a:solidFill>
                  <a:schemeClr val="dk2"/>
                </a:solidFill>
                <a:latin typeface="Arial" panose="020B0604020202020204" pitchFamily="34" charset="0"/>
                <a:cs typeface="Arial" panose="020B0604020202020204" pitchFamily="34" charset="0"/>
              </a:rPr>
              <a:t>Evernote</a:t>
            </a:r>
            <a:r>
              <a:rPr lang="fi-FI" sz="1200" dirty="0">
                <a:solidFill>
                  <a:schemeClr val="dk2"/>
                </a:solidFill>
                <a:latin typeface="Arial" panose="020B0604020202020204" pitchFamily="34" charset="0"/>
                <a:cs typeface="Arial" panose="020B0604020202020204" pitchFamily="34" charset="0"/>
              </a:rPr>
              <a:t>, Word-dokumentti)? Voit myös sanella jos se tuntuu luontevammalta.</a:t>
            </a:r>
          </a:p>
          <a:p>
            <a:pPr marL="457200" lvl="0" indent="-361950" algn="l" rtl="0">
              <a:spcBef>
                <a:spcPts val="0"/>
              </a:spcBef>
              <a:spcAft>
                <a:spcPts val="0"/>
              </a:spcAft>
              <a:buClr>
                <a:schemeClr val="dk2"/>
              </a:buClr>
              <a:buSzPts val="2100"/>
              <a:buChar char="●"/>
            </a:pPr>
            <a:r>
              <a:rPr lang="fi-FI" sz="1200" dirty="0">
                <a:solidFill>
                  <a:schemeClr val="dk2"/>
                </a:solidFill>
                <a:latin typeface="Arial" panose="020B0604020202020204" pitchFamily="34" charset="0"/>
                <a:cs typeface="Arial" panose="020B0604020202020204" pitchFamily="34" charset="0"/>
              </a:rPr>
              <a:t>Pohdi, mihin aikaan päivästä sinun voisi olla helpointa kirjoittaa ja pyri kirjoittamaan tuohon aikaan.</a:t>
            </a:r>
          </a:p>
          <a:p>
            <a:pPr marL="457200" lvl="0" indent="-361950" algn="l" rtl="0">
              <a:spcBef>
                <a:spcPts val="0"/>
              </a:spcBef>
              <a:spcAft>
                <a:spcPts val="0"/>
              </a:spcAft>
              <a:buClr>
                <a:schemeClr val="dk2"/>
              </a:buClr>
              <a:buSzPts val="2100"/>
              <a:buChar char="●"/>
            </a:pPr>
            <a:r>
              <a:rPr lang="fi-FI" sz="1200" dirty="0">
                <a:solidFill>
                  <a:schemeClr val="dk2"/>
                </a:solidFill>
                <a:latin typeface="Arial" panose="020B0604020202020204" pitchFamily="34" charset="0"/>
                <a:cs typeface="Arial" panose="020B0604020202020204" pitchFamily="34" charset="0"/>
              </a:rPr>
              <a:t>Yhdistätkö kirjoittamisen tiettyyn rutiiniin? Esim. illalla hampaiden pesun yhteyteen.</a:t>
            </a:r>
          </a:p>
          <a:p>
            <a:pPr marL="457200" lvl="0" indent="-361950" algn="l" rtl="0">
              <a:spcBef>
                <a:spcPts val="0"/>
              </a:spcBef>
              <a:spcAft>
                <a:spcPts val="0"/>
              </a:spcAft>
              <a:buClr>
                <a:schemeClr val="dk2"/>
              </a:buClr>
              <a:buSzPts val="2100"/>
              <a:buChar char="●"/>
            </a:pPr>
            <a:endParaRPr lang="fi-FI" sz="1200" dirty="0">
              <a:solidFill>
                <a:schemeClr val="dk2"/>
              </a:solidFill>
              <a:latin typeface="Arial" panose="020B0604020202020204" pitchFamily="34" charset="0"/>
              <a:cs typeface="Arial" panose="020B0604020202020204" pitchFamily="34" charset="0"/>
            </a:endParaRPr>
          </a:p>
          <a:p>
            <a:pPr marL="95250" lvl="0" indent="0" algn="l" rtl="0">
              <a:spcBef>
                <a:spcPts val="0"/>
              </a:spcBef>
              <a:spcAft>
                <a:spcPts val="0"/>
              </a:spcAft>
              <a:buClr>
                <a:schemeClr val="dk2"/>
              </a:buClr>
              <a:buSzPts val="2100"/>
              <a:buNone/>
            </a:pPr>
            <a:r>
              <a:rPr lang="fi-FI" sz="1200" dirty="0">
                <a:solidFill>
                  <a:schemeClr val="dk2"/>
                </a:solidFill>
                <a:latin typeface="Arial" panose="020B0604020202020204" pitchFamily="34" charset="0"/>
                <a:cs typeface="Arial" panose="020B0604020202020204" pitchFamily="34" charset="0"/>
              </a:rPr>
              <a:t>Vinkkejä päiväkirjan pitämiseen:</a:t>
            </a:r>
          </a:p>
          <a:p>
            <a:pPr marL="457200" lvl="0" indent="-355600" algn="l" rtl="0">
              <a:spcBef>
                <a:spcPts val="0"/>
              </a:spcBef>
              <a:spcAft>
                <a:spcPts val="0"/>
              </a:spcAft>
              <a:buSzPct val="100000"/>
              <a:buChar char="●"/>
            </a:pPr>
            <a:r>
              <a:rPr lang="fi-FI" sz="1200" b="1" dirty="0"/>
              <a:t>Yritä kirjoittaa joka päivä</a:t>
            </a:r>
            <a:r>
              <a:rPr lang="fi-FI" sz="1200" dirty="0"/>
              <a:t> - vaikka vain minuutin ajan.</a:t>
            </a:r>
          </a:p>
          <a:p>
            <a:pPr marL="457200" lvl="0" indent="-355600" algn="l" rtl="0">
              <a:spcBef>
                <a:spcPts val="0"/>
              </a:spcBef>
              <a:spcAft>
                <a:spcPts val="0"/>
              </a:spcAft>
              <a:buSzPct val="100000"/>
              <a:buChar char="●"/>
            </a:pPr>
            <a:r>
              <a:rPr lang="fi-FI" sz="1200" dirty="0"/>
              <a:t>Kirjoita vähintään kolme asiaa joista olet kiitollinen. Asiat voivat olla niin suuria tai pieniä kuin haluat.</a:t>
            </a:r>
          </a:p>
          <a:p>
            <a:pPr marL="457200" lvl="0" indent="-355600" algn="l" rtl="0">
              <a:spcBef>
                <a:spcPts val="0"/>
              </a:spcBef>
              <a:spcAft>
                <a:spcPts val="0"/>
              </a:spcAft>
              <a:buSzPct val="100000"/>
              <a:buChar char="●"/>
            </a:pPr>
            <a:r>
              <a:rPr lang="fi-FI" sz="1200" dirty="0"/>
              <a:t>Kirjoita myös asioista, jotka olet itse tehnyt - näin voit olla kiitollinen myös itsellesi.</a:t>
            </a:r>
          </a:p>
          <a:p>
            <a:pPr marL="457200" lvl="0" indent="-355600" algn="l" rtl="0">
              <a:spcBef>
                <a:spcPts val="0"/>
              </a:spcBef>
              <a:spcAft>
                <a:spcPts val="0"/>
              </a:spcAft>
              <a:buSzPct val="100000"/>
              <a:buChar char="●"/>
            </a:pPr>
            <a:r>
              <a:rPr lang="fi-FI" sz="1200" dirty="0"/>
              <a:t>Pyri olemaan mahdollisimman tarkka.</a:t>
            </a:r>
          </a:p>
          <a:p>
            <a:pPr marL="457200" lvl="0" indent="-355600" algn="l" rtl="0">
              <a:spcBef>
                <a:spcPts val="0"/>
              </a:spcBef>
              <a:spcAft>
                <a:spcPts val="0"/>
              </a:spcAft>
              <a:buSzPct val="100000"/>
              <a:buChar char="●"/>
            </a:pPr>
            <a:r>
              <a:rPr lang="fi-FI" sz="1200" dirty="0"/>
              <a:t>Pidä tarvikkeet (kynä, vihko, tms.) läsnä ja näkyvissä.</a:t>
            </a:r>
          </a:p>
          <a:p>
            <a:pPr marL="457200" lvl="0" indent="-355600" algn="l" rtl="0">
              <a:spcBef>
                <a:spcPts val="0"/>
              </a:spcBef>
              <a:spcAft>
                <a:spcPts val="0"/>
              </a:spcAft>
              <a:buSzPct val="100000"/>
              <a:buChar char="●"/>
            </a:pPr>
            <a:r>
              <a:rPr lang="fi-FI" sz="1200" dirty="0"/>
              <a:t>Tehdessäsi muistiinpanoja pysähdy myös tunnustelemaan, miltä kiitollisuus kehossa tuntuu. </a:t>
            </a:r>
          </a:p>
          <a:p>
            <a:pPr marL="95250" lvl="0" indent="0" algn="l" rtl="0">
              <a:spcBef>
                <a:spcPts val="0"/>
              </a:spcBef>
              <a:spcAft>
                <a:spcPts val="0"/>
              </a:spcAft>
              <a:buClr>
                <a:schemeClr val="dk2"/>
              </a:buClr>
              <a:buSzPts val="2100"/>
              <a:buNone/>
            </a:pPr>
            <a:endParaRPr lang="fi-FI" sz="1200" dirty="0">
              <a:solidFill>
                <a:schemeClr val="dk2"/>
              </a:solidFill>
              <a:latin typeface="Arial" panose="020B0604020202020204" pitchFamily="34" charset="0"/>
              <a:cs typeface="Arial" panose="020B0604020202020204" pitchFamily="34" charset="0"/>
            </a:endParaRPr>
          </a:p>
          <a:p>
            <a:pPr marL="95250" lvl="0" indent="0" algn="l" rtl="0">
              <a:spcBef>
                <a:spcPts val="0"/>
              </a:spcBef>
              <a:spcAft>
                <a:spcPts val="0"/>
              </a:spcAft>
              <a:buClr>
                <a:schemeClr val="dk2"/>
              </a:buClr>
              <a:buSzPts val="2100"/>
              <a:buNone/>
            </a:pPr>
            <a:endParaRPr lang="fi-FI" sz="1200" dirty="0">
              <a:solidFill>
                <a:schemeClr val="dk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latin typeface="Arial" panose="020B0604020202020204" pitchFamily="34" charset="0"/>
                <a:cs typeface="Arial" panose="020B0604020202020204" pitchFamily="34" charset="0"/>
              </a:rPr>
              <a:t>Kopioidaan kotitehtävä chat-kenttään, jotta linkit välittyvät osallistujille. Osallistujat voivat myös ottaa valokuvan diasta.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latin typeface="Arial" panose="020B0604020202020204" pitchFamily="34" charset="0"/>
                <a:cs typeface="Arial" panose="020B0604020202020204" pitchFamily="34" charset="0"/>
              </a:rPr>
              <a:t>Mikäli osallistujat haluavat syventyä ryhmän edetessä tarkemmin yksinäisyyteen ja kaveritaitoihin, voidaan heille linkata myös seuraavat: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 dirty="0">
                <a:solidFill>
                  <a:schemeClr val="dk1"/>
                </a:solidFill>
                <a:latin typeface="Arial" panose="020B0604020202020204" pitchFamily="34" charset="0"/>
                <a:cs typeface="Arial" panose="020B0604020202020204" pitchFamily="34" charset="0"/>
              </a:rPr>
              <a:t>www.punainenristi.fi/kaveritaitoja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3"/>
              </a:rPr>
              <a:t>Yksinaisyystyokirja-HelsinkiMissio-1.pdf</a:t>
            </a:r>
            <a:endParaRPr lang="fi" dirty="0">
              <a:solidFill>
                <a:schemeClr val="dk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4"/>
              </a:rPr>
              <a:t>Tervetuloa yksinäisyyden omahoito-ohjelmaan! | Mielenterveystalo.fi</a:t>
            </a: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rPr>
              <a:t>Podcast-suositukset</a:t>
            </a:r>
          </a:p>
          <a:p>
            <a:pPr marL="457200" lvl="0" indent="-342900" algn="l" rtl="0">
              <a:spcBef>
                <a:spcPts val="0"/>
              </a:spcBef>
              <a:spcAft>
                <a:spcPts val="0"/>
              </a:spcAft>
              <a:buSzPts val="1800"/>
              <a:buFont typeface="Courier New" panose="02070309020205020404" pitchFamily="49" charset="0"/>
              <a:buChar char="o"/>
            </a:pPr>
            <a:r>
              <a:rPr lang="fi-FI" dirty="0">
                <a:hlinkClick r:id="rId5"/>
              </a:rPr>
              <a:t>Yksinäisyys - kaipuu yhteyteen. Vieraana Niina Junttila. </a:t>
            </a:r>
            <a:r>
              <a:rPr lang="fi-FI" dirty="0" err="1">
                <a:hlinkClick r:id="rId5"/>
              </a:rPr>
              <a:t>Psykopodiaa</a:t>
            </a:r>
            <a:r>
              <a:rPr lang="fi-FI" dirty="0">
                <a:hlinkClick r:id="rId5"/>
              </a:rPr>
              <a:t>-podcast 168.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7"/>
              </a:rPr>
              <a:t>Miten lievittää yksinäisyyttä? Vieraana Sanna Korpela. </a:t>
            </a:r>
            <a:r>
              <a:rPr lang="fi-FI" dirty="0" err="1">
                <a:hlinkClick r:id="rId7"/>
              </a:rPr>
              <a:t>Psykopodiaa</a:t>
            </a:r>
            <a:r>
              <a:rPr lang="fi-FI" dirty="0">
                <a:hlinkClick r:id="rId7"/>
              </a:rPr>
              <a:t>-podcast 169.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8"/>
              </a:rPr>
              <a:t>Miten olla oma itsensä ihmissuhteissa? Vieraana Pekka Tölli. </a:t>
            </a:r>
            <a:r>
              <a:rPr lang="fi-FI" dirty="0" err="1">
                <a:hlinkClick r:id="rId8"/>
              </a:rPr>
              <a:t>Psykopodiaa</a:t>
            </a:r>
            <a:r>
              <a:rPr lang="fi-FI" dirty="0">
                <a:hlinkClick r:id="rId8"/>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Miesten yksinäisyys. Vieraana Joni Härkönen. </a:t>
            </a:r>
            <a:r>
              <a:rPr lang="fi-FI" dirty="0" err="1">
                <a:hlinkClick r:id="rId9"/>
              </a:rPr>
              <a:t>Psykopodiaa</a:t>
            </a:r>
            <a:r>
              <a:rPr lang="fi-FI" dirty="0">
                <a:hlinkClick r:id="rId9"/>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ja ostrakismi työelämässä. Vieraana Sirpa Manninen. </a:t>
            </a:r>
            <a:r>
              <a:rPr lang="fi-FI" dirty="0" err="1">
                <a:hlinkClick r:id="rId10"/>
              </a:rPr>
              <a:t>Psykopodiaa</a:t>
            </a:r>
            <a:r>
              <a:rPr lang="fi-FI" dirty="0">
                <a:hlinkClick r:id="rId10"/>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vaalia ja syventää ystävyyssuhteita? Vieraana Katri Laine. </a:t>
            </a:r>
            <a:r>
              <a:rPr lang="fi-FI" dirty="0" err="1">
                <a:hlinkClick r:id="rId11"/>
              </a:rPr>
              <a:t>Psykopodiaa</a:t>
            </a:r>
            <a:r>
              <a:rPr lang="fi-FI" dirty="0">
                <a:hlinkClick r:id="rId11"/>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2"/>
              </a:rPr>
              <a:t>Yksinäisyys kriisin keskellä. Vieraana Jarno Tuominen. </a:t>
            </a:r>
            <a:r>
              <a:rPr lang="fi-FI" dirty="0" err="1">
                <a:hlinkClick r:id="rId12"/>
              </a:rPr>
              <a:t>Psykopodiaa</a:t>
            </a:r>
            <a:r>
              <a:rPr lang="fi-FI" dirty="0">
                <a:hlinkClick r:id="rId12"/>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3"/>
              </a:rPr>
              <a:t>Kuinka rakennat yhteyttä keskustelutaidoilla? Vieraana Ilona Rauhala. </a:t>
            </a:r>
            <a:r>
              <a:rPr lang="fi-FI" dirty="0" err="1">
                <a:hlinkClick r:id="rId13"/>
              </a:rPr>
              <a:t>Psykopodiaa</a:t>
            </a:r>
            <a:r>
              <a:rPr lang="fi-FI" dirty="0">
                <a:hlinkClick r:id="rId13"/>
              </a:rPr>
              <a:t>-podcast 181.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6"/>
              </a:rPr>
              <a:t>Yksinäisyys – onko </a:t>
            </a:r>
            <a:r>
              <a:rPr lang="fi-FI" sz="1200" dirty="0" err="1">
                <a:latin typeface="Arial" panose="020B0604020202020204" pitchFamily="34" charset="0"/>
                <a:hlinkClick r:id="rId6"/>
              </a:rPr>
              <a:t>mussa</a:t>
            </a:r>
            <a:r>
              <a:rPr lang="fi-FI" sz="1200" dirty="0">
                <a:latin typeface="Arial" panose="020B0604020202020204" pitchFamily="34" charset="0"/>
                <a:hlinkClick r:id="rId6"/>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5"/>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6"/>
              </a:rPr>
              <a:t>Jakso 2: Kiitollisuus tuo onnellisuutta | Onnellisuusharjoituksia | Yle Areena</a:t>
            </a:r>
            <a:endParaRPr lang="fi-FI" sz="14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50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Kiitetään osallistujia jokaisen tapaamisen päätteeksi. Voidaan myös muistuttaa seuraavan kerran teemasta. </a:t>
            </a:r>
            <a:endParaRPr lang="fi-FI" dirty="0"/>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52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lnSpc>
                <a:spcPct val="80000"/>
              </a:lnSpc>
              <a:spcBef>
                <a:spcPts val="0"/>
              </a:spcBef>
              <a:spcAft>
                <a:spcPts val="0"/>
              </a:spcAft>
              <a:buSzPts val="275"/>
              <a:buNone/>
            </a:pPr>
            <a:endParaRPr lang="fi-FI" sz="1200" dirty="0"/>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Kuulumiset</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Tehtävä: Millaiset tekijät voivat aiheuttaa yksinäisyyttä</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Tehtävä: Mitkä asiat koet luovan yksinäisyyden tunnetta omassa elämässäni?</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Yksinäisyydestä</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Sosiaalisen median vaikutuksista</a:t>
            </a:r>
          </a:p>
          <a:p>
            <a:pPr marL="457200" lvl="0" indent="-317500" algn="l" rtl="0">
              <a:lnSpc>
                <a:spcPct val="80000"/>
              </a:lnSpc>
              <a:spcBef>
                <a:spcPts val="0"/>
              </a:spcBef>
              <a:spcAft>
                <a:spcPts val="0"/>
              </a:spcAft>
              <a:buSzPts val="1400"/>
              <a:buChar char="●"/>
            </a:pPr>
            <a:r>
              <a:rPr lang="fi-FI" dirty="0">
                <a:latin typeface="Arial"/>
                <a:cs typeface="Arial"/>
              </a:rPr>
              <a:t>Kotitehtävä</a:t>
            </a:r>
            <a:endParaRPr lang="fi-FI" sz="1200"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07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24</a:t>
            </a:fld>
            <a:endParaRPr lang="fi-FI"/>
          </a:p>
        </p:txBody>
      </p:sp>
    </p:spTree>
    <p:extLst>
      <p:ext uri="{BB962C8B-B14F-4D97-AF65-F5344CB8AC3E}">
        <p14:creationId xmlns:p14="http://schemas.microsoft.com/office/powerpoint/2010/main" val="3924101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fi-FI" dirty="0">
                <a:latin typeface="Arial" panose="020B0604020202020204" pitchFamily="34" charset="0"/>
                <a:cs typeface="Arial" panose="020B0604020202020204" pitchFamily="34" charset="0"/>
              </a:rPr>
            </a:br>
            <a:r>
              <a:rPr lang="fi-FI" b="1" dirty="0">
                <a:latin typeface="Arial" panose="020B0604020202020204" pitchFamily="34" charset="0"/>
                <a:cs typeface="Arial" panose="020B0604020202020204" pitchFamily="34" charset="0"/>
              </a:rPr>
              <a:t>Edellisen kerran kotitehtävänä oli myös seurata yksinäisyys-teemaisia uutisia ym. Voidaan kysyä, huomasivatko osallistujat tällaisia viikon aikana</a:t>
            </a:r>
            <a:r>
              <a:rPr lang="fi-FI"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Jos ryhmä on hyvin puhelias, voi alun kuulumiskierroksen aikatauluttaa niin, että jokaisella on esim. </a:t>
            </a:r>
            <a:r>
              <a:rPr lang="fi-FI" dirty="0" err="1">
                <a:latin typeface="Arial" panose="020B0604020202020204" pitchFamily="34" charset="0"/>
                <a:cs typeface="Arial" panose="020B0604020202020204" pitchFamily="34" charset="0"/>
              </a:rPr>
              <a:t>max</a:t>
            </a:r>
            <a:r>
              <a:rPr lang="fi-FI" dirty="0">
                <a:latin typeface="Arial" panose="020B0604020202020204" pitchFamily="34" charset="0"/>
                <a:cs typeface="Arial" panose="020B0604020202020204" pitchFamily="34" charset="0"/>
              </a:rPr>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74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 dirty="0">
                <a:latin typeface="Arial" panose="020B0604020202020204" pitchFamily="34" charset="0"/>
                <a:cs typeface="Arial" panose="020B0604020202020204" pitchFamily="34" charset="0"/>
              </a:rPr>
              <a:t>Käydään läpi nelikenttä, joka on yksi tapa lähestyä yksinäisyyttä ja sen taustatekijöitä. Näytetään yksi osio kerrallaan. Dia oimii johdantona seuraavaan tehtävään, joten ei käytetä tämän läpikäymiseen aikaa 5 minuuttia enempää. Tärkeää on, että osallistujat ymmärtävät suurin piirtein, mitä kategorioilla tarkoitetaan.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Huom! Aiheeseen liittyvä video Kaveritaitoja-ohjelmassa: </a:t>
            </a:r>
            <a:r>
              <a:rPr lang="fi-FI" dirty="0">
                <a:latin typeface="Arial" panose="020B0604020202020204" pitchFamily="34" charset="0"/>
                <a:cs typeface="Arial" panose="020B0604020202020204" pitchFamily="34" charset="0"/>
                <a:hlinkClick r:id="rId3"/>
              </a:rPr>
              <a:t>Kaveritaitoja 5: Yksinäisyys (youtube.com)</a:t>
            </a:r>
            <a:endParaRPr lang="fi" dirty="0">
              <a:latin typeface="Arial" panose="020B0604020202020204" pitchFamily="34" charset="0"/>
              <a:cs typeface="Arial" panose="020B0604020202020204" pitchFamily="34" charset="0"/>
            </a:endParaRPr>
          </a:p>
          <a:p>
            <a:pPr marL="171450" lvl="0" indent="-171450" algn="l" rtl="0">
              <a:spcBef>
                <a:spcPts val="0"/>
              </a:spcBef>
              <a:spcAft>
                <a:spcPts val="0"/>
              </a:spcAft>
            </a:pPr>
            <a:endParaRPr lang="fi" dirty="0"/>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26</a:t>
            </a:fld>
            <a:endParaRPr lang="fi-FI"/>
          </a:p>
        </p:txBody>
      </p:sp>
    </p:spTree>
    <p:extLst>
      <p:ext uri="{BB962C8B-B14F-4D97-AF65-F5344CB8AC3E}">
        <p14:creationId xmlns:p14="http://schemas.microsoft.com/office/powerpoint/2010/main" val="4142453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 dirty="0">
                <a:latin typeface="Arial" panose="020B0604020202020204" pitchFamily="34" charset="0"/>
                <a:cs typeface="Arial" panose="020B0604020202020204" pitchFamily="34" charset="0"/>
              </a:rPr>
              <a:t>Osallistujat o</a:t>
            </a:r>
            <a:r>
              <a:rPr lang="fi-FI" dirty="0">
                <a:latin typeface="Arial" panose="020B0604020202020204" pitchFamily="34" charset="0"/>
                <a:cs typeface="Arial" panose="020B0604020202020204" pitchFamily="34" charset="0"/>
              </a:rPr>
              <a:t>h</a:t>
            </a:r>
            <a:r>
              <a:rPr lang="fi" dirty="0">
                <a:latin typeface="Arial" panose="020B0604020202020204" pitchFamily="34" charset="0"/>
                <a:cs typeface="Arial" panose="020B0604020202020204" pitchFamily="34" charset="0"/>
              </a:rPr>
              <a:t>jeistetaan pohtimaan yksinäisyyden taustatekijöitä yleisellä tasolla, eikä niinkään omakohtaisten kokemusten kautta. Omakohtaisia kokemuksia jaetaan vasta seuraavan tehtävän yhteydessä.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Harjoitus kannattaa tehdä padletissa, jossa jokainen pääsee kirjoittamaan samaan aikaan huomioita kunkin otsikon alle. Tällöin näiden laatikoiden sisältö viedään omiksi keskusteluaiheiksi padlettiin ja osallistujat kirjoittavat (kommentoivat) kuhunkin teemaan esimerkkejä erilaisista tekijöistä. Tätä diaa ei siis ole tarpeen näyttää vaan voidaan jakaa suoraan näkymä Padletista.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Annetaan kirjoittamiseen aikaa n. 10 minuuttia.  Tämän jälkeen käydään kukin teema läpi yhdessä keskustellen. Vapaaehtoiset voivat lukea vastauksia ääneen yhdestä teemasta kerrallaan ja esittää osallistujille näistä tarkentavia kysymyksiä tai huomioita esim.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Johtaako ujous automaattisesti siihen, että kokee yksinäisyyttä tai on vaikea toimia sosiaalisissa tilanteissa?</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Millaisia muita ikäviä kokemuksia voi olla ihmissuhteista kuin tässä mainittu koulukiusaaminen?</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Millaiset yksinäisyyttä aiheuttavat elämäntilanteet ovat tyypillisiä nuorille? Entä vaikkapa eläkeikäisille? </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Onko teillä kokemuksia toimintaympäristöstä, jossa on ollut helppoa olla oma itsensä tai tutustua muihin ihmisiin? Esim. </a:t>
            </a:r>
            <a:r>
              <a:rPr lang="fi-FI" dirty="0">
                <a:latin typeface="Arial" panose="020B0604020202020204" pitchFamily="34" charset="0"/>
                <a:cs typeface="Arial" panose="020B0604020202020204" pitchFamily="34" charset="0"/>
              </a:rPr>
              <a:t>K</a:t>
            </a:r>
            <a:r>
              <a:rPr lang="fi" dirty="0">
                <a:latin typeface="Arial" panose="020B0604020202020204" pitchFamily="34" charset="0"/>
                <a:cs typeface="Arial" panose="020B0604020202020204" pitchFamily="34" charset="0"/>
              </a:rPr>
              <a:t>oulu, harrastusryhmä, työpaikka, kyläyhteisö? Entä onko teillä kokemuksia sellaisesta ympäristöstä tai yhteistöstä, jossa on suljettu ulos tai syrjitty ihmisiä jonkin ominaisuuden perusteella?</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Millä tavalla yksilökeskeisyys näkyy suomalaisessa yhteiskunnassa? </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Mitä yhteisöllisyyttä lisääviä tekijöitä tunnistatte yhteiskunnassamme?</a:t>
            </a:r>
          </a:p>
          <a:p>
            <a:pPr marL="171450" lvl="0" indent="-171450" algn="l" rtl="0">
              <a:spcBef>
                <a:spcPts val="0"/>
              </a:spcBef>
              <a:spcAft>
                <a:spcPts val="0"/>
              </a:spcAft>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Tämän tehtävän käsittelyyn kannattaa varata aikaa reilusti, sillä sen myötä osallistujat hahmottavat, kuinka laajasta ilmiöstä yksinäisyydessä on kysymys. </a:t>
            </a:r>
          </a:p>
          <a:p>
            <a:pPr marL="171450" lvl="0" indent="-171450" algn="l" rtl="0">
              <a:spcBef>
                <a:spcPts val="0"/>
              </a:spcBef>
              <a:spcAft>
                <a:spcPts val="0"/>
              </a:spcAft>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Huom! Aiheeseen liittyvä video Kaveritaitoja-ohjelmassa: </a:t>
            </a:r>
            <a:r>
              <a:rPr lang="fi-FI" dirty="0">
                <a:latin typeface="Arial" panose="020B0604020202020204" pitchFamily="34" charset="0"/>
                <a:cs typeface="Arial" panose="020B0604020202020204" pitchFamily="34" charset="0"/>
                <a:hlinkClick r:id="rId3"/>
              </a:rPr>
              <a:t>Kaveritaitoja 5: Yksinäisyys (youtube.com)</a:t>
            </a:r>
            <a:endParaRPr lang="fi"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26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Annetaan osallistujille joitakin minuutteja aikaa pohtia tehtävää. Muistutetaan, että ajatuksia voi kirjata omaan päiväkirjaan, paperille, koneelle ym. </a:t>
            </a:r>
          </a:p>
          <a:p>
            <a:pPr marL="0" lvl="0" indent="0" algn="l" rtl="0">
              <a:spcBef>
                <a:spcPts val="0"/>
              </a:spcBef>
              <a:spcAft>
                <a:spcPts val="0"/>
              </a:spcAft>
              <a:buClr>
                <a:schemeClr val="dk1"/>
              </a:buClr>
              <a:buSzPts val="1100"/>
              <a:buFont typeface="Arial"/>
              <a:buNone/>
            </a:pPr>
            <a:endParaRPr lang="fi-FI"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Käydään läpi kierros, jossa jokainen voi jakaa sen verran kuin itsestä tuntuu hyvältä.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96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Tässä tehtävässä pohditaan somen hyviä ja huonoja puolia yksinäisyyden tunteeseen liittyen.</a:t>
            </a: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Voidaan yhdessä keskustella mm. Seuraavista:</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Kuinka paljon käytätte sosiaalista mediaa? </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Mitä seuraatte sieltä? </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Entä jaatteko itse kuvia ja postauksia omasta elämästänne?</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Millaisia vaikutuksia sosiaalisella medialla on omaan yksinäisyyden tunteeseenne? Lisääkö vai vähentääkö se sitä? </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Millainen sisältö tai toiminta sosiaalisessa mediassa voi lisätä tai vähentää yksinäisyyttä?</a:t>
            </a:r>
          </a:p>
          <a:p>
            <a:pPr marL="0" lvl="0" indent="0" algn="l" rtl="0">
              <a:spcBef>
                <a:spcPts val="0"/>
              </a:spcBef>
              <a:spcAft>
                <a:spcPts val="0"/>
              </a:spcAft>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71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595959"/>
                </a:solidFill>
                <a:latin typeface="Arial" panose="020B0604020202020204" pitchFamily="34" charset="0"/>
                <a:cs typeface="Arial" panose="020B0604020202020204" pitchFamily="34" charset="0"/>
              </a:rPr>
              <a:t>Ryhmän tarkoitus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rgbClr val="595959"/>
                </a:solidFill>
                <a:latin typeface="Arial" panose="020B0604020202020204" pitchFamily="34" charset="0"/>
                <a:cs typeface="Arial" panose="020B0604020202020204" pitchFamily="34" charset="0"/>
              </a:rPr>
              <a:t>Tämän ryhmän tarkoituksena on tarjota turvallinen ja kannustava ympäristö, jossa voidaan jakaa ajatuksia ja kokemuksia yksinäisyydestä sekä tukea toisiamme yksinäisyyden hetkissä.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rgbClr val="59595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595959"/>
                </a:solidFill>
                <a:latin typeface="Arial" panose="020B0604020202020204" pitchFamily="34" charset="0"/>
                <a:cs typeface="Arial" panose="020B0604020202020204" pitchFamily="34" charset="0"/>
              </a:rPr>
              <a:t>Ryhmä ei tarjoa ammatillista apua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dirty="0">
                <a:solidFill>
                  <a:srgbClr val="595959"/>
                </a:solidFill>
                <a:latin typeface="Arial" panose="020B0604020202020204" pitchFamily="34" charset="0"/>
                <a:cs typeface="Arial" panose="020B0604020202020204" pitchFamily="34" charset="0"/>
              </a:rPr>
              <a:t>Ryhmän tapaamisia ohjaavat Punaisen Ristin vapaaehtoiset. He eivät ole ammattilaisia eikä ryhmä tarjoa yksinäisyyden vähentämiseen ammattiapua.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rgbClr val="59595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595959"/>
                </a:solidFill>
                <a:latin typeface="Arial" panose="020B0604020202020204" pitchFamily="34" charset="0"/>
                <a:cs typeface="Arial" panose="020B0604020202020204" pitchFamily="34" charset="0"/>
              </a:rPr>
              <a:t>Tavoitteista: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Arial" panose="020B0604020202020204" pitchFamily="34" charset="0"/>
                <a:cs typeface="Arial" panose="020B0604020202020204" pitchFamily="34" charset="0"/>
              </a:rPr>
              <a:t>On </a:t>
            </a:r>
            <a:r>
              <a:rPr lang="fi-FI" sz="1200" dirty="0">
                <a:solidFill>
                  <a:srgbClr val="595959"/>
                </a:solidFill>
                <a:latin typeface="Arial" panose="020B0604020202020204" pitchFamily="34" charset="0"/>
                <a:cs typeface="Arial" panose="020B0604020202020204" pitchFamily="34" charset="0"/>
              </a:rPr>
              <a:t>hyvä, jos jotkut edellä luetelluista tavoitteista toteutuvat. Kaikki tuskin toteutuvat kenelläkään. On tärkeä tiedostaa, ettei ole epäonnistunut, mikäli kaikki eivät toteudu. </a:t>
            </a:r>
            <a:r>
              <a:rPr lang="fi-FI" sz="1200" dirty="0">
                <a:solidFill>
                  <a:schemeClr val="dk2"/>
                </a:solidFill>
                <a:latin typeface="Arial" panose="020B0604020202020204" pitchFamily="34" charset="0"/>
                <a:cs typeface="Arial" panose="020B0604020202020204" pitchFamily="34" charset="0"/>
              </a:rPr>
              <a:t>Monet aloittamistamme prosesseista (kuten haitallisten ajatusten haastaminen) ovat pitkiä ja ne jatkuvat ryhmän jälkeen. Voit myös jatkaa erilaisten harjoitusten tekemistä ryhmän päätyttyä ja palata asioihin, joihin haluat syventyä. =&gt; Kts. Seuraava 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chemeClr val="dk2"/>
              </a:solidFill>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3</a:t>
            </a:fld>
            <a:endParaRPr lang="fi-FI"/>
          </a:p>
        </p:txBody>
      </p:sp>
    </p:spTree>
    <p:extLst>
      <p:ext uri="{BB962C8B-B14F-4D97-AF65-F5344CB8AC3E}">
        <p14:creationId xmlns:p14="http://schemas.microsoft.com/office/powerpoint/2010/main" val="1423116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Pyrimme keskittymään tässä ryhmässä asioihin, joihin voimme jotenkin vaikuttaa. Se voi olla hyvin turhauttavaa, jos kokee isoimmat murheensa olevan sellaisia joihin ei voi vaikuttaa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On hyvä opetella erottamaan, mihin asioihin voit vaikuttaa ja mitkä asiat eivät ole omassa hallinnassa.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Olisi myös tärkeää huomata mitkä asiat tuovat voimavaroja tilanteeseen ja miten näkee hyvää itsessä.</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Seuraavaksi tehtävä on ajateltu kotitehtäväksi, mutta mikäli ryhmässä on vielä aikaa ja innostusta pohtia asiaa, voidaan siitä keskustella vielä ryhmän päätteeksi. </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678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solidFill>
                  <a:schemeClr val="dk2"/>
                </a:solidFill>
                <a:latin typeface="Arial" panose="020B0604020202020204" pitchFamily="34" charset="0"/>
                <a:cs typeface="Arial" panose="020B0604020202020204" pitchFamily="34" charset="0"/>
              </a:rPr>
              <a:t>Käydään läpi tehtävien ohjeistus. Osallistujat voivat valita tehtävän, joka sopii itselle. </a:t>
            </a:r>
            <a:r>
              <a:rPr lang="fi" dirty="0">
                <a:solidFill>
                  <a:schemeClr val="dk1"/>
                </a:solidFill>
                <a:latin typeface="Arial" panose="020B0604020202020204" pitchFamily="34" charset="0"/>
                <a:cs typeface="Arial" panose="020B0604020202020204" pitchFamily="34" charset="0"/>
              </a:rPr>
              <a:t>Osallistujat voivat myös ottaa valokuvan diasta.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solidFill>
                <a:schemeClr val="dk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solidFill>
                  <a:schemeClr val="dk2"/>
                </a:solidFill>
                <a:latin typeface="Arial" panose="020B0604020202020204" pitchFamily="34" charset="0"/>
                <a:cs typeface="Arial" panose="020B0604020202020204" pitchFamily="34" charset="0"/>
              </a:rPr>
              <a:t>Tikkataulutehtävä on tarkoitettu kotona tehtäväksi, mutta mikäli on aikaa, voidaan siihen liittyvää keskustelua aloittaa jo ryhmässä. Ei käytetä aikaa itsenäiseen työskentelyyn vaan kysytään, tulisiko jollakin osallistujista heti mieleen omasta elämästä asioita, joihin ei voi vaikuttaa / voi vaikuttaa. </a:t>
            </a: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latin typeface="Arial" panose="020B0604020202020204" pitchFamily="34" charset="0"/>
                <a:cs typeface="Arial" panose="020B0604020202020204" pitchFamily="34" charset="0"/>
              </a:rPr>
              <a:t>Mikäli osallistujat haluavat syventyä ryhmän edetessä tarkemmin yksinäisyyteen ja kaveritaitoihin, voidaan heille linkata myös seuraavat: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 dirty="0">
                <a:solidFill>
                  <a:schemeClr val="dk1"/>
                </a:solidFill>
                <a:latin typeface="Arial" panose="020B0604020202020204" pitchFamily="34" charset="0"/>
                <a:cs typeface="Arial" panose="020B0604020202020204" pitchFamily="34" charset="0"/>
              </a:rPr>
              <a:t>www.punainenristi.fi/kaveritaitoja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latin typeface="Arial" panose="020B0604020202020204" pitchFamily="34" charset="0"/>
                <a:cs typeface="Arial" panose="020B0604020202020204" pitchFamily="34" charset="0"/>
                <a:hlinkClick r:id="rId3"/>
              </a:rPr>
              <a:t>Yksinaisyystyokirja-HelsinkiMissio-1.pdf</a:t>
            </a:r>
            <a:endParaRPr lang="fi" dirty="0">
              <a:solidFill>
                <a:schemeClr val="dk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latin typeface="Arial" panose="020B0604020202020204" pitchFamily="34" charset="0"/>
                <a:cs typeface="Arial" panose="020B0604020202020204" pitchFamily="34" charset="0"/>
                <a:hlinkClick r:id="rId4"/>
              </a:rPr>
              <a:t>Tervetuloa yksinäisyyden omahoito-ohjelmaan! | Mielenterveystalo.fi</a:t>
            </a:r>
            <a:endParaRPr lang="fi-FI"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fi-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rPr>
              <a:t>Podcast-suositukset</a:t>
            </a:r>
          </a:p>
          <a:p>
            <a:pPr marL="457200" lvl="0" indent="-342900" algn="l" rtl="0">
              <a:spcBef>
                <a:spcPts val="0"/>
              </a:spcBef>
              <a:spcAft>
                <a:spcPts val="0"/>
              </a:spcAft>
              <a:buSzPts val="1800"/>
              <a:buFont typeface="Courier New" panose="02070309020205020404" pitchFamily="49" charset="0"/>
              <a:buChar char="o"/>
            </a:pPr>
            <a:r>
              <a:rPr lang="fi-FI" dirty="0">
                <a:hlinkClick r:id="rId5"/>
              </a:rPr>
              <a:t>Yksinäisyys - kaipuu yhteyteen. Vieraana Niina Junttila. </a:t>
            </a:r>
            <a:r>
              <a:rPr lang="fi-FI" dirty="0" err="1">
                <a:hlinkClick r:id="rId5"/>
              </a:rPr>
              <a:t>Psykopodiaa</a:t>
            </a:r>
            <a:r>
              <a:rPr lang="fi-FI" dirty="0">
                <a:hlinkClick r:id="rId5"/>
              </a:rPr>
              <a:t>-podcast 168.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7"/>
              </a:rPr>
              <a:t>Miten lievittää yksinäisyyttä? Vieraana Sanna Korpela. </a:t>
            </a:r>
            <a:r>
              <a:rPr lang="fi-FI" dirty="0" err="1">
                <a:hlinkClick r:id="rId7"/>
              </a:rPr>
              <a:t>Psykopodiaa</a:t>
            </a:r>
            <a:r>
              <a:rPr lang="fi-FI" dirty="0">
                <a:hlinkClick r:id="rId7"/>
              </a:rPr>
              <a:t>-podcast 169.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8"/>
              </a:rPr>
              <a:t>Miten olla oma itsensä ihmissuhteissa? Vieraana Pekka Tölli. </a:t>
            </a:r>
            <a:r>
              <a:rPr lang="fi-FI" dirty="0" err="1">
                <a:hlinkClick r:id="rId8"/>
              </a:rPr>
              <a:t>Psykopodiaa</a:t>
            </a:r>
            <a:r>
              <a:rPr lang="fi-FI" dirty="0">
                <a:hlinkClick r:id="rId8"/>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Miesten yksinäisyys. Vieraana Joni Härkönen. </a:t>
            </a:r>
            <a:r>
              <a:rPr lang="fi-FI" dirty="0" err="1">
                <a:hlinkClick r:id="rId9"/>
              </a:rPr>
              <a:t>Psykopodiaa</a:t>
            </a:r>
            <a:r>
              <a:rPr lang="fi-FI" dirty="0">
                <a:hlinkClick r:id="rId9"/>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ja ostrakismi työelämässä. Vieraana Sirpa Manninen. </a:t>
            </a:r>
            <a:r>
              <a:rPr lang="fi-FI" dirty="0" err="1">
                <a:hlinkClick r:id="rId10"/>
              </a:rPr>
              <a:t>Psykopodiaa</a:t>
            </a:r>
            <a:r>
              <a:rPr lang="fi-FI" dirty="0">
                <a:hlinkClick r:id="rId10"/>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vaalia ja syventää ystävyyssuhteita? Vieraana Katri Laine. </a:t>
            </a:r>
            <a:r>
              <a:rPr lang="fi-FI" dirty="0" err="1">
                <a:hlinkClick r:id="rId11"/>
              </a:rPr>
              <a:t>Psykopodiaa</a:t>
            </a:r>
            <a:r>
              <a:rPr lang="fi-FI" dirty="0">
                <a:hlinkClick r:id="rId11"/>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2"/>
              </a:rPr>
              <a:t>Yksinäisyys kriisin keskellä. Vieraana Jarno Tuominen. </a:t>
            </a:r>
            <a:r>
              <a:rPr lang="fi-FI" dirty="0" err="1">
                <a:hlinkClick r:id="rId12"/>
              </a:rPr>
              <a:t>Psykopodiaa</a:t>
            </a:r>
            <a:r>
              <a:rPr lang="fi-FI" dirty="0">
                <a:hlinkClick r:id="rId12"/>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3"/>
              </a:rPr>
              <a:t>Kuinka rakennat yhteyttä keskustelutaidoilla? Vieraana Ilona Rauhala. </a:t>
            </a:r>
            <a:r>
              <a:rPr lang="fi-FI" dirty="0" err="1">
                <a:hlinkClick r:id="rId13"/>
              </a:rPr>
              <a:t>Psykopodiaa</a:t>
            </a:r>
            <a:r>
              <a:rPr lang="fi-FI" dirty="0">
                <a:hlinkClick r:id="rId13"/>
              </a:rPr>
              <a:t>-podcast 181.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6"/>
              </a:rPr>
              <a:t>Yksinäisyys – onko </a:t>
            </a:r>
            <a:r>
              <a:rPr lang="fi-FI" sz="1200" dirty="0" err="1">
                <a:latin typeface="Arial" panose="020B0604020202020204" pitchFamily="34" charset="0"/>
                <a:hlinkClick r:id="rId6"/>
              </a:rPr>
              <a:t>mussa</a:t>
            </a:r>
            <a:r>
              <a:rPr lang="fi-FI" sz="1200" dirty="0">
                <a:latin typeface="Arial" panose="020B0604020202020204" pitchFamily="34" charset="0"/>
                <a:hlinkClick r:id="rId6"/>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5"/>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6"/>
              </a:rPr>
              <a:t>Jakso 2: Kiitollisuus tuo onnellisuutta | Onnellisuusharjoituksia | Yle Areena</a:t>
            </a: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9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Kiitetään osallistujia jokaisen tapaamisen päätteeksi. Voidaan myös muistuttaa seuraavan kerran teemasta. </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1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4485" algn="l" rtl="0">
              <a:lnSpc>
                <a:spcPct val="80000"/>
              </a:lnSpc>
              <a:spcBef>
                <a:spcPts val="0"/>
              </a:spcBef>
              <a:spcAft>
                <a:spcPts val="0"/>
              </a:spcAft>
              <a:buSzPts val="1510"/>
              <a:buChar char="●"/>
            </a:pPr>
            <a:r>
              <a:rPr lang="fi-FI" sz="1200" dirty="0"/>
              <a:t>Ryhmän kuulumiset</a:t>
            </a:r>
          </a:p>
          <a:p>
            <a:pPr marL="457200" lvl="0" indent="-324485" algn="l" rtl="0">
              <a:lnSpc>
                <a:spcPct val="80000"/>
              </a:lnSpc>
              <a:spcBef>
                <a:spcPts val="0"/>
              </a:spcBef>
              <a:spcAft>
                <a:spcPts val="0"/>
              </a:spcAft>
              <a:buSzPts val="1510"/>
              <a:buChar char="●"/>
            </a:pPr>
            <a:r>
              <a:rPr lang="fi-FI" sz="1200" dirty="0"/>
              <a:t>Viime kerran tehtävästä keskustelua</a:t>
            </a:r>
          </a:p>
          <a:p>
            <a:pPr marL="457200" lvl="0" indent="-324485" algn="l" rtl="0">
              <a:lnSpc>
                <a:spcPct val="80000"/>
              </a:lnSpc>
              <a:spcBef>
                <a:spcPts val="0"/>
              </a:spcBef>
              <a:spcAft>
                <a:spcPts val="0"/>
              </a:spcAft>
              <a:buSzPts val="1510"/>
              <a:buChar char="●"/>
            </a:pPr>
            <a:r>
              <a:rPr lang="fi-FI" sz="1200" dirty="0"/>
              <a:t>Yksinäisyyden synnyttämät haitalliset ajatukset</a:t>
            </a:r>
            <a:endParaRPr lang="fi-FI" sz="1200" dirty="0">
              <a:ea typeface="Calibri"/>
              <a:cs typeface="Calibri"/>
            </a:endParaRPr>
          </a:p>
          <a:p>
            <a:pPr marL="457200" indent="-324485">
              <a:lnSpc>
                <a:spcPct val="80000"/>
              </a:lnSpc>
              <a:buSzPts val="1510"/>
              <a:buChar char="●"/>
            </a:pPr>
            <a:r>
              <a:rPr lang="fi-FI" dirty="0"/>
              <a:t>Positiivinen lumipalloefekti</a:t>
            </a:r>
            <a:endParaRPr lang="fi-FI" sz="1200" dirty="0">
              <a:ea typeface="Calibri"/>
              <a:cs typeface="Calibri"/>
            </a:endParaRPr>
          </a:p>
          <a:p>
            <a:pPr marL="457200" indent="-324485">
              <a:lnSpc>
                <a:spcPct val="80000"/>
              </a:lnSpc>
              <a:buSzPts val="1510"/>
              <a:buChar char="●"/>
            </a:pPr>
            <a:r>
              <a:rPr lang="fi-FI" dirty="0">
                <a:ea typeface="Calibri"/>
                <a:cs typeface="Calibri"/>
              </a:rPr>
              <a:t>Yksinäisyys ja häpeä</a:t>
            </a:r>
          </a:p>
          <a:p>
            <a:pPr marL="457200" lvl="0" indent="-324485" algn="l" rtl="0">
              <a:lnSpc>
                <a:spcPct val="80000"/>
              </a:lnSpc>
              <a:spcBef>
                <a:spcPts val="0"/>
              </a:spcBef>
              <a:spcAft>
                <a:spcPts val="0"/>
              </a:spcAft>
              <a:buSzPts val="1510"/>
              <a:buChar char="●"/>
            </a:pPr>
            <a:r>
              <a:rPr lang="fi-FI" sz="1200" dirty="0"/>
              <a:t>Kotitehtävä</a:t>
            </a:r>
            <a:endParaRPr lang="fi-FI" sz="1200" dirty="0">
              <a:ea typeface="Calibri"/>
              <a:cs typeface="Calibri"/>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270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34</a:t>
            </a:fld>
            <a:endParaRPr lang="fi-FI"/>
          </a:p>
        </p:txBody>
      </p:sp>
    </p:spTree>
    <p:extLst>
      <p:ext uri="{BB962C8B-B14F-4D97-AF65-F5344CB8AC3E}">
        <p14:creationId xmlns:p14="http://schemas.microsoft.com/office/powerpoint/2010/main" val="555916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Jos ryhmä on hyvin puhelias, voi alun kuulumiskierroksen aikatauluttaa niin, että jokaisella on esim. </a:t>
            </a:r>
            <a:r>
              <a:rPr lang="fi-FI" dirty="0" err="1">
                <a:latin typeface="Arial" panose="020B0604020202020204" pitchFamily="34" charset="0"/>
                <a:cs typeface="Arial" panose="020B0604020202020204" pitchFamily="34" charset="0"/>
              </a:rPr>
              <a:t>max</a:t>
            </a:r>
            <a:r>
              <a:rPr lang="fi-FI" dirty="0">
                <a:latin typeface="Arial" panose="020B0604020202020204" pitchFamily="34" charset="0"/>
                <a:cs typeface="Arial" panose="020B0604020202020204" pitchFamily="34" charset="0"/>
              </a:rPr>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755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Edellisellä kerralla annettiin kotitehtäväksi pohtia asioita, joihin voi elämässään vaikuttaa ja toisaalta pohtia sitä, kuinka voisi paremmin hyväksyä asiat, joihin ei voi vaikuttaa. Tehtävä liittyy vahvasti tämän kerran teemaan, joka on ajatusten voima. Kysytään, haluaisiko joku jakaa kotitehtävän herättämiä ajatuksia. Kysytään myös, kiinnittikö joku huomiota sosiaalisen median käyttöön.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09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 dirty="0">
                <a:latin typeface="Arial" panose="020B0604020202020204" pitchFamily="34" charset="0"/>
                <a:cs typeface="Arial" panose="020B0604020202020204" pitchFamily="34" charset="0"/>
              </a:rPr>
              <a:t>Keskustellaan siitä, tunnistaako itse kokevansa häpeää yksinäisyyteen liittyen. Kun aiempien tehtävien kautta on todettu, miten monenlaiset asiat aiheuttavat yksinäisyyttä, ja yksinäisyys on hyvin harvoin ihmisen ”omaa syytä”. on viimeistään tässä vaiheessa hyvä sanoittaa, ettei yksinäisyyttä tarvitse eikä pidä hävetä. </a:t>
            </a:r>
          </a:p>
          <a:p>
            <a:pPr marL="0" indent="0">
              <a:buNone/>
            </a:pPr>
            <a:endParaRPr lang="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736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Lähde: Helsinki Missio – Yksinäisyystyökirja: </a:t>
            </a:r>
            <a:r>
              <a:rPr lang="fi-FI" dirty="0">
                <a:latin typeface="Arial" panose="020B0604020202020204" pitchFamily="34" charset="0"/>
                <a:cs typeface="Arial" panose="020B0604020202020204" pitchFamily="34" charset="0"/>
                <a:hlinkClick r:id="rId3"/>
              </a:rPr>
              <a:t>Yksinaisyystyokirja-HelsinkiMissio-1.pdf</a:t>
            </a:r>
            <a:endParaRPr lang="fi-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986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e9569c404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e9569c404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dirty="0">
                <a:latin typeface="Arial" panose="020B0604020202020204" pitchFamily="34" charset="0"/>
                <a:cs typeface="Arial" panose="020B0604020202020204" pitchFamily="34" charset="0"/>
              </a:rPr>
              <a:t>Käydään läpi tilanne osa kerrallaan (dia animoitu), pysähdytään jokaisen osion jälkeen ja kehotetaan osallistujia pohtimaan hetki etukäteen, millaisia ajatuksia tai tunteita itsessä heräisi – edetään vasta tämän jälkeen.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Pohditaan yhdessä, mitä eri vaihtoehtoisia selityksiä voi olla tuttavan välinpitämättömältä vaikuttavalle käytökselle. </a:t>
            </a: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Esim. </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Tuttavalla on jokin tärkeä asia hoidettavana puhelimella</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Tuttava on alakuloinen, stressaantunut tai väsynyt, eikä pysty keskittymään tai jaksa keskittyä keskusteluun...</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Huom! Ohjaaja voi huomauttaa, etteivät kaikki välttämättä koe näin tai havaitse tälläisia ajatuksia itsellänsä. </a:t>
            </a:r>
          </a:p>
          <a:p>
            <a:pPr marL="0" lvl="0" indent="0" algn="l" rtl="0">
              <a:spcBef>
                <a:spcPts val="0"/>
              </a:spcBef>
              <a:spcAft>
                <a:spcPts val="0"/>
              </a:spcAft>
              <a:buNone/>
            </a:pPr>
            <a:endParaRPr lang="fi"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4</a:t>
            </a:fld>
            <a:endParaRPr lang="fi-FI"/>
          </a:p>
        </p:txBody>
      </p:sp>
    </p:spTree>
    <p:extLst>
      <p:ext uri="{BB962C8B-B14F-4D97-AF65-F5344CB8AC3E}">
        <p14:creationId xmlns:p14="http://schemas.microsoft.com/office/powerpoint/2010/main" val="345964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f13ede49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f13ede49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Kysytään osallistujilta, tuleeko vielä mieleen muita esimerkkejä haitallisista ajatuksista. </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Lähde: Mielenterveystalo.fi</a:t>
            </a: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Käytetään hetki aikaa siihen, että jokainen voi pohtia omasta elämästään vastaavia esimerkkejä. Ohjaajat voivat antaa esimerkkejä tilanteista esim. juhlat, uuteen ihmiseen tutustuminen, riitatilanne, yksinäisyyden tunteesta kumpuavat ajatukset…</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Käydään keskustellen läpi kokemuksia, ajatuksia ei tarvitse </a:t>
            </a:r>
            <a:endParaRPr lang="fi-FI" sz="1200" dirty="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875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16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ec2b78ce6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ec2b78ce6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dirty="0">
                <a:latin typeface="Arial" panose="020B0604020202020204" pitchFamily="34" charset="0"/>
                <a:cs typeface="Arial" panose="020B0604020202020204" pitchFamily="34" charset="0"/>
              </a:rPr>
              <a:t>Pohditaan hetki tilannetta. Huomautetaan, että tilanne voisi tapahtua jossain muussakin ympäristössä esim. </a:t>
            </a:r>
            <a:r>
              <a:rPr lang="fi-FI" dirty="0">
                <a:latin typeface="Arial" panose="020B0604020202020204" pitchFamily="34" charset="0"/>
                <a:cs typeface="Arial" panose="020B0604020202020204" pitchFamily="34" charset="0"/>
              </a:rPr>
              <a:t>T</a:t>
            </a:r>
            <a:r>
              <a:rPr lang="fi" dirty="0">
                <a:latin typeface="Arial" panose="020B0604020202020204" pitchFamily="34" charset="0"/>
                <a:cs typeface="Arial" panose="020B0604020202020204" pitchFamily="34" charset="0"/>
              </a:rPr>
              <a:t>yöpaikalla, koulussa, harrastusryhmässä jne.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Onko ihmisillä vastaavia kokemuksia, joissa on uskaltautunut puhumaan vieraille ihmisille, vaikka tilanne jännittää ja ”pelkää pahinta”?</a:t>
            </a:r>
            <a:endParaRPr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Haittaako se, vaikka keskustelu vieraan henkilön kanssa ei olisi ”menestys” ? Onko tärkeintä se, että uskaltaa?</a:t>
            </a:r>
            <a:endParaRPr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Pohditaan myös (mikäli aikaa), millaisissa tilanteissa on helppoa/vaikeaa mennä juttelemaan ihmisille?</a:t>
            </a: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Pyrimme keskittymään tässä ryhmässä asioihin, joihin voimme jotenkin vaikuttaa. Se voi olla hyvin turhauttavaa, jos kokee isoimmat murheensa olevan sellaisia joihin ei voi vaikuttaa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On hyvä opetella erottamaan, mihin asioihin voit vaikuttaa ja mitkä asiat eivät ole omassa hallinnassa.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Olisi myös tärkeää huomata mitkä asiat tuovat voimavaroja tilanteeseen ja miten näkee hyvää itsessä.</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Seuraavaksi tehtävä on ajateltu kotitehtäväksi, mutta mikäli ryhmässä on vielä aikaa ja innostusta pohtia asiaa, voidaan siitä keskustella vielä ryhmän päätteeksi. </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63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i"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i" dirty="0">
                <a:solidFill>
                  <a:schemeClr val="dk1"/>
                </a:solidFill>
              </a:rPr>
              <a:t>Podcast-suositukset</a:t>
            </a:r>
          </a:p>
          <a:p>
            <a:pPr>
              <a:buClr>
                <a:srgbClr val="000000"/>
              </a:buClr>
              <a:buSzPts val="1100"/>
              <a:defRPr/>
            </a:pPr>
            <a:endParaRPr lang="fi" sz="1200" dirty="0">
              <a:solidFill>
                <a:schemeClr val="dk1"/>
              </a:solidFill>
              <a:latin typeface="Arial"/>
              <a:cs typeface="Arial"/>
            </a:endParaRPr>
          </a:p>
          <a:p>
            <a:pPr marL="171450" indent="-171450">
              <a:buClr>
                <a:srgbClr val="000000"/>
              </a:buClr>
              <a:buSzPts val="1100"/>
              <a:buFont typeface="Courier New" panose="02070309020205020404" pitchFamily="49" charset="0"/>
              <a:buChar char="o"/>
              <a:defRPr/>
            </a:pPr>
            <a:r>
              <a:rPr lang="fi-FI" sz="1200" dirty="0">
                <a:latin typeface="Arial"/>
                <a:cs typeface="Arial"/>
              </a:rPr>
              <a:t>Yle Areena: Kukoistusta positiivisesta ajattelusta: https://areena.yle.fi/podcastit/1-65913638</a:t>
            </a:r>
          </a:p>
          <a:p>
            <a:pPr marL="171450" indent="-171450">
              <a:buClr>
                <a:srgbClr val="000000"/>
              </a:buClr>
              <a:buSzPts val="1100"/>
              <a:buFont typeface="Courier New" panose="02070309020205020404" pitchFamily="49" charset="0"/>
              <a:buChar char="o"/>
              <a:defRPr/>
            </a:pPr>
            <a:r>
              <a:rPr lang="fi-FI" sz="1200" dirty="0">
                <a:latin typeface="Arial"/>
                <a:cs typeface="Arial"/>
              </a:rPr>
              <a:t>Yle Areena: Häpeä on selittämätön möykky, josta ei puhuta: https://areena.yle.fi/podcastit/1-50464541</a:t>
            </a:r>
          </a:p>
          <a:p>
            <a:pPr marL="171450" indent="-171450">
              <a:buClr>
                <a:srgbClr val="000000"/>
              </a:buClr>
              <a:buSzPts val="1100"/>
              <a:buFont typeface="Courier New" panose="02070309020205020404" pitchFamily="49" charset="0"/>
              <a:buChar char="o"/>
              <a:defRPr/>
            </a:pPr>
            <a:r>
              <a:rPr lang="fi-FI" sz="1200" dirty="0">
                <a:latin typeface="Arial"/>
                <a:cs typeface="Arial"/>
              </a:rPr>
              <a:t>Yle Areena: Nykynuoret eivät häpeä ja se on hyvä asia!: </a:t>
            </a:r>
            <a:r>
              <a:rPr lang="fi-FI" sz="1200" dirty="0">
                <a:latin typeface="Arial"/>
                <a:cs typeface="Arial"/>
                <a:hlinkClick r:id="rId3"/>
              </a:rPr>
              <a:t>https://areena.yle.fi/podcastit/1-4523440</a:t>
            </a:r>
            <a:endParaRPr lang="fi-FI" sz="1200" dirty="0">
              <a:latin typeface="Arial"/>
            </a:endParaRPr>
          </a:p>
          <a:p>
            <a:pPr marL="457200" lvl="0" indent="-342900" algn="l" rtl="0">
              <a:spcBef>
                <a:spcPts val="0"/>
              </a:spcBef>
              <a:spcAft>
                <a:spcPts val="0"/>
              </a:spcAft>
              <a:buSzPts val="1800"/>
              <a:buFont typeface="Courier New" panose="02070309020205020404" pitchFamily="49" charset="0"/>
              <a:buChar char="o"/>
            </a:pPr>
            <a:r>
              <a:rPr lang="fi-FI" dirty="0">
                <a:hlinkClick r:id="rId4"/>
              </a:rPr>
              <a:t>Yksinäisyys - kaipuu yhteyteen. Vieraana Niina Junttila. </a:t>
            </a:r>
            <a:r>
              <a:rPr lang="fi-FI" dirty="0" err="1">
                <a:hlinkClick r:id="rId4"/>
              </a:rPr>
              <a:t>Psykopodiaa</a:t>
            </a:r>
            <a:r>
              <a:rPr lang="fi-FI" dirty="0">
                <a:hlinkClick r:id="rId4"/>
              </a:rPr>
              <a:t>-podcast 168. — Psykologi Nina Lyytinen</a:t>
            </a:r>
            <a:endParaRPr lang="fi-FI" sz="1200" dirty="0">
              <a:latin typeface="Arial" panose="020B0604020202020204" pitchFamily="34" charset="0"/>
              <a:hlinkClick r:id="rId5"/>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lievittää yksinäisyyttä? Vieraana Sanna Korpela. </a:t>
            </a:r>
            <a:r>
              <a:rPr lang="fi-FI" dirty="0" err="1">
                <a:hlinkClick r:id="rId6"/>
              </a:rPr>
              <a:t>Psykopodiaa</a:t>
            </a:r>
            <a:r>
              <a:rPr lang="fi-FI" dirty="0">
                <a:hlinkClick r:id="rId6"/>
              </a:rPr>
              <a:t>-podcast 169. — Psykologi Nina Lyytinen</a:t>
            </a:r>
            <a:endParaRPr lang="fi-FI" sz="1200" dirty="0">
              <a:latin typeface="Arial" panose="020B0604020202020204" pitchFamily="34" charset="0"/>
              <a:hlinkClick r:id="rId5"/>
            </a:endParaRPr>
          </a:p>
          <a:p>
            <a:pPr marL="457200" lvl="0" indent="-342900" algn="l" rtl="0">
              <a:spcBef>
                <a:spcPts val="0"/>
              </a:spcBef>
              <a:spcAft>
                <a:spcPts val="0"/>
              </a:spcAft>
              <a:buSzPts val="1800"/>
              <a:buFont typeface="Courier New" panose="02070309020205020404" pitchFamily="49" charset="0"/>
              <a:buChar char="o"/>
            </a:pPr>
            <a:r>
              <a:rPr lang="fi-FI" dirty="0">
                <a:hlinkClick r:id="rId7"/>
              </a:rPr>
              <a:t>Miten olla oma itsensä ihmissuhteissa? Vieraana Pekka Tölli. </a:t>
            </a:r>
            <a:r>
              <a:rPr lang="fi-FI" dirty="0" err="1">
                <a:hlinkClick r:id="rId7"/>
              </a:rPr>
              <a:t>Psykopodiaa</a:t>
            </a:r>
            <a:r>
              <a:rPr lang="fi-FI" dirty="0">
                <a:hlinkClick r:id="rId7"/>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Miesten yksinäisyys. Vieraana Joni Härkönen. </a:t>
            </a:r>
            <a:r>
              <a:rPr lang="fi-FI" dirty="0" err="1">
                <a:hlinkClick r:id="rId8"/>
              </a:rPr>
              <a:t>Psykopodiaa</a:t>
            </a:r>
            <a:r>
              <a:rPr lang="fi-FI" dirty="0">
                <a:hlinkClick r:id="rId8"/>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Yksinäisyys ja ostrakismi työelämässä. Vieraana Sirpa Manninen. </a:t>
            </a:r>
            <a:r>
              <a:rPr lang="fi-FI" dirty="0" err="1">
                <a:hlinkClick r:id="rId9"/>
              </a:rPr>
              <a:t>Psykopodiaa</a:t>
            </a:r>
            <a:r>
              <a:rPr lang="fi-FI" dirty="0">
                <a:hlinkClick r:id="rId9"/>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Kuinka vaalia ja syventää ystävyyssuhteita? Vieraana Katri Laine. </a:t>
            </a:r>
            <a:r>
              <a:rPr lang="fi-FI" dirty="0" err="1">
                <a:hlinkClick r:id="rId10"/>
              </a:rPr>
              <a:t>Psykopodiaa</a:t>
            </a:r>
            <a:r>
              <a:rPr lang="fi-FI" dirty="0">
                <a:hlinkClick r:id="rId10"/>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Yksinäisyys kriisin keskellä. Vieraana Jarno Tuominen. </a:t>
            </a:r>
            <a:r>
              <a:rPr lang="fi-FI" dirty="0" err="1">
                <a:hlinkClick r:id="rId11"/>
              </a:rPr>
              <a:t>Psykopodiaa</a:t>
            </a:r>
            <a:r>
              <a:rPr lang="fi-FI" dirty="0">
                <a:hlinkClick r:id="rId11"/>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2"/>
              </a:rPr>
              <a:t>Kuinka rakennat yhteyttä keskustelutaidoilla? Vieraana Ilona Rauhala. </a:t>
            </a:r>
            <a:r>
              <a:rPr lang="fi-FI" dirty="0" err="1">
                <a:hlinkClick r:id="rId12"/>
              </a:rPr>
              <a:t>Psykopodiaa</a:t>
            </a:r>
            <a:r>
              <a:rPr lang="fi-FI" dirty="0">
                <a:hlinkClick r:id="rId12"/>
              </a:rPr>
              <a:t>-podcast 181. — Psykologi Nina Lyytinen</a:t>
            </a:r>
            <a:endParaRPr lang="fi-FI" sz="1200" dirty="0">
              <a:latin typeface="Arial" panose="020B0604020202020204" pitchFamily="34" charset="0"/>
              <a:hlinkClick r:id="rId5"/>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5"/>
              </a:rPr>
              <a:t>Yksinäisyys – onko </a:t>
            </a:r>
            <a:r>
              <a:rPr lang="fi-FI" sz="1200" dirty="0" err="1">
                <a:latin typeface="Arial" panose="020B0604020202020204" pitchFamily="34" charset="0"/>
                <a:hlinkClick r:id="rId5"/>
              </a:rPr>
              <a:t>mussa</a:t>
            </a:r>
            <a:r>
              <a:rPr lang="fi-FI" sz="1200" dirty="0">
                <a:latin typeface="Arial" panose="020B0604020202020204" pitchFamily="34" charset="0"/>
                <a:hlinkClick r:id="rId5"/>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5"/>
              </a:rPr>
              <a:t>Jakso 2: Kiitollisuus tuo onnellisuutta | Onnellisuusharjoituksia | Yle Areena</a:t>
            </a: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808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Muistetaan kiittää osallistujia jokaisen tapaamisen päätteeksi ja muistutetaan, mikä on seuraavan kerran teema.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1577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Ryhmän kuulumiset</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Viime kerran tehtävästä keskustelua</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Itsetuntemus</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Vahvuudet ja arvot</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Itsemyötätunto</a:t>
            </a:r>
          </a:p>
          <a:p>
            <a:pPr marL="457200" lvl="0" indent="-324485" algn="l">
              <a:lnSpc>
                <a:spcPct val="80000"/>
              </a:lnSpc>
              <a:spcBef>
                <a:spcPts val="0"/>
              </a:spcBef>
              <a:spcAft>
                <a:spcPts val="0"/>
              </a:spcAft>
              <a:buSzPts val="1510"/>
              <a:buChar char="●"/>
            </a:pPr>
            <a:r>
              <a:rPr lang="fi-FI" dirty="0">
                <a:latin typeface="Arial" panose="020B0604020202020204" pitchFamily="34" charset="0"/>
                <a:cs typeface="Arial" panose="020B0604020202020204" pitchFamily="34" charset="0"/>
              </a:rPr>
              <a:t>Kotitehtävä</a:t>
            </a:r>
            <a:endParaRPr lang="fi-FI" sz="1200" dirty="0">
              <a:latin typeface="Arial" panose="020B0604020202020204" pitchFamily="34" charset="0"/>
              <a:cs typeface="Arial" panose="020B0604020202020204" pitchFamily="34" charset="0"/>
            </a:endParaRPr>
          </a:p>
          <a:p>
            <a:pPr marL="132715">
              <a:lnSpc>
                <a:spcPct val="80000"/>
              </a:lnSpc>
              <a:buSzPts val="1510"/>
            </a:pPr>
            <a:endParaRPr lang="fi-FI" dirty="0">
              <a:latin typeface="Arial" panose="020B0604020202020204" pitchFamily="34" charset="0"/>
              <a:cs typeface="Arial" panose="020B0604020202020204" pitchFamily="34" charset="0"/>
            </a:endParaRPr>
          </a:p>
          <a:p>
            <a:endParaRPr lang="fi-FI" dirty="0">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827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48</a:t>
            </a:fld>
            <a:endParaRPr lang="fi-FI"/>
          </a:p>
        </p:txBody>
      </p:sp>
    </p:spTree>
    <p:extLst>
      <p:ext uri="{BB962C8B-B14F-4D97-AF65-F5344CB8AC3E}">
        <p14:creationId xmlns:p14="http://schemas.microsoft.com/office/powerpoint/2010/main" val="369669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Jos ryhmä on hyvin puhelias, voi alun kuulumiskierroksen aikatauluttaa niin, että jokaisella on esim. </a:t>
            </a:r>
            <a:r>
              <a:rPr lang="fi-FI" dirty="0" err="1"/>
              <a:t>max</a:t>
            </a:r>
            <a:r>
              <a:rPr lang="fi-FI" dirty="0"/>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18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 b="1" dirty="0">
                <a:latin typeface="Arial" panose="020B0604020202020204" pitchFamily="34" charset="0"/>
                <a:cs typeface="Arial" panose="020B0604020202020204" pitchFamily="34" charset="0"/>
              </a:rPr>
              <a:t>Kerrotaan ryhmän toteutuksesta käytännössä:</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Ryhmätapaamisia voidaan pitää 5-8 kertaa. Sisältöjä voi yhdistellä ryhmän keston ja tarpeiden mukaan.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Yhden tapaamiskerran kesto on noin 1,5 h. Joskus ryhmä voi päättyä aiemmin, mikäli yhteiset asiat on saatu käsiteltyä.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Tapaamisiin sisältyy keskustelua ja erilaisia tehtäviä.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Jokaisen tapaamisen alussa tullaan käymään kuulumiskierros.</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Tapaamiskertojen välissä on myös kotitehtäviä, joita jokainen voi tehdä aikatauluihinsa sopivalla tavalla.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Voi ottaa käyttöön vihkon tai tehdä muistiinpanoja digitaalisesti. Kotitehtävien lisäksi myös tapaamisten aikana saatetaan tehdä tehtäviä, joihin liittyviä muistiinpanoja voi kirjata ylös. </a:t>
            </a:r>
          </a:p>
          <a:p>
            <a:pPr marL="171450" indent="-171450">
              <a:buFont typeface="Arial" panose="020B0604020202020204" pitchFamily="34" charset="0"/>
              <a:buChar char="•"/>
            </a:pPr>
            <a:endParaRPr lang="fi"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i-FI" sz="1200" dirty="0">
                <a:solidFill>
                  <a:srgbClr val="595959"/>
                </a:solidFill>
                <a:latin typeface="Arial" panose="020B0604020202020204" pitchFamily="34" charset="0"/>
                <a:cs typeface="Arial" panose="020B0604020202020204" pitchFamily="34" charset="0"/>
              </a:rPr>
              <a:t>Vetäjä voi kertoa myös siitä, että ryhmän aikana on mahdollista esittää toiveita vertaisryhmän kulusta.</a:t>
            </a:r>
            <a:endParaRPr lang="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5</a:t>
            </a:fld>
            <a:endParaRPr lang="fi-FI"/>
          </a:p>
        </p:txBody>
      </p:sp>
    </p:spTree>
    <p:extLst>
      <p:ext uri="{BB962C8B-B14F-4D97-AF65-F5344CB8AC3E}">
        <p14:creationId xmlns:p14="http://schemas.microsoft.com/office/powerpoint/2010/main" val="875781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solidFill>
                  <a:schemeClr val="dk1"/>
                </a:solidFill>
              </a:rPr>
              <a:t>Kysytään, haluaisiko joku jakaa kotitehtävän herättämiä ajatuksia. </a:t>
            </a:r>
          </a:p>
          <a:p>
            <a:pPr marL="0" marR="0" lvl="0" indent="0" algn="l" defTabSz="914400">
              <a:lnSpc>
                <a:spcPct val="100000"/>
              </a:lnSpc>
              <a:spcBef>
                <a:spcPts val="0"/>
              </a:spcBef>
              <a:spcAft>
                <a:spcPts val="0"/>
              </a:spcAft>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151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Voidaan myös katsoa Kaveritaitoja-ohjelman video itsetuntemuksesta: </a:t>
            </a:r>
            <a:r>
              <a:rPr lang="fi-FI" dirty="0">
                <a:latin typeface="Arial" panose="020B0604020202020204" pitchFamily="34" charset="0"/>
                <a:cs typeface="Arial" panose="020B0604020202020204" pitchFamily="34" charset="0"/>
                <a:hlinkClick r:id="rId3"/>
              </a:rPr>
              <a:t>Kaveritaitoja 2: Itsetuntemus (youtube.com)</a:t>
            </a:r>
            <a:endParaRPr lang="fi-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6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bbb445f6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bbb445f6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46050" lvl="0" indent="0" algn="l" rtl="0">
              <a:spcBef>
                <a:spcPts val="0"/>
              </a:spcBef>
              <a:spcAft>
                <a:spcPts val="0"/>
              </a:spcAft>
              <a:buSzPts val="1300"/>
              <a:buNone/>
            </a:pPr>
            <a:r>
              <a:rPr lang="fi-FI" sz="1100" dirty="0"/>
              <a:t>Tehtävänanto:</a:t>
            </a:r>
          </a:p>
          <a:p>
            <a:pPr marL="317500" lvl="0" indent="-171450" algn="l" rtl="0">
              <a:spcBef>
                <a:spcPts val="0"/>
              </a:spcBef>
              <a:spcAft>
                <a:spcPts val="0"/>
              </a:spcAft>
              <a:buSzPts val="1300"/>
            </a:pPr>
            <a:r>
              <a:rPr lang="fi-FI" sz="1100" dirty="0"/>
              <a:t>Etsi listalta 1-3 vahvuutta, jotka tunnistat itsestäsi. Voit kirjoittaa nämä paperille. </a:t>
            </a:r>
          </a:p>
          <a:p>
            <a:pPr marL="317500" lvl="0" indent="-171450" algn="l" rtl="0">
              <a:spcBef>
                <a:spcPts val="0"/>
              </a:spcBef>
              <a:spcAft>
                <a:spcPts val="0"/>
              </a:spcAft>
              <a:buSzPts val="1300"/>
            </a:pPr>
            <a:r>
              <a:rPr lang="fi-FI" sz="1100" dirty="0"/>
              <a:t>Jos sinulla on vahvuus, jota ei löydy listalta, voit kirjoittaa senkin paperille.</a:t>
            </a:r>
          </a:p>
          <a:p>
            <a:pPr marL="317500" lvl="0" indent="-171450" algn="l" rtl="0">
              <a:spcBef>
                <a:spcPts val="0"/>
              </a:spcBef>
              <a:spcAft>
                <a:spcPts val="0"/>
              </a:spcAft>
              <a:buSzPts val="1300"/>
            </a:pPr>
            <a:endParaRPr lang="fi-FI" sz="1100" dirty="0"/>
          </a:p>
          <a:p>
            <a:pPr marL="317500" lvl="0" indent="-171450" algn="l" rtl="0">
              <a:spcBef>
                <a:spcPts val="0"/>
              </a:spcBef>
              <a:spcAft>
                <a:spcPts val="0"/>
              </a:spcAft>
              <a:buSzPts val="1300"/>
            </a:pPr>
            <a:r>
              <a:rPr lang="fi-FI" sz="1100" dirty="0"/>
              <a:t>Entä löydätkö vahvuuden, jossa haluaisit kehittyä? Kirjoita sekin paperille tai paina se mieleesi. </a:t>
            </a:r>
          </a:p>
          <a:p>
            <a:pPr marL="0" lvl="0" indent="0" algn="l" rtl="0">
              <a:spcBef>
                <a:spcPts val="0"/>
              </a:spcBef>
              <a:spcAft>
                <a:spcPts val="0"/>
              </a:spcAft>
              <a:buNone/>
            </a:pPr>
            <a:endParaRPr lang="fi" dirty="0"/>
          </a:p>
          <a:p>
            <a:pPr marL="0" lvl="0" indent="0" algn="l" rtl="0">
              <a:spcBef>
                <a:spcPts val="0"/>
              </a:spcBef>
              <a:spcAft>
                <a:spcPts val="0"/>
              </a:spcAft>
              <a:buNone/>
            </a:pPr>
            <a:endParaRPr lang="fi"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fi" sz="1200" dirty="0">
                <a:solidFill>
                  <a:srgbClr val="595959"/>
                </a:solidFill>
              </a:rPr>
              <a:t>Käydään läpi kierros, jossa jokainen voi nostaa esiin yhden tai useamman vahvuuden ja kertoa, kuinka tämä näkyy ihmissuhteissa tai omassa tavassa toimia muiden ihmisten kanssa. On hyvä tiedostaa, että vahvuus voi myös joskus ”kääntyä itseään vastaan”, esim. </a:t>
            </a:r>
            <a:r>
              <a:rPr lang="fi-FI" sz="1200" dirty="0">
                <a:solidFill>
                  <a:srgbClr val="595959"/>
                </a:solidFill>
              </a:rPr>
              <a:t>A</a:t>
            </a:r>
            <a:r>
              <a:rPr lang="fi" sz="1200" dirty="0">
                <a:solidFill>
                  <a:srgbClr val="595959"/>
                </a:solidFill>
              </a:rPr>
              <a:t>uttavainen ihminen voi huomata olevansa aina tukemassa muita, mutta ei ehkä osaa itse ottaa apua vastaan. Voidaan myös nostaa esiin ominaisuudet, joissa haluttaisiin kehittyä =&gt; perustellaan, miksi valitsi juuri kyseisen ominaisuuden (millä tavalla tuo ominaisuus voisi auttaa ihmissuhteissa). </a:t>
            </a:r>
          </a:p>
          <a:p>
            <a:pPr marL="0" lvl="0" indent="0" algn="l" rtl="0">
              <a:lnSpc>
                <a:spcPct val="80000"/>
              </a:lnSpc>
              <a:spcBef>
                <a:spcPts val="0"/>
              </a:spcBef>
              <a:spcAft>
                <a:spcPts val="0"/>
              </a:spcAft>
              <a:buNone/>
            </a:pPr>
            <a:endParaRPr lang="fi" sz="1200" dirty="0">
              <a:solidFill>
                <a:srgbClr val="595959"/>
              </a:solidFill>
            </a:endParaRPr>
          </a:p>
          <a:p>
            <a:pPr marL="0" lvl="0" indent="0" algn="l" rtl="0">
              <a:lnSpc>
                <a:spcPct val="80000"/>
              </a:lnSpc>
              <a:spcBef>
                <a:spcPts val="0"/>
              </a:spcBef>
              <a:spcAft>
                <a:spcPts val="0"/>
              </a:spcAft>
              <a:buNone/>
            </a:pPr>
            <a:r>
              <a:rPr lang="fi" sz="1200" dirty="0">
                <a:solidFill>
                  <a:srgbClr val="595959"/>
                </a:solidFill>
              </a:rPr>
              <a:t>Lisäkysymyksiä aiheesta:</a:t>
            </a:r>
          </a:p>
          <a:p>
            <a:pPr marL="171450" lvl="0" indent="-171450" algn="l" rtl="0">
              <a:lnSpc>
                <a:spcPct val="80000"/>
              </a:lnSpc>
              <a:spcBef>
                <a:spcPts val="0"/>
              </a:spcBef>
              <a:spcAft>
                <a:spcPts val="0"/>
              </a:spcAft>
            </a:pPr>
            <a:r>
              <a:rPr lang="fi" sz="1200" dirty="0">
                <a:solidFill>
                  <a:srgbClr val="595959"/>
                </a:solidFill>
              </a:rPr>
              <a:t>Huomaatteko, että kiitollisuuden kokeminen olisi vahvistunut kiitollisuuspäiväkirjan pitämisen myötä?</a:t>
            </a:r>
          </a:p>
          <a:p>
            <a:pPr marL="171450" lvl="0" indent="-171450" algn="l" rtl="0">
              <a:lnSpc>
                <a:spcPct val="80000"/>
              </a:lnSpc>
              <a:spcBef>
                <a:spcPts val="0"/>
              </a:spcBef>
              <a:spcAft>
                <a:spcPts val="0"/>
              </a:spcAft>
            </a:pPr>
            <a:r>
              <a:rPr lang="fi-FI" sz="1200" dirty="0"/>
              <a:t>Olitteko yllättyneitä joistakin vahvuuksistanne?</a:t>
            </a:r>
          </a:p>
          <a:p>
            <a:pPr marL="0" lvl="0" indent="0" algn="l" rtl="0">
              <a:spcBef>
                <a:spcPts val="0"/>
              </a:spcBef>
              <a:spcAft>
                <a:spcPts val="0"/>
              </a:spcAft>
              <a:buNone/>
            </a:pPr>
            <a:endParaRPr lang="fi-FI" sz="1200"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320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sz="1200">
                <a:solidFill>
                  <a:schemeClr val="dk1"/>
                </a:solidFill>
              </a:rPr>
              <a:t>Käydään keskustelua vapaamuotoisesti.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234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solidFill>
                <a:schemeClr val="hlink"/>
              </a:solidFill>
              <a:uFill>
                <a:noFill/>
              </a:uFill>
              <a:latin typeface="Roboto"/>
              <a:ea typeface="Roboto"/>
              <a:cs typeface="Roboto"/>
              <a:sym typeface="Roboto"/>
              <a:hlinkClick r:id="rId3"/>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Voidaan katsoa Kaveritaitoja-ohjelman video itsemyötätunnosta: </a:t>
            </a:r>
            <a:r>
              <a:rPr lang="fi-FI" sz="2000" dirty="0">
                <a:hlinkClick r:id="rId4"/>
              </a:rPr>
              <a:t>Kaveritaitoja 3: Itsemyötätunto (youtube.com)</a:t>
            </a:r>
            <a:endParaRPr lang="fi-FI" sz="20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Vaihtoehtona Mieli ry:n video itsensä hyväksymisestä: </a:t>
            </a:r>
            <a:r>
              <a:rPr lang="fi-FI" sz="1100" dirty="0">
                <a:solidFill>
                  <a:schemeClr val="hlink"/>
                </a:solidFill>
                <a:uFill>
                  <a:noFill/>
                </a:uFill>
                <a:latin typeface="Roboto"/>
                <a:ea typeface="Roboto"/>
                <a:cs typeface="Roboto"/>
                <a:sym typeface="Roboto"/>
                <a:hlinkClick r:id="rId3"/>
              </a:rPr>
              <a:t>https://youtu.be/wZ16Dg7dsX8</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5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f13ede49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f13ede49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solidFill>
                  <a:schemeClr val="dk1"/>
                </a:solidFill>
              </a:rPr>
              <a:t>. </a:t>
            </a:r>
          </a:p>
          <a:p>
            <a:pPr marL="0" lvl="0" indent="0" algn="l" rtl="0">
              <a:spcBef>
                <a:spcPts val="0"/>
              </a:spcBef>
              <a:spcAft>
                <a:spcPts val="0"/>
              </a:spcAft>
              <a:buNone/>
            </a:pPr>
            <a:r>
              <a:rPr lang="fi-FI" sz="1100" dirty="0">
                <a:solidFill>
                  <a:schemeClr val="dk2"/>
                </a:solidFill>
              </a:rPr>
              <a:t>Pohditaan hetki, miten voisimme sanoa nämä asiat myötätuntoisemmin? Mitä ajattelisit, jos näet jonkun muun tekevän saman “virheen”? Voit miettiä, mitä vastaisit ystävälle tai pienelle lapselle. </a:t>
            </a:r>
          </a:p>
          <a:p>
            <a:pPr marL="0" lvl="0" indent="0" algn="l" rtl="0">
              <a:spcBef>
                <a:spcPts val="0"/>
              </a:spcBef>
              <a:spcAft>
                <a:spcPts val="0"/>
              </a:spcAft>
              <a:buClr>
                <a:schemeClr val="dk1"/>
              </a:buClr>
              <a:buSzPts val="1100"/>
              <a:buFont typeface="Arial"/>
              <a:buNone/>
            </a:pPr>
            <a:endParaRPr lang="fi-FI" dirty="0">
              <a:solidFill>
                <a:schemeClr val="dk1"/>
              </a:solidFill>
            </a:endParaRPr>
          </a:p>
          <a:p>
            <a:pPr marL="0" lvl="0" indent="0" algn="l" rtl="0">
              <a:spcBef>
                <a:spcPts val="0"/>
              </a:spcBef>
              <a:spcAft>
                <a:spcPts val="0"/>
              </a:spcAft>
              <a:buClr>
                <a:schemeClr val="dk1"/>
              </a:buClr>
              <a:buSzPts val="1100"/>
              <a:buFont typeface="Arial"/>
              <a:buNone/>
            </a:pPr>
            <a:r>
              <a:rPr lang="fi-FI" dirty="0">
                <a:solidFill>
                  <a:schemeClr val="dk1"/>
                </a:solidFill>
              </a:rPr>
              <a:t>Mahd. vastauksia:  </a:t>
            </a:r>
          </a:p>
          <a:p>
            <a:pPr marL="171450" lvl="0" indent="-171450" algn="l" rtl="0">
              <a:spcBef>
                <a:spcPts val="0"/>
              </a:spcBef>
              <a:spcAft>
                <a:spcPts val="0"/>
              </a:spcAft>
              <a:buClr>
                <a:schemeClr val="dk1"/>
              </a:buClr>
              <a:buSzPts val="1100"/>
            </a:pPr>
            <a:r>
              <a:rPr lang="fi-FI" sz="1200" dirty="0">
                <a:solidFill>
                  <a:schemeClr val="dk1"/>
                </a:solidFill>
              </a:rPr>
              <a:t>Noh, tällaista sattuu. Yritetään huomenna uudelleen. </a:t>
            </a:r>
          </a:p>
          <a:p>
            <a:pPr marL="171450" lvl="0" indent="-171450" algn="l" rtl="0">
              <a:spcBef>
                <a:spcPts val="0"/>
              </a:spcBef>
              <a:spcAft>
                <a:spcPts val="0"/>
              </a:spcAft>
              <a:buClr>
                <a:schemeClr val="dk1"/>
              </a:buClr>
              <a:buSzPts val="1100"/>
            </a:pPr>
            <a:r>
              <a:rPr lang="fi-FI" sz="1200" dirty="0">
                <a:solidFill>
                  <a:schemeClr val="dk1"/>
                </a:solidFill>
              </a:rPr>
              <a:t>Olin varmasti ihan mukavaa seuraa juhlissa vaikka ehkä käyttäydyin hassusti. </a:t>
            </a:r>
          </a:p>
          <a:p>
            <a:pPr marL="171450" lvl="0" indent="-171450" algn="l" rtl="0">
              <a:spcBef>
                <a:spcPts val="0"/>
              </a:spcBef>
              <a:spcAft>
                <a:spcPts val="0"/>
              </a:spcAft>
              <a:buClr>
                <a:schemeClr val="dk1"/>
              </a:buClr>
              <a:buSzPts val="1100"/>
            </a:pPr>
            <a:r>
              <a:rPr lang="fi-FI" sz="1200" dirty="0">
                <a:solidFill>
                  <a:schemeClr val="dk1"/>
                </a:solidFill>
              </a:rPr>
              <a:t>Minä jännitän tilanteita ja menen siksi välillä lukkoon. Se on minun ominaisuus, eikä se tee minusta huonoa ihmistä. </a:t>
            </a:r>
          </a:p>
        </p:txBody>
      </p:sp>
    </p:spTree>
    <p:extLst>
      <p:ext uri="{BB962C8B-B14F-4D97-AF65-F5344CB8AC3E}">
        <p14:creationId xmlns:p14="http://schemas.microsoft.com/office/powerpoint/2010/main" val="3087810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Tehtävä </a:t>
            </a:r>
            <a:r>
              <a:rPr lang="fi-FI" dirty="0" err="1"/>
              <a:t>Padletissa</a:t>
            </a:r>
            <a:r>
              <a:rPr lang="fi-FI" dirty="0"/>
              <a:t>:</a:t>
            </a:r>
          </a:p>
          <a:p>
            <a:pPr marL="228600" lvl="0" indent="-228600" algn="l" rtl="0">
              <a:spcBef>
                <a:spcPts val="0"/>
              </a:spcBef>
              <a:spcAft>
                <a:spcPts val="0"/>
              </a:spcAft>
              <a:buAutoNum type="arabicPeriod"/>
            </a:pPr>
            <a:r>
              <a:rPr lang="fi-FI" dirty="0"/>
              <a:t>mietitään hetki, millaisissa tilanteissa itse helposti sättii itseään ja millaisia asioita on vaikea hyväksyä itsessään.</a:t>
            </a:r>
            <a:endParaRPr lang="fi-FI" dirty="0">
              <a:ea typeface="Calibri"/>
              <a:cs typeface="Calibri"/>
            </a:endParaRPr>
          </a:p>
          <a:p>
            <a:pPr marL="228600" lvl="0" indent="-228600" algn="l" rtl="0">
              <a:spcBef>
                <a:spcPts val="0"/>
              </a:spcBef>
              <a:spcAft>
                <a:spcPts val="0"/>
              </a:spcAft>
              <a:buAutoNum type="arabicPeriod"/>
            </a:pPr>
            <a:r>
              <a:rPr lang="fi-FI" dirty="0"/>
              <a:t> Jokainen kirjoittaa yhden asian </a:t>
            </a:r>
            <a:r>
              <a:rPr lang="fi-FI" dirty="0" err="1"/>
              <a:t>padlettiin</a:t>
            </a:r>
            <a:r>
              <a:rPr lang="fi-FI" dirty="0"/>
              <a:t>. Tilanne voi olla kuvitteellinen tai oikeasti tapahtunut, mieltä painava asia. </a:t>
            </a:r>
            <a:endParaRPr lang="fi-FI" dirty="0">
              <a:ea typeface="Calibri"/>
              <a:cs typeface="Calibri"/>
            </a:endParaRPr>
          </a:p>
          <a:p>
            <a:pPr marL="228600" lvl="0" indent="-228600" algn="l" rtl="0">
              <a:spcBef>
                <a:spcPts val="0"/>
              </a:spcBef>
              <a:spcAft>
                <a:spcPts val="0"/>
              </a:spcAft>
              <a:buAutoNum type="arabicPeriod"/>
            </a:pPr>
            <a:r>
              <a:rPr lang="fi-FI" dirty="0"/>
              <a:t>Luetaan muiden kirjoittamat tilanteet ja kirjoitetaan myötätuntoinen vastaus henkilölle, jolla pyritään myös avaamaan tilanteeseen muita näkökulmia. Kirjoitetaan vastaus minä-muodossa – eli sillä tavoin kuin henkilö voisi itse puhutella itseään myötätuntoisesti. </a:t>
            </a:r>
            <a:endParaRPr lang="fi-FI" dirty="0">
              <a:ea typeface="Calibri"/>
              <a:cs typeface="Calibri"/>
            </a:endParaRPr>
          </a:p>
          <a:p>
            <a:pPr marL="228600" lvl="0" indent="-228600" algn="l" rtl="0">
              <a:spcBef>
                <a:spcPts val="0"/>
              </a:spcBef>
              <a:spcAft>
                <a:spcPts val="0"/>
              </a:spcAft>
              <a:buAutoNum type="arabicPeriod"/>
            </a:pPr>
            <a:r>
              <a:rPr lang="fi-FI" dirty="0"/>
              <a:t>Käydään tämän jälkeen tilanne kerrallaan keskustellen läpi ja voidaan pyytää tarkennuksia ja lisäyksiä osallistujilta. </a:t>
            </a:r>
            <a:endParaRPr lang="fi-FI" dirty="0">
              <a:ea typeface="Calibri"/>
              <a:cs typeface="Calibri"/>
            </a:endParaRPr>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Huom</a:t>
            </a:r>
            <a:r>
              <a:rPr lang="fi-FI" dirty="0"/>
              <a:t>! Kenenkään ei tarvitse kertoa, mikä oli oma vastaus. </a:t>
            </a:r>
            <a:endParaRPr lang="fi-FI" dirty="0">
              <a:ea typeface="Calibri"/>
              <a:cs typeface="Calibri"/>
            </a:endParaRPr>
          </a:p>
          <a:p>
            <a:pPr marL="0" lvl="0" indent="0" algn="l">
              <a:spcBef>
                <a:spcPts val="0"/>
              </a:spcBef>
              <a:spcAft>
                <a:spcPts val="0"/>
              </a:spcAft>
              <a:buNone/>
            </a:pPr>
            <a:endParaRPr lang="fi-FI" dirty="0">
              <a:ea typeface="Calibri"/>
              <a:cs typeface="Calibri"/>
            </a:endParaRPr>
          </a:p>
          <a:p>
            <a:r>
              <a:rPr lang="fi-FI" dirty="0">
                <a:ea typeface="Calibri"/>
                <a:cs typeface="Calibri"/>
              </a:rPr>
              <a:t>Tehtävä voidaan tehdä myös Chatissa. </a:t>
            </a:r>
          </a:p>
          <a:p>
            <a:endParaRPr lang="fi"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468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On hyvä huomauttaa, että omien heikkouksien listaaminen voi tuntua haastavalta ja tehtävä voi herättää negatiivisia tunteita. Se on normaalia, sillä ihmiset usein välttelevät niistä puhumista. Nämä tunteet olisi kuitenkin hyvä kokea ja niistäkin olisi hyvä kirjoittaa.</a:t>
            </a: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https://positivepsychology.com/self-compassion-exercises-worksheets/#6-self-compassion-exercises</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Podcast-suosituksia: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475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Muistetaan kiittää osallistujia jokaisen tapaamisen päätteeksi ja muistutetaan, mikä on seuraavan kerran teema.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07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Tärkeää, että osallistujat ymmärtävät järjestön olevan poliittisesti ja uskonnollisesti sitoutumaton toimija. </a:t>
            </a:r>
          </a:p>
        </p:txBody>
      </p:sp>
      <p:sp>
        <p:nvSpPr>
          <p:cNvPr id="4" name="Slide Number Placeholder 3"/>
          <p:cNvSpPr>
            <a:spLocks noGrp="1"/>
          </p:cNvSpPr>
          <p:nvPr>
            <p:ph type="sldNum" sz="quarter" idx="5"/>
          </p:nvPr>
        </p:nvSpPr>
        <p:spPr/>
        <p:txBody>
          <a:bodyPr/>
          <a:lstStyle/>
          <a:p>
            <a:fld id="{D9D1C9AF-C8A2-E248-9C2D-AAFE8E0C60B5}" type="slidenum">
              <a:rPr lang="fi-FI" smtClean="0"/>
              <a:t>6</a:t>
            </a:fld>
            <a:endParaRPr lang="fi-FI"/>
          </a:p>
        </p:txBody>
      </p:sp>
    </p:spTree>
    <p:extLst>
      <p:ext uri="{BB962C8B-B14F-4D97-AF65-F5344CB8AC3E}">
        <p14:creationId xmlns:p14="http://schemas.microsoft.com/office/powerpoint/2010/main" val="534588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Kuulumiset</a:t>
            </a:r>
          </a:p>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Menneisyyden merkitys</a:t>
            </a:r>
            <a:endParaRPr lang="fi-FI" sz="1200" dirty="0">
              <a:solidFill>
                <a:schemeClr val="dk2"/>
              </a:solidFill>
              <a:highlight>
                <a:srgbClr val="FFD966"/>
              </a:highlight>
              <a:latin typeface="Arial" panose="020B0604020202020204" pitchFamily="34" charset="0"/>
              <a:cs typeface="Arial" panose="020B0604020202020204" pitchFamily="34" charset="0"/>
            </a:endParaRPr>
          </a:p>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Lapsuudenkodin vaikutus</a:t>
            </a:r>
          </a:p>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Aikaisemmat voimaannuttavat kokemukset</a:t>
            </a:r>
          </a:p>
          <a:p>
            <a:pPr marL="457200" lvl="0" indent="-323850" algn="l" rtl="0">
              <a:spcBef>
                <a:spcPts val="0"/>
              </a:spcBef>
              <a:spcAft>
                <a:spcPts val="0"/>
              </a:spcAft>
              <a:buClr>
                <a:schemeClr val="dk2"/>
              </a:buClr>
              <a:buSzPts val="1500"/>
              <a:buChar char="●"/>
            </a:pPr>
            <a:r>
              <a:rPr lang="fi-FI" sz="1200" dirty="0">
                <a:solidFill>
                  <a:schemeClr val="dk2"/>
                </a:solidFill>
                <a:latin typeface="Arial"/>
                <a:cs typeface="Arial"/>
              </a:rPr>
              <a:t>Menneiden sosiaalisten suhteiden pohdintaa</a:t>
            </a:r>
          </a:p>
          <a:p>
            <a:pPr marL="457200" indent="-323850">
              <a:buClr>
                <a:schemeClr val="dk2"/>
              </a:buClr>
              <a:buSzPts val="1500"/>
              <a:buChar char="●"/>
            </a:pPr>
            <a:r>
              <a:rPr lang="fi-FI" dirty="0">
                <a:solidFill>
                  <a:schemeClr val="dk2"/>
                </a:solidFill>
                <a:latin typeface="Arial"/>
                <a:cs typeface="Arial"/>
              </a:rPr>
              <a:t>Voimaannuttavat muistot</a:t>
            </a:r>
          </a:p>
          <a:p>
            <a:pPr marL="457200" indent="-323850">
              <a:buClr>
                <a:schemeClr val="dk2"/>
              </a:buClr>
              <a:buSzPts val="1500"/>
              <a:buChar char="●"/>
            </a:pPr>
            <a:r>
              <a:rPr lang="fi-FI" dirty="0">
                <a:solidFill>
                  <a:schemeClr val="dk2"/>
                </a:solidFill>
                <a:latin typeface="Arial"/>
                <a:cs typeface="Arial"/>
              </a:rPr>
              <a:t>Mitä haluan ihmissuhteilta tulevaisuudessa</a:t>
            </a:r>
            <a:endParaRPr lang="fi-FI" sz="1200" dirty="0">
              <a:solidFill>
                <a:schemeClr val="dk2"/>
              </a:solidFill>
              <a:latin typeface="Arial" panose="020B0604020202020204" pitchFamily="34" charset="0"/>
              <a:cs typeface="Arial" panose="020B0604020202020204" pitchFamily="34" charset="0"/>
            </a:endParaRPr>
          </a:p>
          <a:p>
            <a:pPr marL="457200" lvl="0" indent="-323850" algn="l" rtl="0">
              <a:spcBef>
                <a:spcPts val="0"/>
              </a:spcBef>
              <a:spcAft>
                <a:spcPts val="0"/>
              </a:spcAft>
              <a:buClr>
                <a:schemeClr val="dk2"/>
              </a:buClr>
              <a:buSzPts val="1500"/>
              <a:buChar char="●"/>
            </a:pPr>
            <a:r>
              <a:rPr lang="fi-FI" sz="1200" dirty="0">
                <a:solidFill>
                  <a:schemeClr val="dk2"/>
                </a:solidFill>
                <a:latin typeface="Arial"/>
                <a:cs typeface="Arial"/>
              </a:rPr>
              <a:t>Kotitehtävä</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302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61</a:t>
            </a:fld>
            <a:endParaRPr lang="fi-FI"/>
          </a:p>
        </p:txBody>
      </p:sp>
    </p:spTree>
    <p:extLst>
      <p:ext uri="{BB962C8B-B14F-4D97-AF65-F5344CB8AC3E}">
        <p14:creationId xmlns:p14="http://schemas.microsoft.com/office/powerpoint/2010/main" val="1881670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Jos ryhmä on hyvin puhelias, voi alun kuulumiskierroksen aikatauluttaa niin, että jokaisella on esim. </a:t>
            </a:r>
            <a:r>
              <a:rPr lang="fi-FI" dirty="0" err="1">
                <a:latin typeface="Arial" panose="020B0604020202020204" pitchFamily="34" charset="0"/>
                <a:cs typeface="Arial" panose="020B0604020202020204" pitchFamily="34" charset="0"/>
              </a:rPr>
              <a:t>max</a:t>
            </a:r>
            <a:r>
              <a:rPr lang="fi-FI" dirty="0">
                <a:latin typeface="Arial" panose="020B0604020202020204" pitchFamily="34" charset="0"/>
                <a:cs typeface="Arial" panose="020B0604020202020204" pitchFamily="34" charset="0"/>
              </a:rPr>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95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a:cs typeface="Arial"/>
              </a:rPr>
              <a:t>Kysytään, haluaako joku jakaa kotitehtävän herättämiä ajatuksia. </a:t>
            </a: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67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048" lvl="0" indent="0" algn="l" rtl="0">
              <a:lnSpc>
                <a:spcPct val="80000"/>
              </a:lnSpc>
              <a:spcBef>
                <a:spcPts val="0"/>
              </a:spcBef>
              <a:spcAft>
                <a:spcPts val="0"/>
              </a:spcAft>
              <a:buSzPts val="1584"/>
              <a:buNone/>
            </a:pPr>
            <a:r>
              <a:rPr lang="fi-FI" sz="1200" dirty="0">
                <a:latin typeface="Arial" panose="020B0604020202020204" pitchFamily="34" charset="0"/>
                <a:cs typeface="Arial" panose="020B0604020202020204" pitchFamily="34" charset="0"/>
              </a:rPr>
              <a:t>Ohjaajat voivat pohjustaa tehtävää seuraavilla huomioilla:</a:t>
            </a:r>
          </a:p>
          <a:p>
            <a:pPr marL="457200" marR="0" lvl="0" indent="-329152" algn="l" defTabSz="914400" rtl="0" eaLnBrk="1" fontAlgn="auto" latinLnBrk="0" hangingPunct="1">
              <a:lnSpc>
                <a:spcPct val="80000"/>
              </a:lnSpc>
              <a:spcBef>
                <a:spcPts val="0"/>
              </a:spcBef>
              <a:spcAft>
                <a:spcPts val="0"/>
              </a:spcAft>
              <a:buClrTx/>
              <a:buSzPts val="1584"/>
              <a:buFontTx/>
              <a:buChar char="●"/>
              <a:tabLst/>
              <a:defRPr/>
            </a:pPr>
            <a:r>
              <a:rPr lang="fi-FI" sz="1200" dirty="0">
                <a:latin typeface="Arial" panose="020B0604020202020204" pitchFamily="34" charset="0"/>
                <a:cs typeface="Arial" panose="020B0604020202020204" pitchFamily="34" charset="0"/>
              </a:rPr>
              <a:t>Lapsuudenkodissa myös usein opitaan, miten tunteita näytetään ja millaiset käyttäytymistavat koetaan sallituiksi. </a:t>
            </a:r>
          </a:p>
          <a:p>
            <a:pPr marL="457200" marR="0" lvl="0" indent="-329152" algn="l" defTabSz="914400" rtl="0" eaLnBrk="1" fontAlgn="auto" latinLnBrk="0" hangingPunct="1">
              <a:lnSpc>
                <a:spcPct val="80000"/>
              </a:lnSpc>
              <a:spcBef>
                <a:spcPts val="0"/>
              </a:spcBef>
              <a:spcAft>
                <a:spcPts val="0"/>
              </a:spcAft>
              <a:buClrTx/>
              <a:buSzPts val="1584"/>
              <a:buFontTx/>
              <a:buChar char="●"/>
              <a:tabLst/>
              <a:defRPr/>
            </a:pPr>
            <a:r>
              <a:rPr lang="fi-FI" sz="1200" dirty="0">
                <a:latin typeface="Arial" panose="020B0604020202020204" pitchFamily="34" charset="0"/>
                <a:cs typeface="Arial" panose="020B0604020202020204" pitchFamily="34" charset="0"/>
              </a:rPr>
              <a:t>Lapsuudenkodin sosiaaliset tavat ja tulkinnat voivat “periytyä”. Joskus taas muodostamme täysin päinvastaisia tapoja toimia. </a:t>
            </a:r>
          </a:p>
          <a:p>
            <a:pPr marL="457200" lvl="0" indent="-329152" algn="l" rtl="0">
              <a:lnSpc>
                <a:spcPct val="80000"/>
              </a:lnSpc>
              <a:spcBef>
                <a:spcPts val="0"/>
              </a:spcBef>
              <a:spcAft>
                <a:spcPts val="0"/>
              </a:spcAft>
              <a:buSzPts val="1584"/>
              <a:buChar char="●"/>
            </a:pPr>
            <a:endParaRPr lang="fi-FI" sz="1200" dirty="0">
              <a:latin typeface="Arial" panose="020B0604020202020204" pitchFamily="34" charset="0"/>
              <a:cs typeface="Arial" panose="020B0604020202020204" pitchFamily="34" charset="0"/>
            </a:endParaRPr>
          </a:p>
          <a:p>
            <a:pPr marL="128048" lvl="0" indent="0" algn="l" rtl="0">
              <a:lnSpc>
                <a:spcPct val="80000"/>
              </a:lnSpc>
              <a:spcBef>
                <a:spcPts val="0"/>
              </a:spcBef>
              <a:spcAft>
                <a:spcPts val="0"/>
              </a:spcAft>
              <a:buSzPts val="1584"/>
              <a:buFont typeface="Arial" panose="020B0604020202020204" pitchFamily="34" charset="0"/>
              <a:buNone/>
            </a:pPr>
            <a:r>
              <a:rPr lang="fi-FI" sz="1200" dirty="0">
                <a:latin typeface="Arial" panose="020B0604020202020204" pitchFamily="34" charset="0"/>
                <a:cs typeface="Arial" panose="020B0604020202020204" pitchFamily="34" charset="0"/>
              </a:rPr>
              <a:t>Osallistujat pohtivat hetken aikaa</a:t>
            </a:r>
          </a:p>
          <a:p>
            <a:pPr marL="299498" lvl="0" indent="-171450" algn="l" rtl="0">
              <a:lnSpc>
                <a:spcPct val="80000"/>
              </a:lnSpc>
              <a:spcBef>
                <a:spcPts val="0"/>
              </a:spcBef>
              <a:spcAft>
                <a:spcPts val="0"/>
              </a:spcAft>
              <a:buSzPts val="1584"/>
              <a:buFont typeface="Arial" panose="020B0604020202020204" pitchFamily="34" charset="0"/>
              <a:buChar char="•"/>
            </a:pPr>
            <a:r>
              <a:rPr lang="fi-FI" sz="1200" dirty="0">
                <a:latin typeface="Arial" panose="020B0604020202020204" pitchFamily="34" charset="0"/>
                <a:cs typeface="Arial" panose="020B0604020202020204" pitchFamily="34" charset="0"/>
              </a:rPr>
              <a:t>Millaisia sosiaalisia suhteita kuului lapsuudenkotiin, kyläiltiinkö usein?</a:t>
            </a:r>
          </a:p>
          <a:p>
            <a:pPr marL="299498" lvl="0" indent="-171450" algn="l" rtl="0">
              <a:lnSpc>
                <a:spcPct val="80000"/>
              </a:lnSpc>
              <a:spcBef>
                <a:spcPts val="0"/>
              </a:spcBef>
              <a:spcAft>
                <a:spcPts val="0"/>
              </a:spcAft>
              <a:buSzPts val="1584"/>
              <a:buFont typeface="Arial" panose="020B0604020202020204" pitchFamily="34" charset="0"/>
              <a:buChar char="•"/>
            </a:pPr>
            <a:r>
              <a:rPr lang="fi-FI" sz="1200" dirty="0">
                <a:latin typeface="Arial" panose="020B0604020202020204" pitchFamily="34" charset="0"/>
                <a:cs typeface="Arial" panose="020B0604020202020204" pitchFamily="34" charset="0"/>
              </a:rPr>
              <a:t>Kuinka vanhemmat suhtautuivat vieraisiin ihmisiin, oltiinko varautuneita vai avoimia?</a:t>
            </a:r>
          </a:p>
          <a:p>
            <a:pPr marL="299498" lvl="0" indent="-171450" algn="l" rtl="0">
              <a:lnSpc>
                <a:spcPct val="80000"/>
              </a:lnSpc>
              <a:spcBef>
                <a:spcPts val="0"/>
              </a:spcBef>
              <a:spcAft>
                <a:spcPts val="0"/>
              </a:spcAft>
              <a:buSzPts val="1584"/>
              <a:buFont typeface="Arial" panose="020B0604020202020204" pitchFamily="34" charset="0"/>
              <a:buChar char="•"/>
            </a:pPr>
            <a:r>
              <a:rPr lang="fi-FI" sz="1200" dirty="0">
                <a:latin typeface="Arial" panose="020B0604020202020204" pitchFamily="34" charset="0"/>
                <a:cs typeface="Arial" panose="020B0604020202020204" pitchFamily="34" charset="0"/>
              </a:rPr>
              <a:t>Millaisen mallin vanhemmat antoivat tunteiden näyttämiseen ja niistä puhumiseen? Entä ristiriitojen käsittelyyn?</a:t>
            </a:r>
          </a:p>
          <a:p>
            <a:pPr marL="128048" lvl="0" indent="0" algn="l" rtl="0">
              <a:lnSpc>
                <a:spcPct val="80000"/>
              </a:lnSpc>
              <a:spcBef>
                <a:spcPts val="0"/>
              </a:spcBef>
              <a:spcAft>
                <a:spcPts val="0"/>
              </a:spcAft>
              <a:buSzPts val="1584"/>
              <a:buNone/>
            </a:pPr>
            <a:endParaRPr lang="fi-FI" sz="1200" dirty="0">
              <a:latin typeface="Arial" panose="020B0604020202020204" pitchFamily="34" charset="0"/>
              <a:cs typeface="Arial" panose="020B0604020202020204" pitchFamily="34" charset="0"/>
            </a:endParaRPr>
          </a:p>
          <a:p>
            <a:pPr marL="128048" lvl="0" indent="0" algn="l" rtl="0">
              <a:lnSpc>
                <a:spcPct val="80000"/>
              </a:lnSpc>
              <a:spcBef>
                <a:spcPts val="0"/>
              </a:spcBef>
              <a:spcAft>
                <a:spcPts val="0"/>
              </a:spcAft>
              <a:buSzPts val="1584"/>
              <a:buNone/>
            </a:pPr>
            <a:r>
              <a:rPr lang="fi-FI" sz="1200" dirty="0">
                <a:latin typeface="Arial" panose="020B0604020202020204" pitchFamily="34" charset="0"/>
                <a:cs typeface="Arial" panose="020B0604020202020204" pitchFamily="34" charset="0"/>
              </a:rPr>
              <a:t>Käydään kierros läpi, joissa jokainen voi kertoa omia huomioitaan lapsuudenkodistaan ja sen vaikutuksista omaan tapaan toimia muiden ihmisten kanssa. </a:t>
            </a:r>
            <a:endParaRPr lang="fi-FI" sz="1200" dirty="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076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solidFill>
                <a:schemeClr val="hlink"/>
              </a:solidFill>
              <a:uFill>
                <a:noFill/>
              </a:uFill>
              <a:latin typeface="Arial" panose="020B0604020202020204" pitchFamily="34" charset="0"/>
              <a:ea typeface="Roboto"/>
              <a:cs typeface="Arial" panose="020B0604020202020204" pitchFamily="34" charset="0"/>
              <a:sym typeface="Roboto"/>
              <a:hlinkClick r:id="rId3"/>
            </a:endParaRPr>
          </a:p>
          <a:p>
            <a:pPr marL="457200" lvl="0" indent="0" algn="l" rtl="0">
              <a:spcBef>
                <a:spcPts val="0"/>
              </a:spcBef>
              <a:spcAft>
                <a:spcPts val="0"/>
              </a:spcAft>
              <a:buNone/>
            </a:pPr>
            <a:r>
              <a:rPr lang="fi-FI" sz="1200" b="1" dirty="0">
                <a:latin typeface="Arial" panose="020B0604020202020204" pitchFamily="34" charset="0"/>
                <a:cs typeface="Arial" panose="020B0604020202020204" pitchFamily="34" charset="0"/>
              </a:rPr>
              <a:t>Esimerkkejä:</a:t>
            </a:r>
          </a:p>
          <a:p>
            <a:pPr marL="457200" lvl="0" indent="-323850"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Heidi tuli jätetyksi ilman selkeää syytä ja nyt hän ei enää uskalla seurustella, ettei sama tapahtuisi uudelleen.</a:t>
            </a:r>
          </a:p>
          <a:p>
            <a:pPr marL="457200" lvl="0" indent="-323850"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Kiusaamisen takia Aleksi ei hakeudu ikinä paikkoihin, joissa on uusia ihmisiä.</a:t>
            </a:r>
          </a:p>
          <a:p>
            <a:pPr marL="457200" lvl="0" indent="-323850"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Ala-asteella esitelmän mokattuaan ja naurunalaiseksi jouduttuaan Minni ei halua, että kukaan kiinnittää häneen huomiota.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857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Tässä keskusteluhetkessä tärkeää, että osallistujat antaisivat toisilleen vertaistukea, vinkkejä, näkökulmia ja kannustusta. Kun joku osallistujista esimerkiksi kertoo, että on vaikea kehua tai ottaa kehuja vastaan, koska sitä ei ole kotona oppinut, voivat ohjaajat kysyä, onko muilla ryhmässä vastaavia kokemuksia ja millaisia vinkkejä heillä on tilanteen muuttamiseksi. </a:t>
            </a:r>
          </a:p>
          <a:p>
            <a:pPr marL="152400" lvl="0" indent="0" algn="l" rtl="0">
              <a:lnSpc>
                <a:spcPct val="80000"/>
              </a:lnSpc>
              <a:spcBef>
                <a:spcPts val="0"/>
              </a:spcBef>
              <a:spcAft>
                <a:spcPts val="0"/>
              </a:spcAft>
              <a:buClr>
                <a:srgbClr val="595959"/>
              </a:buClr>
              <a:buSzPts val="1200"/>
              <a:buNone/>
            </a:pPr>
            <a:endParaRPr lang="fi-FI" sz="1200" dirty="0">
              <a:solidFill>
                <a:srgbClr val="595959"/>
              </a:solidFill>
              <a:latin typeface="Arial" panose="020B0604020202020204" pitchFamily="34" charset="0"/>
              <a:cs typeface="Arial" panose="020B0604020202020204" pitchFamily="34" charset="0"/>
            </a:endParaRPr>
          </a:p>
          <a:p>
            <a:pPr marL="457200" lvl="0"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Onnistumisen kokemuksia on hyvä nostaa esiin, jotta muistetaan, että asioihin voidaan vaikuttaa. </a:t>
            </a:r>
          </a:p>
          <a:p>
            <a:pPr marL="152400" lvl="0" indent="0" algn="l" rtl="0">
              <a:lnSpc>
                <a:spcPct val="80000"/>
              </a:lnSpc>
              <a:spcBef>
                <a:spcPts val="0"/>
              </a:spcBef>
              <a:spcAft>
                <a:spcPts val="0"/>
              </a:spcAft>
              <a:buClr>
                <a:srgbClr val="595959"/>
              </a:buClr>
              <a:buSzPts val="1200"/>
              <a:buNone/>
            </a:pPr>
            <a:endParaRPr lang="fi-FI" sz="1200" dirty="0">
              <a:solidFill>
                <a:srgbClr val="595959"/>
              </a:solidFill>
              <a:latin typeface="Arial" panose="020B0604020202020204" pitchFamily="34" charset="0"/>
              <a:cs typeface="Arial" panose="020B0604020202020204" pitchFamily="34" charset="0"/>
            </a:endParaRPr>
          </a:p>
          <a:p>
            <a:pPr marL="457200" lvl="0"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Vaihtoehtoisesti voisi kirjoittaa listan erilaisista asioista, ja osallistujat voisivat valita jonkun joka tuntuu vaikealta. Voitaisiin pohtia mikä sen tekee vaikeaksi.</a:t>
            </a:r>
          </a:p>
          <a:p>
            <a:pPr marL="914400" lvl="1"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esim. tunteiden näyttäminen, omana itsenänsä oleminen, anteeksipyytäminen, puhuminen ison ryhmän edessä, avun pyytäminen, heikkouden näyttäminen.</a:t>
            </a:r>
            <a:endParaRPr lang="fi-FI"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46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käännetään ajatukset menneistä ihmissuhteista ja kokemuksista kohti tulevaa. Muistutetaan, että meillä on mahdollisuuksia vaikuttaa tulevaan ja tuleviin ihmissuhteisiin. Tämä edellyttää, että pystymme tiedostamaan, minkä asian haluaisimme muuttuvan. On myös tärkeää pohtia, mitä vaaditaan asian muuttumiseksi. Tämän jälkeen voidaan ottaa askelia kohti muutosta.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856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dirty="0">
              <a:solidFill>
                <a:srgbClr val="595959"/>
              </a:solidFill>
            </a:endParaRPr>
          </a:p>
          <a:p>
            <a:pPr marL="128048" marR="0" lvl="0" indent="0" algn="l" defTabSz="914400" rtl="0" eaLnBrk="1" fontAlgn="auto" latinLnBrk="0" hangingPunct="1">
              <a:lnSpc>
                <a:spcPct val="80000"/>
              </a:lnSpc>
              <a:spcBef>
                <a:spcPts val="0"/>
              </a:spcBef>
              <a:spcAft>
                <a:spcPts val="0"/>
              </a:spcAft>
              <a:buClrTx/>
              <a:buSzPts val="1584"/>
              <a:buFontTx/>
              <a:buNone/>
              <a:tabLst/>
              <a:defRPr/>
            </a:pPr>
            <a:r>
              <a:rPr lang="fi-FI" sz="1200" dirty="0">
                <a:solidFill>
                  <a:srgbClr val="595959"/>
                </a:solidFill>
              </a:rPr>
              <a:t>Muistutetaan ajatusten voimasta ja harjoitellaan konkreettisesti sitä, kuinka positiivisia kokemuksia voidaan käyttää voimavarana ja muistoja niistä voidaan vahvistaa.  </a:t>
            </a:r>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dirty="0">
              <a:solidFill>
                <a:srgbClr val="595959"/>
              </a:solidFill>
            </a:endParaRPr>
          </a:p>
          <a:p>
            <a:pPr marL="128048" marR="0" lvl="0" indent="0" algn="l" defTabSz="914400" rtl="0" eaLnBrk="1" fontAlgn="auto" latinLnBrk="0" hangingPunct="1">
              <a:lnSpc>
                <a:spcPct val="80000"/>
              </a:lnSpc>
              <a:spcBef>
                <a:spcPts val="0"/>
              </a:spcBef>
              <a:spcAft>
                <a:spcPts val="0"/>
              </a:spcAft>
              <a:buClrTx/>
              <a:buSzPts val="1584"/>
              <a:buFontTx/>
              <a:buNone/>
              <a:tabLst/>
              <a:defRPr/>
            </a:pPr>
            <a:r>
              <a:rPr lang="fi-FI" sz="1200" dirty="0"/>
              <a:t>Voidaan auttaa osallistujia pohtimaan muistoa antamalla apukysymyksiä:</a:t>
            </a:r>
          </a:p>
          <a:p>
            <a:pPr marL="299498"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dirty="0"/>
              <a:t>Olivatko hetket esim. luonnossa tai sosiaalisessa tilanteessa? </a:t>
            </a:r>
          </a:p>
          <a:p>
            <a:pPr marL="299498"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dirty="0"/>
              <a:t>Minkä uskot olevan syy siihen, että hetki oli niin hyvä?</a:t>
            </a:r>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dirty="0">
              <a:solidFill>
                <a:srgbClr val="595959"/>
              </a:solidFill>
            </a:endParaRPr>
          </a:p>
          <a:p>
            <a:pPr marL="128048" lvl="0" indent="0" algn="l" rtl="0">
              <a:lnSpc>
                <a:spcPct val="80000"/>
              </a:lnSpc>
              <a:spcBef>
                <a:spcPts val="0"/>
              </a:spcBef>
              <a:spcAft>
                <a:spcPts val="0"/>
              </a:spcAft>
              <a:buSzPts val="1584"/>
              <a:buNone/>
            </a:pPr>
            <a:r>
              <a:rPr lang="fi-FI" sz="1200" dirty="0">
                <a:solidFill>
                  <a:schemeClr val="dk1"/>
                </a:solidFill>
              </a:rPr>
              <a:t>Kysytään, haluaako joku jakaa muiston.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800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r>
              <a:rPr lang="fi-FI" sz="1200" dirty="0"/>
              <a:t>Tämän tehtävän tarkoituksena on kääntää katse menneisyydestä kohti tulevaa. Huomio kiinnitetään siihen, millaisia rajoja ihmissuhteissa voidaan vetää ja miten itse voidaan toimia toisin. </a:t>
            </a:r>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endParaRPr lang="fi-FI" sz="1200" dirty="0"/>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r>
              <a:rPr lang="fi-FI" sz="1200" dirty="0"/>
              <a:t>Tämä tehtävä olisi ehkä parasta tehdä </a:t>
            </a:r>
            <a:r>
              <a:rPr lang="fi-FI" sz="1200" dirty="0" err="1"/>
              <a:t>padletissa</a:t>
            </a:r>
            <a:r>
              <a:rPr lang="fi-FI" sz="1200" dirty="0"/>
              <a:t> ym. Alustalla, jossa osallistujat voivat kirjoittaa vastauksensa anonyymisti. </a:t>
            </a:r>
            <a:r>
              <a:rPr lang="fi-FI" sz="1200" dirty="0" err="1"/>
              <a:t>Padlettiin</a:t>
            </a:r>
            <a:r>
              <a:rPr lang="fi-FI" sz="1200" dirty="0"/>
              <a:t> kirjaaminen on myös tehokkaampaa ajankäytön kannalta kuin keskustelu. </a:t>
            </a:r>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endParaRPr lang="fi-FI" sz="1200" dirty="0"/>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r>
              <a:rPr lang="fi-FI" sz="1200" dirty="0"/>
              <a:t>Ohjaajat voivat kuitenkin nostaa kirjatuista vastauksista joitakin huomioita esiin. Voidaan esim. kysyä muilta osallistujilta vinkkiä siihen</a:t>
            </a:r>
            <a:r>
              <a:rPr lang="fi-FI" sz="1200" b="1" dirty="0"/>
              <a:t>, kuinka johonkin esitettyyn tavoitteeseen voidaan päästä. </a:t>
            </a:r>
            <a:r>
              <a:rPr lang="fi-FI" sz="1200" dirty="0"/>
              <a:t>Kannustetaan osallistujia reagoimaan tai kommentoimaan muiden viesteihin =&gt; kannustaminen ja vinkit käyttöön!</a:t>
            </a:r>
          </a:p>
          <a:p>
            <a:pPr marL="152400" lvl="0" indent="0" algn="l" rtl="0">
              <a:lnSpc>
                <a:spcPct val="80000"/>
              </a:lnSpc>
              <a:spcBef>
                <a:spcPts val="0"/>
              </a:spcBef>
              <a:spcAft>
                <a:spcPts val="0"/>
              </a:spcAft>
              <a:buClr>
                <a:srgbClr val="595959"/>
              </a:buClr>
              <a:buSzPts val="1200"/>
              <a:buNone/>
            </a:pPr>
            <a:endParaRPr lang="fi-FI"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569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e8501899e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e8501899e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i-FI" altLang="fi-FI" b="1" dirty="0">
                <a:latin typeface="Arial" panose="020B0604020202020204" pitchFamily="34" charset="0"/>
                <a:ea typeface="Verdana"/>
                <a:cs typeface="Arial" panose="020B0604020202020204" pitchFamily="34" charset="0"/>
              </a:rPr>
              <a:t>Noudatamme kaikessa Punaisen Ristin toiminnassa turvallisemman tilan periaatteita.</a:t>
            </a:r>
          </a:p>
          <a:p>
            <a:r>
              <a:rPr lang="fi-FI" altLang="fi-FI" b="0" dirty="0">
                <a:latin typeface="Arial" panose="020B0604020202020204" pitchFamily="34" charset="0"/>
                <a:ea typeface="Verdana"/>
                <a:cs typeface="Arial" panose="020B0604020202020204" pitchFamily="34" charset="0"/>
              </a:rPr>
              <a:t>Turvallinen tila ryhmässä on tärkeää, jotta jokainen uskaltaa osallistua omana itsenään ja kertoa kokemuksiaan. </a:t>
            </a:r>
            <a:endParaRPr lang="fi-FI" altLang="fi-FI" b="0" dirty="0">
              <a:latin typeface="Arial" panose="020B0604020202020204" pitchFamily="34" charset="0"/>
              <a:ea typeface="Verdana" panose="020B0604030504040204" pitchFamily="34" charset="0"/>
              <a:cs typeface="Arial" panose="020B0604020202020204" pitchFamily="34" charset="0"/>
            </a:endParaRPr>
          </a:p>
          <a:p>
            <a:r>
              <a:rPr lang="fi-FI" altLang="fi-FI" b="0" dirty="0">
                <a:latin typeface="Arial" panose="020B0604020202020204" pitchFamily="34" charset="0"/>
                <a:ea typeface="Verdana" panose="020B0604030504040204" pitchFamily="34" charset="0"/>
                <a:cs typeface="Arial" panose="020B0604020202020204" pitchFamily="34" charset="0"/>
              </a:rPr>
              <a:t>Tärkeää on </a:t>
            </a:r>
            <a:r>
              <a:rPr lang="fi-FI" altLang="fi-FI" b="0" dirty="0">
                <a:latin typeface="Arial" panose="020B0604020202020204" pitchFamily="34" charset="0"/>
                <a:ea typeface="Verdana"/>
                <a:cs typeface="Arial" panose="020B0604020202020204" pitchFamily="34" charset="0"/>
              </a:rPr>
              <a:t>avoin ilmapiiri ja toisten kuunteleminen</a:t>
            </a:r>
            <a:r>
              <a:rPr lang="fi-FI" altLang="fi-FI" dirty="0">
                <a:latin typeface="Arial" panose="020B0604020202020204" pitchFamily="34" charset="0"/>
                <a:ea typeface="Verdana"/>
                <a:cs typeface="Arial" panose="020B0604020202020204" pitchFamily="34" charset="0"/>
              </a:rPr>
              <a:t> ja kunnioittaminen</a:t>
            </a:r>
            <a:r>
              <a:rPr lang="fi-FI" altLang="fi-FI" b="0" dirty="0">
                <a:latin typeface="Arial" panose="020B0604020202020204" pitchFamily="34" charset="0"/>
                <a:ea typeface="Verdana"/>
                <a:cs typeface="Arial" panose="020B0604020202020204" pitchFamily="34"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i-FI" altLang="fi-FI" dirty="0">
                <a:latin typeface="Arial" panose="020B0604020202020204" pitchFamily="34" charset="0"/>
                <a:ea typeface="Verdana"/>
                <a:cs typeface="Arial" panose="020B0604020202020204" pitchFamily="34" charset="0"/>
              </a:rPr>
              <a:t>Ei oleteta toisista vaan kysytään</a:t>
            </a:r>
            <a:r>
              <a:rPr lang="fi-FI" altLang="fi-FI" b="0" dirty="0">
                <a:latin typeface="Arial" panose="020B0604020202020204" pitchFamily="34" charset="0"/>
                <a:ea typeface="Verdana"/>
                <a:cs typeface="Arial" panose="020B0604020202020204" pitchFamily="34" charset="0"/>
              </a:rPr>
              <a:t> kunnioittavasti.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i-FI" altLang="fi-FI" b="0" dirty="0">
                <a:latin typeface="Arial" panose="020B0604020202020204" pitchFamily="34" charset="0"/>
                <a:ea typeface="Verdana"/>
                <a:cs typeface="Arial" panose="020B0604020202020204" pitchFamily="34" charset="0"/>
              </a:rPr>
              <a:t>Toista ihmistä väheksyvä tai kyseenalaistava kommentointi ei kuulu ryhmän toimintaan. Tähän puututaan ja mikäli vapaaehtoiset eivät itse huomaa tilannetta, on tärkeää että osallistujat uskaltavat nostaa asian esiin ja puuttua. </a:t>
            </a:r>
            <a:endParaRPr kumimoji="0" lang="fi-FI" altLang="fi-FI" sz="1100" b="1"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fi-FI" altLang="fi-FI" sz="11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rPr>
              <a:t>Jokainen voi osallistua tapaamisiin itselle sopivalla tavalla.  </a:t>
            </a:r>
            <a:r>
              <a:rPr lang="fi-FI" altLang="fi-FI" dirty="0">
                <a:latin typeface="Arial" panose="020B0604020202020204" pitchFamily="34" charset="0"/>
                <a:ea typeface="Verdana"/>
                <a:cs typeface="Arial" panose="020B0604020202020204" pitchFamily="34" charset="0"/>
              </a:rPr>
              <a:t>Ei ole pakko puhua tai avata kameraa, vaikka olisi tosi mukava nähdä ja kuulla kaikki. </a:t>
            </a:r>
            <a:endParaRPr lang="fi-FI" altLang="fi-FI" dirty="0">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a:buClr>
                <a:srgbClr val="000000"/>
              </a:buClr>
              <a:buSzPts val="1100"/>
              <a:defRPr/>
            </a:pPr>
            <a:endParaRPr lang="fi" dirty="0">
              <a:solidFill>
                <a:schemeClr val="dk1"/>
              </a:solidFill>
              <a:latin typeface="Arial"/>
              <a:cs typeface="Arial"/>
            </a:endParaRPr>
          </a:p>
          <a:p>
            <a:pPr>
              <a:buClr>
                <a:srgbClr val="000000"/>
              </a:buClr>
              <a:buSzPts val="1100"/>
              <a:defRPr/>
            </a:pPr>
            <a:r>
              <a:rPr lang="fi" dirty="0">
                <a:solidFill>
                  <a:schemeClr val="dk1"/>
                </a:solidFill>
                <a:latin typeface="Arial"/>
                <a:cs typeface="Arial"/>
              </a:rPr>
              <a:t>Podcast-suosituksia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dirty="0">
              <a:solidFill>
                <a:schemeClr val="dk1"/>
              </a:solidFill>
            </a:endParaRPr>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2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Muistetaan kiittää osallistujia jokaisen tapaamisen päätteeksi ja muistutetaan, mikä on seuraavan kerran teema.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16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3850" algn="l" rtl="0">
              <a:spcBef>
                <a:spcPts val="0"/>
              </a:spcBef>
              <a:spcAft>
                <a:spcPts val="0"/>
              </a:spcAft>
              <a:buClr>
                <a:schemeClr val="dk2"/>
              </a:buClr>
              <a:buSzPts val="1500"/>
              <a:buChar char="●"/>
            </a:pPr>
            <a:r>
              <a:rPr lang="fi-FI" sz="1200">
                <a:solidFill>
                  <a:schemeClr val="dk2"/>
                </a:solidFill>
              </a:rPr>
              <a:t>Kuulumiset</a:t>
            </a:r>
          </a:p>
          <a:p>
            <a:pPr marL="457200" indent="-323850">
              <a:buClr>
                <a:schemeClr val="dk2"/>
              </a:buClr>
              <a:buSzPts val="1500"/>
              <a:buChar char="●"/>
            </a:pPr>
            <a:r>
              <a:rPr lang="fi-FI" dirty="0">
                <a:solidFill>
                  <a:schemeClr val="dk2"/>
                </a:solidFill>
                <a:ea typeface="Calibri"/>
                <a:cs typeface="Calibri"/>
              </a:rPr>
              <a:t>Uusiin ihmisiin tutustuminen</a:t>
            </a:r>
            <a:endParaRPr lang="fi-FI" sz="1200" dirty="0">
              <a:solidFill>
                <a:schemeClr val="dk2"/>
              </a:solidFill>
              <a:ea typeface="Calibri"/>
              <a:cs typeface="Calibri"/>
            </a:endParaRPr>
          </a:p>
          <a:p>
            <a:pPr marL="457200" indent="-323850">
              <a:buClr>
                <a:schemeClr val="dk2"/>
              </a:buClr>
              <a:buSzPts val="1500"/>
              <a:buChar char="●"/>
            </a:pPr>
            <a:endParaRPr lang="fi-FI">
              <a:solidFill>
                <a:schemeClr val="dk2"/>
              </a:solidFill>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315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73</a:t>
            </a:fld>
            <a:endParaRPr lang="fi-FI"/>
          </a:p>
        </p:txBody>
      </p:sp>
    </p:spTree>
    <p:extLst>
      <p:ext uri="{BB962C8B-B14F-4D97-AF65-F5344CB8AC3E}">
        <p14:creationId xmlns:p14="http://schemas.microsoft.com/office/powerpoint/2010/main" val="317294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Jos ryhmä on hyvin puhelias, voi alun kuulumiskierroksen aikatauluttaa niin, että jokaisella on esim. </a:t>
            </a:r>
            <a:r>
              <a:rPr lang="fi-FI" dirty="0" err="1"/>
              <a:t>max</a:t>
            </a:r>
            <a:r>
              <a:rPr lang="fi-FI" dirty="0"/>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231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t>Kysytään, haluaako joku jakaa kotitehtävän herättämiä ajatuksia. </a:t>
            </a:r>
          </a:p>
          <a:p>
            <a:pPr>
              <a:defRPr/>
            </a:pPr>
            <a:r>
              <a:rPr lang="fi" dirty="0"/>
              <a:t>Keskitytään erityisesti siihen, millaisia ihmisiä tai ihmissuhteita kaipaisi elämäänsä nykyisten lisäksi. Tämä toimii johdantona päivän teemaan, joka on mm. </a:t>
            </a:r>
            <a:r>
              <a:rPr lang="fi-FI" dirty="0"/>
              <a:t>U</a:t>
            </a:r>
            <a:r>
              <a:rPr lang="fi" dirty="0" err="1"/>
              <a:t>uteen</a:t>
            </a:r>
            <a:r>
              <a:rPr lang="fi" dirty="0"/>
              <a:t> ihmiseen tutustuminen. </a:t>
            </a:r>
            <a:endParaRPr lang="fi-FI" dirty="0"/>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2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Alustetaan teemaa vapaamuotoisesti, voidaan myös katsoa Kaveritaitoja-ohjelman video uusiin ihmisiin tutustumisesta: </a:t>
            </a:r>
            <a:r>
              <a:rPr lang="fi-FI" dirty="0">
                <a:hlinkClick r:id="rId3"/>
              </a:rPr>
              <a:t>Kaveritaitoja 1: Uuteen ihmiseen tutustuminen (youtube.com)</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289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Käydään keskustelua aiheesta niin, että jokainen voi osallistua. Kysymykset kannattaa käydä läpi yksi kerrallaan ja katsoa, herättääkö keskustelua. </a:t>
            </a:r>
          </a:p>
          <a:p>
            <a:pPr marL="0" lvl="0" indent="0" algn="l" rtl="0">
              <a:spcBef>
                <a:spcPts val="0"/>
              </a:spcBef>
              <a:spcAft>
                <a:spcPts val="0"/>
              </a:spcAft>
              <a:buNone/>
            </a:pPr>
            <a:r>
              <a:rPr lang="fi-FI" b="1" dirty="0"/>
              <a:t>Huomioita: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dirty="0">
                <a:effectLst/>
                <a:latin typeface="Segoe UI" panose="020B0502040204020203" pitchFamily="34" charset="0"/>
              </a:rPr>
              <a:t>Jos uuteen ihmiseen tutustuminen tuntuu vaikealta ja ”vastaanotto nuivalta”, on hyvä muistaa ettei se välttämättä johdu lähestyjästä. Myös vastapuolella on ehkä parantamisen varaa sosiaalisissa taidoissa tai ei muuten ole tarvetta tai voimia tutustua uusiin ihmisiin ja luoda uusia ihmissuhteita.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dirty="0">
                <a:effectLst/>
                <a:latin typeface="Segoe UI" panose="020B0502040204020203" pitchFamily="34" charset="0"/>
              </a:rPr>
              <a:t>Mielenkiintoinen kieleen liittyvä huomio: Englannin kielessä käytetään verbiä ”</a:t>
            </a:r>
            <a:r>
              <a:rPr lang="fi-FI" sz="1800" dirty="0" err="1">
                <a:effectLst/>
                <a:latin typeface="Segoe UI" panose="020B0502040204020203" pitchFamily="34" charset="0"/>
              </a:rPr>
              <a:t>make</a:t>
            </a:r>
            <a:r>
              <a:rPr lang="fi-FI" sz="1800" dirty="0">
                <a:effectLst/>
                <a:latin typeface="Segoe UI" panose="020B0502040204020203" pitchFamily="34" charset="0"/>
              </a:rPr>
              <a:t> </a:t>
            </a:r>
            <a:r>
              <a:rPr lang="fi-FI" sz="1800" dirty="0" err="1">
                <a:effectLst/>
                <a:latin typeface="Segoe UI" panose="020B0502040204020203" pitchFamily="34" charset="0"/>
              </a:rPr>
              <a:t>friends</a:t>
            </a:r>
            <a:r>
              <a:rPr lang="fi-FI" sz="1800" dirty="0">
                <a:effectLst/>
                <a:latin typeface="Segoe UI" panose="020B0502040204020203" pitchFamily="34" charset="0"/>
              </a:rPr>
              <a:t>” ja suomen kielessä käytetään verbiä ”saada ystäviä”.  Vaikuttaako tämä meidän tapaamme suhtautua uusiin ihmisiin tutustumiseen=&gt; olemme passiivisia ja odotamme, että ”meidät löydetään”?</a:t>
            </a:r>
            <a:endParaRPr lang="fi-FI" sz="1800" dirty="0">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800"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800" dirty="0">
              <a:effectLst/>
              <a:latin typeface="Arial" panose="020B0604020202020204" pitchFamily="34" charset="0"/>
            </a:endParaRPr>
          </a:p>
          <a:p>
            <a:pPr marL="0" lvl="0" indent="0" algn="l" rtl="0">
              <a:spcBef>
                <a:spcPts val="0"/>
              </a:spcBef>
              <a:spcAft>
                <a:spcPts val="0"/>
              </a:spcAft>
              <a:buNone/>
            </a:pPr>
            <a:endParaRPr lang="fi-FI" dirty="0"/>
          </a:p>
          <a:p>
            <a:pPr marL="0" lvl="0" indent="0" algn="l" rtl="0">
              <a:spcBef>
                <a:spcPts val="0"/>
              </a:spcBef>
              <a:spcAft>
                <a:spcPts val="0"/>
              </a:spcAft>
              <a:buNone/>
            </a:pPr>
            <a:endParaRPr lang="fi-FI" dirty="0"/>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b="1" dirty="0">
              <a:solidFill>
                <a:srgbClr val="595959"/>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001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50" lvl="0" indent="0" algn="l" rtl="0">
              <a:spcBef>
                <a:spcPts val="0"/>
              </a:spcBef>
              <a:spcAft>
                <a:spcPts val="0"/>
              </a:spcAft>
              <a:buSzPct val="100000"/>
              <a:buNone/>
            </a:pPr>
            <a:r>
              <a:rPr lang="fi" sz="1200" dirty="0"/>
              <a:t>Tehtävä on hyvä tehdä Padlet ym. </a:t>
            </a:r>
            <a:r>
              <a:rPr lang="fi-FI" sz="1200" dirty="0"/>
              <a:t>A</a:t>
            </a:r>
            <a:r>
              <a:rPr lang="fi" sz="1200" dirty="0"/>
              <a:t>lustalla, jotta osallistujat voivat kirjoittaa ajatuksiaan anonyymisti. Tehtävän alussa voidaan muistuttaa, että me ihmiset olemme erilaisia – toinen jännittää silmiin katsomista, toinen taas pelkää puhuvansa liikaa. Siksi me voimme oppia toisiltamme paljon. Tässä tehtävässä oleellista on kannustaminen ja ratkaisukeskeisyys. Esimerkit voivat olla hyvin konkreettisia ja ”pieniä” asioita. </a:t>
            </a:r>
          </a:p>
          <a:p>
            <a:pPr marL="133350" marR="0" lvl="0" indent="0" algn="l" defTabSz="914400" rtl="0" eaLnBrk="1" fontAlgn="auto" latinLnBrk="0" hangingPunct="1">
              <a:lnSpc>
                <a:spcPct val="100000"/>
              </a:lnSpc>
              <a:spcBef>
                <a:spcPts val="0"/>
              </a:spcBef>
              <a:spcAft>
                <a:spcPts val="0"/>
              </a:spcAft>
              <a:buClrTx/>
              <a:buSzPct val="100000"/>
              <a:buFontTx/>
              <a:buNone/>
              <a:tabLst/>
              <a:defRPr/>
            </a:pPr>
            <a:endParaRPr lang="fi" sz="1200" dirty="0"/>
          </a:p>
          <a:p>
            <a:pPr marL="133350" marR="0" lvl="0" indent="0" algn="l" defTabSz="914400" rtl="0" eaLnBrk="1" fontAlgn="auto" latinLnBrk="0" hangingPunct="1">
              <a:lnSpc>
                <a:spcPct val="100000"/>
              </a:lnSpc>
              <a:spcBef>
                <a:spcPts val="0"/>
              </a:spcBef>
              <a:spcAft>
                <a:spcPts val="0"/>
              </a:spcAft>
              <a:buClrTx/>
              <a:buSzPct val="100000"/>
              <a:buFontTx/>
              <a:buNone/>
              <a:tabLst/>
              <a:defRPr/>
            </a:pPr>
            <a:r>
              <a:rPr lang="fi" sz="1200" dirty="0"/>
              <a:t>Muutamia vinkkejä, joita myös ohjaajat voivat kirjoittaa padlettiin tai vinkata yhteisessä keskustelussa seuraavia:</a:t>
            </a:r>
          </a:p>
          <a:p>
            <a:pPr marL="0" lvl="0" indent="0" algn="l" rtl="0">
              <a:spcBef>
                <a:spcPts val="0"/>
              </a:spcBef>
              <a:spcAft>
                <a:spcPts val="0"/>
              </a:spcAft>
              <a:buNone/>
            </a:pPr>
            <a:r>
              <a:rPr lang="fi-FI" dirty="0"/>
              <a:t> -silmiin katsominen tuntuu vaikealta =&gt; jos katsoo toista ihmistä vaikkapa otsaan, se näyttää siltä, kuin katsoisit silmiin.</a:t>
            </a:r>
          </a:p>
          <a:p>
            <a:pPr marL="0" lvl="0" indent="0" algn="l" rtl="0">
              <a:spcBef>
                <a:spcPts val="0"/>
              </a:spcBef>
              <a:spcAft>
                <a:spcPts val="0"/>
              </a:spcAft>
              <a:buNone/>
            </a:pPr>
            <a:r>
              <a:rPr lang="fi-FI" dirty="0"/>
              <a:t> -kahvikuppineuroosi eli ei tiedä mitä tehdä käsillä =&gt; voit pyöritellä ponnaria, hiuksia tai piuhaa – varaa vaikka jokin tällainen esine taskuun jännittävien tilanteiden varalta. </a:t>
            </a:r>
          </a:p>
          <a:p>
            <a:pPr marL="0" lvl="0" indent="0" algn="l" rtl="0">
              <a:spcBef>
                <a:spcPts val="0"/>
              </a:spcBef>
              <a:spcAft>
                <a:spcPts val="0"/>
              </a:spcAft>
              <a:buNone/>
            </a:pPr>
            <a:r>
              <a:rPr lang="fi-FI" dirty="0"/>
              <a:t>-Jännittäminen =&gt; jännittämistä voi opetella hillitsemään, tähän on erilaisia harjoituksia. Tästä aiheesta enemmän seuraavalla dialla. </a:t>
            </a:r>
          </a:p>
          <a:p>
            <a:pPr marL="152400" lvl="0" indent="0" algn="l" rtl="0">
              <a:lnSpc>
                <a:spcPct val="80000"/>
              </a:lnSpc>
              <a:spcBef>
                <a:spcPts val="0"/>
              </a:spcBef>
              <a:spcAft>
                <a:spcPts val="0"/>
              </a:spcAft>
              <a:buClr>
                <a:srgbClr val="595959"/>
              </a:buClr>
              <a:buSzPts val="1200"/>
              <a:buNone/>
            </a:pPr>
            <a:endParaRPr lang="fi-FI"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8696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Kysytään myös ryhmäläisiltä vinkit jännityksen hillitsemiseen.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Erilaiset maadoitus- ja keskittymisharjoitukset voivat auttaa ja niitä löytyy myös Kaveritaitoja-ohjelmasta: www.punainenristi.fi/kaveritaitoja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56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8</a:t>
            </a:fld>
            <a:endParaRPr lang="fi-FI"/>
          </a:p>
        </p:txBody>
      </p:sp>
    </p:spTree>
    <p:extLst>
      <p:ext uri="{BB962C8B-B14F-4D97-AF65-F5344CB8AC3E}">
        <p14:creationId xmlns:p14="http://schemas.microsoft.com/office/powerpoint/2010/main" val="20040660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f13ede49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f13ede49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dirty="0"/>
          </a:p>
          <a:p>
            <a:pPr marL="0" lvl="0" indent="0" algn="l" rtl="0">
              <a:spcBef>
                <a:spcPts val="0"/>
              </a:spcBef>
              <a:spcAft>
                <a:spcPts val="0"/>
              </a:spcAft>
              <a:buNone/>
            </a:pPr>
            <a:r>
              <a:rPr lang="fi-FI" dirty="0"/>
              <a:t>Vetäjille:</a:t>
            </a:r>
          </a:p>
          <a:p>
            <a:pPr marL="0" lvl="0" indent="0" algn="l" rtl="0">
              <a:spcBef>
                <a:spcPts val="0"/>
              </a:spcBef>
              <a:spcAft>
                <a:spcPts val="0"/>
              </a:spcAft>
              <a:buNone/>
            </a:pPr>
            <a:r>
              <a:rPr lang="fi-FI" dirty="0"/>
              <a:t>   1. Sosiaaliset taidot ja sosiaalisuus eivät kulje käsi kädessä. Voi olla esim. ujo mutta sosiaalisesti hyvin taitava.</a:t>
            </a:r>
          </a:p>
          <a:p>
            <a:pPr marL="0" lvl="0" indent="0" algn="l" rtl="0">
              <a:spcBef>
                <a:spcPts val="0"/>
              </a:spcBef>
              <a:spcAft>
                <a:spcPts val="0"/>
              </a:spcAft>
              <a:buNone/>
            </a:pPr>
            <a:r>
              <a:rPr lang="fi-FI" dirty="0"/>
              <a:t>   2. Ujot voivat oppia sosiaalisia taitoja siinä missä muutkin. Ujot saattavat olla erittäin taitavia tulkitsemaan tilanteita ja tunnetiloja sekä hyviä kuuntelijoita  - johtuen siitä, että he usein toimivat tarkkailijoina. </a:t>
            </a:r>
          </a:p>
          <a:p>
            <a:pPr marL="0" lvl="0" indent="0" algn="l" rtl="0">
              <a:spcBef>
                <a:spcPts val="0"/>
              </a:spcBef>
              <a:spcAft>
                <a:spcPts val="0"/>
              </a:spcAft>
              <a:buNone/>
            </a:pPr>
            <a:r>
              <a:rPr lang="fi-FI" dirty="0"/>
              <a:t>   3. Ihmiset pitävät asioistansa kertomisesta vaikka vastapuoli ei </a:t>
            </a:r>
            <a:r>
              <a:rPr lang="fi-FI" dirty="0" err="1"/>
              <a:t>tiedäkkään</a:t>
            </a:r>
            <a:r>
              <a:rPr lang="fi-FI" dirty="0"/>
              <a:t> kaikkea. Usein ihmiset mielellään kertovat asioista itse jos niitä kohtaan osoittaa mielenkiintoa. Tässä voi miettiä, kuinka mukavaa omasta mielenkiinnon kohteesta kertominen on muille, jos he ovat kiinnostuneita.</a:t>
            </a:r>
          </a:p>
          <a:p>
            <a:pPr marL="0" lvl="0" indent="0" algn="l" rtl="0">
              <a:spcBef>
                <a:spcPts val="0"/>
              </a:spcBef>
              <a:spcAft>
                <a:spcPts val="0"/>
              </a:spcAft>
              <a:buNone/>
            </a:pPr>
            <a:r>
              <a:rPr lang="fi-FI" dirty="0"/>
              <a:t>   4. Sosiaalisia taitoja voi opetella ja vahvistaa siinä missä muitakin taitoja. Taitoja on luonnollisesti paras harjoitella sosiaalisissa tilanteissa, vaikka lukemallakin voi oppia hyviä vinkkejä. Voi keskittyä johonkin vuorovaikutustaitoon kerrallaan ja harjoittaa sitä esim. Ensi kerralla keskityn kuuntelemaan toista paremmin, pyrin aktiivisesti keksimään lisäkysymyksiä, pyrin olemaan kannustava jne. </a:t>
            </a:r>
          </a:p>
          <a:p>
            <a:pPr marL="0" lvl="0" indent="0" algn="l" rtl="0">
              <a:spcBef>
                <a:spcPts val="0"/>
              </a:spcBef>
              <a:spcAft>
                <a:spcPts val="0"/>
              </a:spcAft>
              <a:buNone/>
            </a:pPr>
            <a:endParaRPr lang="fi-FI" dirty="0"/>
          </a:p>
          <a:p>
            <a:pPr marL="0" lvl="0" indent="0" algn="l" rtl="0">
              <a:spcBef>
                <a:spcPts val="0"/>
              </a:spcBef>
              <a:spcAft>
                <a:spcPts val="0"/>
              </a:spcAft>
              <a:buNone/>
            </a:pPr>
            <a:r>
              <a:rPr lang="fi-FI" b="1" dirty="0"/>
              <a:t>Bonuskysymys: </a:t>
            </a:r>
            <a:r>
              <a:rPr lang="fi-FI" dirty="0"/>
              <a:t>On olemassa ihmisiä, jotka eivät ikinä tarvitse toista ihmistä. =&gt; Voiko tämä pitää paikkaansa?</a:t>
            </a:r>
          </a:p>
          <a:p>
            <a:pPr marL="0" lvl="0" indent="0" algn="l" rtl="0">
              <a:spcBef>
                <a:spcPts val="0"/>
              </a:spcBef>
              <a:spcAft>
                <a:spcPts val="0"/>
              </a:spcAft>
              <a:buNone/>
            </a:pPr>
            <a:endParaRPr lang="fi-FI" dirty="0">
              <a:solidFill>
                <a:schemeClr val="dk1"/>
              </a:solidFill>
            </a:endParaRPr>
          </a:p>
        </p:txBody>
      </p:sp>
    </p:spTree>
    <p:extLst>
      <p:ext uri="{BB962C8B-B14F-4D97-AF65-F5344CB8AC3E}">
        <p14:creationId xmlns:p14="http://schemas.microsoft.com/office/powerpoint/2010/main" val="24764175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Käydään vapaata keskustelua siitä, mitä sosiaalisiin taitoihin voidaan lukea. Tähän tehtävään ei kannata käyttää paljon aikaa vaan se toimii lähinnä johdantona teemalle. </a:t>
            </a:r>
          </a:p>
          <a:p>
            <a:pPr marL="0" lvl="0" indent="0" algn="l" rtl="0">
              <a:spcBef>
                <a:spcPts val="0"/>
              </a:spcBef>
              <a:spcAft>
                <a:spcPts val="0"/>
              </a:spcAft>
              <a:buNone/>
            </a:pPr>
            <a:endParaRPr lang="fi-FI" dirty="0"/>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b="1" dirty="0">
              <a:solidFill>
                <a:srgbClr val="595959"/>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9364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FI" dirty="0"/>
              <a:t>Näytetään lista sosiaalisista taidoista. Ohjaajien on hyvä avata jokaista taitoa lyhyesti:</a:t>
            </a:r>
          </a:p>
          <a:p>
            <a:pPr marL="0" lvl="0" indent="0" algn="l" rtl="0">
              <a:spcBef>
                <a:spcPts val="0"/>
              </a:spcBef>
              <a:spcAft>
                <a:spcPts val="0"/>
              </a:spcAft>
              <a:buNone/>
            </a:pPr>
            <a:endParaRPr lang="fi-FI" dirty="0"/>
          </a:p>
          <a:p>
            <a:pPr marL="171450" lvl="0" indent="-171450" algn="l" rtl="0">
              <a:spcBef>
                <a:spcPts val="0"/>
              </a:spcBef>
              <a:spcAft>
                <a:spcPts val="0"/>
              </a:spcAft>
            </a:pPr>
            <a:r>
              <a:rPr lang="fi-FI" b="1" dirty="0"/>
              <a:t>Yhteistyötaidot: </a:t>
            </a:r>
            <a:r>
              <a:rPr lang="fi-FI" b="0" i="0" dirty="0">
                <a:solidFill>
                  <a:srgbClr val="323643"/>
                </a:solidFill>
                <a:effectLst/>
                <a:latin typeface="Open Sans" panose="020B0606030504020204" pitchFamily="34" charset="0"/>
              </a:rPr>
              <a:t>toisten huomioiminen, kannustaminen, kiittäminen, keskusteleminen, kritiikin antaminen ja vastaanottaminen</a:t>
            </a:r>
            <a:endParaRPr lang="fi-FI" dirty="0"/>
          </a:p>
          <a:p>
            <a:pPr marL="171450" lvl="0" indent="-171450" algn="l" rtl="0">
              <a:spcBef>
                <a:spcPts val="0"/>
              </a:spcBef>
              <a:spcAft>
                <a:spcPts val="0"/>
              </a:spcAft>
            </a:pPr>
            <a:r>
              <a:rPr lang="fi-FI" b="1" dirty="0"/>
              <a:t>Empatiataidot: </a:t>
            </a:r>
            <a:r>
              <a:rPr lang="fi-FI" b="0" i="0" dirty="0">
                <a:solidFill>
                  <a:srgbClr val="323643"/>
                </a:solidFill>
                <a:effectLst/>
                <a:latin typeface="Open Sans" panose="020B0606030504020204" pitchFamily="34" charset="0"/>
              </a:rPr>
              <a:t>kuuntelemisen taito, kyky olla läsnä, kohdata ja ymmärtää toisen kokemusta</a:t>
            </a:r>
            <a:endParaRPr lang="fi-FI" dirty="0"/>
          </a:p>
          <a:p>
            <a:pPr marL="171450" lvl="0" indent="-171450" algn="l" rtl="0">
              <a:spcBef>
                <a:spcPts val="0"/>
              </a:spcBef>
              <a:spcAft>
                <a:spcPts val="0"/>
              </a:spcAft>
            </a:pPr>
            <a:r>
              <a:rPr lang="fi-FI" dirty="0"/>
              <a:t>Lojaalius toisia kohtaan: </a:t>
            </a:r>
          </a:p>
          <a:p>
            <a:pPr marL="171450" lvl="0" indent="-171450" algn="l" rtl="0">
              <a:spcBef>
                <a:spcPts val="0"/>
              </a:spcBef>
              <a:spcAft>
                <a:spcPts val="0"/>
              </a:spcAft>
            </a:pPr>
            <a:r>
              <a:rPr lang="fi-FI" b="1" dirty="0"/>
              <a:t>Taito pyytää apua</a:t>
            </a:r>
            <a:r>
              <a:rPr lang="fi-FI" dirty="0"/>
              <a:t>: </a:t>
            </a:r>
            <a:r>
              <a:rPr lang="fi-FI" b="0" i="0" dirty="0">
                <a:solidFill>
                  <a:srgbClr val="323643"/>
                </a:solidFill>
                <a:effectLst/>
                <a:latin typeface="Open Sans" panose="020B0606030504020204" pitchFamily="34" charset="0"/>
              </a:rPr>
              <a:t>taitoa hakea apua, osaa tukea kaveria</a:t>
            </a:r>
            <a:endParaRPr lang="fi-FI" dirty="0"/>
          </a:p>
          <a:p>
            <a:pPr marL="171450" lvl="0" indent="-171450" algn="l" rtl="0">
              <a:spcBef>
                <a:spcPts val="0"/>
              </a:spcBef>
              <a:spcAft>
                <a:spcPts val="0"/>
              </a:spcAft>
            </a:pPr>
            <a:r>
              <a:rPr lang="fi-FI" b="1" dirty="0"/>
              <a:t>Jämäkkyys: </a:t>
            </a:r>
            <a:r>
              <a:rPr lang="fi-FI" b="0" i="0" dirty="0">
                <a:solidFill>
                  <a:srgbClr val="323643"/>
                </a:solidFill>
                <a:effectLst/>
                <a:latin typeface="Open Sans" panose="020B0606030504020204" pitchFamily="34" charset="0"/>
              </a:rPr>
              <a:t>vastuun ottaminen omista tarpeista ja oman tahdon ilmaisemisesta, osaa sanoa EI, uskaltaa tuoda esiin mielipiteensä</a:t>
            </a:r>
            <a:endParaRPr lang="fi-FI" dirty="0"/>
          </a:p>
          <a:p>
            <a:pPr marL="171450" lvl="0" indent="-171450" algn="l" rtl="0">
              <a:spcBef>
                <a:spcPts val="0"/>
              </a:spcBef>
              <a:spcAft>
                <a:spcPts val="0"/>
              </a:spcAft>
            </a:pPr>
            <a:r>
              <a:rPr lang="fi-FI" b="1" dirty="0"/>
              <a:t>Neuvottelutaidot: </a:t>
            </a:r>
            <a:r>
              <a:rPr lang="fi-FI" b="0" i="0" dirty="0">
                <a:solidFill>
                  <a:srgbClr val="323643"/>
                </a:solidFill>
                <a:effectLst/>
                <a:latin typeface="Open Sans" panose="020B0606030504020204" pitchFamily="34" charset="0"/>
              </a:rPr>
              <a:t>erilaisten näkökulmien hyväksyminen ja kunnioittaminen, mielipiteen ilmaisu rakentavasti</a:t>
            </a:r>
            <a:endParaRPr lang="fi-FI" dirty="0"/>
          </a:p>
          <a:p>
            <a:pPr marL="171450" lvl="0" indent="-171450" algn="l" rtl="0">
              <a:spcBef>
                <a:spcPts val="0"/>
              </a:spcBef>
              <a:spcAft>
                <a:spcPts val="0"/>
              </a:spcAft>
            </a:pPr>
            <a:r>
              <a:rPr lang="fi-FI" b="1" dirty="0"/>
              <a:t>Ristiriitojen ratkaisutaidot: </a:t>
            </a:r>
            <a:r>
              <a:rPr lang="fi-FI" b="1" i="0" dirty="0">
                <a:solidFill>
                  <a:srgbClr val="323643"/>
                </a:solidFill>
                <a:effectLst/>
                <a:latin typeface="Open Sans" panose="020B0606030504020204" pitchFamily="34" charset="0"/>
              </a:rPr>
              <a:t> </a:t>
            </a:r>
            <a:r>
              <a:rPr lang="fi-FI" b="0" i="0" dirty="0">
                <a:solidFill>
                  <a:srgbClr val="323643"/>
                </a:solidFill>
                <a:effectLst/>
                <a:latin typeface="Open Sans" panose="020B0606030504020204" pitchFamily="34" charset="0"/>
              </a:rPr>
              <a:t>kyky pyytää ja antaa anteeksi, rakentava vuorovaikutus toisten kanssa, kuuntelemisen taito</a:t>
            </a:r>
            <a:endParaRPr lang="fi-FI" dirty="0"/>
          </a:p>
          <a:p>
            <a:pPr marL="171450" lvl="0" indent="-171450" algn="l" rtl="0">
              <a:spcBef>
                <a:spcPts val="0"/>
              </a:spcBef>
              <a:spcAft>
                <a:spcPts val="0"/>
              </a:spcAft>
            </a:pPr>
            <a:endParaRPr lang="fi-FI" dirty="0"/>
          </a:p>
          <a:p>
            <a:pPr marL="0" lvl="0" indent="0" algn="l" rtl="0">
              <a:spcBef>
                <a:spcPts val="0"/>
              </a:spcBef>
              <a:spcAft>
                <a:spcPts val="0"/>
              </a:spcAft>
              <a:buNone/>
            </a:pPr>
            <a:r>
              <a:rPr lang="fi-FI" dirty="0"/>
              <a:t>Vaihtoehtoisesti voidaan myös katsoa Kaveritaitoja-ohjelmasta löytyvät video: </a:t>
            </a:r>
            <a:r>
              <a:rPr lang="fi-FI" dirty="0">
                <a:hlinkClick r:id="rId3"/>
              </a:rPr>
              <a:t>Kaveritaitoja 4: Mitä ovat hyvät kaveritaidot? (youtube.com)</a:t>
            </a:r>
            <a:endParaRPr lang="fi-FI" dirty="0"/>
          </a:p>
          <a:p>
            <a:pPr marL="0" lvl="0" indent="0" algn="l" rtl="0">
              <a:spcBef>
                <a:spcPts val="0"/>
              </a:spcBef>
              <a:spcAft>
                <a:spcPts val="0"/>
              </a:spcAft>
              <a:buNone/>
            </a:pPr>
            <a:endParaRPr lang="fi-FI" dirty="0"/>
          </a:p>
          <a:p>
            <a:pPr marL="0" lvl="0" indent="0" algn="l" rtl="0">
              <a:spcBef>
                <a:spcPts val="0"/>
              </a:spcBef>
              <a:spcAft>
                <a:spcPts val="0"/>
              </a:spcAft>
              <a:buNone/>
            </a:pPr>
            <a:r>
              <a:rPr lang="fi-FI" b="1" dirty="0"/>
              <a:t>Tehtävä: </a:t>
            </a:r>
          </a:p>
          <a:p>
            <a:pPr marL="0" lvl="0" indent="0" algn="l" rtl="0">
              <a:spcBef>
                <a:spcPts val="0"/>
              </a:spcBef>
              <a:spcAft>
                <a:spcPts val="0"/>
              </a:spcAft>
              <a:buNone/>
            </a:pPr>
            <a:r>
              <a:rPr lang="fi-FI" b="0" dirty="0"/>
              <a:t>Ennen tehtävänantoa on hyvä kertoa, että jokaisella meistä on taitoja, joissa olemme luonnostaan hyviä sekä taitoja, joissa meillä on kehitettävää. Ei ole noloa sanoa ääneen olevansa jossakin hyvä tai jossakin ”huono”, tämä on vain itsetuntemusta. </a:t>
            </a:r>
          </a:p>
          <a:p>
            <a:pPr marL="0" lvl="0" indent="0" algn="l" rtl="0">
              <a:spcBef>
                <a:spcPts val="0"/>
              </a:spcBef>
              <a:spcAft>
                <a:spcPts val="0"/>
              </a:spcAft>
              <a:buNone/>
            </a:pPr>
            <a:endParaRPr lang="fi-FI" b="1" dirty="0"/>
          </a:p>
          <a:p>
            <a:pPr marL="0" lvl="0" indent="0" algn="l" rtl="0">
              <a:spcBef>
                <a:spcPts val="0"/>
              </a:spcBef>
              <a:spcAft>
                <a:spcPts val="0"/>
              </a:spcAft>
              <a:buNone/>
            </a:pPr>
            <a:r>
              <a:rPr lang="fi-FI" dirty="0"/>
              <a:t>Näytetään tehtävänanto ja annetaan aikaa pohtia asiaa esim. 5 minuuttia. Osallistujat voivat halutessaan kirjata tehtävän vihkoonsa / paperille.</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 Käydään tämän jälkeen lyhyt keskustelu, jossa jokainen voi halutessaan nostaa esiin yhden vahvuuden ja yhden kehitettävän asian. </a:t>
            </a: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82</a:t>
            </a:fld>
            <a:endParaRPr lang="fi-FI"/>
          </a:p>
        </p:txBody>
      </p:sp>
    </p:spTree>
    <p:extLst>
      <p:ext uri="{BB962C8B-B14F-4D97-AF65-F5344CB8AC3E}">
        <p14:creationId xmlns:p14="http://schemas.microsoft.com/office/powerpoint/2010/main" val="27002650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Tehtävä </a:t>
            </a:r>
            <a:r>
              <a:rPr lang="fi-FI" dirty="0" err="1"/>
              <a:t>Padletissa</a:t>
            </a:r>
            <a:r>
              <a:rPr lang="fi-FI" dirty="0"/>
              <a:t> tai vaihtoehtoisesti chat-kentässä:</a:t>
            </a:r>
          </a:p>
          <a:p>
            <a:pPr marL="171450" lvl="0" indent="-171450" algn="l" rtl="0">
              <a:spcBef>
                <a:spcPts val="0"/>
              </a:spcBef>
              <a:spcAft>
                <a:spcPts val="0"/>
              </a:spcAft>
            </a:pPr>
            <a:r>
              <a:rPr lang="fi-FI" dirty="0"/>
              <a:t>Kirjataan </a:t>
            </a:r>
            <a:r>
              <a:rPr lang="fi-FI" dirty="0" err="1"/>
              <a:t>Padlettiin</a:t>
            </a:r>
            <a:r>
              <a:rPr lang="fi-FI" dirty="0"/>
              <a:t> (tai chattiin) valmiiksi jokainen taito. Osallistujat kirjoittavat kommenttina (tai viestiin vastaamalla) konkreettisia keinoja taitojen harjoittelemiseen. Osallistujat keskittyvät niihin taitoihin, jotka kokevat itselleen haastaviksi. Mikäli aikaa jää, voidaan kirjoittaa vinkkejä myös muiden taitojen osalta. </a:t>
            </a:r>
          </a:p>
          <a:p>
            <a:pPr marL="171450" lvl="0" indent="-171450" algn="l" rtl="0">
              <a:spcBef>
                <a:spcPts val="0"/>
              </a:spcBef>
              <a:spcAft>
                <a:spcPts val="0"/>
              </a:spcAft>
            </a:pPr>
            <a:endParaRPr lang="fi-FI" dirty="0"/>
          </a:p>
          <a:p>
            <a:pPr marL="171450" lvl="0" indent="-171450" algn="l" rtl="0">
              <a:spcBef>
                <a:spcPts val="0"/>
              </a:spcBef>
              <a:spcAft>
                <a:spcPts val="0"/>
              </a:spcAft>
            </a:pPr>
            <a:r>
              <a:rPr lang="fi-FI" dirty="0" err="1"/>
              <a:t>Huom</a:t>
            </a:r>
            <a:r>
              <a:rPr lang="fi-FI" dirty="0"/>
              <a:t>! Vinkit voidaan ohjeistaa kirjoittamaan ”minä”-muodossa esim. Pyrin keskittymään siihen, mitä toinen kertoo ja osoittamaan empatiaa sanoin ja elein. Näin tehtävä tuntuu omakohtaisemmalta ja sitoutuminen sen toteuttamiseen voi olla vahvempi. </a:t>
            </a:r>
          </a:p>
          <a:p>
            <a:pPr marL="171450" lvl="0" indent="-171450" algn="l" rtl="0">
              <a:spcBef>
                <a:spcPts val="0"/>
              </a:spcBef>
              <a:spcAft>
                <a:spcPts val="0"/>
              </a:spcAft>
            </a:pPr>
            <a:endParaRPr lang="fi-FI" dirty="0"/>
          </a:p>
          <a:p>
            <a:pPr marL="171450" lvl="0" indent="-171450" algn="l" rtl="0">
              <a:spcBef>
                <a:spcPts val="0"/>
              </a:spcBef>
              <a:spcAft>
                <a:spcPts val="0"/>
              </a:spcAft>
            </a:pPr>
            <a:r>
              <a:rPr lang="fi-FI" dirty="0"/>
              <a:t>Tehtävä voidaan tämän jälkeen käydä läpi yhdessä keskustellen. </a:t>
            </a:r>
          </a:p>
          <a:p>
            <a:pPr marL="152400" lvl="0" indent="0" algn="l" rtl="0">
              <a:lnSpc>
                <a:spcPct val="80000"/>
              </a:lnSpc>
              <a:spcBef>
                <a:spcPts val="0"/>
              </a:spcBef>
              <a:spcAft>
                <a:spcPts val="0"/>
              </a:spcAft>
              <a:buClr>
                <a:srgbClr val="595959"/>
              </a:buClr>
              <a:buSzPts val="1200"/>
              <a:buNone/>
            </a:pPr>
            <a:endParaRPr lang="fi-FI"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246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a:defRPr/>
            </a:pPr>
            <a:r>
              <a:rPr lang="fi-FI" dirty="0">
                <a:ea typeface="Calibri"/>
                <a:cs typeface="Calibri"/>
              </a:rPr>
              <a:t>Podcast-suosituksia:</a:t>
            </a: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dirty="0">
              <a:solidFill>
                <a:schemeClr val="dk1"/>
              </a:solidFill>
            </a:endParaRPr>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20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Muistetaan kiittää osallistujia jokaisen tapaamisen päätteeksi ja muistutetaan, mikä on seuraavan kerran teema. Tällä kerralla ei ole erillistä kotitehtävää.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4429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31534" lvl="0" indent="0" algn="l" rtl="0">
              <a:lnSpc>
                <a:spcPct val="80000"/>
              </a:lnSpc>
              <a:spcBef>
                <a:spcPts val="0"/>
              </a:spcBef>
              <a:spcAft>
                <a:spcPts val="0"/>
              </a:spcAft>
              <a:buSzPts val="1529"/>
              <a:buNone/>
            </a:pPr>
            <a:r>
              <a:rPr lang="fi-FI" sz="1200" dirty="0"/>
              <a:t>Ryhmän 7. ja 8. tapaamiskerta voidaan rakentaa joustavasti ryhmän etenemisestä riippuen ja osallistujien toiveita kuunnellen. Mikäli kaikki teemat ehditään käsitellä, voidaan viimeinen kerta pitää vapaamuotoisena keskustelukertana. Mikäli teemoja on vielä käsittelemättä, voidaan niitä jatkaa vielä 8. kerralla. Palautekeskustelua ja arviointia voidaan käydä sisällöstä riippuen läpi joko 7. tai 8. kerralla. </a:t>
            </a:r>
          </a:p>
          <a:p>
            <a:pPr marL="131534" lvl="0" indent="0" algn="l" rtl="0">
              <a:lnSpc>
                <a:spcPct val="80000"/>
              </a:lnSpc>
              <a:spcBef>
                <a:spcPts val="0"/>
              </a:spcBef>
              <a:spcAft>
                <a:spcPts val="0"/>
              </a:spcAft>
              <a:buSzPts val="1529"/>
              <a:buNone/>
            </a:pPr>
            <a:endParaRPr lang="fi-FI" sz="1200" dirty="0"/>
          </a:p>
          <a:p>
            <a:pPr marL="457200" lvl="0" indent="-325666" algn="l" rtl="0">
              <a:lnSpc>
                <a:spcPct val="80000"/>
              </a:lnSpc>
              <a:spcBef>
                <a:spcPts val="0"/>
              </a:spcBef>
              <a:spcAft>
                <a:spcPts val="0"/>
              </a:spcAft>
              <a:buSzPts val="1529"/>
              <a:buChar char="●"/>
            </a:pPr>
            <a:r>
              <a:rPr lang="fi-FI" sz="1200" dirty="0"/>
              <a:t>Odotukset itseä ja toisia kohtaan</a:t>
            </a:r>
          </a:p>
          <a:p>
            <a:pPr marL="457200" lvl="0" indent="-325666" algn="l" rtl="0">
              <a:lnSpc>
                <a:spcPct val="80000"/>
              </a:lnSpc>
              <a:spcBef>
                <a:spcPts val="0"/>
              </a:spcBef>
              <a:spcAft>
                <a:spcPts val="0"/>
              </a:spcAft>
              <a:buSzPts val="1529"/>
              <a:buChar char="●"/>
            </a:pPr>
            <a:r>
              <a:rPr lang="fi-FI" sz="1200" dirty="0"/>
              <a:t>Arvot ja merkityksellisyys elämässä</a:t>
            </a:r>
          </a:p>
          <a:p>
            <a:pPr marL="457200" lvl="0" indent="-325666" algn="l" rtl="0">
              <a:lnSpc>
                <a:spcPct val="80000"/>
              </a:lnSpc>
              <a:spcBef>
                <a:spcPts val="0"/>
              </a:spcBef>
              <a:spcAft>
                <a:spcPts val="0"/>
              </a:spcAft>
              <a:buSzPts val="1529"/>
              <a:buChar char="●"/>
            </a:pPr>
            <a:r>
              <a:rPr lang="fi-FI" sz="1200" dirty="0"/>
              <a:t>Askelmerkit tulevaan</a:t>
            </a:r>
          </a:p>
          <a:p>
            <a:pPr marL="457200" lvl="0" indent="-325666" algn="l" rtl="0">
              <a:lnSpc>
                <a:spcPct val="80000"/>
              </a:lnSpc>
              <a:spcBef>
                <a:spcPts val="0"/>
              </a:spcBef>
              <a:spcAft>
                <a:spcPts val="0"/>
              </a:spcAft>
              <a:buSzPts val="1529"/>
              <a:buChar char="●"/>
            </a:pPr>
            <a:r>
              <a:rPr lang="fi-FI" sz="1200" dirty="0"/>
              <a:t>Päätetään viimeisen tapaamiskerran sisältö</a:t>
            </a:r>
          </a:p>
          <a:p>
            <a:pPr marL="457200" lvl="0" indent="-325666" algn="l" rtl="0">
              <a:lnSpc>
                <a:spcPct val="80000"/>
              </a:lnSpc>
              <a:spcBef>
                <a:spcPts val="0"/>
              </a:spcBef>
              <a:spcAft>
                <a:spcPts val="0"/>
              </a:spcAft>
              <a:buSzPts val="1529"/>
              <a:buChar char="●"/>
            </a:pPr>
            <a:r>
              <a:rPr lang="fi-FI" sz="1200" dirty="0"/>
              <a:t>Palautekeskustelua ja arviointia</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6538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87</a:t>
            </a:fld>
            <a:endParaRPr lang="fi-FI"/>
          </a:p>
        </p:txBody>
      </p:sp>
    </p:spTree>
    <p:extLst>
      <p:ext uri="{BB962C8B-B14F-4D97-AF65-F5344CB8AC3E}">
        <p14:creationId xmlns:p14="http://schemas.microsoft.com/office/powerpoint/2010/main" val="4845114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Jos ryhmä on hyvin puhelias, voi alun kuulumiskierroksen aikatauluttaa niin, että jokaisella on esim. </a:t>
            </a:r>
            <a:r>
              <a:rPr lang="fi-FI" dirty="0" err="1"/>
              <a:t>max</a:t>
            </a:r>
            <a:r>
              <a:rPr lang="fi-FI" dirty="0"/>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079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Voidaan kysyä osallistujilta, tunnistavatko he tällaisia odotuksia, joita he asettavat itselleen tai kokevat tulevan ulkopuolelta esim. ystäviltä tai sukulaisilta.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60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Ennen tutustumiskierrosta muistutetaan, että yksi ryhmän tavoitteista on tutustua muihin ryhmäläisiin. Vertaisryhmän parasta antia on luottamuksellinen ilmapiiri, jossa uskalletaan rohkeasti jakaa asioita. Mitä enemmän antaa ryhmälle, sitä enemmän todennäköisesti siitä myös saa. </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Vetäjät aloittavat kierroksen. Osallistujia kehotetaan kertomaan (tai kirjoittamaan) nimi, ikä ja mitä he odottavat ryhmältä. Ei ole myöskään pakko kertoa mitään, jos se tuntuu vaikealta. </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Tehtävää voidaan myös muutella esim. Pyytämällä valitsemaan jokin esine, joka kuvastaa itseä ja näyttämään se muille.  </a:t>
            </a:r>
            <a:r>
              <a:rPr lang="fi-FI" dirty="0" err="1">
                <a:latin typeface="Arial" panose="020B0604020202020204" pitchFamily="34" charset="0"/>
                <a:cs typeface="Arial" panose="020B0604020202020204" pitchFamily="34" charset="0"/>
              </a:rPr>
              <a:t>Huom</a:t>
            </a:r>
            <a:r>
              <a:rPr lang="fi-FI" dirty="0">
                <a:latin typeface="Arial" panose="020B0604020202020204" pitchFamily="34" charset="0"/>
                <a:cs typeface="Arial" panose="020B0604020202020204" pitchFamily="34" charset="0"/>
              </a:rPr>
              <a:t>! Näitä tutustumista edistäviä toiminnallisia tehtäviä voidaan tehdä myös muiden tapaamiskertojen alussa.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14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8678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635" marR="0" lvl="0" indent="0" algn="l" defTabSz="914400" rtl="0" eaLnBrk="1" fontAlgn="auto" latinLnBrk="0" hangingPunct="1">
              <a:lnSpc>
                <a:spcPct val="80000"/>
              </a:lnSpc>
              <a:spcBef>
                <a:spcPts val="0"/>
              </a:spcBef>
              <a:spcAft>
                <a:spcPts val="0"/>
              </a:spcAft>
              <a:buClrTx/>
              <a:buSzPts val="1584"/>
              <a:buFontTx/>
              <a:buNone/>
              <a:tabLst/>
              <a:defRPr/>
            </a:pPr>
            <a:r>
              <a:rPr lang="fi-FI" sz="1200" b="0" dirty="0">
                <a:solidFill>
                  <a:srgbClr val="595959"/>
                </a:solidFill>
              </a:rPr>
              <a:t>Ihmissuhteisiin liittyviä arvoja pohdittiin jo neljännellä tapaamiskerralla. Nyt arvoja pohditaan kuitenkin laajemmin:</a:t>
            </a:r>
            <a:endParaRPr lang="fi-FI" dirty="0"/>
          </a:p>
          <a:p>
            <a:pPr marL="299085"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b="0" dirty="0">
                <a:solidFill>
                  <a:srgbClr val="595959"/>
                </a:solidFill>
              </a:rPr>
              <a:t> Mitkä arvot ovat sinulle tärkeitä tehdessäsi elämässäsi valintoja? </a:t>
            </a:r>
            <a:endParaRPr lang="fi-FI" sz="1200" b="0" dirty="0">
              <a:solidFill>
                <a:srgbClr val="595959"/>
              </a:solidFill>
              <a:ea typeface="Calibri"/>
              <a:cs typeface="Calibri"/>
            </a:endParaRPr>
          </a:p>
          <a:p>
            <a:pPr marL="299085"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b="0" dirty="0">
                <a:solidFill>
                  <a:srgbClr val="595959"/>
                </a:solidFill>
              </a:rPr>
              <a:t>Millaisten arvojen toteuttaminen tuo elämääsi merkityksellisyyttä?</a:t>
            </a:r>
            <a:endParaRPr lang="fi-FI" sz="1200" b="0" dirty="0">
              <a:solidFill>
                <a:srgbClr val="595959"/>
              </a:solidFill>
              <a:ea typeface="Calibri"/>
              <a:cs typeface="Calibri"/>
            </a:endParaRPr>
          </a:p>
          <a:p>
            <a:pPr marL="299085"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b="0" dirty="0">
                <a:solidFill>
                  <a:srgbClr val="595959"/>
                </a:solidFill>
              </a:rPr>
              <a:t>Osallistujia voidaan pyytää pohtimaan esimerkkejä tilanteista, jolloin arvot ovat ohjanneet omia valintoja. </a:t>
            </a:r>
            <a:endParaRPr lang="fi-FI" sz="1200" b="0" dirty="0">
              <a:solidFill>
                <a:srgbClr val="595959"/>
              </a:solidFill>
              <a:ea typeface="Calibri" panose="020F0502020204030204"/>
              <a:cs typeface="Calibri" panose="020F0502020204030204"/>
            </a:endParaRPr>
          </a:p>
          <a:p>
            <a:pPr marL="299085" indent="-171450">
              <a:lnSpc>
                <a:spcPct val="80000"/>
              </a:lnSpc>
              <a:buSzPts val="1584"/>
              <a:buFont typeface="Arial" panose="020B0604020202020204" pitchFamily="34" charset="0"/>
              <a:buChar char="•"/>
              <a:defRPr/>
            </a:pPr>
            <a:endParaRPr lang="fi-FI" dirty="0">
              <a:solidFill>
                <a:srgbClr val="595959"/>
              </a:solidFill>
              <a:ea typeface="Calibri"/>
              <a:cs typeface="Calibri"/>
            </a:endParaRPr>
          </a:p>
          <a:p>
            <a:pPr marL="127635">
              <a:lnSpc>
                <a:spcPct val="80000"/>
              </a:lnSpc>
              <a:buSzPts val="1584"/>
              <a:defRPr/>
            </a:pPr>
            <a:r>
              <a:rPr lang="fi-FI" dirty="0">
                <a:solidFill>
                  <a:srgbClr val="595959"/>
                </a:solidFill>
                <a:ea typeface="Calibri"/>
                <a:cs typeface="Calibri"/>
              </a:rPr>
              <a:t>Osallistujat voivat pohtia arvoja hetken aikaa ja kirjoittaa niitä halutessaan myös paperille / chattiin. Käydään tehtävä </a:t>
            </a:r>
            <a:r>
              <a:rPr lang="fi-FI" dirty="0" err="1">
                <a:solidFill>
                  <a:srgbClr val="595959"/>
                </a:solidFill>
                <a:ea typeface="Calibri"/>
                <a:cs typeface="Calibri"/>
              </a:rPr>
              <a:t>läpikeskustellen</a:t>
            </a:r>
            <a:r>
              <a:rPr lang="fi-FI" dirty="0">
                <a:solidFill>
                  <a:srgbClr val="595959"/>
                </a:solidFill>
                <a:ea typeface="Calibri"/>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368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bbb445f6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bbb445f6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dirty="0"/>
              <a:t>Yksinäisyyden vähentämiseksi voidaan tehdä monia asioita. Pyydetään osallistujia pohtimaan, mitkä askelmerkit voisivat olla heille itselleen tarpeellisia matkalla yksinäisyyden vähentämiseksi tai siitä eroon pääsemiseksi. Alla muutamia vinkkejä, joita kannattaa mainita osallistujille: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Olemassa olevien ihmissuhteinen syventäminen tai uusien ihmissuhteiden löytäminen: </a:t>
            </a:r>
            <a:r>
              <a:rPr lang="fi-FI" dirty="0"/>
              <a:t>Tähän kannattaa laatia itselleen askelmerkkejä, mitä voisi itse konkreettisesti tehdä.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Haluavatko vertaisryhmän osallistujat jatkaa tapaamisiaan </a:t>
            </a:r>
            <a:r>
              <a:rPr lang="fi-FI" dirty="0"/>
              <a:t>ryhmän päätyttyä jollakin tavalla, esim. luomalla yhteisen </a:t>
            </a:r>
            <a:r>
              <a:rPr lang="fi-FI" dirty="0" err="1"/>
              <a:t>Discord</a:t>
            </a:r>
            <a:r>
              <a:rPr lang="fi-FI" dirty="0"/>
              <a:t>- tai </a:t>
            </a:r>
            <a:r>
              <a:rPr lang="fi-FI" dirty="0" err="1"/>
              <a:t>Wa</a:t>
            </a:r>
            <a:r>
              <a:rPr lang="fi-FI" dirty="0"/>
              <a:t>-ryhmän? Mikäli vapaaehtoiset haluavat olla mukana ryhmässä, se on mahdollista. Heidän roolinsa ei kuitenkaan enää jatkossa ole toimia vapaaehtoisena vaan he osallistuvat keskusteluihin tasavertaisena osallistujana.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 b="1" dirty="0"/>
              <a:t>Punaisen Ristin ystävätoiminta: </a:t>
            </a:r>
            <a:r>
              <a:rPr lang="fi" dirty="0"/>
              <a:t>Mikäli kaipaa uusia ihmissuhteita elämään tai haluaisi esimerkiksi päästä harjoittelemaan sosiaalisia taitojaan, kannattaa suositella Punaisen Ristin ystävätoimintaa.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 dirty="0"/>
              <a:t>Erityisesti verkkoystävätoiminnan kautta vapaaehtoinen ystävä voi löytyä nopeastikin: www.punainenristi.fi/verkkoystava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 dirty="0"/>
              <a:t>Paikalliset välitykset: www.punainenristi.fi/ystavavalitys</a:t>
            </a:r>
          </a:p>
          <a:p>
            <a:pPr marL="171450" lvl="0" indent="-171450" algn="l" rtl="0">
              <a:spcBef>
                <a:spcPts val="0"/>
              </a:spcBef>
              <a:spcAft>
                <a:spcPts val="0"/>
              </a:spcAft>
              <a:buFont typeface="Arial" panose="020B0604020202020204" pitchFamily="34" charset="0"/>
              <a:buChar char="•"/>
            </a:pPr>
            <a:r>
              <a:rPr lang="fi" b="1" dirty="0"/>
              <a:t>Vapaaehtoisuus: </a:t>
            </a:r>
            <a:r>
              <a:rPr lang="fi" b="0" dirty="0"/>
              <a:t>Vapaaehtoistoimintaan osallistuminen tuo merkityksellisyyttä, sitä kautta tutustuu uusiin ihmisiin ja oppii yleensä uusia taitoja. Vapaaehtoistoimintaa on hyvin monenlaista ja sitä tehdään yleensä järjestöissä. Myös seurakunnat ja kunnat saattavat tarjota vapaaehtoistoiminnan paikkoja. </a:t>
            </a:r>
          </a:p>
          <a:p>
            <a:pPr marL="171450" lvl="0" indent="-171450" algn="l" rtl="0">
              <a:spcBef>
                <a:spcPts val="0"/>
              </a:spcBef>
              <a:spcAft>
                <a:spcPts val="0"/>
              </a:spcAft>
              <a:buFont typeface="Arial" panose="020B0604020202020204" pitchFamily="34" charset="0"/>
              <a:buChar char="•"/>
            </a:pPr>
            <a:r>
              <a:rPr lang="fi" b="1" dirty="0"/>
              <a:t>Vapaaehtoiseksi ystäväksi: </a:t>
            </a:r>
            <a:r>
              <a:rPr lang="fi" dirty="0"/>
              <a:t>Mikäli kokee, että olisi valmis toimimaan kuuntelijana toiselle yksinäisyyttä kokevalle, on mahdollista lähteä itse  Punaisen Ristin vapaaehtoiseksi ystäväksi. Ystäväksi pääsee käymällä ystäväkurssin, joita voi etsiä OMA Punaisesta Rististä: oma.punainenristi.fi. </a:t>
            </a:r>
          </a:p>
          <a:p>
            <a:pPr marL="171450" lvl="0" indent="-171450" algn="l" rtl="0">
              <a:spcBef>
                <a:spcPts val="0"/>
              </a:spcBef>
              <a:spcAft>
                <a:spcPts val="0"/>
              </a:spcAft>
              <a:buFont typeface="Arial" panose="020B0604020202020204" pitchFamily="34" charset="0"/>
              <a:buChar char="•"/>
            </a:pPr>
            <a:r>
              <a:rPr lang="fi" b="1" dirty="0"/>
              <a:t>Ammattiapu: </a:t>
            </a:r>
            <a:r>
              <a:rPr lang="fi" dirty="0"/>
              <a:t>Mikäli ryhmän aikana on herännyt paljon negatiivisia ajatuksia ja tunteita ja kokee tarvitsevansa ammattiapua niiden käsittelyyn, kannattaa keskusteluapua hakea. </a:t>
            </a:r>
          </a:p>
          <a:p>
            <a:pPr marL="628650" lvl="1" indent="-171450" algn="l" rtl="0">
              <a:spcBef>
                <a:spcPts val="0"/>
              </a:spcBef>
              <a:spcAft>
                <a:spcPts val="0"/>
              </a:spcAft>
              <a:buFont typeface="Arial" panose="020B0604020202020204" pitchFamily="34" charset="0"/>
              <a:buChar char="•"/>
            </a:pPr>
            <a:r>
              <a:rPr lang="fi" dirty="0"/>
              <a:t>Yksi mahdollisuus yksinäisyyden syvempään käsittelyyn yhdessä ammattilaisen kanssa on Helsinkimission yksinäisyystyö, joka on maksutonta: </a:t>
            </a:r>
            <a:r>
              <a:rPr lang="fi-FI" dirty="0">
                <a:hlinkClick r:id="rId3"/>
              </a:rPr>
              <a:t>Yksinäisyystyö — </a:t>
            </a:r>
            <a:r>
              <a:rPr lang="fi-FI" dirty="0" err="1">
                <a:hlinkClick r:id="rId3"/>
              </a:rPr>
              <a:t>HelsinkiMissio</a:t>
            </a:r>
            <a:endParaRPr lang="fi-FI" dirty="0"/>
          </a:p>
          <a:p>
            <a:pPr marL="171450" lvl="0" indent="-171450" algn="l" rtl="0">
              <a:spcBef>
                <a:spcPts val="0"/>
              </a:spcBef>
              <a:spcAft>
                <a:spcPts val="0"/>
              </a:spcAft>
              <a:buFont typeface="Arial" panose="020B0604020202020204" pitchFamily="34" charset="0"/>
              <a:buChar char="•"/>
            </a:pPr>
            <a:r>
              <a:rPr lang="fi" b="1" dirty="0"/>
              <a:t>Itsenäinen työskentely: </a:t>
            </a:r>
          </a:p>
          <a:p>
            <a:pPr marL="628650" lvl="1" indent="-171450" algn="l" rtl="0">
              <a:spcBef>
                <a:spcPts val="0"/>
              </a:spcBef>
              <a:spcAft>
                <a:spcPts val="0"/>
              </a:spcAft>
              <a:buFont typeface="Arial" panose="020B0604020202020204" pitchFamily="34" charset="0"/>
              <a:buChar char="•"/>
            </a:pPr>
            <a:r>
              <a:rPr lang="fi-FI" dirty="0"/>
              <a:t>Helsinki Mission tuottama Yksinäisyystyökirja: </a:t>
            </a:r>
            <a:r>
              <a:rPr lang="fi-FI" dirty="0">
                <a:hlinkClick r:id="rId4"/>
              </a:rPr>
              <a:t>Yksinaisyystyokirja-HelsinkiMissio-1.pdf</a:t>
            </a:r>
            <a:endParaRPr lang="fi-FI" dirty="0"/>
          </a:p>
          <a:p>
            <a:pPr marL="628650" lvl="1" indent="-171450" algn="l" rtl="0">
              <a:spcBef>
                <a:spcPts val="0"/>
              </a:spcBef>
              <a:spcAft>
                <a:spcPts val="0"/>
              </a:spcAft>
              <a:buFont typeface="Arial" panose="020B0604020202020204" pitchFamily="34" charset="0"/>
              <a:buChar char="•"/>
            </a:pPr>
            <a:r>
              <a:rPr lang="fi-FI" dirty="0"/>
              <a:t>Punainen Ristin Kaveritaitoja-ohjelma:  www.punainenristi.fi/kaveritaitoja</a:t>
            </a:r>
          </a:p>
          <a:p>
            <a:pPr marL="457200" lvl="1" indent="0" algn="l" rtl="0">
              <a:spcBef>
                <a:spcPts val="0"/>
              </a:spcBef>
              <a:spcAft>
                <a:spcPts val="0"/>
              </a:spcAft>
              <a:buFont typeface="Arial" panose="020B0604020202020204" pitchFamily="34" charset="0"/>
              <a:buNone/>
            </a:pPr>
            <a:endParaRPr lang="fi-FI" dirty="0"/>
          </a:p>
          <a:p>
            <a:pPr marL="628650" lvl="1" indent="-171450" algn="l" rtl="0">
              <a:spcBef>
                <a:spcPts val="0"/>
              </a:spcBef>
              <a:spcAft>
                <a:spcPts val="0"/>
              </a:spcAft>
              <a:buFont typeface="Arial" panose="020B0604020202020204" pitchFamily="34" charset="0"/>
              <a:buChar char="•"/>
            </a:pPr>
            <a:endParaRPr lang="fi" dirty="0"/>
          </a:p>
        </p:txBody>
      </p:sp>
    </p:spTree>
    <p:extLst>
      <p:ext uri="{BB962C8B-B14F-4D97-AF65-F5344CB8AC3E}">
        <p14:creationId xmlns:p14="http://schemas.microsoft.com/office/powerpoint/2010/main" val="40881321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Muistutetaan, etteivät muutokset välttämättä näy heti. Matka yksinäisyyden vähentämiseksi tai siitä eroon pääsemiksi vaatii varmasti sinnikkyyttä. Vastoinkäymisiä tulee myös varmasti – niin ihmissuhteissa kuin elämässä muutoin. Tärkeää on säilyttää toiveikkuus. </a:t>
            </a:r>
          </a:p>
          <a:p>
            <a:endParaRPr lang="fi-FI" dirty="0"/>
          </a:p>
          <a:p>
            <a:r>
              <a:rPr lang="fi-FI" dirty="0"/>
              <a:t>Kannustetaan osallistujia jatkamaan kiitollisuuspäiväkirjan pitämistä, mikäli se on tuntunut itselle sopivalta työskentelytavalta. Se auttaa suuntaamaan huomioon onnistumisiin ja myönteisiin asioihin, olivatpa ne kuinka pieniä tahansa. </a:t>
            </a:r>
          </a:p>
          <a:p>
            <a:endParaRPr lang="fi-FI" dirty="0"/>
          </a:p>
          <a:p>
            <a:r>
              <a:rPr lang="fi-FI" dirty="0"/>
              <a:t>Jos on aikaa, voidaan käydä keskustelua voimavaroista ja </a:t>
            </a:r>
            <a:r>
              <a:rPr lang="fi-FI" dirty="0" err="1"/>
              <a:t>resilienssistä</a:t>
            </a:r>
            <a:r>
              <a:rPr lang="fi-FI" dirty="0"/>
              <a:t>, joka tarkoittaa psyykkistä kestävyyttä ja joustavuutta. Osallistujat voivat kertoa, millaisia keinoja heillä on palautua stressaavista tilanteista tai käsitellä erilaisia pettymyksiä. Omien selviytymis- ja palautumiskeinojen tunnistaminen on tärkeä taito ja auttaa kohdatessa vastoinkäymisiä. </a:t>
            </a:r>
          </a:p>
          <a:p>
            <a:endParaRPr lang="fi-FI" dirty="0"/>
          </a:p>
          <a:p>
            <a:r>
              <a:rPr lang="fi-FI" b="1" dirty="0"/>
              <a:t>Esimerkkejä palautumiskeinoista:</a:t>
            </a:r>
          </a:p>
          <a:p>
            <a:pPr marL="171450" indent="-171450">
              <a:buFont typeface="Arial" panose="020B0604020202020204" pitchFamily="34" charset="0"/>
              <a:buChar char="•"/>
            </a:pPr>
            <a:r>
              <a:rPr lang="fi-FI" dirty="0"/>
              <a:t>Liikunta</a:t>
            </a:r>
          </a:p>
          <a:p>
            <a:pPr marL="171450" indent="-171450">
              <a:buFont typeface="Arial" panose="020B0604020202020204" pitchFamily="34" charset="0"/>
              <a:buChar char="•"/>
            </a:pPr>
            <a:r>
              <a:rPr lang="fi-FI" dirty="0"/>
              <a:t>Luonto</a:t>
            </a:r>
          </a:p>
          <a:p>
            <a:pPr marL="171450" indent="-171450">
              <a:buFont typeface="Arial" panose="020B0604020202020204" pitchFamily="34" charset="0"/>
              <a:buChar char="•"/>
            </a:pPr>
            <a:r>
              <a:rPr lang="fi-FI" dirty="0"/>
              <a:t>Musiikki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Kirjoittaminen, piirtäminen, maalaaminen, käsityöt ym. Luova tekeminen</a:t>
            </a:r>
          </a:p>
          <a:p>
            <a:pPr marL="171450" indent="-171450">
              <a:buFont typeface="Arial" panose="020B0604020202020204" pitchFamily="34" charset="0"/>
              <a:buChar char="•"/>
            </a:pPr>
            <a:r>
              <a:rPr lang="fi-FI" dirty="0"/>
              <a:t>Keskusteleminen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Rentoutumisharjoitukset..</a:t>
            </a:r>
          </a:p>
          <a:p>
            <a:pPr marL="171450" indent="-171450">
              <a:buFont typeface="Arial" panose="020B0604020202020204" pitchFamily="34" charset="0"/>
              <a:buChar char="•"/>
            </a:pPr>
            <a:endParaRPr lang="fi-FI" dirty="0"/>
          </a:p>
          <a:p>
            <a:pPr marL="0" indent="0">
              <a:buFont typeface="Arial" panose="020B0604020202020204" pitchFamily="34" charset="0"/>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5285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Palautekeskustelun käymiseen on eri vaihtoehtoja. Se voidaan käydä avoimesti keskustellen tai hyödyntää esim. </a:t>
            </a:r>
            <a:r>
              <a:rPr lang="fi-FI" sz="1200" dirty="0" err="1"/>
              <a:t>Padlet</a:t>
            </a:r>
            <a:r>
              <a:rPr lang="fi-FI" sz="1200" dirty="0"/>
              <a:t>-alustaa, jolloin osallistujat voivat jättää palautteensa anonyymisti. Vapaaehtoiset voivat vaihtaa tai lisätä kysymyksiä, dialla on vain muutamia esimerkkikysymyksiä.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b="1" dirty="0"/>
              <a:t>Punaisen Ristin yhteiset arviointilomakkeet ovat sähköisiä ja niiden linkit jaetaan vapaaehtoisille etukäteen. Nämä palautteet tulee kerätä jokaisesta ryhmästä.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5007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a:defRPr/>
            </a:pPr>
            <a:endParaRPr lang="fi-FI" dirty="0">
              <a:ea typeface="Calibri"/>
              <a:cs typeface="Calibri"/>
            </a:endParaRPr>
          </a:p>
          <a:p>
            <a:pPr>
              <a:defRPr/>
            </a:pPr>
            <a:r>
              <a:rPr lang="fi-FI" dirty="0">
                <a:ea typeface="Calibri"/>
                <a:cs typeface="Calibri"/>
              </a:rPr>
              <a:t>Podcast-suosituksia:</a:t>
            </a: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a:solidFill>
                <a:schemeClr val="dk1"/>
              </a:solidFill>
            </a:endParaRPr>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631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Muistetaan kiittää osallistujia jokaisen tapaamisen päätteeksi.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72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a:p>
            <a:pPr lvl="1"/>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12115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spTree>
    <p:extLst>
      <p:ext uri="{BB962C8B-B14F-4D97-AF65-F5344CB8AC3E}">
        <p14:creationId xmlns:p14="http://schemas.microsoft.com/office/powerpoint/2010/main" val="174672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solidFill>
                <a:schemeClr val="bg2"/>
              </a:solidFill>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a:solidFill>
            <a:schemeClr val="accent6"/>
          </a:solidFill>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Tree>
    <p:extLst>
      <p:ext uri="{BB962C8B-B14F-4D97-AF65-F5344CB8AC3E}">
        <p14:creationId xmlns:p14="http://schemas.microsoft.com/office/powerpoint/2010/main" val="35493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07293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2" y="1495010"/>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492305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87759" y="1314065"/>
            <a:ext cx="10180320" cy="2681191"/>
          </a:xfrm>
          <a:prstGeom prst="rect">
            <a:avLst/>
          </a:prstGeom>
        </p:spPr>
        <p:txBody>
          <a:bodyPr anchor="b"/>
          <a:lstStyle>
            <a:lvl1pPr algn="l">
              <a:defRPr sz="6600">
                <a:solidFill>
                  <a:schemeClr val="tx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487680" y="4363468"/>
            <a:ext cx="9144000" cy="7284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pic>
        <p:nvPicPr>
          <p:cNvPr id="3" name="Kuva 2" descr="Kuva, joka sisältää kohteen vaate, jalkineet, Ihmisen kasvot, henkilö&#10;&#10;Kuvaus luotu automaattisesti">
            <a:extLst>
              <a:ext uri="{FF2B5EF4-FFF2-40B4-BE49-F238E27FC236}">
                <a16:creationId xmlns:a16="http://schemas.microsoft.com/office/drawing/2014/main" id="{48554789-5628-20F8-88C9-06EA6551557C}"/>
              </a:ext>
            </a:extLst>
          </p:cNvPr>
          <p:cNvPicPr>
            <a:picLocks noChangeAspect="1"/>
          </p:cNvPicPr>
          <p:nvPr userDrawn="1"/>
        </p:nvPicPr>
        <p:blipFill>
          <a:blip r:embed="rId3"/>
          <a:stretch>
            <a:fillRect/>
          </a:stretch>
        </p:blipFill>
        <p:spPr>
          <a:xfrm>
            <a:off x="6463691" y="2184400"/>
            <a:ext cx="5728310" cy="4538905"/>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861670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98620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3745458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a:t>Click to edit Master text styles</a:t>
            </a:r>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a:t>Click to edit Master text styles</a:t>
            </a:r>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INAU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endParaRPr lang="fi-FI" noProof="0"/>
          </a:p>
        </p:txBody>
      </p:sp>
    </p:spTree>
    <p:extLst>
      <p:ext uri="{BB962C8B-B14F-4D97-AF65-F5344CB8AC3E}">
        <p14:creationId xmlns:p14="http://schemas.microsoft.com/office/powerpoint/2010/main" val="3556509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INAUS BRÄNDIKUVALL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863844"/>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LEHTI OTSIKK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tx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OMA KUVAVALINTA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6"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69877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LEHTI OTSIKKO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RMAA TAUS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0832939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KAKANS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4085743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9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735785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762896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OMA KUVAVALINTA 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
          <a:stretch/>
        </p:blipFill>
        <p:spPr>
          <a:xfrm>
            <a:off x="-6191"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976007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765329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4180526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875841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692168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417384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631287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019690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000927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92886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SÄLTÖ">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solidFill>
            <a:srgbClr val="E8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754555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7138041"/>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Otsikko｜päivämäärä</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8" r:id="rId3"/>
    <p:sldLayoutId id="2147483694" r:id="rId4"/>
    <p:sldLayoutId id="2147483650" r:id="rId5"/>
    <p:sldLayoutId id="2147483654" r:id="rId6"/>
    <p:sldLayoutId id="2147483662" r:id="rId7"/>
    <p:sldLayoutId id="2147483664" r:id="rId8"/>
    <p:sldLayoutId id="2147483665" r:id="rId9"/>
    <p:sldLayoutId id="2147483653" r:id="rId10"/>
    <p:sldLayoutId id="2147483692" r:id="rId11"/>
    <p:sldLayoutId id="2147483703" r:id="rId12"/>
    <p:sldLayoutId id="2147483667" r:id="rId13"/>
    <p:sldLayoutId id="2147483699" r:id="rId14"/>
    <p:sldLayoutId id="2147483668" r:id="rId15"/>
    <p:sldLayoutId id="2147483669" r:id="rId16"/>
    <p:sldLayoutId id="2147483691" r:id="rId17"/>
    <p:sldLayoutId id="2147483672" r:id="rId18"/>
    <p:sldLayoutId id="2147483671" r:id="rId19"/>
    <p:sldLayoutId id="2147483673" r:id="rId20"/>
    <p:sldLayoutId id="2147483701" r:id="rId21"/>
    <p:sldLayoutId id="2147483702" r:id="rId22"/>
    <p:sldLayoutId id="2147483704" r:id="rId23"/>
    <p:sldLayoutId id="2147483674" r:id="rId24"/>
    <p:sldLayoutId id="2147483675" r:id="rId25"/>
    <p:sldLayoutId id="2147483676" r:id="rId26"/>
    <p:sldLayoutId id="2147483678" r:id="rId27"/>
    <p:sldLayoutId id="2147483679" r:id="rId28"/>
    <p:sldLayoutId id="2147483681" r:id="rId29"/>
    <p:sldLayoutId id="2147483680" r:id="rId30"/>
    <p:sldLayoutId id="2147483684" r:id="rId31"/>
    <p:sldLayoutId id="2147483686" r:id="rId32"/>
    <p:sldLayoutId id="2147483705" r:id="rId33"/>
    <p:sldLayoutId id="2147483687" r:id="rId34"/>
    <p:sldLayoutId id="2147483688" r:id="rId35"/>
    <p:sldLayoutId id="2147483689" r:id="rId36"/>
    <p:sldLayoutId id="2147483706" r:id="rId37"/>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573356052"/>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areena.yle.fi/podcastit/1-65913638" TargetMode="External"/><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hyperlink" Target="https://areena.yle.fi/podcastit/1-4523440" TargetMode="External"/><Relationship Id="rId4" Type="http://schemas.openxmlformats.org/officeDocument/2006/relationships/hyperlink" Target="https://areena.yle.fi/podcastit/1-5046454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areena.yle.fi/podcastit/1-65913638" TargetMode="External"/><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hyperlink" Target="https://areena.yle.fi/podcastit/1-4523440" TargetMode="External"/><Relationship Id="rId4" Type="http://schemas.openxmlformats.org/officeDocument/2006/relationships/hyperlink" Target="https://areena.yle.fi/podcastit/1-5046454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hyperlink" Target="https://www.youtube.com/watch?v=lWbTwEXWd4A&amp;t=1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notesSlide" Target="../notesSlides/notesSlide63.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hyperlink" Target="https://www.youtube.com/watch?v=lWbTwEXWd4A&amp;t=1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hyperlink" Target="https://areena.yle.fi/podcastit/1-50313158" TargetMode="External"/><Relationship Id="rId2" Type="http://schemas.openxmlformats.org/officeDocument/2006/relationships/notesSlide" Target="../notesSlides/notesSlide70.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hyperlink" Target="https://areena.yle.fi/podcastit/1-50313158" TargetMode="External"/><Relationship Id="rId2" Type="http://schemas.openxmlformats.org/officeDocument/2006/relationships/notesSlide" Target="../notesSlides/notesSlide75.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hyperlink" Target="https://areena.yle.fi/podcastit/1-964557" TargetMode="External"/><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923E-9A74-5336-5D1C-DB29FE211EF0}"/>
              </a:ext>
            </a:extLst>
          </p:cNvPr>
          <p:cNvSpPr>
            <a:spLocks noGrp="1"/>
          </p:cNvSpPr>
          <p:nvPr>
            <p:ph type="ctrTitle"/>
          </p:nvPr>
        </p:nvSpPr>
        <p:spPr>
          <a:xfrm>
            <a:off x="473674" y="1746528"/>
            <a:ext cx="5255743" cy="2938625"/>
          </a:xfrm>
        </p:spPr>
        <p:txBody>
          <a:bodyPr/>
          <a:lstStyle/>
          <a:p>
            <a:r>
              <a:rPr lang="fi-FI" dirty="0"/>
              <a:t>Yksinäisyys </a:t>
            </a:r>
            <a:br>
              <a:rPr lang="fi-FI" dirty="0"/>
            </a:br>
            <a:r>
              <a:rPr lang="fi-FI" dirty="0"/>
              <a:t>puheeksi</a:t>
            </a:r>
            <a:br>
              <a:rPr lang="fi-FI" dirty="0"/>
            </a:br>
            <a:endParaRPr lang="fi-FI" dirty="0"/>
          </a:p>
        </p:txBody>
      </p:sp>
      <p:sp>
        <p:nvSpPr>
          <p:cNvPr id="3" name="Tekstiruutu 2">
            <a:extLst>
              <a:ext uri="{FF2B5EF4-FFF2-40B4-BE49-F238E27FC236}">
                <a16:creationId xmlns:a16="http://schemas.microsoft.com/office/drawing/2014/main" id="{760ABEFF-436E-A5BE-D122-0E9AEC529A74}"/>
              </a:ext>
            </a:extLst>
          </p:cNvPr>
          <p:cNvSpPr txBox="1"/>
          <p:nvPr/>
        </p:nvSpPr>
        <p:spPr>
          <a:xfrm>
            <a:off x="473674" y="4005532"/>
            <a:ext cx="6174776" cy="523220"/>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Vertaisryhmä yksinäisyyttä kokeville</a:t>
            </a:r>
          </a:p>
        </p:txBody>
      </p:sp>
    </p:spTree>
    <p:extLst>
      <p:ext uri="{BB962C8B-B14F-4D97-AF65-F5344CB8AC3E}">
        <p14:creationId xmlns:p14="http://schemas.microsoft.com/office/powerpoint/2010/main" val="183539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277886" y="2605607"/>
            <a:ext cx="5176637" cy="4101779"/>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16238" y="65670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fi-FI"/>
              <a:t>Tutustutaan toisiimme!</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80670" y="1973344"/>
            <a:ext cx="5743691" cy="4101779"/>
          </a:xfrm>
        </p:spPr>
        <p:txBody>
          <a:bodyPr/>
          <a:lstStyle/>
          <a:p>
            <a:pPr marL="0" lvl="0" indent="0" algn="l" rtl="0">
              <a:spcBef>
                <a:spcPts val="0"/>
              </a:spcBef>
              <a:spcAft>
                <a:spcPts val="0"/>
              </a:spcAft>
              <a:buNone/>
            </a:pPr>
            <a:r>
              <a:rPr lang="fi" sz="2400" b="1" dirty="0">
                <a:latin typeface="Arial" panose="020B0604020202020204" pitchFamily="34" charset="0"/>
              </a:rPr>
              <a:t>Minusta kertova esine</a:t>
            </a:r>
          </a:p>
          <a:p>
            <a:pPr marL="0" lvl="0" indent="0" algn="l" rtl="0">
              <a:spcBef>
                <a:spcPts val="0"/>
              </a:spcBef>
              <a:spcAft>
                <a:spcPts val="0"/>
              </a:spcAft>
              <a:buNone/>
            </a:pPr>
            <a:endParaRPr lang="fi" sz="2400" b="1" dirty="0">
              <a:latin typeface="Arial" panose="020B0604020202020204" pitchFamily="34" charset="0"/>
            </a:endParaRPr>
          </a:p>
          <a:p>
            <a:pPr marL="0" lvl="0" indent="0" algn="l" rtl="0">
              <a:spcBef>
                <a:spcPts val="0"/>
              </a:spcBef>
              <a:spcAft>
                <a:spcPts val="0"/>
              </a:spcAft>
              <a:buNone/>
            </a:pPr>
            <a:r>
              <a:rPr lang="fi" sz="2400" dirty="0">
                <a:latin typeface="Arial" panose="020B0604020202020204" pitchFamily="34" charset="0"/>
              </a:rPr>
              <a:t>Esittele muille valitsemasi esine, </a:t>
            </a:r>
          </a:p>
          <a:p>
            <a:pPr marL="0" lvl="0" indent="0" algn="l" rtl="0">
              <a:spcBef>
                <a:spcPts val="0"/>
              </a:spcBef>
              <a:spcAft>
                <a:spcPts val="0"/>
              </a:spcAft>
              <a:buNone/>
            </a:pPr>
            <a:r>
              <a:rPr lang="fi" sz="2400" dirty="0">
                <a:latin typeface="Arial" panose="020B0604020202020204" pitchFamily="34" charset="0"/>
              </a:rPr>
              <a:t>joka kertoo jotakin sinusta </a:t>
            </a:r>
          </a:p>
          <a:p>
            <a:pPr marL="0" lvl="0" indent="0" algn="l" rtl="0">
              <a:spcBef>
                <a:spcPts val="0"/>
              </a:spcBef>
              <a:spcAft>
                <a:spcPts val="0"/>
              </a:spcAft>
              <a:buNone/>
            </a:pPr>
            <a:endParaRPr lang="fi" sz="2400" b="1" dirty="0">
              <a:latin typeface="Arial" panose="020B0604020202020204" pitchFamily="34" charset="0"/>
            </a:endParaRPr>
          </a:p>
          <a:p>
            <a:pPr marL="0" lvl="0" indent="0" algn="l" rtl="0">
              <a:spcBef>
                <a:spcPts val="0"/>
              </a:spcBef>
              <a:spcAft>
                <a:spcPts val="0"/>
              </a:spcAft>
              <a:buNone/>
            </a:pPr>
            <a:r>
              <a:rPr lang="fi" sz="2400" dirty="0">
                <a:latin typeface="Arial" panose="020B0604020202020204" pitchFamily="34" charset="0"/>
              </a:rPr>
              <a:t>Mitä esine kertoo sinusta? </a:t>
            </a:r>
          </a:p>
          <a:p>
            <a:pPr marL="0" lvl="0" indent="0" algn="l" rtl="0">
              <a:spcBef>
                <a:spcPts val="0"/>
              </a:spcBef>
              <a:spcAft>
                <a:spcPts val="0"/>
              </a:spcAft>
              <a:buNone/>
            </a:pPr>
            <a:r>
              <a:rPr lang="fi" sz="2400" dirty="0">
                <a:latin typeface="Arial" panose="020B0604020202020204" pitchFamily="34" charset="0"/>
              </a:rPr>
              <a:t>Miksi valitsit juuri tämän esineen?</a:t>
            </a:r>
          </a:p>
          <a:p>
            <a:pPr lvl="0" algn="l" rtl="0">
              <a:spcBef>
                <a:spcPts val="0"/>
              </a:spcBef>
              <a:spcAft>
                <a:spcPts val="0"/>
              </a:spcAft>
            </a:pPr>
            <a:endParaRPr lang="fi" sz="2000" dirty="0">
              <a:latin typeface="Arial" panose="020B0604020202020204" pitchFamily="34" charset="0"/>
            </a:endParaRPr>
          </a:p>
          <a:p>
            <a:endParaRPr lang="fi-FI" dirty="0"/>
          </a:p>
        </p:txBody>
      </p:sp>
      <p:sp>
        <p:nvSpPr>
          <p:cNvPr id="2" name="Puhekupla: Soikea 1">
            <a:extLst>
              <a:ext uri="{FF2B5EF4-FFF2-40B4-BE49-F238E27FC236}">
                <a16:creationId xmlns:a16="http://schemas.microsoft.com/office/drawing/2014/main" id="{ACC75D8A-883B-8E19-B1DC-83ABA650BB6A}"/>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31564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Ryhmäsopimuksen tekeminen</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4"/>
            <a:ext cx="10515600" cy="3753485"/>
          </a:xfrm>
        </p:spPr>
        <p:txBody>
          <a:bodyPr>
            <a:normAutofit/>
          </a:bodyPr>
          <a:lstStyle/>
          <a:p>
            <a:pPr marL="444500" lvl="0" indent="-342900" algn="l" rtl="0">
              <a:spcBef>
                <a:spcPts val="0"/>
              </a:spcBef>
              <a:spcAft>
                <a:spcPts val="0"/>
              </a:spcAft>
              <a:buSzPts val="2000"/>
              <a:buFont typeface="Wingdings" panose="05000000000000000000" pitchFamily="2" charset="2"/>
              <a:buChar char="Ø"/>
            </a:pPr>
            <a:r>
              <a:rPr lang="fi-FI" sz="2400" dirty="0"/>
              <a:t>Mitä odotat tältä ryhmältä?</a:t>
            </a:r>
          </a:p>
          <a:p>
            <a:pPr marL="444500" lvl="0" indent="-342900" algn="l" rtl="0">
              <a:spcBef>
                <a:spcPts val="0"/>
              </a:spcBef>
              <a:spcAft>
                <a:spcPts val="0"/>
              </a:spcAft>
              <a:buSzPts val="2000"/>
              <a:buFont typeface="Wingdings" panose="05000000000000000000" pitchFamily="2" charset="2"/>
              <a:buChar char="Ø"/>
            </a:pPr>
            <a:r>
              <a:rPr lang="fi-FI" sz="2400" dirty="0"/>
              <a:t>Miten voimme varmistaa, että kaikki tuntevat olonsa turvalliseksi ja kunnioitetuksi?</a:t>
            </a:r>
          </a:p>
          <a:p>
            <a:pPr marL="444500" lvl="0" indent="-342900" algn="l" rtl="0">
              <a:spcBef>
                <a:spcPts val="0"/>
              </a:spcBef>
              <a:spcAft>
                <a:spcPts val="0"/>
              </a:spcAft>
              <a:buSzPts val="2000"/>
              <a:buFont typeface="Wingdings" panose="05000000000000000000" pitchFamily="2" charset="2"/>
              <a:buChar char="Ø"/>
            </a:pPr>
            <a:r>
              <a:rPr lang="fi-FI" sz="2400" dirty="0"/>
              <a:t>Millaisia sääntöjä tarvitsemme, jotta keskustelut pysyvät rakentavina?</a:t>
            </a:r>
          </a:p>
          <a:p>
            <a:pPr marL="444500" lvl="0" indent="-342900" algn="l" rtl="0">
              <a:spcBef>
                <a:spcPts val="0"/>
              </a:spcBef>
              <a:spcAft>
                <a:spcPts val="0"/>
              </a:spcAft>
              <a:buSzPts val="2000"/>
              <a:buFont typeface="Wingdings" panose="05000000000000000000" pitchFamily="2" charset="2"/>
              <a:buChar char="Ø"/>
            </a:pPr>
            <a:r>
              <a:rPr lang="fi-FI" sz="2400" dirty="0"/>
              <a:t>Miten voimme varmistaa, että jokainen pääsee ääneen mutta että saa olla myös hiljaa?</a:t>
            </a:r>
          </a:p>
          <a:p>
            <a:pPr marL="444500" lvl="0" indent="-342900" algn="l" rtl="0">
              <a:spcBef>
                <a:spcPts val="0"/>
              </a:spcBef>
              <a:spcAft>
                <a:spcPts val="0"/>
              </a:spcAft>
              <a:buSzPts val="2000"/>
              <a:buFont typeface="Wingdings" panose="05000000000000000000" pitchFamily="2" charset="2"/>
              <a:buChar char="Ø"/>
            </a:pPr>
            <a:r>
              <a:rPr lang="fi-FI" sz="2400" dirty="0"/>
              <a:t>Luottamuksellisuus ryhmässä</a:t>
            </a:r>
          </a:p>
          <a:p>
            <a:pPr marL="444500" lvl="0" indent="-342900" algn="l" rtl="0">
              <a:spcBef>
                <a:spcPts val="0"/>
              </a:spcBef>
              <a:spcAft>
                <a:spcPts val="0"/>
              </a:spcAft>
              <a:buSzPts val="2000"/>
              <a:buFont typeface="Wingdings" panose="05000000000000000000" pitchFamily="2" charset="2"/>
              <a:buChar char="Ø"/>
            </a:pPr>
            <a:endParaRPr lang="fi-FI" sz="2400" dirty="0"/>
          </a:p>
          <a:p>
            <a:pPr marL="101600" lvl="0" algn="l" rtl="0">
              <a:spcBef>
                <a:spcPts val="0"/>
              </a:spcBef>
              <a:spcAft>
                <a:spcPts val="0"/>
              </a:spcAft>
              <a:buSzPts val="2000"/>
            </a:pPr>
            <a:r>
              <a:rPr lang="fi-FI" sz="2400" dirty="0"/>
              <a:t>Ohjaajat kirjaavat ylös ryhmän tärkeimmät säännöt. </a:t>
            </a:r>
          </a:p>
          <a:p>
            <a:endParaRPr lang="fi-FI" dirty="0"/>
          </a:p>
        </p:txBody>
      </p:sp>
      <p:sp>
        <p:nvSpPr>
          <p:cNvPr id="4" name="Tähti: 5-sakarainen 3">
            <a:extLst>
              <a:ext uri="{FF2B5EF4-FFF2-40B4-BE49-F238E27FC236}">
                <a16:creationId xmlns:a16="http://schemas.microsoft.com/office/drawing/2014/main" id="{BC3364B0-7106-1E9D-A042-09C94E794733}"/>
              </a:ext>
            </a:extLst>
          </p:cNvPr>
          <p:cNvSpPr/>
          <p:nvPr/>
        </p:nvSpPr>
        <p:spPr>
          <a:xfrm>
            <a:off x="10895012" y="355716"/>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6550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3F23-7F90-404B-BB63-4B98271D49DE}"/>
              </a:ext>
            </a:extLst>
          </p:cNvPr>
          <p:cNvSpPr>
            <a:spLocks noGrp="1"/>
          </p:cNvSpPr>
          <p:nvPr>
            <p:ph type="title"/>
          </p:nvPr>
        </p:nvSpPr>
        <p:spPr>
          <a:xfrm>
            <a:off x="838200" y="750836"/>
            <a:ext cx="10515600" cy="781750"/>
          </a:xfrm>
        </p:spPr>
        <p:txBody>
          <a:bodyPr>
            <a:normAutofit/>
          </a:bodyPr>
          <a:lstStyle/>
          <a:p>
            <a:r>
              <a:rPr lang="fi-FI"/>
              <a:t>Ryhmämme tärkeimmät säännöt</a:t>
            </a:r>
          </a:p>
        </p:txBody>
      </p:sp>
      <p:sp>
        <p:nvSpPr>
          <p:cNvPr id="5" name="Tekstin paikkamerkki 4">
            <a:extLst>
              <a:ext uri="{FF2B5EF4-FFF2-40B4-BE49-F238E27FC236}">
                <a16:creationId xmlns:a16="http://schemas.microsoft.com/office/drawing/2014/main" id="{4F1D92BE-A33B-68AA-9731-EB736AAADC26}"/>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168362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äärö: Pysty 7">
            <a:extLst>
              <a:ext uri="{FF2B5EF4-FFF2-40B4-BE49-F238E27FC236}">
                <a16:creationId xmlns:a16="http://schemas.microsoft.com/office/drawing/2014/main" id="{222D526A-B146-CF45-F0F4-15CE9A46CD5D}"/>
              </a:ext>
            </a:extLst>
          </p:cNvPr>
          <p:cNvSpPr/>
          <p:nvPr/>
        </p:nvSpPr>
        <p:spPr>
          <a:xfrm>
            <a:off x="8839862" y="1841156"/>
            <a:ext cx="2946425" cy="3175687"/>
          </a:xfrm>
          <a:prstGeom prst="verticalScroll">
            <a:avLst/>
          </a:prstGeom>
          <a:solidFill>
            <a:srgbClr val="E8E2D8"/>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 Placeholder 1">
            <a:extLst>
              <a:ext uri="{FF2B5EF4-FFF2-40B4-BE49-F238E27FC236}">
                <a16:creationId xmlns:a16="http://schemas.microsoft.com/office/drawing/2014/main" id="{7EAADE83-3DD4-C248-9B40-E445B5CDB8DA}"/>
              </a:ext>
            </a:extLst>
          </p:cNvPr>
          <p:cNvSpPr>
            <a:spLocks noGrp="1"/>
          </p:cNvSpPr>
          <p:nvPr>
            <p:ph type="body" idx="1"/>
          </p:nvPr>
        </p:nvSpPr>
        <p:spPr>
          <a:xfrm>
            <a:off x="691506" y="842039"/>
            <a:ext cx="5157787" cy="823912"/>
          </a:xfrm>
        </p:spPr>
        <p:txBody>
          <a:bodyPr/>
          <a:lstStyle/>
          <a:p>
            <a:r>
              <a:rPr lang="fi-FI" sz="3600" dirty="0"/>
              <a:t>Yksinäisyydestä</a:t>
            </a:r>
          </a:p>
        </p:txBody>
      </p:sp>
      <p:sp>
        <p:nvSpPr>
          <p:cNvPr id="10" name="Text Placeholder 3">
            <a:extLst>
              <a:ext uri="{FF2B5EF4-FFF2-40B4-BE49-F238E27FC236}">
                <a16:creationId xmlns:a16="http://schemas.microsoft.com/office/drawing/2014/main" id="{6F3BCA56-2317-C54F-8A75-ED92C449818C}"/>
              </a:ext>
            </a:extLst>
          </p:cNvPr>
          <p:cNvSpPr>
            <a:spLocks noGrp="1"/>
          </p:cNvSpPr>
          <p:nvPr>
            <p:ph type="body" sz="quarter" idx="11"/>
          </p:nvPr>
        </p:nvSpPr>
        <p:spPr>
          <a:xfrm>
            <a:off x="405713" y="2395895"/>
            <a:ext cx="8249190" cy="3534125"/>
          </a:xfrm>
        </p:spPr>
        <p:txBody>
          <a:bodyPr/>
          <a:lstStyle/>
          <a:p>
            <a:pPr marL="457200" lvl="0" indent="-344170" algn="l" rtl="0">
              <a:lnSpc>
                <a:spcPct val="80000"/>
              </a:lnSpc>
              <a:spcBef>
                <a:spcPts val="0"/>
              </a:spcBef>
              <a:spcAft>
                <a:spcPts val="0"/>
              </a:spcAft>
              <a:buSzPts val="1820"/>
              <a:buFont typeface="Wingdings" panose="05000000000000000000" pitchFamily="2" charset="2"/>
              <a:buChar char="Ø"/>
            </a:pPr>
            <a:r>
              <a:rPr lang="fi" sz="2400" dirty="0"/>
              <a:t>Yksinäisyys on kokemus ulkopuolisuudesta ja erillisyydestä. </a:t>
            </a:r>
          </a:p>
          <a:p>
            <a:pPr marL="113030" lvl="0" indent="0" algn="l" rtl="0">
              <a:lnSpc>
                <a:spcPct val="80000"/>
              </a:lnSpc>
              <a:spcBef>
                <a:spcPts val="0"/>
              </a:spcBef>
              <a:spcAft>
                <a:spcPts val="0"/>
              </a:spcAft>
              <a:buSzPts val="1820"/>
              <a:buNone/>
            </a:pPr>
            <a:endParaRPr lang="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 dirty="0"/>
              <a:t>Yksinäisyys</a:t>
            </a:r>
            <a:r>
              <a:rPr lang="fi" sz="2400" dirty="0"/>
              <a:t> ei ole sama asia kuin yksin oleminen. </a:t>
            </a:r>
          </a:p>
          <a:p>
            <a:pPr marL="455930" lvl="0" indent="-342900" algn="l" rtl="0">
              <a:lnSpc>
                <a:spcPct val="80000"/>
              </a:lnSpc>
              <a:spcBef>
                <a:spcPts val="0"/>
              </a:spcBef>
              <a:spcAft>
                <a:spcPts val="0"/>
              </a:spcAft>
              <a:buSzPts val="1820"/>
              <a:buFont typeface="Wingdings" panose="05000000000000000000" pitchFamily="2" charset="2"/>
              <a:buChar char="Ø"/>
            </a:pPr>
            <a:endParaRPr lang="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 sz="2400" dirty="0"/>
              <a:t>Yksinäisyys on yleistä. </a:t>
            </a:r>
          </a:p>
          <a:p>
            <a:pPr marL="455930" lvl="0" indent="-342900" algn="l" rtl="0">
              <a:lnSpc>
                <a:spcPct val="80000"/>
              </a:lnSpc>
              <a:spcBef>
                <a:spcPts val="0"/>
              </a:spcBef>
              <a:spcAft>
                <a:spcPts val="0"/>
              </a:spcAft>
              <a:buSzPts val="1820"/>
              <a:buFont typeface="Wingdings" panose="05000000000000000000" pitchFamily="2" charset="2"/>
              <a:buChar char="Ø"/>
            </a:pPr>
            <a:endParaRPr lang="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FI" sz="2400" dirty="0"/>
              <a:t>Yksinäisyyttä voi kokea kuka tahansa, eikä sitä voi nähdä ulkoapäin.</a:t>
            </a:r>
          </a:p>
          <a:p>
            <a:pPr marL="0" indent="0">
              <a:buNone/>
            </a:pPr>
            <a:endParaRPr lang="fi-FI" dirty="0"/>
          </a:p>
        </p:txBody>
      </p:sp>
    </p:spTree>
    <p:extLst>
      <p:ext uri="{BB962C8B-B14F-4D97-AF65-F5344CB8AC3E}">
        <p14:creationId xmlns:p14="http://schemas.microsoft.com/office/powerpoint/2010/main" val="136262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11200" y="67008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Enemmän puhetta yksinäisyydestä</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6001" y="2235594"/>
            <a:ext cx="5525386" cy="4101779"/>
          </a:xfrm>
        </p:spPr>
        <p:txBody>
          <a:bodyPr/>
          <a:lstStyle/>
          <a:p>
            <a:pPr marL="342900" lvl="0" indent="-342900" algn="l" rtl="0">
              <a:spcBef>
                <a:spcPts val="0"/>
              </a:spcBef>
              <a:spcAft>
                <a:spcPts val="0"/>
              </a:spcAft>
              <a:buFont typeface="Wingdings" panose="05000000000000000000" pitchFamily="2" charset="2"/>
              <a:buChar char="v"/>
            </a:pPr>
            <a:r>
              <a:rPr lang="fi" sz="2400" dirty="0">
                <a:latin typeface="Arial" panose="020B0604020202020204" pitchFamily="34" charset="0"/>
              </a:rPr>
              <a:t>Millä tavoin yksinäisyydestä puhutaan yleisesti? Millainen sävy puheessa on? </a:t>
            </a:r>
          </a:p>
          <a:p>
            <a:pPr lvl="0" algn="l" rtl="0">
              <a:spcBef>
                <a:spcPts val="0"/>
              </a:spcBef>
              <a:spcAft>
                <a:spcPts val="0"/>
              </a:spcAft>
            </a:pPr>
            <a:endParaRPr lang="fi" sz="2400" dirty="0">
              <a:latin typeface="Arial" panose="020B0604020202020204" pitchFamily="34" charset="0"/>
            </a:endParaRPr>
          </a:p>
          <a:p>
            <a:pPr marL="342900" indent="-342900">
              <a:buFont typeface="Wingdings" panose="05000000000000000000" pitchFamily="2" charset="2"/>
              <a:buChar char="v"/>
            </a:pPr>
            <a:r>
              <a:rPr lang="fi" sz="2400" dirty="0">
                <a:latin typeface="Arial" panose="020B0604020202020204" pitchFamily="34" charset="0"/>
              </a:rPr>
              <a:t>Pitäisikö yksinäisyydestä puhua enemmän?</a:t>
            </a:r>
          </a:p>
          <a:p>
            <a:endParaRPr lang="fi" sz="2400" dirty="0">
              <a:latin typeface="Arial" panose="020B0604020202020204" pitchFamily="34" charset="0"/>
            </a:endParaRPr>
          </a:p>
          <a:p>
            <a:pPr marL="342900" lvl="0" indent="-342900" algn="l" rtl="0">
              <a:spcBef>
                <a:spcPts val="0"/>
              </a:spcBef>
              <a:spcAft>
                <a:spcPts val="0"/>
              </a:spcAft>
              <a:buFont typeface="Wingdings" panose="05000000000000000000" pitchFamily="2" charset="2"/>
              <a:buChar char="v"/>
            </a:pPr>
            <a:r>
              <a:rPr lang="fi" sz="2400" dirty="0">
                <a:latin typeface="Arial" panose="020B0604020202020204" pitchFamily="34" charset="0"/>
              </a:rPr>
              <a:t>Onko sinun helppoa keskustella yksinäisyydestä?</a:t>
            </a:r>
          </a:p>
          <a:p>
            <a:pPr marL="342900" lvl="0" indent="-342900" algn="l" rtl="0">
              <a:spcBef>
                <a:spcPts val="0"/>
              </a:spcBef>
              <a:spcAft>
                <a:spcPts val="0"/>
              </a:spcAft>
              <a:buFont typeface="Arial" panose="020B0604020202020204" pitchFamily="34" charset="0"/>
              <a:buChar char="•"/>
            </a:pPr>
            <a:endParaRPr lang="fi" sz="2000" dirty="0"/>
          </a:p>
          <a:p>
            <a:endParaRPr lang="fi-FI" dirty="0"/>
          </a:p>
        </p:txBody>
      </p:sp>
      <p:pic>
        <p:nvPicPr>
          <p:cNvPr id="4" name="Picture Placeholder 4">
            <a:extLst>
              <a:ext uri="{FF2B5EF4-FFF2-40B4-BE49-F238E27FC236}">
                <a16:creationId xmlns:a16="http://schemas.microsoft.com/office/drawing/2014/main" id="{A83FCC03-1CB8-295A-049B-526BD6DA6074}"/>
              </a:ext>
            </a:extLst>
          </p:cNvPr>
          <p:cNvPicPr>
            <a:picLocks noChangeAspect="1"/>
          </p:cNvPicPr>
          <p:nvPr/>
        </p:nvPicPr>
        <p:blipFill>
          <a:blip r:embed="rId3"/>
          <a:srcRect/>
          <a:stretch/>
        </p:blipFill>
        <p:spPr>
          <a:xfrm>
            <a:off x="277886" y="2605607"/>
            <a:ext cx="5176637" cy="4101779"/>
          </a:xfrm>
          <a:prstGeom prst="rect">
            <a:avLst/>
          </a:prstGeom>
        </p:spPr>
      </p:pic>
      <p:sp>
        <p:nvSpPr>
          <p:cNvPr id="5" name="Puhekupla: Soikea 4">
            <a:extLst>
              <a:ext uri="{FF2B5EF4-FFF2-40B4-BE49-F238E27FC236}">
                <a16:creationId xmlns:a16="http://schemas.microsoft.com/office/drawing/2014/main" id="{97233A88-BAA7-6FAB-A78A-569C8DE2E61E}"/>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185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marL="113030" lvl="0" indent="0" algn="ctr" rtl="0">
              <a:lnSpc>
                <a:spcPct val="80000"/>
              </a:lnSpc>
              <a:spcBef>
                <a:spcPts val="0"/>
              </a:spcBef>
              <a:spcAft>
                <a:spcPts val="0"/>
              </a:spcAft>
              <a:buSzPts val="1820"/>
            </a:pPr>
            <a:r>
              <a:rPr lang="fi-FI" sz="5400">
                <a:solidFill>
                  <a:srgbClr val="FF0000"/>
                </a:solidFill>
              </a:rPr>
              <a:t>Yksinäisyyden vähentämiseksi </a:t>
            </a:r>
            <a:r>
              <a:rPr lang="fi-FI" sz="5400"/>
              <a:t>voi tehdä </a:t>
            </a:r>
            <a:r>
              <a:rPr lang="fi-FI" sz="5400">
                <a:solidFill>
                  <a:srgbClr val="FF0000"/>
                </a:solidFill>
              </a:rPr>
              <a:t>paljon asioita</a:t>
            </a:r>
            <a:r>
              <a:rPr lang="fi-FI" sz="5400"/>
              <a:t>, </a:t>
            </a:r>
            <a:br>
              <a:rPr lang="fi-FI" sz="5400"/>
            </a:br>
            <a:r>
              <a:rPr lang="fi-FI" sz="5400"/>
              <a:t>eikä siihen vaadita oman elämän tai persoonallisuuden kaikinpuolista mullistusta!</a:t>
            </a:r>
          </a:p>
        </p:txBody>
      </p:sp>
    </p:spTree>
    <p:extLst>
      <p:ext uri="{BB962C8B-B14F-4D97-AF65-F5344CB8AC3E}">
        <p14:creationId xmlns:p14="http://schemas.microsoft.com/office/powerpoint/2010/main" val="185196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EAADE83-3DD4-C248-9B40-E445B5CDB8DA}"/>
              </a:ext>
            </a:extLst>
          </p:cNvPr>
          <p:cNvSpPr>
            <a:spLocks noGrp="1"/>
          </p:cNvSpPr>
          <p:nvPr>
            <p:ph type="body" idx="1"/>
          </p:nvPr>
        </p:nvSpPr>
        <p:spPr>
          <a:xfrm>
            <a:off x="838200" y="1175445"/>
            <a:ext cx="7606982" cy="823912"/>
          </a:xfrm>
        </p:spPr>
        <p:txBody>
          <a:bodyPr/>
          <a:lstStyle/>
          <a:p>
            <a:r>
              <a:rPr lang="fi-FI" sz="3600" dirty="0"/>
              <a:t>Sosiaalista vai emotionaalista yksinäisyyttä?</a:t>
            </a:r>
          </a:p>
        </p:txBody>
      </p:sp>
      <p:sp>
        <p:nvSpPr>
          <p:cNvPr id="10" name="Text Placeholder 3">
            <a:extLst>
              <a:ext uri="{FF2B5EF4-FFF2-40B4-BE49-F238E27FC236}">
                <a16:creationId xmlns:a16="http://schemas.microsoft.com/office/drawing/2014/main" id="{6F3BCA56-2317-C54F-8A75-ED92C449818C}"/>
              </a:ext>
            </a:extLst>
          </p:cNvPr>
          <p:cNvSpPr>
            <a:spLocks noGrp="1"/>
          </p:cNvSpPr>
          <p:nvPr>
            <p:ph type="body" sz="quarter" idx="11"/>
          </p:nvPr>
        </p:nvSpPr>
        <p:spPr>
          <a:xfrm>
            <a:off x="681790" y="2993523"/>
            <a:ext cx="7386446" cy="3534125"/>
          </a:xfrm>
        </p:spPr>
        <p:txBody>
          <a:bodyPr/>
          <a:lstStyle/>
          <a:p>
            <a:pPr marL="457200" lvl="0" indent="-344170" algn="l" rtl="0">
              <a:lnSpc>
                <a:spcPct val="80000"/>
              </a:lnSpc>
              <a:spcBef>
                <a:spcPts val="0"/>
              </a:spcBef>
              <a:spcAft>
                <a:spcPts val="0"/>
              </a:spcAft>
              <a:buSzPts val="1820"/>
              <a:buFont typeface="Wingdings" panose="05000000000000000000" pitchFamily="2" charset="2"/>
              <a:buChar char="Ø"/>
            </a:pPr>
            <a:r>
              <a:rPr lang="fi-FI" sz="2400" dirty="0"/>
              <a:t>Yksinäisyys voi olla sosiaalista, jolloin kaipaamme elämäämme enemmän erilaisia ihmissuhteita tai yhteisöjä. </a:t>
            </a:r>
          </a:p>
          <a:p>
            <a:pPr marL="455930" lvl="0" indent="-342900" algn="l" rtl="0">
              <a:lnSpc>
                <a:spcPct val="80000"/>
              </a:lnSpc>
              <a:spcBef>
                <a:spcPts val="0"/>
              </a:spcBef>
              <a:spcAft>
                <a:spcPts val="0"/>
              </a:spcAft>
              <a:buSzPts val="1820"/>
              <a:buFont typeface="Wingdings" panose="05000000000000000000" pitchFamily="2" charset="2"/>
              <a:buChar char="Ø"/>
            </a:pPr>
            <a:endParaRPr lang="fi-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FI" sz="2400" dirty="0"/>
              <a:t>Emotionaalinen yksinäisyys johtuu siitä, että elämästä puuttuu läheinen ihmissuhde.</a:t>
            </a:r>
          </a:p>
          <a:p>
            <a:pPr marL="113030" lvl="0" indent="0" algn="l" rtl="0">
              <a:lnSpc>
                <a:spcPct val="80000"/>
              </a:lnSpc>
              <a:spcBef>
                <a:spcPts val="0"/>
              </a:spcBef>
              <a:spcAft>
                <a:spcPts val="0"/>
              </a:spcAft>
              <a:buSzPts val="1820"/>
              <a:buNone/>
            </a:pPr>
            <a:endParaRPr lang="fi-FI" dirty="0"/>
          </a:p>
          <a:p>
            <a:pPr marL="0" indent="0">
              <a:buNone/>
            </a:pPr>
            <a:endParaRPr lang="fi-FI" dirty="0"/>
          </a:p>
        </p:txBody>
      </p:sp>
      <p:sp>
        <p:nvSpPr>
          <p:cNvPr id="4" name="Käärö: Pysty 3">
            <a:extLst>
              <a:ext uri="{FF2B5EF4-FFF2-40B4-BE49-F238E27FC236}">
                <a16:creationId xmlns:a16="http://schemas.microsoft.com/office/drawing/2014/main" id="{859122FE-334F-B756-6BCB-DEA542DBD129}"/>
              </a:ext>
            </a:extLst>
          </p:cNvPr>
          <p:cNvSpPr/>
          <p:nvPr/>
        </p:nvSpPr>
        <p:spPr>
          <a:xfrm>
            <a:off x="8773296" y="2273643"/>
            <a:ext cx="2946425" cy="3175687"/>
          </a:xfrm>
          <a:prstGeom prst="verticalScroll">
            <a:avLst/>
          </a:prstGeom>
          <a:solidFill>
            <a:srgbClr val="E8E2D8"/>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8382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FI" sz="5400"/>
              <a:t>Yksinäisyyden kokemus on aina </a:t>
            </a:r>
            <a:r>
              <a:rPr lang="fi-FI" sz="5400">
                <a:solidFill>
                  <a:srgbClr val="FF0000"/>
                </a:solidFill>
              </a:rPr>
              <a:t>yksilöllinen</a:t>
            </a:r>
            <a:r>
              <a:rPr lang="fi-FI" sz="5400"/>
              <a:t>. </a:t>
            </a:r>
            <a:br>
              <a:rPr lang="fi-FI" sz="5400"/>
            </a:br>
            <a:r>
              <a:rPr lang="fi-FI" sz="5400">
                <a:solidFill>
                  <a:srgbClr val="FF0000"/>
                </a:solidFill>
              </a:rPr>
              <a:t>Jokainen tarina on arvokas </a:t>
            </a:r>
            <a:r>
              <a:rPr lang="fi-FI" sz="5400"/>
              <a:t>ja saa tulla kuulluksi. </a:t>
            </a:r>
          </a:p>
        </p:txBody>
      </p:sp>
    </p:spTree>
    <p:extLst>
      <p:ext uri="{BB962C8B-B14F-4D97-AF65-F5344CB8AC3E}">
        <p14:creationId xmlns:p14="http://schemas.microsoft.com/office/powerpoint/2010/main" val="9826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58021" y="669235"/>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Minun kokemukseni yksinäisyydestä</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2938" y="2086986"/>
            <a:ext cx="5626783" cy="4101779"/>
          </a:xfrm>
        </p:spPr>
        <p:txBody>
          <a:bodyPr/>
          <a:lstStyle/>
          <a:p>
            <a:pPr lvl="0" algn="l" rtl="0">
              <a:spcBef>
                <a:spcPts val="0"/>
              </a:spcBef>
              <a:spcAft>
                <a:spcPts val="0"/>
              </a:spcAft>
            </a:pPr>
            <a:r>
              <a:rPr lang="fi" sz="2400" dirty="0">
                <a:latin typeface="Arial" panose="020B0604020202020204" pitchFamily="34" charset="0"/>
              </a:rPr>
              <a:t>Pysähdy hetkeksi miettimään omia kokemuksiasi yksinäisyydestä.</a:t>
            </a:r>
          </a:p>
          <a:p>
            <a:pPr lvl="0" algn="l" rtl="0">
              <a:spcBef>
                <a:spcPts val="0"/>
              </a:spcBef>
              <a:spcAft>
                <a:spcPts val="0"/>
              </a:spcAft>
            </a:pPr>
            <a:endParaRPr lang="fi" sz="2400" dirty="0">
              <a:latin typeface="Arial" panose="020B0604020202020204" pitchFamily="34" charset="0"/>
            </a:endParaRPr>
          </a:p>
          <a:p>
            <a:pPr lvl="0" algn="l" rtl="0">
              <a:spcBef>
                <a:spcPts val="0"/>
              </a:spcBef>
              <a:spcAft>
                <a:spcPts val="0"/>
              </a:spcAft>
            </a:pPr>
            <a:r>
              <a:rPr lang="fi" sz="2400" dirty="0">
                <a:latin typeface="Arial" panose="020B0604020202020204" pitchFamily="34" charset="0"/>
              </a:rPr>
              <a:t>Nouseeko mieleen jokin tietty hetki lapsuudesta, nuoruudesta tai aikuisuudesta, joka on  jäänyt erityisesti mieleen?</a:t>
            </a:r>
          </a:p>
          <a:p>
            <a:pPr lvl="0" algn="l" rtl="0">
              <a:spcBef>
                <a:spcPts val="0"/>
              </a:spcBef>
              <a:spcAft>
                <a:spcPts val="0"/>
              </a:spcAft>
            </a:pPr>
            <a:endParaRPr lang="fi" sz="2400" dirty="0">
              <a:latin typeface="Arial" panose="020B0604020202020204" pitchFamily="34" charset="0"/>
            </a:endParaRPr>
          </a:p>
          <a:p>
            <a:pPr lvl="0" algn="l" rtl="0">
              <a:spcBef>
                <a:spcPts val="0"/>
              </a:spcBef>
              <a:spcAft>
                <a:spcPts val="0"/>
              </a:spcAft>
            </a:pPr>
            <a:r>
              <a:rPr lang="fi" sz="2400" dirty="0">
                <a:latin typeface="Arial" panose="020B0604020202020204" pitchFamily="34" charset="0"/>
              </a:rPr>
              <a:t>Jaa kokemuksesi muille siinä määrin, kuin se tuntuu hyvältä. </a:t>
            </a:r>
          </a:p>
          <a:p>
            <a:endParaRPr lang="fi-FI" dirty="0"/>
          </a:p>
        </p:txBody>
      </p:sp>
      <p:pic>
        <p:nvPicPr>
          <p:cNvPr id="4" name="Picture Placeholder 4">
            <a:extLst>
              <a:ext uri="{FF2B5EF4-FFF2-40B4-BE49-F238E27FC236}">
                <a16:creationId xmlns:a16="http://schemas.microsoft.com/office/drawing/2014/main" id="{ED78E32E-784D-309D-AC6D-D0C8534C07B3}"/>
              </a:ext>
            </a:extLst>
          </p:cNvPr>
          <p:cNvPicPr>
            <a:picLocks noChangeAspect="1"/>
          </p:cNvPicPr>
          <p:nvPr/>
        </p:nvPicPr>
        <p:blipFill>
          <a:blip r:embed="rId3"/>
          <a:srcRect/>
          <a:stretch/>
        </p:blipFill>
        <p:spPr>
          <a:xfrm>
            <a:off x="277886" y="2605607"/>
            <a:ext cx="5176637" cy="4101779"/>
          </a:xfrm>
          <a:prstGeom prst="rect">
            <a:avLst/>
          </a:prstGeom>
        </p:spPr>
      </p:pic>
      <p:sp>
        <p:nvSpPr>
          <p:cNvPr id="5" name="Puhekupla: Soikea 4">
            <a:extLst>
              <a:ext uri="{FF2B5EF4-FFF2-40B4-BE49-F238E27FC236}">
                <a16:creationId xmlns:a16="http://schemas.microsoft.com/office/drawing/2014/main" id="{FC01FB89-9EC7-CB79-5D33-90E8843B9AA4}"/>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ähti: 5-sakarainen 6">
            <a:extLst>
              <a:ext uri="{FF2B5EF4-FFF2-40B4-BE49-F238E27FC236}">
                <a16:creationId xmlns:a16="http://schemas.microsoft.com/office/drawing/2014/main" id="{7C58F54F-CEB5-B63E-8662-05B1E82C2E65}"/>
              </a:ext>
            </a:extLst>
          </p:cNvPr>
          <p:cNvSpPr/>
          <p:nvPr/>
        </p:nvSpPr>
        <p:spPr>
          <a:xfrm>
            <a:off x="10805321" y="36652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3010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89919" y="871538"/>
            <a:ext cx="10515600" cy="781750"/>
          </a:xfrm>
        </p:spPr>
        <p:txBody>
          <a:bodyPr>
            <a:normAutofit/>
          </a:bodyPr>
          <a:lstStyle/>
          <a:p>
            <a:r>
              <a:rPr lang="fi-FI" sz="3600" dirty="0"/>
              <a:t>Kiitollisuus osana yhteistä matkaa</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453189" y="2208829"/>
            <a:ext cx="10515600" cy="3777633"/>
          </a:xfrm>
        </p:spPr>
        <p:txBody>
          <a:bodyPr>
            <a:normAutofit fontScale="92500" lnSpcReduction="10000"/>
          </a:bodyPr>
          <a:lstStyle/>
          <a:p>
            <a:pPr marL="457200" lvl="0" indent="-342900" algn="l" rtl="0">
              <a:spcBef>
                <a:spcPts val="0"/>
              </a:spcBef>
              <a:spcAft>
                <a:spcPts val="0"/>
              </a:spcAft>
              <a:buSzPts val="1800"/>
              <a:buFont typeface="Wingdings" panose="05000000000000000000" pitchFamily="2" charset="2"/>
              <a:buChar char="Ø"/>
            </a:pPr>
            <a:r>
              <a:rPr lang="fi-FI" sz="2400" dirty="0"/>
              <a:t>Pitkään jatkunut yksinäisyys voi saada maailman näyttämään ikävältä paikalta. </a:t>
            </a:r>
          </a:p>
          <a:p>
            <a:pPr marL="457200" lvl="0" indent="-342900" algn="l" rtl="0">
              <a:spcBef>
                <a:spcPts val="0"/>
              </a:spcBef>
              <a:spcAft>
                <a:spcPts val="0"/>
              </a:spcAft>
              <a:buSzPts val="1800"/>
              <a:buFont typeface="Wingdings" panose="05000000000000000000" pitchFamily="2" charset="2"/>
              <a:buChar char="Ø"/>
            </a:pPr>
            <a:endParaRPr lang="fi-FI" sz="2400" dirty="0"/>
          </a:p>
          <a:p>
            <a:pPr marL="457200" lvl="0" indent="-342900" algn="l" rtl="0">
              <a:spcBef>
                <a:spcPts val="0"/>
              </a:spcBef>
              <a:spcAft>
                <a:spcPts val="0"/>
              </a:spcAft>
              <a:buSzPts val="1800"/>
              <a:buFont typeface="Wingdings" panose="05000000000000000000" pitchFamily="2" charset="2"/>
              <a:buChar char="Ø"/>
            </a:pPr>
            <a:r>
              <a:rPr lang="fi-FI" sz="2400" dirty="0"/>
              <a:t>Vaikka se voi olla todella haastavaa, olisi tärkeää löytää asioita, joista on kiitollinen, </a:t>
            </a:r>
            <a:r>
              <a:rPr lang="fi-FI" sz="2400" u="sng" dirty="0"/>
              <a:t>edes ihan vähän</a:t>
            </a:r>
            <a:r>
              <a:rPr lang="fi-FI" sz="2400" dirty="0"/>
              <a:t>.</a:t>
            </a:r>
          </a:p>
          <a:p>
            <a:pPr marL="457200" lvl="0" indent="-342900" algn="l" rtl="0">
              <a:spcBef>
                <a:spcPts val="0"/>
              </a:spcBef>
              <a:spcAft>
                <a:spcPts val="0"/>
              </a:spcAft>
              <a:buSzPts val="1800"/>
              <a:buFont typeface="Wingdings" panose="05000000000000000000" pitchFamily="2" charset="2"/>
              <a:buChar char="Ø"/>
            </a:pPr>
            <a:endParaRPr lang="fi-FI" sz="2400" dirty="0"/>
          </a:p>
          <a:p>
            <a:pPr marL="457200" lvl="0" indent="-342900" algn="l" rtl="0">
              <a:spcBef>
                <a:spcPts val="0"/>
              </a:spcBef>
              <a:spcAft>
                <a:spcPts val="0"/>
              </a:spcAft>
              <a:buSzPts val="1800"/>
              <a:buFont typeface="Wingdings" panose="05000000000000000000" pitchFamily="2" charset="2"/>
              <a:buChar char="Ø"/>
            </a:pPr>
            <a:r>
              <a:rPr lang="fi-FI" sz="2400" dirty="0"/>
              <a:t>Yksi ryhmämme keskeisistä ajatuksista on keskittyä voimavaroihin ja kiitollisuus ohjaa huomiotamme juuri niihin asioihin, joista voimme ammentaa voimavaroja hankalassa tilanteessa.</a:t>
            </a:r>
          </a:p>
          <a:p>
            <a:pPr marL="114300" lvl="0" algn="l" rtl="0">
              <a:spcBef>
                <a:spcPts val="0"/>
              </a:spcBef>
              <a:spcAft>
                <a:spcPts val="0"/>
              </a:spcAft>
              <a:buSzPts val="1800"/>
            </a:pPr>
            <a:endParaRPr lang="fi-FI" sz="2400" dirty="0"/>
          </a:p>
          <a:p>
            <a:pPr marL="457200" lvl="0" indent="-342900" algn="l" rtl="0">
              <a:spcBef>
                <a:spcPts val="0"/>
              </a:spcBef>
              <a:spcAft>
                <a:spcPts val="0"/>
              </a:spcAft>
              <a:buSzPts val="1800"/>
              <a:buFont typeface="Wingdings" panose="05000000000000000000" pitchFamily="2" charset="2"/>
              <a:buChar char="Ø"/>
            </a:pPr>
            <a:r>
              <a:rPr lang="fi-FI" sz="2400" dirty="0"/>
              <a:t>Kiitollisuuden harjoittelemisen on tutkimuksissa osoitettu olevan tehokas keino suunnata ajatuksia pois negatiivisista tunteista ja vahvistavan itsetuntoa.</a:t>
            </a:r>
          </a:p>
          <a:p>
            <a:endParaRPr lang="fi-FI" dirty="0"/>
          </a:p>
        </p:txBody>
      </p:sp>
    </p:spTree>
    <p:extLst>
      <p:ext uri="{BB962C8B-B14F-4D97-AF65-F5344CB8AC3E}">
        <p14:creationId xmlns:p14="http://schemas.microsoft.com/office/powerpoint/2010/main" val="62287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1.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954107"/>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Yhteisistä käytänteistä sopiminen, tutustuminen, yksinäisyys ilmiönä</a:t>
            </a:r>
          </a:p>
        </p:txBody>
      </p:sp>
    </p:spTree>
    <p:extLst>
      <p:ext uri="{BB962C8B-B14F-4D97-AF65-F5344CB8AC3E}">
        <p14:creationId xmlns:p14="http://schemas.microsoft.com/office/powerpoint/2010/main" val="46218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60424" y="825289"/>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Kiitollisuuspäiväkirja työkaluna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18984" y="1867560"/>
            <a:ext cx="10199840" cy="4101779"/>
          </a:xfrm>
        </p:spPr>
        <p:txBody>
          <a:bodyPr/>
          <a:lstStyle/>
          <a:p>
            <a:pPr marL="457200" lvl="0" indent="-342900" algn="l" rtl="0">
              <a:spcBef>
                <a:spcPts val="0"/>
              </a:spcBef>
              <a:spcAft>
                <a:spcPts val="0"/>
              </a:spcAft>
              <a:buSzPts val="1800"/>
              <a:buFont typeface="Wingdings" panose="05000000000000000000" pitchFamily="2" charset="2"/>
              <a:buChar char="Ø"/>
            </a:pPr>
            <a:r>
              <a:rPr lang="fi-FI" sz="2400" dirty="0">
                <a:latin typeface="Arial" panose="020B0604020202020204" pitchFamily="34" charset="0"/>
              </a:rPr>
              <a:t>Kiitollisuuspäiväkirjan pitäminen auttaa sinua huomaamaan ja arvostamaan positiivisia asioita elämässäsi. </a:t>
            </a:r>
          </a:p>
          <a:p>
            <a:pPr marL="457200" lvl="0" indent="-342900" algn="l" rtl="0">
              <a:spcBef>
                <a:spcPts val="0"/>
              </a:spcBef>
              <a:spcAft>
                <a:spcPts val="0"/>
              </a:spcAft>
              <a:buSzPts val="1800"/>
              <a:buFont typeface="Wingdings" panose="05000000000000000000" pitchFamily="2" charset="2"/>
              <a:buChar char="Ø"/>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Ø"/>
            </a:pPr>
            <a:r>
              <a:rPr lang="fi-FI" sz="2400" dirty="0">
                <a:latin typeface="Arial" panose="020B0604020202020204" pitchFamily="34" charset="0"/>
              </a:rPr>
              <a:t>Se voi parantaa mielialaasi, lisätä hyvinvointiasi ja auttaa sinua keskittymään siihen, mitä voit itse hallita. </a:t>
            </a:r>
          </a:p>
          <a:p>
            <a:pPr marL="457200" lvl="0" indent="-342900" algn="l" rtl="0">
              <a:spcBef>
                <a:spcPts val="0"/>
              </a:spcBef>
              <a:spcAft>
                <a:spcPts val="0"/>
              </a:spcAft>
              <a:buSzPts val="1800"/>
              <a:buFont typeface="Wingdings" panose="05000000000000000000" pitchFamily="2" charset="2"/>
              <a:buChar char="Ø"/>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Ø"/>
            </a:pPr>
            <a:r>
              <a:rPr lang="fi-FI" sz="2400" dirty="0">
                <a:latin typeface="Arial" panose="020B0604020202020204" pitchFamily="34" charset="0"/>
              </a:rPr>
              <a:t>Voit käyttää päiväkirjaa myös muiden tehtävien ja ajatusten kirjaamiseen ryhmän edetessä. </a:t>
            </a:r>
            <a:endParaRPr lang="fi" sz="2400" dirty="0">
              <a:latin typeface="Arial" panose="020B0604020202020204" pitchFamily="34" charset="0"/>
            </a:endParaRPr>
          </a:p>
          <a:p>
            <a:endParaRPr lang="fi-FI" dirty="0"/>
          </a:p>
        </p:txBody>
      </p:sp>
    </p:spTree>
    <p:extLst>
      <p:ext uri="{BB962C8B-B14F-4D97-AF65-F5344CB8AC3E}">
        <p14:creationId xmlns:p14="http://schemas.microsoft.com/office/powerpoint/2010/main" val="309812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350164" y="2823745"/>
            <a:ext cx="2337690" cy="233769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546124" y="579742"/>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Viikkotehtävä – valitse itsellesi sopiva!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2734906" y="2176479"/>
            <a:ext cx="9106930" cy="4101779"/>
          </a:xfrm>
        </p:spPr>
        <p:txBody>
          <a:bodyPr/>
          <a:lstStyle/>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Kirjaa kiitollisuuspäiväkirjaan huomioita vähintään yhtenä päivänä. </a:t>
            </a:r>
          </a:p>
          <a:p>
            <a:pPr marL="457200" lvl="0" indent="-342900" algn="l" rtl="0">
              <a:spcBef>
                <a:spcPts val="0"/>
              </a:spcBef>
              <a:spcAft>
                <a:spcPts val="0"/>
              </a:spcAft>
              <a:buSzPts val="1800"/>
              <a:buFont typeface="Wingdings" panose="05000000000000000000" pitchFamily="2" charset="2"/>
              <a:buChar char="ü"/>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Seuraa viikon ajan missä kaikkialla yksinäisyys tulee esiin (kirjallisuudessa, elokuvissa, musiikissa). </a:t>
            </a:r>
          </a:p>
          <a:p>
            <a:pPr marL="114300" lvl="0" algn="l" rtl="0">
              <a:spcBef>
                <a:spcPts val="0"/>
              </a:spcBef>
              <a:spcAft>
                <a:spcPts val="0"/>
              </a:spcAft>
              <a:buSzPts val="1800"/>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Tutustu Podcast-suosituksiin (löytyvät jaetusta linkkilistasta).</a:t>
            </a:r>
          </a:p>
          <a:p>
            <a:pPr marL="114300" lvl="0" algn="l" rtl="0">
              <a:spcBef>
                <a:spcPts val="0"/>
              </a:spcBef>
              <a:spcAft>
                <a:spcPts val="0"/>
              </a:spcAft>
              <a:buSzPts val="1800"/>
            </a:pPr>
            <a:endParaRPr lang="fi" sz="2400" dirty="0">
              <a:latin typeface="Arial" panose="020B0604020202020204" pitchFamily="34" charset="0"/>
            </a:endParaRPr>
          </a:p>
          <a:p>
            <a:endParaRPr lang="fi-FI" dirty="0"/>
          </a:p>
        </p:txBody>
      </p:sp>
    </p:spTree>
    <p:extLst>
      <p:ext uri="{BB962C8B-B14F-4D97-AF65-F5344CB8AC3E}">
        <p14:creationId xmlns:p14="http://schemas.microsoft.com/office/powerpoint/2010/main" val="1185059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7438768" y="1767016"/>
            <a:ext cx="4059984" cy="3520141"/>
          </a:xfrm>
        </p:spPr>
        <p:txBody>
          <a:bodyPr/>
          <a:lstStyle/>
          <a:p>
            <a:r>
              <a:rPr lang="fi-FI" sz="2800" dirty="0"/>
              <a:t>Kiitos tästä tapaamiskerrasta! </a:t>
            </a:r>
          </a:p>
        </p:txBody>
      </p:sp>
      <p:pic>
        <p:nvPicPr>
          <p:cNvPr id="6" name="Kuva 5" descr="Kuva, joka sisältää kohteen vaate, jalkineet, Ihmisen kasvot, henkilö&#10;&#10;Kuvaus luotu automaattisesti">
            <a:extLst>
              <a:ext uri="{FF2B5EF4-FFF2-40B4-BE49-F238E27FC236}">
                <a16:creationId xmlns:a16="http://schemas.microsoft.com/office/drawing/2014/main" id="{43F6F1F6-8518-412D-57BA-D5DAE61A303F}"/>
              </a:ext>
            </a:extLst>
          </p:cNvPr>
          <p:cNvPicPr>
            <a:picLocks noChangeAspect="1"/>
          </p:cNvPicPr>
          <p:nvPr/>
        </p:nvPicPr>
        <p:blipFill>
          <a:blip r:embed="rId3"/>
          <a:stretch>
            <a:fillRect/>
          </a:stretch>
        </p:blipFill>
        <p:spPr>
          <a:xfrm>
            <a:off x="260174" y="1111747"/>
            <a:ext cx="6815385" cy="5400263"/>
          </a:xfrm>
          <a:prstGeom prst="rect">
            <a:avLst/>
          </a:prstGeom>
        </p:spPr>
      </p:pic>
    </p:spTree>
    <p:extLst>
      <p:ext uri="{BB962C8B-B14F-4D97-AF65-F5344CB8AC3E}">
        <p14:creationId xmlns:p14="http://schemas.microsoft.com/office/powerpoint/2010/main" val="314884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2.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Mistä yksinäisyys voi johtua?</a:t>
            </a:r>
          </a:p>
        </p:txBody>
      </p:sp>
    </p:spTree>
    <p:extLst>
      <p:ext uri="{BB962C8B-B14F-4D97-AF65-F5344CB8AC3E}">
        <p14:creationId xmlns:p14="http://schemas.microsoft.com/office/powerpoint/2010/main" val="839987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86225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940214" y="2014151"/>
            <a:ext cx="3964460" cy="3950268"/>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74562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94327" y="1853673"/>
            <a:ext cx="6267125" cy="4109475"/>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r>
              <a:rPr lang="fi" sz="2800" dirty="0">
                <a:latin typeface="Georgia"/>
                <a:cs typeface="Arial"/>
              </a:rPr>
              <a:t>?</a:t>
            </a:r>
          </a:p>
          <a:p>
            <a:endParaRPr lang="fi-FI" dirty="0"/>
          </a:p>
        </p:txBody>
      </p:sp>
    </p:spTree>
    <p:extLst>
      <p:ext uri="{BB962C8B-B14F-4D97-AF65-F5344CB8AC3E}">
        <p14:creationId xmlns:p14="http://schemas.microsoft.com/office/powerpoint/2010/main" val="312686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i 4">
            <a:extLst>
              <a:ext uri="{FF2B5EF4-FFF2-40B4-BE49-F238E27FC236}">
                <a16:creationId xmlns:a16="http://schemas.microsoft.com/office/drawing/2014/main" id="{E2A4807B-A5EE-71F0-EEC8-DF96CAD8CC7E}"/>
              </a:ext>
            </a:extLst>
          </p:cNvPr>
          <p:cNvSpPr/>
          <p:nvPr/>
        </p:nvSpPr>
        <p:spPr>
          <a:xfrm>
            <a:off x="515544" y="1227212"/>
            <a:ext cx="5230348" cy="2760822"/>
          </a:xfrm>
          <a:prstGeom prst="ellipse">
            <a:avLst/>
          </a:prstGeom>
          <a:solidFill>
            <a:srgbClr val="E8E2D8"/>
          </a:solidFill>
          <a:ln>
            <a:solidFill>
              <a:srgbClr val="E8E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piirteet ja ominaisuudet</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toimintakyky</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Erilaiset tavat toimia ja ajatella</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aiemmat elämänkokemukset</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Sosiaaliset taidot…</a:t>
            </a:r>
          </a:p>
        </p:txBody>
      </p:sp>
      <p:sp>
        <p:nvSpPr>
          <p:cNvPr id="9" name="Ellipsi 8">
            <a:extLst>
              <a:ext uri="{FF2B5EF4-FFF2-40B4-BE49-F238E27FC236}">
                <a16:creationId xmlns:a16="http://schemas.microsoft.com/office/drawing/2014/main" id="{3826B679-6911-E678-D913-31AAFE971EB2}"/>
              </a:ext>
            </a:extLst>
          </p:cNvPr>
          <p:cNvSpPr/>
          <p:nvPr/>
        </p:nvSpPr>
        <p:spPr>
          <a:xfrm>
            <a:off x="6162288" y="1227212"/>
            <a:ext cx="5230348" cy="2760822"/>
          </a:xfrm>
          <a:prstGeom prst="ellipse">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spcBef>
                <a:spcPts val="0"/>
              </a:spcBef>
              <a:spcAft>
                <a:spcPts val="0"/>
              </a:spcAft>
              <a:buClr>
                <a:schemeClr val="dk2"/>
              </a:buClr>
              <a:buSzPts val="1400"/>
              <a:buChar char="●"/>
            </a:pPr>
            <a:endParaRPr lang="fi-FI" dirty="0">
              <a:solidFill>
                <a:schemeClr val="tx1"/>
              </a:solidFill>
            </a:endParaRPr>
          </a:p>
          <a:p>
            <a:pPr marL="457200" lvl="0" indent="-317500" algn="l" rtl="0">
              <a:spcBef>
                <a:spcPts val="0"/>
              </a:spcBef>
              <a:spcAft>
                <a:spcPts val="0"/>
              </a:spcAft>
              <a:buSzPts val="1400"/>
              <a:buChar char="●"/>
            </a:pPr>
            <a:endParaRPr lang="fi-FI" dirty="0">
              <a:solidFill>
                <a:schemeClr val="tx1"/>
              </a:solidFill>
            </a:endParaRP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terveydessä</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ihmissuhteissa</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taloudellisessa tilanteessa</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olosuhteissa…</a:t>
            </a:r>
          </a:p>
          <a:p>
            <a:pPr marL="457200" lvl="0" indent="-317500" algn="l" rtl="0">
              <a:spcBef>
                <a:spcPts val="0"/>
              </a:spcBef>
              <a:spcAft>
                <a:spcPts val="0"/>
              </a:spcAft>
              <a:buClr>
                <a:schemeClr val="dk2"/>
              </a:buClr>
              <a:buSzPts val="1400"/>
              <a:buChar char="●"/>
            </a:pPr>
            <a:endParaRPr lang="fi-FI" dirty="0">
              <a:solidFill>
                <a:schemeClr val="tx1"/>
              </a:solidFill>
            </a:endParaRPr>
          </a:p>
          <a:p>
            <a:pPr marL="457200" lvl="0" indent="-317500" algn="l" rtl="0">
              <a:spcBef>
                <a:spcPts val="0"/>
              </a:spcBef>
              <a:spcAft>
                <a:spcPts val="0"/>
              </a:spcAft>
              <a:buClr>
                <a:schemeClr val="dk2"/>
              </a:buClr>
              <a:buSzPts val="1400"/>
              <a:buChar char="●"/>
            </a:pPr>
            <a:endParaRPr lang="fi-FI" dirty="0">
              <a:solidFill>
                <a:schemeClr val="tx1"/>
              </a:solidFill>
            </a:endParaRPr>
          </a:p>
        </p:txBody>
      </p:sp>
      <p:sp>
        <p:nvSpPr>
          <p:cNvPr id="10" name="Ellipsi 9">
            <a:extLst>
              <a:ext uri="{FF2B5EF4-FFF2-40B4-BE49-F238E27FC236}">
                <a16:creationId xmlns:a16="http://schemas.microsoft.com/office/drawing/2014/main" id="{13804F86-2D54-18E1-3AA3-6D6A8B3C9AED}"/>
              </a:ext>
            </a:extLst>
          </p:cNvPr>
          <p:cNvSpPr/>
          <p:nvPr/>
        </p:nvSpPr>
        <p:spPr>
          <a:xfrm>
            <a:off x="247136" y="4144160"/>
            <a:ext cx="5364526" cy="2571783"/>
          </a:xfrm>
          <a:prstGeom prst="ellipse">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spcBef>
                <a:spcPts val="0"/>
              </a:spcBef>
              <a:spcAft>
                <a:spcPts val="0"/>
              </a:spcAft>
              <a:buSzPts val="1400"/>
              <a:buChar char="●"/>
            </a:pPr>
            <a:endParaRPr lang="fi-FI" dirty="0">
              <a:solidFill>
                <a:schemeClr val="tx1"/>
              </a:solidFill>
              <a:latin typeface="Arial" panose="020B0604020202020204" pitchFamily="34" charset="0"/>
              <a:cs typeface="Arial" panose="020B0604020202020204" pitchFamily="34" charset="0"/>
            </a:endParaRP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Ympärillä olevat ihmiset ja yhteisöt</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Kulkuyhteydet</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Erilaiset toimintakulttuurit…</a:t>
            </a:r>
          </a:p>
          <a:p>
            <a:pPr marL="457200" lvl="0" indent="-317500" algn="l" rtl="0">
              <a:spcBef>
                <a:spcPts val="0"/>
              </a:spcBef>
              <a:spcAft>
                <a:spcPts val="0"/>
              </a:spcAft>
              <a:buClr>
                <a:schemeClr val="dk2"/>
              </a:buClr>
              <a:buSzPts val="1400"/>
              <a:buChar char="●"/>
            </a:pPr>
            <a:endParaRPr lang="fi-FI" dirty="0">
              <a:solidFill>
                <a:schemeClr val="tx1"/>
              </a:solidFill>
            </a:endParaRPr>
          </a:p>
        </p:txBody>
      </p:sp>
      <p:sp>
        <p:nvSpPr>
          <p:cNvPr id="11" name="Ellipsi 10">
            <a:extLst>
              <a:ext uri="{FF2B5EF4-FFF2-40B4-BE49-F238E27FC236}">
                <a16:creationId xmlns:a16="http://schemas.microsoft.com/office/drawing/2014/main" id="{D996AA41-3D8C-9A60-EB8E-07A0F2DD0215}"/>
              </a:ext>
            </a:extLst>
          </p:cNvPr>
          <p:cNvSpPr/>
          <p:nvPr/>
        </p:nvSpPr>
        <p:spPr>
          <a:xfrm>
            <a:off x="6099955" y="4282905"/>
            <a:ext cx="4922729" cy="2571783"/>
          </a:xfrm>
          <a:prstGeom prst="ellipse">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457200" lvl="0" indent="-317500" algn="l" rtl="0">
              <a:spcBef>
                <a:spcPts val="0"/>
              </a:spcBef>
              <a:spcAft>
                <a:spcPts val="0"/>
              </a:spcAft>
              <a:buClr>
                <a:schemeClr val="dk2"/>
              </a:buClr>
              <a:buSzPts val="1400"/>
              <a:buChar char="●"/>
            </a:pPr>
            <a:endParaRPr lang="fi-FI" dirty="0">
              <a:solidFill>
                <a:schemeClr val="tx1"/>
              </a:solidFill>
            </a:endParaRPr>
          </a:p>
          <a:p>
            <a:pPr marL="457200" lvl="0" indent="-317500" algn="l" rtl="0">
              <a:spcBef>
                <a:spcPts val="0"/>
              </a:spcBef>
              <a:spcAft>
                <a:spcPts val="0"/>
              </a:spcAft>
              <a:buSzPts val="1400"/>
              <a:buChar char="●"/>
            </a:pPr>
            <a:endParaRPr lang="fi-FI" dirty="0">
              <a:solidFill>
                <a:schemeClr val="tx1"/>
              </a:solidFill>
            </a:endParaRP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Arvot ja asenteet</a:t>
            </a:r>
          </a:p>
          <a:p>
            <a:pPr marL="457200" indent="-317500">
              <a:buSzPts val="1400"/>
              <a:buChar char="●"/>
            </a:pPr>
            <a:r>
              <a:rPr lang="fi-FI">
                <a:solidFill>
                  <a:schemeClr val="tx1"/>
                </a:solidFill>
                <a:latin typeface="Arial"/>
                <a:cs typeface="Arial"/>
              </a:rPr>
              <a:t>Rasismi</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Yksilökeskeisyys</a:t>
            </a:r>
          </a:p>
          <a:p>
            <a:pPr marL="457200" indent="-317500">
              <a:buSzPts val="1400"/>
              <a:buFont typeface="Arial"/>
              <a:buChar char="●"/>
            </a:pPr>
            <a:r>
              <a:rPr lang="fi" dirty="0">
                <a:solidFill>
                  <a:schemeClr val="tx1"/>
                </a:solidFill>
                <a:latin typeface="Arial" panose="020B0604020202020204" pitchFamily="34" charset="0"/>
                <a:cs typeface="Arial" panose="020B0604020202020204" pitchFamily="34" charset="0"/>
              </a:rPr>
              <a:t>Media</a:t>
            </a:r>
          </a:p>
          <a:p>
            <a:pPr marL="457200" indent="-317500">
              <a:buSzPts val="1400"/>
              <a:buFont typeface="Arial"/>
              <a:buChar char="●"/>
            </a:pPr>
            <a:r>
              <a:rPr lang="fi" dirty="0">
                <a:solidFill>
                  <a:schemeClr val="tx1"/>
                </a:solidFill>
                <a:latin typeface="Arial" panose="020B0604020202020204" pitchFamily="34" charset="0"/>
                <a:cs typeface="Arial" panose="020B0604020202020204" pitchFamily="34" charset="0"/>
              </a:rPr>
              <a:t>Palvelut ja niiden saatavuus...</a:t>
            </a:r>
          </a:p>
          <a:p>
            <a:pPr marL="457200" indent="-317500">
              <a:buClr>
                <a:schemeClr val="dk2"/>
              </a:buClr>
              <a:buSzPts val="1400"/>
              <a:buFont typeface="Arial"/>
              <a:buChar char="●"/>
            </a:pPr>
            <a:endParaRPr lang="fi" dirty="0">
              <a:solidFill>
                <a:schemeClr val="tx1"/>
              </a:solidFill>
              <a:latin typeface="Arial" panose="020B0604020202020204" pitchFamily="34" charset="0"/>
              <a:cs typeface="Arial" panose="020B0604020202020204" pitchFamily="34" charset="0"/>
            </a:endParaRPr>
          </a:p>
          <a:p>
            <a:pPr marL="457200" lvl="0" indent="-317500" algn="l" rtl="0">
              <a:spcBef>
                <a:spcPts val="0"/>
              </a:spcBef>
              <a:spcAft>
                <a:spcPts val="0"/>
              </a:spcAft>
              <a:buClr>
                <a:schemeClr val="dk2"/>
              </a:buClr>
              <a:buSzPts val="1400"/>
              <a:buChar char="●"/>
            </a:pPr>
            <a:endParaRPr lang="fi-FI" dirty="0">
              <a:solidFill>
                <a:schemeClr val="tx1"/>
              </a:solidFill>
            </a:endParaRPr>
          </a:p>
        </p:txBody>
      </p:sp>
      <p:sp>
        <p:nvSpPr>
          <p:cNvPr id="12" name="Title 1">
            <a:extLst>
              <a:ext uri="{FF2B5EF4-FFF2-40B4-BE49-F238E27FC236}">
                <a16:creationId xmlns:a16="http://schemas.microsoft.com/office/drawing/2014/main" id="{E43E4971-DC9B-04D9-795B-7490D4C90D02}"/>
              </a:ext>
            </a:extLst>
          </p:cNvPr>
          <p:cNvSpPr txBox="1">
            <a:spLocks/>
          </p:cNvSpPr>
          <p:nvPr/>
        </p:nvSpPr>
        <p:spPr>
          <a:xfrm>
            <a:off x="1430329" y="324492"/>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Millaiset asiat voivat </a:t>
            </a:r>
            <a:r>
              <a:rPr kumimoji="0" lang="fi-FI" sz="32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aiheutta</a:t>
            </a:r>
            <a:r>
              <a:rPr lang="fi-FI" sz="3200" dirty="0">
                <a:solidFill>
                  <a:srgbClr val="000000"/>
                </a:solidFill>
              </a:rPr>
              <a:t>a yksinäisyyttä?</a:t>
            </a:r>
            <a:endPar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 name="Tekstiruutu 1">
            <a:extLst>
              <a:ext uri="{FF2B5EF4-FFF2-40B4-BE49-F238E27FC236}">
                <a16:creationId xmlns:a16="http://schemas.microsoft.com/office/drawing/2014/main" id="{0B24FF5A-E85E-71F8-75AB-107CADF1872D}"/>
              </a:ext>
            </a:extLst>
          </p:cNvPr>
          <p:cNvSpPr txBox="1"/>
          <p:nvPr/>
        </p:nvSpPr>
        <p:spPr>
          <a:xfrm>
            <a:off x="7591553" y="1402202"/>
            <a:ext cx="2067668"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Elämäntilanne</a:t>
            </a:r>
          </a:p>
        </p:txBody>
      </p:sp>
      <p:sp>
        <p:nvSpPr>
          <p:cNvPr id="3" name="Tekstiruutu 2">
            <a:extLst>
              <a:ext uri="{FF2B5EF4-FFF2-40B4-BE49-F238E27FC236}">
                <a16:creationId xmlns:a16="http://schemas.microsoft.com/office/drawing/2014/main" id="{9C5AD6C8-D68E-6D60-6879-CF3D6CEC5DC6}"/>
              </a:ext>
            </a:extLst>
          </p:cNvPr>
          <p:cNvSpPr txBox="1"/>
          <p:nvPr/>
        </p:nvSpPr>
        <p:spPr>
          <a:xfrm>
            <a:off x="1987507" y="1356009"/>
            <a:ext cx="2683042"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Yksilölliset tekijät</a:t>
            </a:r>
          </a:p>
        </p:txBody>
      </p:sp>
      <p:sp>
        <p:nvSpPr>
          <p:cNvPr id="4" name="Tekstiruutu 3">
            <a:extLst>
              <a:ext uri="{FF2B5EF4-FFF2-40B4-BE49-F238E27FC236}">
                <a16:creationId xmlns:a16="http://schemas.microsoft.com/office/drawing/2014/main" id="{B34F5D19-EFA2-44F7-0568-D3696191C3CE}"/>
              </a:ext>
            </a:extLst>
          </p:cNvPr>
          <p:cNvSpPr txBox="1"/>
          <p:nvPr/>
        </p:nvSpPr>
        <p:spPr>
          <a:xfrm>
            <a:off x="7591553" y="4287247"/>
            <a:ext cx="2603738"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Yhteiskunta</a:t>
            </a:r>
          </a:p>
        </p:txBody>
      </p:sp>
      <p:sp>
        <p:nvSpPr>
          <p:cNvPr id="6" name="Tekstiruutu 5">
            <a:extLst>
              <a:ext uri="{FF2B5EF4-FFF2-40B4-BE49-F238E27FC236}">
                <a16:creationId xmlns:a16="http://schemas.microsoft.com/office/drawing/2014/main" id="{50F7B1FC-7ABB-EE49-ECAF-A23C587CE869}"/>
              </a:ext>
            </a:extLst>
          </p:cNvPr>
          <p:cNvSpPr txBox="1"/>
          <p:nvPr/>
        </p:nvSpPr>
        <p:spPr>
          <a:xfrm>
            <a:off x="1464424" y="4386101"/>
            <a:ext cx="2603738"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Toimintaympäristö</a:t>
            </a:r>
          </a:p>
        </p:txBody>
      </p:sp>
    </p:spTree>
    <p:extLst>
      <p:ext uri="{BB962C8B-B14F-4D97-AF65-F5344CB8AC3E}">
        <p14:creationId xmlns:p14="http://schemas.microsoft.com/office/powerpoint/2010/main" val="320108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244489" y="1995000"/>
            <a:ext cx="4552434" cy="486300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30922" y="695853"/>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Tutkitaan aihetta tarkemmin yhdessä </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203014" y="1697530"/>
            <a:ext cx="6143508" cy="4101779"/>
          </a:xfrm>
        </p:spPr>
        <p:txBody>
          <a:bodyPr/>
          <a:lstStyle/>
          <a:p>
            <a:pPr lvl="0" algn="l" rtl="0">
              <a:spcBef>
                <a:spcPts val="0"/>
              </a:spcBef>
              <a:spcAft>
                <a:spcPts val="0"/>
              </a:spcAft>
            </a:pPr>
            <a:r>
              <a:rPr lang="fi" dirty="0">
                <a:latin typeface="Arial" panose="020B0604020202020204" pitchFamily="34" charset="0"/>
              </a:rPr>
              <a:t>Listataan tarkemmin yksinäisyyttä aiheuttavia tekijöitä. Kirjoita niin monta asiaa kuin keksit. </a:t>
            </a:r>
          </a:p>
          <a:p>
            <a:pPr lvl="0" algn="l" rtl="0">
              <a:spcBef>
                <a:spcPts val="0"/>
              </a:spcBef>
              <a:spcAft>
                <a:spcPts val="0"/>
              </a:spcAft>
            </a:pPr>
            <a:endParaRPr lang="fi" sz="2000" dirty="0">
              <a:latin typeface="Arial" panose="020B0604020202020204" pitchFamily="34" charset="0"/>
            </a:endParaRPr>
          </a:p>
          <a:p>
            <a:r>
              <a:rPr lang="fi-FI" dirty="0" err="1">
                <a:latin typeface="Arial" panose="020B0604020202020204" pitchFamily="34" charset="0"/>
              </a:rPr>
              <a:t>Huom</a:t>
            </a:r>
            <a:r>
              <a:rPr lang="fi-FI" dirty="0">
                <a:latin typeface="Arial" panose="020B0604020202020204" pitchFamily="34" charset="0"/>
              </a:rPr>
              <a:t>! Sinun ei tarvitse lähestyä aihetta ainoastaan omakohtaista kokemusten kautta, pohditaan yksinäisyyttä ilmiönä ja yleisellä tasolla. </a:t>
            </a:r>
          </a:p>
        </p:txBody>
      </p:sp>
      <p:sp>
        <p:nvSpPr>
          <p:cNvPr id="2" name="Tähti: 5-sakarainen 1">
            <a:extLst>
              <a:ext uri="{FF2B5EF4-FFF2-40B4-BE49-F238E27FC236}">
                <a16:creationId xmlns:a16="http://schemas.microsoft.com/office/drawing/2014/main" id="{2512857B-CEC6-8266-08E0-F7E7AC43A12D}"/>
              </a:ext>
            </a:extLst>
          </p:cNvPr>
          <p:cNvSpPr/>
          <p:nvPr/>
        </p:nvSpPr>
        <p:spPr>
          <a:xfrm>
            <a:off x="11077690" y="44875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44145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26989" y="71772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3200" dirty="0"/>
              <a:t>Yksinäisyyden taustatekijät omassa elämässä</a:t>
            </a:r>
            <a:endPar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84789" y="2038501"/>
            <a:ext cx="5511453" cy="4101779"/>
          </a:xfrm>
        </p:spPr>
        <p:txBody>
          <a:bodyPr/>
          <a:lstStyle/>
          <a:p>
            <a:pPr marL="88900" lvl="0" algn="l" rtl="0">
              <a:spcBef>
                <a:spcPts val="0"/>
              </a:spcBef>
              <a:spcAft>
                <a:spcPts val="0"/>
              </a:spcAft>
              <a:buClr>
                <a:schemeClr val="dk2"/>
              </a:buClr>
              <a:buSzPts val="2200"/>
            </a:pPr>
            <a:r>
              <a:rPr lang="fi-FI" sz="2400" dirty="0">
                <a:latin typeface="Arial" panose="020B0604020202020204" pitchFamily="34" charset="0"/>
              </a:rPr>
              <a:t>Pohdi hetken aikaa omaa yksinäisyyden kokemustasi. </a:t>
            </a:r>
          </a:p>
          <a:p>
            <a:pPr marL="88900" lvl="0" algn="l" rtl="0">
              <a:spcBef>
                <a:spcPts val="0"/>
              </a:spcBef>
              <a:spcAft>
                <a:spcPts val="0"/>
              </a:spcAft>
              <a:buClr>
                <a:schemeClr val="dk2"/>
              </a:buClr>
              <a:buSzPts val="2200"/>
            </a:pPr>
            <a:endParaRPr lang="fi-FI" sz="2400" dirty="0">
              <a:latin typeface="Arial" panose="020B0604020202020204" pitchFamily="34" charset="0"/>
            </a:endParaRPr>
          </a:p>
          <a:p>
            <a:pPr marL="88900" lvl="0" algn="l" rtl="0">
              <a:spcBef>
                <a:spcPts val="0"/>
              </a:spcBef>
              <a:spcAft>
                <a:spcPts val="0"/>
              </a:spcAft>
              <a:buClr>
                <a:schemeClr val="dk2"/>
              </a:buClr>
              <a:buSzPts val="2200"/>
            </a:pPr>
            <a:r>
              <a:rPr lang="fi-FI" sz="2400" dirty="0">
                <a:latin typeface="Arial" panose="020B0604020202020204" pitchFamily="34" charset="0"/>
              </a:rPr>
              <a:t>Tunnistatko äskeisessä tehtävässä listattuja tekijöitä, jotka ovat vaikuttaneet omaan yksinäisyyteesi? </a:t>
            </a:r>
          </a:p>
          <a:p>
            <a:pPr marL="88900" lvl="0" algn="l" rtl="0">
              <a:spcBef>
                <a:spcPts val="0"/>
              </a:spcBef>
              <a:spcAft>
                <a:spcPts val="0"/>
              </a:spcAft>
              <a:buClr>
                <a:schemeClr val="dk2"/>
              </a:buClr>
              <a:buSzPts val="2200"/>
            </a:pPr>
            <a:endParaRPr lang="fi-FI" sz="2400" dirty="0">
              <a:latin typeface="Arial" panose="020B0604020202020204" pitchFamily="34" charset="0"/>
            </a:endParaRPr>
          </a:p>
          <a:p>
            <a:pPr marL="88900" lvl="0" algn="l" rtl="0">
              <a:spcBef>
                <a:spcPts val="0"/>
              </a:spcBef>
              <a:spcAft>
                <a:spcPts val="0"/>
              </a:spcAft>
              <a:buClr>
                <a:schemeClr val="dk2"/>
              </a:buClr>
              <a:buSzPts val="2200"/>
            </a:pPr>
            <a:r>
              <a:rPr lang="fi-FI" sz="2400" dirty="0">
                <a:latin typeface="Arial" panose="020B0604020202020204" pitchFamily="34" charset="0"/>
              </a:rPr>
              <a:t>Jaa muille sen verran, kuin sinusta tuntuu hyvältä. </a:t>
            </a:r>
          </a:p>
          <a:p>
            <a:endParaRPr lang="fi-FI" dirty="0"/>
          </a:p>
        </p:txBody>
      </p:sp>
      <p:pic>
        <p:nvPicPr>
          <p:cNvPr id="2" name="Picture Placeholder 4">
            <a:extLst>
              <a:ext uri="{FF2B5EF4-FFF2-40B4-BE49-F238E27FC236}">
                <a16:creationId xmlns:a16="http://schemas.microsoft.com/office/drawing/2014/main" id="{DA077627-0E4A-7F2E-6F15-57F86431D705}"/>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192D9A47-0A87-151F-DAB0-787A0CE3EF2E}"/>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ähti: 5-sakarainen 4">
            <a:extLst>
              <a:ext uri="{FF2B5EF4-FFF2-40B4-BE49-F238E27FC236}">
                <a16:creationId xmlns:a16="http://schemas.microsoft.com/office/drawing/2014/main" id="{A15DE6D4-EB6C-8357-4E1B-91C37449DBC1}"/>
              </a:ext>
            </a:extLst>
          </p:cNvPr>
          <p:cNvSpPr/>
          <p:nvPr/>
        </p:nvSpPr>
        <p:spPr>
          <a:xfrm>
            <a:off x="10999714" y="56776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73503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774912"/>
            <a:ext cx="10515600" cy="781750"/>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Kuinka sosiaalinen media vaikuttaa yksinäisyyden kokemukseen?</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471781" y="1729582"/>
            <a:ext cx="5135672" cy="4101779"/>
          </a:xfrm>
        </p:spPr>
        <p:txBody>
          <a:bodyPr/>
          <a:lstStyle/>
          <a:p>
            <a:pPr marL="88900" lvl="0" algn="l" rtl="0">
              <a:spcBef>
                <a:spcPts val="0"/>
              </a:spcBef>
              <a:spcAft>
                <a:spcPts val="0"/>
              </a:spcAft>
              <a:buClr>
                <a:schemeClr val="dk2"/>
              </a:buClr>
              <a:buSzPts val="2200"/>
            </a:pPr>
            <a:r>
              <a:rPr lang="fi" sz="2400">
                <a:latin typeface="Arial" panose="020B0604020202020204" pitchFamily="34" charset="0"/>
              </a:rPr>
              <a:t>Seuraatko sosiaalista mediaa?</a:t>
            </a:r>
          </a:p>
          <a:p>
            <a:pPr marL="88900" lvl="0" algn="l" rtl="0">
              <a:spcBef>
                <a:spcPts val="0"/>
              </a:spcBef>
              <a:spcAft>
                <a:spcPts val="0"/>
              </a:spcAft>
              <a:buClr>
                <a:schemeClr val="dk2"/>
              </a:buClr>
              <a:buSzPts val="2200"/>
            </a:pPr>
            <a:endParaRPr lang="fi" sz="2400">
              <a:latin typeface="Arial" panose="020B0604020202020204" pitchFamily="34" charset="0"/>
            </a:endParaRPr>
          </a:p>
          <a:p>
            <a:pPr marL="88900" lvl="0" algn="l" rtl="0">
              <a:spcBef>
                <a:spcPts val="0"/>
              </a:spcBef>
              <a:spcAft>
                <a:spcPts val="0"/>
              </a:spcAft>
              <a:buClr>
                <a:schemeClr val="dk2"/>
              </a:buClr>
              <a:buSzPts val="2200"/>
            </a:pPr>
            <a:r>
              <a:rPr lang="fi" sz="2400">
                <a:latin typeface="Arial" panose="020B0604020202020204" pitchFamily="34" charset="0"/>
              </a:rPr>
              <a:t>Millainen vaikutus erilaisilla some-sisällöillä on sinun yksinäisyyden kokemukseesi?</a:t>
            </a:r>
          </a:p>
          <a:p>
            <a:pPr marL="88900" lvl="0" algn="l" rtl="0">
              <a:spcBef>
                <a:spcPts val="0"/>
              </a:spcBef>
              <a:spcAft>
                <a:spcPts val="0"/>
              </a:spcAft>
              <a:buClr>
                <a:schemeClr val="dk2"/>
              </a:buClr>
              <a:buSzPts val="2200"/>
            </a:pPr>
            <a:endParaRPr lang="fi" sz="1600"/>
          </a:p>
          <a:p>
            <a:pPr marL="88900" lvl="0" algn="l" rtl="0">
              <a:spcBef>
                <a:spcPts val="0"/>
              </a:spcBef>
              <a:spcAft>
                <a:spcPts val="0"/>
              </a:spcAft>
              <a:buClr>
                <a:schemeClr val="dk2"/>
              </a:buClr>
              <a:buSzPts val="2200"/>
            </a:pPr>
            <a:endParaRPr lang="fi-FI" sz="1600"/>
          </a:p>
        </p:txBody>
      </p:sp>
      <p:pic>
        <p:nvPicPr>
          <p:cNvPr id="2" name="Picture Placeholder 4">
            <a:extLst>
              <a:ext uri="{FF2B5EF4-FFF2-40B4-BE49-F238E27FC236}">
                <a16:creationId xmlns:a16="http://schemas.microsoft.com/office/drawing/2014/main" id="{0AFB132C-FA9A-7ADC-BA67-2BF772AE0F40}"/>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48433C94-DF21-49B0-A623-D6F94B2B63EC}"/>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63544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2296-BAAA-EE48-8B74-3CAC39B2089E}"/>
              </a:ext>
            </a:extLst>
          </p:cNvPr>
          <p:cNvSpPr>
            <a:spLocks noGrp="1"/>
          </p:cNvSpPr>
          <p:nvPr>
            <p:ph type="title"/>
          </p:nvPr>
        </p:nvSpPr>
        <p:spPr/>
        <p:txBody>
          <a:bodyPr/>
          <a:lstStyle/>
          <a:p>
            <a:r>
              <a:rPr lang="fi-FI" dirty="0">
                <a:solidFill>
                  <a:schemeClr val="tx1"/>
                </a:solidFill>
              </a:rPr>
              <a:t>Ryhmän tavoitteet</a:t>
            </a:r>
          </a:p>
        </p:txBody>
      </p:sp>
      <p:sp>
        <p:nvSpPr>
          <p:cNvPr id="3" name="Content Placeholder 2">
            <a:extLst>
              <a:ext uri="{FF2B5EF4-FFF2-40B4-BE49-F238E27FC236}">
                <a16:creationId xmlns:a16="http://schemas.microsoft.com/office/drawing/2014/main" id="{84BD5485-BA39-B043-BFAD-0D10C03E1B3F}"/>
              </a:ext>
            </a:extLst>
          </p:cNvPr>
          <p:cNvSpPr>
            <a:spLocks noGrp="1"/>
          </p:cNvSpPr>
          <p:nvPr>
            <p:ph idx="1"/>
          </p:nvPr>
        </p:nvSpPr>
        <p:spPr/>
        <p:txBody>
          <a:bodyPr/>
          <a:lstStyle/>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Lisätä ymmärrystä yksinäisyydestä</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Tutustua uusiin ihmisiin ja jakaa kokemuksia muiden kanssa</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Tunnistaa ja löytää omia vahvuuksia</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Lisätä itseluottamusta ja rohkeutta sosiaalisissa tilanteissa</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Huomata olemassa oleva hyvä</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Vähentää yksinäisyyden kokemusta</a:t>
            </a:r>
          </a:p>
          <a:p>
            <a:endParaRPr lang="fi-FI" dirty="0"/>
          </a:p>
        </p:txBody>
      </p:sp>
    </p:spTree>
    <p:extLst>
      <p:ext uri="{BB962C8B-B14F-4D97-AF65-F5344CB8AC3E}">
        <p14:creationId xmlns:p14="http://schemas.microsoft.com/office/powerpoint/2010/main" val="45444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Tilanteen </a:t>
            </a:r>
            <a:r>
              <a:rPr lang="fi" sz="5400">
                <a:solidFill>
                  <a:srgbClr val="FF0000"/>
                </a:solidFill>
              </a:rPr>
              <a:t>hyväksyminen</a:t>
            </a:r>
            <a:r>
              <a:rPr lang="fi" sz="5400"/>
              <a:t> voi auttaa löytämään </a:t>
            </a:r>
            <a:r>
              <a:rPr lang="fi" sz="5400">
                <a:solidFill>
                  <a:srgbClr val="FF0000"/>
                </a:solidFill>
              </a:rPr>
              <a:t>keinoja</a:t>
            </a:r>
            <a:r>
              <a:rPr lang="fi" sz="5400"/>
              <a:t> tilanteen </a:t>
            </a:r>
            <a:r>
              <a:rPr lang="fi" sz="5400">
                <a:solidFill>
                  <a:srgbClr val="FF0000"/>
                </a:solidFill>
              </a:rPr>
              <a:t>muuttamiseksi</a:t>
            </a:r>
            <a:r>
              <a:rPr lang="fi" sz="5400"/>
              <a:t>. </a:t>
            </a:r>
            <a:endParaRPr lang="fi-FI" sz="5400"/>
          </a:p>
        </p:txBody>
      </p:sp>
    </p:spTree>
    <p:extLst>
      <p:ext uri="{BB962C8B-B14F-4D97-AF65-F5344CB8AC3E}">
        <p14:creationId xmlns:p14="http://schemas.microsoft.com/office/powerpoint/2010/main" val="681235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10877550" y="-264695"/>
            <a:ext cx="1828800" cy="182880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680364" y="603471"/>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024673" y="2469421"/>
            <a:ext cx="8035521" cy="4101779"/>
          </a:xfrm>
        </p:spPr>
        <p:txBody>
          <a:bodyPr/>
          <a:lstStyle/>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Kiinnitä huomiota siihen, millaisia reaktioita sosiaalinen media saa sinussa aikaan. Millaiset sisällöt ilahduttavat, millaiset aiheuttavat pahaa mieltä.</a:t>
            </a:r>
          </a:p>
          <a:p>
            <a:pPr marL="457200" lvl="0" indent="-342900" algn="l" rtl="0">
              <a:spcBef>
                <a:spcPts val="0"/>
              </a:spcBef>
              <a:spcAft>
                <a:spcPts val="0"/>
              </a:spcAft>
              <a:buSzPts val="1800"/>
              <a:buFont typeface="Wingdings" panose="05000000000000000000" pitchFamily="2" charset="2"/>
              <a:buChar char="ü"/>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Sijoita tikkatauluun aikaisemmin lokeroimiasi yksinäisyyden syitä. Voisitko keskittää energiasi asioihin, joihin voit vaikuttaa? Entä keksisitkö miten voit sietää ja hyväksyä asiat joihin et voi vaikuttaa?</a:t>
            </a:r>
          </a:p>
          <a:p>
            <a:pPr marL="114300" lvl="0" algn="l" rtl="0">
              <a:spcBef>
                <a:spcPts val="0"/>
              </a:spcBef>
              <a:spcAft>
                <a:spcPts val="0"/>
              </a:spcAft>
              <a:buSzPts val="1800"/>
            </a:pPr>
            <a:endParaRPr lang="fi-FI" sz="2400" dirty="0">
              <a:latin typeface="Arial" panose="020B0604020202020204" pitchFamily="34" charset="0"/>
            </a:endParaRPr>
          </a:p>
          <a:p>
            <a:pPr marL="457200" indent="-342900">
              <a:buSzPts val="1800"/>
              <a:buFont typeface="Wingdings" panose="05000000000000000000" pitchFamily="2" charset="2"/>
              <a:buChar char="ü"/>
            </a:pPr>
            <a:r>
              <a:rPr lang="fi-FI" sz="2400" dirty="0">
                <a:latin typeface="Arial" panose="020B0604020202020204" pitchFamily="34" charset="0"/>
              </a:rPr>
              <a:t>Kirjaa kiitollisuuspäiväkirjaan huomioita vähintään yhtenä päivänä. </a:t>
            </a:r>
          </a:p>
          <a:p>
            <a:pPr marL="114300">
              <a:buSzPts val="1800"/>
            </a:pPr>
            <a:endParaRPr lang="fi-FI" sz="2400" dirty="0">
              <a:latin typeface="Arial" panose="020B0604020202020204" pitchFamily="34" charset="0"/>
            </a:endParaRPr>
          </a:p>
          <a:p>
            <a:pPr marL="114300" lvl="0" algn="l" rtl="0">
              <a:spcBef>
                <a:spcPts val="0"/>
              </a:spcBef>
              <a:spcAft>
                <a:spcPts val="0"/>
              </a:spcAft>
              <a:buSzPts val="1800"/>
            </a:pPr>
            <a:endParaRPr lang="fi" sz="2400" dirty="0">
              <a:latin typeface="Arial" panose="020B0604020202020204" pitchFamily="34" charset="0"/>
            </a:endParaRPr>
          </a:p>
          <a:p>
            <a:endParaRPr lang="fi-FI" dirty="0"/>
          </a:p>
        </p:txBody>
      </p:sp>
      <p:pic>
        <p:nvPicPr>
          <p:cNvPr id="4" name="Kuva 3">
            <a:extLst>
              <a:ext uri="{FF2B5EF4-FFF2-40B4-BE49-F238E27FC236}">
                <a16:creationId xmlns:a16="http://schemas.microsoft.com/office/drawing/2014/main" id="{3481CDEE-5DCA-7701-6A32-115C253424B0}"/>
              </a:ext>
            </a:extLst>
          </p:cNvPr>
          <p:cNvPicPr>
            <a:picLocks noChangeAspect="1"/>
          </p:cNvPicPr>
          <p:nvPr/>
        </p:nvPicPr>
        <p:blipFill>
          <a:blip r:embed="rId4"/>
          <a:stretch>
            <a:fillRect/>
          </a:stretch>
        </p:blipFill>
        <p:spPr>
          <a:xfrm>
            <a:off x="393405" y="2298150"/>
            <a:ext cx="3546207" cy="3209515"/>
          </a:xfrm>
          <a:prstGeom prst="rect">
            <a:avLst/>
          </a:prstGeom>
        </p:spPr>
      </p:pic>
    </p:spTree>
    <p:extLst>
      <p:ext uri="{BB962C8B-B14F-4D97-AF65-F5344CB8AC3E}">
        <p14:creationId xmlns:p14="http://schemas.microsoft.com/office/powerpoint/2010/main" val="3281598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1684217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3.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Ajatusten yllättävä voima</a:t>
            </a:r>
          </a:p>
        </p:txBody>
      </p:sp>
    </p:spTree>
    <p:extLst>
      <p:ext uri="{BB962C8B-B14F-4D97-AF65-F5344CB8AC3E}">
        <p14:creationId xmlns:p14="http://schemas.microsoft.com/office/powerpoint/2010/main" val="691449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1449231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56447" y="58485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825236" y="1715128"/>
            <a:ext cx="5782217" cy="4109475"/>
          </a:xfrm>
        </p:spPr>
        <p:txBody>
          <a:bodyPr/>
          <a:lstStyle/>
          <a:p>
            <a:pPr lvl="0" algn="l" rtl="0">
              <a:spcBef>
                <a:spcPts val="0"/>
              </a:spcBef>
              <a:spcAft>
                <a:spcPts val="0"/>
              </a:spcAft>
            </a:pPr>
            <a:r>
              <a:rPr lang="fi" sz="2800" dirty="0">
                <a:latin typeface="Arial" panose="020B0604020202020204" pitchFamily="34" charset="0"/>
              </a:rPr>
              <a:t>Miltä tuntuu juuri nyt?</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panose="020B0604020202020204" pitchFamily="34" charset="0"/>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3170094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10363200" y="0"/>
            <a:ext cx="1828800" cy="182880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678591" y="670095"/>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Herättikö viikkotehtävä ajatuksia?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024673" y="2469421"/>
            <a:ext cx="8035521" cy="4101779"/>
          </a:xfrm>
        </p:spPr>
        <p:txBody>
          <a:bodyPr/>
          <a:lstStyle/>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Kiinnitä huomiota siihen, millaisia reaktioita sosiaalinen media saa sinussa aikaan. Millaiset sisällöt ilahduttavat, millaiset aiheuttavat pahaa mieltä.</a:t>
            </a:r>
          </a:p>
          <a:p>
            <a:pPr marL="457200" lvl="0" indent="-342900" algn="l" rtl="0">
              <a:spcBef>
                <a:spcPts val="0"/>
              </a:spcBef>
              <a:spcAft>
                <a:spcPts val="0"/>
              </a:spcAft>
              <a:buSzPts val="1800"/>
              <a:buFont typeface="Wingdings" panose="05000000000000000000" pitchFamily="2" charset="2"/>
              <a:buChar char="ü"/>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Sijoita tikkatauluun aikaisemmin lokeroimiasi yksinäisyyden syitä. Voisitko keskittää energiasi asioihin, joihin voit vaikuttaa? Entä keksisitkö miten voit sietää ja hyväksyä asiat joihin et voi vaikuttaa?</a:t>
            </a:r>
          </a:p>
          <a:p>
            <a:pPr marL="114300" lvl="0" algn="l" rtl="0">
              <a:spcBef>
                <a:spcPts val="0"/>
              </a:spcBef>
              <a:spcAft>
                <a:spcPts val="0"/>
              </a:spcAft>
              <a:buSzPts val="1800"/>
            </a:pPr>
            <a:endParaRPr lang="fi-FI" sz="2400" dirty="0">
              <a:latin typeface="Arial" panose="020B0604020202020204" pitchFamily="34" charset="0"/>
            </a:endParaRPr>
          </a:p>
          <a:p>
            <a:pPr marL="114300">
              <a:buSzPts val="1800"/>
            </a:pPr>
            <a:endParaRPr lang="fi-FI" sz="2400" dirty="0">
              <a:latin typeface="Arial" panose="020B0604020202020204" pitchFamily="34" charset="0"/>
            </a:endParaRPr>
          </a:p>
          <a:p>
            <a:pPr marL="114300" lvl="0" algn="l" rtl="0">
              <a:spcBef>
                <a:spcPts val="0"/>
              </a:spcBef>
              <a:spcAft>
                <a:spcPts val="0"/>
              </a:spcAft>
              <a:buSzPts val="1800"/>
            </a:pPr>
            <a:endParaRPr lang="fi" sz="2400" dirty="0">
              <a:latin typeface="Arial" panose="020B0604020202020204" pitchFamily="34" charset="0"/>
            </a:endParaRPr>
          </a:p>
          <a:p>
            <a:endParaRPr lang="fi-FI" dirty="0"/>
          </a:p>
        </p:txBody>
      </p:sp>
      <p:pic>
        <p:nvPicPr>
          <p:cNvPr id="4" name="Kuva 3">
            <a:extLst>
              <a:ext uri="{FF2B5EF4-FFF2-40B4-BE49-F238E27FC236}">
                <a16:creationId xmlns:a16="http://schemas.microsoft.com/office/drawing/2014/main" id="{3481CDEE-5DCA-7701-6A32-115C253424B0}"/>
              </a:ext>
            </a:extLst>
          </p:cNvPr>
          <p:cNvPicPr>
            <a:picLocks noChangeAspect="1"/>
          </p:cNvPicPr>
          <p:nvPr/>
        </p:nvPicPr>
        <p:blipFill>
          <a:blip r:embed="rId4"/>
          <a:stretch>
            <a:fillRect/>
          </a:stretch>
        </p:blipFill>
        <p:spPr>
          <a:xfrm>
            <a:off x="305726" y="2202456"/>
            <a:ext cx="3718947" cy="3358371"/>
          </a:xfrm>
          <a:prstGeom prst="rect">
            <a:avLst/>
          </a:prstGeom>
        </p:spPr>
      </p:pic>
    </p:spTree>
    <p:extLst>
      <p:ext uri="{BB962C8B-B14F-4D97-AF65-F5344CB8AC3E}">
        <p14:creationId xmlns:p14="http://schemas.microsoft.com/office/powerpoint/2010/main" val="173670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Yksinäisyys ja häpeä</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5"/>
            <a:ext cx="7292547" cy="2800486"/>
          </a:xfrm>
        </p:spPr>
        <p:txBody>
          <a:bodyPr>
            <a:normAutofit fontScale="92500" lnSpcReduction="10000"/>
          </a:bodyPr>
          <a:lstStyle/>
          <a:p>
            <a:pPr marL="342900" lvl="0" indent="-342900" rtl="0">
              <a:lnSpc>
                <a:spcPct val="80000"/>
              </a:lnSpc>
              <a:spcBef>
                <a:spcPts val="0"/>
              </a:spcBef>
              <a:spcAft>
                <a:spcPts val="0"/>
              </a:spcAft>
              <a:buClr>
                <a:schemeClr val="dk1"/>
              </a:buClr>
              <a:buSzPct val="75000"/>
              <a:buFont typeface="Wingdings" panose="05000000000000000000" pitchFamily="2" charset="2"/>
              <a:buChar char="ü"/>
            </a:pPr>
            <a:r>
              <a:rPr lang="fi-FI" sz="2400" dirty="0">
                <a:solidFill>
                  <a:srgbClr val="131313"/>
                </a:solidFill>
                <a:ea typeface="Roboto"/>
                <a:sym typeface="Roboto"/>
              </a:rPr>
              <a:t>Yksinäisyys herättää monia tunteita, mutta yksi vahvimmista ja yksinäisyyttä syventävistä tunteista on usein häpeä.</a:t>
            </a:r>
          </a:p>
          <a:p>
            <a:pPr marL="342900" lvl="0" indent="-342900" rtl="0">
              <a:lnSpc>
                <a:spcPct val="80000"/>
              </a:lnSpc>
              <a:spcBef>
                <a:spcPts val="0"/>
              </a:spcBef>
              <a:spcAft>
                <a:spcPts val="0"/>
              </a:spcAft>
              <a:buClr>
                <a:schemeClr val="dk1"/>
              </a:buClr>
              <a:buSzPct val="75000"/>
              <a:buFont typeface="Wingdings" panose="05000000000000000000" pitchFamily="2" charset="2"/>
              <a:buChar char="ü"/>
            </a:pPr>
            <a:endParaRPr lang="fi-FI" sz="2400" dirty="0">
              <a:solidFill>
                <a:srgbClr val="131313"/>
              </a:solidFill>
              <a:ea typeface="Roboto"/>
              <a:sym typeface="Roboto"/>
            </a:endParaRPr>
          </a:p>
          <a:p>
            <a:pPr marL="342900" lvl="0" indent="-342900" rtl="0">
              <a:lnSpc>
                <a:spcPct val="80000"/>
              </a:lnSpc>
              <a:spcBef>
                <a:spcPts val="0"/>
              </a:spcBef>
              <a:spcAft>
                <a:spcPts val="0"/>
              </a:spcAft>
              <a:buClr>
                <a:schemeClr val="dk1"/>
              </a:buClr>
              <a:buSzPct val="75000"/>
              <a:buFont typeface="Wingdings" panose="05000000000000000000" pitchFamily="2" charset="2"/>
              <a:buChar char="ü"/>
            </a:pPr>
            <a:r>
              <a:rPr lang="fi-FI" sz="2400" dirty="0">
                <a:solidFill>
                  <a:srgbClr val="131313"/>
                </a:solidFill>
                <a:ea typeface="Roboto"/>
                <a:sym typeface="Roboto"/>
              </a:rPr>
              <a:t>Häpeä estää puhumasta omasta tilanteesta muille, sekä saa ihmisen käpertymään vielä syvemmin omiin oloihinsa. </a:t>
            </a:r>
          </a:p>
          <a:p>
            <a:pPr lvl="0" rtl="0">
              <a:lnSpc>
                <a:spcPct val="80000"/>
              </a:lnSpc>
              <a:spcBef>
                <a:spcPts val="0"/>
              </a:spcBef>
              <a:spcAft>
                <a:spcPts val="0"/>
              </a:spcAft>
              <a:buClr>
                <a:schemeClr val="dk1"/>
              </a:buClr>
              <a:buSzPct val="75000"/>
            </a:pPr>
            <a:endParaRPr lang="fi-FI" sz="2400" dirty="0">
              <a:solidFill>
                <a:srgbClr val="131313"/>
              </a:solidFill>
              <a:ea typeface="Roboto"/>
              <a:sym typeface="Roboto"/>
            </a:endParaRPr>
          </a:p>
          <a:p>
            <a:pPr marL="342900" lvl="0" indent="-342900" rtl="0">
              <a:lnSpc>
                <a:spcPct val="80000"/>
              </a:lnSpc>
              <a:spcBef>
                <a:spcPts val="0"/>
              </a:spcBef>
              <a:spcAft>
                <a:spcPts val="0"/>
              </a:spcAft>
              <a:buClr>
                <a:schemeClr val="dk1"/>
              </a:buClr>
              <a:buSzPct val="75000"/>
              <a:buFont typeface="Wingdings" panose="05000000000000000000" pitchFamily="2" charset="2"/>
              <a:buChar char="ü"/>
            </a:pPr>
            <a:r>
              <a:rPr lang="fi-FI" sz="2400" dirty="0">
                <a:solidFill>
                  <a:srgbClr val="131313"/>
                </a:solidFill>
                <a:ea typeface="Roboto"/>
                <a:sym typeface="Roboto"/>
              </a:rPr>
              <a:t>Usein myös tuntuu, että on ainoa maailmassa joka kokee näin ja yksinäisyyden kokemus herättää syyllisyyttä. </a:t>
            </a:r>
            <a:endParaRPr lang="fi-FI" sz="2400" dirty="0"/>
          </a:p>
          <a:p>
            <a:endParaRPr lang="fi-FI" dirty="0"/>
          </a:p>
        </p:txBody>
      </p:sp>
      <p:sp>
        <p:nvSpPr>
          <p:cNvPr id="6" name="Käärö: Pysty 5">
            <a:extLst>
              <a:ext uri="{FF2B5EF4-FFF2-40B4-BE49-F238E27FC236}">
                <a16:creationId xmlns:a16="http://schemas.microsoft.com/office/drawing/2014/main" id="{42F350BD-0181-7EF7-A99D-463A1A5D17AB}"/>
              </a:ext>
            </a:extLst>
          </p:cNvPr>
          <p:cNvSpPr/>
          <p:nvPr/>
        </p:nvSpPr>
        <p:spPr>
          <a:xfrm>
            <a:off x="8407375" y="1941914"/>
            <a:ext cx="2946425" cy="3175687"/>
          </a:xfrm>
          <a:prstGeom prst="verticalScroll">
            <a:avLst/>
          </a:prstGeom>
          <a:solidFill>
            <a:srgbClr val="E8E2D8"/>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99164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71383" y="605321"/>
            <a:ext cx="10515600" cy="781750"/>
          </a:xfrm>
        </p:spPr>
        <p:txBody>
          <a:bodyPr>
            <a:normAutofit/>
          </a:bodyPr>
          <a:lstStyle/>
          <a:p>
            <a:r>
              <a:rPr lang="fi-FI" sz="3200" dirty="0"/>
              <a:t>Yksinäisyys voi synnyttää haitallisia ajatuksia</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479853" y="1779373"/>
            <a:ext cx="8194590" cy="4286917"/>
          </a:xfrm>
        </p:spPr>
        <p:txBody>
          <a:bodyPr>
            <a:normAutofit fontScale="92500" lnSpcReduction="10000"/>
          </a:bodyPr>
          <a:lstStyle/>
          <a:p>
            <a:pPr marL="571500" lvl="0" indent="-457200" algn="l" rtl="0">
              <a:spcBef>
                <a:spcPts val="0"/>
              </a:spcBef>
              <a:spcAft>
                <a:spcPts val="0"/>
              </a:spcAft>
              <a:buSzPts val="1800"/>
              <a:buFont typeface="Wingdings" panose="05000000000000000000" pitchFamily="2" charset="2"/>
              <a:buChar char="Ø"/>
            </a:pPr>
            <a:r>
              <a:rPr lang="fi-FI" sz="2600" dirty="0"/>
              <a:t>Kun yksinäisyys jatkuu pitkään, tapamme havainnoida ympäristöämme voi muuttua:</a:t>
            </a:r>
          </a:p>
          <a:p>
            <a:pPr marL="1028700" lvl="1" indent="-457200">
              <a:spcBef>
                <a:spcPts val="0"/>
              </a:spcBef>
              <a:buSzPts val="1800"/>
              <a:buFont typeface="Wingdings" panose="05000000000000000000" pitchFamily="2" charset="2"/>
              <a:buChar char="Ø"/>
            </a:pPr>
            <a:r>
              <a:rPr lang="fi-FI" sz="1900" dirty="0"/>
              <a:t>Saatamme helposti tulkita ympäristön neutraalit tapahtumat negatiivisiksi.</a:t>
            </a:r>
          </a:p>
          <a:p>
            <a:pPr marL="1028700" lvl="1" indent="-457200">
              <a:spcBef>
                <a:spcPts val="0"/>
              </a:spcBef>
              <a:buSzPts val="1800"/>
              <a:buFont typeface="Wingdings" panose="05000000000000000000" pitchFamily="2" charset="2"/>
              <a:buChar char="Ø"/>
            </a:pPr>
            <a:r>
              <a:rPr lang="fi-FI" sz="1900" dirty="0"/>
              <a:t>Keskitymme myös enemmän negatiivisiin asioihin.</a:t>
            </a:r>
          </a:p>
          <a:p>
            <a:pPr marL="571500" lvl="1" indent="0" algn="l" rtl="0">
              <a:spcBef>
                <a:spcPts val="0"/>
              </a:spcBef>
              <a:spcAft>
                <a:spcPts val="0"/>
              </a:spcAft>
              <a:buSzPts val="1800"/>
            </a:pPr>
            <a:endParaRPr lang="fi-FI" sz="2600" dirty="0"/>
          </a:p>
          <a:p>
            <a:pPr marL="457200" indent="-342900">
              <a:buSzPts val="1800"/>
              <a:buFont typeface="Arial" panose="020B0604020202020204" pitchFamily="34" charset="0"/>
              <a:buChar char="●"/>
            </a:pPr>
            <a:r>
              <a:rPr lang="fi-FI" sz="2600" dirty="0"/>
              <a:t>Näin maailma alkaa näyttää paljon ikävämmältä paikalta kuin se objektiivisesti katsottuna onkaan. Tämä voi vaikuttaa käyttäytymiseemme niin, että yksinäisyyden tunne kasvaa kasvamistaan kuin lumipallo.</a:t>
            </a:r>
          </a:p>
          <a:p>
            <a:pPr marL="114300" lvl="0" indent="0" algn="l" rtl="0">
              <a:spcBef>
                <a:spcPts val="0"/>
              </a:spcBef>
              <a:spcAft>
                <a:spcPts val="0"/>
              </a:spcAft>
              <a:buSzPts val="1800"/>
            </a:pPr>
            <a:endParaRPr lang="fi-FI" sz="2600" dirty="0"/>
          </a:p>
          <a:p>
            <a:pPr marL="457200" lvl="0" indent="-342900" algn="l" rtl="0">
              <a:spcBef>
                <a:spcPts val="0"/>
              </a:spcBef>
              <a:spcAft>
                <a:spcPts val="0"/>
              </a:spcAft>
              <a:buSzPts val="1800"/>
              <a:buChar char="●"/>
            </a:pPr>
            <a:r>
              <a:rPr lang="fi-FI" sz="2600" dirty="0"/>
              <a:t>Haitalliset ajatukset voivat kohdistua itseen tai muihin.</a:t>
            </a:r>
          </a:p>
          <a:p>
            <a:pPr marL="114300" lvl="0" algn="l" rtl="0">
              <a:spcBef>
                <a:spcPts val="0"/>
              </a:spcBef>
              <a:spcAft>
                <a:spcPts val="0"/>
              </a:spcAft>
              <a:buSzPts val="1800"/>
            </a:pPr>
            <a:endParaRPr lang="fi-FI" sz="2400" dirty="0"/>
          </a:p>
          <a:p>
            <a:pPr marL="457200" lvl="0" indent="-342900" algn="l" rtl="0">
              <a:spcBef>
                <a:spcPts val="0"/>
              </a:spcBef>
              <a:spcAft>
                <a:spcPts val="0"/>
              </a:spcAft>
              <a:buSzPts val="1800"/>
              <a:buChar char="●"/>
            </a:pPr>
            <a:endParaRPr lang="fi-FI" sz="2400" dirty="0">
              <a:latin typeface="Georgia" panose="02040502050405020303" pitchFamily="18" charset="0"/>
            </a:endParaRPr>
          </a:p>
          <a:p>
            <a:endParaRPr lang="fi-FI" dirty="0"/>
          </a:p>
        </p:txBody>
      </p:sp>
      <p:pic>
        <p:nvPicPr>
          <p:cNvPr id="4" name="Kuva 3">
            <a:extLst>
              <a:ext uri="{FF2B5EF4-FFF2-40B4-BE49-F238E27FC236}">
                <a16:creationId xmlns:a16="http://schemas.microsoft.com/office/drawing/2014/main" id="{1945232C-BAF2-D861-90C2-B22ACF8C1148}"/>
              </a:ext>
            </a:extLst>
          </p:cNvPr>
          <p:cNvPicPr>
            <a:picLocks noChangeAspect="1"/>
          </p:cNvPicPr>
          <p:nvPr/>
        </p:nvPicPr>
        <p:blipFill>
          <a:blip r:embed="rId3"/>
          <a:stretch>
            <a:fillRect/>
          </a:stretch>
        </p:blipFill>
        <p:spPr>
          <a:xfrm>
            <a:off x="8964122" y="1995395"/>
            <a:ext cx="2962913" cy="3188484"/>
          </a:xfrm>
          <a:prstGeom prst="rect">
            <a:avLst/>
          </a:prstGeom>
        </p:spPr>
      </p:pic>
    </p:spTree>
    <p:extLst>
      <p:ext uri="{BB962C8B-B14F-4D97-AF65-F5344CB8AC3E}">
        <p14:creationId xmlns:p14="http://schemas.microsoft.com/office/powerpoint/2010/main" val="1278474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11"/>
        <p:cNvGrpSpPr/>
        <p:nvPr/>
      </p:nvGrpSpPr>
      <p:grpSpPr>
        <a:xfrm>
          <a:off x="0" y="0"/>
          <a:ext cx="0" cy="0"/>
          <a:chOff x="0" y="0"/>
          <a:chExt cx="0" cy="0"/>
        </a:xfrm>
      </p:grpSpPr>
      <p:sp>
        <p:nvSpPr>
          <p:cNvPr id="512" name="Google Shape;512;p91"/>
          <p:cNvSpPr/>
          <p:nvPr/>
        </p:nvSpPr>
        <p:spPr>
          <a:xfrm>
            <a:off x="0" y="5306467"/>
            <a:ext cx="3594100" cy="1348400"/>
          </a:xfrm>
          <a:prstGeom prst="wedgeRoundRectCallout">
            <a:avLst>
              <a:gd name="adj1" fmla="val -20833"/>
              <a:gd name="adj2" fmla="val 62500"/>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513" name="Google Shape;513;p91"/>
          <p:cNvSpPr/>
          <p:nvPr/>
        </p:nvSpPr>
        <p:spPr>
          <a:xfrm>
            <a:off x="464133" y="2391633"/>
            <a:ext cx="1915600" cy="207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Neutraali tapahtuma: </a:t>
            </a:r>
            <a:r>
              <a:rPr lang="fi" sz="1867" kern="0">
                <a:solidFill>
                  <a:srgbClr val="000000"/>
                </a:solidFill>
                <a:latin typeface="Arial"/>
                <a:cs typeface="Arial"/>
                <a:sym typeface="Arial"/>
              </a:rPr>
              <a:t>Tuttuni selasi puhelintaan kun kerroin kuulumisistani.</a:t>
            </a:r>
            <a:endParaRPr sz="1867" kern="0">
              <a:solidFill>
                <a:srgbClr val="000000"/>
              </a:solidFill>
              <a:latin typeface="Arial"/>
              <a:cs typeface="Arial"/>
              <a:sym typeface="Arial"/>
            </a:endParaRPr>
          </a:p>
        </p:txBody>
      </p:sp>
      <p:sp>
        <p:nvSpPr>
          <p:cNvPr id="514" name="Google Shape;514;p91"/>
          <p:cNvSpPr/>
          <p:nvPr/>
        </p:nvSpPr>
        <p:spPr>
          <a:xfrm>
            <a:off x="2870933" y="1269067"/>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Ajatus: </a:t>
            </a:r>
          </a:p>
          <a:p>
            <a:pPr algn="ctr" defTabSz="1219170">
              <a:buClr>
                <a:srgbClr val="000000"/>
              </a:buClr>
            </a:pPr>
            <a:endParaRPr lang="fi" sz="1867" b="1" kern="0">
              <a:solidFill>
                <a:srgbClr val="000000"/>
              </a:solidFill>
              <a:latin typeface="Arial"/>
              <a:cs typeface="Arial"/>
              <a:sym typeface="Arial"/>
            </a:endParaRPr>
          </a:p>
          <a:p>
            <a:pPr algn="ctr" defTabSz="1219170">
              <a:buClr>
                <a:srgbClr val="000000"/>
              </a:buClr>
            </a:pPr>
            <a:r>
              <a:rPr lang="fi" sz="1600" i="1" kern="0">
                <a:solidFill>
                  <a:srgbClr val="000000"/>
                </a:solidFill>
                <a:latin typeface="Arial"/>
                <a:cs typeface="Arial"/>
                <a:sym typeface="Arial"/>
              </a:rPr>
              <a:t>Häntä kyllästytti, olen varmasti tylsää seuraa</a:t>
            </a:r>
            <a:r>
              <a:rPr lang="fi" sz="1867" i="1" kern="0">
                <a:solidFill>
                  <a:srgbClr val="000000"/>
                </a:solidFill>
                <a:latin typeface="Arial"/>
                <a:cs typeface="Arial"/>
                <a:sym typeface="Arial"/>
              </a:rPr>
              <a:t>.</a:t>
            </a:r>
            <a:endParaRPr sz="1867" i="1"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5" name="Google Shape;515;p91"/>
          <p:cNvSpPr/>
          <p:nvPr/>
        </p:nvSpPr>
        <p:spPr>
          <a:xfrm>
            <a:off x="5207100" y="1225667"/>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Tunne:</a:t>
            </a:r>
            <a:r>
              <a:rPr lang="fi" sz="1867" kern="0">
                <a:solidFill>
                  <a:srgbClr val="000000"/>
                </a:solidFill>
                <a:latin typeface="Arial"/>
                <a:cs typeface="Arial"/>
                <a:sym typeface="Arial"/>
              </a:rPr>
              <a:t> </a:t>
            </a:r>
          </a:p>
          <a:p>
            <a:pPr algn="ctr" defTabSz="1219170">
              <a:buClr>
                <a:srgbClr val="000000"/>
              </a:buClr>
            </a:pPr>
            <a:r>
              <a:rPr lang="fi" sz="1600" kern="0">
                <a:solidFill>
                  <a:srgbClr val="000000"/>
                </a:solidFill>
                <a:latin typeface="Arial"/>
                <a:cs typeface="Arial"/>
                <a:sym typeface="Arial"/>
              </a:rPr>
              <a:t>häpeä, alemmuuden-tunne</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6" name="Google Shape;516;p91"/>
          <p:cNvSpPr/>
          <p:nvPr/>
        </p:nvSpPr>
        <p:spPr>
          <a:xfrm>
            <a:off x="7593800" y="1225667"/>
            <a:ext cx="16644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Toiminta:</a:t>
            </a:r>
            <a:r>
              <a:rPr lang="fi" sz="1867" kern="0">
                <a:solidFill>
                  <a:srgbClr val="000000"/>
                </a:solidFill>
                <a:latin typeface="Arial"/>
                <a:cs typeface="Arial"/>
                <a:sym typeface="Arial"/>
              </a:rPr>
              <a:t> </a:t>
            </a:r>
          </a:p>
          <a:p>
            <a:pPr algn="ctr" defTabSz="1219170">
              <a:buClr>
                <a:srgbClr val="000000"/>
              </a:buClr>
            </a:pPr>
            <a:r>
              <a:rPr lang="fi" sz="1600" kern="0">
                <a:solidFill>
                  <a:srgbClr val="000000"/>
                </a:solidFill>
                <a:latin typeface="Arial"/>
                <a:cs typeface="Arial"/>
                <a:sym typeface="Arial"/>
              </a:rPr>
              <a:t>En juttele tutuille, jos minulla ei ole kiinnostavaa kerrottavaa.</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7" name="Google Shape;517;p91"/>
          <p:cNvSpPr/>
          <p:nvPr/>
        </p:nvSpPr>
        <p:spPr>
          <a:xfrm>
            <a:off x="9866100" y="2494033"/>
            <a:ext cx="1664400" cy="253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Seuraus:</a:t>
            </a:r>
            <a:endParaRPr sz="1867" b="1" kern="0">
              <a:solidFill>
                <a:srgbClr val="000000"/>
              </a:solidFill>
              <a:latin typeface="Arial"/>
              <a:cs typeface="Arial"/>
              <a:sym typeface="Arial"/>
            </a:endParaRPr>
          </a:p>
          <a:p>
            <a:pPr algn="ctr" defTabSz="1219170">
              <a:buClr>
                <a:srgbClr val="000000"/>
              </a:buClr>
            </a:pPr>
            <a:r>
              <a:rPr lang="fi" sz="1600" kern="0">
                <a:solidFill>
                  <a:srgbClr val="000000"/>
                </a:solidFill>
                <a:latin typeface="Arial"/>
                <a:cs typeface="Arial"/>
                <a:sym typeface="Arial"/>
              </a:rPr>
              <a:t>Vietän yhä enemmän aikaa yksin, koen yksinäisyyttä vielä enemmän.</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8" name="Google Shape;518;p91"/>
          <p:cNvSpPr txBox="1"/>
          <p:nvPr/>
        </p:nvSpPr>
        <p:spPr>
          <a:xfrm>
            <a:off x="254973" y="5349745"/>
            <a:ext cx="3277594" cy="126184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200" kern="0" dirty="0">
                <a:latin typeface="Arial"/>
                <a:cs typeface="Arial"/>
                <a:sym typeface="Arial"/>
              </a:rPr>
              <a:t>Olisiko mahdollista keksiä joku toinen tapa tulkita tilanne?</a:t>
            </a:r>
            <a:endParaRPr sz="2200" kern="0" dirty="0">
              <a:latin typeface="Arial"/>
              <a:cs typeface="Arial"/>
              <a:sym typeface="Arial"/>
            </a:endParaRPr>
          </a:p>
        </p:txBody>
      </p:sp>
      <p:sp>
        <p:nvSpPr>
          <p:cNvPr id="519" name="Google Shape;519;p91"/>
          <p:cNvSpPr/>
          <p:nvPr/>
        </p:nvSpPr>
        <p:spPr>
          <a:xfrm>
            <a:off x="2936933" y="3561500"/>
            <a:ext cx="1712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Ajatus:</a:t>
            </a:r>
          </a:p>
          <a:p>
            <a:pPr algn="ctr" defTabSz="1219170">
              <a:buClr>
                <a:srgbClr val="000000"/>
              </a:buClr>
            </a:pPr>
            <a:r>
              <a:rPr lang="fi" sz="1867" kern="0">
                <a:solidFill>
                  <a:srgbClr val="000000"/>
                </a:solidFill>
                <a:latin typeface="Arial"/>
                <a:cs typeface="Arial"/>
                <a:sym typeface="Arial"/>
              </a:rPr>
              <a:t> </a:t>
            </a:r>
            <a:r>
              <a:rPr lang="fi" sz="1600" i="1" kern="0">
                <a:solidFill>
                  <a:srgbClr val="000000"/>
                </a:solidFill>
                <a:latin typeface="Arial"/>
                <a:cs typeface="Arial"/>
                <a:sym typeface="Arial"/>
              </a:rPr>
              <a:t>Tuttavaani ei kiinnosta minun asiani.</a:t>
            </a:r>
            <a:endParaRPr sz="1600" i="1"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20" name="Google Shape;520;p91"/>
          <p:cNvSpPr/>
          <p:nvPr/>
        </p:nvSpPr>
        <p:spPr>
          <a:xfrm>
            <a:off x="5207100" y="3561500"/>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Tunne:</a:t>
            </a:r>
            <a:r>
              <a:rPr lang="fi" sz="1867" kern="0">
                <a:solidFill>
                  <a:srgbClr val="000000"/>
                </a:solidFill>
                <a:latin typeface="Arial"/>
                <a:cs typeface="Arial"/>
                <a:sym typeface="Arial"/>
              </a:rPr>
              <a:t> </a:t>
            </a:r>
          </a:p>
          <a:p>
            <a:pPr algn="ctr" defTabSz="1219170">
              <a:buClr>
                <a:srgbClr val="000000"/>
              </a:buClr>
            </a:pPr>
            <a:r>
              <a:rPr lang="fi" sz="1600" kern="0">
                <a:solidFill>
                  <a:srgbClr val="000000"/>
                </a:solidFill>
                <a:latin typeface="Arial"/>
                <a:cs typeface="Arial"/>
                <a:sym typeface="Arial"/>
              </a:rPr>
              <a:t>olen näkymätön, pettymys, ärsyyntyminen</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21" name="Google Shape;521;p91"/>
          <p:cNvSpPr/>
          <p:nvPr/>
        </p:nvSpPr>
        <p:spPr>
          <a:xfrm>
            <a:off x="7536600" y="3561500"/>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Toiminta: </a:t>
            </a:r>
          </a:p>
          <a:p>
            <a:pPr algn="ctr" defTabSz="1219170">
              <a:buClr>
                <a:srgbClr val="000000"/>
              </a:buClr>
            </a:pPr>
            <a:r>
              <a:rPr lang="fi" sz="1600" kern="0">
                <a:solidFill>
                  <a:srgbClr val="000000"/>
                </a:solidFill>
                <a:latin typeface="Arial"/>
                <a:cs typeface="Arial"/>
                <a:sym typeface="Arial"/>
              </a:rPr>
              <a:t>En yritä enää jutella tälle (tai muille) tuttavalle.</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cxnSp>
        <p:nvCxnSpPr>
          <p:cNvPr id="522" name="Google Shape;522;p91"/>
          <p:cNvCxnSpPr/>
          <p:nvPr/>
        </p:nvCxnSpPr>
        <p:spPr>
          <a:xfrm rot="10800000" flipH="1">
            <a:off x="2505133" y="2689867"/>
            <a:ext cx="251600" cy="308800"/>
          </a:xfrm>
          <a:prstGeom prst="straightConnector1">
            <a:avLst/>
          </a:prstGeom>
          <a:noFill/>
          <a:ln w="9525" cap="flat" cmpd="sng">
            <a:solidFill>
              <a:schemeClr val="dk2"/>
            </a:solidFill>
            <a:prstDash val="solid"/>
            <a:round/>
            <a:headEnd type="none" w="med" len="med"/>
            <a:tailEnd type="triangle" w="med" len="med"/>
          </a:ln>
        </p:spPr>
      </p:cxnSp>
      <p:cxnSp>
        <p:nvCxnSpPr>
          <p:cNvPr id="523" name="Google Shape;523;p91"/>
          <p:cNvCxnSpPr>
            <a:stCxn id="515" idx="3"/>
            <a:endCxn id="516" idx="1"/>
          </p:cNvCxnSpPr>
          <p:nvPr/>
        </p:nvCxnSpPr>
        <p:spPr>
          <a:xfrm>
            <a:off x="6985900" y="2158267"/>
            <a:ext cx="608000" cy="0"/>
          </a:xfrm>
          <a:prstGeom prst="straightConnector1">
            <a:avLst/>
          </a:prstGeom>
          <a:noFill/>
          <a:ln w="9525" cap="flat" cmpd="sng">
            <a:solidFill>
              <a:schemeClr val="dk2"/>
            </a:solidFill>
            <a:prstDash val="solid"/>
            <a:round/>
            <a:headEnd type="none" w="med" len="med"/>
            <a:tailEnd type="triangle" w="med" len="med"/>
          </a:ln>
        </p:spPr>
      </p:cxnSp>
      <p:cxnSp>
        <p:nvCxnSpPr>
          <p:cNvPr id="524" name="Google Shape;524;p91"/>
          <p:cNvCxnSpPr>
            <a:stCxn id="516" idx="3"/>
            <a:endCxn id="517" idx="1"/>
          </p:cNvCxnSpPr>
          <p:nvPr/>
        </p:nvCxnSpPr>
        <p:spPr>
          <a:xfrm>
            <a:off x="9258200" y="2158267"/>
            <a:ext cx="608000" cy="1605200"/>
          </a:xfrm>
          <a:prstGeom prst="straightConnector1">
            <a:avLst/>
          </a:prstGeom>
          <a:noFill/>
          <a:ln w="9525" cap="flat" cmpd="sng">
            <a:solidFill>
              <a:schemeClr val="dk2"/>
            </a:solidFill>
            <a:prstDash val="solid"/>
            <a:round/>
            <a:headEnd type="none" w="med" len="med"/>
            <a:tailEnd type="triangle" w="med" len="med"/>
          </a:ln>
        </p:spPr>
      </p:cxnSp>
      <p:cxnSp>
        <p:nvCxnSpPr>
          <p:cNvPr id="525" name="Google Shape;525;p91"/>
          <p:cNvCxnSpPr/>
          <p:nvPr/>
        </p:nvCxnSpPr>
        <p:spPr>
          <a:xfrm>
            <a:off x="2516567" y="3947367"/>
            <a:ext cx="217200" cy="320000"/>
          </a:xfrm>
          <a:prstGeom prst="straightConnector1">
            <a:avLst/>
          </a:prstGeom>
          <a:noFill/>
          <a:ln w="9525" cap="flat" cmpd="sng">
            <a:solidFill>
              <a:schemeClr val="dk2"/>
            </a:solidFill>
            <a:prstDash val="solid"/>
            <a:round/>
            <a:headEnd type="none" w="med" len="med"/>
            <a:tailEnd type="triangle" w="med" len="med"/>
          </a:ln>
        </p:spPr>
      </p:cxnSp>
      <p:cxnSp>
        <p:nvCxnSpPr>
          <p:cNvPr id="526" name="Google Shape;526;p91"/>
          <p:cNvCxnSpPr>
            <a:endCxn id="520" idx="1"/>
          </p:cNvCxnSpPr>
          <p:nvPr/>
        </p:nvCxnSpPr>
        <p:spPr>
          <a:xfrm>
            <a:off x="4649900" y="4494100"/>
            <a:ext cx="557200" cy="0"/>
          </a:xfrm>
          <a:prstGeom prst="straightConnector1">
            <a:avLst/>
          </a:prstGeom>
          <a:noFill/>
          <a:ln w="9525" cap="flat" cmpd="sng">
            <a:solidFill>
              <a:schemeClr val="dk2"/>
            </a:solidFill>
            <a:prstDash val="solid"/>
            <a:round/>
            <a:headEnd type="none" w="med" len="med"/>
            <a:tailEnd type="triangle" w="med" len="med"/>
          </a:ln>
        </p:spPr>
      </p:cxnSp>
      <p:cxnSp>
        <p:nvCxnSpPr>
          <p:cNvPr id="527" name="Google Shape;527;p91"/>
          <p:cNvCxnSpPr>
            <a:stCxn id="520" idx="3"/>
            <a:endCxn id="521" idx="1"/>
          </p:cNvCxnSpPr>
          <p:nvPr/>
        </p:nvCxnSpPr>
        <p:spPr>
          <a:xfrm>
            <a:off x="6985900" y="4494100"/>
            <a:ext cx="550800" cy="0"/>
          </a:xfrm>
          <a:prstGeom prst="straightConnector1">
            <a:avLst/>
          </a:prstGeom>
          <a:noFill/>
          <a:ln w="9525" cap="flat" cmpd="sng">
            <a:solidFill>
              <a:schemeClr val="dk2"/>
            </a:solidFill>
            <a:prstDash val="solid"/>
            <a:round/>
            <a:headEnd type="none" w="med" len="med"/>
            <a:tailEnd type="triangle" w="med" len="med"/>
          </a:ln>
        </p:spPr>
      </p:cxnSp>
      <p:cxnSp>
        <p:nvCxnSpPr>
          <p:cNvPr id="528" name="Google Shape;528;p91"/>
          <p:cNvCxnSpPr>
            <a:stCxn id="521" idx="3"/>
            <a:endCxn id="517" idx="1"/>
          </p:cNvCxnSpPr>
          <p:nvPr/>
        </p:nvCxnSpPr>
        <p:spPr>
          <a:xfrm rot="10800000" flipH="1">
            <a:off x="9315400" y="3763700"/>
            <a:ext cx="550800" cy="730400"/>
          </a:xfrm>
          <a:prstGeom prst="straightConnector1">
            <a:avLst/>
          </a:prstGeom>
          <a:noFill/>
          <a:ln w="9525" cap="flat" cmpd="sng">
            <a:solidFill>
              <a:schemeClr val="dk2"/>
            </a:solidFill>
            <a:prstDash val="solid"/>
            <a:round/>
            <a:headEnd type="none" w="med" len="med"/>
            <a:tailEnd type="triangle" w="med" len="med"/>
          </a:ln>
        </p:spPr>
      </p:cxnSp>
      <p:cxnSp>
        <p:nvCxnSpPr>
          <p:cNvPr id="529" name="Google Shape;529;p91"/>
          <p:cNvCxnSpPr>
            <a:endCxn id="515" idx="1"/>
          </p:cNvCxnSpPr>
          <p:nvPr/>
        </p:nvCxnSpPr>
        <p:spPr>
          <a:xfrm rot="10800000" flipH="1">
            <a:off x="4649900" y="2158267"/>
            <a:ext cx="557200" cy="43200"/>
          </a:xfrm>
          <a:prstGeom prst="straightConnector1">
            <a:avLst/>
          </a:prstGeom>
          <a:noFill/>
          <a:ln w="9525" cap="flat" cmpd="sng">
            <a:solidFill>
              <a:schemeClr val="dk2"/>
            </a:solidFill>
            <a:prstDash val="solid"/>
            <a:round/>
            <a:headEnd type="none" w="med" len="med"/>
            <a:tailEnd type="triangle" w="med" len="med"/>
          </a:ln>
        </p:spPr>
      </p:cxnSp>
      <p:sp>
        <p:nvSpPr>
          <p:cNvPr id="530" name="Google Shape;530;p91"/>
          <p:cNvSpPr txBox="1"/>
          <p:nvPr/>
        </p:nvSpPr>
        <p:spPr>
          <a:xfrm>
            <a:off x="3760333" y="5532919"/>
            <a:ext cx="6583600" cy="5231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kern="0" dirty="0">
                <a:latin typeface="Arial"/>
                <a:cs typeface="Arial"/>
                <a:sym typeface="Arial"/>
              </a:rPr>
              <a:t>Muihin kohdistuva kielteinen tai haitallinen ajatus</a:t>
            </a:r>
            <a:endParaRPr kern="0" dirty="0">
              <a:latin typeface="Arial"/>
              <a:cs typeface="Arial"/>
              <a:sym typeface="Arial"/>
            </a:endParaRPr>
          </a:p>
        </p:txBody>
      </p:sp>
      <p:sp>
        <p:nvSpPr>
          <p:cNvPr id="531" name="Google Shape;531;p91"/>
          <p:cNvSpPr txBox="1"/>
          <p:nvPr/>
        </p:nvSpPr>
        <p:spPr>
          <a:xfrm>
            <a:off x="3793333" y="448247"/>
            <a:ext cx="6583600" cy="5231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kern="0">
                <a:latin typeface="Arial"/>
                <a:cs typeface="Arial"/>
                <a:sym typeface="Arial"/>
              </a:rPr>
              <a:t>Itseen kohdistuva kielteinen tai haitallinen ajatus</a:t>
            </a:r>
            <a:endParaRPr kern="0">
              <a:latin typeface="Arial"/>
              <a:cs typeface="Arial"/>
              <a:sym typeface="Arial"/>
            </a:endParaRPr>
          </a:p>
        </p:txBody>
      </p:sp>
      <p:pic>
        <p:nvPicPr>
          <p:cNvPr id="2" name="Kuva 1">
            <a:extLst>
              <a:ext uri="{FF2B5EF4-FFF2-40B4-BE49-F238E27FC236}">
                <a16:creationId xmlns:a16="http://schemas.microsoft.com/office/drawing/2014/main" id="{174B9F5C-95E2-B35C-1E75-14146665F3F1}"/>
              </a:ext>
            </a:extLst>
          </p:cNvPr>
          <p:cNvPicPr>
            <a:picLocks noChangeAspect="1"/>
          </p:cNvPicPr>
          <p:nvPr/>
        </p:nvPicPr>
        <p:blipFill>
          <a:blip r:embed="rId3"/>
          <a:stretch>
            <a:fillRect/>
          </a:stretch>
        </p:blipFill>
        <p:spPr>
          <a:xfrm>
            <a:off x="10705358" y="363373"/>
            <a:ext cx="963251" cy="847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animBg="1"/>
      <p:bldP spid="515" grpId="0" animBg="1"/>
      <p:bldP spid="516" grpId="0" animBg="1"/>
      <p:bldP spid="517" grpId="0" animBg="1"/>
      <p:bldP spid="518" grpId="0"/>
      <p:bldP spid="519" grpId="0" animBg="1"/>
      <p:bldP spid="520" grpId="0" animBg="1"/>
      <p:bldP spid="521" grpId="0" animBg="1"/>
      <p:bldP spid="530" grpId="0"/>
      <p:bldP spid="5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Kaikki kasvu </a:t>
            </a:r>
            <a:r>
              <a:rPr lang="fi" sz="5400">
                <a:solidFill>
                  <a:srgbClr val="FF0000"/>
                </a:solidFill>
              </a:rPr>
              <a:t>ei ole näkyvää</a:t>
            </a:r>
            <a:r>
              <a:rPr lang="fi" sz="5400"/>
              <a:t>, eikä kaikki edistys </a:t>
            </a:r>
            <a:br>
              <a:rPr lang="fi" sz="5400"/>
            </a:br>
            <a:r>
              <a:rPr lang="fi" sz="5400"/>
              <a:t>ole suoraviivaista. Joskus </a:t>
            </a:r>
            <a:br>
              <a:rPr lang="fi" sz="5400"/>
            </a:br>
            <a:r>
              <a:rPr lang="fi" sz="5400">
                <a:solidFill>
                  <a:srgbClr val="FF0000"/>
                </a:solidFill>
              </a:rPr>
              <a:t>merkittävimmät muutokset </a:t>
            </a:r>
            <a:r>
              <a:rPr lang="fi" sz="5400"/>
              <a:t>tapahtuvat hiljaa, </a:t>
            </a:r>
            <a:r>
              <a:rPr lang="fi" sz="5400">
                <a:solidFill>
                  <a:srgbClr val="FF0000"/>
                </a:solidFill>
              </a:rPr>
              <a:t>pinnan alla</a:t>
            </a:r>
            <a:r>
              <a:rPr lang="fi" sz="5400"/>
              <a:t>.</a:t>
            </a:r>
            <a:endParaRPr lang="fi-FI"/>
          </a:p>
        </p:txBody>
      </p:sp>
    </p:spTree>
    <p:extLst>
      <p:ext uri="{BB962C8B-B14F-4D97-AF65-F5344CB8AC3E}">
        <p14:creationId xmlns:p14="http://schemas.microsoft.com/office/powerpoint/2010/main" val="1889958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43"/>
        <p:cNvGrpSpPr/>
        <p:nvPr/>
      </p:nvGrpSpPr>
      <p:grpSpPr>
        <a:xfrm>
          <a:off x="0" y="0"/>
          <a:ext cx="0" cy="0"/>
          <a:chOff x="0" y="0"/>
          <a:chExt cx="0" cy="0"/>
        </a:xfrm>
      </p:grpSpPr>
      <p:sp>
        <p:nvSpPr>
          <p:cNvPr id="544" name="Google Shape;544;p93"/>
          <p:cNvSpPr/>
          <p:nvPr/>
        </p:nvSpPr>
        <p:spPr>
          <a:xfrm>
            <a:off x="8900983" y="2343400"/>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Yleistäminen</a:t>
            </a:r>
            <a:endParaRPr sz="1867" kern="0">
              <a:solidFill>
                <a:srgbClr val="000000"/>
              </a:solidFill>
              <a:latin typeface="Arial"/>
              <a:cs typeface="Arial"/>
              <a:sym typeface="Arial"/>
            </a:endParaRPr>
          </a:p>
        </p:txBody>
      </p:sp>
      <p:sp>
        <p:nvSpPr>
          <p:cNvPr id="545" name="Google Shape;545;p93"/>
          <p:cNvSpPr/>
          <p:nvPr/>
        </p:nvSpPr>
        <p:spPr>
          <a:xfrm>
            <a:off x="8900983" y="43092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dirty="0">
                <a:solidFill>
                  <a:srgbClr val="000000"/>
                </a:solidFill>
                <a:latin typeface="Arial"/>
                <a:cs typeface="Arial"/>
                <a:sym typeface="Arial"/>
              </a:rPr>
              <a:t>Pikaiset johtopäätökset</a:t>
            </a:r>
            <a:endParaRPr sz="1867" kern="0" dirty="0">
              <a:solidFill>
                <a:srgbClr val="000000"/>
              </a:solidFill>
              <a:latin typeface="Arial"/>
              <a:cs typeface="Arial"/>
              <a:sym typeface="Arial"/>
            </a:endParaRPr>
          </a:p>
        </p:txBody>
      </p:sp>
      <p:sp>
        <p:nvSpPr>
          <p:cNvPr id="546" name="Google Shape;546;p93"/>
          <p:cNvSpPr/>
          <p:nvPr/>
        </p:nvSpPr>
        <p:spPr>
          <a:xfrm>
            <a:off x="3125150" y="32236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Mustavalkoinen ajattelu</a:t>
            </a:r>
            <a:endParaRPr sz="1867" kern="0">
              <a:solidFill>
                <a:srgbClr val="000000"/>
              </a:solidFill>
              <a:latin typeface="Arial"/>
              <a:cs typeface="Arial"/>
              <a:sym typeface="Arial"/>
            </a:endParaRPr>
          </a:p>
        </p:txBody>
      </p:sp>
      <p:sp>
        <p:nvSpPr>
          <p:cNvPr id="547" name="Google Shape;547;p93"/>
          <p:cNvSpPr/>
          <p:nvPr/>
        </p:nvSpPr>
        <p:spPr>
          <a:xfrm>
            <a:off x="5734184" y="4586391"/>
            <a:ext cx="2524100" cy="1269338"/>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Myönteisten asioiden huomiotta jättäminen</a:t>
            </a:r>
            <a:endParaRPr sz="1867" kern="0">
              <a:solidFill>
                <a:srgbClr val="000000"/>
              </a:solidFill>
              <a:latin typeface="Arial"/>
              <a:cs typeface="Arial"/>
              <a:sym typeface="Arial"/>
            </a:endParaRPr>
          </a:p>
        </p:txBody>
      </p:sp>
      <p:sp>
        <p:nvSpPr>
          <p:cNvPr id="548" name="Google Shape;548;p93"/>
          <p:cNvSpPr/>
          <p:nvPr/>
        </p:nvSpPr>
        <p:spPr>
          <a:xfrm>
            <a:off x="537251" y="20292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Negatiivinen ennustaminen</a:t>
            </a:r>
            <a:endParaRPr sz="1867" kern="0">
              <a:solidFill>
                <a:srgbClr val="000000"/>
              </a:solidFill>
              <a:latin typeface="Arial"/>
              <a:cs typeface="Arial"/>
              <a:sym typeface="Arial"/>
            </a:endParaRPr>
          </a:p>
        </p:txBody>
      </p:sp>
      <p:sp>
        <p:nvSpPr>
          <p:cNvPr id="549" name="Google Shape;549;p93"/>
          <p:cNvSpPr/>
          <p:nvPr/>
        </p:nvSpPr>
        <p:spPr>
          <a:xfrm>
            <a:off x="537251" y="4586391"/>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dirty="0">
                <a:solidFill>
                  <a:srgbClr val="000000"/>
                </a:solidFill>
                <a:latin typeface="Arial"/>
                <a:cs typeface="Arial"/>
                <a:sym typeface="Arial"/>
              </a:rPr>
              <a:t>Itsensä vähättely</a:t>
            </a:r>
            <a:endParaRPr sz="1867" kern="0" dirty="0">
              <a:solidFill>
                <a:srgbClr val="000000"/>
              </a:solidFill>
              <a:latin typeface="Arial"/>
              <a:cs typeface="Arial"/>
              <a:sym typeface="Arial"/>
            </a:endParaRPr>
          </a:p>
        </p:txBody>
      </p:sp>
      <p:sp>
        <p:nvSpPr>
          <p:cNvPr id="550" name="Google Shape;550;p93"/>
          <p:cNvSpPr/>
          <p:nvPr/>
        </p:nvSpPr>
        <p:spPr>
          <a:xfrm>
            <a:off x="5734184" y="20292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Leimaaminen</a:t>
            </a:r>
            <a:endParaRPr sz="1867" kern="0">
              <a:solidFill>
                <a:srgbClr val="000000"/>
              </a:solidFill>
              <a:latin typeface="Arial"/>
              <a:cs typeface="Arial"/>
              <a:sym typeface="Arial"/>
            </a:endParaRPr>
          </a:p>
        </p:txBody>
      </p:sp>
      <p:sp>
        <p:nvSpPr>
          <p:cNvPr id="551" name="Google Shape;551;p93"/>
          <p:cNvSpPr txBox="1"/>
          <p:nvPr/>
        </p:nvSpPr>
        <p:spPr>
          <a:xfrm>
            <a:off x="519582" y="537314"/>
            <a:ext cx="94728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4000" b="1" kern="0" dirty="0">
                <a:latin typeface="Arial"/>
                <a:cs typeface="Arial"/>
                <a:sym typeface="Arial"/>
              </a:rPr>
              <a:t>Yleisimpiä haitallisia ajatuksia</a:t>
            </a:r>
            <a:endParaRPr sz="4000" b="1" kern="0" dirty="0">
              <a:latin typeface="Arial"/>
              <a:cs typeface="Arial"/>
              <a:sym typeface="Arial"/>
            </a:endParaRPr>
          </a:p>
        </p:txBody>
      </p:sp>
      <p:pic>
        <p:nvPicPr>
          <p:cNvPr id="3" name="Kuva 2" descr="Kuva, joka sisältää kohteen astronomia, luovuus, tähti&#10;&#10;Kuvaus luotu automaattisesti">
            <a:extLst>
              <a:ext uri="{FF2B5EF4-FFF2-40B4-BE49-F238E27FC236}">
                <a16:creationId xmlns:a16="http://schemas.microsoft.com/office/drawing/2014/main" id="{107936EA-F9B8-C7BE-8BCA-60387DAB7231}"/>
              </a:ext>
            </a:extLst>
          </p:cNvPr>
          <p:cNvPicPr>
            <a:picLocks noChangeAspect="1"/>
          </p:cNvPicPr>
          <p:nvPr/>
        </p:nvPicPr>
        <p:blipFill>
          <a:blip r:embed="rId3"/>
          <a:stretch>
            <a:fillRect/>
          </a:stretch>
        </p:blipFill>
        <p:spPr>
          <a:xfrm>
            <a:off x="10705358" y="363373"/>
            <a:ext cx="963251" cy="84741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688436"/>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Pohditaan omia ajatusmalleja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471781" y="1729582"/>
            <a:ext cx="5135672" cy="4101779"/>
          </a:xfrm>
        </p:spPr>
        <p:txBody>
          <a:bodyPr/>
          <a:lstStyle/>
          <a:p>
            <a:pPr marL="88900" lvl="0" algn="l" rtl="0">
              <a:spcBef>
                <a:spcPts val="0"/>
              </a:spcBef>
              <a:spcAft>
                <a:spcPts val="0"/>
              </a:spcAft>
              <a:buClr>
                <a:schemeClr val="dk2"/>
              </a:buClr>
              <a:buSzPts val="2200"/>
            </a:pPr>
            <a:r>
              <a:rPr lang="fi" sz="2400" dirty="0">
                <a:latin typeface="Arial" panose="020B0604020202020204" pitchFamily="34" charset="0"/>
              </a:rPr>
              <a:t>Tunnistatko omassa ajattelussa vastaavia haitallisia tulkintoja? </a:t>
            </a:r>
          </a:p>
          <a:p>
            <a:pPr marL="88900" lvl="0" algn="l" rtl="0">
              <a:spcBef>
                <a:spcPts val="0"/>
              </a:spcBef>
              <a:spcAft>
                <a:spcPts val="0"/>
              </a:spcAft>
              <a:buClr>
                <a:schemeClr val="dk2"/>
              </a:buClr>
              <a:buSzPts val="2200"/>
            </a:pPr>
            <a:endParaRPr lang="fi" sz="2400" dirty="0">
              <a:latin typeface="Arial" panose="020B0604020202020204" pitchFamily="34" charset="0"/>
            </a:endParaRPr>
          </a:p>
          <a:p>
            <a:pPr marL="88900" lvl="0" algn="l" rtl="0">
              <a:spcBef>
                <a:spcPts val="0"/>
              </a:spcBef>
              <a:spcAft>
                <a:spcPts val="0"/>
              </a:spcAft>
              <a:buClr>
                <a:schemeClr val="dk2"/>
              </a:buClr>
              <a:buSzPts val="2200"/>
            </a:pPr>
            <a:r>
              <a:rPr lang="fi" sz="2400" dirty="0">
                <a:latin typeface="Arial" panose="020B0604020202020204" pitchFamily="34" charset="0"/>
              </a:rPr>
              <a:t>Tuleeko mieleen vastaavia esimerkkejä omasta elämästä?</a:t>
            </a:r>
          </a:p>
          <a:p>
            <a:pPr marL="88900" lvl="0" algn="l" rtl="0">
              <a:spcBef>
                <a:spcPts val="0"/>
              </a:spcBef>
              <a:spcAft>
                <a:spcPts val="0"/>
              </a:spcAft>
              <a:buClr>
                <a:schemeClr val="dk2"/>
              </a:buClr>
              <a:buSzPts val="2200"/>
            </a:pPr>
            <a:endParaRPr lang="fi-FI" sz="1600" dirty="0"/>
          </a:p>
        </p:txBody>
      </p:sp>
      <p:pic>
        <p:nvPicPr>
          <p:cNvPr id="2" name="Picture Placeholder 4">
            <a:extLst>
              <a:ext uri="{FF2B5EF4-FFF2-40B4-BE49-F238E27FC236}">
                <a16:creationId xmlns:a16="http://schemas.microsoft.com/office/drawing/2014/main" id="{E25AE06D-D652-558F-5CF3-9189D77066EF}"/>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7822AAC2-2079-2F22-864B-36C1DE851492}"/>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Kuva, joka sisältää kohteen astronomia, luovuus, tähti&#10;&#10;Kuvaus luotu automaattisesti">
            <a:extLst>
              <a:ext uri="{FF2B5EF4-FFF2-40B4-BE49-F238E27FC236}">
                <a16:creationId xmlns:a16="http://schemas.microsoft.com/office/drawing/2014/main" id="{A8EEA5E4-B553-C10F-D068-22A019822F44}"/>
              </a:ext>
            </a:extLst>
          </p:cNvPr>
          <p:cNvPicPr>
            <a:picLocks noChangeAspect="1"/>
          </p:cNvPicPr>
          <p:nvPr/>
        </p:nvPicPr>
        <p:blipFill>
          <a:blip r:embed="rId4"/>
          <a:stretch>
            <a:fillRect/>
          </a:stretch>
        </p:blipFill>
        <p:spPr>
          <a:xfrm>
            <a:off x="10705358" y="363373"/>
            <a:ext cx="963251" cy="847417"/>
          </a:xfrm>
          <a:prstGeom prst="rect">
            <a:avLst/>
          </a:prstGeom>
        </p:spPr>
      </p:pic>
    </p:spTree>
    <p:extLst>
      <p:ext uri="{BB962C8B-B14F-4D97-AF65-F5344CB8AC3E}">
        <p14:creationId xmlns:p14="http://schemas.microsoft.com/office/powerpoint/2010/main" val="2976137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Positiivinen lumipalloefekti</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5"/>
            <a:ext cx="7760085" cy="2800486"/>
          </a:xfrm>
        </p:spPr>
        <p:txBody>
          <a:bodyPr>
            <a:normAutofit fontScale="92500" lnSpcReduction="20000"/>
          </a:bodyPr>
          <a:lstStyle/>
          <a:p>
            <a:pPr marL="0" lvl="0" indent="0" algn="l" rtl="0">
              <a:spcBef>
                <a:spcPts val="0"/>
              </a:spcBef>
              <a:spcAft>
                <a:spcPts val="0"/>
              </a:spcAft>
              <a:buNone/>
            </a:pPr>
            <a:r>
              <a:rPr lang="fi-FI" sz="2400" dirty="0"/>
              <a:t>Näitä jo automatisoituneita ajatuksia on vaikea kyseenalaistaa sillä ne tuntuvat meille todelta.</a:t>
            </a:r>
          </a:p>
          <a:p>
            <a:pPr marL="0" lvl="0" indent="0" algn="l" rtl="0">
              <a:spcBef>
                <a:spcPts val="0"/>
              </a:spcBef>
              <a:spcAft>
                <a:spcPts val="0"/>
              </a:spcAft>
              <a:buNone/>
            </a:pPr>
            <a:endParaRPr lang="fi-FI" sz="2400" dirty="0"/>
          </a:p>
          <a:p>
            <a:pPr marL="0" lvl="0" indent="0" algn="l" rtl="0">
              <a:spcBef>
                <a:spcPts val="0"/>
              </a:spcBef>
              <a:spcAft>
                <a:spcPts val="0"/>
              </a:spcAft>
              <a:buNone/>
            </a:pPr>
            <a:r>
              <a:rPr lang="fi-FI" sz="2400" dirty="0"/>
              <a:t>Onkin tärkeää, että tunnistamme haitallisia suhtautumis- ja ajattelutapojamme ja uskallamme sitten haastaa ajatteluamme.</a:t>
            </a:r>
          </a:p>
          <a:p>
            <a:pPr marL="0" lvl="0" indent="0" algn="l" rtl="0">
              <a:spcBef>
                <a:spcPts val="0"/>
              </a:spcBef>
              <a:spcAft>
                <a:spcPts val="0"/>
              </a:spcAft>
              <a:buNone/>
            </a:pPr>
            <a:endParaRPr lang="fi-FI" sz="2400" dirty="0"/>
          </a:p>
          <a:p>
            <a:r>
              <a:rPr lang="fi-FI" sz="2400" dirty="0"/>
              <a:t>Hyvä uutinen nimittäin on, että </a:t>
            </a:r>
            <a:r>
              <a:rPr lang="fi-FI" sz="2400" b="1" dirty="0"/>
              <a:t>myös positiivisuus toimii lumipalloefektin tavoin</a:t>
            </a:r>
            <a:r>
              <a:rPr lang="fi-FI" sz="2400" dirty="0"/>
              <a:t>!</a:t>
            </a:r>
          </a:p>
          <a:p>
            <a:endParaRPr lang="fi-FI" dirty="0"/>
          </a:p>
        </p:txBody>
      </p:sp>
      <p:pic>
        <p:nvPicPr>
          <p:cNvPr id="5" name="Kuva 4" descr="Kuva, joka sisältää kohteen astronomia, luovuus, tähti&#10;&#10;Kuvaus luotu automaattisesti">
            <a:extLst>
              <a:ext uri="{FF2B5EF4-FFF2-40B4-BE49-F238E27FC236}">
                <a16:creationId xmlns:a16="http://schemas.microsoft.com/office/drawing/2014/main" id="{720C8916-3EB1-392B-9CCA-6B0F1AD3C7CD}"/>
              </a:ext>
            </a:extLst>
          </p:cNvPr>
          <p:cNvPicPr>
            <a:picLocks noChangeAspect="1"/>
          </p:cNvPicPr>
          <p:nvPr/>
        </p:nvPicPr>
        <p:blipFill>
          <a:blip r:embed="rId3"/>
          <a:stretch>
            <a:fillRect/>
          </a:stretch>
        </p:blipFill>
        <p:spPr>
          <a:xfrm>
            <a:off x="10705358" y="363373"/>
            <a:ext cx="963251" cy="847417"/>
          </a:xfrm>
          <a:prstGeom prst="rect">
            <a:avLst/>
          </a:prstGeom>
        </p:spPr>
      </p:pic>
      <p:pic>
        <p:nvPicPr>
          <p:cNvPr id="7" name="Kuva 6" descr="Kuva, joka sisältää kohteen kuvakaappaus, teksti, Suorakaide, muotoilu&#10;&#10;Kuvaus luotu automaattisesti">
            <a:extLst>
              <a:ext uri="{FF2B5EF4-FFF2-40B4-BE49-F238E27FC236}">
                <a16:creationId xmlns:a16="http://schemas.microsoft.com/office/drawing/2014/main" id="{7D522868-8F55-F235-0C79-0BF98D8E3B57}"/>
              </a:ext>
            </a:extLst>
          </p:cNvPr>
          <p:cNvPicPr>
            <a:picLocks noChangeAspect="1"/>
          </p:cNvPicPr>
          <p:nvPr/>
        </p:nvPicPr>
        <p:blipFill>
          <a:blip r:embed="rId4"/>
          <a:stretch>
            <a:fillRect/>
          </a:stretch>
        </p:blipFill>
        <p:spPr>
          <a:xfrm>
            <a:off x="8964122" y="1995395"/>
            <a:ext cx="2962913" cy="3188484"/>
          </a:xfrm>
          <a:prstGeom prst="rect">
            <a:avLst/>
          </a:prstGeom>
        </p:spPr>
      </p:pic>
    </p:spTree>
    <p:extLst>
      <p:ext uri="{BB962C8B-B14F-4D97-AF65-F5344CB8AC3E}">
        <p14:creationId xmlns:p14="http://schemas.microsoft.com/office/powerpoint/2010/main" val="2396810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71"/>
        <p:cNvGrpSpPr/>
        <p:nvPr/>
      </p:nvGrpSpPr>
      <p:grpSpPr>
        <a:xfrm>
          <a:off x="0" y="0"/>
          <a:ext cx="0" cy="0"/>
          <a:chOff x="0" y="0"/>
          <a:chExt cx="0" cy="0"/>
        </a:xfrm>
      </p:grpSpPr>
      <p:sp>
        <p:nvSpPr>
          <p:cNvPr id="572" name="Google Shape;572;p96"/>
          <p:cNvSpPr/>
          <p:nvPr/>
        </p:nvSpPr>
        <p:spPr>
          <a:xfrm>
            <a:off x="278467" y="2792933"/>
            <a:ext cx="1851600" cy="156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Neutraali tapahtuma:</a:t>
            </a:r>
            <a:r>
              <a:rPr lang="fi" sz="1867" kern="0">
                <a:solidFill>
                  <a:srgbClr val="000000"/>
                </a:solidFill>
                <a:latin typeface="Arial"/>
                <a:cs typeface="Arial"/>
                <a:sym typeface="Arial"/>
              </a:rPr>
              <a:t> Juhlissa kukaan ei tule juttelemaan</a:t>
            </a:r>
            <a:endParaRPr sz="1867" kern="0">
              <a:solidFill>
                <a:srgbClr val="000000"/>
              </a:solidFill>
              <a:latin typeface="Arial"/>
              <a:cs typeface="Arial"/>
              <a:sym typeface="Arial"/>
            </a:endParaRPr>
          </a:p>
        </p:txBody>
      </p:sp>
      <p:sp>
        <p:nvSpPr>
          <p:cNvPr id="573" name="Google Shape;573;p96"/>
          <p:cNvSpPr/>
          <p:nvPr/>
        </p:nvSpPr>
        <p:spPr>
          <a:xfrm>
            <a:off x="2582600" y="666933"/>
            <a:ext cx="3271600" cy="156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dirty="0">
                <a:solidFill>
                  <a:srgbClr val="000000"/>
                </a:solidFill>
                <a:latin typeface="Arial"/>
                <a:cs typeface="Arial"/>
                <a:sym typeface="Arial"/>
              </a:rPr>
              <a:t>Positiivinen tulkinta:</a:t>
            </a:r>
            <a:r>
              <a:rPr lang="fi" sz="1867" kern="0" dirty="0">
                <a:solidFill>
                  <a:srgbClr val="000000"/>
                </a:solidFill>
                <a:latin typeface="Arial"/>
                <a:cs typeface="Arial"/>
                <a:sym typeface="Arial"/>
              </a:rPr>
              <a:t> Muita saattaa ujostuttaa vielä enemmän kuin minua, ehkä he kuitenkin kaipaavat juttuseuraa</a:t>
            </a:r>
            <a:endParaRPr sz="1867" kern="0" dirty="0">
              <a:solidFill>
                <a:srgbClr val="000000"/>
              </a:solidFill>
              <a:latin typeface="Arial"/>
              <a:cs typeface="Arial"/>
              <a:sym typeface="Arial"/>
            </a:endParaRPr>
          </a:p>
        </p:txBody>
      </p:sp>
      <p:sp>
        <p:nvSpPr>
          <p:cNvPr id="574" name="Google Shape;574;p96"/>
          <p:cNvSpPr/>
          <p:nvPr/>
        </p:nvSpPr>
        <p:spPr>
          <a:xfrm>
            <a:off x="6409633" y="714633"/>
            <a:ext cx="3271600" cy="136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Positiivinen toiminta:</a:t>
            </a:r>
            <a:r>
              <a:rPr lang="fi" sz="1867" kern="0">
                <a:solidFill>
                  <a:srgbClr val="000000"/>
                </a:solidFill>
                <a:latin typeface="Arial"/>
                <a:cs typeface="Arial"/>
                <a:sym typeface="Arial"/>
              </a:rPr>
              <a:t> Lähestyn rohkeasti jurolta vaikuttavaa ihmistä</a:t>
            </a:r>
            <a:endParaRPr sz="1867" kern="0">
              <a:solidFill>
                <a:srgbClr val="000000"/>
              </a:solidFill>
              <a:latin typeface="Arial"/>
              <a:cs typeface="Arial"/>
              <a:sym typeface="Arial"/>
            </a:endParaRPr>
          </a:p>
        </p:txBody>
      </p:sp>
      <p:sp>
        <p:nvSpPr>
          <p:cNvPr id="575" name="Google Shape;575;p96"/>
          <p:cNvSpPr/>
          <p:nvPr/>
        </p:nvSpPr>
        <p:spPr>
          <a:xfrm>
            <a:off x="9996633" y="2362533"/>
            <a:ext cx="1851600" cy="179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Seuraus: </a:t>
            </a:r>
            <a:r>
              <a:rPr lang="fi" sz="1867" kern="0">
                <a:solidFill>
                  <a:srgbClr val="000000"/>
                </a:solidFill>
                <a:latin typeface="Arial"/>
                <a:cs typeface="Arial"/>
                <a:sym typeface="Arial"/>
              </a:rPr>
              <a:t>Keskustelu yhteisestä mielenkiinnon kohteesta</a:t>
            </a:r>
            <a:endParaRPr sz="1867" kern="0">
              <a:solidFill>
                <a:srgbClr val="000000"/>
              </a:solidFill>
              <a:latin typeface="Arial"/>
              <a:cs typeface="Arial"/>
              <a:sym typeface="Arial"/>
            </a:endParaRPr>
          </a:p>
        </p:txBody>
      </p:sp>
      <p:sp>
        <p:nvSpPr>
          <p:cNvPr id="576" name="Google Shape;576;p96"/>
          <p:cNvSpPr/>
          <p:nvPr/>
        </p:nvSpPr>
        <p:spPr>
          <a:xfrm>
            <a:off x="6642800" y="4173433"/>
            <a:ext cx="2446000" cy="179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Tulkinta:</a:t>
            </a:r>
            <a:r>
              <a:rPr lang="fi" sz="1867" kern="0">
                <a:solidFill>
                  <a:srgbClr val="000000"/>
                </a:solidFill>
                <a:latin typeface="Arial"/>
                <a:cs typeface="Arial"/>
                <a:sym typeface="Arial"/>
              </a:rPr>
              <a:t> Pystyn aloittamaan keskusteluja ihmisten kanssa</a:t>
            </a:r>
            <a:endParaRPr sz="1867" kern="0">
              <a:solidFill>
                <a:srgbClr val="000000"/>
              </a:solidFill>
              <a:latin typeface="Arial"/>
              <a:cs typeface="Arial"/>
              <a:sym typeface="Arial"/>
            </a:endParaRPr>
          </a:p>
        </p:txBody>
      </p:sp>
      <p:sp>
        <p:nvSpPr>
          <p:cNvPr id="577" name="Google Shape;577;p96"/>
          <p:cNvSpPr/>
          <p:nvPr/>
        </p:nvSpPr>
        <p:spPr>
          <a:xfrm>
            <a:off x="3089900" y="4173433"/>
            <a:ext cx="2446000" cy="179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Seuraus:</a:t>
            </a:r>
            <a:r>
              <a:rPr lang="fi" sz="1867" kern="0">
                <a:solidFill>
                  <a:srgbClr val="000000"/>
                </a:solidFill>
                <a:latin typeface="Arial"/>
                <a:cs typeface="Arial"/>
                <a:sym typeface="Arial"/>
              </a:rPr>
              <a:t> Uskallan lähestyä ihmisiä luottavaisemmin ja rohkeammin. Eivät he niin pelottavia ole!</a:t>
            </a:r>
            <a:endParaRPr sz="1867" kern="0">
              <a:solidFill>
                <a:srgbClr val="000000"/>
              </a:solidFill>
              <a:latin typeface="Arial"/>
              <a:cs typeface="Arial"/>
              <a:sym typeface="Arial"/>
            </a:endParaRPr>
          </a:p>
        </p:txBody>
      </p:sp>
      <p:cxnSp>
        <p:nvCxnSpPr>
          <p:cNvPr id="578" name="Google Shape;578;p96"/>
          <p:cNvCxnSpPr/>
          <p:nvPr/>
        </p:nvCxnSpPr>
        <p:spPr>
          <a:xfrm rot="10800000" flipH="1">
            <a:off x="2127933" y="2358467"/>
            <a:ext cx="285600" cy="251600"/>
          </a:xfrm>
          <a:prstGeom prst="straightConnector1">
            <a:avLst/>
          </a:prstGeom>
          <a:noFill/>
          <a:ln w="9525" cap="flat" cmpd="sng">
            <a:solidFill>
              <a:schemeClr val="dk2"/>
            </a:solidFill>
            <a:prstDash val="solid"/>
            <a:round/>
            <a:headEnd type="none" w="med" len="med"/>
            <a:tailEnd type="triangle" w="med" len="med"/>
          </a:ln>
        </p:spPr>
      </p:cxnSp>
      <p:cxnSp>
        <p:nvCxnSpPr>
          <p:cNvPr id="579" name="Google Shape;579;p96"/>
          <p:cNvCxnSpPr>
            <a:endCxn id="574" idx="1"/>
          </p:cNvCxnSpPr>
          <p:nvPr/>
        </p:nvCxnSpPr>
        <p:spPr>
          <a:xfrm rot="10800000" flipH="1">
            <a:off x="5854033" y="1398433"/>
            <a:ext cx="555600" cy="50400"/>
          </a:xfrm>
          <a:prstGeom prst="straightConnector1">
            <a:avLst/>
          </a:prstGeom>
          <a:noFill/>
          <a:ln w="9525" cap="flat" cmpd="sng">
            <a:solidFill>
              <a:schemeClr val="dk2"/>
            </a:solidFill>
            <a:prstDash val="solid"/>
            <a:round/>
            <a:headEnd type="none" w="med" len="med"/>
            <a:tailEnd type="triangle" w="med" len="med"/>
          </a:ln>
        </p:spPr>
      </p:cxnSp>
      <p:cxnSp>
        <p:nvCxnSpPr>
          <p:cNvPr id="580" name="Google Shape;580;p96"/>
          <p:cNvCxnSpPr>
            <a:stCxn id="574" idx="3"/>
            <a:endCxn id="575" idx="0"/>
          </p:cNvCxnSpPr>
          <p:nvPr/>
        </p:nvCxnSpPr>
        <p:spPr>
          <a:xfrm>
            <a:off x="9681233" y="1398433"/>
            <a:ext cx="1241200" cy="964000"/>
          </a:xfrm>
          <a:prstGeom prst="straightConnector1">
            <a:avLst/>
          </a:prstGeom>
          <a:noFill/>
          <a:ln w="9525" cap="flat" cmpd="sng">
            <a:solidFill>
              <a:schemeClr val="dk2"/>
            </a:solidFill>
            <a:prstDash val="solid"/>
            <a:round/>
            <a:headEnd type="none" w="med" len="med"/>
            <a:tailEnd type="triangle" w="med" len="med"/>
          </a:ln>
        </p:spPr>
      </p:cxnSp>
      <p:cxnSp>
        <p:nvCxnSpPr>
          <p:cNvPr id="581" name="Google Shape;581;p96"/>
          <p:cNvCxnSpPr>
            <a:stCxn id="575" idx="2"/>
            <a:endCxn id="576" idx="3"/>
          </p:cNvCxnSpPr>
          <p:nvPr/>
        </p:nvCxnSpPr>
        <p:spPr>
          <a:xfrm flipH="1">
            <a:off x="9088833" y="4160533"/>
            <a:ext cx="1833600" cy="912000"/>
          </a:xfrm>
          <a:prstGeom prst="straightConnector1">
            <a:avLst/>
          </a:prstGeom>
          <a:noFill/>
          <a:ln w="9525" cap="flat" cmpd="sng">
            <a:solidFill>
              <a:schemeClr val="dk2"/>
            </a:solidFill>
            <a:prstDash val="solid"/>
            <a:round/>
            <a:headEnd type="none" w="med" len="med"/>
            <a:tailEnd type="triangle" w="med" len="med"/>
          </a:ln>
        </p:spPr>
      </p:cxnSp>
      <p:cxnSp>
        <p:nvCxnSpPr>
          <p:cNvPr id="582" name="Google Shape;582;p96"/>
          <p:cNvCxnSpPr>
            <a:endCxn id="577" idx="3"/>
          </p:cNvCxnSpPr>
          <p:nvPr/>
        </p:nvCxnSpPr>
        <p:spPr>
          <a:xfrm rot="10800000">
            <a:off x="5535900" y="5072433"/>
            <a:ext cx="1106800" cy="0"/>
          </a:xfrm>
          <a:prstGeom prst="straightConnector1">
            <a:avLst/>
          </a:prstGeom>
          <a:noFill/>
          <a:ln w="9525" cap="flat" cmpd="sng">
            <a:solidFill>
              <a:schemeClr val="dk2"/>
            </a:solidFill>
            <a:prstDash val="solid"/>
            <a:round/>
            <a:headEnd type="none" w="med" len="med"/>
            <a:tailEnd type="triangle" w="med" len="med"/>
          </a:ln>
        </p:spPr>
      </p:cxnSp>
      <p:cxnSp>
        <p:nvCxnSpPr>
          <p:cNvPr id="583" name="Google Shape;583;p96"/>
          <p:cNvCxnSpPr>
            <a:stCxn id="577" idx="0"/>
            <a:endCxn id="573" idx="2"/>
          </p:cNvCxnSpPr>
          <p:nvPr/>
        </p:nvCxnSpPr>
        <p:spPr>
          <a:xfrm rot="10800000">
            <a:off x="4218500" y="2231033"/>
            <a:ext cx="94400" cy="1942400"/>
          </a:xfrm>
          <a:prstGeom prst="straightConnector1">
            <a:avLst/>
          </a:prstGeom>
          <a:noFill/>
          <a:ln w="9525" cap="flat" cmpd="sng">
            <a:solidFill>
              <a:schemeClr val="dk2"/>
            </a:solidFill>
            <a:prstDash val="solid"/>
            <a:round/>
            <a:headEnd type="none" w="med" len="med"/>
            <a:tailEnd type="triangle" w="med" len="med"/>
          </a:ln>
        </p:spPr>
      </p:cxnSp>
      <p:cxnSp>
        <p:nvCxnSpPr>
          <p:cNvPr id="584" name="Google Shape;584;p96"/>
          <p:cNvCxnSpPr>
            <a:stCxn id="577" idx="0"/>
            <a:endCxn id="574" idx="2"/>
          </p:cNvCxnSpPr>
          <p:nvPr/>
        </p:nvCxnSpPr>
        <p:spPr>
          <a:xfrm rot="10800000" flipH="1">
            <a:off x="4312900" y="2082233"/>
            <a:ext cx="3732400" cy="2091200"/>
          </a:xfrm>
          <a:prstGeom prst="straightConnector1">
            <a:avLst/>
          </a:prstGeom>
          <a:noFill/>
          <a:ln w="9525" cap="flat" cmpd="sng">
            <a:solidFill>
              <a:schemeClr val="dk2"/>
            </a:solidFill>
            <a:prstDash val="solid"/>
            <a:round/>
            <a:headEnd type="none" w="med" len="med"/>
            <a:tailEnd type="triangle" w="med" len="med"/>
          </a:ln>
        </p:spPr>
      </p:cxnSp>
      <p:sp>
        <p:nvSpPr>
          <p:cNvPr id="585" name="Google Shape;585;p96"/>
          <p:cNvSpPr txBox="1"/>
          <p:nvPr/>
        </p:nvSpPr>
        <p:spPr>
          <a:xfrm>
            <a:off x="4420833" y="2358467"/>
            <a:ext cx="19888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000" kern="0">
                <a:solidFill>
                  <a:srgbClr val="595959"/>
                </a:solidFill>
                <a:latin typeface="Arial"/>
                <a:cs typeface="Arial"/>
                <a:sym typeface="Arial"/>
              </a:rPr>
              <a:t>Positiivinen lumipalloefekti!</a:t>
            </a:r>
            <a:endParaRPr sz="2000" kern="0">
              <a:solidFill>
                <a:srgbClr val="595959"/>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0" animBg="1"/>
      <p:bldP spid="573" grpId="0" animBg="1"/>
      <p:bldP spid="575" grpId="0" animBg="1"/>
      <p:bldP spid="576" grpId="0" animBg="1"/>
      <p:bldP spid="577" grpId="0" animBg="1"/>
      <p:bldP spid="58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Positiivisuuden lumipalloefekti </a:t>
            </a:r>
            <a:r>
              <a:rPr lang="fi" sz="5400" b="1">
                <a:solidFill>
                  <a:srgbClr val="FF0000"/>
                </a:solidFill>
              </a:rPr>
              <a:t>vahvistuu</a:t>
            </a:r>
            <a:r>
              <a:rPr lang="fi" sz="5400" b="1"/>
              <a:t> ajan kanssa</a:t>
            </a:r>
            <a:r>
              <a:rPr lang="fi" sz="5400"/>
              <a:t>, kun jokainen positiivinen kokemus </a:t>
            </a:r>
            <a:r>
              <a:rPr lang="fi" sz="5400">
                <a:solidFill>
                  <a:srgbClr val="FF0000"/>
                </a:solidFill>
              </a:rPr>
              <a:t>lisää mahdollisuuksia </a:t>
            </a:r>
            <a:r>
              <a:rPr lang="fi" sz="5400"/>
              <a:t>seuraaviin </a:t>
            </a:r>
            <a:br>
              <a:rPr lang="fi" sz="5400"/>
            </a:br>
            <a:r>
              <a:rPr lang="fi" sz="5400">
                <a:solidFill>
                  <a:srgbClr val="FF0000"/>
                </a:solidFill>
              </a:rPr>
              <a:t>positiivisiin kokemuksiin</a:t>
            </a:r>
            <a:r>
              <a:rPr lang="fi" sz="5400"/>
              <a:t>.</a:t>
            </a:r>
            <a:endParaRPr lang="fi-FI" sz="5400"/>
          </a:p>
        </p:txBody>
      </p:sp>
    </p:spTree>
    <p:extLst>
      <p:ext uri="{BB962C8B-B14F-4D97-AF65-F5344CB8AC3E}">
        <p14:creationId xmlns:p14="http://schemas.microsoft.com/office/powerpoint/2010/main" val="740771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32155" y="68958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Viikkotehtävä – valitse itsellesi sopiva!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43511" y="2755318"/>
            <a:ext cx="11010002" cy="4101779"/>
          </a:xfrm>
        </p:spPr>
        <p:txBody>
          <a:bodyPr/>
          <a:lstStyle/>
          <a:p>
            <a:pPr marL="457200" indent="-457200">
              <a:buAutoNum type="arabicPeriod"/>
            </a:pPr>
            <a:r>
              <a:rPr lang="fi" sz="2000" dirty="0">
                <a:latin typeface="Arial"/>
                <a:cs typeface="Arial"/>
              </a:rPr>
              <a:t>Kiinnitä viikon aikana huomiota tilanteisiin, joissa yksinäisyyden kokemuksesi tai jokin muu ikävä tunne herää tai syvenee.  Pysähdy pohtimaan, miksi tunne heräsi. Huomaatko, onko niiden taustalla jokin tulkinta tilanteesta tai toisista ihmisistä.  Yritä sitten keksiä tilanteeseen myös muita tulkintoja, jotka katsovat tilannetta positiivisemmasta näkökulmasta. </a:t>
            </a:r>
            <a:endParaRPr lang="fi-FI" dirty="0"/>
          </a:p>
          <a:p>
            <a:pPr lvl="0" algn="l" rtl="0">
              <a:spcBef>
                <a:spcPts val="0"/>
              </a:spcBef>
              <a:spcAft>
                <a:spcPts val="0"/>
              </a:spcAft>
            </a:pPr>
            <a:endParaRPr lang="fi" sz="2000" dirty="0">
              <a:latin typeface="Arial" panose="020B0604020202020204" pitchFamily="34" charset="0"/>
            </a:endParaRPr>
          </a:p>
          <a:p>
            <a:r>
              <a:rPr lang="fi-FI" sz="2000" dirty="0">
                <a:latin typeface="Arial"/>
                <a:cs typeface="Arial"/>
              </a:rPr>
              <a:t>2. Kirjaa kiitollisuuspäiväkirjaan huomioita vähintään yhtenä päivänä. </a:t>
            </a:r>
          </a:p>
          <a:p>
            <a:endParaRPr lang="fi-FI" sz="2000" dirty="0">
              <a:latin typeface="Arial" panose="020B0604020202020204" pitchFamily="34" charset="0"/>
            </a:endParaRPr>
          </a:p>
          <a:p>
            <a:r>
              <a:rPr lang="fi-FI" sz="2000" dirty="0">
                <a:latin typeface="Arial"/>
                <a:cs typeface="Arial"/>
              </a:rPr>
              <a:t>3. Tutustu Podcast-suosituksiin (linkit jaetaan chatissa). </a:t>
            </a:r>
            <a:endParaRPr lang="fi-FI" sz="1800" dirty="0">
              <a:latin typeface="Arial"/>
              <a:cs typeface="Arial"/>
            </a:endParaRPr>
          </a:p>
          <a:p>
            <a:pPr marL="742950" lvl="1" indent="-342900">
              <a:buFont typeface="Courier New" panose="020B0604020202020204" pitchFamily="34" charset="0"/>
              <a:buChar char="o"/>
            </a:pPr>
            <a:r>
              <a:rPr lang="fi-FI" sz="1800" dirty="0">
                <a:latin typeface="Arial"/>
                <a:cs typeface="Arial"/>
              </a:rPr>
              <a:t>Yle Areena: Kukoistusta positiivisesta ajattelusta: </a:t>
            </a:r>
            <a:r>
              <a:rPr lang="fi-FI" sz="1800" dirty="0">
                <a:latin typeface="Arial"/>
                <a:cs typeface="Arial"/>
                <a:hlinkClick r:id="rId3"/>
              </a:rPr>
              <a:t>https://areena.yle.fi/podcastit/1-65913638</a:t>
            </a:r>
          </a:p>
          <a:p>
            <a:pPr marL="742950" lvl="1" indent="-342900">
              <a:buFont typeface="Courier New" panose="020B0604020202020204" pitchFamily="34" charset="0"/>
              <a:buChar char="o"/>
            </a:pPr>
            <a:r>
              <a:rPr lang="fi-FI" sz="1800" dirty="0">
                <a:latin typeface="Arial"/>
                <a:cs typeface="Arial"/>
              </a:rPr>
              <a:t>Yle Areena: Häpeä on selittämätön möykky, josta ei puhuta: </a:t>
            </a:r>
            <a:r>
              <a:rPr lang="fi-FI" sz="1800" dirty="0">
                <a:latin typeface="Arial"/>
                <a:cs typeface="Arial"/>
                <a:hlinkClick r:id="rId4"/>
              </a:rPr>
              <a:t>https://areena.yle.fi/podcastit/1-50464541</a:t>
            </a:r>
          </a:p>
          <a:p>
            <a:pPr marL="742950" lvl="1" indent="-342900">
              <a:buFont typeface="Courier New" panose="020B0604020202020204" pitchFamily="34" charset="0"/>
              <a:buChar char="o"/>
            </a:pPr>
            <a:r>
              <a:rPr lang="fi-FI" sz="1800" dirty="0">
                <a:latin typeface="Arial"/>
                <a:cs typeface="Arial"/>
              </a:rPr>
              <a:t>Yle Areena: Nykynuoret eivät häpeä ja se on hyvä asia!: </a:t>
            </a:r>
            <a:r>
              <a:rPr lang="fi-FI" sz="1800" dirty="0">
                <a:latin typeface="Arial"/>
                <a:cs typeface="Arial"/>
                <a:hlinkClick r:id="rId5"/>
              </a:rPr>
              <a:t>https://areena.yle.fi/podcastit/1-4523440</a:t>
            </a:r>
            <a:endParaRPr lang="fi-FI" sz="1800" dirty="0">
              <a:latin typeface="Arial"/>
            </a:endParaRPr>
          </a:p>
          <a:p>
            <a:endParaRPr lang="fi-FI" sz="1800" dirty="0">
              <a:latin typeface="Arial" panose="020B0604020202020204" pitchFamily="34" charset="0"/>
            </a:endParaRPr>
          </a:p>
          <a:p>
            <a:endParaRPr lang="fi-FI" sz="1800" dirty="0">
              <a:latin typeface="Arial" panose="020B0604020202020204" pitchFamily="34" charset="0"/>
            </a:endParaRPr>
          </a:p>
          <a:p>
            <a:pPr marL="342900" indent="-342900">
              <a:buAutoNum type="arabicPeriod"/>
            </a:pPr>
            <a:endParaRPr lang="fi" sz="2000" dirty="0">
              <a:latin typeface="Arial" panose="020B0604020202020204" pitchFamily="34" charset="0"/>
            </a:endParaRPr>
          </a:p>
          <a:p>
            <a:pPr marL="342900" indent="-342900">
              <a:buAutoNum type="arabicPeriod"/>
            </a:pPr>
            <a:endParaRPr lang="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6"/>
          <a:srcRect/>
          <a:stretch/>
        </p:blipFill>
        <p:spPr>
          <a:xfrm>
            <a:off x="10760676" y="-381633"/>
            <a:ext cx="1806782" cy="1852963"/>
          </a:xfrm>
          <a:prstGeom prst="rect">
            <a:avLst/>
          </a:prstGeom>
        </p:spPr>
      </p:pic>
    </p:spTree>
    <p:extLst>
      <p:ext uri="{BB962C8B-B14F-4D97-AF65-F5344CB8AC3E}">
        <p14:creationId xmlns:p14="http://schemas.microsoft.com/office/powerpoint/2010/main" val="3503355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586507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4.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Kuinka hyvin tunnemme itsemme?</a:t>
            </a:r>
          </a:p>
        </p:txBody>
      </p:sp>
    </p:spTree>
    <p:extLst>
      <p:ext uri="{BB962C8B-B14F-4D97-AF65-F5344CB8AC3E}">
        <p14:creationId xmlns:p14="http://schemas.microsoft.com/office/powerpoint/2010/main" val="3726437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3878522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947281" y="642522"/>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110024" y="1715128"/>
            <a:ext cx="5489733" cy="4109475"/>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29429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2296-BAAA-EE48-8B74-3CAC39B2089E}"/>
              </a:ext>
            </a:extLst>
          </p:cNvPr>
          <p:cNvSpPr>
            <a:spLocks noGrp="1"/>
          </p:cNvSpPr>
          <p:nvPr>
            <p:ph type="title"/>
          </p:nvPr>
        </p:nvSpPr>
        <p:spPr>
          <a:xfrm>
            <a:off x="838200" y="611813"/>
            <a:ext cx="10515600" cy="1325563"/>
          </a:xfrm>
        </p:spPr>
        <p:txBody>
          <a:bodyPr/>
          <a:lstStyle/>
          <a:p>
            <a:r>
              <a:rPr lang="fi-FI" dirty="0">
                <a:solidFill>
                  <a:schemeClr val="tx1"/>
                </a:solidFill>
              </a:rPr>
              <a:t>Ryhmätapaamisten sisällöt</a:t>
            </a:r>
          </a:p>
        </p:txBody>
      </p:sp>
      <p:sp>
        <p:nvSpPr>
          <p:cNvPr id="3" name="Content Placeholder 2">
            <a:extLst>
              <a:ext uri="{FF2B5EF4-FFF2-40B4-BE49-F238E27FC236}">
                <a16:creationId xmlns:a16="http://schemas.microsoft.com/office/drawing/2014/main" id="{84BD5485-BA39-B043-BFAD-0D10C03E1B3F}"/>
              </a:ext>
            </a:extLst>
          </p:cNvPr>
          <p:cNvSpPr>
            <a:spLocks noGrp="1"/>
          </p:cNvSpPr>
          <p:nvPr>
            <p:ph idx="1"/>
          </p:nvPr>
        </p:nvSpPr>
        <p:spPr>
          <a:xfrm>
            <a:off x="838200" y="2044801"/>
            <a:ext cx="10515600" cy="2875824"/>
          </a:xfrm>
        </p:spPr>
        <p:txBody>
          <a:bodyPr vert="horz" lIns="91440" tIns="45720" rIns="91440" bIns="45720" rtlCol="0" anchor="t">
            <a:noAutofit/>
          </a:bodyPr>
          <a:lstStyle/>
          <a:p>
            <a:pPr marL="114300" indent="0">
              <a:spcBef>
                <a:spcPts val="0"/>
              </a:spcBef>
              <a:buClr>
                <a:schemeClr val="dk2"/>
              </a:buClr>
              <a:buSzPts val="1800"/>
              <a:buNone/>
            </a:pPr>
            <a:r>
              <a:rPr lang="fi-FI" sz="2800" dirty="0" err="1">
                <a:solidFill>
                  <a:schemeClr val="tx1"/>
                </a:solidFill>
                <a:latin typeface="Arial"/>
                <a:cs typeface="Arial"/>
              </a:rPr>
              <a:t>pp.kk</a:t>
            </a:r>
            <a:r>
              <a:rPr lang="fi-FI" sz="2800" dirty="0">
                <a:solidFill>
                  <a:schemeClr val="tx1"/>
                </a:solidFill>
                <a:latin typeface="Arial"/>
                <a:cs typeface="Arial"/>
              </a:rPr>
              <a:t>. 	</a:t>
            </a:r>
            <a:r>
              <a:rPr lang="fi-FI" dirty="0">
                <a:solidFill>
                  <a:schemeClr val="tx1"/>
                </a:solidFill>
                <a:latin typeface="Arial"/>
                <a:cs typeface="Arial"/>
              </a:rPr>
              <a:t>Tutustuminen ja y</a:t>
            </a:r>
            <a:r>
              <a:rPr lang="fi-FI" sz="2800" dirty="0">
                <a:solidFill>
                  <a:schemeClr val="tx1"/>
                </a:solidFill>
                <a:latin typeface="Arial"/>
                <a:cs typeface="Arial"/>
              </a:rPr>
              <a:t>hteisistä käytänteistä sopiminen, 			</a:t>
            </a:r>
            <a:r>
              <a:rPr lang="fi-FI" dirty="0">
                <a:solidFill>
                  <a:schemeClr val="tx1"/>
                </a:solidFill>
                <a:latin typeface="Arial"/>
                <a:cs typeface="Arial"/>
              </a:rPr>
              <a:t>y</a:t>
            </a:r>
            <a:r>
              <a:rPr lang="fi-FI" sz="2800" dirty="0">
                <a:solidFill>
                  <a:schemeClr val="tx1"/>
                </a:solidFill>
                <a:latin typeface="Arial"/>
                <a:cs typeface="Arial"/>
              </a:rPr>
              <a:t>ksinäisyys ilmiönä</a:t>
            </a:r>
          </a:p>
          <a:p>
            <a:pPr marL="114300" indent="0">
              <a:spcBef>
                <a:spcPts val="0"/>
              </a:spcBef>
              <a:buClr>
                <a:schemeClr val="dk2"/>
              </a:buClr>
              <a:buSzPts val="1800"/>
              <a:buNone/>
            </a:pPr>
            <a:r>
              <a:rPr lang="fi-FI" dirty="0" err="1">
                <a:solidFill>
                  <a:schemeClr val="tx1"/>
                </a:solidFill>
              </a:rPr>
              <a:t>pp.kk</a:t>
            </a:r>
            <a:r>
              <a:rPr lang="fi-FI" dirty="0">
                <a:solidFill>
                  <a:schemeClr val="tx1"/>
                </a:solidFill>
              </a:rPr>
              <a:t>.	</a:t>
            </a:r>
            <a:r>
              <a:rPr lang="fi-FI" sz="2800" dirty="0">
                <a:solidFill>
                  <a:schemeClr val="tx1"/>
                </a:solidFill>
              </a:rPr>
              <a:t>Mistä yksinäisyys voi johtua?</a:t>
            </a:r>
          </a:p>
          <a:p>
            <a:pPr marL="114300" indent="0">
              <a:spcBef>
                <a:spcPts val="0"/>
              </a:spcBef>
              <a:buClr>
                <a:schemeClr val="dk2"/>
              </a:buClr>
              <a:buSzPts val="1800"/>
              <a:buNone/>
            </a:pPr>
            <a:r>
              <a:rPr lang="fi-FI" dirty="0" err="1">
                <a:solidFill>
                  <a:schemeClr val="tx1"/>
                </a:solidFill>
              </a:rPr>
              <a:t>pp.kk</a:t>
            </a:r>
            <a:r>
              <a:rPr lang="fi-FI" dirty="0">
                <a:solidFill>
                  <a:schemeClr val="tx1"/>
                </a:solidFill>
              </a:rPr>
              <a:t>.	</a:t>
            </a:r>
            <a:r>
              <a:rPr lang="fi-FI" sz="2800" dirty="0">
                <a:solidFill>
                  <a:schemeClr val="tx1"/>
                </a:solidFill>
              </a:rPr>
              <a:t>Ajatusten yllättävä voima </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Kuinka hyvin tunnemme itsemme?</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Menneisyyden merkitys</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Uuteen ihmiseen tutustuminen ja vuorovaikutustaidot</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Odotukset ja unelmat</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Päätöskerta, sisältö päätetään yhdessä </a:t>
            </a:r>
          </a:p>
          <a:p>
            <a:endParaRPr lang="fi-FI" dirty="0"/>
          </a:p>
        </p:txBody>
      </p:sp>
    </p:spTree>
    <p:extLst>
      <p:ext uri="{BB962C8B-B14F-4D97-AF65-F5344CB8AC3E}">
        <p14:creationId xmlns:p14="http://schemas.microsoft.com/office/powerpoint/2010/main" val="3466313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49876" y="727364"/>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lang="fi-FI" sz="4000" dirty="0">
                <a:solidFill>
                  <a:srgbClr val="000000"/>
                </a:solidFill>
                <a:latin typeface="Arial"/>
                <a:cs typeface="Arial"/>
              </a:rPr>
              <a:t>Herättikö viikkotehtävä ajatuksia?</a:t>
            </a:r>
            <a:endParaRPr lang="fi-FI" sz="4000" dirty="0">
              <a:ea typeface="+mj-ea"/>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243390" y="2478227"/>
            <a:ext cx="11333275" cy="4101779"/>
          </a:xfrm>
        </p:spPr>
        <p:txBody>
          <a:bodyPr/>
          <a:lstStyle/>
          <a:p>
            <a:pPr lvl="0" algn="l" rtl="0">
              <a:spcBef>
                <a:spcPts val="0"/>
              </a:spcBef>
              <a:spcAft>
                <a:spcPts val="0"/>
              </a:spcAft>
            </a:pPr>
            <a:r>
              <a:rPr lang="fi" sz="2000" dirty="0">
                <a:latin typeface="Arial"/>
                <a:cs typeface="Arial"/>
              </a:rPr>
              <a:t>1. Kiinnitä viikon aikana huomiota tilanteisiin, joissa yksinäisyyden kokemuksesi tai jokin muu ikävä tunne herää tai syvenee. Pysähdy pohtimaan, miksi tunne heräsi. Huomaatko, onko niiden taustalla jokin tulkinta tilanteesta tai toisista ihmisistä. Yritä sitten keksiä tilanteeseen myös muita tulkintoja, jotka katsovat tilannetta positiivisemmasta näkökulmasta. </a:t>
            </a:r>
            <a:endParaRPr lang="fi-FI" sz="2000" dirty="0">
              <a:latin typeface="Arial"/>
              <a:cs typeface="Arial"/>
            </a:endParaRPr>
          </a:p>
          <a:p>
            <a:pPr marL="285750" lvl="0" indent="-285750" algn="l">
              <a:spcBef>
                <a:spcPts val="0"/>
              </a:spcBef>
              <a:spcAft>
                <a:spcPts val="0"/>
              </a:spcAft>
              <a:buFont typeface="Arial" panose="02070309020205020404" pitchFamily="49" charset="0"/>
              <a:buChar char="•"/>
            </a:pPr>
            <a:endParaRPr lang="fi" sz="2000" dirty="0">
              <a:latin typeface="Arial" panose="020B0604020202020204" pitchFamily="34" charset="0"/>
            </a:endParaRPr>
          </a:p>
          <a:p>
            <a:r>
              <a:rPr lang="fi-FI" sz="2000" dirty="0">
                <a:latin typeface="Arial"/>
                <a:cs typeface="Arial"/>
              </a:rPr>
              <a:t>2. Kirjaa kiitollisuuspäiväkirjaan huomioita vähintään yhtenä päivänä. </a:t>
            </a:r>
            <a:endParaRPr lang="en-US" sz="2000" dirty="0">
              <a:latin typeface="Arial"/>
              <a:cs typeface="Arial"/>
            </a:endParaRPr>
          </a:p>
          <a:p>
            <a:pPr marL="285750" indent="-285750">
              <a:buFont typeface="Arial" panose="02070309020205020404" pitchFamily="49" charset="0"/>
              <a:buChar char="•"/>
            </a:pPr>
            <a:endParaRPr lang="fi-FI" sz="2000" dirty="0">
              <a:latin typeface="Arial" panose="020B0604020202020204" pitchFamily="34" charset="0"/>
            </a:endParaRPr>
          </a:p>
          <a:p>
            <a:r>
              <a:rPr lang="fi-FI" sz="2000" dirty="0">
                <a:latin typeface="Arial"/>
                <a:cs typeface="Arial"/>
              </a:rPr>
              <a:t>3. Podcast-suositukset:</a:t>
            </a:r>
          </a:p>
          <a:p>
            <a:pPr marL="742950" lvl="1" indent="-342900">
              <a:buFont typeface="Courier New,monospace" panose="02070309020205020404" pitchFamily="49" charset="0"/>
              <a:buChar char="o"/>
            </a:pPr>
            <a:r>
              <a:rPr lang="fi-FI" sz="1800" dirty="0">
                <a:latin typeface="Arial"/>
                <a:cs typeface="Arial"/>
              </a:rPr>
              <a:t>Yle Areena: Kukoistusta positiivisesta ajattelusta: </a:t>
            </a:r>
            <a:r>
              <a:rPr lang="fi-FI" sz="1800" dirty="0">
                <a:latin typeface="Arial"/>
                <a:cs typeface="Arial"/>
                <a:hlinkClick r:id="rId3"/>
              </a:rPr>
              <a:t>https://areena.yle.fi/podcastit/1-65913638</a:t>
            </a:r>
            <a:endParaRPr lang="en-US" sz="1800" dirty="0">
              <a:latin typeface="Calibri"/>
              <a:ea typeface="Calibri"/>
              <a:cs typeface="Calibri"/>
            </a:endParaRPr>
          </a:p>
          <a:p>
            <a:pPr marL="742950" lvl="1" indent="-342900">
              <a:buFont typeface="Courier New,monospace" panose="02070309020205020404" pitchFamily="49" charset="0"/>
              <a:buChar char="o"/>
            </a:pPr>
            <a:r>
              <a:rPr lang="fi-FI" sz="1800" dirty="0">
                <a:latin typeface="Arial"/>
                <a:cs typeface="Arial"/>
              </a:rPr>
              <a:t>Yle Areena: Häpeä on selittämätön möykky, josta ei puhuta: </a:t>
            </a:r>
            <a:r>
              <a:rPr lang="fi-FI" sz="1800" dirty="0">
                <a:latin typeface="Arial"/>
                <a:cs typeface="Arial"/>
                <a:hlinkClick r:id="rId4"/>
              </a:rPr>
              <a:t>https://areena.yle.fi/podcastit/1-50464541</a:t>
            </a:r>
            <a:endParaRPr lang="en-US" sz="1800" dirty="0">
              <a:latin typeface="Calibri"/>
              <a:ea typeface="Calibri"/>
              <a:cs typeface="Calibri"/>
            </a:endParaRPr>
          </a:p>
          <a:p>
            <a:pPr marL="742950" lvl="1" indent="-342900">
              <a:buFont typeface="Courier New,monospace" panose="02070309020205020404" pitchFamily="49" charset="0"/>
              <a:buChar char="o"/>
            </a:pPr>
            <a:r>
              <a:rPr lang="fi-FI" sz="1800" dirty="0">
                <a:latin typeface="Arial"/>
                <a:cs typeface="Arial"/>
              </a:rPr>
              <a:t>Yle Areena: Nykynuoret eivät häpeä ja se on hyvä asia!: </a:t>
            </a:r>
            <a:r>
              <a:rPr lang="fi-FI" sz="1800" dirty="0">
                <a:latin typeface="Arial"/>
                <a:cs typeface="Arial"/>
                <a:hlinkClick r:id="rId5"/>
              </a:rPr>
              <a:t>https://areena.yle.fi/podcastit/1-4523440</a:t>
            </a:r>
            <a:endParaRPr lang="fi-FI" dirty="0"/>
          </a:p>
          <a:p>
            <a:pPr marL="342900" lvl="0" indent="-342900" algn="l" rtl="0">
              <a:spcBef>
                <a:spcPts val="0"/>
              </a:spcBef>
              <a:spcAft>
                <a:spcPts val="0"/>
              </a:spcAft>
              <a:buFont typeface="Courier New" panose="02070309020205020404" pitchFamily="49" charset="0"/>
              <a:buChar char="o"/>
            </a:pPr>
            <a:endParaRPr lang="fi" sz="2000" dirty="0">
              <a:latin typeface="Arial" panose="020B0604020202020204" pitchFamily="34" charset="0"/>
            </a:endParaRPr>
          </a:p>
          <a:p>
            <a:pPr marL="342900" lvl="0" indent="-342900" algn="l" rtl="0">
              <a:spcBef>
                <a:spcPts val="0"/>
              </a:spcBef>
              <a:spcAft>
                <a:spcPts val="0"/>
              </a:spcAft>
              <a:buFont typeface="Courier New" panose="02070309020205020404" pitchFamily="49" charset="0"/>
              <a:buChar char="o"/>
            </a:pPr>
            <a:endParaRPr lang="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6"/>
          <a:srcRect/>
          <a:stretch/>
        </p:blipFill>
        <p:spPr>
          <a:xfrm>
            <a:off x="10242413" y="-218360"/>
            <a:ext cx="1845266" cy="1891448"/>
          </a:xfrm>
          <a:prstGeom prst="rect">
            <a:avLst/>
          </a:prstGeom>
        </p:spPr>
      </p:pic>
    </p:spTree>
    <p:extLst>
      <p:ext uri="{BB962C8B-B14F-4D97-AF65-F5344CB8AC3E}">
        <p14:creationId xmlns:p14="http://schemas.microsoft.com/office/powerpoint/2010/main" val="3386016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Itsetuntemus</a:t>
            </a:r>
            <a:r>
              <a:rPr lang="fi-FI" dirty="0"/>
              <a:t> </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4"/>
            <a:ext cx="7700320" cy="3750053"/>
          </a:xfrm>
        </p:spPr>
        <p:txBody>
          <a:bodyPr>
            <a:normAutofit fontScale="92500" lnSpcReduction="10000"/>
          </a:bodyPr>
          <a:lstStyle/>
          <a:p>
            <a:pPr marL="0" lvl="0" indent="0" algn="l" rtl="0">
              <a:spcBef>
                <a:spcPts val="0"/>
              </a:spcBef>
              <a:spcAft>
                <a:spcPts val="0"/>
              </a:spcAft>
              <a:buNone/>
            </a:pPr>
            <a:r>
              <a:rPr lang="fi-FI" sz="2600" b="1" dirty="0"/>
              <a:t>Mitä se on?</a:t>
            </a:r>
          </a:p>
          <a:p>
            <a:pPr marL="0" lvl="0" indent="0" algn="l" rtl="0">
              <a:spcBef>
                <a:spcPts val="0"/>
              </a:spcBef>
              <a:spcAft>
                <a:spcPts val="0"/>
              </a:spcAft>
              <a:buNone/>
            </a:pPr>
            <a:r>
              <a:rPr lang="fi-FI" sz="2600" dirty="0"/>
              <a:t>Sananmukaisesti itsensä tuntemista. Se on yksilön kyky ymmärtää itseään, omia ajatuksiaan, tunteitaan, vahvuuksiaan, heikkouksiaan, arvojaan ja motiivejaan.</a:t>
            </a:r>
          </a:p>
          <a:p>
            <a:pPr marL="0" lvl="0" indent="0" algn="l" rtl="0">
              <a:spcBef>
                <a:spcPts val="0"/>
              </a:spcBef>
              <a:spcAft>
                <a:spcPts val="0"/>
              </a:spcAft>
              <a:buNone/>
            </a:pPr>
            <a:endParaRPr lang="fi-FI" sz="2600" dirty="0"/>
          </a:p>
          <a:p>
            <a:pPr marL="0" lvl="0" indent="0" algn="l" rtl="0">
              <a:spcBef>
                <a:spcPts val="0"/>
              </a:spcBef>
              <a:spcAft>
                <a:spcPts val="0"/>
              </a:spcAft>
              <a:buNone/>
            </a:pPr>
            <a:r>
              <a:rPr lang="fi-FI" sz="2600" b="1" dirty="0"/>
              <a:t>Miksi itsetuntemus on tärkeää?</a:t>
            </a:r>
          </a:p>
          <a:p>
            <a:pPr marL="0" lvl="0" indent="0" algn="l" rtl="0">
              <a:spcBef>
                <a:spcPts val="0"/>
              </a:spcBef>
              <a:spcAft>
                <a:spcPts val="0"/>
              </a:spcAft>
              <a:buNone/>
            </a:pPr>
            <a:r>
              <a:rPr lang="fi-FI" sz="2600" dirty="0"/>
              <a:t>Se, miten ajattelee itsestään heijastuu ihmissuhteisiin. Kun ymmärrämme, kuinka toimimme eri tilanteissa ja erilaisten ihmisten kanssa, ja miksi reagoimme juuri tietyillä tavoilla, ymmärrämme myös paremmin omia ihmissuhteitamme. </a:t>
            </a:r>
          </a:p>
          <a:p>
            <a:pPr marL="0" lvl="0" indent="0" algn="l" rtl="0">
              <a:spcBef>
                <a:spcPts val="0"/>
              </a:spcBef>
              <a:spcAft>
                <a:spcPts val="0"/>
              </a:spcAft>
              <a:buNone/>
            </a:pPr>
            <a:endParaRPr lang="fi-FI" sz="2400" dirty="0"/>
          </a:p>
          <a:p>
            <a:endParaRPr lang="fi-FI" dirty="0"/>
          </a:p>
        </p:txBody>
      </p:sp>
      <p:pic>
        <p:nvPicPr>
          <p:cNvPr id="5" name="Kuva 4">
            <a:extLst>
              <a:ext uri="{FF2B5EF4-FFF2-40B4-BE49-F238E27FC236}">
                <a16:creationId xmlns:a16="http://schemas.microsoft.com/office/drawing/2014/main" id="{95DD9FE2-DFD7-42FF-C2A4-5365EB057123}"/>
              </a:ext>
            </a:extLst>
          </p:cNvPr>
          <p:cNvPicPr>
            <a:picLocks noChangeAspect="1"/>
          </p:cNvPicPr>
          <p:nvPr/>
        </p:nvPicPr>
        <p:blipFill>
          <a:blip r:embed="rId3"/>
          <a:stretch>
            <a:fillRect/>
          </a:stretch>
        </p:blipFill>
        <p:spPr>
          <a:xfrm>
            <a:off x="8689225" y="2317115"/>
            <a:ext cx="2969009" cy="3188484"/>
          </a:xfrm>
          <a:prstGeom prst="rect">
            <a:avLst/>
          </a:prstGeom>
        </p:spPr>
      </p:pic>
    </p:spTree>
    <p:extLst>
      <p:ext uri="{BB962C8B-B14F-4D97-AF65-F5344CB8AC3E}">
        <p14:creationId xmlns:p14="http://schemas.microsoft.com/office/powerpoint/2010/main" val="2318002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635"/>
        <p:cNvGrpSpPr/>
        <p:nvPr/>
      </p:nvGrpSpPr>
      <p:grpSpPr>
        <a:xfrm>
          <a:off x="0" y="0"/>
          <a:ext cx="0" cy="0"/>
          <a:chOff x="0" y="0"/>
          <a:chExt cx="0" cy="0"/>
        </a:xfrm>
      </p:grpSpPr>
      <p:sp>
        <p:nvSpPr>
          <p:cNvPr id="636" name="Google Shape;636;p104"/>
          <p:cNvSpPr txBox="1">
            <a:spLocks noGrp="1"/>
          </p:cNvSpPr>
          <p:nvPr>
            <p:ph type="ctrTitle"/>
          </p:nvPr>
        </p:nvSpPr>
        <p:spPr>
          <a:xfrm>
            <a:off x="255577" y="0"/>
            <a:ext cx="11360800" cy="1329000"/>
          </a:xfrm>
          <a:prstGeom prst="rect">
            <a:avLst/>
          </a:prstGeom>
        </p:spPr>
        <p:txBody>
          <a:bodyPr spcFirstLastPara="1" wrap="square" lIns="121900" tIns="121900" rIns="121900" bIns="121900" anchor="b" anchorCtr="0">
            <a:normAutofit/>
          </a:bodyPr>
          <a:lstStyle/>
          <a:p>
            <a:r>
              <a:rPr lang="fi" sz="4800" b="1" dirty="0"/>
              <a:t>Minun vahvuuteni</a:t>
            </a:r>
            <a:endParaRPr sz="4800" b="1" dirty="0"/>
          </a:p>
        </p:txBody>
      </p:sp>
      <p:sp>
        <p:nvSpPr>
          <p:cNvPr id="638" name="Google Shape;638;p104"/>
          <p:cNvSpPr txBox="1"/>
          <p:nvPr/>
        </p:nvSpPr>
        <p:spPr>
          <a:xfrm>
            <a:off x="627400" y="4194013"/>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Sinnikkyys</a:t>
            </a:r>
            <a:endParaRPr sz="2400" kern="0" dirty="0">
              <a:solidFill>
                <a:srgbClr val="595959"/>
              </a:solidFill>
              <a:latin typeface="Arial"/>
              <a:cs typeface="Arial"/>
              <a:sym typeface="Arial"/>
            </a:endParaRPr>
          </a:p>
        </p:txBody>
      </p:sp>
      <p:sp>
        <p:nvSpPr>
          <p:cNvPr id="639" name="Google Shape;639;p104"/>
          <p:cNvSpPr txBox="1"/>
          <p:nvPr/>
        </p:nvSpPr>
        <p:spPr>
          <a:xfrm>
            <a:off x="6577574" y="5921390"/>
            <a:ext cx="5507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Myötätunto</a:t>
            </a:r>
            <a:endParaRPr sz="2400" kern="0">
              <a:solidFill>
                <a:srgbClr val="595959"/>
              </a:solidFill>
              <a:latin typeface="Arial"/>
              <a:cs typeface="Arial"/>
              <a:sym typeface="Arial"/>
            </a:endParaRPr>
          </a:p>
        </p:txBody>
      </p:sp>
      <p:sp>
        <p:nvSpPr>
          <p:cNvPr id="640" name="Google Shape;640;p104"/>
          <p:cNvSpPr txBox="1"/>
          <p:nvPr/>
        </p:nvSpPr>
        <p:spPr>
          <a:xfrm>
            <a:off x="6295233" y="4203247"/>
            <a:ext cx="5507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Itsesäätely</a:t>
            </a:r>
            <a:endParaRPr sz="2400" kern="0" dirty="0">
              <a:solidFill>
                <a:srgbClr val="595959"/>
              </a:solidFill>
              <a:latin typeface="Arial"/>
              <a:cs typeface="Arial"/>
              <a:sym typeface="Arial"/>
            </a:endParaRPr>
          </a:p>
        </p:txBody>
      </p:sp>
      <p:sp>
        <p:nvSpPr>
          <p:cNvPr id="641" name="Google Shape;641;p104"/>
          <p:cNvSpPr txBox="1"/>
          <p:nvPr/>
        </p:nvSpPr>
        <p:spPr>
          <a:xfrm>
            <a:off x="1802267" y="5843799"/>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Huumorintaju</a:t>
            </a:r>
            <a:endParaRPr sz="2400" kern="0" dirty="0">
              <a:solidFill>
                <a:srgbClr val="595959"/>
              </a:solidFill>
              <a:latin typeface="Arial"/>
              <a:cs typeface="Arial"/>
              <a:sym typeface="Arial"/>
            </a:endParaRPr>
          </a:p>
        </p:txBody>
      </p:sp>
      <p:sp>
        <p:nvSpPr>
          <p:cNvPr id="642" name="Google Shape;642;p104"/>
          <p:cNvSpPr txBox="1"/>
          <p:nvPr/>
        </p:nvSpPr>
        <p:spPr>
          <a:xfrm>
            <a:off x="3426760" y="3848384"/>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Oppimisen ilo</a:t>
            </a:r>
            <a:endParaRPr sz="2400" kern="0" dirty="0">
              <a:solidFill>
                <a:srgbClr val="595959"/>
              </a:solidFill>
              <a:latin typeface="Arial"/>
              <a:cs typeface="Arial"/>
              <a:sym typeface="Arial"/>
            </a:endParaRPr>
          </a:p>
        </p:txBody>
      </p:sp>
      <p:sp>
        <p:nvSpPr>
          <p:cNvPr id="643" name="Google Shape;643;p104"/>
          <p:cNvSpPr txBox="1"/>
          <p:nvPr/>
        </p:nvSpPr>
        <p:spPr>
          <a:xfrm>
            <a:off x="9257960" y="3013000"/>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Kiitollisuus</a:t>
            </a:r>
            <a:endParaRPr sz="2400" kern="0">
              <a:solidFill>
                <a:srgbClr val="595959"/>
              </a:solidFill>
              <a:latin typeface="Arial"/>
              <a:cs typeface="Arial"/>
              <a:sym typeface="Arial"/>
            </a:endParaRPr>
          </a:p>
        </p:txBody>
      </p:sp>
      <p:sp>
        <p:nvSpPr>
          <p:cNvPr id="644" name="Google Shape;644;p104"/>
          <p:cNvSpPr txBox="1"/>
          <p:nvPr/>
        </p:nvSpPr>
        <p:spPr>
          <a:xfrm>
            <a:off x="4575894" y="5584314"/>
            <a:ext cx="5507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Luovuus</a:t>
            </a:r>
            <a:endParaRPr sz="2400" kern="0" dirty="0">
              <a:solidFill>
                <a:srgbClr val="595959"/>
              </a:solidFill>
              <a:latin typeface="Arial"/>
              <a:cs typeface="Arial"/>
              <a:sym typeface="Arial"/>
            </a:endParaRPr>
          </a:p>
        </p:txBody>
      </p:sp>
      <p:sp>
        <p:nvSpPr>
          <p:cNvPr id="645" name="Google Shape;645;p104"/>
          <p:cNvSpPr txBox="1"/>
          <p:nvPr/>
        </p:nvSpPr>
        <p:spPr>
          <a:xfrm>
            <a:off x="9048833" y="3988515"/>
            <a:ext cx="223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Innokkuus</a:t>
            </a:r>
            <a:endParaRPr sz="2400" kern="0">
              <a:solidFill>
                <a:srgbClr val="595959"/>
              </a:solidFill>
              <a:latin typeface="Arial"/>
              <a:cs typeface="Arial"/>
              <a:sym typeface="Arial"/>
            </a:endParaRPr>
          </a:p>
        </p:txBody>
      </p:sp>
      <p:sp>
        <p:nvSpPr>
          <p:cNvPr id="646" name="Google Shape;646;p104"/>
          <p:cNvSpPr txBox="1"/>
          <p:nvPr/>
        </p:nvSpPr>
        <p:spPr>
          <a:xfrm>
            <a:off x="9250000" y="5788746"/>
            <a:ext cx="2255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Rakkaus</a:t>
            </a:r>
            <a:endParaRPr sz="2400" kern="0">
              <a:solidFill>
                <a:srgbClr val="595959"/>
              </a:solidFill>
              <a:latin typeface="Arial"/>
              <a:cs typeface="Arial"/>
              <a:sym typeface="Arial"/>
            </a:endParaRPr>
          </a:p>
        </p:txBody>
      </p:sp>
      <p:sp>
        <p:nvSpPr>
          <p:cNvPr id="647" name="Google Shape;647;p104"/>
          <p:cNvSpPr txBox="1"/>
          <p:nvPr/>
        </p:nvSpPr>
        <p:spPr>
          <a:xfrm>
            <a:off x="9463574" y="1774245"/>
            <a:ext cx="262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Rohkeus</a:t>
            </a:r>
            <a:endParaRPr sz="2400" kern="0" dirty="0">
              <a:solidFill>
                <a:srgbClr val="595959"/>
              </a:solidFill>
              <a:latin typeface="Arial"/>
              <a:cs typeface="Arial"/>
              <a:sym typeface="Arial"/>
            </a:endParaRPr>
          </a:p>
        </p:txBody>
      </p:sp>
      <p:sp>
        <p:nvSpPr>
          <p:cNvPr id="648" name="Google Shape;648;p104"/>
          <p:cNvSpPr txBox="1"/>
          <p:nvPr/>
        </p:nvSpPr>
        <p:spPr>
          <a:xfrm>
            <a:off x="876987" y="5144777"/>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Reiluus</a:t>
            </a:r>
            <a:endParaRPr sz="2400" kern="0" dirty="0">
              <a:solidFill>
                <a:srgbClr val="595959"/>
              </a:solidFill>
              <a:latin typeface="Arial"/>
              <a:cs typeface="Arial"/>
              <a:sym typeface="Arial"/>
            </a:endParaRPr>
          </a:p>
        </p:txBody>
      </p:sp>
      <p:sp>
        <p:nvSpPr>
          <p:cNvPr id="649" name="Google Shape;649;p104"/>
          <p:cNvSpPr txBox="1"/>
          <p:nvPr/>
        </p:nvSpPr>
        <p:spPr>
          <a:xfrm>
            <a:off x="1207977" y="2520819"/>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Ryhmätyötaidot</a:t>
            </a:r>
            <a:endParaRPr sz="2400" kern="0" dirty="0">
              <a:solidFill>
                <a:srgbClr val="595959"/>
              </a:solidFill>
              <a:latin typeface="Arial"/>
              <a:cs typeface="Arial"/>
              <a:sym typeface="Arial"/>
            </a:endParaRPr>
          </a:p>
        </p:txBody>
      </p:sp>
      <p:sp>
        <p:nvSpPr>
          <p:cNvPr id="650" name="Google Shape;650;p104"/>
          <p:cNvSpPr txBox="1"/>
          <p:nvPr/>
        </p:nvSpPr>
        <p:spPr>
          <a:xfrm>
            <a:off x="2881367" y="4766513"/>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Sosiaalinen älykkyys</a:t>
            </a:r>
            <a:endParaRPr sz="2400" kern="0" dirty="0">
              <a:solidFill>
                <a:srgbClr val="595959"/>
              </a:solidFill>
              <a:latin typeface="Arial"/>
              <a:cs typeface="Arial"/>
              <a:sym typeface="Arial"/>
            </a:endParaRPr>
          </a:p>
        </p:txBody>
      </p:sp>
      <p:sp>
        <p:nvSpPr>
          <p:cNvPr id="652" name="Google Shape;652;p104"/>
          <p:cNvSpPr txBox="1"/>
          <p:nvPr/>
        </p:nvSpPr>
        <p:spPr>
          <a:xfrm>
            <a:off x="8385867" y="5198967"/>
            <a:ext cx="383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400" kern="0">
              <a:solidFill>
                <a:srgbClr val="595959"/>
              </a:solidFill>
              <a:latin typeface="Arial"/>
              <a:cs typeface="Arial"/>
              <a:sym typeface="Arial"/>
            </a:endParaRPr>
          </a:p>
        </p:txBody>
      </p:sp>
      <p:sp>
        <p:nvSpPr>
          <p:cNvPr id="653" name="Google Shape;653;p104"/>
          <p:cNvSpPr txBox="1"/>
          <p:nvPr/>
        </p:nvSpPr>
        <p:spPr>
          <a:xfrm>
            <a:off x="9524047" y="4897711"/>
            <a:ext cx="2230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Uteliaisuus</a:t>
            </a:r>
            <a:endParaRPr sz="2400" kern="0">
              <a:solidFill>
                <a:srgbClr val="595959"/>
              </a:solidFill>
              <a:latin typeface="Arial"/>
              <a:cs typeface="Arial"/>
              <a:sym typeface="Arial"/>
            </a:endParaRPr>
          </a:p>
        </p:txBody>
      </p:sp>
      <p:sp>
        <p:nvSpPr>
          <p:cNvPr id="654" name="Google Shape;654;p104"/>
          <p:cNvSpPr txBox="1"/>
          <p:nvPr/>
        </p:nvSpPr>
        <p:spPr>
          <a:xfrm>
            <a:off x="6718560" y="3373002"/>
            <a:ext cx="583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Ystävällisyys</a:t>
            </a:r>
            <a:endParaRPr sz="2400" kern="0" dirty="0">
              <a:solidFill>
                <a:srgbClr val="595959"/>
              </a:solidFill>
              <a:latin typeface="Arial"/>
              <a:cs typeface="Arial"/>
              <a:sym typeface="Arial"/>
            </a:endParaRPr>
          </a:p>
        </p:txBody>
      </p:sp>
      <p:sp>
        <p:nvSpPr>
          <p:cNvPr id="655" name="Google Shape;655;p104"/>
          <p:cNvSpPr txBox="1"/>
          <p:nvPr/>
        </p:nvSpPr>
        <p:spPr>
          <a:xfrm>
            <a:off x="6415133" y="1611760"/>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Avuliaisuus</a:t>
            </a:r>
            <a:endParaRPr sz="2400" kern="0" dirty="0">
              <a:solidFill>
                <a:srgbClr val="595959"/>
              </a:solidFill>
              <a:latin typeface="Arial"/>
              <a:cs typeface="Arial"/>
              <a:sym typeface="Arial"/>
            </a:endParaRPr>
          </a:p>
        </p:txBody>
      </p:sp>
      <p:sp>
        <p:nvSpPr>
          <p:cNvPr id="656" name="Google Shape;656;p104"/>
          <p:cNvSpPr txBox="1"/>
          <p:nvPr/>
        </p:nvSpPr>
        <p:spPr>
          <a:xfrm>
            <a:off x="907933" y="3353107"/>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Aloitteellisuus</a:t>
            </a:r>
            <a:endParaRPr sz="2400" kern="0" dirty="0">
              <a:solidFill>
                <a:srgbClr val="595959"/>
              </a:solidFill>
              <a:latin typeface="Arial"/>
              <a:cs typeface="Arial"/>
              <a:sym typeface="Arial"/>
            </a:endParaRPr>
          </a:p>
        </p:txBody>
      </p:sp>
      <p:sp>
        <p:nvSpPr>
          <p:cNvPr id="657" name="Google Shape;657;p104"/>
          <p:cNvSpPr txBox="1"/>
          <p:nvPr/>
        </p:nvSpPr>
        <p:spPr>
          <a:xfrm>
            <a:off x="4317567" y="2166928"/>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Kärsivällisyys</a:t>
            </a:r>
            <a:endParaRPr sz="2400" kern="0" dirty="0">
              <a:solidFill>
                <a:srgbClr val="595959"/>
              </a:solidFill>
              <a:latin typeface="Arial"/>
              <a:cs typeface="Arial"/>
              <a:sym typeface="Arial"/>
            </a:endParaRPr>
          </a:p>
        </p:txBody>
      </p:sp>
      <p:sp>
        <p:nvSpPr>
          <p:cNvPr id="658" name="Google Shape;658;p104"/>
          <p:cNvSpPr txBox="1"/>
          <p:nvPr/>
        </p:nvSpPr>
        <p:spPr>
          <a:xfrm>
            <a:off x="6906325" y="5121376"/>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Huolellisuus</a:t>
            </a:r>
            <a:endParaRPr sz="2400" kern="0">
              <a:solidFill>
                <a:srgbClr val="595959"/>
              </a:solidFill>
              <a:latin typeface="Arial"/>
              <a:cs typeface="Arial"/>
              <a:sym typeface="Arial"/>
            </a:endParaRPr>
          </a:p>
        </p:txBody>
      </p:sp>
      <p:sp>
        <p:nvSpPr>
          <p:cNvPr id="659" name="Google Shape;659;p104"/>
          <p:cNvSpPr txBox="1"/>
          <p:nvPr/>
        </p:nvSpPr>
        <p:spPr>
          <a:xfrm>
            <a:off x="876987" y="1689876"/>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Mielikuvituksellisuus</a:t>
            </a:r>
            <a:endParaRPr sz="2400" kern="0" dirty="0">
              <a:solidFill>
                <a:srgbClr val="595959"/>
              </a:solidFill>
              <a:latin typeface="Arial"/>
              <a:cs typeface="Arial"/>
              <a:sym typeface="Arial"/>
            </a:endParaRPr>
          </a:p>
        </p:txBody>
      </p:sp>
      <p:sp>
        <p:nvSpPr>
          <p:cNvPr id="2" name="Google Shape;651;p104">
            <a:extLst>
              <a:ext uri="{FF2B5EF4-FFF2-40B4-BE49-F238E27FC236}">
                <a16:creationId xmlns:a16="http://schemas.microsoft.com/office/drawing/2014/main" id="{6D39C7B6-4C54-843A-C526-51BA0B0B1EB5}"/>
              </a:ext>
            </a:extLst>
          </p:cNvPr>
          <p:cNvSpPr txBox="1"/>
          <p:nvPr/>
        </p:nvSpPr>
        <p:spPr>
          <a:xfrm>
            <a:off x="4544958" y="3040191"/>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Toiveikkuus</a:t>
            </a:r>
            <a:endParaRPr sz="2400" kern="0" dirty="0">
              <a:solidFill>
                <a:srgbClr val="595959"/>
              </a:solidFill>
              <a:latin typeface="Arial"/>
              <a:cs typeface="Arial"/>
              <a:sym typeface="Arial"/>
            </a:endParaRPr>
          </a:p>
        </p:txBody>
      </p:sp>
      <p:sp>
        <p:nvSpPr>
          <p:cNvPr id="3" name="Google Shape;651;p104">
            <a:extLst>
              <a:ext uri="{FF2B5EF4-FFF2-40B4-BE49-F238E27FC236}">
                <a16:creationId xmlns:a16="http://schemas.microsoft.com/office/drawing/2014/main" id="{F5B7036E-362F-0922-56C0-BB20D49BA944}"/>
              </a:ext>
            </a:extLst>
          </p:cNvPr>
          <p:cNvSpPr txBox="1"/>
          <p:nvPr/>
        </p:nvSpPr>
        <p:spPr>
          <a:xfrm>
            <a:off x="7224048" y="2399623"/>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Rauhallisuus</a:t>
            </a:r>
            <a:endParaRPr sz="2400" kern="0" dirty="0">
              <a:solidFill>
                <a:srgbClr val="595959"/>
              </a:solidFill>
              <a:latin typeface="Arial"/>
              <a:cs typeface="Arial"/>
              <a:sym typeface="Arial"/>
            </a:endParaRPr>
          </a:p>
        </p:txBody>
      </p:sp>
      <p:sp>
        <p:nvSpPr>
          <p:cNvPr id="4" name="Tähti: 5-sakarainen 3">
            <a:extLst>
              <a:ext uri="{FF2B5EF4-FFF2-40B4-BE49-F238E27FC236}">
                <a16:creationId xmlns:a16="http://schemas.microsoft.com/office/drawing/2014/main" id="{1A316F1F-F823-F383-ADB3-9F762D4DB80B}"/>
              </a:ext>
            </a:extLst>
          </p:cNvPr>
          <p:cNvSpPr/>
          <p:nvPr/>
        </p:nvSpPr>
        <p:spPr>
          <a:xfrm>
            <a:off x="10671358" y="35996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56781" y="601044"/>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Minä ja muut ihmiset</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593909" y="1709887"/>
            <a:ext cx="5135672" cy="4101779"/>
          </a:xfrm>
        </p:spPr>
        <p:txBody>
          <a:bodyPr/>
          <a:lstStyle/>
          <a:p>
            <a:pPr marL="88900" lvl="0" algn="l" rtl="0">
              <a:spcBef>
                <a:spcPts val="0"/>
              </a:spcBef>
              <a:spcAft>
                <a:spcPts val="0"/>
              </a:spcAft>
              <a:buClr>
                <a:schemeClr val="dk2"/>
              </a:buClr>
              <a:buSzPts val="2200"/>
            </a:pPr>
            <a:r>
              <a:rPr lang="fi-FI" sz="2800" dirty="0">
                <a:latin typeface="Arial" panose="020B0604020202020204" pitchFamily="34" charset="0"/>
              </a:rPr>
              <a:t>Kuinka vahvuutesi näkyvät ihmissuhteissasi tai tavassasi toimia muiden ihmisten kanssa?</a:t>
            </a:r>
          </a:p>
          <a:p>
            <a:pPr marL="88900" lvl="0" algn="l" rtl="0">
              <a:spcBef>
                <a:spcPts val="0"/>
              </a:spcBef>
              <a:spcAft>
                <a:spcPts val="0"/>
              </a:spcAft>
              <a:buClr>
                <a:schemeClr val="dk2"/>
              </a:buClr>
              <a:buSzPts val="2200"/>
            </a:pPr>
            <a:endParaRPr lang="fi-FI" sz="2800" dirty="0"/>
          </a:p>
        </p:txBody>
      </p:sp>
      <p:sp>
        <p:nvSpPr>
          <p:cNvPr id="2" name="Tähti: 5-sakarainen 1">
            <a:extLst>
              <a:ext uri="{FF2B5EF4-FFF2-40B4-BE49-F238E27FC236}">
                <a16:creationId xmlns:a16="http://schemas.microsoft.com/office/drawing/2014/main" id="{E8A40D59-B191-C0C6-00B9-BC934E2E0302}"/>
              </a:ext>
            </a:extLst>
          </p:cNvPr>
          <p:cNvSpPr/>
          <p:nvPr/>
        </p:nvSpPr>
        <p:spPr>
          <a:xfrm>
            <a:off x="10520819" y="52035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Placeholder 4">
            <a:extLst>
              <a:ext uri="{FF2B5EF4-FFF2-40B4-BE49-F238E27FC236}">
                <a16:creationId xmlns:a16="http://schemas.microsoft.com/office/drawing/2014/main" id="{3B72A8D2-F1F7-74A3-3010-51CF936EFC09}"/>
              </a:ext>
            </a:extLst>
          </p:cNvPr>
          <p:cNvPicPr>
            <a:picLocks noChangeAspect="1"/>
          </p:cNvPicPr>
          <p:nvPr/>
        </p:nvPicPr>
        <p:blipFill>
          <a:blip r:embed="rId3"/>
          <a:srcRect/>
          <a:stretch/>
        </p:blipFill>
        <p:spPr>
          <a:xfrm>
            <a:off x="277886" y="2605607"/>
            <a:ext cx="5176637" cy="4101779"/>
          </a:xfrm>
          <a:prstGeom prst="rect">
            <a:avLst/>
          </a:prstGeom>
        </p:spPr>
      </p:pic>
      <p:sp>
        <p:nvSpPr>
          <p:cNvPr id="5" name="Puhekupla: Soikea 4">
            <a:extLst>
              <a:ext uri="{FF2B5EF4-FFF2-40B4-BE49-F238E27FC236}">
                <a16:creationId xmlns:a16="http://schemas.microsoft.com/office/drawing/2014/main" id="{65946F0A-0AFD-30F5-73E1-A21EFB53FF13}"/>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53974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47423" y="65545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4000" dirty="0">
                <a:solidFill>
                  <a:srgbClr val="000000"/>
                </a:solidFill>
              </a:rPr>
              <a:t>Minulle tärkeät arvot ihmissuhteissa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593909" y="1709887"/>
            <a:ext cx="5135672" cy="4101779"/>
          </a:xfrm>
        </p:spPr>
        <p:txBody>
          <a:bodyPr/>
          <a:lstStyle/>
          <a:p>
            <a:pPr marL="88900" lvl="0" algn="l" rtl="0">
              <a:spcBef>
                <a:spcPts val="0"/>
              </a:spcBef>
              <a:spcAft>
                <a:spcPts val="0"/>
              </a:spcAft>
              <a:buClr>
                <a:schemeClr val="dk2"/>
              </a:buClr>
              <a:buSzPts val="2200"/>
            </a:pPr>
            <a:endParaRPr lang="fi-FI" sz="2800" dirty="0"/>
          </a:p>
          <a:p>
            <a:pPr marL="88900" lvl="0" algn="l" rtl="0">
              <a:spcBef>
                <a:spcPts val="0"/>
              </a:spcBef>
              <a:spcAft>
                <a:spcPts val="0"/>
              </a:spcAft>
              <a:buClr>
                <a:schemeClr val="dk2"/>
              </a:buClr>
              <a:buSzPts val="2200"/>
            </a:pPr>
            <a:r>
              <a:rPr lang="fi-FI" sz="2800" dirty="0">
                <a:latin typeface="Arial" panose="020B0604020202020204" pitchFamily="34" charset="0"/>
              </a:rPr>
              <a:t>Millaiset arvot ovat sinulle tärkeitä ihmissuhteissa? </a:t>
            </a:r>
          </a:p>
          <a:p>
            <a:pPr marL="88900" lvl="0" algn="l" rtl="0">
              <a:spcBef>
                <a:spcPts val="0"/>
              </a:spcBef>
              <a:spcAft>
                <a:spcPts val="0"/>
              </a:spcAft>
              <a:buClr>
                <a:schemeClr val="dk2"/>
              </a:buClr>
              <a:buSzPts val="2200"/>
            </a:pPr>
            <a:br>
              <a:rPr lang="fi-FI" sz="2800" dirty="0">
                <a:latin typeface="Arial" panose="020B0604020202020204" pitchFamily="34" charset="0"/>
              </a:rPr>
            </a:br>
            <a:r>
              <a:rPr lang="fi-FI" sz="2800" dirty="0">
                <a:latin typeface="Arial" panose="020B0604020202020204" pitchFamily="34" charset="0"/>
              </a:rPr>
              <a:t>Onko sinun helppo pitää kiinni ja kertoa omista arvoistasi?</a:t>
            </a:r>
          </a:p>
        </p:txBody>
      </p:sp>
      <p:pic>
        <p:nvPicPr>
          <p:cNvPr id="2" name="Picture Placeholder 4">
            <a:extLst>
              <a:ext uri="{FF2B5EF4-FFF2-40B4-BE49-F238E27FC236}">
                <a16:creationId xmlns:a16="http://schemas.microsoft.com/office/drawing/2014/main" id="{EEDB4A95-0DD3-BAF4-9CCB-4E5D92C58E56}"/>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11D5E968-E833-67DB-FC68-8152B3FA6FCD}"/>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01187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200" dirty="0"/>
              <a:t>Itsensä hyväksyminen ja itsemyötätunto</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566350" y="2211383"/>
            <a:ext cx="8048183" cy="3966119"/>
          </a:xfrm>
        </p:spPr>
        <p:txBody>
          <a:bodyPr>
            <a:normAutofit/>
          </a:bodyPr>
          <a:lstStyle/>
          <a:p>
            <a:pPr marL="589280" lvl="0" indent="-457200" algn="l" rtl="0">
              <a:spcBef>
                <a:spcPts val="0"/>
              </a:spcBef>
              <a:spcAft>
                <a:spcPts val="0"/>
              </a:spcAft>
              <a:buSzPts val="1520"/>
              <a:buFont typeface="Wingdings" panose="020B0604020202020204" pitchFamily="34" charset="0"/>
              <a:buChar char="Ø"/>
            </a:pPr>
            <a:r>
              <a:rPr lang="fi-FI" sz="2400" dirty="0">
                <a:latin typeface="Arial"/>
                <a:cs typeface="Arial"/>
              </a:rPr>
              <a:t>Itsemyötätunto on myötätuntoista ja hyväksyvää suhtautumista itseä kohtaan – erityisesti vaikeina hetkinä. </a:t>
            </a:r>
          </a:p>
          <a:p>
            <a:pPr marL="132080" lvl="0" algn="l" rtl="0">
              <a:spcBef>
                <a:spcPts val="0"/>
              </a:spcBef>
              <a:spcAft>
                <a:spcPts val="0"/>
              </a:spcAft>
              <a:buSzPts val="1520"/>
            </a:pPr>
            <a:endParaRPr lang="fi-FI" sz="2400" dirty="0">
              <a:latin typeface="Arial"/>
              <a:cs typeface="Arial"/>
            </a:endParaRPr>
          </a:p>
          <a:p>
            <a:pPr marL="589280" lvl="0" indent="-457200" algn="l" rtl="0">
              <a:spcBef>
                <a:spcPts val="0"/>
              </a:spcBef>
              <a:spcAft>
                <a:spcPts val="0"/>
              </a:spcAft>
              <a:buSzPts val="1520"/>
              <a:buFont typeface="Wingdings" panose="020B0604020202020204" pitchFamily="34" charset="0"/>
              <a:buChar char="Ø"/>
            </a:pPr>
            <a:r>
              <a:rPr lang="fi-FI" sz="2400" dirty="0">
                <a:latin typeface="Arial"/>
                <a:cs typeface="Arial"/>
              </a:rPr>
              <a:t>Usein sätimme itseämme tavalla, jolla emme kohtelisi ketään muuta ihmistä elämässämme - edes ihmisiä, joista emme pidä!</a:t>
            </a:r>
          </a:p>
          <a:p>
            <a:pPr marL="589280" lvl="0" indent="-457200" algn="l" rtl="0">
              <a:spcBef>
                <a:spcPts val="0"/>
              </a:spcBef>
              <a:spcAft>
                <a:spcPts val="0"/>
              </a:spcAft>
              <a:buSzPts val="1520"/>
              <a:buFont typeface="Wingdings" panose="020B0604020202020204" pitchFamily="34" charset="0"/>
              <a:buChar char="Ø"/>
            </a:pPr>
            <a:endParaRPr lang="fi-FI" sz="2400" dirty="0"/>
          </a:p>
          <a:p>
            <a:pPr marL="589280" lvl="0" indent="-457200" algn="l" rtl="0">
              <a:spcBef>
                <a:spcPts val="0"/>
              </a:spcBef>
              <a:spcAft>
                <a:spcPts val="0"/>
              </a:spcAft>
              <a:buSzPts val="1520"/>
              <a:buFont typeface="Wingdings" panose="020B0604020202020204" pitchFamily="34" charset="0"/>
              <a:buChar char="Ø"/>
            </a:pPr>
            <a:r>
              <a:rPr lang="fi-FI" sz="2400" dirty="0">
                <a:latin typeface="Arial"/>
                <a:cs typeface="Arial"/>
              </a:rPr>
              <a:t>Usein luullaan, että itsensä sättiminen on ainoa tapa saada asiat hoidettua hyvin, mutta se on myytti! </a:t>
            </a:r>
          </a:p>
          <a:p>
            <a:endParaRPr lang="fi-FI" dirty="0"/>
          </a:p>
        </p:txBody>
      </p:sp>
      <p:pic>
        <p:nvPicPr>
          <p:cNvPr id="4" name="Kuva 3">
            <a:extLst>
              <a:ext uri="{FF2B5EF4-FFF2-40B4-BE49-F238E27FC236}">
                <a16:creationId xmlns:a16="http://schemas.microsoft.com/office/drawing/2014/main" id="{36CF152D-B76E-C904-5C68-811CBFB3C281}"/>
              </a:ext>
            </a:extLst>
          </p:cNvPr>
          <p:cNvPicPr>
            <a:picLocks noChangeAspect="1"/>
          </p:cNvPicPr>
          <p:nvPr/>
        </p:nvPicPr>
        <p:blipFill>
          <a:blip r:embed="rId3"/>
          <a:stretch>
            <a:fillRect/>
          </a:stretch>
        </p:blipFill>
        <p:spPr>
          <a:xfrm>
            <a:off x="8948717" y="1983482"/>
            <a:ext cx="2969009" cy="3188484"/>
          </a:xfrm>
          <a:prstGeom prst="rect">
            <a:avLst/>
          </a:prstGeom>
        </p:spPr>
      </p:pic>
    </p:spTree>
    <p:extLst>
      <p:ext uri="{BB962C8B-B14F-4D97-AF65-F5344CB8AC3E}">
        <p14:creationId xmlns:p14="http://schemas.microsoft.com/office/powerpoint/2010/main" val="2871048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43"/>
        <p:cNvGrpSpPr/>
        <p:nvPr/>
      </p:nvGrpSpPr>
      <p:grpSpPr>
        <a:xfrm>
          <a:off x="0" y="0"/>
          <a:ext cx="0" cy="0"/>
          <a:chOff x="0" y="0"/>
          <a:chExt cx="0" cy="0"/>
        </a:xfrm>
      </p:grpSpPr>
      <p:sp>
        <p:nvSpPr>
          <p:cNvPr id="547" name="Google Shape;547;p93"/>
          <p:cNvSpPr/>
          <p:nvPr/>
        </p:nvSpPr>
        <p:spPr>
          <a:xfrm>
            <a:off x="3485412" y="4258900"/>
            <a:ext cx="5221176" cy="2151017"/>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2400" dirty="0"/>
              <a:t>"Käyttäydyin niin oudosti eilen. Ihmiset kummeksuu tätä vielä vuosien päästä!"</a:t>
            </a:r>
          </a:p>
        </p:txBody>
      </p:sp>
      <p:sp>
        <p:nvSpPr>
          <p:cNvPr id="548" name="Google Shape;548;p93"/>
          <p:cNvSpPr/>
          <p:nvPr/>
        </p:nvSpPr>
        <p:spPr>
          <a:xfrm>
            <a:off x="1338361" y="1687455"/>
            <a:ext cx="4294101" cy="2151016"/>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2400" dirty="0"/>
              <a:t>"Näin yksinkertaista asiaa en olisi saanut mokata!"</a:t>
            </a:r>
          </a:p>
        </p:txBody>
      </p:sp>
      <p:sp>
        <p:nvSpPr>
          <p:cNvPr id="551" name="Google Shape;551;p93"/>
          <p:cNvSpPr txBox="1"/>
          <p:nvPr/>
        </p:nvSpPr>
        <p:spPr>
          <a:xfrm>
            <a:off x="2719200" y="448083"/>
            <a:ext cx="9472800" cy="800179"/>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3600" b="1" i="0" u="none" strike="noStrike" kern="0" cap="none" spc="0" normalizeH="0" baseline="0" noProof="0" dirty="0">
                <a:ln>
                  <a:noFill/>
                </a:ln>
                <a:solidFill>
                  <a:srgbClr val="000000"/>
                </a:solidFill>
                <a:effectLst/>
                <a:uLnTx/>
                <a:uFillTx/>
                <a:latin typeface="Arial"/>
                <a:ea typeface="+mn-ea"/>
                <a:cs typeface="Arial"/>
                <a:sym typeface="Arial"/>
              </a:rPr>
              <a:t>Kuulostavatko nämä tutuilta?</a:t>
            </a:r>
            <a:endParaRPr kumimoji="0" sz="36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548;p93">
            <a:extLst>
              <a:ext uri="{FF2B5EF4-FFF2-40B4-BE49-F238E27FC236}">
                <a16:creationId xmlns:a16="http://schemas.microsoft.com/office/drawing/2014/main" id="{F36C740B-77D7-0990-97F4-62415B3F1069}"/>
              </a:ext>
            </a:extLst>
          </p:cNvPr>
          <p:cNvSpPr/>
          <p:nvPr/>
        </p:nvSpPr>
        <p:spPr>
          <a:xfrm>
            <a:off x="6559540" y="1687454"/>
            <a:ext cx="4397416" cy="2151017"/>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2400" dirty="0"/>
              <a:t>"Kaikki muut osasivat toimia tilanteessa järkevästi, vain minä panikoin!"</a:t>
            </a:r>
          </a:p>
        </p:txBody>
      </p:sp>
    </p:spTree>
    <p:extLst>
      <p:ext uri="{BB962C8B-B14F-4D97-AF65-F5344CB8AC3E}">
        <p14:creationId xmlns:p14="http://schemas.microsoft.com/office/powerpoint/2010/main" val="3121575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35416" y="1755226"/>
            <a:ext cx="4203421" cy="4490177"/>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661737" y="612597"/>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Myötätuntoista suhtautumista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380800" y="2062545"/>
            <a:ext cx="7253737" cy="4101779"/>
          </a:xfrm>
        </p:spPr>
        <p:txBody>
          <a:bodyPr/>
          <a:lstStyle/>
          <a:p>
            <a:pPr marL="342900" lvl="0" indent="-342900" algn="l" rtl="0">
              <a:spcBef>
                <a:spcPts val="0"/>
              </a:spcBef>
              <a:spcAft>
                <a:spcPts val="0"/>
              </a:spcAft>
              <a:buFont typeface="Wingdings" panose="020B0604020202020204" pitchFamily="34" charset="0"/>
              <a:buChar char="Ø"/>
            </a:pPr>
            <a:r>
              <a:rPr lang="fi-FI" sz="2400" dirty="0">
                <a:latin typeface="Arial" panose="020B0604020202020204" pitchFamily="34" charset="0"/>
              </a:rPr>
              <a:t>Mieti, millaisissa tilanteissa helposti sätit itseäsi ja millaisia asioita sinun on vaikea hyväksyä itsessäsi.</a:t>
            </a:r>
            <a:endParaRPr lang="fi-FI"/>
          </a:p>
          <a:p>
            <a:pPr lvl="0" algn="l" rtl="0">
              <a:spcBef>
                <a:spcPts val="0"/>
              </a:spcBef>
              <a:spcAft>
                <a:spcPts val="0"/>
              </a:spcAft>
            </a:pPr>
            <a:endParaRPr lang="fi-FI" sz="2400" dirty="0">
              <a:latin typeface="Arial" panose="020B0604020202020204" pitchFamily="34" charset="0"/>
            </a:endParaRPr>
          </a:p>
          <a:p>
            <a:pPr marL="342900" lvl="0" indent="-342900" algn="l" rtl="0">
              <a:spcBef>
                <a:spcPts val="0"/>
              </a:spcBef>
              <a:spcAft>
                <a:spcPts val="0"/>
              </a:spcAft>
              <a:buFont typeface="Wingdings" panose="020B0604020202020204" pitchFamily="34" charset="0"/>
              <a:buChar char="Ø"/>
            </a:pPr>
            <a:r>
              <a:rPr lang="fi-FI" sz="2400" dirty="0">
                <a:latin typeface="Arial" panose="020B0604020202020204" pitchFamily="34" charset="0"/>
              </a:rPr>
              <a:t>Kirjoita vähintään yksi tällainen asia tai tilanne. Tilanne voi olla kuvitteellinen tai oikeasti tapahtunut, mieltä painava asia. </a:t>
            </a:r>
            <a:r>
              <a:rPr lang="fi-FI" sz="2000" dirty="0">
                <a:latin typeface="Arial" panose="020B0604020202020204" pitchFamily="34" charset="0"/>
              </a:rPr>
              <a:t>Kirjoita vastaus minä-muodossa (Minä en voi hyväksyä itsessäni… Minua hävettää vuosienkin jälkeen tilanne, jossa….)</a:t>
            </a:r>
          </a:p>
          <a:p>
            <a:pPr marL="342900" lvl="0" indent="-342900" algn="l" rtl="0">
              <a:spcBef>
                <a:spcPts val="0"/>
              </a:spcBef>
              <a:spcAft>
                <a:spcPts val="0"/>
              </a:spcAft>
              <a:buFont typeface="Wingdings" panose="020B0604020202020204" pitchFamily="34" charset="0"/>
              <a:buChar char="Ø"/>
            </a:pPr>
            <a:endParaRPr lang="fi-FI" sz="2400" dirty="0">
              <a:latin typeface="Arial" panose="020B0604020202020204" pitchFamily="34" charset="0"/>
            </a:endParaRPr>
          </a:p>
          <a:p>
            <a:pPr marL="342900" indent="-342900">
              <a:buFont typeface="Wingdings" panose="020B0604020202020204" pitchFamily="34" charset="0"/>
              <a:buChar char="Ø"/>
            </a:pPr>
            <a:r>
              <a:rPr lang="fi-FI" sz="2400" dirty="0">
                <a:latin typeface="Arial" panose="020B0604020202020204" pitchFamily="34" charset="0"/>
              </a:rPr>
              <a:t>Lue muiden kirjoittamia tilanteita ja kirjoita myötätuntoinen vastaus, jonka henkilö voisi sanoa itselleen. </a:t>
            </a:r>
          </a:p>
          <a:p>
            <a:pPr marL="171450" lvl="0" indent="-171450" algn="l" rtl="0">
              <a:spcBef>
                <a:spcPts val="0"/>
              </a:spcBef>
              <a:spcAft>
                <a:spcPts val="0"/>
              </a:spcAft>
              <a:buFont typeface="Wingdings" panose="020B0604020202020204" pitchFamily="34" charset="0"/>
              <a:buChar char="Ø"/>
            </a:pPr>
            <a:endParaRPr lang="fi-FI" sz="1100" dirty="0"/>
          </a:p>
        </p:txBody>
      </p:sp>
      <p:sp>
        <p:nvSpPr>
          <p:cNvPr id="2" name="Tähti: 5-sakarainen 1">
            <a:extLst>
              <a:ext uri="{FF2B5EF4-FFF2-40B4-BE49-F238E27FC236}">
                <a16:creationId xmlns:a16="http://schemas.microsoft.com/office/drawing/2014/main" id="{AE2BE797-A81A-60D4-863E-9EB0BA0BC4FA}"/>
              </a:ext>
            </a:extLst>
          </p:cNvPr>
          <p:cNvSpPr/>
          <p:nvPr/>
        </p:nvSpPr>
        <p:spPr>
          <a:xfrm>
            <a:off x="10720137" y="31469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58914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6054" y="1837930"/>
            <a:ext cx="11080625" cy="4101779"/>
          </a:xfrm>
        </p:spPr>
        <p:txBody>
          <a:bodyPr/>
          <a:lstStyle/>
          <a:p>
            <a:pPr lvl="0" algn="l" rtl="0">
              <a:lnSpc>
                <a:spcPct val="80000"/>
              </a:lnSpc>
              <a:spcBef>
                <a:spcPts val="0"/>
              </a:spcBef>
              <a:spcAft>
                <a:spcPts val="0"/>
              </a:spcAft>
              <a:buSzPts val="440"/>
            </a:pPr>
            <a:endParaRPr lang="fi-FI" sz="2000" dirty="0">
              <a:latin typeface="Arial" panose="020B0604020202020204" pitchFamily="34" charset="0"/>
            </a:endParaRPr>
          </a:p>
          <a:p>
            <a:pPr marL="457200" indent="-457200">
              <a:spcAft>
                <a:spcPts val="1000"/>
              </a:spcAft>
              <a:buAutoNum type="arabicPeriod"/>
            </a:pPr>
            <a:endParaRPr lang="fi-FI" sz="2000" dirty="0">
              <a:latin typeface="Arial"/>
              <a:cs typeface="Arial"/>
            </a:endParaRPr>
          </a:p>
          <a:p>
            <a:pPr marL="457200" indent="-457200">
              <a:spcAft>
                <a:spcPts val="1000"/>
              </a:spcAft>
              <a:buAutoNum type="arabicPeriod"/>
            </a:pPr>
            <a:r>
              <a:rPr lang="fi-FI" sz="2000" dirty="0">
                <a:latin typeface="Arial"/>
                <a:cs typeface="Arial"/>
              </a:rPr>
              <a:t>Kirjoita asioista, jotka saavat sinut kokemaan, ettet ole tarpeeksi hyvä. Nämä voivat olla konkreettisia asioita kuten </a:t>
            </a:r>
            <a:r>
              <a:rPr lang="fi-FI" sz="2000" i="1" dirty="0">
                <a:latin typeface="Arial"/>
                <a:cs typeface="Arial"/>
              </a:rPr>
              <a:t>en osaa uida </a:t>
            </a:r>
            <a:r>
              <a:rPr lang="fi-FI" sz="2000" dirty="0">
                <a:latin typeface="Arial"/>
                <a:cs typeface="Arial"/>
              </a:rPr>
              <a:t>tai vähemmän konkreettisia kuten </a:t>
            </a:r>
            <a:r>
              <a:rPr lang="fi-FI" sz="2000" i="1" dirty="0">
                <a:latin typeface="Arial"/>
                <a:cs typeface="Arial"/>
              </a:rPr>
              <a:t>minusta tuntuu, että olen kömpelö </a:t>
            </a:r>
            <a:r>
              <a:rPr lang="fi-FI" sz="2000" dirty="0">
                <a:latin typeface="Arial"/>
                <a:cs typeface="Arial"/>
              </a:rPr>
              <a:t>sosiaalisissa tilanteissa. Eläydy omaksi myötätuntoiseksi ystäväksesi ja kirjoita itsellesi kirje, jossa vastaat mainitsemiisi asioihin. Tämä ystävä hyväksyy ja kunnioittaa sinua ja tunteitasi. Hän ei vähättele sinua tai kokemuksiasi. Lue kirje muutaman päivän päästä. Anna sanojen vaikuttaa.</a:t>
            </a:r>
            <a:endParaRPr lang="fi-FI" dirty="0"/>
          </a:p>
          <a:p>
            <a:pPr marL="457200" indent="-457200">
              <a:spcAft>
                <a:spcPts val="1000"/>
              </a:spcAft>
              <a:buAutoNum type="arabicPeriod"/>
            </a:pPr>
            <a:r>
              <a:rPr lang="fi-FI" sz="2000" dirty="0">
                <a:latin typeface="Arial"/>
                <a:cs typeface="Arial"/>
              </a:rPr>
              <a:t>Kirjaa kiitollisuuspäiväkirjaan huomioita vähintään yhtenä päivänä. </a:t>
            </a:r>
          </a:p>
          <a:p>
            <a:pPr marL="457200" indent="-457200">
              <a:buAutoNum type="arabicPeriod"/>
            </a:pPr>
            <a:r>
              <a:rPr lang="fi-FI" sz="2000" dirty="0">
                <a:latin typeface="Arial"/>
                <a:cs typeface="Arial"/>
              </a:rPr>
              <a:t>Videosuositukset:</a:t>
            </a:r>
            <a:endParaRPr lang="fi-FI" dirty="0">
              <a:latin typeface="Arial"/>
              <a:cs typeface="Arial"/>
            </a:endParaRPr>
          </a:p>
          <a:p>
            <a:pPr marL="800100" lvl="1" indent="-342900">
              <a:buFont typeface="Courier New" panose="02070309020205020404" pitchFamily="49" charset="0"/>
              <a:buChar char="o"/>
            </a:pPr>
            <a:r>
              <a:rPr lang="fi-FI" sz="1800" dirty="0">
                <a:latin typeface="Arial"/>
                <a:cs typeface="Arial"/>
              </a:rPr>
              <a:t>Mieli ry, itsensä hyväksyminen: </a:t>
            </a:r>
            <a:r>
              <a:rPr lang="fi-FI" sz="1800" dirty="0">
                <a:solidFill>
                  <a:schemeClr val="hlink"/>
                </a:solidFill>
                <a:uFill>
                  <a:noFill/>
                </a:uFill>
                <a:latin typeface="Arial"/>
                <a:ea typeface="Roboto"/>
                <a:cs typeface="Arial"/>
                <a:sym typeface="Roboto"/>
                <a:hlinkClick r:id="rId3">
                  <a:extLst>
                    <a:ext uri="{A12FA001-AC4F-418D-AE19-62706E023703}">
                      <ahyp:hlinkClr xmlns:ahyp="http://schemas.microsoft.com/office/drawing/2018/hyperlinkcolor" val="tx"/>
                    </a:ext>
                  </a:extLst>
                </a:hlinkClick>
              </a:rPr>
              <a:t>https://youtu.be/wZ16Dg7dsX8</a:t>
            </a:r>
            <a:endParaRPr lang="fi-FI" sz="1800" dirty="0">
              <a:solidFill>
                <a:schemeClr val="hlink"/>
              </a:solidFill>
              <a:uFill>
                <a:noFill/>
              </a:uFill>
              <a:latin typeface="Arial"/>
              <a:ea typeface="Roboto"/>
              <a:cs typeface="Arial"/>
              <a:sym typeface="Roboto"/>
            </a:endParaRPr>
          </a:p>
          <a:p>
            <a:pPr marL="800100" lvl="1" indent="-342900">
              <a:buFont typeface="Courier New" panose="02070309020205020404" pitchFamily="49" charset="0"/>
              <a:buChar char="o"/>
            </a:pPr>
            <a:r>
              <a:rPr lang="fi-FI" sz="1800" dirty="0">
                <a:latin typeface="Arial"/>
                <a:cs typeface="Arial"/>
              </a:rPr>
              <a:t>Sydänliitto: </a:t>
            </a:r>
            <a:r>
              <a:rPr lang="fi-FI" sz="1800" dirty="0">
                <a:latin typeface="Arial"/>
                <a:cs typeface="Arial"/>
                <a:hlinkClick r:id="rId4"/>
              </a:rPr>
              <a:t>Mindfulness harjoitus - myötätuntoa ja lempeyttä itselle. Toivon sinulle kaikkea hyvää. – YouTube</a:t>
            </a:r>
            <a:r>
              <a:rPr lang="fi-FI" sz="1800" dirty="0">
                <a:latin typeface="Arial"/>
                <a:cs typeface="Arial"/>
              </a:rPr>
              <a:t> (kesto 8:20 min)</a:t>
            </a:r>
          </a:p>
          <a:p>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5"/>
          <a:srcRect/>
          <a:stretch/>
        </p:blipFill>
        <p:spPr>
          <a:xfrm>
            <a:off x="10824480" y="-407487"/>
            <a:ext cx="1953152" cy="1953152"/>
          </a:xfrm>
          <a:prstGeom prst="rect">
            <a:avLst/>
          </a:prstGeom>
        </p:spPr>
      </p:pic>
      <p:sp>
        <p:nvSpPr>
          <p:cNvPr id="2" name="Title 1">
            <a:extLst>
              <a:ext uri="{FF2B5EF4-FFF2-40B4-BE49-F238E27FC236}">
                <a16:creationId xmlns:a16="http://schemas.microsoft.com/office/drawing/2014/main" id="{DF717017-10B0-6CB1-3ADD-4283BD273857}"/>
              </a:ext>
            </a:extLst>
          </p:cNvPr>
          <p:cNvSpPr txBox="1">
            <a:spLocks/>
          </p:cNvSpPr>
          <p:nvPr/>
        </p:nvSpPr>
        <p:spPr>
          <a:xfrm>
            <a:off x="556054" y="56908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Tree>
    <p:extLst>
      <p:ext uri="{BB962C8B-B14F-4D97-AF65-F5344CB8AC3E}">
        <p14:creationId xmlns:p14="http://schemas.microsoft.com/office/powerpoint/2010/main" val="3356899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676976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rotWithShape="1">
          <a:blip r:embed="rId3"/>
          <a:srcRect l="7231" r="11929"/>
          <a:stretch/>
        </p:blipFill>
        <p:spPr>
          <a:xfrm>
            <a:off x="0" y="1290459"/>
            <a:ext cx="6469914" cy="4501861"/>
          </a:xfrm>
          <a:prstGeom prst="rect">
            <a:avLst/>
          </a:prstGeom>
        </p:spPr>
      </p:pic>
      <p:sp>
        <p:nvSpPr>
          <p:cNvPr id="2" name="Text Placeholder 1">
            <a:extLst>
              <a:ext uri="{FF2B5EF4-FFF2-40B4-BE49-F238E27FC236}">
                <a16:creationId xmlns:a16="http://schemas.microsoft.com/office/drawing/2014/main" id="{A2BAAA2F-A9F9-5449-8FA8-7EC8F2F8A2EF}"/>
              </a:ext>
            </a:extLst>
          </p:cNvPr>
          <p:cNvSpPr>
            <a:spLocks noGrp="1"/>
          </p:cNvSpPr>
          <p:nvPr>
            <p:ph type="body" idx="14"/>
          </p:nvPr>
        </p:nvSpPr>
        <p:spPr>
          <a:xfrm>
            <a:off x="6201280" y="816979"/>
            <a:ext cx="5569131" cy="5448822"/>
          </a:xfrm>
        </p:spPr>
        <p:txBody>
          <a:bodyPr/>
          <a:lstStyle/>
          <a:p>
            <a:pPr marL="457200" lvl="0" indent="0" algn="ctr" rtl="0">
              <a:spcBef>
                <a:spcPts val="0"/>
              </a:spcBef>
              <a:spcAft>
                <a:spcPts val="0"/>
              </a:spcAft>
              <a:buClr>
                <a:schemeClr val="dk1"/>
              </a:buClr>
              <a:buSzPts val="1100"/>
              <a:buFont typeface="Arial"/>
              <a:buNone/>
            </a:pPr>
            <a:r>
              <a:rPr lang="fi-FI" sz="2400">
                <a:solidFill>
                  <a:srgbClr val="444746"/>
                </a:solidFill>
                <a:latin typeface="Arial" panose="020B0604020202020204" pitchFamily="34" charset="0"/>
                <a:ea typeface="Roboto"/>
                <a:sym typeface="Roboto"/>
              </a:rPr>
              <a:t>Punainen Risti on Suomen suurimpia kansalaisjärjestöjä. Pidämme huolta kaikkein heikoimpaan asemaan joutuneista. Autamme kriisien ja onnettomuuksien keskellä, ja tuemme kaikenikäisiä ihmisiä elämän kolhiessa. Punaisella Ristillä on lakiin kirjattuja velvollisuuksia mm. auttaa viranomaisia poikkeustilanteissa.</a:t>
            </a:r>
          </a:p>
          <a:p>
            <a:pPr marL="457200" lvl="0" indent="0" algn="ctr" rtl="0">
              <a:spcBef>
                <a:spcPts val="0"/>
              </a:spcBef>
              <a:spcAft>
                <a:spcPts val="0"/>
              </a:spcAft>
              <a:buClr>
                <a:schemeClr val="dk1"/>
              </a:buClr>
              <a:buSzPts val="1100"/>
              <a:buFont typeface="Arial"/>
              <a:buNone/>
            </a:pPr>
            <a:endParaRPr lang="fi-FI" sz="600">
              <a:latin typeface="Arial" panose="020B0604020202020204" pitchFamily="34" charset="0"/>
            </a:endParaRPr>
          </a:p>
          <a:p>
            <a:pPr marL="457200" lvl="0" indent="0" algn="ctr" rtl="0">
              <a:spcBef>
                <a:spcPts val="0"/>
              </a:spcBef>
              <a:spcAft>
                <a:spcPts val="0"/>
              </a:spcAft>
              <a:buNone/>
            </a:pPr>
            <a:r>
              <a:rPr lang="fi-FI" sz="2400" b="1">
                <a:solidFill>
                  <a:srgbClr val="444746"/>
                </a:solidFill>
                <a:latin typeface="Arial" panose="020B0604020202020204" pitchFamily="34" charset="0"/>
                <a:ea typeface="Roboto"/>
                <a:sym typeface="Roboto"/>
              </a:rPr>
              <a:t>Toimintamme on  poliittisesti ja uskonnollisesti riippumatonta ja perustuu vapaaehtoisuuteen.</a:t>
            </a:r>
            <a:endParaRPr lang="fi-FI" b="1">
              <a:latin typeface="Arial" panose="020B0604020202020204" pitchFamily="34" charset="0"/>
            </a:endParaRPr>
          </a:p>
        </p:txBody>
      </p:sp>
    </p:spTree>
    <p:extLst>
      <p:ext uri="{BB962C8B-B14F-4D97-AF65-F5344CB8AC3E}">
        <p14:creationId xmlns:p14="http://schemas.microsoft.com/office/powerpoint/2010/main" val="451458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5.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1524000" y="4507985"/>
            <a:ext cx="8651310" cy="523220"/>
          </a:xfrm>
          <a:prstGeom prst="rect">
            <a:avLst/>
          </a:prstGeom>
          <a:noFill/>
        </p:spPr>
        <p:txBody>
          <a:bodyPr wrap="square" rtlCol="0">
            <a:spAutoFit/>
          </a:bodyPr>
          <a:lstStyle/>
          <a:p>
            <a:pPr marL="0" lvl="0" indent="0" rtl="0">
              <a:spcBef>
                <a:spcPts val="0"/>
              </a:spcBef>
              <a:spcAft>
                <a:spcPts val="0"/>
              </a:spcAft>
              <a:buNone/>
            </a:pPr>
            <a:r>
              <a:rPr lang="fi-FI" sz="2800" dirty="0">
                <a:latin typeface="Arial" panose="020B0604020202020204" pitchFamily="34" charset="0"/>
                <a:cs typeface="Arial" panose="020B0604020202020204" pitchFamily="34" charset="0"/>
              </a:rPr>
              <a:t>Menneisyyden merkitys</a:t>
            </a:r>
          </a:p>
        </p:txBody>
      </p:sp>
    </p:spTree>
    <p:extLst>
      <p:ext uri="{BB962C8B-B14F-4D97-AF65-F5344CB8AC3E}">
        <p14:creationId xmlns:p14="http://schemas.microsoft.com/office/powerpoint/2010/main" val="361616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2035217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63626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886812" y="1715128"/>
            <a:ext cx="5736034" cy="4109475"/>
          </a:xfrm>
        </p:spPr>
        <p:txBody>
          <a:bodyPr/>
          <a:lstStyle/>
          <a:p>
            <a:pPr lvl="0" algn="l" rtl="0">
              <a:spcBef>
                <a:spcPts val="0"/>
              </a:spcBef>
              <a:spcAft>
                <a:spcPts val="0"/>
              </a:spcAft>
            </a:pPr>
            <a:r>
              <a:rPr lang="fi" sz="2800" dirty="0">
                <a:latin typeface="Arial" panose="020B0604020202020204" pitchFamily="34" charset="0"/>
              </a:rPr>
              <a:t>Miltä tuntuu juuri nyt?</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panose="020B0604020202020204" pitchFamily="34" charset="0"/>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2980106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6054" y="2007263"/>
            <a:ext cx="11080625" cy="4101779"/>
          </a:xfrm>
        </p:spPr>
        <p:txBody>
          <a:bodyPr/>
          <a:lstStyle/>
          <a:p>
            <a:pPr lvl="0" algn="l" rtl="0">
              <a:lnSpc>
                <a:spcPct val="80000"/>
              </a:lnSpc>
              <a:spcBef>
                <a:spcPts val="0"/>
              </a:spcBef>
              <a:spcAft>
                <a:spcPts val="0"/>
              </a:spcAft>
              <a:buSzPts val="440"/>
            </a:pPr>
            <a:endParaRPr lang="fi-FI" sz="2000" dirty="0">
              <a:latin typeface="Arial" panose="020B0604020202020204" pitchFamily="34" charset="0"/>
            </a:endParaRPr>
          </a:p>
          <a:p>
            <a:pPr marL="457200" indent="-457200">
              <a:spcAft>
                <a:spcPts val="1000"/>
              </a:spcAft>
              <a:buAutoNum type="arabicPeriod"/>
            </a:pPr>
            <a:r>
              <a:rPr lang="fi-FI" sz="2000" dirty="0">
                <a:latin typeface="Arial"/>
                <a:cs typeface="Arial"/>
              </a:rPr>
              <a:t>Kirjoita asioista, jotka saavat sinut kokemaan, ettet ole tarpeeksi hyvä. Nämä voivat olla konkreettisia asioita kuten </a:t>
            </a:r>
            <a:r>
              <a:rPr lang="fi-FI" sz="2000" i="1" dirty="0">
                <a:latin typeface="Arial"/>
                <a:cs typeface="Arial"/>
              </a:rPr>
              <a:t>en osaa uida </a:t>
            </a:r>
            <a:r>
              <a:rPr lang="fi-FI" sz="2000" dirty="0">
                <a:latin typeface="Arial"/>
                <a:cs typeface="Arial"/>
              </a:rPr>
              <a:t>tai vähemmän konkreettisia kuten </a:t>
            </a:r>
            <a:r>
              <a:rPr lang="fi-FI" sz="2000" i="1" dirty="0">
                <a:latin typeface="Arial"/>
                <a:cs typeface="Arial"/>
              </a:rPr>
              <a:t>minusta tuntuu, että olen kömpelö </a:t>
            </a:r>
            <a:r>
              <a:rPr lang="fi-FI" sz="2000" dirty="0">
                <a:latin typeface="Arial"/>
                <a:cs typeface="Arial"/>
              </a:rPr>
              <a:t>sosiaalisissa tilanteissa. Eläydy omaksi myötätuntoiseksi ystäväksesi ja kirjoita itsellesi kirje, jossa vastaat mainitsemiisi asioihin. Tämä ystävä hyväksyy ja kunnioittaa sinua ja tunteitasi. Hän ei vähättele sinua tai kokemuksiasi. Lue kirje muutaman päivän päästä. Anna sanojen vaikuttaa.</a:t>
            </a:r>
          </a:p>
          <a:p>
            <a:pPr marL="457200" indent="-457200">
              <a:spcAft>
                <a:spcPts val="1000"/>
              </a:spcAft>
              <a:buAutoNum type="arabicPeriod"/>
            </a:pPr>
            <a:r>
              <a:rPr lang="fi-FI" sz="2000" dirty="0">
                <a:latin typeface="Arial"/>
                <a:cs typeface="Arial"/>
              </a:rPr>
              <a:t>Kirjaa kiitollisuuspäiväkirjaan huomioita vähintään yhtenä päivänä. </a:t>
            </a:r>
          </a:p>
          <a:p>
            <a:pPr marL="457200" indent="-457200">
              <a:buAutoNum type="arabicPeriod"/>
            </a:pPr>
            <a:r>
              <a:rPr lang="fi-FI" sz="2000" dirty="0">
                <a:latin typeface="Arial"/>
                <a:cs typeface="Arial"/>
              </a:rPr>
              <a:t>Videosuositukset:</a:t>
            </a:r>
            <a:endParaRPr lang="fi-FI" dirty="0">
              <a:latin typeface="Arial"/>
              <a:cs typeface="Arial"/>
            </a:endParaRPr>
          </a:p>
          <a:p>
            <a:pPr marL="800100" lvl="1" indent="-342900">
              <a:buFont typeface="Courier New" panose="02070309020205020404" pitchFamily="49" charset="0"/>
              <a:buChar char="o"/>
            </a:pPr>
            <a:r>
              <a:rPr lang="fi-FI" sz="1800" dirty="0">
                <a:latin typeface="Arial"/>
                <a:cs typeface="Arial"/>
              </a:rPr>
              <a:t>Mieli ry, itsensä hyväksyminen: </a:t>
            </a:r>
            <a:r>
              <a:rPr lang="fi-FI" sz="1800" dirty="0">
                <a:solidFill>
                  <a:schemeClr val="hlink"/>
                </a:solidFill>
                <a:uFill>
                  <a:noFill/>
                </a:uFill>
                <a:latin typeface="Arial"/>
                <a:ea typeface="Roboto"/>
                <a:cs typeface="Arial"/>
                <a:sym typeface="Roboto"/>
                <a:hlinkClick r:id="rId3">
                  <a:extLst>
                    <a:ext uri="{A12FA001-AC4F-418D-AE19-62706E023703}">
                      <ahyp:hlinkClr xmlns:ahyp="http://schemas.microsoft.com/office/drawing/2018/hyperlinkcolor" val="tx"/>
                    </a:ext>
                  </a:extLst>
                </a:hlinkClick>
              </a:rPr>
              <a:t>https://youtu.be/wZ16Dg7dsX8</a:t>
            </a:r>
            <a:endParaRPr lang="fi-FI" sz="1800" dirty="0">
              <a:solidFill>
                <a:schemeClr val="hlink"/>
              </a:solidFill>
              <a:uFill>
                <a:noFill/>
              </a:uFill>
              <a:latin typeface="Arial"/>
              <a:ea typeface="Roboto"/>
              <a:cs typeface="Arial"/>
              <a:sym typeface="Roboto"/>
            </a:endParaRPr>
          </a:p>
          <a:p>
            <a:pPr marL="800100" lvl="1" indent="-342900">
              <a:buFont typeface="Courier New" panose="02070309020205020404" pitchFamily="49" charset="0"/>
              <a:buChar char="o"/>
            </a:pPr>
            <a:r>
              <a:rPr lang="fi-FI" sz="1800" dirty="0">
                <a:latin typeface="Arial"/>
                <a:cs typeface="Arial"/>
              </a:rPr>
              <a:t>Sydänliitto: </a:t>
            </a:r>
            <a:r>
              <a:rPr lang="fi-FI" sz="1800" dirty="0" err="1">
                <a:latin typeface="Arial"/>
                <a:cs typeface="Arial"/>
                <a:hlinkClick r:id="rId4"/>
              </a:rPr>
              <a:t>Mindfulness</a:t>
            </a:r>
            <a:r>
              <a:rPr lang="fi-FI" sz="1800" dirty="0">
                <a:latin typeface="Arial"/>
                <a:cs typeface="Arial"/>
                <a:hlinkClick r:id="rId4"/>
              </a:rPr>
              <a:t> harjoitus - myötätuntoa ja lempeyttä itselle. Toivon sinulle kaikkea hyvää. – YouTube</a:t>
            </a:r>
            <a:r>
              <a:rPr lang="fi-FI" sz="1800" dirty="0">
                <a:latin typeface="Arial"/>
                <a:cs typeface="Arial"/>
              </a:rPr>
              <a:t> (kesto 8:20 min)</a:t>
            </a:r>
          </a:p>
          <a:p>
            <a:pPr>
              <a:spcAft>
                <a:spcPts val="1000"/>
              </a:spcAft>
            </a:pPr>
            <a:endParaRPr lang="fi-FI" sz="2000" dirty="0">
              <a:latin typeface="Arial"/>
              <a:cs typeface="Arial"/>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5"/>
          <a:srcRect/>
          <a:stretch/>
        </p:blipFill>
        <p:spPr>
          <a:xfrm>
            <a:off x="10515073" y="-504927"/>
            <a:ext cx="1953152" cy="1953152"/>
          </a:xfrm>
          <a:prstGeom prst="rect">
            <a:avLst/>
          </a:prstGeom>
        </p:spPr>
      </p:pic>
      <p:sp>
        <p:nvSpPr>
          <p:cNvPr id="2" name="Title 1">
            <a:extLst>
              <a:ext uri="{FF2B5EF4-FFF2-40B4-BE49-F238E27FC236}">
                <a16:creationId xmlns:a16="http://schemas.microsoft.com/office/drawing/2014/main" id="{DF717017-10B0-6CB1-3ADD-4283BD273857}"/>
              </a:ext>
            </a:extLst>
          </p:cNvPr>
          <p:cNvSpPr txBox="1">
            <a:spLocks/>
          </p:cNvSpPr>
          <p:nvPr/>
        </p:nvSpPr>
        <p:spPr>
          <a:xfrm>
            <a:off x="556054" y="666475"/>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lang="fi-FI" sz="4000" dirty="0">
                <a:solidFill>
                  <a:srgbClr val="000000"/>
                </a:solidFill>
                <a:latin typeface="Arial"/>
                <a:cs typeface="Arial"/>
              </a:rPr>
              <a:t>Herättikö viikkotehtävä ajatuksia?</a:t>
            </a:r>
            <a:endParaRPr lang="fi-FI" sz="4000" dirty="0">
              <a:ea typeface="+mj-ea"/>
            </a:endParaRPr>
          </a:p>
        </p:txBody>
      </p:sp>
    </p:spTree>
    <p:extLst>
      <p:ext uri="{BB962C8B-B14F-4D97-AF65-F5344CB8AC3E}">
        <p14:creationId xmlns:p14="http://schemas.microsoft.com/office/powerpoint/2010/main" val="2580064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94297" y="618957"/>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Millainen oli sinun lapsuudenkotisi?</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471781" y="1952004"/>
            <a:ext cx="5135672" cy="4101779"/>
          </a:xfrm>
        </p:spPr>
        <p:txBody>
          <a:bodyPr/>
          <a:lstStyle/>
          <a:p>
            <a:pPr marL="431800" lvl="0" indent="-342900" algn="l" rtl="0">
              <a:spcBef>
                <a:spcPts val="0"/>
              </a:spcBef>
              <a:spcAft>
                <a:spcPts val="0"/>
              </a:spcAft>
              <a:buClr>
                <a:schemeClr val="dk2"/>
              </a:buClr>
              <a:buSzPts val="2200"/>
              <a:buFont typeface="Wingdings" panose="020B0604020202020204" pitchFamily="34" charset="0"/>
              <a:buChar char="Ø"/>
            </a:pPr>
            <a:r>
              <a:rPr lang="fi-FI" sz="2000" dirty="0">
                <a:latin typeface="Arial"/>
                <a:cs typeface="Arial"/>
              </a:rPr>
              <a:t>Millaisia sosiaalisia suhteita kuului lapsuudenkotiisi, kyläiltiinkö usein?</a:t>
            </a:r>
            <a:endParaRPr lang="fi-FI">
              <a:latin typeface="Arial"/>
              <a:cs typeface="Arial"/>
            </a:endParaRPr>
          </a:p>
          <a:p>
            <a:pPr marL="431800" lvl="0" indent="-342900" algn="l" rtl="0">
              <a:spcBef>
                <a:spcPts val="0"/>
              </a:spcBef>
              <a:spcAft>
                <a:spcPts val="0"/>
              </a:spcAft>
              <a:buClr>
                <a:schemeClr val="dk2"/>
              </a:buClr>
              <a:buSzPts val="2200"/>
              <a:buFont typeface="Wingdings" panose="020B0604020202020204" pitchFamily="34" charset="0"/>
              <a:buChar char="Ø"/>
            </a:pPr>
            <a:endParaRPr lang="fi-FI" sz="2000" dirty="0">
              <a:latin typeface="Arial" panose="020B0604020202020204" pitchFamily="34" charset="0"/>
            </a:endParaRPr>
          </a:p>
          <a:p>
            <a:pPr marL="431800" lvl="0" indent="-342900" algn="l" rtl="0">
              <a:spcBef>
                <a:spcPts val="0"/>
              </a:spcBef>
              <a:spcAft>
                <a:spcPts val="0"/>
              </a:spcAft>
              <a:buClr>
                <a:schemeClr val="dk2"/>
              </a:buClr>
              <a:buSzPts val="2200"/>
              <a:buFont typeface="Wingdings" panose="020B0604020202020204" pitchFamily="34" charset="0"/>
              <a:buChar char="Ø"/>
            </a:pPr>
            <a:r>
              <a:rPr lang="fi-FI" sz="2000" dirty="0">
                <a:latin typeface="Arial"/>
                <a:cs typeface="Arial"/>
              </a:rPr>
              <a:t>Kuinka vanhempasi suhtautuivat vieraisiin ihmisiin, oltiinko varautuneita</a:t>
            </a:r>
            <a:br>
              <a:rPr lang="fi-FI" sz="2000" dirty="0">
                <a:latin typeface="Arial" panose="020B0604020202020204" pitchFamily="34" charset="0"/>
              </a:rPr>
            </a:br>
            <a:r>
              <a:rPr lang="fi-FI" sz="2000" dirty="0">
                <a:latin typeface="Arial"/>
                <a:cs typeface="Arial"/>
              </a:rPr>
              <a:t>vai avoimia?</a:t>
            </a:r>
          </a:p>
          <a:p>
            <a:pPr marL="431800" lvl="0" indent="-342900" algn="l" rtl="0">
              <a:spcBef>
                <a:spcPts val="0"/>
              </a:spcBef>
              <a:spcAft>
                <a:spcPts val="0"/>
              </a:spcAft>
              <a:buClr>
                <a:schemeClr val="dk2"/>
              </a:buClr>
              <a:buSzPts val="2200"/>
              <a:buFont typeface="Wingdings" panose="020B0604020202020204" pitchFamily="34" charset="0"/>
              <a:buChar char="Ø"/>
            </a:pPr>
            <a:endParaRPr lang="fi-FI" sz="2000" dirty="0">
              <a:latin typeface="Arial" panose="020B0604020202020204" pitchFamily="34" charset="0"/>
            </a:endParaRPr>
          </a:p>
          <a:p>
            <a:pPr marL="431800" lvl="0" indent="-342900" algn="l" rtl="0">
              <a:spcBef>
                <a:spcPts val="0"/>
              </a:spcBef>
              <a:spcAft>
                <a:spcPts val="0"/>
              </a:spcAft>
              <a:buClr>
                <a:schemeClr val="dk2"/>
              </a:buClr>
              <a:buSzPts val="2200"/>
              <a:buFont typeface="Wingdings" panose="020B0604020202020204" pitchFamily="34" charset="0"/>
              <a:buChar char="Ø"/>
            </a:pPr>
            <a:r>
              <a:rPr lang="fi-FI" sz="2000" dirty="0">
                <a:latin typeface="Arial"/>
                <a:cs typeface="Arial"/>
              </a:rPr>
              <a:t>Millaisen mallin vanhemmat antoivat tunteiden näyttämiseen ja niistä puhumiseen? Entä ristiriitojen käsittelyyn?</a:t>
            </a:r>
            <a:br>
              <a:rPr lang="fi-FI" sz="2000" dirty="0">
                <a:latin typeface="Arial" panose="020B0604020202020204" pitchFamily="34" charset="0"/>
              </a:rPr>
            </a:br>
            <a:endParaRPr lang="fi-FI" sz="2000" dirty="0">
              <a:latin typeface="Arial" panose="020B0604020202020204" pitchFamily="34" charset="0"/>
            </a:endParaRPr>
          </a:p>
        </p:txBody>
      </p:sp>
      <p:pic>
        <p:nvPicPr>
          <p:cNvPr id="2" name="Picture Placeholder 4">
            <a:extLst>
              <a:ext uri="{FF2B5EF4-FFF2-40B4-BE49-F238E27FC236}">
                <a16:creationId xmlns:a16="http://schemas.microsoft.com/office/drawing/2014/main" id="{70D6F4E4-3CB8-975B-E5D1-8D91DF681115}"/>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A77C0738-540C-B056-DF3F-091108711120}"/>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ähti: 5-sakarainen 6">
            <a:extLst>
              <a:ext uri="{FF2B5EF4-FFF2-40B4-BE49-F238E27FC236}">
                <a16:creationId xmlns:a16="http://schemas.microsoft.com/office/drawing/2014/main" id="{D40700D6-85C8-BB30-A9BB-11F182F17BAF}"/>
              </a:ext>
            </a:extLst>
          </p:cNvPr>
          <p:cNvSpPr/>
          <p:nvPr/>
        </p:nvSpPr>
        <p:spPr>
          <a:xfrm>
            <a:off x="10712440" y="59178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64285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565160" y="591782"/>
            <a:ext cx="10515600" cy="781750"/>
          </a:xfrm>
        </p:spPr>
        <p:txBody>
          <a:bodyPr>
            <a:normAutofit/>
          </a:bodyPr>
          <a:lstStyle/>
          <a:p>
            <a:r>
              <a:rPr lang="fi-FI" sz="3600" dirty="0"/>
              <a:t>Menneisyyden merkitys</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393356" y="1983481"/>
            <a:ext cx="8664147" cy="3966119"/>
          </a:xfrm>
        </p:spPr>
        <p:txBody>
          <a:bodyPr>
            <a:normAutofit fontScale="85000" lnSpcReduction="20000"/>
          </a:bodyPr>
          <a:lstStyle/>
          <a:p>
            <a:pPr marL="457200" lvl="0" indent="-324485" algn="l" rtl="0">
              <a:spcBef>
                <a:spcPts val="0"/>
              </a:spcBef>
              <a:spcAft>
                <a:spcPts val="0"/>
              </a:spcAft>
              <a:buSzPts val="1510"/>
              <a:buChar char="●"/>
            </a:pPr>
            <a:r>
              <a:rPr lang="fi-FI" sz="3100" dirty="0"/>
              <a:t>Aiemmat ihmissuhteet, epäonnistumiset ja perheessä totutut tavat vaikuttavat siihen, miten olemme tässä hetkessä vuorovaikutuksessa ihmisten kanssa. </a:t>
            </a:r>
          </a:p>
          <a:p>
            <a:pPr marL="132715" lvl="0" indent="0" algn="l" rtl="0">
              <a:spcBef>
                <a:spcPts val="0"/>
              </a:spcBef>
              <a:spcAft>
                <a:spcPts val="0"/>
              </a:spcAft>
              <a:buSzPts val="1510"/>
            </a:pPr>
            <a:endParaRPr lang="fi-FI" sz="3100" dirty="0"/>
          </a:p>
          <a:p>
            <a:pPr marL="457200" lvl="0" indent="-324485" algn="l" rtl="0">
              <a:spcBef>
                <a:spcPts val="0"/>
              </a:spcBef>
              <a:spcAft>
                <a:spcPts val="0"/>
              </a:spcAft>
              <a:buSzPts val="1510"/>
              <a:buChar char="●"/>
            </a:pPr>
            <a:r>
              <a:rPr lang="fi-FI" sz="3100" dirty="0"/>
              <a:t>Ikävistä tapahtumista, kuten kiusaamisesta, menetyksestä tai epäonnistumisesta, voi jäädä isokin jälki ihmisen elämään. </a:t>
            </a:r>
          </a:p>
          <a:p>
            <a:pPr marL="132715" lvl="0" indent="0" algn="l" rtl="0">
              <a:spcBef>
                <a:spcPts val="0"/>
              </a:spcBef>
              <a:spcAft>
                <a:spcPts val="0"/>
              </a:spcAft>
              <a:buSzPts val="1510"/>
            </a:pPr>
            <a:endParaRPr lang="fi-FI" sz="3100" dirty="0"/>
          </a:p>
          <a:p>
            <a:pPr marL="457200" lvl="0" indent="-324485" algn="l" rtl="0">
              <a:spcBef>
                <a:spcPts val="0"/>
              </a:spcBef>
              <a:spcAft>
                <a:spcPts val="0"/>
              </a:spcAft>
              <a:buSzPts val="1510"/>
              <a:buChar char="●"/>
            </a:pPr>
            <a:r>
              <a:rPr lang="fi-FI" sz="3100" dirty="0"/>
              <a:t>Ihminen voi esimerkiksi kokonaan vältellä samanlaisia tilanteita, joissa ikävä tapahtuma on alun perin tapahtunut. Tämä voi olla alitajuista, eikä ihminen itse tiedosta, mistä käyttäytyminen johtuu.</a:t>
            </a:r>
          </a:p>
          <a:p>
            <a:endParaRPr lang="fi-FI" dirty="0"/>
          </a:p>
        </p:txBody>
      </p:sp>
      <p:pic>
        <p:nvPicPr>
          <p:cNvPr id="4" name="Kuva 3">
            <a:extLst>
              <a:ext uri="{FF2B5EF4-FFF2-40B4-BE49-F238E27FC236}">
                <a16:creationId xmlns:a16="http://schemas.microsoft.com/office/drawing/2014/main" id="{0E026389-6CF1-ABDB-DD22-930EC94FD161}"/>
              </a:ext>
            </a:extLst>
          </p:cNvPr>
          <p:cNvPicPr>
            <a:picLocks noChangeAspect="1"/>
          </p:cNvPicPr>
          <p:nvPr/>
        </p:nvPicPr>
        <p:blipFill>
          <a:blip r:embed="rId3"/>
          <a:stretch>
            <a:fillRect/>
          </a:stretch>
        </p:blipFill>
        <p:spPr>
          <a:xfrm>
            <a:off x="9057503" y="2372298"/>
            <a:ext cx="2969009" cy="3188484"/>
          </a:xfrm>
          <a:prstGeom prst="rect">
            <a:avLst/>
          </a:prstGeom>
        </p:spPr>
      </p:pic>
      <p:sp>
        <p:nvSpPr>
          <p:cNvPr id="6" name="Tähti: 5-sakarainen 5">
            <a:extLst>
              <a:ext uri="{FF2B5EF4-FFF2-40B4-BE49-F238E27FC236}">
                <a16:creationId xmlns:a16="http://schemas.microsoft.com/office/drawing/2014/main" id="{B36796A8-AB9C-7B92-6AA6-5528E4C7E2EF}"/>
              </a:ext>
            </a:extLst>
          </p:cNvPr>
          <p:cNvSpPr/>
          <p:nvPr/>
        </p:nvSpPr>
        <p:spPr>
          <a:xfrm>
            <a:off x="10712440" y="59178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34034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45914" y="660537"/>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Ihmissuhteet elämän varrella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60541" y="2096929"/>
            <a:ext cx="6223484" cy="4101779"/>
          </a:xfrm>
        </p:spPr>
        <p:txBody>
          <a:bodyPr/>
          <a:lstStyle/>
          <a:p>
            <a:pPr marL="457200" lvl="0" indent="0" algn="l" rtl="0">
              <a:lnSpc>
                <a:spcPct val="80000"/>
              </a:lnSpc>
              <a:spcBef>
                <a:spcPts val="0"/>
              </a:spcBef>
              <a:spcAft>
                <a:spcPts val="0"/>
              </a:spcAft>
              <a:buNone/>
            </a:pPr>
            <a:endParaRPr lang="fi-FI" sz="2000" dirty="0"/>
          </a:p>
          <a:p>
            <a:pPr marL="742950" indent="-285750" algn="l">
              <a:lnSpc>
                <a:spcPct val="80000"/>
              </a:lnSpc>
              <a:buFont typeface="Arial" panose="020B0604020202020204" pitchFamily="34" charset="0"/>
              <a:buChar char="•"/>
            </a:pPr>
            <a:r>
              <a:rPr lang="fi-FI" sz="2000" dirty="0">
                <a:latin typeface="Arial" panose="020B0604020202020204" pitchFamily="34" charset="0"/>
              </a:rPr>
              <a:t>Tunnistatko joitakin ihmissuhteita tai tapahtumia, jotka ovat selvästi vaikuttaneet omaan tapaasi suhtautua muihin ihmisiin tai toimia eri tilanteissa? </a:t>
            </a:r>
          </a:p>
          <a:p>
            <a:pPr marL="457200" algn="l">
              <a:lnSpc>
                <a:spcPct val="80000"/>
              </a:lnSpc>
            </a:pPr>
            <a:endParaRPr lang="fi-FI" sz="2000" dirty="0">
              <a:latin typeface="Arial" panose="020B0604020202020204" pitchFamily="34" charset="0"/>
            </a:endParaRPr>
          </a:p>
          <a:p>
            <a:pPr marL="742950" indent="-285750" algn="l">
              <a:lnSpc>
                <a:spcPct val="80000"/>
              </a:lnSpc>
              <a:buFont typeface="Arial" panose="020B0604020202020204" pitchFamily="34" charset="0"/>
              <a:buChar char="•"/>
            </a:pPr>
            <a:r>
              <a:rPr lang="fi-FI" sz="2000" dirty="0">
                <a:latin typeface="Arial" panose="020B0604020202020204" pitchFamily="34" charset="0"/>
              </a:rPr>
              <a:t>Muistatko, että joku ihminen olisi nähnyt vahvuuksiasi, kannustanut ja ymmärtänyt sinua?</a:t>
            </a:r>
          </a:p>
          <a:p>
            <a:pPr marL="457200" algn="l">
              <a:lnSpc>
                <a:spcPct val="80000"/>
              </a:lnSpc>
            </a:pPr>
            <a:endParaRPr lang="fi-FI" sz="2000" dirty="0">
              <a:latin typeface="Arial" panose="020B0604020202020204" pitchFamily="34" charset="0"/>
            </a:endParaRPr>
          </a:p>
          <a:p>
            <a:pPr marL="742950" indent="-285750" algn="l">
              <a:lnSpc>
                <a:spcPct val="80000"/>
              </a:lnSpc>
              <a:buFont typeface="Arial" panose="020B0604020202020204" pitchFamily="34" charset="0"/>
              <a:buChar char="•"/>
            </a:pPr>
            <a:r>
              <a:rPr lang="fi-FI" sz="2000" dirty="0">
                <a:latin typeface="Arial" panose="020B0604020202020204" pitchFamily="34" charset="0"/>
              </a:rPr>
              <a:t>Olisitko toivonut joltain ihmiseltä erilaista suhtautumista, että sinun olisi ollut parempi olla?</a:t>
            </a:r>
          </a:p>
          <a:p>
            <a:pPr marL="457200" algn="l">
              <a:lnSpc>
                <a:spcPct val="80000"/>
              </a:lnSpc>
            </a:pPr>
            <a:endParaRPr lang="fi-FI" sz="2000" dirty="0">
              <a:latin typeface="Arial" panose="020B0604020202020204" pitchFamily="34" charset="0"/>
            </a:endParaRPr>
          </a:p>
          <a:p>
            <a:pPr marL="742950" indent="-285750" algn="l">
              <a:lnSpc>
                <a:spcPct val="80000"/>
              </a:lnSpc>
              <a:buFont typeface="Arial" panose="020B0604020202020204" pitchFamily="34" charset="0"/>
              <a:buChar char="•"/>
            </a:pPr>
            <a:r>
              <a:rPr lang="fi-FI" sz="2000" dirty="0">
                <a:latin typeface="Arial" panose="020B0604020202020204" pitchFamily="34" charset="0"/>
              </a:rPr>
              <a:t>Oletko päässyt yli jostakin vaikeasta ihmissuhteesta tai kokemuksesta? Millaisia vinkkejä antaisit muille ryhmäläisille? </a:t>
            </a:r>
          </a:p>
          <a:p>
            <a:pPr marL="88900" lvl="0" algn="l" rtl="0">
              <a:spcBef>
                <a:spcPts val="0"/>
              </a:spcBef>
              <a:spcAft>
                <a:spcPts val="0"/>
              </a:spcAft>
              <a:buClr>
                <a:schemeClr val="dk2"/>
              </a:buClr>
              <a:buSzPts val="2200"/>
            </a:pPr>
            <a:br>
              <a:rPr lang="fi-FI" sz="2000" dirty="0">
                <a:latin typeface="Arial" panose="020B0604020202020204" pitchFamily="34" charset="0"/>
              </a:rPr>
            </a:br>
            <a:endParaRPr lang="fi-FI" sz="1600" dirty="0">
              <a:latin typeface="Arial" panose="020B0604020202020204" pitchFamily="34" charset="0"/>
            </a:endParaRPr>
          </a:p>
        </p:txBody>
      </p:sp>
      <p:pic>
        <p:nvPicPr>
          <p:cNvPr id="2" name="Picture Placeholder 4">
            <a:extLst>
              <a:ext uri="{FF2B5EF4-FFF2-40B4-BE49-F238E27FC236}">
                <a16:creationId xmlns:a16="http://schemas.microsoft.com/office/drawing/2014/main" id="{CEF4FE93-D578-4370-386F-BCF4DFDA0FAF}"/>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B8CE7907-F34E-6CD9-AE2D-60EA5C047BE5}"/>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ähti: 5-sakarainen 6">
            <a:extLst>
              <a:ext uri="{FF2B5EF4-FFF2-40B4-BE49-F238E27FC236}">
                <a16:creationId xmlns:a16="http://schemas.microsoft.com/office/drawing/2014/main" id="{532B0C5D-C448-B392-C264-D9D733A0B245}"/>
              </a:ext>
            </a:extLst>
          </p:cNvPr>
          <p:cNvSpPr/>
          <p:nvPr/>
        </p:nvSpPr>
        <p:spPr>
          <a:xfrm>
            <a:off x="10712440" y="59178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05497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a:t>Hyvät uutiset:</a:t>
            </a:r>
            <a:br>
              <a:rPr lang="fi"/>
            </a:br>
            <a:r>
              <a:rPr lang="fi"/>
              <a:t>Menneisyyden </a:t>
            </a:r>
            <a:r>
              <a:rPr lang="fi">
                <a:solidFill>
                  <a:srgbClr val="FF0000"/>
                </a:solidFill>
              </a:rPr>
              <a:t>ei tarvitse </a:t>
            </a:r>
            <a:r>
              <a:rPr lang="fi"/>
              <a:t>määrittää tulevaisuutta. </a:t>
            </a:r>
            <a:endParaRPr lang="fi-FI" sz="5400"/>
          </a:p>
        </p:txBody>
      </p:sp>
    </p:spTree>
    <p:extLst>
      <p:ext uri="{BB962C8B-B14F-4D97-AF65-F5344CB8AC3E}">
        <p14:creationId xmlns:p14="http://schemas.microsoft.com/office/powerpoint/2010/main" val="1703996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611062"/>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4000" dirty="0">
                <a:solidFill>
                  <a:srgbClr val="000000"/>
                </a:solidFill>
                <a:latin typeface="Arial"/>
                <a:cs typeface="Arial"/>
              </a:rPr>
              <a:t>Voimaannuttavat</a:t>
            </a:r>
            <a:r>
              <a:rPr kumimoji="0" lang="fi" sz="4000" b="1" i="0" u="none" strike="noStrike" kern="1200" cap="none" spc="0" normalizeH="0" baseline="0" noProof="0" dirty="0">
                <a:ln>
                  <a:noFill/>
                </a:ln>
                <a:solidFill>
                  <a:srgbClr val="000000"/>
                </a:solidFill>
                <a:effectLst/>
                <a:uLnTx/>
                <a:uFillTx/>
                <a:latin typeface="Arial"/>
                <a:cs typeface="Arial"/>
              </a:rPr>
              <a:t> kokemukset</a:t>
            </a:r>
            <a:endParaRPr kumimoji="0" lang="fi-FI" sz="4000" b="1" i="0" u="none" strike="noStrike" kern="1200" cap="none" spc="0" normalizeH="0" baseline="0" noProof="0" dirty="0">
              <a:ln>
                <a:noFill/>
              </a:ln>
              <a:solidFill>
                <a:srgbClr val="000000"/>
              </a:solidFill>
              <a:effectLst/>
              <a:uLnTx/>
              <a:uFillTx/>
              <a:latin typeface="Arial"/>
              <a:cs typeface="Arial"/>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6000" y="2145159"/>
            <a:ext cx="5135672" cy="4101779"/>
          </a:xfrm>
        </p:spPr>
        <p:txBody>
          <a:bodyPr/>
          <a:lstStyle/>
          <a:p>
            <a:pPr marL="0" lvl="0" indent="0" algn="l" rtl="0">
              <a:lnSpc>
                <a:spcPct val="80000"/>
              </a:lnSpc>
              <a:spcBef>
                <a:spcPts val="0"/>
              </a:spcBef>
              <a:spcAft>
                <a:spcPts val="0"/>
              </a:spcAft>
              <a:buSzPts val="605"/>
              <a:buNone/>
            </a:pPr>
            <a:r>
              <a:rPr lang="fi-FI" sz="2000" dirty="0">
                <a:latin typeface="Arial" panose="020B0604020202020204" pitchFamily="34" charset="0"/>
              </a:rPr>
              <a:t>Onko sinulla joitain hyviä muistoja tai kokemuksia, joista voit ammentaa hyvää tähän hetkeen?</a:t>
            </a:r>
          </a:p>
          <a:p>
            <a:pPr marL="0" lvl="0" indent="0" algn="l" rtl="0">
              <a:lnSpc>
                <a:spcPct val="80000"/>
              </a:lnSpc>
              <a:spcBef>
                <a:spcPts val="0"/>
              </a:spcBef>
              <a:spcAft>
                <a:spcPts val="0"/>
              </a:spcAft>
              <a:buSzPts val="605"/>
              <a:buNone/>
            </a:pPr>
            <a:endParaRPr lang="fi-FI" sz="2000" dirty="0">
              <a:latin typeface="Arial" panose="020B0604020202020204" pitchFamily="34" charset="0"/>
            </a:endParaRPr>
          </a:p>
          <a:p>
            <a:pPr marL="0" lvl="0" indent="0" algn="l" rtl="0">
              <a:lnSpc>
                <a:spcPct val="80000"/>
              </a:lnSpc>
              <a:spcBef>
                <a:spcPts val="0"/>
              </a:spcBef>
              <a:spcAft>
                <a:spcPts val="0"/>
              </a:spcAft>
              <a:buSzPts val="605"/>
              <a:buNone/>
            </a:pPr>
            <a:r>
              <a:rPr lang="fi-FI" sz="2000" dirty="0">
                <a:latin typeface="Arial" panose="020B0604020202020204" pitchFamily="34" charset="0"/>
              </a:rPr>
              <a:t>Mieti 1-3 pientä tai suurta hetkeä, jolloin koit itsesi erityisen vahvaksi, onnelliseksi tai </a:t>
            </a:r>
            <a:r>
              <a:rPr lang="fi-FI" sz="2000" dirty="0" err="1">
                <a:latin typeface="Arial" panose="020B0604020202020204" pitchFamily="34" charset="0"/>
              </a:rPr>
              <a:t>voimaantuneeksi</a:t>
            </a:r>
            <a:r>
              <a:rPr lang="fi-FI" sz="2000" dirty="0">
                <a:latin typeface="Arial" panose="020B0604020202020204" pitchFamily="34" charset="0"/>
              </a:rPr>
              <a:t>.</a:t>
            </a:r>
          </a:p>
          <a:p>
            <a:pPr marL="0" lvl="0" indent="0" algn="l" rtl="0">
              <a:lnSpc>
                <a:spcPct val="80000"/>
              </a:lnSpc>
              <a:spcBef>
                <a:spcPts val="0"/>
              </a:spcBef>
              <a:spcAft>
                <a:spcPts val="0"/>
              </a:spcAft>
              <a:buSzPts val="605"/>
              <a:buNone/>
            </a:pPr>
            <a:endParaRPr lang="fi-FI" sz="2000" dirty="0">
              <a:latin typeface="Arial" panose="020B0604020202020204" pitchFamily="34" charset="0"/>
            </a:endParaRPr>
          </a:p>
          <a:p>
            <a:pPr marL="0" lvl="0" indent="0" algn="l" rtl="0">
              <a:spcBef>
                <a:spcPts val="0"/>
              </a:spcBef>
              <a:spcAft>
                <a:spcPts val="0"/>
              </a:spcAft>
              <a:buNone/>
            </a:pPr>
            <a:r>
              <a:rPr lang="fi-FI" sz="2000" dirty="0">
                <a:latin typeface="Arial" panose="020B0604020202020204" pitchFamily="34" charset="0"/>
              </a:rPr>
              <a:t>Elä hetket ja niiden luomat tunteet uudelleen mielessäsi. Huomaatko, että on mahdollista kokea samat tunteet myös tässä hetkessä?</a:t>
            </a:r>
          </a:p>
          <a:p>
            <a:pPr marL="431800" lvl="0" indent="-342900" algn="l" rtl="0">
              <a:spcBef>
                <a:spcPts val="0"/>
              </a:spcBef>
              <a:spcAft>
                <a:spcPts val="0"/>
              </a:spcAft>
              <a:buClr>
                <a:schemeClr val="dk2"/>
              </a:buClr>
              <a:buSzPts val="2200"/>
              <a:buFont typeface="Arial" panose="020B0604020202020204" pitchFamily="34" charset="0"/>
              <a:buChar char="•"/>
            </a:pPr>
            <a:endParaRPr lang="fi-FI" sz="2000" dirty="0">
              <a:latin typeface="Arial" panose="020B0604020202020204" pitchFamily="34" charset="0"/>
            </a:endParaRPr>
          </a:p>
          <a:p>
            <a:pPr marL="0" lvl="0" indent="0" algn="l" rtl="0">
              <a:spcBef>
                <a:spcPts val="0"/>
              </a:spcBef>
              <a:spcAft>
                <a:spcPts val="0"/>
              </a:spcAft>
              <a:buNone/>
            </a:pPr>
            <a:r>
              <a:rPr lang="fi-FI" sz="2000" dirty="0">
                <a:latin typeface="Arial" panose="020B0604020202020204" pitchFamily="34" charset="0"/>
              </a:rPr>
              <a:t>Pystyisitkö ammentamaan hetkistä voimaa vaikeina hetkinä? </a:t>
            </a:r>
          </a:p>
          <a:p>
            <a:pPr marL="88900" lvl="0" algn="l" rtl="0">
              <a:spcBef>
                <a:spcPts val="0"/>
              </a:spcBef>
              <a:spcAft>
                <a:spcPts val="0"/>
              </a:spcAft>
              <a:buClr>
                <a:schemeClr val="dk2"/>
              </a:buClr>
              <a:buSzPts val="2200"/>
            </a:pPr>
            <a:br>
              <a:rPr lang="fi-FI" sz="2000" dirty="0"/>
            </a:br>
            <a:endParaRPr lang="fi-FI" sz="1600" dirty="0"/>
          </a:p>
        </p:txBody>
      </p:sp>
      <p:pic>
        <p:nvPicPr>
          <p:cNvPr id="2" name="Picture Placeholder 4">
            <a:extLst>
              <a:ext uri="{FF2B5EF4-FFF2-40B4-BE49-F238E27FC236}">
                <a16:creationId xmlns:a16="http://schemas.microsoft.com/office/drawing/2014/main" id="{698CE710-DED4-0260-B61F-3A5166604192}"/>
              </a:ext>
            </a:extLst>
          </p:cNvPr>
          <p:cNvPicPr>
            <a:picLocks noChangeAspect="1"/>
          </p:cNvPicPr>
          <p:nvPr/>
        </p:nvPicPr>
        <p:blipFill>
          <a:blip r:embed="rId3"/>
          <a:srcRect/>
          <a:stretch/>
        </p:blipFill>
        <p:spPr>
          <a:xfrm>
            <a:off x="277886" y="2396260"/>
            <a:ext cx="5176637" cy="4101779"/>
          </a:xfrm>
          <a:prstGeom prst="rect">
            <a:avLst/>
          </a:prstGeom>
        </p:spPr>
      </p:pic>
      <p:sp>
        <p:nvSpPr>
          <p:cNvPr id="4" name="Puhekupla: Soikea 3">
            <a:extLst>
              <a:ext uri="{FF2B5EF4-FFF2-40B4-BE49-F238E27FC236}">
                <a16:creationId xmlns:a16="http://schemas.microsoft.com/office/drawing/2014/main" id="{D54C96EA-94B3-4202-C011-35D75A084628}"/>
              </a:ext>
            </a:extLst>
          </p:cNvPr>
          <p:cNvSpPr/>
          <p:nvPr/>
        </p:nvSpPr>
        <p:spPr>
          <a:xfrm>
            <a:off x="1949491" y="1581051"/>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4974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28181" y="67398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haluan ihmissuhteilta tulevaisuudessa</a:t>
            </a:r>
            <a:endParaRPr kumimoji="0" lang="fi-FI"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436024" y="1845825"/>
            <a:ext cx="6025776" cy="4101779"/>
          </a:xfrm>
        </p:spPr>
        <p:txBody>
          <a:bodyPr/>
          <a:lstStyle/>
          <a:p>
            <a:pPr marL="457200" lvl="0" algn="l" rtl="0">
              <a:lnSpc>
                <a:spcPct val="80000"/>
              </a:lnSpc>
              <a:spcBef>
                <a:spcPts val="0"/>
              </a:spcBef>
              <a:spcAft>
                <a:spcPts val="0"/>
              </a:spcAft>
            </a:pPr>
            <a:r>
              <a:rPr lang="fi-FI" sz="2000" dirty="0">
                <a:latin typeface="Arial" panose="020B0604020202020204" pitchFamily="34" charset="0"/>
              </a:rPr>
              <a:t>Käännä katse tulevaan ja pohdi, mitä odotat tai miten aiot toimia ihmissuhteissa tulevaisuudessa.</a:t>
            </a:r>
          </a:p>
          <a:p>
            <a:pPr marL="457200" lvl="0" algn="l" rtl="0">
              <a:lnSpc>
                <a:spcPct val="80000"/>
              </a:lnSpc>
              <a:spcBef>
                <a:spcPts val="0"/>
              </a:spcBef>
              <a:spcAft>
                <a:spcPts val="0"/>
              </a:spcAft>
            </a:pPr>
            <a:endParaRPr lang="fi-FI" sz="2000" dirty="0">
              <a:latin typeface="Arial" panose="020B0604020202020204" pitchFamily="34" charset="0"/>
            </a:endParaRPr>
          </a:p>
          <a:p>
            <a:pPr marL="457200" lvl="0" algn="l" rtl="0">
              <a:lnSpc>
                <a:spcPct val="80000"/>
              </a:lnSpc>
              <a:spcBef>
                <a:spcPts val="0"/>
              </a:spcBef>
              <a:spcAft>
                <a:spcPts val="0"/>
              </a:spcAft>
            </a:pPr>
            <a:r>
              <a:rPr lang="fi-FI" sz="2000" dirty="0">
                <a:latin typeface="Arial" panose="020B0604020202020204" pitchFamily="34" charset="0"/>
              </a:rPr>
              <a:t>Jatka seuraavia lauseita:</a:t>
            </a:r>
          </a:p>
          <a:p>
            <a:pPr marL="457200" lvl="0" algn="l" rtl="0">
              <a:lnSpc>
                <a:spcPct val="80000"/>
              </a:lnSpc>
              <a:spcBef>
                <a:spcPts val="0"/>
              </a:spcBef>
              <a:spcAft>
                <a:spcPts val="0"/>
              </a:spcAft>
            </a:pPr>
            <a:endParaRPr lang="fi-FI" sz="2000" dirty="0">
              <a:latin typeface="Arial" panose="020B0604020202020204" pitchFamily="34" charset="0"/>
            </a:endParaRPr>
          </a:p>
          <a:p>
            <a:pPr marL="800100" lvl="0" indent="-342900" algn="l" rtl="0">
              <a:lnSpc>
                <a:spcPct val="80000"/>
              </a:lnSpc>
              <a:spcBef>
                <a:spcPts val="0"/>
              </a:spcBef>
              <a:spcAft>
                <a:spcPts val="0"/>
              </a:spcAft>
              <a:buFont typeface="Arial" panose="020B0604020202020204" pitchFamily="34" charset="0"/>
              <a:buChar char="•"/>
            </a:pPr>
            <a:r>
              <a:rPr lang="fi-FI" sz="2000" dirty="0">
                <a:latin typeface="Arial" panose="020B0604020202020204" pitchFamily="34" charset="0"/>
              </a:rPr>
              <a:t>Tulevilta ihmissuhteilta toivon….</a:t>
            </a:r>
          </a:p>
          <a:p>
            <a:pPr marL="457200" lvl="0" algn="l" rtl="0">
              <a:lnSpc>
                <a:spcPct val="80000"/>
              </a:lnSpc>
              <a:spcBef>
                <a:spcPts val="0"/>
              </a:spcBef>
              <a:spcAft>
                <a:spcPts val="0"/>
              </a:spcAft>
            </a:pPr>
            <a:endParaRPr lang="fi-FI" sz="2000" dirty="0">
              <a:latin typeface="Arial" panose="020B0604020202020204" pitchFamily="34" charset="0"/>
            </a:endParaRPr>
          </a:p>
          <a:p>
            <a:pPr marL="800100" lvl="0" indent="-342900" algn="l" rtl="0">
              <a:lnSpc>
                <a:spcPct val="80000"/>
              </a:lnSpc>
              <a:spcBef>
                <a:spcPts val="0"/>
              </a:spcBef>
              <a:spcAft>
                <a:spcPts val="0"/>
              </a:spcAft>
              <a:buFont typeface="Arial" panose="020B0604020202020204" pitchFamily="34" charset="0"/>
              <a:buChar char="•"/>
            </a:pPr>
            <a:r>
              <a:rPr lang="fi-FI" sz="2000" dirty="0">
                <a:latin typeface="Arial" panose="020B0604020202020204" pitchFamily="34" charset="0"/>
              </a:rPr>
              <a:t>En aio hyväksyä tulevissa ihmissuhteissa sitä, että….</a:t>
            </a:r>
          </a:p>
          <a:p>
            <a:pPr marL="457200" lvl="0" algn="l" rtl="0">
              <a:lnSpc>
                <a:spcPct val="80000"/>
              </a:lnSpc>
              <a:spcBef>
                <a:spcPts val="0"/>
              </a:spcBef>
              <a:spcAft>
                <a:spcPts val="0"/>
              </a:spcAft>
            </a:pPr>
            <a:endParaRPr lang="fi-FI" sz="2000" dirty="0">
              <a:latin typeface="Arial" panose="020B0604020202020204" pitchFamily="34" charset="0"/>
            </a:endParaRPr>
          </a:p>
          <a:p>
            <a:pPr marL="800100" lvl="0" indent="-342900" algn="l" rtl="0">
              <a:lnSpc>
                <a:spcPct val="80000"/>
              </a:lnSpc>
              <a:spcBef>
                <a:spcPts val="0"/>
              </a:spcBef>
              <a:spcAft>
                <a:spcPts val="0"/>
              </a:spcAft>
              <a:buFont typeface="Arial" panose="020B0604020202020204" pitchFamily="34" charset="0"/>
              <a:buChar char="•"/>
            </a:pPr>
            <a:r>
              <a:rPr lang="fi-FI" sz="2000" dirty="0">
                <a:latin typeface="Arial" panose="020B0604020202020204" pitchFamily="34" charset="0"/>
              </a:rPr>
              <a:t>Tulevaisuudessa aion itse…</a:t>
            </a:r>
          </a:p>
          <a:p>
            <a:pPr marL="800100" lvl="0" indent="-342900" algn="l" rtl="0">
              <a:lnSpc>
                <a:spcPct val="80000"/>
              </a:lnSpc>
              <a:spcBef>
                <a:spcPts val="0"/>
              </a:spcBef>
              <a:spcAft>
                <a:spcPts val="0"/>
              </a:spcAft>
              <a:buFont typeface="Arial" panose="020B0604020202020204" pitchFamily="34" charset="0"/>
              <a:buChar char="•"/>
            </a:pPr>
            <a:endParaRPr lang="fi-FI" sz="2000" dirty="0">
              <a:latin typeface="Arial" panose="020B0604020202020204" pitchFamily="34" charset="0"/>
            </a:endParaRPr>
          </a:p>
          <a:p>
            <a:pPr marL="457200" lvl="0" algn="l" rtl="0">
              <a:lnSpc>
                <a:spcPct val="80000"/>
              </a:lnSpc>
              <a:spcBef>
                <a:spcPts val="0"/>
              </a:spcBef>
              <a:spcAft>
                <a:spcPts val="0"/>
              </a:spcAft>
            </a:pPr>
            <a:r>
              <a:rPr lang="fi-FI" sz="2000" dirty="0">
                <a:latin typeface="Arial" panose="020B0604020202020204" pitchFamily="34" charset="0"/>
              </a:rPr>
              <a:t>Kommentoi muiden ajatuksia antamalla vinkkejä, kuinka tavoitteeseen voi päästä. </a:t>
            </a:r>
            <a:endParaRPr lang="fi-FI" sz="1600" dirty="0">
              <a:latin typeface="Arial" panose="020B0604020202020204" pitchFamily="34" charset="0"/>
            </a:endParaRPr>
          </a:p>
        </p:txBody>
      </p:sp>
      <p:pic>
        <p:nvPicPr>
          <p:cNvPr id="2" name="Picture Placeholder 4">
            <a:extLst>
              <a:ext uri="{FF2B5EF4-FFF2-40B4-BE49-F238E27FC236}">
                <a16:creationId xmlns:a16="http://schemas.microsoft.com/office/drawing/2014/main" id="{B3715AAD-45C9-612D-8660-2FAD618A6282}"/>
              </a:ext>
            </a:extLst>
          </p:cNvPr>
          <p:cNvPicPr>
            <a:picLocks noChangeAspect="1"/>
          </p:cNvPicPr>
          <p:nvPr/>
        </p:nvPicPr>
        <p:blipFill>
          <a:blip r:embed="rId3"/>
          <a:srcRect/>
          <a:stretch/>
        </p:blipFill>
        <p:spPr>
          <a:xfrm>
            <a:off x="528181" y="1709887"/>
            <a:ext cx="4552434" cy="4863000"/>
          </a:xfrm>
          <a:prstGeom prst="rect">
            <a:avLst/>
          </a:prstGeom>
        </p:spPr>
      </p:pic>
      <p:sp>
        <p:nvSpPr>
          <p:cNvPr id="5" name="Tähti: 5-sakarainen 4">
            <a:extLst>
              <a:ext uri="{FF2B5EF4-FFF2-40B4-BE49-F238E27FC236}">
                <a16:creationId xmlns:a16="http://schemas.microsoft.com/office/drawing/2014/main" id="{91E9DB48-D297-A450-0B26-262E255DEC1A}"/>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7739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DFF6"/>
        </a:solidFill>
        <a:effectLst/>
      </p:bgPr>
    </p:bg>
    <p:spTree>
      <p:nvGrpSpPr>
        <p:cNvPr id="1" name="Shape 279"/>
        <p:cNvGrpSpPr/>
        <p:nvPr/>
      </p:nvGrpSpPr>
      <p:grpSpPr>
        <a:xfrm>
          <a:off x="0" y="0"/>
          <a:ext cx="0" cy="0"/>
          <a:chOff x="0" y="0"/>
          <a:chExt cx="0" cy="0"/>
        </a:xfrm>
      </p:grpSpPr>
      <p:pic>
        <p:nvPicPr>
          <p:cNvPr id="280" name="Google Shape;280;p5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 name="Tähti: 5-sakarainen 2">
            <a:extLst>
              <a:ext uri="{FF2B5EF4-FFF2-40B4-BE49-F238E27FC236}">
                <a16:creationId xmlns:a16="http://schemas.microsoft.com/office/drawing/2014/main" id="{2C758418-300C-A5D1-C0D1-85D55A9014C8}"/>
              </a:ext>
            </a:extLst>
          </p:cNvPr>
          <p:cNvSpPr/>
          <p:nvPr/>
        </p:nvSpPr>
        <p:spPr>
          <a:xfrm>
            <a:off x="169347" y="21979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745433" y="2245870"/>
            <a:ext cx="9659731" cy="4101779"/>
          </a:xfrm>
        </p:spPr>
        <p:txBody>
          <a:bodyPr/>
          <a:lstStyle/>
          <a:p>
            <a:pPr>
              <a:spcAft>
                <a:spcPts val="1000"/>
              </a:spcAft>
              <a:buClr>
                <a:schemeClr val="dk2"/>
              </a:buClr>
              <a:buSzPts val="2100"/>
            </a:pPr>
            <a:endParaRPr lang="fi-FI" sz="2000" dirty="0">
              <a:latin typeface="Arial"/>
            </a:endParaRPr>
          </a:p>
          <a:p>
            <a:pPr marL="457200" indent="-457200">
              <a:spcAft>
                <a:spcPts val="1000"/>
              </a:spcAft>
              <a:buSzPts val="2100"/>
              <a:buAutoNum type="arabicPeriod"/>
            </a:pPr>
            <a:r>
              <a:rPr lang="fi-FI" sz="2000" dirty="0">
                <a:latin typeface="Arial"/>
                <a:ea typeface="Calibri"/>
                <a:cs typeface="Calibri"/>
              </a:rPr>
              <a:t>Pohdi, millaisia ihmissuhteita elämääsi kuuluu tällä hetkellä. Mitkä ominaisuudet tekevät tärkeimmistä ihmisistä sinulle merkityksellisiä ja mitä heissä arvostat? Tunnistatko ihmissuhteita, joiden toivoisit muuttuvan jotenkin? Miten? Mitä voit itse tehdä ihmissuhteen muuttamiseksi? Entä millaisia ihmisiä tai ihmissuhteita kaipaisit elämääsi nykyisten lisäksi? </a:t>
            </a:r>
            <a:endParaRPr lang="fi-FI" sz="2000" dirty="0">
              <a:latin typeface="Arial"/>
              <a:cs typeface="Arial"/>
            </a:endParaRPr>
          </a:p>
          <a:p>
            <a:pPr marL="457200" indent="-457200">
              <a:spcAft>
                <a:spcPts val="1000"/>
              </a:spcAft>
              <a:buSzPts val="2100"/>
              <a:buAutoNum type="arabicPeriod"/>
            </a:pPr>
            <a:r>
              <a:rPr lang="fi-FI" sz="2000" dirty="0">
                <a:latin typeface="Arial"/>
                <a:cs typeface="Arial"/>
              </a:rPr>
              <a:t>Kirjaa kiitollisuuspäiväkirjaan huomioita vähintään yhtenä päivänä. </a:t>
            </a:r>
            <a:endParaRPr lang="en-US" sz="2000" dirty="0">
              <a:latin typeface="Arial"/>
              <a:cs typeface="Arial"/>
            </a:endParaRPr>
          </a:p>
          <a:p>
            <a:pPr marL="457200" indent="-457200">
              <a:buSzPts val="2100"/>
              <a:buAutoNum type="arabicPeriod"/>
            </a:pPr>
            <a:r>
              <a:rPr lang="fi-FI" sz="2000" dirty="0">
                <a:latin typeface="Arial"/>
                <a:cs typeface="Arial"/>
              </a:rPr>
              <a:t>Podcast-suositukset:</a:t>
            </a:r>
          </a:p>
          <a:p>
            <a:pPr marL="800100" lvl="1" indent="-342900">
              <a:buSzPts val="2100"/>
              <a:buFont typeface="Courier New,monospace" panose="020B0604020202020204" pitchFamily="34" charset="0"/>
              <a:buChar char="o"/>
            </a:pPr>
            <a:r>
              <a:rPr lang="fi-FI" sz="1800" dirty="0">
                <a:latin typeface="Arial"/>
                <a:cs typeface="Arial"/>
              </a:rPr>
              <a:t>Yle Areena: Voiko haitallisen ihmissuhteen korjata: </a:t>
            </a:r>
            <a:r>
              <a:rPr lang="fi-FI" sz="1800" dirty="0">
                <a:latin typeface="Arial"/>
                <a:cs typeface="Arial"/>
                <a:hlinkClick r:id="rId3"/>
              </a:rPr>
              <a:t>https://areena.yle.fi/podcastit/1-50313158</a:t>
            </a:r>
            <a:endParaRPr lang="fi-FI" sz="1800" dirty="0">
              <a:latin typeface="Arial"/>
            </a:endParaRPr>
          </a:p>
          <a:p>
            <a:pPr marL="800100" lvl="1" indent="-342900">
              <a:buSzPts val="2100"/>
              <a:buFont typeface="Courier New,monospace" panose="020B0604020202020204" pitchFamily="34" charset="0"/>
              <a:buChar char="o"/>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4"/>
          <a:srcRect/>
          <a:stretch/>
        </p:blipFill>
        <p:spPr>
          <a:xfrm>
            <a:off x="10604308" y="-484750"/>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510890" y="69446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Tree>
    <p:extLst>
      <p:ext uri="{BB962C8B-B14F-4D97-AF65-F5344CB8AC3E}">
        <p14:creationId xmlns:p14="http://schemas.microsoft.com/office/powerpoint/2010/main" val="117367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40136229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a:t>6.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1770387" y="4401317"/>
            <a:ext cx="8651310" cy="523220"/>
          </a:xfrm>
          <a:prstGeom prst="rect">
            <a:avLst/>
          </a:prstGeom>
          <a:noFill/>
        </p:spPr>
        <p:txBody>
          <a:bodyPr wrap="square" lIns="91440" tIns="45720" rIns="91440" bIns="45720" rtlCol="0" anchor="t">
            <a:spAutoFit/>
          </a:bodyPr>
          <a:lstStyle/>
          <a:p>
            <a:pPr marL="0" lvl="0" indent="0" rtl="0">
              <a:spcBef>
                <a:spcPts val="0"/>
              </a:spcBef>
              <a:spcAft>
                <a:spcPts val="0"/>
              </a:spcAft>
              <a:buNone/>
            </a:pPr>
            <a:r>
              <a:rPr lang="fi-FI" sz="2800" dirty="0">
                <a:latin typeface="Arial"/>
                <a:cs typeface="Arial"/>
              </a:rPr>
              <a:t>Uuteen ihmiseen tutustuminen ja vuorovaikutustaidot</a:t>
            </a:r>
          </a:p>
        </p:txBody>
      </p:sp>
    </p:spTree>
    <p:extLst>
      <p:ext uri="{BB962C8B-B14F-4D97-AF65-F5344CB8AC3E}">
        <p14:creationId xmlns:p14="http://schemas.microsoft.com/office/powerpoint/2010/main" val="1023214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2010291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792585" y="47345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140812" y="1715128"/>
            <a:ext cx="5466641" cy="4109475"/>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3970641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75095" y="1970378"/>
            <a:ext cx="9659731" cy="4101779"/>
          </a:xfrm>
        </p:spPr>
        <p:txBody>
          <a:bodyPr/>
          <a:lstStyle/>
          <a:p>
            <a:pPr>
              <a:spcAft>
                <a:spcPts val="1000"/>
              </a:spcAft>
              <a:buClr>
                <a:schemeClr val="dk2"/>
              </a:buClr>
              <a:buSzPts val="2100"/>
            </a:pPr>
            <a:endParaRPr lang="fi-FI" sz="2000" dirty="0">
              <a:latin typeface="Arial"/>
            </a:endParaRPr>
          </a:p>
          <a:p>
            <a:pPr marL="457200" indent="-457200">
              <a:spcAft>
                <a:spcPts val="1000"/>
              </a:spcAft>
              <a:buSzPts val="2100"/>
              <a:buAutoNum type="arabicPeriod"/>
            </a:pPr>
            <a:r>
              <a:rPr lang="fi-FI" sz="2000" dirty="0">
                <a:latin typeface="Arial"/>
                <a:ea typeface="Calibri"/>
                <a:cs typeface="Calibri"/>
              </a:rPr>
              <a:t>Pohdi, millaisia ihmissuhteita elämääsi kuuluu tällä hetkellä. Mitkä ominaisuudet tekevät tärkeimmistä ihmisistä sinulle merkityksellisiä ja mitä heissä arvostat? Tunnistatko ihmissuhteita, joiden toivoisit muuttuvan jotenkin? Miten? Mitä voit itse tehdä ihmissuhteen muuttamiseksi? Entä millaisia ihmisiä tai ihmissuhteita kaipaisit elämääsi nykyisten lisäksi? </a:t>
            </a:r>
            <a:endParaRPr lang="fi-FI" sz="2000" dirty="0">
              <a:latin typeface="Arial"/>
              <a:cs typeface="Arial"/>
            </a:endParaRPr>
          </a:p>
          <a:p>
            <a:pPr marL="457200" indent="-457200">
              <a:spcAft>
                <a:spcPts val="1000"/>
              </a:spcAft>
              <a:buSzPts val="2100"/>
              <a:buAutoNum type="arabicPeriod"/>
            </a:pPr>
            <a:r>
              <a:rPr lang="fi-FI" sz="2000" dirty="0">
                <a:latin typeface="Arial"/>
                <a:cs typeface="Arial"/>
              </a:rPr>
              <a:t>Kirjaa kiitollisuuspäiväkirjaan huomioita vähintään yhtenä päivänä. </a:t>
            </a:r>
            <a:endParaRPr lang="en-US" sz="2000" dirty="0">
              <a:latin typeface="Arial"/>
              <a:cs typeface="Arial"/>
            </a:endParaRPr>
          </a:p>
          <a:p>
            <a:pPr marL="457200" indent="-457200">
              <a:buSzPts val="2100"/>
              <a:buAutoNum type="arabicPeriod"/>
            </a:pPr>
            <a:r>
              <a:rPr lang="fi-FI" sz="2000" dirty="0">
                <a:latin typeface="Arial"/>
                <a:cs typeface="Arial"/>
              </a:rPr>
              <a:t>Podcast-suositukset:</a:t>
            </a:r>
          </a:p>
          <a:p>
            <a:pPr marL="800100" lvl="1" indent="-342900">
              <a:buSzPts val="2100"/>
              <a:buFont typeface="Courier New,monospace" panose="020B0604020202020204" pitchFamily="34" charset="0"/>
              <a:buChar char="o"/>
            </a:pPr>
            <a:r>
              <a:rPr lang="fi-FI" sz="1800" dirty="0">
                <a:latin typeface="Arial"/>
                <a:cs typeface="Arial"/>
              </a:rPr>
              <a:t>Yle Areena: Voiko haitallisen ihmissuhteen korjata: </a:t>
            </a:r>
            <a:r>
              <a:rPr lang="fi-FI" sz="1800" dirty="0">
                <a:latin typeface="Arial"/>
                <a:cs typeface="Arial"/>
                <a:hlinkClick r:id="rId3"/>
              </a:rPr>
              <a:t>https://areena.yle.fi/podcastit/1-50313158</a:t>
            </a:r>
            <a:endParaRPr lang="fi-FI" sz="1800" dirty="0">
              <a:latin typeface="Arial"/>
            </a:endParaRPr>
          </a:p>
          <a:p>
            <a:pPr marL="800100" lvl="1" indent="-342900">
              <a:buSzPts val="2100"/>
              <a:buFont typeface="Courier New,monospace" panose="020B0604020202020204" pitchFamily="34" charset="0"/>
              <a:buChar char="o"/>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4"/>
          <a:srcRect/>
          <a:stretch/>
        </p:blipFill>
        <p:spPr>
          <a:xfrm>
            <a:off x="9937558" y="-113275"/>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675095" y="675069"/>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lang="fi-FI" sz="4000" dirty="0">
                <a:solidFill>
                  <a:srgbClr val="000000"/>
                </a:solidFill>
                <a:latin typeface="Arial"/>
                <a:cs typeface="Arial"/>
              </a:rPr>
              <a:t>Herättikö viikkotehtävä ajatuksia?</a:t>
            </a:r>
            <a:endParaRPr lang="fi-FI" sz="4000" dirty="0">
              <a:ea typeface="+mj-ea"/>
            </a:endParaRPr>
          </a:p>
        </p:txBody>
      </p:sp>
    </p:spTree>
    <p:extLst>
      <p:ext uri="{BB962C8B-B14F-4D97-AF65-F5344CB8AC3E}">
        <p14:creationId xmlns:p14="http://schemas.microsoft.com/office/powerpoint/2010/main" val="423286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a:t>Uuteen ihmiseen tutustuminen on </a:t>
            </a:r>
            <a:r>
              <a:rPr lang="fi">
                <a:solidFill>
                  <a:srgbClr val="FF0000"/>
                </a:solidFill>
              </a:rPr>
              <a:t>kiehtovaa</a:t>
            </a:r>
            <a:r>
              <a:rPr lang="fi"/>
              <a:t>, mutta samalla se voi aiheuttaa </a:t>
            </a:r>
            <a:br>
              <a:rPr lang="fi"/>
            </a:br>
            <a:r>
              <a:rPr lang="fi">
                <a:solidFill>
                  <a:srgbClr val="FF0000"/>
                </a:solidFill>
              </a:rPr>
              <a:t>jännitystä</a:t>
            </a:r>
            <a:r>
              <a:rPr lang="fi"/>
              <a:t> ja </a:t>
            </a:r>
            <a:r>
              <a:rPr lang="fi">
                <a:solidFill>
                  <a:srgbClr val="FF0000"/>
                </a:solidFill>
              </a:rPr>
              <a:t>epävarmuutta</a:t>
            </a:r>
            <a:r>
              <a:rPr lang="fi"/>
              <a:t>. </a:t>
            </a:r>
            <a:br>
              <a:rPr lang="fi"/>
            </a:br>
            <a:r>
              <a:rPr lang="fi"/>
              <a:t>Kelpaanko minä?</a:t>
            </a:r>
            <a:endParaRPr lang="fi-FI" sz="5400"/>
          </a:p>
        </p:txBody>
      </p:sp>
    </p:spTree>
    <p:extLst>
      <p:ext uri="{BB962C8B-B14F-4D97-AF65-F5344CB8AC3E}">
        <p14:creationId xmlns:p14="http://schemas.microsoft.com/office/powerpoint/2010/main" val="1634663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02659" y="605545"/>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4000" dirty="0">
                <a:solidFill>
                  <a:srgbClr val="000000"/>
                </a:solidFill>
                <a:latin typeface="Arial"/>
                <a:cs typeface="Arial"/>
              </a:rPr>
              <a:t>Uuteen</a:t>
            </a:r>
            <a:r>
              <a:rPr kumimoji="0" lang="fi" sz="4000" b="1" i="0" u="none" strike="noStrike" kern="1200" cap="none" spc="0" normalizeH="0" baseline="0" noProof="0" dirty="0">
                <a:ln>
                  <a:noFill/>
                </a:ln>
                <a:solidFill>
                  <a:srgbClr val="000000"/>
                </a:solidFill>
                <a:effectLst/>
                <a:uLnTx/>
                <a:uFillTx/>
                <a:latin typeface="Arial"/>
                <a:cs typeface="Arial"/>
              </a:rPr>
              <a:t> </a:t>
            </a:r>
            <a:r>
              <a:rPr lang="fi" sz="4000" dirty="0">
                <a:solidFill>
                  <a:srgbClr val="000000"/>
                </a:solidFill>
                <a:latin typeface="Arial"/>
                <a:cs typeface="Arial"/>
              </a:rPr>
              <a:t>ihmiseen</a:t>
            </a:r>
            <a:r>
              <a:rPr kumimoji="0" lang="fi" sz="4000" b="1" i="0" u="none" strike="noStrike" kern="1200" cap="none" spc="0" normalizeH="0" baseline="0" noProof="0" dirty="0">
                <a:ln>
                  <a:noFill/>
                </a:ln>
                <a:solidFill>
                  <a:srgbClr val="000000"/>
                </a:solidFill>
                <a:effectLst/>
                <a:uLnTx/>
                <a:uFillTx/>
                <a:latin typeface="Arial"/>
                <a:cs typeface="Arial"/>
              </a:rPr>
              <a:t> </a:t>
            </a:r>
            <a:r>
              <a:rPr lang="fi" sz="4000" dirty="0">
                <a:solidFill>
                  <a:srgbClr val="000000"/>
                </a:solidFill>
                <a:latin typeface="Arial"/>
                <a:cs typeface="Arial"/>
              </a:rPr>
              <a:t>tutustuminen</a:t>
            </a:r>
            <a:endParaRPr kumimoji="0" lang="fi-FI" sz="4000" b="1" i="0" u="none" strike="noStrike" kern="1200" cap="none" spc="0" normalizeH="0" baseline="0" noProof="0" dirty="0">
              <a:ln>
                <a:noFill/>
              </a:ln>
              <a:solidFill>
                <a:srgbClr val="000000"/>
              </a:solidFill>
              <a:effectLst/>
              <a:uLnTx/>
              <a:uFillTx/>
              <a:latin typeface="Arial"/>
              <a:cs typeface="Arial"/>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60459" y="2067357"/>
            <a:ext cx="5607486" cy="4101779"/>
          </a:xfrm>
        </p:spPr>
        <p:txBody>
          <a:bodyPr/>
          <a:lstStyle/>
          <a:p>
            <a:pPr marL="457200" lvl="0" indent="-342900" algn="l" rtl="0">
              <a:spcBef>
                <a:spcPts val="0"/>
              </a:spcBef>
              <a:spcAft>
                <a:spcPts val="0"/>
              </a:spcAft>
              <a:buClr>
                <a:schemeClr val="dk2"/>
              </a:buClr>
              <a:buSzPts val="1800"/>
              <a:buChar char="●"/>
            </a:pPr>
            <a:r>
              <a:rPr lang="fi-FI" sz="2000">
                <a:latin typeface="Arial" panose="020B0604020202020204" pitchFamily="34" charset="0"/>
              </a:rPr>
              <a:t>Millainen on mielestäsi helposti lähestyttävä ihminen?</a:t>
            </a:r>
          </a:p>
          <a:p>
            <a:pPr marL="114300" lvl="0" algn="l" rtl="0">
              <a:spcBef>
                <a:spcPts val="0"/>
              </a:spcBef>
              <a:spcAft>
                <a:spcPts val="0"/>
              </a:spcAft>
              <a:buClr>
                <a:schemeClr val="dk2"/>
              </a:buClr>
              <a:buSzPts val="1800"/>
            </a:pPr>
            <a:r>
              <a:rPr lang="fi-FI" sz="2000">
                <a:latin typeface="Arial" panose="020B0604020202020204" pitchFamily="34" charset="0"/>
              </a:rPr>
              <a:t> </a:t>
            </a:r>
          </a:p>
          <a:p>
            <a:pPr marL="457200" lvl="0" indent="-342900" algn="l" rtl="0">
              <a:spcBef>
                <a:spcPts val="0"/>
              </a:spcBef>
              <a:spcAft>
                <a:spcPts val="0"/>
              </a:spcAft>
              <a:buClr>
                <a:schemeClr val="dk2"/>
              </a:buClr>
              <a:buSzPts val="1800"/>
              <a:buChar char="●"/>
            </a:pPr>
            <a:r>
              <a:rPr lang="fi-FI" sz="2000">
                <a:latin typeface="Arial" panose="020B0604020202020204" pitchFamily="34" charset="0"/>
              </a:rPr>
              <a:t>Koetko itsesi helposti lähestyttäväksi? Miksi/miksi et?</a:t>
            </a:r>
          </a:p>
          <a:p>
            <a:pPr marL="114300" lvl="0" algn="l" rtl="0">
              <a:spcBef>
                <a:spcPts val="0"/>
              </a:spcBef>
              <a:spcAft>
                <a:spcPts val="0"/>
              </a:spcAft>
              <a:buClr>
                <a:schemeClr val="dk2"/>
              </a:buClr>
              <a:buSzPts val="1800"/>
            </a:pPr>
            <a:endParaRPr lang="fi-FI" sz="2000">
              <a:latin typeface="Arial" panose="020B0604020202020204" pitchFamily="34" charset="0"/>
            </a:endParaRPr>
          </a:p>
          <a:p>
            <a:pPr marL="457200" lvl="0" indent="-342900" algn="l" rtl="0">
              <a:spcBef>
                <a:spcPts val="0"/>
              </a:spcBef>
              <a:spcAft>
                <a:spcPts val="0"/>
              </a:spcAft>
              <a:buClr>
                <a:schemeClr val="dk2"/>
              </a:buClr>
              <a:buSzPts val="1800"/>
              <a:buChar char="●"/>
            </a:pPr>
            <a:r>
              <a:rPr lang="fi-FI" sz="2000">
                <a:latin typeface="Arial" panose="020B0604020202020204" pitchFamily="34" charset="0"/>
              </a:rPr>
              <a:t>Onko sinulla jokin kokemus onnistuneesta tutustumistilanteesta? Jos on, mitkä asiat vaikuttivat siihen, että se meni niin hyvin?</a:t>
            </a:r>
          </a:p>
          <a:p>
            <a:pPr marL="114300" lvl="0" algn="l" rtl="0">
              <a:spcBef>
                <a:spcPts val="0"/>
              </a:spcBef>
              <a:spcAft>
                <a:spcPts val="0"/>
              </a:spcAft>
              <a:buClr>
                <a:schemeClr val="dk2"/>
              </a:buClr>
              <a:buSzPts val="1800"/>
            </a:pPr>
            <a:endParaRPr lang="fi-FI" sz="2000">
              <a:latin typeface="Arial" panose="020B0604020202020204" pitchFamily="34" charset="0"/>
            </a:endParaRPr>
          </a:p>
          <a:p>
            <a:pPr marL="457200" lvl="0" indent="-342900" algn="l" rtl="0">
              <a:spcBef>
                <a:spcPts val="0"/>
              </a:spcBef>
              <a:spcAft>
                <a:spcPts val="0"/>
              </a:spcAft>
              <a:buClr>
                <a:schemeClr val="dk2"/>
              </a:buClr>
              <a:buSzPts val="1800"/>
              <a:buChar char="●"/>
            </a:pPr>
            <a:r>
              <a:rPr lang="fi-FI" sz="2000">
                <a:latin typeface="Arial" panose="020B0604020202020204" pitchFamily="34" charset="0"/>
              </a:rPr>
              <a:t>Millaisissa tilanteissa/paikoissa uusien ihmisten lähestyminen on mielestäsi helpompaa? Entä millaisissa tilanteissa se on erityisen vaikeaa?</a:t>
            </a:r>
          </a:p>
          <a:p>
            <a:pPr marL="88900" lvl="0" algn="l" rtl="0">
              <a:spcBef>
                <a:spcPts val="0"/>
              </a:spcBef>
              <a:spcAft>
                <a:spcPts val="0"/>
              </a:spcAft>
              <a:buClr>
                <a:schemeClr val="dk2"/>
              </a:buClr>
              <a:buSzPts val="2200"/>
            </a:pPr>
            <a:br>
              <a:rPr lang="fi-FI" sz="2000"/>
            </a:br>
            <a:endParaRPr lang="fi-FI" sz="1600"/>
          </a:p>
        </p:txBody>
      </p:sp>
      <p:sp>
        <p:nvSpPr>
          <p:cNvPr id="4" name="Tähti: 5-sakarainen 3">
            <a:extLst>
              <a:ext uri="{FF2B5EF4-FFF2-40B4-BE49-F238E27FC236}">
                <a16:creationId xmlns:a16="http://schemas.microsoft.com/office/drawing/2014/main" id="{C66B15F0-F941-0FDD-CB7F-0C4CDE7B3E9B}"/>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Placeholder 4" descr="Kuva, joka sisältää kohteen vaate, jalkineet, mies, Ihmisen kasvot&#10;&#10;Kuvaus luotu automaattisesti">
            <a:extLst>
              <a:ext uri="{FF2B5EF4-FFF2-40B4-BE49-F238E27FC236}">
                <a16:creationId xmlns:a16="http://schemas.microsoft.com/office/drawing/2014/main" id="{6D61C137-16D5-710F-3ED8-07C767E3FEEA}"/>
              </a:ext>
            </a:extLst>
          </p:cNvPr>
          <p:cNvPicPr>
            <a:picLocks noChangeAspect="1"/>
          </p:cNvPicPr>
          <p:nvPr/>
        </p:nvPicPr>
        <p:blipFill>
          <a:blip r:embed="rId3"/>
          <a:srcRect/>
          <a:stretch/>
        </p:blipFill>
        <p:spPr>
          <a:xfrm>
            <a:off x="277886" y="2396260"/>
            <a:ext cx="5176637" cy="4101779"/>
          </a:xfrm>
          <a:prstGeom prst="rect">
            <a:avLst/>
          </a:prstGeom>
        </p:spPr>
      </p:pic>
      <p:sp>
        <p:nvSpPr>
          <p:cNvPr id="10" name="Puhekupla: Soikea 9">
            <a:extLst>
              <a:ext uri="{FF2B5EF4-FFF2-40B4-BE49-F238E27FC236}">
                <a16:creationId xmlns:a16="http://schemas.microsoft.com/office/drawing/2014/main" id="{75D7FD80-FA43-16CD-54BA-7C3A923A64D2}"/>
              </a:ext>
            </a:extLst>
          </p:cNvPr>
          <p:cNvSpPr/>
          <p:nvPr/>
        </p:nvSpPr>
        <p:spPr>
          <a:xfrm>
            <a:off x="1949491" y="1581051"/>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074620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59733" y="881238"/>
            <a:ext cx="10515600" cy="781750"/>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kumimoji="0" lang="fi" sz="4400" b="1" i="0" u="none" strike="noStrike" kern="1200" cap="none" spc="0" normalizeH="0" baseline="0" noProof="0" dirty="0">
                <a:ln>
                  <a:noFill/>
                </a:ln>
                <a:solidFill>
                  <a:srgbClr val="000000"/>
                </a:solidFill>
                <a:effectLst/>
                <a:uLnTx/>
                <a:uFillTx/>
                <a:latin typeface="Arial"/>
                <a:cs typeface="Arial"/>
              </a:rPr>
              <a:t>M</a:t>
            </a:r>
            <a:r>
              <a:rPr kumimoji="0" lang="fi-FI" sz="4400" b="1" i="0" u="none" strike="noStrike" kern="1200" cap="none" spc="0" normalizeH="0" baseline="0" noProof="0" dirty="0">
                <a:ln>
                  <a:noFill/>
                </a:ln>
                <a:solidFill>
                  <a:srgbClr val="000000"/>
                </a:solidFill>
                <a:effectLst/>
                <a:uLnTx/>
                <a:uFillTx/>
                <a:latin typeface="Arial"/>
                <a:cs typeface="Arial"/>
              </a:rPr>
              <a:t>i</a:t>
            </a:r>
            <a:r>
              <a:rPr kumimoji="0" lang="fi" sz="4400" b="1" i="0" u="none" strike="noStrike" kern="1200" cap="none" spc="0" normalizeH="0" baseline="0" noProof="0" dirty="0" err="1">
                <a:ln>
                  <a:noFill/>
                </a:ln>
                <a:solidFill>
                  <a:srgbClr val="000000"/>
                </a:solidFill>
                <a:effectLst/>
                <a:uLnTx/>
                <a:uFillTx/>
                <a:latin typeface="Arial"/>
                <a:cs typeface="Arial"/>
              </a:rPr>
              <a:t>kä</a:t>
            </a:r>
            <a:r>
              <a:rPr kumimoji="0" lang="fi" sz="4400" b="1" i="0" u="none" strike="noStrike" kern="1200" cap="none" spc="0" normalizeH="0" baseline="0" noProof="0" dirty="0">
                <a:ln>
                  <a:noFill/>
                </a:ln>
                <a:solidFill>
                  <a:srgbClr val="000000"/>
                </a:solidFill>
                <a:effectLst/>
                <a:uLnTx/>
                <a:uFillTx/>
                <a:latin typeface="Arial"/>
                <a:cs typeface="Arial"/>
              </a:rPr>
              <a:t> uusiin ihmisiin tutustumisessa jännittää?</a:t>
            </a:r>
            <a:r>
              <a:rPr lang="fi" b="0" dirty="0">
                <a:solidFill>
                  <a:srgbClr val="000000"/>
                </a:solidFill>
                <a:latin typeface="Times"/>
                <a:cs typeface="Times"/>
              </a:rPr>
              <a:t> </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614528" y="1874983"/>
            <a:ext cx="5875972" cy="4101779"/>
          </a:xfrm>
        </p:spPr>
        <p:txBody>
          <a:bodyPr/>
          <a:lstStyle/>
          <a:p>
            <a:pPr marL="457200" lvl="0" algn="l" rtl="0">
              <a:lnSpc>
                <a:spcPct val="80000"/>
              </a:lnSpc>
              <a:spcBef>
                <a:spcPts val="0"/>
              </a:spcBef>
              <a:spcAft>
                <a:spcPts val="0"/>
              </a:spcAft>
            </a:pPr>
            <a:r>
              <a:rPr lang="fi-FI" sz="2400">
                <a:latin typeface="Arial" panose="020B0604020202020204" pitchFamily="34" charset="0"/>
              </a:rPr>
              <a:t>Mikä kaikki uusiin ihmisiin tutustumisessa jännittää tai mikä estää sinua tutustumasta uusiin ihmisiin?</a:t>
            </a:r>
          </a:p>
          <a:p>
            <a:pPr marL="457200" lvl="0" algn="l" rtl="0">
              <a:lnSpc>
                <a:spcPct val="80000"/>
              </a:lnSpc>
              <a:spcBef>
                <a:spcPts val="0"/>
              </a:spcBef>
              <a:spcAft>
                <a:spcPts val="0"/>
              </a:spcAft>
            </a:pPr>
            <a:br>
              <a:rPr lang="fi-FI" sz="2400">
                <a:latin typeface="Arial" panose="020B0604020202020204" pitchFamily="34" charset="0"/>
              </a:rPr>
            </a:br>
            <a:r>
              <a:rPr lang="fi-FI" sz="2400">
                <a:latin typeface="Arial" panose="020B0604020202020204" pitchFamily="34" charset="0"/>
              </a:rPr>
              <a:t>Kirjoita </a:t>
            </a:r>
            <a:r>
              <a:rPr lang="fi-FI" sz="2400" err="1">
                <a:latin typeface="Arial" panose="020B0604020202020204" pitchFamily="34" charset="0"/>
              </a:rPr>
              <a:t>padlettiin</a:t>
            </a:r>
            <a:r>
              <a:rPr lang="fi-FI" sz="2400">
                <a:latin typeface="Arial" panose="020B0604020202020204" pitchFamily="34" charset="0"/>
              </a:rPr>
              <a:t> omat huomiosi. Kommentoi sitten muiden kirjoittamia huomioita. </a:t>
            </a:r>
          </a:p>
          <a:p>
            <a:pPr marL="457200" lvl="0" algn="l" rtl="0">
              <a:lnSpc>
                <a:spcPct val="80000"/>
              </a:lnSpc>
              <a:spcBef>
                <a:spcPts val="0"/>
              </a:spcBef>
              <a:spcAft>
                <a:spcPts val="0"/>
              </a:spcAft>
            </a:pPr>
            <a:br>
              <a:rPr lang="fi-FI" sz="2400">
                <a:latin typeface="Arial" panose="020B0604020202020204" pitchFamily="34" charset="0"/>
              </a:rPr>
            </a:br>
            <a:r>
              <a:rPr lang="fi-FI" sz="2400">
                <a:latin typeface="Arial" panose="020B0604020202020204" pitchFamily="34" charset="0"/>
              </a:rPr>
              <a:t>Anna vinkkejä, kannusta, rohkaise tai jaa oma vastaava kokemuksesi. </a:t>
            </a:r>
          </a:p>
        </p:txBody>
      </p:sp>
      <p:pic>
        <p:nvPicPr>
          <p:cNvPr id="2" name="Picture Placeholder 4">
            <a:extLst>
              <a:ext uri="{FF2B5EF4-FFF2-40B4-BE49-F238E27FC236}">
                <a16:creationId xmlns:a16="http://schemas.microsoft.com/office/drawing/2014/main" id="{B3715AAD-45C9-612D-8660-2FAD618A6282}"/>
              </a:ext>
            </a:extLst>
          </p:cNvPr>
          <p:cNvPicPr>
            <a:picLocks noChangeAspect="1"/>
          </p:cNvPicPr>
          <p:nvPr/>
        </p:nvPicPr>
        <p:blipFill>
          <a:blip r:embed="rId3"/>
          <a:srcRect/>
          <a:stretch/>
        </p:blipFill>
        <p:spPr>
          <a:xfrm>
            <a:off x="528181" y="1709887"/>
            <a:ext cx="4552434" cy="4863000"/>
          </a:xfrm>
          <a:prstGeom prst="rect">
            <a:avLst/>
          </a:prstGeom>
        </p:spPr>
      </p:pic>
      <p:sp>
        <p:nvSpPr>
          <p:cNvPr id="5" name="Tähti: 5-sakarainen 4">
            <a:extLst>
              <a:ext uri="{FF2B5EF4-FFF2-40B4-BE49-F238E27FC236}">
                <a16:creationId xmlns:a16="http://schemas.microsoft.com/office/drawing/2014/main" id="{3ED53AD3-B17A-8EDC-39DC-ED1CE1BF29E4}"/>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20586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200" dirty="0"/>
              <a:t>Viisi vinkkiä jännityksen hillitsemiseen</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1928807"/>
            <a:ext cx="7232375" cy="3966119"/>
          </a:xfrm>
        </p:spPr>
        <p:txBody>
          <a:bodyPr>
            <a:normAutofit fontScale="85000" lnSpcReduction="20000"/>
          </a:bodyPr>
          <a:lstStyle/>
          <a:p>
            <a:pPr marL="342900" indent="-342900">
              <a:lnSpc>
                <a:spcPct val="150000"/>
              </a:lnSpc>
              <a:buAutoNum type="arabicPeriod"/>
            </a:pPr>
            <a:r>
              <a:rPr lang="fi-FI" sz="2000" b="1" dirty="0">
                <a:latin typeface="Arial"/>
                <a:cs typeface="Arial"/>
              </a:rPr>
              <a:t>Hyväksy jännitys. </a:t>
            </a:r>
            <a:r>
              <a:rPr lang="fi-FI" sz="2000" dirty="0">
                <a:latin typeface="Arial"/>
                <a:cs typeface="Arial"/>
              </a:rPr>
              <a:t>Se on normaalia, eikä siitä tarvitse edes yrittää päästä täysin eroon.</a:t>
            </a:r>
          </a:p>
          <a:p>
            <a:pPr marL="342900" indent="-342900">
              <a:lnSpc>
                <a:spcPct val="150000"/>
              </a:lnSpc>
              <a:buAutoNum type="arabicPeriod"/>
            </a:pPr>
            <a:r>
              <a:rPr lang="fi-FI" sz="2000" b="1" dirty="0">
                <a:latin typeface="Arial"/>
                <a:cs typeface="Arial"/>
              </a:rPr>
              <a:t>Ole itsellesi armollinen. </a:t>
            </a:r>
            <a:r>
              <a:rPr lang="fi-FI" sz="2000" b="0" i="0" dirty="0">
                <a:effectLst/>
                <a:latin typeface="Arial"/>
                <a:cs typeface="Arial"/>
              </a:rPr>
              <a:t>Lähesty jännittäviä tilanteita mahdollisimman vähin odotuksin ja avoimin mielin. Älä vaadi itseltäsi täydellistä suorittamista.</a:t>
            </a:r>
          </a:p>
          <a:p>
            <a:pPr marL="342900" indent="-342900">
              <a:lnSpc>
                <a:spcPct val="150000"/>
              </a:lnSpc>
              <a:buAutoNum type="arabicPeriod"/>
            </a:pPr>
            <a:r>
              <a:rPr lang="fi-FI" sz="2000" dirty="0">
                <a:latin typeface="Arial"/>
                <a:cs typeface="Arial"/>
              </a:rPr>
              <a:t> </a:t>
            </a:r>
            <a:r>
              <a:rPr lang="fi-FI" sz="2000" b="1" dirty="0">
                <a:latin typeface="Arial"/>
                <a:cs typeface="Arial"/>
              </a:rPr>
              <a:t>Altista itsesi jännittäville tilanteille.</a:t>
            </a:r>
            <a:r>
              <a:rPr lang="fi-FI" sz="2000" b="1" i="0" dirty="0">
                <a:effectLst/>
                <a:latin typeface="Arial"/>
                <a:cs typeface="Arial"/>
              </a:rPr>
              <a:t> </a:t>
            </a:r>
            <a:r>
              <a:rPr lang="fi-FI" sz="2000" b="0" i="0" dirty="0">
                <a:effectLst/>
                <a:latin typeface="Arial"/>
                <a:cs typeface="Arial"/>
              </a:rPr>
              <a:t>Aseta itsellesi pieniä, konkreettisia tavoitteita.</a:t>
            </a:r>
          </a:p>
          <a:p>
            <a:pPr marL="342900" indent="-342900">
              <a:lnSpc>
                <a:spcPct val="150000"/>
              </a:lnSpc>
              <a:buAutoNum type="arabicPeriod"/>
            </a:pPr>
            <a:r>
              <a:rPr lang="fi-FI" sz="2000" b="1" dirty="0">
                <a:latin typeface="Arial"/>
                <a:cs typeface="Arial"/>
              </a:rPr>
              <a:t>Sano ääneen, että jännität. </a:t>
            </a:r>
            <a:r>
              <a:rPr lang="fi-FI" sz="2000" dirty="0">
                <a:latin typeface="Arial"/>
                <a:cs typeface="Arial"/>
              </a:rPr>
              <a:t>V</a:t>
            </a:r>
            <a:r>
              <a:rPr lang="fi-FI" sz="2000" b="0" i="0" dirty="0">
                <a:effectLst/>
                <a:latin typeface="Arial"/>
                <a:cs typeface="Arial"/>
              </a:rPr>
              <a:t>astapuolta todennäköisesti jännittää myös ja on helpottavaa kuulla toiselta, ettei ole ainoa. </a:t>
            </a:r>
          </a:p>
          <a:p>
            <a:pPr marL="342900" indent="-342900">
              <a:lnSpc>
                <a:spcPct val="150000"/>
              </a:lnSpc>
              <a:buAutoNum type="arabicPeriod"/>
            </a:pPr>
            <a:r>
              <a:rPr lang="fi-FI" sz="2000" b="1" dirty="0">
                <a:latin typeface="Arial"/>
                <a:cs typeface="Arial"/>
              </a:rPr>
              <a:t>Varaudu etukäteen. </a:t>
            </a:r>
            <a:r>
              <a:rPr lang="fi-FI" sz="2000" b="0" i="0" dirty="0">
                <a:effectLst/>
                <a:latin typeface="Arial"/>
                <a:cs typeface="Arial"/>
              </a:rPr>
              <a:t>Mieti jo etukäteen keinoja, joilla voit rauhoittaa omaa kehoasi ja mieltäsi.</a:t>
            </a:r>
            <a:endParaRPr lang="fi-FI" sz="2000" dirty="0">
              <a:latin typeface="Arial"/>
              <a:cs typeface="Arial"/>
            </a:endParaRPr>
          </a:p>
          <a:p>
            <a:endParaRPr lang="fi-FI" dirty="0"/>
          </a:p>
        </p:txBody>
      </p:sp>
      <p:pic>
        <p:nvPicPr>
          <p:cNvPr id="5" name="Kuva 4" descr="Kuva, joka sisältää kohteen kuvakaappaus, teksti, Suorakaide, muotoilu&#10;&#10;Kuvaus luotu automaattisesti">
            <a:extLst>
              <a:ext uri="{FF2B5EF4-FFF2-40B4-BE49-F238E27FC236}">
                <a16:creationId xmlns:a16="http://schemas.microsoft.com/office/drawing/2014/main" id="{C86FC075-AB57-0842-97DA-A2F76E5E0659}"/>
              </a:ext>
            </a:extLst>
          </p:cNvPr>
          <p:cNvPicPr>
            <a:picLocks noChangeAspect="1"/>
          </p:cNvPicPr>
          <p:nvPr/>
        </p:nvPicPr>
        <p:blipFill>
          <a:blip r:embed="rId3"/>
          <a:stretch>
            <a:fillRect/>
          </a:stretch>
        </p:blipFill>
        <p:spPr>
          <a:xfrm>
            <a:off x="8593877" y="1928807"/>
            <a:ext cx="2969009" cy="3188484"/>
          </a:xfrm>
          <a:prstGeom prst="rect">
            <a:avLst/>
          </a:prstGeom>
        </p:spPr>
      </p:pic>
    </p:spTree>
    <p:extLst>
      <p:ext uri="{BB962C8B-B14F-4D97-AF65-F5344CB8AC3E}">
        <p14:creationId xmlns:p14="http://schemas.microsoft.com/office/powerpoint/2010/main" val="383034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52900"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1148439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43"/>
        <p:cNvGrpSpPr/>
        <p:nvPr/>
      </p:nvGrpSpPr>
      <p:grpSpPr>
        <a:xfrm>
          <a:off x="0" y="0"/>
          <a:ext cx="0" cy="0"/>
          <a:chOff x="0" y="0"/>
          <a:chExt cx="0" cy="0"/>
        </a:xfrm>
      </p:grpSpPr>
      <p:sp>
        <p:nvSpPr>
          <p:cNvPr id="547" name="Google Shape;547;p93"/>
          <p:cNvSpPr/>
          <p:nvPr/>
        </p:nvSpPr>
        <p:spPr>
          <a:xfrm>
            <a:off x="6664235" y="4062356"/>
            <a:ext cx="4820605" cy="1924425"/>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l" rtl="0">
              <a:spcBef>
                <a:spcPts val="0"/>
              </a:spcBef>
              <a:spcAft>
                <a:spcPts val="0"/>
              </a:spcAft>
              <a:buSzPts val="2040"/>
            </a:pPr>
            <a:r>
              <a:rPr lang="fi-FI" sz="2400"/>
              <a:t>Pitää tietää paljon asioista, jotta niistä voi keskustella.</a:t>
            </a:r>
            <a:endParaRPr lang="fi-FI" sz="2400">
              <a:highlight>
                <a:schemeClr val="accent6"/>
              </a:highlight>
            </a:endParaRPr>
          </a:p>
        </p:txBody>
      </p:sp>
      <p:sp>
        <p:nvSpPr>
          <p:cNvPr id="548" name="Google Shape;548;p93"/>
          <p:cNvSpPr/>
          <p:nvPr/>
        </p:nvSpPr>
        <p:spPr>
          <a:xfrm>
            <a:off x="736032" y="2145212"/>
            <a:ext cx="3784229" cy="1924424"/>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ctr" rtl="0">
              <a:spcBef>
                <a:spcPts val="0"/>
              </a:spcBef>
              <a:spcAft>
                <a:spcPts val="0"/>
              </a:spcAft>
              <a:buSzPts val="2040"/>
            </a:pPr>
            <a:r>
              <a:rPr lang="fi-FI" sz="2400"/>
              <a:t>Vain sosiaaliset ihmiset ovat sosiaalisesti taitavia. </a:t>
            </a:r>
          </a:p>
        </p:txBody>
      </p:sp>
      <p:sp>
        <p:nvSpPr>
          <p:cNvPr id="551" name="Google Shape;551;p93"/>
          <p:cNvSpPr txBox="1"/>
          <p:nvPr/>
        </p:nvSpPr>
        <p:spPr>
          <a:xfrm>
            <a:off x="1359600" y="327983"/>
            <a:ext cx="9472800" cy="1354176"/>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i" sz="3600" b="1" i="0" u="none" strike="noStrike" kern="0" cap="none" spc="0" normalizeH="0" baseline="0" noProof="0" dirty="0">
                <a:ln>
                  <a:noFill/>
                </a:ln>
                <a:solidFill>
                  <a:srgbClr val="000000"/>
                </a:solidFill>
                <a:effectLst/>
                <a:uLnTx/>
                <a:uFillTx/>
                <a:latin typeface="Arial"/>
                <a:ea typeface="+mn-ea"/>
                <a:cs typeface="Arial"/>
                <a:sym typeface="Arial"/>
              </a:rPr>
              <a:t>Myyttejä sosiaalisista tilanteista </a:t>
            </a:r>
            <a:r>
              <a:rPr lang="fi" sz="3600" b="1" kern="0" dirty="0">
                <a:solidFill>
                  <a:srgbClr val="000000"/>
                </a:solidFill>
                <a:latin typeface="Arial"/>
                <a:cs typeface="Arial"/>
                <a:sym typeface="Arial"/>
              </a:rPr>
              <a:t>– </a:t>
            </a:r>
          </a:p>
          <a:p>
            <a:pPr algn="ctr" defTabSz="1219170">
              <a:buClr>
                <a:srgbClr val="000000"/>
              </a:buClr>
              <a:defRPr/>
            </a:pPr>
            <a:r>
              <a:rPr lang="fi" sz="3600" b="1" kern="0" dirty="0">
                <a:solidFill>
                  <a:srgbClr val="000000"/>
                </a:solidFill>
                <a:latin typeface="Arial"/>
                <a:cs typeface="Arial"/>
                <a:sym typeface="Arial"/>
              </a:rPr>
              <a:t>Jotka eivät</a:t>
            </a:r>
            <a:r>
              <a:rPr kumimoji="0" lang="fi" sz="3600" b="1" i="0" u="none" strike="noStrike" kern="0" cap="none" spc="0" normalizeH="0" baseline="0" noProof="0" dirty="0">
                <a:ln>
                  <a:noFill/>
                </a:ln>
                <a:solidFill>
                  <a:srgbClr val="000000"/>
                </a:solidFill>
                <a:effectLst/>
                <a:uLnTx/>
                <a:uFillTx/>
                <a:latin typeface="Arial"/>
                <a:ea typeface="+mn-ea"/>
                <a:cs typeface="Arial"/>
                <a:sym typeface="Arial"/>
              </a:rPr>
              <a:t> muuten pidä paikkaansa!</a:t>
            </a:r>
            <a:endParaRPr kumimoji="0" lang="fi-FI" sz="36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548;p93">
            <a:extLst>
              <a:ext uri="{FF2B5EF4-FFF2-40B4-BE49-F238E27FC236}">
                <a16:creationId xmlns:a16="http://schemas.microsoft.com/office/drawing/2014/main" id="{F36C740B-77D7-0990-97F4-62415B3F1069}"/>
              </a:ext>
            </a:extLst>
          </p:cNvPr>
          <p:cNvSpPr/>
          <p:nvPr/>
        </p:nvSpPr>
        <p:spPr>
          <a:xfrm>
            <a:off x="5372317" y="2145212"/>
            <a:ext cx="6112523" cy="1650226"/>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ctr" rtl="0">
              <a:spcBef>
                <a:spcPts val="0"/>
              </a:spcBef>
              <a:spcAft>
                <a:spcPts val="0"/>
              </a:spcAft>
              <a:buSzPts val="2040"/>
            </a:pPr>
            <a:r>
              <a:rPr lang="fi-FI" sz="2400"/>
              <a:t>Ujot ihmiset eivät voi pärjätä sosiaalisissa tilanteissa</a:t>
            </a:r>
          </a:p>
        </p:txBody>
      </p:sp>
      <p:sp>
        <p:nvSpPr>
          <p:cNvPr id="3" name="Google Shape;547;p93">
            <a:extLst>
              <a:ext uri="{FF2B5EF4-FFF2-40B4-BE49-F238E27FC236}">
                <a16:creationId xmlns:a16="http://schemas.microsoft.com/office/drawing/2014/main" id="{087B67CA-B7EC-63F3-DAAD-85296DE48DE6}"/>
              </a:ext>
            </a:extLst>
          </p:cNvPr>
          <p:cNvSpPr/>
          <p:nvPr/>
        </p:nvSpPr>
        <p:spPr>
          <a:xfrm>
            <a:off x="707160" y="4337470"/>
            <a:ext cx="5216561" cy="1650227"/>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ctr" rtl="0">
              <a:spcBef>
                <a:spcPts val="0"/>
              </a:spcBef>
              <a:spcAft>
                <a:spcPts val="0"/>
              </a:spcAft>
              <a:buSzPts val="2040"/>
            </a:pPr>
            <a:r>
              <a:rPr lang="fi-FI" sz="2400"/>
              <a:t>Sosiaalisia taitoja ei voi oppia harjoittelemalla.</a:t>
            </a:r>
          </a:p>
        </p:txBody>
      </p:sp>
    </p:spTree>
    <p:extLst>
      <p:ext uri="{BB962C8B-B14F-4D97-AF65-F5344CB8AC3E}">
        <p14:creationId xmlns:p14="http://schemas.microsoft.com/office/powerpoint/2010/main" val="19775091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40779" y="688365"/>
            <a:ext cx="10515600" cy="781750"/>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sinun mielestäsi kuuluu sosiaalisiin taitoihin?</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6" name="Picture Placeholder 4" descr="Kuva, joka sisältää kohteen vaate, jalkineet, mies, Ihmisen kasvot&#10;&#10;Kuvaus luotu automaattisesti">
            <a:extLst>
              <a:ext uri="{FF2B5EF4-FFF2-40B4-BE49-F238E27FC236}">
                <a16:creationId xmlns:a16="http://schemas.microsoft.com/office/drawing/2014/main" id="{76A2171C-4566-1C24-647C-0DA16DCFC33C}"/>
              </a:ext>
            </a:extLst>
          </p:cNvPr>
          <p:cNvPicPr>
            <a:picLocks noChangeAspect="1"/>
          </p:cNvPicPr>
          <p:nvPr/>
        </p:nvPicPr>
        <p:blipFill>
          <a:blip r:embed="rId3"/>
          <a:srcRect/>
          <a:stretch/>
        </p:blipFill>
        <p:spPr>
          <a:xfrm>
            <a:off x="2910250" y="2365472"/>
            <a:ext cx="5176637" cy="4101779"/>
          </a:xfrm>
          <a:prstGeom prst="rect">
            <a:avLst/>
          </a:prstGeom>
        </p:spPr>
      </p:pic>
      <p:sp>
        <p:nvSpPr>
          <p:cNvPr id="9" name="Puhekupla: Soikea 8">
            <a:extLst>
              <a:ext uri="{FF2B5EF4-FFF2-40B4-BE49-F238E27FC236}">
                <a16:creationId xmlns:a16="http://schemas.microsoft.com/office/drawing/2014/main" id="{B755DBBA-8DCD-38C7-86C5-FB1BE0F545EF}"/>
              </a:ext>
            </a:extLst>
          </p:cNvPr>
          <p:cNvSpPr/>
          <p:nvPr/>
        </p:nvSpPr>
        <p:spPr>
          <a:xfrm>
            <a:off x="4581855" y="1550263"/>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48789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E1FAD-12D7-1B43-BB97-27953D37FB67}"/>
              </a:ext>
            </a:extLst>
          </p:cNvPr>
          <p:cNvSpPr>
            <a:spLocks noGrp="1"/>
          </p:cNvSpPr>
          <p:nvPr>
            <p:ph type="body" idx="1"/>
          </p:nvPr>
        </p:nvSpPr>
        <p:spPr>
          <a:xfrm>
            <a:off x="839788" y="857618"/>
            <a:ext cx="6011949" cy="823912"/>
          </a:xfrm>
        </p:spPr>
        <p:txBody>
          <a:bodyPr/>
          <a:lstStyle/>
          <a:p>
            <a:r>
              <a:rPr lang="fi-FI" sz="2700"/>
              <a:t>Sosiaalisiin taitoihin kuuluvat ainakin…</a:t>
            </a:r>
          </a:p>
        </p:txBody>
      </p:sp>
      <p:sp>
        <p:nvSpPr>
          <p:cNvPr id="4" name="Text Placeholder 3">
            <a:extLst>
              <a:ext uri="{FF2B5EF4-FFF2-40B4-BE49-F238E27FC236}">
                <a16:creationId xmlns:a16="http://schemas.microsoft.com/office/drawing/2014/main" id="{C34D2994-6449-DC4C-A2B3-FAFF43825AC9}"/>
              </a:ext>
            </a:extLst>
          </p:cNvPr>
          <p:cNvSpPr>
            <a:spLocks noGrp="1"/>
          </p:cNvSpPr>
          <p:nvPr>
            <p:ph type="body" sz="quarter" idx="11"/>
          </p:nvPr>
        </p:nvSpPr>
        <p:spPr/>
        <p:txBody>
          <a:bodyPr/>
          <a:lstStyle/>
          <a:p>
            <a:pPr marL="457200" lvl="0" indent="-374650" algn="l" rtl="0">
              <a:lnSpc>
                <a:spcPct val="150000"/>
              </a:lnSpc>
              <a:spcBef>
                <a:spcPts val="0"/>
              </a:spcBef>
              <a:spcAft>
                <a:spcPts val="0"/>
              </a:spcAft>
              <a:buSzPts val="2300"/>
              <a:buChar char="●"/>
            </a:pPr>
            <a:r>
              <a:rPr lang="fi-FI" sz="2400"/>
              <a:t>Yhteistyötaidot</a:t>
            </a:r>
          </a:p>
          <a:p>
            <a:pPr marL="457200" lvl="0" indent="-374650" algn="l" rtl="0">
              <a:lnSpc>
                <a:spcPct val="150000"/>
              </a:lnSpc>
              <a:spcBef>
                <a:spcPts val="0"/>
              </a:spcBef>
              <a:spcAft>
                <a:spcPts val="0"/>
              </a:spcAft>
              <a:buSzPts val="2300"/>
              <a:buChar char="●"/>
            </a:pPr>
            <a:r>
              <a:rPr lang="fi-FI" sz="2400"/>
              <a:t>Empatiataidot</a:t>
            </a:r>
          </a:p>
          <a:p>
            <a:pPr marL="457200" lvl="0" indent="-374650" algn="l" rtl="0">
              <a:lnSpc>
                <a:spcPct val="150000"/>
              </a:lnSpc>
              <a:spcBef>
                <a:spcPts val="0"/>
              </a:spcBef>
              <a:spcAft>
                <a:spcPts val="0"/>
              </a:spcAft>
              <a:buSzPts val="2300"/>
              <a:buChar char="●"/>
            </a:pPr>
            <a:r>
              <a:rPr lang="fi-FI" sz="2400"/>
              <a:t>Lojaalius toisia kohtaan</a:t>
            </a:r>
          </a:p>
          <a:p>
            <a:pPr marL="457200" lvl="0" indent="-374650" algn="l" rtl="0">
              <a:lnSpc>
                <a:spcPct val="150000"/>
              </a:lnSpc>
              <a:spcBef>
                <a:spcPts val="0"/>
              </a:spcBef>
              <a:spcAft>
                <a:spcPts val="0"/>
              </a:spcAft>
              <a:buSzPts val="2300"/>
              <a:buChar char="●"/>
            </a:pPr>
            <a:r>
              <a:rPr lang="fi-FI" sz="2400"/>
              <a:t>Taito pyytää apua</a:t>
            </a:r>
          </a:p>
          <a:p>
            <a:pPr marL="457200" lvl="0" indent="-374650" algn="l" rtl="0">
              <a:lnSpc>
                <a:spcPct val="150000"/>
              </a:lnSpc>
              <a:spcBef>
                <a:spcPts val="0"/>
              </a:spcBef>
              <a:spcAft>
                <a:spcPts val="0"/>
              </a:spcAft>
              <a:buSzPts val="2300"/>
              <a:buChar char="●"/>
            </a:pPr>
            <a:r>
              <a:rPr lang="fi-FI" sz="2400"/>
              <a:t>Jämäkkyys</a:t>
            </a:r>
          </a:p>
          <a:p>
            <a:pPr marL="457200" lvl="0" indent="-374650" algn="l" rtl="0">
              <a:lnSpc>
                <a:spcPct val="150000"/>
              </a:lnSpc>
              <a:spcBef>
                <a:spcPts val="0"/>
              </a:spcBef>
              <a:spcAft>
                <a:spcPts val="0"/>
              </a:spcAft>
              <a:buSzPts val="2300"/>
              <a:buChar char="●"/>
            </a:pPr>
            <a:r>
              <a:rPr lang="fi-FI" sz="2400"/>
              <a:t>Neuvottelutaidot</a:t>
            </a:r>
          </a:p>
          <a:p>
            <a:pPr marL="457200" lvl="0" indent="-374650" algn="l" rtl="0">
              <a:lnSpc>
                <a:spcPct val="150000"/>
              </a:lnSpc>
              <a:spcBef>
                <a:spcPts val="0"/>
              </a:spcBef>
              <a:spcAft>
                <a:spcPts val="0"/>
              </a:spcAft>
              <a:buSzPts val="2300"/>
              <a:buChar char="●"/>
            </a:pPr>
            <a:r>
              <a:rPr lang="fi-FI" sz="2400"/>
              <a:t>Ristiriitojen ratkaisutaidot</a:t>
            </a:r>
            <a:endParaRPr lang="fi-FI"/>
          </a:p>
        </p:txBody>
      </p:sp>
      <p:sp>
        <p:nvSpPr>
          <p:cNvPr id="6" name="Suorakulmio: Pyöristetyt kulmat 5">
            <a:extLst>
              <a:ext uri="{FF2B5EF4-FFF2-40B4-BE49-F238E27FC236}">
                <a16:creationId xmlns:a16="http://schemas.microsoft.com/office/drawing/2014/main" id="{2D94483E-B7A4-D3C9-0AC8-61F9608E211F}"/>
              </a:ext>
            </a:extLst>
          </p:cNvPr>
          <p:cNvSpPr/>
          <p:nvPr/>
        </p:nvSpPr>
        <p:spPr>
          <a:xfrm>
            <a:off x="6300592" y="2176829"/>
            <a:ext cx="4747363" cy="2783478"/>
          </a:xfrm>
          <a:prstGeom prst="roundRect">
            <a:avLst/>
          </a:prstGeom>
          <a:solidFill>
            <a:srgbClr val="E8E2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fi-FI" sz="2400">
                <a:solidFill>
                  <a:schemeClr val="tx1"/>
                </a:solidFill>
              </a:rPr>
              <a:t>Arvioi, kuinka hyvin hallitset nämä taidot tällä hetkellä numeroilla 1-5</a:t>
            </a:r>
          </a:p>
          <a:p>
            <a:pPr marL="0" lvl="0" indent="0" algn="ctr" rtl="0">
              <a:spcBef>
                <a:spcPts val="0"/>
              </a:spcBef>
              <a:spcAft>
                <a:spcPts val="0"/>
              </a:spcAft>
              <a:buNone/>
            </a:pPr>
            <a:endParaRPr lang="fi-FI" sz="2000">
              <a:solidFill>
                <a:schemeClr val="tx1"/>
              </a:solidFill>
            </a:endParaRPr>
          </a:p>
          <a:p>
            <a:pPr marL="0" lvl="0" indent="0" algn="ctr" rtl="0">
              <a:spcBef>
                <a:spcPts val="0"/>
              </a:spcBef>
              <a:spcAft>
                <a:spcPts val="0"/>
              </a:spcAft>
              <a:buNone/>
            </a:pPr>
            <a:r>
              <a:rPr lang="fi-FI" sz="2400">
                <a:solidFill>
                  <a:schemeClr val="tx1"/>
                </a:solidFill>
              </a:rPr>
              <a:t>1 = en ollenkaan </a:t>
            </a:r>
          </a:p>
          <a:p>
            <a:pPr marL="0" lvl="0" indent="0" algn="ctr" rtl="0">
              <a:spcBef>
                <a:spcPts val="0"/>
              </a:spcBef>
              <a:spcAft>
                <a:spcPts val="0"/>
              </a:spcAft>
              <a:buNone/>
            </a:pPr>
            <a:r>
              <a:rPr lang="fi-FI" sz="2400">
                <a:solidFill>
                  <a:schemeClr val="tx1"/>
                </a:solidFill>
              </a:rPr>
              <a:t> 5 = todella hyvin </a:t>
            </a:r>
          </a:p>
        </p:txBody>
      </p:sp>
      <p:sp>
        <p:nvSpPr>
          <p:cNvPr id="5" name="Tähti: 5-sakarainen 4">
            <a:extLst>
              <a:ext uri="{FF2B5EF4-FFF2-40B4-BE49-F238E27FC236}">
                <a16:creationId xmlns:a16="http://schemas.microsoft.com/office/drawing/2014/main" id="{B6E3533A-5E72-6B2C-3BAA-19078F7CE83F}"/>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62802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28181" y="665723"/>
            <a:ext cx="10515600" cy="78175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dirty="0">
                <a:solidFill>
                  <a:srgbClr val="000000"/>
                </a:solidFill>
              </a:rPr>
              <a:t>Vinkit sosiaalisten taitojen vahvistamiseen</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99134" y="2090498"/>
            <a:ext cx="5875972" cy="4101779"/>
          </a:xfrm>
        </p:spPr>
        <p:txBody>
          <a:bodyPr/>
          <a:lstStyle/>
          <a:p>
            <a:pPr marL="114300" lvl="0" algn="l" rtl="0">
              <a:spcBef>
                <a:spcPts val="0"/>
              </a:spcBef>
              <a:spcAft>
                <a:spcPts val="0"/>
              </a:spcAft>
              <a:buClr>
                <a:schemeClr val="dk2"/>
              </a:buClr>
              <a:buSzPts val="1800"/>
            </a:pPr>
            <a:r>
              <a:rPr lang="fi-FI" sz="2400" dirty="0">
                <a:latin typeface="Arial"/>
                <a:cs typeface="Arial"/>
              </a:rPr>
              <a:t>Pohdi konkreettisia keinoja, joilla voisit vahvistaa niitä taitoja, joissa et koe olevasi kovin hyvä. </a:t>
            </a:r>
          </a:p>
          <a:p>
            <a:pPr marL="114300" lvl="0" algn="l" rtl="0">
              <a:spcBef>
                <a:spcPts val="0"/>
              </a:spcBef>
              <a:spcAft>
                <a:spcPts val="0"/>
              </a:spcAft>
              <a:buClr>
                <a:schemeClr val="dk2"/>
              </a:buClr>
              <a:buSzPts val="1800"/>
            </a:pPr>
            <a:endParaRPr lang="fi-FI" sz="2400" dirty="0">
              <a:latin typeface="Arial"/>
              <a:cs typeface="Arial"/>
            </a:endParaRPr>
          </a:p>
          <a:p>
            <a:pPr marL="457200" lvl="0" indent="-342900" algn="l" rtl="0">
              <a:spcBef>
                <a:spcPts val="0"/>
              </a:spcBef>
              <a:spcAft>
                <a:spcPts val="0"/>
              </a:spcAft>
              <a:buClr>
                <a:schemeClr val="dk2"/>
              </a:buClr>
              <a:buSzPts val="1800"/>
              <a:buChar char="●"/>
            </a:pPr>
            <a:r>
              <a:rPr lang="fi-FI" sz="2400" b="1" i="1" dirty="0">
                <a:latin typeface="Arial"/>
                <a:cs typeface="Arial"/>
              </a:rPr>
              <a:t>Ensi kerralla kun… minä….</a:t>
            </a:r>
          </a:p>
          <a:p>
            <a:pPr marL="457200" lvl="0" indent="-342900" algn="l" rtl="0">
              <a:spcBef>
                <a:spcPts val="0"/>
              </a:spcBef>
              <a:spcAft>
                <a:spcPts val="0"/>
              </a:spcAft>
              <a:buClr>
                <a:schemeClr val="dk2"/>
              </a:buClr>
              <a:buSzPts val="1800"/>
              <a:buChar char="●"/>
            </a:pPr>
            <a:r>
              <a:rPr lang="fi-FI" sz="2400" b="1" i="1" dirty="0">
                <a:latin typeface="Arial"/>
                <a:cs typeface="Arial"/>
              </a:rPr>
              <a:t>Jos tarvitsen apua </a:t>
            </a:r>
            <a:r>
              <a:rPr lang="fi-FI" sz="2400" i="1" dirty="0">
                <a:latin typeface="Arial"/>
                <a:cs typeface="Arial"/>
              </a:rPr>
              <a:t>ruokakaupassa, menen rohkeasti pyytämään apua henkilökunnalta tai toiselta asiakkaalta.</a:t>
            </a:r>
          </a:p>
          <a:p>
            <a:pPr marL="457200" lvl="0" indent="-342900" algn="l" rtl="0">
              <a:spcBef>
                <a:spcPts val="0"/>
              </a:spcBef>
              <a:spcAft>
                <a:spcPts val="0"/>
              </a:spcAft>
              <a:buClr>
                <a:schemeClr val="dk2"/>
              </a:buClr>
              <a:buSzPts val="1800"/>
              <a:buChar char="●"/>
            </a:pPr>
            <a:r>
              <a:rPr lang="fi-FI" sz="2400" b="1" i="1" dirty="0">
                <a:latin typeface="Arial"/>
                <a:cs typeface="Arial"/>
              </a:rPr>
              <a:t>Yritän hyväksyä</a:t>
            </a:r>
            <a:r>
              <a:rPr lang="fi-FI" sz="2400" i="1" dirty="0">
                <a:latin typeface="Arial"/>
                <a:cs typeface="Arial"/>
              </a:rPr>
              <a:t> myös näkemyksiä, joista olen ihan eri mieltä. </a:t>
            </a:r>
          </a:p>
          <a:p>
            <a:pPr marL="457200" lvl="0" algn="l" rtl="0">
              <a:lnSpc>
                <a:spcPct val="80000"/>
              </a:lnSpc>
              <a:spcBef>
                <a:spcPts val="0"/>
              </a:spcBef>
              <a:spcAft>
                <a:spcPts val="0"/>
              </a:spcAft>
            </a:pPr>
            <a:endParaRPr lang="fi-FI" sz="2400" dirty="0"/>
          </a:p>
        </p:txBody>
      </p:sp>
      <p:pic>
        <p:nvPicPr>
          <p:cNvPr id="2" name="Picture Placeholder 4">
            <a:extLst>
              <a:ext uri="{FF2B5EF4-FFF2-40B4-BE49-F238E27FC236}">
                <a16:creationId xmlns:a16="http://schemas.microsoft.com/office/drawing/2014/main" id="{B3715AAD-45C9-612D-8660-2FAD618A6282}"/>
              </a:ext>
            </a:extLst>
          </p:cNvPr>
          <p:cNvPicPr>
            <a:picLocks noChangeAspect="1"/>
          </p:cNvPicPr>
          <p:nvPr/>
        </p:nvPicPr>
        <p:blipFill>
          <a:blip r:embed="rId3"/>
          <a:srcRect/>
          <a:stretch/>
        </p:blipFill>
        <p:spPr>
          <a:xfrm>
            <a:off x="528181" y="1709887"/>
            <a:ext cx="4552434" cy="4863000"/>
          </a:xfrm>
          <a:prstGeom prst="rect">
            <a:avLst/>
          </a:prstGeom>
        </p:spPr>
      </p:pic>
      <p:sp>
        <p:nvSpPr>
          <p:cNvPr id="5" name="Tähti: 5-sakarainen 4">
            <a:extLst>
              <a:ext uri="{FF2B5EF4-FFF2-40B4-BE49-F238E27FC236}">
                <a16:creationId xmlns:a16="http://schemas.microsoft.com/office/drawing/2014/main" id="{59E95C21-DC40-C03F-0132-7F3AFB340A79}"/>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599723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75095" y="1712470"/>
            <a:ext cx="9659731" cy="4101779"/>
          </a:xfrm>
        </p:spPr>
        <p:txBody>
          <a:bodyPr/>
          <a:lstStyle/>
          <a:p>
            <a:pPr>
              <a:spcAft>
                <a:spcPts val="1000"/>
              </a:spcAft>
              <a:buClr>
                <a:schemeClr val="dk2"/>
              </a:buClr>
              <a:buSzPts val="2100"/>
            </a:pPr>
            <a:endParaRPr lang="fi-FI" sz="2000" dirty="0">
              <a:latin typeface="Arial"/>
            </a:endParaRPr>
          </a:p>
          <a:p>
            <a:pPr>
              <a:spcAft>
                <a:spcPts val="1000"/>
              </a:spcAft>
              <a:buSzPts val="2100"/>
            </a:pPr>
            <a:endParaRPr lang="fi-FI" sz="2000" dirty="0">
              <a:latin typeface="Arial"/>
              <a:ea typeface="Calibri"/>
            </a:endParaRPr>
          </a:p>
          <a:p>
            <a:pPr>
              <a:spcAft>
                <a:spcPts val="1000"/>
              </a:spcAft>
              <a:buSzPts val="2100"/>
            </a:pPr>
            <a:r>
              <a:rPr lang="fi-FI" sz="2000" dirty="0">
                <a:latin typeface="Arial"/>
                <a:cs typeface="Arial"/>
              </a:rPr>
              <a:t>1. Kirjaa kiitollisuuspäiväkirjaan huomioita vähintään yhtenä päivänä. </a:t>
            </a:r>
            <a:endParaRPr lang="en-US" sz="2000" dirty="0">
              <a:latin typeface="Arial"/>
              <a:cs typeface="Arial"/>
            </a:endParaRPr>
          </a:p>
          <a:p>
            <a:pPr>
              <a:spcAft>
                <a:spcPts val="1000"/>
              </a:spcAft>
              <a:buSzPts val="2100"/>
            </a:pPr>
            <a:endParaRPr lang="fi-FI" sz="2000" dirty="0">
              <a:latin typeface="Arial"/>
              <a:cs typeface="Arial"/>
            </a:endParaRPr>
          </a:p>
          <a:p>
            <a:pPr>
              <a:buSzPts val="2100"/>
            </a:pPr>
            <a:r>
              <a:rPr lang="fi-FI" sz="2000" dirty="0">
                <a:latin typeface="Arial"/>
                <a:cs typeface="Arial"/>
              </a:rPr>
              <a:t>2. Podcast-suositukset:</a:t>
            </a:r>
          </a:p>
          <a:p>
            <a:pPr marL="800100" lvl="1" indent="-342900">
              <a:buSzPts val="2100"/>
              <a:buFont typeface="Courier New,monospace" panose="020B0604020202020204" pitchFamily="34" charset="0"/>
              <a:buChar char="o"/>
            </a:pPr>
            <a:r>
              <a:rPr lang="fi-FI" sz="1800" dirty="0">
                <a:latin typeface="Arial"/>
                <a:cs typeface="Arial"/>
              </a:rPr>
              <a:t>Yle Areena: Sosiaalisuus ja sosiaaliset taidot: </a:t>
            </a:r>
            <a:r>
              <a:rPr lang="fi-FI" sz="1800" dirty="0">
                <a:latin typeface="Arial"/>
                <a:cs typeface="Arial"/>
                <a:hlinkClick r:id="rId3"/>
              </a:rPr>
              <a:t>https://areena.yle.fi/podcastit/1-964557</a:t>
            </a:r>
            <a:endParaRPr lang="fi-FI" sz="1800" dirty="0">
              <a:latin typeface="Arial"/>
            </a:endParaRPr>
          </a:p>
          <a:p>
            <a:pPr lvl="1">
              <a:buSzPts val="2100"/>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4"/>
          <a:srcRect/>
          <a:stretch/>
        </p:blipFill>
        <p:spPr>
          <a:xfrm>
            <a:off x="10760676" y="-645969"/>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675095" y="93072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Tree>
    <p:extLst>
      <p:ext uri="{BB962C8B-B14F-4D97-AF65-F5344CB8AC3E}">
        <p14:creationId xmlns:p14="http://schemas.microsoft.com/office/powerpoint/2010/main" val="41734468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2737763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a:t>7. ja 8.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1366984" y="4308953"/>
            <a:ext cx="8651310"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i-FI" sz="4000" i="0" u="none" strike="noStrike" kern="1200" cap="none" spc="0" normalizeH="0" baseline="0" noProof="0" dirty="0">
                <a:ln>
                  <a:noFill/>
                </a:ln>
                <a:solidFill>
                  <a:srgbClr val="000000"/>
                </a:solidFill>
                <a:effectLst/>
                <a:uLnTx/>
                <a:uFillTx/>
                <a:latin typeface="Calibri" panose="020F0502020204030204"/>
                <a:ea typeface="+mn-ea"/>
                <a:cs typeface="+mn-cs"/>
              </a:rPr>
              <a:t>Odotukset ja unelmat</a:t>
            </a:r>
          </a:p>
        </p:txBody>
      </p:sp>
    </p:spTree>
    <p:extLst>
      <p:ext uri="{BB962C8B-B14F-4D97-AF65-F5344CB8AC3E}">
        <p14:creationId xmlns:p14="http://schemas.microsoft.com/office/powerpoint/2010/main" val="4167064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1510699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754100" y="495805"/>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6000" y="1722824"/>
            <a:ext cx="5511453" cy="4101779"/>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2860129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 sz="3200"/>
              <a:t>Odotukset itseä ja muita kohtaan</a:t>
            </a:r>
            <a:endParaRPr lang="fi-FI"/>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8" y="1928807"/>
            <a:ext cx="11057181" cy="3966119"/>
          </a:xfrm>
        </p:spPr>
        <p:txBody>
          <a:bodyPr>
            <a:normAutofit/>
          </a:bodyPr>
          <a:lstStyle/>
          <a:p>
            <a:pPr marL="457200" lvl="0" indent="-355600" algn="l" rtl="0">
              <a:spcBef>
                <a:spcPts val="0"/>
              </a:spcBef>
              <a:spcAft>
                <a:spcPts val="0"/>
              </a:spcAft>
              <a:buClr>
                <a:schemeClr val="dk2"/>
              </a:buClr>
              <a:buSzPts val="2000"/>
              <a:buChar char="●"/>
            </a:pPr>
            <a:r>
              <a:rPr lang="fi-FI" sz="2400"/>
              <a:t>Meillä on monenlaisia odotuksia itseämme ja toisia kohtaan. </a:t>
            </a:r>
          </a:p>
          <a:p>
            <a:pPr marL="101600" lvl="0" algn="l" rtl="0">
              <a:spcBef>
                <a:spcPts val="0"/>
              </a:spcBef>
              <a:spcAft>
                <a:spcPts val="0"/>
              </a:spcAft>
              <a:buClr>
                <a:schemeClr val="dk2"/>
              </a:buClr>
              <a:buSzPts val="2000"/>
            </a:pPr>
            <a:endParaRPr lang="fi-FI" sz="2400"/>
          </a:p>
          <a:p>
            <a:pPr marL="457200" lvl="0" indent="-355600" algn="l" rtl="0">
              <a:spcBef>
                <a:spcPts val="0"/>
              </a:spcBef>
              <a:spcAft>
                <a:spcPts val="0"/>
              </a:spcAft>
              <a:buClr>
                <a:schemeClr val="dk2"/>
              </a:buClr>
              <a:buSzPts val="2000"/>
              <a:buChar char="●"/>
            </a:pPr>
            <a:r>
              <a:rPr lang="fi-FI" sz="2400"/>
              <a:t>Itseämme kohtaan odotukset voivat syntyä esimerkiksi siitä, miten kokee, että elämän pitäisi olla, tai millaisena ihmiset ovat tottuneet näkemään sinut.</a:t>
            </a:r>
          </a:p>
          <a:p>
            <a:pPr marL="101600" lvl="0" algn="l" rtl="0">
              <a:spcBef>
                <a:spcPts val="0"/>
              </a:spcBef>
              <a:spcAft>
                <a:spcPts val="0"/>
              </a:spcAft>
              <a:buClr>
                <a:schemeClr val="dk2"/>
              </a:buClr>
              <a:buSzPts val="2000"/>
            </a:pPr>
            <a:endParaRPr lang="fi-FI" sz="2000"/>
          </a:p>
          <a:p>
            <a:pPr marL="558800" lvl="1" algn="l" rtl="0">
              <a:spcBef>
                <a:spcPts val="0"/>
              </a:spcBef>
              <a:spcAft>
                <a:spcPts val="0"/>
              </a:spcAft>
              <a:buClr>
                <a:schemeClr val="dk2"/>
              </a:buClr>
              <a:buSzPts val="2000"/>
            </a:pPr>
            <a:endParaRPr lang="fi-FI" sz="2000"/>
          </a:p>
          <a:p>
            <a:endParaRPr lang="fi-FI"/>
          </a:p>
        </p:txBody>
      </p:sp>
      <p:sp>
        <p:nvSpPr>
          <p:cNvPr id="4" name="Google Shape;548;p93">
            <a:extLst>
              <a:ext uri="{FF2B5EF4-FFF2-40B4-BE49-F238E27FC236}">
                <a16:creationId xmlns:a16="http://schemas.microsoft.com/office/drawing/2014/main" id="{44864B93-2F7C-9929-E330-BA06E0193C81}"/>
              </a:ext>
            </a:extLst>
          </p:cNvPr>
          <p:cNvSpPr/>
          <p:nvPr/>
        </p:nvSpPr>
        <p:spPr>
          <a:xfrm>
            <a:off x="296620" y="3790024"/>
            <a:ext cx="3866306" cy="1924424"/>
          </a:xfrm>
          <a:prstGeom prst="roundRect">
            <a:avLst>
              <a:gd name="adj" fmla="val 16667"/>
            </a:avLst>
          </a:prstGeom>
          <a:solidFill>
            <a:srgbClr val="4285F4">
              <a:lumMod val="20000"/>
              <a:lumOff val="8000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558800" lvl="1" rtl="0">
              <a:spcBef>
                <a:spcPts val="0"/>
              </a:spcBef>
              <a:spcAft>
                <a:spcPts val="0"/>
              </a:spcAft>
              <a:buClr>
                <a:schemeClr val="dk2"/>
              </a:buClr>
              <a:buSzPts val="2000"/>
            </a:pPr>
            <a:r>
              <a:rPr lang="fi-FI" sz="2400" i="1"/>
              <a:t>Minulla pitäisi olla työpaikka voidakseni olla muiden silmissä arvokas. </a:t>
            </a:r>
          </a:p>
        </p:txBody>
      </p:sp>
      <p:sp>
        <p:nvSpPr>
          <p:cNvPr id="5" name="Google Shape;548;p93">
            <a:extLst>
              <a:ext uri="{FF2B5EF4-FFF2-40B4-BE49-F238E27FC236}">
                <a16:creationId xmlns:a16="http://schemas.microsoft.com/office/drawing/2014/main" id="{EBD9FB54-D3EA-264F-F957-F7219C363242}"/>
              </a:ext>
            </a:extLst>
          </p:cNvPr>
          <p:cNvSpPr/>
          <p:nvPr/>
        </p:nvSpPr>
        <p:spPr>
          <a:xfrm>
            <a:off x="4162926" y="3790024"/>
            <a:ext cx="3667329" cy="1924424"/>
          </a:xfrm>
          <a:prstGeom prst="roundRect">
            <a:avLst>
              <a:gd name="adj" fmla="val 16667"/>
            </a:avLst>
          </a:prstGeom>
          <a:solidFill>
            <a:srgbClr val="4285F4">
              <a:lumMod val="20000"/>
              <a:lumOff val="8000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558800" lvl="1" rtl="0">
              <a:spcBef>
                <a:spcPts val="0"/>
              </a:spcBef>
              <a:spcAft>
                <a:spcPts val="0"/>
              </a:spcAft>
              <a:buClr>
                <a:schemeClr val="dk2"/>
              </a:buClr>
              <a:buSzPts val="2000"/>
            </a:pPr>
            <a:r>
              <a:rPr lang="fi-FI" sz="2400" i="1"/>
              <a:t>Olen aina ollut hiljainen, joten olisi kummallista, jos alkaisinkin puhumaan nyt.</a:t>
            </a:r>
          </a:p>
        </p:txBody>
      </p:sp>
      <p:sp>
        <p:nvSpPr>
          <p:cNvPr id="6" name="Google Shape;548;p93">
            <a:extLst>
              <a:ext uri="{FF2B5EF4-FFF2-40B4-BE49-F238E27FC236}">
                <a16:creationId xmlns:a16="http://schemas.microsoft.com/office/drawing/2014/main" id="{D77C7C58-161A-186D-9D75-39AA616CAFA1}"/>
              </a:ext>
            </a:extLst>
          </p:cNvPr>
          <p:cNvSpPr/>
          <p:nvPr/>
        </p:nvSpPr>
        <p:spPr>
          <a:xfrm>
            <a:off x="7890334" y="3790024"/>
            <a:ext cx="3866306" cy="1924424"/>
          </a:xfrm>
          <a:prstGeom prst="roundRect">
            <a:avLst>
              <a:gd name="adj" fmla="val 16667"/>
            </a:avLst>
          </a:prstGeom>
          <a:solidFill>
            <a:srgbClr val="4285F4">
              <a:lumMod val="20000"/>
              <a:lumOff val="8000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558800" lvl="1" rtl="0">
              <a:spcBef>
                <a:spcPts val="0"/>
              </a:spcBef>
              <a:spcAft>
                <a:spcPts val="0"/>
              </a:spcAft>
              <a:buClr>
                <a:schemeClr val="dk2"/>
              </a:buClr>
              <a:buSzPts val="2000"/>
            </a:pPr>
            <a:r>
              <a:rPr lang="fi-FI" sz="2400" i="1"/>
              <a:t>Kukaan ei varmasti pysty ymmärtämään minua, kun olen niin erilainen. </a:t>
            </a:r>
          </a:p>
        </p:txBody>
      </p:sp>
      <p:sp>
        <p:nvSpPr>
          <p:cNvPr id="8" name="Tähti: 5-sakarainen 7">
            <a:extLst>
              <a:ext uri="{FF2B5EF4-FFF2-40B4-BE49-F238E27FC236}">
                <a16:creationId xmlns:a16="http://schemas.microsoft.com/office/drawing/2014/main" id="{8ECBBAF6-B187-9AC5-A942-7B54F178B50C}"/>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58268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277886" y="2605607"/>
            <a:ext cx="5176637" cy="4101779"/>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16238" y="65670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fi-FI"/>
              <a:t>Tutustutaan toisiimme!</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80670" y="1973344"/>
            <a:ext cx="5743691" cy="4101779"/>
          </a:xfrm>
        </p:spPr>
        <p:txBody>
          <a:bodyPr/>
          <a:lstStyle/>
          <a:p>
            <a:pPr marL="0" lvl="0" indent="0" algn="l" rtl="0">
              <a:spcBef>
                <a:spcPts val="0"/>
              </a:spcBef>
              <a:spcAft>
                <a:spcPts val="0"/>
              </a:spcAft>
              <a:buNone/>
            </a:pPr>
            <a:r>
              <a:rPr lang="fi" sz="2400" b="1" dirty="0">
                <a:latin typeface="Arial" panose="020B0604020202020204" pitchFamily="34" charset="0"/>
              </a:rPr>
              <a:t>Tutustumiskierros </a:t>
            </a:r>
          </a:p>
          <a:p>
            <a:pPr marL="0" lvl="0" indent="0" algn="l" rtl="0">
              <a:spcBef>
                <a:spcPts val="0"/>
              </a:spcBef>
              <a:spcAft>
                <a:spcPts val="0"/>
              </a:spcAft>
              <a:buNone/>
            </a:pPr>
            <a:endParaRPr lang="fi" sz="2000" b="1" dirty="0">
              <a:latin typeface="Arial" panose="020B0604020202020204" pitchFamily="34" charset="0"/>
            </a:endParaRPr>
          </a:p>
          <a:p>
            <a:pPr marL="342900" lvl="0" indent="-342900" algn="l" rtl="0">
              <a:spcBef>
                <a:spcPts val="0"/>
              </a:spcBef>
              <a:spcAft>
                <a:spcPts val="0"/>
              </a:spcAft>
              <a:buFont typeface="Wingdings" panose="05000000000000000000" pitchFamily="2" charset="2"/>
              <a:buChar char="v"/>
            </a:pPr>
            <a:r>
              <a:rPr lang="fi-FI" sz="2400" dirty="0">
                <a:latin typeface="Arial" panose="020B0604020202020204" pitchFamily="34" charset="0"/>
              </a:rPr>
              <a:t>Kerro n</a:t>
            </a:r>
            <a:r>
              <a:rPr lang="fi" sz="2400" dirty="0">
                <a:latin typeface="Arial" panose="020B0604020202020204" pitchFamily="34" charset="0"/>
              </a:rPr>
              <a:t>imi, jolla toivot muiden kutsuvan sinua ryhmässä</a:t>
            </a:r>
          </a:p>
          <a:p>
            <a:pPr marL="342900" indent="-342900">
              <a:buFont typeface="Wingdings" panose="05000000000000000000" pitchFamily="2" charset="2"/>
              <a:buChar char="v"/>
            </a:pPr>
            <a:r>
              <a:rPr lang="fi" sz="2400" dirty="0">
                <a:latin typeface="Arial" panose="020B0604020202020204" pitchFamily="34" charset="0"/>
              </a:rPr>
              <a:t>Kerro, mitä odotat ryhmältä</a:t>
            </a:r>
          </a:p>
          <a:p>
            <a:pPr marL="342900" indent="-342900">
              <a:buFont typeface="Wingdings" panose="05000000000000000000" pitchFamily="2" charset="2"/>
              <a:buChar char="v"/>
            </a:pPr>
            <a:endParaRPr lang="fi" sz="2400" dirty="0">
              <a:latin typeface="Arial" panose="020B0604020202020204" pitchFamily="34" charset="0"/>
            </a:endParaRPr>
          </a:p>
          <a:p>
            <a:r>
              <a:rPr lang="fi" sz="2400" dirty="0">
                <a:latin typeface="Arial" panose="020B0604020202020204" pitchFamily="34" charset="0"/>
              </a:rPr>
              <a:t>Tämän jälkeen muut ryhmäläiset voivat esittää vuorossa olevalle pari kysymystä</a:t>
            </a:r>
            <a:endParaRPr lang="fi-FI" dirty="0"/>
          </a:p>
        </p:txBody>
      </p:sp>
      <p:sp>
        <p:nvSpPr>
          <p:cNvPr id="2" name="Puhekupla: Soikea 1">
            <a:extLst>
              <a:ext uri="{FF2B5EF4-FFF2-40B4-BE49-F238E27FC236}">
                <a16:creationId xmlns:a16="http://schemas.microsoft.com/office/drawing/2014/main" id="{ACC75D8A-883B-8E19-B1DC-83ABA650BB6A}"/>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47903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38079" y="672801"/>
            <a:ext cx="10515600" cy="781750"/>
          </a:xfrm>
        </p:spPr>
        <p:txBody>
          <a:bodyPr>
            <a:normAutofit fontScale="90000"/>
          </a:bodyPr>
          <a:lstStyle/>
          <a:p>
            <a:r>
              <a:rPr lang="fi" sz="3200"/>
              <a:t>Odotukset kannattaa suhteuttaa siihen, mikä on tärkeää</a:t>
            </a:r>
            <a:endParaRPr lang="fi-FI"/>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638079" y="2052174"/>
            <a:ext cx="8206510" cy="4415041"/>
          </a:xfrm>
        </p:spPr>
        <p:txBody>
          <a:bodyPr>
            <a:normAutofit lnSpcReduction="10000"/>
          </a:bodyPr>
          <a:lstStyle/>
          <a:p>
            <a:pPr marL="457200" lvl="0" indent="-337820" algn="l" rtl="0">
              <a:lnSpc>
                <a:spcPct val="80000"/>
              </a:lnSpc>
              <a:spcBef>
                <a:spcPts val="0"/>
              </a:spcBef>
              <a:spcAft>
                <a:spcPts val="0"/>
              </a:spcAft>
              <a:buSzPts val="1720"/>
              <a:buChar char="●"/>
            </a:pPr>
            <a:r>
              <a:rPr lang="fi-FI" sz="2400" dirty="0">
                <a:latin typeface="Arial"/>
                <a:cs typeface="Arial"/>
              </a:rPr>
              <a:t>Odotuksia itseä kohtaan tulee joka puolelta: mediasta, läheisiltä, yhteiskunnalta.</a:t>
            </a:r>
          </a:p>
          <a:p>
            <a:pPr marL="119380" lvl="0" algn="l" rtl="0">
              <a:lnSpc>
                <a:spcPct val="80000"/>
              </a:lnSpc>
              <a:spcBef>
                <a:spcPts val="0"/>
              </a:spcBef>
              <a:spcAft>
                <a:spcPts val="0"/>
              </a:spcAft>
              <a:buSzPts val="1720"/>
            </a:pPr>
            <a:endParaRPr lang="fi-FI" sz="2400" dirty="0"/>
          </a:p>
          <a:p>
            <a:pPr marL="457200" lvl="0" indent="-337820" algn="l" rtl="0">
              <a:lnSpc>
                <a:spcPct val="80000"/>
              </a:lnSpc>
              <a:spcBef>
                <a:spcPts val="0"/>
              </a:spcBef>
              <a:spcAft>
                <a:spcPts val="0"/>
              </a:spcAft>
              <a:buSzPts val="1720"/>
              <a:buChar char="●"/>
            </a:pPr>
            <a:r>
              <a:rPr lang="fi-FI" sz="2400" dirty="0">
                <a:latin typeface="Arial"/>
                <a:cs typeface="Arial"/>
              </a:rPr>
              <a:t>On hyvä pysähtyä välillä miettimään, ovatko odotukset oikeastaan todellisia ja millaista elämää itse haluaisi elää. </a:t>
            </a:r>
          </a:p>
          <a:p>
            <a:pPr marL="119380" lvl="0" algn="l" rtl="0">
              <a:lnSpc>
                <a:spcPct val="80000"/>
              </a:lnSpc>
              <a:spcBef>
                <a:spcPts val="0"/>
              </a:spcBef>
              <a:spcAft>
                <a:spcPts val="0"/>
              </a:spcAft>
              <a:buSzPts val="1720"/>
            </a:pPr>
            <a:endParaRPr lang="fi-FI" sz="2400" dirty="0"/>
          </a:p>
          <a:p>
            <a:pPr marL="457200" indent="-337820">
              <a:lnSpc>
                <a:spcPct val="80000"/>
              </a:lnSpc>
              <a:buSzPts val="1720"/>
              <a:buChar char="●"/>
            </a:pPr>
            <a:r>
              <a:rPr lang="fi-FI" sz="2400" dirty="0">
                <a:latin typeface="Arial"/>
                <a:cs typeface="Arial"/>
              </a:rPr>
              <a:t>Yksi tapa lähestyä sitä, mikä itselle on elämässä tärkeää, on selvittää omat arvot. Kun tiedät, millaisten arvojen mukaista elämää haluat elää, sinun on helpompi tunnistaa ne odotukset, jotka tukevat haluamaasi elämää.</a:t>
            </a:r>
          </a:p>
          <a:p>
            <a:pPr marL="119380" lvl="0" algn="l" rtl="0">
              <a:lnSpc>
                <a:spcPct val="80000"/>
              </a:lnSpc>
              <a:spcBef>
                <a:spcPts val="0"/>
              </a:spcBef>
              <a:spcAft>
                <a:spcPts val="0"/>
              </a:spcAft>
              <a:buSzPts val="1720"/>
            </a:pPr>
            <a:endParaRPr lang="fi-FI" sz="2400" dirty="0"/>
          </a:p>
          <a:p>
            <a:pPr marL="119380" algn="ctr">
              <a:lnSpc>
                <a:spcPct val="80000"/>
              </a:lnSpc>
              <a:buSzPts val="1720"/>
            </a:pPr>
            <a:endParaRPr lang="fi-FI" sz="2400" b="1" dirty="0">
              <a:latin typeface="Arial"/>
              <a:cs typeface="Arial"/>
            </a:endParaRPr>
          </a:p>
          <a:p>
            <a:pPr marL="119380" algn="ctr">
              <a:lnSpc>
                <a:spcPct val="80000"/>
              </a:lnSpc>
              <a:buSzPts val="1720"/>
            </a:pPr>
            <a:r>
              <a:rPr lang="fi-FI" sz="2400" b="1" dirty="0">
                <a:latin typeface="Arial"/>
                <a:cs typeface="Arial"/>
              </a:rPr>
              <a:t>Omien arvojen mukainen elämä tuntuu merkitykselliseltä.</a:t>
            </a:r>
            <a:r>
              <a:rPr lang="fi-FI" sz="2400" dirty="0">
                <a:latin typeface="Arial"/>
                <a:cs typeface="Arial"/>
              </a:rPr>
              <a:t> </a:t>
            </a:r>
            <a:endParaRPr lang="fi-FI" dirty="0">
              <a:latin typeface="Arial"/>
              <a:cs typeface="Arial"/>
            </a:endParaRPr>
          </a:p>
        </p:txBody>
      </p:sp>
      <p:pic>
        <p:nvPicPr>
          <p:cNvPr id="5" name="Kuva 4" descr="Kuva, joka sisältää kohteen kuvakaappaus, teksti, Suorakaide, muotoilu&#10;&#10;Kuvaus luotu automaattisesti">
            <a:extLst>
              <a:ext uri="{FF2B5EF4-FFF2-40B4-BE49-F238E27FC236}">
                <a16:creationId xmlns:a16="http://schemas.microsoft.com/office/drawing/2014/main" id="{ACC92C70-1C15-8EB0-B309-F4DA64C57B91}"/>
              </a:ext>
            </a:extLst>
          </p:cNvPr>
          <p:cNvPicPr>
            <a:picLocks noChangeAspect="1"/>
          </p:cNvPicPr>
          <p:nvPr/>
        </p:nvPicPr>
        <p:blipFill>
          <a:blip r:embed="rId3"/>
          <a:stretch>
            <a:fillRect/>
          </a:stretch>
        </p:blipFill>
        <p:spPr>
          <a:xfrm>
            <a:off x="9011321" y="2049025"/>
            <a:ext cx="2969009" cy="3188484"/>
          </a:xfrm>
          <a:prstGeom prst="rect">
            <a:avLst/>
          </a:prstGeom>
        </p:spPr>
      </p:pic>
    </p:spTree>
    <p:extLst>
      <p:ext uri="{BB962C8B-B14F-4D97-AF65-F5344CB8AC3E}">
        <p14:creationId xmlns:p14="http://schemas.microsoft.com/office/powerpoint/2010/main" val="2942634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54100" y="70867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Pystytkö nimeämään viisi sinulle tärkeää arvoa?</a:t>
            </a:r>
            <a:endPar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122095" y="1898024"/>
            <a:ext cx="5607486" cy="4101779"/>
          </a:xfrm>
        </p:spPr>
        <p:txBody>
          <a:bodyPr/>
          <a:lstStyle/>
          <a:p>
            <a:pPr marL="88900" lvl="0" algn="l" rtl="0">
              <a:spcBef>
                <a:spcPts val="0"/>
              </a:spcBef>
              <a:spcAft>
                <a:spcPts val="0"/>
              </a:spcAft>
              <a:buClr>
                <a:schemeClr val="dk2"/>
              </a:buClr>
              <a:buSzPts val="2200"/>
            </a:pPr>
            <a:br>
              <a:rPr lang="fi-FI" sz="2000"/>
            </a:br>
            <a:endParaRPr lang="fi-FI" sz="1600"/>
          </a:p>
        </p:txBody>
      </p:sp>
      <p:sp>
        <p:nvSpPr>
          <p:cNvPr id="2" name="Text Placeholder 1">
            <a:extLst>
              <a:ext uri="{FF2B5EF4-FFF2-40B4-BE49-F238E27FC236}">
                <a16:creationId xmlns:a16="http://schemas.microsoft.com/office/drawing/2014/main" id="{95DBDC50-F4A4-DE07-A073-AA61B0A71882}"/>
              </a:ext>
            </a:extLst>
          </p:cNvPr>
          <p:cNvSpPr txBox="1">
            <a:spLocks/>
          </p:cNvSpPr>
          <p:nvPr/>
        </p:nvSpPr>
        <p:spPr>
          <a:xfrm>
            <a:off x="6317234" y="2424731"/>
            <a:ext cx="5230624" cy="339560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Font typeface="Arial" panose="020B0604020202020204" pitchFamily="34" charset="0"/>
              <a:buChar char="•"/>
            </a:pPr>
            <a:r>
              <a:rPr lang="fi-FI" sz="2400">
                <a:solidFill>
                  <a:srgbClr val="595959"/>
                </a:solidFill>
                <a:latin typeface="Arial" panose="020B0604020202020204" pitchFamily="34" charset="0"/>
              </a:rPr>
              <a:t>Mi</a:t>
            </a:r>
            <a:r>
              <a:rPr lang="fi-FI" sz="2400" b="0">
                <a:solidFill>
                  <a:srgbClr val="595959"/>
                </a:solidFill>
                <a:latin typeface="Arial" panose="020B0604020202020204" pitchFamily="34" charset="0"/>
              </a:rPr>
              <a:t>tkä arvot ovat sinulle tärkeitä tehdessäsi elämässäsi valintoja? </a:t>
            </a:r>
          </a:p>
          <a:p>
            <a:endParaRPr lang="fi-FI" sz="2400" b="0">
              <a:solidFill>
                <a:srgbClr val="595959"/>
              </a:solidFill>
              <a:latin typeface="Arial" panose="020B0604020202020204" pitchFamily="34" charset="0"/>
            </a:endParaRPr>
          </a:p>
          <a:p>
            <a:pPr marL="457200" indent="-457200">
              <a:buFont typeface="Arial" panose="020B0604020202020204" pitchFamily="34" charset="0"/>
              <a:buChar char="•"/>
            </a:pPr>
            <a:r>
              <a:rPr lang="fi-FI" sz="2400" b="0">
                <a:solidFill>
                  <a:srgbClr val="595959"/>
                </a:solidFill>
                <a:latin typeface="Arial" panose="020B0604020202020204" pitchFamily="34" charset="0"/>
              </a:rPr>
              <a:t>Millaisten arvojen toteuttaminen tuo elämääsi merkityksellisyyttä?</a:t>
            </a:r>
          </a:p>
          <a:p>
            <a:endParaRPr lang="fi-FI" sz="2400" b="0">
              <a:solidFill>
                <a:srgbClr val="595959"/>
              </a:solidFill>
              <a:latin typeface="Arial" panose="020B0604020202020204" pitchFamily="34" charset="0"/>
            </a:endParaRPr>
          </a:p>
          <a:p>
            <a:pPr marL="457200" indent="-457200">
              <a:buFont typeface="Arial" panose="020B0604020202020204" pitchFamily="34" charset="0"/>
              <a:buChar char="•"/>
            </a:pPr>
            <a:r>
              <a:rPr lang="fi-FI" sz="2400">
                <a:solidFill>
                  <a:srgbClr val="595959"/>
                </a:solidFill>
                <a:latin typeface="Arial" panose="020B0604020202020204" pitchFamily="34" charset="0"/>
              </a:rPr>
              <a:t>Onko elämässäsi jotakin, mikä estää sinua elämästä arvojesi mukaista elämää?</a:t>
            </a:r>
            <a:endParaRPr lang="fi-FI" sz="2400" b="0">
              <a:solidFill>
                <a:srgbClr val="595959"/>
              </a:solidFill>
              <a:latin typeface="Arial" panose="020B0604020202020204" pitchFamily="34" charset="0"/>
            </a:endParaRPr>
          </a:p>
          <a:p>
            <a:pPr marL="457200" indent="-457200">
              <a:buFont typeface="Arial" panose="020B0604020202020204" pitchFamily="34" charset="0"/>
              <a:buChar char="•"/>
            </a:pPr>
            <a:endParaRPr lang="fi-FI" sz="2800"/>
          </a:p>
        </p:txBody>
      </p:sp>
      <p:pic>
        <p:nvPicPr>
          <p:cNvPr id="5" name="Picture Placeholder 4" descr="Kuva, joka sisältää kohteen vaate, jalkineet, mies, Ihmisen kasvot&#10;&#10;Kuvaus luotu automaattisesti">
            <a:extLst>
              <a:ext uri="{FF2B5EF4-FFF2-40B4-BE49-F238E27FC236}">
                <a16:creationId xmlns:a16="http://schemas.microsoft.com/office/drawing/2014/main" id="{185B42B7-37A3-76F5-EDC0-6D3C6266CF67}"/>
              </a:ext>
            </a:extLst>
          </p:cNvPr>
          <p:cNvPicPr>
            <a:picLocks noChangeAspect="1"/>
          </p:cNvPicPr>
          <p:nvPr/>
        </p:nvPicPr>
        <p:blipFill>
          <a:blip r:embed="rId3"/>
          <a:srcRect/>
          <a:stretch/>
        </p:blipFill>
        <p:spPr>
          <a:xfrm>
            <a:off x="493402" y="2427048"/>
            <a:ext cx="5176637" cy="4101779"/>
          </a:xfrm>
          <a:prstGeom prst="rect">
            <a:avLst/>
          </a:prstGeom>
        </p:spPr>
      </p:pic>
      <p:sp>
        <p:nvSpPr>
          <p:cNvPr id="9" name="Puhekupla: Soikea 8">
            <a:extLst>
              <a:ext uri="{FF2B5EF4-FFF2-40B4-BE49-F238E27FC236}">
                <a16:creationId xmlns:a16="http://schemas.microsoft.com/office/drawing/2014/main" id="{0538DF3B-9C0F-D070-2166-4309D32E067F}"/>
              </a:ext>
            </a:extLst>
          </p:cNvPr>
          <p:cNvSpPr/>
          <p:nvPr/>
        </p:nvSpPr>
        <p:spPr>
          <a:xfrm>
            <a:off x="2165006" y="1611839"/>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ähti: 5-sakarainen 10">
            <a:extLst>
              <a:ext uri="{FF2B5EF4-FFF2-40B4-BE49-F238E27FC236}">
                <a16:creationId xmlns:a16="http://schemas.microsoft.com/office/drawing/2014/main" id="{B340ABA3-F848-17C6-B8A0-D6AD5A7D73AD}"/>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158948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635"/>
        <p:cNvGrpSpPr/>
        <p:nvPr/>
      </p:nvGrpSpPr>
      <p:grpSpPr>
        <a:xfrm>
          <a:off x="0" y="0"/>
          <a:ext cx="0" cy="0"/>
          <a:chOff x="0" y="0"/>
          <a:chExt cx="0" cy="0"/>
        </a:xfrm>
      </p:grpSpPr>
      <p:sp>
        <p:nvSpPr>
          <p:cNvPr id="636" name="Google Shape;636;p104"/>
          <p:cNvSpPr txBox="1">
            <a:spLocks noGrp="1"/>
          </p:cNvSpPr>
          <p:nvPr>
            <p:ph type="ctrTitle"/>
          </p:nvPr>
        </p:nvSpPr>
        <p:spPr>
          <a:xfrm>
            <a:off x="255577" y="-1204783"/>
            <a:ext cx="11360800" cy="2736800"/>
          </a:xfrm>
          <a:prstGeom prst="rect">
            <a:avLst/>
          </a:prstGeom>
        </p:spPr>
        <p:txBody>
          <a:bodyPr spcFirstLastPara="1" wrap="square" lIns="121900" tIns="121900" rIns="121900" bIns="121900" anchor="b" anchorCtr="0">
            <a:normAutofit/>
          </a:bodyPr>
          <a:lstStyle/>
          <a:p>
            <a:r>
              <a:rPr lang="fi" sz="4800" b="1" dirty="0"/>
              <a:t>Askelmerkit tulevaan</a:t>
            </a:r>
            <a:endParaRPr sz="4800" b="1" dirty="0"/>
          </a:p>
        </p:txBody>
      </p:sp>
      <p:sp>
        <p:nvSpPr>
          <p:cNvPr id="642" name="Google Shape;642;p104"/>
          <p:cNvSpPr txBox="1"/>
          <p:nvPr/>
        </p:nvSpPr>
        <p:spPr>
          <a:xfrm>
            <a:off x="710101" y="4759768"/>
            <a:ext cx="65836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Kiitollisuuden harjoittaminen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49" name="Google Shape;649;p104"/>
          <p:cNvSpPr txBox="1"/>
          <p:nvPr/>
        </p:nvSpPr>
        <p:spPr>
          <a:xfrm>
            <a:off x="710101" y="2984425"/>
            <a:ext cx="65836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Vapaaehtoiseksi ryhtyminen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52" name="Google Shape;652;p104"/>
          <p:cNvSpPr txBox="1"/>
          <p:nvPr/>
        </p:nvSpPr>
        <p:spPr>
          <a:xfrm>
            <a:off x="5368777" y="4671899"/>
            <a:ext cx="6358123"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FI" sz="2400" b="0" i="0" u="none" strike="noStrike" kern="0" cap="none" spc="0" normalizeH="0" baseline="0" noProof="0" dirty="0">
                <a:ln>
                  <a:noFill/>
                </a:ln>
                <a:solidFill>
                  <a:srgbClr val="595959"/>
                </a:solidFill>
                <a:effectLst/>
                <a:uLnTx/>
                <a:uFillTx/>
                <a:latin typeface="Arial"/>
                <a:ea typeface="+mn-ea"/>
                <a:cs typeface="Arial"/>
                <a:sym typeface="Arial"/>
              </a:rPr>
              <a:t>Omien ajatus- ja toimintamallien tarkastelu</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55" name="Google Shape;655;p104"/>
          <p:cNvSpPr txBox="1"/>
          <p:nvPr/>
        </p:nvSpPr>
        <p:spPr>
          <a:xfrm>
            <a:off x="5608400" y="2762929"/>
            <a:ext cx="65836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a:ln>
                  <a:noFill/>
                </a:ln>
                <a:solidFill>
                  <a:srgbClr val="595959"/>
                </a:solidFill>
                <a:effectLst/>
                <a:uLnTx/>
                <a:uFillTx/>
                <a:latin typeface="Arial"/>
                <a:ea typeface="+mn-ea"/>
                <a:cs typeface="Arial"/>
                <a:sym typeface="Arial"/>
              </a:rPr>
              <a:t>Perehtyminen tarkemmin yksinäisyyteen</a:t>
            </a: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657" name="Google Shape;657;p104"/>
          <p:cNvSpPr txBox="1"/>
          <p:nvPr/>
        </p:nvSpPr>
        <p:spPr>
          <a:xfrm>
            <a:off x="710101" y="5651820"/>
            <a:ext cx="6225958"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Uusien ihmissuhteide</a:t>
            </a:r>
            <a:r>
              <a:rPr lang="fi" sz="2400" kern="0" dirty="0">
                <a:solidFill>
                  <a:srgbClr val="595959"/>
                </a:solidFill>
                <a:latin typeface="Arial"/>
                <a:cs typeface="Arial"/>
                <a:sym typeface="Arial"/>
              </a:rPr>
              <a:t>n löytäminen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59" name="Google Shape;659;p104"/>
          <p:cNvSpPr txBox="1"/>
          <p:nvPr/>
        </p:nvSpPr>
        <p:spPr>
          <a:xfrm>
            <a:off x="7619762" y="1925920"/>
            <a:ext cx="670031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Itsetunnon vahvistaminen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3" name="Google Shape;651;p104">
            <a:extLst>
              <a:ext uri="{FF2B5EF4-FFF2-40B4-BE49-F238E27FC236}">
                <a16:creationId xmlns:a16="http://schemas.microsoft.com/office/drawing/2014/main" id="{F5B7036E-362F-0922-56C0-BB20D49BA944}"/>
              </a:ext>
            </a:extLst>
          </p:cNvPr>
          <p:cNvSpPr txBox="1"/>
          <p:nvPr/>
        </p:nvSpPr>
        <p:spPr>
          <a:xfrm>
            <a:off x="4653985" y="3772345"/>
            <a:ext cx="7418831"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Olemassa olevien ihmissuhteiden syventäminen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4" name="Google Shape;649;p104">
            <a:extLst>
              <a:ext uri="{FF2B5EF4-FFF2-40B4-BE49-F238E27FC236}">
                <a16:creationId xmlns:a16="http://schemas.microsoft.com/office/drawing/2014/main" id="{50F3EA58-49EB-45D6-EB90-54D1D926FF4B}"/>
              </a:ext>
            </a:extLst>
          </p:cNvPr>
          <p:cNvSpPr txBox="1"/>
          <p:nvPr/>
        </p:nvSpPr>
        <p:spPr>
          <a:xfrm>
            <a:off x="710101" y="3890659"/>
            <a:ext cx="2120782"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Ammattiapu</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5" name="Google Shape;642;p104">
            <a:extLst>
              <a:ext uri="{FF2B5EF4-FFF2-40B4-BE49-F238E27FC236}">
                <a16:creationId xmlns:a16="http://schemas.microsoft.com/office/drawing/2014/main" id="{0418E5BE-D993-EDE2-7088-F3C46A85BF7A}"/>
              </a:ext>
            </a:extLst>
          </p:cNvPr>
          <p:cNvSpPr txBox="1"/>
          <p:nvPr/>
        </p:nvSpPr>
        <p:spPr>
          <a:xfrm>
            <a:off x="6277354" y="5571453"/>
            <a:ext cx="5245692"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Sosiaalisten taitojen vahvistaminen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 name="Google Shape;659;p104">
            <a:extLst>
              <a:ext uri="{FF2B5EF4-FFF2-40B4-BE49-F238E27FC236}">
                <a16:creationId xmlns:a16="http://schemas.microsoft.com/office/drawing/2014/main" id="{A6070F80-63A3-CE2E-39DA-8481ABE25531}"/>
              </a:ext>
            </a:extLst>
          </p:cNvPr>
          <p:cNvSpPr txBox="1"/>
          <p:nvPr/>
        </p:nvSpPr>
        <p:spPr>
          <a:xfrm>
            <a:off x="710101" y="2089277"/>
            <a:ext cx="670031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Uuden harrastuksen aloittaminen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7" name="Tähti: 5-sakarainen 6">
            <a:extLst>
              <a:ext uri="{FF2B5EF4-FFF2-40B4-BE49-F238E27FC236}">
                <a16:creationId xmlns:a16="http://schemas.microsoft.com/office/drawing/2014/main" id="{E58EFB5A-CD02-053A-0B2A-BCF7F08D4E84}"/>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0166044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Kaikki kasvu </a:t>
            </a:r>
            <a:r>
              <a:rPr lang="fi" sz="5400">
                <a:solidFill>
                  <a:srgbClr val="FF0000"/>
                </a:solidFill>
              </a:rPr>
              <a:t>ei ole näkyvää</a:t>
            </a:r>
            <a:r>
              <a:rPr lang="fi" sz="5400"/>
              <a:t>, eikä kaikki edistys </a:t>
            </a:r>
            <a:br>
              <a:rPr lang="fi" sz="5400"/>
            </a:br>
            <a:r>
              <a:rPr lang="fi" sz="5400"/>
              <a:t>ole suoraviivaista. Joskus </a:t>
            </a:r>
            <a:br>
              <a:rPr lang="fi" sz="5400"/>
            </a:br>
            <a:r>
              <a:rPr lang="fi" sz="5400">
                <a:solidFill>
                  <a:srgbClr val="FF0000"/>
                </a:solidFill>
              </a:rPr>
              <a:t>merkittävimmät muutokset </a:t>
            </a:r>
            <a:r>
              <a:rPr lang="fi" sz="5400"/>
              <a:t>tapahtuvat hiljaa, </a:t>
            </a:r>
            <a:r>
              <a:rPr lang="fi" sz="5400">
                <a:solidFill>
                  <a:srgbClr val="FF0000"/>
                </a:solidFill>
              </a:rPr>
              <a:t>pinnan alla</a:t>
            </a:r>
            <a:r>
              <a:rPr lang="fi" sz="5400"/>
              <a:t>.</a:t>
            </a:r>
            <a:endParaRPr lang="fi-FI"/>
          </a:p>
        </p:txBody>
      </p:sp>
    </p:spTree>
    <p:extLst>
      <p:ext uri="{BB962C8B-B14F-4D97-AF65-F5344CB8AC3E}">
        <p14:creationId xmlns:p14="http://schemas.microsoft.com/office/powerpoint/2010/main" val="1504003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58661" y="496935"/>
            <a:ext cx="10515600" cy="781750"/>
          </a:xfrm>
        </p:spPr>
        <p:txBody>
          <a:bodyPr>
            <a:normAutofit/>
          </a:bodyPr>
          <a:lstStyle/>
          <a:p>
            <a:r>
              <a:rPr lang="fi" sz="3600" dirty="0"/>
              <a:t>Palautekeskustelua</a:t>
            </a:r>
            <a:endParaRPr lang="fi-FI" sz="3200" dirty="0"/>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5916461" y="1943863"/>
            <a:ext cx="6275539" cy="3654538"/>
          </a:xfrm>
        </p:spPr>
        <p:txBody>
          <a:bodyPr>
            <a:normAutofit fontScale="85000" lnSpcReduction="20000"/>
          </a:bodyPr>
          <a:lstStyle/>
          <a:p>
            <a:pPr marL="101600" lvl="0" algn="l" rtl="0">
              <a:spcBef>
                <a:spcPts val="0"/>
              </a:spcBef>
              <a:spcAft>
                <a:spcPts val="0"/>
              </a:spcAft>
              <a:buClr>
                <a:schemeClr val="dk2"/>
              </a:buClr>
              <a:buSzPts val="2000"/>
            </a:pPr>
            <a:endParaRPr lang="fi-FI" sz="2000" dirty="0"/>
          </a:p>
          <a:p>
            <a:pPr marL="558800" lvl="1" algn="l" rtl="0">
              <a:spcBef>
                <a:spcPts val="0"/>
              </a:spcBef>
              <a:spcAft>
                <a:spcPts val="0"/>
              </a:spcAft>
              <a:buClr>
                <a:schemeClr val="dk2"/>
              </a:buClr>
              <a:buSzPts val="2000"/>
            </a:pPr>
            <a:endParaRPr lang="fi-FI" sz="2000" dirty="0"/>
          </a:p>
          <a:p>
            <a:pPr marL="342900" indent="-342900">
              <a:buFont typeface="Arial" panose="020B0604020202020204" pitchFamily="34" charset="0"/>
              <a:buChar char="•"/>
            </a:pPr>
            <a:r>
              <a:rPr lang="fi-FI" sz="2900" dirty="0"/>
              <a:t>Mitä ryhmä on antanut sinulle?</a:t>
            </a:r>
          </a:p>
          <a:p>
            <a:endParaRPr lang="fi-FI" sz="2900" dirty="0"/>
          </a:p>
          <a:p>
            <a:pPr marL="342900" indent="-342900">
              <a:buFont typeface="Arial" panose="020B0604020202020204" pitchFamily="34" charset="0"/>
              <a:buChar char="•"/>
            </a:pPr>
            <a:r>
              <a:rPr lang="fi-FI" sz="2900" dirty="0"/>
              <a:t>Onko yksinäisyyden kokemuksesi vähentynyt?</a:t>
            </a:r>
          </a:p>
          <a:p>
            <a:endParaRPr lang="fi-FI" sz="2900" dirty="0"/>
          </a:p>
          <a:p>
            <a:pPr marL="342900" indent="-342900">
              <a:buFont typeface="Arial" panose="020B0604020202020204" pitchFamily="34" charset="0"/>
              <a:buChar char="•"/>
            </a:pPr>
            <a:r>
              <a:rPr lang="fi-FI" sz="2900" dirty="0"/>
              <a:t>Millaista palautetta haluaisit antaa vapaaehtoisille?</a:t>
            </a:r>
          </a:p>
          <a:p>
            <a:endParaRPr lang="fi-FI" sz="2900" dirty="0"/>
          </a:p>
          <a:p>
            <a:pPr marL="342900" indent="-342900">
              <a:buFont typeface="Arial" panose="020B0604020202020204" pitchFamily="34" charset="0"/>
              <a:buChar char="•"/>
            </a:pPr>
            <a:r>
              <a:rPr lang="fi-FI" sz="2900" dirty="0"/>
              <a:t>Millaista palautetta haluaisit antaa muille ryhmäläisille?</a:t>
            </a:r>
          </a:p>
          <a:p>
            <a:endParaRPr lang="fi-FI" dirty="0"/>
          </a:p>
        </p:txBody>
      </p:sp>
      <p:sp>
        <p:nvSpPr>
          <p:cNvPr id="6" name="Tähti: 5-sakarainen 5">
            <a:extLst>
              <a:ext uri="{FF2B5EF4-FFF2-40B4-BE49-F238E27FC236}">
                <a16:creationId xmlns:a16="http://schemas.microsoft.com/office/drawing/2014/main" id="{4C88F430-4FF3-A442-98DD-006D3881B279}"/>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Placeholder 4" descr="Kuva, joka sisältää kohteen vaate, jalkineet, mies, Ihmisen kasvot&#10;&#10;Kuvaus luotu automaattisesti">
            <a:extLst>
              <a:ext uri="{FF2B5EF4-FFF2-40B4-BE49-F238E27FC236}">
                <a16:creationId xmlns:a16="http://schemas.microsoft.com/office/drawing/2014/main" id="{24621BDD-A719-66F4-30F1-BD27CA42F367}"/>
              </a:ext>
            </a:extLst>
          </p:cNvPr>
          <p:cNvPicPr>
            <a:picLocks noChangeAspect="1"/>
          </p:cNvPicPr>
          <p:nvPr/>
        </p:nvPicPr>
        <p:blipFill>
          <a:blip r:embed="rId3"/>
          <a:srcRect/>
          <a:stretch/>
        </p:blipFill>
        <p:spPr>
          <a:xfrm>
            <a:off x="493402" y="2427048"/>
            <a:ext cx="5176637" cy="4101779"/>
          </a:xfrm>
          <a:prstGeom prst="rect">
            <a:avLst/>
          </a:prstGeom>
        </p:spPr>
      </p:pic>
      <p:sp>
        <p:nvSpPr>
          <p:cNvPr id="9" name="Puhekupla: Soikea 8">
            <a:extLst>
              <a:ext uri="{FF2B5EF4-FFF2-40B4-BE49-F238E27FC236}">
                <a16:creationId xmlns:a16="http://schemas.microsoft.com/office/drawing/2014/main" id="{25A307A7-FA43-967D-B190-54C6C5A6EE36}"/>
              </a:ext>
            </a:extLst>
          </p:cNvPr>
          <p:cNvSpPr/>
          <p:nvPr/>
        </p:nvSpPr>
        <p:spPr>
          <a:xfrm>
            <a:off x="2165006" y="1611839"/>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85046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75095" y="1712470"/>
            <a:ext cx="9659731" cy="4101779"/>
          </a:xfrm>
        </p:spPr>
        <p:txBody>
          <a:bodyPr/>
          <a:lstStyle/>
          <a:p>
            <a:pPr>
              <a:spcAft>
                <a:spcPts val="1000"/>
              </a:spcAft>
              <a:buClr>
                <a:schemeClr val="dk2"/>
              </a:buClr>
              <a:buSzPts val="2100"/>
            </a:pPr>
            <a:endParaRPr lang="fi-FI" sz="2000" dirty="0">
              <a:latin typeface="Arial"/>
            </a:endParaRPr>
          </a:p>
          <a:p>
            <a:pPr>
              <a:spcAft>
                <a:spcPts val="1000"/>
              </a:spcAft>
              <a:buSzPts val="2100"/>
            </a:pPr>
            <a:endParaRPr lang="fi-FI" sz="2000" dirty="0">
              <a:latin typeface="Arial"/>
              <a:ea typeface="Calibri"/>
            </a:endParaRPr>
          </a:p>
          <a:p>
            <a:pPr marL="457200" indent="-457200">
              <a:spcAft>
                <a:spcPts val="1000"/>
              </a:spcAft>
              <a:buSzPts val="2100"/>
              <a:buAutoNum type="arabicPeriod"/>
            </a:pPr>
            <a:r>
              <a:rPr lang="fi-FI" sz="2000" dirty="0">
                <a:latin typeface="Arial"/>
                <a:cs typeface="Arial"/>
              </a:rPr>
              <a:t>Kirjaa kiitollisuuspäiväkirjaan huomioita vähintään yhtenä päivänä. </a:t>
            </a:r>
          </a:p>
          <a:p>
            <a:pPr>
              <a:spcAft>
                <a:spcPts val="1000"/>
              </a:spcAft>
              <a:buSzPts val="2100"/>
            </a:pPr>
            <a:endParaRPr lang="en-US" sz="2000" dirty="0">
              <a:latin typeface="Arial"/>
              <a:cs typeface="Arial"/>
            </a:endParaRPr>
          </a:p>
          <a:p>
            <a:pPr>
              <a:spcAft>
                <a:spcPts val="1000"/>
              </a:spcAft>
              <a:buSzPts val="2100"/>
            </a:pPr>
            <a:r>
              <a:rPr lang="en-US" sz="2000" dirty="0">
                <a:latin typeface="Arial"/>
                <a:cs typeface="Arial"/>
              </a:rPr>
              <a:t>2.    Tee </a:t>
            </a:r>
            <a:r>
              <a:rPr lang="en-US" sz="2000" dirty="0" err="1">
                <a:latin typeface="Arial"/>
                <a:cs typeface="Arial"/>
              </a:rPr>
              <a:t>itsellesi</a:t>
            </a:r>
            <a:r>
              <a:rPr lang="en-US" sz="2000" dirty="0">
                <a:latin typeface="Arial"/>
                <a:cs typeface="Arial"/>
              </a:rPr>
              <a:t> </a:t>
            </a:r>
            <a:r>
              <a:rPr lang="en-US" sz="2000" dirty="0" err="1">
                <a:latin typeface="Arial"/>
                <a:cs typeface="Arial"/>
              </a:rPr>
              <a:t>unelmakartta</a:t>
            </a:r>
            <a:r>
              <a:rPr lang="en-US" sz="2000" dirty="0">
                <a:latin typeface="Arial"/>
                <a:cs typeface="Arial"/>
              </a:rPr>
              <a:t> </a:t>
            </a:r>
            <a:r>
              <a:rPr lang="en-US" sz="2000" dirty="0" err="1">
                <a:latin typeface="Arial"/>
                <a:cs typeface="Arial"/>
              </a:rPr>
              <a:t>niistä</a:t>
            </a:r>
            <a:r>
              <a:rPr lang="en-US" sz="2000" dirty="0">
                <a:latin typeface="Arial"/>
                <a:cs typeface="Arial"/>
              </a:rPr>
              <a:t> </a:t>
            </a:r>
            <a:r>
              <a:rPr lang="en-US" sz="2000" dirty="0" err="1">
                <a:latin typeface="Arial"/>
                <a:cs typeface="Arial"/>
              </a:rPr>
              <a:t>asioista</a:t>
            </a:r>
            <a:r>
              <a:rPr lang="en-US" sz="2000" dirty="0">
                <a:latin typeface="Arial"/>
                <a:cs typeface="Arial"/>
              </a:rPr>
              <a:t>, </a:t>
            </a:r>
            <a:r>
              <a:rPr lang="en-US" sz="2000" dirty="0" err="1">
                <a:latin typeface="Arial"/>
                <a:cs typeface="Arial"/>
              </a:rPr>
              <a:t>joiden</a:t>
            </a:r>
            <a:r>
              <a:rPr lang="en-US" sz="2000" dirty="0">
                <a:latin typeface="Arial"/>
                <a:cs typeface="Arial"/>
              </a:rPr>
              <a:t> </a:t>
            </a:r>
            <a:r>
              <a:rPr lang="en-US" sz="2000" dirty="0" err="1">
                <a:latin typeface="Arial"/>
                <a:cs typeface="Arial"/>
              </a:rPr>
              <a:t>toivoisit</a:t>
            </a:r>
            <a:r>
              <a:rPr lang="en-US" sz="2000" dirty="0">
                <a:latin typeface="Arial"/>
                <a:cs typeface="Arial"/>
              </a:rPr>
              <a:t> </a:t>
            </a:r>
            <a:r>
              <a:rPr lang="en-US" sz="2000" dirty="0" err="1">
                <a:latin typeface="Arial"/>
                <a:cs typeface="Arial"/>
              </a:rPr>
              <a:t>toteutuvan</a:t>
            </a:r>
            <a:r>
              <a:rPr lang="en-US" sz="2000" dirty="0">
                <a:latin typeface="Arial"/>
                <a:cs typeface="Arial"/>
              </a:rPr>
              <a:t> </a:t>
            </a:r>
            <a:r>
              <a:rPr lang="en-US" sz="2000" dirty="0" err="1">
                <a:latin typeface="Arial"/>
                <a:cs typeface="Arial"/>
              </a:rPr>
              <a:t>elämässäsi</a:t>
            </a:r>
            <a:r>
              <a:rPr lang="en-US" sz="2000" dirty="0">
                <a:latin typeface="Arial"/>
                <a:cs typeface="Arial"/>
              </a:rPr>
              <a:t>     </a:t>
            </a:r>
          </a:p>
          <a:p>
            <a:pPr>
              <a:spcAft>
                <a:spcPts val="1000"/>
              </a:spcAft>
              <a:buSzPts val="2100"/>
            </a:pPr>
            <a:r>
              <a:rPr lang="en-US" sz="2000" dirty="0">
                <a:latin typeface="Arial"/>
                <a:cs typeface="Arial"/>
              </a:rPr>
              <a:t>       </a:t>
            </a:r>
            <a:r>
              <a:rPr lang="en-US" sz="2000" dirty="0" err="1">
                <a:latin typeface="Arial"/>
                <a:cs typeface="Arial"/>
              </a:rPr>
              <a:t>seuraavan</a:t>
            </a:r>
            <a:r>
              <a:rPr lang="en-US" sz="2000" dirty="0">
                <a:latin typeface="Arial"/>
                <a:cs typeface="Arial"/>
              </a:rPr>
              <a:t> </a:t>
            </a:r>
            <a:r>
              <a:rPr lang="en-US" sz="2000" dirty="0" err="1">
                <a:latin typeface="Arial"/>
                <a:cs typeface="Arial"/>
              </a:rPr>
              <a:t>vuoden</a:t>
            </a:r>
            <a:r>
              <a:rPr lang="en-US" sz="2000" dirty="0">
                <a:latin typeface="Arial"/>
                <a:cs typeface="Arial"/>
              </a:rPr>
              <a:t> </a:t>
            </a:r>
            <a:r>
              <a:rPr lang="en-US" sz="2000" dirty="0" err="1">
                <a:latin typeface="Arial"/>
                <a:cs typeface="Arial"/>
              </a:rPr>
              <a:t>aikana</a:t>
            </a:r>
            <a:r>
              <a:rPr lang="en-US" sz="2000" dirty="0">
                <a:latin typeface="Arial"/>
                <a:cs typeface="Arial"/>
              </a:rPr>
              <a:t>. Voit </a:t>
            </a:r>
            <a:r>
              <a:rPr lang="en-US" sz="2000" dirty="0" err="1">
                <a:latin typeface="Arial"/>
                <a:cs typeface="Arial"/>
              </a:rPr>
              <a:t>piirtää</a:t>
            </a:r>
            <a:r>
              <a:rPr lang="en-US" sz="2000" dirty="0">
                <a:latin typeface="Arial"/>
                <a:cs typeface="Arial"/>
              </a:rPr>
              <a:t> tai </a:t>
            </a:r>
            <a:r>
              <a:rPr lang="en-US" sz="2000" dirty="0" err="1">
                <a:latin typeface="Arial"/>
                <a:cs typeface="Arial"/>
              </a:rPr>
              <a:t>leikata</a:t>
            </a:r>
            <a:r>
              <a:rPr lang="en-US" sz="2000" dirty="0">
                <a:latin typeface="Arial"/>
                <a:cs typeface="Arial"/>
              </a:rPr>
              <a:t> </a:t>
            </a:r>
            <a:r>
              <a:rPr lang="en-US" sz="2000" dirty="0" err="1">
                <a:latin typeface="Arial"/>
                <a:cs typeface="Arial"/>
              </a:rPr>
              <a:t>kuvia</a:t>
            </a:r>
            <a:r>
              <a:rPr lang="en-US" sz="2000" dirty="0">
                <a:latin typeface="Arial"/>
                <a:cs typeface="Arial"/>
              </a:rPr>
              <a:t> </a:t>
            </a:r>
            <a:r>
              <a:rPr lang="en-US" sz="2000" dirty="0" err="1">
                <a:latin typeface="Arial"/>
                <a:cs typeface="Arial"/>
              </a:rPr>
              <a:t>lehdistä</a:t>
            </a:r>
            <a:r>
              <a:rPr lang="en-US" sz="2000" dirty="0">
                <a:latin typeface="Arial"/>
                <a:cs typeface="Arial"/>
              </a:rPr>
              <a:t>. </a:t>
            </a:r>
          </a:p>
          <a:p>
            <a:pPr lvl="1">
              <a:buSzPts val="2100"/>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3"/>
          <a:srcRect/>
          <a:stretch/>
        </p:blipFill>
        <p:spPr>
          <a:xfrm>
            <a:off x="10760676" y="-645969"/>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675095" y="93072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Viikkotehtävä – valitse itsellesi sopiva!</a:t>
            </a:r>
          </a:p>
        </p:txBody>
      </p:sp>
    </p:spTree>
    <p:extLst>
      <p:ext uri="{BB962C8B-B14F-4D97-AF65-F5344CB8AC3E}">
        <p14:creationId xmlns:p14="http://schemas.microsoft.com/office/powerpoint/2010/main" val="4248813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300789" y="693141"/>
            <a:ext cx="6382151" cy="6068606"/>
          </a:xfrm>
        </p:spPr>
      </p:pic>
    </p:spTree>
    <p:extLst>
      <p:ext uri="{BB962C8B-B14F-4D97-AF65-F5344CB8AC3E}">
        <p14:creationId xmlns:p14="http://schemas.microsoft.com/office/powerpoint/2010/main" val="3210877323"/>
      </p:ext>
    </p:extLst>
  </p:cSld>
  <p:clrMapOvr>
    <a:masterClrMapping/>
  </p:clrMapOvr>
</p:sld>
</file>

<file path=ppt/theme/theme1.xml><?xml version="1.0" encoding="utf-8"?>
<a:theme xmlns:a="http://schemas.openxmlformats.org/drawingml/2006/main" name="SPR">
  <a:themeElements>
    <a:clrScheme name="Punainen Risti 2023 1">
      <a:dk1>
        <a:srgbClr val="000000"/>
      </a:dk1>
      <a:lt1>
        <a:srgbClr val="FFFFFF"/>
      </a:lt1>
      <a:dk2>
        <a:srgbClr val="C3DFF6"/>
      </a:dk2>
      <a:lt2>
        <a:srgbClr val="6D6E70"/>
      </a:lt2>
      <a:accent1>
        <a:srgbClr val="CC0000"/>
      </a:accent1>
      <a:accent2>
        <a:srgbClr val="E6E7E8"/>
      </a:accent2>
      <a:accent3>
        <a:srgbClr val="9F9FA3"/>
      </a:accent3>
      <a:accent4>
        <a:srgbClr val="6D6E70"/>
      </a:accent4>
      <a:accent5>
        <a:srgbClr val="E2D7AC"/>
      </a:accent5>
      <a:accent6>
        <a:srgbClr val="E8E2D8"/>
      </a:accent6>
      <a:hlink>
        <a:srgbClr val="3850A2"/>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E8AC6479C2BD846909FBD13D2FD4067" ma:contentTypeVersion="14" ma:contentTypeDescription="Skapa ett nytt dokument." ma:contentTypeScope="" ma:versionID="624065bfeca4c4cd10257a7780f9f27a">
  <xsd:schema xmlns:xsd="http://www.w3.org/2001/XMLSchema" xmlns:xs="http://www.w3.org/2001/XMLSchema" xmlns:p="http://schemas.microsoft.com/office/2006/metadata/properties" xmlns:ns2="63de5ccf-1b9f-42ae-b9e2-eb9ab22fff28" xmlns:ns3="81e9933a-471d-40fa-bda1-67084230282f" targetNamespace="http://schemas.microsoft.com/office/2006/metadata/properties" ma:root="true" ma:fieldsID="38edbc275b6396ac747bf04cc81f15ae" ns2:_="" ns3:_="">
    <xsd:import namespace="63de5ccf-1b9f-42ae-b9e2-eb9ab22fff28"/>
    <xsd:import namespace="81e9933a-471d-40fa-bda1-6708423028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de5ccf-1b9f-42ae-b9e2-eb9ab22ff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9933a-471d-40fa-bda1-67084230282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6" nillable="true" ma:displayName="Taxonomy Catch All Column" ma:hidden="true" ma:list="{5f4e634e-f627-463f-8687-0dabd71f9062}" ma:internalName="TaxCatchAll" ma:showField="CatchAllData" ma:web="81e9933a-471d-40fa-bda1-6708423028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1e9933a-471d-40fa-bda1-67084230282f" xsi:nil="true"/>
    <lcf76f155ced4ddcb4097134ff3c332f xmlns="63de5ccf-1b9f-42ae-b9e2-eb9ab22fff28">
      <Terms xmlns="http://schemas.microsoft.com/office/infopath/2007/PartnerControls"/>
    </lcf76f155ced4ddcb4097134ff3c332f>
    <SharedWithUsers xmlns="81e9933a-471d-40fa-bda1-67084230282f">
      <UserInfo>
        <DisplayName/>
        <AccountId xsi:nil="true"/>
        <AccountType/>
      </UserInfo>
    </SharedWithUsers>
  </documentManagement>
</p:properties>
</file>

<file path=customXml/itemProps1.xml><?xml version="1.0" encoding="utf-8"?>
<ds:datastoreItem xmlns:ds="http://schemas.openxmlformats.org/officeDocument/2006/customXml" ds:itemID="{6E129C87-17D9-46D1-9CF2-78B228C3E528}">
  <ds:schemaRefs>
    <ds:schemaRef ds:uri="http://schemas.microsoft.com/sharepoint/v3/contenttype/forms"/>
  </ds:schemaRefs>
</ds:datastoreItem>
</file>

<file path=customXml/itemProps2.xml><?xml version="1.0" encoding="utf-8"?>
<ds:datastoreItem xmlns:ds="http://schemas.openxmlformats.org/officeDocument/2006/customXml" ds:itemID="{E2C36E61-109E-4CFA-BC43-3DB399821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de5ccf-1b9f-42ae-b9e2-eb9ab22fff28"/>
    <ds:schemaRef ds:uri="81e9933a-471d-40fa-bda1-6708423028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B5C378-7FD4-4E75-B486-CE480E9E7DB9}">
  <ds:schemaRefs>
    <ds:schemaRef ds:uri="http://purl.org/dc/elements/1.1/"/>
    <ds:schemaRef ds:uri="http://www.w3.org/XML/1998/namespace"/>
    <ds:schemaRef ds:uri="http://purl.org/dc/dcmitype/"/>
    <ds:schemaRef ds:uri="http://purl.org/dc/terms/"/>
    <ds:schemaRef ds:uri="81e9933a-471d-40fa-bda1-67084230282f"/>
    <ds:schemaRef ds:uri="http://schemas.microsoft.com/office/infopath/2007/PartnerControls"/>
    <ds:schemaRef ds:uri="http://schemas.microsoft.com/office/2006/documentManagement/types"/>
    <ds:schemaRef ds:uri="http://schemas.openxmlformats.org/package/2006/metadata/core-properties"/>
    <ds:schemaRef ds:uri="63de5ccf-1b9f-42ae-b9e2-eb9ab22fff2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15364</TotalTime>
  <Words>10542</Words>
  <Application>Microsoft Office PowerPoint</Application>
  <PresentationFormat>Laajakuva</PresentationFormat>
  <Paragraphs>1195</Paragraphs>
  <Slides>96</Slides>
  <Notes>96</Notes>
  <HiddenSlides>0</HiddenSlides>
  <MMClips>0</MMClips>
  <ScaleCrop>false</ScaleCrop>
  <HeadingPairs>
    <vt:vector size="6" baseType="variant">
      <vt:variant>
        <vt:lpstr>Käytetyt fontit</vt:lpstr>
      </vt:variant>
      <vt:variant>
        <vt:i4>10</vt:i4>
      </vt:variant>
      <vt:variant>
        <vt:lpstr>Teema</vt:lpstr>
      </vt:variant>
      <vt:variant>
        <vt:i4>2</vt:i4>
      </vt:variant>
      <vt:variant>
        <vt:lpstr>Dian otsikot</vt:lpstr>
      </vt:variant>
      <vt:variant>
        <vt:i4>96</vt:i4>
      </vt:variant>
    </vt:vector>
  </HeadingPairs>
  <TitlesOfParts>
    <vt:vector size="108" baseType="lpstr">
      <vt:lpstr>Arial</vt:lpstr>
      <vt:lpstr>Calibri</vt:lpstr>
      <vt:lpstr>Courier New</vt:lpstr>
      <vt:lpstr>Courier New,monospace</vt:lpstr>
      <vt:lpstr>Georgia</vt:lpstr>
      <vt:lpstr>Open Sans</vt:lpstr>
      <vt:lpstr>Roboto</vt:lpstr>
      <vt:lpstr>Segoe UI</vt:lpstr>
      <vt:lpstr>Times</vt:lpstr>
      <vt:lpstr>Wingdings</vt:lpstr>
      <vt:lpstr>SPR</vt:lpstr>
      <vt:lpstr>Simple Light</vt:lpstr>
      <vt:lpstr>Yksinäisyys  puheeksi </vt:lpstr>
      <vt:lpstr>1. Tapaamiskerta</vt:lpstr>
      <vt:lpstr>Ryhmän tavoitteet</vt:lpstr>
      <vt:lpstr>Kaikki kasvu ei ole näkyvää, eikä kaikki edistys  ole suoraviivaista. Joskus  merkittävimmät muutokset tapahtuvat hiljaa, pinnan alla.</vt:lpstr>
      <vt:lpstr>Ryhmätapaamisten sisällöt</vt:lpstr>
      <vt:lpstr>PowerPoint-esitys</vt:lpstr>
      <vt:lpstr>PowerPoint-esitys</vt:lpstr>
      <vt:lpstr>PowerPoint-esitys</vt:lpstr>
      <vt:lpstr>PowerPoint-esitys</vt:lpstr>
      <vt:lpstr>PowerPoint-esitys</vt:lpstr>
      <vt:lpstr>Ryhmäsopimuksen tekeminen</vt:lpstr>
      <vt:lpstr>Ryhmämme tärkeimmät säännöt</vt:lpstr>
      <vt:lpstr>PowerPoint-esitys</vt:lpstr>
      <vt:lpstr>PowerPoint-esitys</vt:lpstr>
      <vt:lpstr>Yksinäisyyden vähentämiseksi voi tehdä paljon asioita,  eikä siihen vaadita oman elämän tai persoonallisuuden kaikinpuolista mullistusta!</vt:lpstr>
      <vt:lpstr>PowerPoint-esitys</vt:lpstr>
      <vt:lpstr>Yksinäisyyden kokemus on aina yksilöllinen.  Jokainen tarina on arvokas ja saa tulla kuulluksi. </vt:lpstr>
      <vt:lpstr>PowerPoint-esitys</vt:lpstr>
      <vt:lpstr>Kiitollisuus osana yhteistä matkaa</vt:lpstr>
      <vt:lpstr>PowerPoint-esitys</vt:lpstr>
      <vt:lpstr>PowerPoint-esitys</vt:lpstr>
      <vt:lpstr>PowerPoint-esitys</vt:lpstr>
      <vt:lpstr>2. Tapaamiskerta</vt:lpstr>
      <vt:lpstr>PowerPoint-esitys</vt:lpstr>
      <vt:lpstr>PowerPoint-esitys</vt:lpstr>
      <vt:lpstr>PowerPoint-esitys</vt:lpstr>
      <vt:lpstr>PowerPoint-esitys</vt:lpstr>
      <vt:lpstr>PowerPoint-esitys</vt:lpstr>
      <vt:lpstr>PowerPoint-esitys</vt:lpstr>
      <vt:lpstr>Tilanteen hyväksyminen voi auttaa löytämään keinoja tilanteen muuttamiseksi. </vt:lpstr>
      <vt:lpstr>PowerPoint-esitys</vt:lpstr>
      <vt:lpstr>PowerPoint-esitys</vt:lpstr>
      <vt:lpstr>3. Tapaamiskerta</vt:lpstr>
      <vt:lpstr>PowerPoint-esitys</vt:lpstr>
      <vt:lpstr>PowerPoint-esitys</vt:lpstr>
      <vt:lpstr>PowerPoint-esitys</vt:lpstr>
      <vt:lpstr>Yksinäisyys ja häpeä</vt:lpstr>
      <vt:lpstr>Yksinäisyys voi synnyttää haitallisia ajatuksia</vt:lpstr>
      <vt:lpstr>PowerPoint-esitys</vt:lpstr>
      <vt:lpstr>PowerPoint-esitys</vt:lpstr>
      <vt:lpstr>PowerPoint-esitys</vt:lpstr>
      <vt:lpstr>Positiivinen lumipalloefekti</vt:lpstr>
      <vt:lpstr>PowerPoint-esitys</vt:lpstr>
      <vt:lpstr>Positiivisuuden lumipalloefekti vahvistuu ajan kanssa, kun jokainen positiivinen kokemus lisää mahdollisuuksia seuraaviin  positiivisiin kokemuksiin.</vt:lpstr>
      <vt:lpstr>PowerPoint-esitys</vt:lpstr>
      <vt:lpstr>PowerPoint-esitys</vt:lpstr>
      <vt:lpstr>4. Tapaamiskerta</vt:lpstr>
      <vt:lpstr>PowerPoint-esitys</vt:lpstr>
      <vt:lpstr>PowerPoint-esitys</vt:lpstr>
      <vt:lpstr>PowerPoint-esitys</vt:lpstr>
      <vt:lpstr>Itsetuntemus </vt:lpstr>
      <vt:lpstr>Minun vahvuuteni</vt:lpstr>
      <vt:lpstr>PowerPoint-esitys</vt:lpstr>
      <vt:lpstr>PowerPoint-esitys</vt:lpstr>
      <vt:lpstr>Itsensä hyväksyminen ja itsemyötätunto</vt:lpstr>
      <vt:lpstr>PowerPoint-esitys</vt:lpstr>
      <vt:lpstr>PowerPoint-esitys</vt:lpstr>
      <vt:lpstr>PowerPoint-esitys</vt:lpstr>
      <vt:lpstr>PowerPoint-esitys</vt:lpstr>
      <vt:lpstr>5. Tapaamiskerta</vt:lpstr>
      <vt:lpstr>PowerPoint-esitys</vt:lpstr>
      <vt:lpstr>PowerPoint-esitys</vt:lpstr>
      <vt:lpstr>PowerPoint-esitys</vt:lpstr>
      <vt:lpstr>PowerPoint-esitys</vt:lpstr>
      <vt:lpstr>Menneisyyden merkitys</vt:lpstr>
      <vt:lpstr>PowerPoint-esitys</vt:lpstr>
      <vt:lpstr>Hyvät uutiset: Menneisyyden ei tarvitse määrittää tulevaisuutta. </vt:lpstr>
      <vt:lpstr>PowerPoint-esitys</vt:lpstr>
      <vt:lpstr>PowerPoint-esitys</vt:lpstr>
      <vt:lpstr>PowerPoint-esitys</vt:lpstr>
      <vt:lpstr>PowerPoint-esitys</vt:lpstr>
      <vt:lpstr>6. Tapaamiskerta</vt:lpstr>
      <vt:lpstr>PowerPoint-esitys</vt:lpstr>
      <vt:lpstr>PowerPoint-esitys</vt:lpstr>
      <vt:lpstr>PowerPoint-esitys</vt:lpstr>
      <vt:lpstr>Uuteen ihmiseen tutustuminen on kiehtovaa, mutta samalla se voi aiheuttaa  jännitystä ja epävarmuutta.  Kelpaanko minä?</vt:lpstr>
      <vt:lpstr>PowerPoint-esitys</vt:lpstr>
      <vt:lpstr>PowerPoint-esitys</vt:lpstr>
      <vt:lpstr>Viisi vinkkiä jännityksen hillitsemiseen</vt:lpstr>
      <vt:lpstr>PowerPoint-esitys</vt:lpstr>
      <vt:lpstr>PowerPoint-esitys</vt:lpstr>
      <vt:lpstr>PowerPoint-esitys</vt:lpstr>
      <vt:lpstr>PowerPoint-esitys</vt:lpstr>
      <vt:lpstr>PowerPoint-esitys</vt:lpstr>
      <vt:lpstr>PowerPoint-esitys</vt:lpstr>
      <vt:lpstr>7. ja 8. Tapaamiskerta</vt:lpstr>
      <vt:lpstr>PowerPoint-esitys</vt:lpstr>
      <vt:lpstr>PowerPoint-esitys</vt:lpstr>
      <vt:lpstr>Odotukset itseä ja muita kohtaan</vt:lpstr>
      <vt:lpstr>Odotukset kannattaa suhteuttaa siihen, mikä on tärkeää</vt:lpstr>
      <vt:lpstr>PowerPoint-esitys</vt:lpstr>
      <vt:lpstr>Askelmerkit tulevaan</vt:lpstr>
      <vt:lpstr>Kaikki kasvu ei ole näkyvää, eikä kaikki edistys  ole suoraviivaista. Joskus  merkittävimmät muutokset tapahtuvat hiljaa, pinnan alla.</vt:lpstr>
      <vt:lpstr>Palautekeskustelua</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Saksola Anja</cp:lastModifiedBy>
  <cp:revision>38</cp:revision>
  <dcterms:created xsi:type="dcterms:W3CDTF">2022-01-20T10:13:04Z</dcterms:created>
  <dcterms:modified xsi:type="dcterms:W3CDTF">2026-02-27T08:19:40Z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0x0101009E8AC6479C2BD846909FBD13D2FD4067</vt:lpwstr>
  </property>
  <property fmtid="{D5CDD505-2E9C-101B-9397-08002B2CF9AE}" pid="3" name="Order">
    <vt:r8>2000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haredFileIndex">
    <vt:lpwstr/>
  </property>
  <property fmtid="{D5CDD505-2E9C-101B-9397-08002B2CF9AE}" pid="12" name="_SourceUrl">
    <vt:lpwstr/>
  </property>
</Properties>
</file>