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7" r:id="rId5"/>
    <p:sldMasterId id="2147483719" r:id="rId6"/>
  </p:sldMasterIdLst>
  <p:notesMasterIdLst>
    <p:notesMasterId r:id="rId103"/>
  </p:notesMasterIdLst>
  <p:sldIdLst>
    <p:sldId id="304" r:id="rId7"/>
    <p:sldId id="363" r:id="rId8"/>
    <p:sldId id="258" r:id="rId9"/>
    <p:sldId id="259" r:id="rId10"/>
    <p:sldId id="362" r:id="rId11"/>
    <p:sldId id="312" r:id="rId12"/>
    <p:sldId id="471" r:id="rId13"/>
    <p:sldId id="464" r:id="rId14"/>
    <p:sldId id="365" r:id="rId15"/>
    <p:sldId id="455" r:id="rId16"/>
    <p:sldId id="264" r:id="rId17"/>
    <p:sldId id="266" r:id="rId18"/>
    <p:sldId id="355" r:id="rId19"/>
    <p:sldId id="366" r:id="rId20"/>
    <p:sldId id="367" r:id="rId21"/>
    <p:sldId id="368" r:id="rId22"/>
    <p:sldId id="370" r:id="rId23"/>
    <p:sldId id="371" r:id="rId24"/>
    <p:sldId id="374" r:id="rId25"/>
    <p:sldId id="373" r:id="rId26"/>
    <p:sldId id="446" r:id="rId27"/>
    <p:sldId id="375" r:id="rId28"/>
    <p:sldId id="376" r:id="rId29"/>
    <p:sldId id="465" r:id="rId30"/>
    <p:sldId id="377" r:id="rId31"/>
    <p:sldId id="378" r:id="rId32"/>
    <p:sldId id="379" r:id="rId33"/>
    <p:sldId id="380" r:id="rId34"/>
    <p:sldId id="383" r:id="rId35"/>
    <p:sldId id="381" r:id="rId36"/>
    <p:sldId id="447" r:id="rId37"/>
    <p:sldId id="385" r:id="rId38"/>
    <p:sldId id="386" r:id="rId39"/>
    <p:sldId id="466" r:id="rId40"/>
    <p:sldId id="387" r:id="rId41"/>
    <p:sldId id="448" r:id="rId42"/>
    <p:sldId id="382" r:id="rId43"/>
    <p:sldId id="389" r:id="rId44"/>
    <p:sldId id="296" r:id="rId45"/>
    <p:sldId id="390" r:id="rId46"/>
    <p:sldId id="391" r:id="rId47"/>
    <p:sldId id="392" r:id="rId48"/>
    <p:sldId id="301" r:id="rId49"/>
    <p:sldId id="393" r:id="rId50"/>
    <p:sldId id="394" r:id="rId51"/>
    <p:sldId id="396" r:id="rId52"/>
    <p:sldId id="449" r:id="rId53"/>
    <p:sldId id="467" r:id="rId54"/>
    <p:sldId id="397" r:id="rId55"/>
    <p:sldId id="451" r:id="rId56"/>
    <p:sldId id="399" r:id="rId57"/>
    <p:sldId id="402" r:id="rId58"/>
    <p:sldId id="400" r:id="rId59"/>
    <p:sldId id="403" r:id="rId60"/>
    <p:sldId id="404" r:id="rId61"/>
    <p:sldId id="405" r:id="rId62"/>
    <p:sldId id="406" r:id="rId63"/>
    <p:sldId id="407" r:id="rId64"/>
    <p:sldId id="408" r:id="rId65"/>
    <p:sldId id="409" r:id="rId66"/>
    <p:sldId id="468" r:id="rId67"/>
    <p:sldId id="410" r:id="rId68"/>
    <p:sldId id="450" r:id="rId69"/>
    <p:sldId id="411" r:id="rId70"/>
    <p:sldId id="412" r:id="rId71"/>
    <p:sldId id="413" r:id="rId72"/>
    <p:sldId id="414" r:id="rId73"/>
    <p:sldId id="418" r:id="rId74"/>
    <p:sldId id="415" r:id="rId75"/>
    <p:sldId id="416" r:id="rId76"/>
    <p:sldId id="419" r:id="rId77"/>
    <p:sldId id="420" r:id="rId78"/>
    <p:sldId id="469" r:id="rId79"/>
    <p:sldId id="421" r:id="rId80"/>
    <p:sldId id="452" r:id="rId81"/>
    <p:sldId id="424" r:id="rId82"/>
    <p:sldId id="423" r:id="rId83"/>
    <p:sldId id="425" r:id="rId84"/>
    <p:sldId id="426" r:id="rId85"/>
    <p:sldId id="427" r:id="rId86"/>
    <p:sldId id="428" r:id="rId87"/>
    <p:sldId id="429" r:id="rId88"/>
    <p:sldId id="430" r:id="rId89"/>
    <p:sldId id="453" r:id="rId90"/>
    <p:sldId id="431" r:id="rId91"/>
    <p:sldId id="432" r:id="rId92"/>
    <p:sldId id="470" r:id="rId93"/>
    <p:sldId id="433" r:id="rId94"/>
    <p:sldId id="434" r:id="rId95"/>
    <p:sldId id="435" r:id="rId96"/>
    <p:sldId id="436" r:id="rId97"/>
    <p:sldId id="443" r:id="rId98"/>
    <p:sldId id="445" r:id="rId99"/>
    <p:sldId id="440" r:id="rId100"/>
    <p:sldId id="454" r:id="rId101"/>
    <p:sldId id="438" r:id="rId10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94A70C-888B-83F8-9FA2-567A7591BE23}" name="Saksola Anja" initials="SA" userId="S::Anja.Saksola@redcross.fi::b77a38aa-e28c-487b-aa97-8dbd4197b9ba" providerId="AD"/>
  <p188:author id="{39C1DBC5-0432-3903-704A-32401336917E}" name="Alaranta Maaret" initials="AM" userId="S::maaret.alaranta@redcross.fi::0b3e22e7-7284-445d-b25c-b4d2d67a00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ena Liikane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2D8"/>
    <a:srgbClr val="FF0000"/>
    <a:srgbClr val="BEA996"/>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3DF2-8FCA-4635-9DD4-A92B227D3D26}" v="16" dt="2025-03-07T11:14:50.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7288" autoAdjust="0"/>
  </p:normalViewPr>
  <p:slideViewPr>
    <p:cSldViewPr snapToGrid="0">
      <p:cViewPr varScale="1">
        <p:scale>
          <a:sx n="63" d="100"/>
          <a:sy n="63" d="100"/>
        </p:scale>
        <p:origin x="60" y="-60"/>
      </p:cViewPr>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415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heme" Target="theme/theme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microsoft.com/office/2015/10/relationships/revisionInfo" Target="revisionInfo.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microsoft.com/office/2018/10/relationships/authors" Targe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26.2.2026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lsinkimissio.fi/wp-content/uploads/2022/08/Yksinaisyystyokirja-HelsinkiMissio-1.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mielenterveystalo.fi/fi/omahoito/yksinaisyyden-omahoito-ohjelm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r.fi/emotyksinaisyy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r.fi/sosyksinaisyy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rHsZ4imdPI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youtube.com/watch?v=qhme3hYNtUc"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areena.yle.fi/podcastit/1-50991525" TargetMode="External"/><Relationship Id="rId3" Type="http://schemas.openxmlformats.org/officeDocument/2006/relationships/hyperlink" Target="https://www.helsinkimissio.fi/wp-content/uploads/2022/08/Yksinaisyystyokirja-HelsinkiMissio-1.pdf" TargetMode="External"/><Relationship Id="rId7" Type="http://schemas.openxmlformats.org/officeDocument/2006/relationships/hyperlink" Target="https://areena.yle.fi/podcastit/1-50951293"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areena.yle.fi/podcastit/1-50797291?utm_medium=social&amp;utm_campaign=areena-web-share&amp;utm_source=copy-link-share" TargetMode="External"/><Relationship Id="rId5" Type="http://schemas.openxmlformats.org/officeDocument/2006/relationships/hyperlink" Target="https://areena.yle.fi/podcastit/1-71654824?utm_medium=social&amp;utm_campaign=areena-web-share&amp;utm_source=copy-link-share" TargetMode="External"/><Relationship Id="rId4" Type="http://schemas.openxmlformats.org/officeDocument/2006/relationships/hyperlink" Target="https://www.mielenterveystalo.fi/fi/omahoito/yksinaisyyden-omahoito-ohjelm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fgipfxm3_uw"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fgipfxm3_uw"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helsinkimissio.fi/wp-content/uploads/2022/08/Yksinaisyystyokirja-HelsinkiMissio-1.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mielenterveystalo.fi/fi/omahoito/yksinaisyyden-omahoito-ohjelma"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helsinkimissio.fi/wp-content/uploads/2022/08/Yksinaisyystyokirja-HelsinkiMissio-1.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reena.yle.fi/podcastit/1-4523440"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youtube.com/watch?v=aOANrnGQCDw"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youtu.be/wZ16Dg7dsX8"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youtube.com/watch?v=FSY8Q3jiH8c"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youtu.be/wZ16Dg7dsX8"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youtube.com/watch?v=e-nc3R99WC8"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youtube.com/watch?v=HkkbFNz1ByU"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www.helsinkimissio.fi/tarvitsetko-apua/aikuisille/yksinaisyystyo/" TargetMode="External"/><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s://www.helsinkimissio.fi/wp-content/uploads/2022/08/Yksinaisyystyokirja-HelsinkiMissio-1.pdf" TargetMode="Externa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Innehållen baserar sig på Finlands Röda Kors program Kompiskunskap, Psykporten.fi:s egenvårdsprogram för ensamhet samt HelsingforsMissions Ensamhet-självhjälpguide.</a:t>
            </a:r>
            <a:r>
              <a:rPr lang="sv-fi" b="0" i="0" u="none" baseline="0">
                <a:hlinkClick r:id="rId3"/>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fi" b="0" i="0" u="none" baseline="0">
                <a:hlinkClick r:id="rId3"/>
              </a:rPr>
              <a:t>www.rodakorset.fi/kompiskunskap</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fi" b="0" i="0" u="none" baseline="0">
                <a:hlinkClick r:id="rId3"/>
              </a:rPr>
              <a:t>https://www.helsinkimissio.fi/wp-content/uploads/2023/04/Ensamhet.pdf</a:t>
            </a:r>
            <a:endParaRPr lang="sv-fi" dirty="0">
              <a:solidFill>
                <a:schemeClr val="dk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fi" b="0" i="0" u="none" baseline="0">
                <a:hlinkClick r:id="rId4"/>
              </a:rPr>
              <a:t>Välkommen till egenvårdsprogrammet för ensamhet | Psykporten.fi</a:t>
            </a:r>
            <a:endParaRPr lang="sv-fi" dirty="0">
              <a:solidFill>
                <a:schemeClr val="dk1"/>
              </a:solidFill>
              <a:latin typeface="Arial" panose="020B0604020202020204" pitchFamily="34" charset="0"/>
              <a:cs typeface="Arial" panose="020B0604020202020204" pitchFamily="34" charset="0"/>
            </a:endParaRPr>
          </a:p>
          <a:p>
            <a:endParaRPr lang="sv-fi"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D9D1C9AF-C8A2-E248-9C2D-AAFE8E0C60B5}" type="slidenum">
              <a:rPr/>
              <a:t>1</a:t>
            </a:fld>
            <a:endParaRPr lang="sv-fi"/>
          </a:p>
        </p:txBody>
      </p:sp>
    </p:spTree>
    <p:extLst>
      <p:ext uri="{BB962C8B-B14F-4D97-AF65-F5344CB8AC3E}">
        <p14:creationId xmlns:p14="http://schemas.microsoft.com/office/powerpoint/2010/main" val="208992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sv-fi"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Gå tillsammans igenom vilka regler ni vill att ska följas just i denna grupp. Hjälpfrågorna hjälper deltagarna att fundera på saken. Regler kan diskuteras eller deltagare kan bes att skriva sina tankar i chatten. </a:t>
            </a:r>
          </a:p>
          <a:p>
            <a:pPr marL="0" lvl="0" indent="0" algn="l" rtl="0">
              <a:spcBef>
                <a:spcPts val="0"/>
              </a:spcBef>
              <a:spcAft>
                <a:spcPts val="0"/>
              </a:spcAft>
              <a:buClr>
                <a:schemeClr val="dk1"/>
              </a:buClr>
              <a:buSzPts val="1100"/>
              <a:buFont typeface="Arial"/>
              <a:buNone/>
            </a:pPr>
            <a:endParaRPr lang="sv-fi"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sv-fi" b="1"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Frivilliga borde se till att åtminstone följande aspekter tas upp på ett eller annat sätt: </a:t>
            </a:r>
          </a:p>
          <a:p>
            <a:pPr marL="0" lvl="0" indent="0" algn="l" rtl="0">
              <a:spcBef>
                <a:spcPts val="0"/>
              </a:spcBef>
              <a:spcAft>
                <a:spcPts val="0"/>
              </a:spcAft>
              <a:buClr>
                <a:schemeClr val="dk1"/>
              </a:buClr>
              <a:buSzPts val="1100"/>
              <a:buFont typeface="Arial"/>
              <a:buNone/>
            </a:pPr>
            <a:r>
              <a:rPr lang="sv-fi"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uppmuntra andra, var närvarande och avbryt inte andra, empati, konfidentialitet (man får inte berätta vidare vad en annan deltagare sagt), acceptans, var och en kan berätta så mycket eller så lite som man vill. </a:t>
            </a:r>
          </a:p>
          <a:p>
            <a:pPr marL="0" lvl="0" indent="0" algn="l" rtl="0">
              <a:spcBef>
                <a:spcPts val="0"/>
              </a:spcBef>
              <a:spcAft>
                <a:spcPts val="0"/>
              </a:spcAft>
              <a:buClr>
                <a:schemeClr val="dk1"/>
              </a:buClr>
              <a:buSzPts val="1100"/>
              <a:buFont typeface="Arial"/>
              <a:buNone/>
            </a:pPr>
            <a:endParaRPr lang="sv-fi"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sv-fi"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Reglerna kan också antecknas i följande diabild. </a:t>
            </a:r>
          </a:p>
          <a:p>
            <a:endParaRPr lang="sv-fi" dirty="0"/>
          </a:p>
        </p:txBody>
      </p:sp>
      <p:sp>
        <p:nvSpPr>
          <p:cNvPr id="4" name="Dian numeron paikkamerkki 3"/>
          <p:cNvSpPr>
            <a:spLocks noGrp="1"/>
          </p:cNvSpPr>
          <p:nvPr>
            <p:ph type="sldNum" sz="quarter" idx="5"/>
          </p:nvPr>
        </p:nvSpPr>
        <p:spPr/>
        <p:txBody>
          <a:bodyPr/>
          <a:lstStyle/>
          <a:p>
            <a:pPr algn="l" rtl="0"/>
            <a:fld id="{D9D1C9AF-C8A2-E248-9C2D-AAFE8E0C60B5}" type="slidenum">
              <a:rPr/>
              <a:t>11</a:t>
            </a:fld>
            <a:endParaRPr lang="sv-fi"/>
          </a:p>
        </p:txBody>
      </p:sp>
    </p:spTree>
    <p:extLst>
      <p:ext uri="{BB962C8B-B14F-4D97-AF65-F5344CB8AC3E}">
        <p14:creationId xmlns:p14="http://schemas.microsoft.com/office/powerpoint/2010/main" val="353481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Här kan man anteckna de viktigaste gemensamma spelreglerna. I fortsättningen kan dessa spelregler visas i början av varje möte. </a:t>
            </a:r>
          </a:p>
        </p:txBody>
      </p:sp>
      <p:sp>
        <p:nvSpPr>
          <p:cNvPr id="4" name="Dian numeron paikkamerkki 3"/>
          <p:cNvSpPr>
            <a:spLocks noGrp="1"/>
          </p:cNvSpPr>
          <p:nvPr>
            <p:ph type="sldNum" sz="quarter" idx="5"/>
          </p:nvPr>
        </p:nvSpPr>
        <p:spPr/>
        <p:txBody>
          <a:bodyPr/>
          <a:lstStyle/>
          <a:p>
            <a:pPr algn="l" rtl="0"/>
            <a:fld id="{D9D1C9AF-C8A2-E248-9C2D-AAFE8E0C60B5}" type="slidenum">
              <a:rPr/>
              <a:t>12</a:t>
            </a:fld>
            <a:endParaRPr lang="sv-fi"/>
          </a:p>
        </p:txBody>
      </p:sp>
    </p:spTree>
    <p:extLst>
      <p:ext uri="{BB962C8B-B14F-4D97-AF65-F5344CB8AC3E}">
        <p14:creationId xmlns:p14="http://schemas.microsoft.com/office/powerpoint/2010/main" val="415545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3030" marR="0" lvl="0" indent="0" algn="l" defTabSz="914400" rtl="0" eaLnBrk="1" fontAlgn="auto" latinLnBrk="0" hangingPunct="1">
              <a:lnSpc>
                <a:spcPct val="80000"/>
              </a:lnSpc>
              <a:spcBef>
                <a:spcPts val="0"/>
              </a:spcBef>
              <a:spcAft>
                <a:spcPts val="0"/>
              </a:spcAft>
              <a:buClr>
                <a:srgbClr val="000000"/>
              </a:buClr>
              <a:buSzPts val="1820"/>
              <a:buFont typeface="Arial"/>
              <a:buNone/>
              <a:tabLst/>
              <a:defRPr/>
            </a:pPr>
            <a:r>
              <a:rPr lang="sv-fi"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Om ensamhet:</a:t>
            </a:r>
          </a:p>
          <a:p>
            <a:pPr marL="457200" marR="0" lvl="0" indent="-344170" algn="l" defTabSz="914400" rtl="0" eaLnBrk="1" fontAlgn="auto" latinLnBrk="0" hangingPunct="1">
              <a:lnSpc>
                <a:spcPct val="80000"/>
              </a:lnSpc>
              <a:spcBef>
                <a:spcPts val="0"/>
              </a:spcBef>
              <a:spcAft>
                <a:spcPts val="0"/>
              </a:spcAft>
              <a:buClr>
                <a:srgbClr val="000000"/>
              </a:buClr>
              <a:buSzPts val="1820"/>
              <a:buFont typeface="Arial"/>
              <a:buChar char="●"/>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Med ensamhet avses att man inte har valt att vara ensam. Man kan också uppleva ensamhet i ett sällskap. </a:t>
            </a:r>
            <a:endParaRPr lang="sv-fi" sz="1200" dirty="0">
              <a:latin typeface="Arial" panose="020B0604020202020204" pitchFamily="34" charset="0"/>
              <a:cs typeface="Arial" panose="020B0604020202020204" pitchFamily="34" charset="0"/>
            </a:endParaRPr>
          </a:p>
          <a:p>
            <a:pPr marL="457200" lvl="0" indent="-344170" algn="l" rtl="0">
              <a:lnSpc>
                <a:spcPct val="80000"/>
              </a:lnSpc>
              <a:spcBef>
                <a:spcPts val="0"/>
              </a:spcBef>
              <a:spcAft>
                <a:spcPts val="0"/>
              </a:spcAft>
              <a:buSzPts val="182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Ensamhetens vanlighet: var tredje finländare upplever ensamhet då och då, och ungefär var tionde kontinuerligt. Varje människa upplever säkert ensamhet i något skede av sitt liv. </a:t>
            </a:r>
          </a:p>
          <a:p>
            <a:pPr marL="457200" lvl="0" indent="-344170" algn="l" rtl="0">
              <a:lnSpc>
                <a:spcPct val="80000"/>
              </a:lnSpc>
              <a:spcBef>
                <a:spcPts val="0"/>
              </a:spcBef>
              <a:spcAft>
                <a:spcPts val="0"/>
              </a:spcAft>
              <a:buSzPts val="182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Undersökningar visar att människor oftast känner sig ensamma i ungdomen, exempelvis i början av nya studier, eller i ålderdomen när den närmaste kretsen blir mindre. </a:t>
            </a:r>
          </a:p>
          <a:p>
            <a:pPr marL="457200" lvl="0" indent="-344170" algn="l" rtl="0">
              <a:lnSpc>
                <a:spcPct val="80000"/>
              </a:lnSpc>
              <a:spcBef>
                <a:spcPts val="0"/>
              </a:spcBef>
              <a:spcAft>
                <a:spcPts val="0"/>
              </a:spcAft>
              <a:buSzPts val="182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 förlängd känsla av utanförskap har en negativ inverkan på vårt välbefinnande.</a:t>
            </a:r>
          </a:p>
        </p:txBody>
      </p:sp>
      <p:sp>
        <p:nvSpPr>
          <p:cNvPr id="4" name="Slide Number Placeholder 3"/>
          <p:cNvSpPr>
            <a:spLocks noGrp="1"/>
          </p:cNvSpPr>
          <p:nvPr>
            <p:ph type="sldNum" sz="quarter" idx="5"/>
          </p:nvPr>
        </p:nvSpPr>
        <p:spPr/>
        <p:txBody>
          <a:bodyPr/>
          <a:lstStyle/>
          <a:p>
            <a:pPr algn="l" rtl="0"/>
            <a:fld id="{D9D1C9AF-C8A2-E248-9C2D-AAFE8E0C60B5}" type="slidenum">
              <a:rPr/>
              <a:t>13</a:t>
            </a:fld>
            <a:endParaRPr lang="sv-fi"/>
          </a:p>
        </p:txBody>
      </p:sp>
    </p:spTree>
    <p:extLst>
      <p:ext uri="{BB962C8B-B14F-4D97-AF65-F5344CB8AC3E}">
        <p14:creationId xmlns:p14="http://schemas.microsoft.com/office/powerpoint/2010/main" val="141774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Fri diskussion och erfarenheter kring temat.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66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3030" lvl="0" indent="0" algn="l" rtl="0">
              <a:lnSpc>
                <a:spcPct val="80000"/>
              </a:lnSpc>
              <a:spcBef>
                <a:spcPts val="0"/>
              </a:spcBef>
              <a:spcAft>
                <a:spcPts val="0"/>
              </a:spcAft>
              <a:buSzPts val="1820"/>
              <a:buNone/>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första steget för att minska ensamhet är att man förstår att man behöver fler eller olika relationer i sitt liv. Efter det kan man börja ta steg för att acceptera känslan av ensamhet, lära sig att förstå vad ensamheten i just ditt liv kan bero på och fundera på hur du kan ändra ditt liv eller dina tankesätt för att kunna låta nya människor komma in i ditt liv. </a:t>
            </a:r>
          </a:p>
          <a:p>
            <a:pPr marL="0" lvl="0" indent="0" algn="l" rtl="0">
              <a:spcBef>
                <a:spcPts val="0"/>
              </a:spcBef>
              <a:spcAft>
                <a:spcPts val="0"/>
              </a:spcAft>
              <a:buClr>
                <a:schemeClr val="dk1"/>
              </a:buClr>
              <a:buSzPts val="1100"/>
              <a:buFont typeface="Arial"/>
              <a:buNone/>
            </a:pPr>
            <a:endParaRPr lang="sv-fi" sz="1200"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sv-fi"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Man kan redan nu tacka deltagarna för att de har velat stanna och fundera på detta tema tillsammans med andra. Att bara granska upplevelsen av ensamhet både själv och tillsammans med andra kan öppna nya synvinklar, öka känslan av att man kan göra något åt saken och minska ensamhet. </a:t>
            </a:r>
          </a:p>
          <a:p>
            <a:pPr marL="0" lvl="0" indent="0" algn="l" rtl="0">
              <a:spcBef>
                <a:spcPts val="0"/>
              </a:spcBef>
              <a:spcAft>
                <a:spcPts val="0"/>
              </a:spcAft>
              <a:buClr>
                <a:schemeClr val="dk1"/>
              </a:buClr>
              <a:buSzPts val="1100"/>
              <a:buFont typeface="Arial"/>
              <a:buNone/>
            </a:pPr>
            <a:endParaRPr lang="sv-fi" sz="1200" dirty="0">
              <a:solidFill>
                <a:schemeClr val="dk1"/>
              </a:solidFill>
              <a:latin typeface="Arial" panose="020B0604020202020204" pitchFamily="34" charset="0"/>
              <a:cs typeface="Arial" panose="020B0604020202020204" pitchFamily="34" charset="0"/>
            </a:endParaRPr>
          </a:p>
          <a:p>
            <a:pPr marL="113030" lvl="0" indent="0" algn="l" rtl="0">
              <a:lnSpc>
                <a:spcPct val="80000"/>
              </a:lnSpc>
              <a:spcBef>
                <a:spcPts val="0"/>
              </a:spcBef>
              <a:spcAft>
                <a:spcPts val="0"/>
              </a:spcAft>
              <a:buSzPts val="1820"/>
              <a:buNone/>
            </a:pPr>
            <a:endParaRPr lang="sv-fi" sz="1200" dirty="0">
              <a:latin typeface="Arial" panose="020B0604020202020204" pitchFamily="34" charset="0"/>
              <a:cs typeface="Arial" panose="020B0604020202020204" pitchFamily="34" charset="0"/>
            </a:endParaRPr>
          </a:p>
          <a:p>
            <a:pPr marL="113030" lvl="0" indent="0" algn="l" rtl="0">
              <a:lnSpc>
                <a:spcPct val="80000"/>
              </a:lnSpc>
              <a:spcBef>
                <a:spcPts val="0"/>
              </a:spcBef>
              <a:spcAft>
                <a:spcPts val="0"/>
              </a:spcAft>
              <a:buSzPts val="1820"/>
              <a:buNone/>
            </a:pPr>
            <a:endParaRPr lang="sv-fi" sz="1200" dirty="0"/>
          </a:p>
          <a:p>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10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3030" lvl="0" indent="0" algn="l" rtl="0">
              <a:lnSpc>
                <a:spcPct val="80000"/>
              </a:lnSpc>
              <a:spcBef>
                <a:spcPts val="0"/>
              </a:spcBef>
              <a:spcAft>
                <a:spcPts val="0"/>
              </a:spcAft>
              <a:buSzPts val="1820"/>
              <a:buNone/>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Granska upplevelsen av ensamhet närmare genom att skilja mellan emotionell och social ensamhet. </a:t>
            </a:r>
          </a:p>
          <a:p>
            <a:pPr marL="113030" lvl="0" indent="0" algn="l" rtl="0">
              <a:lnSpc>
                <a:spcPct val="80000"/>
              </a:lnSpc>
              <a:spcBef>
                <a:spcPts val="0"/>
              </a:spcBef>
              <a:spcAft>
                <a:spcPts val="0"/>
              </a:spcAft>
              <a:buSzPts val="1820"/>
              <a:buNone/>
            </a:pPr>
            <a:endParaRPr lang="sv-fi" sz="1200" dirty="0">
              <a:latin typeface="Arial" panose="020B0604020202020204" pitchFamily="34" charset="0"/>
              <a:cs typeface="Arial" panose="020B0604020202020204" pitchFamily="34" charset="0"/>
            </a:endParaRPr>
          </a:p>
          <a:p>
            <a:pPr marL="457200" marR="0" lvl="0" indent="-344170" algn="l" defTabSz="914400" rtl="0" eaLnBrk="1" fontAlgn="auto" latinLnBrk="0" hangingPunct="1">
              <a:lnSpc>
                <a:spcPct val="80000"/>
              </a:lnSpc>
              <a:spcBef>
                <a:spcPts val="0"/>
              </a:spcBef>
              <a:spcAft>
                <a:spcPts val="0"/>
              </a:spcAft>
              <a:buClrTx/>
              <a:buSzPts val="1820"/>
              <a:buFontTx/>
              <a:buChar char="●"/>
              <a:tabLst/>
              <a:defRPr/>
            </a:pPr>
            <a:r>
              <a:rPr lang="sv-fi"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mänskliga relationer räknas oftast kvaliteten och inte kvantiteten, och därför kan förlängd emotionell ensamhet vara mycket belastande. </a:t>
            </a:r>
          </a:p>
          <a:p>
            <a:pPr marL="457200" marR="0" lvl="0" indent="-344170" algn="l" defTabSz="914400" rtl="0" eaLnBrk="1" fontAlgn="auto" latinLnBrk="0" hangingPunct="1">
              <a:lnSpc>
                <a:spcPct val="80000"/>
              </a:lnSpc>
              <a:spcBef>
                <a:spcPts val="0"/>
              </a:spcBef>
              <a:spcAft>
                <a:spcPts val="0"/>
              </a:spcAft>
              <a:buClrTx/>
              <a:buSzPts val="1820"/>
              <a:buFontTx/>
              <a:buChar char="●"/>
              <a:tabLst/>
              <a:defRP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Redan en nära relation kan få känslan av ensamhet att försvinna, medan hundratals människor omkring dig hjälper inte om du inte har en enda nära relation. </a:t>
            </a:r>
          </a:p>
          <a:p>
            <a:pPr marL="457200" marR="0" lvl="0" indent="-344170" algn="l" defTabSz="914400" rtl="0" eaLnBrk="1" fontAlgn="auto" latinLnBrk="0" hangingPunct="1">
              <a:lnSpc>
                <a:spcPct val="80000"/>
              </a:lnSpc>
              <a:spcBef>
                <a:spcPts val="0"/>
              </a:spcBef>
              <a:spcAft>
                <a:spcPts val="0"/>
              </a:spcAft>
              <a:buClrTx/>
              <a:buSzPts val="1820"/>
              <a:buFontTx/>
              <a:buChar char="●"/>
              <a:tabLst/>
              <a:defRPr/>
            </a:pPr>
            <a:r>
              <a:rPr lang="sv-fi"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Man kan be deltagarna att fundera på sin egen upplevelse av ensamhet: saknar man i första hand fler nätverk och olika människor eller gemenskaper eller en nära vän?</a:t>
            </a: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Ni kan dela erfarenheter tillsammans.</a:t>
            </a:r>
          </a:p>
          <a:p>
            <a:pPr marL="457200" marR="0" lvl="0" indent="-344170" algn="l" defTabSz="914400" rtl="0" eaLnBrk="1" fontAlgn="auto" latinLnBrk="0" hangingPunct="1">
              <a:lnSpc>
                <a:spcPct val="80000"/>
              </a:lnSpc>
              <a:spcBef>
                <a:spcPts val="0"/>
              </a:spcBef>
              <a:spcAft>
                <a:spcPts val="0"/>
              </a:spcAft>
              <a:buClrTx/>
              <a:buSzPts val="1820"/>
              <a:buFontTx/>
              <a:buChar char="●"/>
              <a:tabLst/>
              <a:defRP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Man kan också undersöka sin egen upplevelse av ensamhet med dessa små ”prov”: </a:t>
            </a:r>
          </a:p>
          <a:p>
            <a:pPr marL="914400" marR="0" lvl="1" indent="-344170" algn="l" defTabSz="914400" rtl="0" eaLnBrk="1" fontAlgn="auto" latinLnBrk="0" hangingPunct="1">
              <a:lnSpc>
                <a:spcPct val="80000"/>
              </a:lnSpc>
              <a:spcBef>
                <a:spcPts val="0"/>
              </a:spcBef>
              <a:spcAft>
                <a:spcPts val="0"/>
              </a:spcAft>
              <a:buClrTx/>
              <a:buSzPts val="1820"/>
              <a:buFontTx/>
              <a:buChar char="●"/>
              <a:tabLst/>
              <a:defRPr/>
            </a:pPr>
            <a:r>
              <a:rPr lang="sv-fi" b="0" i="0" u="none" baseline="0">
                <a:hlinkClick r:id="rId3" tooltip="http://spr.fi/emotyksinaisyys"/>
              </a:rPr>
              <a:t>http://spr.fi/emotyksinaisyys</a:t>
            </a:r>
            <a:r>
              <a:rPr lang="sv-fi" b="0" i="0" u="none" baseline="0"/>
              <a:t> </a:t>
            </a:r>
          </a:p>
          <a:p>
            <a:pPr marL="914400" marR="0" lvl="1" indent="-344170" algn="l" defTabSz="914400" rtl="0" eaLnBrk="1" fontAlgn="auto" latinLnBrk="0" hangingPunct="1">
              <a:lnSpc>
                <a:spcPct val="80000"/>
              </a:lnSpc>
              <a:spcBef>
                <a:spcPts val="0"/>
              </a:spcBef>
              <a:spcAft>
                <a:spcPts val="0"/>
              </a:spcAft>
              <a:buClrTx/>
              <a:buSzPts val="1820"/>
              <a:buFontTx/>
              <a:buChar char="●"/>
              <a:tabLst/>
              <a:defRPr/>
            </a:pPr>
            <a:r>
              <a:rPr lang="sv-fi" b="0" i="0" u="none" baseline="0">
                <a:hlinkClick r:id="rId4" tooltip="http://spr.fi/sosyksinaisyys"/>
              </a:rPr>
              <a:t>http://spr.fi/sosyksinaisyys</a:t>
            </a:r>
            <a:endParaRPr lang="sv-fi" dirty="0"/>
          </a:p>
          <a:p>
            <a:pPr marL="457200" marR="0" lvl="0" indent="-344170" algn="l" defTabSz="914400" rtl="0" eaLnBrk="1" fontAlgn="auto" latinLnBrk="0" hangingPunct="1">
              <a:lnSpc>
                <a:spcPct val="80000"/>
              </a:lnSpc>
              <a:spcBef>
                <a:spcPts val="0"/>
              </a:spcBef>
              <a:spcAft>
                <a:spcPts val="0"/>
              </a:spcAft>
              <a:buClrTx/>
              <a:buSzPts val="1820"/>
              <a:buFontTx/>
              <a:buChar char="●"/>
              <a:tabLst/>
              <a:defRPr/>
            </a:pPr>
            <a:endParaRPr lang="sv-fi" sz="1200" dirty="0">
              <a:latin typeface="Arial" panose="020B0604020202020204" pitchFamily="34" charset="0"/>
              <a:cs typeface="Arial" panose="020B0604020202020204" pitchFamily="34" charset="0"/>
            </a:endParaRPr>
          </a:p>
          <a:p>
            <a:pPr marL="113030" marR="0" lvl="0" indent="0" algn="l" defTabSz="914400" rtl="0" eaLnBrk="1" fontAlgn="auto" latinLnBrk="0" hangingPunct="1">
              <a:lnSpc>
                <a:spcPct val="80000"/>
              </a:lnSpc>
              <a:spcBef>
                <a:spcPts val="0"/>
              </a:spcBef>
              <a:spcAft>
                <a:spcPts val="0"/>
              </a:spcAft>
              <a:buClr>
                <a:srgbClr val="000000"/>
              </a:buClr>
              <a:buSzPts val="1820"/>
              <a:buFont typeface="Arial"/>
              <a:buNone/>
              <a:tabLst/>
              <a:defRPr/>
            </a:pPr>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088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Titta på en av följande videor tillsammans eller fortsätt direkt till att diskutera upplevelsen av ensamhet. </a:t>
            </a:r>
            <a:endParaRPr lang="sv-fi" dirty="0">
              <a:latin typeface="Arial" panose="020B0604020202020204" pitchFamily="34" charset="0"/>
              <a:cs typeface="Arial" panose="020B0604020202020204" pitchFamily="34" charset="0"/>
              <a:hlinkClick r:id="rId3"/>
            </a:endParaRP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hlinkClick r:id="rId3"/>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FRK Nähdään yksinäisyys (youtube.com) (på finska)</a:t>
            </a: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Mitä yksinäisenä ei halua kuulla? / SOME DEEP STORY 6 (youtube.com) (på finska)</a:t>
            </a: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185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sv-fi"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Ledarna kan börja med att berätta om sina upplevelser om ingen av deltagarna vågar börja. Det är viktigt att man får berätta så mycket eller så lite som man vill. </a:t>
            </a:r>
          </a:p>
          <a:p>
            <a:pPr marL="0" lvl="0" indent="0" algn="l" rtl="0">
              <a:spcBef>
                <a:spcPts val="0"/>
              </a:spcBef>
              <a:spcAft>
                <a:spcPts val="0"/>
              </a:spcAft>
              <a:buClr>
                <a:schemeClr val="dk1"/>
              </a:buClr>
              <a:buSzPts val="1100"/>
              <a:buFont typeface="Arial"/>
              <a:buNone/>
            </a:pPr>
            <a:r>
              <a:rPr lang="sv-fi"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Hjälpfrågor:</a:t>
            </a:r>
          </a:p>
          <a:p>
            <a:pPr marL="171450" lvl="0" indent="-171450" algn="l" rtl="0">
              <a:spcBef>
                <a:spcPts val="0"/>
              </a:spcBef>
              <a:spcAft>
                <a:spcPts val="0"/>
              </a:spcAft>
              <a:buClr>
                <a:schemeClr val="dk1"/>
              </a:buClr>
              <a:buSzPts val="1100"/>
              <a:buFont typeface="Arial" panose="020B0604020202020204" pitchFamily="34" charset="0"/>
              <a:buChar char="•"/>
            </a:pPr>
            <a:r>
              <a:rPr lang="sv-fi"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Varför tror du att du kommer särskilt bra ihåg just det där minnet?</a:t>
            </a:r>
          </a:p>
          <a:p>
            <a:pPr marL="171450" lvl="0" indent="-171450" algn="l" rtl="0">
              <a:spcBef>
                <a:spcPts val="0"/>
              </a:spcBef>
              <a:spcAft>
                <a:spcPts val="0"/>
              </a:spcAft>
              <a:buClr>
                <a:schemeClr val="dk1"/>
              </a:buClr>
              <a:buSzPts val="1100"/>
              <a:buFont typeface="Arial" panose="020B0604020202020204" pitchFamily="34" charset="0"/>
              <a:buChar char="•"/>
            </a:pPr>
            <a:r>
              <a:rPr lang="sv-fi"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Vad är din tidigaste upplevelse av ensamhet?</a:t>
            </a:r>
          </a:p>
          <a:p>
            <a:pPr marL="171450" lvl="0" indent="-171450" algn="l" rtl="0">
              <a:spcBef>
                <a:spcPts val="0"/>
              </a:spcBef>
              <a:spcAft>
                <a:spcPts val="0"/>
              </a:spcAft>
              <a:buClr>
                <a:schemeClr val="dk1"/>
              </a:buClr>
              <a:buSzPts val="1100"/>
              <a:buFont typeface="Arial" panose="020B0604020202020204" pitchFamily="34" charset="0"/>
              <a:buChar char="•"/>
            </a:pPr>
            <a:r>
              <a:rPr lang="sv-fi"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Var ensamheten mer av emotionell (du kände ingen samhörighet med någon) eller social natur (du önskade att det fanns fler olika sorters personer eller en gemenskap i ditt liv)?</a:t>
            </a:r>
          </a:p>
          <a:p>
            <a:pPr marL="171450" lvl="0" indent="-171450" algn="l" rtl="0">
              <a:spcBef>
                <a:spcPts val="0"/>
              </a:spcBef>
              <a:spcAft>
                <a:spcPts val="0"/>
              </a:spcAft>
              <a:buClr>
                <a:schemeClr val="dk1"/>
              </a:buClr>
              <a:buSzPts val="1100"/>
              <a:buFont typeface="Arial" panose="020B0604020202020204" pitchFamily="34" charset="0"/>
              <a:buChar char="•"/>
            </a:pPr>
            <a:r>
              <a:rPr lang="sv-fi"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Kan du beskriva känslan som du hade just då?</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138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spcBef>
                <a:spcPts val="0"/>
              </a:spcBef>
              <a:spcAft>
                <a:spcPts val="0"/>
              </a:spcAft>
              <a:buNone/>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är helt normalt att ha också negativa känslor, och denna grupps syfte är inte att undertrycka dem – tvärtom. Det är dock viktigt man i en kamratstödsgrupp kan hitta synvinklar som ökar hopp och tro på att det är möjligt att ändra saker. Därför har tacksamhetsdagboken valts som en av gruppens arbetsformer. </a:t>
            </a:r>
          </a:p>
          <a:p>
            <a:pPr marL="0" lvl="0" indent="0" algn="l" rtl="0">
              <a:spcBef>
                <a:spcPts val="0"/>
              </a:spcBef>
              <a:spcAft>
                <a:spcPts val="0"/>
              </a:spcAft>
              <a:buNone/>
            </a:pPr>
            <a:endParaRPr lang="sv-fi" sz="1200" dirty="0">
              <a:solidFill>
                <a:schemeClr val="dk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800" b="0"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Forskningskälla: Emmons, R. A. (2004). The Psychology of Gratitude: An Introduction. In R. A. Emmons &amp; M. E. McCullough (Eds.), The psychology of gratitude (pp. 3–16). Oxford University Press. </a:t>
            </a:r>
            <a:br>
              <a:rPr lang="sv-fi" sz="1800">
                <a:effectLst/>
                <a:latin typeface="Arial" panose="020B0604020202020204" pitchFamily="34" charset="0"/>
                <a:cs typeface="Arial" panose="020B0604020202020204" pitchFamily="34" charset="0"/>
              </a:rPr>
            </a:br>
            <a:r>
              <a:rPr lang="sv-fi" sz="1800" b="0"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https://www.terveyskirjasto.fi/ont00901</a:t>
            </a:r>
          </a:p>
          <a:p>
            <a:pPr marL="0" lvl="0" indent="0" algn="l" rtl="0">
              <a:spcBef>
                <a:spcPts val="0"/>
              </a:spcBef>
              <a:spcAft>
                <a:spcPts val="0"/>
              </a:spcAft>
              <a:buNone/>
            </a:pPr>
            <a:endParaRPr lang="sv-fi" sz="1200" dirty="0">
              <a:solidFill>
                <a:schemeClr val="dk2"/>
              </a:solidFill>
              <a:latin typeface="Arial" panose="020B0604020202020204" pitchFamily="34" charset="0"/>
              <a:cs typeface="Arial" panose="020B0604020202020204" pitchFamily="34" charset="0"/>
            </a:endParaRPr>
          </a:p>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998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Berätta att ett av verktygen som används är en tacksamhetsdagbok, som kan vara till hjälpa med att få ens negativa känslor i balans.  </a:t>
            </a:r>
            <a:r>
              <a:rPr lang="sv-fi" sz="1200" b="1"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Dagboken är personlig, men under Hur känner du dig-rundan i början av varje möte kan man också lyfta fram något som man skrivit om i sin dagbok – om man vill. </a:t>
            </a:r>
            <a:r>
              <a:rPr lang="sv-fi"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I stället för en tacksamhetsdagbok kan man också skriva en vanlig dagbok. Under gruppmötena väcks det säkert många slags tankar om ensamhet som är bra att skriva ner.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Uppmuntra deltagare att ta itu med utmaningen. Instruera dagboksuppgiften på följande sätt:</a:t>
            </a:r>
          </a:p>
          <a:p>
            <a:pPr marL="457200" lvl="0" indent="-361950" algn="l" rtl="0">
              <a:spcBef>
                <a:spcPts val="0"/>
              </a:spcBef>
              <a:spcAft>
                <a:spcPts val="0"/>
              </a:spcAft>
              <a:buClr>
                <a:schemeClr val="dk2"/>
              </a:buClr>
              <a:buSzPts val="2100"/>
              <a:buChar cha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Välj om du vill ha en fysisk eller en elektronisk dagbok (t.ex. Google Keep, Evernote, Word-dokument) Du kan också använda diktafon om du vill.</a:t>
            </a:r>
          </a:p>
          <a:p>
            <a:pPr marL="457200" lvl="0" indent="-361950" algn="l" rtl="0">
              <a:spcBef>
                <a:spcPts val="0"/>
              </a:spcBef>
              <a:spcAft>
                <a:spcPts val="0"/>
              </a:spcAft>
              <a:buClr>
                <a:schemeClr val="dk2"/>
              </a:buClr>
              <a:buSzPts val="2100"/>
              <a:buChar cha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Fundera på vilken tid under dagen det skulle vara lättast för dig att sitta ner och skriva, och sträva efter att skriva då.</a:t>
            </a:r>
          </a:p>
          <a:p>
            <a:pPr marL="457200" lvl="0" indent="-361950" algn="l" rtl="0">
              <a:spcBef>
                <a:spcPts val="0"/>
              </a:spcBef>
              <a:spcAft>
                <a:spcPts val="0"/>
              </a:spcAft>
              <a:buClr>
                <a:schemeClr val="dk2"/>
              </a:buClr>
              <a:buSzPts val="2100"/>
              <a:buChar cha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Skulle du kunna koppla ihop skrivandet med någon annan rutin du har? T.ex. skriva efter att du har borstat tänderna på kvällen?</a:t>
            </a:r>
          </a:p>
          <a:p>
            <a:pPr marL="457200" lvl="0" indent="-361950" algn="l" rtl="0">
              <a:spcBef>
                <a:spcPts val="0"/>
              </a:spcBef>
              <a:spcAft>
                <a:spcPts val="0"/>
              </a:spcAft>
              <a:buClr>
                <a:schemeClr val="dk2"/>
              </a:buClr>
              <a:buSzPts val="2100"/>
              <a:buChar char="●"/>
            </a:pPr>
            <a:endParaRPr lang="sv-fi" sz="1200" dirty="0">
              <a:solidFill>
                <a:schemeClr val="dk2"/>
              </a:solidFill>
              <a:latin typeface="Arial" panose="020B0604020202020204" pitchFamily="34" charset="0"/>
              <a:cs typeface="Arial" panose="020B0604020202020204" pitchFamily="34" charset="0"/>
            </a:endParaRPr>
          </a:p>
          <a:p>
            <a:pPr marL="95250" lvl="0" indent="0" algn="l" rtl="0">
              <a:spcBef>
                <a:spcPts val="0"/>
              </a:spcBef>
              <a:spcAft>
                <a:spcPts val="0"/>
              </a:spcAft>
              <a:buClr>
                <a:schemeClr val="dk2"/>
              </a:buClr>
              <a:buSzPts val="2100"/>
              <a:buNone/>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Tips för att skriva dagbok:</a:t>
            </a:r>
          </a:p>
          <a:p>
            <a:pPr marL="457200" lvl="0" indent="-355600" algn="l" rtl="0">
              <a:spcBef>
                <a:spcPts val="0"/>
              </a:spcBef>
              <a:spcAft>
                <a:spcPts val="0"/>
              </a:spcAft>
              <a:buSzPct val="100000"/>
              <a:buChar char="●"/>
            </a:pPr>
            <a:r>
              <a:rPr lang="sv-fi" sz="1200" b="1" i="0" u="none" baseline="0"/>
              <a:t>Försök skriva varje dag</a:t>
            </a:r>
            <a:r>
              <a:rPr lang="sv-fi" sz="1200" b="0" i="0" u="none" baseline="0"/>
              <a:t> – en minut räcker!</a:t>
            </a:r>
          </a:p>
          <a:p>
            <a:pPr marL="457200" lvl="0" indent="-355600" algn="l" rtl="0">
              <a:spcBef>
                <a:spcPts val="0"/>
              </a:spcBef>
              <a:spcAft>
                <a:spcPts val="0"/>
              </a:spcAft>
              <a:buSzPct val="100000"/>
              <a:buChar char="●"/>
            </a:pPr>
            <a:r>
              <a:rPr lang="sv-fi" sz="1200" b="0" i="0" u="none" baseline="0"/>
              <a:t>Skriv ner minst tre saker du är tacksam över. De kan vara så stora eller små som du vill.</a:t>
            </a:r>
          </a:p>
          <a:p>
            <a:pPr marL="457200" lvl="0" indent="-355600" algn="l" rtl="0">
              <a:spcBef>
                <a:spcPts val="0"/>
              </a:spcBef>
              <a:spcAft>
                <a:spcPts val="0"/>
              </a:spcAft>
              <a:buSzPct val="100000"/>
              <a:buChar char="●"/>
            </a:pPr>
            <a:r>
              <a:rPr lang="sv-fi" sz="1200" b="0" i="0" u="none" baseline="0"/>
              <a:t>Skriv också om saker som du själv gjort – på detta sätt kan du vara tacksam för dig själv också.</a:t>
            </a:r>
          </a:p>
          <a:p>
            <a:pPr marL="457200" lvl="0" indent="-355600" algn="l" rtl="0">
              <a:spcBef>
                <a:spcPts val="0"/>
              </a:spcBef>
              <a:spcAft>
                <a:spcPts val="0"/>
              </a:spcAft>
              <a:buSzPct val="100000"/>
              <a:buChar char="●"/>
            </a:pPr>
            <a:r>
              <a:rPr lang="sv-fi" sz="1200" b="0" i="0" u="none" baseline="0"/>
              <a:t>Sträva efter att vara så noggrann som möjligt.</a:t>
            </a:r>
          </a:p>
          <a:p>
            <a:pPr marL="457200" lvl="0" indent="-355600" algn="l" rtl="0">
              <a:spcBef>
                <a:spcPts val="0"/>
              </a:spcBef>
              <a:spcAft>
                <a:spcPts val="0"/>
              </a:spcAft>
              <a:buSzPct val="100000"/>
              <a:buChar char="●"/>
            </a:pPr>
            <a:r>
              <a:rPr lang="sv-fi" sz="1200" b="0" i="0" u="none" baseline="0"/>
              <a:t>Placera dina skrivredskap (pennan, häftet osv.) på en synlig plats.</a:t>
            </a:r>
          </a:p>
          <a:p>
            <a:pPr marL="457200" lvl="0" indent="-355600" algn="l" rtl="0">
              <a:spcBef>
                <a:spcPts val="0"/>
              </a:spcBef>
              <a:spcAft>
                <a:spcPts val="0"/>
              </a:spcAft>
              <a:buSzPct val="100000"/>
              <a:buChar char="●"/>
            </a:pPr>
            <a:r>
              <a:rPr lang="sv-fi" sz="1200" b="0" i="0" u="none" baseline="0"/>
              <a:t>Känn efter hur tacksamheten känns i kroppen när du gör anteckningar. </a:t>
            </a:r>
          </a:p>
          <a:p>
            <a:pPr marL="95250" lvl="0" indent="0" algn="l" rtl="0">
              <a:spcBef>
                <a:spcPts val="0"/>
              </a:spcBef>
              <a:spcAft>
                <a:spcPts val="0"/>
              </a:spcAft>
              <a:buClr>
                <a:schemeClr val="dk2"/>
              </a:buClr>
              <a:buSzPts val="2100"/>
              <a:buNone/>
            </a:pPr>
            <a:endParaRPr lang="sv-fi" sz="1200" dirty="0">
              <a:solidFill>
                <a:schemeClr val="dk2"/>
              </a:solidFill>
              <a:latin typeface="Arial" panose="020B0604020202020204" pitchFamily="34" charset="0"/>
              <a:cs typeface="Arial" panose="020B0604020202020204" pitchFamily="34" charset="0"/>
            </a:endParaRPr>
          </a:p>
          <a:p>
            <a:pPr marL="95250" lvl="0" indent="0" algn="l" rtl="0">
              <a:spcBef>
                <a:spcPts val="0"/>
              </a:spcBef>
              <a:spcAft>
                <a:spcPts val="0"/>
              </a:spcAft>
              <a:buClr>
                <a:schemeClr val="dk2"/>
              </a:buClr>
              <a:buSzPts val="2100"/>
              <a:buNone/>
            </a:pPr>
            <a:endParaRPr lang="sv-fi" sz="1200" dirty="0">
              <a:solidFill>
                <a:schemeClr val="dk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05252" lvl="0" indent="0" algn="l" rtl="0">
              <a:spcBef>
                <a:spcPts val="0"/>
              </a:spcBef>
              <a:spcAft>
                <a:spcPts val="0"/>
              </a:spcAft>
              <a:buSzPct val="100000"/>
              <a:buNone/>
            </a:pPr>
            <a:r>
              <a:rPr lang="sv-fi"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Mötets innehåll: </a:t>
            </a:r>
          </a:p>
          <a:p>
            <a:pPr marL="457200" lvl="0" indent="-351948" algn="l" rtl="0">
              <a:spcBef>
                <a:spcPts val="0"/>
              </a:spcBef>
              <a:spcAft>
                <a:spcPts val="0"/>
              </a:spcAft>
              <a:buSzPct val="1000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Gruppens mål och tidtabeller</a:t>
            </a:r>
          </a:p>
          <a:p>
            <a:pPr marL="457200" marR="0" lvl="0" indent="-351948" algn="l" defTabSz="914400" rtl="0" eaLnBrk="1" fontAlgn="auto" latinLnBrk="0" hangingPunct="1">
              <a:lnSpc>
                <a:spcPct val="100000"/>
              </a:lnSpc>
              <a:spcBef>
                <a:spcPts val="0"/>
              </a:spcBef>
              <a:spcAft>
                <a:spcPts val="0"/>
              </a:spcAft>
              <a:buClrTx/>
              <a:buSzPct val="100000"/>
              <a:buFontTx/>
              <a:buChar char="●"/>
              <a:tabLst/>
              <a:defRP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Tryggare rum och Röda Korsets principer</a:t>
            </a:r>
          </a:p>
          <a:p>
            <a:pPr marL="457200" lvl="0" indent="-351948" algn="l" rtl="0">
              <a:spcBef>
                <a:spcPts val="0"/>
              </a:spcBef>
              <a:spcAft>
                <a:spcPts val="0"/>
              </a:spcAft>
              <a:buSzPct val="1000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Reglerna för vår grupp</a:t>
            </a:r>
          </a:p>
          <a:p>
            <a:pPr marL="457200" lvl="0" indent="-351948" algn="l" rtl="0">
              <a:spcBef>
                <a:spcPts val="0"/>
              </a:spcBef>
              <a:spcAft>
                <a:spcPts val="0"/>
              </a:spcAft>
              <a:buSzPct val="1000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Lär känna varandra</a:t>
            </a:r>
          </a:p>
          <a:p>
            <a:pPr marL="457200" lvl="0" indent="-351948" algn="l" rtl="0">
              <a:spcBef>
                <a:spcPts val="0"/>
              </a:spcBef>
              <a:spcAft>
                <a:spcPts val="0"/>
              </a:spcAft>
              <a:buSzPct val="1000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Ensamhet som fenomen</a:t>
            </a:r>
          </a:p>
          <a:p>
            <a:pPr marL="457200" lvl="0" indent="-351948" algn="l" rtl="0">
              <a:spcBef>
                <a:spcPts val="0"/>
              </a:spcBef>
              <a:spcAft>
                <a:spcPts val="0"/>
              </a:spcAft>
              <a:buSzPct val="1000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Hemuppgift - tacksamhetsdagbok</a:t>
            </a:r>
            <a:endParaRPr lang="sv-fi" dirty="0">
              <a:latin typeface="Arial" panose="020B0604020202020204" pitchFamily="34" charset="0"/>
              <a:cs typeface="Arial" panose="020B0604020202020204" pitchFamily="34" charset="0"/>
            </a:endParaRPr>
          </a:p>
          <a:p>
            <a:endParaRPr lang="sv-fi" dirty="0"/>
          </a:p>
        </p:txBody>
      </p:sp>
      <p:sp>
        <p:nvSpPr>
          <p:cNvPr id="4" name="Dian numeron paikkamerkki 3"/>
          <p:cNvSpPr>
            <a:spLocks noGrp="1"/>
          </p:cNvSpPr>
          <p:nvPr>
            <p:ph type="sldNum" sz="quarter" idx="5"/>
          </p:nvPr>
        </p:nvSpPr>
        <p:spPr/>
        <p:txBody>
          <a:bodyPr/>
          <a:lstStyle/>
          <a:p>
            <a:pPr algn="l" rtl="0"/>
            <a:fld id="{D9D1C9AF-C8A2-E248-9C2D-AAFE8E0C60B5}" type="slidenum">
              <a:rPr/>
              <a:t>2</a:t>
            </a:fld>
            <a:endParaRPr lang="sv-fi"/>
          </a:p>
        </p:txBody>
      </p:sp>
    </p:spTree>
    <p:extLst>
      <p:ext uri="{BB962C8B-B14F-4D97-AF65-F5344CB8AC3E}">
        <p14:creationId xmlns:p14="http://schemas.microsoft.com/office/powerpoint/2010/main" val="2365698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Kopiera hemuppgiften i chattfältet så att deltagarna får alla länkar. Deltagarna kan också ta ett foto på diabilden.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Om deltagarna vill fördjupa sig i info om ensamhet och kompiskunskaper under gruppens gång kan ni också skicka dem följande länkar: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fi"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www.rodakorset.fi/kompiskunskap</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fi" b="0" i="0" u="none" baseline="0">
                <a:hlinkClick r:id="rId3"/>
              </a:rPr>
              <a:t>https://www.helsinkimissio.fi/wp-content/uploads/2023/04/Ensamhet.pdf</a:t>
            </a:r>
            <a:endParaRPr lang="sv-fi" dirty="0">
              <a:solidFill>
                <a:schemeClr val="dk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fi" b="0" i="0" u="none" baseline="0">
                <a:hlinkClick r:id="rId4"/>
              </a:rPr>
              <a:t>Välkommen till egenvårdsprogrammet för ensamhet | Psykporten.fi</a:t>
            </a:r>
            <a:endParaRPr lang="sv-fi"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solidFill>
                  <a:schemeClr val="dk1"/>
                </a:solidFill>
              </a:rPr>
              <a:t>Poddradiorekommendationer</a:t>
            </a:r>
          </a:p>
          <a:p>
            <a:pPr marL="457200" lvl="0" indent="-342900" algn="l" rtl="0">
              <a:spcBef>
                <a:spcPts val="0"/>
              </a:spcBef>
              <a:spcAft>
                <a:spcPts val="0"/>
              </a:spcAft>
              <a:buSzPts val="1800"/>
              <a:buFont typeface="Courier New" panose="02070309020205020404" pitchFamily="49" charset="0"/>
              <a:buChar char="o"/>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5"/>
              </a:rPr>
              <a:t>Yksinäisyys – onko mussa joku vikana? | Melkein kaikki mielestä | Yle Arenan (på finska)</a:t>
            </a:r>
            <a:endParaRPr lang="sv-fi" sz="1400" dirty="0">
              <a:latin typeface="Arial" panose="020B0604020202020204" pitchFamily="34" charset="0"/>
            </a:endParaRPr>
          </a:p>
          <a:p>
            <a:pPr marL="457200" lvl="0" indent="-342900" algn="l" rtl="0">
              <a:spcBef>
                <a:spcPts val="0"/>
              </a:spcBef>
              <a:spcAft>
                <a:spcPts val="0"/>
              </a:spcAft>
              <a:buSzPts val="1800"/>
              <a:buFont typeface="Courier New" panose="02070309020205020404" pitchFamily="49" charset="0"/>
              <a:buChar char="o"/>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6"/>
              </a:rPr>
              <a:t>Yksinäisyys | Tunnekultti | Yle Arenan (på finska)</a:t>
            </a:r>
            <a:endParaRPr lang="sv-fi" sz="1200" dirty="0">
              <a:latin typeface="Arial" panose="020B0604020202020204" pitchFamily="34" charset="0"/>
            </a:endParaRPr>
          </a:p>
          <a:p>
            <a:pPr marL="457200" lvl="0" indent="-342900" algn="l" rtl="0">
              <a:spcBef>
                <a:spcPts val="0"/>
              </a:spcBef>
              <a:spcAft>
                <a:spcPts val="0"/>
              </a:spcAft>
              <a:buSzPts val="1800"/>
              <a:buFont typeface="Courier New" panose="02070309020205020404" pitchFamily="49" charset="0"/>
              <a:buChar char="o"/>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7"/>
              </a:rPr>
              <a:t>Yksinäisyyden kehästä pois | Sari Valto | Yle Arenan (på finska)</a:t>
            </a:r>
            <a:endParaRPr lang="sv-fi" sz="1200" dirty="0">
              <a:latin typeface="Arial" panose="020B0604020202020204" pitchFamily="34" charset="0"/>
            </a:endParaRPr>
          </a:p>
          <a:p>
            <a:pPr marL="457200" lvl="0" indent="-342900" algn="l" rtl="0">
              <a:spcBef>
                <a:spcPts val="0"/>
              </a:spcBef>
              <a:spcAft>
                <a:spcPts val="0"/>
              </a:spcAft>
              <a:buSzPts val="1800"/>
              <a:buFont typeface="Courier New" panose="02070309020205020404" pitchFamily="49" charset="0"/>
              <a:buChar char="o"/>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8"/>
              </a:rPr>
              <a:t>Avsnitt 2: Kiitollisuus tuo onnellisuutta | Onnellisuusharjoituksia | Yle Arenan (på finska)</a:t>
            </a:r>
            <a:endParaRPr lang="sv-fi" sz="14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50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Kom ihåg att tacka deltagarna efter varje möte. Ni kan också påminna dem om nästa veckas tema. </a:t>
            </a:r>
            <a:endParaRPr lang="sv-fi" dirty="0"/>
          </a:p>
          <a:p>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52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lnSpc>
                <a:spcPct val="80000"/>
              </a:lnSpc>
              <a:spcBef>
                <a:spcPts val="0"/>
              </a:spcBef>
              <a:spcAft>
                <a:spcPts val="0"/>
              </a:spcAft>
              <a:buSzPts val="275"/>
              <a:buNone/>
            </a:pPr>
            <a:endParaRPr lang="sv-fi" sz="1200" dirty="0"/>
          </a:p>
          <a:p>
            <a:pPr marL="457200" lvl="0" indent="-317500" algn="l" rtl="0">
              <a:lnSpc>
                <a:spcPct val="80000"/>
              </a:lnSpc>
              <a:spcBef>
                <a:spcPts val="0"/>
              </a:spcBef>
              <a:spcAft>
                <a:spcPts val="0"/>
              </a:spcAft>
              <a:buSzPts val="14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känner du dig-runda</a:t>
            </a:r>
          </a:p>
          <a:p>
            <a:pPr marL="457200" lvl="0" indent="-317500" algn="l" rtl="0">
              <a:lnSpc>
                <a:spcPct val="80000"/>
              </a:lnSpc>
              <a:spcBef>
                <a:spcPts val="0"/>
              </a:spcBef>
              <a:spcAft>
                <a:spcPts val="0"/>
              </a:spcAft>
              <a:buSzPts val="14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Uppgift: Vilka faktorer kan orsaka ensamhet?</a:t>
            </a:r>
          </a:p>
          <a:p>
            <a:pPr marL="457200" lvl="0" indent="-317500" algn="l" rtl="0">
              <a:lnSpc>
                <a:spcPct val="80000"/>
              </a:lnSpc>
              <a:spcBef>
                <a:spcPts val="0"/>
              </a:spcBef>
              <a:spcAft>
                <a:spcPts val="0"/>
              </a:spcAft>
              <a:buSzPts val="14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Uppgift: Vilka faktorer skapar ensamhet i ditt liv?</a:t>
            </a:r>
          </a:p>
          <a:p>
            <a:pPr marL="457200" lvl="0" indent="-317500" algn="l" rtl="0">
              <a:lnSpc>
                <a:spcPct val="80000"/>
              </a:lnSpc>
              <a:spcBef>
                <a:spcPts val="0"/>
              </a:spcBef>
              <a:spcAft>
                <a:spcPts val="0"/>
              </a:spcAft>
              <a:buSzPts val="14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Om ensamhet</a:t>
            </a:r>
          </a:p>
          <a:p>
            <a:pPr marL="457200" lvl="0" indent="-317500" algn="l" rtl="0">
              <a:lnSpc>
                <a:spcPct val="80000"/>
              </a:lnSpc>
              <a:spcBef>
                <a:spcPts val="0"/>
              </a:spcBef>
              <a:spcAft>
                <a:spcPts val="0"/>
              </a:spcAft>
              <a:buSzPts val="14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Om sociala mediers inverkan</a:t>
            </a:r>
          </a:p>
          <a:p>
            <a:pPr marL="457200" lvl="0" indent="-317500" algn="l" rtl="0">
              <a:lnSpc>
                <a:spcPct val="80000"/>
              </a:lnSpc>
              <a:spcBef>
                <a:spcPts val="0"/>
              </a:spcBef>
              <a:spcAft>
                <a:spcPts val="0"/>
              </a:spcAft>
              <a:buSzPts val="1400"/>
              <a:buChar char="●"/>
            </a:pPr>
            <a:r>
              <a:rPr lang="sv-fi" b="0" i="0" u="none" baseline="0">
                <a:latin typeface="Arial"/>
                <a:ea typeface="Arial"/>
                <a:cs typeface="Arial"/>
                <a:sym typeface="Arial"/>
              </a:rPr>
              <a:t>Hemuppgift</a:t>
            </a:r>
            <a:endParaRPr lang="sv-fi" sz="1200" dirty="0">
              <a:latin typeface="Arial" panose="020B0604020202020204" pitchFamily="34" charset="0"/>
              <a:cs typeface="Arial" panose="020B0604020202020204" pitchFamily="34" charset="0"/>
            </a:endParaRPr>
          </a:p>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80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Känslorunda – välj den bild som beskriver ditt känslotillstånd i dag. Berätta om ditt känslotillstånd för andra genom att öppna mikrofonen eller skriva i chatten. </a:t>
            </a:r>
          </a:p>
        </p:txBody>
      </p:sp>
      <p:sp>
        <p:nvSpPr>
          <p:cNvPr id="4" name="Dian numeron paikkamerkki 3"/>
          <p:cNvSpPr>
            <a:spLocks noGrp="1"/>
          </p:cNvSpPr>
          <p:nvPr>
            <p:ph type="sldNum" sz="quarter" idx="5"/>
          </p:nvPr>
        </p:nvSpPr>
        <p:spPr/>
        <p:txBody>
          <a:bodyPr/>
          <a:lstStyle/>
          <a:p>
            <a:pPr algn="l" rtl="0"/>
            <a:fld id="{D9D1C9AF-C8A2-E248-9C2D-AAFE8E0C60B5}" type="slidenum">
              <a:rPr/>
              <a:t>24</a:t>
            </a:fld>
            <a:endParaRPr lang="sv-fi"/>
          </a:p>
        </p:txBody>
      </p:sp>
    </p:spTree>
    <p:extLst>
      <p:ext uri="{BB962C8B-B14F-4D97-AF65-F5344CB8AC3E}">
        <p14:creationId xmlns:p14="http://schemas.microsoft.com/office/powerpoint/2010/main" val="3924101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Mötet inleds med en gemensam hur känner du dig-runda. Deltagarna kan berätta hur det känns nu när gruppmötet börjar. Har det hänt något speciellt under dagen eller veckan som man skulle vilja dela med resten av gruppen? Är det något som man skrivit i din tacksamhetsdagbok som man skulle vilja dela med de andra?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sv-fi">
                <a:latin typeface="Arial" panose="020B0604020202020204" pitchFamily="34" charset="0"/>
                <a:cs typeface="Arial" panose="020B0604020202020204" pitchFamily="34" charset="0"/>
              </a:rPr>
            </a:br>
            <a:r>
              <a:rPr lang="sv-fi"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Förra gångens hemuppgift var att observera om man hittar t.ex. nyheter som handlar om ensamhet. Man kan fråga om deltagarna hittade några sådana under veckan.</a:t>
            </a: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Om gruppen är mycket pratsam kan man bestämma att varje deltagare exempelvis har max. 2 minuter på sig att berätta hur de har det.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874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Gå igenom fyrfältsmatrisen som är ett sätt att granska ensamhet och dess bakgrundsfaktorer. Visa ett fält i taget. Diabilden fungerar som inledning till nästa uppgift, så använd inte mer än 5 minuter för att gå igenom den. Det är viktigt att deltagarna ungefär förstår vad de olika kategorierna innebär.  </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Obs! I programmet Kompiskunskap finns en video om temat: </a:t>
            </a: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Kompiskunskap 5: Ensamhet (youtube.com)</a:t>
            </a:r>
            <a:endParaRPr lang="sv-fi" dirty="0">
              <a:latin typeface="Arial" panose="020B0604020202020204" pitchFamily="34" charset="0"/>
              <a:cs typeface="Arial" panose="020B0604020202020204" pitchFamily="34" charset="0"/>
            </a:endParaRPr>
          </a:p>
          <a:p>
            <a:pPr marL="171450" lvl="0" indent="-171450" algn="l" rtl="0">
              <a:spcBef>
                <a:spcPts val="0"/>
              </a:spcBef>
              <a:spcAft>
                <a:spcPts val="0"/>
              </a:spcAft>
            </a:pPr>
            <a:endParaRPr lang="sv-fi" dirty="0"/>
          </a:p>
          <a:p>
            <a:endParaRPr lang="sv-fi" dirty="0"/>
          </a:p>
        </p:txBody>
      </p:sp>
      <p:sp>
        <p:nvSpPr>
          <p:cNvPr id="4" name="Dian numeron paikkamerkki 3"/>
          <p:cNvSpPr>
            <a:spLocks noGrp="1"/>
          </p:cNvSpPr>
          <p:nvPr>
            <p:ph type="sldNum" sz="quarter" idx="5"/>
          </p:nvPr>
        </p:nvSpPr>
        <p:spPr/>
        <p:txBody>
          <a:bodyPr/>
          <a:lstStyle/>
          <a:p>
            <a:pPr algn="l" rtl="0"/>
            <a:fld id="{D9D1C9AF-C8A2-E248-9C2D-AAFE8E0C60B5}" type="slidenum">
              <a:rPr/>
              <a:t>26</a:t>
            </a:fld>
            <a:endParaRPr lang="sv-fi"/>
          </a:p>
        </p:txBody>
      </p:sp>
    </p:spTree>
    <p:extLst>
      <p:ext uri="{BB962C8B-B14F-4D97-AF65-F5344CB8AC3E}">
        <p14:creationId xmlns:p14="http://schemas.microsoft.com/office/powerpoint/2010/main" val="4142453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Instruera deltagarna att fundera på bakgrundsfaktorerna för ensamhet på allmän nivå, inte utifrån egna erfarenheter. Egna erfarenheter delas först i samband med nästa uppgift. </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lönar sig att använda Padlet för denna uppgift så att alla kan anteckna sina observationer samtidigt under varje rubrik. Innehållet i dessa fält förs till Padlet där deltagarna skriver exempel på olika faktorer under varje rubrik. Man behöver alltså inte visa denna diabild utan man kan dela vyn direkt från Padlet. </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 deltagarna ca 10 minuter att skriva sina svar.  Efter det diskuteras varje tema tillsammans. Frivilliga kan läsa deltagarnas svar högt ett tema i taget och ställa deltagarna preciserande frågor eller iakttagelser, t.ex. </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Leder blygheten automatiskt till att man upplever ensamhet eller har det svårt att agera i sociala situationer?</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Hurdana andra tråkiga erfarenheter förutom mobbning kan man ha av mänskliga relationer?</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Hurdana livssituationer som orsakar ensamhet är typiska för unga? Hurdana livssituationer som orsakar ensamhet är typiska för pensionärer? </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Har ni erfarenheter av verksamhetsmiljöer där det har varit lätt att vara sig själv eller bekanta sig med andra människor? T.ex. skola, hobbygrupp, arbetsplats, bygemenskap? Har ni erfarenheter av sådana miljöer eller gemenskaper som har varit uteslutande eller som har diskriminerat människor på grund av en viss egenskap?</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syns individcentreringen i det finska samhället? </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Vilka faktorer som främjar gemenskapsanda kan ni identifiera i vårt samhälle?</a:t>
            </a:r>
          </a:p>
          <a:p>
            <a:pPr marL="171450" lvl="0" indent="-171450" algn="l" rtl="0">
              <a:spcBef>
                <a:spcPts val="0"/>
              </a:spcBef>
              <a:spcAft>
                <a:spcPts val="0"/>
              </a:spcAft>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lönar sig att reservera tillräckligt mycket tid för genomgåendet av denna uppgift, eftersom uppgiften hjälper deltagarna att inse hur brett fenomen ensamheten är. </a:t>
            </a:r>
          </a:p>
          <a:p>
            <a:pPr marL="171450" lvl="0" indent="-171450" algn="l" rtl="0">
              <a:spcBef>
                <a:spcPts val="0"/>
              </a:spcBef>
              <a:spcAft>
                <a:spcPts val="0"/>
              </a:spcAft>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Obs! I programmet Kompiskunskap finns en video om temat: </a:t>
            </a: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Kompiskunskap 5: Ensamhet (youtube.com)</a:t>
            </a:r>
            <a:endParaRPr lang="sv-fi"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264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sv-fi"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 deltagarna några minuter för att fundera på uppgiften. Påminn deltagarna om att de kan skriva ner sina tankar i sin dagbok, på papper, elektroniskt osv. </a:t>
            </a:r>
          </a:p>
          <a:p>
            <a:pPr marL="0" lvl="0" indent="0" algn="l" rtl="0">
              <a:spcBef>
                <a:spcPts val="0"/>
              </a:spcBef>
              <a:spcAft>
                <a:spcPts val="0"/>
              </a:spcAft>
              <a:buClr>
                <a:schemeClr val="dk1"/>
              </a:buClr>
              <a:buSzPts val="1100"/>
              <a:buFont typeface="Arial"/>
              <a:buNone/>
            </a:pPr>
            <a:endParaRPr lang="sv-fi" sz="12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sv-fi" sz="1200"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Låt därefter varje deltagare berätta så mycket eller så lite om sina erfarenheter som hen vill.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969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denna uppgift funderar vi på fördelar och nackdelar med sociala medier i förhållande till upplevelsen av ensamhet.</a:t>
            </a: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Tillsammans kan ni diskutera t.ex. följande teman:</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mycker använder du sociala medier? </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Vilka innehåll följer ni där? </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Delar ni själva bilder eller inlägg om ert liv?</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påverkar sociala medier era egna känslor av ensamhet? Ökar eller minskar sociala medier dessa känslor? </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Hurdana innehåll eller aktiviteter i sociala medier kan öka eller minska ensamhet?</a:t>
            </a:r>
          </a:p>
          <a:p>
            <a:pPr marL="0" lvl="0" indent="0" algn="l" rtl="0">
              <a:spcBef>
                <a:spcPts val="0"/>
              </a:spcBef>
              <a:spcAft>
                <a:spcPts val="0"/>
              </a:spcAft>
              <a:buNone/>
            </a:pPr>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712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45440" algn="l" rtl="0">
              <a:lnSpc>
                <a:spcPct val="80000"/>
              </a:lnSpc>
              <a:spcBef>
                <a:spcPts val="0"/>
              </a:spcBef>
              <a:spcAft>
                <a:spcPts val="0"/>
              </a:spcAft>
              <a:buSzPts val="184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denna grupp strävar vi efter att koncentrera oss på saker som vi kan påverka. Det kan vara mycket frustrerande om man upplever att sina största bekymmer är sådana som man inte kan påverka.</a:t>
            </a:r>
          </a:p>
          <a:p>
            <a:pPr marL="457200" lvl="0" indent="-345440" algn="l" rtl="0">
              <a:lnSpc>
                <a:spcPct val="80000"/>
              </a:lnSpc>
              <a:spcBef>
                <a:spcPts val="0"/>
              </a:spcBef>
              <a:spcAft>
                <a:spcPts val="0"/>
              </a:spcAft>
              <a:buSzPts val="184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är bra att lära sig att se skillnad på saker som man kan påverka och saker som man inte kan kontrollera.</a:t>
            </a:r>
          </a:p>
          <a:p>
            <a:pPr marL="457200" lvl="0" indent="-345440" algn="l" rtl="0">
              <a:lnSpc>
                <a:spcPct val="80000"/>
              </a:lnSpc>
              <a:spcBef>
                <a:spcPts val="0"/>
              </a:spcBef>
              <a:spcAft>
                <a:spcPts val="0"/>
              </a:spcAft>
              <a:buSzPts val="184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skulle också vara bra att beakta vilka saker som ger oss resurser och hur man kan se det positiva i sig själv.</a:t>
            </a:r>
          </a:p>
          <a:p>
            <a:pPr marL="457200" lvl="0" indent="-345440" algn="l" rtl="0">
              <a:lnSpc>
                <a:spcPct val="80000"/>
              </a:lnSpc>
              <a:spcBef>
                <a:spcPts val="0"/>
              </a:spcBef>
              <a:spcAft>
                <a:spcPts val="0"/>
              </a:spcAft>
              <a:buSzPts val="184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Nästa uppgift är en hemuppgift, men om det finns tid och deltagarna fortfarande är intresserade kan man diskutera temat i slutet av gruppmötet. </a:t>
            </a:r>
          </a:p>
          <a:p>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7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Gruppens syfte</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Syftet med denna grupp är att erbjuda en trygg och uppmuntrande miljö där man kan dela tankar om och erfarenheter av ensamhet samt stödja varandra när vi känner oss ensamma.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dirty="0">
              <a:solidFill>
                <a:srgbClr val="59595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Gruppen erbjuder ingen professionell hjälp</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Gruppmöten leds av Röda Korsets frivilliga. De är inte professionella och gruppen erbjuder ingen professionell hjälp för att minska ensamhet.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dirty="0">
              <a:solidFill>
                <a:srgbClr val="595959"/>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Om målen:</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a:t>
            </a:r>
            <a:r>
              <a:rPr lang="sv-fi"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är bra om åtminstone några av de ovan beskrivna målen uppnås. Ingen kommer troligen att uppnå alla mål. Det är viktigt att förstå att man inte har misslyckats om man inte har uppnått alla mål. </a:t>
            </a: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Många av processerna som vi påbörjar (t.ex. att utmana skadliga tankar) är långa och fortsätter också efter att gruppmötena tagit slut. Du kan också fortsätta med olika övningar efter att gruppmötena tagit slut och återvända till de teman som du vill fördjupa dig i. =&gt; Se nästa diabild!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dirty="0">
              <a:solidFill>
                <a:schemeClr val="dk2"/>
              </a:solidFill>
              <a:latin typeface="Arial" panose="020B0604020202020204" pitchFamily="34" charset="0"/>
              <a:cs typeface="Arial" panose="020B0604020202020204" pitchFamily="34" charset="0"/>
            </a:endParaRPr>
          </a:p>
          <a:p>
            <a:endParaRPr lang="sv-fi" dirty="0"/>
          </a:p>
        </p:txBody>
      </p:sp>
      <p:sp>
        <p:nvSpPr>
          <p:cNvPr id="4" name="Dian numeron paikkamerkki 3"/>
          <p:cNvSpPr>
            <a:spLocks noGrp="1"/>
          </p:cNvSpPr>
          <p:nvPr>
            <p:ph type="sldNum" sz="quarter" idx="5"/>
          </p:nvPr>
        </p:nvSpPr>
        <p:spPr/>
        <p:txBody>
          <a:bodyPr/>
          <a:lstStyle/>
          <a:p>
            <a:pPr algn="l" rtl="0"/>
            <a:fld id="{D9D1C9AF-C8A2-E248-9C2D-AAFE8E0C60B5}" type="slidenum">
              <a:rPr/>
              <a:t>3</a:t>
            </a:fld>
            <a:endParaRPr lang="sv-fi"/>
          </a:p>
        </p:txBody>
      </p:sp>
    </p:spTree>
    <p:extLst>
      <p:ext uri="{BB962C8B-B14F-4D97-AF65-F5344CB8AC3E}">
        <p14:creationId xmlns:p14="http://schemas.microsoft.com/office/powerpoint/2010/main" val="1423116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Saker som jag inte kan påverka</a:t>
            </a:r>
            <a:br>
              <a:rPr lang="sv-fi" sz="1200">
                <a:solidFill>
                  <a:schemeClr val="dk2"/>
                </a:solidFill>
                <a:latin typeface="Arial" panose="020B0604020202020204" pitchFamily="34" charset="0"/>
                <a:cs typeface="Arial" panose="020B0604020202020204" pitchFamily="34" charset="0"/>
              </a:rPr>
            </a:b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Saker som jag kan försöka påverka</a:t>
            </a:r>
            <a:br>
              <a:rPr lang="sv-fi" sz="1200">
                <a:solidFill>
                  <a:schemeClr val="dk2"/>
                </a:solidFill>
                <a:latin typeface="Arial" panose="020B0604020202020204" pitchFamily="34" charset="0"/>
                <a:cs typeface="Arial" panose="020B0604020202020204" pitchFamily="34" charset="0"/>
              </a:rPr>
            </a:b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Saker som jag kan påverka</a:t>
            </a:r>
            <a:br>
              <a:rPr lang="sv-fi" sz="1200">
                <a:solidFill>
                  <a:schemeClr val="dk2"/>
                </a:solidFill>
                <a:latin typeface="Arial" panose="020B0604020202020204" pitchFamily="34" charset="0"/>
                <a:cs typeface="Arial" panose="020B0604020202020204" pitchFamily="34" charset="0"/>
              </a:rPr>
            </a:br>
            <a:endParaRPr lang="sv-fi" sz="1200" dirty="0">
              <a:solidFill>
                <a:schemeClr val="dk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Gå igenom instruktionerna för varje uppgift. Varje deltagare kan välja den uppgift som passar dem bäst. </a:t>
            </a:r>
            <a:r>
              <a:rPr lang="sv-fi"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Deltagarna kan också ta ett foto på diabilden.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sz="1200" dirty="0">
              <a:solidFill>
                <a:schemeClr val="dk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Uppgiften med piltavlan är avsedd för att göras hemma, men om ni har tid kan diskussionen inledas redan under mötet. Använd inte tid för självständigt arbete utan fråga om någon av deltagarna genast kan lista ut saker som hen kan eller inte kan påverka. </a:t>
            </a:r>
            <a:endParaRPr lang="sv-fi"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Om deltagarna vill fördjupa sig i info om ensamhet och kompiskunskaper under gruppens gång kan ni också skicka dem följande länkar: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fi" b="0" i="0" u="none" baseline="0">
                <a:solidFill>
                  <a:schemeClr val="dk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www.rodakorset.fi/kompiskunskap</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https://www.helsinkimissio.fi/wp-content/uploads/2023/04/Ensamhet.pdf</a:t>
            </a:r>
            <a:endParaRPr lang="sv-fi" dirty="0">
              <a:solidFill>
                <a:schemeClr val="dk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Välkommen till egenvårdsprogrammet för ensamhet | Psykporten.fi</a:t>
            </a:r>
            <a:endParaRPr lang="sv-fi"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19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Kom ihåg att tacka deltagarna efter varje möte. Ni kan också påminna dem om nästa veckas tema. </a:t>
            </a:r>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51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0" indent="-324485" algn="l" rtl="0">
              <a:lnSpc>
                <a:spcPct val="80000"/>
              </a:lnSpc>
              <a:spcBef>
                <a:spcPts val="0"/>
              </a:spcBef>
              <a:spcAft>
                <a:spcPts val="0"/>
              </a:spcAft>
              <a:buSzPts val="1510"/>
              <a:buChar char="●"/>
            </a:pPr>
            <a:r>
              <a:rPr lang="sv-fi" sz="1200" b="0" i="0" u="none" baseline="0"/>
              <a:t>Hur känner du dig-runda</a:t>
            </a:r>
          </a:p>
          <a:p>
            <a:pPr marL="457200" lvl="0" indent="-324485" algn="l" rtl="0">
              <a:lnSpc>
                <a:spcPct val="80000"/>
              </a:lnSpc>
              <a:spcBef>
                <a:spcPts val="0"/>
              </a:spcBef>
              <a:spcAft>
                <a:spcPts val="0"/>
              </a:spcAft>
              <a:buSzPts val="1510"/>
              <a:buChar char="●"/>
            </a:pPr>
            <a:r>
              <a:rPr lang="sv-fi" sz="1200" b="0" i="0" u="none" baseline="0"/>
              <a:t>Diskussion om förra mötets uppgift</a:t>
            </a:r>
          </a:p>
          <a:p>
            <a:pPr marL="457200" lvl="0" indent="-324485" algn="l" rtl="0">
              <a:lnSpc>
                <a:spcPct val="80000"/>
              </a:lnSpc>
              <a:spcBef>
                <a:spcPts val="0"/>
              </a:spcBef>
              <a:spcAft>
                <a:spcPts val="0"/>
              </a:spcAft>
              <a:buSzPts val="1510"/>
              <a:buChar char="●"/>
            </a:pPr>
            <a:r>
              <a:rPr lang="sv-fi" sz="1200" b="0" i="0" u="none" baseline="0"/>
              <a:t>Skadliga tankar som ensamheten orsakar</a:t>
            </a:r>
            <a:endParaRPr lang="sv-fi" sz="1200" dirty="0">
              <a:ea typeface="Calibri"/>
              <a:cs typeface="Calibri"/>
            </a:endParaRPr>
          </a:p>
          <a:p>
            <a:pPr marL="457200" indent="-324485" algn="l" rtl="0">
              <a:lnSpc>
                <a:spcPct val="80000"/>
              </a:lnSpc>
              <a:buSzPts val="1510"/>
              <a:buChar char="●"/>
            </a:pPr>
            <a:r>
              <a:rPr lang="sv-fi" b="0" i="0" u="none" baseline="0"/>
              <a:t>Positiv snöbollseffekt</a:t>
            </a:r>
            <a:endParaRPr lang="sv-fi" sz="1200" dirty="0">
              <a:ea typeface="Calibri"/>
              <a:cs typeface="Calibri"/>
            </a:endParaRPr>
          </a:p>
          <a:p>
            <a:pPr marL="457200" indent="-324485" algn="l" rtl="0">
              <a:lnSpc>
                <a:spcPct val="80000"/>
              </a:lnSpc>
              <a:buSzPts val="1510"/>
              <a:buChar char="●"/>
            </a:pPr>
            <a:r>
              <a:rPr lang="sv-fi" b="0" i="0" u="none" baseline="0">
                <a:latin typeface="Calibri"/>
                <a:ea typeface="Calibri"/>
                <a:cs typeface="Calibri"/>
                <a:sym typeface="Calibri"/>
              </a:rPr>
              <a:t>Ensamhet och skam</a:t>
            </a:r>
          </a:p>
          <a:p>
            <a:pPr marL="457200" lvl="0" indent="-324485" algn="l" rtl="0">
              <a:lnSpc>
                <a:spcPct val="80000"/>
              </a:lnSpc>
              <a:spcBef>
                <a:spcPts val="0"/>
              </a:spcBef>
              <a:spcAft>
                <a:spcPts val="0"/>
              </a:spcAft>
              <a:buSzPts val="1510"/>
              <a:buChar char="●"/>
            </a:pPr>
            <a:r>
              <a:rPr lang="sv-fi" sz="1200" b="0" i="0" u="none" baseline="0"/>
              <a:t>Hemuppgift</a:t>
            </a:r>
            <a:endParaRPr lang="sv-fi" sz="1200" dirty="0">
              <a:ea typeface="Calibri"/>
              <a:cs typeface="Calibri"/>
            </a:endParaRPr>
          </a:p>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270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Känslorunda – välj den bild som beskriver ditt känslotillstånd i dag. Berätta om ditt känslotillstånd för andra genom att öppna mikrofonen eller skriva i chatten. </a:t>
            </a:r>
          </a:p>
        </p:txBody>
      </p:sp>
      <p:sp>
        <p:nvSpPr>
          <p:cNvPr id="4" name="Dian numeron paikkamerkki 3"/>
          <p:cNvSpPr>
            <a:spLocks noGrp="1"/>
          </p:cNvSpPr>
          <p:nvPr>
            <p:ph type="sldNum" sz="quarter" idx="5"/>
          </p:nvPr>
        </p:nvSpPr>
        <p:spPr/>
        <p:txBody>
          <a:bodyPr/>
          <a:lstStyle/>
          <a:p>
            <a:pPr algn="l" rtl="0"/>
            <a:fld id="{D9D1C9AF-C8A2-E248-9C2D-AAFE8E0C60B5}" type="slidenum">
              <a:rPr/>
              <a:t>34</a:t>
            </a:fld>
            <a:endParaRPr lang="sv-fi"/>
          </a:p>
        </p:txBody>
      </p:sp>
    </p:spTree>
    <p:extLst>
      <p:ext uri="{BB962C8B-B14F-4D97-AF65-F5344CB8AC3E}">
        <p14:creationId xmlns:p14="http://schemas.microsoft.com/office/powerpoint/2010/main" val="555916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Mötet inleds med en gemensam hur känner du dig-runda. Deltagarna kan berätta hur det känns nu när gruppmötet börjar. Har det hänt något speciellt under dagen eller veckan som man skulle vilja dela med resten av gruppen? Är det något som man skrivit i din tacksamhetsdagbok som man skulle vilja dela med de andra?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Om gruppen är mycket pratsam kan man bestämma att varje deltagare exempelvis har max. 2 minuter på sig att berätta hur de har det.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755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Som hemuppgift fick deltagarna fundera på saker som de kan påverka i sina liv samt hur de lättare kan acceptera de saker som de inte kan påverka. Uppgiften är starkt förknippad med detta mötets tema, tankarnas kraft. Fråga om någon av deltagarna skulle vilja dela med sig av de tankar som hemuppgiften väckte. Fråga också om någon fäste sin uppmärksamhet på sin användning av sociala medier.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509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gn="l" rtl="0">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Diskutera om deltagarna skäms över sin ensamhet. Som det har konstaterats i samband med tidigare uppgifter orsakar många olika saker ensamhet, och ensamheten är mycket sällan människans ”eget fel”. Det är bra att senast nu konstatera att man inte behöver skämmas över sin ensamhet. </a:t>
            </a:r>
          </a:p>
          <a:p>
            <a:pPr marL="0" indent="0" algn="l" rtl="0">
              <a:buNone/>
            </a:pPr>
            <a:endParaRPr lang="sv-fi" dirty="0"/>
          </a:p>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736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Källa: HelsingforsMission: Ensamhet-självhjälpguide: </a:t>
            </a: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https://www.helsinkimissio.fi/wp-content/uploads/2023/04/Ensamhet.pdf</a:t>
            </a:r>
            <a:endParaRPr lang="sv-fi" dirty="0">
              <a:latin typeface="Arial" panose="020B0604020202020204" pitchFamily="34" charset="0"/>
              <a:cs typeface="Arial" panose="020B0604020202020204" pitchFamily="34" charset="0"/>
            </a:endParaRPr>
          </a:p>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986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e9569c404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e9569c404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Gå igenom situationen del för del (diabilden är animerad), stanna efter varje del och be deltagarna att på förhand fundera hurdana tankar eller känslor situationen skulle väcka hos dem. Efter det kan man fortsätta till nästa del. </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Fundera tillsammans på hurdana alternativa förklaringar det skulle kunna finnas för den bekanta personens likgiltiga beteende. </a:t>
            </a: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T.ex. </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Hen måste sköta ett viktigt ärende per telefon</a:t>
            </a:r>
          </a:p>
          <a:p>
            <a:pPr marL="171450" lvl="0" indent="-171450" algn="l" rtl="0">
              <a:spcBef>
                <a:spcPts val="0"/>
              </a:spcBef>
              <a:spcAft>
                <a:spcPts val="0"/>
              </a:spcAft>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Hen är ledsen, stressad eller trött och kan eller orkar inte koncentrera sig på diskussionen...</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Obs! Ledaren kan påminna deltagarna om att alla människor nödvändigtvis inte känner så här eller inte upptäcker sådana här tankar hos sig själv. </a:t>
            </a:r>
          </a:p>
          <a:p>
            <a:pPr marL="0" lvl="0" indent="0" algn="l" rtl="0">
              <a:spcBef>
                <a:spcPts val="0"/>
              </a:spcBef>
              <a:spcAft>
                <a:spcPts val="0"/>
              </a:spcAft>
              <a:buNone/>
            </a:pPr>
            <a:endParaRPr lang="sv-fi"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f13ede493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f13ede493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Fråga deltagarna om de hittar på andra exempel på skadliga tankar. </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Källa: Psykporten.fi</a:t>
            </a: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a:p>
            <a:endParaRPr lang="sv-fi" dirty="0"/>
          </a:p>
        </p:txBody>
      </p:sp>
      <p:sp>
        <p:nvSpPr>
          <p:cNvPr id="4" name="Slide Number Placeholder 3"/>
          <p:cNvSpPr>
            <a:spLocks noGrp="1"/>
          </p:cNvSpPr>
          <p:nvPr>
            <p:ph type="sldNum" sz="quarter" idx="5"/>
          </p:nvPr>
        </p:nvSpPr>
        <p:spPr/>
        <p:txBody>
          <a:bodyPr/>
          <a:lstStyle/>
          <a:p>
            <a:pPr algn="l" rtl="0"/>
            <a:fld id="{D9D1C9AF-C8A2-E248-9C2D-AAFE8E0C60B5}" type="slidenum">
              <a:rPr/>
              <a:t>4</a:t>
            </a:fld>
            <a:endParaRPr lang="sv-fi"/>
          </a:p>
        </p:txBody>
      </p:sp>
    </p:spTree>
    <p:extLst>
      <p:ext uri="{BB962C8B-B14F-4D97-AF65-F5344CB8AC3E}">
        <p14:creationId xmlns:p14="http://schemas.microsoft.com/office/powerpoint/2010/main" val="345964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Reservera lite tid för att alla ska hinna hitta på motsvarande exempel från sitt eget liv. Gruppledarna kan ge exempel på situationer, t.ex. en fest, att bekanta sig med en ny människa, konfliktsituation, tankar som ensamheten väcker...</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Diskutera erfarenheter, tankar behöver inte nödvändigtvis antecknas. </a:t>
            </a:r>
            <a:endParaRPr lang="sv-fi"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75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316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ec2b78ce6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ec2b78ce6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Fundera på situationen en stund. Påminn deltagarna om att en likadan situation också skulle kunna hända i en annan miljö, t.ex. på arbetsplatsen, i skolan, i en hobbygrupp osv. </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Har deltagarna motsvarande erfarenheter av situationer där de har vågat börja prata med främmande människor även om det är skrämmande och man ”fruktar det värsta”?</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Gör det någonting om diskussionen med en främmande människa inte skulle vara någon ”succé”? Är det viktigaste att man vågar?</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Om ni har tid, fundera på i hurdana situationer det är lättare/svårare att börja prata med människor?</a:t>
            </a:r>
            <a:endParaRPr dirty="0">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45440" algn="l" rtl="0">
              <a:lnSpc>
                <a:spcPct val="80000"/>
              </a:lnSpc>
              <a:spcBef>
                <a:spcPts val="0"/>
              </a:spcBef>
              <a:spcAft>
                <a:spcPts val="0"/>
              </a:spcAft>
              <a:buSzPts val="184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denna grupp strävar vi efter att koncentrera oss på saker som vi kan påverka. Det kan vara mycket frustrerande om man upplever att sina största bekymmer är sådana som man inte kan påverka.</a:t>
            </a:r>
          </a:p>
          <a:p>
            <a:pPr marL="457200" lvl="0" indent="-345440" algn="l" rtl="0">
              <a:lnSpc>
                <a:spcPct val="80000"/>
              </a:lnSpc>
              <a:spcBef>
                <a:spcPts val="0"/>
              </a:spcBef>
              <a:spcAft>
                <a:spcPts val="0"/>
              </a:spcAft>
              <a:buSzPts val="184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är bra att lära sig att se skillnad på saker som man kan påverka och saker som man inte kan kontrollera.</a:t>
            </a:r>
          </a:p>
          <a:p>
            <a:pPr marL="457200" lvl="0" indent="-345440" algn="l" rtl="0">
              <a:lnSpc>
                <a:spcPct val="80000"/>
              </a:lnSpc>
              <a:spcBef>
                <a:spcPts val="0"/>
              </a:spcBef>
              <a:spcAft>
                <a:spcPts val="0"/>
              </a:spcAft>
              <a:buSzPts val="184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skulle också vara bra att beakta vilka saker som ger oss resurser och hur man kan se det positiva i sig själv.</a:t>
            </a:r>
          </a:p>
          <a:p>
            <a:pPr marL="457200" lvl="0" indent="-345440" algn="l" rtl="0">
              <a:lnSpc>
                <a:spcPct val="80000"/>
              </a:lnSpc>
              <a:spcBef>
                <a:spcPts val="0"/>
              </a:spcBef>
              <a:spcAft>
                <a:spcPts val="0"/>
              </a:spcAft>
              <a:buSzPts val="184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Nästa uppgift är en hemuppgift, men om det finns tid och deltagarna fortfarande är intresserade kan man diskutera temat i slutet av gruppmötet. </a:t>
            </a:r>
          </a:p>
          <a:p>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563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Clr>
                <a:srgbClr val="000000"/>
              </a:buClr>
              <a:buSzPts val="1100"/>
              <a:defRPr/>
            </a:pPr>
            <a:r>
              <a:rPr lang="sv-fi" sz="1200" b="0" i="0" u="none" baseline="0">
                <a:solidFill>
                  <a:schemeClr val="dk2"/>
                </a:solidFill>
                <a:latin typeface="Arial"/>
                <a:ea typeface="Arial"/>
                <a:cs typeface="Arial"/>
                <a:sym typeface="Arial"/>
              </a:rPr>
              <a:t>Gå igenom instruktionerna för varje uppgift. Varje deltagare kan välja den uppgift som passar dem bäst. </a:t>
            </a:r>
            <a:r>
              <a:rPr lang="sv-fi" b="0" i="0" u="none" baseline="0">
                <a:solidFill>
                  <a:srgbClr val="44546A"/>
                </a:solidFill>
                <a:latin typeface="Arial"/>
                <a:ea typeface="Arial"/>
                <a:cs typeface="Arial"/>
                <a:sym typeface="Arial"/>
              </a:rPr>
              <a:t>Länkarna kopieras till chatten. </a:t>
            </a:r>
            <a:r>
              <a:rPr lang="sv-fi" b="0" i="0" u="none" baseline="0">
                <a:solidFill>
                  <a:schemeClr val="dk1"/>
                </a:solidFill>
                <a:latin typeface="Arial"/>
                <a:ea typeface="Arial"/>
                <a:cs typeface="Arial"/>
                <a:sym typeface="Arial"/>
              </a:rPr>
              <a:t>Deltagarna kan också ta ett foto på diabilden. Det är frivilligt att göra uppgifterna. </a:t>
            </a:r>
          </a:p>
          <a:p>
            <a:pPr algn="l" rtl="0">
              <a:buClr>
                <a:srgbClr val="000000"/>
              </a:buClr>
              <a:buSzPts val="1100"/>
              <a:defRPr/>
            </a:pPr>
            <a:endParaRPr lang="sv-fi" sz="1200" dirty="0">
              <a:solidFill>
                <a:schemeClr val="dk1"/>
              </a:solidFill>
              <a:latin typeface="Arial"/>
              <a:cs typeface="Arial"/>
            </a:endParaRPr>
          </a:p>
          <a:p>
            <a:pPr algn="l" rtl="0">
              <a:buClr>
                <a:srgbClr val="000000"/>
              </a:buClr>
              <a:buSzPts val="1100"/>
              <a:defRPr/>
            </a:pPr>
            <a:r>
              <a:rPr lang="sv-fi" sz="1200" b="0" i="0" u="none" baseline="0">
                <a:latin typeface="Arial"/>
                <a:ea typeface="Arial"/>
                <a:cs typeface="Arial"/>
                <a:sym typeface="Arial"/>
              </a:rPr>
              <a:t>Yle Arenan: Kukoistusta positiivisesta ajattelusta: https://areena.yle.fi/podcastit/1-65913638 (på finska)</a:t>
            </a:r>
          </a:p>
          <a:p>
            <a:pPr algn="l" rtl="0">
              <a:buClr>
                <a:srgbClr val="000000"/>
              </a:buClr>
              <a:buSzPts val="1100"/>
              <a:defRPr/>
            </a:pPr>
            <a:r>
              <a:rPr lang="sv-fi" sz="1200" b="0" i="0" u="none" baseline="0">
                <a:latin typeface="Arial"/>
                <a:ea typeface="Arial"/>
                <a:cs typeface="Arial"/>
                <a:sym typeface="Arial"/>
              </a:rPr>
              <a:t>Yle Arenan: Häpeä on selittämätön möykky, josta ei puhuta: https://areena.yle.fi/podcastit/1-50464541 (på finska)</a:t>
            </a:r>
          </a:p>
          <a:p>
            <a:pPr algn="l" rtl="0">
              <a:buClr>
                <a:srgbClr val="000000"/>
              </a:buClr>
              <a:buSzPts val="1100"/>
              <a:defRPr/>
            </a:pPr>
            <a:r>
              <a:rPr lang="sv-fi" sz="1200" b="0" i="0" u="none" baseline="0">
                <a:latin typeface="Arial"/>
                <a:ea typeface="Arial"/>
                <a:cs typeface="Arial"/>
                <a:sym typeface="Arial"/>
              </a:rPr>
              <a:t>Yle Arenan: Nykynuoret eivät häpeä ja se on hyvä asia!: </a:t>
            </a:r>
            <a:r>
              <a:rPr lang="sv-fi" sz="1200" b="0" i="0" u="none" baseline="0">
                <a:latin typeface="Arial"/>
                <a:ea typeface="Arial"/>
                <a:cs typeface="Arial"/>
                <a:sym typeface="Arial"/>
                <a:hlinkClick r:id="rId3"/>
              </a:rPr>
              <a:t>https://areena.yle.fi/podcastit/1-4523440</a:t>
            </a:r>
            <a:r>
              <a:rPr lang="sv-fi" sz="1200" b="0" i="0" u="none" baseline="0">
                <a:latin typeface="Arial"/>
                <a:ea typeface="Arial"/>
                <a:cs typeface="Arial"/>
                <a:sym typeface="Arial"/>
              </a:rPr>
              <a:t> (på finska)</a:t>
            </a:r>
            <a:endParaRPr lang="sv-fi" sz="1200" dirty="0">
              <a:latin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808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Kom ihåg att tacka deltagarna efter varje möte och påminn dem om nästa mötets tema.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157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0" indent="-324485" algn="l" rtl="0">
              <a:lnSpc>
                <a:spcPct val="80000"/>
              </a:lnSpc>
              <a:spcBef>
                <a:spcPts val="0"/>
              </a:spcBef>
              <a:spcAft>
                <a:spcPts val="0"/>
              </a:spcAft>
              <a:buSzPts val="151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känner du dig-runda</a:t>
            </a:r>
          </a:p>
          <a:p>
            <a:pPr marL="457200" lvl="0" indent="-324485" algn="l" rtl="0">
              <a:lnSpc>
                <a:spcPct val="80000"/>
              </a:lnSpc>
              <a:spcBef>
                <a:spcPts val="0"/>
              </a:spcBef>
              <a:spcAft>
                <a:spcPts val="0"/>
              </a:spcAft>
              <a:buSzPts val="151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Diskussion om förra mötets uppgift</a:t>
            </a:r>
          </a:p>
          <a:p>
            <a:pPr marL="457200" lvl="0" indent="-324485" algn="l" rtl="0">
              <a:lnSpc>
                <a:spcPct val="80000"/>
              </a:lnSpc>
              <a:spcBef>
                <a:spcPts val="0"/>
              </a:spcBef>
              <a:spcAft>
                <a:spcPts val="0"/>
              </a:spcAft>
              <a:buSzPts val="151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Självkännedom</a:t>
            </a:r>
          </a:p>
          <a:p>
            <a:pPr marL="457200" lvl="0" indent="-324485" algn="l" rtl="0">
              <a:lnSpc>
                <a:spcPct val="80000"/>
              </a:lnSpc>
              <a:spcBef>
                <a:spcPts val="0"/>
              </a:spcBef>
              <a:spcAft>
                <a:spcPts val="0"/>
              </a:spcAft>
              <a:buSzPts val="151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Styrkor och värderingar</a:t>
            </a:r>
          </a:p>
          <a:p>
            <a:pPr marL="457200" lvl="0" indent="-324485" algn="l" rtl="0">
              <a:lnSpc>
                <a:spcPct val="80000"/>
              </a:lnSpc>
              <a:spcBef>
                <a:spcPts val="0"/>
              </a:spcBef>
              <a:spcAft>
                <a:spcPts val="0"/>
              </a:spcAft>
              <a:buSzPts val="151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Självmedkänsla</a:t>
            </a:r>
          </a:p>
          <a:p>
            <a:pPr marL="457200" lvl="0" indent="-324485" algn="l" rtl="0">
              <a:lnSpc>
                <a:spcPct val="80000"/>
              </a:lnSpc>
              <a:spcBef>
                <a:spcPts val="0"/>
              </a:spcBef>
              <a:spcAft>
                <a:spcPts val="0"/>
              </a:spcAft>
              <a:buSzPts val="151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Hemuppgift</a:t>
            </a:r>
            <a:endParaRPr lang="sv-fi" sz="1200" dirty="0">
              <a:latin typeface="Arial" panose="020B0604020202020204" pitchFamily="34" charset="0"/>
              <a:cs typeface="Arial" panose="020B0604020202020204" pitchFamily="34" charset="0"/>
            </a:endParaRPr>
          </a:p>
          <a:p>
            <a:pPr marL="132715" algn="l" rtl="0">
              <a:lnSpc>
                <a:spcPct val="80000"/>
              </a:lnSpc>
              <a:buSzPts val="1510"/>
            </a:pPr>
            <a:endParaRPr lang="sv-fi" dirty="0">
              <a:latin typeface="Arial" panose="020B0604020202020204" pitchFamily="34" charset="0"/>
              <a:cs typeface="Arial" panose="020B0604020202020204" pitchFamily="34" charset="0"/>
            </a:endParaRPr>
          </a:p>
          <a:p>
            <a:endParaRPr lang="sv-fi" dirty="0">
              <a:ea typeface="Calibri" panose="020F0502020204030204"/>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827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Känslorunda – välj den bild som beskriver ditt känslotillstånd i dag. Berätta om ditt känslotillstånd för andra genom att öppna mikrofonen eller skriva i chatten. </a:t>
            </a:r>
          </a:p>
        </p:txBody>
      </p:sp>
      <p:sp>
        <p:nvSpPr>
          <p:cNvPr id="4" name="Dian numeron paikkamerkki 3"/>
          <p:cNvSpPr>
            <a:spLocks noGrp="1"/>
          </p:cNvSpPr>
          <p:nvPr>
            <p:ph type="sldNum" sz="quarter" idx="5"/>
          </p:nvPr>
        </p:nvSpPr>
        <p:spPr/>
        <p:txBody>
          <a:bodyPr/>
          <a:lstStyle/>
          <a:p>
            <a:pPr algn="l" rtl="0"/>
            <a:fld id="{D9D1C9AF-C8A2-E248-9C2D-AAFE8E0C60B5}" type="slidenum">
              <a:rPr/>
              <a:t>48</a:t>
            </a:fld>
            <a:endParaRPr lang="sv-fi"/>
          </a:p>
        </p:txBody>
      </p:sp>
    </p:spTree>
    <p:extLst>
      <p:ext uri="{BB962C8B-B14F-4D97-AF65-F5344CB8AC3E}">
        <p14:creationId xmlns:p14="http://schemas.microsoft.com/office/powerpoint/2010/main" val="369669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t>Mötet inleds med en gemensam hur känner du dig-runda. Deltagarna kan berätta hur det känns nu när gruppmötet börjar. Har det hänt något speciellt under dagen eller veckan som man skulle vilja dela med resten av gruppen? Är det något som man skrivit i din tacksamhetsdagbok som man skulle vilja dela med de andra?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t>Om gruppen är mycket pratsam kan man bestämma att varje deltagare exempelvis har max. 2 minuter på sig att berätta hur de har det.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187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sv-fi" b="0" i="0" u="none" baseline="0">
                <a:solidFill>
                  <a:schemeClr val="dk1"/>
                </a:solidFill>
              </a:rPr>
              <a:t>Fråga om någon av deltagarna skulle vilja dela med sig av de tankar som hemuppgiften väckte. </a:t>
            </a:r>
          </a:p>
          <a:p>
            <a:pPr marL="0" marR="0" lvl="0" indent="0" algn="l" defTabSz="914400" rtl="0">
              <a:lnSpc>
                <a:spcPct val="100000"/>
              </a:lnSpc>
              <a:spcBef>
                <a:spcPts val="0"/>
              </a:spcBef>
              <a:spcAft>
                <a:spcPts val="0"/>
              </a:spcAft>
              <a:buSzPts val="1100"/>
              <a:buFont typeface="Arial"/>
              <a:buNone/>
              <a:tabLst/>
              <a:defRPr/>
            </a:pPr>
            <a:endParaRPr lang="sv-fi" dirty="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15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gn="l" rtl="0">
              <a:buNone/>
            </a:pPr>
            <a:r>
              <a:rPr lang="sv-fi"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Genomförande av gruppmötena i praktiken:</a:t>
            </a:r>
          </a:p>
          <a:p>
            <a:pPr marL="171450" indent="-171450" algn="l" rtl="0">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Sammanlagt 8 möten. </a:t>
            </a:r>
          </a:p>
          <a:p>
            <a:pPr marL="171450" indent="-171450" algn="l" rtl="0">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Varje möte är ungefär 1,5 h långt Ibland kan mötet avslutas tidigare om gruppen gått igenom alla gemensamma saker. </a:t>
            </a:r>
          </a:p>
          <a:p>
            <a:pPr marL="171450" indent="-171450" algn="l" rtl="0">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mötena ingår diskussion och olika uppgifter. </a:t>
            </a:r>
          </a:p>
          <a:p>
            <a:pPr marL="171450" indent="-171450" algn="l" rtl="0">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Varje möte inleds med en Hur känner du dig-runda.</a:t>
            </a:r>
          </a:p>
          <a:p>
            <a:pPr marL="171450" indent="-171450" algn="l" rtl="0">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Deltagarna får också hemuppgifter som var och en kan göra på det sätt som passar hen. </a:t>
            </a:r>
          </a:p>
          <a:p>
            <a:pPr marL="171450" indent="-171450" algn="l" rtl="0">
              <a:buFont typeface="Arial" panose="020B0604020202020204" pitchFamily="34" charset="0"/>
              <a:buChar cha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Man kan använda häfte eller göra anteckningar i digital form. Förutom hemuppgifter kan det under mötena också göras uppgifter som man eventuellt vill göra anteckningar om. </a:t>
            </a:r>
          </a:p>
          <a:p>
            <a:pPr marL="171450" indent="-171450" algn="l" rtl="0">
              <a:buFont typeface="Arial" panose="020B0604020202020204" pitchFamily="34" charset="0"/>
              <a:buChar char="•"/>
            </a:pPr>
            <a:endParaRPr lang="sv-fi" dirty="0">
              <a:latin typeface="Arial" panose="020B0604020202020204" pitchFamily="34" charset="0"/>
              <a:cs typeface="Arial" panose="020B0604020202020204" pitchFamily="34" charset="0"/>
            </a:endParaRPr>
          </a:p>
          <a:p>
            <a:pPr marL="0" indent="0" algn="l" rtl="0">
              <a:buFont typeface="Arial" panose="020B0604020202020204" pitchFamily="34" charset="0"/>
              <a:buNone/>
            </a:pPr>
            <a:r>
              <a:rPr lang="sv-fi"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Ledaren kan också berätta om att det är möjligt att ge önskemål för innehållet under kamratstödsgruppens gång.</a:t>
            </a:r>
            <a:endParaRPr lang="sv-fi" dirty="0">
              <a:latin typeface="Arial" panose="020B0604020202020204" pitchFamily="34" charset="0"/>
              <a:cs typeface="Arial" panose="020B0604020202020204" pitchFamily="34" charset="0"/>
            </a:endParaRPr>
          </a:p>
          <a:p>
            <a:endParaRPr lang="sv-fi" dirty="0"/>
          </a:p>
        </p:txBody>
      </p:sp>
      <p:sp>
        <p:nvSpPr>
          <p:cNvPr id="4" name="Dian numeron paikkamerkki 3"/>
          <p:cNvSpPr>
            <a:spLocks noGrp="1"/>
          </p:cNvSpPr>
          <p:nvPr>
            <p:ph type="sldNum" sz="quarter" idx="5"/>
          </p:nvPr>
        </p:nvSpPr>
        <p:spPr/>
        <p:txBody>
          <a:bodyPr/>
          <a:lstStyle/>
          <a:p>
            <a:pPr algn="l" rtl="0"/>
            <a:fld id="{D9D1C9AF-C8A2-E248-9C2D-AAFE8E0C60B5}" type="slidenum">
              <a:rPr/>
              <a:t>5</a:t>
            </a:fld>
            <a:endParaRPr lang="sv-fi"/>
          </a:p>
        </p:txBody>
      </p:sp>
    </p:spTree>
    <p:extLst>
      <p:ext uri="{BB962C8B-B14F-4D97-AF65-F5344CB8AC3E}">
        <p14:creationId xmlns:p14="http://schemas.microsoft.com/office/powerpoint/2010/main" val="8757816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är också möjligt att titta på programmet Kompiskunskaps video om självkännedom: </a:t>
            </a: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Kompiskunskap 2: Självkännedom (youtube.com)</a:t>
            </a:r>
            <a:endParaRPr lang="sv-fi" dirty="0">
              <a:latin typeface="Arial" panose="020B0604020202020204" pitchFamily="34" charset="0"/>
              <a:cs typeface="Arial" panose="020B0604020202020204" pitchFamily="34" charset="0"/>
            </a:endParaRPr>
          </a:p>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006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ebbb445f6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2ebbb445f6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46050" lvl="0" indent="0" algn="l" rtl="0">
              <a:spcBef>
                <a:spcPts val="0"/>
              </a:spcBef>
              <a:spcAft>
                <a:spcPts val="0"/>
              </a:spcAft>
              <a:buSzPts val="1300"/>
              <a:buNone/>
            </a:pPr>
            <a:r>
              <a:rPr lang="sv-fi" sz="1100" b="0" i="0" u="none" baseline="0"/>
              <a:t>Uppgift:</a:t>
            </a:r>
          </a:p>
          <a:p>
            <a:pPr marL="317500" lvl="0" indent="-171450" algn="l" rtl="0">
              <a:spcBef>
                <a:spcPts val="0"/>
              </a:spcBef>
              <a:spcAft>
                <a:spcPts val="0"/>
              </a:spcAft>
              <a:buSzPts val="1300"/>
            </a:pPr>
            <a:r>
              <a:rPr lang="sv-fi" sz="1100" b="0" i="0" u="none" baseline="0"/>
              <a:t>Bekanta dig med listan och välj 1–3 styrkor som du upptäcker hos dig själv. Du kan anteckna dem på papper. </a:t>
            </a:r>
          </a:p>
          <a:p>
            <a:pPr marL="317500" lvl="0" indent="-171450" algn="l" rtl="0">
              <a:spcBef>
                <a:spcPts val="0"/>
              </a:spcBef>
              <a:spcAft>
                <a:spcPts val="0"/>
              </a:spcAft>
              <a:buSzPts val="1300"/>
            </a:pPr>
            <a:r>
              <a:rPr lang="sv-fi" sz="1100" b="0" i="0" u="none" baseline="0"/>
              <a:t>Om du har en styrka som inte finns med på listan kan du anteckna också den.</a:t>
            </a:r>
          </a:p>
          <a:p>
            <a:pPr marL="317500" lvl="0" indent="-171450" algn="l" rtl="0">
              <a:spcBef>
                <a:spcPts val="0"/>
              </a:spcBef>
              <a:spcAft>
                <a:spcPts val="0"/>
              </a:spcAft>
              <a:buSzPts val="1300"/>
            </a:pPr>
            <a:endParaRPr lang="sv-fi" sz="1100" dirty="0"/>
          </a:p>
          <a:p>
            <a:pPr marL="317500" lvl="0" indent="-171450" algn="l" rtl="0">
              <a:spcBef>
                <a:spcPts val="0"/>
              </a:spcBef>
              <a:spcAft>
                <a:spcPts val="0"/>
              </a:spcAft>
              <a:buSzPts val="1300"/>
            </a:pPr>
            <a:r>
              <a:rPr lang="sv-fi" sz="1100" b="0" i="0" u="none" baseline="0"/>
              <a:t>Hittar du en styrka som du skulle vilja utveckla? Anteckna även den på papper eller håll den i ditt minne. </a:t>
            </a:r>
          </a:p>
          <a:p>
            <a:pPr marL="0" lvl="0" indent="0" algn="l" rtl="0">
              <a:spcBef>
                <a:spcPts val="0"/>
              </a:spcBef>
              <a:spcAft>
                <a:spcPts val="0"/>
              </a:spcAft>
              <a:buNone/>
            </a:pPr>
            <a:endParaRPr lang="sv-fi" dirty="0"/>
          </a:p>
          <a:p>
            <a:pPr marL="0" lvl="0" indent="0" algn="l" rtl="0">
              <a:spcBef>
                <a:spcPts val="0"/>
              </a:spcBef>
              <a:spcAft>
                <a:spcPts val="0"/>
              </a:spcAft>
              <a:buNone/>
            </a:pPr>
            <a:endParaRPr lang="sv-fi"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80000"/>
              </a:lnSpc>
              <a:spcBef>
                <a:spcPts val="0"/>
              </a:spcBef>
              <a:spcAft>
                <a:spcPts val="0"/>
              </a:spcAft>
              <a:buNone/>
            </a:pPr>
            <a:r>
              <a:rPr lang="sv-fi" sz="1200" b="0" i="0" u="none" baseline="0">
                <a:solidFill>
                  <a:srgbClr val="595959"/>
                </a:solidFill>
              </a:rPr>
              <a:t>Varje deltagare kan lyfta fram en eller flera styrkor och berätta hur de syns i hens mänskliga relationer eller sätt att agera med andra människor. Det är bra att vara medveten om att en styrka ibland kan bli kontraproduktiv: en hjälpsam människa kan exempelvis märka att hen alltid stödjer andra men inte nödvändigtvis kan ta emot hjälp. Man kan också lyfta fram egenskaper som man skulle vilja utveckla =&gt; be deltagarna att motivera varför de valde just denna egenskap (hur skulle egenskapen kunna hjälpa i sociala situationer). </a:t>
            </a:r>
          </a:p>
          <a:p>
            <a:pPr marL="0" lvl="0" indent="0" algn="l" rtl="0">
              <a:lnSpc>
                <a:spcPct val="80000"/>
              </a:lnSpc>
              <a:spcBef>
                <a:spcPts val="0"/>
              </a:spcBef>
              <a:spcAft>
                <a:spcPts val="0"/>
              </a:spcAft>
              <a:buNone/>
            </a:pPr>
            <a:endParaRPr lang="sv-fi" sz="1200" dirty="0">
              <a:solidFill>
                <a:srgbClr val="595959"/>
              </a:solidFill>
            </a:endParaRPr>
          </a:p>
          <a:p>
            <a:pPr marL="0" lvl="0" indent="0" algn="l" rtl="0">
              <a:lnSpc>
                <a:spcPct val="80000"/>
              </a:lnSpc>
              <a:spcBef>
                <a:spcPts val="0"/>
              </a:spcBef>
              <a:spcAft>
                <a:spcPts val="0"/>
              </a:spcAft>
              <a:buNone/>
            </a:pPr>
            <a:r>
              <a:rPr lang="sv-fi" sz="1200" b="0" i="0" u="none" baseline="0">
                <a:solidFill>
                  <a:srgbClr val="595959"/>
                </a:solidFill>
              </a:rPr>
              <a:t>Extra frågor kring temat:</a:t>
            </a:r>
          </a:p>
          <a:p>
            <a:pPr marL="171450" lvl="0" indent="-171450" algn="l" rtl="0">
              <a:lnSpc>
                <a:spcPct val="80000"/>
              </a:lnSpc>
              <a:spcBef>
                <a:spcPts val="0"/>
              </a:spcBef>
              <a:spcAft>
                <a:spcPts val="0"/>
              </a:spcAft>
            </a:pPr>
            <a:r>
              <a:rPr lang="sv-fi" sz="1200" b="0" i="0" u="none" baseline="0">
                <a:solidFill>
                  <a:srgbClr val="595959"/>
                </a:solidFill>
              </a:rPr>
              <a:t>Har ni märkt att tacksamhetsdagboken skulle ha stärkt känslan av tacksamhet?</a:t>
            </a:r>
          </a:p>
          <a:p>
            <a:pPr marL="171450" lvl="0" indent="-171450" algn="l" rtl="0">
              <a:lnSpc>
                <a:spcPct val="80000"/>
              </a:lnSpc>
              <a:spcBef>
                <a:spcPts val="0"/>
              </a:spcBef>
              <a:spcAft>
                <a:spcPts val="0"/>
              </a:spcAft>
            </a:pPr>
            <a:r>
              <a:rPr lang="sv-fi" sz="1200" b="0" i="0" u="none" baseline="0"/>
              <a:t>Var ni överraskade över några av era styrkor?</a:t>
            </a:r>
          </a:p>
          <a:p>
            <a:pPr marL="0" lvl="0" indent="0" algn="l" rtl="0">
              <a:spcBef>
                <a:spcPts val="0"/>
              </a:spcBef>
              <a:spcAft>
                <a:spcPts val="0"/>
              </a:spcAft>
              <a:buNone/>
            </a:pPr>
            <a:endParaRPr lang="sv-fi" sz="1200"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320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sz="1200" b="0" i="0" u="none" baseline="0">
                <a:solidFill>
                  <a:schemeClr val="dk1"/>
                </a:solidFill>
              </a:rPr>
              <a:t>Diskutera fritt.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234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sz="1200" dirty="0">
              <a:solidFill>
                <a:schemeClr val="hlink"/>
              </a:solidFill>
              <a:uFill>
                <a:noFill/>
              </a:uFill>
              <a:latin typeface="Roboto"/>
              <a:ea typeface="Roboto"/>
              <a:cs typeface="Roboto"/>
              <a:sym typeface="Roboto"/>
              <a:hlinkClick r:id="rId3"/>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sz="1200" b="0" i="0" u="none" baseline="0"/>
              <a:t>Vi kan se på programmet Kompiskunskaps video om självmedkänsla: </a:t>
            </a:r>
            <a:r>
              <a:rPr lang="sv-fi" sz="2000" b="0" i="0" u="none" baseline="0">
                <a:hlinkClick r:id="rId4"/>
              </a:rPr>
              <a:t>Kompiskunskap 3: Självmedkänsla (youtube.com)</a:t>
            </a:r>
            <a:endParaRPr lang="sv-fi" sz="20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sz="12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sz="1200" b="0" i="0" u="none" baseline="0"/>
              <a:t>Alternativt kan ni titta på Mieli rf:s video om självacceptans: </a:t>
            </a:r>
            <a:r>
              <a:rPr lang="sv-fi" sz="1100" b="0" i="0" u="none" baseline="0">
                <a:solidFill>
                  <a:schemeClr val="hlink"/>
                </a:solidFill>
                <a:uFill>
                  <a:noFill/>
                </a:uFill>
                <a:latin typeface="Roboto"/>
                <a:ea typeface="Roboto"/>
                <a:cs typeface="Roboto"/>
                <a:sym typeface="Roboto"/>
                <a:hlinkClick r:id="rId3"/>
              </a:rPr>
              <a:t>https://youtu.be/wZ16Dg7dsX8</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350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f13ede493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f13ede493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fi" b="0" i="0" u="none" baseline="0">
                <a:solidFill>
                  <a:schemeClr val="dk1"/>
                </a:solidFill>
              </a:rPr>
              <a:t>. </a:t>
            </a:r>
          </a:p>
          <a:p>
            <a:pPr marL="0" lvl="0" indent="0" algn="l" rtl="0">
              <a:spcBef>
                <a:spcPts val="0"/>
              </a:spcBef>
              <a:spcAft>
                <a:spcPts val="0"/>
              </a:spcAft>
              <a:buNone/>
            </a:pPr>
            <a:r>
              <a:rPr lang="sv-fi" sz="1100" b="0" i="0" u="none" baseline="0">
                <a:solidFill>
                  <a:schemeClr val="dk2"/>
                </a:solidFill>
              </a:rPr>
              <a:t>Fundera på hur vi skulle kunna uttrycka dessa saker mer empatiskt? Vad skulle du tänka om du såg någon annan göra samma ”fel”? Du kan fundera på vad du skulle säga åt en vän eller ett litet barn. </a:t>
            </a:r>
          </a:p>
          <a:p>
            <a:pPr marL="0" lvl="0" indent="0" algn="l" rtl="0">
              <a:spcBef>
                <a:spcPts val="0"/>
              </a:spcBef>
              <a:spcAft>
                <a:spcPts val="0"/>
              </a:spcAft>
              <a:buClr>
                <a:schemeClr val="dk1"/>
              </a:buClr>
              <a:buSzPts val="1100"/>
              <a:buFont typeface="Arial"/>
              <a:buNone/>
            </a:pPr>
            <a:endParaRPr lang="sv-fi" dirty="0">
              <a:solidFill>
                <a:schemeClr val="dk1"/>
              </a:solidFill>
            </a:endParaRPr>
          </a:p>
          <a:p>
            <a:pPr marL="0" lvl="0" indent="0" algn="l" rtl="0">
              <a:spcBef>
                <a:spcPts val="0"/>
              </a:spcBef>
              <a:spcAft>
                <a:spcPts val="0"/>
              </a:spcAft>
              <a:buClr>
                <a:schemeClr val="dk1"/>
              </a:buClr>
              <a:buSzPts val="1100"/>
              <a:buFont typeface="Arial"/>
              <a:buNone/>
            </a:pPr>
            <a:r>
              <a:rPr lang="sv-fi" b="0" i="0" u="none" baseline="0">
                <a:solidFill>
                  <a:schemeClr val="dk1"/>
                </a:solidFill>
              </a:rPr>
              <a:t>Eventuella svar:  </a:t>
            </a:r>
          </a:p>
          <a:p>
            <a:pPr marL="171450" lvl="0" indent="-171450" algn="l" rtl="0">
              <a:spcBef>
                <a:spcPts val="0"/>
              </a:spcBef>
              <a:spcAft>
                <a:spcPts val="0"/>
              </a:spcAft>
              <a:buClr>
                <a:schemeClr val="dk1"/>
              </a:buClr>
              <a:buSzPts val="1100"/>
            </a:pPr>
            <a:r>
              <a:rPr lang="sv-fi" sz="1200" b="0" i="0" u="none" baseline="0">
                <a:solidFill>
                  <a:schemeClr val="dk1"/>
                </a:solidFill>
              </a:rPr>
              <a:t>Sådant händer. Vi försöker på nytt i morgon. </a:t>
            </a:r>
          </a:p>
          <a:p>
            <a:pPr marL="171450" lvl="0" indent="-171450" algn="l" rtl="0">
              <a:spcBef>
                <a:spcPts val="0"/>
              </a:spcBef>
              <a:spcAft>
                <a:spcPts val="0"/>
              </a:spcAft>
              <a:buClr>
                <a:schemeClr val="dk1"/>
              </a:buClr>
              <a:buSzPts val="1100"/>
            </a:pPr>
            <a:r>
              <a:rPr lang="sv-fi" sz="1200" b="0" i="0" u="none" baseline="0">
                <a:solidFill>
                  <a:schemeClr val="dk1"/>
                </a:solidFill>
              </a:rPr>
              <a:t>Jag var säkert trevligt sällskap på festen även om jag kanske betedde mig lite konstigt. </a:t>
            </a:r>
          </a:p>
          <a:p>
            <a:pPr marL="171450" lvl="0" indent="-171450" algn="l" rtl="0">
              <a:spcBef>
                <a:spcPts val="0"/>
              </a:spcBef>
              <a:spcAft>
                <a:spcPts val="0"/>
              </a:spcAft>
              <a:buClr>
                <a:schemeClr val="dk1"/>
              </a:buClr>
              <a:buSzPts val="1100"/>
            </a:pPr>
            <a:r>
              <a:rPr lang="sv-fi" sz="1200" b="0" i="0" u="none" baseline="0">
                <a:solidFill>
                  <a:schemeClr val="dk1"/>
                </a:solidFill>
              </a:rPr>
              <a:t>Jag är ofta nervös och agerar därför inte så som man ska. Det är en egenskap som jag har och gör inte mig till en sämre människa. </a:t>
            </a:r>
          </a:p>
        </p:txBody>
      </p:sp>
    </p:spTree>
    <p:extLst>
      <p:ext uri="{BB962C8B-B14F-4D97-AF65-F5344CB8AC3E}">
        <p14:creationId xmlns:p14="http://schemas.microsoft.com/office/powerpoint/2010/main" val="3087810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b="0" i="0" u="none" baseline="0"/>
              <a:t>Uppgift på Padlet:</a:t>
            </a:r>
          </a:p>
          <a:p>
            <a:pPr marL="228600" lvl="0" indent="-228600" algn="l" rtl="0">
              <a:spcBef>
                <a:spcPts val="0"/>
              </a:spcBef>
              <a:spcAft>
                <a:spcPts val="0"/>
              </a:spcAft>
              <a:buAutoNum type="arabicPeriod"/>
            </a:pPr>
            <a:r>
              <a:rPr lang="sv-fi" b="0" i="0" u="none" baseline="0"/>
              <a:t>fundera på i vilka situationer man lätt klandrar sig själv och vilka egenskaper man har svårt att acceptera hos sig själv.</a:t>
            </a:r>
            <a:endParaRPr lang="sv-fi" dirty="0">
              <a:ea typeface="Calibri"/>
              <a:cs typeface="Calibri"/>
            </a:endParaRPr>
          </a:p>
          <a:p>
            <a:pPr marL="228600" lvl="0" indent="-228600" algn="l" rtl="0">
              <a:spcBef>
                <a:spcPts val="0"/>
              </a:spcBef>
              <a:spcAft>
                <a:spcPts val="0"/>
              </a:spcAft>
              <a:buAutoNum type="arabicPeriod"/>
            </a:pPr>
            <a:r>
              <a:rPr lang="sv-fi" b="0" i="0" u="none" baseline="0"/>
              <a:t> Varje deltagare antecknar en observation på Padlet. Situationen kan vara fiktiv eller en riktig händelse som känns tung för dig. </a:t>
            </a:r>
            <a:endParaRPr lang="sv-fi" dirty="0">
              <a:ea typeface="Calibri"/>
              <a:cs typeface="Calibri"/>
            </a:endParaRPr>
          </a:p>
          <a:p>
            <a:pPr marL="228600" lvl="0" indent="-228600" algn="l" rtl="0">
              <a:spcBef>
                <a:spcPts val="0"/>
              </a:spcBef>
              <a:spcAft>
                <a:spcPts val="0"/>
              </a:spcAft>
              <a:buAutoNum type="arabicPeriod"/>
            </a:pPr>
            <a:r>
              <a:rPr lang="sv-fi" b="0" i="0" u="none" baseline="0"/>
              <a:t>Läs vad andra har skrivit och skriv ett empatiskt svar som strävar efter att erbjuda personen alternativa synvinklar. Skriv svaret i jag-form, dvs. så att personen skulle kunna tilltala sig själv empatiskt. </a:t>
            </a:r>
            <a:endParaRPr lang="sv-fi" dirty="0">
              <a:ea typeface="Calibri"/>
              <a:cs typeface="Calibri"/>
            </a:endParaRPr>
          </a:p>
          <a:p>
            <a:pPr marL="228600" lvl="0" indent="-228600" algn="l" rtl="0">
              <a:spcBef>
                <a:spcPts val="0"/>
              </a:spcBef>
              <a:spcAft>
                <a:spcPts val="0"/>
              </a:spcAft>
              <a:buAutoNum type="arabicPeriod"/>
            </a:pPr>
            <a:r>
              <a:rPr lang="sv-fi" b="0" i="0" u="none" baseline="0"/>
              <a:t>Gå sedan igenom varje situation och diskutera dem, ni kan också be deltagarna att precisera sina svar eller lägga till något. </a:t>
            </a:r>
            <a:endParaRPr lang="sv-fi" dirty="0">
              <a:ea typeface="Calibri"/>
              <a:cs typeface="Calibri"/>
            </a:endParaRPr>
          </a:p>
          <a:p>
            <a:pPr marL="0" lvl="0" indent="0" algn="l" rtl="0">
              <a:spcBef>
                <a:spcPts val="0"/>
              </a:spcBef>
              <a:spcAft>
                <a:spcPts val="0"/>
              </a:spcAft>
              <a:buNone/>
            </a:pPr>
            <a:endParaRPr lang="sv-fi" dirty="0"/>
          </a:p>
          <a:p>
            <a:pPr marL="0" lvl="0" indent="0" algn="l" rtl="0">
              <a:spcBef>
                <a:spcPts val="0"/>
              </a:spcBef>
              <a:spcAft>
                <a:spcPts val="0"/>
              </a:spcAft>
              <a:buNone/>
            </a:pPr>
            <a:r>
              <a:rPr lang="sv-fi" b="0" i="0" u="none" baseline="0"/>
              <a:t>Obs! Ingen behöver avslöja vilket svar som var deras eget. </a:t>
            </a:r>
            <a:endParaRPr lang="sv-fi" dirty="0">
              <a:ea typeface="Calibri"/>
              <a:cs typeface="Calibri"/>
            </a:endParaRPr>
          </a:p>
          <a:p>
            <a:pPr marL="0" lvl="0" indent="0" algn="l" rtl="0">
              <a:spcBef>
                <a:spcPts val="0"/>
              </a:spcBef>
              <a:spcAft>
                <a:spcPts val="0"/>
              </a:spcAft>
              <a:buNone/>
            </a:pPr>
            <a:endParaRPr lang="sv-fi" dirty="0">
              <a:ea typeface="Calibri"/>
              <a:cs typeface="Calibri"/>
            </a:endParaRPr>
          </a:p>
          <a:p>
            <a:pPr algn="l" rtl="0"/>
            <a:r>
              <a:rPr lang="sv-fi" b="0" i="0" u="none" baseline="0">
                <a:latin typeface="Calibri"/>
                <a:ea typeface="Calibri"/>
                <a:cs typeface="Calibri"/>
                <a:sym typeface="Calibri"/>
              </a:rPr>
              <a:t>Uppgiften kan också genomföras i chatten. </a:t>
            </a:r>
          </a:p>
          <a:p>
            <a:endParaRPr lang="sv-fi"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468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b="0" i="0" u="none" baseline="0">
                <a:solidFill>
                  <a:schemeClr val="dk2"/>
                </a:solidFill>
                <a:latin typeface="Arial"/>
                <a:ea typeface="Arial"/>
                <a:cs typeface="Arial"/>
                <a:sym typeface="Arial"/>
              </a:rPr>
              <a:t>Gå igenom instruktionerna för varje uppgift. Varje deltagare kan välja den uppgift som passar dem bäst. </a:t>
            </a:r>
            <a:r>
              <a:rPr lang="sv-fi" b="0" i="0" u="none" baseline="0">
                <a:solidFill>
                  <a:srgbClr val="44546A"/>
                </a:solidFill>
                <a:latin typeface="Arial"/>
                <a:ea typeface="Arial"/>
                <a:cs typeface="Arial"/>
                <a:sym typeface="Arial"/>
              </a:rPr>
              <a:t>Länkarna kopieras till chatten. </a:t>
            </a:r>
            <a:r>
              <a:rPr lang="sv-fi" b="0" i="0" u="none" baseline="0">
                <a:solidFill>
                  <a:schemeClr val="dk1"/>
                </a:solidFill>
                <a:latin typeface="Arial"/>
                <a:ea typeface="Arial"/>
                <a:cs typeface="Arial"/>
                <a:sym typeface="Arial"/>
              </a:rPr>
              <a:t>Deltagarna kan också ta ett foto på diabilden. Det är frivilligt att göra uppgifterna. </a:t>
            </a: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är bra att påminna deltagarna om att det kan kännas svårt att lista ut sina egna svagheter och att uppgiften kan väcka negativa känslor. Det är normalt eftersom människor ofta undviker att tala om dem. Det skulle dock vara bra att känna dessa känslor och skriva om dem.</a:t>
            </a: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https://positivepsychology.com/self-compassion-exercises-worksheets/#6-self-compassion-exercises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475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Kom ihåg att tacka deltagarna efter varje möte och påminn dem om nästa mötets tema.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076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0" indent="-323850" algn="l" rtl="0">
              <a:spcBef>
                <a:spcPts val="0"/>
              </a:spcBef>
              <a:spcAft>
                <a:spcPts val="0"/>
              </a:spcAft>
              <a:buClr>
                <a:schemeClr val="dk2"/>
              </a:buClr>
              <a:buSzPts val="1500"/>
              <a:buChar cha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känner du dig-runda</a:t>
            </a:r>
          </a:p>
          <a:p>
            <a:pPr marL="457200" lvl="0" indent="-323850" algn="l" rtl="0">
              <a:spcBef>
                <a:spcPts val="0"/>
              </a:spcBef>
              <a:spcAft>
                <a:spcPts val="0"/>
              </a:spcAft>
              <a:buClr>
                <a:schemeClr val="dk2"/>
              </a:buClr>
              <a:buSzPts val="1500"/>
              <a:buChar cha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Betydelsen av det förflutna</a:t>
            </a:r>
            <a:endParaRPr lang="sv-fi" sz="1200" dirty="0">
              <a:solidFill>
                <a:schemeClr val="dk2"/>
              </a:solidFill>
              <a:highlight>
                <a:srgbClr val="FFD966"/>
              </a:highlight>
              <a:latin typeface="Arial" panose="020B0604020202020204" pitchFamily="34" charset="0"/>
              <a:cs typeface="Arial" panose="020B0604020202020204" pitchFamily="34" charset="0"/>
            </a:endParaRPr>
          </a:p>
          <a:p>
            <a:pPr marL="457200" lvl="0" indent="-323850" algn="l" rtl="0">
              <a:spcBef>
                <a:spcPts val="0"/>
              </a:spcBef>
              <a:spcAft>
                <a:spcPts val="0"/>
              </a:spcAft>
              <a:buClr>
                <a:schemeClr val="dk2"/>
              </a:buClr>
              <a:buSzPts val="1500"/>
              <a:buChar cha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Inverkan av barndomshemmet</a:t>
            </a:r>
          </a:p>
          <a:p>
            <a:pPr marL="457200" lvl="0" indent="-323850" algn="l" rtl="0">
              <a:spcBef>
                <a:spcPts val="0"/>
              </a:spcBef>
              <a:spcAft>
                <a:spcPts val="0"/>
              </a:spcAft>
              <a:buClr>
                <a:schemeClr val="dk2"/>
              </a:buClr>
              <a:buSzPts val="1500"/>
              <a:buChar char="●"/>
            </a:pPr>
            <a:r>
              <a:rPr lang="sv-fi" sz="1200" b="0" i="0" u="none" baseline="0">
                <a:solidFill>
                  <a:schemeClr val="dk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Tidigare kraftgivande erfarenheter</a:t>
            </a:r>
          </a:p>
          <a:p>
            <a:pPr marL="457200" lvl="0" indent="-323850" algn="l" rtl="0">
              <a:spcBef>
                <a:spcPts val="0"/>
              </a:spcBef>
              <a:spcAft>
                <a:spcPts val="0"/>
              </a:spcAft>
              <a:buClr>
                <a:schemeClr val="dk2"/>
              </a:buClr>
              <a:buSzPts val="1500"/>
              <a:buChar char="●"/>
            </a:pPr>
            <a:r>
              <a:rPr lang="sv-fi" sz="1200" b="0" i="0" u="none" baseline="0">
                <a:solidFill>
                  <a:schemeClr val="dk2"/>
                </a:solidFill>
                <a:latin typeface="Arial"/>
                <a:ea typeface="Arial"/>
                <a:cs typeface="Arial"/>
                <a:sym typeface="Arial"/>
              </a:rPr>
              <a:t>Funderingar kring tidigare sociala relationer</a:t>
            </a:r>
          </a:p>
          <a:p>
            <a:pPr marL="457200" indent="-323850" algn="l" rtl="0">
              <a:buClr>
                <a:schemeClr val="dk2"/>
              </a:buClr>
              <a:buSzPts val="1500"/>
              <a:buChar char="●"/>
            </a:pPr>
            <a:r>
              <a:rPr lang="sv-fi" b="0" i="0" u="none" baseline="0">
                <a:solidFill>
                  <a:schemeClr val="dk2"/>
                </a:solidFill>
                <a:latin typeface="Arial"/>
                <a:ea typeface="Arial"/>
                <a:cs typeface="Arial"/>
                <a:sym typeface="Arial"/>
              </a:rPr>
              <a:t>Kraftgivande minnen</a:t>
            </a:r>
          </a:p>
          <a:p>
            <a:pPr marL="457200" indent="-323850" algn="l" rtl="0">
              <a:buClr>
                <a:schemeClr val="dk2"/>
              </a:buClr>
              <a:buSzPts val="1500"/>
              <a:buChar char="●"/>
            </a:pPr>
            <a:r>
              <a:rPr lang="sv-fi" b="0" i="0" u="none" baseline="0">
                <a:solidFill>
                  <a:schemeClr val="dk2"/>
                </a:solidFill>
                <a:latin typeface="Arial"/>
                <a:ea typeface="Arial"/>
                <a:cs typeface="Arial"/>
                <a:sym typeface="Arial"/>
              </a:rPr>
              <a:t>Vad önskar jag mig av mänskliga relationer i framtiden?</a:t>
            </a:r>
            <a:endParaRPr lang="sv-fi" sz="1200" dirty="0">
              <a:solidFill>
                <a:schemeClr val="dk2"/>
              </a:solidFill>
              <a:latin typeface="Arial" panose="020B0604020202020204" pitchFamily="34" charset="0"/>
              <a:cs typeface="Arial" panose="020B0604020202020204" pitchFamily="34" charset="0"/>
            </a:endParaRPr>
          </a:p>
          <a:p>
            <a:pPr marL="457200" lvl="0" indent="-323850" algn="l" rtl="0">
              <a:spcBef>
                <a:spcPts val="0"/>
              </a:spcBef>
              <a:spcAft>
                <a:spcPts val="0"/>
              </a:spcAft>
              <a:buClr>
                <a:schemeClr val="dk2"/>
              </a:buClr>
              <a:buSzPts val="1500"/>
              <a:buChar char="●"/>
            </a:pPr>
            <a:r>
              <a:rPr lang="sv-fi" sz="1200" b="0" i="0" u="none" baseline="0">
                <a:solidFill>
                  <a:schemeClr val="dk2"/>
                </a:solidFill>
                <a:latin typeface="Arial"/>
                <a:ea typeface="Arial"/>
                <a:cs typeface="Arial"/>
                <a:sym typeface="Arial"/>
              </a:rPr>
              <a:t>Hemuppgift</a:t>
            </a:r>
          </a:p>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30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är viktigt att deltagarna förstår att organisationen är en politiskt och religiöst oberoende aktör. </a:t>
            </a:r>
          </a:p>
        </p:txBody>
      </p:sp>
      <p:sp>
        <p:nvSpPr>
          <p:cNvPr id="4" name="Slide Number Placeholder 3"/>
          <p:cNvSpPr>
            <a:spLocks noGrp="1"/>
          </p:cNvSpPr>
          <p:nvPr>
            <p:ph type="sldNum" sz="quarter" idx="5"/>
          </p:nvPr>
        </p:nvSpPr>
        <p:spPr/>
        <p:txBody>
          <a:bodyPr/>
          <a:lstStyle/>
          <a:p>
            <a:pPr algn="l" rtl="0"/>
            <a:fld id="{D9D1C9AF-C8A2-E248-9C2D-AAFE8E0C60B5}" type="slidenum">
              <a:rPr/>
              <a:t>6</a:t>
            </a:fld>
            <a:endParaRPr lang="sv-fi"/>
          </a:p>
        </p:txBody>
      </p:sp>
    </p:spTree>
    <p:extLst>
      <p:ext uri="{BB962C8B-B14F-4D97-AF65-F5344CB8AC3E}">
        <p14:creationId xmlns:p14="http://schemas.microsoft.com/office/powerpoint/2010/main" val="5345887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Känslorunda – välj den bild som beskriver ditt känslotillstånd i dag. Berätta om ditt känslotillstånd för andra genom att öppna mikrofonen eller skriva i chatten. </a:t>
            </a:r>
          </a:p>
        </p:txBody>
      </p:sp>
      <p:sp>
        <p:nvSpPr>
          <p:cNvPr id="4" name="Dian numeron paikkamerkki 3"/>
          <p:cNvSpPr>
            <a:spLocks noGrp="1"/>
          </p:cNvSpPr>
          <p:nvPr>
            <p:ph type="sldNum" sz="quarter" idx="5"/>
          </p:nvPr>
        </p:nvSpPr>
        <p:spPr/>
        <p:txBody>
          <a:bodyPr/>
          <a:lstStyle/>
          <a:p>
            <a:pPr algn="l" rtl="0"/>
            <a:fld id="{D9D1C9AF-C8A2-E248-9C2D-AAFE8E0C60B5}" type="slidenum">
              <a:rPr/>
              <a:t>61</a:t>
            </a:fld>
            <a:endParaRPr lang="sv-fi"/>
          </a:p>
        </p:txBody>
      </p:sp>
    </p:spTree>
    <p:extLst>
      <p:ext uri="{BB962C8B-B14F-4D97-AF65-F5344CB8AC3E}">
        <p14:creationId xmlns:p14="http://schemas.microsoft.com/office/powerpoint/2010/main" val="18816705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Mötet inleds med en gemensam hur känner du dig-runda. Deltagarna kan berätta hur det känns nu när gruppmötet börjar. Har det hänt något speciellt under dagen eller veckan som man skulle vilja dela med resten av gruppen? Är det något som man skrivit i din tacksamhetsdagbok som man skulle vilja dela med de andra?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Om gruppen är mycket pratsam kan man bestämma att varje deltagare exempelvis har max. 2 minuter på sig att berätta hur de har det.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2950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latin typeface="Arial"/>
                <a:ea typeface="Arial"/>
                <a:cs typeface="Arial"/>
                <a:sym typeface="Arial"/>
              </a:rPr>
              <a:t>Fråga om någon av deltagarna skulle vilja dela med sig av de tankar som hemuppgiften väckte. </a:t>
            </a:r>
            <a:endParaRPr lang="sv-fi"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3670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048" lvl="0" indent="0" algn="l" rtl="0">
              <a:lnSpc>
                <a:spcPct val="80000"/>
              </a:lnSpc>
              <a:spcBef>
                <a:spcPts val="0"/>
              </a:spcBef>
              <a:spcAft>
                <a:spcPts val="0"/>
              </a:spcAft>
              <a:buSzPts val="1584"/>
              <a:buNone/>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Ledarna kan ge följande bakgrundsfakta som underlag för behandlingen av temat:</a:t>
            </a:r>
          </a:p>
          <a:p>
            <a:pPr marL="457200" marR="0" lvl="0" indent="-329152" algn="l" defTabSz="914400" rtl="0" eaLnBrk="1" fontAlgn="auto" latinLnBrk="0" hangingPunct="1">
              <a:lnSpc>
                <a:spcPct val="80000"/>
              </a:lnSpc>
              <a:spcBef>
                <a:spcPts val="0"/>
              </a:spcBef>
              <a:spcAft>
                <a:spcPts val="0"/>
              </a:spcAft>
              <a:buClrTx/>
              <a:buSzPts val="1584"/>
              <a:buFontTx/>
              <a:buChar char="●"/>
              <a:tabLst/>
              <a:defRP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barndomshemmet lär man sig ofta hur man visar känslor och vilka beteendemönster som anses vara acceptabla. </a:t>
            </a:r>
          </a:p>
          <a:p>
            <a:pPr marL="457200" marR="0" lvl="0" indent="-329152" algn="l" defTabSz="914400" rtl="0" eaLnBrk="1" fontAlgn="auto" latinLnBrk="0" hangingPunct="1">
              <a:lnSpc>
                <a:spcPct val="80000"/>
              </a:lnSpc>
              <a:spcBef>
                <a:spcPts val="0"/>
              </a:spcBef>
              <a:spcAft>
                <a:spcPts val="0"/>
              </a:spcAft>
              <a:buClrTx/>
              <a:buSzPts val="1584"/>
              <a:buFontTx/>
              <a:buChar char="●"/>
              <a:tabLst/>
              <a:defRP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Barndomshemmets sociala vanor och tolkningar kan vara ”ärftliga”. Ibland skapar vi helt motsatta sätt att agera. </a:t>
            </a:r>
          </a:p>
          <a:p>
            <a:pPr marL="457200" lvl="0" indent="-329152" algn="l" rtl="0">
              <a:lnSpc>
                <a:spcPct val="80000"/>
              </a:lnSpc>
              <a:spcBef>
                <a:spcPts val="0"/>
              </a:spcBef>
              <a:spcAft>
                <a:spcPts val="0"/>
              </a:spcAft>
              <a:buSzPts val="1584"/>
              <a:buChar char="●"/>
            </a:pPr>
            <a:endParaRPr lang="sv-fi" sz="1200" dirty="0">
              <a:latin typeface="Arial" panose="020B0604020202020204" pitchFamily="34" charset="0"/>
              <a:cs typeface="Arial" panose="020B0604020202020204" pitchFamily="34" charset="0"/>
            </a:endParaRPr>
          </a:p>
          <a:p>
            <a:pPr marL="128048" lvl="0" indent="0" algn="l" rtl="0">
              <a:lnSpc>
                <a:spcPct val="80000"/>
              </a:lnSpc>
              <a:spcBef>
                <a:spcPts val="0"/>
              </a:spcBef>
              <a:spcAft>
                <a:spcPts val="0"/>
              </a:spcAft>
              <a:buSzPts val="1584"/>
              <a:buFont typeface="Arial" panose="020B0604020202020204" pitchFamily="34" charset="0"/>
              <a:buNone/>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Deltagarna får fundera på följande frågor:</a:t>
            </a:r>
          </a:p>
          <a:p>
            <a:pPr marL="299498" lvl="0" indent="-171450" algn="l" rtl="0">
              <a:lnSpc>
                <a:spcPct val="80000"/>
              </a:lnSpc>
              <a:spcBef>
                <a:spcPts val="0"/>
              </a:spcBef>
              <a:spcAft>
                <a:spcPts val="0"/>
              </a:spcAft>
              <a:buSzPts val="1584"/>
              <a:buFont typeface="Arial" panose="020B0604020202020204" pitchFamily="34" charset="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Hurdana sociala relationer hade din familj, gick ni ofta på besök hos andra människor?</a:t>
            </a:r>
          </a:p>
          <a:p>
            <a:pPr marL="299498" lvl="0" indent="-171450" algn="l" rtl="0">
              <a:lnSpc>
                <a:spcPct val="80000"/>
              </a:lnSpc>
              <a:spcBef>
                <a:spcPts val="0"/>
              </a:spcBef>
              <a:spcAft>
                <a:spcPts val="0"/>
              </a:spcAft>
              <a:buSzPts val="1584"/>
              <a:buFont typeface="Arial" panose="020B0604020202020204" pitchFamily="34" charset="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förhöll sig dina föräldrar till främmande människor, var de reserverade eller öppna?</a:t>
            </a:r>
          </a:p>
          <a:p>
            <a:pPr marL="299498" lvl="0" indent="-171450" algn="l" rtl="0">
              <a:lnSpc>
                <a:spcPct val="80000"/>
              </a:lnSpc>
              <a:spcBef>
                <a:spcPts val="0"/>
              </a:spcBef>
              <a:spcAft>
                <a:spcPts val="0"/>
              </a:spcAft>
              <a:buSzPts val="1584"/>
              <a:buFont typeface="Arial" panose="020B0604020202020204" pitchFamily="34" charset="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Visade dina föräldrar känslor eller talade de om dem? Hur löste dina föräldrar konflikter?</a:t>
            </a:r>
          </a:p>
          <a:p>
            <a:pPr marL="128048" lvl="0" indent="0" algn="l" rtl="0">
              <a:lnSpc>
                <a:spcPct val="80000"/>
              </a:lnSpc>
              <a:spcBef>
                <a:spcPts val="0"/>
              </a:spcBef>
              <a:spcAft>
                <a:spcPts val="0"/>
              </a:spcAft>
              <a:buSzPts val="1584"/>
              <a:buNone/>
            </a:pPr>
            <a:endParaRPr lang="sv-fi" sz="1200" dirty="0">
              <a:latin typeface="Arial" panose="020B0604020202020204" pitchFamily="34" charset="0"/>
              <a:cs typeface="Arial" panose="020B0604020202020204" pitchFamily="34" charset="0"/>
            </a:endParaRPr>
          </a:p>
          <a:p>
            <a:pPr marL="128048" lvl="0" indent="0" algn="l" rtl="0">
              <a:lnSpc>
                <a:spcPct val="80000"/>
              </a:lnSpc>
              <a:spcBef>
                <a:spcPts val="0"/>
              </a:spcBef>
              <a:spcAft>
                <a:spcPts val="0"/>
              </a:spcAft>
              <a:buSzPts val="1584"/>
              <a:buNone/>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Varje deltagare får sedan berätta om sitt barndomshem och dess inverkan på deras eget sätt att förhålla sig till andra människor. </a:t>
            </a:r>
            <a:endParaRPr lang="sv-fi" sz="1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0760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sz="1200" dirty="0">
              <a:solidFill>
                <a:schemeClr val="hlink"/>
              </a:solidFill>
              <a:uFill>
                <a:noFill/>
              </a:uFill>
              <a:latin typeface="Arial" panose="020B0604020202020204" pitchFamily="34" charset="0"/>
              <a:ea typeface="Roboto"/>
              <a:cs typeface="Arial" panose="020B0604020202020204" pitchFamily="34" charset="0"/>
              <a:sym typeface="Roboto"/>
              <a:hlinkClick r:id="rId3"/>
            </a:endParaRPr>
          </a:p>
          <a:p>
            <a:pPr marL="457200" lvl="0" indent="0" algn="l" rtl="0">
              <a:spcBef>
                <a:spcPts val="0"/>
              </a:spcBef>
              <a:spcAft>
                <a:spcPts val="0"/>
              </a:spcAft>
              <a:buNone/>
            </a:pPr>
            <a:r>
              <a:rPr lang="sv-fi"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Exempel:</a:t>
            </a:r>
          </a:p>
          <a:p>
            <a:pPr marL="457200" lvl="0" indent="-323850" algn="l" rtl="0">
              <a:spcBef>
                <a:spcPts val="0"/>
              </a:spcBef>
              <a:spcAft>
                <a:spcPts val="0"/>
              </a:spcAft>
              <a:buSzPct val="1000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Heidi blev lämnad utan klar orsak och vågar inte längre bli ihop med någon för att undvika att bli lämnad på nytt.</a:t>
            </a:r>
          </a:p>
          <a:p>
            <a:pPr marL="457200" lvl="0" indent="-323850" algn="l" rtl="0">
              <a:spcBef>
                <a:spcPts val="0"/>
              </a:spcBef>
              <a:spcAft>
                <a:spcPts val="0"/>
              </a:spcAft>
              <a:buSzPct val="1000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På grund av mobbning vill Alex inte längre hamna i situationer där man kan träffa nya människor.</a:t>
            </a:r>
          </a:p>
          <a:p>
            <a:pPr marL="457200" lvl="0" indent="-323850" algn="l" rtl="0">
              <a:spcBef>
                <a:spcPts val="0"/>
              </a:spcBef>
              <a:spcAft>
                <a:spcPts val="0"/>
              </a:spcAft>
              <a:buSzPct val="100000"/>
              <a:buChar char="●"/>
            </a:pPr>
            <a:r>
              <a:rPr lang="sv-fi"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Efter att ha misslyckats med sin presentation och blivit till åtlöje vill Minni inte att någon ska fästa sin uppmärksamhet på henne.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8572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80000"/>
              </a:lnSpc>
              <a:spcBef>
                <a:spcPts val="0"/>
              </a:spcBef>
              <a:spcAft>
                <a:spcPts val="0"/>
              </a:spcAft>
              <a:buClr>
                <a:srgbClr val="595959"/>
              </a:buClr>
              <a:buSzPts val="1200"/>
              <a:buChar char="●"/>
            </a:pPr>
            <a:r>
              <a:rPr lang="sv-fi"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är viktigt att deltagarna stöder och uppmuntrar varandra och ger varandra tips och nya synvinklar under denna diskussion. Om en av deltagarna t.ex. berättar att det är svårt att berömma andra eller ta emot beröm eftersom man inte har lärt sig det i barndomshemmet, kan ledarna fråga om någon annan har liknande erfarenheter och eventuella tips för situationen. </a:t>
            </a:r>
          </a:p>
          <a:p>
            <a:pPr marL="152400" lvl="0" indent="0" algn="l" rtl="0">
              <a:lnSpc>
                <a:spcPct val="80000"/>
              </a:lnSpc>
              <a:spcBef>
                <a:spcPts val="0"/>
              </a:spcBef>
              <a:spcAft>
                <a:spcPts val="0"/>
              </a:spcAft>
              <a:buClr>
                <a:srgbClr val="595959"/>
              </a:buClr>
              <a:buSzPts val="1200"/>
              <a:buNone/>
            </a:pPr>
            <a:endParaRPr lang="sv-fi" sz="1200" dirty="0">
              <a:solidFill>
                <a:srgbClr val="595959"/>
              </a:solidFill>
              <a:latin typeface="Arial" panose="020B0604020202020204" pitchFamily="34" charset="0"/>
              <a:cs typeface="Arial" panose="020B0604020202020204" pitchFamily="34" charset="0"/>
            </a:endParaRPr>
          </a:p>
          <a:p>
            <a:pPr marL="457200" lvl="0" indent="-304800" algn="l" rtl="0">
              <a:lnSpc>
                <a:spcPct val="80000"/>
              </a:lnSpc>
              <a:spcBef>
                <a:spcPts val="0"/>
              </a:spcBef>
              <a:spcAft>
                <a:spcPts val="0"/>
              </a:spcAft>
              <a:buClr>
                <a:srgbClr val="595959"/>
              </a:buClr>
              <a:buSzPts val="1200"/>
              <a:buChar char="●"/>
            </a:pPr>
            <a:r>
              <a:rPr lang="sv-fi"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är bra att lyfta fram framgångar, så att det är lättare att komma ihåg att man kan påverka saker. </a:t>
            </a:r>
          </a:p>
          <a:p>
            <a:pPr marL="152400" lvl="0" indent="0" algn="l" rtl="0">
              <a:lnSpc>
                <a:spcPct val="80000"/>
              </a:lnSpc>
              <a:spcBef>
                <a:spcPts val="0"/>
              </a:spcBef>
              <a:spcAft>
                <a:spcPts val="0"/>
              </a:spcAft>
              <a:buClr>
                <a:srgbClr val="595959"/>
              </a:buClr>
              <a:buSzPts val="1200"/>
              <a:buNone/>
            </a:pPr>
            <a:endParaRPr lang="sv-fi" sz="1200" dirty="0">
              <a:solidFill>
                <a:srgbClr val="595959"/>
              </a:solidFill>
              <a:latin typeface="Arial" panose="020B0604020202020204" pitchFamily="34" charset="0"/>
              <a:cs typeface="Arial" panose="020B0604020202020204" pitchFamily="34" charset="0"/>
            </a:endParaRPr>
          </a:p>
          <a:p>
            <a:pPr marL="457200" lvl="0" indent="-304800" algn="l" rtl="0">
              <a:lnSpc>
                <a:spcPct val="80000"/>
              </a:lnSpc>
              <a:spcBef>
                <a:spcPts val="0"/>
              </a:spcBef>
              <a:spcAft>
                <a:spcPts val="0"/>
              </a:spcAft>
              <a:buClr>
                <a:srgbClr val="595959"/>
              </a:buClr>
              <a:buSzPts val="1200"/>
              <a:buChar char="●"/>
            </a:pPr>
            <a:r>
              <a:rPr lang="sv-fi"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Alternativt kan man skriva en lista över olika saker, och deltagarna skulle kunna välja en som känns speciellt svårt. Sedan skulle man kunna fundera på varför just den känns så svår.</a:t>
            </a:r>
          </a:p>
          <a:p>
            <a:pPr marL="914400" lvl="1" indent="-304800" algn="l" rtl="0">
              <a:lnSpc>
                <a:spcPct val="80000"/>
              </a:lnSpc>
              <a:spcBef>
                <a:spcPts val="0"/>
              </a:spcBef>
              <a:spcAft>
                <a:spcPts val="0"/>
              </a:spcAft>
              <a:buClr>
                <a:srgbClr val="595959"/>
              </a:buClr>
              <a:buSzPts val="1200"/>
              <a:buChar char="○"/>
            </a:pPr>
            <a:r>
              <a:rPr lang="sv-fi" sz="12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t.ex. att visa sina känslor, vara sig själv, be om förlåtelse, tala inför en stor grupp, be om hjälp, visa sin svaghet.</a:t>
            </a:r>
            <a:endParaRPr lang="sv-fi"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8468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Här vänder vi blicken från tidigare relationer och erfarenheter mot framtiden. Påminn deltagarna om att det är möjligt att påverka framtiden och kommande relationer. Detta förutsätter att vi förstår vilken sak vi vill ändra. Det är också viktigt att fundera på vad förändringen kräver. Efter det kan man börja ta steg mot förändringen.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856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048" marR="0" lvl="0" indent="0" algn="l" defTabSz="914400" rtl="0" eaLnBrk="1" fontAlgn="auto" latinLnBrk="0" hangingPunct="1">
              <a:lnSpc>
                <a:spcPct val="80000"/>
              </a:lnSpc>
              <a:spcBef>
                <a:spcPts val="0"/>
              </a:spcBef>
              <a:spcAft>
                <a:spcPts val="0"/>
              </a:spcAft>
              <a:buClrTx/>
              <a:buSzPts val="1584"/>
              <a:buFontTx/>
              <a:buNone/>
              <a:tabLst/>
              <a:defRPr/>
            </a:pPr>
            <a:endParaRPr lang="sv-fi" sz="1200" dirty="0">
              <a:solidFill>
                <a:srgbClr val="595959"/>
              </a:solidFill>
            </a:endParaRPr>
          </a:p>
          <a:p>
            <a:pPr marL="128048" marR="0" lvl="0" indent="0" algn="l" defTabSz="914400" rtl="0" eaLnBrk="1" fontAlgn="auto" latinLnBrk="0" hangingPunct="1">
              <a:lnSpc>
                <a:spcPct val="80000"/>
              </a:lnSpc>
              <a:spcBef>
                <a:spcPts val="0"/>
              </a:spcBef>
              <a:spcAft>
                <a:spcPts val="0"/>
              </a:spcAft>
              <a:buClrTx/>
              <a:buSzPts val="1584"/>
              <a:buFontTx/>
              <a:buNone/>
              <a:tabLst/>
              <a:defRPr/>
            </a:pPr>
            <a:r>
              <a:rPr lang="sv-fi" sz="1200" b="0" i="0" u="none" baseline="0">
                <a:solidFill>
                  <a:srgbClr val="595959"/>
                </a:solidFill>
              </a:rPr>
              <a:t>Påminn deltagarna om tankarnas kraft och öva konkret hur positiva erfarenheter kan användas som resurs och hur minnen av dem kan stärkas.  </a:t>
            </a:r>
          </a:p>
          <a:p>
            <a:pPr marL="128048" marR="0" lvl="0" indent="0" algn="l" defTabSz="914400" rtl="0" eaLnBrk="1" fontAlgn="auto" latinLnBrk="0" hangingPunct="1">
              <a:lnSpc>
                <a:spcPct val="80000"/>
              </a:lnSpc>
              <a:spcBef>
                <a:spcPts val="0"/>
              </a:spcBef>
              <a:spcAft>
                <a:spcPts val="0"/>
              </a:spcAft>
              <a:buClrTx/>
              <a:buSzPts val="1584"/>
              <a:buFontTx/>
              <a:buNone/>
              <a:tabLst/>
              <a:defRPr/>
            </a:pPr>
            <a:endParaRPr lang="sv-fi" sz="1200" dirty="0">
              <a:solidFill>
                <a:srgbClr val="595959"/>
              </a:solidFill>
            </a:endParaRPr>
          </a:p>
          <a:p>
            <a:pPr marL="128048" marR="0" lvl="0" indent="0" algn="l" defTabSz="914400" rtl="0" eaLnBrk="1" fontAlgn="auto" latinLnBrk="0" hangingPunct="1">
              <a:lnSpc>
                <a:spcPct val="80000"/>
              </a:lnSpc>
              <a:spcBef>
                <a:spcPts val="0"/>
              </a:spcBef>
              <a:spcAft>
                <a:spcPts val="0"/>
              </a:spcAft>
              <a:buClrTx/>
              <a:buSzPts val="1584"/>
              <a:buFontTx/>
              <a:buNone/>
              <a:tabLst/>
              <a:defRPr/>
            </a:pPr>
            <a:r>
              <a:rPr lang="sv-fi" sz="1200" b="0" i="0" u="none" baseline="0"/>
              <a:t>Följande hjälpfrågor kan hjälpa deltagarna att fundera på sina minnen:</a:t>
            </a:r>
          </a:p>
          <a:p>
            <a:pPr marL="299498" marR="0" lvl="0" indent="-171450" algn="l" defTabSz="914400" rtl="0" eaLnBrk="1" fontAlgn="auto" latinLnBrk="0" hangingPunct="1">
              <a:lnSpc>
                <a:spcPct val="80000"/>
              </a:lnSpc>
              <a:spcBef>
                <a:spcPts val="0"/>
              </a:spcBef>
              <a:spcAft>
                <a:spcPts val="0"/>
              </a:spcAft>
              <a:buClrTx/>
              <a:buSzPts val="1584"/>
              <a:buFont typeface="Arial" panose="020B0604020202020204" pitchFamily="34" charset="0"/>
              <a:buChar char="•"/>
              <a:tabLst/>
              <a:defRPr/>
            </a:pPr>
            <a:r>
              <a:rPr lang="sv-fi" sz="1200" b="0" i="0" u="none" baseline="0"/>
              <a:t>Skedde händelsen t.ex. i naturen eller i en social situation? </a:t>
            </a:r>
          </a:p>
          <a:p>
            <a:pPr marL="299498" marR="0" lvl="0" indent="-171450" algn="l" defTabSz="914400" rtl="0" eaLnBrk="1" fontAlgn="auto" latinLnBrk="0" hangingPunct="1">
              <a:lnSpc>
                <a:spcPct val="80000"/>
              </a:lnSpc>
              <a:spcBef>
                <a:spcPts val="0"/>
              </a:spcBef>
              <a:spcAft>
                <a:spcPts val="0"/>
              </a:spcAft>
              <a:buClrTx/>
              <a:buSzPts val="1584"/>
              <a:buFont typeface="Arial" panose="020B0604020202020204" pitchFamily="34" charset="0"/>
              <a:buChar char="•"/>
              <a:tabLst/>
              <a:defRPr/>
            </a:pPr>
            <a:r>
              <a:rPr lang="sv-fi" sz="1200" b="0" i="0" u="none" baseline="0"/>
              <a:t>Varför tror du att stunden var så bra?</a:t>
            </a:r>
          </a:p>
          <a:p>
            <a:pPr marL="128048" marR="0" lvl="0" indent="0" algn="l" defTabSz="914400" rtl="0" eaLnBrk="1" fontAlgn="auto" latinLnBrk="0" hangingPunct="1">
              <a:lnSpc>
                <a:spcPct val="80000"/>
              </a:lnSpc>
              <a:spcBef>
                <a:spcPts val="0"/>
              </a:spcBef>
              <a:spcAft>
                <a:spcPts val="0"/>
              </a:spcAft>
              <a:buClrTx/>
              <a:buSzPts val="1584"/>
              <a:buFontTx/>
              <a:buNone/>
              <a:tabLst/>
              <a:defRPr/>
            </a:pPr>
            <a:endParaRPr lang="sv-fi" sz="1200" dirty="0">
              <a:solidFill>
                <a:srgbClr val="595959"/>
              </a:solidFill>
            </a:endParaRPr>
          </a:p>
          <a:p>
            <a:pPr marL="128048" lvl="0" indent="0" algn="l" rtl="0">
              <a:lnSpc>
                <a:spcPct val="80000"/>
              </a:lnSpc>
              <a:spcBef>
                <a:spcPts val="0"/>
              </a:spcBef>
              <a:spcAft>
                <a:spcPts val="0"/>
              </a:spcAft>
              <a:buSzPts val="1584"/>
              <a:buNone/>
            </a:pPr>
            <a:r>
              <a:rPr lang="sv-fi" sz="1200" b="0" i="0" u="none" baseline="0">
                <a:solidFill>
                  <a:schemeClr val="dk1"/>
                </a:solidFill>
              </a:rPr>
              <a:t>Fråga om någon av deltagarna skulle vilja berätta om sitt minne för de andra.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8000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marR="0" lvl="0" indent="0" algn="l" defTabSz="914400" rtl="0" eaLnBrk="1" fontAlgn="auto" latinLnBrk="0" hangingPunct="1">
              <a:lnSpc>
                <a:spcPct val="80000"/>
              </a:lnSpc>
              <a:spcBef>
                <a:spcPts val="0"/>
              </a:spcBef>
              <a:spcAft>
                <a:spcPts val="0"/>
              </a:spcAft>
              <a:buClr>
                <a:srgbClr val="595959"/>
              </a:buClr>
              <a:buSzPts val="1200"/>
              <a:buFontTx/>
              <a:buNone/>
              <a:tabLst/>
              <a:defRPr/>
            </a:pPr>
            <a:r>
              <a:rPr lang="sv-fi" sz="1200" b="0" i="0" u="none" baseline="0"/>
              <a:t>Syftet med denna uppgift är att vända blicken från det förflutna mot framtiden. Uppmärksamheten ska fästas på hurdana gränser man kan dra i relationer och hur man själv kan agera på ett annat sätt. </a:t>
            </a:r>
          </a:p>
          <a:p>
            <a:pPr marL="152400" marR="0" lvl="0" indent="0" algn="l" defTabSz="914400" rtl="0" eaLnBrk="1" fontAlgn="auto" latinLnBrk="0" hangingPunct="1">
              <a:lnSpc>
                <a:spcPct val="80000"/>
              </a:lnSpc>
              <a:spcBef>
                <a:spcPts val="0"/>
              </a:spcBef>
              <a:spcAft>
                <a:spcPts val="0"/>
              </a:spcAft>
              <a:buClr>
                <a:srgbClr val="595959"/>
              </a:buClr>
              <a:buSzPts val="1200"/>
              <a:buFontTx/>
              <a:buNone/>
              <a:tabLst/>
              <a:defRPr/>
            </a:pPr>
            <a:endParaRPr lang="sv-fi" sz="1200" dirty="0"/>
          </a:p>
          <a:p>
            <a:pPr marL="152400" marR="0" lvl="0" indent="0" algn="l" defTabSz="914400" rtl="0" eaLnBrk="1" fontAlgn="auto" latinLnBrk="0" hangingPunct="1">
              <a:lnSpc>
                <a:spcPct val="80000"/>
              </a:lnSpc>
              <a:spcBef>
                <a:spcPts val="0"/>
              </a:spcBef>
              <a:spcAft>
                <a:spcPts val="0"/>
              </a:spcAft>
              <a:buClr>
                <a:srgbClr val="595959"/>
              </a:buClr>
              <a:buSzPts val="1200"/>
              <a:buFontTx/>
              <a:buNone/>
              <a:tabLst/>
              <a:defRPr/>
            </a:pPr>
            <a:r>
              <a:rPr lang="sv-fi" sz="1200" b="0" i="0" u="none" baseline="0"/>
              <a:t>Denna uppgift är bäst att genomföras på Padlet eller en annan plattform där deltagarna kan skriva sina svar anonymt. Med tanke på tidsanvändningen är Padlet också effektivare än diskussion. </a:t>
            </a:r>
          </a:p>
          <a:p>
            <a:pPr marL="152400" marR="0" lvl="0" indent="0" algn="l" defTabSz="914400" rtl="0" eaLnBrk="1" fontAlgn="auto" latinLnBrk="0" hangingPunct="1">
              <a:lnSpc>
                <a:spcPct val="80000"/>
              </a:lnSpc>
              <a:spcBef>
                <a:spcPts val="0"/>
              </a:spcBef>
              <a:spcAft>
                <a:spcPts val="0"/>
              </a:spcAft>
              <a:buClr>
                <a:srgbClr val="595959"/>
              </a:buClr>
              <a:buSzPts val="1200"/>
              <a:buFontTx/>
              <a:buNone/>
              <a:tabLst/>
              <a:defRPr/>
            </a:pPr>
            <a:endParaRPr lang="sv-fi" sz="1200" dirty="0"/>
          </a:p>
          <a:p>
            <a:pPr marL="152400" marR="0" lvl="0" indent="0" algn="l" defTabSz="914400" rtl="0" eaLnBrk="1" fontAlgn="auto" latinLnBrk="0" hangingPunct="1">
              <a:lnSpc>
                <a:spcPct val="80000"/>
              </a:lnSpc>
              <a:spcBef>
                <a:spcPts val="0"/>
              </a:spcBef>
              <a:spcAft>
                <a:spcPts val="0"/>
              </a:spcAft>
              <a:buClr>
                <a:srgbClr val="595959"/>
              </a:buClr>
              <a:buSzPts val="1200"/>
              <a:buFontTx/>
              <a:buNone/>
              <a:tabLst/>
              <a:defRPr/>
            </a:pPr>
            <a:r>
              <a:rPr lang="sv-fi" sz="1200" b="0" i="0" u="none" baseline="0"/>
              <a:t>Ledarna kan dock lyfta fram några viktiga punkter ur svaren. Man kan exempelvis be de övriga deltagarna att </a:t>
            </a:r>
            <a:r>
              <a:rPr lang="sv-fi" sz="1200" b="1" i="0" u="none" baseline="0"/>
              <a:t>ge tips på hur man kan uppnå ett visst mål. </a:t>
            </a:r>
            <a:r>
              <a:rPr lang="sv-fi" sz="1200" b="0" i="0" u="none" baseline="0"/>
              <a:t>Uppmuntra deltagarna att reagera på eller kommentera varandras meddelanden =&gt; uppmuntra och tipsa!</a:t>
            </a:r>
          </a:p>
          <a:p>
            <a:pPr marL="152400" lvl="0" indent="0" algn="l" rtl="0">
              <a:lnSpc>
                <a:spcPct val="80000"/>
              </a:lnSpc>
              <a:spcBef>
                <a:spcPts val="0"/>
              </a:spcBef>
              <a:spcAft>
                <a:spcPts val="0"/>
              </a:spcAft>
              <a:buClr>
                <a:srgbClr val="595959"/>
              </a:buClr>
              <a:buSzPts val="1200"/>
              <a:buNone/>
            </a:pPr>
            <a:endParaRPr lang="sv-fi"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694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Clr>
                <a:srgbClr val="000000"/>
              </a:buClr>
              <a:buSzPts val="1100"/>
              <a:defRPr/>
            </a:pPr>
            <a:r>
              <a:rPr lang="sv-fi" sz="1200" b="0" i="0" u="none" baseline="0">
                <a:solidFill>
                  <a:schemeClr val="dk2"/>
                </a:solidFill>
                <a:latin typeface="Arial"/>
                <a:ea typeface="Arial"/>
                <a:cs typeface="Arial"/>
                <a:sym typeface="Arial"/>
              </a:rPr>
              <a:t>Gå igenom instruktionerna för varje uppgift. Varje deltagare kan välja den uppgift som passar dem bäst. </a:t>
            </a:r>
            <a:r>
              <a:rPr lang="sv-fi" b="0" i="0" u="none" baseline="0">
                <a:solidFill>
                  <a:srgbClr val="44546A"/>
                </a:solidFill>
                <a:latin typeface="Arial"/>
                <a:ea typeface="Arial"/>
                <a:cs typeface="Arial"/>
                <a:sym typeface="Arial"/>
              </a:rPr>
              <a:t>Länkarna kopieras till chatten. </a:t>
            </a:r>
            <a:r>
              <a:rPr lang="sv-fi" b="0" i="0" u="none" baseline="0">
                <a:solidFill>
                  <a:schemeClr val="dk1"/>
                </a:solidFill>
                <a:latin typeface="Arial"/>
                <a:ea typeface="Arial"/>
                <a:cs typeface="Arial"/>
                <a:sym typeface="Arial"/>
              </a:rPr>
              <a:t>Deltagarna kan också ta ett foto på diabilden. Det är frivilligt att göra uppgifterna.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a:p>
            <a:pPr algn="l" rtl="0">
              <a:defRPr/>
            </a:pPr>
            <a:endParaRPr lang="sv-fi"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97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Känslorunda – välj den bild som beskriver ditt känslotillstånd i dag. Berätta om ditt känslotillstånd för andra genom att öppna mikrofonen eller skriva i chatten. </a:t>
            </a:r>
          </a:p>
        </p:txBody>
      </p:sp>
      <p:sp>
        <p:nvSpPr>
          <p:cNvPr id="4" name="Dian numeron paikkamerkki 3"/>
          <p:cNvSpPr>
            <a:spLocks noGrp="1"/>
          </p:cNvSpPr>
          <p:nvPr>
            <p:ph type="sldNum" sz="quarter" idx="5"/>
          </p:nvPr>
        </p:nvSpPr>
        <p:spPr/>
        <p:txBody>
          <a:bodyPr/>
          <a:lstStyle/>
          <a:p>
            <a:pPr algn="l" rtl="0"/>
            <a:fld id="{D9D1C9AF-C8A2-E248-9C2D-AAFE8E0C60B5}" type="slidenum">
              <a:rPr/>
              <a:t>8</a:t>
            </a:fld>
            <a:endParaRPr lang="sv-fi"/>
          </a:p>
        </p:txBody>
      </p:sp>
    </p:spTree>
    <p:extLst>
      <p:ext uri="{BB962C8B-B14F-4D97-AF65-F5344CB8AC3E}">
        <p14:creationId xmlns:p14="http://schemas.microsoft.com/office/powerpoint/2010/main" val="20040660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Kom ihåg att tacka deltagarna efter varje möte och påminn dem om nästa mötets tema.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7163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0" indent="-323850" algn="l" rtl="0">
              <a:spcBef>
                <a:spcPts val="0"/>
              </a:spcBef>
              <a:spcAft>
                <a:spcPts val="0"/>
              </a:spcAft>
              <a:buClr>
                <a:schemeClr val="dk2"/>
              </a:buClr>
              <a:buSzPts val="1500"/>
              <a:buChar char="●"/>
            </a:pPr>
            <a:r>
              <a:rPr lang="sv-fi" sz="1200" b="0" i="0" u="none" baseline="0">
                <a:solidFill>
                  <a:schemeClr val="dk2"/>
                </a:solidFill>
              </a:rPr>
              <a:t>Hur känner du dig-runda</a:t>
            </a:r>
          </a:p>
          <a:p>
            <a:pPr marL="457200" indent="-323850" algn="l" rtl="0">
              <a:buClr>
                <a:schemeClr val="dk2"/>
              </a:buClr>
              <a:buSzPts val="1500"/>
              <a:buChar char="●"/>
            </a:pPr>
            <a:r>
              <a:rPr lang="sv-fi" b="0" i="0" u="none" baseline="0">
                <a:solidFill>
                  <a:schemeClr val="dk2"/>
                </a:solidFill>
                <a:latin typeface="Calibri"/>
                <a:ea typeface="Calibri"/>
                <a:cs typeface="Calibri"/>
                <a:sym typeface="Calibri"/>
              </a:rPr>
              <a:t>Att bli bekant med nya människor</a:t>
            </a:r>
            <a:endParaRPr lang="sv-fi" sz="1200" dirty="0">
              <a:solidFill>
                <a:schemeClr val="dk2"/>
              </a:solidFill>
              <a:ea typeface="Calibri"/>
              <a:cs typeface="Calibri"/>
            </a:endParaRPr>
          </a:p>
          <a:p>
            <a:pPr marL="457200" indent="-323850" algn="l" rtl="0">
              <a:buClr>
                <a:schemeClr val="dk2"/>
              </a:buClr>
              <a:buSzPts val="1500"/>
              <a:buChar char="●"/>
            </a:pPr>
            <a:endParaRPr lang="sv-fi">
              <a:solidFill>
                <a:schemeClr val="dk2"/>
              </a:solidFill>
              <a:ea typeface="Calibri" panose="020F0502020204030204"/>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3155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Känslorunda – välj den bild som beskriver ditt känslotillstånd i dag. Berätta om ditt känslotillstånd för andra genom att öppna mikrofonen eller skriva i chatten. </a:t>
            </a:r>
          </a:p>
        </p:txBody>
      </p:sp>
      <p:sp>
        <p:nvSpPr>
          <p:cNvPr id="4" name="Dian numeron paikkamerkki 3"/>
          <p:cNvSpPr>
            <a:spLocks noGrp="1"/>
          </p:cNvSpPr>
          <p:nvPr>
            <p:ph type="sldNum" sz="quarter" idx="5"/>
          </p:nvPr>
        </p:nvSpPr>
        <p:spPr/>
        <p:txBody>
          <a:bodyPr/>
          <a:lstStyle/>
          <a:p>
            <a:pPr algn="l" rtl="0"/>
            <a:fld id="{D9D1C9AF-C8A2-E248-9C2D-AAFE8E0C60B5}" type="slidenum">
              <a:rPr/>
              <a:t>73</a:t>
            </a:fld>
            <a:endParaRPr lang="sv-fi"/>
          </a:p>
        </p:txBody>
      </p:sp>
    </p:spTree>
    <p:extLst>
      <p:ext uri="{BB962C8B-B14F-4D97-AF65-F5344CB8AC3E}">
        <p14:creationId xmlns:p14="http://schemas.microsoft.com/office/powerpoint/2010/main" val="3172940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t>Mötet inleds med en gemensam hur känner du dig-runda. Deltagarna kan berätta hur det känns nu när gruppmötet börjar. Har det hänt något speciellt under dagen eller veckan som man skulle vilja dela med resten av gruppen? Är det något som man skrivit i din tacksamhetsdagbok som man skulle vilja dela med de andra?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t>Om gruppen är mycket pratsam kan man bestämma att varje deltagare exempelvis har max. 2 minuter på sig att berätta hur de har det.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2311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a:pPr>
            <a:r>
              <a:rPr lang="sv-fi" b="0" i="0" u="none" baseline="0"/>
              <a:t>Fråga om någon av deltagarna skulle vilja dela med sig av de tankar som hemuppgiften väckte. </a:t>
            </a:r>
          </a:p>
          <a:p>
            <a:pPr algn="l" rtl="0">
              <a:defRPr/>
            </a:pPr>
            <a:r>
              <a:rPr lang="sv-fi" b="0" i="0" u="none" baseline="0"/>
              <a:t>Det är bra att i synnerhet koncentrera sig på hurdana människor eller relationer deltagarna skulle vilja ha i sina liv förutom de redan existerande. Detta fungerar som inledning till dagens teman, som är bl.a. att bli bekant med en ny människa. </a:t>
            </a:r>
            <a:endParaRPr lang="sv-fi" dirty="0"/>
          </a:p>
          <a:p>
            <a:pPr algn="l" rtl="0">
              <a:defRPr/>
            </a:pPr>
            <a:endParaRPr lang="sv-fi"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9720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t>En fri inledning till temat, det är också möjligt att titta på programmet Kompiskunskaps film om att bekanta sig med nya människor: </a:t>
            </a:r>
            <a:r>
              <a:rPr lang="sv-fi" b="0" i="0" u="none" baseline="0">
                <a:hlinkClick r:id="rId3"/>
              </a:rPr>
              <a:t>Kompiskunskap 1: Att bekanta sig med en ny människa (youtube.com)</a:t>
            </a:r>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9289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b="0" i="0" u="none" baseline="0"/>
              <a:t>Diskutera ämnet på ett sätt så att alla har möjlighet att delta. Det lönar sig att gå igenom frågorna en fråga i taget och se om det uppstår diskussion. </a:t>
            </a:r>
          </a:p>
          <a:p>
            <a:pPr marL="0" lvl="0" indent="0" algn="l" rtl="0">
              <a:spcBef>
                <a:spcPts val="0"/>
              </a:spcBef>
              <a:spcAft>
                <a:spcPts val="0"/>
              </a:spcAft>
              <a:buNone/>
            </a:pPr>
            <a:r>
              <a:rPr lang="sv-fi" b="1" i="0" u="none" baseline="0"/>
              <a:t>Bra att komma ihåg: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sz="1800" b="0" i="0" u="none" baseline="0">
                <a:effectLst/>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Om det känns svårt att börja tala med en ny människa och mottagandet känns kyligt är det bra att komma ihåg att det nödvändigtvis inte är ditt fel. Den andra parten kan också ha sämre sociala färdigheter eller har kanske inte behov av eller krafter för att bekanta sig med nya människor eller skapa nya relationer.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sz="1800" b="0" i="0" u="none" baseline="0">
                <a:effectLst/>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En intressant språklig detalj: På engelska säger man ”make friends”, på svenska ”få vänner”.  Påverkar detta våra sätt att förhålla sig till nya människor =&gt; är vi passiva och väntar på att någon annan skulle ”hitta” oss?</a:t>
            </a:r>
            <a:endParaRPr lang="sv-fi" sz="1800" dirty="0">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fi"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fi" sz="1800" dirty="0">
              <a:effectLst/>
              <a:latin typeface="Arial" panose="020B0604020202020204" pitchFamily="34" charset="0"/>
            </a:endParaRPr>
          </a:p>
          <a:p>
            <a:pPr marL="0" lvl="0" indent="0" algn="l" rtl="0">
              <a:spcBef>
                <a:spcPts val="0"/>
              </a:spcBef>
              <a:spcAft>
                <a:spcPts val="0"/>
              </a:spcAft>
              <a:buNone/>
            </a:pPr>
            <a:endParaRPr lang="sv-fi" dirty="0"/>
          </a:p>
          <a:p>
            <a:pPr marL="0" lvl="0" indent="0" algn="l" rtl="0">
              <a:spcBef>
                <a:spcPts val="0"/>
              </a:spcBef>
              <a:spcAft>
                <a:spcPts val="0"/>
              </a:spcAft>
              <a:buNone/>
            </a:pPr>
            <a:endParaRPr lang="sv-fi" dirty="0"/>
          </a:p>
          <a:p>
            <a:pPr marL="128048" marR="0" lvl="0" indent="0" algn="l" defTabSz="914400" rtl="0" eaLnBrk="1" fontAlgn="auto" latinLnBrk="0" hangingPunct="1">
              <a:lnSpc>
                <a:spcPct val="80000"/>
              </a:lnSpc>
              <a:spcBef>
                <a:spcPts val="0"/>
              </a:spcBef>
              <a:spcAft>
                <a:spcPts val="0"/>
              </a:spcAft>
              <a:buClrTx/>
              <a:buSzPts val="1584"/>
              <a:buFontTx/>
              <a:buNone/>
              <a:tabLst/>
              <a:defRPr/>
            </a:pPr>
            <a:endParaRPr lang="sv-fi" sz="1200" b="1" dirty="0">
              <a:solidFill>
                <a:srgbClr val="595959"/>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8001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3350" lvl="0" indent="0" algn="l" rtl="0">
              <a:spcBef>
                <a:spcPts val="0"/>
              </a:spcBef>
              <a:spcAft>
                <a:spcPts val="0"/>
              </a:spcAft>
              <a:buSzPct val="100000"/>
              <a:buNone/>
            </a:pPr>
            <a:r>
              <a:rPr lang="sv-fi" sz="1200" b="0" i="0" u="none" baseline="0"/>
              <a:t>Det är bra att använda Padlet eller en annan motsvarande plattform för denna uppgift så att deltagarna kan svara på frågorna anonymt. I början av uppgiften kan man påminna deltagarna om att vi alla är annorlunda – en är rädd för att ha ögonkontakt, en annan är rädd för att tala för mycket. Därför kan vi lära oss av varandra. I denna uppgift är en uppmuntrande och lösningsorienterad ton det viktigaste. Exemplen kan vara mycket konkreta och ”små” saker. </a:t>
            </a:r>
          </a:p>
          <a:p>
            <a:pPr marL="133350" marR="0" lvl="0" indent="0" algn="l" defTabSz="914400" rtl="0" eaLnBrk="1" fontAlgn="auto" latinLnBrk="0" hangingPunct="1">
              <a:lnSpc>
                <a:spcPct val="100000"/>
              </a:lnSpc>
              <a:spcBef>
                <a:spcPts val="0"/>
              </a:spcBef>
              <a:spcAft>
                <a:spcPts val="0"/>
              </a:spcAft>
              <a:buClrTx/>
              <a:buSzPct val="100000"/>
              <a:buFontTx/>
              <a:buNone/>
              <a:tabLst/>
              <a:defRPr/>
            </a:pPr>
            <a:endParaRPr lang="sv-fi" sz="1200" dirty="0"/>
          </a:p>
          <a:p>
            <a:pPr marL="133350" marR="0" lvl="0" indent="0" algn="l" defTabSz="914400" rtl="0" eaLnBrk="1" fontAlgn="auto" latinLnBrk="0" hangingPunct="1">
              <a:lnSpc>
                <a:spcPct val="100000"/>
              </a:lnSpc>
              <a:spcBef>
                <a:spcPts val="0"/>
              </a:spcBef>
              <a:spcAft>
                <a:spcPts val="0"/>
              </a:spcAft>
              <a:buClrTx/>
              <a:buSzPct val="100000"/>
              <a:buFontTx/>
              <a:buNone/>
              <a:tabLst/>
              <a:defRPr/>
            </a:pPr>
            <a:r>
              <a:rPr lang="sv-fi" sz="1200" b="0" i="0" u="none" baseline="0"/>
              <a:t>Några tips som ledarna kan anteckna på Padlet eller tipsa om under den gemensamma diskussionen:</a:t>
            </a:r>
          </a:p>
          <a:p>
            <a:pPr marL="0" lvl="0" indent="0" algn="l" rtl="0">
              <a:spcBef>
                <a:spcPts val="0"/>
              </a:spcBef>
              <a:spcAft>
                <a:spcPts val="0"/>
              </a:spcAft>
              <a:buNone/>
            </a:pPr>
            <a:r>
              <a:rPr lang="sv-fi" b="0" i="0" u="none" baseline="0"/>
              <a:t> – om det känns svårt att titta en annan person i ögonen =&gt; titta på hens panna i stället.</a:t>
            </a:r>
          </a:p>
          <a:p>
            <a:pPr marL="0" lvl="0" indent="0" algn="l" rtl="0">
              <a:spcBef>
                <a:spcPts val="0"/>
              </a:spcBef>
              <a:spcAft>
                <a:spcPts val="0"/>
              </a:spcAft>
              <a:buNone/>
            </a:pPr>
            <a:r>
              <a:rPr lang="sv-fi" b="0" i="0" u="none" baseline="0"/>
              <a:t> – kaffekoppsneuros, dvs. att man int vet vad man ska göra med sina händer =&gt; du kan snurra på en hårsnodd, hårslinga eller sladd – ha något sådant föremål i fickan och ta fram det i spännande situationer. </a:t>
            </a:r>
          </a:p>
          <a:p>
            <a:pPr marL="0" lvl="0" indent="0" algn="l" rtl="0">
              <a:spcBef>
                <a:spcPts val="0"/>
              </a:spcBef>
              <a:spcAft>
                <a:spcPts val="0"/>
              </a:spcAft>
              <a:buNone/>
            </a:pPr>
            <a:r>
              <a:rPr lang="sv-fi" b="0" i="0" u="none" baseline="0"/>
              <a:t>– Nervositet =&gt; man kan lära sig att behärska sin nervositet med olika övningar. Mer om detta i nästa diabild. </a:t>
            </a:r>
          </a:p>
          <a:p>
            <a:pPr marL="152400" lvl="0" indent="0" algn="l" rtl="0">
              <a:lnSpc>
                <a:spcPct val="80000"/>
              </a:lnSpc>
              <a:spcBef>
                <a:spcPts val="0"/>
              </a:spcBef>
              <a:spcAft>
                <a:spcPts val="0"/>
              </a:spcAft>
              <a:buClr>
                <a:srgbClr val="595959"/>
              </a:buClr>
              <a:buSzPts val="1200"/>
              <a:buNone/>
            </a:pPr>
            <a:endParaRPr lang="sv-fi"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8696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t>Fråga om deltagarna har några egna tips för att behärska nervositet.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t>Olika avslappnings- och koncentrationsövningar kan också hjälpa, övningar finns bl.a. i programmet Kompiskunskap: www.rodakorset.fi/kompiskunskap</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sz="1200"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5690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f13ede493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f13ede493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sv-fi" dirty="0"/>
          </a:p>
          <a:p>
            <a:pPr marL="0" lvl="0" indent="0" algn="l" rtl="0">
              <a:spcBef>
                <a:spcPts val="0"/>
              </a:spcBef>
              <a:spcAft>
                <a:spcPts val="0"/>
              </a:spcAft>
              <a:buNone/>
            </a:pPr>
            <a:r>
              <a:rPr lang="sv-fi" b="0" i="0" u="none" baseline="0"/>
              <a:t>För gruppledare:</a:t>
            </a:r>
          </a:p>
          <a:p>
            <a:pPr marL="0" lvl="0" indent="0" algn="l" rtl="0">
              <a:spcBef>
                <a:spcPts val="0"/>
              </a:spcBef>
              <a:spcAft>
                <a:spcPts val="0"/>
              </a:spcAft>
              <a:buNone/>
            </a:pPr>
            <a:r>
              <a:rPr lang="sv-fi" b="0" i="0" u="none" baseline="0"/>
              <a:t>   1. Sociala färdigheter och att vara social går inte hand i hand. Man kan t.ex. vara blyg men ha mycket bra sociala färdigheter.</a:t>
            </a:r>
          </a:p>
          <a:p>
            <a:pPr marL="0" lvl="0" indent="0" algn="l" rtl="0">
              <a:spcBef>
                <a:spcPts val="0"/>
              </a:spcBef>
              <a:spcAft>
                <a:spcPts val="0"/>
              </a:spcAft>
              <a:buNone/>
            </a:pPr>
            <a:r>
              <a:rPr lang="sv-fi" b="0" i="0" u="none" baseline="0"/>
              <a:t>   2. Blyga människor kan lära sig sociala färdigheter på samma sätt som alla andra. Blyga människor kan vara mycket bra på att tolka situationer och känslotillstånd och de kan vara bra lyssnare, vilket beror på att de ofta observerar andra. </a:t>
            </a:r>
          </a:p>
          <a:p>
            <a:pPr marL="0" lvl="0" indent="0" algn="l" rtl="0">
              <a:spcBef>
                <a:spcPts val="0"/>
              </a:spcBef>
              <a:spcAft>
                <a:spcPts val="0"/>
              </a:spcAft>
              <a:buNone/>
            </a:pPr>
            <a:r>
              <a:rPr lang="sv-fi" b="0" i="0" u="none" baseline="0"/>
              <a:t>   3. Människor tycker om att berätta om sina saker även om den andra parten inte skulle veta allt. Ofta tycker människor om att berätta om saker om man visar intresse för dem. Här kan man fundera på hur trevligt det är att berätta om sitt eget intresse för andra människor om de är intresserade.</a:t>
            </a:r>
          </a:p>
          <a:p>
            <a:pPr marL="0" lvl="0" indent="0" algn="l" rtl="0">
              <a:spcBef>
                <a:spcPts val="0"/>
              </a:spcBef>
              <a:spcAft>
                <a:spcPts val="0"/>
              </a:spcAft>
              <a:buNone/>
            </a:pPr>
            <a:r>
              <a:rPr lang="sv-fi" b="0" i="0" u="none" baseline="0"/>
              <a:t>   4. Man kan lära sig sociala färdigheter på samma sätt som andra färdigheter. Dessa färdigheter kan bäst övas i sociala situationer även om man kan få bra tips genom att läsa om temat. Man kan koncentrera sig på en färdighet i taget och övar på den, t.ex. nästa gång koncentrerar jag mig på att lyssna bättre, jag strävar efter att hitta på ytterligare frågor, jag strävar efter att vara uppmuntrande osv. </a:t>
            </a:r>
          </a:p>
          <a:p>
            <a:pPr marL="0" lvl="0" indent="0" algn="l" rtl="0">
              <a:spcBef>
                <a:spcPts val="0"/>
              </a:spcBef>
              <a:spcAft>
                <a:spcPts val="0"/>
              </a:spcAft>
              <a:buNone/>
            </a:pPr>
            <a:endParaRPr lang="sv-fi" dirty="0"/>
          </a:p>
          <a:p>
            <a:pPr marL="0" lvl="0" indent="0" algn="l" rtl="0">
              <a:spcBef>
                <a:spcPts val="0"/>
              </a:spcBef>
              <a:spcAft>
                <a:spcPts val="0"/>
              </a:spcAft>
              <a:buNone/>
            </a:pPr>
            <a:r>
              <a:rPr lang="sv-fi" b="1" i="0" u="none" baseline="0"/>
              <a:t>Bonusfråga: </a:t>
            </a:r>
            <a:r>
              <a:rPr lang="sv-fi" b="0" i="0" u="none" baseline="0"/>
              <a:t>Det finns människor som aldrig behöver en annan människa. =&gt; Kan detta stämma?</a:t>
            </a:r>
          </a:p>
          <a:p>
            <a:pPr marL="0" lvl="0" indent="0" algn="l" rtl="0">
              <a:spcBef>
                <a:spcPts val="0"/>
              </a:spcBef>
              <a:spcAft>
                <a:spcPts val="0"/>
              </a:spcAft>
              <a:buNone/>
            </a:pPr>
            <a:endParaRPr lang="sv-fi" dirty="0">
              <a:solidFill>
                <a:schemeClr val="dk1"/>
              </a:solidFill>
            </a:endParaRPr>
          </a:p>
        </p:txBody>
      </p:sp>
    </p:spTree>
    <p:extLst>
      <p:ext uri="{BB962C8B-B14F-4D97-AF65-F5344CB8AC3E}">
        <p14:creationId xmlns:p14="http://schemas.microsoft.com/office/powerpoint/2010/main" val="2476417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Före presentationsrundan påminner ledarna om att en av gruppens syfte är att bli bekant med de övriga deltagarna. En av de bästa sakerna med en kamratstödsgrupp är en konfidentiell atmosfär där man modigt vågar dela tankar och erfarenheter. Ju mer man ger till gruppen, desto mer får man förmodligen av den. </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Ledarna börjar rundan. Deltagarna bes att berätta (eller skriva) sitt namn, sin ålder och vad de förväntar sig av gruppen. Man behöver inte berätta någonting alls om det känns svårt. </a:t>
            </a:r>
          </a:p>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Uppgiften kan också modifieras genom att exempelvis be deltagarna att välja ett föremål som på något sätt avspeglar hen och visa det för andra.  Obs! Dessa funktionella uppgifter som främjar deltagarnas möjlighet att lära känna varandra kan också utnyttjas i början av övriga gruppmöten.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141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b="0" i="0" u="none" baseline="0"/>
              <a:t>Diskutera fritt om vilka saker som hör till sociala färdigheter. Det lönar sig inte att använda särskilt mycket tid för denna uppgift, den fungerar först och främst som inledning till temat. </a:t>
            </a:r>
          </a:p>
          <a:p>
            <a:pPr marL="0" lvl="0" indent="0" algn="l" rtl="0">
              <a:spcBef>
                <a:spcPts val="0"/>
              </a:spcBef>
              <a:spcAft>
                <a:spcPts val="0"/>
              </a:spcAft>
              <a:buNone/>
            </a:pPr>
            <a:endParaRPr lang="sv-fi" dirty="0"/>
          </a:p>
          <a:p>
            <a:pPr marL="128048" marR="0" lvl="0" indent="0" algn="l" defTabSz="914400" rtl="0" eaLnBrk="1" fontAlgn="auto" latinLnBrk="0" hangingPunct="1">
              <a:lnSpc>
                <a:spcPct val="80000"/>
              </a:lnSpc>
              <a:spcBef>
                <a:spcPts val="0"/>
              </a:spcBef>
              <a:spcAft>
                <a:spcPts val="0"/>
              </a:spcAft>
              <a:buClrTx/>
              <a:buSzPts val="1584"/>
              <a:buFontTx/>
              <a:buNone/>
              <a:tabLst/>
              <a:defRPr/>
            </a:pPr>
            <a:endParaRPr lang="sv-fi" sz="1200" b="1" dirty="0">
              <a:solidFill>
                <a:srgbClr val="595959"/>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9364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gn="l" rtl="0">
              <a:spcBef>
                <a:spcPts val="0"/>
              </a:spcBef>
              <a:spcAft>
                <a:spcPts val="0"/>
              </a:spcAft>
              <a:buNone/>
            </a:pPr>
            <a:r>
              <a:rPr lang="sv-fi" b="0" i="0" u="none" baseline="0"/>
              <a:t>Visa en lista över sociala färdigheter. Ledarna rekommenderas beskriva varje färdighet kort:</a:t>
            </a:r>
          </a:p>
          <a:p>
            <a:pPr marL="0" lvl="0" indent="0" algn="l" rtl="0">
              <a:spcBef>
                <a:spcPts val="0"/>
              </a:spcBef>
              <a:spcAft>
                <a:spcPts val="0"/>
              </a:spcAft>
              <a:buNone/>
            </a:pPr>
            <a:endParaRPr lang="sv-fi" dirty="0"/>
          </a:p>
          <a:p>
            <a:pPr marL="171450" lvl="0" indent="-171450" algn="l" rtl="0">
              <a:spcBef>
                <a:spcPts val="0"/>
              </a:spcBef>
              <a:spcAft>
                <a:spcPts val="0"/>
              </a:spcAft>
            </a:pPr>
            <a:r>
              <a:rPr lang="sv-fi" b="1" i="0" u="none" baseline="0"/>
              <a:t>Samarbetsfärdigheter:</a:t>
            </a:r>
            <a:r>
              <a:rPr lang="sv-fi" b="0" i="0" u="none" baseline="0"/>
              <a:t> </a:t>
            </a:r>
            <a:r>
              <a:rPr lang="sv-fi"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att beakta andra, uppmuntra, tacka, diskutera, ge och ta emot kritik</a:t>
            </a:r>
            <a:endParaRPr lang="sv-fi" dirty="0"/>
          </a:p>
          <a:p>
            <a:pPr marL="171450" lvl="0" indent="-171450" algn="l" rtl="0">
              <a:spcBef>
                <a:spcPts val="0"/>
              </a:spcBef>
              <a:spcAft>
                <a:spcPts val="0"/>
              </a:spcAft>
            </a:pPr>
            <a:r>
              <a:rPr lang="sv-fi" b="1" i="0" u="none" baseline="0"/>
              <a:t>Empatikunskaper: </a:t>
            </a:r>
            <a:r>
              <a:rPr lang="sv-fi"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förmåga att lyssna, förmåga att vara närvarande och förstå den andras erfarenhet</a:t>
            </a:r>
            <a:endParaRPr lang="sv-fi" dirty="0"/>
          </a:p>
          <a:p>
            <a:pPr marL="171450" lvl="0" indent="-171450" algn="l" rtl="0">
              <a:spcBef>
                <a:spcPts val="0"/>
              </a:spcBef>
              <a:spcAft>
                <a:spcPts val="0"/>
              </a:spcAft>
            </a:pPr>
            <a:r>
              <a:rPr lang="sv-fi" b="0" i="0" u="none" baseline="0"/>
              <a:t>Lojalitet mot andra: </a:t>
            </a:r>
          </a:p>
          <a:p>
            <a:pPr marL="171450" lvl="0" indent="-171450" algn="l" rtl="0">
              <a:spcBef>
                <a:spcPts val="0"/>
              </a:spcBef>
              <a:spcAft>
                <a:spcPts val="0"/>
              </a:spcAft>
            </a:pPr>
            <a:r>
              <a:rPr lang="sv-fi" b="1" i="0" u="none" baseline="0"/>
              <a:t>Att kunna be om hjälp: </a:t>
            </a:r>
            <a:r>
              <a:rPr lang="sv-fi"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kan söka hjälp, kan stödja en kompis</a:t>
            </a:r>
            <a:endParaRPr lang="sv-fi" dirty="0"/>
          </a:p>
          <a:p>
            <a:pPr marL="171450" lvl="0" indent="-171450" algn="l" rtl="0">
              <a:spcBef>
                <a:spcPts val="0"/>
              </a:spcBef>
              <a:spcAft>
                <a:spcPts val="0"/>
              </a:spcAft>
            </a:pPr>
            <a:r>
              <a:rPr lang="sv-fi" b="1" i="0" u="none" baseline="0"/>
              <a:t>Bestämdhet:</a:t>
            </a:r>
            <a:r>
              <a:rPr lang="sv-fi" b="0" i="0" u="none" baseline="0"/>
              <a:t> </a:t>
            </a:r>
            <a:r>
              <a:rPr lang="sv-fi"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att ta ansvar för sina egna behov och ge uttryck för sin egen vilja, våga säga NEJ, våga framföra sin åsikt</a:t>
            </a:r>
            <a:endParaRPr lang="sv-fi" dirty="0"/>
          </a:p>
          <a:p>
            <a:pPr marL="171450" lvl="0" indent="-171450" algn="l" rtl="0">
              <a:spcBef>
                <a:spcPts val="0"/>
              </a:spcBef>
              <a:spcAft>
                <a:spcPts val="0"/>
              </a:spcAft>
            </a:pPr>
            <a:r>
              <a:rPr lang="sv-fi" b="1" i="0" u="none" baseline="0"/>
              <a:t>Förhandlingsfärdigheter:</a:t>
            </a:r>
            <a:r>
              <a:rPr lang="sv-fi" b="0" i="0" u="none" baseline="0"/>
              <a:t> </a:t>
            </a:r>
            <a:r>
              <a:rPr lang="sv-fi"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att godkänna och respektera olika synvinklar, att uttrycka sin åsikt på ett konstruktivt sätt</a:t>
            </a:r>
            <a:endParaRPr lang="sv-fi" dirty="0"/>
          </a:p>
          <a:p>
            <a:pPr marL="171450" lvl="0" indent="-171450" algn="l" rtl="0">
              <a:spcBef>
                <a:spcPts val="0"/>
              </a:spcBef>
              <a:spcAft>
                <a:spcPts val="0"/>
              </a:spcAft>
            </a:pPr>
            <a:r>
              <a:rPr lang="sv-fi" b="1" i="0" u="none" baseline="0"/>
              <a:t>Konfliktlösningsfärdigheter:</a:t>
            </a:r>
            <a:r>
              <a:rPr lang="sv-fi" b="0" i="0" u="none" baseline="0"/>
              <a:t> </a:t>
            </a:r>
            <a:r>
              <a:rPr lang="sv-fi" b="1"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 </a:t>
            </a:r>
            <a:r>
              <a:rPr lang="sv-fi" b="0" i="0" u="none" baseline="0">
                <a:solidFill>
                  <a:srgbClr val="323643"/>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färdigheter i att be om förlåtelse och förlåta, konstruktiv interaktion med andra, färdigheter i att lyssna</a:t>
            </a:r>
            <a:endParaRPr lang="sv-fi" dirty="0"/>
          </a:p>
          <a:p>
            <a:pPr marL="171450" lvl="0" indent="-171450" algn="l" rtl="0">
              <a:spcBef>
                <a:spcPts val="0"/>
              </a:spcBef>
              <a:spcAft>
                <a:spcPts val="0"/>
              </a:spcAft>
            </a:pPr>
            <a:endParaRPr lang="sv-fi" dirty="0"/>
          </a:p>
          <a:p>
            <a:pPr marL="0" lvl="0" indent="0" algn="l" rtl="0">
              <a:spcBef>
                <a:spcPts val="0"/>
              </a:spcBef>
              <a:spcAft>
                <a:spcPts val="0"/>
              </a:spcAft>
              <a:buNone/>
            </a:pPr>
            <a:r>
              <a:rPr lang="sv-fi" b="0" i="0" u="none" baseline="0"/>
              <a:t>Alternativt kan ni titta på en video som finns i programmet Kompiskunskap: </a:t>
            </a:r>
            <a:r>
              <a:rPr lang="sv-fi" b="0" i="0" u="none" baseline="0">
                <a:hlinkClick r:id="rId3"/>
              </a:rPr>
              <a:t>Kompiskunskap 4: Vad är bra kompiskunskaper? (youtube.com)</a:t>
            </a:r>
            <a:endParaRPr lang="sv-fi" dirty="0"/>
          </a:p>
          <a:p>
            <a:pPr marL="0" lvl="0" indent="0" algn="l" rtl="0">
              <a:spcBef>
                <a:spcPts val="0"/>
              </a:spcBef>
              <a:spcAft>
                <a:spcPts val="0"/>
              </a:spcAft>
              <a:buNone/>
            </a:pPr>
            <a:endParaRPr lang="sv-fi" dirty="0"/>
          </a:p>
          <a:p>
            <a:pPr marL="0" lvl="0" indent="0" algn="l" rtl="0">
              <a:spcBef>
                <a:spcPts val="0"/>
              </a:spcBef>
              <a:spcAft>
                <a:spcPts val="0"/>
              </a:spcAft>
              <a:buNone/>
            </a:pPr>
            <a:r>
              <a:rPr lang="sv-fi" b="1" i="0" u="none" baseline="0"/>
              <a:t>Uppgift: </a:t>
            </a:r>
          </a:p>
          <a:p>
            <a:pPr marL="0" lvl="0" indent="0" algn="l" rtl="0">
              <a:spcBef>
                <a:spcPts val="0"/>
              </a:spcBef>
              <a:spcAft>
                <a:spcPts val="0"/>
              </a:spcAft>
              <a:buNone/>
            </a:pPr>
            <a:r>
              <a:rPr lang="sv-fi" b="0" i="0" u="none" baseline="0"/>
              <a:t>Före uppgiften är det bra att berätta att vi alla har färdigheter som vi är bra på, samt färdigheter som vi skulle kunna utveckla. Det är inte pinsamt att säga att man är bra eller dålig på något: det är ju självkännedom. </a:t>
            </a:r>
          </a:p>
          <a:p>
            <a:pPr marL="0" lvl="0" indent="0" algn="l" rtl="0">
              <a:spcBef>
                <a:spcPts val="0"/>
              </a:spcBef>
              <a:spcAft>
                <a:spcPts val="0"/>
              </a:spcAft>
              <a:buNone/>
            </a:pPr>
            <a:endParaRPr lang="sv-fi" b="1" dirty="0"/>
          </a:p>
          <a:p>
            <a:pPr marL="0" lvl="0" indent="0" algn="l" rtl="0">
              <a:spcBef>
                <a:spcPts val="0"/>
              </a:spcBef>
              <a:spcAft>
                <a:spcPts val="0"/>
              </a:spcAft>
              <a:buNone/>
            </a:pPr>
            <a:r>
              <a:rPr lang="sv-fi" b="0" i="0" u="none" baseline="0"/>
              <a:t>Visa uppgiftsbeskrivningen och ge deltagarna t.ex. 5 minuter att fundera på uppgiften. Deltagarna kan skriva sina svar i sina häften/på papper om de så vill.</a:t>
            </a:r>
          </a:p>
          <a:p>
            <a:pPr marL="0" lvl="0" indent="0" algn="l" rtl="0">
              <a:spcBef>
                <a:spcPts val="0"/>
              </a:spcBef>
              <a:spcAft>
                <a:spcPts val="0"/>
              </a:spcAft>
              <a:buNone/>
            </a:pPr>
            <a:endParaRPr lang="sv-fi" dirty="0"/>
          </a:p>
          <a:p>
            <a:pPr marL="0" lvl="0" indent="0" algn="l" rtl="0">
              <a:spcBef>
                <a:spcPts val="0"/>
              </a:spcBef>
              <a:spcAft>
                <a:spcPts val="0"/>
              </a:spcAft>
              <a:buNone/>
            </a:pPr>
            <a:r>
              <a:rPr lang="sv-fi" b="0" i="0" u="none" baseline="0"/>
              <a:t> Efter det förs en kort diskussion: varje deltagare kan lyfta fram en styrka och en sak som behöver utvecklas. </a:t>
            </a:r>
          </a:p>
          <a:p>
            <a:endParaRPr lang="sv-fi" dirty="0"/>
          </a:p>
        </p:txBody>
      </p:sp>
      <p:sp>
        <p:nvSpPr>
          <p:cNvPr id="4" name="Dian numeron paikkamerkki 3"/>
          <p:cNvSpPr>
            <a:spLocks noGrp="1"/>
          </p:cNvSpPr>
          <p:nvPr>
            <p:ph type="sldNum" sz="quarter" idx="5"/>
          </p:nvPr>
        </p:nvSpPr>
        <p:spPr/>
        <p:txBody>
          <a:bodyPr/>
          <a:lstStyle/>
          <a:p>
            <a:pPr algn="l" rtl="0"/>
            <a:fld id="{D9D1C9AF-C8A2-E248-9C2D-AAFE8E0C60B5}" type="slidenum">
              <a:rPr/>
              <a:t>82</a:t>
            </a:fld>
            <a:endParaRPr lang="sv-fi"/>
          </a:p>
        </p:txBody>
      </p:sp>
    </p:spTree>
    <p:extLst>
      <p:ext uri="{BB962C8B-B14F-4D97-AF65-F5344CB8AC3E}">
        <p14:creationId xmlns:p14="http://schemas.microsoft.com/office/powerpoint/2010/main" val="27002650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sv-fi" b="0" i="0" u="none" baseline="0"/>
              <a:t>Uppgift på Padlet eller alternativt i chatten:</a:t>
            </a:r>
          </a:p>
          <a:p>
            <a:pPr marL="171450" lvl="0" indent="-171450" algn="l" rtl="0">
              <a:spcBef>
                <a:spcPts val="0"/>
              </a:spcBef>
              <a:spcAft>
                <a:spcPts val="0"/>
              </a:spcAft>
            </a:pPr>
            <a:r>
              <a:rPr lang="sv-fi" b="0" i="0" u="none" baseline="0"/>
              <a:t>Varje färdighet antecknas på Padlet (eller i chatten). Deltagarna skriver sedan konkreta sätt för att öva på dessa färdigheter. Deltagarna koncentrerar sig på de färdigheter som de anser vara utmanande för dem själva. Om man har tid kan man också skriva tips under andra rubriker. </a:t>
            </a:r>
          </a:p>
          <a:p>
            <a:pPr marL="171450" lvl="0" indent="-171450" algn="l" rtl="0">
              <a:spcBef>
                <a:spcPts val="0"/>
              </a:spcBef>
              <a:spcAft>
                <a:spcPts val="0"/>
              </a:spcAft>
            </a:pPr>
            <a:endParaRPr lang="sv-fi" dirty="0"/>
          </a:p>
          <a:p>
            <a:pPr marL="171450" lvl="0" indent="-171450" algn="l" rtl="0">
              <a:spcBef>
                <a:spcPts val="0"/>
              </a:spcBef>
              <a:spcAft>
                <a:spcPts val="0"/>
              </a:spcAft>
            </a:pPr>
            <a:r>
              <a:rPr lang="sv-fi" b="0" i="0" u="none" baseline="0"/>
              <a:t>Obs! Man kan instruera deltagarna att skriva sina tips i jag-form, t.ex. Jag strävar efter att koncentrera mig på det som den andra parten säger och visa empati med ord och gester. På detta sätt känns uppgiften personligare, vilket kan hjälpa deltagarna att starkare engagera sig i den. </a:t>
            </a:r>
          </a:p>
          <a:p>
            <a:pPr marL="171450" lvl="0" indent="-171450" algn="l" rtl="0">
              <a:spcBef>
                <a:spcPts val="0"/>
              </a:spcBef>
              <a:spcAft>
                <a:spcPts val="0"/>
              </a:spcAft>
            </a:pPr>
            <a:endParaRPr lang="sv-fi" dirty="0"/>
          </a:p>
          <a:p>
            <a:pPr marL="171450" lvl="0" indent="-171450" algn="l" rtl="0">
              <a:spcBef>
                <a:spcPts val="0"/>
              </a:spcBef>
              <a:spcAft>
                <a:spcPts val="0"/>
              </a:spcAft>
            </a:pPr>
            <a:r>
              <a:rPr lang="sv-fi" b="0" i="0" u="none" baseline="0"/>
              <a:t>Uppgiften kan sedan gås igenom och diskuteras tillsammans. </a:t>
            </a:r>
          </a:p>
          <a:p>
            <a:pPr marL="152400" lvl="0" indent="0" algn="l" rtl="0">
              <a:lnSpc>
                <a:spcPct val="80000"/>
              </a:lnSpc>
              <a:spcBef>
                <a:spcPts val="0"/>
              </a:spcBef>
              <a:spcAft>
                <a:spcPts val="0"/>
              </a:spcAft>
              <a:buClr>
                <a:srgbClr val="595959"/>
              </a:buClr>
              <a:buSzPts val="1200"/>
              <a:buNone/>
            </a:pPr>
            <a:endParaRPr lang="sv-fi"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2246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Clr>
                <a:srgbClr val="000000"/>
              </a:buClr>
              <a:buSzPts val="1100"/>
              <a:defRPr/>
            </a:pPr>
            <a:r>
              <a:rPr lang="sv-fi" sz="1200" b="0" i="0" u="none" baseline="0">
                <a:solidFill>
                  <a:schemeClr val="dk2"/>
                </a:solidFill>
                <a:latin typeface="Arial"/>
                <a:ea typeface="Arial"/>
                <a:cs typeface="Arial"/>
                <a:sym typeface="Arial"/>
              </a:rPr>
              <a:t>Gå igenom instruktionerna för varje uppgift. Varje deltagare kan välja den uppgift som passar dem bäst. </a:t>
            </a:r>
            <a:r>
              <a:rPr lang="sv-fi" b="0" i="0" u="none" baseline="0">
                <a:solidFill>
                  <a:srgbClr val="44546A"/>
                </a:solidFill>
                <a:latin typeface="Arial"/>
                <a:ea typeface="Arial"/>
                <a:cs typeface="Arial"/>
                <a:sym typeface="Arial"/>
              </a:rPr>
              <a:t>Länkarna kopieras till chatten. </a:t>
            </a:r>
            <a:r>
              <a:rPr lang="sv-fi" b="0" i="0" u="none" baseline="0">
                <a:solidFill>
                  <a:schemeClr val="dk1"/>
                </a:solidFill>
                <a:latin typeface="Arial"/>
                <a:ea typeface="Arial"/>
                <a:cs typeface="Arial"/>
                <a:sym typeface="Arial"/>
              </a:rPr>
              <a:t>Deltagarna kan också ta ett foto på diabilden. Det är frivilligt att göra uppgifterna.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solidFill>
                <a:schemeClr val="dk1"/>
              </a:solidFill>
            </a:endParaRPr>
          </a:p>
          <a:p>
            <a:pPr algn="l" rtl="0">
              <a:defRPr/>
            </a:pPr>
            <a:endParaRPr lang="sv-fi"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9720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Kom ihåg att tacka deltagarna efter varje möte och påminn dem om nästa mötets tema. Denna gång finns det ingen separat hemuppgift.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4429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31534" lvl="0" indent="0" algn="l" rtl="0">
              <a:lnSpc>
                <a:spcPct val="80000"/>
              </a:lnSpc>
              <a:spcBef>
                <a:spcPts val="0"/>
              </a:spcBef>
              <a:spcAft>
                <a:spcPts val="0"/>
              </a:spcAft>
              <a:buSzPts val="1529"/>
              <a:buNone/>
            </a:pPr>
            <a:r>
              <a:rPr lang="sv-fi" sz="1200" b="0" i="0" u="none" baseline="0"/>
              <a:t>Gruppens 7:e och 8:e möten kan byggas flexibelt beroende på hur gruppen har framskridit och hurdana önskemål deltagarna har. Om ni hinner gå igenom alla teman kan det sista mötet grunda sig på fri diskussion. Om det finns teman som ni inte har hunnit behandla kan ni fortsätta med dem under det 8:e mötet. Responssamtal och bedömning kan tas beroende på innehållet under antingen det 7:e eller 8:e mötet. </a:t>
            </a:r>
          </a:p>
          <a:p>
            <a:pPr marL="131534" lvl="0" indent="0" algn="l" rtl="0">
              <a:lnSpc>
                <a:spcPct val="80000"/>
              </a:lnSpc>
              <a:spcBef>
                <a:spcPts val="0"/>
              </a:spcBef>
              <a:spcAft>
                <a:spcPts val="0"/>
              </a:spcAft>
              <a:buSzPts val="1529"/>
              <a:buNone/>
            </a:pPr>
            <a:endParaRPr lang="sv-fi" sz="1200" dirty="0"/>
          </a:p>
          <a:p>
            <a:pPr marL="457200" lvl="0" indent="-325666" algn="l" rtl="0">
              <a:lnSpc>
                <a:spcPct val="80000"/>
              </a:lnSpc>
              <a:spcBef>
                <a:spcPts val="0"/>
              </a:spcBef>
              <a:spcAft>
                <a:spcPts val="0"/>
              </a:spcAft>
              <a:buSzPts val="1529"/>
              <a:buChar char="●"/>
            </a:pPr>
            <a:r>
              <a:rPr lang="sv-fi" sz="1200" b="0" i="0" u="none" baseline="0"/>
              <a:t>Förväntningar på sig själv och andra</a:t>
            </a:r>
          </a:p>
          <a:p>
            <a:pPr marL="457200" lvl="0" indent="-325666" algn="l" rtl="0">
              <a:lnSpc>
                <a:spcPct val="80000"/>
              </a:lnSpc>
              <a:spcBef>
                <a:spcPts val="0"/>
              </a:spcBef>
              <a:spcAft>
                <a:spcPts val="0"/>
              </a:spcAft>
              <a:buSzPts val="1529"/>
              <a:buChar char="●"/>
            </a:pPr>
            <a:r>
              <a:rPr lang="sv-fi" sz="1200" b="0" i="0" u="none" baseline="0"/>
              <a:t>Värderingar och meningsfullhet i livet</a:t>
            </a:r>
          </a:p>
          <a:p>
            <a:pPr marL="457200" lvl="0" indent="-325666" algn="l" rtl="0">
              <a:lnSpc>
                <a:spcPct val="80000"/>
              </a:lnSpc>
              <a:spcBef>
                <a:spcPts val="0"/>
              </a:spcBef>
              <a:spcAft>
                <a:spcPts val="0"/>
              </a:spcAft>
              <a:buSzPts val="1529"/>
              <a:buChar char="●"/>
            </a:pPr>
            <a:r>
              <a:rPr lang="sv-fi" sz="1200" b="0" i="0" u="none" baseline="0"/>
              <a:t>Stegmärken för framtiden</a:t>
            </a:r>
          </a:p>
          <a:p>
            <a:pPr marL="457200" lvl="0" indent="-325666" algn="l" rtl="0">
              <a:lnSpc>
                <a:spcPct val="80000"/>
              </a:lnSpc>
              <a:spcBef>
                <a:spcPts val="0"/>
              </a:spcBef>
              <a:spcAft>
                <a:spcPts val="0"/>
              </a:spcAft>
              <a:buSzPts val="1529"/>
              <a:buChar char="●"/>
            </a:pPr>
            <a:r>
              <a:rPr lang="sv-fi" sz="1200" b="0" i="0" u="none" baseline="0"/>
              <a:t>Kom överens om det sista mötets tema</a:t>
            </a:r>
          </a:p>
          <a:p>
            <a:pPr marL="457200" lvl="0" indent="-325666" algn="l" rtl="0">
              <a:lnSpc>
                <a:spcPct val="80000"/>
              </a:lnSpc>
              <a:spcBef>
                <a:spcPts val="0"/>
              </a:spcBef>
              <a:spcAft>
                <a:spcPts val="0"/>
              </a:spcAft>
              <a:buSzPts val="1529"/>
              <a:buChar char="●"/>
            </a:pPr>
            <a:r>
              <a:rPr lang="sv-fi" sz="1200" b="0" i="0" u="none" baseline="0"/>
              <a:t>Responssamtal och bedömning</a:t>
            </a:r>
          </a:p>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6538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Känslorunda – välj den bild som beskriver ditt känslotillstånd i dag. Berätta om ditt känslotillstånd för andra genom att öppna mikrofonen eller skriva i chatten. </a:t>
            </a:r>
          </a:p>
        </p:txBody>
      </p:sp>
      <p:sp>
        <p:nvSpPr>
          <p:cNvPr id="4" name="Dian numeron paikkamerkki 3"/>
          <p:cNvSpPr>
            <a:spLocks noGrp="1"/>
          </p:cNvSpPr>
          <p:nvPr>
            <p:ph type="sldNum" sz="quarter" idx="5"/>
          </p:nvPr>
        </p:nvSpPr>
        <p:spPr/>
        <p:txBody>
          <a:bodyPr/>
          <a:lstStyle/>
          <a:p>
            <a:pPr algn="l" rtl="0"/>
            <a:fld id="{D9D1C9AF-C8A2-E248-9C2D-AAFE8E0C60B5}" type="slidenum">
              <a:rPr/>
              <a:t>87</a:t>
            </a:fld>
            <a:endParaRPr lang="sv-fi"/>
          </a:p>
        </p:txBody>
      </p:sp>
    </p:spTree>
    <p:extLst>
      <p:ext uri="{BB962C8B-B14F-4D97-AF65-F5344CB8AC3E}">
        <p14:creationId xmlns:p14="http://schemas.microsoft.com/office/powerpoint/2010/main" val="4845114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t>Mötet inleds med en gemensam hur känner du dig-runda. Deltagarna kan berätta hur det känns nu när gruppmötet börjar. Har det hänt något speciellt under dagen eller veckan som man skulle vilja dela med resten av gruppen? Är det något som man skrivit i din tacksamhetsdagbok som man skulle vilja dela med de andra?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b="0" i="0" u="none" baseline="0"/>
              <a:t>Om gruppen är mycket pratsam kan man bestämma att varje deltagare exempelvis har max. 2 minuter på sig att berätta hur de har det.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0795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sz="1200" b="0" i="0" u="none" baseline="0"/>
              <a:t>Ni kan fråga deltagarna om de kan identifiera sådana här förväntningar som de ställer på sig själva eller som kommer utifrån, exempelvis från vänner eller släktingar.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6037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sz="120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86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sv-fi"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0332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635" marR="0" lvl="0" indent="0" algn="l" defTabSz="914400" rtl="0" eaLnBrk="1" fontAlgn="auto" latinLnBrk="0" hangingPunct="1">
              <a:lnSpc>
                <a:spcPct val="80000"/>
              </a:lnSpc>
              <a:spcBef>
                <a:spcPts val="0"/>
              </a:spcBef>
              <a:spcAft>
                <a:spcPts val="0"/>
              </a:spcAft>
              <a:buClrTx/>
              <a:buSzPts val="1584"/>
              <a:buFontTx/>
              <a:buNone/>
              <a:tabLst/>
              <a:defRPr/>
            </a:pPr>
            <a:r>
              <a:rPr lang="sv-fi" sz="1200" b="0" i="0" u="none" baseline="0">
                <a:solidFill>
                  <a:srgbClr val="595959"/>
                </a:solidFill>
              </a:rPr>
              <a:t>Värderingar relaterade till relationer lyftes redan fram under det fjärde mötet. Nu tar vi dock en bredare synvinkel på värderingar:</a:t>
            </a:r>
            <a:endParaRPr lang="sv-fi" dirty="0"/>
          </a:p>
          <a:p>
            <a:pPr marL="299085" marR="0" lvl="0" indent="-171450" algn="l" defTabSz="914400" rtl="0" eaLnBrk="1" fontAlgn="auto" latinLnBrk="0" hangingPunct="1">
              <a:lnSpc>
                <a:spcPct val="80000"/>
              </a:lnSpc>
              <a:spcBef>
                <a:spcPts val="0"/>
              </a:spcBef>
              <a:spcAft>
                <a:spcPts val="0"/>
              </a:spcAft>
              <a:buClrTx/>
              <a:buSzPts val="1584"/>
              <a:buFont typeface="Arial" panose="020B0604020202020204" pitchFamily="34" charset="0"/>
              <a:buChar char="•"/>
              <a:tabLst/>
              <a:defRPr/>
            </a:pPr>
            <a:r>
              <a:rPr lang="sv-fi" sz="1200" b="0" i="0" u="none" baseline="0">
                <a:solidFill>
                  <a:srgbClr val="595959"/>
                </a:solidFill>
              </a:rPr>
              <a:t> Vilka värderingar är viktiga för dig när du gör val i ditt liv? </a:t>
            </a:r>
            <a:endParaRPr lang="sv-fi" sz="1200" b="0" dirty="0">
              <a:solidFill>
                <a:srgbClr val="595959"/>
              </a:solidFill>
              <a:ea typeface="Calibri"/>
              <a:cs typeface="Calibri"/>
            </a:endParaRPr>
          </a:p>
          <a:p>
            <a:pPr marL="299085" marR="0" lvl="0" indent="-171450" algn="l" defTabSz="914400" rtl="0" eaLnBrk="1" fontAlgn="auto" latinLnBrk="0" hangingPunct="1">
              <a:lnSpc>
                <a:spcPct val="80000"/>
              </a:lnSpc>
              <a:spcBef>
                <a:spcPts val="0"/>
              </a:spcBef>
              <a:spcAft>
                <a:spcPts val="0"/>
              </a:spcAft>
              <a:buClrTx/>
              <a:buSzPts val="1584"/>
              <a:buFont typeface="Arial" panose="020B0604020202020204" pitchFamily="34" charset="0"/>
              <a:buChar char="•"/>
              <a:tabLst/>
              <a:defRPr/>
            </a:pPr>
            <a:r>
              <a:rPr lang="sv-fi" sz="1200" b="0" i="0" u="none" baseline="0">
                <a:solidFill>
                  <a:srgbClr val="595959"/>
                </a:solidFill>
              </a:rPr>
              <a:t>Vilka värderingar skapar meningsfullhet i ditt liv?</a:t>
            </a:r>
            <a:endParaRPr lang="sv-fi" sz="1200" b="0" dirty="0">
              <a:solidFill>
                <a:srgbClr val="595959"/>
              </a:solidFill>
              <a:ea typeface="Calibri"/>
              <a:cs typeface="Calibri"/>
            </a:endParaRPr>
          </a:p>
          <a:p>
            <a:pPr marL="299085" marR="0" lvl="0" indent="-171450" algn="l" defTabSz="914400" rtl="0" eaLnBrk="1" fontAlgn="auto" latinLnBrk="0" hangingPunct="1">
              <a:lnSpc>
                <a:spcPct val="80000"/>
              </a:lnSpc>
              <a:spcBef>
                <a:spcPts val="0"/>
              </a:spcBef>
              <a:spcAft>
                <a:spcPts val="0"/>
              </a:spcAft>
              <a:buClrTx/>
              <a:buSzPts val="1584"/>
              <a:buFont typeface="Arial" panose="020B0604020202020204" pitchFamily="34" charset="0"/>
              <a:buChar char="•"/>
              <a:tabLst/>
              <a:defRPr/>
            </a:pPr>
            <a:r>
              <a:rPr lang="sv-fi" sz="1200" b="0" i="0" u="none" baseline="0">
                <a:solidFill>
                  <a:srgbClr val="595959"/>
                </a:solidFill>
              </a:rPr>
              <a:t>Ni kan be deltagarna att hitta på exempel på situationer där deras egna värderingar har påverkat deras val. </a:t>
            </a:r>
            <a:endParaRPr lang="sv-fi" sz="1200" b="0" dirty="0">
              <a:solidFill>
                <a:srgbClr val="595959"/>
              </a:solidFill>
              <a:ea typeface="Calibri" panose="020F0502020204030204"/>
              <a:cs typeface="Calibri" panose="020F0502020204030204"/>
            </a:endParaRPr>
          </a:p>
          <a:p>
            <a:pPr marL="299085" indent="-171450" algn="l" rtl="0">
              <a:lnSpc>
                <a:spcPct val="80000"/>
              </a:lnSpc>
              <a:buSzPts val="1584"/>
              <a:buFont typeface="Arial" panose="020B0604020202020204" pitchFamily="34" charset="0"/>
              <a:buChar char="•"/>
              <a:defRPr/>
            </a:pPr>
            <a:endParaRPr lang="sv-fi" dirty="0">
              <a:solidFill>
                <a:srgbClr val="595959"/>
              </a:solidFill>
              <a:ea typeface="Calibri"/>
              <a:cs typeface="Calibri"/>
            </a:endParaRPr>
          </a:p>
          <a:p>
            <a:pPr marL="127635" algn="l" rtl="0">
              <a:lnSpc>
                <a:spcPct val="80000"/>
              </a:lnSpc>
              <a:buSzPts val="1584"/>
              <a:defRPr/>
            </a:pPr>
            <a:r>
              <a:rPr lang="sv-fi" b="0" i="0" u="none" baseline="0">
                <a:solidFill>
                  <a:srgbClr val="595959"/>
                </a:solidFill>
                <a:latin typeface="Calibri"/>
                <a:ea typeface="Calibri"/>
                <a:cs typeface="Calibri"/>
                <a:sym typeface="Calibri"/>
              </a:rPr>
              <a:t>Deltagarna kan fundera på sina värderingar en stund och anteckna dem på papper/i chatten. Gå igenom uppgiften och diskutera den tillsammans.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3686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ebbb445f6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2ebbb445f6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fi" b="0" i="0" u="none" baseline="0"/>
              <a:t>Många saker kan göras för att minska ensamheten. Be att deltagarna funderar på vilka steg som skulle vara nyttiga för dem för att lindra ensamheten eller bli av med den. Nedan hittar ni några tips som ni kan dela med deltagarna: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b="1" i="0" u="none" baseline="0"/>
              <a:t>Fördjupa existerande relationer eller hitta nya relationer: </a:t>
            </a:r>
            <a:r>
              <a:rPr lang="sv-fi" b="0" i="0" u="none" baseline="0"/>
              <a:t>Det lönar sig att fundera på vad man konkret skulle kunna göra.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b="1" i="0" u="none" baseline="0"/>
              <a:t>Vill kamratstödsgruppen fortsätta att träffas på något sätt</a:t>
            </a:r>
            <a:r>
              <a:rPr lang="sv-fi" b="0" i="0" u="none" baseline="0"/>
              <a:t> efter att gruppverksamheten tagit slut, t.ex. genom att skapa en gemansam Discord- eller Whatsapp-grupp? Om de frivilliga vill vara med i gruppen är det helt möjligt. I fortsättningen är deras roll dock inte att fungera som frivilliga utan de deltar i diskussionerna som jämlika deltagare.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b="1" i="0" u="none" baseline="0"/>
              <a:t>Röda Korsets vänverksamhet: </a:t>
            </a:r>
            <a:r>
              <a:rPr lang="sv-fi" b="0" i="0" u="none" baseline="0"/>
              <a:t>Om man vill ha nya relationer i sitt liv eller exempelvis vill träna sina sociala färdigheter lönar det sig att prova Röda Korsets vänverksamhet.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b="0" i="0" u="none" baseline="0"/>
              <a:t>I synnerhet via nätvänverksamheten kan man få en frivillig vän snabbt: https://oma.rodakorset.fi/verkkoystava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b="0" i="0" u="none" baseline="0"/>
              <a:t>Lokala vänförmedlingar: www.punainenristi.fi/ystavavalitys</a:t>
            </a:r>
          </a:p>
          <a:p>
            <a:pPr marL="171450" lvl="0" indent="-171450" algn="l" rtl="0">
              <a:spcBef>
                <a:spcPts val="0"/>
              </a:spcBef>
              <a:spcAft>
                <a:spcPts val="0"/>
              </a:spcAft>
              <a:buFont typeface="Arial" panose="020B0604020202020204" pitchFamily="34" charset="0"/>
              <a:buChar char="•"/>
            </a:pPr>
            <a:r>
              <a:rPr lang="sv-fi" b="1" i="0" u="none" baseline="0"/>
              <a:t>Frivillighet: </a:t>
            </a:r>
            <a:r>
              <a:rPr lang="sv-fi" b="0" i="0" u="none" baseline="0"/>
              <a:t>Att delta i frivilligverksamheten skapar meningsfullhet, man träffar nya människor och lär sig oftast nya färdigheter. Det finns många olika typer av frivilligverksamhet som ofta utförs i medborgarorganisationer. Församlingar och kommuner kan också ha frivilligverksamhet. </a:t>
            </a:r>
          </a:p>
          <a:p>
            <a:pPr marL="171450" lvl="0" indent="-171450" algn="l" rtl="0">
              <a:spcBef>
                <a:spcPts val="0"/>
              </a:spcBef>
              <a:spcAft>
                <a:spcPts val="0"/>
              </a:spcAft>
              <a:buFont typeface="Arial" panose="020B0604020202020204" pitchFamily="34" charset="0"/>
              <a:buChar char="•"/>
            </a:pPr>
            <a:r>
              <a:rPr lang="sv-fi" b="1" i="0" u="none" baseline="0"/>
              <a:t>Bli frivillig vän: </a:t>
            </a:r>
            <a:r>
              <a:rPr lang="sv-fi" b="0" i="0" u="none" baseline="0"/>
              <a:t>Om man upplever att man själv skulle kunna fungera som lyssnare för en annan ensam person är det möjligt att bli en frivillig vän inom Röda Korset. Man kan bli en frivillig vän genom att delta i en vänkurs. Vänkurser kan hittas i Oma Röda Korset: oma.rodakorset.fi </a:t>
            </a:r>
          </a:p>
          <a:p>
            <a:pPr marL="171450" lvl="0" indent="-171450" algn="l" rtl="0">
              <a:spcBef>
                <a:spcPts val="0"/>
              </a:spcBef>
              <a:spcAft>
                <a:spcPts val="0"/>
              </a:spcAft>
              <a:buFont typeface="Arial" panose="020B0604020202020204" pitchFamily="34" charset="0"/>
              <a:buChar char="•"/>
            </a:pPr>
            <a:r>
              <a:rPr lang="sv-fi" b="1" i="0" u="none" baseline="0"/>
              <a:t>Professionell hjälp: </a:t>
            </a:r>
            <a:r>
              <a:rPr lang="sv-fi" b="0" i="0" u="none" baseline="0"/>
              <a:t>Om det under gruppverksamheten har väckts många negativa tankar och känslor och man upplever att man behöver professionell hjälp för att behandla dem, lönar det sig att söka samtalshjälp. </a:t>
            </a:r>
          </a:p>
          <a:p>
            <a:pPr marL="628650" lvl="1" indent="-171450" algn="l" rtl="0">
              <a:spcBef>
                <a:spcPts val="0"/>
              </a:spcBef>
              <a:spcAft>
                <a:spcPts val="0"/>
              </a:spcAft>
              <a:buFont typeface="Arial" panose="020B0604020202020204" pitchFamily="34" charset="0"/>
              <a:buChar char="•"/>
            </a:pPr>
            <a:r>
              <a:rPr lang="sv-fi" b="0" i="0" u="none" baseline="0"/>
              <a:t>En möjlighet att behandla ensamheten på en djupare nivå tillsammans med en professionell är HelsingforsMissions ensamhetsarbete som är kostnadsfritt: </a:t>
            </a:r>
            <a:r>
              <a:rPr lang="sv-fi" b="0" i="0" u="none" baseline="0">
                <a:hlinkClick r:id="rId3"/>
              </a:rPr>
              <a:t>Ensamhetsarbete – HelsingforsMission</a:t>
            </a:r>
            <a:endParaRPr lang="sv-fi" dirty="0"/>
          </a:p>
          <a:p>
            <a:pPr marL="171450" lvl="0" indent="-171450" algn="l" rtl="0">
              <a:spcBef>
                <a:spcPts val="0"/>
              </a:spcBef>
              <a:spcAft>
                <a:spcPts val="0"/>
              </a:spcAft>
              <a:buFont typeface="Arial" panose="020B0604020202020204" pitchFamily="34" charset="0"/>
              <a:buChar char="•"/>
            </a:pPr>
            <a:r>
              <a:rPr lang="sv-fi" b="1" i="0" u="none" baseline="0"/>
              <a:t>Självständigt arbete: </a:t>
            </a:r>
          </a:p>
          <a:p>
            <a:pPr marL="628650" lvl="1" indent="-171450" algn="l" rtl="0">
              <a:spcBef>
                <a:spcPts val="0"/>
              </a:spcBef>
              <a:spcAft>
                <a:spcPts val="0"/>
              </a:spcAft>
              <a:buFont typeface="Arial" panose="020B0604020202020204" pitchFamily="34" charset="0"/>
              <a:buChar char="•"/>
            </a:pPr>
            <a:r>
              <a:rPr lang="sv-fi" b="0" i="0" u="none" baseline="0"/>
              <a:t>HelsingforsMission: Ensamhet-självhjälpguide: </a:t>
            </a:r>
            <a:r>
              <a:rPr lang="sv-fi" b="0" i="0" u="none" baseline="0">
                <a:hlinkClick r:id="rId4"/>
              </a:rPr>
              <a:t>https://www.helsinkimissio.fi/wp-content/uploads/2023/04/Ensamhet.pdf</a:t>
            </a:r>
            <a:endParaRPr lang="sv-fi" dirty="0"/>
          </a:p>
          <a:p>
            <a:pPr marL="628650" lvl="1" indent="-171450" algn="l" rtl="0">
              <a:spcBef>
                <a:spcPts val="0"/>
              </a:spcBef>
              <a:spcAft>
                <a:spcPts val="0"/>
              </a:spcAft>
              <a:buFont typeface="Arial" panose="020B0604020202020204" pitchFamily="34" charset="0"/>
              <a:buChar char="•"/>
            </a:pPr>
            <a:r>
              <a:rPr lang="sv-fi" b="0" i="0" u="none" baseline="0"/>
              <a:t>Röda Korsets program Kompiskunskap: www.rodakorset.fi/kompiskunskap</a:t>
            </a:r>
          </a:p>
          <a:p>
            <a:pPr marL="457200" lvl="1" indent="0" algn="l" rtl="0">
              <a:spcBef>
                <a:spcPts val="0"/>
              </a:spcBef>
              <a:spcAft>
                <a:spcPts val="0"/>
              </a:spcAft>
              <a:buFont typeface="Arial" panose="020B0604020202020204" pitchFamily="34" charset="0"/>
              <a:buNone/>
            </a:pPr>
            <a:endParaRPr lang="sv-fi" dirty="0"/>
          </a:p>
          <a:p>
            <a:pPr marL="628650" lvl="1" indent="-171450" algn="l" rtl="0">
              <a:spcBef>
                <a:spcPts val="0"/>
              </a:spcBef>
              <a:spcAft>
                <a:spcPts val="0"/>
              </a:spcAft>
              <a:buFont typeface="Arial" panose="020B0604020202020204" pitchFamily="34" charset="0"/>
              <a:buChar char="•"/>
            </a:pPr>
            <a:endParaRPr lang="sv-fi" dirty="0"/>
          </a:p>
        </p:txBody>
      </p:sp>
    </p:spTree>
    <p:extLst>
      <p:ext uri="{BB962C8B-B14F-4D97-AF65-F5344CB8AC3E}">
        <p14:creationId xmlns:p14="http://schemas.microsoft.com/office/powerpoint/2010/main" val="40881321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Påminn deltagarna om att förändringarna inte nödvändigtvis syns direkt. Att minska ensamheten eller bli av med den kräver säkert ihärdighet. Motgångar uppstår också säkert – både i relationer och i livet över huvud taget. Att behålla hoppet är viktigt. </a:t>
            </a:r>
          </a:p>
          <a:p>
            <a:endParaRPr lang="sv-fi" dirty="0"/>
          </a:p>
          <a:p>
            <a:pPr algn="l" rtl="0"/>
            <a:r>
              <a:rPr lang="sv-fi" b="0" i="0" u="none" baseline="0"/>
              <a:t>Uppmuntra deltagarna att skriva tacksamhetsdagbok om det har känts som ett lämpligt arbetssätt. Tacksamhetsdagboken hjälper att rikta uppmärksamheten mot framgångar och positiva saker oavsett hur små de är. </a:t>
            </a:r>
          </a:p>
          <a:p>
            <a:endParaRPr lang="sv-fi" dirty="0"/>
          </a:p>
          <a:p>
            <a:pPr algn="l" rtl="0"/>
            <a:r>
              <a:rPr lang="sv-fi" b="0" i="0" u="none" baseline="0"/>
              <a:t>Om det finns tid kan man diskutera resurser och resiliens, som betyder psykisk uthållighet och flexibilitet. Deltagarna kan berätta hur de återhämtar sig från stressande situationer eller hanterar olika besvikelser. Att identifiera sina egna coping- och återhämtningsstrategier är en viktig färdighet och hjälper när man drabbas av motgångar. </a:t>
            </a:r>
          </a:p>
          <a:p>
            <a:endParaRPr lang="sv-fi" dirty="0"/>
          </a:p>
          <a:p>
            <a:pPr algn="l" rtl="0"/>
            <a:r>
              <a:rPr lang="sv-fi" b="1" i="0" u="none" baseline="0"/>
              <a:t>Exempel på copingstrategier:</a:t>
            </a:r>
          </a:p>
          <a:p>
            <a:pPr marL="171450" indent="-171450" algn="l" rtl="0">
              <a:buFont typeface="Arial" panose="020B0604020202020204" pitchFamily="34" charset="0"/>
              <a:buChar char="•"/>
            </a:pPr>
            <a:r>
              <a:rPr lang="sv-fi" b="0" i="0" u="none" baseline="0"/>
              <a:t>Motion</a:t>
            </a:r>
          </a:p>
          <a:p>
            <a:pPr marL="171450" indent="-171450" algn="l" rtl="0">
              <a:buFont typeface="Arial" panose="020B0604020202020204" pitchFamily="34" charset="0"/>
              <a:buChar char="•"/>
            </a:pPr>
            <a:r>
              <a:rPr lang="sv-fi" b="0" i="0" u="none" baseline="0"/>
              <a:t>Naturen</a:t>
            </a:r>
          </a:p>
          <a:p>
            <a:pPr marL="171450" indent="-171450" algn="l" rtl="0">
              <a:buFont typeface="Arial" panose="020B0604020202020204" pitchFamily="34" charset="0"/>
              <a:buChar char="•"/>
            </a:pPr>
            <a:r>
              <a:rPr lang="sv-fi" b="0" i="0" u="none" baseline="0"/>
              <a:t>Musik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b="0" i="0" u="none" baseline="0"/>
              <a:t>Att skriva, rita, måla, handarbeta samt andra kreativa hobbyer</a:t>
            </a:r>
          </a:p>
          <a:p>
            <a:pPr marL="171450" indent="-171450" algn="l" rtl="0">
              <a:buFont typeface="Arial" panose="020B0604020202020204" pitchFamily="34" charset="0"/>
              <a:buChar char="•"/>
            </a:pPr>
            <a:r>
              <a:rPr lang="sv-fi" b="0" i="0" u="none" baseline="0"/>
              <a:t>Diskussion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b="0" i="0" u="none" baseline="0"/>
              <a:t>Avslappningsövningar</a:t>
            </a:r>
          </a:p>
          <a:p>
            <a:pPr marL="171450" indent="-171450" algn="l" rtl="0">
              <a:buFont typeface="Arial" panose="020B0604020202020204" pitchFamily="34" charset="0"/>
              <a:buChar char="•"/>
            </a:pPr>
            <a:endParaRPr lang="sv-fi" dirty="0"/>
          </a:p>
          <a:p>
            <a:pPr marL="0" indent="0" algn="l" rtl="0">
              <a:buFont typeface="Arial" panose="020B0604020202020204" pitchFamily="34" charset="0"/>
              <a:buNone/>
            </a:pPr>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5285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sz="1200" b="0" i="0" u="none" baseline="0"/>
              <a:t>Det finns olika sätt att genomföra responssamtalet. Det kan genomföras öppet och fritt eller genom att utnyttja t.ex. Padlet, vilket möjliggör anonym respons. Frivilliga kan byta eller lägga till frågor, frågorna i diabilden är bara exempel.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sv-fi" sz="12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v-fi" sz="1200" b="1" i="0" u="none" baseline="0"/>
              <a:t>Röda Korsets gemensamma bedömningsblanketter är elektroniska och länkarna till dem skickas till de frivilliga på förhand. Dessa responser ska samlas in från varje grupp.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5007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Clr>
                <a:srgbClr val="000000"/>
              </a:buClr>
              <a:buSzPts val="1100"/>
              <a:defRPr/>
            </a:pPr>
            <a:r>
              <a:rPr lang="sv-fi" sz="1200" b="0" i="0" u="none" baseline="0">
                <a:solidFill>
                  <a:schemeClr val="dk2"/>
                </a:solidFill>
                <a:latin typeface="Arial"/>
                <a:ea typeface="Arial"/>
                <a:cs typeface="Arial"/>
                <a:sym typeface="Arial"/>
              </a:rPr>
              <a:t>Gå igenom instruktionerna för varje uppgift. Varje deltagare kan välja den uppgift som passar dem bäst. </a:t>
            </a:r>
            <a:r>
              <a:rPr lang="sv-fi" b="0" i="0" u="none" baseline="0">
                <a:solidFill>
                  <a:srgbClr val="44546A"/>
                </a:solidFill>
                <a:latin typeface="Arial"/>
                <a:ea typeface="Arial"/>
                <a:cs typeface="Arial"/>
                <a:sym typeface="Arial"/>
              </a:rPr>
              <a:t>Länkarna kopieras till chatten. </a:t>
            </a:r>
            <a:r>
              <a:rPr lang="sv-fi" b="0" i="0" u="none" baseline="0">
                <a:solidFill>
                  <a:schemeClr val="dk1"/>
                </a:solidFill>
                <a:latin typeface="Arial"/>
                <a:ea typeface="Arial"/>
                <a:cs typeface="Arial"/>
                <a:sym typeface="Arial"/>
              </a:rPr>
              <a:t>Deltagarna kan också ta ett foto på diabilden. Det är frivilligt att göra uppgifterna. </a:t>
            </a:r>
          </a:p>
          <a:p>
            <a:pPr algn="l" rtl="0">
              <a:defRPr/>
            </a:pPr>
            <a:endParaRPr lang="sv-fi"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7631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Kom ihåg att tacka deltagarna efter varje möte.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472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a:p>
            <a:pPr lvl="1"/>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46746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a:extLst>
              <a:ext uri="{FF2B5EF4-FFF2-40B4-BE49-F238E27FC236}">
                <a16:creationId xmlns:a16="http://schemas.microsoft.com/office/drawing/2014/main" id="{CA65FCB3-5C68-DF4D-B3D0-601410673B11}"/>
              </a:ext>
            </a:extLst>
          </p:cNvPr>
          <p:cNvPicPr>
            <a:picLocks noChangeAspect="1"/>
          </p:cNvPicPr>
          <p:nvPr userDrawn="1"/>
        </p:nvPicPr>
        <p:blipFill>
          <a:blip r:embed="rId2"/>
          <a:srcRect/>
          <a:stretch/>
        </p:blipFill>
        <p:spPr>
          <a:xfrm>
            <a:off x="10570949" y="5948199"/>
            <a:ext cx="1458864" cy="725301"/>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12115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a:extLst>
              <a:ext uri="{FF2B5EF4-FFF2-40B4-BE49-F238E27FC236}">
                <a16:creationId xmlns:a16="http://schemas.microsoft.com/office/drawing/2014/main" id="{CA65FCB3-5C68-DF4D-B3D0-601410673B11}"/>
              </a:ext>
            </a:extLst>
          </p:cNvPr>
          <p:cNvPicPr>
            <a:picLocks noChangeAspect="1"/>
          </p:cNvPicPr>
          <p:nvPr userDrawn="1"/>
        </p:nvPicPr>
        <p:blipFill>
          <a:blip r:embed="rId2"/>
          <a:srcRect/>
          <a:stretch/>
        </p:blipFill>
        <p:spPr>
          <a:xfrm>
            <a:off x="10570949" y="5964572"/>
            <a:ext cx="1425932" cy="708928"/>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174672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a:p>
            <a:pPr lvl="2"/>
            <a:r>
              <a:rPr lang="fi-FI" noProof="0"/>
              <a:t>	</a:t>
            </a:r>
          </a:p>
          <a:p>
            <a:pPr lvl="1"/>
            <a:r>
              <a:rPr lang="fi-FI" noProof="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Tree>
    <p:extLst>
      <p:ext uri="{BB962C8B-B14F-4D97-AF65-F5344CB8AC3E}">
        <p14:creationId xmlns:p14="http://schemas.microsoft.com/office/powerpoint/2010/main" val="26147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Tree>
    <p:extLst>
      <p:ext uri="{BB962C8B-B14F-4D97-AF65-F5344CB8AC3E}">
        <p14:creationId xmlns:p14="http://schemas.microsoft.com/office/powerpoint/2010/main" val="354933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07293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50218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8885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2" y="1495010"/>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49230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7699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a:extLst>
              <a:ext uri="{FF2B5EF4-FFF2-40B4-BE49-F238E27FC236}">
                <a16:creationId xmlns:a16="http://schemas.microsoft.com/office/drawing/2014/main" id="{7EB11A1A-3BEF-D744-B65C-229074E7AF19}"/>
              </a:ext>
            </a:extLst>
          </p:cNvPr>
          <p:cNvPicPr>
            <a:picLocks noChangeAspect="1"/>
          </p:cNvPicPr>
          <p:nvPr userDrawn="1"/>
        </p:nvPicPr>
        <p:blipFill>
          <a:blip r:embed="rId2"/>
          <a:srcRect/>
          <a:stretch/>
        </p:blipFill>
        <p:spPr>
          <a:xfrm>
            <a:off x="10549280" y="194472"/>
            <a:ext cx="1275826"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87759" y="1314065"/>
            <a:ext cx="10180320" cy="2681191"/>
          </a:xfrm>
          <a:prstGeom prst="rect">
            <a:avLst/>
          </a:prstGeom>
        </p:spPr>
        <p:txBody>
          <a:bodyPr anchor="b"/>
          <a:lstStyle>
            <a:lvl1pPr algn="l">
              <a:defRPr sz="6600">
                <a:solidFill>
                  <a:schemeClr val="tx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487680" y="4363468"/>
            <a:ext cx="9144000" cy="7284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pic>
        <p:nvPicPr>
          <p:cNvPr id="3" name="Kuva 2" descr="Kuva, joka sisältää kohteen vaate, jalkineet, Ihmisen kasvot, henkilö&#10;&#10;Kuvaus luotu automaattisesti">
            <a:extLst>
              <a:ext uri="{FF2B5EF4-FFF2-40B4-BE49-F238E27FC236}">
                <a16:creationId xmlns:a16="http://schemas.microsoft.com/office/drawing/2014/main" id="{48554789-5628-20F8-88C9-06EA655155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63691" y="2184400"/>
            <a:ext cx="5728310" cy="4538905"/>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a:extLst>
              <a:ext uri="{FF2B5EF4-FFF2-40B4-BE49-F238E27FC236}">
                <a16:creationId xmlns:a16="http://schemas.microsoft.com/office/drawing/2014/main" id="{AB518D5C-77B1-D94E-AB1E-CA9DE01788E6}"/>
              </a:ext>
            </a:extLst>
          </p:cNvPr>
          <p:cNvPicPr>
            <a:picLocks noChangeAspect="1"/>
          </p:cNvPicPr>
          <p:nvPr userDrawn="1"/>
        </p:nvPicPr>
        <p:blipFill>
          <a:blip r:embed="rId2"/>
          <a:srcRect/>
          <a:stretch/>
        </p:blipFill>
        <p:spPr>
          <a:xfrm>
            <a:off x="10570948" y="5972961"/>
            <a:ext cx="1409059" cy="700539"/>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54330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86167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98620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745458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958522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53159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88307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INAU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3556509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INAUS BRÄNDIKUVALL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66198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OTSIKK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70225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OMA KUVAVALINTA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69877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 OTSIKKO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RMAA TAUS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a:extLst>
              <a:ext uri="{FF2B5EF4-FFF2-40B4-BE49-F238E27FC236}">
                <a16:creationId xmlns:a16="http://schemas.microsoft.com/office/drawing/2014/main" id="{AB518D5C-77B1-D94E-AB1E-CA9DE01788E6}"/>
              </a:ext>
            </a:extLst>
          </p:cNvPr>
          <p:cNvPicPr>
            <a:picLocks noChangeAspect="1"/>
          </p:cNvPicPr>
          <p:nvPr userDrawn="1"/>
        </p:nvPicPr>
        <p:blipFill>
          <a:blip r:embed="rId2"/>
          <a:srcRect/>
          <a:stretch/>
        </p:blipFill>
        <p:spPr>
          <a:xfrm>
            <a:off x="10570949" y="5956183"/>
            <a:ext cx="1442806" cy="717317"/>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934169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0458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408574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735785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76289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OMA KUVAVALINTA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976007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765329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4180526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875841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692168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417384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631287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019690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0009274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928862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1"/>
            <a:ext cx="9144000" cy="2681191"/>
          </a:xfrm>
          <a:prstGeom prst="rect">
            <a:avLst/>
          </a:prstGeom>
        </p:spPr>
        <p:txBody>
          <a:bodyPr anchor="b"/>
          <a:lstStyle>
            <a:lvl1pPr algn="l">
              <a:defRPr sz="6600">
                <a:solidFill>
                  <a:schemeClr val="bg1"/>
                </a:solidFill>
              </a:defRPr>
            </a:lvl1pPr>
          </a:lstStyle>
          <a:p>
            <a:r>
              <a:rPr lang="en-GB" noProof="0"/>
              <a:t>Click to edit Master title style</a:t>
            </a:r>
            <a:endParaRPr lang="sv-SE"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sv-SE" noProof="0" dirty="0"/>
          </a:p>
        </p:txBody>
      </p:sp>
      <p:sp>
        <p:nvSpPr>
          <p:cNvPr id="4" name="Rectangle 3">
            <a:extLst>
              <a:ext uri="{FF2B5EF4-FFF2-40B4-BE49-F238E27FC236}">
                <a16:creationId xmlns:a16="http://schemas.microsoft.com/office/drawing/2014/main" id="{CE6F1667-A7BF-1255-487A-EBE0C9754B4E}"/>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5" name="Picture 4" descr="Logo&#10;&#10;Description automatically generated with medium confidence">
            <a:extLst>
              <a:ext uri="{FF2B5EF4-FFF2-40B4-BE49-F238E27FC236}">
                <a16:creationId xmlns:a16="http://schemas.microsoft.com/office/drawing/2014/main" id="{55148069-B47C-9EFF-207D-F97A9D21C0E5}"/>
              </a:ext>
            </a:extLst>
          </p:cNvPr>
          <p:cNvPicPr>
            <a:picLocks noChangeAspect="1"/>
          </p:cNvPicPr>
          <p:nvPr userDrawn="1"/>
        </p:nvPicPr>
        <p:blipFill>
          <a:blip r:embed="rId2">
            <a:alphaModFix/>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371050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ISÄLTÖ">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solidFill>
            <a:srgbClr val="E8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5003562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endParaRPr lang="sv-SE"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2" name="Rectangle 1">
            <a:extLst>
              <a:ext uri="{FF2B5EF4-FFF2-40B4-BE49-F238E27FC236}">
                <a16:creationId xmlns:a16="http://schemas.microsoft.com/office/drawing/2014/main" id="{279C9956-9432-CF1A-8479-6AE7AAFB20F3}"/>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3" name="Picture 2" descr="Logo&#10;&#10;Description automatically generated with medium confidence">
            <a:extLst>
              <a:ext uri="{FF2B5EF4-FFF2-40B4-BE49-F238E27FC236}">
                <a16:creationId xmlns:a16="http://schemas.microsoft.com/office/drawing/2014/main" id="{E2A0F774-F659-A8E2-F8EB-290BD9F7C1FD}"/>
              </a:ext>
            </a:extLst>
          </p:cNvPr>
          <p:cNvPicPr>
            <a:picLocks noChangeAspect="1"/>
          </p:cNvPicPr>
          <p:nvPr userDrawn="1"/>
        </p:nvPicPr>
        <p:blipFill>
          <a:blip r:embed="rId3">
            <a:alphaModFix/>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38704615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en-GB" noProof="0"/>
              <a:t>Click to edit Master title style</a:t>
            </a:r>
            <a:endParaRPr lang="sv-SE"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285216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en-GB" noProof="0"/>
              <a:t>Click to edit Master title style</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A9E9CAFA-A92B-BD0B-B437-ADE27861C263}"/>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428754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17643D4E-8E7A-1E2E-8A3D-6941A4D3D1C8}"/>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252002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en-GB" noProof="0"/>
              <a:t>Click to edit Master title style</a:t>
            </a:r>
            <a:endParaRPr lang="sv-SE" noProof="0" dirty="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0"/>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3" name="Picture 2" descr="Logo&#10;&#10;Description automatically generated with medium confidence">
            <a:extLst>
              <a:ext uri="{FF2B5EF4-FFF2-40B4-BE49-F238E27FC236}">
                <a16:creationId xmlns:a16="http://schemas.microsoft.com/office/drawing/2014/main" id="{B6D60080-4373-6B6E-64EC-DB6FE9E03E09}"/>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5968760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en-GB" noProof="0"/>
              <a:t>Click to edit Master title style</a:t>
            </a:r>
            <a:endParaRPr lang="sv-SE" noProof="0" dirty="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3B971010-1433-059D-958F-199538E20DE3}"/>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851775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0"/>
            </a:lvl3pPr>
            <a:lvl4pPr marL="1371600" indent="0">
              <a:buNone/>
              <a:defRPr sz="1600" b="1"/>
            </a:lvl4pPr>
            <a:lvl5pPr marL="1828800" indent="0">
              <a:buNone/>
              <a:defRPr sz="1600" b="0"/>
            </a:lvl5pPr>
            <a:lvl6pPr marL="2286000" indent="0">
              <a:buNone/>
              <a:defRPr sz="1600" b="0" i="0">
                <a:latin typeface="Arial" panose="020B0604020202020204" pitchFamily="34" charset="0"/>
                <a:cs typeface="Arial" panose="020B0604020202020204" pitchFamily="34" charset="0"/>
              </a:defRPr>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0"/>
            </a:lvl3pPr>
            <a:lvl4pPr marL="1371600" indent="0">
              <a:buNone/>
              <a:defRPr sz="1600" b="1"/>
            </a:lvl4pPr>
            <a:lvl5pPr marL="1828800" indent="0">
              <a:buNone/>
              <a:defRPr sz="1600" b="0"/>
            </a:lvl5pPr>
            <a:lvl6pPr marL="2286000" indent="0">
              <a:buNone/>
              <a:defRPr sz="1600" b="0">
                <a:latin typeface="Arial" panose="020B0604020202020204" pitchFamily="34" charset="0"/>
                <a:cs typeface="Arial" panose="020B0604020202020204" pitchFamily="34" charset="0"/>
              </a:defRPr>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pic>
        <p:nvPicPr>
          <p:cNvPr id="2" name="Picture 1" descr="Logo&#10;&#10;Description automatically generated with medium confidence">
            <a:extLst>
              <a:ext uri="{FF2B5EF4-FFF2-40B4-BE49-F238E27FC236}">
                <a16:creationId xmlns:a16="http://schemas.microsoft.com/office/drawing/2014/main" id="{84047262-A6F6-B31B-943D-0B5F72686460}"/>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35862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pic>
        <p:nvPicPr>
          <p:cNvPr id="2" name="Picture 1" descr="Logo&#10;&#10;Description automatically generated with medium confidence">
            <a:extLst>
              <a:ext uri="{FF2B5EF4-FFF2-40B4-BE49-F238E27FC236}">
                <a16:creationId xmlns:a16="http://schemas.microsoft.com/office/drawing/2014/main" id="{C6024602-01AD-33EB-FDD5-FE9ECAAA29A1}"/>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15658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en-GB"/>
              <a:t>Click icon to add picture</a:t>
            </a:r>
            <a:endParaRPr lang="fi-FI"/>
          </a:p>
        </p:txBody>
      </p:sp>
      <p:pic>
        <p:nvPicPr>
          <p:cNvPr id="2" name="Picture 1" descr="Logo&#10;&#10;Description automatically generated with medium confidence">
            <a:extLst>
              <a:ext uri="{FF2B5EF4-FFF2-40B4-BE49-F238E27FC236}">
                <a16:creationId xmlns:a16="http://schemas.microsoft.com/office/drawing/2014/main" id="{A0C1A750-5C6E-47F8-E6B1-076985DE81B5}"/>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115471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endParaRPr lang="sv-SE"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323728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a:extLst>
              <a:ext uri="{FF2B5EF4-FFF2-40B4-BE49-F238E27FC236}">
                <a16:creationId xmlns:a16="http://schemas.microsoft.com/office/drawing/2014/main" id="{013F86D0-C9C4-FD45-85DA-BF8212D28266}"/>
              </a:ext>
            </a:extLst>
          </p:cNvPr>
          <p:cNvPicPr>
            <a:picLocks noChangeAspect="1"/>
          </p:cNvPicPr>
          <p:nvPr userDrawn="1"/>
        </p:nvPicPr>
        <p:blipFill>
          <a:blip r:embed="rId2"/>
          <a:srcRect/>
          <a:stretch/>
        </p:blipFill>
        <p:spPr>
          <a:xfrm>
            <a:off x="10570948" y="5947794"/>
            <a:ext cx="1459679" cy="725706"/>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endParaRPr lang="sv-SE"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318502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23416527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en-GB" noProof="0"/>
              <a:t>Click icon to add picture</a:t>
            </a:r>
            <a:endParaRPr lang="fi-FI" noProof="0" dirty="0"/>
          </a:p>
        </p:txBody>
      </p:sp>
    </p:spTree>
    <p:extLst>
      <p:ext uri="{BB962C8B-B14F-4D97-AF65-F5344CB8AC3E}">
        <p14:creationId xmlns:p14="http://schemas.microsoft.com/office/powerpoint/2010/main" val="2796051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en-GB" noProof="0"/>
              <a:t>Click icon to add picture</a:t>
            </a:r>
            <a:endParaRPr lang="fi-FI" noProof="0" dirty="0"/>
          </a:p>
        </p:txBody>
      </p:sp>
    </p:spTree>
    <p:extLst>
      <p:ext uri="{BB962C8B-B14F-4D97-AF65-F5344CB8AC3E}">
        <p14:creationId xmlns:p14="http://schemas.microsoft.com/office/powerpoint/2010/main" val="26367491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dirty="0"/>
          </a:p>
        </p:txBody>
      </p:sp>
    </p:spTree>
    <p:extLst>
      <p:ext uri="{BB962C8B-B14F-4D97-AF65-F5344CB8AC3E}">
        <p14:creationId xmlns:p14="http://schemas.microsoft.com/office/powerpoint/2010/main" val="26021695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en-GB" noProof="0"/>
              <a:t>Click icon to add picture</a:t>
            </a:r>
            <a:endParaRPr lang="fi-FI" noProof="0" dirty="0"/>
          </a:p>
        </p:txBody>
      </p:sp>
    </p:spTree>
    <p:extLst>
      <p:ext uri="{BB962C8B-B14F-4D97-AF65-F5344CB8AC3E}">
        <p14:creationId xmlns:p14="http://schemas.microsoft.com/office/powerpoint/2010/main" val="24603295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GB" noProof="0"/>
              <a:t>Click icon to add picture</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pic>
        <p:nvPicPr>
          <p:cNvPr id="2" name="Picture 1" descr="Logo&#10;&#10;Description automatically generated with medium confidence">
            <a:extLst>
              <a:ext uri="{FF2B5EF4-FFF2-40B4-BE49-F238E27FC236}">
                <a16:creationId xmlns:a16="http://schemas.microsoft.com/office/drawing/2014/main" id="{09B6B1E3-6B53-CC1B-5A7D-9391F2314C98}"/>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623646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22011239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40568403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Tree>
    <p:extLst>
      <p:ext uri="{BB962C8B-B14F-4D97-AF65-F5344CB8AC3E}">
        <p14:creationId xmlns:p14="http://schemas.microsoft.com/office/powerpoint/2010/main" val="147457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en-GB"/>
              <a:t>Click icon to add picture</a:t>
            </a:r>
            <a:endParaRPr lang="fi-FI" dirty="0"/>
          </a:p>
        </p:txBody>
      </p:sp>
    </p:spTree>
    <p:extLst>
      <p:ext uri="{BB962C8B-B14F-4D97-AF65-F5344CB8AC3E}">
        <p14:creationId xmlns:p14="http://schemas.microsoft.com/office/powerpoint/2010/main" val="24539465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r>
              <a:rPr lang="en-GB"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en-GB"/>
              <a:t>Click icon to add picture</a:t>
            </a:r>
            <a:endParaRPr lang="fi-FI" dirty="0"/>
          </a:p>
        </p:txBody>
      </p:sp>
      <p:pic>
        <p:nvPicPr>
          <p:cNvPr id="2" name="Picture 1" descr="Logo&#10;&#10;Description automatically generated with medium confidence">
            <a:extLst>
              <a:ext uri="{FF2B5EF4-FFF2-40B4-BE49-F238E27FC236}">
                <a16:creationId xmlns:a16="http://schemas.microsoft.com/office/drawing/2014/main" id="{3201359D-561D-CFA2-7CD4-38F9A80B3197}"/>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8685555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r>
              <a:rPr lang="en-GB"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en-GB"/>
              <a:t>Click icon to add picture</a:t>
            </a:r>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en-GB"/>
              <a:t>Click icon to add picture</a:t>
            </a:r>
            <a:endParaRPr lang="fi-FI" dirty="0"/>
          </a:p>
        </p:txBody>
      </p:sp>
      <p:pic>
        <p:nvPicPr>
          <p:cNvPr id="2" name="Picture 1" descr="Logo&#10;&#10;Description automatically generated with medium confidence">
            <a:extLst>
              <a:ext uri="{FF2B5EF4-FFF2-40B4-BE49-F238E27FC236}">
                <a16:creationId xmlns:a16="http://schemas.microsoft.com/office/drawing/2014/main" id="{25D09F9D-D352-3225-2C32-E21524E2F83E}"/>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6839168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9410572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en-GB" noProof="0"/>
              <a:t>Click icon to add picture</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3320848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en-GB" noProof="0"/>
              <a:t>Click to edit Master title style</a:t>
            </a:r>
            <a:endParaRPr lang="sv-SE" noProof="0" dirty="0"/>
          </a:p>
        </p:txBody>
      </p:sp>
    </p:spTree>
    <p:extLst>
      <p:ext uri="{BB962C8B-B14F-4D97-AF65-F5344CB8AC3E}">
        <p14:creationId xmlns:p14="http://schemas.microsoft.com/office/powerpoint/2010/main" val="32584285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GB" noProof="0"/>
              <a:t>Click to edit Master title style</a:t>
            </a:r>
            <a:endParaRPr lang="sv-SE" noProof="0" dirty="0"/>
          </a:p>
        </p:txBody>
      </p:sp>
    </p:spTree>
    <p:extLst>
      <p:ext uri="{BB962C8B-B14F-4D97-AF65-F5344CB8AC3E}">
        <p14:creationId xmlns:p14="http://schemas.microsoft.com/office/powerpoint/2010/main" val="191930638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en-GB" noProof="0"/>
              <a:t>Click to edit Master title style</a:t>
            </a:r>
            <a:endParaRPr lang="sv-SE" noProof="0"/>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pic>
        <p:nvPicPr>
          <p:cNvPr id="4" name="Picture 3" descr="Logo&#10;&#10;Description automatically generated with medium confidence">
            <a:extLst>
              <a:ext uri="{FF2B5EF4-FFF2-40B4-BE49-F238E27FC236}">
                <a16:creationId xmlns:a16="http://schemas.microsoft.com/office/drawing/2014/main" id="{18F0EFAB-9148-6820-5EC4-ACE8102AD58E}"/>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283153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en-GB" noProof="0"/>
              <a:t>Click to edit Master title style</a:t>
            </a:r>
            <a:endParaRPr lang="sv-SE" noProof="0"/>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a:p>
        </p:txBody>
      </p:sp>
      <p:pic>
        <p:nvPicPr>
          <p:cNvPr id="4" name="Picture 3" descr="Logo&#10;&#10;Description automatically generated with medium confidence">
            <a:extLst>
              <a:ext uri="{FF2B5EF4-FFF2-40B4-BE49-F238E27FC236}">
                <a16:creationId xmlns:a16="http://schemas.microsoft.com/office/drawing/2014/main" id="{D7507E3F-A0E3-E04E-DC04-1B2A62197AC1}"/>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3236732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1932924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a:extLst>
              <a:ext uri="{FF2B5EF4-FFF2-40B4-BE49-F238E27FC236}">
                <a16:creationId xmlns:a16="http://schemas.microsoft.com/office/drawing/2014/main" id="{013F86D0-C9C4-FD45-85DA-BF8212D28266}"/>
              </a:ext>
            </a:extLst>
          </p:cNvPr>
          <p:cNvPicPr>
            <a:picLocks noChangeAspect="1"/>
          </p:cNvPicPr>
          <p:nvPr userDrawn="1"/>
        </p:nvPicPr>
        <p:blipFill>
          <a:blip r:embed="rId2"/>
          <a:srcRect/>
          <a:stretch/>
        </p:blipFill>
        <p:spPr>
          <a:xfrm>
            <a:off x="10570949" y="5891750"/>
            <a:ext cx="1572406" cy="78175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14147335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en-GB" noProof="0"/>
              <a:t>Click icon to add picture</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en-GB" noProof="0"/>
              <a:t>Click icon to add picture</a:t>
            </a:r>
            <a:endParaRPr lang="fi-FI" noProof="0" dirty="0"/>
          </a:p>
        </p:txBody>
      </p:sp>
      <p:pic>
        <p:nvPicPr>
          <p:cNvPr id="2" name="Picture 1" descr="Logo&#10;&#10;Description automatically generated with medium confidence">
            <a:extLst>
              <a:ext uri="{FF2B5EF4-FFF2-40B4-BE49-F238E27FC236}">
                <a16:creationId xmlns:a16="http://schemas.microsoft.com/office/drawing/2014/main" id="{AB4368A8-950B-612D-D356-EC69B5E37FB5}"/>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8851690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en-GB" noProof="0"/>
              <a:t>Click icon to add picture</a:t>
            </a:r>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2" name="Picture 1" descr="Logo&#10;&#10;Description automatically generated with medium confidence">
            <a:extLst>
              <a:ext uri="{FF2B5EF4-FFF2-40B4-BE49-F238E27FC236}">
                <a16:creationId xmlns:a16="http://schemas.microsoft.com/office/drawing/2014/main" id="{B20ADFB5-63EF-A83D-D8A6-6E1E091A6642}"/>
              </a:ext>
            </a:extLst>
          </p:cNvPr>
          <p:cNvPicPr>
            <a:picLocks noChangeAspect="1"/>
          </p:cNvPicPr>
          <p:nvPr userDrawn="1"/>
        </p:nvPicPr>
        <p:blipFill>
          <a:blip r:embed="rId2">
            <a:alphaModFix/>
          </a:blip>
          <a:stretch>
            <a:fillRect/>
          </a:stretch>
        </p:blipFill>
        <p:spPr>
          <a:xfrm>
            <a:off x="4406587" y="6046008"/>
            <a:ext cx="1478515" cy="634301"/>
          </a:xfrm>
          <a:prstGeom prst="rect">
            <a:avLst/>
          </a:prstGeom>
        </p:spPr>
      </p:pic>
    </p:spTree>
    <p:extLst>
      <p:ext uri="{BB962C8B-B14F-4D97-AF65-F5344CB8AC3E}">
        <p14:creationId xmlns:p14="http://schemas.microsoft.com/office/powerpoint/2010/main" val="41557017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2" name="Rectangle 1">
            <a:extLst>
              <a:ext uri="{FF2B5EF4-FFF2-40B4-BE49-F238E27FC236}">
                <a16:creationId xmlns:a16="http://schemas.microsoft.com/office/drawing/2014/main" id="{591BDA36-04F0-100C-7C17-50945CE5D2CF}"/>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3" name="Picture 2" descr="Logo&#10;&#10;Description automatically generated with medium confidence">
            <a:extLst>
              <a:ext uri="{FF2B5EF4-FFF2-40B4-BE49-F238E27FC236}">
                <a16:creationId xmlns:a16="http://schemas.microsoft.com/office/drawing/2014/main" id="{2641CBB6-308D-4F7D-D62A-55ECEE1360C5}"/>
              </a:ext>
            </a:extLst>
          </p:cNvPr>
          <p:cNvPicPr>
            <a:picLocks noChangeAspect="1"/>
          </p:cNvPicPr>
          <p:nvPr userDrawn="1"/>
        </p:nvPicPr>
        <p:blipFill>
          <a:blip r:embed="rId2">
            <a:alphaModFix/>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6369066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3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a:extLst>
              <a:ext uri="{FF2B5EF4-FFF2-40B4-BE49-F238E27FC236}">
                <a16:creationId xmlns:a16="http://schemas.microsoft.com/office/drawing/2014/main" id="{013F86D0-C9C4-FD45-85DA-BF8212D28266}"/>
              </a:ext>
            </a:extLst>
          </p:cNvPr>
          <p:cNvPicPr>
            <a:picLocks noChangeAspect="1"/>
          </p:cNvPicPr>
          <p:nvPr userDrawn="1"/>
        </p:nvPicPr>
        <p:blipFill>
          <a:blip r:embed="rId2"/>
          <a:srcRect/>
          <a:stretch/>
        </p:blipFill>
        <p:spPr>
          <a:xfrm>
            <a:off x="10570949" y="5891750"/>
            <a:ext cx="1572406" cy="78175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5754555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theme" Target="../theme/theme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7138041"/>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8" r:id="rId3"/>
    <p:sldLayoutId id="2147483694" r:id="rId4"/>
    <p:sldLayoutId id="2147483650" r:id="rId5"/>
    <p:sldLayoutId id="2147483654" r:id="rId6"/>
    <p:sldLayoutId id="2147483662" r:id="rId7"/>
    <p:sldLayoutId id="2147483664" r:id="rId8"/>
    <p:sldLayoutId id="2147483665" r:id="rId9"/>
    <p:sldLayoutId id="2147483653" r:id="rId10"/>
    <p:sldLayoutId id="2147483692" r:id="rId11"/>
    <p:sldLayoutId id="2147483703" r:id="rId12"/>
    <p:sldLayoutId id="2147483667" r:id="rId13"/>
    <p:sldLayoutId id="2147483699" r:id="rId14"/>
    <p:sldLayoutId id="2147483668" r:id="rId15"/>
    <p:sldLayoutId id="2147483669" r:id="rId16"/>
    <p:sldLayoutId id="2147483691" r:id="rId17"/>
    <p:sldLayoutId id="2147483672" r:id="rId18"/>
    <p:sldLayoutId id="2147483671" r:id="rId19"/>
    <p:sldLayoutId id="2147483673" r:id="rId20"/>
    <p:sldLayoutId id="2147483701" r:id="rId21"/>
    <p:sldLayoutId id="2147483702" r:id="rId22"/>
    <p:sldLayoutId id="2147483704" r:id="rId23"/>
    <p:sldLayoutId id="2147483674" r:id="rId24"/>
    <p:sldLayoutId id="2147483675" r:id="rId25"/>
    <p:sldLayoutId id="2147483676" r:id="rId26"/>
    <p:sldLayoutId id="2147483678" r:id="rId27"/>
    <p:sldLayoutId id="2147483679" r:id="rId28"/>
    <p:sldLayoutId id="2147483681" r:id="rId29"/>
    <p:sldLayoutId id="2147483680" r:id="rId30"/>
    <p:sldLayoutId id="2147483684" r:id="rId31"/>
    <p:sldLayoutId id="2147483686" r:id="rId32"/>
    <p:sldLayoutId id="2147483705" r:id="rId33"/>
    <p:sldLayoutId id="2147483687" r:id="rId34"/>
    <p:sldLayoutId id="2147483688" r:id="rId35"/>
    <p:sldLayoutId id="2147483689" r:id="rId36"/>
    <p:sldLayoutId id="2147483706"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573356052"/>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sv-SE"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noProof="0"/>
              <a:t>Click to edit Master title style</a:t>
            </a:r>
            <a:endParaRPr lang="sv-SE" noProof="0" dirty="0"/>
          </a:p>
        </p:txBody>
      </p:sp>
    </p:spTree>
    <p:extLst>
      <p:ext uri="{BB962C8B-B14F-4D97-AF65-F5344CB8AC3E}">
        <p14:creationId xmlns:p14="http://schemas.microsoft.com/office/powerpoint/2010/main" val="266087251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areena.yle.fi/podcastit/1-65913638" TargetMode="External"/><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hyperlink" Target="https://areena.yle.fi/podcastit/1-4523440" TargetMode="External"/><Relationship Id="rId4" Type="http://schemas.openxmlformats.org/officeDocument/2006/relationships/hyperlink" Target="https://areena.yle.fi/podcastit/1-50464541"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areena.yle.fi/podcastit/1-65913638" TargetMode="External"/><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hyperlink" Target="https://areena.yle.fi/podcastit/1-4523440" TargetMode="External"/><Relationship Id="rId4" Type="http://schemas.openxmlformats.org/officeDocument/2006/relationships/hyperlink" Target="https://areena.yle.fi/podcastit/1-50464541"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hyperlink" Target="https://youtu.be/wZ16Dg7dsX8" TargetMode="External"/><Relationship Id="rId2" Type="http://schemas.openxmlformats.org/officeDocument/2006/relationships/notesSlide" Target="../notesSlides/notesSlide57.xml"/><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hyperlink" Target="https://www.youtube.com/watch?v=lWbTwEXWd4A&amp;t=1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hyperlink" Target="https://youtu.be/wZ16Dg7dsX8" TargetMode="External"/><Relationship Id="rId2" Type="http://schemas.openxmlformats.org/officeDocument/2006/relationships/notesSlide" Target="../notesSlides/notesSlide62.xml"/><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hyperlink" Target="https://www.youtube.com/watch?v=lWbTwEXWd4A&amp;t=1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3" Type="http://schemas.openxmlformats.org/officeDocument/2006/relationships/hyperlink" Target="https://areena.yle.fi/podcastit/1-50313158" TargetMode="External"/><Relationship Id="rId2" Type="http://schemas.openxmlformats.org/officeDocument/2006/relationships/notesSlide" Target="../notesSlides/notesSlide69.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72.xml"/><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hyperlink" Target="https://areena.yle.fi/podcastit/1-50313158" TargetMode="External"/><Relationship Id="rId2" Type="http://schemas.openxmlformats.org/officeDocument/2006/relationships/notesSlide" Target="../notesSlides/notesSlide74.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3" Type="http://schemas.openxmlformats.org/officeDocument/2006/relationships/hyperlink" Target="https://areena.yle.fi/podcastit/1-964557" TargetMode="External"/><Relationship Id="rId2" Type="http://schemas.openxmlformats.org/officeDocument/2006/relationships/notesSlide" Target="../notesSlides/notesSlide83.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8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4.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86.xml"/><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0.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4.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5.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923E-9A74-5336-5D1C-DB29FE211EF0}"/>
              </a:ext>
            </a:extLst>
          </p:cNvPr>
          <p:cNvSpPr>
            <a:spLocks noGrp="1"/>
          </p:cNvSpPr>
          <p:nvPr>
            <p:ph type="ctrTitle"/>
          </p:nvPr>
        </p:nvSpPr>
        <p:spPr>
          <a:xfrm>
            <a:off x="473674" y="1746528"/>
            <a:ext cx="5255743" cy="2938625"/>
          </a:xfrm>
        </p:spPr>
        <p:txBody>
          <a:bodyPr/>
          <a:lstStyle/>
          <a:p>
            <a:pPr algn="l" rtl="0"/>
            <a:r>
              <a:rPr lang="sv-fi" b="1" i="0" u="none" baseline="0"/>
              <a:t>Ensamhet </a:t>
            </a:r>
            <a:br>
              <a:rPr lang="sv-fi"/>
            </a:br>
            <a:r>
              <a:rPr lang="sv-fi" b="1" i="0" u="none" baseline="0"/>
              <a:t>på tal</a:t>
            </a:r>
            <a:br>
              <a:rPr lang="sv-fi"/>
            </a:br>
            <a:endParaRPr lang="sv-fi" dirty="0"/>
          </a:p>
        </p:txBody>
      </p:sp>
      <p:sp>
        <p:nvSpPr>
          <p:cNvPr id="3" name="Tekstiruutu 2">
            <a:extLst>
              <a:ext uri="{FF2B5EF4-FFF2-40B4-BE49-F238E27FC236}">
                <a16:creationId xmlns:a16="http://schemas.microsoft.com/office/drawing/2014/main" id="{760ABEFF-436E-A5BE-D122-0E9AEC529A74}"/>
              </a:ext>
            </a:extLst>
          </p:cNvPr>
          <p:cNvSpPr txBox="1"/>
          <p:nvPr/>
        </p:nvSpPr>
        <p:spPr>
          <a:xfrm>
            <a:off x="473674" y="4005532"/>
            <a:ext cx="6174776" cy="523220"/>
          </a:xfrm>
          <a:prstGeom prst="rect">
            <a:avLst/>
          </a:prstGeom>
          <a:noFill/>
        </p:spPr>
        <p:txBody>
          <a:bodyPr wrap="square" rtlCol="0">
            <a:spAutoFit/>
          </a:bodyPr>
          <a:lstStyle/>
          <a:p>
            <a:pPr algn="l" rtl="0"/>
            <a:r>
              <a:rPr lang="sv-fi"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Kamratstödsgrupp för dem som upplever ensamhet</a:t>
            </a:r>
          </a:p>
        </p:txBody>
      </p:sp>
    </p:spTree>
    <p:extLst>
      <p:ext uri="{BB962C8B-B14F-4D97-AF65-F5344CB8AC3E}">
        <p14:creationId xmlns:p14="http://schemas.microsoft.com/office/powerpoint/2010/main" val="183539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16238" y="656701"/>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r>
              <a:rPr lang="sv-fi" b="1" i="0" u="none" baseline="0"/>
              <a:t>Låt oss lära känna varandra!</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980670" y="1973344"/>
            <a:ext cx="5743691" cy="4101779"/>
          </a:xfrm>
        </p:spPr>
        <p:txBody>
          <a:bodyPr/>
          <a:lstStyle/>
          <a:p>
            <a:pPr marL="0" lvl="0" indent="0" algn="l" rtl="0">
              <a:spcBef>
                <a:spcPts val="0"/>
              </a:spcBef>
              <a:spcAft>
                <a:spcPts val="0"/>
              </a:spcAft>
              <a:buNone/>
            </a:pPr>
            <a:r>
              <a:rPr lang="sv-fi" sz="24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Ett föremål som avspeglar mig</a:t>
            </a:r>
          </a:p>
          <a:p>
            <a:pPr marL="0" lvl="0" indent="0" algn="l" rtl="0">
              <a:spcBef>
                <a:spcPts val="0"/>
              </a:spcBef>
              <a:spcAft>
                <a:spcPts val="0"/>
              </a:spcAft>
              <a:buNone/>
            </a:pPr>
            <a:endParaRPr lang="sv-fi" sz="2400" b="1" dirty="0">
              <a:latin typeface="Arial" panose="020B0604020202020204" pitchFamily="34" charset="0"/>
            </a:endParaRPr>
          </a:p>
          <a:p>
            <a:pPr marL="0" lvl="0" indent="0" algn="l" rtl="0">
              <a:spcBef>
                <a:spcPts val="0"/>
              </a:spcBef>
              <a:spcAft>
                <a:spcPts val="0"/>
              </a:spcAft>
              <a:buNone/>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Välj ett föremål </a:t>
            </a:r>
          </a:p>
          <a:p>
            <a:pPr marL="0" lvl="0" indent="0" algn="l" rtl="0">
              <a:spcBef>
                <a:spcPts val="0"/>
              </a:spcBef>
              <a:spcAft>
                <a:spcPts val="0"/>
              </a:spcAft>
              <a:buNone/>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som berättar något om dig och presentera det för andra. </a:t>
            </a:r>
          </a:p>
          <a:p>
            <a:pPr marL="0" lvl="0" indent="0" algn="l" rtl="0">
              <a:spcBef>
                <a:spcPts val="0"/>
              </a:spcBef>
              <a:spcAft>
                <a:spcPts val="0"/>
              </a:spcAft>
              <a:buNone/>
            </a:pPr>
            <a:endParaRPr lang="sv-fi" sz="2400" b="1" dirty="0">
              <a:latin typeface="Arial" panose="020B0604020202020204" pitchFamily="34" charset="0"/>
            </a:endParaRPr>
          </a:p>
          <a:p>
            <a:pPr marL="0" lvl="0" indent="0" algn="l" rtl="0">
              <a:spcBef>
                <a:spcPts val="0"/>
              </a:spcBef>
              <a:spcAft>
                <a:spcPts val="0"/>
              </a:spcAft>
              <a:buNone/>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Vad berättar föremålet om dig? </a:t>
            </a:r>
          </a:p>
          <a:p>
            <a:pPr marL="0" lvl="0" indent="0" algn="l" rtl="0">
              <a:spcBef>
                <a:spcPts val="0"/>
              </a:spcBef>
              <a:spcAft>
                <a:spcPts val="0"/>
              </a:spcAft>
              <a:buNone/>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Varför valde du just det här föremålet?</a:t>
            </a:r>
          </a:p>
          <a:p>
            <a:pPr lvl="0" algn="l" rtl="0">
              <a:spcBef>
                <a:spcPts val="0"/>
              </a:spcBef>
              <a:spcAft>
                <a:spcPts val="0"/>
              </a:spcAft>
            </a:pPr>
            <a:endParaRPr lang="sv-fi" sz="2000" dirty="0">
              <a:latin typeface="Arial" panose="020B0604020202020204" pitchFamily="34" charset="0"/>
            </a:endParaRPr>
          </a:p>
          <a:p>
            <a:endParaRPr lang="sv-fi" dirty="0"/>
          </a:p>
        </p:txBody>
      </p:sp>
      <p:sp>
        <p:nvSpPr>
          <p:cNvPr id="2" name="Puhekupla: Soikea 1">
            <a:extLst>
              <a:ext uri="{FF2B5EF4-FFF2-40B4-BE49-F238E27FC236}">
                <a16:creationId xmlns:a16="http://schemas.microsoft.com/office/drawing/2014/main" id="{ACC75D8A-883B-8E19-B1DC-83ABA650BB6A}"/>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213156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sv-fi" sz="3600" b="1" i="0" u="none" baseline="0"/>
              <a:t>Ingå ett gruppavtal</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2317114"/>
            <a:ext cx="10515600" cy="3753485"/>
          </a:xfrm>
        </p:spPr>
        <p:txBody>
          <a:bodyPr>
            <a:normAutofit/>
          </a:bodyPr>
          <a:lstStyle/>
          <a:p>
            <a:pPr marL="444500" lvl="0" indent="-342900" algn="l" rtl="0">
              <a:spcBef>
                <a:spcPts val="0"/>
              </a:spcBef>
              <a:spcAft>
                <a:spcPts val="0"/>
              </a:spcAft>
              <a:buSzPts val="2000"/>
              <a:buFont typeface="Wingdings" panose="05000000000000000000" pitchFamily="2" charset="2"/>
              <a:buChar char="Ø"/>
            </a:pPr>
            <a:r>
              <a:rPr lang="sv-fi" sz="2400" b="0" i="0" u="none" baseline="0"/>
              <a:t>Vad förväntar du dig av denna grupp?</a:t>
            </a:r>
          </a:p>
          <a:p>
            <a:pPr marL="444500" lvl="0" indent="-342900" algn="l" rtl="0">
              <a:spcBef>
                <a:spcPts val="0"/>
              </a:spcBef>
              <a:spcAft>
                <a:spcPts val="0"/>
              </a:spcAft>
              <a:buSzPts val="2000"/>
              <a:buFont typeface="Wingdings" panose="05000000000000000000" pitchFamily="2" charset="2"/>
              <a:buChar char="Ø"/>
            </a:pPr>
            <a:r>
              <a:rPr lang="sv-fi" sz="2400" b="0" i="0" u="none" baseline="0"/>
              <a:t>Hur kan vi säkerställa att alla känner sig trygga och respekterade?</a:t>
            </a:r>
          </a:p>
          <a:p>
            <a:pPr marL="444500" lvl="0" indent="-342900" algn="l" rtl="0">
              <a:spcBef>
                <a:spcPts val="0"/>
              </a:spcBef>
              <a:spcAft>
                <a:spcPts val="0"/>
              </a:spcAft>
              <a:buSzPts val="2000"/>
              <a:buFont typeface="Wingdings" panose="05000000000000000000" pitchFamily="2" charset="2"/>
              <a:buChar char="Ø"/>
            </a:pPr>
            <a:r>
              <a:rPr lang="sv-fi" sz="2400" b="0" i="0" u="none" baseline="0"/>
              <a:t>Hurdana regler behöver vi för att våra diskussioner ska förbli konstruktiva?</a:t>
            </a:r>
          </a:p>
          <a:p>
            <a:pPr marL="444500" lvl="0" indent="-342900" algn="l" rtl="0">
              <a:spcBef>
                <a:spcPts val="0"/>
              </a:spcBef>
              <a:spcAft>
                <a:spcPts val="0"/>
              </a:spcAft>
              <a:buSzPts val="2000"/>
              <a:buFont typeface="Wingdings" panose="05000000000000000000" pitchFamily="2" charset="2"/>
              <a:buChar char="Ø"/>
            </a:pPr>
            <a:r>
              <a:rPr lang="sv-fi" sz="2400" b="0" i="0" u="none" baseline="0"/>
              <a:t>Hur kan vi säkerställa att alla får sin röst hörd men att det också är okej att vara tyst?</a:t>
            </a:r>
          </a:p>
          <a:p>
            <a:pPr marL="444500" lvl="0" indent="-342900" algn="l" rtl="0">
              <a:spcBef>
                <a:spcPts val="0"/>
              </a:spcBef>
              <a:spcAft>
                <a:spcPts val="0"/>
              </a:spcAft>
              <a:buSzPts val="2000"/>
              <a:buFont typeface="Wingdings" panose="05000000000000000000" pitchFamily="2" charset="2"/>
              <a:buChar char="Ø"/>
            </a:pPr>
            <a:r>
              <a:rPr lang="sv-fi" sz="2400" b="0" i="0" u="none" baseline="0"/>
              <a:t>Konfidentialitet i gruppen</a:t>
            </a:r>
          </a:p>
          <a:p>
            <a:pPr marL="444500" lvl="0" indent="-342900" algn="l" rtl="0">
              <a:spcBef>
                <a:spcPts val="0"/>
              </a:spcBef>
              <a:spcAft>
                <a:spcPts val="0"/>
              </a:spcAft>
              <a:buSzPts val="2000"/>
              <a:buFont typeface="Wingdings" panose="05000000000000000000" pitchFamily="2" charset="2"/>
              <a:buChar char="Ø"/>
            </a:pPr>
            <a:endParaRPr lang="sv-fi" sz="2400" dirty="0"/>
          </a:p>
          <a:p>
            <a:pPr marL="101600" lvl="0" algn="l" rtl="0">
              <a:spcBef>
                <a:spcPts val="0"/>
              </a:spcBef>
              <a:spcAft>
                <a:spcPts val="0"/>
              </a:spcAft>
              <a:buSzPts val="2000"/>
            </a:pPr>
            <a:r>
              <a:rPr lang="sv-fi" sz="2400" b="0" i="0" u="none" baseline="0"/>
              <a:t>Ledarna antecknar gruppens viktigaste regler. </a:t>
            </a:r>
          </a:p>
          <a:p>
            <a:endParaRPr lang="sv-fi" dirty="0"/>
          </a:p>
        </p:txBody>
      </p:sp>
      <p:sp>
        <p:nvSpPr>
          <p:cNvPr id="4" name="Tähti: 5-sakarainen 3">
            <a:extLst>
              <a:ext uri="{FF2B5EF4-FFF2-40B4-BE49-F238E27FC236}">
                <a16:creationId xmlns:a16="http://schemas.microsoft.com/office/drawing/2014/main" id="{BC3364B0-7106-1E9D-A042-09C94E794733}"/>
              </a:ext>
            </a:extLst>
          </p:cNvPr>
          <p:cNvSpPr/>
          <p:nvPr/>
        </p:nvSpPr>
        <p:spPr>
          <a:xfrm>
            <a:off x="10895012" y="355716"/>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665505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a:xfrm>
            <a:off x="838200" y="750836"/>
            <a:ext cx="10515600" cy="781750"/>
          </a:xfrm>
        </p:spPr>
        <p:txBody>
          <a:bodyPr>
            <a:normAutofit/>
          </a:bodyPr>
          <a:lstStyle/>
          <a:p>
            <a:pPr algn="l" rtl="0"/>
            <a:r>
              <a:rPr lang="sv-fi" b="1" i="0" u="none" baseline="0"/>
              <a:t>De viktigaste reglerna för vår grupp</a:t>
            </a:r>
          </a:p>
        </p:txBody>
      </p:sp>
      <p:sp>
        <p:nvSpPr>
          <p:cNvPr id="5" name="Tekstin paikkamerkki 4">
            <a:extLst>
              <a:ext uri="{FF2B5EF4-FFF2-40B4-BE49-F238E27FC236}">
                <a16:creationId xmlns:a16="http://schemas.microsoft.com/office/drawing/2014/main" id="{4F1D92BE-A33B-68AA-9731-EB736AAADC26}"/>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168362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Käärö: Pysty 7">
            <a:extLst>
              <a:ext uri="{FF2B5EF4-FFF2-40B4-BE49-F238E27FC236}">
                <a16:creationId xmlns:a16="http://schemas.microsoft.com/office/drawing/2014/main" id="{222D526A-B146-CF45-F0F4-15CE9A46CD5D}"/>
              </a:ext>
            </a:extLst>
          </p:cNvPr>
          <p:cNvSpPr/>
          <p:nvPr/>
        </p:nvSpPr>
        <p:spPr>
          <a:xfrm>
            <a:off x="8839862" y="1841156"/>
            <a:ext cx="2946425" cy="3175687"/>
          </a:xfrm>
          <a:prstGeom prst="verticalScroll">
            <a:avLst/>
          </a:prstGeom>
          <a:solidFill>
            <a:srgbClr val="E8E2D8"/>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9" name="Text Placeholder 1">
            <a:extLst>
              <a:ext uri="{FF2B5EF4-FFF2-40B4-BE49-F238E27FC236}">
                <a16:creationId xmlns:a16="http://schemas.microsoft.com/office/drawing/2014/main" id="{7EAADE83-3DD4-C248-9B40-E445B5CDB8DA}"/>
              </a:ext>
            </a:extLst>
          </p:cNvPr>
          <p:cNvSpPr>
            <a:spLocks noGrp="1"/>
          </p:cNvSpPr>
          <p:nvPr>
            <p:ph type="body" idx="1"/>
          </p:nvPr>
        </p:nvSpPr>
        <p:spPr>
          <a:xfrm>
            <a:off x="691506" y="842039"/>
            <a:ext cx="5157787" cy="823912"/>
          </a:xfrm>
        </p:spPr>
        <p:txBody>
          <a:bodyPr/>
          <a:lstStyle/>
          <a:p>
            <a:pPr algn="l" rtl="0"/>
            <a:r>
              <a:rPr lang="sv-fi" sz="3600" b="1" i="0" u="none" baseline="0"/>
              <a:t>Om ensamhet</a:t>
            </a:r>
          </a:p>
        </p:txBody>
      </p:sp>
      <p:sp>
        <p:nvSpPr>
          <p:cNvPr id="10" name="Text Placeholder 3">
            <a:extLst>
              <a:ext uri="{FF2B5EF4-FFF2-40B4-BE49-F238E27FC236}">
                <a16:creationId xmlns:a16="http://schemas.microsoft.com/office/drawing/2014/main" id="{6F3BCA56-2317-C54F-8A75-ED92C449818C}"/>
              </a:ext>
            </a:extLst>
          </p:cNvPr>
          <p:cNvSpPr>
            <a:spLocks noGrp="1"/>
          </p:cNvSpPr>
          <p:nvPr>
            <p:ph type="body" sz="quarter" idx="11"/>
          </p:nvPr>
        </p:nvSpPr>
        <p:spPr>
          <a:xfrm>
            <a:off x="405713" y="2395895"/>
            <a:ext cx="8249190" cy="3534125"/>
          </a:xfrm>
        </p:spPr>
        <p:txBody>
          <a:bodyPr/>
          <a:lstStyle/>
          <a:p>
            <a:pPr marL="457200" lvl="0" indent="-344170" algn="l" rtl="0">
              <a:lnSpc>
                <a:spcPct val="80000"/>
              </a:lnSpc>
              <a:spcBef>
                <a:spcPts val="0"/>
              </a:spcBef>
              <a:spcAft>
                <a:spcPts val="0"/>
              </a:spcAft>
              <a:buSzPts val="1820"/>
              <a:buFont typeface="Wingdings" panose="05000000000000000000" pitchFamily="2" charset="2"/>
              <a:buChar char="Ø"/>
            </a:pPr>
            <a:r>
              <a:rPr lang="sv-fi" sz="2400" b="0" i="0" u="none" baseline="0"/>
              <a:t>Ensamhet är en upplevelse av utanförskap och avskildhet. </a:t>
            </a:r>
          </a:p>
          <a:p>
            <a:pPr marL="113030" lvl="0" indent="0" algn="l" rtl="0">
              <a:lnSpc>
                <a:spcPct val="80000"/>
              </a:lnSpc>
              <a:spcBef>
                <a:spcPts val="0"/>
              </a:spcBef>
              <a:spcAft>
                <a:spcPts val="0"/>
              </a:spcAft>
              <a:buSzPts val="1820"/>
              <a:buNone/>
            </a:pPr>
            <a:endParaRPr lang="sv-fi" sz="2400" dirty="0"/>
          </a:p>
          <a:p>
            <a:pPr marL="457200" lvl="0" indent="-344170" algn="l" rtl="0">
              <a:lnSpc>
                <a:spcPct val="80000"/>
              </a:lnSpc>
              <a:spcBef>
                <a:spcPts val="0"/>
              </a:spcBef>
              <a:spcAft>
                <a:spcPts val="0"/>
              </a:spcAft>
              <a:buSzPts val="1820"/>
              <a:buFont typeface="Wingdings" panose="05000000000000000000" pitchFamily="2" charset="2"/>
              <a:buChar char="Ø"/>
            </a:pPr>
            <a:r>
              <a:rPr lang="sv-fi" b="0" i="0" u="none" baseline="0"/>
              <a:t>Ensamhet</a:t>
            </a:r>
            <a:r>
              <a:rPr lang="sv-fi" sz="2400" b="0" i="0" u="none" baseline="0"/>
              <a:t> och att vara ensam är två olika saker. </a:t>
            </a:r>
          </a:p>
          <a:p>
            <a:pPr marL="455930" lvl="0" indent="-342900" algn="l" rtl="0">
              <a:lnSpc>
                <a:spcPct val="80000"/>
              </a:lnSpc>
              <a:spcBef>
                <a:spcPts val="0"/>
              </a:spcBef>
              <a:spcAft>
                <a:spcPts val="0"/>
              </a:spcAft>
              <a:buSzPts val="1820"/>
              <a:buFont typeface="Wingdings" panose="05000000000000000000" pitchFamily="2" charset="2"/>
              <a:buChar char="Ø"/>
            </a:pPr>
            <a:endParaRPr lang="sv-fi" sz="2400" dirty="0"/>
          </a:p>
          <a:p>
            <a:pPr marL="457200" lvl="0" indent="-344170" algn="l" rtl="0">
              <a:lnSpc>
                <a:spcPct val="80000"/>
              </a:lnSpc>
              <a:spcBef>
                <a:spcPts val="0"/>
              </a:spcBef>
              <a:spcAft>
                <a:spcPts val="0"/>
              </a:spcAft>
              <a:buSzPts val="1820"/>
              <a:buFont typeface="Wingdings" panose="05000000000000000000" pitchFamily="2" charset="2"/>
              <a:buChar char="Ø"/>
            </a:pPr>
            <a:r>
              <a:rPr lang="sv-fi" sz="2400" b="0" i="0" u="none" baseline="0"/>
              <a:t>Ensamhet är vanligt. </a:t>
            </a:r>
          </a:p>
          <a:p>
            <a:pPr marL="455930" lvl="0" indent="-342900" algn="l" rtl="0">
              <a:lnSpc>
                <a:spcPct val="80000"/>
              </a:lnSpc>
              <a:spcBef>
                <a:spcPts val="0"/>
              </a:spcBef>
              <a:spcAft>
                <a:spcPts val="0"/>
              </a:spcAft>
              <a:buSzPts val="1820"/>
              <a:buFont typeface="Wingdings" panose="05000000000000000000" pitchFamily="2" charset="2"/>
              <a:buChar char="Ø"/>
            </a:pPr>
            <a:endParaRPr lang="sv-fi" sz="2400" dirty="0"/>
          </a:p>
          <a:p>
            <a:pPr marL="457200" lvl="0" indent="-344170" algn="l" rtl="0">
              <a:lnSpc>
                <a:spcPct val="80000"/>
              </a:lnSpc>
              <a:spcBef>
                <a:spcPts val="0"/>
              </a:spcBef>
              <a:spcAft>
                <a:spcPts val="0"/>
              </a:spcAft>
              <a:buSzPts val="1820"/>
              <a:buFont typeface="Wingdings" panose="05000000000000000000" pitchFamily="2" charset="2"/>
              <a:buChar char="Ø"/>
            </a:pPr>
            <a:r>
              <a:rPr lang="sv-fi" sz="2400" b="0" i="0" u="none" baseline="0"/>
              <a:t>Vem som helst kan uppleva ensamhet och den syns inte utåt.</a:t>
            </a:r>
          </a:p>
          <a:p>
            <a:pPr marL="0" indent="0" algn="l" rtl="0">
              <a:buNone/>
            </a:pPr>
            <a:endParaRPr lang="sv-fi" dirty="0"/>
          </a:p>
        </p:txBody>
      </p:sp>
    </p:spTree>
    <p:extLst>
      <p:ext uri="{BB962C8B-B14F-4D97-AF65-F5344CB8AC3E}">
        <p14:creationId xmlns:p14="http://schemas.microsoft.com/office/powerpoint/2010/main" val="136262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11200" y="670080"/>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Mer tal om ensamhet</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096001" y="2235594"/>
            <a:ext cx="5525386" cy="4101779"/>
          </a:xfrm>
        </p:spPr>
        <p:txBody>
          <a:bodyPr/>
          <a:lstStyle/>
          <a:p>
            <a:pPr marL="342900" lvl="0" indent="-342900" algn="l" rtl="0">
              <a:spcBef>
                <a:spcPts val="0"/>
              </a:spcBef>
              <a:spcAft>
                <a:spcPts val="0"/>
              </a:spcAft>
              <a:buFont typeface="Wingdings" panose="05000000000000000000" pitchFamily="2" charset="2"/>
              <a:buChar char="v"/>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brukar man tala om ensamheten? Vilken ton har diskussionen? </a:t>
            </a:r>
          </a:p>
          <a:p>
            <a:pPr lvl="0" algn="l" rtl="0">
              <a:spcBef>
                <a:spcPts val="0"/>
              </a:spcBef>
              <a:spcAft>
                <a:spcPts val="0"/>
              </a:spcAft>
            </a:pPr>
            <a:endParaRPr lang="sv-fi" sz="2400" dirty="0">
              <a:latin typeface="Arial" panose="020B0604020202020204" pitchFamily="34" charset="0"/>
            </a:endParaRPr>
          </a:p>
          <a:p>
            <a:pPr marL="342900" indent="-342900" algn="l" rtl="0">
              <a:buFont typeface="Wingdings" panose="05000000000000000000" pitchFamily="2" charset="2"/>
              <a:buChar char="v"/>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Borde man tala mer om ensamheten?</a:t>
            </a:r>
          </a:p>
          <a:p>
            <a:endParaRPr lang="sv-fi" sz="2400" dirty="0">
              <a:latin typeface="Arial" panose="020B0604020202020204" pitchFamily="34" charset="0"/>
            </a:endParaRPr>
          </a:p>
          <a:p>
            <a:pPr marL="342900" lvl="0" indent="-342900" algn="l" rtl="0">
              <a:spcBef>
                <a:spcPts val="0"/>
              </a:spcBef>
              <a:spcAft>
                <a:spcPts val="0"/>
              </a:spcAft>
              <a:buFont typeface="Wingdings" panose="05000000000000000000" pitchFamily="2" charset="2"/>
              <a:buChar char="v"/>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Är det lätt för dig att diskutera temat?</a:t>
            </a:r>
          </a:p>
          <a:p>
            <a:pPr marL="342900" lvl="0" indent="-342900" algn="l" rtl="0">
              <a:spcBef>
                <a:spcPts val="0"/>
              </a:spcBef>
              <a:spcAft>
                <a:spcPts val="0"/>
              </a:spcAft>
              <a:buFont typeface="Arial" panose="020B0604020202020204" pitchFamily="34" charset="0"/>
              <a:buChar char="•"/>
            </a:pPr>
            <a:endParaRPr lang="sv-fi" sz="2000" dirty="0"/>
          </a:p>
          <a:p>
            <a:endParaRPr lang="sv-fi" dirty="0"/>
          </a:p>
        </p:txBody>
      </p:sp>
      <p:pic>
        <p:nvPicPr>
          <p:cNvPr id="4" name="Picture Placeholder 4">
            <a:extLst>
              <a:ext uri="{FF2B5EF4-FFF2-40B4-BE49-F238E27FC236}">
                <a16:creationId xmlns:a16="http://schemas.microsoft.com/office/drawing/2014/main" id="{A83FCC03-1CB8-295A-049B-526BD6DA607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5" name="Puhekupla: Soikea 4">
            <a:extLst>
              <a:ext uri="{FF2B5EF4-FFF2-40B4-BE49-F238E27FC236}">
                <a16:creationId xmlns:a16="http://schemas.microsoft.com/office/drawing/2014/main" id="{97233A88-BAA7-6FAB-A78A-569C8DE2E61E}"/>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1185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marL="113030" lvl="0" indent="0" algn="ctr" rtl="0">
              <a:lnSpc>
                <a:spcPct val="80000"/>
              </a:lnSpc>
              <a:spcBef>
                <a:spcPts val="0"/>
              </a:spcBef>
              <a:spcAft>
                <a:spcPts val="0"/>
              </a:spcAft>
              <a:buSzPts val="1820"/>
            </a:pPr>
            <a:r>
              <a:rPr lang="sv-fi" sz="5400" b="1" i="0" u="none" baseline="0">
                <a:solidFill>
                  <a:srgbClr val="FF0000"/>
                </a:solidFill>
              </a:rPr>
              <a:t>Man kan göra mycket </a:t>
            </a:r>
            <a:r>
              <a:rPr lang="sv-fi" sz="5400" b="1" i="0" u="none" baseline="0"/>
              <a:t>för att minska </a:t>
            </a:r>
            <a:r>
              <a:rPr lang="sv-fi" sz="5400" b="1" i="0" u="none" baseline="0">
                <a:solidFill>
                  <a:srgbClr val="FF0000"/>
                </a:solidFill>
              </a:rPr>
              <a:t>ensamhet</a:t>
            </a:r>
            <a:r>
              <a:rPr lang="sv-fi" sz="5400" b="1" i="0" u="none" baseline="0"/>
              <a:t>, </a:t>
            </a:r>
            <a:br>
              <a:rPr lang="sv-fi" sz="5400"/>
            </a:br>
            <a:r>
              <a:rPr lang="sv-fi" sz="5400" b="1" i="0" u="none" baseline="0"/>
              <a:t>och man behöver inte ändra sitt liv eller sin personalitet helt och hållet!</a:t>
            </a:r>
          </a:p>
        </p:txBody>
      </p:sp>
    </p:spTree>
    <p:extLst>
      <p:ext uri="{BB962C8B-B14F-4D97-AF65-F5344CB8AC3E}">
        <p14:creationId xmlns:p14="http://schemas.microsoft.com/office/powerpoint/2010/main" val="185196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EAADE83-3DD4-C248-9B40-E445B5CDB8DA}"/>
              </a:ext>
            </a:extLst>
          </p:cNvPr>
          <p:cNvSpPr>
            <a:spLocks noGrp="1"/>
          </p:cNvSpPr>
          <p:nvPr>
            <p:ph type="body" idx="1"/>
          </p:nvPr>
        </p:nvSpPr>
        <p:spPr>
          <a:xfrm>
            <a:off x="838200" y="1175445"/>
            <a:ext cx="7606982" cy="823912"/>
          </a:xfrm>
        </p:spPr>
        <p:txBody>
          <a:bodyPr/>
          <a:lstStyle/>
          <a:p>
            <a:pPr algn="l" rtl="0"/>
            <a:r>
              <a:rPr lang="sv-fi" sz="3600" b="1" i="0" u="none" baseline="0"/>
              <a:t>Social eller emotionell ensamhet?</a:t>
            </a:r>
          </a:p>
        </p:txBody>
      </p:sp>
      <p:sp>
        <p:nvSpPr>
          <p:cNvPr id="10" name="Text Placeholder 3">
            <a:extLst>
              <a:ext uri="{FF2B5EF4-FFF2-40B4-BE49-F238E27FC236}">
                <a16:creationId xmlns:a16="http://schemas.microsoft.com/office/drawing/2014/main" id="{6F3BCA56-2317-C54F-8A75-ED92C449818C}"/>
              </a:ext>
            </a:extLst>
          </p:cNvPr>
          <p:cNvSpPr>
            <a:spLocks noGrp="1"/>
          </p:cNvSpPr>
          <p:nvPr>
            <p:ph type="body" sz="quarter" idx="11"/>
          </p:nvPr>
        </p:nvSpPr>
        <p:spPr>
          <a:xfrm>
            <a:off x="681790" y="2993523"/>
            <a:ext cx="7386446" cy="3534125"/>
          </a:xfrm>
        </p:spPr>
        <p:txBody>
          <a:bodyPr/>
          <a:lstStyle/>
          <a:p>
            <a:pPr marL="457200" lvl="0" indent="-344170" algn="l" rtl="0">
              <a:lnSpc>
                <a:spcPct val="80000"/>
              </a:lnSpc>
              <a:spcBef>
                <a:spcPts val="0"/>
              </a:spcBef>
              <a:spcAft>
                <a:spcPts val="0"/>
              </a:spcAft>
              <a:buSzPts val="1820"/>
              <a:buFont typeface="Wingdings" panose="05000000000000000000" pitchFamily="2" charset="2"/>
              <a:buChar char="Ø"/>
            </a:pPr>
            <a:r>
              <a:rPr lang="sv-fi" sz="2400" b="0" i="0" u="none" baseline="0"/>
              <a:t>Social ensamhet innebär att vi längtar efter fler olika relationer eller gemenskaper i våra liv. </a:t>
            </a:r>
          </a:p>
          <a:p>
            <a:pPr marL="455930" lvl="0" indent="-342900" algn="l" rtl="0">
              <a:lnSpc>
                <a:spcPct val="80000"/>
              </a:lnSpc>
              <a:spcBef>
                <a:spcPts val="0"/>
              </a:spcBef>
              <a:spcAft>
                <a:spcPts val="0"/>
              </a:spcAft>
              <a:buSzPts val="1820"/>
              <a:buFont typeface="Wingdings" panose="05000000000000000000" pitchFamily="2" charset="2"/>
              <a:buChar char="Ø"/>
            </a:pPr>
            <a:endParaRPr lang="sv-fi" sz="2400" dirty="0"/>
          </a:p>
          <a:p>
            <a:pPr marL="457200" lvl="0" indent="-344170" algn="l" rtl="0">
              <a:lnSpc>
                <a:spcPct val="80000"/>
              </a:lnSpc>
              <a:spcBef>
                <a:spcPts val="0"/>
              </a:spcBef>
              <a:spcAft>
                <a:spcPts val="0"/>
              </a:spcAft>
              <a:buSzPts val="1820"/>
              <a:buFont typeface="Wingdings" panose="05000000000000000000" pitchFamily="2" charset="2"/>
              <a:buChar char="Ø"/>
            </a:pPr>
            <a:r>
              <a:rPr lang="sv-fi" sz="2400" b="0" i="0" u="none" baseline="0"/>
              <a:t>Emotionell ensamhet beror på att man saknar en nära relation.</a:t>
            </a:r>
          </a:p>
          <a:p>
            <a:pPr marL="113030" lvl="0" indent="0" algn="l" rtl="0">
              <a:lnSpc>
                <a:spcPct val="80000"/>
              </a:lnSpc>
              <a:spcBef>
                <a:spcPts val="0"/>
              </a:spcBef>
              <a:spcAft>
                <a:spcPts val="0"/>
              </a:spcAft>
              <a:buSzPts val="1820"/>
              <a:buNone/>
            </a:pPr>
            <a:endParaRPr lang="sv-fi" dirty="0"/>
          </a:p>
          <a:p>
            <a:pPr marL="0" indent="0" algn="l" rtl="0">
              <a:buNone/>
            </a:pPr>
            <a:endParaRPr lang="sv-fi" dirty="0"/>
          </a:p>
        </p:txBody>
      </p:sp>
      <p:sp>
        <p:nvSpPr>
          <p:cNvPr id="4" name="Käärö: Pysty 3">
            <a:extLst>
              <a:ext uri="{FF2B5EF4-FFF2-40B4-BE49-F238E27FC236}">
                <a16:creationId xmlns:a16="http://schemas.microsoft.com/office/drawing/2014/main" id="{859122FE-334F-B756-6BCB-DEA542DBD129}"/>
              </a:ext>
            </a:extLst>
          </p:cNvPr>
          <p:cNvSpPr/>
          <p:nvPr/>
        </p:nvSpPr>
        <p:spPr>
          <a:xfrm>
            <a:off x="8773296" y="2273643"/>
            <a:ext cx="2946425" cy="3175687"/>
          </a:xfrm>
          <a:prstGeom prst="verticalScroll">
            <a:avLst/>
          </a:prstGeom>
          <a:solidFill>
            <a:srgbClr val="E8E2D8"/>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68382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sv-fi" sz="5400" b="1" i="0" u="none" baseline="0"/>
              <a:t>Upplevelsen av ensamhet är alltid </a:t>
            </a:r>
            <a:r>
              <a:rPr lang="sv-fi" sz="5400" b="1" i="0" u="none" baseline="0">
                <a:solidFill>
                  <a:srgbClr val="FF0000"/>
                </a:solidFill>
              </a:rPr>
              <a:t>individuell</a:t>
            </a:r>
            <a:r>
              <a:rPr lang="sv-fi" sz="5400" b="1" i="0" u="none" baseline="0"/>
              <a:t>. </a:t>
            </a:r>
            <a:br>
              <a:rPr lang="sv-fi" sz="5400"/>
            </a:br>
            <a:r>
              <a:rPr lang="sv-fi" sz="5400" b="1" i="0" u="none" baseline="0">
                <a:solidFill>
                  <a:srgbClr val="FF0000"/>
                </a:solidFill>
              </a:rPr>
              <a:t>Varje historia är värdefull </a:t>
            </a:r>
            <a:r>
              <a:rPr lang="sv-fi" sz="5400" b="1" i="0" u="none" baseline="0"/>
              <a:t>och får bli hörd. </a:t>
            </a:r>
          </a:p>
        </p:txBody>
      </p:sp>
    </p:spTree>
    <p:extLst>
      <p:ext uri="{BB962C8B-B14F-4D97-AF65-F5344CB8AC3E}">
        <p14:creationId xmlns:p14="http://schemas.microsoft.com/office/powerpoint/2010/main" val="9826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658021" y="669235"/>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4000" b="1" i="0" u="none" baseline="0">
                <a:solidFill>
                  <a:srgbClr val="000000"/>
                </a:solidFill>
              </a:rPr>
              <a:t>Min upplevelse av ensamhet</a:t>
            </a:r>
            <a:endParaRPr kumimoji="0" lang="sv-fi"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092938" y="2086986"/>
            <a:ext cx="5626783" cy="4101779"/>
          </a:xfrm>
        </p:spPr>
        <p:txBody>
          <a:bodyPr/>
          <a:lstStyle/>
          <a:p>
            <a:pPr lvl="0" algn="l" rtl="0">
              <a:spcBef>
                <a:spcPts val="0"/>
              </a:spcBef>
              <a:spcAft>
                <a:spcPts val="0"/>
              </a:spcAft>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Stanna upp och fundera på din egen upplevelse av ensamhet.</a:t>
            </a:r>
          </a:p>
          <a:p>
            <a:pPr lvl="0" algn="l" rtl="0">
              <a:spcBef>
                <a:spcPts val="0"/>
              </a:spcBef>
              <a:spcAft>
                <a:spcPts val="0"/>
              </a:spcAft>
            </a:pPr>
            <a:endParaRPr lang="sv-fi" sz="2400" dirty="0">
              <a:latin typeface="Arial" panose="020B0604020202020204" pitchFamily="34" charset="0"/>
            </a:endParaRPr>
          </a:p>
          <a:p>
            <a:pPr lvl="0" algn="l" rtl="0">
              <a:spcBef>
                <a:spcPts val="0"/>
              </a:spcBef>
              <a:spcAft>
                <a:spcPts val="0"/>
              </a:spcAft>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Finns det någon viss stund från barndomen, ungdomen eller vuxenlivet som du särskilt bra kommer ihåg?</a:t>
            </a:r>
          </a:p>
          <a:p>
            <a:pPr lvl="0" algn="l" rtl="0">
              <a:spcBef>
                <a:spcPts val="0"/>
              </a:spcBef>
              <a:spcAft>
                <a:spcPts val="0"/>
              </a:spcAft>
            </a:pPr>
            <a:endParaRPr lang="sv-fi" sz="2400" dirty="0">
              <a:latin typeface="Arial" panose="020B0604020202020204" pitchFamily="34" charset="0"/>
            </a:endParaRPr>
          </a:p>
          <a:p>
            <a:pPr lvl="0" algn="l" rtl="0">
              <a:spcBef>
                <a:spcPts val="0"/>
              </a:spcBef>
              <a:spcAft>
                <a:spcPts val="0"/>
              </a:spcAft>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Berätta om din upplevelse för andra i den mån som det känns bra för dig. </a:t>
            </a:r>
          </a:p>
          <a:p>
            <a:endParaRPr lang="sv-fi" dirty="0"/>
          </a:p>
        </p:txBody>
      </p:sp>
      <p:pic>
        <p:nvPicPr>
          <p:cNvPr id="4" name="Picture Placeholder 4">
            <a:extLst>
              <a:ext uri="{FF2B5EF4-FFF2-40B4-BE49-F238E27FC236}">
                <a16:creationId xmlns:a16="http://schemas.microsoft.com/office/drawing/2014/main" id="{ED78E32E-784D-309D-AC6D-D0C8534C07B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5" name="Puhekupla: Soikea 4">
            <a:extLst>
              <a:ext uri="{FF2B5EF4-FFF2-40B4-BE49-F238E27FC236}">
                <a16:creationId xmlns:a16="http://schemas.microsoft.com/office/drawing/2014/main" id="{FC01FB89-9EC7-CB79-5D33-90E8843B9AA4}"/>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7" name="Tähti: 5-sakarainen 6">
            <a:extLst>
              <a:ext uri="{FF2B5EF4-FFF2-40B4-BE49-F238E27FC236}">
                <a16:creationId xmlns:a16="http://schemas.microsoft.com/office/drawing/2014/main" id="{7C58F54F-CEB5-B63E-8662-05B1E82C2E65}"/>
              </a:ext>
            </a:extLst>
          </p:cNvPr>
          <p:cNvSpPr/>
          <p:nvPr/>
        </p:nvSpPr>
        <p:spPr>
          <a:xfrm>
            <a:off x="10805321" y="366520"/>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53010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689919" y="871538"/>
            <a:ext cx="10515600" cy="781750"/>
          </a:xfrm>
        </p:spPr>
        <p:txBody>
          <a:bodyPr>
            <a:normAutofit fontScale="90000"/>
          </a:bodyPr>
          <a:lstStyle/>
          <a:p>
            <a:pPr algn="l" rtl="0"/>
            <a:r>
              <a:rPr lang="sv-fi" sz="3600" b="1" i="0" u="none" baseline="0"/>
              <a:t>Tacksamhet som en del av den gemensamma resan</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453189" y="2208829"/>
            <a:ext cx="10515600" cy="3777633"/>
          </a:xfrm>
        </p:spPr>
        <p:txBody>
          <a:bodyPr>
            <a:normAutofit fontScale="92500" lnSpcReduction="10000"/>
          </a:bodyPr>
          <a:lstStyle/>
          <a:p>
            <a:pPr marL="457200" lvl="0" indent="-342900" algn="l" rtl="0">
              <a:spcBef>
                <a:spcPts val="0"/>
              </a:spcBef>
              <a:spcAft>
                <a:spcPts val="0"/>
              </a:spcAft>
              <a:buSzPts val="1800"/>
              <a:buFont typeface="Wingdings" panose="05000000000000000000" pitchFamily="2" charset="2"/>
              <a:buChar char="Ø"/>
            </a:pPr>
            <a:r>
              <a:rPr lang="sv-fi" sz="2400" b="0" i="0" u="none" baseline="0"/>
              <a:t>Långvarig ensamhet kan få världen att se tråkig ut. </a:t>
            </a:r>
          </a:p>
          <a:p>
            <a:pPr marL="457200" lvl="0" indent="-342900" algn="l" rtl="0">
              <a:spcBef>
                <a:spcPts val="0"/>
              </a:spcBef>
              <a:spcAft>
                <a:spcPts val="0"/>
              </a:spcAft>
              <a:buSzPts val="1800"/>
              <a:buFont typeface="Wingdings" panose="05000000000000000000" pitchFamily="2" charset="2"/>
              <a:buChar char="Ø"/>
            </a:pPr>
            <a:endParaRPr lang="sv-fi" sz="2400" dirty="0"/>
          </a:p>
          <a:p>
            <a:pPr marL="457200" lvl="0" indent="-342900" algn="l" rtl="0">
              <a:spcBef>
                <a:spcPts val="0"/>
              </a:spcBef>
              <a:spcAft>
                <a:spcPts val="0"/>
              </a:spcAft>
              <a:buSzPts val="1800"/>
              <a:buFont typeface="Wingdings" panose="05000000000000000000" pitchFamily="2" charset="2"/>
              <a:buChar char="Ø"/>
            </a:pPr>
            <a:r>
              <a:rPr lang="sv-fi" sz="2400" b="0" i="0" u="none" baseline="0"/>
              <a:t>Även om det kan vara mycket svårt skulle det vara viktigt att hitta saker som man </a:t>
            </a:r>
            <a:r>
              <a:rPr lang="sv-fi" sz="2400" b="0" i="0" u="sng" baseline="0"/>
              <a:t>åtminstone</a:t>
            </a:r>
            <a:r>
              <a:rPr lang="sv-fi" sz="2400" b="0" i="0" u="none" baseline="0"/>
              <a:t> är </a:t>
            </a:r>
            <a:r>
              <a:rPr lang="sv-fi" sz="2400" b="0" i="0" u="sng" baseline="0"/>
              <a:t>lite</a:t>
            </a:r>
            <a:r>
              <a:rPr lang="sv-fi" sz="2400" b="0" i="0" u="none" baseline="0"/>
              <a:t> tacksam över.</a:t>
            </a:r>
          </a:p>
          <a:p>
            <a:pPr marL="457200" lvl="0" indent="-342900" algn="l" rtl="0">
              <a:spcBef>
                <a:spcPts val="0"/>
              </a:spcBef>
              <a:spcAft>
                <a:spcPts val="0"/>
              </a:spcAft>
              <a:buSzPts val="1800"/>
              <a:buFont typeface="Wingdings" panose="05000000000000000000" pitchFamily="2" charset="2"/>
              <a:buChar char="Ø"/>
            </a:pPr>
            <a:endParaRPr lang="sv-fi" sz="2400" dirty="0"/>
          </a:p>
          <a:p>
            <a:pPr marL="457200" lvl="0" indent="-342900" algn="l" rtl="0">
              <a:spcBef>
                <a:spcPts val="0"/>
              </a:spcBef>
              <a:spcAft>
                <a:spcPts val="0"/>
              </a:spcAft>
              <a:buSzPts val="1800"/>
              <a:buFont typeface="Wingdings" panose="05000000000000000000" pitchFamily="2" charset="2"/>
              <a:buChar char="Ø"/>
            </a:pPr>
            <a:r>
              <a:rPr lang="sv-fi" sz="2400" b="0" i="0" u="none" baseline="0"/>
              <a:t>En av de centrala syftena med denna grupp är att koncentrera sig på våra resurser. Tacksamheten styr vår uppmärksamhet mot just de saker som vi kan finna kraft i i svåra situationer.</a:t>
            </a:r>
          </a:p>
          <a:p>
            <a:pPr marL="114300" lvl="0" algn="l" rtl="0">
              <a:spcBef>
                <a:spcPts val="0"/>
              </a:spcBef>
              <a:spcAft>
                <a:spcPts val="0"/>
              </a:spcAft>
              <a:buSzPts val="1800"/>
            </a:pPr>
            <a:endParaRPr lang="sv-fi" sz="2400" dirty="0"/>
          </a:p>
          <a:p>
            <a:pPr marL="457200" lvl="0" indent="-342900" algn="l" rtl="0">
              <a:spcBef>
                <a:spcPts val="0"/>
              </a:spcBef>
              <a:spcAft>
                <a:spcPts val="0"/>
              </a:spcAft>
              <a:buSzPts val="1800"/>
              <a:buFont typeface="Wingdings" panose="05000000000000000000" pitchFamily="2" charset="2"/>
              <a:buChar char="Ø"/>
            </a:pPr>
            <a:r>
              <a:rPr lang="sv-fi" sz="2400" b="0" i="0" u="none" baseline="0"/>
              <a:t>Undersökningar har visat att tacksamhetsövningar är ett effektivt sätt att styra sina tankar bort från negativa känslor och stärka sitt självförtroende.</a:t>
            </a:r>
          </a:p>
          <a:p>
            <a:endParaRPr lang="sv-fi" dirty="0"/>
          </a:p>
        </p:txBody>
      </p:sp>
    </p:spTree>
    <p:extLst>
      <p:ext uri="{BB962C8B-B14F-4D97-AF65-F5344CB8AC3E}">
        <p14:creationId xmlns:p14="http://schemas.microsoft.com/office/powerpoint/2010/main" val="62287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sv-fi" b="1" i="0" u="none" baseline="0"/>
              <a:t>1:a mötet</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2016690" y="4308953"/>
            <a:ext cx="8651310" cy="954107"/>
          </a:xfrm>
          <a:prstGeom prst="rect">
            <a:avLst/>
          </a:prstGeom>
          <a:noFill/>
        </p:spPr>
        <p:txBody>
          <a:bodyPr wrap="square" rtlCol="0">
            <a:spAutoFit/>
          </a:bodyPr>
          <a:lstStyle/>
          <a:p>
            <a:pPr algn="l" rtl="0"/>
            <a:r>
              <a:rPr lang="sv-fi"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Vi kommer överens om gemensamma praxis, bekantar oss med varandra och pratar om ensamheten som fenomen</a:t>
            </a:r>
          </a:p>
        </p:txBody>
      </p:sp>
    </p:spTree>
    <p:extLst>
      <p:ext uri="{BB962C8B-B14F-4D97-AF65-F5344CB8AC3E}">
        <p14:creationId xmlns:p14="http://schemas.microsoft.com/office/powerpoint/2010/main" val="46218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660424" y="825289"/>
            <a:ext cx="10515600" cy="1169338"/>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Tacksamhetsdagbok som verktyg</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18984" y="1867560"/>
            <a:ext cx="10199840" cy="4101779"/>
          </a:xfrm>
        </p:spPr>
        <p:txBody>
          <a:bodyPr/>
          <a:lstStyle/>
          <a:p>
            <a:pPr marL="457200" lvl="0" indent="-342900" algn="l" rtl="0">
              <a:spcBef>
                <a:spcPts val="0"/>
              </a:spcBef>
              <a:spcAft>
                <a:spcPts val="0"/>
              </a:spcAft>
              <a:buSzPts val="1800"/>
              <a:buFont typeface="Wingdings" panose="05000000000000000000" pitchFamily="2" charset="2"/>
              <a:buChar char="Ø"/>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Att skriva tacksamhetsdagbok hjälper dig att inse och uppskatta positiva saker i ditt liv. </a:t>
            </a:r>
          </a:p>
          <a:p>
            <a:pPr marL="457200" lvl="0" indent="-342900" algn="l" rtl="0">
              <a:spcBef>
                <a:spcPts val="0"/>
              </a:spcBef>
              <a:spcAft>
                <a:spcPts val="0"/>
              </a:spcAft>
              <a:buSzPts val="1800"/>
              <a:buFont typeface="Wingdings" panose="05000000000000000000" pitchFamily="2" charset="2"/>
              <a:buChar char="Ø"/>
            </a:pPr>
            <a:endParaRPr lang="sv-fi"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Ø"/>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Det kan förbättra ditt humör, öka ditt välbefinnande och hjälpa dig att koncentrera dig på det som du själv kan kontrollera. </a:t>
            </a:r>
          </a:p>
          <a:p>
            <a:pPr marL="457200" lvl="0" indent="-342900" algn="l" rtl="0">
              <a:spcBef>
                <a:spcPts val="0"/>
              </a:spcBef>
              <a:spcAft>
                <a:spcPts val="0"/>
              </a:spcAft>
              <a:buSzPts val="1800"/>
              <a:buFont typeface="Wingdings" panose="05000000000000000000" pitchFamily="2" charset="2"/>
              <a:buChar char="Ø"/>
            </a:pPr>
            <a:endParaRPr lang="sv-fi"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Ø"/>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Du kan också använda dagboken för att göra andra uppgifter och skriva ner dina tankar under gruppmötena. </a:t>
            </a:r>
            <a:endParaRPr lang="sv-fi" sz="2400" dirty="0">
              <a:latin typeface="Arial" panose="020B0604020202020204" pitchFamily="34" charset="0"/>
            </a:endParaRPr>
          </a:p>
          <a:p>
            <a:endParaRPr lang="sv-fi" dirty="0"/>
          </a:p>
        </p:txBody>
      </p:sp>
    </p:spTree>
    <p:extLst>
      <p:ext uri="{BB962C8B-B14F-4D97-AF65-F5344CB8AC3E}">
        <p14:creationId xmlns:p14="http://schemas.microsoft.com/office/powerpoint/2010/main" val="3098121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0164" y="2823745"/>
            <a:ext cx="2337690" cy="2337690"/>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546124" y="579742"/>
            <a:ext cx="10515600" cy="1169338"/>
          </a:xfrm>
          <a:prstGeom prst="rect">
            <a:avLst/>
          </a:prstGeom>
        </p:spPr>
        <p:txBody>
          <a:bodyPr>
            <a:normAutofit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Veckouppgift – välj den som passar dig bäst!</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2734906" y="2176479"/>
            <a:ext cx="9106930" cy="4101779"/>
          </a:xfrm>
        </p:spPr>
        <p:txBody>
          <a:bodyPr/>
          <a:lstStyle/>
          <a:p>
            <a:pPr marL="457200" lvl="0" indent="-342900" algn="l" rtl="0">
              <a:spcBef>
                <a:spcPts val="0"/>
              </a:spcBef>
              <a:spcAft>
                <a:spcPts val="0"/>
              </a:spcAft>
              <a:buSzPts val="1800"/>
              <a:buFont typeface="Wingdings" panose="05000000000000000000" pitchFamily="2" charset="2"/>
              <a:buChar char="ü"/>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Anteckna dina observationer i tacksamhetsdagboken minst en dag i veckan. </a:t>
            </a:r>
          </a:p>
          <a:p>
            <a:pPr marL="457200" lvl="0" indent="-342900" algn="l" rtl="0">
              <a:spcBef>
                <a:spcPts val="0"/>
              </a:spcBef>
              <a:spcAft>
                <a:spcPts val="0"/>
              </a:spcAft>
              <a:buSzPts val="1800"/>
              <a:buFont typeface="Wingdings" panose="05000000000000000000" pitchFamily="2" charset="2"/>
              <a:buChar char="ü"/>
            </a:pPr>
            <a:endParaRPr lang="sv-fi"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ü"/>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Observera var temat ensamhet lyfts fram (i litteraturen, i filmer, i musiken...) under en vecka. </a:t>
            </a:r>
          </a:p>
          <a:p>
            <a:pPr marL="114300" lvl="0" algn="l" rtl="0">
              <a:spcBef>
                <a:spcPts val="0"/>
              </a:spcBef>
              <a:spcAft>
                <a:spcPts val="0"/>
              </a:spcAft>
              <a:buSzPts val="1800"/>
            </a:pPr>
            <a:endParaRPr lang="sv-fi"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ü"/>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Bekanta dig med poddradiorekommendationerna (finns med på länklistan som delats ut).</a:t>
            </a:r>
          </a:p>
          <a:p>
            <a:pPr marL="114300" lvl="0" algn="l" rtl="0">
              <a:spcBef>
                <a:spcPts val="0"/>
              </a:spcBef>
              <a:spcAft>
                <a:spcPts val="0"/>
              </a:spcAft>
              <a:buSzPts val="1800"/>
            </a:pPr>
            <a:endParaRPr lang="sv-fi" sz="2400" dirty="0">
              <a:latin typeface="Arial" panose="020B0604020202020204" pitchFamily="34" charset="0"/>
            </a:endParaRPr>
          </a:p>
          <a:p>
            <a:endParaRPr lang="sv-fi" dirty="0"/>
          </a:p>
        </p:txBody>
      </p:sp>
    </p:spTree>
    <p:extLst>
      <p:ext uri="{BB962C8B-B14F-4D97-AF65-F5344CB8AC3E}">
        <p14:creationId xmlns:p14="http://schemas.microsoft.com/office/powerpoint/2010/main" val="1185059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7438768" y="1767016"/>
            <a:ext cx="4059984" cy="3520141"/>
          </a:xfrm>
        </p:spPr>
        <p:txBody>
          <a:bodyPr/>
          <a:lstStyle/>
          <a:p>
            <a:pPr rtl="0"/>
            <a:r>
              <a:rPr lang="sv-fi" sz="2800" b="1" i="0" u="none" baseline="0"/>
              <a:t>Tack för detta möte! </a:t>
            </a:r>
          </a:p>
        </p:txBody>
      </p:sp>
      <p:pic>
        <p:nvPicPr>
          <p:cNvPr id="6" name="Kuva 5" descr="Kuva, joka sisältää kohteen vaate, jalkineet, Ihmisen kasvot, henkilö&#10;&#10;Kuvaus luotu automaattisesti">
            <a:extLst>
              <a:ext uri="{FF2B5EF4-FFF2-40B4-BE49-F238E27FC236}">
                <a16:creationId xmlns:a16="http://schemas.microsoft.com/office/drawing/2014/main" id="{43F6F1F6-8518-412D-57BA-D5DAE61A30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174" y="1111747"/>
            <a:ext cx="6815385" cy="5400263"/>
          </a:xfrm>
          <a:prstGeom prst="rect">
            <a:avLst/>
          </a:prstGeom>
        </p:spPr>
      </p:pic>
    </p:spTree>
    <p:extLst>
      <p:ext uri="{BB962C8B-B14F-4D97-AF65-F5344CB8AC3E}">
        <p14:creationId xmlns:p14="http://schemas.microsoft.com/office/powerpoint/2010/main" val="314884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sv-fi" b="1" i="0" u="none" baseline="0"/>
              <a:t>2:a mötet</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2016690" y="4308953"/>
            <a:ext cx="86513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2800" b="0" i="0" u="none" strike="noStrike" kern="1200" cap="none" spc="0" normalizeH="0" baseline="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Vad kan ensamheten bero på?</a:t>
            </a:r>
          </a:p>
        </p:txBody>
      </p:sp>
    </p:spTree>
    <p:extLst>
      <p:ext uri="{BB962C8B-B14F-4D97-AF65-F5344CB8AC3E}">
        <p14:creationId xmlns:p14="http://schemas.microsoft.com/office/powerpoint/2010/main" val="83998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7</a:t>
            </a:r>
          </a:p>
        </p:txBody>
      </p:sp>
    </p:spTree>
    <p:extLst>
      <p:ext uri="{BB962C8B-B14F-4D97-AF65-F5344CB8AC3E}">
        <p14:creationId xmlns:p14="http://schemas.microsoft.com/office/powerpoint/2010/main" val="86225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40214" y="2014151"/>
            <a:ext cx="3964460" cy="3950268"/>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38200" y="745621"/>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Hur mår vi?</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594327" y="1853673"/>
            <a:ext cx="6267125" cy="4109475"/>
          </a:xfrm>
        </p:spPr>
        <p:txBody>
          <a:bodyPr/>
          <a:lstStyle/>
          <a:p>
            <a:pPr lvl="0" algn="l" rtl="0">
              <a:spcBef>
                <a:spcPts val="0"/>
              </a:spcBef>
              <a:spcAft>
                <a:spcPts val="0"/>
              </a:spcAft>
            </a:pPr>
            <a:r>
              <a:rPr lang="sv-fi" sz="2800" b="0" i="0" u="none" baseline="0">
                <a:latin typeface="Arial"/>
                <a:ea typeface="Arial"/>
                <a:cs typeface="Arial"/>
                <a:sym typeface="Arial"/>
              </a:rPr>
              <a:t>Hur känns det just nu?</a:t>
            </a:r>
          </a:p>
          <a:p>
            <a:pPr lvl="0" algn="l" rtl="0">
              <a:spcBef>
                <a:spcPts val="0"/>
              </a:spcBef>
              <a:spcAft>
                <a:spcPts val="0"/>
              </a:spcAft>
            </a:pPr>
            <a:endParaRPr lang="sv-fi" sz="2800" dirty="0">
              <a:latin typeface="Arial"/>
              <a:cs typeface="Arial"/>
            </a:endParaRPr>
          </a:p>
          <a:p>
            <a:pPr lvl="0" algn="l" rtl="0">
              <a:spcBef>
                <a:spcPts val="0"/>
              </a:spcBef>
              <a:spcAft>
                <a:spcPts val="0"/>
              </a:spcAft>
            </a:pPr>
            <a:r>
              <a:rPr lang="sv-fi" sz="2800" b="0" i="0" u="none" baseline="0">
                <a:latin typeface="Arial"/>
                <a:ea typeface="Arial"/>
                <a:cs typeface="Arial"/>
                <a:sym typeface="Arial"/>
              </a:rPr>
              <a:t>Har du något särskilt som du funderar på just nu?</a:t>
            </a:r>
          </a:p>
          <a:p>
            <a:pPr lvl="0" algn="l" rtl="0">
              <a:spcBef>
                <a:spcPts val="0"/>
              </a:spcBef>
              <a:spcAft>
                <a:spcPts val="0"/>
              </a:spcAft>
            </a:pPr>
            <a:endParaRPr lang="sv-fi" sz="2800" dirty="0">
              <a:latin typeface="Arial" panose="020B0604020202020204" pitchFamily="34" charset="0"/>
            </a:endParaRPr>
          </a:p>
          <a:p>
            <a:pPr lvl="0" algn="l" rtl="0">
              <a:spcBef>
                <a:spcPts val="0"/>
              </a:spcBef>
              <a:spcAft>
                <a:spcPts val="0"/>
              </a:spcAft>
            </a:pPr>
            <a:r>
              <a:rPr lang="sv-fi" sz="2800" b="0" i="0" u="none" baseline="0">
                <a:latin typeface="Arial"/>
                <a:ea typeface="Arial"/>
                <a:cs typeface="Arial"/>
                <a:sym typeface="Arial"/>
              </a:rPr>
              <a:t>Är det något som du skrivit i din tacksamhetsdagbok som du skulle vilja dela med de andra</a:t>
            </a:r>
            <a:r>
              <a:rPr lang="sv-fi" sz="2800" b="0" i="0" u="none" baseline="0">
                <a:latin typeface="Georgia"/>
                <a:cs typeface="Arial"/>
              </a:rPr>
              <a:t>?</a:t>
            </a:r>
          </a:p>
          <a:p>
            <a:endParaRPr lang="sv-fi" dirty="0"/>
          </a:p>
        </p:txBody>
      </p:sp>
    </p:spTree>
    <p:extLst>
      <p:ext uri="{BB962C8B-B14F-4D97-AF65-F5344CB8AC3E}">
        <p14:creationId xmlns:p14="http://schemas.microsoft.com/office/powerpoint/2010/main" val="312686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i 4">
            <a:extLst>
              <a:ext uri="{FF2B5EF4-FFF2-40B4-BE49-F238E27FC236}">
                <a16:creationId xmlns:a16="http://schemas.microsoft.com/office/drawing/2014/main" id="{E2A4807B-A5EE-71F0-EEC8-DF96CAD8CC7E}"/>
              </a:ext>
            </a:extLst>
          </p:cNvPr>
          <p:cNvSpPr/>
          <p:nvPr/>
        </p:nvSpPr>
        <p:spPr>
          <a:xfrm>
            <a:off x="515544" y="1227212"/>
            <a:ext cx="5230348" cy="2760822"/>
          </a:xfrm>
          <a:prstGeom prst="ellipse">
            <a:avLst/>
          </a:prstGeom>
          <a:solidFill>
            <a:srgbClr val="E8E2D8"/>
          </a:solidFill>
          <a:ln>
            <a:solidFill>
              <a:srgbClr val="E8E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0" algn="l" rtl="0">
              <a:spcBef>
                <a:spcPts val="0"/>
              </a:spcBef>
              <a:spcAft>
                <a:spcPts val="0"/>
              </a:spcAft>
              <a:buSzPts val="1400"/>
              <a:buFont typeface="Arial" panose="020B0604020202020204" pitchFamily="34" charset="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karaktärsdrag och egenskaper</a:t>
            </a:r>
          </a:p>
          <a:p>
            <a:pPr marL="457200" lvl="0" indent="-317500" algn="l" rtl="0">
              <a:spcBef>
                <a:spcPts val="0"/>
              </a:spcBef>
              <a:spcAft>
                <a:spcPts val="0"/>
              </a:spcAft>
              <a:buSzPts val="1400"/>
              <a:buFont typeface="Arial" panose="020B0604020202020204" pitchFamily="34" charset="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funktionsförmåga</a:t>
            </a:r>
          </a:p>
          <a:p>
            <a:pPr marL="457200" lvl="0" indent="-317500" algn="l" rtl="0">
              <a:spcBef>
                <a:spcPts val="0"/>
              </a:spcBef>
              <a:spcAft>
                <a:spcPts val="0"/>
              </a:spcAft>
              <a:buSzPts val="1400"/>
              <a:buFont typeface="Arial" panose="020B0604020202020204" pitchFamily="34" charset="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olika sätt att agera och tänka</a:t>
            </a:r>
          </a:p>
          <a:p>
            <a:pPr marL="457200" lvl="0" indent="-317500" algn="l" rtl="0">
              <a:spcBef>
                <a:spcPts val="0"/>
              </a:spcBef>
              <a:spcAft>
                <a:spcPts val="0"/>
              </a:spcAft>
              <a:buSzPts val="1400"/>
              <a:buFont typeface="Arial" panose="020B0604020202020204" pitchFamily="34" charset="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tidigare livserfarenheter</a:t>
            </a:r>
          </a:p>
          <a:p>
            <a:pPr marL="457200" lvl="0" indent="-317500" algn="l" rtl="0">
              <a:spcBef>
                <a:spcPts val="0"/>
              </a:spcBef>
              <a:spcAft>
                <a:spcPts val="0"/>
              </a:spcAft>
              <a:buSzPts val="1400"/>
              <a:buFont typeface="Arial" panose="020B0604020202020204" pitchFamily="34" charset="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sociala färdigheter</a:t>
            </a:r>
          </a:p>
        </p:txBody>
      </p:sp>
      <p:sp>
        <p:nvSpPr>
          <p:cNvPr id="9" name="Ellipsi 8">
            <a:extLst>
              <a:ext uri="{FF2B5EF4-FFF2-40B4-BE49-F238E27FC236}">
                <a16:creationId xmlns:a16="http://schemas.microsoft.com/office/drawing/2014/main" id="{3826B679-6911-E678-D913-31AAFE971EB2}"/>
              </a:ext>
            </a:extLst>
          </p:cNvPr>
          <p:cNvSpPr/>
          <p:nvPr/>
        </p:nvSpPr>
        <p:spPr>
          <a:xfrm>
            <a:off x="6162288" y="1227212"/>
            <a:ext cx="5230348" cy="2760822"/>
          </a:xfrm>
          <a:prstGeom prst="ellipse">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0" algn="l" rtl="0">
              <a:spcBef>
                <a:spcPts val="0"/>
              </a:spcBef>
              <a:spcAft>
                <a:spcPts val="0"/>
              </a:spcAft>
              <a:buClr>
                <a:schemeClr val="dk2"/>
              </a:buClr>
              <a:buSzPts val="1400"/>
              <a:buChar char="●"/>
            </a:pPr>
            <a:endParaRPr lang="sv-fi" dirty="0">
              <a:solidFill>
                <a:schemeClr val="tx1"/>
              </a:solidFill>
            </a:endParaRPr>
          </a:p>
          <a:p>
            <a:pPr marL="457200" lvl="0" indent="-317500" algn="l" rtl="0">
              <a:spcBef>
                <a:spcPts val="0"/>
              </a:spcBef>
              <a:spcAft>
                <a:spcPts val="0"/>
              </a:spcAft>
              <a:buSzPts val="1400"/>
              <a:buChar char="●"/>
            </a:pPr>
            <a:endParaRPr lang="sv-fi" dirty="0">
              <a:solidFill>
                <a:schemeClr val="tx1"/>
              </a:solidFill>
            </a:endParaRPr>
          </a:p>
          <a:p>
            <a:pPr marL="457200" lvl="0" indent="-317500" algn="l" rtl="0">
              <a:spcBef>
                <a:spcPts val="0"/>
              </a:spcBef>
              <a:spcAft>
                <a:spcPts val="0"/>
              </a:spcAft>
              <a:buSzPts val="140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förändringar i hälsotillståndet</a:t>
            </a:r>
          </a:p>
          <a:p>
            <a:pPr marL="457200" lvl="0" indent="-317500" algn="l" rtl="0">
              <a:spcBef>
                <a:spcPts val="0"/>
              </a:spcBef>
              <a:spcAft>
                <a:spcPts val="0"/>
              </a:spcAft>
              <a:buSzPts val="140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förändringar i relationer</a:t>
            </a:r>
          </a:p>
          <a:p>
            <a:pPr marL="457200" lvl="0" indent="-317500" algn="l" rtl="0">
              <a:spcBef>
                <a:spcPts val="0"/>
              </a:spcBef>
              <a:spcAft>
                <a:spcPts val="0"/>
              </a:spcAft>
              <a:buSzPts val="140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ekonomiska förändringar</a:t>
            </a:r>
          </a:p>
          <a:p>
            <a:pPr marL="457200" lvl="0" indent="-317500" algn="l" rtl="0">
              <a:spcBef>
                <a:spcPts val="0"/>
              </a:spcBef>
              <a:spcAft>
                <a:spcPts val="0"/>
              </a:spcAft>
              <a:buSzPts val="140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förändringar i förhållanden</a:t>
            </a:r>
          </a:p>
          <a:p>
            <a:pPr marL="457200" lvl="0" indent="-317500" algn="l" rtl="0">
              <a:spcBef>
                <a:spcPts val="0"/>
              </a:spcBef>
              <a:spcAft>
                <a:spcPts val="0"/>
              </a:spcAft>
              <a:buClr>
                <a:schemeClr val="dk2"/>
              </a:buClr>
              <a:buSzPts val="1400"/>
              <a:buChar char="●"/>
            </a:pPr>
            <a:endParaRPr lang="sv-fi" dirty="0">
              <a:solidFill>
                <a:schemeClr val="tx1"/>
              </a:solidFill>
            </a:endParaRPr>
          </a:p>
          <a:p>
            <a:pPr marL="457200" lvl="0" indent="-317500" algn="l" rtl="0">
              <a:spcBef>
                <a:spcPts val="0"/>
              </a:spcBef>
              <a:spcAft>
                <a:spcPts val="0"/>
              </a:spcAft>
              <a:buClr>
                <a:schemeClr val="dk2"/>
              </a:buClr>
              <a:buSzPts val="1400"/>
              <a:buChar char="●"/>
            </a:pPr>
            <a:endParaRPr lang="sv-fi" dirty="0">
              <a:solidFill>
                <a:schemeClr val="tx1"/>
              </a:solidFill>
            </a:endParaRPr>
          </a:p>
        </p:txBody>
      </p:sp>
      <p:sp>
        <p:nvSpPr>
          <p:cNvPr id="10" name="Ellipsi 9">
            <a:extLst>
              <a:ext uri="{FF2B5EF4-FFF2-40B4-BE49-F238E27FC236}">
                <a16:creationId xmlns:a16="http://schemas.microsoft.com/office/drawing/2014/main" id="{13804F86-2D54-18E1-3AA3-6D6A8B3C9AED}"/>
              </a:ext>
            </a:extLst>
          </p:cNvPr>
          <p:cNvSpPr/>
          <p:nvPr/>
        </p:nvSpPr>
        <p:spPr>
          <a:xfrm>
            <a:off x="247136" y="4144160"/>
            <a:ext cx="5364526" cy="2571783"/>
          </a:xfrm>
          <a:prstGeom prst="ellipse">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0" algn="l" rtl="0">
              <a:spcBef>
                <a:spcPts val="0"/>
              </a:spcBef>
              <a:spcAft>
                <a:spcPts val="0"/>
              </a:spcAft>
              <a:buSzPts val="1400"/>
              <a:buChar char="●"/>
            </a:pPr>
            <a:endParaRPr lang="sv-fi" dirty="0">
              <a:solidFill>
                <a:schemeClr val="tx1"/>
              </a:solidFill>
              <a:latin typeface="Arial" panose="020B0604020202020204" pitchFamily="34" charset="0"/>
              <a:cs typeface="Arial" panose="020B0604020202020204" pitchFamily="34" charset="0"/>
            </a:endParaRPr>
          </a:p>
          <a:p>
            <a:pPr marL="457200" lvl="0" indent="-317500" algn="l" rtl="0">
              <a:spcBef>
                <a:spcPts val="0"/>
              </a:spcBef>
              <a:spcAft>
                <a:spcPts val="0"/>
              </a:spcAft>
              <a:buSzPts val="140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människor och gemenskaper omkring oss</a:t>
            </a:r>
          </a:p>
          <a:p>
            <a:pPr marL="457200" lvl="0" indent="-317500" algn="l" rtl="0">
              <a:spcBef>
                <a:spcPts val="0"/>
              </a:spcBef>
              <a:spcAft>
                <a:spcPts val="0"/>
              </a:spcAft>
              <a:buSzPts val="140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trafikförbindelser</a:t>
            </a:r>
          </a:p>
          <a:p>
            <a:pPr marL="457200" lvl="0" indent="-317500" algn="l" rtl="0">
              <a:spcBef>
                <a:spcPts val="0"/>
              </a:spcBef>
              <a:spcAft>
                <a:spcPts val="0"/>
              </a:spcAft>
              <a:buSzPts val="140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olika verksamhetskulturer</a:t>
            </a:r>
          </a:p>
          <a:p>
            <a:pPr marL="457200" lvl="0" indent="-317500" algn="l" rtl="0">
              <a:spcBef>
                <a:spcPts val="0"/>
              </a:spcBef>
              <a:spcAft>
                <a:spcPts val="0"/>
              </a:spcAft>
              <a:buClr>
                <a:schemeClr val="dk2"/>
              </a:buClr>
              <a:buSzPts val="1400"/>
              <a:buChar char="●"/>
            </a:pPr>
            <a:endParaRPr lang="sv-fi" dirty="0">
              <a:solidFill>
                <a:schemeClr val="tx1"/>
              </a:solidFill>
            </a:endParaRPr>
          </a:p>
        </p:txBody>
      </p:sp>
      <p:sp>
        <p:nvSpPr>
          <p:cNvPr id="11" name="Ellipsi 10">
            <a:extLst>
              <a:ext uri="{FF2B5EF4-FFF2-40B4-BE49-F238E27FC236}">
                <a16:creationId xmlns:a16="http://schemas.microsoft.com/office/drawing/2014/main" id="{D996AA41-3D8C-9A60-EB8E-07A0F2DD0215}"/>
              </a:ext>
            </a:extLst>
          </p:cNvPr>
          <p:cNvSpPr/>
          <p:nvPr/>
        </p:nvSpPr>
        <p:spPr>
          <a:xfrm>
            <a:off x="6099955" y="4282905"/>
            <a:ext cx="4922729" cy="2571783"/>
          </a:xfrm>
          <a:prstGeom prst="ellipse">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lvl="0" indent="-317500" algn="l" rtl="0">
              <a:spcBef>
                <a:spcPts val="0"/>
              </a:spcBef>
              <a:spcAft>
                <a:spcPts val="0"/>
              </a:spcAft>
              <a:buClr>
                <a:schemeClr val="dk2"/>
              </a:buClr>
              <a:buSzPts val="1400"/>
              <a:buChar char="●"/>
            </a:pPr>
            <a:endParaRPr lang="sv-fi" dirty="0">
              <a:solidFill>
                <a:schemeClr val="tx1"/>
              </a:solidFill>
            </a:endParaRPr>
          </a:p>
          <a:p>
            <a:pPr marL="457200" lvl="0" indent="-317500" algn="l" rtl="0">
              <a:spcBef>
                <a:spcPts val="0"/>
              </a:spcBef>
              <a:spcAft>
                <a:spcPts val="0"/>
              </a:spcAft>
              <a:buSzPts val="1400"/>
              <a:buChar char="●"/>
            </a:pPr>
            <a:endParaRPr lang="sv-fi" dirty="0">
              <a:solidFill>
                <a:schemeClr val="tx1"/>
              </a:solidFill>
            </a:endParaRPr>
          </a:p>
          <a:p>
            <a:pPr marL="457200" lvl="0" indent="-317500" algn="l" rtl="0">
              <a:spcBef>
                <a:spcPts val="0"/>
              </a:spcBef>
              <a:spcAft>
                <a:spcPts val="0"/>
              </a:spcAft>
              <a:buSzPts val="140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värden och attityder</a:t>
            </a:r>
          </a:p>
          <a:p>
            <a:pPr marL="457200" indent="-317500" algn="l" rtl="0">
              <a:buSzPts val="1400"/>
              <a:buChar char="●"/>
            </a:pPr>
            <a:r>
              <a:rPr lang="sv-fi" b="0" i="0" u="none" baseline="0">
                <a:solidFill>
                  <a:schemeClr val="tx1"/>
                </a:solidFill>
                <a:latin typeface="Arial"/>
                <a:ea typeface="Arial"/>
                <a:cs typeface="Arial"/>
                <a:sym typeface="Arial"/>
              </a:rPr>
              <a:t>rasism</a:t>
            </a:r>
          </a:p>
          <a:p>
            <a:pPr marL="457200" lvl="0" indent="-317500" algn="l" rtl="0">
              <a:spcBef>
                <a:spcPts val="0"/>
              </a:spcBef>
              <a:spcAft>
                <a:spcPts val="0"/>
              </a:spcAft>
              <a:buSzPts val="1400"/>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individcentrering</a:t>
            </a:r>
          </a:p>
          <a:p>
            <a:pPr marL="457200" indent="-317500" algn="l" rtl="0">
              <a:buSzPts val="1400"/>
              <a:buFont typeface="Arial"/>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medier</a:t>
            </a:r>
          </a:p>
          <a:p>
            <a:pPr marL="457200" indent="-317500" algn="l" rtl="0">
              <a:buSzPts val="1400"/>
              <a:buFont typeface="Arial"/>
              <a:buChar char="●"/>
            </a:pPr>
            <a:r>
              <a:rPr lang="sv-fi"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tjänster och deras tillgänglighet</a:t>
            </a:r>
          </a:p>
          <a:p>
            <a:pPr marL="457200" indent="-317500" algn="l" rtl="0">
              <a:buClr>
                <a:schemeClr val="dk2"/>
              </a:buClr>
              <a:buSzPts val="1400"/>
              <a:buFont typeface="Arial"/>
              <a:buChar char="●"/>
            </a:pPr>
            <a:endParaRPr lang="sv-fi" dirty="0">
              <a:solidFill>
                <a:schemeClr val="tx1"/>
              </a:solidFill>
              <a:latin typeface="Arial" panose="020B0604020202020204" pitchFamily="34" charset="0"/>
              <a:cs typeface="Arial" panose="020B0604020202020204" pitchFamily="34" charset="0"/>
            </a:endParaRPr>
          </a:p>
          <a:p>
            <a:pPr marL="457200" lvl="0" indent="-317500" algn="l" rtl="0">
              <a:spcBef>
                <a:spcPts val="0"/>
              </a:spcBef>
              <a:spcAft>
                <a:spcPts val="0"/>
              </a:spcAft>
              <a:buClr>
                <a:schemeClr val="dk2"/>
              </a:buClr>
              <a:buSzPts val="1400"/>
              <a:buChar char="●"/>
            </a:pPr>
            <a:endParaRPr lang="sv-fi" dirty="0">
              <a:solidFill>
                <a:schemeClr val="tx1"/>
              </a:solidFill>
            </a:endParaRPr>
          </a:p>
        </p:txBody>
      </p:sp>
      <p:sp>
        <p:nvSpPr>
          <p:cNvPr id="12" name="Title 1">
            <a:extLst>
              <a:ext uri="{FF2B5EF4-FFF2-40B4-BE49-F238E27FC236}">
                <a16:creationId xmlns:a16="http://schemas.microsoft.com/office/drawing/2014/main" id="{E43E4971-DC9B-04D9-795B-7490D4C90D02}"/>
              </a:ext>
            </a:extLst>
          </p:cNvPr>
          <p:cNvSpPr txBox="1">
            <a:spLocks/>
          </p:cNvSpPr>
          <p:nvPr/>
        </p:nvSpPr>
        <p:spPr>
          <a:xfrm>
            <a:off x="1430329" y="324492"/>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32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Vilka faktorer kan orsaka</a:t>
            </a:r>
            <a:r>
              <a:rPr lang="sv-fi" sz="3200" b="1" i="0" u="none" baseline="0">
                <a:solidFill>
                  <a:srgbClr val="000000"/>
                </a:solidFill>
              </a:rPr>
              <a:t> ensamhet?</a:t>
            </a:r>
            <a:endParaRPr kumimoji="0" lang="sv-fi"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Tekstiruutu 1">
            <a:extLst>
              <a:ext uri="{FF2B5EF4-FFF2-40B4-BE49-F238E27FC236}">
                <a16:creationId xmlns:a16="http://schemas.microsoft.com/office/drawing/2014/main" id="{0B24FF5A-E85E-71F8-75AB-107CADF1872D}"/>
              </a:ext>
            </a:extLst>
          </p:cNvPr>
          <p:cNvSpPr txBox="1"/>
          <p:nvPr/>
        </p:nvSpPr>
        <p:spPr>
          <a:xfrm>
            <a:off x="7591553" y="1402202"/>
            <a:ext cx="2067668" cy="400110"/>
          </a:xfrm>
          <a:prstGeom prst="rect">
            <a:avLst/>
          </a:prstGeom>
          <a:noFill/>
        </p:spPr>
        <p:txBody>
          <a:bodyPr wrap="square" rtlCol="0">
            <a:spAutoFit/>
          </a:bodyPr>
          <a:lstStyle/>
          <a:p>
            <a:pPr algn="l" rtl="0"/>
            <a:r>
              <a:rPr lang="sv-fi" sz="2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Livssituation</a:t>
            </a:r>
          </a:p>
        </p:txBody>
      </p:sp>
      <p:sp>
        <p:nvSpPr>
          <p:cNvPr id="3" name="Tekstiruutu 2">
            <a:extLst>
              <a:ext uri="{FF2B5EF4-FFF2-40B4-BE49-F238E27FC236}">
                <a16:creationId xmlns:a16="http://schemas.microsoft.com/office/drawing/2014/main" id="{9C5AD6C8-D68E-6D60-6879-CF3D6CEC5DC6}"/>
              </a:ext>
            </a:extLst>
          </p:cNvPr>
          <p:cNvSpPr txBox="1"/>
          <p:nvPr/>
        </p:nvSpPr>
        <p:spPr>
          <a:xfrm>
            <a:off x="1987507" y="1356009"/>
            <a:ext cx="2683042" cy="400110"/>
          </a:xfrm>
          <a:prstGeom prst="rect">
            <a:avLst/>
          </a:prstGeom>
          <a:noFill/>
        </p:spPr>
        <p:txBody>
          <a:bodyPr wrap="square" rtlCol="0">
            <a:spAutoFit/>
          </a:bodyPr>
          <a:lstStyle/>
          <a:p>
            <a:pPr algn="l" rtl="0"/>
            <a:r>
              <a:rPr lang="sv-fi" sz="2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Individuella faktorer</a:t>
            </a:r>
          </a:p>
        </p:txBody>
      </p:sp>
      <p:sp>
        <p:nvSpPr>
          <p:cNvPr id="4" name="Tekstiruutu 3">
            <a:extLst>
              <a:ext uri="{FF2B5EF4-FFF2-40B4-BE49-F238E27FC236}">
                <a16:creationId xmlns:a16="http://schemas.microsoft.com/office/drawing/2014/main" id="{B34F5D19-EFA2-44F7-0568-D3696191C3CE}"/>
              </a:ext>
            </a:extLst>
          </p:cNvPr>
          <p:cNvSpPr txBox="1"/>
          <p:nvPr/>
        </p:nvSpPr>
        <p:spPr>
          <a:xfrm>
            <a:off x="7591553" y="4287247"/>
            <a:ext cx="2603738" cy="400110"/>
          </a:xfrm>
          <a:prstGeom prst="rect">
            <a:avLst/>
          </a:prstGeom>
          <a:noFill/>
        </p:spPr>
        <p:txBody>
          <a:bodyPr wrap="square" rtlCol="0">
            <a:spAutoFit/>
          </a:bodyPr>
          <a:lstStyle/>
          <a:p>
            <a:pPr algn="l" rtl="0"/>
            <a:r>
              <a:rPr lang="sv-fi" sz="2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Samhället</a:t>
            </a:r>
          </a:p>
        </p:txBody>
      </p:sp>
      <p:sp>
        <p:nvSpPr>
          <p:cNvPr id="6" name="Tekstiruutu 5">
            <a:extLst>
              <a:ext uri="{FF2B5EF4-FFF2-40B4-BE49-F238E27FC236}">
                <a16:creationId xmlns:a16="http://schemas.microsoft.com/office/drawing/2014/main" id="{50F7B1FC-7ABB-EE49-ECAF-A23C587CE869}"/>
              </a:ext>
            </a:extLst>
          </p:cNvPr>
          <p:cNvSpPr txBox="1"/>
          <p:nvPr/>
        </p:nvSpPr>
        <p:spPr>
          <a:xfrm>
            <a:off x="1464424" y="4386101"/>
            <a:ext cx="2603738" cy="400110"/>
          </a:xfrm>
          <a:prstGeom prst="rect">
            <a:avLst/>
          </a:prstGeom>
          <a:noFill/>
        </p:spPr>
        <p:txBody>
          <a:bodyPr wrap="square" rtlCol="0">
            <a:spAutoFit/>
          </a:bodyPr>
          <a:lstStyle/>
          <a:p>
            <a:pPr algn="l" rtl="0"/>
            <a:r>
              <a:rPr lang="sv-fi" sz="2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Verksamhetsmiljön</a:t>
            </a:r>
          </a:p>
        </p:txBody>
      </p:sp>
    </p:spTree>
    <p:extLst>
      <p:ext uri="{BB962C8B-B14F-4D97-AF65-F5344CB8AC3E}">
        <p14:creationId xmlns:p14="http://schemas.microsoft.com/office/powerpoint/2010/main" val="320108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4489" y="1995000"/>
            <a:ext cx="4552434" cy="4863000"/>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30922" y="695853"/>
            <a:ext cx="10515600" cy="78175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4000" b="1" i="0" u="none" baseline="0">
                <a:solidFill>
                  <a:srgbClr val="000000"/>
                </a:solidFill>
              </a:rPr>
              <a:t>Låt oss undersöka temat närmare tillsammans </a:t>
            </a:r>
            <a:endParaRPr kumimoji="0" lang="sv-fi"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203014" y="1697530"/>
            <a:ext cx="6143508" cy="4101779"/>
          </a:xfrm>
        </p:spPr>
        <p:txBody>
          <a:bodyPr/>
          <a:lstStyle/>
          <a:p>
            <a:pPr lvl="0" algn="l" rtl="0">
              <a:spcBef>
                <a:spcPts val="0"/>
              </a:spcBef>
              <a:spcAft>
                <a:spcPts val="0"/>
              </a:spcAft>
            </a:pPr>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Gör en lista över faktorer som orsakar ensamhet. Skriv ner så många faktorer som möjligt! </a:t>
            </a:r>
          </a:p>
          <a:p>
            <a:pPr lvl="0" algn="l" rtl="0">
              <a:spcBef>
                <a:spcPts val="0"/>
              </a:spcBef>
              <a:spcAft>
                <a:spcPts val="0"/>
              </a:spcAft>
            </a:pPr>
            <a:endParaRPr lang="sv-fi" sz="2000" dirty="0">
              <a:latin typeface="Arial" panose="020B0604020202020204" pitchFamily="34" charset="0"/>
            </a:endParaRPr>
          </a:p>
          <a:p>
            <a:pPr algn="l" rtl="0"/>
            <a:r>
              <a:rPr lang="sv-fi"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Obs! Du behöver inte fundera på temat endast utifrån dina egna erfarenheter utan vi ska fundera på ensamheten som fenomen och på allmän nivå. </a:t>
            </a:r>
          </a:p>
        </p:txBody>
      </p:sp>
      <p:sp>
        <p:nvSpPr>
          <p:cNvPr id="2" name="Tähti: 5-sakarainen 1">
            <a:extLst>
              <a:ext uri="{FF2B5EF4-FFF2-40B4-BE49-F238E27FC236}">
                <a16:creationId xmlns:a16="http://schemas.microsoft.com/office/drawing/2014/main" id="{2512857B-CEC6-8266-08E0-F7E7AC43A12D}"/>
              </a:ext>
            </a:extLst>
          </p:cNvPr>
          <p:cNvSpPr/>
          <p:nvPr/>
        </p:nvSpPr>
        <p:spPr>
          <a:xfrm>
            <a:off x="11077690" y="448751"/>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144145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26989" y="717720"/>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3200" b="1" i="0" u="none" baseline="0"/>
              <a:t>Bakgrundsfaktorerna till ensamheten i mitt eget liv</a:t>
            </a:r>
            <a:endParaRPr kumimoji="0" lang="sv-fi"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984789" y="2038501"/>
            <a:ext cx="5511453" cy="4101779"/>
          </a:xfrm>
        </p:spPr>
        <p:txBody>
          <a:bodyPr/>
          <a:lstStyle/>
          <a:p>
            <a:pPr marL="88900" lvl="0" algn="l" rtl="0">
              <a:spcBef>
                <a:spcPts val="0"/>
              </a:spcBef>
              <a:spcAft>
                <a:spcPts val="0"/>
              </a:spcAft>
              <a:buClr>
                <a:schemeClr val="dk2"/>
              </a:buClr>
              <a:buSzPts val="2200"/>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Fundera på din egen upplevelse av ensamhet. </a:t>
            </a:r>
          </a:p>
          <a:p>
            <a:pPr marL="88900" lvl="0" algn="l" rtl="0">
              <a:spcBef>
                <a:spcPts val="0"/>
              </a:spcBef>
              <a:spcAft>
                <a:spcPts val="0"/>
              </a:spcAft>
              <a:buClr>
                <a:schemeClr val="dk2"/>
              </a:buClr>
              <a:buSzPts val="2200"/>
            </a:pPr>
            <a:endParaRPr lang="sv-fi" sz="2400" dirty="0">
              <a:latin typeface="Arial" panose="020B0604020202020204" pitchFamily="34" charset="0"/>
            </a:endParaRPr>
          </a:p>
          <a:p>
            <a:pPr marL="88900" lvl="0" algn="l" rtl="0">
              <a:spcBef>
                <a:spcPts val="0"/>
              </a:spcBef>
              <a:spcAft>
                <a:spcPts val="0"/>
              </a:spcAft>
              <a:buClr>
                <a:schemeClr val="dk2"/>
              </a:buClr>
              <a:buSzPts val="2200"/>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Fanns det sådana faktorer i föregående uppgift som har påverkat din egen ensamhet? </a:t>
            </a:r>
          </a:p>
          <a:p>
            <a:pPr marL="88900" lvl="0" algn="l" rtl="0">
              <a:spcBef>
                <a:spcPts val="0"/>
              </a:spcBef>
              <a:spcAft>
                <a:spcPts val="0"/>
              </a:spcAft>
              <a:buClr>
                <a:schemeClr val="dk2"/>
              </a:buClr>
              <a:buSzPts val="2200"/>
            </a:pPr>
            <a:endParaRPr lang="sv-fi" sz="2400" dirty="0">
              <a:latin typeface="Arial" panose="020B0604020202020204" pitchFamily="34" charset="0"/>
            </a:endParaRPr>
          </a:p>
          <a:p>
            <a:pPr marL="88900" lvl="0" algn="l" rtl="0">
              <a:spcBef>
                <a:spcPts val="0"/>
              </a:spcBef>
              <a:spcAft>
                <a:spcPts val="0"/>
              </a:spcAft>
              <a:buClr>
                <a:schemeClr val="dk2"/>
              </a:buClr>
              <a:buSzPts val="2200"/>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Berätta så lite eller mycket om dina erfarenheter för de andra som känns bra för dig. </a:t>
            </a:r>
          </a:p>
          <a:p>
            <a:endParaRPr lang="sv-fi" dirty="0"/>
          </a:p>
        </p:txBody>
      </p:sp>
      <p:pic>
        <p:nvPicPr>
          <p:cNvPr id="2" name="Picture Placeholder 4">
            <a:extLst>
              <a:ext uri="{FF2B5EF4-FFF2-40B4-BE49-F238E27FC236}">
                <a16:creationId xmlns:a16="http://schemas.microsoft.com/office/drawing/2014/main" id="{DA077627-0E4A-7F2E-6F15-57F86431D70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192D9A47-0A87-151F-DAB0-787A0CE3EF2E}"/>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5" name="Tähti: 5-sakarainen 4">
            <a:extLst>
              <a:ext uri="{FF2B5EF4-FFF2-40B4-BE49-F238E27FC236}">
                <a16:creationId xmlns:a16="http://schemas.microsoft.com/office/drawing/2014/main" id="{A15DE6D4-EB6C-8357-4E1B-91C37449DBC1}"/>
              </a:ext>
            </a:extLst>
          </p:cNvPr>
          <p:cNvSpPr/>
          <p:nvPr/>
        </p:nvSpPr>
        <p:spPr>
          <a:xfrm>
            <a:off x="10999714" y="56776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973503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838200" y="774912"/>
            <a:ext cx="10515600" cy="781750"/>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Hur påverkar sociala medier upplevelsen av ensamhet?</a:t>
            </a:r>
            <a:endParaRPr kumimoji="0" lang="sv-fi" sz="4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471781" y="1729582"/>
            <a:ext cx="5135672" cy="4101779"/>
          </a:xfrm>
        </p:spPr>
        <p:txBody>
          <a:bodyPr/>
          <a:lstStyle/>
          <a:p>
            <a:pPr marL="88900" lvl="0" algn="l" rtl="0">
              <a:spcBef>
                <a:spcPts val="0"/>
              </a:spcBef>
              <a:spcAft>
                <a:spcPts val="0"/>
              </a:spcAft>
              <a:buClr>
                <a:schemeClr val="dk2"/>
              </a:buClr>
              <a:buSzPts val="2200"/>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Följer du sociala medier?</a:t>
            </a:r>
          </a:p>
          <a:p>
            <a:pPr marL="88900" lvl="0" algn="l" rtl="0">
              <a:spcBef>
                <a:spcPts val="0"/>
              </a:spcBef>
              <a:spcAft>
                <a:spcPts val="0"/>
              </a:spcAft>
              <a:buClr>
                <a:schemeClr val="dk2"/>
              </a:buClr>
              <a:buSzPts val="2200"/>
            </a:pPr>
            <a:endParaRPr lang="sv-fi" sz="2400">
              <a:latin typeface="Arial" panose="020B0604020202020204" pitchFamily="34" charset="0"/>
            </a:endParaRPr>
          </a:p>
          <a:p>
            <a:pPr marL="88900" lvl="0" algn="l" rtl="0">
              <a:spcBef>
                <a:spcPts val="0"/>
              </a:spcBef>
              <a:spcAft>
                <a:spcPts val="0"/>
              </a:spcAft>
              <a:buClr>
                <a:schemeClr val="dk2"/>
              </a:buClr>
              <a:buSzPts val="2200"/>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påverkar olika innehåll i sociala medier din egen upplevelse av ensamhet?</a:t>
            </a:r>
          </a:p>
          <a:p>
            <a:pPr marL="88900" lvl="0" algn="l" rtl="0">
              <a:spcBef>
                <a:spcPts val="0"/>
              </a:spcBef>
              <a:spcAft>
                <a:spcPts val="0"/>
              </a:spcAft>
              <a:buClr>
                <a:schemeClr val="dk2"/>
              </a:buClr>
              <a:buSzPts val="2200"/>
            </a:pPr>
            <a:endParaRPr lang="sv-fi" sz="1600"/>
          </a:p>
          <a:p>
            <a:pPr marL="88900" lvl="0" algn="l" rtl="0">
              <a:spcBef>
                <a:spcPts val="0"/>
              </a:spcBef>
              <a:spcAft>
                <a:spcPts val="0"/>
              </a:spcAft>
              <a:buClr>
                <a:schemeClr val="dk2"/>
              </a:buClr>
              <a:buSzPts val="2200"/>
            </a:pPr>
            <a:endParaRPr lang="sv-fi" sz="1600"/>
          </a:p>
        </p:txBody>
      </p:sp>
      <p:pic>
        <p:nvPicPr>
          <p:cNvPr id="2" name="Picture Placeholder 4">
            <a:extLst>
              <a:ext uri="{FF2B5EF4-FFF2-40B4-BE49-F238E27FC236}">
                <a16:creationId xmlns:a16="http://schemas.microsoft.com/office/drawing/2014/main" id="{0AFB132C-FA9A-7ADC-BA67-2BF772AE0F4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48433C94-DF21-49B0-A623-D6F94B2B63EC}"/>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226354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pPr algn="l" rtl="0"/>
            <a:r>
              <a:rPr lang="sv-fi" b="1" i="0" u="none" baseline="0">
                <a:solidFill>
                  <a:schemeClr val="tx1"/>
                </a:solidFill>
              </a:rPr>
              <a:t>Gruppens mål</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pPr marL="574675" lvl="0" indent="-457200" algn="l" rtl="0">
              <a:spcBef>
                <a:spcPts val="0"/>
              </a:spcBef>
              <a:spcAft>
                <a:spcPts val="0"/>
              </a:spcAft>
              <a:buSzPct val="100000"/>
              <a:buFont typeface="Wingdings" panose="05000000000000000000" pitchFamily="2" charset="2"/>
              <a:buChar char="Ø"/>
            </a:pPr>
            <a:r>
              <a:rPr lang="sv-fi" b="0" i="0" u="none" baseline="0">
                <a:solidFill>
                  <a:schemeClr val="tx1"/>
                </a:solidFill>
              </a:rPr>
              <a:t>Öka förståelsen för ensamhet</a:t>
            </a:r>
          </a:p>
          <a:p>
            <a:pPr marL="574675" lvl="0" indent="-457200" algn="l" rtl="0">
              <a:spcBef>
                <a:spcPts val="0"/>
              </a:spcBef>
              <a:spcAft>
                <a:spcPts val="0"/>
              </a:spcAft>
              <a:buSzPct val="100000"/>
              <a:buFont typeface="Wingdings" panose="05000000000000000000" pitchFamily="2" charset="2"/>
              <a:buChar char="Ø"/>
            </a:pPr>
            <a:r>
              <a:rPr lang="sv-fi" b="0" i="0" u="none" baseline="0">
                <a:solidFill>
                  <a:schemeClr val="tx1"/>
                </a:solidFill>
              </a:rPr>
              <a:t>Bli bekant med nya människor och dela erfarenheter med dem</a:t>
            </a:r>
          </a:p>
          <a:p>
            <a:pPr marL="574675" lvl="0" indent="-457200" algn="l" rtl="0">
              <a:spcBef>
                <a:spcPts val="0"/>
              </a:spcBef>
              <a:spcAft>
                <a:spcPts val="0"/>
              </a:spcAft>
              <a:buSzPct val="100000"/>
              <a:buFont typeface="Wingdings" panose="05000000000000000000" pitchFamily="2" charset="2"/>
              <a:buChar char="Ø"/>
            </a:pPr>
            <a:r>
              <a:rPr lang="sv-fi" b="0" i="0" u="none" baseline="0">
                <a:solidFill>
                  <a:schemeClr val="tx1"/>
                </a:solidFill>
              </a:rPr>
              <a:t>Identifiera och hitta sina egna styrkor</a:t>
            </a:r>
          </a:p>
          <a:p>
            <a:pPr marL="574675" lvl="0" indent="-457200" algn="l" rtl="0">
              <a:spcBef>
                <a:spcPts val="0"/>
              </a:spcBef>
              <a:spcAft>
                <a:spcPts val="0"/>
              </a:spcAft>
              <a:buSzPct val="100000"/>
              <a:buFont typeface="Wingdings" panose="05000000000000000000" pitchFamily="2" charset="2"/>
              <a:buChar char="Ø"/>
            </a:pPr>
            <a:r>
              <a:rPr lang="sv-fi" b="0" i="0" u="none" baseline="0">
                <a:solidFill>
                  <a:schemeClr val="tx1"/>
                </a:solidFill>
              </a:rPr>
              <a:t>Öka självförtroende och mod i sociala situationer</a:t>
            </a:r>
          </a:p>
          <a:p>
            <a:pPr marL="574675" lvl="0" indent="-457200" algn="l" rtl="0">
              <a:spcBef>
                <a:spcPts val="0"/>
              </a:spcBef>
              <a:spcAft>
                <a:spcPts val="0"/>
              </a:spcAft>
              <a:buSzPct val="100000"/>
              <a:buFont typeface="Wingdings" panose="05000000000000000000" pitchFamily="2" charset="2"/>
              <a:buChar char="Ø"/>
            </a:pPr>
            <a:r>
              <a:rPr lang="sv-fi" b="0" i="0" u="none" baseline="0">
                <a:solidFill>
                  <a:schemeClr val="tx1"/>
                </a:solidFill>
              </a:rPr>
              <a:t>Upptäcka det goda som redan existerar</a:t>
            </a:r>
          </a:p>
          <a:p>
            <a:pPr marL="574675" lvl="0" indent="-457200" algn="l" rtl="0">
              <a:spcBef>
                <a:spcPts val="0"/>
              </a:spcBef>
              <a:spcAft>
                <a:spcPts val="0"/>
              </a:spcAft>
              <a:buSzPct val="100000"/>
              <a:buFont typeface="Wingdings" panose="05000000000000000000" pitchFamily="2" charset="2"/>
              <a:buChar char="Ø"/>
            </a:pPr>
            <a:r>
              <a:rPr lang="sv-fi" b="0" i="0" u="none" baseline="0">
                <a:solidFill>
                  <a:schemeClr val="tx1"/>
                </a:solidFill>
              </a:rPr>
              <a:t>Minska upplevelsen av ensamhet</a:t>
            </a:r>
          </a:p>
          <a:p>
            <a:endParaRPr lang="sv-fi" dirty="0"/>
          </a:p>
        </p:txBody>
      </p:sp>
    </p:spTree>
    <p:extLst>
      <p:ext uri="{BB962C8B-B14F-4D97-AF65-F5344CB8AC3E}">
        <p14:creationId xmlns:p14="http://schemas.microsoft.com/office/powerpoint/2010/main" val="454449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sv-fi" sz="5400" b="1" i="0" u="none" baseline="0"/>
              <a:t>Att </a:t>
            </a:r>
            <a:r>
              <a:rPr lang="sv-fi" sz="5400" b="1" i="0" u="none" baseline="0">
                <a:solidFill>
                  <a:srgbClr val="FF0000"/>
                </a:solidFill>
              </a:rPr>
              <a:t>acceptera</a:t>
            </a:r>
            <a:r>
              <a:rPr lang="sv-fi" sz="5400" b="1" i="0" u="none" baseline="0"/>
              <a:t> situationen kan hjälpa att hitta </a:t>
            </a:r>
            <a:r>
              <a:rPr lang="sv-fi" sz="5400" b="1" i="0" u="none" baseline="0">
                <a:solidFill>
                  <a:srgbClr val="FF0000"/>
                </a:solidFill>
              </a:rPr>
              <a:t>sätt</a:t>
            </a:r>
            <a:r>
              <a:rPr lang="sv-fi" sz="5400" b="1" i="0" u="none" baseline="0"/>
              <a:t> att ändra </a:t>
            </a:r>
            <a:r>
              <a:rPr lang="sv-fi" sz="5400" b="1" i="0" u="none" baseline="0">
                <a:solidFill>
                  <a:srgbClr val="FF0000"/>
                </a:solidFill>
              </a:rPr>
              <a:t>den</a:t>
            </a:r>
            <a:r>
              <a:rPr lang="sv-fi" sz="5400" b="1" i="0" u="none" baseline="0"/>
              <a:t>. </a:t>
            </a:r>
            <a:endParaRPr lang="sv-fi" sz="5400"/>
          </a:p>
        </p:txBody>
      </p:sp>
    </p:spTree>
    <p:extLst>
      <p:ext uri="{BB962C8B-B14F-4D97-AF65-F5344CB8AC3E}">
        <p14:creationId xmlns:p14="http://schemas.microsoft.com/office/powerpoint/2010/main" val="681235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877550" y="-264695"/>
            <a:ext cx="1828800" cy="1828800"/>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680364" y="603471"/>
            <a:ext cx="10515600" cy="1169338"/>
          </a:xfrm>
          <a:prstGeom prst="rect">
            <a:avLst/>
          </a:prstGeom>
        </p:spPr>
        <p:txBody>
          <a:bodyPr>
            <a:normAutofit lnSpcReduction="1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4000" b="1" i="0" u="none" baseline="0">
                <a:solidFill>
                  <a:srgbClr val="000000"/>
                </a:solidFill>
              </a:rPr>
              <a:t>Vecko</a:t>
            </a: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uppgift – välj den som passar dig bäst!</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4024673" y="2469421"/>
            <a:ext cx="8035521" cy="4101779"/>
          </a:xfrm>
        </p:spPr>
        <p:txBody>
          <a:bodyPr/>
          <a:lstStyle/>
          <a:p>
            <a:pPr marL="457200" lvl="0" indent="-342900" algn="l" rtl="0">
              <a:spcBef>
                <a:spcPts val="0"/>
              </a:spcBef>
              <a:spcAft>
                <a:spcPts val="0"/>
              </a:spcAft>
              <a:buSzPts val="1800"/>
              <a:buFont typeface="Wingdings" panose="05000000000000000000" pitchFamily="2" charset="2"/>
              <a:buChar char="ü"/>
            </a:pPr>
            <a:r>
              <a:rPr lang="sv-fi"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Fäst din uppmärksamhet på de reaktioner som sociala medier väcker hos dig. Hurdana innehåll gör dig glad eller ledsen?</a:t>
            </a:r>
          </a:p>
          <a:p>
            <a:pPr marL="457200" lvl="0" indent="-342900" algn="l" rtl="0">
              <a:spcBef>
                <a:spcPts val="0"/>
              </a:spcBef>
              <a:spcAft>
                <a:spcPts val="0"/>
              </a:spcAft>
              <a:buSzPts val="1800"/>
              <a:buFont typeface="Wingdings" panose="05000000000000000000" pitchFamily="2" charset="2"/>
              <a:buChar char="ü"/>
            </a:pPr>
            <a:endParaRPr lang="sv-fi"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ü"/>
            </a:pPr>
            <a:r>
              <a:rPr lang="sv-fi"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Fundera på orsakerna till ensamhet som du listade i en tidigare uppgift och placera dem på piltavlan. Skulle du kunna koncentrera dig på saker som du kan påverka? Hur skulle du kunna stå ut med eller acceptera de saker som du inte kan påverka?</a:t>
            </a:r>
          </a:p>
          <a:p>
            <a:pPr marL="114300" lvl="0" algn="l" rtl="0">
              <a:spcBef>
                <a:spcPts val="0"/>
              </a:spcBef>
              <a:spcAft>
                <a:spcPts val="0"/>
              </a:spcAft>
              <a:buSzPts val="1800"/>
            </a:pPr>
            <a:endParaRPr lang="sv-fi" sz="2400" dirty="0">
              <a:latin typeface="Arial" panose="020B0604020202020204" pitchFamily="34" charset="0"/>
            </a:endParaRPr>
          </a:p>
          <a:p>
            <a:pPr marL="457200" indent="-342900" algn="l" rtl="0">
              <a:buSzPts val="1800"/>
              <a:buFont typeface="Wingdings" panose="05000000000000000000" pitchFamily="2" charset="2"/>
              <a:buChar char="ü"/>
            </a:pPr>
            <a:r>
              <a:rPr lang="sv-fi"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Anteckna dina observationer i tacksamhetsdagboken minst en dag i veckan. </a:t>
            </a:r>
          </a:p>
          <a:p>
            <a:pPr marL="114300" algn="l" rtl="0">
              <a:buSzPts val="1800"/>
            </a:pPr>
            <a:endParaRPr lang="sv-fi" sz="2400" dirty="0">
              <a:latin typeface="Arial" panose="020B0604020202020204" pitchFamily="34" charset="0"/>
            </a:endParaRPr>
          </a:p>
          <a:p>
            <a:pPr marL="114300" lvl="0" algn="l" rtl="0">
              <a:spcBef>
                <a:spcPts val="0"/>
              </a:spcBef>
              <a:spcAft>
                <a:spcPts val="0"/>
              </a:spcAft>
              <a:buSzPts val="1800"/>
            </a:pPr>
            <a:endParaRPr lang="sv-fi" sz="2400" dirty="0">
              <a:latin typeface="Arial" panose="020B0604020202020204" pitchFamily="34" charset="0"/>
            </a:endParaRPr>
          </a:p>
          <a:p>
            <a:endParaRPr lang="sv-fi" dirty="0"/>
          </a:p>
        </p:txBody>
      </p:sp>
      <p:sp>
        <p:nvSpPr>
          <p:cNvPr id="2" name="Vuokaaviosymboli: Liitin 1">
            <a:extLst>
              <a:ext uri="{FF2B5EF4-FFF2-40B4-BE49-F238E27FC236}">
                <a16:creationId xmlns:a16="http://schemas.microsoft.com/office/drawing/2014/main" id="{BB3BA2C6-8048-3408-6308-75FA4A2823E8}"/>
              </a:ext>
            </a:extLst>
          </p:cNvPr>
          <p:cNvSpPr/>
          <p:nvPr/>
        </p:nvSpPr>
        <p:spPr>
          <a:xfrm>
            <a:off x="197975" y="2358190"/>
            <a:ext cx="3917482" cy="3821229"/>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Vuokaaviosymboli: Liitin 4">
            <a:extLst>
              <a:ext uri="{FF2B5EF4-FFF2-40B4-BE49-F238E27FC236}">
                <a16:creationId xmlns:a16="http://schemas.microsoft.com/office/drawing/2014/main" id="{D3589FA1-F14E-C7D2-A20E-9A81D9C01895}"/>
              </a:ext>
            </a:extLst>
          </p:cNvPr>
          <p:cNvSpPr/>
          <p:nvPr/>
        </p:nvSpPr>
        <p:spPr>
          <a:xfrm>
            <a:off x="938118" y="3071732"/>
            <a:ext cx="2595848" cy="2461506"/>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Vuokaaviosymboli: Liitin 6">
            <a:extLst>
              <a:ext uri="{FF2B5EF4-FFF2-40B4-BE49-F238E27FC236}">
                <a16:creationId xmlns:a16="http://schemas.microsoft.com/office/drawing/2014/main" id="{7BF447EF-A5DA-D2AE-FEC1-4EB77D38424D}"/>
              </a:ext>
            </a:extLst>
          </p:cNvPr>
          <p:cNvSpPr/>
          <p:nvPr/>
        </p:nvSpPr>
        <p:spPr>
          <a:xfrm>
            <a:off x="1616080" y="3756952"/>
            <a:ext cx="1239923" cy="1131705"/>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a:extLst>
              <a:ext uri="{FF2B5EF4-FFF2-40B4-BE49-F238E27FC236}">
                <a16:creationId xmlns:a16="http://schemas.microsoft.com/office/drawing/2014/main" id="{0A89E89A-E10E-2B04-F0EE-EC9276964AB6}"/>
              </a:ext>
            </a:extLst>
          </p:cNvPr>
          <p:cNvSpPr txBox="1"/>
          <p:nvPr/>
        </p:nvSpPr>
        <p:spPr>
          <a:xfrm>
            <a:off x="1444891" y="3415477"/>
            <a:ext cx="2011680" cy="276999"/>
          </a:xfrm>
          <a:prstGeom prst="rect">
            <a:avLst/>
          </a:prstGeom>
          <a:noFill/>
        </p:spPr>
        <p:txBody>
          <a:bodyPr wrap="square" rtlCol="0">
            <a:spAutoFit/>
          </a:bodyPr>
          <a:lstStyle/>
          <a:p>
            <a:r>
              <a:rPr lang="fi-FI" sz="1200" dirty="0" err="1"/>
              <a:t>Jag</a:t>
            </a:r>
            <a:r>
              <a:rPr lang="fi-FI" sz="1200" dirty="0"/>
              <a:t> </a:t>
            </a:r>
            <a:r>
              <a:rPr lang="fi-FI" sz="1200" dirty="0" err="1"/>
              <a:t>kan</a:t>
            </a:r>
            <a:r>
              <a:rPr lang="fi-FI" sz="1200" dirty="0"/>
              <a:t> </a:t>
            </a:r>
            <a:r>
              <a:rPr lang="fi-FI" sz="1200" dirty="0" err="1"/>
              <a:t>försöka</a:t>
            </a:r>
            <a:r>
              <a:rPr lang="fi-FI" sz="1200" dirty="0"/>
              <a:t> </a:t>
            </a:r>
            <a:r>
              <a:rPr lang="fi-FI" sz="1200" dirty="0" err="1"/>
              <a:t>påverka</a:t>
            </a:r>
            <a:endParaRPr lang="fi-FI" sz="1200" dirty="0"/>
          </a:p>
        </p:txBody>
      </p:sp>
      <p:sp>
        <p:nvSpPr>
          <p:cNvPr id="11" name="Tekstiruutu 10">
            <a:extLst>
              <a:ext uri="{FF2B5EF4-FFF2-40B4-BE49-F238E27FC236}">
                <a16:creationId xmlns:a16="http://schemas.microsoft.com/office/drawing/2014/main" id="{A34C58C3-27CB-ACEB-B6A9-C38368423C24}"/>
              </a:ext>
            </a:extLst>
          </p:cNvPr>
          <p:cNvSpPr txBox="1"/>
          <p:nvPr/>
        </p:nvSpPr>
        <p:spPr>
          <a:xfrm>
            <a:off x="1695006" y="4101943"/>
            <a:ext cx="2011680" cy="276999"/>
          </a:xfrm>
          <a:prstGeom prst="rect">
            <a:avLst/>
          </a:prstGeom>
          <a:noFill/>
        </p:spPr>
        <p:txBody>
          <a:bodyPr wrap="square" rtlCol="0">
            <a:spAutoFit/>
          </a:bodyPr>
          <a:lstStyle/>
          <a:p>
            <a:r>
              <a:rPr lang="fi-FI" sz="1200" dirty="0" err="1"/>
              <a:t>Jag</a:t>
            </a:r>
            <a:r>
              <a:rPr lang="fi-FI" sz="1200" dirty="0"/>
              <a:t> </a:t>
            </a:r>
            <a:r>
              <a:rPr lang="fi-FI" sz="1200" dirty="0" err="1"/>
              <a:t>kan</a:t>
            </a:r>
            <a:r>
              <a:rPr lang="fi-FI" sz="1200" dirty="0"/>
              <a:t> </a:t>
            </a:r>
            <a:r>
              <a:rPr lang="fi-FI" sz="1200" dirty="0" err="1"/>
              <a:t>påverka</a:t>
            </a:r>
            <a:endParaRPr lang="fi-FI" sz="1200" dirty="0"/>
          </a:p>
        </p:txBody>
      </p:sp>
      <p:sp>
        <p:nvSpPr>
          <p:cNvPr id="12" name="Tekstiruutu 11">
            <a:extLst>
              <a:ext uri="{FF2B5EF4-FFF2-40B4-BE49-F238E27FC236}">
                <a16:creationId xmlns:a16="http://schemas.microsoft.com/office/drawing/2014/main" id="{23852C0F-A4C7-C726-792D-6E5AC5F09E02}"/>
              </a:ext>
            </a:extLst>
          </p:cNvPr>
          <p:cNvSpPr txBox="1"/>
          <p:nvPr/>
        </p:nvSpPr>
        <p:spPr>
          <a:xfrm>
            <a:off x="1522286" y="2651047"/>
            <a:ext cx="2011680" cy="276999"/>
          </a:xfrm>
          <a:prstGeom prst="rect">
            <a:avLst/>
          </a:prstGeom>
          <a:noFill/>
        </p:spPr>
        <p:txBody>
          <a:bodyPr wrap="square" rtlCol="0">
            <a:spAutoFit/>
          </a:bodyPr>
          <a:lstStyle/>
          <a:p>
            <a:r>
              <a:rPr lang="fi-FI" sz="1200" dirty="0" err="1"/>
              <a:t>Jag</a:t>
            </a:r>
            <a:r>
              <a:rPr lang="fi-FI" sz="1200" dirty="0"/>
              <a:t> </a:t>
            </a:r>
            <a:r>
              <a:rPr lang="fi-FI" sz="1200" dirty="0" err="1"/>
              <a:t>kan</a:t>
            </a:r>
            <a:r>
              <a:rPr lang="fi-FI" sz="1200" dirty="0"/>
              <a:t> </a:t>
            </a:r>
            <a:r>
              <a:rPr lang="fi-FI" sz="1200" dirty="0" err="1"/>
              <a:t>inte</a:t>
            </a:r>
            <a:r>
              <a:rPr lang="fi-FI" sz="1200" dirty="0"/>
              <a:t> </a:t>
            </a:r>
            <a:r>
              <a:rPr lang="fi-FI" sz="1200" dirty="0" err="1"/>
              <a:t>påverka</a:t>
            </a:r>
            <a:endParaRPr lang="fi-FI" sz="1200" dirty="0"/>
          </a:p>
        </p:txBody>
      </p:sp>
    </p:spTree>
    <p:extLst>
      <p:ext uri="{BB962C8B-B14F-4D97-AF65-F5344CB8AC3E}">
        <p14:creationId xmlns:p14="http://schemas.microsoft.com/office/powerpoint/2010/main" val="3281598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sv-fi" sz="2800" b="1" i="0" u="none" baseline="0"/>
              <a:t>Tack för detta möte!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0" y="0"/>
            <a:ext cx="7212330" cy="6858000"/>
          </a:xfrm>
        </p:spPr>
      </p:pic>
    </p:spTree>
    <p:extLst>
      <p:ext uri="{BB962C8B-B14F-4D97-AF65-F5344CB8AC3E}">
        <p14:creationId xmlns:p14="http://schemas.microsoft.com/office/powerpoint/2010/main" val="1684217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sv-fi" b="1" i="0" u="none" baseline="0"/>
              <a:t>3:e mötet</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2016690" y="4308953"/>
            <a:ext cx="86513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2800" b="0" i="0" u="none" strike="noStrike" kern="1200" cap="none" spc="0" normalizeH="0" baseline="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Tankarnas överraskande kraft</a:t>
            </a:r>
          </a:p>
        </p:txBody>
      </p:sp>
    </p:spTree>
    <p:extLst>
      <p:ext uri="{BB962C8B-B14F-4D97-AF65-F5344CB8AC3E}">
        <p14:creationId xmlns:p14="http://schemas.microsoft.com/office/powerpoint/2010/main" val="691449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7</a:t>
            </a:r>
          </a:p>
        </p:txBody>
      </p:sp>
    </p:spTree>
    <p:extLst>
      <p:ext uri="{BB962C8B-B14F-4D97-AF65-F5344CB8AC3E}">
        <p14:creationId xmlns:p14="http://schemas.microsoft.com/office/powerpoint/2010/main" val="1449231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4547" y="1722824"/>
            <a:ext cx="4678473" cy="4661725"/>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56447" y="584850"/>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Hur mår vi?</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825236" y="1715128"/>
            <a:ext cx="5782217" cy="4109475"/>
          </a:xfrm>
        </p:spPr>
        <p:txBody>
          <a:bodyPr/>
          <a:lstStyle/>
          <a:p>
            <a:pPr lvl="0" algn="l" rtl="0">
              <a:spcBef>
                <a:spcPts val="0"/>
              </a:spcBef>
              <a:spcAft>
                <a:spcPts val="0"/>
              </a:spcAft>
            </a:pPr>
            <a:r>
              <a:rPr lang="sv-fi"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känns det just nu?</a:t>
            </a:r>
          </a:p>
          <a:p>
            <a:pPr lvl="0" algn="l" rtl="0">
              <a:spcBef>
                <a:spcPts val="0"/>
              </a:spcBef>
              <a:spcAft>
                <a:spcPts val="0"/>
              </a:spcAft>
            </a:pPr>
            <a:endParaRPr lang="sv-fi" sz="2800" dirty="0">
              <a:latin typeface="Arial" panose="020B0604020202020204" pitchFamily="34" charset="0"/>
            </a:endParaRPr>
          </a:p>
          <a:p>
            <a:pPr lvl="0" algn="l" rtl="0">
              <a:spcBef>
                <a:spcPts val="0"/>
              </a:spcBef>
              <a:spcAft>
                <a:spcPts val="0"/>
              </a:spcAft>
            </a:pPr>
            <a:r>
              <a:rPr lang="sv-fi"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Har du något särskilt som du funderar på just nu?</a:t>
            </a:r>
          </a:p>
          <a:p>
            <a:pPr lvl="0" algn="l" rtl="0">
              <a:spcBef>
                <a:spcPts val="0"/>
              </a:spcBef>
              <a:spcAft>
                <a:spcPts val="0"/>
              </a:spcAft>
            </a:pPr>
            <a:endParaRPr lang="sv-fi" sz="2800" dirty="0">
              <a:latin typeface="Arial" panose="020B0604020202020204" pitchFamily="34" charset="0"/>
            </a:endParaRPr>
          </a:p>
          <a:p>
            <a:pPr lvl="0" algn="l" rtl="0">
              <a:spcBef>
                <a:spcPts val="0"/>
              </a:spcBef>
              <a:spcAft>
                <a:spcPts val="0"/>
              </a:spcAft>
            </a:pPr>
            <a:r>
              <a:rPr lang="sv-fi" sz="2800" b="0" i="0" u="none" baseline="0">
                <a:latin typeface="Arial"/>
                <a:ea typeface="Arial"/>
                <a:cs typeface="Arial"/>
                <a:sym typeface="Arial"/>
              </a:rPr>
              <a:t>Är det något som du skrivit i din tacksamhetsdagbok som du skulle vilja dela med de andra?</a:t>
            </a:r>
          </a:p>
          <a:p>
            <a:endParaRPr lang="sv-fi" dirty="0"/>
          </a:p>
        </p:txBody>
      </p:sp>
    </p:spTree>
    <p:extLst>
      <p:ext uri="{BB962C8B-B14F-4D97-AF65-F5344CB8AC3E}">
        <p14:creationId xmlns:p14="http://schemas.microsoft.com/office/powerpoint/2010/main" val="3170094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363200" y="0"/>
            <a:ext cx="1828800" cy="1828800"/>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678591" y="670095"/>
            <a:ext cx="10515600" cy="1169338"/>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4000" b="1" i="0" u="none" baseline="0">
                <a:solidFill>
                  <a:srgbClr val="000000"/>
                </a:solidFill>
              </a:rPr>
              <a:t>Väckte veckouppgiften tankar?</a:t>
            </a:r>
            <a:endParaRPr kumimoji="0" lang="sv-fi"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4024673" y="2469421"/>
            <a:ext cx="8035521" cy="4101779"/>
          </a:xfrm>
        </p:spPr>
        <p:txBody>
          <a:bodyPr/>
          <a:lstStyle/>
          <a:p>
            <a:pPr marL="457200" lvl="0" indent="-342900" algn="l" rtl="0">
              <a:spcBef>
                <a:spcPts val="0"/>
              </a:spcBef>
              <a:spcAft>
                <a:spcPts val="0"/>
              </a:spcAft>
              <a:buSzPts val="1800"/>
              <a:buFont typeface="Wingdings" panose="05000000000000000000" pitchFamily="2" charset="2"/>
              <a:buChar char="ü"/>
            </a:pPr>
            <a:r>
              <a:rPr lang="sv-fi"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Fäst din uppmärksamhet på de reaktioner som sociala medier väcker hos dig. Hurdana innehåll gör dig glad eller ledsen?</a:t>
            </a:r>
          </a:p>
          <a:p>
            <a:pPr marL="457200" lvl="0" indent="-342900" algn="l" rtl="0">
              <a:spcBef>
                <a:spcPts val="0"/>
              </a:spcBef>
              <a:spcAft>
                <a:spcPts val="0"/>
              </a:spcAft>
              <a:buSzPts val="1800"/>
              <a:buFont typeface="Wingdings" panose="05000000000000000000" pitchFamily="2" charset="2"/>
              <a:buChar char="ü"/>
            </a:pPr>
            <a:endParaRPr lang="sv-fi" sz="2400" dirty="0">
              <a:latin typeface="Arial" panose="020B0604020202020204" pitchFamily="34" charset="0"/>
            </a:endParaRPr>
          </a:p>
          <a:p>
            <a:pPr marL="457200" lvl="0" indent="-342900" algn="l" rtl="0">
              <a:spcBef>
                <a:spcPts val="0"/>
              </a:spcBef>
              <a:spcAft>
                <a:spcPts val="0"/>
              </a:spcAft>
              <a:buSzPts val="1800"/>
              <a:buFont typeface="Wingdings" panose="05000000000000000000" pitchFamily="2" charset="2"/>
              <a:buChar char="ü"/>
            </a:pPr>
            <a:r>
              <a:rPr lang="sv-fi" sz="2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Fundera på orsakerna till ensamhet som du listade i en tidigare uppgift och placera dem på piltavlan. Skulle du kunna koncentrera dig på saker som du kan påverka? Hur skulle du kunna stå ut med eller acceptera de saker som du inte kan påverka?</a:t>
            </a:r>
          </a:p>
          <a:p>
            <a:pPr marL="114300" lvl="0" algn="l" rtl="0">
              <a:spcBef>
                <a:spcPts val="0"/>
              </a:spcBef>
              <a:spcAft>
                <a:spcPts val="0"/>
              </a:spcAft>
              <a:buSzPts val="1800"/>
            </a:pPr>
            <a:endParaRPr lang="sv-fi" sz="2400" dirty="0">
              <a:latin typeface="Arial" panose="020B0604020202020204" pitchFamily="34" charset="0"/>
            </a:endParaRPr>
          </a:p>
          <a:p>
            <a:pPr marL="114300" algn="l" rtl="0">
              <a:buSzPts val="1800"/>
            </a:pPr>
            <a:endParaRPr lang="sv-fi" sz="2400" dirty="0">
              <a:latin typeface="Arial" panose="020B0604020202020204" pitchFamily="34" charset="0"/>
            </a:endParaRPr>
          </a:p>
          <a:p>
            <a:pPr marL="114300" lvl="0" algn="l" rtl="0">
              <a:spcBef>
                <a:spcPts val="0"/>
              </a:spcBef>
              <a:spcAft>
                <a:spcPts val="0"/>
              </a:spcAft>
              <a:buSzPts val="1800"/>
            </a:pPr>
            <a:endParaRPr lang="sv-fi" sz="2400" dirty="0">
              <a:latin typeface="Arial" panose="020B0604020202020204" pitchFamily="34" charset="0"/>
            </a:endParaRPr>
          </a:p>
          <a:p>
            <a:endParaRPr lang="sv-fi" dirty="0"/>
          </a:p>
        </p:txBody>
      </p:sp>
      <p:sp>
        <p:nvSpPr>
          <p:cNvPr id="2" name="Vuokaaviosymboli: Liitin 1">
            <a:extLst>
              <a:ext uri="{FF2B5EF4-FFF2-40B4-BE49-F238E27FC236}">
                <a16:creationId xmlns:a16="http://schemas.microsoft.com/office/drawing/2014/main" id="{18FB8F00-6703-D797-9D2B-8F9222CBEEA4}"/>
              </a:ext>
            </a:extLst>
          </p:cNvPr>
          <p:cNvSpPr/>
          <p:nvPr/>
        </p:nvSpPr>
        <p:spPr>
          <a:xfrm>
            <a:off x="277300" y="2329827"/>
            <a:ext cx="3917482" cy="3821229"/>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Vuokaaviosymboli: Liitin 4">
            <a:extLst>
              <a:ext uri="{FF2B5EF4-FFF2-40B4-BE49-F238E27FC236}">
                <a16:creationId xmlns:a16="http://schemas.microsoft.com/office/drawing/2014/main" id="{B99D0E3F-92F1-B749-32B6-7A2830FCBCD5}"/>
              </a:ext>
            </a:extLst>
          </p:cNvPr>
          <p:cNvSpPr/>
          <p:nvPr/>
        </p:nvSpPr>
        <p:spPr>
          <a:xfrm>
            <a:off x="938118" y="3071732"/>
            <a:ext cx="2595848" cy="2461506"/>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Vuokaaviosymboli: Liitin 6">
            <a:extLst>
              <a:ext uri="{FF2B5EF4-FFF2-40B4-BE49-F238E27FC236}">
                <a16:creationId xmlns:a16="http://schemas.microsoft.com/office/drawing/2014/main" id="{E210D42D-A091-03A8-FE8E-54EBB2D75474}"/>
              </a:ext>
            </a:extLst>
          </p:cNvPr>
          <p:cNvSpPr/>
          <p:nvPr/>
        </p:nvSpPr>
        <p:spPr>
          <a:xfrm>
            <a:off x="1616080" y="3756952"/>
            <a:ext cx="1239923" cy="1131705"/>
          </a:xfrm>
          <a:prstGeom prst="flowChartConnector">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a:extLst>
              <a:ext uri="{FF2B5EF4-FFF2-40B4-BE49-F238E27FC236}">
                <a16:creationId xmlns:a16="http://schemas.microsoft.com/office/drawing/2014/main" id="{9F95DA2D-094C-3DBD-0A51-2C145A3F4D06}"/>
              </a:ext>
            </a:extLst>
          </p:cNvPr>
          <p:cNvSpPr txBox="1"/>
          <p:nvPr/>
        </p:nvSpPr>
        <p:spPr>
          <a:xfrm>
            <a:off x="1444891" y="3415477"/>
            <a:ext cx="2011680" cy="276999"/>
          </a:xfrm>
          <a:prstGeom prst="rect">
            <a:avLst/>
          </a:prstGeom>
          <a:noFill/>
        </p:spPr>
        <p:txBody>
          <a:bodyPr wrap="square" rtlCol="0">
            <a:spAutoFit/>
          </a:bodyPr>
          <a:lstStyle/>
          <a:p>
            <a:r>
              <a:rPr lang="fi-FI" sz="1200" dirty="0" err="1"/>
              <a:t>Jag</a:t>
            </a:r>
            <a:r>
              <a:rPr lang="fi-FI" sz="1200" dirty="0"/>
              <a:t> </a:t>
            </a:r>
            <a:r>
              <a:rPr lang="fi-FI" sz="1200" dirty="0" err="1"/>
              <a:t>kan</a:t>
            </a:r>
            <a:r>
              <a:rPr lang="fi-FI" sz="1200" dirty="0"/>
              <a:t> </a:t>
            </a:r>
            <a:r>
              <a:rPr lang="fi-FI" sz="1200" dirty="0" err="1"/>
              <a:t>försöka</a:t>
            </a:r>
            <a:r>
              <a:rPr lang="fi-FI" sz="1200" dirty="0"/>
              <a:t> </a:t>
            </a:r>
            <a:r>
              <a:rPr lang="fi-FI" sz="1200" dirty="0" err="1"/>
              <a:t>påverka</a:t>
            </a:r>
            <a:endParaRPr lang="fi-FI" sz="1200" dirty="0"/>
          </a:p>
        </p:txBody>
      </p:sp>
      <p:sp>
        <p:nvSpPr>
          <p:cNvPr id="10" name="Tekstiruutu 9">
            <a:extLst>
              <a:ext uri="{FF2B5EF4-FFF2-40B4-BE49-F238E27FC236}">
                <a16:creationId xmlns:a16="http://schemas.microsoft.com/office/drawing/2014/main" id="{92611479-DB42-4172-AA46-8392679AC5D9}"/>
              </a:ext>
            </a:extLst>
          </p:cNvPr>
          <p:cNvSpPr txBox="1"/>
          <p:nvPr/>
        </p:nvSpPr>
        <p:spPr>
          <a:xfrm>
            <a:off x="1695006" y="4101943"/>
            <a:ext cx="2011680" cy="276999"/>
          </a:xfrm>
          <a:prstGeom prst="rect">
            <a:avLst/>
          </a:prstGeom>
          <a:noFill/>
        </p:spPr>
        <p:txBody>
          <a:bodyPr wrap="square" rtlCol="0">
            <a:spAutoFit/>
          </a:bodyPr>
          <a:lstStyle/>
          <a:p>
            <a:r>
              <a:rPr lang="fi-FI" sz="1200" dirty="0" err="1"/>
              <a:t>Jag</a:t>
            </a:r>
            <a:r>
              <a:rPr lang="fi-FI" sz="1200" dirty="0"/>
              <a:t> </a:t>
            </a:r>
            <a:r>
              <a:rPr lang="fi-FI" sz="1200" dirty="0" err="1"/>
              <a:t>kan</a:t>
            </a:r>
            <a:r>
              <a:rPr lang="fi-FI" sz="1200" dirty="0"/>
              <a:t> </a:t>
            </a:r>
            <a:r>
              <a:rPr lang="fi-FI" sz="1200" dirty="0" err="1"/>
              <a:t>påverka</a:t>
            </a:r>
            <a:endParaRPr lang="fi-FI" sz="1200" dirty="0"/>
          </a:p>
        </p:txBody>
      </p:sp>
      <p:sp>
        <p:nvSpPr>
          <p:cNvPr id="11" name="Tekstiruutu 10">
            <a:extLst>
              <a:ext uri="{FF2B5EF4-FFF2-40B4-BE49-F238E27FC236}">
                <a16:creationId xmlns:a16="http://schemas.microsoft.com/office/drawing/2014/main" id="{44A58CB7-CF45-3C0A-031C-FEDEC3C9A021}"/>
              </a:ext>
            </a:extLst>
          </p:cNvPr>
          <p:cNvSpPr txBox="1"/>
          <p:nvPr/>
        </p:nvSpPr>
        <p:spPr>
          <a:xfrm>
            <a:off x="1522286" y="2651047"/>
            <a:ext cx="2011680" cy="276999"/>
          </a:xfrm>
          <a:prstGeom prst="rect">
            <a:avLst/>
          </a:prstGeom>
          <a:noFill/>
        </p:spPr>
        <p:txBody>
          <a:bodyPr wrap="square" rtlCol="0">
            <a:spAutoFit/>
          </a:bodyPr>
          <a:lstStyle/>
          <a:p>
            <a:r>
              <a:rPr lang="fi-FI" sz="1200" dirty="0" err="1"/>
              <a:t>Jag</a:t>
            </a:r>
            <a:r>
              <a:rPr lang="fi-FI" sz="1200" dirty="0"/>
              <a:t> </a:t>
            </a:r>
            <a:r>
              <a:rPr lang="fi-FI" sz="1200" dirty="0" err="1"/>
              <a:t>kan</a:t>
            </a:r>
            <a:r>
              <a:rPr lang="fi-FI" sz="1200" dirty="0"/>
              <a:t> </a:t>
            </a:r>
            <a:r>
              <a:rPr lang="fi-FI" sz="1200" dirty="0" err="1"/>
              <a:t>inte</a:t>
            </a:r>
            <a:r>
              <a:rPr lang="fi-FI" sz="1200" dirty="0"/>
              <a:t> </a:t>
            </a:r>
            <a:r>
              <a:rPr lang="fi-FI" sz="1200" dirty="0" err="1"/>
              <a:t>påverka</a:t>
            </a:r>
            <a:endParaRPr lang="fi-FI" sz="1200" dirty="0"/>
          </a:p>
        </p:txBody>
      </p:sp>
    </p:spTree>
    <p:extLst>
      <p:ext uri="{BB962C8B-B14F-4D97-AF65-F5344CB8AC3E}">
        <p14:creationId xmlns:p14="http://schemas.microsoft.com/office/powerpoint/2010/main" val="173670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sv-fi" sz="3600" b="1" i="0" u="none" baseline="0"/>
              <a:t>Ensamhet och skam</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2317115"/>
            <a:ext cx="7292547" cy="2800486"/>
          </a:xfrm>
        </p:spPr>
        <p:txBody>
          <a:bodyPr>
            <a:normAutofit fontScale="92500" lnSpcReduction="10000"/>
          </a:bodyPr>
          <a:lstStyle/>
          <a:p>
            <a:pPr marL="342900" lvl="0" indent="-342900" algn="l" rtl="0">
              <a:lnSpc>
                <a:spcPct val="80000"/>
              </a:lnSpc>
              <a:spcBef>
                <a:spcPts val="0"/>
              </a:spcBef>
              <a:spcAft>
                <a:spcPts val="0"/>
              </a:spcAft>
              <a:buClr>
                <a:schemeClr val="dk1"/>
              </a:buClr>
              <a:buSzPct val="75000"/>
              <a:buFont typeface="Wingdings" panose="05000000000000000000" pitchFamily="2" charset="2"/>
              <a:buChar char="ü"/>
            </a:pPr>
            <a:r>
              <a:rPr lang="sv-fi" sz="2400" b="0" i="0" u="none" baseline="0">
                <a:solidFill>
                  <a:srgbClr val="131313"/>
                </a:solidFill>
                <a:latin typeface="Roboto"/>
                <a:ea typeface="Roboto"/>
                <a:cs typeface="Roboto"/>
                <a:sym typeface="Roboto"/>
              </a:rPr>
              <a:t>Ensamhet väcker många känslor, men skammen är ofta en av de starkaste känslorna som fördjupar ensamheten.</a:t>
            </a:r>
          </a:p>
          <a:p>
            <a:pPr marL="342900" lvl="0" indent="-342900" algn="l" rtl="0">
              <a:lnSpc>
                <a:spcPct val="80000"/>
              </a:lnSpc>
              <a:spcBef>
                <a:spcPts val="0"/>
              </a:spcBef>
              <a:spcAft>
                <a:spcPts val="0"/>
              </a:spcAft>
              <a:buClr>
                <a:schemeClr val="dk1"/>
              </a:buClr>
              <a:buSzPct val="75000"/>
              <a:buFont typeface="Wingdings" panose="05000000000000000000" pitchFamily="2" charset="2"/>
              <a:buChar char="ü"/>
            </a:pPr>
            <a:endParaRPr lang="sv-fi" sz="2400" dirty="0">
              <a:solidFill>
                <a:srgbClr val="131313"/>
              </a:solidFill>
              <a:ea typeface="Roboto"/>
              <a:sym typeface="Roboto"/>
            </a:endParaRPr>
          </a:p>
          <a:p>
            <a:pPr marL="342900" lvl="0" indent="-342900" algn="l" rtl="0">
              <a:lnSpc>
                <a:spcPct val="80000"/>
              </a:lnSpc>
              <a:spcBef>
                <a:spcPts val="0"/>
              </a:spcBef>
              <a:spcAft>
                <a:spcPts val="0"/>
              </a:spcAft>
              <a:buClr>
                <a:schemeClr val="dk1"/>
              </a:buClr>
              <a:buSzPct val="75000"/>
              <a:buFont typeface="Wingdings" panose="05000000000000000000" pitchFamily="2" charset="2"/>
              <a:buChar char="ü"/>
            </a:pPr>
            <a:r>
              <a:rPr lang="sv-fi" sz="2400" b="0" i="0" u="none" baseline="0">
                <a:solidFill>
                  <a:srgbClr val="131313"/>
                </a:solidFill>
                <a:latin typeface="Roboto"/>
                <a:ea typeface="Roboto"/>
                <a:cs typeface="Roboto"/>
                <a:sym typeface="Roboto"/>
              </a:rPr>
              <a:t>Skammen hindrar en från att tala om den egna situationen med andra och får en människa att sluta sig ännu mer inom sitt skal. </a:t>
            </a:r>
          </a:p>
          <a:p>
            <a:pPr lvl="0" algn="l" rtl="0">
              <a:lnSpc>
                <a:spcPct val="80000"/>
              </a:lnSpc>
              <a:spcBef>
                <a:spcPts val="0"/>
              </a:spcBef>
              <a:spcAft>
                <a:spcPts val="0"/>
              </a:spcAft>
              <a:buClr>
                <a:schemeClr val="dk1"/>
              </a:buClr>
              <a:buSzPct val="75000"/>
            </a:pPr>
            <a:endParaRPr lang="sv-fi" sz="2400" dirty="0">
              <a:solidFill>
                <a:srgbClr val="131313"/>
              </a:solidFill>
              <a:ea typeface="Roboto"/>
              <a:sym typeface="Roboto"/>
            </a:endParaRPr>
          </a:p>
          <a:p>
            <a:pPr marL="342900" lvl="0" indent="-342900" algn="l" rtl="0">
              <a:lnSpc>
                <a:spcPct val="80000"/>
              </a:lnSpc>
              <a:spcBef>
                <a:spcPts val="0"/>
              </a:spcBef>
              <a:spcAft>
                <a:spcPts val="0"/>
              </a:spcAft>
              <a:buClr>
                <a:schemeClr val="dk1"/>
              </a:buClr>
              <a:buSzPct val="75000"/>
              <a:buFont typeface="Wingdings" panose="05000000000000000000" pitchFamily="2" charset="2"/>
              <a:buChar char="ü"/>
            </a:pPr>
            <a:r>
              <a:rPr lang="sv-fi" sz="2400" b="0" i="0" u="none" baseline="0">
                <a:solidFill>
                  <a:srgbClr val="131313"/>
                </a:solidFill>
                <a:latin typeface="Roboto"/>
                <a:ea typeface="Roboto"/>
                <a:cs typeface="Roboto"/>
                <a:sym typeface="Roboto"/>
              </a:rPr>
              <a:t>Ofta känns det också som att man är den enda i världen som upplever detta, och känslan av ensamhet väcker skuldkänslor. </a:t>
            </a:r>
            <a:endParaRPr lang="sv-fi" sz="2400" dirty="0"/>
          </a:p>
          <a:p>
            <a:endParaRPr lang="sv-fi" dirty="0"/>
          </a:p>
        </p:txBody>
      </p:sp>
      <p:sp>
        <p:nvSpPr>
          <p:cNvPr id="6" name="Käärö: Pysty 5">
            <a:extLst>
              <a:ext uri="{FF2B5EF4-FFF2-40B4-BE49-F238E27FC236}">
                <a16:creationId xmlns:a16="http://schemas.microsoft.com/office/drawing/2014/main" id="{42F350BD-0181-7EF7-A99D-463A1A5D17AB}"/>
              </a:ext>
            </a:extLst>
          </p:cNvPr>
          <p:cNvSpPr/>
          <p:nvPr/>
        </p:nvSpPr>
        <p:spPr>
          <a:xfrm>
            <a:off x="8407375" y="1941914"/>
            <a:ext cx="2946425" cy="3175687"/>
          </a:xfrm>
          <a:prstGeom prst="verticalScroll">
            <a:avLst/>
          </a:prstGeom>
          <a:solidFill>
            <a:srgbClr val="E8E2D8"/>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599164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671383" y="605321"/>
            <a:ext cx="10515600" cy="781750"/>
          </a:xfrm>
        </p:spPr>
        <p:txBody>
          <a:bodyPr>
            <a:normAutofit/>
          </a:bodyPr>
          <a:lstStyle/>
          <a:p>
            <a:pPr algn="l" rtl="0"/>
            <a:r>
              <a:rPr lang="sv-fi" sz="3200" b="1" i="0" u="none" baseline="0"/>
              <a:t>Ensamhet kan orsaka skadliga tankar</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479853" y="1779373"/>
            <a:ext cx="8194590" cy="4286917"/>
          </a:xfrm>
        </p:spPr>
        <p:txBody>
          <a:bodyPr>
            <a:normAutofit fontScale="92500" lnSpcReduction="10000"/>
          </a:bodyPr>
          <a:lstStyle/>
          <a:p>
            <a:pPr marL="571500" lvl="0" indent="-457200" algn="l" rtl="0">
              <a:spcBef>
                <a:spcPts val="0"/>
              </a:spcBef>
              <a:spcAft>
                <a:spcPts val="0"/>
              </a:spcAft>
              <a:buSzPts val="1800"/>
              <a:buFont typeface="Wingdings" panose="05000000000000000000" pitchFamily="2" charset="2"/>
              <a:buChar char="Ø"/>
            </a:pPr>
            <a:r>
              <a:rPr lang="sv-fi" sz="2600" b="0" i="0" u="none" baseline="0"/>
              <a:t>När ensamheten pågår under en längre tid kan vårt sätt att observera vår omgivning ändras:</a:t>
            </a:r>
          </a:p>
          <a:p>
            <a:pPr marL="1028700" lvl="1" indent="-457200" algn="l" rtl="0">
              <a:spcBef>
                <a:spcPts val="0"/>
              </a:spcBef>
              <a:buSzPts val="1800"/>
              <a:buFont typeface="Wingdings" panose="05000000000000000000" pitchFamily="2" charset="2"/>
              <a:buChar char="Ø"/>
            </a:pPr>
            <a:r>
              <a:rPr lang="sv-fi" sz="1900" b="0" i="0" u="none" baseline="0"/>
              <a:t>Vi kan lätt börja tolka neutrala händelser i vår omgivning som negativa.</a:t>
            </a:r>
          </a:p>
          <a:p>
            <a:pPr marL="1028700" lvl="1" indent="-457200" algn="l" rtl="0">
              <a:spcBef>
                <a:spcPts val="0"/>
              </a:spcBef>
              <a:buSzPts val="1800"/>
              <a:buFont typeface="Wingdings" panose="05000000000000000000" pitchFamily="2" charset="2"/>
              <a:buChar char="Ø"/>
            </a:pPr>
            <a:r>
              <a:rPr lang="sv-fi" sz="1900" b="0" i="0" u="none" baseline="0"/>
              <a:t>Vi kan också koncentrera oss mer på negativa saker.</a:t>
            </a:r>
          </a:p>
          <a:p>
            <a:pPr marL="571500" lvl="1" indent="0" algn="l" rtl="0">
              <a:spcBef>
                <a:spcPts val="0"/>
              </a:spcBef>
              <a:spcAft>
                <a:spcPts val="0"/>
              </a:spcAft>
              <a:buSzPts val="1800"/>
            </a:pPr>
            <a:endParaRPr lang="sv-fi" sz="2600" dirty="0"/>
          </a:p>
          <a:p>
            <a:pPr marL="457200" indent="-342900" algn="l" rtl="0">
              <a:buSzPts val="1800"/>
              <a:buFont typeface="Arial" panose="020B0604020202020204" pitchFamily="34" charset="0"/>
              <a:buChar char="●"/>
            </a:pPr>
            <a:r>
              <a:rPr lang="sv-fi" sz="2600" b="0" i="0" u="none" baseline="0"/>
              <a:t>På detta sätt börjar världen se ut som ett mycket tråkigare ställe än den objektivt sett är. Detta kan påverka vårt beteende så att känslan av ensamhet börjar växa sig allt större, som en snöboll.</a:t>
            </a:r>
          </a:p>
          <a:p>
            <a:pPr marL="114300" lvl="0" indent="0" algn="l" rtl="0">
              <a:spcBef>
                <a:spcPts val="0"/>
              </a:spcBef>
              <a:spcAft>
                <a:spcPts val="0"/>
              </a:spcAft>
              <a:buSzPts val="1800"/>
            </a:pPr>
            <a:endParaRPr lang="sv-fi" sz="2600" dirty="0"/>
          </a:p>
          <a:p>
            <a:pPr marL="457200" lvl="0" indent="-342900" algn="l" rtl="0">
              <a:spcBef>
                <a:spcPts val="0"/>
              </a:spcBef>
              <a:spcAft>
                <a:spcPts val="0"/>
              </a:spcAft>
              <a:buSzPts val="1800"/>
              <a:buChar char="●"/>
            </a:pPr>
            <a:r>
              <a:rPr lang="sv-fi" sz="2600" b="0" i="0" u="none" baseline="0"/>
              <a:t>Skadliga tankar kan vara riktade mot en själv eller andra.</a:t>
            </a:r>
          </a:p>
          <a:p>
            <a:pPr marL="114300" lvl="0" algn="l" rtl="0">
              <a:spcBef>
                <a:spcPts val="0"/>
              </a:spcBef>
              <a:spcAft>
                <a:spcPts val="0"/>
              </a:spcAft>
              <a:buSzPts val="1800"/>
            </a:pPr>
            <a:endParaRPr lang="sv-fi" sz="2400" dirty="0"/>
          </a:p>
          <a:p>
            <a:pPr marL="457200" lvl="0" indent="-342900" algn="l" rtl="0">
              <a:spcBef>
                <a:spcPts val="0"/>
              </a:spcBef>
              <a:spcAft>
                <a:spcPts val="0"/>
              </a:spcAft>
              <a:buSzPts val="1800"/>
              <a:buChar char="●"/>
            </a:pPr>
            <a:endParaRPr lang="sv-fi" sz="2400" dirty="0">
              <a:latin typeface="Georgia" panose="02040502050405020303" pitchFamily="18" charset="0"/>
            </a:endParaRPr>
          </a:p>
          <a:p>
            <a:endParaRPr lang="sv-fi" dirty="0"/>
          </a:p>
        </p:txBody>
      </p:sp>
      <p:pic>
        <p:nvPicPr>
          <p:cNvPr id="4" name="Kuva 3">
            <a:extLst>
              <a:ext uri="{FF2B5EF4-FFF2-40B4-BE49-F238E27FC236}">
                <a16:creationId xmlns:a16="http://schemas.microsoft.com/office/drawing/2014/main" id="{1945232C-BAF2-D861-90C2-B22ACF8C11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4122" y="1995395"/>
            <a:ext cx="2962913" cy="3188484"/>
          </a:xfrm>
          <a:prstGeom prst="rect">
            <a:avLst/>
          </a:prstGeom>
        </p:spPr>
      </p:pic>
    </p:spTree>
    <p:extLst>
      <p:ext uri="{BB962C8B-B14F-4D97-AF65-F5344CB8AC3E}">
        <p14:creationId xmlns:p14="http://schemas.microsoft.com/office/powerpoint/2010/main" val="1278474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511"/>
        <p:cNvGrpSpPr/>
        <p:nvPr/>
      </p:nvGrpSpPr>
      <p:grpSpPr>
        <a:xfrm>
          <a:off x="0" y="0"/>
          <a:ext cx="0" cy="0"/>
          <a:chOff x="0" y="0"/>
          <a:chExt cx="0" cy="0"/>
        </a:xfrm>
      </p:grpSpPr>
      <p:sp>
        <p:nvSpPr>
          <p:cNvPr id="512" name="Google Shape;512;p91"/>
          <p:cNvSpPr/>
          <p:nvPr/>
        </p:nvSpPr>
        <p:spPr>
          <a:xfrm>
            <a:off x="0" y="5306467"/>
            <a:ext cx="3594100" cy="1348400"/>
          </a:xfrm>
          <a:prstGeom prst="wedgeRoundRectCallout">
            <a:avLst>
              <a:gd name="adj1" fmla="val -20833"/>
              <a:gd name="adj2" fmla="val 62500"/>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endParaRPr sz="1867" kern="0">
              <a:solidFill>
                <a:srgbClr val="000000"/>
              </a:solidFill>
              <a:latin typeface="Arial"/>
              <a:cs typeface="Arial"/>
              <a:sym typeface="Arial"/>
            </a:endParaRPr>
          </a:p>
        </p:txBody>
      </p:sp>
      <p:sp>
        <p:nvSpPr>
          <p:cNvPr id="513" name="Google Shape;513;p91"/>
          <p:cNvSpPr/>
          <p:nvPr/>
        </p:nvSpPr>
        <p:spPr>
          <a:xfrm>
            <a:off x="464133" y="2391633"/>
            <a:ext cx="1915600" cy="207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1" i="0" u="none" kern="0" baseline="0">
                <a:solidFill>
                  <a:srgbClr val="000000"/>
                </a:solidFill>
                <a:latin typeface="Arial"/>
                <a:ea typeface="Arial"/>
                <a:cs typeface="Arial"/>
                <a:sym typeface="Arial"/>
              </a:rPr>
              <a:t>Neutral händelse: </a:t>
            </a:r>
            <a:r>
              <a:rPr lang="sv-fi" sz="1867" b="0" i="0" u="none" kern="0" baseline="0">
                <a:solidFill>
                  <a:srgbClr val="000000"/>
                </a:solidFill>
                <a:latin typeface="Arial"/>
                <a:ea typeface="Arial"/>
                <a:cs typeface="Arial"/>
                <a:sym typeface="Arial"/>
              </a:rPr>
              <a:t>Min bekant tittade på i sin telefon när jag berättade om hur jag har det.</a:t>
            </a:r>
            <a:endParaRPr sz="1867" kern="0">
              <a:solidFill>
                <a:srgbClr val="000000"/>
              </a:solidFill>
              <a:latin typeface="Arial"/>
              <a:cs typeface="Arial"/>
              <a:sym typeface="Arial"/>
            </a:endParaRPr>
          </a:p>
        </p:txBody>
      </p:sp>
      <p:sp>
        <p:nvSpPr>
          <p:cNvPr id="514" name="Google Shape;514;p91"/>
          <p:cNvSpPr/>
          <p:nvPr/>
        </p:nvSpPr>
        <p:spPr>
          <a:xfrm>
            <a:off x="2870933" y="1269067"/>
            <a:ext cx="17788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1" i="0" u="none" kern="0" baseline="0">
                <a:solidFill>
                  <a:srgbClr val="000000"/>
                </a:solidFill>
                <a:latin typeface="Arial"/>
                <a:ea typeface="Arial"/>
                <a:cs typeface="Arial"/>
                <a:sym typeface="Arial"/>
              </a:rPr>
              <a:t>Tanke: </a:t>
            </a:r>
          </a:p>
          <a:p>
            <a:pPr algn="ctr" defTabSz="1219170" rtl="0">
              <a:buClr>
                <a:srgbClr val="000000"/>
              </a:buClr>
            </a:pPr>
            <a:endParaRPr lang="sv-fi" sz="1867" b="1" kern="0" dirty="0">
              <a:solidFill>
                <a:srgbClr val="000000"/>
              </a:solidFill>
              <a:latin typeface="Arial"/>
              <a:cs typeface="Arial"/>
              <a:sym typeface="Arial"/>
            </a:endParaRPr>
          </a:p>
          <a:p>
            <a:pPr algn="ctr" defTabSz="1219170" rtl="0">
              <a:buClr>
                <a:srgbClr val="000000"/>
              </a:buClr>
            </a:pPr>
            <a:r>
              <a:rPr lang="sv-fi" sz="1600" b="0" i="1" u="none" kern="0" baseline="0">
                <a:solidFill>
                  <a:srgbClr val="000000"/>
                </a:solidFill>
                <a:latin typeface="Arial"/>
                <a:ea typeface="Arial"/>
                <a:cs typeface="Arial"/>
                <a:sym typeface="Arial"/>
              </a:rPr>
              <a:t>Hen var uttråkad, jag är säkert en tråkig människa</a:t>
            </a:r>
            <a:r>
              <a:rPr lang="sv-fi" sz="1867" b="0" i="1" u="none" kern="0" baseline="0">
                <a:solidFill>
                  <a:srgbClr val="000000"/>
                </a:solidFill>
                <a:latin typeface="Arial"/>
                <a:ea typeface="Arial"/>
                <a:cs typeface="Arial"/>
                <a:sym typeface="Arial"/>
              </a:rPr>
              <a:t>.</a:t>
            </a:r>
            <a:endParaRPr sz="1867" i="1" kern="0" dirty="0">
              <a:solidFill>
                <a:srgbClr val="000000"/>
              </a:solidFill>
              <a:latin typeface="Arial"/>
              <a:cs typeface="Arial"/>
              <a:sym typeface="Arial"/>
            </a:endParaRPr>
          </a:p>
          <a:p>
            <a:pPr algn="ctr" defTabSz="1219170" rtl="0">
              <a:buClr>
                <a:srgbClr val="000000"/>
              </a:buClr>
            </a:pPr>
            <a:endParaRPr sz="1867" kern="0" dirty="0">
              <a:solidFill>
                <a:srgbClr val="000000"/>
              </a:solidFill>
              <a:latin typeface="Arial"/>
              <a:cs typeface="Arial"/>
              <a:sym typeface="Arial"/>
            </a:endParaRPr>
          </a:p>
        </p:txBody>
      </p:sp>
      <p:sp>
        <p:nvSpPr>
          <p:cNvPr id="515" name="Google Shape;515;p91"/>
          <p:cNvSpPr/>
          <p:nvPr/>
        </p:nvSpPr>
        <p:spPr>
          <a:xfrm>
            <a:off x="5207100" y="1225667"/>
            <a:ext cx="17788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endParaRPr sz="1867" kern="0">
              <a:solidFill>
                <a:srgbClr val="000000"/>
              </a:solidFill>
              <a:latin typeface="Arial"/>
              <a:cs typeface="Arial"/>
              <a:sym typeface="Arial"/>
            </a:endParaRPr>
          </a:p>
          <a:p>
            <a:pPr algn="ctr" defTabSz="1219170" rtl="0">
              <a:buClr>
                <a:srgbClr val="000000"/>
              </a:buClr>
            </a:pPr>
            <a:r>
              <a:rPr lang="sv-fi" sz="1867" b="1" i="0" u="none" kern="0" baseline="0">
                <a:solidFill>
                  <a:srgbClr val="000000"/>
                </a:solidFill>
                <a:latin typeface="Arial"/>
                <a:ea typeface="Arial"/>
                <a:cs typeface="Arial"/>
                <a:sym typeface="Arial"/>
              </a:rPr>
              <a:t>Känsla:</a:t>
            </a:r>
            <a:r>
              <a:rPr lang="sv-fi" sz="1867" b="0" i="0" u="none" kern="0" baseline="0">
                <a:solidFill>
                  <a:srgbClr val="000000"/>
                </a:solidFill>
                <a:latin typeface="Arial"/>
                <a:ea typeface="Arial"/>
                <a:cs typeface="Arial"/>
                <a:sym typeface="Arial"/>
              </a:rPr>
              <a:t> </a:t>
            </a:r>
          </a:p>
          <a:p>
            <a:pPr algn="ctr" defTabSz="1219170" rtl="0">
              <a:buClr>
                <a:srgbClr val="000000"/>
              </a:buClr>
            </a:pPr>
            <a:r>
              <a:rPr lang="sv-fi" sz="1600" b="0" i="0" u="none" kern="0" baseline="0">
                <a:solidFill>
                  <a:srgbClr val="000000"/>
                </a:solidFill>
                <a:latin typeface="Arial"/>
                <a:ea typeface="Arial"/>
                <a:cs typeface="Arial"/>
                <a:sym typeface="Arial"/>
              </a:rPr>
              <a:t>skam, mindervärdeskänsla</a:t>
            </a:r>
            <a:endParaRPr sz="1600"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516" name="Google Shape;516;p91"/>
          <p:cNvSpPr/>
          <p:nvPr/>
        </p:nvSpPr>
        <p:spPr>
          <a:xfrm>
            <a:off x="7593800" y="1225667"/>
            <a:ext cx="16644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endParaRPr sz="1867" kern="0">
              <a:solidFill>
                <a:srgbClr val="000000"/>
              </a:solidFill>
              <a:latin typeface="Arial"/>
              <a:cs typeface="Arial"/>
              <a:sym typeface="Arial"/>
            </a:endParaRPr>
          </a:p>
          <a:p>
            <a:pPr algn="ctr" defTabSz="1219170" rtl="0">
              <a:buClr>
                <a:srgbClr val="000000"/>
              </a:buClr>
            </a:pPr>
            <a:r>
              <a:rPr lang="sv-fi" sz="1867" b="1" i="0" u="none" kern="0" baseline="0">
                <a:solidFill>
                  <a:srgbClr val="000000"/>
                </a:solidFill>
                <a:latin typeface="Arial"/>
                <a:ea typeface="Arial"/>
                <a:cs typeface="Arial"/>
                <a:sym typeface="Arial"/>
              </a:rPr>
              <a:t>Handling:</a:t>
            </a:r>
            <a:r>
              <a:rPr lang="sv-fi" sz="1867" b="0" i="0" u="none" kern="0" baseline="0">
                <a:solidFill>
                  <a:srgbClr val="000000"/>
                </a:solidFill>
                <a:latin typeface="Arial"/>
                <a:ea typeface="Arial"/>
                <a:cs typeface="Arial"/>
                <a:sym typeface="Arial"/>
              </a:rPr>
              <a:t> </a:t>
            </a:r>
          </a:p>
          <a:p>
            <a:pPr algn="ctr" defTabSz="1219170" rtl="0">
              <a:buClr>
                <a:srgbClr val="000000"/>
              </a:buClr>
            </a:pPr>
            <a:r>
              <a:rPr lang="sv-fi" sz="1600" b="0" i="0" u="none" kern="0" baseline="0">
                <a:solidFill>
                  <a:srgbClr val="000000"/>
                </a:solidFill>
                <a:latin typeface="Arial"/>
                <a:ea typeface="Arial"/>
                <a:cs typeface="Arial"/>
                <a:sym typeface="Arial"/>
              </a:rPr>
              <a:t>Jag pratar inte med bekanta om jag inte har något intressant att berätta.</a:t>
            </a:r>
            <a:endParaRPr sz="1600"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517" name="Google Shape;517;p91"/>
          <p:cNvSpPr/>
          <p:nvPr/>
        </p:nvSpPr>
        <p:spPr>
          <a:xfrm>
            <a:off x="9866100" y="2494033"/>
            <a:ext cx="1664400" cy="253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1" i="0" u="none" kern="0" baseline="0">
                <a:solidFill>
                  <a:srgbClr val="000000"/>
                </a:solidFill>
                <a:latin typeface="Arial"/>
                <a:ea typeface="Arial"/>
                <a:cs typeface="Arial"/>
                <a:sym typeface="Arial"/>
              </a:rPr>
              <a:t>Konsekvens:</a:t>
            </a:r>
            <a:endParaRPr sz="1867" b="1" kern="0">
              <a:solidFill>
                <a:srgbClr val="000000"/>
              </a:solidFill>
              <a:latin typeface="Arial"/>
              <a:cs typeface="Arial"/>
              <a:sym typeface="Arial"/>
            </a:endParaRPr>
          </a:p>
          <a:p>
            <a:pPr algn="ctr" defTabSz="1219170" rtl="0">
              <a:buClr>
                <a:srgbClr val="000000"/>
              </a:buClr>
            </a:pPr>
            <a:r>
              <a:rPr lang="sv-fi" sz="1600" b="0" i="0" u="none" kern="0" baseline="0">
                <a:solidFill>
                  <a:srgbClr val="000000"/>
                </a:solidFill>
                <a:latin typeface="Arial"/>
                <a:ea typeface="Arial"/>
                <a:cs typeface="Arial"/>
                <a:sym typeface="Arial"/>
              </a:rPr>
              <a:t>Jag tillbringar mer tid ensam och upplever ensamhet ännu mer.</a:t>
            </a:r>
            <a:endParaRPr sz="1600"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518" name="Google Shape;518;p91"/>
          <p:cNvSpPr txBox="1"/>
          <p:nvPr/>
        </p:nvSpPr>
        <p:spPr>
          <a:xfrm>
            <a:off x="254973" y="5349745"/>
            <a:ext cx="3277594" cy="1261844"/>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200" b="0" i="0" u="none" kern="0" baseline="0">
                <a:latin typeface="Arial"/>
                <a:ea typeface="Arial"/>
                <a:cs typeface="Arial"/>
                <a:sym typeface="Arial"/>
              </a:rPr>
              <a:t>Skulle det vara möjligt att tolka denna situation på ett annat sätt?</a:t>
            </a:r>
            <a:endParaRPr sz="2200" kern="0" dirty="0">
              <a:latin typeface="Arial"/>
              <a:cs typeface="Arial"/>
              <a:sym typeface="Arial"/>
            </a:endParaRPr>
          </a:p>
        </p:txBody>
      </p:sp>
      <p:sp>
        <p:nvSpPr>
          <p:cNvPr id="519" name="Google Shape;519;p91"/>
          <p:cNvSpPr/>
          <p:nvPr/>
        </p:nvSpPr>
        <p:spPr>
          <a:xfrm>
            <a:off x="2936933" y="3561500"/>
            <a:ext cx="17128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1" i="0" u="none" kern="0" baseline="0">
                <a:solidFill>
                  <a:srgbClr val="000000"/>
                </a:solidFill>
                <a:latin typeface="Arial"/>
                <a:ea typeface="Arial"/>
                <a:cs typeface="Arial"/>
                <a:sym typeface="Arial"/>
              </a:rPr>
              <a:t>Tanke:</a:t>
            </a:r>
          </a:p>
          <a:p>
            <a:pPr algn="ctr" defTabSz="1219170" rtl="0">
              <a:buClr>
                <a:srgbClr val="000000"/>
              </a:buClr>
            </a:pPr>
            <a:r>
              <a:rPr lang="sv-fi" sz="1867" b="0" i="0" u="none" kern="0" baseline="0">
                <a:solidFill>
                  <a:srgbClr val="000000"/>
                </a:solidFill>
                <a:latin typeface="Arial"/>
                <a:ea typeface="Arial"/>
                <a:cs typeface="Arial"/>
                <a:sym typeface="Arial"/>
              </a:rPr>
              <a:t> </a:t>
            </a:r>
            <a:r>
              <a:rPr lang="sv-fi" sz="1600" b="0" i="1" u="none" kern="0" baseline="0">
                <a:solidFill>
                  <a:srgbClr val="000000"/>
                </a:solidFill>
                <a:latin typeface="Arial"/>
                <a:ea typeface="Arial"/>
                <a:cs typeface="Arial"/>
                <a:sym typeface="Arial"/>
              </a:rPr>
              <a:t>Min bekant är inte intresserad av mina saker.</a:t>
            </a:r>
            <a:endParaRPr sz="1600" i="1"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520" name="Google Shape;520;p91"/>
          <p:cNvSpPr/>
          <p:nvPr/>
        </p:nvSpPr>
        <p:spPr>
          <a:xfrm>
            <a:off x="5207100" y="3561500"/>
            <a:ext cx="17788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endParaRPr sz="1867" kern="0">
              <a:solidFill>
                <a:srgbClr val="000000"/>
              </a:solidFill>
              <a:latin typeface="Arial"/>
              <a:cs typeface="Arial"/>
              <a:sym typeface="Arial"/>
            </a:endParaRPr>
          </a:p>
          <a:p>
            <a:pPr algn="ctr" defTabSz="1219170" rtl="0">
              <a:buClr>
                <a:srgbClr val="000000"/>
              </a:buClr>
            </a:pPr>
            <a:r>
              <a:rPr lang="sv-fi" sz="1867" b="1" i="0" u="none" kern="0" baseline="0">
                <a:solidFill>
                  <a:srgbClr val="000000"/>
                </a:solidFill>
                <a:latin typeface="Arial"/>
                <a:ea typeface="Arial"/>
                <a:cs typeface="Arial"/>
                <a:sym typeface="Arial"/>
              </a:rPr>
              <a:t>Känsla:</a:t>
            </a:r>
            <a:r>
              <a:rPr lang="sv-fi" sz="1867" b="0" i="0" u="none" kern="0" baseline="0">
                <a:solidFill>
                  <a:srgbClr val="000000"/>
                </a:solidFill>
                <a:latin typeface="Arial"/>
                <a:ea typeface="Arial"/>
                <a:cs typeface="Arial"/>
                <a:sym typeface="Arial"/>
              </a:rPr>
              <a:t> </a:t>
            </a:r>
          </a:p>
          <a:p>
            <a:pPr algn="ctr" defTabSz="1219170" rtl="0">
              <a:buClr>
                <a:srgbClr val="000000"/>
              </a:buClr>
            </a:pPr>
            <a:r>
              <a:rPr lang="sv-fi" sz="1600" b="0" i="0" u="none" kern="0" baseline="0">
                <a:solidFill>
                  <a:srgbClr val="000000"/>
                </a:solidFill>
                <a:latin typeface="Arial"/>
                <a:ea typeface="Arial"/>
                <a:cs typeface="Arial"/>
                <a:sym typeface="Arial"/>
              </a:rPr>
              <a:t>jag är osynlig, besvikelse, irritation</a:t>
            </a:r>
            <a:endParaRPr sz="1600"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sp>
        <p:nvSpPr>
          <p:cNvPr id="521" name="Google Shape;521;p91"/>
          <p:cNvSpPr/>
          <p:nvPr/>
        </p:nvSpPr>
        <p:spPr>
          <a:xfrm>
            <a:off x="7536600" y="3561500"/>
            <a:ext cx="1778800" cy="186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endParaRPr sz="1867" kern="0">
              <a:solidFill>
                <a:srgbClr val="000000"/>
              </a:solidFill>
              <a:latin typeface="Arial"/>
              <a:cs typeface="Arial"/>
              <a:sym typeface="Arial"/>
            </a:endParaRPr>
          </a:p>
          <a:p>
            <a:pPr algn="ctr" defTabSz="1219170" rtl="0">
              <a:buClr>
                <a:srgbClr val="000000"/>
              </a:buClr>
            </a:pPr>
            <a:r>
              <a:rPr lang="sv-fi" sz="1867" b="1" i="0" u="none" kern="0" baseline="0">
                <a:solidFill>
                  <a:srgbClr val="000000"/>
                </a:solidFill>
                <a:latin typeface="Arial"/>
                <a:ea typeface="Arial"/>
                <a:cs typeface="Arial"/>
                <a:sym typeface="Arial"/>
              </a:rPr>
              <a:t>Handling: </a:t>
            </a:r>
          </a:p>
          <a:p>
            <a:pPr algn="ctr" defTabSz="1219170" rtl="0">
              <a:buClr>
                <a:srgbClr val="000000"/>
              </a:buClr>
            </a:pPr>
            <a:r>
              <a:rPr lang="sv-fi" sz="1600" b="0" i="0" u="none" kern="0" baseline="0">
                <a:solidFill>
                  <a:srgbClr val="000000"/>
                </a:solidFill>
                <a:latin typeface="Arial"/>
                <a:ea typeface="Arial"/>
                <a:cs typeface="Arial"/>
                <a:sym typeface="Arial"/>
              </a:rPr>
              <a:t>Jag försöker inte längre prata med hen (eller andra).</a:t>
            </a:r>
            <a:endParaRPr sz="1600" kern="0">
              <a:solidFill>
                <a:srgbClr val="000000"/>
              </a:solidFill>
              <a:latin typeface="Arial"/>
              <a:cs typeface="Arial"/>
              <a:sym typeface="Arial"/>
            </a:endParaRPr>
          </a:p>
          <a:p>
            <a:pPr algn="ctr" defTabSz="1219170" rtl="0">
              <a:buClr>
                <a:srgbClr val="000000"/>
              </a:buClr>
            </a:pPr>
            <a:endParaRPr sz="1867" kern="0">
              <a:solidFill>
                <a:srgbClr val="000000"/>
              </a:solidFill>
              <a:latin typeface="Arial"/>
              <a:cs typeface="Arial"/>
              <a:sym typeface="Arial"/>
            </a:endParaRPr>
          </a:p>
        </p:txBody>
      </p:sp>
      <p:cxnSp>
        <p:nvCxnSpPr>
          <p:cNvPr id="522" name="Google Shape;522;p91"/>
          <p:cNvCxnSpPr/>
          <p:nvPr/>
        </p:nvCxnSpPr>
        <p:spPr>
          <a:xfrm rot="10800000" flipH="1">
            <a:off x="2505133" y="2689867"/>
            <a:ext cx="251600" cy="308800"/>
          </a:xfrm>
          <a:prstGeom prst="straightConnector1">
            <a:avLst/>
          </a:prstGeom>
          <a:noFill/>
          <a:ln w="9525" cap="flat" cmpd="sng">
            <a:solidFill>
              <a:schemeClr val="dk2"/>
            </a:solidFill>
            <a:prstDash val="solid"/>
            <a:round/>
            <a:headEnd type="none" w="med" len="med"/>
            <a:tailEnd type="triangle" w="med" len="med"/>
          </a:ln>
        </p:spPr>
      </p:cxnSp>
      <p:cxnSp>
        <p:nvCxnSpPr>
          <p:cNvPr id="523" name="Google Shape;523;p91"/>
          <p:cNvCxnSpPr>
            <a:stCxn id="515" idx="3"/>
            <a:endCxn id="516" idx="1"/>
          </p:cNvCxnSpPr>
          <p:nvPr/>
        </p:nvCxnSpPr>
        <p:spPr>
          <a:xfrm>
            <a:off x="6985900" y="2158267"/>
            <a:ext cx="608000" cy="0"/>
          </a:xfrm>
          <a:prstGeom prst="straightConnector1">
            <a:avLst/>
          </a:prstGeom>
          <a:noFill/>
          <a:ln w="9525" cap="flat" cmpd="sng">
            <a:solidFill>
              <a:schemeClr val="dk2"/>
            </a:solidFill>
            <a:prstDash val="solid"/>
            <a:round/>
            <a:headEnd type="none" w="med" len="med"/>
            <a:tailEnd type="triangle" w="med" len="med"/>
          </a:ln>
        </p:spPr>
      </p:cxnSp>
      <p:cxnSp>
        <p:nvCxnSpPr>
          <p:cNvPr id="524" name="Google Shape;524;p91"/>
          <p:cNvCxnSpPr>
            <a:stCxn id="516" idx="3"/>
            <a:endCxn id="517" idx="1"/>
          </p:cNvCxnSpPr>
          <p:nvPr/>
        </p:nvCxnSpPr>
        <p:spPr>
          <a:xfrm>
            <a:off x="9258200" y="2158267"/>
            <a:ext cx="608000" cy="1605200"/>
          </a:xfrm>
          <a:prstGeom prst="straightConnector1">
            <a:avLst/>
          </a:prstGeom>
          <a:noFill/>
          <a:ln w="9525" cap="flat" cmpd="sng">
            <a:solidFill>
              <a:schemeClr val="dk2"/>
            </a:solidFill>
            <a:prstDash val="solid"/>
            <a:round/>
            <a:headEnd type="none" w="med" len="med"/>
            <a:tailEnd type="triangle" w="med" len="med"/>
          </a:ln>
        </p:spPr>
      </p:cxnSp>
      <p:cxnSp>
        <p:nvCxnSpPr>
          <p:cNvPr id="525" name="Google Shape;525;p91"/>
          <p:cNvCxnSpPr/>
          <p:nvPr/>
        </p:nvCxnSpPr>
        <p:spPr>
          <a:xfrm>
            <a:off x="2516567" y="3947367"/>
            <a:ext cx="217200" cy="320000"/>
          </a:xfrm>
          <a:prstGeom prst="straightConnector1">
            <a:avLst/>
          </a:prstGeom>
          <a:noFill/>
          <a:ln w="9525" cap="flat" cmpd="sng">
            <a:solidFill>
              <a:schemeClr val="dk2"/>
            </a:solidFill>
            <a:prstDash val="solid"/>
            <a:round/>
            <a:headEnd type="none" w="med" len="med"/>
            <a:tailEnd type="triangle" w="med" len="med"/>
          </a:ln>
        </p:spPr>
      </p:cxnSp>
      <p:cxnSp>
        <p:nvCxnSpPr>
          <p:cNvPr id="526" name="Google Shape;526;p91"/>
          <p:cNvCxnSpPr>
            <a:endCxn id="520" idx="1"/>
          </p:cNvCxnSpPr>
          <p:nvPr/>
        </p:nvCxnSpPr>
        <p:spPr>
          <a:xfrm>
            <a:off x="4649900" y="4494100"/>
            <a:ext cx="557200" cy="0"/>
          </a:xfrm>
          <a:prstGeom prst="straightConnector1">
            <a:avLst/>
          </a:prstGeom>
          <a:noFill/>
          <a:ln w="9525" cap="flat" cmpd="sng">
            <a:solidFill>
              <a:schemeClr val="dk2"/>
            </a:solidFill>
            <a:prstDash val="solid"/>
            <a:round/>
            <a:headEnd type="none" w="med" len="med"/>
            <a:tailEnd type="triangle" w="med" len="med"/>
          </a:ln>
        </p:spPr>
      </p:cxnSp>
      <p:cxnSp>
        <p:nvCxnSpPr>
          <p:cNvPr id="527" name="Google Shape;527;p91"/>
          <p:cNvCxnSpPr>
            <a:stCxn id="520" idx="3"/>
            <a:endCxn id="521" idx="1"/>
          </p:cNvCxnSpPr>
          <p:nvPr/>
        </p:nvCxnSpPr>
        <p:spPr>
          <a:xfrm>
            <a:off x="6985900" y="4494100"/>
            <a:ext cx="550800" cy="0"/>
          </a:xfrm>
          <a:prstGeom prst="straightConnector1">
            <a:avLst/>
          </a:prstGeom>
          <a:noFill/>
          <a:ln w="9525" cap="flat" cmpd="sng">
            <a:solidFill>
              <a:schemeClr val="dk2"/>
            </a:solidFill>
            <a:prstDash val="solid"/>
            <a:round/>
            <a:headEnd type="none" w="med" len="med"/>
            <a:tailEnd type="triangle" w="med" len="med"/>
          </a:ln>
        </p:spPr>
      </p:cxnSp>
      <p:cxnSp>
        <p:nvCxnSpPr>
          <p:cNvPr id="528" name="Google Shape;528;p91"/>
          <p:cNvCxnSpPr>
            <a:stCxn id="521" idx="3"/>
            <a:endCxn id="517" idx="1"/>
          </p:cNvCxnSpPr>
          <p:nvPr/>
        </p:nvCxnSpPr>
        <p:spPr>
          <a:xfrm rot="10800000" flipH="1">
            <a:off x="9315400" y="3763700"/>
            <a:ext cx="550800" cy="730400"/>
          </a:xfrm>
          <a:prstGeom prst="straightConnector1">
            <a:avLst/>
          </a:prstGeom>
          <a:noFill/>
          <a:ln w="9525" cap="flat" cmpd="sng">
            <a:solidFill>
              <a:schemeClr val="dk2"/>
            </a:solidFill>
            <a:prstDash val="solid"/>
            <a:round/>
            <a:headEnd type="none" w="med" len="med"/>
            <a:tailEnd type="triangle" w="med" len="med"/>
          </a:ln>
        </p:spPr>
      </p:cxnSp>
      <p:cxnSp>
        <p:nvCxnSpPr>
          <p:cNvPr id="529" name="Google Shape;529;p91"/>
          <p:cNvCxnSpPr>
            <a:endCxn id="515" idx="1"/>
          </p:cNvCxnSpPr>
          <p:nvPr/>
        </p:nvCxnSpPr>
        <p:spPr>
          <a:xfrm rot="10800000" flipH="1">
            <a:off x="4649900" y="2158267"/>
            <a:ext cx="557200" cy="43200"/>
          </a:xfrm>
          <a:prstGeom prst="straightConnector1">
            <a:avLst/>
          </a:prstGeom>
          <a:noFill/>
          <a:ln w="9525" cap="flat" cmpd="sng">
            <a:solidFill>
              <a:schemeClr val="dk2"/>
            </a:solidFill>
            <a:prstDash val="solid"/>
            <a:round/>
            <a:headEnd type="none" w="med" len="med"/>
            <a:tailEnd type="triangle" w="med" len="med"/>
          </a:ln>
        </p:spPr>
      </p:cxnSp>
      <p:sp>
        <p:nvSpPr>
          <p:cNvPr id="530" name="Google Shape;530;p91"/>
          <p:cNvSpPr txBox="1"/>
          <p:nvPr/>
        </p:nvSpPr>
        <p:spPr>
          <a:xfrm>
            <a:off x="3760333" y="5532919"/>
            <a:ext cx="6583600" cy="523180"/>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b="0" i="0" u="none" kern="0" baseline="0">
                <a:latin typeface="Arial"/>
                <a:ea typeface="Arial"/>
                <a:cs typeface="Arial"/>
                <a:sym typeface="Arial"/>
              </a:rPr>
              <a:t>Negativ eller skadlig tanke mot andra</a:t>
            </a:r>
            <a:endParaRPr kern="0" dirty="0">
              <a:latin typeface="Arial"/>
              <a:cs typeface="Arial"/>
              <a:sym typeface="Arial"/>
            </a:endParaRPr>
          </a:p>
        </p:txBody>
      </p:sp>
      <p:sp>
        <p:nvSpPr>
          <p:cNvPr id="531" name="Google Shape;531;p91"/>
          <p:cNvSpPr txBox="1"/>
          <p:nvPr/>
        </p:nvSpPr>
        <p:spPr>
          <a:xfrm>
            <a:off x="3793333" y="448247"/>
            <a:ext cx="6583600" cy="523180"/>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b="0" i="0" u="none" kern="0" baseline="0">
                <a:latin typeface="Arial"/>
                <a:ea typeface="Arial"/>
                <a:cs typeface="Arial"/>
                <a:sym typeface="Arial"/>
              </a:rPr>
              <a:t>Negativ eller skadlig tanke mot mig själv</a:t>
            </a:r>
            <a:endParaRPr kern="0">
              <a:latin typeface="Arial"/>
              <a:cs typeface="Arial"/>
              <a:sym typeface="Arial"/>
            </a:endParaRPr>
          </a:p>
        </p:txBody>
      </p:sp>
      <p:pic>
        <p:nvPicPr>
          <p:cNvPr id="2" name="Kuva 1">
            <a:extLst>
              <a:ext uri="{FF2B5EF4-FFF2-40B4-BE49-F238E27FC236}">
                <a16:creationId xmlns:a16="http://schemas.microsoft.com/office/drawing/2014/main" id="{174B9F5C-95E2-B35C-1E75-14146665F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5358" y="363373"/>
            <a:ext cx="963251" cy="847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animBg="1"/>
      <p:bldP spid="514" grpId="0" animBg="1"/>
      <p:bldP spid="515" grpId="0" animBg="1"/>
      <p:bldP spid="516" grpId="0" animBg="1"/>
      <p:bldP spid="517" grpId="0" animBg="1"/>
      <p:bldP spid="518" grpId="0"/>
      <p:bldP spid="519" grpId="0" animBg="1"/>
      <p:bldP spid="520" grpId="0" animBg="1"/>
      <p:bldP spid="521" grpId="0" animBg="1"/>
      <p:bldP spid="530" grpId="0"/>
      <p:bldP spid="5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sv-fi" sz="5400" b="1" i="0" u="none" baseline="0"/>
              <a:t>All tillväxt </a:t>
            </a:r>
            <a:r>
              <a:rPr lang="sv-fi" sz="5400" b="1" i="0" u="none" baseline="0">
                <a:solidFill>
                  <a:srgbClr val="FF0000"/>
                </a:solidFill>
              </a:rPr>
              <a:t>är inte synlig</a:t>
            </a:r>
            <a:r>
              <a:rPr lang="sv-fi" sz="5400" b="1" i="0" u="none" baseline="0"/>
              <a:t> och all framgång är inte </a:t>
            </a:r>
            <a:br>
              <a:rPr lang="sv-fi" sz="5400"/>
            </a:br>
            <a:r>
              <a:rPr lang="sv-fi" sz="5400" b="1" i="0" u="none" baseline="0"/>
              <a:t>okomplicerad. Ibland </a:t>
            </a:r>
            <a:br>
              <a:rPr lang="sv-fi" sz="5400"/>
            </a:br>
            <a:r>
              <a:rPr lang="sv-fi" sz="5400" b="1" i="0" u="none" baseline="0">
                <a:solidFill>
                  <a:srgbClr val="FF0000"/>
                </a:solidFill>
              </a:rPr>
              <a:t>sker de mest märkbara förändringarna </a:t>
            </a:r>
            <a:r>
              <a:rPr lang="sv-fi" sz="5400" b="1" i="0" u="none" baseline="0"/>
              <a:t>sakta och tyst </a:t>
            </a:r>
            <a:r>
              <a:rPr lang="sv-fi" sz="5400" b="1" i="0" u="none" baseline="0">
                <a:solidFill>
                  <a:srgbClr val="FF0000"/>
                </a:solidFill>
              </a:rPr>
              <a:t>under ytan</a:t>
            </a:r>
            <a:r>
              <a:rPr lang="sv-fi" sz="5400" b="1" i="0" u="none" baseline="0"/>
              <a:t>.</a:t>
            </a:r>
            <a:endParaRPr lang="sv-fi" dirty="0"/>
          </a:p>
        </p:txBody>
      </p:sp>
    </p:spTree>
    <p:extLst>
      <p:ext uri="{BB962C8B-B14F-4D97-AF65-F5344CB8AC3E}">
        <p14:creationId xmlns:p14="http://schemas.microsoft.com/office/powerpoint/2010/main" val="1889958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543"/>
        <p:cNvGrpSpPr/>
        <p:nvPr/>
      </p:nvGrpSpPr>
      <p:grpSpPr>
        <a:xfrm>
          <a:off x="0" y="0"/>
          <a:ext cx="0" cy="0"/>
          <a:chOff x="0" y="0"/>
          <a:chExt cx="0" cy="0"/>
        </a:xfrm>
      </p:grpSpPr>
      <p:sp>
        <p:nvSpPr>
          <p:cNvPr id="544" name="Google Shape;544;p93"/>
          <p:cNvSpPr/>
          <p:nvPr/>
        </p:nvSpPr>
        <p:spPr>
          <a:xfrm>
            <a:off x="8900983" y="2343400"/>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0" i="0" u="none" kern="0" baseline="0">
                <a:solidFill>
                  <a:srgbClr val="000000"/>
                </a:solidFill>
                <a:latin typeface="Arial"/>
                <a:ea typeface="Arial"/>
                <a:cs typeface="Arial"/>
                <a:sym typeface="Arial"/>
              </a:rPr>
              <a:t>Generalisering</a:t>
            </a:r>
            <a:endParaRPr sz="1867" kern="0">
              <a:solidFill>
                <a:srgbClr val="000000"/>
              </a:solidFill>
              <a:latin typeface="Arial"/>
              <a:cs typeface="Arial"/>
              <a:sym typeface="Arial"/>
            </a:endParaRPr>
          </a:p>
        </p:txBody>
      </p:sp>
      <p:sp>
        <p:nvSpPr>
          <p:cNvPr id="545" name="Google Shape;545;p93"/>
          <p:cNvSpPr/>
          <p:nvPr/>
        </p:nvSpPr>
        <p:spPr>
          <a:xfrm>
            <a:off x="8900983" y="4309267"/>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0" i="0" u="none" kern="0" baseline="0">
                <a:solidFill>
                  <a:srgbClr val="000000"/>
                </a:solidFill>
                <a:latin typeface="Arial"/>
                <a:ea typeface="Arial"/>
                <a:cs typeface="Arial"/>
                <a:sym typeface="Arial"/>
              </a:rPr>
              <a:t>Snabba slutsatser</a:t>
            </a:r>
            <a:endParaRPr sz="1867" kern="0" dirty="0">
              <a:solidFill>
                <a:srgbClr val="000000"/>
              </a:solidFill>
              <a:latin typeface="Arial"/>
              <a:cs typeface="Arial"/>
              <a:sym typeface="Arial"/>
            </a:endParaRPr>
          </a:p>
        </p:txBody>
      </p:sp>
      <p:sp>
        <p:nvSpPr>
          <p:cNvPr id="546" name="Google Shape;546;p93"/>
          <p:cNvSpPr/>
          <p:nvPr/>
        </p:nvSpPr>
        <p:spPr>
          <a:xfrm>
            <a:off x="3125150" y="3223667"/>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0" i="0" u="none" kern="0" baseline="0">
                <a:solidFill>
                  <a:srgbClr val="000000"/>
                </a:solidFill>
                <a:latin typeface="Arial"/>
                <a:ea typeface="Arial"/>
                <a:cs typeface="Arial"/>
                <a:sym typeface="Arial"/>
              </a:rPr>
              <a:t>Svartvitt tänkande</a:t>
            </a:r>
            <a:endParaRPr sz="1867" kern="0" dirty="0">
              <a:solidFill>
                <a:srgbClr val="000000"/>
              </a:solidFill>
              <a:latin typeface="Arial"/>
              <a:cs typeface="Arial"/>
              <a:sym typeface="Arial"/>
            </a:endParaRPr>
          </a:p>
        </p:txBody>
      </p:sp>
      <p:sp>
        <p:nvSpPr>
          <p:cNvPr id="547" name="Google Shape;547;p93"/>
          <p:cNvSpPr/>
          <p:nvPr/>
        </p:nvSpPr>
        <p:spPr>
          <a:xfrm>
            <a:off x="5734184" y="4586391"/>
            <a:ext cx="2524100" cy="1269338"/>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0" i="0" u="none" kern="0" baseline="0">
                <a:solidFill>
                  <a:srgbClr val="000000"/>
                </a:solidFill>
                <a:latin typeface="Arial"/>
                <a:ea typeface="Arial"/>
                <a:cs typeface="Arial"/>
                <a:sym typeface="Arial"/>
              </a:rPr>
              <a:t>Ignorering av positiva saker</a:t>
            </a:r>
            <a:endParaRPr sz="1867" kern="0">
              <a:solidFill>
                <a:srgbClr val="000000"/>
              </a:solidFill>
              <a:latin typeface="Arial"/>
              <a:cs typeface="Arial"/>
              <a:sym typeface="Arial"/>
            </a:endParaRPr>
          </a:p>
        </p:txBody>
      </p:sp>
      <p:sp>
        <p:nvSpPr>
          <p:cNvPr id="548" name="Google Shape;548;p93"/>
          <p:cNvSpPr/>
          <p:nvPr/>
        </p:nvSpPr>
        <p:spPr>
          <a:xfrm>
            <a:off x="537251" y="2029267"/>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0" i="0" u="none" kern="0" baseline="0">
                <a:solidFill>
                  <a:srgbClr val="000000"/>
                </a:solidFill>
                <a:latin typeface="Arial"/>
                <a:ea typeface="Arial"/>
                <a:cs typeface="Arial"/>
                <a:sym typeface="Arial"/>
              </a:rPr>
              <a:t>Negativt förutseende</a:t>
            </a:r>
            <a:endParaRPr sz="1867" kern="0">
              <a:solidFill>
                <a:srgbClr val="000000"/>
              </a:solidFill>
              <a:latin typeface="Arial"/>
              <a:cs typeface="Arial"/>
              <a:sym typeface="Arial"/>
            </a:endParaRPr>
          </a:p>
        </p:txBody>
      </p:sp>
      <p:sp>
        <p:nvSpPr>
          <p:cNvPr id="549" name="Google Shape;549;p93"/>
          <p:cNvSpPr/>
          <p:nvPr/>
        </p:nvSpPr>
        <p:spPr>
          <a:xfrm>
            <a:off x="537251" y="4586391"/>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0" i="0" u="none" kern="0" baseline="0">
                <a:solidFill>
                  <a:srgbClr val="000000"/>
                </a:solidFill>
                <a:latin typeface="Arial"/>
                <a:ea typeface="Arial"/>
                <a:cs typeface="Arial"/>
                <a:sym typeface="Arial"/>
              </a:rPr>
              <a:t>Självförakt</a:t>
            </a:r>
            <a:endParaRPr sz="1867" kern="0" dirty="0">
              <a:solidFill>
                <a:srgbClr val="000000"/>
              </a:solidFill>
              <a:latin typeface="Arial"/>
              <a:cs typeface="Arial"/>
              <a:sym typeface="Arial"/>
            </a:endParaRPr>
          </a:p>
        </p:txBody>
      </p:sp>
      <p:sp>
        <p:nvSpPr>
          <p:cNvPr id="550" name="Google Shape;550;p93"/>
          <p:cNvSpPr/>
          <p:nvPr/>
        </p:nvSpPr>
        <p:spPr>
          <a:xfrm>
            <a:off x="5734184" y="2029267"/>
            <a:ext cx="2286000" cy="1085600"/>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0" i="0" u="none" kern="0" baseline="0">
                <a:solidFill>
                  <a:srgbClr val="000000"/>
                </a:solidFill>
                <a:latin typeface="Arial"/>
                <a:ea typeface="Arial"/>
                <a:cs typeface="Arial"/>
                <a:sym typeface="Arial"/>
              </a:rPr>
              <a:t>Stämplande</a:t>
            </a:r>
            <a:endParaRPr sz="1867" kern="0">
              <a:solidFill>
                <a:srgbClr val="000000"/>
              </a:solidFill>
              <a:latin typeface="Arial"/>
              <a:cs typeface="Arial"/>
              <a:sym typeface="Arial"/>
            </a:endParaRPr>
          </a:p>
        </p:txBody>
      </p:sp>
      <p:sp>
        <p:nvSpPr>
          <p:cNvPr id="551" name="Google Shape;551;p93"/>
          <p:cNvSpPr txBox="1"/>
          <p:nvPr/>
        </p:nvSpPr>
        <p:spPr>
          <a:xfrm>
            <a:off x="519582" y="537314"/>
            <a:ext cx="9472800" cy="861734"/>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4000" b="1" i="0" u="none" kern="0" baseline="0">
                <a:latin typeface="Arial"/>
                <a:ea typeface="Arial"/>
                <a:cs typeface="Arial"/>
                <a:sym typeface="Arial"/>
              </a:rPr>
              <a:t>Vanliga skadliga tankar</a:t>
            </a:r>
            <a:endParaRPr sz="4000" b="1" kern="0" dirty="0">
              <a:latin typeface="Arial"/>
              <a:cs typeface="Arial"/>
              <a:sym typeface="Arial"/>
            </a:endParaRPr>
          </a:p>
        </p:txBody>
      </p:sp>
      <p:pic>
        <p:nvPicPr>
          <p:cNvPr id="3" name="Kuva 2" descr="Kuva, joka sisältää kohteen astronomia, luovuus, tähti&#10;&#10;Kuvaus luotu automaattisesti">
            <a:extLst>
              <a:ext uri="{FF2B5EF4-FFF2-40B4-BE49-F238E27FC236}">
                <a16:creationId xmlns:a16="http://schemas.microsoft.com/office/drawing/2014/main" id="{107936EA-F9B8-C7BE-8BCA-60387DAB72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5358" y="363373"/>
            <a:ext cx="963251" cy="84741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838200" y="688436"/>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Fundera på dina egna tankesätt</a:t>
            </a:r>
            <a:endParaRPr kumimoji="0" lang="sv-fi"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471781" y="1729582"/>
            <a:ext cx="5135672" cy="4101779"/>
          </a:xfrm>
        </p:spPr>
        <p:txBody>
          <a:bodyPr/>
          <a:lstStyle/>
          <a:p>
            <a:pPr marL="88900" lvl="0" algn="l" rtl="0">
              <a:spcBef>
                <a:spcPts val="0"/>
              </a:spcBef>
              <a:spcAft>
                <a:spcPts val="0"/>
              </a:spcAft>
              <a:buClr>
                <a:schemeClr val="dk2"/>
              </a:buClr>
              <a:buSzPts val="2200"/>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Gör du likadana skadliga tolkningar? </a:t>
            </a:r>
          </a:p>
          <a:p>
            <a:pPr marL="88900" lvl="0" algn="l" rtl="0">
              <a:spcBef>
                <a:spcPts val="0"/>
              </a:spcBef>
              <a:spcAft>
                <a:spcPts val="0"/>
              </a:spcAft>
              <a:buClr>
                <a:schemeClr val="dk2"/>
              </a:buClr>
              <a:buSzPts val="2200"/>
            </a:pPr>
            <a:endParaRPr lang="sv-fi" sz="2400" dirty="0">
              <a:latin typeface="Arial" panose="020B0604020202020204" pitchFamily="34" charset="0"/>
            </a:endParaRPr>
          </a:p>
          <a:p>
            <a:pPr marL="88900" lvl="0" algn="l" rtl="0">
              <a:spcBef>
                <a:spcPts val="0"/>
              </a:spcBef>
              <a:spcAft>
                <a:spcPts val="0"/>
              </a:spcAft>
              <a:buClr>
                <a:schemeClr val="dk2"/>
              </a:buClr>
              <a:buSzPts val="2200"/>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Har du motsvarande exempel från ditt eget liv?</a:t>
            </a:r>
          </a:p>
          <a:p>
            <a:pPr marL="88900" lvl="0" algn="l" rtl="0">
              <a:spcBef>
                <a:spcPts val="0"/>
              </a:spcBef>
              <a:spcAft>
                <a:spcPts val="0"/>
              </a:spcAft>
              <a:buClr>
                <a:schemeClr val="dk2"/>
              </a:buClr>
              <a:buSzPts val="2200"/>
            </a:pPr>
            <a:endParaRPr lang="sv-fi" sz="1600" dirty="0"/>
          </a:p>
        </p:txBody>
      </p:sp>
      <p:pic>
        <p:nvPicPr>
          <p:cNvPr id="2" name="Picture Placeholder 4">
            <a:extLst>
              <a:ext uri="{FF2B5EF4-FFF2-40B4-BE49-F238E27FC236}">
                <a16:creationId xmlns:a16="http://schemas.microsoft.com/office/drawing/2014/main" id="{E25AE06D-D652-558F-5CF3-9189D77066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7822AAC2-2079-2F22-864B-36C1DE851492}"/>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pic>
        <p:nvPicPr>
          <p:cNvPr id="7" name="Kuva 6" descr="Kuva, joka sisältää kohteen astronomia, luovuus, tähti&#10;&#10;Kuvaus luotu automaattisesti">
            <a:extLst>
              <a:ext uri="{FF2B5EF4-FFF2-40B4-BE49-F238E27FC236}">
                <a16:creationId xmlns:a16="http://schemas.microsoft.com/office/drawing/2014/main" id="{A8EEA5E4-B553-C10F-D068-22A019822F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5358" y="363373"/>
            <a:ext cx="963251" cy="847417"/>
          </a:xfrm>
          <a:prstGeom prst="rect">
            <a:avLst/>
          </a:prstGeom>
        </p:spPr>
      </p:pic>
    </p:spTree>
    <p:extLst>
      <p:ext uri="{BB962C8B-B14F-4D97-AF65-F5344CB8AC3E}">
        <p14:creationId xmlns:p14="http://schemas.microsoft.com/office/powerpoint/2010/main" val="2976137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sv-fi" sz="3600" b="1" i="0" u="none" baseline="0"/>
              <a:t>Positiv snöbollseffekt</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2317115"/>
            <a:ext cx="7760085" cy="2800486"/>
          </a:xfrm>
        </p:spPr>
        <p:txBody>
          <a:bodyPr>
            <a:normAutofit fontScale="92500" lnSpcReduction="20000"/>
          </a:bodyPr>
          <a:lstStyle/>
          <a:p>
            <a:pPr marL="0" lvl="0" indent="0" algn="l" rtl="0">
              <a:spcBef>
                <a:spcPts val="0"/>
              </a:spcBef>
              <a:spcAft>
                <a:spcPts val="0"/>
              </a:spcAft>
              <a:buNone/>
            </a:pPr>
            <a:r>
              <a:rPr lang="sv-fi" sz="2400" b="0" i="0" u="none" baseline="0"/>
              <a:t>Dessa redan automatiserade tankar är svåra att ifrågasätta eftersom de känns så sanna för oss.</a:t>
            </a:r>
          </a:p>
          <a:p>
            <a:pPr marL="0" lvl="0" indent="0" algn="l" rtl="0">
              <a:spcBef>
                <a:spcPts val="0"/>
              </a:spcBef>
              <a:spcAft>
                <a:spcPts val="0"/>
              </a:spcAft>
              <a:buNone/>
            </a:pPr>
            <a:endParaRPr lang="sv-fi" sz="2400" dirty="0"/>
          </a:p>
          <a:p>
            <a:pPr marL="0" lvl="0" indent="0" algn="l" rtl="0">
              <a:spcBef>
                <a:spcPts val="0"/>
              </a:spcBef>
              <a:spcAft>
                <a:spcPts val="0"/>
              </a:spcAft>
              <a:buNone/>
            </a:pPr>
            <a:r>
              <a:rPr lang="sv-fi" sz="2400" b="0" i="0" u="none" baseline="0"/>
              <a:t>Därför är det viktigt att vi identifierar våra skadliga förhållande- och tankesätt och vågar utmana våra egna tankar.</a:t>
            </a:r>
          </a:p>
          <a:p>
            <a:pPr marL="0" lvl="0" indent="0" algn="l" rtl="0">
              <a:spcBef>
                <a:spcPts val="0"/>
              </a:spcBef>
              <a:spcAft>
                <a:spcPts val="0"/>
              </a:spcAft>
              <a:buNone/>
            </a:pPr>
            <a:endParaRPr lang="sv-fi" sz="2400" dirty="0"/>
          </a:p>
          <a:p>
            <a:pPr algn="l" rtl="0"/>
            <a:r>
              <a:rPr lang="sv-fi" sz="2400" b="0" i="0" u="none" baseline="0"/>
              <a:t>En bra nyhet är att </a:t>
            </a:r>
            <a:r>
              <a:rPr lang="sv-fi" sz="2400" b="1" i="0" u="none" baseline="0"/>
              <a:t>snöbollseffekten också fungerar när det gäller positivitet!</a:t>
            </a:r>
          </a:p>
          <a:p>
            <a:endParaRPr lang="sv-fi" dirty="0"/>
          </a:p>
        </p:txBody>
      </p:sp>
      <p:pic>
        <p:nvPicPr>
          <p:cNvPr id="5" name="Kuva 4" descr="Kuva, joka sisältää kohteen astronomia, luovuus, tähti&#10;&#10;Kuvaus luotu automaattisesti">
            <a:extLst>
              <a:ext uri="{FF2B5EF4-FFF2-40B4-BE49-F238E27FC236}">
                <a16:creationId xmlns:a16="http://schemas.microsoft.com/office/drawing/2014/main" id="{720C8916-3EB1-392B-9CCA-6B0F1AD3C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5358" y="363373"/>
            <a:ext cx="963251" cy="847417"/>
          </a:xfrm>
          <a:prstGeom prst="rect">
            <a:avLst/>
          </a:prstGeom>
        </p:spPr>
      </p:pic>
      <p:pic>
        <p:nvPicPr>
          <p:cNvPr id="7" name="Kuva 6" descr="Kuva, joka sisältää kohteen kuvakaappaus, teksti, Suorakaide, muotoilu&#10;&#10;Kuvaus luotu automaattisesti">
            <a:extLst>
              <a:ext uri="{FF2B5EF4-FFF2-40B4-BE49-F238E27FC236}">
                <a16:creationId xmlns:a16="http://schemas.microsoft.com/office/drawing/2014/main" id="{7D522868-8F55-F235-0C79-0BF98D8E3B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4122" y="1995395"/>
            <a:ext cx="2962913" cy="3188484"/>
          </a:xfrm>
          <a:prstGeom prst="rect">
            <a:avLst/>
          </a:prstGeom>
        </p:spPr>
      </p:pic>
    </p:spTree>
    <p:extLst>
      <p:ext uri="{BB962C8B-B14F-4D97-AF65-F5344CB8AC3E}">
        <p14:creationId xmlns:p14="http://schemas.microsoft.com/office/powerpoint/2010/main" val="2396810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571"/>
        <p:cNvGrpSpPr/>
        <p:nvPr/>
      </p:nvGrpSpPr>
      <p:grpSpPr>
        <a:xfrm>
          <a:off x="0" y="0"/>
          <a:ext cx="0" cy="0"/>
          <a:chOff x="0" y="0"/>
          <a:chExt cx="0" cy="0"/>
        </a:xfrm>
      </p:grpSpPr>
      <p:sp>
        <p:nvSpPr>
          <p:cNvPr id="572" name="Google Shape;572;p96"/>
          <p:cNvSpPr/>
          <p:nvPr/>
        </p:nvSpPr>
        <p:spPr>
          <a:xfrm>
            <a:off x="278467" y="2792933"/>
            <a:ext cx="1851600" cy="156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1" i="0" u="none" kern="0" baseline="0">
                <a:solidFill>
                  <a:srgbClr val="000000"/>
                </a:solidFill>
                <a:latin typeface="Arial"/>
                <a:ea typeface="Arial"/>
                <a:cs typeface="Arial"/>
                <a:sym typeface="Arial"/>
              </a:rPr>
              <a:t>Neutral händelse:</a:t>
            </a:r>
            <a:r>
              <a:rPr lang="sv-fi" sz="1867" b="0" i="0" u="none" kern="0" baseline="0">
                <a:solidFill>
                  <a:srgbClr val="000000"/>
                </a:solidFill>
                <a:latin typeface="Arial"/>
                <a:ea typeface="Arial"/>
                <a:cs typeface="Arial"/>
                <a:sym typeface="Arial"/>
              </a:rPr>
              <a:t> Ingen kommer och pratar med mig på en fest</a:t>
            </a:r>
            <a:endParaRPr sz="1867" kern="0">
              <a:solidFill>
                <a:srgbClr val="000000"/>
              </a:solidFill>
              <a:latin typeface="Arial"/>
              <a:cs typeface="Arial"/>
              <a:sym typeface="Arial"/>
            </a:endParaRPr>
          </a:p>
        </p:txBody>
      </p:sp>
      <p:sp>
        <p:nvSpPr>
          <p:cNvPr id="573" name="Google Shape;573;p96"/>
          <p:cNvSpPr/>
          <p:nvPr/>
        </p:nvSpPr>
        <p:spPr>
          <a:xfrm>
            <a:off x="2582600" y="666933"/>
            <a:ext cx="3271600" cy="156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1" i="0" u="none" kern="0" baseline="0">
                <a:solidFill>
                  <a:srgbClr val="000000"/>
                </a:solidFill>
                <a:latin typeface="Arial"/>
                <a:ea typeface="Arial"/>
                <a:cs typeface="Arial"/>
                <a:sym typeface="Arial"/>
              </a:rPr>
              <a:t>Positiv tolkning:</a:t>
            </a:r>
            <a:r>
              <a:rPr lang="sv-fi" sz="1867" b="0" i="0" u="none" kern="0" baseline="0">
                <a:solidFill>
                  <a:srgbClr val="000000"/>
                </a:solidFill>
                <a:latin typeface="Arial"/>
                <a:ea typeface="Arial"/>
                <a:cs typeface="Arial"/>
                <a:sym typeface="Arial"/>
              </a:rPr>
              <a:t> Andra kan vara ännu blygare än jag men vill kanske ändå ha någon att prata med</a:t>
            </a:r>
            <a:endParaRPr sz="1867" kern="0" dirty="0">
              <a:solidFill>
                <a:srgbClr val="000000"/>
              </a:solidFill>
              <a:latin typeface="Arial"/>
              <a:cs typeface="Arial"/>
              <a:sym typeface="Arial"/>
            </a:endParaRPr>
          </a:p>
        </p:txBody>
      </p:sp>
      <p:sp>
        <p:nvSpPr>
          <p:cNvPr id="574" name="Google Shape;574;p96"/>
          <p:cNvSpPr/>
          <p:nvPr/>
        </p:nvSpPr>
        <p:spPr>
          <a:xfrm>
            <a:off x="6409633" y="714633"/>
            <a:ext cx="3271600" cy="136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1" i="0" u="none" kern="0" baseline="0">
                <a:solidFill>
                  <a:srgbClr val="000000"/>
                </a:solidFill>
                <a:latin typeface="Arial"/>
                <a:ea typeface="Arial"/>
                <a:cs typeface="Arial"/>
                <a:sym typeface="Arial"/>
              </a:rPr>
              <a:t>Positiv handling:</a:t>
            </a:r>
            <a:r>
              <a:rPr lang="sv-fi" sz="1867" b="0" i="0" u="none" kern="0" baseline="0">
                <a:solidFill>
                  <a:srgbClr val="000000"/>
                </a:solidFill>
                <a:latin typeface="Arial"/>
                <a:ea typeface="Arial"/>
                <a:cs typeface="Arial"/>
                <a:sym typeface="Arial"/>
              </a:rPr>
              <a:t> Jag tar modigt kontakt med en ordknapp person</a:t>
            </a:r>
            <a:endParaRPr sz="1867" kern="0">
              <a:solidFill>
                <a:srgbClr val="000000"/>
              </a:solidFill>
              <a:latin typeface="Arial"/>
              <a:cs typeface="Arial"/>
              <a:sym typeface="Arial"/>
            </a:endParaRPr>
          </a:p>
        </p:txBody>
      </p:sp>
      <p:sp>
        <p:nvSpPr>
          <p:cNvPr id="575" name="Google Shape;575;p96"/>
          <p:cNvSpPr/>
          <p:nvPr/>
        </p:nvSpPr>
        <p:spPr>
          <a:xfrm>
            <a:off x="9996633" y="2362533"/>
            <a:ext cx="1851600" cy="17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1" i="0" u="none" kern="0" baseline="0">
                <a:solidFill>
                  <a:srgbClr val="000000"/>
                </a:solidFill>
                <a:latin typeface="Arial"/>
                <a:ea typeface="Arial"/>
                <a:cs typeface="Arial"/>
                <a:sym typeface="Arial"/>
              </a:rPr>
              <a:t>Konsekvens: </a:t>
            </a:r>
            <a:r>
              <a:rPr lang="sv-fi" sz="1867" b="0" i="0" u="none" kern="0" baseline="0">
                <a:solidFill>
                  <a:srgbClr val="000000"/>
                </a:solidFill>
                <a:latin typeface="Arial"/>
                <a:ea typeface="Arial"/>
                <a:cs typeface="Arial"/>
                <a:sym typeface="Arial"/>
              </a:rPr>
              <a:t>Diskussion om ett gemensamt intresse</a:t>
            </a:r>
            <a:endParaRPr sz="1867" kern="0">
              <a:solidFill>
                <a:srgbClr val="000000"/>
              </a:solidFill>
              <a:latin typeface="Arial"/>
              <a:cs typeface="Arial"/>
              <a:sym typeface="Arial"/>
            </a:endParaRPr>
          </a:p>
        </p:txBody>
      </p:sp>
      <p:sp>
        <p:nvSpPr>
          <p:cNvPr id="576" name="Google Shape;576;p96"/>
          <p:cNvSpPr/>
          <p:nvPr/>
        </p:nvSpPr>
        <p:spPr>
          <a:xfrm>
            <a:off x="6642800" y="4173433"/>
            <a:ext cx="2446000" cy="17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1" i="0" u="none" kern="0" baseline="0">
                <a:solidFill>
                  <a:srgbClr val="000000"/>
                </a:solidFill>
                <a:latin typeface="Arial"/>
                <a:ea typeface="Arial"/>
                <a:cs typeface="Arial"/>
                <a:sym typeface="Arial"/>
              </a:rPr>
              <a:t>Tolkning:</a:t>
            </a:r>
            <a:r>
              <a:rPr lang="sv-fi" sz="1867" b="0" i="0" u="none" kern="0" baseline="0">
                <a:solidFill>
                  <a:srgbClr val="000000"/>
                </a:solidFill>
                <a:latin typeface="Arial"/>
                <a:ea typeface="Arial"/>
                <a:cs typeface="Arial"/>
                <a:sym typeface="Arial"/>
              </a:rPr>
              <a:t> Jag kan starta diskussioner med andra människor</a:t>
            </a:r>
            <a:endParaRPr sz="1867" kern="0">
              <a:solidFill>
                <a:srgbClr val="000000"/>
              </a:solidFill>
              <a:latin typeface="Arial"/>
              <a:cs typeface="Arial"/>
              <a:sym typeface="Arial"/>
            </a:endParaRPr>
          </a:p>
        </p:txBody>
      </p:sp>
      <p:sp>
        <p:nvSpPr>
          <p:cNvPr id="577" name="Google Shape;577;p96"/>
          <p:cNvSpPr/>
          <p:nvPr/>
        </p:nvSpPr>
        <p:spPr>
          <a:xfrm>
            <a:off x="3089900" y="4173433"/>
            <a:ext cx="2446000" cy="17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rtl="0">
              <a:buClr>
                <a:srgbClr val="000000"/>
              </a:buClr>
            </a:pPr>
            <a:r>
              <a:rPr lang="sv-fi" sz="1867" b="1" i="0" u="none" kern="0" baseline="0">
                <a:solidFill>
                  <a:srgbClr val="000000"/>
                </a:solidFill>
                <a:latin typeface="Arial"/>
                <a:ea typeface="Arial"/>
                <a:cs typeface="Arial"/>
                <a:sym typeface="Arial"/>
              </a:rPr>
              <a:t>Konsekvens:</a:t>
            </a:r>
            <a:r>
              <a:rPr lang="sv-fi" sz="1867" b="0" i="0" u="none" kern="0" baseline="0">
                <a:solidFill>
                  <a:srgbClr val="000000"/>
                </a:solidFill>
                <a:latin typeface="Arial"/>
                <a:ea typeface="Arial"/>
                <a:cs typeface="Arial"/>
                <a:sym typeface="Arial"/>
              </a:rPr>
              <a:t> Jag vågar förtroendefullt och modigt ta kontakt med andra människor De är inte så skrämmande!</a:t>
            </a:r>
            <a:endParaRPr sz="1867" kern="0" dirty="0">
              <a:solidFill>
                <a:srgbClr val="000000"/>
              </a:solidFill>
              <a:latin typeface="Arial"/>
              <a:cs typeface="Arial"/>
              <a:sym typeface="Arial"/>
            </a:endParaRPr>
          </a:p>
        </p:txBody>
      </p:sp>
      <p:cxnSp>
        <p:nvCxnSpPr>
          <p:cNvPr id="578" name="Google Shape;578;p96"/>
          <p:cNvCxnSpPr/>
          <p:nvPr/>
        </p:nvCxnSpPr>
        <p:spPr>
          <a:xfrm rot="10800000" flipH="1">
            <a:off x="2127933" y="2358467"/>
            <a:ext cx="285600" cy="251600"/>
          </a:xfrm>
          <a:prstGeom prst="straightConnector1">
            <a:avLst/>
          </a:prstGeom>
          <a:noFill/>
          <a:ln w="9525" cap="flat" cmpd="sng">
            <a:solidFill>
              <a:schemeClr val="dk2"/>
            </a:solidFill>
            <a:prstDash val="solid"/>
            <a:round/>
            <a:headEnd type="none" w="med" len="med"/>
            <a:tailEnd type="triangle" w="med" len="med"/>
          </a:ln>
        </p:spPr>
      </p:cxnSp>
      <p:cxnSp>
        <p:nvCxnSpPr>
          <p:cNvPr id="579" name="Google Shape;579;p96"/>
          <p:cNvCxnSpPr>
            <a:endCxn id="574" idx="1"/>
          </p:cNvCxnSpPr>
          <p:nvPr/>
        </p:nvCxnSpPr>
        <p:spPr>
          <a:xfrm rot="10800000" flipH="1">
            <a:off x="5854033" y="1398433"/>
            <a:ext cx="555600" cy="50400"/>
          </a:xfrm>
          <a:prstGeom prst="straightConnector1">
            <a:avLst/>
          </a:prstGeom>
          <a:noFill/>
          <a:ln w="9525" cap="flat" cmpd="sng">
            <a:solidFill>
              <a:schemeClr val="dk2"/>
            </a:solidFill>
            <a:prstDash val="solid"/>
            <a:round/>
            <a:headEnd type="none" w="med" len="med"/>
            <a:tailEnd type="triangle" w="med" len="med"/>
          </a:ln>
        </p:spPr>
      </p:cxnSp>
      <p:cxnSp>
        <p:nvCxnSpPr>
          <p:cNvPr id="580" name="Google Shape;580;p96"/>
          <p:cNvCxnSpPr>
            <a:stCxn id="574" idx="3"/>
            <a:endCxn id="575" idx="0"/>
          </p:cNvCxnSpPr>
          <p:nvPr/>
        </p:nvCxnSpPr>
        <p:spPr>
          <a:xfrm>
            <a:off x="9681233" y="1398433"/>
            <a:ext cx="1241200" cy="964000"/>
          </a:xfrm>
          <a:prstGeom prst="straightConnector1">
            <a:avLst/>
          </a:prstGeom>
          <a:noFill/>
          <a:ln w="9525" cap="flat" cmpd="sng">
            <a:solidFill>
              <a:schemeClr val="dk2"/>
            </a:solidFill>
            <a:prstDash val="solid"/>
            <a:round/>
            <a:headEnd type="none" w="med" len="med"/>
            <a:tailEnd type="triangle" w="med" len="med"/>
          </a:ln>
        </p:spPr>
      </p:cxnSp>
      <p:cxnSp>
        <p:nvCxnSpPr>
          <p:cNvPr id="581" name="Google Shape;581;p96"/>
          <p:cNvCxnSpPr>
            <a:stCxn id="575" idx="2"/>
            <a:endCxn id="576" idx="3"/>
          </p:cNvCxnSpPr>
          <p:nvPr/>
        </p:nvCxnSpPr>
        <p:spPr>
          <a:xfrm flipH="1">
            <a:off x="9088833" y="4160533"/>
            <a:ext cx="1833600" cy="912000"/>
          </a:xfrm>
          <a:prstGeom prst="straightConnector1">
            <a:avLst/>
          </a:prstGeom>
          <a:noFill/>
          <a:ln w="9525" cap="flat" cmpd="sng">
            <a:solidFill>
              <a:schemeClr val="dk2"/>
            </a:solidFill>
            <a:prstDash val="solid"/>
            <a:round/>
            <a:headEnd type="none" w="med" len="med"/>
            <a:tailEnd type="triangle" w="med" len="med"/>
          </a:ln>
        </p:spPr>
      </p:cxnSp>
      <p:cxnSp>
        <p:nvCxnSpPr>
          <p:cNvPr id="582" name="Google Shape;582;p96"/>
          <p:cNvCxnSpPr>
            <a:endCxn id="577" idx="3"/>
          </p:cNvCxnSpPr>
          <p:nvPr/>
        </p:nvCxnSpPr>
        <p:spPr>
          <a:xfrm rot="10800000">
            <a:off x="5535900" y="5072433"/>
            <a:ext cx="1106800" cy="0"/>
          </a:xfrm>
          <a:prstGeom prst="straightConnector1">
            <a:avLst/>
          </a:prstGeom>
          <a:noFill/>
          <a:ln w="9525" cap="flat" cmpd="sng">
            <a:solidFill>
              <a:schemeClr val="dk2"/>
            </a:solidFill>
            <a:prstDash val="solid"/>
            <a:round/>
            <a:headEnd type="none" w="med" len="med"/>
            <a:tailEnd type="triangle" w="med" len="med"/>
          </a:ln>
        </p:spPr>
      </p:cxnSp>
      <p:cxnSp>
        <p:nvCxnSpPr>
          <p:cNvPr id="583" name="Google Shape;583;p96"/>
          <p:cNvCxnSpPr>
            <a:stCxn id="577" idx="0"/>
            <a:endCxn id="573" idx="2"/>
          </p:cNvCxnSpPr>
          <p:nvPr/>
        </p:nvCxnSpPr>
        <p:spPr>
          <a:xfrm rot="10800000">
            <a:off x="4218500" y="2231033"/>
            <a:ext cx="94400" cy="1942400"/>
          </a:xfrm>
          <a:prstGeom prst="straightConnector1">
            <a:avLst/>
          </a:prstGeom>
          <a:noFill/>
          <a:ln w="9525" cap="flat" cmpd="sng">
            <a:solidFill>
              <a:schemeClr val="dk2"/>
            </a:solidFill>
            <a:prstDash val="solid"/>
            <a:round/>
            <a:headEnd type="none" w="med" len="med"/>
            <a:tailEnd type="triangle" w="med" len="med"/>
          </a:ln>
        </p:spPr>
      </p:cxnSp>
      <p:cxnSp>
        <p:nvCxnSpPr>
          <p:cNvPr id="584" name="Google Shape;584;p96"/>
          <p:cNvCxnSpPr>
            <a:stCxn id="577" idx="0"/>
            <a:endCxn id="574" idx="2"/>
          </p:cNvCxnSpPr>
          <p:nvPr/>
        </p:nvCxnSpPr>
        <p:spPr>
          <a:xfrm rot="10800000" flipH="1">
            <a:off x="4312900" y="2082233"/>
            <a:ext cx="3732400" cy="2091200"/>
          </a:xfrm>
          <a:prstGeom prst="straightConnector1">
            <a:avLst/>
          </a:prstGeom>
          <a:noFill/>
          <a:ln w="9525" cap="flat" cmpd="sng">
            <a:solidFill>
              <a:schemeClr val="dk2"/>
            </a:solidFill>
            <a:prstDash val="solid"/>
            <a:round/>
            <a:headEnd type="none" w="med" len="med"/>
            <a:tailEnd type="triangle" w="med" len="med"/>
          </a:ln>
        </p:spPr>
      </p:cxnSp>
      <p:sp>
        <p:nvSpPr>
          <p:cNvPr id="585" name="Google Shape;585;p96"/>
          <p:cNvSpPr txBox="1"/>
          <p:nvPr/>
        </p:nvSpPr>
        <p:spPr>
          <a:xfrm>
            <a:off x="4420833" y="2358467"/>
            <a:ext cx="1988800" cy="861734"/>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000" b="0" i="0" u="none" kern="0" baseline="0">
                <a:solidFill>
                  <a:srgbClr val="595959"/>
                </a:solidFill>
                <a:latin typeface="Arial"/>
                <a:ea typeface="Arial"/>
                <a:cs typeface="Arial"/>
                <a:sym typeface="Arial"/>
              </a:rPr>
              <a:t>Positiv snöbollseffekt!</a:t>
            </a:r>
            <a:endParaRPr sz="2000" kern="0">
              <a:solidFill>
                <a:srgbClr val="595959"/>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 grpId="0" animBg="1"/>
      <p:bldP spid="573" grpId="0" animBg="1"/>
      <p:bldP spid="575" grpId="0" animBg="1"/>
      <p:bldP spid="576" grpId="0" animBg="1"/>
      <p:bldP spid="577" grpId="0" animBg="1"/>
      <p:bldP spid="58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sv-fi" sz="5400" b="1" i="0" u="none" baseline="0"/>
              <a:t>Den positiva snöbollseffekten </a:t>
            </a:r>
            <a:r>
              <a:rPr lang="sv-fi" sz="5400" b="1" i="0" u="none" baseline="0">
                <a:solidFill>
                  <a:srgbClr val="FF0000"/>
                </a:solidFill>
              </a:rPr>
              <a:t>förstärks</a:t>
            </a:r>
            <a:r>
              <a:rPr lang="sv-fi" sz="5400" b="1" i="0" u="none" baseline="0"/>
              <a:t> med tiden, när varje positiv erfarenhet </a:t>
            </a:r>
            <a:r>
              <a:rPr lang="sv-fi" sz="5400" b="1" i="0" u="none" baseline="0">
                <a:solidFill>
                  <a:srgbClr val="FF0000"/>
                </a:solidFill>
              </a:rPr>
              <a:t>ökar möjligheten </a:t>
            </a:r>
            <a:r>
              <a:rPr lang="sv-fi" sz="5400" b="1" i="0" u="none" baseline="0"/>
              <a:t>till följande </a:t>
            </a:r>
            <a:br>
              <a:rPr lang="sv-fi" sz="5400"/>
            </a:br>
            <a:r>
              <a:rPr lang="sv-fi" sz="5400" b="1" i="0" u="none" baseline="0">
                <a:solidFill>
                  <a:srgbClr val="FF0000"/>
                </a:solidFill>
              </a:rPr>
              <a:t>positiva erfarenheter</a:t>
            </a:r>
            <a:r>
              <a:rPr lang="sv-fi" sz="5400" b="1" i="0" u="none" baseline="0"/>
              <a:t>.</a:t>
            </a:r>
            <a:endParaRPr lang="sv-fi" sz="5400"/>
          </a:p>
        </p:txBody>
      </p:sp>
    </p:spTree>
    <p:extLst>
      <p:ext uri="{BB962C8B-B14F-4D97-AF65-F5344CB8AC3E}">
        <p14:creationId xmlns:p14="http://schemas.microsoft.com/office/powerpoint/2010/main" val="740771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532155" y="689580"/>
            <a:ext cx="10515600" cy="781750"/>
          </a:xfrm>
          <a:prstGeom prst="rect">
            <a:avLst/>
          </a:prstGeom>
        </p:spPr>
        <p:txBody>
          <a:bodyPr>
            <a:normAutofit fontScale="925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Veckouppgift – välj den som passar dig bäst!</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443511" y="2755318"/>
            <a:ext cx="11010002" cy="4101779"/>
          </a:xfrm>
        </p:spPr>
        <p:txBody>
          <a:bodyPr/>
          <a:lstStyle/>
          <a:p>
            <a:pPr marL="457200" indent="-457200" algn="l" rtl="0">
              <a:buAutoNum type="arabicPeriod"/>
            </a:pPr>
            <a:r>
              <a:rPr lang="sv-fi" sz="2000" b="0" i="0" u="none" baseline="0">
                <a:latin typeface="Arial"/>
                <a:ea typeface="Arial"/>
                <a:cs typeface="Arial"/>
                <a:sym typeface="Arial"/>
              </a:rPr>
              <a:t>Fäst din uppmärksamhet på situationer som sker under veckan i vilka din upplevelse av ensamhet eller en annan negativ känsla väcks eller blir värre.  Fundera på varför du fick just den känslan. Finns det eventuellt en tolkning av situationen eller andra människors beteende bakom känslan?  Försök tolka situationen ur en positivare synvinkel. </a:t>
            </a:r>
            <a:endParaRPr lang="sv-fi" dirty="0"/>
          </a:p>
          <a:p>
            <a:pPr lvl="0" algn="l" rtl="0">
              <a:spcBef>
                <a:spcPts val="0"/>
              </a:spcBef>
              <a:spcAft>
                <a:spcPts val="0"/>
              </a:spcAft>
            </a:pPr>
            <a:endParaRPr lang="sv-fi" sz="2000" dirty="0">
              <a:latin typeface="Arial" panose="020B0604020202020204" pitchFamily="34" charset="0"/>
            </a:endParaRPr>
          </a:p>
          <a:p>
            <a:pPr algn="l" rtl="0"/>
            <a:r>
              <a:rPr lang="sv-fi" sz="2000" b="0" i="0" u="none" baseline="0">
                <a:latin typeface="Arial"/>
                <a:ea typeface="Arial"/>
                <a:cs typeface="Arial"/>
                <a:sym typeface="Arial"/>
              </a:rPr>
              <a:t>2. Anteckna dina observationer i tacksamhetsdagboken minst en dag i veckan. </a:t>
            </a:r>
          </a:p>
          <a:p>
            <a:endParaRPr lang="sv-fi" sz="2000" dirty="0">
              <a:latin typeface="Arial" panose="020B0604020202020204" pitchFamily="34" charset="0"/>
            </a:endParaRPr>
          </a:p>
          <a:p>
            <a:pPr algn="l" rtl="0"/>
            <a:r>
              <a:rPr lang="sv-fi" sz="2000" b="0" i="0" u="none" baseline="0">
                <a:latin typeface="Arial"/>
                <a:ea typeface="Arial"/>
                <a:cs typeface="Arial"/>
                <a:sym typeface="Arial"/>
              </a:rPr>
              <a:t>3. Bekanta dig med poddradio-rekommendationerna (länkarna till programmen delas i chatten). </a:t>
            </a:r>
            <a:endParaRPr lang="sv-fi" sz="1800" dirty="0">
              <a:latin typeface="Arial"/>
              <a:cs typeface="Arial"/>
            </a:endParaRPr>
          </a:p>
          <a:p>
            <a:pPr marL="742950" lvl="1" indent="-342900" algn="l" rtl="0">
              <a:buFont typeface="Courier New" panose="020B0604020202020204" pitchFamily="34" charset="0"/>
              <a:buChar char="o"/>
            </a:pPr>
            <a:r>
              <a:rPr lang="sv-fi" sz="1800" b="0" i="0" u="none" baseline="0">
                <a:latin typeface="Arial"/>
                <a:ea typeface="Arial"/>
                <a:cs typeface="Arial"/>
                <a:sym typeface="Arial"/>
              </a:rPr>
              <a:t>Yle Arenan: Kukoistusta positiivisesta ajattelusta: </a:t>
            </a:r>
            <a:r>
              <a:rPr lang="sv-fi" sz="1800" b="0" i="0" u="none" baseline="0">
                <a:latin typeface="Arial"/>
                <a:ea typeface="Arial"/>
                <a:cs typeface="Arial"/>
                <a:sym typeface="Arial"/>
                <a:hlinkClick r:id="rId3"/>
              </a:rPr>
              <a:t>https://areena.yle.fi/podcastit/1-65913638</a:t>
            </a:r>
            <a:r>
              <a:rPr lang="sv-fi" sz="1800" b="0" i="0" u="none" baseline="0">
                <a:latin typeface="Arial"/>
                <a:ea typeface="Arial"/>
                <a:cs typeface="Arial"/>
                <a:sym typeface="Arial"/>
              </a:rPr>
              <a:t> (på finska)</a:t>
            </a:r>
          </a:p>
          <a:p>
            <a:pPr marL="742950" lvl="1" indent="-342900" algn="l" rtl="0">
              <a:buFont typeface="Courier New" panose="020B0604020202020204" pitchFamily="34" charset="0"/>
              <a:buChar char="o"/>
            </a:pPr>
            <a:r>
              <a:rPr lang="sv-fi" sz="1800" b="0" i="0" u="none" baseline="0">
                <a:latin typeface="Arial"/>
                <a:ea typeface="Arial"/>
                <a:cs typeface="Arial"/>
                <a:sym typeface="Arial"/>
              </a:rPr>
              <a:t>Yle Arenan: Häpeä on selittämätön möykky, josta ei puhuta: </a:t>
            </a:r>
            <a:r>
              <a:rPr lang="sv-fi" sz="1800" b="0" i="0" u="none" baseline="0">
                <a:latin typeface="Arial"/>
                <a:ea typeface="Arial"/>
                <a:cs typeface="Arial"/>
                <a:sym typeface="Arial"/>
                <a:hlinkClick r:id="rId4"/>
              </a:rPr>
              <a:t>https://areena.yle.fi/podcastit/1-50464541</a:t>
            </a:r>
            <a:r>
              <a:rPr lang="sv-fi" sz="1800" b="0" i="0" u="none" baseline="0">
                <a:latin typeface="Arial"/>
                <a:ea typeface="Arial"/>
                <a:cs typeface="Arial"/>
                <a:sym typeface="Arial"/>
              </a:rPr>
              <a:t> (på finska)</a:t>
            </a:r>
          </a:p>
          <a:p>
            <a:pPr marL="742950" lvl="1" indent="-342900" algn="l" rtl="0">
              <a:buFont typeface="Courier New" panose="020B0604020202020204" pitchFamily="34" charset="0"/>
              <a:buChar char="o"/>
            </a:pPr>
            <a:r>
              <a:rPr lang="sv-fi" sz="1800" b="0" i="0" u="none" baseline="0">
                <a:latin typeface="Arial"/>
                <a:ea typeface="Arial"/>
                <a:cs typeface="Arial"/>
                <a:sym typeface="Arial"/>
              </a:rPr>
              <a:t>Yle Arenan: Nykynuoret eivät häpeä ja se on hyvä asia!: </a:t>
            </a:r>
            <a:r>
              <a:rPr lang="sv-fi" sz="1800" b="0" i="0" u="none" baseline="0">
                <a:latin typeface="Arial"/>
                <a:ea typeface="Arial"/>
                <a:cs typeface="Arial"/>
                <a:sym typeface="Arial"/>
                <a:hlinkClick r:id="rId5"/>
              </a:rPr>
              <a:t>https://areena.yle.fi/podcastit/1-4523440</a:t>
            </a:r>
            <a:r>
              <a:rPr lang="sv-fi" sz="1800" b="0" i="0" u="none" baseline="0">
                <a:latin typeface="Arial"/>
                <a:ea typeface="Arial"/>
                <a:cs typeface="Arial"/>
                <a:sym typeface="Arial"/>
              </a:rPr>
              <a:t> (på finska)</a:t>
            </a:r>
            <a:endParaRPr lang="sv-fi" sz="1800" dirty="0">
              <a:latin typeface="Arial"/>
            </a:endParaRPr>
          </a:p>
          <a:p>
            <a:endParaRPr lang="sv-fi" sz="1800" dirty="0">
              <a:latin typeface="Arial" panose="020B0604020202020204" pitchFamily="34" charset="0"/>
            </a:endParaRPr>
          </a:p>
          <a:p>
            <a:endParaRPr lang="sv-fi" sz="1800" dirty="0">
              <a:latin typeface="Arial" panose="020B0604020202020204" pitchFamily="34" charset="0"/>
            </a:endParaRPr>
          </a:p>
          <a:p>
            <a:pPr marL="342900" indent="-342900" algn="l" rtl="0">
              <a:buAutoNum type="arabicPeriod"/>
            </a:pPr>
            <a:endParaRPr lang="sv-fi" sz="2000" dirty="0">
              <a:latin typeface="Arial" panose="020B0604020202020204" pitchFamily="34" charset="0"/>
            </a:endParaRPr>
          </a:p>
          <a:p>
            <a:pPr marL="342900" indent="-342900" algn="l" rtl="0">
              <a:buAutoNum type="arabicPeriod"/>
            </a:pPr>
            <a:endParaRPr lang="sv-fi" sz="2000" dirty="0">
              <a:latin typeface="Arial" panose="020B0604020202020204" pitchFamily="34" charset="0"/>
            </a:endParaRPr>
          </a:p>
          <a:p>
            <a:endParaRPr lang="sv-fi"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0760676" y="-381633"/>
            <a:ext cx="1806782" cy="1852963"/>
          </a:xfrm>
          <a:prstGeom prst="rect">
            <a:avLst/>
          </a:prstGeom>
        </p:spPr>
      </p:pic>
    </p:spTree>
    <p:extLst>
      <p:ext uri="{BB962C8B-B14F-4D97-AF65-F5344CB8AC3E}">
        <p14:creationId xmlns:p14="http://schemas.microsoft.com/office/powerpoint/2010/main" val="3503355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sv-fi" sz="2800" b="1" i="0" u="none" baseline="0"/>
              <a:t>Tack för detta möte!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0" y="0"/>
            <a:ext cx="7212330" cy="6858000"/>
          </a:xfrm>
        </p:spPr>
      </p:pic>
    </p:spTree>
    <p:extLst>
      <p:ext uri="{BB962C8B-B14F-4D97-AF65-F5344CB8AC3E}">
        <p14:creationId xmlns:p14="http://schemas.microsoft.com/office/powerpoint/2010/main" val="586507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sv-fi" b="1" i="0" u="none" baseline="0"/>
              <a:t>4:e mötet</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2016690" y="4308953"/>
            <a:ext cx="86513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2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Hur väl känner vi oss själva?</a:t>
            </a:r>
          </a:p>
        </p:txBody>
      </p:sp>
    </p:spTree>
    <p:extLst>
      <p:ext uri="{BB962C8B-B14F-4D97-AF65-F5344CB8AC3E}">
        <p14:creationId xmlns:p14="http://schemas.microsoft.com/office/powerpoint/2010/main" val="3726437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7</a:t>
            </a:r>
          </a:p>
        </p:txBody>
      </p:sp>
    </p:spTree>
    <p:extLst>
      <p:ext uri="{BB962C8B-B14F-4D97-AF65-F5344CB8AC3E}">
        <p14:creationId xmlns:p14="http://schemas.microsoft.com/office/powerpoint/2010/main" val="3878522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4547" y="1722824"/>
            <a:ext cx="4678473" cy="4661725"/>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947281" y="642522"/>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Hur mår vi?</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110024" y="1715128"/>
            <a:ext cx="5489733" cy="4109475"/>
          </a:xfrm>
        </p:spPr>
        <p:txBody>
          <a:bodyPr/>
          <a:lstStyle/>
          <a:p>
            <a:pPr lvl="0" algn="l" rtl="0">
              <a:spcBef>
                <a:spcPts val="0"/>
              </a:spcBef>
              <a:spcAft>
                <a:spcPts val="0"/>
              </a:spcAft>
            </a:pPr>
            <a:r>
              <a:rPr lang="sv-fi" sz="2800" b="0" i="0" u="none" baseline="0">
                <a:latin typeface="Arial"/>
                <a:ea typeface="Arial"/>
                <a:cs typeface="Arial"/>
                <a:sym typeface="Arial"/>
              </a:rPr>
              <a:t>Hur känns det just nu?</a:t>
            </a:r>
          </a:p>
          <a:p>
            <a:pPr lvl="0" algn="l" rtl="0">
              <a:spcBef>
                <a:spcPts val="0"/>
              </a:spcBef>
              <a:spcAft>
                <a:spcPts val="0"/>
              </a:spcAft>
            </a:pPr>
            <a:endParaRPr lang="sv-fi" sz="2800" dirty="0">
              <a:latin typeface="Arial"/>
              <a:cs typeface="Arial"/>
            </a:endParaRPr>
          </a:p>
          <a:p>
            <a:pPr lvl="0" algn="l" rtl="0">
              <a:spcBef>
                <a:spcPts val="0"/>
              </a:spcBef>
              <a:spcAft>
                <a:spcPts val="0"/>
              </a:spcAft>
            </a:pPr>
            <a:r>
              <a:rPr lang="sv-fi" sz="2800" b="0" i="0" u="none" baseline="0">
                <a:latin typeface="Arial"/>
                <a:ea typeface="Arial"/>
                <a:cs typeface="Arial"/>
                <a:sym typeface="Arial"/>
              </a:rPr>
              <a:t>Har du något särskilt som du funderar på just nu?</a:t>
            </a:r>
          </a:p>
          <a:p>
            <a:pPr lvl="0" algn="l" rtl="0">
              <a:spcBef>
                <a:spcPts val="0"/>
              </a:spcBef>
              <a:spcAft>
                <a:spcPts val="0"/>
              </a:spcAft>
            </a:pPr>
            <a:endParaRPr lang="sv-fi" sz="2800" dirty="0">
              <a:latin typeface="Arial" panose="020B0604020202020204" pitchFamily="34" charset="0"/>
            </a:endParaRPr>
          </a:p>
          <a:p>
            <a:pPr lvl="0" algn="l" rtl="0">
              <a:spcBef>
                <a:spcPts val="0"/>
              </a:spcBef>
              <a:spcAft>
                <a:spcPts val="0"/>
              </a:spcAft>
            </a:pPr>
            <a:r>
              <a:rPr lang="sv-fi" sz="2800" b="0" i="0" u="none" baseline="0">
                <a:latin typeface="Arial"/>
                <a:ea typeface="Arial"/>
                <a:cs typeface="Arial"/>
                <a:sym typeface="Arial"/>
              </a:rPr>
              <a:t>Är det något som du skrivit i din tacksamhetsdagbok som du skulle vilja dela med de andra?</a:t>
            </a:r>
          </a:p>
          <a:p>
            <a:endParaRPr lang="sv-fi" dirty="0"/>
          </a:p>
        </p:txBody>
      </p:sp>
    </p:spTree>
    <p:extLst>
      <p:ext uri="{BB962C8B-B14F-4D97-AF65-F5344CB8AC3E}">
        <p14:creationId xmlns:p14="http://schemas.microsoft.com/office/powerpoint/2010/main" val="29429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a:xfrm>
            <a:off x="838200" y="611813"/>
            <a:ext cx="10515600" cy="1325563"/>
          </a:xfrm>
        </p:spPr>
        <p:txBody>
          <a:bodyPr/>
          <a:lstStyle/>
          <a:p>
            <a:pPr algn="l" rtl="0"/>
            <a:r>
              <a:rPr lang="sv-fi" b="1" i="0" u="none" baseline="0">
                <a:solidFill>
                  <a:schemeClr val="tx1"/>
                </a:solidFill>
              </a:rPr>
              <a:t>Gruppträffarnas innehåll</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a:xfrm>
            <a:off x="838200" y="2044801"/>
            <a:ext cx="10515600" cy="2875824"/>
          </a:xfrm>
        </p:spPr>
        <p:txBody>
          <a:bodyPr vert="horz" lIns="91440" tIns="45720" rIns="91440" bIns="45720" rtlCol="0" anchor="t">
            <a:noAutofit/>
          </a:bodyPr>
          <a:lstStyle/>
          <a:p>
            <a:pPr marL="114300" indent="0" algn="l" rtl="0">
              <a:spcBef>
                <a:spcPts val="0"/>
              </a:spcBef>
              <a:buClr>
                <a:schemeClr val="dk2"/>
              </a:buClr>
              <a:buSzPts val="1800"/>
              <a:buNone/>
            </a:pPr>
            <a:r>
              <a:rPr lang="sv-fi" sz="2800" b="0" i="0" u="none" baseline="0">
                <a:solidFill>
                  <a:schemeClr val="tx1"/>
                </a:solidFill>
                <a:latin typeface="Arial"/>
                <a:ea typeface="Arial"/>
                <a:cs typeface="Arial"/>
                <a:sym typeface="Arial"/>
              </a:rPr>
              <a:t>dd.mm 	</a:t>
            </a:r>
            <a:r>
              <a:rPr lang="sv-fi" b="0" i="0" u="none" baseline="0">
                <a:solidFill>
                  <a:schemeClr val="tx1"/>
                </a:solidFill>
                <a:latin typeface="Arial"/>
                <a:ea typeface="Arial"/>
                <a:cs typeface="Arial"/>
                <a:sym typeface="Arial"/>
              </a:rPr>
              <a:t>Vi lär känna varandra och kommer överens om g</a:t>
            </a:r>
            <a:r>
              <a:rPr lang="sv-fi" sz="2800" b="0" i="0" u="none" baseline="0">
                <a:solidFill>
                  <a:schemeClr val="tx1"/>
                </a:solidFill>
                <a:latin typeface="Arial"/>
                <a:ea typeface="Arial"/>
                <a:cs typeface="Arial"/>
                <a:sym typeface="Arial"/>
              </a:rPr>
              <a:t>emensamma praxis, 			</a:t>
            </a:r>
            <a:r>
              <a:rPr lang="sv-fi" b="0" i="0" u="none" baseline="0">
                <a:solidFill>
                  <a:schemeClr val="tx1"/>
                </a:solidFill>
                <a:latin typeface="Arial"/>
                <a:ea typeface="Arial"/>
                <a:cs typeface="Arial"/>
                <a:sym typeface="Arial"/>
              </a:rPr>
              <a:t>e</a:t>
            </a:r>
            <a:r>
              <a:rPr lang="sv-fi" sz="2800" b="0" i="0" u="none" baseline="0">
                <a:solidFill>
                  <a:schemeClr val="tx1"/>
                </a:solidFill>
                <a:latin typeface="Arial"/>
                <a:ea typeface="Arial"/>
                <a:cs typeface="Arial"/>
                <a:sym typeface="Arial"/>
              </a:rPr>
              <a:t>nsamhet som fenomen</a:t>
            </a:r>
          </a:p>
          <a:p>
            <a:pPr marL="114300" indent="0" algn="l" rtl="0">
              <a:spcBef>
                <a:spcPts val="0"/>
              </a:spcBef>
              <a:buClr>
                <a:schemeClr val="dk2"/>
              </a:buClr>
              <a:buSzPts val="1800"/>
              <a:buNone/>
            </a:pPr>
            <a:r>
              <a:rPr lang="sv-fi" b="0" i="0" u="none" baseline="0">
                <a:solidFill>
                  <a:schemeClr val="tx1"/>
                </a:solidFill>
              </a:rPr>
              <a:t>dd.mm	</a:t>
            </a:r>
            <a:r>
              <a:rPr lang="sv-fi" sz="2800" b="0" i="0" u="none" baseline="0">
                <a:solidFill>
                  <a:schemeClr val="tx1"/>
                </a:solidFill>
              </a:rPr>
              <a:t>Vad kan ensamheten bero på?</a:t>
            </a:r>
          </a:p>
          <a:p>
            <a:pPr marL="114300" indent="0" algn="l" rtl="0">
              <a:spcBef>
                <a:spcPts val="0"/>
              </a:spcBef>
              <a:buClr>
                <a:schemeClr val="dk2"/>
              </a:buClr>
              <a:buSzPts val="1800"/>
              <a:buNone/>
            </a:pPr>
            <a:r>
              <a:rPr lang="sv-fi" b="0" i="0" u="none" baseline="0">
                <a:solidFill>
                  <a:schemeClr val="tx1"/>
                </a:solidFill>
              </a:rPr>
              <a:t>dd.mm	</a:t>
            </a:r>
            <a:r>
              <a:rPr lang="sv-fi" sz="2800" b="0" i="0" u="none" baseline="0">
                <a:solidFill>
                  <a:schemeClr val="tx1"/>
                </a:solidFill>
              </a:rPr>
              <a:t>Tankarnas överraskande kraft</a:t>
            </a:r>
          </a:p>
          <a:p>
            <a:pPr marL="114300" indent="0" algn="l" rtl="0">
              <a:spcBef>
                <a:spcPts val="0"/>
              </a:spcBef>
              <a:buClr>
                <a:schemeClr val="dk2"/>
              </a:buClr>
              <a:buSzPts val="1800"/>
              <a:buNone/>
            </a:pPr>
            <a:r>
              <a:rPr lang="sv-fi" sz="2800" b="0" i="0" u="none" baseline="0">
                <a:solidFill>
                  <a:schemeClr val="tx1"/>
                </a:solidFill>
              </a:rPr>
              <a:t>dd.mm	Hur bra känner vi oss själva?</a:t>
            </a:r>
          </a:p>
          <a:p>
            <a:pPr marL="114300" indent="0" algn="l" rtl="0">
              <a:spcBef>
                <a:spcPts val="0"/>
              </a:spcBef>
              <a:buClr>
                <a:schemeClr val="dk2"/>
              </a:buClr>
              <a:buSzPts val="1800"/>
              <a:buNone/>
            </a:pPr>
            <a:r>
              <a:rPr lang="sv-fi" sz="2800" b="0" i="0" u="none" baseline="0">
                <a:solidFill>
                  <a:schemeClr val="tx1"/>
                </a:solidFill>
              </a:rPr>
              <a:t>dd.mm	Betydelsen av det förflutna</a:t>
            </a:r>
          </a:p>
          <a:p>
            <a:pPr marL="114300" indent="0" algn="l" rtl="0">
              <a:spcBef>
                <a:spcPts val="0"/>
              </a:spcBef>
              <a:buClr>
                <a:schemeClr val="dk2"/>
              </a:buClr>
              <a:buSzPts val="1800"/>
              <a:buNone/>
            </a:pPr>
            <a:r>
              <a:rPr lang="sv-fi" sz="2800" b="0" i="0" u="none" baseline="0">
                <a:solidFill>
                  <a:schemeClr val="tx1"/>
                </a:solidFill>
              </a:rPr>
              <a:t>dd.mm	Att bli bekant med en ny människa och sociala färdigheter</a:t>
            </a:r>
          </a:p>
          <a:p>
            <a:pPr marL="114300" indent="0" algn="l" rtl="0">
              <a:spcBef>
                <a:spcPts val="0"/>
              </a:spcBef>
              <a:buClr>
                <a:schemeClr val="dk2"/>
              </a:buClr>
              <a:buSzPts val="1800"/>
              <a:buNone/>
            </a:pPr>
            <a:r>
              <a:rPr lang="sv-fi" sz="2800" b="0" i="0" u="none" baseline="0">
                <a:solidFill>
                  <a:schemeClr val="tx1"/>
                </a:solidFill>
              </a:rPr>
              <a:t>dd.mm	Förväntningar och drömmar</a:t>
            </a:r>
          </a:p>
          <a:p>
            <a:pPr marL="114300" indent="0" algn="l" rtl="0">
              <a:spcBef>
                <a:spcPts val="0"/>
              </a:spcBef>
              <a:buClr>
                <a:schemeClr val="dk2"/>
              </a:buClr>
              <a:buSzPts val="1800"/>
              <a:buNone/>
            </a:pPr>
            <a:r>
              <a:rPr lang="sv-fi" sz="2800" b="0" i="0" u="none" baseline="0">
                <a:solidFill>
                  <a:schemeClr val="tx1"/>
                </a:solidFill>
              </a:rPr>
              <a:t>dd.mm	Sista mötet, vi kommer överens om innehållet tillsammans </a:t>
            </a:r>
          </a:p>
          <a:p>
            <a:endParaRPr lang="sv-fi" dirty="0"/>
          </a:p>
        </p:txBody>
      </p:sp>
    </p:spTree>
    <p:extLst>
      <p:ext uri="{BB962C8B-B14F-4D97-AF65-F5344CB8AC3E}">
        <p14:creationId xmlns:p14="http://schemas.microsoft.com/office/powerpoint/2010/main" val="3466313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549876" y="727364"/>
            <a:ext cx="10515600" cy="7817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defRPr/>
            </a:pPr>
            <a:r>
              <a:rPr lang="sv-fi" sz="4000" b="1" i="0" u="none" baseline="0">
                <a:solidFill>
                  <a:srgbClr val="000000"/>
                </a:solidFill>
                <a:latin typeface="Arial"/>
                <a:ea typeface="Arial"/>
                <a:cs typeface="Arial"/>
                <a:sym typeface="Arial"/>
              </a:rPr>
              <a:t>Väckte veckouppgiften tankar?</a:t>
            </a:r>
            <a:endParaRPr lang="sv-fi" sz="4000" dirty="0">
              <a:ea typeface="+mj-ea"/>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243390" y="2478227"/>
            <a:ext cx="11333275" cy="4101779"/>
          </a:xfrm>
        </p:spPr>
        <p:txBody>
          <a:bodyPr/>
          <a:lstStyle/>
          <a:p>
            <a:pPr lvl="0" algn="l" rtl="0">
              <a:spcBef>
                <a:spcPts val="0"/>
              </a:spcBef>
              <a:spcAft>
                <a:spcPts val="0"/>
              </a:spcAft>
            </a:pPr>
            <a:r>
              <a:rPr lang="sv-fi" sz="2000" b="0" i="0" u="none" baseline="0">
                <a:latin typeface="Arial"/>
                <a:ea typeface="Arial"/>
                <a:cs typeface="Arial"/>
                <a:sym typeface="Arial"/>
              </a:rPr>
              <a:t>1. Fäst din uppmärksamhet på situationer som sker under veckan i vilka din upplevelse av ensamhet eller en annan negativ känsla väcks eller blir värre. Fundera på varför du fick just den känslan. Finns det eventuellt en tolkning av situationen eller andra människors beteende bakom känslan? Försök tolka situationen ur en positivare synvinkel. </a:t>
            </a:r>
            <a:endParaRPr lang="sv-fi" sz="2000" dirty="0">
              <a:latin typeface="Arial"/>
              <a:cs typeface="Arial"/>
            </a:endParaRPr>
          </a:p>
          <a:p>
            <a:pPr marL="285750" lvl="0" indent="-285750" algn="l" rtl="0">
              <a:spcBef>
                <a:spcPts val="0"/>
              </a:spcBef>
              <a:spcAft>
                <a:spcPts val="0"/>
              </a:spcAft>
              <a:buFont typeface="Arial" panose="02070309020205020404" pitchFamily="49" charset="0"/>
              <a:buChar char="•"/>
            </a:pPr>
            <a:endParaRPr lang="sv-fi" sz="2000" dirty="0">
              <a:latin typeface="Arial" panose="020B0604020202020204" pitchFamily="34" charset="0"/>
            </a:endParaRPr>
          </a:p>
          <a:p>
            <a:pPr algn="l" rtl="0"/>
            <a:r>
              <a:rPr lang="sv-fi" sz="2000" b="0" i="0" u="none" baseline="0">
                <a:latin typeface="Arial"/>
                <a:ea typeface="Arial"/>
                <a:cs typeface="Arial"/>
                <a:sym typeface="Arial"/>
              </a:rPr>
              <a:t>2. Anteckna dina observationer i tacksamhetsdagboken minst en dag i veckan. </a:t>
            </a:r>
            <a:endParaRPr lang="sv-fi" sz="2000" dirty="0">
              <a:latin typeface="Arial"/>
              <a:cs typeface="Arial"/>
            </a:endParaRPr>
          </a:p>
          <a:p>
            <a:pPr marL="285750" indent="-285750" algn="l" rtl="0">
              <a:buFont typeface="Arial" panose="02070309020205020404" pitchFamily="49" charset="0"/>
              <a:buChar char="•"/>
            </a:pPr>
            <a:endParaRPr lang="sv-fi" sz="2000" dirty="0">
              <a:latin typeface="Arial" panose="020B0604020202020204" pitchFamily="34" charset="0"/>
            </a:endParaRPr>
          </a:p>
          <a:p>
            <a:pPr algn="l" rtl="0"/>
            <a:r>
              <a:rPr lang="sv-fi" sz="2000" b="0" i="0" u="none" baseline="0">
                <a:latin typeface="Arial"/>
                <a:ea typeface="Arial"/>
                <a:cs typeface="Arial"/>
                <a:sym typeface="Arial"/>
              </a:rPr>
              <a:t>3. Poddradiorekommendationer:</a:t>
            </a:r>
          </a:p>
          <a:p>
            <a:pPr marL="742950" lvl="1" indent="-342900" algn="l" rtl="0">
              <a:buFont typeface="Courier New,monospace" panose="02070309020205020404" pitchFamily="49" charset="0"/>
              <a:buChar char="o"/>
            </a:pPr>
            <a:r>
              <a:rPr lang="sv-fi" sz="1800" b="0" i="0" u="none" baseline="0">
                <a:latin typeface="Arial"/>
                <a:ea typeface="Arial"/>
                <a:cs typeface="Arial"/>
                <a:sym typeface="Arial"/>
              </a:rPr>
              <a:t>Yle Arenan: Kukoistusta positiivisesta ajattelusta: </a:t>
            </a:r>
            <a:r>
              <a:rPr lang="sv-fi" sz="1800" b="0" i="0" u="none" baseline="0">
                <a:latin typeface="Arial"/>
                <a:ea typeface="Arial"/>
                <a:cs typeface="Arial"/>
                <a:sym typeface="Arial"/>
                <a:hlinkClick r:id="rId3"/>
              </a:rPr>
              <a:t>https://areena.yle.fi/podcastit/1-65913638</a:t>
            </a:r>
            <a:r>
              <a:rPr lang="sv-fi" sz="1800" b="0" i="0" u="none" baseline="0">
                <a:latin typeface="Arial"/>
                <a:ea typeface="Arial"/>
                <a:cs typeface="Arial"/>
                <a:sym typeface="Arial"/>
              </a:rPr>
              <a:t> (på finska)</a:t>
            </a:r>
            <a:endParaRPr lang="sv-fi" sz="1800" dirty="0">
              <a:latin typeface="Calibri"/>
              <a:ea typeface="Calibri"/>
              <a:cs typeface="Calibri"/>
            </a:endParaRPr>
          </a:p>
          <a:p>
            <a:pPr marL="742950" lvl="1" indent="-342900" algn="l" rtl="0">
              <a:buFont typeface="Courier New,monospace" panose="02070309020205020404" pitchFamily="49" charset="0"/>
              <a:buChar char="o"/>
            </a:pPr>
            <a:r>
              <a:rPr lang="sv-fi" sz="1800" b="0" i="0" u="none" baseline="0">
                <a:latin typeface="Arial"/>
                <a:ea typeface="Arial"/>
                <a:cs typeface="Arial"/>
                <a:sym typeface="Arial"/>
              </a:rPr>
              <a:t>Yle Arenan: Häpeä on selittämätön möykky, josta ei puhuta: </a:t>
            </a:r>
            <a:r>
              <a:rPr lang="sv-fi" sz="1800" b="0" i="0" u="none" baseline="0">
                <a:latin typeface="Arial"/>
                <a:ea typeface="Arial"/>
                <a:cs typeface="Arial"/>
                <a:sym typeface="Arial"/>
                <a:hlinkClick r:id="rId4"/>
              </a:rPr>
              <a:t>https://areena.yle.fi/podcastit/1-50464541</a:t>
            </a:r>
            <a:r>
              <a:rPr lang="sv-fi" sz="1800" b="0" i="0" u="none" baseline="0">
                <a:latin typeface="Arial"/>
                <a:ea typeface="Arial"/>
                <a:cs typeface="Arial"/>
                <a:sym typeface="Arial"/>
              </a:rPr>
              <a:t> (på finska)</a:t>
            </a:r>
            <a:endParaRPr lang="sv-fi" sz="1800" dirty="0">
              <a:latin typeface="Calibri"/>
              <a:ea typeface="Calibri"/>
              <a:cs typeface="Calibri"/>
            </a:endParaRPr>
          </a:p>
          <a:p>
            <a:pPr marL="742950" lvl="1" indent="-342900" algn="l" rtl="0">
              <a:buFont typeface="Courier New,monospace" panose="02070309020205020404" pitchFamily="49" charset="0"/>
              <a:buChar char="o"/>
            </a:pPr>
            <a:r>
              <a:rPr lang="sv-fi" sz="1800" b="0" i="0" u="none" baseline="0">
                <a:latin typeface="Arial"/>
                <a:ea typeface="Arial"/>
                <a:cs typeface="Arial"/>
                <a:sym typeface="Arial"/>
              </a:rPr>
              <a:t>Yle Arenan: Nykynuoret eivät häpeä ja se on hyvä asia!: </a:t>
            </a:r>
            <a:r>
              <a:rPr lang="sv-fi" sz="1800" b="0" i="0" u="none" baseline="0">
                <a:latin typeface="Arial"/>
                <a:ea typeface="Arial"/>
                <a:cs typeface="Arial"/>
                <a:sym typeface="Arial"/>
                <a:hlinkClick r:id="rId5"/>
              </a:rPr>
              <a:t>https://areena.yle.fi/podcastit/1-4523440</a:t>
            </a:r>
            <a:r>
              <a:rPr lang="sv-fi" sz="1800" b="0" i="0" u="none" baseline="0">
                <a:latin typeface="Arial"/>
                <a:ea typeface="Arial"/>
                <a:cs typeface="Arial"/>
                <a:sym typeface="Arial"/>
              </a:rPr>
              <a:t> (på finska)</a:t>
            </a:r>
            <a:endParaRPr lang="sv-fi" dirty="0"/>
          </a:p>
          <a:p>
            <a:pPr marL="342900" lvl="0" indent="-342900" algn="l" rtl="0">
              <a:spcBef>
                <a:spcPts val="0"/>
              </a:spcBef>
              <a:spcAft>
                <a:spcPts val="0"/>
              </a:spcAft>
              <a:buFont typeface="Courier New" panose="02070309020205020404" pitchFamily="49" charset="0"/>
              <a:buChar char="o"/>
            </a:pPr>
            <a:endParaRPr lang="sv-fi" sz="2000" dirty="0">
              <a:latin typeface="Arial" panose="020B0604020202020204" pitchFamily="34" charset="0"/>
            </a:endParaRPr>
          </a:p>
          <a:p>
            <a:pPr marL="342900" lvl="0" indent="-342900" algn="l" rtl="0">
              <a:spcBef>
                <a:spcPts val="0"/>
              </a:spcBef>
              <a:spcAft>
                <a:spcPts val="0"/>
              </a:spcAft>
              <a:buFont typeface="Courier New" panose="02070309020205020404" pitchFamily="49" charset="0"/>
              <a:buChar char="o"/>
            </a:pPr>
            <a:endParaRPr lang="sv-fi" sz="2000" dirty="0">
              <a:latin typeface="Arial" panose="020B0604020202020204" pitchFamily="34" charset="0"/>
            </a:endParaRPr>
          </a:p>
          <a:p>
            <a:endParaRPr lang="sv-fi"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0242413" y="-218360"/>
            <a:ext cx="1845266" cy="1891448"/>
          </a:xfrm>
          <a:prstGeom prst="rect">
            <a:avLst/>
          </a:prstGeom>
        </p:spPr>
      </p:pic>
    </p:spTree>
    <p:extLst>
      <p:ext uri="{BB962C8B-B14F-4D97-AF65-F5344CB8AC3E}">
        <p14:creationId xmlns:p14="http://schemas.microsoft.com/office/powerpoint/2010/main" val="3386016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sv-fi" sz="3600" b="1" i="0" u="none" baseline="0"/>
              <a:t>Självkännedom</a:t>
            </a:r>
            <a:r>
              <a:rPr lang="sv-fi" b="1" i="0" u="none" baseline="0"/>
              <a:t> </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2317114"/>
            <a:ext cx="7700320" cy="3750053"/>
          </a:xfrm>
        </p:spPr>
        <p:txBody>
          <a:bodyPr>
            <a:normAutofit fontScale="92500"/>
          </a:bodyPr>
          <a:lstStyle/>
          <a:p>
            <a:pPr marL="0" lvl="0" indent="0" algn="l" rtl="0">
              <a:spcBef>
                <a:spcPts val="0"/>
              </a:spcBef>
              <a:spcAft>
                <a:spcPts val="0"/>
              </a:spcAft>
              <a:buNone/>
            </a:pPr>
            <a:r>
              <a:rPr lang="sv-fi" sz="2600" b="1" i="0" u="none" baseline="0"/>
              <a:t>Vad är det?</a:t>
            </a:r>
          </a:p>
          <a:p>
            <a:pPr marL="0" lvl="0" indent="0" algn="l" rtl="0">
              <a:spcBef>
                <a:spcPts val="0"/>
              </a:spcBef>
              <a:spcAft>
                <a:spcPts val="0"/>
              </a:spcAft>
              <a:buNone/>
            </a:pPr>
            <a:r>
              <a:rPr lang="sv-fi" sz="2600" b="0" i="0" u="none" baseline="0"/>
              <a:t>Självkännedom innebär att man känner sig själv. Det är en individs förmåga att förstå sig själv, sina tankar, känslor, styrkor, svagheter, värderingar och motiv.</a:t>
            </a:r>
          </a:p>
          <a:p>
            <a:pPr marL="0" lvl="0" indent="0" algn="l" rtl="0">
              <a:spcBef>
                <a:spcPts val="0"/>
              </a:spcBef>
              <a:spcAft>
                <a:spcPts val="0"/>
              </a:spcAft>
              <a:buNone/>
            </a:pPr>
            <a:endParaRPr lang="sv-fi" sz="2600" dirty="0"/>
          </a:p>
          <a:p>
            <a:pPr marL="0" lvl="0" indent="0" algn="l" rtl="0">
              <a:spcBef>
                <a:spcPts val="0"/>
              </a:spcBef>
              <a:spcAft>
                <a:spcPts val="0"/>
              </a:spcAft>
              <a:buNone/>
            </a:pPr>
            <a:r>
              <a:rPr lang="sv-fi" sz="2600" b="1" i="0" u="none" baseline="0"/>
              <a:t>Varför är det viktigt att känna sig själv?</a:t>
            </a:r>
          </a:p>
          <a:p>
            <a:pPr marL="0" lvl="0" indent="0" algn="l" rtl="0">
              <a:spcBef>
                <a:spcPts val="0"/>
              </a:spcBef>
              <a:spcAft>
                <a:spcPts val="0"/>
              </a:spcAft>
              <a:buNone/>
            </a:pPr>
            <a:r>
              <a:rPr lang="sv-fi" sz="2600" b="0" i="0" u="none" baseline="0"/>
              <a:t>Hur man tänker om sig själv påverkar ens mänskliga relationer. När vi förstår hur vi agerar i olika situationer och med olika människor och varför vi agerar på ett visst sätt, förstår vi också våra relationer bättre. </a:t>
            </a:r>
          </a:p>
          <a:p>
            <a:pPr marL="0" lvl="0" indent="0" algn="l" rtl="0">
              <a:spcBef>
                <a:spcPts val="0"/>
              </a:spcBef>
              <a:spcAft>
                <a:spcPts val="0"/>
              </a:spcAft>
              <a:buNone/>
            </a:pPr>
            <a:endParaRPr lang="sv-fi" sz="2400" dirty="0"/>
          </a:p>
          <a:p>
            <a:endParaRPr lang="sv-fi" dirty="0"/>
          </a:p>
        </p:txBody>
      </p:sp>
      <p:pic>
        <p:nvPicPr>
          <p:cNvPr id="5" name="Kuva 4">
            <a:extLst>
              <a:ext uri="{FF2B5EF4-FFF2-40B4-BE49-F238E27FC236}">
                <a16:creationId xmlns:a16="http://schemas.microsoft.com/office/drawing/2014/main" id="{95DD9FE2-DFD7-42FF-C2A4-5365EB057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9225" y="2317115"/>
            <a:ext cx="2969009" cy="3188484"/>
          </a:xfrm>
          <a:prstGeom prst="rect">
            <a:avLst/>
          </a:prstGeom>
        </p:spPr>
      </p:pic>
    </p:spTree>
    <p:extLst>
      <p:ext uri="{BB962C8B-B14F-4D97-AF65-F5344CB8AC3E}">
        <p14:creationId xmlns:p14="http://schemas.microsoft.com/office/powerpoint/2010/main" val="2318002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635"/>
        <p:cNvGrpSpPr/>
        <p:nvPr/>
      </p:nvGrpSpPr>
      <p:grpSpPr>
        <a:xfrm>
          <a:off x="0" y="0"/>
          <a:ext cx="0" cy="0"/>
          <a:chOff x="0" y="0"/>
          <a:chExt cx="0" cy="0"/>
        </a:xfrm>
      </p:grpSpPr>
      <p:sp>
        <p:nvSpPr>
          <p:cNvPr id="636" name="Google Shape;636;p104"/>
          <p:cNvSpPr txBox="1">
            <a:spLocks noGrp="1"/>
          </p:cNvSpPr>
          <p:nvPr>
            <p:ph type="ctrTitle"/>
          </p:nvPr>
        </p:nvSpPr>
        <p:spPr>
          <a:xfrm>
            <a:off x="255577" y="0"/>
            <a:ext cx="11360800" cy="1329000"/>
          </a:xfrm>
          <a:prstGeom prst="rect">
            <a:avLst/>
          </a:prstGeom>
        </p:spPr>
        <p:txBody>
          <a:bodyPr spcFirstLastPara="1" wrap="square" lIns="121900" tIns="121900" rIns="121900" bIns="121900" anchor="b" anchorCtr="0">
            <a:normAutofit/>
          </a:bodyPr>
          <a:lstStyle/>
          <a:p>
            <a:pPr rtl="0"/>
            <a:r>
              <a:rPr lang="sv-fi" sz="4800" b="1" i="0" u="none" baseline="0"/>
              <a:t>Mina styrkor</a:t>
            </a:r>
            <a:endParaRPr sz="4800" b="1" dirty="0"/>
          </a:p>
        </p:txBody>
      </p:sp>
      <p:sp>
        <p:nvSpPr>
          <p:cNvPr id="638" name="Google Shape;638;p104"/>
          <p:cNvSpPr txBox="1"/>
          <p:nvPr/>
        </p:nvSpPr>
        <p:spPr>
          <a:xfrm>
            <a:off x="627400" y="4194013"/>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Ihärdighet</a:t>
            </a:r>
            <a:endParaRPr sz="2400" kern="0" dirty="0">
              <a:solidFill>
                <a:srgbClr val="595959"/>
              </a:solidFill>
              <a:latin typeface="Arial"/>
              <a:cs typeface="Arial"/>
              <a:sym typeface="Arial"/>
            </a:endParaRPr>
          </a:p>
        </p:txBody>
      </p:sp>
      <p:sp>
        <p:nvSpPr>
          <p:cNvPr id="639" name="Google Shape;639;p104"/>
          <p:cNvSpPr txBox="1"/>
          <p:nvPr/>
        </p:nvSpPr>
        <p:spPr>
          <a:xfrm>
            <a:off x="6577574" y="5921390"/>
            <a:ext cx="5507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Medkänsla</a:t>
            </a:r>
            <a:endParaRPr sz="2400" kern="0">
              <a:solidFill>
                <a:srgbClr val="595959"/>
              </a:solidFill>
              <a:latin typeface="Arial"/>
              <a:cs typeface="Arial"/>
              <a:sym typeface="Arial"/>
            </a:endParaRPr>
          </a:p>
        </p:txBody>
      </p:sp>
      <p:sp>
        <p:nvSpPr>
          <p:cNvPr id="640" name="Google Shape;640;p104"/>
          <p:cNvSpPr txBox="1"/>
          <p:nvPr/>
        </p:nvSpPr>
        <p:spPr>
          <a:xfrm>
            <a:off x="6295233" y="4203247"/>
            <a:ext cx="5507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Självkontroll</a:t>
            </a:r>
            <a:endParaRPr sz="2400" kern="0" dirty="0">
              <a:solidFill>
                <a:srgbClr val="595959"/>
              </a:solidFill>
              <a:latin typeface="Arial"/>
              <a:cs typeface="Arial"/>
              <a:sym typeface="Arial"/>
            </a:endParaRPr>
          </a:p>
        </p:txBody>
      </p:sp>
      <p:sp>
        <p:nvSpPr>
          <p:cNvPr id="641" name="Google Shape;641;p104"/>
          <p:cNvSpPr txBox="1"/>
          <p:nvPr/>
        </p:nvSpPr>
        <p:spPr>
          <a:xfrm>
            <a:off x="1802267" y="5843799"/>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Sinne för humor</a:t>
            </a:r>
            <a:endParaRPr sz="2400" kern="0" dirty="0">
              <a:solidFill>
                <a:srgbClr val="595959"/>
              </a:solidFill>
              <a:latin typeface="Arial"/>
              <a:cs typeface="Arial"/>
              <a:sym typeface="Arial"/>
            </a:endParaRPr>
          </a:p>
        </p:txBody>
      </p:sp>
      <p:sp>
        <p:nvSpPr>
          <p:cNvPr id="642" name="Google Shape;642;p104"/>
          <p:cNvSpPr txBox="1"/>
          <p:nvPr/>
        </p:nvSpPr>
        <p:spPr>
          <a:xfrm>
            <a:off x="3426760" y="3848384"/>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Glädjen att lära sig</a:t>
            </a:r>
            <a:endParaRPr sz="2400" kern="0" dirty="0">
              <a:solidFill>
                <a:srgbClr val="595959"/>
              </a:solidFill>
              <a:latin typeface="Arial"/>
              <a:cs typeface="Arial"/>
              <a:sym typeface="Arial"/>
            </a:endParaRPr>
          </a:p>
        </p:txBody>
      </p:sp>
      <p:sp>
        <p:nvSpPr>
          <p:cNvPr id="643" name="Google Shape;643;p104"/>
          <p:cNvSpPr txBox="1"/>
          <p:nvPr/>
        </p:nvSpPr>
        <p:spPr>
          <a:xfrm>
            <a:off x="9257960" y="3013000"/>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Tacksamhet</a:t>
            </a:r>
            <a:endParaRPr sz="2400" kern="0">
              <a:solidFill>
                <a:srgbClr val="595959"/>
              </a:solidFill>
              <a:latin typeface="Arial"/>
              <a:cs typeface="Arial"/>
              <a:sym typeface="Arial"/>
            </a:endParaRPr>
          </a:p>
        </p:txBody>
      </p:sp>
      <p:sp>
        <p:nvSpPr>
          <p:cNvPr id="644" name="Google Shape;644;p104"/>
          <p:cNvSpPr txBox="1"/>
          <p:nvPr/>
        </p:nvSpPr>
        <p:spPr>
          <a:xfrm>
            <a:off x="4575894" y="5584314"/>
            <a:ext cx="5507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Kreativitet</a:t>
            </a:r>
            <a:endParaRPr sz="2400" kern="0" dirty="0">
              <a:solidFill>
                <a:srgbClr val="595959"/>
              </a:solidFill>
              <a:latin typeface="Arial"/>
              <a:cs typeface="Arial"/>
              <a:sym typeface="Arial"/>
            </a:endParaRPr>
          </a:p>
        </p:txBody>
      </p:sp>
      <p:sp>
        <p:nvSpPr>
          <p:cNvPr id="645" name="Google Shape;645;p104"/>
          <p:cNvSpPr txBox="1"/>
          <p:nvPr/>
        </p:nvSpPr>
        <p:spPr>
          <a:xfrm>
            <a:off x="9048833" y="3988515"/>
            <a:ext cx="22328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Entusiasm</a:t>
            </a:r>
            <a:endParaRPr sz="2400" kern="0">
              <a:solidFill>
                <a:srgbClr val="595959"/>
              </a:solidFill>
              <a:latin typeface="Arial"/>
              <a:cs typeface="Arial"/>
              <a:sym typeface="Arial"/>
            </a:endParaRPr>
          </a:p>
        </p:txBody>
      </p:sp>
      <p:sp>
        <p:nvSpPr>
          <p:cNvPr id="646" name="Google Shape;646;p104"/>
          <p:cNvSpPr txBox="1"/>
          <p:nvPr/>
        </p:nvSpPr>
        <p:spPr>
          <a:xfrm>
            <a:off x="9250000" y="5788746"/>
            <a:ext cx="2255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Kärlek</a:t>
            </a:r>
            <a:endParaRPr sz="2400" kern="0">
              <a:solidFill>
                <a:srgbClr val="595959"/>
              </a:solidFill>
              <a:latin typeface="Arial"/>
              <a:cs typeface="Arial"/>
              <a:sym typeface="Arial"/>
            </a:endParaRPr>
          </a:p>
        </p:txBody>
      </p:sp>
      <p:sp>
        <p:nvSpPr>
          <p:cNvPr id="647" name="Google Shape;647;p104"/>
          <p:cNvSpPr txBox="1"/>
          <p:nvPr/>
        </p:nvSpPr>
        <p:spPr>
          <a:xfrm>
            <a:off x="9463574" y="1774245"/>
            <a:ext cx="262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Mod</a:t>
            </a:r>
            <a:endParaRPr sz="2400" kern="0" dirty="0">
              <a:solidFill>
                <a:srgbClr val="595959"/>
              </a:solidFill>
              <a:latin typeface="Arial"/>
              <a:cs typeface="Arial"/>
              <a:sym typeface="Arial"/>
            </a:endParaRPr>
          </a:p>
        </p:txBody>
      </p:sp>
      <p:sp>
        <p:nvSpPr>
          <p:cNvPr id="648" name="Google Shape;648;p104"/>
          <p:cNvSpPr txBox="1"/>
          <p:nvPr/>
        </p:nvSpPr>
        <p:spPr>
          <a:xfrm>
            <a:off x="876987" y="5144777"/>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Hederlighet</a:t>
            </a:r>
            <a:endParaRPr sz="2400" kern="0" dirty="0">
              <a:solidFill>
                <a:srgbClr val="595959"/>
              </a:solidFill>
              <a:latin typeface="Arial"/>
              <a:cs typeface="Arial"/>
              <a:sym typeface="Arial"/>
            </a:endParaRPr>
          </a:p>
        </p:txBody>
      </p:sp>
      <p:sp>
        <p:nvSpPr>
          <p:cNvPr id="649" name="Google Shape;649;p104"/>
          <p:cNvSpPr txBox="1"/>
          <p:nvPr/>
        </p:nvSpPr>
        <p:spPr>
          <a:xfrm>
            <a:off x="1207977" y="2520819"/>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Grupparbetsfärdigheter</a:t>
            </a:r>
            <a:endParaRPr sz="2400" kern="0" dirty="0">
              <a:solidFill>
                <a:srgbClr val="595959"/>
              </a:solidFill>
              <a:latin typeface="Arial"/>
              <a:cs typeface="Arial"/>
              <a:sym typeface="Arial"/>
            </a:endParaRPr>
          </a:p>
        </p:txBody>
      </p:sp>
      <p:sp>
        <p:nvSpPr>
          <p:cNvPr id="650" name="Google Shape;650;p104"/>
          <p:cNvSpPr txBox="1"/>
          <p:nvPr/>
        </p:nvSpPr>
        <p:spPr>
          <a:xfrm>
            <a:off x="2881367" y="4766513"/>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Social intelligens</a:t>
            </a:r>
            <a:endParaRPr sz="2400" kern="0" dirty="0">
              <a:solidFill>
                <a:srgbClr val="595959"/>
              </a:solidFill>
              <a:latin typeface="Arial"/>
              <a:cs typeface="Arial"/>
              <a:sym typeface="Arial"/>
            </a:endParaRPr>
          </a:p>
        </p:txBody>
      </p:sp>
      <p:sp>
        <p:nvSpPr>
          <p:cNvPr id="652" name="Google Shape;652;p104"/>
          <p:cNvSpPr txBox="1"/>
          <p:nvPr/>
        </p:nvSpPr>
        <p:spPr>
          <a:xfrm>
            <a:off x="8385867" y="5198967"/>
            <a:ext cx="38328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endParaRPr sz="2400" kern="0">
              <a:solidFill>
                <a:srgbClr val="595959"/>
              </a:solidFill>
              <a:latin typeface="Arial"/>
              <a:cs typeface="Arial"/>
              <a:sym typeface="Arial"/>
            </a:endParaRPr>
          </a:p>
        </p:txBody>
      </p:sp>
      <p:sp>
        <p:nvSpPr>
          <p:cNvPr id="653" name="Google Shape;653;p104"/>
          <p:cNvSpPr txBox="1"/>
          <p:nvPr/>
        </p:nvSpPr>
        <p:spPr>
          <a:xfrm>
            <a:off x="9524047" y="4897711"/>
            <a:ext cx="22308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Nyfikenhet</a:t>
            </a:r>
            <a:endParaRPr sz="2400" kern="0">
              <a:solidFill>
                <a:srgbClr val="595959"/>
              </a:solidFill>
              <a:latin typeface="Arial"/>
              <a:cs typeface="Arial"/>
              <a:sym typeface="Arial"/>
            </a:endParaRPr>
          </a:p>
        </p:txBody>
      </p:sp>
      <p:sp>
        <p:nvSpPr>
          <p:cNvPr id="654" name="Google Shape;654;p104"/>
          <p:cNvSpPr txBox="1"/>
          <p:nvPr/>
        </p:nvSpPr>
        <p:spPr>
          <a:xfrm>
            <a:off x="6718560" y="3373002"/>
            <a:ext cx="583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Vänlighet</a:t>
            </a:r>
            <a:endParaRPr sz="2400" kern="0" dirty="0">
              <a:solidFill>
                <a:srgbClr val="595959"/>
              </a:solidFill>
              <a:latin typeface="Arial"/>
              <a:cs typeface="Arial"/>
              <a:sym typeface="Arial"/>
            </a:endParaRPr>
          </a:p>
        </p:txBody>
      </p:sp>
      <p:sp>
        <p:nvSpPr>
          <p:cNvPr id="655" name="Google Shape;655;p104"/>
          <p:cNvSpPr txBox="1"/>
          <p:nvPr/>
        </p:nvSpPr>
        <p:spPr>
          <a:xfrm>
            <a:off x="6415133" y="1611760"/>
            <a:ext cx="371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Hjälpsamhet</a:t>
            </a:r>
            <a:endParaRPr sz="2400" kern="0" dirty="0">
              <a:solidFill>
                <a:srgbClr val="595959"/>
              </a:solidFill>
              <a:latin typeface="Arial"/>
              <a:cs typeface="Arial"/>
              <a:sym typeface="Arial"/>
            </a:endParaRPr>
          </a:p>
        </p:txBody>
      </p:sp>
      <p:sp>
        <p:nvSpPr>
          <p:cNvPr id="656" name="Google Shape;656;p104"/>
          <p:cNvSpPr txBox="1"/>
          <p:nvPr/>
        </p:nvSpPr>
        <p:spPr>
          <a:xfrm>
            <a:off x="907933" y="3353107"/>
            <a:ext cx="371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Initiativförmåga</a:t>
            </a:r>
            <a:endParaRPr sz="2400" kern="0" dirty="0">
              <a:solidFill>
                <a:srgbClr val="595959"/>
              </a:solidFill>
              <a:latin typeface="Arial"/>
              <a:cs typeface="Arial"/>
              <a:sym typeface="Arial"/>
            </a:endParaRPr>
          </a:p>
        </p:txBody>
      </p:sp>
      <p:sp>
        <p:nvSpPr>
          <p:cNvPr id="657" name="Google Shape;657;p104"/>
          <p:cNvSpPr txBox="1"/>
          <p:nvPr/>
        </p:nvSpPr>
        <p:spPr>
          <a:xfrm>
            <a:off x="4317567" y="2166928"/>
            <a:ext cx="371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Tålamod</a:t>
            </a:r>
            <a:endParaRPr sz="2400" kern="0" dirty="0">
              <a:solidFill>
                <a:srgbClr val="595959"/>
              </a:solidFill>
              <a:latin typeface="Arial"/>
              <a:cs typeface="Arial"/>
              <a:sym typeface="Arial"/>
            </a:endParaRPr>
          </a:p>
        </p:txBody>
      </p:sp>
      <p:sp>
        <p:nvSpPr>
          <p:cNvPr id="658" name="Google Shape;658;p104"/>
          <p:cNvSpPr txBox="1"/>
          <p:nvPr/>
        </p:nvSpPr>
        <p:spPr>
          <a:xfrm>
            <a:off x="6906325" y="5121376"/>
            <a:ext cx="37112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Omsorgsfullhet</a:t>
            </a:r>
            <a:endParaRPr sz="2400" kern="0">
              <a:solidFill>
                <a:srgbClr val="595959"/>
              </a:solidFill>
              <a:latin typeface="Arial"/>
              <a:cs typeface="Arial"/>
              <a:sym typeface="Arial"/>
            </a:endParaRPr>
          </a:p>
        </p:txBody>
      </p:sp>
      <p:sp>
        <p:nvSpPr>
          <p:cNvPr id="659" name="Google Shape;659;p104"/>
          <p:cNvSpPr txBox="1"/>
          <p:nvPr/>
        </p:nvSpPr>
        <p:spPr>
          <a:xfrm>
            <a:off x="876987" y="1689876"/>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Fantasirikedom</a:t>
            </a:r>
            <a:endParaRPr sz="2400" kern="0" dirty="0">
              <a:solidFill>
                <a:srgbClr val="595959"/>
              </a:solidFill>
              <a:latin typeface="Arial"/>
              <a:cs typeface="Arial"/>
              <a:sym typeface="Arial"/>
            </a:endParaRPr>
          </a:p>
        </p:txBody>
      </p:sp>
      <p:sp>
        <p:nvSpPr>
          <p:cNvPr id="2" name="Google Shape;651;p104">
            <a:extLst>
              <a:ext uri="{FF2B5EF4-FFF2-40B4-BE49-F238E27FC236}">
                <a16:creationId xmlns:a16="http://schemas.microsoft.com/office/drawing/2014/main" id="{6D39C7B6-4C54-843A-C526-51BA0B0B1EB5}"/>
              </a:ext>
            </a:extLst>
          </p:cNvPr>
          <p:cNvSpPr txBox="1"/>
          <p:nvPr/>
        </p:nvSpPr>
        <p:spPr>
          <a:xfrm>
            <a:off x="4544958" y="3040191"/>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Hoppfullhet</a:t>
            </a:r>
            <a:endParaRPr sz="2400" kern="0" dirty="0">
              <a:solidFill>
                <a:srgbClr val="595959"/>
              </a:solidFill>
              <a:latin typeface="Arial"/>
              <a:cs typeface="Arial"/>
              <a:sym typeface="Arial"/>
            </a:endParaRPr>
          </a:p>
        </p:txBody>
      </p:sp>
      <p:sp>
        <p:nvSpPr>
          <p:cNvPr id="3" name="Google Shape;651;p104">
            <a:extLst>
              <a:ext uri="{FF2B5EF4-FFF2-40B4-BE49-F238E27FC236}">
                <a16:creationId xmlns:a16="http://schemas.microsoft.com/office/drawing/2014/main" id="{F5B7036E-362F-0922-56C0-BB20D49BA944}"/>
              </a:ext>
            </a:extLst>
          </p:cNvPr>
          <p:cNvSpPr txBox="1"/>
          <p:nvPr/>
        </p:nvSpPr>
        <p:spPr>
          <a:xfrm>
            <a:off x="7224048" y="2399623"/>
            <a:ext cx="6583600" cy="615513"/>
          </a:xfrm>
          <a:prstGeom prst="rect">
            <a:avLst/>
          </a:prstGeom>
          <a:noFill/>
          <a:ln>
            <a:noFill/>
          </a:ln>
        </p:spPr>
        <p:txBody>
          <a:bodyPr spcFirstLastPara="1" wrap="square" lIns="121900" tIns="121900" rIns="121900" bIns="121900" anchor="t" anchorCtr="0">
            <a:spAutoFit/>
          </a:bodyPr>
          <a:lstStyle/>
          <a:p>
            <a:pPr algn="l" defTabSz="1219170" rtl="0">
              <a:buClr>
                <a:srgbClr val="000000"/>
              </a:buClr>
            </a:pPr>
            <a:r>
              <a:rPr lang="sv-fi" sz="2400" b="0" i="0" u="none" kern="0" baseline="0">
                <a:solidFill>
                  <a:srgbClr val="595959"/>
                </a:solidFill>
                <a:latin typeface="Arial"/>
                <a:ea typeface="Arial"/>
                <a:cs typeface="Arial"/>
                <a:sym typeface="Arial"/>
              </a:rPr>
              <a:t>Fridsamhet</a:t>
            </a:r>
            <a:endParaRPr sz="2400" kern="0" dirty="0">
              <a:solidFill>
                <a:srgbClr val="595959"/>
              </a:solidFill>
              <a:latin typeface="Arial"/>
              <a:cs typeface="Arial"/>
              <a:sym typeface="Arial"/>
            </a:endParaRPr>
          </a:p>
        </p:txBody>
      </p:sp>
      <p:sp>
        <p:nvSpPr>
          <p:cNvPr id="4" name="Tähti: 5-sakarainen 3">
            <a:extLst>
              <a:ext uri="{FF2B5EF4-FFF2-40B4-BE49-F238E27FC236}">
                <a16:creationId xmlns:a16="http://schemas.microsoft.com/office/drawing/2014/main" id="{1A316F1F-F823-F383-ADB3-9F762D4DB80B}"/>
              </a:ext>
            </a:extLst>
          </p:cNvPr>
          <p:cNvSpPr/>
          <p:nvPr/>
        </p:nvSpPr>
        <p:spPr>
          <a:xfrm>
            <a:off x="10671358" y="359961"/>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56781" y="601044"/>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Jag och andra människor</a:t>
            </a:r>
            <a:endParaRPr kumimoji="0" lang="sv-fi" sz="4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593909" y="1709887"/>
            <a:ext cx="5135672" cy="4101779"/>
          </a:xfrm>
        </p:spPr>
        <p:txBody>
          <a:bodyPr/>
          <a:lstStyle/>
          <a:p>
            <a:pPr marL="88900" lvl="0" algn="l" rtl="0">
              <a:spcBef>
                <a:spcPts val="0"/>
              </a:spcBef>
              <a:spcAft>
                <a:spcPts val="0"/>
              </a:spcAft>
              <a:buClr>
                <a:schemeClr val="dk2"/>
              </a:buClr>
              <a:buSzPts val="2200"/>
            </a:pPr>
            <a:r>
              <a:rPr lang="sv-fi"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syns dina styrkor i dina mänskliga relationer eller ditt sätt att agera med andra människor?</a:t>
            </a:r>
          </a:p>
          <a:p>
            <a:pPr marL="88900" lvl="0" algn="l" rtl="0">
              <a:spcBef>
                <a:spcPts val="0"/>
              </a:spcBef>
              <a:spcAft>
                <a:spcPts val="0"/>
              </a:spcAft>
              <a:buClr>
                <a:schemeClr val="dk2"/>
              </a:buClr>
              <a:buSzPts val="2200"/>
            </a:pPr>
            <a:endParaRPr lang="sv-fi" sz="2800" dirty="0"/>
          </a:p>
        </p:txBody>
      </p:sp>
      <p:sp>
        <p:nvSpPr>
          <p:cNvPr id="2" name="Tähti: 5-sakarainen 1">
            <a:extLst>
              <a:ext uri="{FF2B5EF4-FFF2-40B4-BE49-F238E27FC236}">
                <a16:creationId xmlns:a16="http://schemas.microsoft.com/office/drawing/2014/main" id="{E8A40D59-B191-C0C6-00B9-BC934E2E0302}"/>
              </a:ext>
            </a:extLst>
          </p:cNvPr>
          <p:cNvSpPr/>
          <p:nvPr/>
        </p:nvSpPr>
        <p:spPr>
          <a:xfrm>
            <a:off x="10520819" y="52035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pic>
        <p:nvPicPr>
          <p:cNvPr id="4" name="Picture Placeholder 4">
            <a:extLst>
              <a:ext uri="{FF2B5EF4-FFF2-40B4-BE49-F238E27FC236}">
                <a16:creationId xmlns:a16="http://schemas.microsoft.com/office/drawing/2014/main" id="{3B72A8D2-F1F7-74A3-3010-51CF936EFC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5" name="Puhekupla: Soikea 4">
            <a:extLst>
              <a:ext uri="{FF2B5EF4-FFF2-40B4-BE49-F238E27FC236}">
                <a16:creationId xmlns:a16="http://schemas.microsoft.com/office/drawing/2014/main" id="{65946F0A-0AFD-30F5-73E1-A21EFB53FF13}"/>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753974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47423" y="655459"/>
            <a:ext cx="10515600" cy="7817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4000" b="1" i="0" u="none" baseline="0">
                <a:solidFill>
                  <a:srgbClr val="000000"/>
                </a:solidFill>
              </a:rPr>
              <a:t>Värderingar som är viktiga för mig i mänskliga relationer</a:t>
            </a:r>
            <a:endParaRPr kumimoji="0" lang="sv-fi"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593909" y="1709887"/>
            <a:ext cx="5135672" cy="4101779"/>
          </a:xfrm>
        </p:spPr>
        <p:txBody>
          <a:bodyPr/>
          <a:lstStyle/>
          <a:p>
            <a:pPr marL="88900" lvl="0" algn="l" rtl="0">
              <a:spcBef>
                <a:spcPts val="0"/>
              </a:spcBef>
              <a:spcAft>
                <a:spcPts val="0"/>
              </a:spcAft>
              <a:buClr>
                <a:schemeClr val="dk2"/>
              </a:buClr>
              <a:buSzPts val="2200"/>
            </a:pPr>
            <a:endParaRPr lang="sv-fi" sz="2800" dirty="0"/>
          </a:p>
          <a:p>
            <a:pPr marL="88900" lvl="0" algn="l" rtl="0">
              <a:spcBef>
                <a:spcPts val="0"/>
              </a:spcBef>
              <a:spcAft>
                <a:spcPts val="0"/>
              </a:spcAft>
              <a:buClr>
                <a:schemeClr val="dk2"/>
              </a:buClr>
              <a:buSzPts val="2200"/>
            </a:pPr>
            <a:r>
              <a:rPr lang="sv-fi"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Vilka värderingar är viktiga för dig i mänskliga relationer? </a:t>
            </a:r>
          </a:p>
          <a:p>
            <a:pPr marL="88900" lvl="0" algn="l" rtl="0">
              <a:spcBef>
                <a:spcPts val="0"/>
              </a:spcBef>
              <a:spcAft>
                <a:spcPts val="0"/>
              </a:spcAft>
              <a:buClr>
                <a:schemeClr val="dk2"/>
              </a:buClr>
              <a:buSzPts val="2200"/>
            </a:pPr>
            <a:br>
              <a:rPr lang="sv-fi" sz="2800">
                <a:latin typeface="Arial" panose="020B0604020202020204" pitchFamily="34" charset="0"/>
              </a:rPr>
            </a:br>
            <a:r>
              <a:rPr lang="sv-fi"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Är det lätt för dig att hålla fast vid och berätta om dina egna värderingar?</a:t>
            </a:r>
          </a:p>
        </p:txBody>
      </p:sp>
      <p:pic>
        <p:nvPicPr>
          <p:cNvPr id="2" name="Picture Placeholder 4">
            <a:extLst>
              <a:ext uri="{FF2B5EF4-FFF2-40B4-BE49-F238E27FC236}">
                <a16:creationId xmlns:a16="http://schemas.microsoft.com/office/drawing/2014/main" id="{EEDB4A95-0DD3-BAF4-9CCB-4E5D92C58E5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11D5E968-E833-67DB-FC68-8152B3FA6FCD}"/>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301187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sv-fi" sz="3200" b="1" i="0" u="none" baseline="0"/>
              <a:t>Självacceptans och självmedkänsla</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566350" y="2211383"/>
            <a:ext cx="8048183" cy="3966119"/>
          </a:xfrm>
        </p:spPr>
        <p:txBody>
          <a:bodyPr>
            <a:normAutofit/>
          </a:bodyPr>
          <a:lstStyle/>
          <a:p>
            <a:pPr marL="589280" lvl="0" indent="-457200" algn="l" rtl="0">
              <a:spcBef>
                <a:spcPts val="0"/>
              </a:spcBef>
              <a:spcAft>
                <a:spcPts val="0"/>
              </a:spcAft>
              <a:buSzPts val="1520"/>
              <a:buFont typeface="Wingdings" panose="020B0604020202020204" pitchFamily="34" charset="0"/>
              <a:buChar char="Ø"/>
            </a:pPr>
            <a:r>
              <a:rPr lang="sv-fi" sz="2400" b="0" i="0" u="none" baseline="0">
                <a:latin typeface="Arial"/>
                <a:ea typeface="Arial"/>
                <a:cs typeface="Arial"/>
                <a:sym typeface="Arial"/>
              </a:rPr>
              <a:t>Självmedkänsla innebär ett empatiskt och accepterande förhållande till sig själv – i synnerhet när man har det svårt. </a:t>
            </a:r>
          </a:p>
          <a:p>
            <a:pPr marL="132080" lvl="0" algn="l" rtl="0">
              <a:spcBef>
                <a:spcPts val="0"/>
              </a:spcBef>
              <a:spcAft>
                <a:spcPts val="0"/>
              </a:spcAft>
              <a:buSzPts val="1520"/>
            </a:pPr>
            <a:endParaRPr lang="sv-fi" sz="2400" dirty="0">
              <a:latin typeface="Arial"/>
              <a:cs typeface="Arial"/>
            </a:endParaRPr>
          </a:p>
          <a:p>
            <a:pPr marL="589280" lvl="0" indent="-457200" algn="l" rtl="0">
              <a:spcBef>
                <a:spcPts val="0"/>
              </a:spcBef>
              <a:spcAft>
                <a:spcPts val="0"/>
              </a:spcAft>
              <a:buSzPts val="1520"/>
              <a:buFont typeface="Wingdings" panose="020B0604020202020204" pitchFamily="34" charset="0"/>
              <a:buChar char="Ø"/>
            </a:pPr>
            <a:r>
              <a:rPr lang="sv-fi" sz="2400" b="0" i="0" u="none" baseline="0">
                <a:latin typeface="Arial"/>
                <a:ea typeface="Arial"/>
                <a:cs typeface="Arial"/>
                <a:sym typeface="Arial"/>
              </a:rPr>
              <a:t>Ofta klandrar vi oss själva på ett sätt som vi aldrig skulle klandra någon annan i vårt liv – inte ens människor vi inte tycker om!</a:t>
            </a:r>
          </a:p>
          <a:p>
            <a:pPr marL="589280" lvl="0" indent="-457200" algn="l" rtl="0">
              <a:spcBef>
                <a:spcPts val="0"/>
              </a:spcBef>
              <a:spcAft>
                <a:spcPts val="0"/>
              </a:spcAft>
              <a:buSzPts val="1520"/>
              <a:buFont typeface="Wingdings" panose="020B0604020202020204" pitchFamily="34" charset="0"/>
              <a:buChar char="Ø"/>
            </a:pPr>
            <a:endParaRPr lang="sv-fi" sz="2400" dirty="0"/>
          </a:p>
          <a:p>
            <a:pPr marL="589280" lvl="0" indent="-457200" algn="l" rtl="0">
              <a:spcBef>
                <a:spcPts val="0"/>
              </a:spcBef>
              <a:spcAft>
                <a:spcPts val="0"/>
              </a:spcAft>
              <a:buSzPts val="1520"/>
              <a:buFont typeface="Wingdings" panose="020B0604020202020204" pitchFamily="34" charset="0"/>
              <a:buChar char="Ø"/>
            </a:pPr>
            <a:r>
              <a:rPr lang="sv-fi" sz="2400" b="0" i="0" u="none" baseline="0">
                <a:latin typeface="Arial"/>
                <a:ea typeface="Arial"/>
                <a:cs typeface="Arial"/>
                <a:sym typeface="Arial"/>
              </a:rPr>
              <a:t>Man tror ofta att det enda sättet att få saker gjort bra är att skälla på sig själv, men det är en myt! </a:t>
            </a:r>
          </a:p>
          <a:p>
            <a:endParaRPr lang="sv-fi" dirty="0"/>
          </a:p>
        </p:txBody>
      </p:sp>
      <p:pic>
        <p:nvPicPr>
          <p:cNvPr id="4" name="Kuva 3">
            <a:extLst>
              <a:ext uri="{FF2B5EF4-FFF2-40B4-BE49-F238E27FC236}">
                <a16:creationId xmlns:a16="http://schemas.microsoft.com/office/drawing/2014/main" id="{36CF152D-B76E-C904-5C68-811CBFB3C2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8717" y="1983482"/>
            <a:ext cx="2969009" cy="3188484"/>
          </a:xfrm>
          <a:prstGeom prst="rect">
            <a:avLst/>
          </a:prstGeom>
        </p:spPr>
      </p:pic>
    </p:spTree>
    <p:extLst>
      <p:ext uri="{BB962C8B-B14F-4D97-AF65-F5344CB8AC3E}">
        <p14:creationId xmlns:p14="http://schemas.microsoft.com/office/powerpoint/2010/main" val="2871048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543"/>
        <p:cNvGrpSpPr/>
        <p:nvPr/>
      </p:nvGrpSpPr>
      <p:grpSpPr>
        <a:xfrm>
          <a:off x="0" y="0"/>
          <a:ext cx="0" cy="0"/>
          <a:chOff x="0" y="0"/>
          <a:chExt cx="0" cy="0"/>
        </a:xfrm>
      </p:grpSpPr>
      <p:sp>
        <p:nvSpPr>
          <p:cNvPr id="547" name="Google Shape;547;p93"/>
          <p:cNvSpPr/>
          <p:nvPr/>
        </p:nvSpPr>
        <p:spPr>
          <a:xfrm>
            <a:off x="3485412" y="4258900"/>
            <a:ext cx="5221176" cy="2151017"/>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sv-fi" sz="2400" b="0" i="0" u="none" baseline="0"/>
              <a:t>”Jag betedde mig så konstigt i går. Alla kommer att minnas det ännu om flera år!”</a:t>
            </a:r>
          </a:p>
        </p:txBody>
      </p:sp>
      <p:sp>
        <p:nvSpPr>
          <p:cNvPr id="548" name="Google Shape;548;p93"/>
          <p:cNvSpPr/>
          <p:nvPr/>
        </p:nvSpPr>
        <p:spPr>
          <a:xfrm>
            <a:off x="1338361" y="1687455"/>
            <a:ext cx="4294101" cy="2151016"/>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sv-fi" sz="2400" b="0" i="0" u="none" baseline="0"/>
              <a:t>”Jag borde inte ha misslyckats med en så här enkel sak!”</a:t>
            </a:r>
          </a:p>
        </p:txBody>
      </p:sp>
      <p:sp>
        <p:nvSpPr>
          <p:cNvPr id="551" name="Google Shape;551;p93"/>
          <p:cNvSpPr txBox="1"/>
          <p:nvPr/>
        </p:nvSpPr>
        <p:spPr>
          <a:xfrm>
            <a:off x="2719200" y="448083"/>
            <a:ext cx="9472800" cy="800179"/>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fi" sz="3600" b="1" i="0" u="none" strike="noStrike" kern="0" cap="none" spc="0" normalizeH="0" baseline="0">
                <a:ln>
                  <a:noFill/>
                </a:ln>
                <a:solidFill>
                  <a:srgbClr val="000000"/>
                </a:solidFill>
                <a:effectLst/>
                <a:uLnTx/>
                <a:uFillTx/>
                <a:latin typeface="Arial"/>
                <a:ea typeface="+mn-ea"/>
                <a:cs typeface="Arial"/>
                <a:sym typeface="Arial"/>
              </a:rPr>
              <a:t>Låter dessa bekanta?</a:t>
            </a:r>
            <a:endParaRPr kumimoji="0" sz="36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Google Shape;548;p93">
            <a:extLst>
              <a:ext uri="{FF2B5EF4-FFF2-40B4-BE49-F238E27FC236}">
                <a16:creationId xmlns:a16="http://schemas.microsoft.com/office/drawing/2014/main" id="{F36C740B-77D7-0990-97F4-62415B3F1069}"/>
              </a:ext>
            </a:extLst>
          </p:cNvPr>
          <p:cNvSpPr/>
          <p:nvPr/>
        </p:nvSpPr>
        <p:spPr>
          <a:xfrm>
            <a:off x="6559540" y="1687454"/>
            <a:ext cx="4397416" cy="2151017"/>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sv-fi" sz="2400" b="0" i="0" u="none" baseline="0"/>
              <a:t>”Alla andra kunde agera förnuftigt, det var bara jag som fick panik!”</a:t>
            </a:r>
          </a:p>
        </p:txBody>
      </p:sp>
    </p:spTree>
    <p:extLst>
      <p:ext uri="{BB962C8B-B14F-4D97-AF65-F5344CB8AC3E}">
        <p14:creationId xmlns:p14="http://schemas.microsoft.com/office/powerpoint/2010/main" val="3121575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416" y="1755226"/>
            <a:ext cx="4203421" cy="4490177"/>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661737" y="612597"/>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36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Empatiskt förhållande till det egna jaget</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4380800" y="2062545"/>
            <a:ext cx="7253737" cy="4101779"/>
          </a:xfrm>
        </p:spPr>
        <p:txBody>
          <a:bodyPr/>
          <a:lstStyle/>
          <a:p>
            <a:pPr marL="342900" lvl="0" indent="-342900" algn="l" rtl="0">
              <a:spcBef>
                <a:spcPts val="0"/>
              </a:spcBef>
              <a:spcAft>
                <a:spcPts val="0"/>
              </a:spcAft>
              <a:buFont typeface="Wingdings" panose="020B0604020202020204" pitchFamily="34" charset="0"/>
              <a:buChar char="Ø"/>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Fundera på i vilka situationer du ofta kritiserar dig själv och vilka egenskaper du har svårt att acceptera hos dig själv.</a:t>
            </a:r>
            <a:endParaRPr lang="sv-fi"/>
          </a:p>
          <a:p>
            <a:pPr lvl="0" algn="l" rtl="0">
              <a:spcBef>
                <a:spcPts val="0"/>
              </a:spcBef>
              <a:spcAft>
                <a:spcPts val="0"/>
              </a:spcAft>
            </a:pPr>
            <a:endParaRPr lang="sv-fi" sz="2400" dirty="0">
              <a:latin typeface="Arial" panose="020B0604020202020204" pitchFamily="34" charset="0"/>
            </a:endParaRPr>
          </a:p>
          <a:p>
            <a:pPr marL="342900" lvl="0" indent="-342900" algn="l" rtl="0">
              <a:spcBef>
                <a:spcPts val="0"/>
              </a:spcBef>
              <a:spcAft>
                <a:spcPts val="0"/>
              </a:spcAft>
              <a:buFont typeface="Wingdings" panose="020B0604020202020204" pitchFamily="34" charset="0"/>
              <a:buChar char="Ø"/>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Skriv ner åtminstone en egenskap eller situation. Situationen kan vara fiktiv eller en riktig händelse som känns tung för dig. </a:t>
            </a: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Skriv ditt svar i jag-form (Jag kan inte acceptera... Efter flera år skäms jag fortfarande över en situation...)</a:t>
            </a:r>
          </a:p>
          <a:p>
            <a:pPr marL="342900" lvl="0" indent="-342900" algn="l" rtl="0">
              <a:spcBef>
                <a:spcPts val="0"/>
              </a:spcBef>
              <a:spcAft>
                <a:spcPts val="0"/>
              </a:spcAft>
              <a:buFont typeface="Wingdings" panose="020B0604020202020204" pitchFamily="34" charset="0"/>
              <a:buChar char="Ø"/>
            </a:pPr>
            <a:endParaRPr lang="sv-fi" sz="2400" dirty="0">
              <a:latin typeface="Arial" panose="020B0604020202020204" pitchFamily="34" charset="0"/>
            </a:endParaRPr>
          </a:p>
          <a:p>
            <a:pPr marL="342900" indent="-342900" algn="l" rtl="0">
              <a:buFont typeface="Wingdings" panose="020B0604020202020204" pitchFamily="34" charset="0"/>
              <a:buChar char="Ø"/>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Läs vad andra har skrivit och skriv ett empatiskt svar som personen skulle kunna säga till sig själv. </a:t>
            </a:r>
          </a:p>
          <a:p>
            <a:pPr marL="171450" lvl="0" indent="-171450" algn="l" rtl="0">
              <a:spcBef>
                <a:spcPts val="0"/>
              </a:spcBef>
              <a:spcAft>
                <a:spcPts val="0"/>
              </a:spcAft>
              <a:buFont typeface="Wingdings" panose="020B0604020202020204" pitchFamily="34" charset="0"/>
              <a:buChar char="Ø"/>
            </a:pPr>
            <a:endParaRPr lang="sv-fi" sz="1100" dirty="0"/>
          </a:p>
        </p:txBody>
      </p:sp>
      <p:sp>
        <p:nvSpPr>
          <p:cNvPr id="2" name="Tähti: 5-sakarainen 1">
            <a:extLst>
              <a:ext uri="{FF2B5EF4-FFF2-40B4-BE49-F238E27FC236}">
                <a16:creationId xmlns:a16="http://schemas.microsoft.com/office/drawing/2014/main" id="{AE2BE797-A81A-60D4-863E-9EB0BA0BC4FA}"/>
              </a:ext>
            </a:extLst>
          </p:cNvPr>
          <p:cNvSpPr/>
          <p:nvPr/>
        </p:nvSpPr>
        <p:spPr>
          <a:xfrm>
            <a:off x="10720137" y="314691"/>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1158914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56054" y="1837930"/>
            <a:ext cx="11080625" cy="4101779"/>
          </a:xfrm>
        </p:spPr>
        <p:txBody>
          <a:bodyPr/>
          <a:lstStyle/>
          <a:p>
            <a:pPr lvl="0" algn="l" rtl="0">
              <a:lnSpc>
                <a:spcPct val="80000"/>
              </a:lnSpc>
              <a:spcBef>
                <a:spcPts val="0"/>
              </a:spcBef>
              <a:spcAft>
                <a:spcPts val="0"/>
              </a:spcAft>
              <a:buSzPts val="440"/>
            </a:pPr>
            <a:endParaRPr lang="sv-fi" sz="2000" dirty="0">
              <a:latin typeface="Arial" panose="020B0604020202020204" pitchFamily="34" charset="0"/>
            </a:endParaRPr>
          </a:p>
          <a:p>
            <a:pPr marL="457200" indent="-457200" algn="l" rtl="0">
              <a:spcAft>
                <a:spcPts val="1000"/>
              </a:spcAft>
              <a:buAutoNum type="arabicPeriod"/>
            </a:pPr>
            <a:endParaRPr lang="sv-fi" sz="2000" dirty="0">
              <a:latin typeface="Arial"/>
              <a:cs typeface="Arial"/>
            </a:endParaRPr>
          </a:p>
          <a:p>
            <a:pPr marL="457200" indent="-457200" algn="l" rtl="0">
              <a:spcAft>
                <a:spcPts val="1000"/>
              </a:spcAft>
              <a:buAutoNum type="arabicPeriod"/>
            </a:pPr>
            <a:r>
              <a:rPr lang="sv-fi" sz="2000" b="0" i="0" u="none" baseline="0">
                <a:latin typeface="Arial"/>
                <a:ea typeface="Arial"/>
                <a:cs typeface="Arial"/>
                <a:sym typeface="Arial"/>
              </a:rPr>
              <a:t>Skriv en lista över saker som får dig att uppleva att du inte är tillräckligt bra. De kan vara konkreta saker, såsom </a:t>
            </a:r>
            <a:r>
              <a:rPr lang="sv-fi" sz="2000" b="0" i="1" u="none" baseline="0">
                <a:latin typeface="Arial"/>
                <a:ea typeface="Arial"/>
                <a:cs typeface="Arial"/>
                <a:sym typeface="Arial"/>
              </a:rPr>
              <a:t>jag kan inte simma</a:t>
            </a:r>
            <a:r>
              <a:rPr lang="sv-fi" sz="2000" b="0" i="0" u="none" baseline="0">
                <a:latin typeface="Arial"/>
                <a:ea typeface="Arial"/>
                <a:cs typeface="Arial"/>
                <a:sym typeface="Arial"/>
              </a:rPr>
              <a:t> eller mindre konkreta, såsom </a:t>
            </a:r>
            <a:r>
              <a:rPr lang="sv-fi" sz="2000" b="0" i="1" u="none" baseline="0">
                <a:latin typeface="Arial"/>
                <a:ea typeface="Arial"/>
                <a:cs typeface="Arial"/>
                <a:sym typeface="Arial"/>
              </a:rPr>
              <a:t>jag tycker att jag är fumlig i sociala situationer.</a:t>
            </a:r>
            <a:r>
              <a:rPr lang="sv-fi" sz="2000" b="0" i="0" u="none" baseline="0">
                <a:latin typeface="Arial"/>
                <a:ea typeface="Arial"/>
                <a:cs typeface="Arial"/>
                <a:sym typeface="Arial"/>
              </a:rPr>
              <a:t> Föreställ dig att du är en empatisk vän och skriv ett brev till dig själv där du svarar på dina påståenden. Denna vän accepterar dig och respekterar dig och dina känslor. Hen ser inte ned på dig eller dina erfarenheter. Läs brevet om några dagar. Låt orden ha en inverkan på dig.</a:t>
            </a:r>
            <a:endParaRPr lang="sv-fi" dirty="0"/>
          </a:p>
          <a:p>
            <a:pPr marL="457200" indent="-457200" algn="l" rtl="0">
              <a:spcAft>
                <a:spcPts val="1000"/>
              </a:spcAft>
              <a:buAutoNum type="arabicPeriod"/>
            </a:pPr>
            <a:r>
              <a:rPr lang="sv-fi" sz="2000" b="0" i="0" u="none" baseline="0">
                <a:latin typeface="Arial"/>
                <a:ea typeface="Arial"/>
                <a:cs typeface="Arial"/>
                <a:sym typeface="Arial"/>
              </a:rPr>
              <a:t>Anteckna dina observationer i tacksamhetsdagboken minst en dag i veckan. </a:t>
            </a:r>
          </a:p>
          <a:p>
            <a:pPr marL="457200" indent="-457200" algn="l" rtl="0">
              <a:buAutoNum type="arabicPeriod"/>
            </a:pPr>
            <a:r>
              <a:rPr lang="sv-fi" sz="2000" b="0" i="0" u="none" baseline="0">
                <a:latin typeface="Arial"/>
                <a:ea typeface="Arial"/>
                <a:cs typeface="Arial"/>
                <a:sym typeface="Arial"/>
              </a:rPr>
              <a:t>Videorekommendationer:</a:t>
            </a:r>
            <a:endParaRPr lang="sv-fi" dirty="0">
              <a:latin typeface="Arial"/>
              <a:cs typeface="Arial"/>
            </a:endParaRPr>
          </a:p>
          <a:p>
            <a:pPr marL="800100" lvl="1" indent="-342900" algn="l" rtl="0">
              <a:buFont typeface="Courier New" panose="02070309020205020404" pitchFamily="49" charset="0"/>
              <a:buChar char="o"/>
            </a:pPr>
            <a:r>
              <a:rPr lang="sv-fi" sz="1800" b="0" i="0" u="none" baseline="0">
                <a:latin typeface="Arial"/>
                <a:ea typeface="Arial"/>
                <a:cs typeface="Arial"/>
                <a:sym typeface="Arial"/>
              </a:rPr>
              <a:t>Mieli rf, självacceptans: </a:t>
            </a:r>
            <a:r>
              <a:rPr lang="sv-fi" sz="1800" b="0" i="0" u="none" baseline="0">
                <a:solidFill>
                  <a:schemeClr val="hlink"/>
                </a:solidFill>
                <a:uFill>
                  <a:noFill/>
                </a:uFill>
                <a:latin typeface="Arial"/>
                <a:ea typeface="Roboto"/>
                <a:cs typeface="Arial"/>
                <a:sym typeface="Roboto"/>
                <a:hlinkClick r:id="rId3">
                  <a:extLst>
                    <a:ext uri="{A12FA001-AC4F-418D-AE19-62706E023703}">
                      <ahyp:hlinkClr xmlns:ahyp="http://schemas.microsoft.com/office/drawing/2018/hyperlinkcolor" val="tx"/>
                    </a:ext>
                  </a:extLst>
                </a:hlinkClick>
              </a:rPr>
              <a:t>https://youtu.be/wZ16Dg7dsX8</a:t>
            </a:r>
            <a:r>
              <a:rPr lang="sv-fi" sz="1800" b="0" i="0" u="none" baseline="0"/>
              <a:t> (på finska)</a:t>
            </a:r>
            <a:endParaRPr lang="sv-fi" sz="1800" dirty="0">
              <a:solidFill>
                <a:schemeClr val="hlink"/>
              </a:solidFill>
              <a:uFill>
                <a:noFill/>
              </a:uFill>
              <a:latin typeface="Arial"/>
              <a:ea typeface="Roboto"/>
              <a:cs typeface="Arial"/>
              <a:sym typeface="Roboto"/>
            </a:endParaRPr>
          </a:p>
          <a:p>
            <a:pPr marL="800100" lvl="1" indent="-342900" algn="l" rtl="0">
              <a:buFont typeface="Courier New" panose="02070309020205020404" pitchFamily="49" charset="0"/>
              <a:buChar char="o"/>
            </a:pPr>
            <a:r>
              <a:rPr lang="sv-fi" sz="1800" b="0" i="0" u="none" baseline="0">
                <a:latin typeface="Arial"/>
                <a:ea typeface="Arial"/>
                <a:cs typeface="Arial"/>
                <a:sym typeface="Arial"/>
              </a:rPr>
              <a:t>Hjärtförbundet: </a:t>
            </a:r>
            <a:r>
              <a:rPr lang="sv-fi" sz="1800" b="0" i="0" u="none" baseline="0">
                <a:latin typeface="Arial"/>
                <a:ea typeface="Arial"/>
                <a:cs typeface="Arial"/>
                <a:sym typeface="Arial"/>
                <a:hlinkClick r:id="rId4"/>
              </a:rPr>
              <a:t>Mindfulness harjoitus - myötätuntoa ja lempeyttä itselle. Toivon sinulle kaikkea hyvää. – YouTube</a:t>
            </a:r>
            <a:r>
              <a:rPr lang="sv-fi" sz="1800" b="0" i="0" u="none" baseline="0">
                <a:latin typeface="Arial"/>
                <a:ea typeface="Arial"/>
                <a:cs typeface="Arial"/>
                <a:sym typeface="Arial"/>
              </a:rPr>
              <a:t> (på finska, längd 8:20 min)</a:t>
            </a:r>
          </a:p>
          <a:p>
            <a:endParaRPr lang="sv-fi" sz="2000" dirty="0">
              <a:latin typeface="Arial" panose="020B0604020202020204" pitchFamily="34" charset="0"/>
            </a:endParaRPr>
          </a:p>
          <a:p>
            <a:endParaRPr lang="sv-fi"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824480" y="-407487"/>
            <a:ext cx="1953152" cy="1953152"/>
          </a:xfrm>
          <a:prstGeom prst="rect">
            <a:avLst/>
          </a:prstGeom>
        </p:spPr>
      </p:pic>
      <p:sp>
        <p:nvSpPr>
          <p:cNvPr id="2" name="Title 1">
            <a:extLst>
              <a:ext uri="{FF2B5EF4-FFF2-40B4-BE49-F238E27FC236}">
                <a16:creationId xmlns:a16="http://schemas.microsoft.com/office/drawing/2014/main" id="{DF717017-10B0-6CB1-3ADD-4283BD273857}"/>
              </a:ext>
            </a:extLst>
          </p:cNvPr>
          <p:cNvSpPr txBox="1">
            <a:spLocks/>
          </p:cNvSpPr>
          <p:nvPr/>
        </p:nvSpPr>
        <p:spPr>
          <a:xfrm>
            <a:off x="556054" y="569089"/>
            <a:ext cx="10515600" cy="781750"/>
          </a:xfrm>
          <a:prstGeom prst="rect">
            <a:avLst/>
          </a:prstGeom>
        </p:spPr>
        <p:txBody>
          <a:bodyPr>
            <a:normAutofit fontScale="925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4000" b="1" i="0" u="none" baseline="0">
                <a:solidFill>
                  <a:srgbClr val="000000"/>
                </a:solidFill>
              </a:rPr>
              <a:t>Vecko</a:t>
            </a: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uppgift – välj den som passar dig bäst!</a:t>
            </a:r>
          </a:p>
        </p:txBody>
      </p:sp>
    </p:spTree>
    <p:extLst>
      <p:ext uri="{BB962C8B-B14F-4D97-AF65-F5344CB8AC3E}">
        <p14:creationId xmlns:p14="http://schemas.microsoft.com/office/powerpoint/2010/main" val="3356899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sv-fi" sz="2800" b="1" i="0" u="none" baseline="0"/>
              <a:t>Tack för detta möte!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0" y="0"/>
            <a:ext cx="7212330" cy="6858000"/>
          </a:xfrm>
        </p:spPr>
      </p:pic>
    </p:spTree>
    <p:extLst>
      <p:ext uri="{BB962C8B-B14F-4D97-AF65-F5344CB8AC3E}">
        <p14:creationId xmlns:p14="http://schemas.microsoft.com/office/powerpoint/2010/main" val="67697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90459"/>
            <a:ext cx="6469914" cy="4501861"/>
          </a:xfrm>
          <a:prstGeom prst="rect">
            <a:avLst/>
          </a:prstGeom>
        </p:spPr>
      </p:pic>
      <p:sp>
        <p:nvSpPr>
          <p:cNvPr id="2" name="Text Placeholder 1">
            <a:extLst>
              <a:ext uri="{FF2B5EF4-FFF2-40B4-BE49-F238E27FC236}">
                <a16:creationId xmlns:a16="http://schemas.microsoft.com/office/drawing/2014/main" id="{A2BAAA2F-A9F9-5449-8FA8-7EC8F2F8A2EF}"/>
              </a:ext>
            </a:extLst>
          </p:cNvPr>
          <p:cNvSpPr>
            <a:spLocks noGrp="1"/>
          </p:cNvSpPr>
          <p:nvPr>
            <p:ph type="body" idx="14"/>
          </p:nvPr>
        </p:nvSpPr>
        <p:spPr>
          <a:xfrm>
            <a:off x="6201280" y="816979"/>
            <a:ext cx="5569131" cy="5448822"/>
          </a:xfrm>
        </p:spPr>
        <p:txBody>
          <a:bodyPr/>
          <a:lstStyle/>
          <a:p>
            <a:pPr marL="457200" lvl="0" indent="0" algn="ctr" rtl="0">
              <a:spcBef>
                <a:spcPts val="0"/>
              </a:spcBef>
              <a:spcAft>
                <a:spcPts val="0"/>
              </a:spcAft>
              <a:buClr>
                <a:schemeClr val="dk1"/>
              </a:buClr>
              <a:buSzPts val="1100"/>
              <a:buFont typeface="Arial"/>
              <a:buNone/>
            </a:pPr>
            <a:r>
              <a:rPr lang="sv-fi" sz="2400" b="0" i="0" u="none" baseline="0">
                <a:solidFill>
                  <a:srgbClr val="444746"/>
                </a:solidFill>
                <a:latin typeface="Arial" panose="020B0604020202020204" pitchFamily="34" charset="0"/>
                <a:ea typeface="Roboto"/>
                <a:sym typeface="Roboto"/>
              </a:rPr>
              <a:t>Röda Korset är en av Finlands största frivilligorganisationer. Vi tar hand om de mest utsatta. Vi hjälper vid kriser och olyckor och stödjer människor i alla åldrar när livet ger dem törnar. Röda Korset har lagstadgade skyldigheter att t.ex. bistå myndigheter i undantagsförhållanden.</a:t>
            </a:r>
          </a:p>
          <a:p>
            <a:pPr marL="457200" lvl="0" indent="0" algn="ctr" rtl="0">
              <a:spcBef>
                <a:spcPts val="0"/>
              </a:spcBef>
              <a:spcAft>
                <a:spcPts val="0"/>
              </a:spcAft>
              <a:buClr>
                <a:schemeClr val="dk1"/>
              </a:buClr>
              <a:buSzPts val="1100"/>
              <a:buFont typeface="Arial"/>
              <a:buNone/>
            </a:pPr>
            <a:endParaRPr lang="sv-fi" sz="600" dirty="0">
              <a:latin typeface="Arial" panose="020B0604020202020204" pitchFamily="34" charset="0"/>
            </a:endParaRPr>
          </a:p>
          <a:p>
            <a:pPr marL="457200" lvl="0" indent="0" algn="ctr" rtl="0">
              <a:spcBef>
                <a:spcPts val="0"/>
              </a:spcBef>
              <a:spcAft>
                <a:spcPts val="0"/>
              </a:spcAft>
              <a:buNone/>
            </a:pPr>
            <a:r>
              <a:rPr lang="sv-fi" sz="2400" b="1" i="0" u="none" baseline="0">
                <a:solidFill>
                  <a:srgbClr val="444746"/>
                </a:solidFill>
                <a:latin typeface="Arial" panose="020B0604020202020204" pitchFamily="34" charset="0"/>
                <a:ea typeface="Roboto"/>
                <a:sym typeface="Roboto"/>
              </a:rPr>
              <a:t>Vår verksamhet är politiskt och religiöst oberoende och baserar sig på frivillighet.</a:t>
            </a:r>
            <a:endParaRPr lang="sv-fi" b="1" dirty="0">
              <a:latin typeface="Arial" panose="020B0604020202020204" pitchFamily="34" charset="0"/>
            </a:endParaRPr>
          </a:p>
        </p:txBody>
      </p:sp>
    </p:spTree>
    <p:extLst>
      <p:ext uri="{BB962C8B-B14F-4D97-AF65-F5344CB8AC3E}">
        <p14:creationId xmlns:p14="http://schemas.microsoft.com/office/powerpoint/2010/main" val="451458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sv-fi" b="1" i="0" u="none" baseline="0"/>
              <a:t>5:e mötet</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1524000" y="4507985"/>
            <a:ext cx="8651310" cy="523220"/>
          </a:xfrm>
          <a:prstGeom prst="rect">
            <a:avLst/>
          </a:prstGeom>
          <a:noFill/>
        </p:spPr>
        <p:txBody>
          <a:bodyPr wrap="square" rtlCol="0">
            <a:spAutoFit/>
          </a:bodyPr>
          <a:lstStyle/>
          <a:p>
            <a:pPr marL="0" lvl="0" indent="0" algn="l" rtl="0">
              <a:spcBef>
                <a:spcPts val="0"/>
              </a:spcBef>
              <a:spcAft>
                <a:spcPts val="0"/>
              </a:spcAft>
              <a:buNone/>
            </a:pPr>
            <a:r>
              <a:rPr lang="sv-fi"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Betydelsen av det förflutna</a:t>
            </a:r>
          </a:p>
        </p:txBody>
      </p:sp>
    </p:spTree>
    <p:extLst>
      <p:ext uri="{BB962C8B-B14F-4D97-AF65-F5344CB8AC3E}">
        <p14:creationId xmlns:p14="http://schemas.microsoft.com/office/powerpoint/2010/main" val="361616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7</a:t>
            </a:r>
          </a:p>
        </p:txBody>
      </p:sp>
    </p:spTree>
    <p:extLst>
      <p:ext uri="{BB962C8B-B14F-4D97-AF65-F5344CB8AC3E}">
        <p14:creationId xmlns:p14="http://schemas.microsoft.com/office/powerpoint/2010/main" val="2035217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4547" y="1722824"/>
            <a:ext cx="4678473" cy="4661725"/>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38200" y="636269"/>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Hur mår vi?</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886812" y="1715128"/>
            <a:ext cx="5736034" cy="4109475"/>
          </a:xfrm>
        </p:spPr>
        <p:txBody>
          <a:bodyPr/>
          <a:lstStyle/>
          <a:p>
            <a:pPr lvl="0" algn="l" rtl="0">
              <a:spcBef>
                <a:spcPts val="0"/>
              </a:spcBef>
              <a:spcAft>
                <a:spcPts val="0"/>
              </a:spcAft>
            </a:pPr>
            <a:r>
              <a:rPr lang="sv-fi"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 känns det just nu?</a:t>
            </a:r>
          </a:p>
          <a:p>
            <a:pPr lvl="0" algn="l" rtl="0">
              <a:spcBef>
                <a:spcPts val="0"/>
              </a:spcBef>
              <a:spcAft>
                <a:spcPts val="0"/>
              </a:spcAft>
            </a:pPr>
            <a:endParaRPr lang="sv-fi" sz="2800" dirty="0">
              <a:latin typeface="Arial" panose="020B0604020202020204" pitchFamily="34" charset="0"/>
            </a:endParaRPr>
          </a:p>
          <a:p>
            <a:pPr lvl="0" algn="l" rtl="0">
              <a:spcBef>
                <a:spcPts val="0"/>
              </a:spcBef>
              <a:spcAft>
                <a:spcPts val="0"/>
              </a:spcAft>
            </a:pPr>
            <a:r>
              <a:rPr lang="sv-fi" sz="28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Har du något särskilt som du funderar på just nu?</a:t>
            </a:r>
          </a:p>
          <a:p>
            <a:pPr lvl="0" algn="l" rtl="0">
              <a:spcBef>
                <a:spcPts val="0"/>
              </a:spcBef>
              <a:spcAft>
                <a:spcPts val="0"/>
              </a:spcAft>
            </a:pPr>
            <a:endParaRPr lang="sv-fi" sz="2800" dirty="0">
              <a:latin typeface="Arial" panose="020B0604020202020204" pitchFamily="34" charset="0"/>
            </a:endParaRPr>
          </a:p>
          <a:p>
            <a:pPr lvl="0" algn="l" rtl="0">
              <a:spcBef>
                <a:spcPts val="0"/>
              </a:spcBef>
              <a:spcAft>
                <a:spcPts val="0"/>
              </a:spcAft>
            </a:pPr>
            <a:r>
              <a:rPr lang="sv-fi" sz="2800" b="0" i="0" u="none" baseline="0">
                <a:latin typeface="Arial"/>
                <a:ea typeface="Arial"/>
                <a:cs typeface="Arial"/>
                <a:sym typeface="Arial"/>
              </a:rPr>
              <a:t>Är det något som du skrivit i din tacksamhetsdagbok som du skulle vilja dela med de andra?</a:t>
            </a:r>
          </a:p>
          <a:p>
            <a:endParaRPr lang="sv-fi" dirty="0"/>
          </a:p>
        </p:txBody>
      </p:sp>
    </p:spTree>
    <p:extLst>
      <p:ext uri="{BB962C8B-B14F-4D97-AF65-F5344CB8AC3E}">
        <p14:creationId xmlns:p14="http://schemas.microsoft.com/office/powerpoint/2010/main" val="2980106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56054" y="2007263"/>
            <a:ext cx="11080625" cy="4101779"/>
          </a:xfrm>
        </p:spPr>
        <p:txBody>
          <a:bodyPr/>
          <a:lstStyle/>
          <a:p>
            <a:pPr lvl="0" algn="l" rtl="0">
              <a:lnSpc>
                <a:spcPct val="80000"/>
              </a:lnSpc>
              <a:spcBef>
                <a:spcPts val="0"/>
              </a:spcBef>
              <a:spcAft>
                <a:spcPts val="0"/>
              </a:spcAft>
              <a:buSzPts val="440"/>
            </a:pPr>
            <a:endParaRPr lang="sv-fi" sz="2000" dirty="0">
              <a:latin typeface="Arial" panose="020B0604020202020204" pitchFamily="34" charset="0"/>
            </a:endParaRPr>
          </a:p>
          <a:p>
            <a:pPr marL="457200" indent="-457200" algn="l" rtl="0">
              <a:spcAft>
                <a:spcPts val="1000"/>
              </a:spcAft>
              <a:buAutoNum type="arabicPeriod"/>
            </a:pPr>
            <a:r>
              <a:rPr lang="sv-fi" sz="2000" b="0" i="0" u="none" baseline="0">
                <a:latin typeface="Arial"/>
                <a:ea typeface="Arial"/>
                <a:cs typeface="Arial"/>
                <a:sym typeface="Arial"/>
              </a:rPr>
              <a:t>Skriv en lista över saker som får dig att uppleva att du inte är tillräckligt bra. De kan vara konkreta saker, såsom </a:t>
            </a:r>
            <a:r>
              <a:rPr lang="sv-fi" sz="2000" b="0" i="1" u="none" baseline="0">
                <a:latin typeface="Arial"/>
                <a:ea typeface="Arial"/>
                <a:cs typeface="Arial"/>
                <a:sym typeface="Arial"/>
              </a:rPr>
              <a:t>jag kan inte simma</a:t>
            </a:r>
            <a:r>
              <a:rPr lang="sv-fi" sz="2000" b="0" i="0" u="none" baseline="0">
                <a:latin typeface="Arial"/>
                <a:ea typeface="Arial"/>
                <a:cs typeface="Arial"/>
                <a:sym typeface="Arial"/>
              </a:rPr>
              <a:t> eller mindre konkreta, såsom </a:t>
            </a:r>
            <a:r>
              <a:rPr lang="sv-fi" sz="2000" b="0" i="1" u="none" baseline="0">
                <a:latin typeface="Arial"/>
                <a:ea typeface="Arial"/>
                <a:cs typeface="Arial"/>
                <a:sym typeface="Arial"/>
              </a:rPr>
              <a:t>jag tycker att jag är fumlig i sociala situationer.</a:t>
            </a:r>
            <a:r>
              <a:rPr lang="sv-fi" sz="2000" b="0" i="0" u="none" baseline="0">
                <a:latin typeface="Arial"/>
                <a:ea typeface="Arial"/>
                <a:cs typeface="Arial"/>
                <a:sym typeface="Arial"/>
              </a:rPr>
              <a:t> Föreställ dig att du är en empatisk vän och skriv ett brev till dig själv där du svarar på dina påståenden. Denna vän accepterar dig och respekterar dig och dina känslor. Hen ser inte ned på dig eller dina erfarenheter. Läs brevet om några dagar. Låt orden ha en inverkan på dig.</a:t>
            </a:r>
          </a:p>
          <a:p>
            <a:pPr marL="457200" indent="-457200" algn="l" rtl="0">
              <a:spcAft>
                <a:spcPts val="1000"/>
              </a:spcAft>
              <a:buAutoNum type="arabicPeriod"/>
            </a:pPr>
            <a:r>
              <a:rPr lang="sv-fi" sz="2000" b="0" i="0" u="none" baseline="0">
                <a:latin typeface="Arial"/>
                <a:ea typeface="Arial"/>
                <a:cs typeface="Arial"/>
                <a:sym typeface="Arial"/>
              </a:rPr>
              <a:t>Anteckna dina observationer i tacksamhetsdagboken minst en dag i veckan. </a:t>
            </a:r>
          </a:p>
          <a:p>
            <a:pPr marL="457200" indent="-457200" algn="l" rtl="0">
              <a:buAutoNum type="arabicPeriod"/>
            </a:pPr>
            <a:r>
              <a:rPr lang="sv-fi" sz="2000" b="0" i="0" u="none" baseline="0">
                <a:latin typeface="Arial"/>
                <a:ea typeface="Arial"/>
                <a:cs typeface="Arial"/>
                <a:sym typeface="Arial"/>
              </a:rPr>
              <a:t>Videorekommendationer:</a:t>
            </a:r>
            <a:endParaRPr lang="sv-fi" dirty="0">
              <a:latin typeface="Arial"/>
              <a:cs typeface="Arial"/>
            </a:endParaRPr>
          </a:p>
          <a:p>
            <a:pPr marL="800100" lvl="1" indent="-342900" algn="l" rtl="0">
              <a:buFont typeface="Courier New" panose="02070309020205020404" pitchFamily="49" charset="0"/>
              <a:buChar char="o"/>
            </a:pPr>
            <a:r>
              <a:rPr lang="sv-fi" sz="1800" b="0" i="0" u="none" baseline="0">
                <a:latin typeface="Arial"/>
                <a:ea typeface="Arial"/>
                <a:cs typeface="Arial"/>
                <a:sym typeface="Arial"/>
              </a:rPr>
              <a:t>Mieli rf, självacceptans: </a:t>
            </a:r>
            <a:r>
              <a:rPr lang="sv-fi" sz="1800" b="0" i="0" u="none" baseline="0">
                <a:solidFill>
                  <a:schemeClr val="hlink"/>
                </a:solidFill>
                <a:uFill>
                  <a:noFill/>
                </a:uFill>
                <a:latin typeface="Arial"/>
                <a:ea typeface="Roboto"/>
                <a:cs typeface="Arial"/>
                <a:sym typeface="Roboto"/>
                <a:hlinkClick r:id="rId3">
                  <a:extLst>
                    <a:ext uri="{A12FA001-AC4F-418D-AE19-62706E023703}">
                      <ahyp:hlinkClr xmlns:ahyp="http://schemas.microsoft.com/office/drawing/2018/hyperlinkcolor" val="tx"/>
                    </a:ext>
                  </a:extLst>
                </a:hlinkClick>
              </a:rPr>
              <a:t>https://youtu.be/wZ16Dg7dsX8</a:t>
            </a:r>
            <a:r>
              <a:rPr lang="sv-fi" sz="1800" b="0" i="0" u="none" baseline="0"/>
              <a:t> (på finska)</a:t>
            </a:r>
            <a:endParaRPr lang="sv-fi" sz="1800" dirty="0">
              <a:solidFill>
                <a:schemeClr val="hlink"/>
              </a:solidFill>
              <a:uFill>
                <a:noFill/>
              </a:uFill>
              <a:latin typeface="Arial"/>
              <a:ea typeface="Roboto"/>
              <a:cs typeface="Arial"/>
              <a:sym typeface="Roboto"/>
            </a:endParaRPr>
          </a:p>
          <a:p>
            <a:pPr marL="800100" lvl="1" indent="-342900" algn="l" rtl="0">
              <a:buFont typeface="Courier New" panose="02070309020205020404" pitchFamily="49" charset="0"/>
              <a:buChar char="o"/>
            </a:pPr>
            <a:r>
              <a:rPr lang="sv-fi" sz="1800" b="0" i="0" u="none" baseline="0">
                <a:latin typeface="Arial"/>
                <a:ea typeface="Arial"/>
                <a:cs typeface="Arial"/>
                <a:sym typeface="Arial"/>
              </a:rPr>
              <a:t>Hjärtförbundet: </a:t>
            </a:r>
            <a:r>
              <a:rPr lang="sv-fi" sz="1800" b="0" i="0" u="none" baseline="0">
                <a:latin typeface="Arial"/>
                <a:ea typeface="Arial"/>
                <a:cs typeface="Arial"/>
                <a:sym typeface="Arial"/>
                <a:hlinkClick r:id="rId4"/>
              </a:rPr>
              <a:t>Mindfulness harjoitus - myötätuntoa ja lempeyttä itselle. Toivon sinulle kaikkea hyvää. – YouTube</a:t>
            </a:r>
            <a:r>
              <a:rPr lang="sv-fi" sz="1800" b="0" i="0" u="none" baseline="0">
                <a:latin typeface="Arial"/>
                <a:ea typeface="Arial"/>
                <a:cs typeface="Arial"/>
                <a:sym typeface="Arial"/>
              </a:rPr>
              <a:t> (på finska, längd 8:20 min)</a:t>
            </a:r>
          </a:p>
          <a:p>
            <a:pPr algn="l" rtl="0">
              <a:spcAft>
                <a:spcPts val="1000"/>
              </a:spcAft>
            </a:pPr>
            <a:endParaRPr lang="sv-fi" sz="2000" dirty="0">
              <a:latin typeface="Arial"/>
              <a:cs typeface="Arial"/>
            </a:endParaRPr>
          </a:p>
          <a:p>
            <a:endParaRPr lang="sv-fi"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515073" y="-504927"/>
            <a:ext cx="1953152" cy="1953152"/>
          </a:xfrm>
          <a:prstGeom prst="rect">
            <a:avLst/>
          </a:prstGeom>
        </p:spPr>
      </p:pic>
      <p:sp>
        <p:nvSpPr>
          <p:cNvPr id="2" name="Title 1">
            <a:extLst>
              <a:ext uri="{FF2B5EF4-FFF2-40B4-BE49-F238E27FC236}">
                <a16:creationId xmlns:a16="http://schemas.microsoft.com/office/drawing/2014/main" id="{DF717017-10B0-6CB1-3ADD-4283BD273857}"/>
              </a:ext>
            </a:extLst>
          </p:cNvPr>
          <p:cNvSpPr txBox="1">
            <a:spLocks/>
          </p:cNvSpPr>
          <p:nvPr/>
        </p:nvSpPr>
        <p:spPr>
          <a:xfrm>
            <a:off x="556054" y="666475"/>
            <a:ext cx="10515600" cy="7817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defRPr/>
            </a:pPr>
            <a:r>
              <a:rPr lang="sv-fi" sz="4000" b="1" i="0" u="none" baseline="0">
                <a:solidFill>
                  <a:srgbClr val="000000"/>
                </a:solidFill>
                <a:latin typeface="Arial"/>
                <a:ea typeface="Arial"/>
                <a:cs typeface="Arial"/>
                <a:sym typeface="Arial"/>
              </a:rPr>
              <a:t>Väckte veckouppgiften tankar?</a:t>
            </a:r>
            <a:endParaRPr lang="sv-fi" sz="4000" dirty="0">
              <a:ea typeface="+mj-ea"/>
            </a:endParaRPr>
          </a:p>
        </p:txBody>
      </p:sp>
    </p:spTree>
    <p:extLst>
      <p:ext uri="{BB962C8B-B14F-4D97-AF65-F5344CB8AC3E}">
        <p14:creationId xmlns:p14="http://schemas.microsoft.com/office/powerpoint/2010/main" val="2580064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694297" y="618957"/>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Hurdant var ditt barndomshem?</a:t>
            </a:r>
            <a:endParaRPr kumimoji="0" lang="sv-fi"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471781" y="1952004"/>
            <a:ext cx="5135672" cy="4101779"/>
          </a:xfrm>
        </p:spPr>
        <p:txBody>
          <a:bodyPr/>
          <a:lstStyle/>
          <a:p>
            <a:pPr marL="431800" lvl="0" indent="-342900" algn="l" rtl="0">
              <a:spcBef>
                <a:spcPts val="0"/>
              </a:spcBef>
              <a:spcAft>
                <a:spcPts val="0"/>
              </a:spcAft>
              <a:buClr>
                <a:schemeClr val="dk2"/>
              </a:buClr>
              <a:buSzPts val="2200"/>
              <a:buFont typeface="Wingdings" panose="020B0604020202020204" pitchFamily="34" charset="0"/>
              <a:buChar char="Ø"/>
            </a:pPr>
            <a:r>
              <a:rPr lang="sv-fi" sz="2000" b="0" i="0" u="none" baseline="0">
                <a:latin typeface="Arial"/>
                <a:ea typeface="Arial"/>
                <a:cs typeface="Arial"/>
                <a:sym typeface="Arial"/>
              </a:rPr>
              <a:t>Hurdana sociala relationer hade din familj, gick ni ofta på besök hos andra människor?</a:t>
            </a:r>
            <a:endParaRPr lang="sv-fi">
              <a:latin typeface="Arial"/>
              <a:cs typeface="Arial"/>
            </a:endParaRPr>
          </a:p>
          <a:p>
            <a:pPr marL="431800" lvl="0" indent="-342900" algn="l" rtl="0">
              <a:spcBef>
                <a:spcPts val="0"/>
              </a:spcBef>
              <a:spcAft>
                <a:spcPts val="0"/>
              </a:spcAft>
              <a:buClr>
                <a:schemeClr val="dk2"/>
              </a:buClr>
              <a:buSzPts val="2200"/>
              <a:buFont typeface="Wingdings" panose="020B0604020202020204" pitchFamily="34" charset="0"/>
              <a:buChar char="Ø"/>
            </a:pPr>
            <a:endParaRPr lang="sv-fi" sz="2000" dirty="0">
              <a:latin typeface="Arial" panose="020B0604020202020204" pitchFamily="34" charset="0"/>
            </a:endParaRPr>
          </a:p>
          <a:p>
            <a:pPr marL="431800" lvl="0" indent="-342900" algn="l" rtl="0">
              <a:spcBef>
                <a:spcPts val="0"/>
              </a:spcBef>
              <a:spcAft>
                <a:spcPts val="0"/>
              </a:spcAft>
              <a:buClr>
                <a:schemeClr val="dk2"/>
              </a:buClr>
              <a:buSzPts val="2200"/>
              <a:buFont typeface="Wingdings" panose="020B0604020202020204" pitchFamily="34" charset="0"/>
              <a:buChar char="Ø"/>
            </a:pPr>
            <a:r>
              <a:rPr lang="sv-fi" sz="2000" b="0" i="0" u="none" baseline="0">
                <a:latin typeface="Arial"/>
                <a:ea typeface="Arial"/>
                <a:cs typeface="Arial"/>
                <a:sym typeface="Arial"/>
              </a:rPr>
              <a:t>Hur förhöll sig dina föräldrar till främmande människor, var de reserverade</a:t>
            </a:r>
            <a:br>
              <a:rPr lang="sv-fi" sz="2000">
                <a:latin typeface="Arial" panose="020B0604020202020204" pitchFamily="34" charset="0"/>
              </a:rPr>
            </a:br>
            <a:r>
              <a:rPr lang="sv-fi" sz="2000" b="0" i="0" u="none" baseline="0">
                <a:latin typeface="Arial"/>
                <a:ea typeface="Arial"/>
                <a:cs typeface="Arial"/>
                <a:sym typeface="Arial"/>
              </a:rPr>
              <a:t>eller öppna?</a:t>
            </a:r>
          </a:p>
          <a:p>
            <a:pPr marL="431800" lvl="0" indent="-342900" algn="l" rtl="0">
              <a:spcBef>
                <a:spcPts val="0"/>
              </a:spcBef>
              <a:spcAft>
                <a:spcPts val="0"/>
              </a:spcAft>
              <a:buClr>
                <a:schemeClr val="dk2"/>
              </a:buClr>
              <a:buSzPts val="2200"/>
              <a:buFont typeface="Wingdings" panose="020B0604020202020204" pitchFamily="34" charset="0"/>
              <a:buChar char="Ø"/>
            </a:pPr>
            <a:endParaRPr lang="sv-fi" sz="2000" dirty="0">
              <a:latin typeface="Arial" panose="020B0604020202020204" pitchFamily="34" charset="0"/>
            </a:endParaRPr>
          </a:p>
          <a:p>
            <a:pPr marL="431800" lvl="0" indent="-342900" algn="l" rtl="0">
              <a:spcBef>
                <a:spcPts val="0"/>
              </a:spcBef>
              <a:spcAft>
                <a:spcPts val="0"/>
              </a:spcAft>
              <a:buClr>
                <a:schemeClr val="dk2"/>
              </a:buClr>
              <a:buSzPts val="2200"/>
              <a:buFont typeface="Wingdings" panose="020B0604020202020204" pitchFamily="34" charset="0"/>
              <a:buChar char="Ø"/>
            </a:pPr>
            <a:r>
              <a:rPr lang="sv-fi" sz="2000" b="0" i="0" u="none" baseline="0">
                <a:latin typeface="Arial"/>
                <a:ea typeface="Arial"/>
                <a:cs typeface="Arial"/>
                <a:sym typeface="Arial"/>
              </a:rPr>
              <a:t>Visade dina föräldrar känslor eller talade de om dem? Hur löste dina föräldrar konflikter?</a:t>
            </a:r>
            <a:br>
              <a:rPr lang="sv-fi" sz="2000">
                <a:latin typeface="Arial" panose="020B0604020202020204" pitchFamily="34" charset="0"/>
              </a:rPr>
            </a:br>
            <a:endParaRPr lang="sv-fi" sz="2000" dirty="0">
              <a:latin typeface="Arial" panose="020B0604020202020204" pitchFamily="34" charset="0"/>
            </a:endParaRPr>
          </a:p>
        </p:txBody>
      </p:sp>
      <p:pic>
        <p:nvPicPr>
          <p:cNvPr id="2" name="Picture Placeholder 4">
            <a:extLst>
              <a:ext uri="{FF2B5EF4-FFF2-40B4-BE49-F238E27FC236}">
                <a16:creationId xmlns:a16="http://schemas.microsoft.com/office/drawing/2014/main" id="{70D6F4E4-3CB8-975B-E5D1-8D91DF68111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A77C0738-540C-B056-DF3F-091108711120}"/>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7" name="Tähti: 5-sakarainen 6">
            <a:extLst>
              <a:ext uri="{FF2B5EF4-FFF2-40B4-BE49-F238E27FC236}">
                <a16:creationId xmlns:a16="http://schemas.microsoft.com/office/drawing/2014/main" id="{D40700D6-85C8-BB30-A9BB-11F182F17BAF}"/>
              </a:ext>
            </a:extLst>
          </p:cNvPr>
          <p:cNvSpPr/>
          <p:nvPr/>
        </p:nvSpPr>
        <p:spPr>
          <a:xfrm>
            <a:off x="10712440" y="59178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1464285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565160" y="591782"/>
            <a:ext cx="10515600" cy="781750"/>
          </a:xfrm>
        </p:spPr>
        <p:txBody>
          <a:bodyPr>
            <a:normAutofit/>
          </a:bodyPr>
          <a:lstStyle/>
          <a:p>
            <a:pPr algn="l" rtl="0"/>
            <a:r>
              <a:rPr lang="sv-fi" sz="3600" b="1" i="0" u="none" baseline="0"/>
              <a:t>Betydelsen av det förflutna</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393356" y="1983481"/>
            <a:ext cx="8664147" cy="3966119"/>
          </a:xfrm>
        </p:spPr>
        <p:txBody>
          <a:bodyPr>
            <a:normAutofit fontScale="85000" lnSpcReduction="20000"/>
          </a:bodyPr>
          <a:lstStyle/>
          <a:p>
            <a:pPr marL="457200" lvl="0" indent="-324485" algn="l" rtl="0">
              <a:spcBef>
                <a:spcPts val="0"/>
              </a:spcBef>
              <a:spcAft>
                <a:spcPts val="0"/>
              </a:spcAft>
              <a:buSzPts val="1510"/>
              <a:buChar char="●"/>
            </a:pPr>
            <a:r>
              <a:rPr lang="sv-fi" sz="3100" b="0" i="0" u="none" baseline="0"/>
              <a:t>Tidigare relationer, misslyckanden och familjens vanor har en inverkan på hur vi kommunicerar med andra människor. </a:t>
            </a:r>
          </a:p>
          <a:p>
            <a:pPr marL="132715" lvl="0" indent="0" algn="l" rtl="0">
              <a:spcBef>
                <a:spcPts val="0"/>
              </a:spcBef>
              <a:spcAft>
                <a:spcPts val="0"/>
              </a:spcAft>
              <a:buSzPts val="1510"/>
            </a:pPr>
            <a:endParaRPr lang="sv-fi" sz="3100" dirty="0"/>
          </a:p>
          <a:p>
            <a:pPr marL="457200" lvl="0" indent="-324485" algn="l" rtl="0">
              <a:spcBef>
                <a:spcPts val="0"/>
              </a:spcBef>
              <a:spcAft>
                <a:spcPts val="0"/>
              </a:spcAft>
              <a:buSzPts val="1510"/>
              <a:buChar char="●"/>
            </a:pPr>
            <a:r>
              <a:rPr lang="sv-fi" sz="3100" b="0" i="0" u="none" baseline="0"/>
              <a:t>Tråkiga händelser, såsom mobbning, förluster eller misslyckanden kan lämna stora spår i människans liv. </a:t>
            </a:r>
          </a:p>
          <a:p>
            <a:pPr marL="132715" lvl="0" indent="0" algn="l" rtl="0">
              <a:spcBef>
                <a:spcPts val="0"/>
              </a:spcBef>
              <a:spcAft>
                <a:spcPts val="0"/>
              </a:spcAft>
              <a:buSzPts val="1510"/>
            </a:pPr>
            <a:endParaRPr lang="sv-fi" sz="3100" dirty="0"/>
          </a:p>
          <a:p>
            <a:pPr marL="457200" lvl="0" indent="-324485" algn="l" rtl="0">
              <a:spcBef>
                <a:spcPts val="0"/>
              </a:spcBef>
              <a:spcAft>
                <a:spcPts val="0"/>
              </a:spcAft>
              <a:buSzPts val="1510"/>
              <a:buChar char="●"/>
            </a:pPr>
            <a:r>
              <a:rPr lang="sv-fi" sz="3100" b="0" i="0" u="none" baseline="0"/>
              <a:t>Hen kan exempelvis börja undvika situationer som påminner hen om den tråkiga händelsen. Detta kan ske omedvetet och människan förstår nödvändigtvis inte vad hens beteende beror på.</a:t>
            </a:r>
          </a:p>
          <a:p>
            <a:endParaRPr lang="sv-fi" dirty="0"/>
          </a:p>
        </p:txBody>
      </p:sp>
      <p:pic>
        <p:nvPicPr>
          <p:cNvPr id="4" name="Kuva 3">
            <a:extLst>
              <a:ext uri="{FF2B5EF4-FFF2-40B4-BE49-F238E27FC236}">
                <a16:creationId xmlns:a16="http://schemas.microsoft.com/office/drawing/2014/main" id="{0E026389-6CF1-ABDB-DD22-930EC94FD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57503" y="2372298"/>
            <a:ext cx="2969009" cy="3188484"/>
          </a:xfrm>
          <a:prstGeom prst="rect">
            <a:avLst/>
          </a:prstGeom>
        </p:spPr>
      </p:pic>
      <p:sp>
        <p:nvSpPr>
          <p:cNvPr id="6" name="Tähti: 5-sakarainen 5">
            <a:extLst>
              <a:ext uri="{FF2B5EF4-FFF2-40B4-BE49-F238E27FC236}">
                <a16:creationId xmlns:a16="http://schemas.microsoft.com/office/drawing/2014/main" id="{B36796A8-AB9C-7B92-6AA6-5528E4C7E2EF}"/>
              </a:ext>
            </a:extLst>
          </p:cNvPr>
          <p:cNvSpPr/>
          <p:nvPr/>
        </p:nvSpPr>
        <p:spPr>
          <a:xfrm>
            <a:off x="10712440" y="59178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1334034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45914" y="660537"/>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Mänskliga relationer i olika skeden av livet</a:t>
            </a:r>
            <a:endParaRPr kumimoji="0" lang="sv-fi"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560541" y="2096929"/>
            <a:ext cx="6223484" cy="4101779"/>
          </a:xfrm>
        </p:spPr>
        <p:txBody>
          <a:bodyPr/>
          <a:lstStyle/>
          <a:p>
            <a:pPr marL="457200" lvl="0" indent="0" algn="l" rtl="0">
              <a:lnSpc>
                <a:spcPct val="80000"/>
              </a:lnSpc>
              <a:spcBef>
                <a:spcPts val="0"/>
              </a:spcBef>
              <a:spcAft>
                <a:spcPts val="0"/>
              </a:spcAft>
              <a:buNone/>
            </a:pPr>
            <a:endParaRPr lang="sv-fi" sz="2000" dirty="0"/>
          </a:p>
          <a:p>
            <a:pPr marL="742950" indent="-285750" algn="l" rtl="0">
              <a:lnSpc>
                <a:spcPct val="80000"/>
              </a:lnSpc>
              <a:buFont typeface="Arial" panose="020B0604020202020204" pitchFamily="34" charset="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Minns du vissa relationer eller händelser som klart har påverkat ditt eget sätt att förhålla dig till andra människor eller agera i vissa situationer? </a:t>
            </a:r>
          </a:p>
          <a:p>
            <a:pPr marL="457200" algn="l" rtl="0">
              <a:lnSpc>
                <a:spcPct val="80000"/>
              </a:lnSpc>
            </a:pPr>
            <a:endParaRPr lang="sv-fi" sz="2000" dirty="0">
              <a:latin typeface="Arial" panose="020B0604020202020204" pitchFamily="34" charset="0"/>
            </a:endParaRPr>
          </a:p>
          <a:p>
            <a:pPr marL="742950" indent="-285750" algn="l" rtl="0">
              <a:lnSpc>
                <a:spcPct val="80000"/>
              </a:lnSpc>
              <a:buFont typeface="Arial" panose="020B0604020202020204" pitchFamily="34" charset="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Minns du att någon skulle ha sett dina styrkor samt uppmuntrat eller förstått dig?</a:t>
            </a:r>
          </a:p>
          <a:p>
            <a:pPr marL="457200" algn="l" rtl="0">
              <a:lnSpc>
                <a:spcPct val="80000"/>
              </a:lnSpc>
            </a:pPr>
            <a:endParaRPr lang="sv-fi" sz="2000" dirty="0">
              <a:latin typeface="Arial" panose="020B0604020202020204" pitchFamily="34" charset="0"/>
            </a:endParaRPr>
          </a:p>
          <a:p>
            <a:pPr marL="742950" indent="-285750" algn="l" rtl="0">
              <a:lnSpc>
                <a:spcPct val="80000"/>
              </a:lnSpc>
              <a:buFont typeface="Arial" panose="020B0604020202020204" pitchFamily="34" charset="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Skulle du ha önskat att en viss människa skulle ha förhållit sig till dig på ett annat sätt så att du skulle ha mått bättre?</a:t>
            </a:r>
          </a:p>
          <a:p>
            <a:pPr marL="457200" algn="l" rtl="0">
              <a:lnSpc>
                <a:spcPct val="80000"/>
              </a:lnSpc>
            </a:pPr>
            <a:endParaRPr lang="sv-fi" sz="2000" dirty="0">
              <a:latin typeface="Arial" panose="020B0604020202020204" pitchFamily="34" charset="0"/>
            </a:endParaRPr>
          </a:p>
          <a:p>
            <a:pPr marL="742950" indent="-285750" algn="l" rtl="0">
              <a:lnSpc>
                <a:spcPct val="80000"/>
              </a:lnSpc>
              <a:buFont typeface="Arial" panose="020B0604020202020204" pitchFamily="34" charset="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Har du lyckats komma över en svår relation eller upplevelse? Vilka tips skulle du ge åt de övriga deltagarna? </a:t>
            </a:r>
          </a:p>
          <a:p>
            <a:pPr marL="88900" lvl="0" algn="l" rtl="0">
              <a:spcBef>
                <a:spcPts val="0"/>
              </a:spcBef>
              <a:spcAft>
                <a:spcPts val="0"/>
              </a:spcAft>
              <a:buClr>
                <a:schemeClr val="dk2"/>
              </a:buClr>
              <a:buSzPts val="2200"/>
            </a:pPr>
            <a:br>
              <a:rPr lang="sv-fi" sz="2000">
                <a:latin typeface="Arial" panose="020B0604020202020204" pitchFamily="34" charset="0"/>
              </a:rPr>
            </a:br>
            <a:endParaRPr lang="sv-fi" sz="1600" dirty="0">
              <a:latin typeface="Arial" panose="020B0604020202020204" pitchFamily="34" charset="0"/>
            </a:endParaRPr>
          </a:p>
        </p:txBody>
      </p:sp>
      <p:pic>
        <p:nvPicPr>
          <p:cNvPr id="2" name="Picture Placeholder 4">
            <a:extLst>
              <a:ext uri="{FF2B5EF4-FFF2-40B4-BE49-F238E27FC236}">
                <a16:creationId xmlns:a16="http://schemas.microsoft.com/office/drawing/2014/main" id="{CEF4FE93-D578-4370-386F-BCF4DFDA0FA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4" name="Puhekupla: Soikea 3">
            <a:extLst>
              <a:ext uri="{FF2B5EF4-FFF2-40B4-BE49-F238E27FC236}">
                <a16:creationId xmlns:a16="http://schemas.microsoft.com/office/drawing/2014/main" id="{B8CE7907-F34E-6CD9-AE2D-60EA5C047BE5}"/>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7" name="Tähti: 5-sakarainen 6">
            <a:extLst>
              <a:ext uri="{FF2B5EF4-FFF2-40B4-BE49-F238E27FC236}">
                <a16:creationId xmlns:a16="http://schemas.microsoft.com/office/drawing/2014/main" id="{532B0C5D-C448-B392-C264-D9D733A0B245}"/>
              </a:ext>
            </a:extLst>
          </p:cNvPr>
          <p:cNvSpPr/>
          <p:nvPr/>
        </p:nvSpPr>
        <p:spPr>
          <a:xfrm>
            <a:off x="10712440" y="591782"/>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41054977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sv-fi" b="1" i="0" u="none" baseline="0"/>
              <a:t>Goda nyheter:</a:t>
            </a:r>
            <a:br>
              <a:rPr lang="sv-fi"/>
            </a:br>
            <a:r>
              <a:rPr lang="sv-fi" b="1" i="0" u="none" baseline="0"/>
              <a:t>Det förflutna </a:t>
            </a:r>
            <a:r>
              <a:rPr lang="sv-fi" b="1" i="0" u="none" baseline="0">
                <a:solidFill>
                  <a:srgbClr val="FF0000"/>
                </a:solidFill>
              </a:rPr>
              <a:t>behöver inte </a:t>
            </a:r>
            <a:r>
              <a:rPr lang="sv-fi" b="1" i="0" u="none" baseline="0"/>
              <a:t>definiera framtiden. </a:t>
            </a:r>
            <a:endParaRPr lang="sv-fi" sz="5400"/>
          </a:p>
        </p:txBody>
      </p:sp>
    </p:spTree>
    <p:extLst>
      <p:ext uri="{BB962C8B-B14F-4D97-AF65-F5344CB8AC3E}">
        <p14:creationId xmlns:p14="http://schemas.microsoft.com/office/powerpoint/2010/main" val="17039966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838200" y="611062"/>
            <a:ext cx="10515600" cy="7817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4000" b="1" i="0" u="none" baseline="0">
                <a:solidFill>
                  <a:srgbClr val="000000"/>
                </a:solidFill>
                <a:latin typeface="Arial"/>
                <a:ea typeface="Arial"/>
                <a:cs typeface="Arial"/>
                <a:sym typeface="Arial"/>
              </a:rPr>
              <a:t>Kraftgivande</a:t>
            </a:r>
            <a:r>
              <a:rPr kumimoji="0" lang="sv-fi" sz="4000" b="1" i="0" u="none" strike="noStrike" kern="1200" cap="none" spc="0" normalizeH="0" baseline="0">
                <a:ln>
                  <a:noFill/>
                </a:ln>
                <a:solidFill>
                  <a:srgbClr val="000000"/>
                </a:solidFill>
                <a:effectLst/>
                <a:uLnTx/>
                <a:uFillTx/>
                <a:latin typeface="Arial"/>
                <a:ea typeface="Arial"/>
                <a:cs typeface="Arial"/>
                <a:sym typeface="Arial"/>
              </a:rPr>
              <a:t> erfarenheter</a:t>
            </a:r>
            <a:endParaRPr kumimoji="0" lang="sv-fi" sz="4000" b="1" i="0" u="none" strike="noStrike" kern="1200" cap="none" spc="0" normalizeH="0" baseline="0" noProof="0" dirty="0">
              <a:ln>
                <a:noFill/>
              </a:ln>
              <a:solidFill>
                <a:srgbClr val="000000"/>
              </a:solidFill>
              <a:effectLst/>
              <a:uLnTx/>
              <a:uFillTx/>
              <a:latin typeface="Arial"/>
              <a:cs typeface="Arial"/>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096000" y="2145159"/>
            <a:ext cx="5135672" cy="4101779"/>
          </a:xfrm>
        </p:spPr>
        <p:txBody>
          <a:bodyPr/>
          <a:lstStyle/>
          <a:p>
            <a:pPr marL="0" lvl="0" indent="0" algn="l" rtl="0">
              <a:lnSpc>
                <a:spcPct val="80000"/>
              </a:lnSpc>
              <a:spcBef>
                <a:spcPts val="0"/>
              </a:spcBef>
              <a:spcAft>
                <a:spcPts val="0"/>
              </a:spcAft>
              <a:buSzPts val="605"/>
              <a:buNone/>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Har du några goda minnen eller erfarenheter som kan ge dig kraft i denna stund?</a:t>
            </a:r>
          </a:p>
          <a:p>
            <a:pPr marL="0" lvl="0" indent="0" algn="l" rtl="0">
              <a:lnSpc>
                <a:spcPct val="80000"/>
              </a:lnSpc>
              <a:spcBef>
                <a:spcPts val="0"/>
              </a:spcBef>
              <a:spcAft>
                <a:spcPts val="0"/>
              </a:spcAft>
              <a:buSzPts val="605"/>
              <a:buNone/>
            </a:pPr>
            <a:endParaRPr lang="sv-fi" sz="2000" dirty="0">
              <a:latin typeface="Arial" panose="020B0604020202020204" pitchFamily="34" charset="0"/>
            </a:endParaRPr>
          </a:p>
          <a:p>
            <a:pPr marL="0" lvl="0" indent="0" algn="l" rtl="0">
              <a:lnSpc>
                <a:spcPct val="80000"/>
              </a:lnSpc>
              <a:spcBef>
                <a:spcPts val="0"/>
              </a:spcBef>
              <a:spcAft>
                <a:spcPts val="0"/>
              </a:spcAft>
              <a:buSzPts val="605"/>
              <a:buNone/>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Välj 1–3 små eller stora stunder då du känt dig speciellt stark, lycklig eller kraftfull?</a:t>
            </a:r>
          </a:p>
          <a:p>
            <a:pPr marL="0" lvl="0" indent="0" algn="l" rtl="0">
              <a:lnSpc>
                <a:spcPct val="80000"/>
              </a:lnSpc>
              <a:spcBef>
                <a:spcPts val="0"/>
              </a:spcBef>
              <a:spcAft>
                <a:spcPts val="0"/>
              </a:spcAft>
              <a:buSzPts val="605"/>
              <a:buNone/>
            </a:pPr>
            <a:endParaRPr lang="sv-fi" sz="2000" dirty="0">
              <a:latin typeface="Arial" panose="020B0604020202020204" pitchFamily="34" charset="0"/>
            </a:endParaRPr>
          </a:p>
          <a:p>
            <a:pPr marL="0" lvl="0" indent="0" algn="l" rtl="0">
              <a:spcBef>
                <a:spcPts val="0"/>
              </a:spcBef>
              <a:spcAft>
                <a:spcPts val="0"/>
              </a:spcAft>
              <a:buNone/>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Upplev dessa stunder och känslor på nytt i ditt minne. Märker du att det är möjligt att känna samma känslor också i denna stund?</a:t>
            </a:r>
          </a:p>
          <a:p>
            <a:pPr marL="431800" lvl="0" indent="-342900" algn="l" rtl="0">
              <a:spcBef>
                <a:spcPts val="0"/>
              </a:spcBef>
              <a:spcAft>
                <a:spcPts val="0"/>
              </a:spcAft>
              <a:buClr>
                <a:schemeClr val="dk2"/>
              </a:buClr>
              <a:buSzPts val="2200"/>
              <a:buFont typeface="Arial" panose="020B0604020202020204" pitchFamily="34" charset="0"/>
              <a:buChar char="•"/>
            </a:pPr>
            <a:endParaRPr lang="sv-fi" sz="2000" dirty="0">
              <a:latin typeface="Arial" panose="020B0604020202020204" pitchFamily="34" charset="0"/>
            </a:endParaRPr>
          </a:p>
          <a:p>
            <a:pPr marL="0" lvl="0" indent="0" algn="l" rtl="0">
              <a:spcBef>
                <a:spcPts val="0"/>
              </a:spcBef>
              <a:spcAft>
                <a:spcPts val="0"/>
              </a:spcAft>
              <a:buNone/>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Skulle dessa minnen kunna ge dig kraft när du har det svårt? </a:t>
            </a:r>
          </a:p>
          <a:p>
            <a:pPr marL="88900" lvl="0" algn="l" rtl="0">
              <a:spcBef>
                <a:spcPts val="0"/>
              </a:spcBef>
              <a:spcAft>
                <a:spcPts val="0"/>
              </a:spcAft>
              <a:buClr>
                <a:schemeClr val="dk2"/>
              </a:buClr>
              <a:buSzPts val="2200"/>
            </a:pPr>
            <a:br>
              <a:rPr lang="sv-fi" sz="2000"/>
            </a:br>
            <a:endParaRPr lang="sv-fi" sz="1600" dirty="0"/>
          </a:p>
        </p:txBody>
      </p:sp>
      <p:pic>
        <p:nvPicPr>
          <p:cNvPr id="2" name="Picture Placeholder 4">
            <a:extLst>
              <a:ext uri="{FF2B5EF4-FFF2-40B4-BE49-F238E27FC236}">
                <a16:creationId xmlns:a16="http://schemas.microsoft.com/office/drawing/2014/main" id="{698CE710-DED4-0260-B61F-3A516660419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396260"/>
            <a:ext cx="5176637" cy="4101779"/>
          </a:xfrm>
          <a:prstGeom prst="rect">
            <a:avLst/>
          </a:prstGeom>
        </p:spPr>
      </p:pic>
      <p:sp>
        <p:nvSpPr>
          <p:cNvPr id="4" name="Puhekupla: Soikea 3">
            <a:extLst>
              <a:ext uri="{FF2B5EF4-FFF2-40B4-BE49-F238E27FC236}">
                <a16:creationId xmlns:a16="http://schemas.microsoft.com/office/drawing/2014/main" id="{D54C96EA-94B3-4202-C011-35D75A084628}"/>
              </a:ext>
            </a:extLst>
          </p:cNvPr>
          <p:cNvSpPr/>
          <p:nvPr/>
        </p:nvSpPr>
        <p:spPr>
          <a:xfrm>
            <a:off x="1949491" y="1581051"/>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4149745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528181" y="673989"/>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36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Vad vill jag av mänskliga relationer i framtiden?</a:t>
            </a:r>
            <a:endParaRPr kumimoji="0" lang="sv-fi" sz="3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436024" y="1845825"/>
            <a:ext cx="6025776" cy="4101779"/>
          </a:xfrm>
        </p:spPr>
        <p:txBody>
          <a:bodyPr/>
          <a:lstStyle/>
          <a:p>
            <a:pPr marL="457200" lvl="0" algn="l" rtl="0">
              <a:lnSpc>
                <a:spcPct val="80000"/>
              </a:lnSpc>
              <a:spcBef>
                <a:spcPts val="0"/>
              </a:spcBef>
              <a:spcAft>
                <a:spcPts val="0"/>
              </a:spcAft>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Vänd blicken mot framtiden och fundera på vilka förväntningar du har gällande framtida relationer eller hur du ska agera i dem.</a:t>
            </a:r>
          </a:p>
          <a:p>
            <a:pPr marL="457200" lvl="0" algn="l" rtl="0">
              <a:lnSpc>
                <a:spcPct val="80000"/>
              </a:lnSpc>
              <a:spcBef>
                <a:spcPts val="0"/>
              </a:spcBef>
              <a:spcAft>
                <a:spcPts val="0"/>
              </a:spcAft>
            </a:pPr>
            <a:endParaRPr lang="sv-fi" sz="2000" dirty="0">
              <a:latin typeface="Arial" panose="020B0604020202020204" pitchFamily="34" charset="0"/>
            </a:endParaRPr>
          </a:p>
          <a:p>
            <a:pPr marL="457200" lvl="0" algn="l" rtl="0">
              <a:lnSpc>
                <a:spcPct val="80000"/>
              </a:lnSpc>
              <a:spcBef>
                <a:spcPts val="0"/>
              </a:spcBef>
              <a:spcAft>
                <a:spcPts val="0"/>
              </a:spcAft>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Fortsätt följande meningar:</a:t>
            </a:r>
          </a:p>
          <a:p>
            <a:pPr marL="457200" lvl="0" algn="l" rtl="0">
              <a:lnSpc>
                <a:spcPct val="80000"/>
              </a:lnSpc>
              <a:spcBef>
                <a:spcPts val="0"/>
              </a:spcBef>
              <a:spcAft>
                <a:spcPts val="0"/>
              </a:spcAft>
            </a:pPr>
            <a:endParaRPr lang="sv-fi" sz="2000" dirty="0">
              <a:latin typeface="Arial" panose="020B0604020202020204" pitchFamily="34" charset="0"/>
            </a:endParaRPr>
          </a:p>
          <a:p>
            <a:pPr marL="800100" lvl="0" indent="-342900" algn="l" rtl="0">
              <a:lnSpc>
                <a:spcPct val="80000"/>
              </a:lnSpc>
              <a:spcBef>
                <a:spcPts val="0"/>
              </a:spcBef>
              <a:spcAft>
                <a:spcPts val="0"/>
              </a:spcAft>
              <a:buFont typeface="Arial" panose="020B0604020202020204" pitchFamily="34" charset="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Av framtida relationer förväntar jag...</a:t>
            </a:r>
          </a:p>
          <a:p>
            <a:pPr marL="457200" lvl="0" algn="l" rtl="0">
              <a:lnSpc>
                <a:spcPct val="80000"/>
              </a:lnSpc>
              <a:spcBef>
                <a:spcPts val="0"/>
              </a:spcBef>
              <a:spcAft>
                <a:spcPts val="0"/>
              </a:spcAft>
            </a:pPr>
            <a:endParaRPr lang="sv-fi" sz="2000" dirty="0">
              <a:latin typeface="Arial" panose="020B0604020202020204" pitchFamily="34" charset="0"/>
            </a:endParaRPr>
          </a:p>
          <a:p>
            <a:pPr marL="800100" lvl="0" indent="-342900" algn="l" rtl="0">
              <a:lnSpc>
                <a:spcPct val="80000"/>
              </a:lnSpc>
              <a:spcBef>
                <a:spcPts val="0"/>
              </a:spcBef>
              <a:spcAft>
                <a:spcPts val="0"/>
              </a:spcAft>
              <a:buFont typeface="Arial" panose="020B0604020202020204" pitchFamily="34" charset="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framtida relationer kommer jag inte att acceptera...</a:t>
            </a:r>
          </a:p>
          <a:p>
            <a:pPr marL="457200" lvl="0" algn="l" rtl="0">
              <a:lnSpc>
                <a:spcPct val="80000"/>
              </a:lnSpc>
              <a:spcBef>
                <a:spcPts val="0"/>
              </a:spcBef>
              <a:spcAft>
                <a:spcPts val="0"/>
              </a:spcAft>
            </a:pPr>
            <a:endParaRPr lang="sv-fi" sz="2000" dirty="0">
              <a:latin typeface="Arial" panose="020B0604020202020204" pitchFamily="34" charset="0"/>
            </a:endParaRPr>
          </a:p>
          <a:p>
            <a:pPr marL="800100" lvl="0" indent="-342900" algn="l" rtl="0">
              <a:lnSpc>
                <a:spcPct val="80000"/>
              </a:lnSpc>
              <a:spcBef>
                <a:spcPts val="0"/>
              </a:spcBef>
              <a:spcAft>
                <a:spcPts val="0"/>
              </a:spcAft>
              <a:buFont typeface="Arial" panose="020B0604020202020204" pitchFamily="34" charset="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framtiden ska jag själv...</a:t>
            </a:r>
          </a:p>
          <a:p>
            <a:pPr marL="800100" lvl="0" indent="-342900" algn="l" rtl="0">
              <a:lnSpc>
                <a:spcPct val="80000"/>
              </a:lnSpc>
              <a:spcBef>
                <a:spcPts val="0"/>
              </a:spcBef>
              <a:spcAft>
                <a:spcPts val="0"/>
              </a:spcAft>
              <a:buFont typeface="Arial" panose="020B0604020202020204" pitchFamily="34" charset="0"/>
              <a:buChar char="•"/>
            </a:pPr>
            <a:endParaRPr lang="sv-fi" sz="2000" dirty="0">
              <a:latin typeface="Arial" panose="020B0604020202020204" pitchFamily="34" charset="0"/>
            </a:endParaRPr>
          </a:p>
          <a:p>
            <a:pPr marL="457200" lvl="0" algn="l" rtl="0">
              <a:lnSpc>
                <a:spcPct val="80000"/>
              </a:lnSpc>
              <a:spcBef>
                <a:spcPts val="0"/>
              </a:spcBef>
              <a:spcAft>
                <a:spcPts val="0"/>
              </a:spcAft>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Kommentera varandras tankar och ge varandra tips på hur man kan uppnå sina mål. </a:t>
            </a:r>
            <a:endParaRPr lang="sv-fi" sz="1600" dirty="0">
              <a:latin typeface="Arial" panose="020B0604020202020204" pitchFamily="34" charset="0"/>
            </a:endParaRPr>
          </a:p>
        </p:txBody>
      </p:sp>
      <p:pic>
        <p:nvPicPr>
          <p:cNvPr id="2" name="Picture Placeholder 4">
            <a:extLst>
              <a:ext uri="{FF2B5EF4-FFF2-40B4-BE49-F238E27FC236}">
                <a16:creationId xmlns:a16="http://schemas.microsoft.com/office/drawing/2014/main" id="{B3715AAD-45C9-612D-8660-2FAD618A62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8181" y="1709887"/>
            <a:ext cx="4552434" cy="4863000"/>
          </a:xfrm>
          <a:prstGeom prst="rect">
            <a:avLst/>
          </a:prstGeom>
        </p:spPr>
      </p:pic>
      <p:sp>
        <p:nvSpPr>
          <p:cNvPr id="5" name="Tähti: 5-sakarainen 4">
            <a:extLst>
              <a:ext uri="{FF2B5EF4-FFF2-40B4-BE49-F238E27FC236}">
                <a16:creationId xmlns:a16="http://schemas.microsoft.com/office/drawing/2014/main" id="{91E9DB48-D297-A450-0B26-262E255DEC1A}"/>
              </a:ext>
            </a:extLst>
          </p:cNvPr>
          <p:cNvSpPr/>
          <p:nvPr/>
        </p:nvSpPr>
        <p:spPr>
          <a:xfrm>
            <a:off x="10850985" y="283903"/>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677395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95251"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1"/>
          </p:nvPr>
        </p:nvSpPr>
        <p:spPr>
          <a:xfrm>
            <a:off x="181956" y="830011"/>
            <a:ext cx="3140401" cy="1831787"/>
          </a:xfrm>
        </p:spPr>
        <p:txBody>
          <a:bodyPr/>
          <a:lstStyle/>
          <a:p>
            <a:r>
              <a:rPr lang="sv-SE" sz="2900" dirty="0">
                <a:solidFill>
                  <a:srgbClr val="004B79"/>
                </a:solidFill>
              </a:rPr>
              <a:t>Sju principer </a:t>
            </a:r>
            <a:br>
              <a:rPr lang="sv-SE" sz="2900" dirty="0">
                <a:solidFill>
                  <a:srgbClr val="004B79"/>
                </a:solidFill>
              </a:rPr>
            </a:br>
            <a:r>
              <a:rPr lang="sv-SE" sz="2900" dirty="0">
                <a:solidFill>
                  <a:srgbClr val="004B79"/>
                </a:solidFill>
              </a:rPr>
              <a:t>för tryggare rum</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085102"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Bemöt nya människor </a:t>
            </a:r>
            <a:b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b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och frågor utan fördomar. Ta varje möte som en möjlighet att lära dig något nytt och utvecklas.</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085102"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Var öppen</a:t>
            </a:r>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7048936" y="1046268"/>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Observera dina ordval och respektera den andras åsikt. Låt bli att skymfa, förlöjliga eller fördöma någon med ditt tal eller beteende.</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7048936"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Visa respekt</a:t>
            </a:r>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830114"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Ta även ansvar över en annans upplevelse. Lyssna, beröm och uppmuntra.</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830114"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Skapa en positiv atmosfär</a:t>
            </a:r>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4097932" y="3061937"/>
            <a:ext cx="2362516" cy="122830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Gör inga antaganden på basis av yttre egenskaper, hudfärg, etnisk bakgrund, religion, </a:t>
            </a:r>
            <a:b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b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kön, ålder eller tal. Gör inga antaganden om kön, bakgrund eller funktionsförmåga.</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4097929" y="2661798"/>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Undvik antaganden</a:t>
            </a:r>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7048936" y="3054698"/>
            <a:ext cx="22201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Respektera en annans personliga utrymme, integritet och självbestämmanderätt. Se till att alla blir hörda och </a:t>
            </a:r>
            <a:b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b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ge alla möjlighet att delta.</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7048936"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Ge plats</a:t>
            </a:r>
            <a:endParaRPr kumimoji="0" lang="sv-S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830114" y="3054698"/>
            <a:ext cx="20745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Bli inte enbart en åskådare om du bevittnar trakasserier eller annan osaklig behandling.</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830114"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Ingrip</a:t>
            </a:r>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7048936" y="5171739"/>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Ha det trevligt! Fråga om du undrar över något och </a:t>
            </a:r>
            <a:b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br>
            <a:r>
              <a:rPr kumimoji="0" lang="sv-SE" sz="1200" b="0"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ta reda på saken.</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7048936" y="47716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241F20"/>
                </a:solidFill>
                <a:effectLst/>
                <a:uLnTx/>
                <a:uFillTx/>
                <a:latin typeface="Arial" panose="020B0604020202020204" pitchFamily="34" charset="0"/>
                <a:ea typeface="+mn-ea"/>
                <a:cs typeface="Arial" panose="020B0604020202020204" pitchFamily="34" charset="0"/>
              </a:rPr>
              <a:t>Njut</a:t>
            </a:r>
          </a:p>
        </p:txBody>
      </p:sp>
      <p:sp>
        <p:nvSpPr>
          <p:cNvPr id="21" name="TextBox 20">
            <a:extLst>
              <a:ext uri="{FF2B5EF4-FFF2-40B4-BE49-F238E27FC236}">
                <a16:creationId xmlns:a16="http://schemas.microsoft.com/office/drawing/2014/main" id="{F2C02A8E-720F-A25E-8ADF-38C07BB97072}"/>
              </a:ext>
            </a:extLst>
          </p:cNvPr>
          <p:cNvSpPr txBox="1"/>
          <p:nvPr/>
        </p:nvSpPr>
        <p:spPr>
          <a:xfrm>
            <a:off x="3558983" y="50664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dirty="0">
                <a:ln>
                  <a:noFill/>
                </a:ln>
                <a:solidFill>
                  <a:srgbClr val="CC0000"/>
                </a:solidFill>
                <a:effectLst/>
                <a:uLnTx/>
                <a:uFillTx/>
                <a:latin typeface="Arial" panose="020B0604020202020204"/>
                <a:ea typeface="+mn-ea"/>
                <a:cs typeface="+mn-cs"/>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6531816" y="488930"/>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dirty="0">
                <a:ln>
                  <a:noFill/>
                </a:ln>
                <a:solidFill>
                  <a:srgbClr val="CC0000"/>
                </a:solidFill>
                <a:effectLst/>
                <a:uLnTx/>
                <a:uFillTx/>
                <a:latin typeface="Arial" panose="020B0604020202020204"/>
                <a:ea typeface="+mn-ea"/>
                <a:cs typeface="+mn-cs"/>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9321537" y="47536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a:ln>
                  <a:noFill/>
                </a:ln>
                <a:solidFill>
                  <a:srgbClr val="CC0000"/>
                </a:solidFill>
                <a:effectLst/>
                <a:uLnTx/>
                <a:uFillTx/>
                <a:latin typeface="Arial" panose="020B0604020202020204"/>
                <a:ea typeface="+mn-ea"/>
                <a:cs typeface="+mn-cs"/>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3569992" y="2522311"/>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a:ln>
                  <a:noFill/>
                </a:ln>
                <a:solidFill>
                  <a:srgbClr val="CC0000"/>
                </a:solidFill>
                <a:effectLst/>
                <a:uLnTx/>
                <a:uFillTx/>
                <a:latin typeface="Arial" panose="020B0604020202020204"/>
                <a:ea typeface="+mn-ea"/>
                <a:cs typeface="+mn-cs"/>
              </a:rPr>
              <a:t>4</a:t>
            </a:r>
          </a:p>
        </p:txBody>
      </p:sp>
      <p:sp>
        <p:nvSpPr>
          <p:cNvPr id="25" name="TextBox 24">
            <a:extLst>
              <a:ext uri="{FF2B5EF4-FFF2-40B4-BE49-F238E27FC236}">
                <a16:creationId xmlns:a16="http://schemas.microsoft.com/office/drawing/2014/main" id="{1B6080F9-A5ED-AF73-E088-94B4FA3548C1}"/>
              </a:ext>
            </a:extLst>
          </p:cNvPr>
          <p:cNvSpPr txBox="1"/>
          <p:nvPr/>
        </p:nvSpPr>
        <p:spPr>
          <a:xfrm>
            <a:off x="6531816" y="251507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a:ln>
                  <a:noFill/>
                </a:ln>
                <a:solidFill>
                  <a:srgbClr val="CC0000"/>
                </a:solidFill>
                <a:effectLst/>
                <a:uLnTx/>
                <a:uFillTx/>
                <a:latin typeface="Arial" panose="020B0604020202020204"/>
                <a:ea typeface="+mn-ea"/>
                <a:cs typeface="+mn-cs"/>
              </a:rPr>
              <a:t>5</a:t>
            </a:r>
          </a:p>
        </p:txBody>
      </p:sp>
      <p:sp>
        <p:nvSpPr>
          <p:cNvPr id="26" name="TextBox 25">
            <a:extLst>
              <a:ext uri="{FF2B5EF4-FFF2-40B4-BE49-F238E27FC236}">
                <a16:creationId xmlns:a16="http://schemas.microsoft.com/office/drawing/2014/main" id="{811CB8E1-09D6-EED9-C079-080FA9A9777A}"/>
              </a:ext>
            </a:extLst>
          </p:cNvPr>
          <p:cNvSpPr txBox="1"/>
          <p:nvPr/>
        </p:nvSpPr>
        <p:spPr>
          <a:xfrm>
            <a:off x="9321537" y="2482840"/>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dirty="0">
                <a:ln>
                  <a:noFill/>
                </a:ln>
                <a:solidFill>
                  <a:srgbClr val="CC0000"/>
                </a:solidFill>
                <a:effectLst/>
                <a:uLnTx/>
                <a:uFillTx/>
                <a:latin typeface="Arial" panose="020B0604020202020204"/>
                <a:ea typeface="+mn-ea"/>
                <a:cs typeface="+mn-cs"/>
              </a:rPr>
              <a:t>6</a:t>
            </a:r>
          </a:p>
        </p:txBody>
      </p:sp>
      <p:sp>
        <p:nvSpPr>
          <p:cNvPr id="27" name="TextBox 26">
            <a:extLst>
              <a:ext uri="{FF2B5EF4-FFF2-40B4-BE49-F238E27FC236}">
                <a16:creationId xmlns:a16="http://schemas.microsoft.com/office/drawing/2014/main" id="{07C91DB9-50BB-664D-24D8-B34F1B31E428}"/>
              </a:ext>
            </a:extLst>
          </p:cNvPr>
          <p:cNvSpPr txBox="1"/>
          <p:nvPr/>
        </p:nvSpPr>
        <p:spPr>
          <a:xfrm>
            <a:off x="6531816" y="4632113"/>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a:ln>
                  <a:noFill/>
                </a:ln>
                <a:solidFill>
                  <a:srgbClr val="CC0000"/>
                </a:solidFill>
                <a:effectLst/>
                <a:uLnTx/>
                <a:uFillTx/>
                <a:latin typeface="Arial" panose="020B0604020202020204"/>
                <a:ea typeface="+mn-ea"/>
                <a:cs typeface="+mn-cs"/>
              </a:rPr>
              <a:t>7</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57381" y="4648666"/>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478611"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279542"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0A583F-BAF6-1BF6-56DA-FAF1A9E41D7E}"/>
              </a:ext>
            </a:extLst>
          </p:cNvPr>
          <p:cNvPicPr>
            <a:picLocks noChangeAspect="1"/>
          </p:cNvPicPr>
          <p:nvPr/>
        </p:nvPicPr>
        <p:blipFill>
          <a:blip r:embed="rId2"/>
          <a:stretch>
            <a:fillRect/>
          </a:stretch>
        </p:blipFill>
        <p:spPr>
          <a:xfrm>
            <a:off x="509642" y="3511705"/>
            <a:ext cx="2370503" cy="1788709"/>
          </a:xfrm>
          <a:prstGeom prst="rect">
            <a:avLst/>
          </a:prstGeom>
        </p:spPr>
      </p:pic>
      <p:sp>
        <p:nvSpPr>
          <p:cNvPr id="2" name="Tähti: 5-sakarainen 1">
            <a:extLst>
              <a:ext uri="{FF2B5EF4-FFF2-40B4-BE49-F238E27FC236}">
                <a16:creationId xmlns:a16="http://schemas.microsoft.com/office/drawing/2014/main" id="{B2542808-7578-4BCB-C1EA-5EB92F50BB22}"/>
              </a:ext>
            </a:extLst>
          </p:cNvPr>
          <p:cNvSpPr/>
          <p:nvPr/>
        </p:nvSpPr>
        <p:spPr>
          <a:xfrm>
            <a:off x="169347" y="219791"/>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1699356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745433" y="2245870"/>
            <a:ext cx="9659731" cy="4101779"/>
          </a:xfrm>
        </p:spPr>
        <p:txBody>
          <a:bodyPr/>
          <a:lstStyle/>
          <a:p>
            <a:pPr algn="l" rtl="0">
              <a:spcAft>
                <a:spcPts val="1000"/>
              </a:spcAft>
              <a:buClr>
                <a:schemeClr val="dk2"/>
              </a:buClr>
              <a:buSzPts val="2100"/>
            </a:pPr>
            <a:endParaRPr lang="sv-fi" sz="2000" dirty="0">
              <a:latin typeface="Arial"/>
            </a:endParaRPr>
          </a:p>
          <a:p>
            <a:pPr marL="457200" indent="-457200" algn="l" rtl="0">
              <a:spcAft>
                <a:spcPts val="1000"/>
              </a:spcAft>
              <a:buSzPts val="2100"/>
              <a:buAutoNum type="arabicPeriod"/>
            </a:pPr>
            <a:r>
              <a:rPr lang="sv-fi" sz="2000" b="0" i="0" u="none" baseline="0">
                <a:latin typeface="Arial"/>
                <a:ea typeface="Calibri"/>
                <a:cs typeface="Calibri"/>
              </a:rPr>
              <a:t>Fundera på hurdana relationer du har i ditt liv just nu. Vilka egenskaper gör de viktigaste människorna betydelsefulla för dig och vilka egenskaper uppskattar du hos dessa människor? Identifierar du relationer som du önskar att skulle ändras på något sätt? Hur? Vad kan du själv göra för att ändra relationen? Hurdana människor eller relationer skulle du vilja ha i ditt liv förutom de redan existerande? </a:t>
            </a:r>
            <a:endParaRPr lang="sv-fi" sz="2000" dirty="0">
              <a:latin typeface="Arial"/>
              <a:cs typeface="Arial"/>
            </a:endParaRPr>
          </a:p>
          <a:p>
            <a:pPr marL="457200" indent="-457200" algn="l" rtl="0">
              <a:spcAft>
                <a:spcPts val="1000"/>
              </a:spcAft>
              <a:buSzPts val="2100"/>
              <a:buAutoNum type="arabicPeriod"/>
            </a:pPr>
            <a:r>
              <a:rPr lang="sv-fi" sz="2000" b="0" i="0" u="none" baseline="0">
                <a:latin typeface="Arial"/>
                <a:ea typeface="Arial"/>
                <a:cs typeface="Arial"/>
                <a:sym typeface="Arial"/>
              </a:rPr>
              <a:t>Anteckna dina observationer i tacksamhetsdagboken minst en dag i veckan. </a:t>
            </a:r>
            <a:endParaRPr lang="sv-fi" sz="2000" dirty="0">
              <a:latin typeface="Arial"/>
              <a:cs typeface="Arial"/>
            </a:endParaRPr>
          </a:p>
          <a:p>
            <a:pPr marL="457200" indent="-457200" algn="l" rtl="0">
              <a:buSzPts val="2100"/>
              <a:buAutoNum type="arabicPeriod"/>
            </a:pPr>
            <a:r>
              <a:rPr lang="sv-fi" sz="2000" b="0" i="0" u="none" baseline="0">
                <a:latin typeface="Arial"/>
                <a:ea typeface="Arial"/>
                <a:cs typeface="Arial"/>
                <a:sym typeface="Arial"/>
              </a:rPr>
              <a:t>Poddradiorekommendationer:</a:t>
            </a:r>
          </a:p>
          <a:p>
            <a:pPr marL="800100" lvl="1" indent="-342900" algn="l" rtl="0">
              <a:buSzPts val="2100"/>
              <a:buFont typeface="Courier New,monospace" panose="020B0604020202020204" pitchFamily="34" charset="0"/>
              <a:buChar char="o"/>
            </a:pPr>
            <a:r>
              <a:rPr lang="sv-fi" sz="1800" b="0" i="0" u="none" baseline="0">
                <a:latin typeface="Arial"/>
                <a:ea typeface="Arial"/>
                <a:cs typeface="Arial"/>
                <a:sym typeface="Arial"/>
              </a:rPr>
              <a:t>Yle Arenan: Voiko haitallisen ihmissuhteen korjata: </a:t>
            </a:r>
            <a:r>
              <a:rPr lang="sv-fi" sz="1800" b="0" i="0" u="none" baseline="0">
                <a:latin typeface="Arial"/>
                <a:ea typeface="Arial"/>
                <a:cs typeface="Arial"/>
                <a:sym typeface="Arial"/>
                <a:hlinkClick r:id="rId3"/>
              </a:rPr>
              <a:t>https://areena.yle.fi/podcastit/1-50313158</a:t>
            </a:r>
            <a:r>
              <a:rPr lang="sv-fi" sz="1800" b="0" i="0" u="none" baseline="0">
                <a:latin typeface="Arial"/>
                <a:ea typeface="Arial"/>
                <a:cs typeface="Arial"/>
                <a:sym typeface="Arial"/>
              </a:rPr>
              <a:t> (på finska)</a:t>
            </a:r>
            <a:endParaRPr lang="sv-fi" sz="1800" dirty="0">
              <a:latin typeface="Arial"/>
            </a:endParaRPr>
          </a:p>
          <a:p>
            <a:pPr marL="800100" lvl="1" indent="-342900" algn="l" rtl="0">
              <a:buSzPts val="2100"/>
              <a:buFont typeface="Courier New,monospace" panose="020B0604020202020204" pitchFamily="34" charset="0"/>
              <a:buChar char="o"/>
            </a:pPr>
            <a:endParaRPr lang="sv-fi" sz="1800" dirty="0">
              <a:latin typeface="Arial" panose="020B0604020202020204" pitchFamily="34" charset="0"/>
            </a:endParaRPr>
          </a:p>
          <a:p>
            <a:pPr algn="l" rtl="0">
              <a:lnSpc>
                <a:spcPct val="80000"/>
              </a:lnSpc>
              <a:buSzPts val="440"/>
            </a:pPr>
            <a:endParaRPr lang="sv-fi" sz="2000" dirty="0">
              <a:latin typeface="Arial" panose="020B0604020202020204" pitchFamily="34" charset="0"/>
            </a:endParaRPr>
          </a:p>
          <a:p>
            <a:endParaRPr lang="sv-fi"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604308" y="-484750"/>
            <a:ext cx="2358439" cy="2358439"/>
          </a:xfrm>
          <a:prstGeom prst="rect">
            <a:avLst/>
          </a:prstGeom>
        </p:spPr>
      </p:pic>
      <p:sp>
        <p:nvSpPr>
          <p:cNvPr id="4" name="Title 1">
            <a:extLst>
              <a:ext uri="{FF2B5EF4-FFF2-40B4-BE49-F238E27FC236}">
                <a16:creationId xmlns:a16="http://schemas.microsoft.com/office/drawing/2014/main" id="{9689132E-F3D3-90EC-C9BF-7481CF63CF06}"/>
              </a:ext>
            </a:extLst>
          </p:cNvPr>
          <p:cNvSpPr txBox="1">
            <a:spLocks/>
          </p:cNvSpPr>
          <p:nvPr/>
        </p:nvSpPr>
        <p:spPr>
          <a:xfrm>
            <a:off x="510890" y="694469"/>
            <a:ext cx="10515600" cy="781750"/>
          </a:xfrm>
          <a:prstGeom prst="rect">
            <a:avLst/>
          </a:prstGeom>
        </p:spPr>
        <p:txBody>
          <a:bodyPr>
            <a:normAutofit fontScale="925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4000" b="1" i="0" u="none" baseline="0">
                <a:solidFill>
                  <a:srgbClr val="000000"/>
                </a:solidFill>
              </a:rPr>
              <a:t>Vecko</a:t>
            </a: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uppgift – välj den som passar dig bäst!</a:t>
            </a:r>
          </a:p>
        </p:txBody>
      </p:sp>
    </p:spTree>
    <p:extLst>
      <p:ext uri="{BB962C8B-B14F-4D97-AF65-F5344CB8AC3E}">
        <p14:creationId xmlns:p14="http://schemas.microsoft.com/office/powerpoint/2010/main" val="117367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sv-fi" sz="2800" b="1" i="0" u="none" baseline="0"/>
              <a:t>Tack för detta möte!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0" y="0"/>
            <a:ext cx="7212330" cy="6858000"/>
          </a:xfrm>
        </p:spPr>
      </p:pic>
    </p:spTree>
    <p:extLst>
      <p:ext uri="{BB962C8B-B14F-4D97-AF65-F5344CB8AC3E}">
        <p14:creationId xmlns:p14="http://schemas.microsoft.com/office/powerpoint/2010/main" val="4013622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sv-fi" b="1" i="0" u="none" baseline="0"/>
              <a:t>6:e mötet</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1770387" y="4401317"/>
            <a:ext cx="8651310" cy="523220"/>
          </a:xfrm>
          <a:prstGeom prst="rect">
            <a:avLst/>
          </a:prstGeom>
          <a:noFill/>
        </p:spPr>
        <p:txBody>
          <a:bodyPr wrap="square" lIns="91440" tIns="45720" rIns="91440" bIns="45720" rtlCol="0" anchor="t">
            <a:spAutoFit/>
          </a:bodyPr>
          <a:lstStyle/>
          <a:p>
            <a:pPr marL="0" lvl="0" indent="0" algn="l" rtl="0">
              <a:spcBef>
                <a:spcPts val="0"/>
              </a:spcBef>
              <a:spcAft>
                <a:spcPts val="0"/>
              </a:spcAft>
              <a:buNone/>
            </a:pPr>
            <a:r>
              <a:rPr lang="sv-fi" sz="2800" b="0" i="0" u="none" baseline="0">
                <a:latin typeface="Arial"/>
                <a:ea typeface="Arial"/>
                <a:cs typeface="Arial"/>
                <a:sym typeface="Arial"/>
              </a:rPr>
              <a:t>Att bli bekant med en ny människa och sociala färdigheter</a:t>
            </a:r>
          </a:p>
        </p:txBody>
      </p:sp>
    </p:spTree>
    <p:extLst>
      <p:ext uri="{BB962C8B-B14F-4D97-AF65-F5344CB8AC3E}">
        <p14:creationId xmlns:p14="http://schemas.microsoft.com/office/powerpoint/2010/main" val="10232140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7</a:t>
            </a:r>
          </a:p>
        </p:txBody>
      </p:sp>
    </p:spTree>
    <p:extLst>
      <p:ext uri="{BB962C8B-B14F-4D97-AF65-F5344CB8AC3E}">
        <p14:creationId xmlns:p14="http://schemas.microsoft.com/office/powerpoint/2010/main" val="20102910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4547" y="1722824"/>
            <a:ext cx="4678473" cy="4661725"/>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792585" y="473451"/>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Hur mår vi?</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140812" y="1715128"/>
            <a:ext cx="5466641" cy="4109475"/>
          </a:xfrm>
        </p:spPr>
        <p:txBody>
          <a:bodyPr/>
          <a:lstStyle/>
          <a:p>
            <a:pPr lvl="0" algn="l" rtl="0">
              <a:spcBef>
                <a:spcPts val="0"/>
              </a:spcBef>
              <a:spcAft>
                <a:spcPts val="0"/>
              </a:spcAft>
            </a:pPr>
            <a:r>
              <a:rPr lang="sv-fi" sz="2800" b="0" i="0" u="none" baseline="0">
                <a:latin typeface="Arial"/>
                <a:ea typeface="Arial"/>
                <a:cs typeface="Arial"/>
                <a:sym typeface="Arial"/>
              </a:rPr>
              <a:t>Hur känns det just nu?</a:t>
            </a:r>
          </a:p>
          <a:p>
            <a:pPr lvl="0" algn="l" rtl="0">
              <a:spcBef>
                <a:spcPts val="0"/>
              </a:spcBef>
              <a:spcAft>
                <a:spcPts val="0"/>
              </a:spcAft>
            </a:pPr>
            <a:endParaRPr lang="sv-fi" sz="2800" dirty="0">
              <a:latin typeface="Arial"/>
              <a:cs typeface="Arial"/>
            </a:endParaRPr>
          </a:p>
          <a:p>
            <a:pPr lvl="0" algn="l" rtl="0">
              <a:spcBef>
                <a:spcPts val="0"/>
              </a:spcBef>
              <a:spcAft>
                <a:spcPts val="0"/>
              </a:spcAft>
            </a:pPr>
            <a:r>
              <a:rPr lang="sv-fi" sz="2800" b="0" i="0" u="none" baseline="0">
                <a:latin typeface="Arial"/>
                <a:ea typeface="Arial"/>
                <a:cs typeface="Arial"/>
                <a:sym typeface="Arial"/>
              </a:rPr>
              <a:t>Har du något särskilt som du funderar på just nu?</a:t>
            </a:r>
          </a:p>
          <a:p>
            <a:pPr lvl="0" algn="l" rtl="0">
              <a:spcBef>
                <a:spcPts val="0"/>
              </a:spcBef>
              <a:spcAft>
                <a:spcPts val="0"/>
              </a:spcAft>
            </a:pPr>
            <a:endParaRPr lang="sv-fi" sz="2800" dirty="0">
              <a:latin typeface="Arial" panose="020B0604020202020204" pitchFamily="34" charset="0"/>
            </a:endParaRPr>
          </a:p>
          <a:p>
            <a:pPr lvl="0" algn="l" rtl="0">
              <a:spcBef>
                <a:spcPts val="0"/>
              </a:spcBef>
              <a:spcAft>
                <a:spcPts val="0"/>
              </a:spcAft>
            </a:pPr>
            <a:r>
              <a:rPr lang="sv-fi" sz="2800" b="0" i="0" u="none" baseline="0">
                <a:latin typeface="Arial"/>
                <a:ea typeface="Arial"/>
                <a:cs typeface="Arial"/>
                <a:sym typeface="Arial"/>
              </a:rPr>
              <a:t>Är det något som du skrivit i din tacksamhetsdagbok som du skulle vilja dela med de andra?</a:t>
            </a:r>
          </a:p>
          <a:p>
            <a:endParaRPr lang="sv-fi" dirty="0"/>
          </a:p>
        </p:txBody>
      </p:sp>
    </p:spTree>
    <p:extLst>
      <p:ext uri="{BB962C8B-B14F-4D97-AF65-F5344CB8AC3E}">
        <p14:creationId xmlns:p14="http://schemas.microsoft.com/office/powerpoint/2010/main" val="3970641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75095" y="1970378"/>
            <a:ext cx="9659731" cy="4101779"/>
          </a:xfrm>
        </p:spPr>
        <p:txBody>
          <a:bodyPr/>
          <a:lstStyle/>
          <a:p>
            <a:pPr algn="l" rtl="0">
              <a:spcAft>
                <a:spcPts val="1000"/>
              </a:spcAft>
              <a:buClr>
                <a:schemeClr val="dk2"/>
              </a:buClr>
              <a:buSzPts val="2100"/>
            </a:pPr>
            <a:endParaRPr lang="sv-fi" sz="2000" dirty="0">
              <a:latin typeface="Arial"/>
            </a:endParaRPr>
          </a:p>
          <a:p>
            <a:pPr marL="457200" indent="-457200" algn="l" rtl="0">
              <a:spcAft>
                <a:spcPts val="1000"/>
              </a:spcAft>
              <a:buSzPts val="2100"/>
              <a:buAutoNum type="arabicPeriod"/>
            </a:pPr>
            <a:r>
              <a:rPr lang="sv-fi" sz="2000" b="0" i="0" u="none" baseline="0">
                <a:latin typeface="Arial"/>
                <a:ea typeface="Calibri"/>
                <a:cs typeface="Calibri"/>
              </a:rPr>
              <a:t>Fundera på hurdana relationer du har i ditt liv just nu. Vilka egenskaper gör de viktigaste människorna betydelsefulla för dig och vilka egenskaper uppskattar du hos dessa människor? Identifierar du relationer som du önskar att skulle ändras på något sätt? Hur? Vad kan du själv göra för att ändra relationen? Hurdana människor eller relationer skulle du vilja ha i ditt liv förutom de redan existerande? </a:t>
            </a:r>
            <a:endParaRPr lang="sv-fi" sz="2000" dirty="0">
              <a:latin typeface="Arial"/>
              <a:cs typeface="Arial"/>
            </a:endParaRPr>
          </a:p>
          <a:p>
            <a:pPr marL="457200" indent="-457200" algn="l" rtl="0">
              <a:spcAft>
                <a:spcPts val="1000"/>
              </a:spcAft>
              <a:buSzPts val="2100"/>
              <a:buAutoNum type="arabicPeriod"/>
            </a:pPr>
            <a:r>
              <a:rPr lang="sv-fi" sz="2000" b="0" i="0" u="none" baseline="0">
                <a:latin typeface="Arial"/>
                <a:ea typeface="Arial"/>
                <a:cs typeface="Arial"/>
                <a:sym typeface="Arial"/>
              </a:rPr>
              <a:t>Anteckna dina observationer i tacksamhetsdagboken minst en dag i veckan. </a:t>
            </a:r>
            <a:endParaRPr lang="sv-fi" sz="2000" dirty="0">
              <a:latin typeface="Arial"/>
              <a:cs typeface="Arial"/>
            </a:endParaRPr>
          </a:p>
          <a:p>
            <a:pPr marL="457200" indent="-457200" algn="l" rtl="0">
              <a:buSzPts val="2100"/>
              <a:buAutoNum type="arabicPeriod"/>
            </a:pPr>
            <a:r>
              <a:rPr lang="sv-fi" sz="2000" b="0" i="0" u="none" baseline="0">
                <a:latin typeface="Arial"/>
                <a:ea typeface="Arial"/>
                <a:cs typeface="Arial"/>
                <a:sym typeface="Arial"/>
              </a:rPr>
              <a:t>Poddradiorekommendationer:</a:t>
            </a:r>
          </a:p>
          <a:p>
            <a:pPr marL="800100" lvl="1" indent="-342900" algn="l" rtl="0">
              <a:buSzPts val="2100"/>
              <a:buFont typeface="Courier New,monospace" panose="020B0604020202020204" pitchFamily="34" charset="0"/>
              <a:buChar char="o"/>
            </a:pPr>
            <a:r>
              <a:rPr lang="sv-fi" sz="1800" b="0" i="0" u="none" baseline="0">
                <a:latin typeface="Arial"/>
                <a:ea typeface="Arial"/>
                <a:cs typeface="Arial"/>
                <a:sym typeface="Arial"/>
              </a:rPr>
              <a:t>Yle Arenan: Voiko haitallisen ihmissuhteen korjata: </a:t>
            </a:r>
            <a:r>
              <a:rPr lang="sv-fi" sz="1800" b="0" i="0" u="none" baseline="0">
                <a:latin typeface="Arial"/>
                <a:ea typeface="Arial"/>
                <a:cs typeface="Arial"/>
                <a:sym typeface="Arial"/>
                <a:hlinkClick r:id="rId3"/>
              </a:rPr>
              <a:t>https://areena.yle.fi/podcastit/1-50313158</a:t>
            </a:r>
            <a:r>
              <a:rPr lang="sv-fi" sz="1800" b="0" i="0" u="none" baseline="0">
                <a:latin typeface="Arial"/>
                <a:ea typeface="Arial"/>
                <a:cs typeface="Arial"/>
                <a:sym typeface="Arial"/>
              </a:rPr>
              <a:t> (på finska)</a:t>
            </a:r>
            <a:endParaRPr lang="sv-fi" sz="1800" dirty="0">
              <a:latin typeface="Arial"/>
            </a:endParaRPr>
          </a:p>
          <a:p>
            <a:pPr marL="800100" lvl="1" indent="-342900" algn="l" rtl="0">
              <a:buSzPts val="2100"/>
              <a:buFont typeface="Courier New,monospace" panose="020B0604020202020204" pitchFamily="34" charset="0"/>
              <a:buChar char="o"/>
            </a:pPr>
            <a:endParaRPr lang="sv-fi" sz="1800" dirty="0">
              <a:latin typeface="Arial" panose="020B0604020202020204" pitchFamily="34" charset="0"/>
            </a:endParaRPr>
          </a:p>
          <a:p>
            <a:pPr algn="l" rtl="0">
              <a:lnSpc>
                <a:spcPct val="80000"/>
              </a:lnSpc>
              <a:buSzPts val="440"/>
            </a:pPr>
            <a:endParaRPr lang="sv-fi" sz="2000" dirty="0">
              <a:latin typeface="Arial" panose="020B0604020202020204" pitchFamily="34" charset="0"/>
            </a:endParaRPr>
          </a:p>
          <a:p>
            <a:endParaRPr lang="sv-fi"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937558" y="-113275"/>
            <a:ext cx="2358439" cy="2358439"/>
          </a:xfrm>
          <a:prstGeom prst="rect">
            <a:avLst/>
          </a:prstGeom>
        </p:spPr>
      </p:pic>
      <p:sp>
        <p:nvSpPr>
          <p:cNvPr id="4" name="Title 1">
            <a:extLst>
              <a:ext uri="{FF2B5EF4-FFF2-40B4-BE49-F238E27FC236}">
                <a16:creationId xmlns:a16="http://schemas.microsoft.com/office/drawing/2014/main" id="{9689132E-F3D3-90EC-C9BF-7481CF63CF06}"/>
              </a:ext>
            </a:extLst>
          </p:cNvPr>
          <p:cNvSpPr txBox="1">
            <a:spLocks/>
          </p:cNvSpPr>
          <p:nvPr/>
        </p:nvSpPr>
        <p:spPr>
          <a:xfrm>
            <a:off x="675095" y="675069"/>
            <a:ext cx="10515600" cy="7817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defRPr/>
            </a:pPr>
            <a:r>
              <a:rPr lang="sv-fi" sz="4000" b="1" i="0" u="none" baseline="0">
                <a:solidFill>
                  <a:srgbClr val="000000"/>
                </a:solidFill>
                <a:latin typeface="Arial"/>
                <a:ea typeface="Arial"/>
                <a:cs typeface="Arial"/>
                <a:sym typeface="Arial"/>
              </a:rPr>
              <a:t>Väckte veckouppgiften tankar?</a:t>
            </a:r>
            <a:endParaRPr lang="sv-fi" sz="4000" dirty="0">
              <a:ea typeface="+mj-ea"/>
            </a:endParaRPr>
          </a:p>
        </p:txBody>
      </p:sp>
    </p:spTree>
    <p:extLst>
      <p:ext uri="{BB962C8B-B14F-4D97-AF65-F5344CB8AC3E}">
        <p14:creationId xmlns:p14="http://schemas.microsoft.com/office/powerpoint/2010/main" val="4232868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sv-fi" b="1" i="0" u="none" baseline="0"/>
              <a:t>Att bli bekant med en ny människa är </a:t>
            </a:r>
            <a:r>
              <a:rPr lang="sv-fi" b="1" i="0" u="none" baseline="0">
                <a:solidFill>
                  <a:srgbClr val="FF0000"/>
                </a:solidFill>
              </a:rPr>
              <a:t>spännande</a:t>
            </a:r>
            <a:r>
              <a:rPr lang="sv-fi" b="1" i="0" u="none" baseline="0"/>
              <a:t>, men samtidigt kan det orsaka </a:t>
            </a:r>
            <a:br>
              <a:rPr lang="sv-fi"/>
            </a:br>
            <a:r>
              <a:rPr lang="sv-fi" b="1" i="0" u="none" baseline="0">
                <a:solidFill>
                  <a:srgbClr val="FF0000"/>
                </a:solidFill>
              </a:rPr>
              <a:t>nervositet</a:t>
            </a:r>
            <a:r>
              <a:rPr lang="sv-fi" b="1" i="0" u="none" baseline="0"/>
              <a:t> och </a:t>
            </a:r>
            <a:r>
              <a:rPr lang="sv-fi" b="1" i="0" u="none" baseline="0">
                <a:solidFill>
                  <a:srgbClr val="FF0000"/>
                </a:solidFill>
              </a:rPr>
              <a:t>osäkerhet</a:t>
            </a:r>
            <a:r>
              <a:rPr lang="sv-fi" b="1" i="0" u="none" baseline="0"/>
              <a:t>. </a:t>
            </a:r>
            <a:br>
              <a:rPr lang="sv-fi"/>
            </a:br>
            <a:r>
              <a:rPr lang="sv-fi" b="1" i="0" u="none" baseline="0"/>
              <a:t>Duger jag?</a:t>
            </a:r>
            <a:endParaRPr lang="sv-fi" sz="5400"/>
          </a:p>
        </p:txBody>
      </p:sp>
    </p:spTree>
    <p:extLst>
      <p:ext uri="{BB962C8B-B14F-4D97-AF65-F5344CB8AC3E}">
        <p14:creationId xmlns:p14="http://schemas.microsoft.com/office/powerpoint/2010/main" val="1634663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02659" y="605545"/>
            <a:ext cx="10515600" cy="7817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4000" b="1" i="0" u="none" baseline="0">
                <a:solidFill>
                  <a:srgbClr val="000000"/>
                </a:solidFill>
                <a:latin typeface="Arial"/>
                <a:ea typeface="Arial"/>
                <a:cs typeface="Arial"/>
                <a:sym typeface="Arial"/>
              </a:rPr>
              <a:t>Att bli bekant</a:t>
            </a:r>
            <a:r>
              <a:rPr kumimoji="0" lang="sv-fi" sz="4000" b="1" i="0" u="none" strike="noStrike" kern="1200" cap="none" spc="0" normalizeH="0" baseline="0">
                <a:ln>
                  <a:noFill/>
                </a:ln>
                <a:solidFill>
                  <a:srgbClr val="000000"/>
                </a:solidFill>
                <a:effectLst/>
                <a:uLnTx/>
                <a:uFillTx/>
                <a:latin typeface="Arial"/>
                <a:ea typeface="Arial"/>
                <a:cs typeface="Arial"/>
                <a:sym typeface="Arial"/>
              </a:rPr>
              <a:t> </a:t>
            </a:r>
            <a:r>
              <a:rPr lang="sv-fi" sz="4000" b="1" i="0" u="none" baseline="0">
                <a:solidFill>
                  <a:srgbClr val="000000"/>
                </a:solidFill>
                <a:latin typeface="Arial"/>
                <a:ea typeface="Arial"/>
                <a:cs typeface="Arial"/>
                <a:sym typeface="Arial"/>
              </a:rPr>
              <a:t>med en ny</a:t>
            </a:r>
            <a:r>
              <a:rPr kumimoji="0" lang="sv-fi" sz="4000" b="1" i="0" u="none" strike="noStrike" kern="1200" cap="none" spc="0" normalizeH="0" baseline="0">
                <a:ln>
                  <a:noFill/>
                </a:ln>
                <a:solidFill>
                  <a:srgbClr val="000000"/>
                </a:solidFill>
                <a:effectLst/>
                <a:uLnTx/>
                <a:uFillTx/>
                <a:latin typeface="Arial"/>
                <a:ea typeface="Arial"/>
                <a:cs typeface="Arial"/>
                <a:sym typeface="Arial"/>
              </a:rPr>
              <a:t> </a:t>
            </a:r>
            <a:r>
              <a:rPr lang="sv-fi" sz="4000" b="1" i="0" u="none" baseline="0">
                <a:solidFill>
                  <a:srgbClr val="000000"/>
                </a:solidFill>
                <a:latin typeface="Arial"/>
                <a:ea typeface="Arial"/>
                <a:cs typeface="Arial"/>
                <a:sym typeface="Arial"/>
              </a:rPr>
              <a:t>människa</a:t>
            </a:r>
            <a:endParaRPr kumimoji="0" lang="sv-fi" sz="4000" b="1" i="0" u="none" strike="noStrike" kern="1200" cap="none" spc="0" normalizeH="0" baseline="0" noProof="0" dirty="0">
              <a:ln>
                <a:noFill/>
              </a:ln>
              <a:solidFill>
                <a:srgbClr val="000000"/>
              </a:solidFill>
              <a:effectLst/>
              <a:uLnTx/>
              <a:uFillTx/>
              <a:latin typeface="Arial"/>
              <a:cs typeface="Arial"/>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960459" y="2067357"/>
            <a:ext cx="5607486" cy="4101779"/>
          </a:xfrm>
        </p:spPr>
        <p:txBody>
          <a:bodyPr/>
          <a:lstStyle/>
          <a:p>
            <a:pPr marL="457200" lvl="0" indent="-342900" algn="l" rtl="0">
              <a:spcBef>
                <a:spcPts val="0"/>
              </a:spcBef>
              <a:spcAft>
                <a:spcPts val="0"/>
              </a:spcAft>
              <a:buClr>
                <a:schemeClr val="dk2"/>
              </a:buClr>
              <a:buSzPts val="180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Hurdan är en lättillgänglig människa enligt dig?</a:t>
            </a:r>
          </a:p>
          <a:p>
            <a:pPr marL="114300" lvl="0" algn="l" rtl="0">
              <a:spcBef>
                <a:spcPts val="0"/>
              </a:spcBef>
              <a:spcAft>
                <a:spcPts val="0"/>
              </a:spcAft>
              <a:buClr>
                <a:schemeClr val="dk2"/>
              </a:buClr>
              <a:buSzPts val="1800"/>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marL="457200" lvl="0" indent="-342900" algn="l" rtl="0">
              <a:spcBef>
                <a:spcPts val="0"/>
              </a:spcBef>
              <a:spcAft>
                <a:spcPts val="0"/>
              </a:spcAft>
              <a:buClr>
                <a:schemeClr val="dk2"/>
              </a:buClr>
              <a:buSzPts val="180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Tycker du att du är lättillgänglig? Varför/varför inte?</a:t>
            </a:r>
          </a:p>
          <a:p>
            <a:pPr marL="114300" lvl="0" algn="l" rtl="0">
              <a:spcBef>
                <a:spcPts val="0"/>
              </a:spcBef>
              <a:spcAft>
                <a:spcPts val="0"/>
              </a:spcAft>
              <a:buClr>
                <a:schemeClr val="dk2"/>
              </a:buClr>
              <a:buSzPts val="1800"/>
            </a:pPr>
            <a:endParaRPr lang="sv-fi" sz="2000">
              <a:latin typeface="Arial" panose="020B0604020202020204" pitchFamily="34" charset="0"/>
            </a:endParaRPr>
          </a:p>
          <a:p>
            <a:pPr marL="457200" lvl="0" indent="-342900" algn="l" rtl="0">
              <a:spcBef>
                <a:spcPts val="0"/>
              </a:spcBef>
              <a:spcAft>
                <a:spcPts val="0"/>
              </a:spcAft>
              <a:buClr>
                <a:schemeClr val="dk2"/>
              </a:buClr>
              <a:buSzPts val="180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Har du erfarenhet av en situation där du har bekantat dig med en ny människa och allt har gått bra? Om du har, vilka faktorer hade en inverkan på att situationen var lyckad?</a:t>
            </a:r>
          </a:p>
          <a:p>
            <a:pPr marL="114300" lvl="0" algn="l" rtl="0">
              <a:spcBef>
                <a:spcPts val="0"/>
              </a:spcBef>
              <a:spcAft>
                <a:spcPts val="0"/>
              </a:spcAft>
              <a:buClr>
                <a:schemeClr val="dk2"/>
              </a:buClr>
              <a:buSzPts val="1800"/>
            </a:pPr>
            <a:endParaRPr lang="sv-fi" sz="2000">
              <a:latin typeface="Arial" panose="020B0604020202020204" pitchFamily="34" charset="0"/>
            </a:endParaRPr>
          </a:p>
          <a:p>
            <a:pPr marL="457200" lvl="0" indent="-342900" algn="l" rtl="0">
              <a:spcBef>
                <a:spcPts val="0"/>
              </a:spcBef>
              <a:spcAft>
                <a:spcPts val="0"/>
              </a:spcAft>
              <a:buClr>
                <a:schemeClr val="dk2"/>
              </a:buClr>
              <a:buSzPts val="1800"/>
              <a:buChar char="●"/>
            </a:pPr>
            <a:r>
              <a:rPr lang="sv-fi" sz="2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 vilka situationer eller på vilka platser tycker du att det är lättare att ta kontakt med nya människor? I vilka situationer är känns det extra svårt?</a:t>
            </a:r>
          </a:p>
          <a:p>
            <a:pPr marL="88900" lvl="0" algn="l" rtl="0">
              <a:spcBef>
                <a:spcPts val="0"/>
              </a:spcBef>
              <a:spcAft>
                <a:spcPts val="0"/>
              </a:spcAft>
              <a:buClr>
                <a:schemeClr val="dk2"/>
              </a:buClr>
              <a:buSzPts val="2200"/>
            </a:pPr>
            <a:br>
              <a:rPr lang="sv-fi" sz="2000"/>
            </a:br>
            <a:endParaRPr lang="sv-fi" sz="1600"/>
          </a:p>
        </p:txBody>
      </p:sp>
      <p:sp>
        <p:nvSpPr>
          <p:cNvPr id="4" name="Tähti: 5-sakarainen 3">
            <a:extLst>
              <a:ext uri="{FF2B5EF4-FFF2-40B4-BE49-F238E27FC236}">
                <a16:creationId xmlns:a16="http://schemas.microsoft.com/office/drawing/2014/main" id="{C66B15F0-F941-0FDD-CB7F-0C4CDE7B3E9B}"/>
              </a:ext>
            </a:extLst>
          </p:cNvPr>
          <p:cNvSpPr/>
          <p:nvPr/>
        </p:nvSpPr>
        <p:spPr>
          <a:xfrm>
            <a:off x="10850985" y="283903"/>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pic>
        <p:nvPicPr>
          <p:cNvPr id="7" name="Picture Placeholder 4" descr="Kuva, joka sisältää kohteen vaate, jalkineet, mies, Ihmisen kasvot&#10;&#10;Kuvaus luotu automaattisesti">
            <a:extLst>
              <a:ext uri="{FF2B5EF4-FFF2-40B4-BE49-F238E27FC236}">
                <a16:creationId xmlns:a16="http://schemas.microsoft.com/office/drawing/2014/main" id="{6D61C137-16D5-710F-3ED8-07C767E3FEE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396260"/>
            <a:ext cx="5176637" cy="4101779"/>
          </a:xfrm>
          <a:prstGeom prst="rect">
            <a:avLst/>
          </a:prstGeom>
        </p:spPr>
      </p:pic>
      <p:sp>
        <p:nvSpPr>
          <p:cNvPr id="10" name="Puhekupla: Soikea 9">
            <a:extLst>
              <a:ext uri="{FF2B5EF4-FFF2-40B4-BE49-F238E27FC236}">
                <a16:creationId xmlns:a16="http://schemas.microsoft.com/office/drawing/2014/main" id="{75D7FD80-FA43-16CD-54BA-7C3A923A64D2}"/>
              </a:ext>
            </a:extLst>
          </p:cNvPr>
          <p:cNvSpPr/>
          <p:nvPr/>
        </p:nvSpPr>
        <p:spPr>
          <a:xfrm>
            <a:off x="1949491" y="1581051"/>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0746206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659733" y="881238"/>
            <a:ext cx="10515600" cy="781750"/>
          </a:xfrm>
          <a:prstGeom prst="rect">
            <a:avLst/>
          </a:prstGeom>
        </p:spPr>
        <p:txBody>
          <a:bodyPr lIns="91440" tIns="45720" rIns="91440" bIns="45720" anchor="t">
            <a:normAutofit fontScale="70000" lnSpcReduction="2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defRPr/>
            </a:pPr>
            <a:r>
              <a:rPr kumimoji="0" lang="sv-fi" sz="4400" b="1" i="0" u="none" strike="noStrike" kern="1200" cap="none" spc="0" normalizeH="0" baseline="0">
                <a:ln>
                  <a:noFill/>
                </a:ln>
                <a:solidFill>
                  <a:srgbClr val="000000"/>
                </a:solidFill>
                <a:effectLst/>
                <a:uLnTx/>
                <a:uFillTx/>
                <a:latin typeface="Arial"/>
                <a:ea typeface="Arial"/>
                <a:cs typeface="Arial"/>
                <a:sym typeface="Arial"/>
              </a:rPr>
              <a:t>Vilka saker gör dig nervös när du ska bekanta dig med en ny människa?</a:t>
            </a:r>
            <a:r>
              <a:rPr lang="sv-fi" b="0" i="0" u="none" baseline="0">
                <a:solidFill>
                  <a:srgbClr val="000000"/>
                </a:solidFill>
                <a:latin typeface="Times"/>
                <a:ea typeface="Times"/>
                <a:cs typeface="Times"/>
                <a:sym typeface="Times"/>
              </a:rPr>
              <a:t> </a:t>
            </a:r>
            <a:endParaRPr kumimoji="0" lang="sv-fi" sz="4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614528" y="1874983"/>
            <a:ext cx="5875972" cy="4101779"/>
          </a:xfrm>
        </p:spPr>
        <p:txBody>
          <a:bodyPr/>
          <a:lstStyle/>
          <a:p>
            <a:pPr marL="457200" lvl="0" algn="l" rtl="0">
              <a:lnSpc>
                <a:spcPct val="80000"/>
              </a:lnSpc>
              <a:spcBef>
                <a:spcPts val="0"/>
              </a:spcBef>
              <a:spcAft>
                <a:spcPts val="0"/>
              </a:spcAft>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Vilka saker gör dig nervös när du ska bekanta dig med en ny människa eller vilka saker hindrar dig från att bekanta dig med nya människor?</a:t>
            </a:r>
          </a:p>
          <a:p>
            <a:pPr marL="457200" lvl="0" algn="l" rtl="0">
              <a:lnSpc>
                <a:spcPct val="80000"/>
              </a:lnSpc>
              <a:spcBef>
                <a:spcPts val="0"/>
              </a:spcBef>
              <a:spcAft>
                <a:spcPts val="0"/>
              </a:spcAft>
            </a:pPr>
            <a:br>
              <a:rPr lang="sv-fi" sz="2400">
                <a:latin typeface="Arial" panose="020B0604020202020204" pitchFamily="34" charset="0"/>
              </a:rPr>
            </a:b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Anteckna dina observationer på Padlet. Kommentera sedan varandras observationer. </a:t>
            </a:r>
          </a:p>
          <a:p>
            <a:pPr marL="457200" lvl="0" algn="l" rtl="0">
              <a:lnSpc>
                <a:spcPct val="80000"/>
              </a:lnSpc>
              <a:spcBef>
                <a:spcPts val="0"/>
              </a:spcBef>
              <a:spcAft>
                <a:spcPts val="0"/>
              </a:spcAft>
            </a:pPr>
            <a:br>
              <a:rPr lang="sv-fi" sz="2400">
                <a:latin typeface="Arial" panose="020B0604020202020204" pitchFamily="34" charset="0"/>
              </a:rPr>
            </a:b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 tips, uppmuntra eller berätta om dina egna motsvarande erfarenheter. </a:t>
            </a:r>
          </a:p>
        </p:txBody>
      </p:sp>
      <p:pic>
        <p:nvPicPr>
          <p:cNvPr id="2" name="Picture Placeholder 4">
            <a:extLst>
              <a:ext uri="{FF2B5EF4-FFF2-40B4-BE49-F238E27FC236}">
                <a16:creationId xmlns:a16="http://schemas.microsoft.com/office/drawing/2014/main" id="{B3715AAD-45C9-612D-8660-2FAD618A62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8181" y="1709887"/>
            <a:ext cx="4552434" cy="4863000"/>
          </a:xfrm>
          <a:prstGeom prst="rect">
            <a:avLst/>
          </a:prstGeom>
        </p:spPr>
      </p:pic>
      <p:sp>
        <p:nvSpPr>
          <p:cNvPr id="5" name="Tähti: 5-sakarainen 4">
            <a:extLst>
              <a:ext uri="{FF2B5EF4-FFF2-40B4-BE49-F238E27FC236}">
                <a16:creationId xmlns:a16="http://schemas.microsoft.com/office/drawing/2014/main" id="{3ED53AD3-B17A-8EDC-39DC-ED1CE1BF29E4}"/>
              </a:ext>
            </a:extLst>
          </p:cNvPr>
          <p:cNvSpPr/>
          <p:nvPr/>
        </p:nvSpPr>
        <p:spPr>
          <a:xfrm>
            <a:off x="10850985" y="283903"/>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7205868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sv-fi" sz="3200" b="1" i="0" u="none" baseline="0"/>
              <a:t>Fem tips för att behärska nervositet</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9" y="1928807"/>
            <a:ext cx="7232375" cy="3966119"/>
          </a:xfrm>
        </p:spPr>
        <p:txBody>
          <a:bodyPr>
            <a:normAutofit fontScale="85000" lnSpcReduction="20000"/>
          </a:bodyPr>
          <a:lstStyle/>
          <a:p>
            <a:pPr marL="342900" indent="-342900" algn="l" rtl="0">
              <a:lnSpc>
                <a:spcPct val="150000"/>
              </a:lnSpc>
              <a:buAutoNum type="arabicPeriod"/>
            </a:pPr>
            <a:r>
              <a:rPr lang="sv-fi" sz="2000" b="1" i="0" u="none" baseline="0">
                <a:latin typeface="Arial"/>
                <a:ea typeface="Arial"/>
                <a:cs typeface="Arial"/>
                <a:sym typeface="Arial"/>
              </a:rPr>
              <a:t>Acceptera nervositeten. </a:t>
            </a:r>
            <a:r>
              <a:rPr lang="sv-fi" sz="2000" b="0" i="0" u="none" baseline="0">
                <a:latin typeface="Arial"/>
                <a:ea typeface="Arial"/>
                <a:cs typeface="Arial"/>
                <a:sym typeface="Arial"/>
              </a:rPr>
              <a:t>Den är vanlig och man behöver inte försöka bli av med den.</a:t>
            </a:r>
          </a:p>
          <a:p>
            <a:pPr marL="342900" indent="-342900" algn="l" rtl="0">
              <a:lnSpc>
                <a:spcPct val="150000"/>
              </a:lnSpc>
              <a:buAutoNum type="arabicPeriod"/>
            </a:pPr>
            <a:r>
              <a:rPr lang="sv-fi" sz="2000" b="1" i="0" u="none" baseline="0">
                <a:latin typeface="Arial"/>
                <a:ea typeface="Arial"/>
                <a:cs typeface="Arial"/>
                <a:sym typeface="Arial"/>
              </a:rPr>
              <a:t>Var barmhärtig mot dig själv. </a:t>
            </a:r>
            <a:r>
              <a:rPr lang="sv-fi" sz="2000" b="0" i="0" u="none" baseline="0">
                <a:effectLst/>
                <a:latin typeface="Arial"/>
                <a:ea typeface="Arial"/>
                <a:cs typeface="Arial"/>
                <a:sym typeface="Arial"/>
              </a:rPr>
              <a:t>Närma dig spännande situationer med låga förväntningar och öppna sinnen. Kräv inte en perfekt prestation av dig själv.</a:t>
            </a:r>
          </a:p>
          <a:p>
            <a:pPr marL="342900" indent="-342900" algn="l" rtl="0">
              <a:lnSpc>
                <a:spcPct val="150000"/>
              </a:lnSpc>
              <a:buAutoNum type="arabicPeriod"/>
            </a:pPr>
            <a:r>
              <a:rPr lang="sv-fi" sz="2000" b="0" i="0" u="none" baseline="0">
                <a:latin typeface="Arial"/>
                <a:ea typeface="Arial"/>
                <a:cs typeface="Arial"/>
                <a:sym typeface="Arial"/>
              </a:rPr>
              <a:t> </a:t>
            </a:r>
            <a:r>
              <a:rPr lang="sv-fi" sz="2000" b="1" i="0" u="none" baseline="0">
                <a:latin typeface="Arial"/>
                <a:ea typeface="Arial"/>
                <a:cs typeface="Arial"/>
                <a:sym typeface="Arial"/>
              </a:rPr>
              <a:t>Utsätt dig för spännande situationer.</a:t>
            </a:r>
            <a:r>
              <a:rPr lang="sv-fi" sz="2000" b="1" i="0" u="none" baseline="0">
                <a:effectLst/>
                <a:latin typeface="Arial"/>
                <a:ea typeface="Arial"/>
                <a:cs typeface="Arial"/>
                <a:sym typeface="Arial"/>
              </a:rPr>
              <a:t> </a:t>
            </a:r>
            <a:r>
              <a:rPr lang="sv-fi" sz="2000" b="0" i="0" u="none" baseline="0">
                <a:effectLst/>
                <a:latin typeface="Arial"/>
                <a:ea typeface="Arial"/>
                <a:cs typeface="Arial"/>
                <a:sym typeface="Arial"/>
              </a:rPr>
              <a:t>Sätt upp små konkreta mål för dig själv.</a:t>
            </a:r>
          </a:p>
          <a:p>
            <a:pPr marL="342900" indent="-342900" algn="l" rtl="0">
              <a:lnSpc>
                <a:spcPct val="150000"/>
              </a:lnSpc>
              <a:buAutoNum type="arabicPeriod"/>
            </a:pPr>
            <a:r>
              <a:rPr lang="sv-fi" sz="2000" b="1" i="0" u="none" baseline="0">
                <a:latin typeface="Arial"/>
                <a:ea typeface="Arial"/>
                <a:cs typeface="Arial"/>
                <a:sym typeface="Arial"/>
              </a:rPr>
              <a:t>Säg högt att du är nervös. </a:t>
            </a:r>
            <a:r>
              <a:rPr lang="sv-fi" sz="2000" b="0" i="0" u="none" baseline="0">
                <a:latin typeface="Arial"/>
                <a:ea typeface="Arial"/>
                <a:cs typeface="Arial"/>
                <a:sym typeface="Arial"/>
              </a:rPr>
              <a:t>D</a:t>
            </a:r>
            <a:r>
              <a:rPr lang="sv-fi" sz="2000" b="0" i="0" u="none" baseline="0">
                <a:effectLst/>
                <a:latin typeface="Arial"/>
                <a:ea typeface="Arial"/>
                <a:cs typeface="Arial"/>
                <a:sym typeface="Arial"/>
              </a:rPr>
              <a:t>en andra parten är troligen också nervös och det är lättande att höra att man inte är den enda. </a:t>
            </a:r>
          </a:p>
          <a:p>
            <a:pPr marL="342900" indent="-342900" algn="l" rtl="0">
              <a:lnSpc>
                <a:spcPct val="150000"/>
              </a:lnSpc>
              <a:buAutoNum type="arabicPeriod"/>
            </a:pPr>
            <a:r>
              <a:rPr lang="sv-fi" sz="2000" b="1" i="0" u="none" baseline="0">
                <a:latin typeface="Arial"/>
                <a:ea typeface="Arial"/>
                <a:cs typeface="Arial"/>
                <a:sym typeface="Arial"/>
              </a:rPr>
              <a:t>Förbered dig på förhand. </a:t>
            </a:r>
            <a:r>
              <a:rPr lang="sv-fi" sz="2000" b="0" i="0" u="none" baseline="0">
                <a:effectLst/>
                <a:latin typeface="Arial"/>
                <a:ea typeface="Arial"/>
                <a:cs typeface="Arial"/>
                <a:sym typeface="Arial"/>
              </a:rPr>
              <a:t>Fundera redan på förhand på metoder för att lugna din kropp och ditt sinne.</a:t>
            </a:r>
            <a:endParaRPr lang="sv-fi" sz="2000" dirty="0">
              <a:latin typeface="Arial"/>
              <a:cs typeface="Arial"/>
            </a:endParaRPr>
          </a:p>
          <a:p>
            <a:endParaRPr lang="sv-fi" dirty="0"/>
          </a:p>
        </p:txBody>
      </p:sp>
      <p:pic>
        <p:nvPicPr>
          <p:cNvPr id="5" name="Kuva 4" descr="Kuva, joka sisältää kohteen kuvakaappaus, teksti, Suorakaide, muotoilu&#10;&#10;Kuvaus luotu automaattisesti">
            <a:extLst>
              <a:ext uri="{FF2B5EF4-FFF2-40B4-BE49-F238E27FC236}">
                <a16:creationId xmlns:a16="http://schemas.microsoft.com/office/drawing/2014/main" id="{C86FC075-AB57-0842-97DA-A2F76E5E06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3877" y="1928807"/>
            <a:ext cx="2969009" cy="3188484"/>
          </a:xfrm>
          <a:prstGeom prst="rect">
            <a:avLst/>
          </a:prstGeom>
        </p:spPr>
      </p:pic>
    </p:spTree>
    <p:extLst>
      <p:ext uri="{BB962C8B-B14F-4D97-AF65-F5344CB8AC3E}">
        <p14:creationId xmlns:p14="http://schemas.microsoft.com/office/powerpoint/2010/main" val="383034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52900"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7</a:t>
            </a:r>
          </a:p>
        </p:txBody>
      </p:sp>
    </p:spTree>
    <p:extLst>
      <p:ext uri="{BB962C8B-B14F-4D97-AF65-F5344CB8AC3E}">
        <p14:creationId xmlns:p14="http://schemas.microsoft.com/office/powerpoint/2010/main" val="11484390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543"/>
        <p:cNvGrpSpPr/>
        <p:nvPr/>
      </p:nvGrpSpPr>
      <p:grpSpPr>
        <a:xfrm>
          <a:off x="0" y="0"/>
          <a:ext cx="0" cy="0"/>
          <a:chOff x="0" y="0"/>
          <a:chExt cx="0" cy="0"/>
        </a:xfrm>
      </p:grpSpPr>
      <p:sp>
        <p:nvSpPr>
          <p:cNvPr id="547" name="Google Shape;547;p93"/>
          <p:cNvSpPr/>
          <p:nvPr/>
        </p:nvSpPr>
        <p:spPr>
          <a:xfrm>
            <a:off x="6664235" y="4062356"/>
            <a:ext cx="4820605" cy="1924425"/>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99060" lvl="0" algn="l" rtl="0">
              <a:spcBef>
                <a:spcPts val="0"/>
              </a:spcBef>
              <a:spcAft>
                <a:spcPts val="0"/>
              </a:spcAft>
              <a:buSzPts val="2040"/>
            </a:pPr>
            <a:r>
              <a:rPr lang="sv-fi" sz="2400" b="0" i="0" u="none" baseline="0"/>
              <a:t>Man måste veta mycket om saker för att kunna diskutera dem.</a:t>
            </a:r>
            <a:endParaRPr lang="sv-fi" sz="2400">
              <a:highlight>
                <a:schemeClr val="accent6"/>
              </a:highlight>
            </a:endParaRPr>
          </a:p>
        </p:txBody>
      </p:sp>
      <p:sp>
        <p:nvSpPr>
          <p:cNvPr id="548" name="Google Shape;548;p93"/>
          <p:cNvSpPr/>
          <p:nvPr/>
        </p:nvSpPr>
        <p:spPr>
          <a:xfrm>
            <a:off x="736032" y="2145212"/>
            <a:ext cx="3784229" cy="1924424"/>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99060" lvl="0" algn="ctr" rtl="0">
              <a:spcBef>
                <a:spcPts val="0"/>
              </a:spcBef>
              <a:spcAft>
                <a:spcPts val="0"/>
              </a:spcAft>
              <a:buSzPts val="2040"/>
            </a:pPr>
            <a:r>
              <a:rPr lang="sv-fi" sz="2400" b="0" i="0" u="none" baseline="0"/>
              <a:t>Endast sociala människor har bra sociala färdigheter. </a:t>
            </a:r>
          </a:p>
        </p:txBody>
      </p:sp>
      <p:sp>
        <p:nvSpPr>
          <p:cNvPr id="551" name="Google Shape;551;p93"/>
          <p:cNvSpPr txBox="1"/>
          <p:nvPr/>
        </p:nvSpPr>
        <p:spPr>
          <a:xfrm>
            <a:off x="1359600" y="327983"/>
            <a:ext cx="9472800" cy="1354176"/>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sv-fi" sz="3600" b="1" i="0" u="none" strike="noStrike" kern="0" cap="none" spc="0" normalizeH="0" baseline="0">
                <a:ln>
                  <a:noFill/>
                </a:ln>
                <a:solidFill>
                  <a:srgbClr val="000000"/>
                </a:solidFill>
                <a:effectLst/>
                <a:uLnTx/>
                <a:uFillTx/>
                <a:latin typeface="Arial"/>
                <a:ea typeface="+mn-ea"/>
                <a:cs typeface="Arial"/>
                <a:sym typeface="Arial"/>
              </a:rPr>
              <a:t>Myter om sociala situationer </a:t>
            </a:r>
            <a:r>
              <a:rPr lang="sv-fi" sz="3600" b="1" i="0" u="none" kern="0" baseline="0">
                <a:solidFill>
                  <a:srgbClr val="000000"/>
                </a:solidFill>
                <a:latin typeface="Arial"/>
                <a:ea typeface="Arial"/>
                <a:cs typeface="Arial"/>
                <a:sym typeface="Arial"/>
              </a:rPr>
              <a:t>– </a:t>
            </a:r>
          </a:p>
          <a:p>
            <a:pPr algn="ctr" defTabSz="1219170" rtl="0">
              <a:buClr>
                <a:srgbClr val="000000"/>
              </a:buClr>
              <a:defRPr/>
            </a:pPr>
            <a:r>
              <a:rPr lang="sv-fi" sz="3600" b="1" i="0" u="none" kern="0" baseline="0">
                <a:solidFill>
                  <a:srgbClr val="000000"/>
                </a:solidFill>
                <a:latin typeface="Arial"/>
                <a:ea typeface="Arial"/>
                <a:cs typeface="Arial"/>
                <a:sym typeface="Arial"/>
              </a:rPr>
              <a:t>som inte</a:t>
            </a:r>
            <a:r>
              <a:rPr kumimoji="0" lang="sv-fi" sz="3600" b="1" i="0" u="none" strike="noStrike" kern="0" cap="none" spc="0" normalizeH="0" baseline="0">
                <a:ln>
                  <a:noFill/>
                </a:ln>
                <a:solidFill>
                  <a:srgbClr val="000000"/>
                </a:solidFill>
                <a:effectLst/>
                <a:uLnTx/>
                <a:uFillTx/>
                <a:latin typeface="Arial"/>
                <a:ea typeface="+mn-ea"/>
                <a:cs typeface="Arial"/>
                <a:sym typeface="Arial"/>
              </a:rPr>
              <a:t> stämmer på riktigt!</a:t>
            </a:r>
            <a:endParaRPr kumimoji="0" lang="sv-fi" sz="36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Google Shape;548;p93">
            <a:extLst>
              <a:ext uri="{FF2B5EF4-FFF2-40B4-BE49-F238E27FC236}">
                <a16:creationId xmlns:a16="http://schemas.microsoft.com/office/drawing/2014/main" id="{F36C740B-77D7-0990-97F4-62415B3F1069}"/>
              </a:ext>
            </a:extLst>
          </p:cNvPr>
          <p:cNvSpPr/>
          <p:nvPr/>
        </p:nvSpPr>
        <p:spPr>
          <a:xfrm>
            <a:off x="5372317" y="2145212"/>
            <a:ext cx="6112523" cy="1650226"/>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99060" lvl="0" algn="ctr" rtl="0">
              <a:spcBef>
                <a:spcPts val="0"/>
              </a:spcBef>
              <a:spcAft>
                <a:spcPts val="0"/>
              </a:spcAft>
              <a:buSzPts val="2040"/>
            </a:pPr>
            <a:r>
              <a:rPr lang="sv-fi" sz="2400" b="0" i="0" u="none" baseline="0"/>
              <a:t>Blyga människor kan inte lyckas i sociala situationer.</a:t>
            </a:r>
          </a:p>
        </p:txBody>
      </p:sp>
      <p:sp>
        <p:nvSpPr>
          <p:cNvPr id="3" name="Google Shape;547;p93">
            <a:extLst>
              <a:ext uri="{FF2B5EF4-FFF2-40B4-BE49-F238E27FC236}">
                <a16:creationId xmlns:a16="http://schemas.microsoft.com/office/drawing/2014/main" id="{087B67CA-B7EC-63F3-DAAD-85296DE48DE6}"/>
              </a:ext>
            </a:extLst>
          </p:cNvPr>
          <p:cNvSpPr/>
          <p:nvPr/>
        </p:nvSpPr>
        <p:spPr>
          <a:xfrm>
            <a:off x="707160" y="4337470"/>
            <a:ext cx="5216561" cy="1650227"/>
          </a:xfrm>
          <a:prstGeom prst="roundRect">
            <a:avLst>
              <a:gd name="adj" fmla="val 16667"/>
            </a:avLst>
          </a:prstGeom>
          <a:solidFill>
            <a:schemeClr val="accent1">
              <a:lumMod val="20000"/>
              <a:lumOff val="8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99060" lvl="0" algn="ctr" rtl="0">
              <a:spcBef>
                <a:spcPts val="0"/>
              </a:spcBef>
              <a:spcAft>
                <a:spcPts val="0"/>
              </a:spcAft>
              <a:buSzPts val="2040"/>
            </a:pPr>
            <a:r>
              <a:rPr lang="sv-fi" sz="2400" b="0" i="0" u="none" baseline="0"/>
              <a:t>Det är inte möjligt att lära sig sociala färdigheter genom övningar.</a:t>
            </a:r>
          </a:p>
        </p:txBody>
      </p:sp>
    </p:spTree>
    <p:extLst>
      <p:ext uri="{BB962C8B-B14F-4D97-AF65-F5344CB8AC3E}">
        <p14:creationId xmlns:p14="http://schemas.microsoft.com/office/powerpoint/2010/main" val="1977509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640779" y="688365"/>
            <a:ext cx="10515600" cy="7817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4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Vilka saker hör till sociala färdigheter enligt dig?</a:t>
            </a:r>
            <a:endParaRPr kumimoji="0" lang="sv-fi" sz="4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6" name="Picture Placeholder 4" descr="Kuva, joka sisältää kohteen vaate, jalkineet, mies, Ihmisen kasvot&#10;&#10;Kuvaus luotu automaattisesti">
            <a:extLst>
              <a:ext uri="{FF2B5EF4-FFF2-40B4-BE49-F238E27FC236}">
                <a16:creationId xmlns:a16="http://schemas.microsoft.com/office/drawing/2014/main" id="{76A2171C-4566-1C24-647C-0DA16DCFC3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910250" y="2365472"/>
            <a:ext cx="5176637" cy="4101779"/>
          </a:xfrm>
          <a:prstGeom prst="rect">
            <a:avLst/>
          </a:prstGeom>
        </p:spPr>
      </p:pic>
      <p:sp>
        <p:nvSpPr>
          <p:cNvPr id="9" name="Puhekupla: Soikea 8">
            <a:extLst>
              <a:ext uri="{FF2B5EF4-FFF2-40B4-BE49-F238E27FC236}">
                <a16:creationId xmlns:a16="http://schemas.microsoft.com/office/drawing/2014/main" id="{B755DBBA-8DCD-38C7-86C5-FB1BE0F545EF}"/>
              </a:ext>
            </a:extLst>
          </p:cNvPr>
          <p:cNvSpPr/>
          <p:nvPr/>
        </p:nvSpPr>
        <p:spPr>
          <a:xfrm>
            <a:off x="4581855" y="1550263"/>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4487891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839788" y="857618"/>
            <a:ext cx="6011949" cy="823912"/>
          </a:xfrm>
        </p:spPr>
        <p:txBody>
          <a:bodyPr/>
          <a:lstStyle/>
          <a:p>
            <a:pPr algn="l" rtl="0"/>
            <a:r>
              <a:rPr lang="sv-fi" sz="2700" b="1" i="0" u="none" baseline="0"/>
              <a:t>Till sociala färdigheter hör åtminstone...</a:t>
            </a:r>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p:txBody>
          <a:bodyPr/>
          <a:lstStyle/>
          <a:p>
            <a:pPr marL="457200" lvl="0" indent="-374650" algn="l" rtl="0">
              <a:lnSpc>
                <a:spcPct val="150000"/>
              </a:lnSpc>
              <a:spcBef>
                <a:spcPts val="0"/>
              </a:spcBef>
              <a:spcAft>
                <a:spcPts val="0"/>
              </a:spcAft>
              <a:buSzPts val="2300"/>
              <a:buChar char="●"/>
            </a:pPr>
            <a:r>
              <a:rPr lang="sv-fi" sz="2400" b="0" i="0" u="none" baseline="0"/>
              <a:t>Samarbetsfärdigheter</a:t>
            </a:r>
          </a:p>
          <a:p>
            <a:pPr marL="457200" lvl="0" indent="-374650" algn="l" rtl="0">
              <a:lnSpc>
                <a:spcPct val="150000"/>
              </a:lnSpc>
              <a:spcBef>
                <a:spcPts val="0"/>
              </a:spcBef>
              <a:spcAft>
                <a:spcPts val="0"/>
              </a:spcAft>
              <a:buSzPts val="2300"/>
              <a:buChar char="●"/>
            </a:pPr>
            <a:r>
              <a:rPr lang="sv-fi" sz="2400" b="0" i="0" u="none" baseline="0"/>
              <a:t>Empatifärdigheter</a:t>
            </a:r>
          </a:p>
          <a:p>
            <a:pPr marL="457200" lvl="0" indent="-374650" algn="l" rtl="0">
              <a:lnSpc>
                <a:spcPct val="150000"/>
              </a:lnSpc>
              <a:spcBef>
                <a:spcPts val="0"/>
              </a:spcBef>
              <a:spcAft>
                <a:spcPts val="0"/>
              </a:spcAft>
              <a:buSzPts val="2300"/>
              <a:buChar char="●"/>
            </a:pPr>
            <a:r>
              <a:rPr lang="sv-fi" sz="2400" b="0" i="0" u="none" baseline="0"/>
              <a:t>Lojalitet mot andra</a:t>
            </a:r>
          </a:p>
          <a:p>
            <a:pPr marL="457200" lvl="0" indent="-374650" algn="l" rtl="0">
              <a:lnSpc>
                <a:spcPct val="150000"/>
              </a:lnSpc>
              <a:spcBef>
                <a:spcPts val="0"/>
              </a:spcBef>
              <a:spcAft>
                <a:spcPts val="0"/>
              </a:spcAft>
              <a:buSzPts val="2300"/>
              <a:buChar char="●"/>
            </a:pPr>
            <a:r>
              <a:rPr lang="sv-fi" sz="2400" b="0" i="0" u="none" baseline="0"/>
              <a:t>Att kunna be om hjälp</a:t>
            </a:r>
          </a:p>
          <a:p>
            <a:pPr marL="457200" lvl="0" indent="-374650" algn="l" rtl="0">
              <a:lnSpc>
                <a:spcPct val="150000"/>
              </a:lnSpc>
              <a:spcBef>
                <a:spcPts val="0"/>
              </a:spcBef>
              <a:spcAft>
                <a:spcPts val="0"/>
              </a:spcAft>
              <a:buSzPts val="2300"/>
              <a:buChar char="●"/>
            </a:pPr>
            <a:r>
              <a:rPr lang="sv-fi" sz="2400" b="0" i="0" u="none" baseline="0"/>
              <a:t>Bestämdhet</a:t>
            </a:r>
          </a:p>
          <a:p>
            <a:pPr marL="457200" lvl="0" indent="-374650" algn="l" rtl="0">
              <a:lnSpc>
                <a:spcPct val="150000"/>
              </a:lnSpc>
              <a:spcBef>
                <a:spcPts val="0"/>
              </a:spcBef>
              <a:spcAft>
                <a:spcPts val="0"/>
              </a:spcAft>
              <a:buSzPts val="2300"/>
              <a:buChar char="●"/>
            </a:pPr>
            <a:r>
              <a:rPr lang="sv-fi" sz="2400" b="0" i="0" u="none" baseline="0"/>
              <a:t>Förhandlingsfärdigheter</a:t>
            </a:r>
          </a:p>
          <a:p>
            <a:pPr marL="457200" lvl="0" indent="-374650" algn="l" rtl="0">
              <a:lnSpc>
                <a:spcPct val="150000"/>
              </a:lnSpc>
              <a:spcBef>
                <a:spcPts val="0"/>
              </a:spcBef>
              <a:spcAft>
                <a:spcPts val="0"/>
              </a:spcAft>
              <a:buSzPts val="2300"/>
              <a:buChar char="●"/>
            </a:pPr>
            <a:r>
              <a:rPr lang="sv-fi" sz="2400" b="0" i="0" u="none" baseline="0"/>
              <a:t>Konfliktlösningsfärdigheter</a:t>
            </a:r>
            <a:endParaRPr lang="sv-fi"/>
          </a:p>
        </p:txBody>
      </p:sp>
      <p:sp>
        <p:nvSpPr>
          <p:cNvPr id="6" name="Suorakulmio: Pyöristetyt kulmat 5">
            <a:extLst>
              <a:ext uri="{FF2B5EF4-FFF2-40B4-BE49-F238E27FC236}">
                <a16:creationId xmlns:a16="http://schemas.microsoft.com/office/drawing/2014/main" id="{2D94483E-B7A4-D3C9-0AC8-61F9608E211F}"/>
              </a:ext>
            </a:extLst>
          </p:cNvPr>
          <p:cNvSpPr/>
          <p:nvPr/>
        </p:nvSpPr>
        <p:spPr>
          <a:xfrm>
            <a:off x="6300592" y="2176829"/>
            <a:ext cx="4747363" cy="2783478"/>
          </a:xfrm>
          <a:prstGeom prst="roundRect">
            <a:avLst/>
          </a:prstGeom>
          <a:solidFill>
            <a:srgbClr val="E8E2D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rtl="0">
              <a:spcBef>
                <a:spcPts val="0"/>
              </a:spcBef>
              <a:spcAft>
                <a:spcPts val="0"/>
              </a:spcAft>
              <a:buNone/>
            </a:pPr>
            <a:r>
              <a:rPr lang="sv-fi" sz="2400" b="0" i="0" u="none" baseline="0">
                <a:solidFill>
                  <a:schemeClr val="tx1"/>
                </a:solidFill>
              </a:rPr>
              <a:t>Bedöm hur bra du behärskar dessa färdigheter med skala 1–5</a:t>
            </a:r>
          </a:p>
          <a:p>
            <a:pPr marL="0" lvl="0" indent="0" algn="ctr" rtl="0">
              <a:spcBef>
                <a:spcPts val="0"/>
              </a:spcBef>
              <a:spcAft>
                <a:spcPts val="0"/>
              </a:spcAft>
              <a:buNone/>
            </a:pPr>
            <a:endParaRPr lang="sv-fi" sz="2000" dirty="0">
              <a:solidFill>
                <a:schemeClr val="tx1"/>
              </a:solidFill>
            </a:endParaRPr>
          </a:p>
          <a:p>
            <a:pPr marL="0" lvl="0" indent="0" algn="ctr" rtl="0">
              <a:spcBef>
                <a:spcPts val="0"/>
              </a:spcBef>
              <a:spcAft>
                <a:spcPts val="0"/>
              </a:spcAft>
              <a:buNone/>
            </a:pPr>
            <a:r>
              <a:rPr lang="sv-fi" sz="2400" b="0" i="0" u="none" baseline="0">
                <a:solidFill>
                  <a:schemeClr val="tx1"/>
                </a:solidFill>
              </a:rPr>
              <a:t>1 = inte alls </a:t>
            </a:r>
          </a:p>
          <a:p>
            <a:pPr marL="0" lvl="0" indent="0" algn="ctr" rtl="0">
              <a:spcBef>
                <a:spcPts val="0"/>
              </a:spcBef>
              <a:spcAft>
                <a:spcPts val="0"/>
              </a:spcAft>
              <a:buNone/>
            </a:pPr>
            <a:r>
              <a:rPr lang="sv-fi" sz="2400" b="0" i="0" u="none" baseline="0">
                <a:solidFill>
                  <a:schemeClr val="tx1"/>
                </a:solidFill>
              </a:rPr>
              <a:t> 5 = mycket bra </a:t>
            </a:r>
          </a:p>
        </p:txBody>
      </p:sp>
      <p:sp>
        <p:nvSpPr>
          <p:cNvPr id="5" name="Tähti: 5-sakarainen 4">
            <a:extLst>
              <a:ext uri="{FF2B5EF4-FFF2-40B4-BE49-F238E27FC236}">
                <a16:creationId xmlns:a16="http://schemas.microsoft.com/office/drawing/2014/main" id="{B6E3533A-5E72-6B2C-3BAA-19078F7CE83F}"/>
              </a:ext>
            </a:extLst>
          </p:cNvPr>
          <p:cNvSpPr/>
          <p:nvPr/>
        </p:nvSpPr>
        <p:spPr>
          <a:xfrm>
            <a:off x="10850985" y="283903"/>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6628027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528181" y="665723"/>
            <a:ext cx="10515600" cy="781750"/>
          </a:xfrm>
          <a:prstGeom prst="rect">
            <a:avLst/>
          </a:prstGeom>
        </p:spPr>
        <p:txBody>
          <a:bodyPr>
            <a:normAutofit fontScale="925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b="1" i="0" u="none" baseline="0">
                <a:solidFill>
                  <a:srgbClr val="000000"/>
                </a:solidFill>
              </a:rPr>
              <a:t>Tips för att förstärka sociala färdigheter</a:t>
            </a:r>
            <a:endParaRPr kumimoji="0" lang="sv-fi" sz="44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599134" y="2090498"/>
            <a:ext cx="5875972" cy="4101779"/>
          </a:xfrm>
        </p:spPr>
        <p:txBody>
          <a:bodyPr/>
          <a:lstStyle/>
          <a:p>
            <a:pPr marL="114300" lvl="0" algn="l" rtl="0">
              <a:spcBef>
                <a:spcPts val="0"/>
              </a:spcBef>
              <a:spcAft>
                <a:spcPts val="0"/>
              </a:spcAft>
              <a:buClr>
                <a:schemeClr val="dk2"/>
              </a:buClr>
              <a:buSzPts val="1800"/>
            </a:pPr>
            <a:r>
              <a:rPr lang="sv-fi" sz="2400" b="0" i="0" u="none" baseline="0">
                <a:latin typeface="Arial"/>
                <a:ea typeface="Arial"/>
                <a:cs typeface="Arial"/>
                <a:sym typeface="Arial"/>
              </a:rPr>
              <a:t>Fundera på konkreta sätt för att förstärka de färdigheter som du tycker att du inte är särskilt bra på. </a:t>
            </a:r>
          </a:p>
          <a:p>
            <a:pPr marL="114300" lvl="0" algn="l" rtl="0">
              <a:spcBef>
                <a:spcPts val="0"/>
              </a:spcBef>
              <a:spcAft>
                <a:spcPts val="0"/>
              </a:spcAft>
              <a:buClr>
                <a:schemeClr val="dk2"/>
              </a:buClr>
              <a:buSzPts val="1800"/>
            </a:pPr>
            <a:endParaRPr lang="sv-fi" sz="2400" dirty="0">
              <a:latin typeface="Arial"/>
              <a:cs typeface="Arial"/>
            </a:endParaRPr>
          </a:p>
          <a:p>
            <a:pPr marL="457200" lvl="0" indent="-342900" algn="l" rtl="0">
              <a:spcBef>
                <a:spcPts val="0"/>
              </a:spcBef>
              <a:spcAft>
                <a:spcPts val="0"/>
              </a:spcAft>
              <a:buClr>
                <a:schemeClr val="dk2"/>
              </a:buClr>
              <a:buSzPts val="1800"/>
              <a:buChar char="●"/>
            </a:pPr>
            <a:r>
              <a:rPr lang="sv-fi" sz="2400" b="1" i="1" u="none" baseline="0">
                <a:latin typeface="Arial"/>
                <a:ea typeface="Arial"/>
                <a:cs typeface="Arial"/>
                <a:sym typeface="Arial"/>
              </a:rPr>
              <a:t>Nästa gång när... jag...</a:t>
            </a:r>
          </a:p>
          <a:p>
            <a:pPr marL="457200" lvl="0" indent="-342900" algn="l" rtl="0">
              <a:spcBef>
                <a:spcPts val="0"/>
              </a:spcBef>
              <a:spcAft>
                <a:spcPts val="0"/>
              </a:spcAft>
              <a:buClr>
                <a:schemeClr val="dk2"/>
              </a:buClr>
              <a:buSzPts val="1800"/>
              <a:buChar char="●"/>
            </a:pPr>
            <a:r>
              <a:rPr lang="sv-fi" sz="2400" b="1" i="1" u="none" baseline="0">
                <a:latin typeface="Arial"/>
                <a:ea typeface="Arial"/>
                <a:cs typeface="Arial"/>
                <a:sym typeface="Arial"/>
              </a:rPr>
              <a:t>Om jag behöver hjälp</a:t>
            </a:r>
            <a:r>
              <a:rPr lang="sv-fi" sz="2400" b="0" i="1" u="none" baseline="0">
                <a:latin typeface="Arial"/>
                <a:ea typeface="Arial"/>
                <a:cs typeface="Arial"/>
                <a:sym typeface="Arial"/>
              </a:rPr>
              <a:t> i matbutiken ber jag modigt om hjälp från personalen eller en annan kund.</a:t>
            </a:r>
          </a:p>
          <a:p>
            <a:pPr marL="457200" lvl="0" indent="-342900" algn="l" rtl="0">
              <a:spcBef>
                <a:spcPts val="0"/>
              </a:spcBef>
              <a:spcAft>
                <a:spcPts val="0"/>
              </a:spcAft>
              <a:buClr>
                <a:schemeClr val="dk2"/>
              </a:buClr>
              <a:buSzPts val="1800"/>
              <a:buChar char="●"/>
            </a:pPr>
            <a:r>
              <a:rPr lang="sv-fi" sz="2400" b="1" i="1" u="none" baseline="0">
                <a:latin typeface="Arial"/>
                <a:ea typeface="Arial"/>
                <a:cs typeface="Arial"/>
                <a:sym typeface="Arial"/>
              </a:rPr>
              <a:t>Jag försöker acceptera</a:t>
            </a:r>
            <a:r>
              <a:rPr lang="sv-fi" sz="2400" b="0" i="1" u="none" baseline="0">
                <a:latin typeface="Arial"/>
                <a:ea typeface="Arial"/>
                <a:cs typeface="Arial"/>
                <a:sym typeface="Arial"/>
              </a:rPr>
              <a:t> också sådana åsikter som inte överensstämmer med mina egna. </a:t>
            </a:r>
          </a:p>
          <a:p>
            <a:pPr marL="457200" lvl="0" algn="l" rtl="0">
              <a:lnSpc>
                <a:spcPct val="80000"/>
              </a:lnSpc>
              <a:spcBef>
                <a:spcPts val="0"/>
              </a:spcBef>
              <a:spcAft>
                <a:spcPts val="0"/>
              </a:spcAft>
            </a:pPr>
            <a:endParaRPr lang="sv-fi" sz="2400" dirty="0"/>
          </a:p>
        </p:txBody>
      </p:sp>
      <p:pic>
        <p:nvPicPr>
          <p:cNvPr id="2" name="Picture Placeholder 4">
            <a:extLst>
              <a:ext uri="{FF2B5EF4-FFF2-40B4-BE49-F238E27FC236}">
                <a16:creationId xmlns:a16="http://schemas.microsoft.com/office/drawing/2014/main" id="{B3715AAD-45C9-612D-8660-2FAD618A628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8181" y="1709887"/>
            <a:ext cx="4552434" cy="4863000"/>
          </a:xfrm>
          <a:prstGeom prst="rect">
            <a:avLst/>
          </a:prstGeom>
        </p:spPr>
      </p:pic>
      <p:sp>
        <p:nvSpPr>
          <p:cNvPr id="5" name="Tähti: 5-sakarainen 4">
            <a:extLst>
              <a:ext uri="{FF2B5EF4-FFF2-40B4-BE49-F238E27FC236}">
                <a16:creationId xmlns:a16="http://schemas.microsoft.com/office/drawing/2014/main" id="{59E95C21-DC40-C03F-0132-7F3AFB340A79}"/>
              </a:ext>
            </a:extLst>
          </p:cNvPr>
          <p:cNvSpPr/>
          <p:nvPr/>
        </p:nvSpPr>
        <p:spPr>
          <a:xfrm>
            <a:off x="10850985" y="283903"/>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2659972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75095" y="1712470"/>
            <a:ext cx="9659731" cy="4101779"/>
          </a:xfrm>
        </p:spPr>
        <p:txBody>
          <a:bodyPr/>
          <a:lstStyle/>
          <a:p>
            <a:pPr algn="l" rtl="0">
              <a:spcAft>
                <a:spcPts val="1000"/>
              </a:spcAft>
              <a:buClr>
                <a:schemeClr val="dk2"/>
              </a:buClr>
              <a:buSzPts val="2100"/>
            </a:pPr>
            <a:endParaRPr lang="sv-fi" sz="2000" dirty="0">
              <a:latin typeface="Arial"/>
            </a:endParaRPr>
          </a:p>
          <a:p>
            <a:pPr algn="l" rtl="0">
              <a:spcAft>
                <a:spcPts val="1000"/>
              </a:spcAft>
              <a:buSzPts val="2100"/>
            </a:pPr>
            <a:endParaRPr lang="sv-fi" sz="2000" dirty="0">
              <a:latin typeface="Arial"/>
              <a:ea typeface="Calibri"/>
            </a:endParaRPr>
          </a:p>
          <a:p>
            <a:pPr algn="l" rtl="0">
              <a:spcAft>
                <a:spcPts val="1000"/>
              </a:spcAft>
              <a:buSzPts val="2100"/>
            </a:pPr>
            <a:r>
              <a:rPr lang="sv-fi" sz="2000" b="0" i="0" u="none" baseline="0">
                <a:latin typeface="Arial"/>
                <a:ea typeface="Arial"/>
                <a:cs typeface="Arial"/>
                <a:sym typeface="Arial"/>
              </a:rPr>
              <a:t>1. Anteckna dina observationer i tacksamhetsdagboken minst en dag i veckan. </a:t>
            </a:r>
            <a:endParaRPr lang="sv-fi" sz="2000" dirty="0">
              <a:latin typeface="Arial"/>
              <a:cs typeface="Arial"/>
            </a:endParaRPr>
          </a:p>
          <a:p>
            <a:pPr algn="l" rtl="0">
              <a:spcAft>
                <a:spcPts val="1000"/>
              </a:spcAft>
              <a:buSzPts val="2100"/>
            </a:pPr>
            <a:endParaRPr lang="sv-fi" sz="2000" dirty="0">
              <a:latin typeface="Arial"/>
              <a:cs typeface="Arial"/>
            </a:endParaRPr>
          </a:p>
          <a:p>
            <a:pPr algn="l" rtl="0">
              <a:buSzPts val="2100"/>
            </a:pPr>
            <a:r>
              <a:rPr lang="sv-fi" sz="2000" b="0" i="0" u="none" baseline="0">
                <a:latin typeface="Arial"/>
                <a:ea typeface="Arial"/>
                <a:cs typeface="Arial"/>
                <a:sym typeface="Arial"/>
              </a:rPr>
              <a:t>2. Poddradiorekommendationer:</a:t>
            </a:r>
          </a:p>
          <a:p>
            <a:pPr marL="800100" lvl="1" indent="-342900" algn="l" rtl="0">
              <a:buSzPts val="2100"/>
              <a:buFont typeface="Courier New,monospace" panose="020B0604020202020204" pitchFamily="34" charset="0"/>
              <a:buChar char="o"/>
            </a:pPr>
            <a:r>
              <a:rPr lang="sv-fi" sz="1800" b="0" i="0" u="none" baseline="0">
                <a:latin typeface="Arial"/>
                <a:ea typeface="Arial"/>
                <a:cs typeface="Arial"/>
                <a:sym typeface="Arial"/>
              </a:rPr>
              <a:t>Yle Arenan: Sosiaalisuus ja sosiaaliset taidot: </a:t>
            </a:r>
            <a:r>
              <a:rPr lang="sv-fi" sz="1800" b="0" i="0" u="none" baseline="0">
                <a:latin typeface="Arial"/>
                <a:ea typeface="Arial"/>
                <a:cs typeface="Arial"/>
                <a:sym typeface="Arial"/>
                <a:hlinkClick r:id="rId3"/>
              </a:rPr>
              <a:t>https://areena.yle.fi/podcastit/1-964557</a:t>
            </a:r>
            <a:r>
              <a:rPr lang="sv-fi" sz="1800" b="0" i="0" u="none" baseline="0">
                <a:latin typeface="Arial"/>
                <a:ea typeface="Arial"/>
                <a:cs typeface="Arial"/>
                <a:sym typeface="Arial"/>
              </a:rPr>
              <a:t> (på finska)</a:t>
            </a:r>
            <a:endParaRPr lang="sv-fi" sz="1800" dirty="0">
              <a:latin typeface="Arial"/>
            </a:endParaRPr>
          </a:p>
          <a:p>
            <a:pPr lvl="1" algn="l" rtl="0">
              <a:buSzPts val="2100"/>
            </a:pPr>
            <a:endParaRPr lang="sv-fi" sz="1800" dirty="0">
              <a:latin typeface="Arial" panose="020B0604020202020204" pitchFamily="34" charset="0"/>
            </a:endParaRPr>
          </a:p>
          <a:p>
            <a:pPr algn="l" rtl="0">
              <a:lnSpc>
                <a:spcPct val="80000"/>
              </a:lnSpc>
              <a:buSzPts val="440"/>
            </a:pPr>
            <a:endParaRPr lang="sv-fi" sz="2000" dirty="0">
              <a:latin typeface="Arial" panose="020B0604020202020204" pitchFamily="34" charset="0"/>
            </a:endParaRPr>
          </a:p>
          <a:p>
            <a:endParaRPr lang="sv-fi"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760676" y="-645969"/>
            <a:ext cx="2358439" cy="2358439"/>
          </a:xfrm>
          <a:prstGeom prst="rect">
            <a:avLst/>
          </a:prstGeom>
        </p:spPr>
      </p:pic>
      <p:sp>
        <p:nvSpPr>
          <p:cNvPr id="4" name="Title 1">
            <a:extLst>
              <a:ext uri="{FF2B5EF4-FFF2-40B4-BE49-F238E27FC236}">
                <a16:creationId xmlns:a16="http://schemas.microsoft.com/office/drawing/2014/main" id="{9689132E-F3D3-90EC-C9BF-7481CF63CF06}"/>
              </a:ext>
            </a:extLst>
          </p:cNvPr>
          <p:cNvSpPr txBox="1">
            <a:spLocks/>
          </p:cNvSpPr>
          <p:nvPr/>
        </p:nvSpPr>
        <p:spPr>
          <a:xfrm>
            <a:off x="675095" y="930720"/>
            <a:ext cx="10515600" cy="781750"/>
          </a:xfrm>
          <a:prstGeom prst="rect">
            <a:avLst/>
          </a:prstGeom>
        </p:spPr>
        <p:txBody>
          <a:bodyPr>
            <a:normAutofit fontScale="925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fi" sz="4000" b="1" i="0" u="none" baseline="0">
                <a:solidFill>
                  <a:srgbClr val="000000"/>
                </a:solidFill>
              </a:rPr>
              <a:t>Vecko</a:t>
            </a: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uppgift – välj den som passar dig bäst!</a:t>
            </a:r>
          </a:p>
        </p:txBody>
      </p:sp>
    </p:spTree>
    <p:extLst>
      <p:ext uri="{BB962C8B-B14F-4D97-AF65-F5344CB8AC3E}">
        <p14:creationId xmlns:p14="http://schemas.microsoft.com/office/powerpoint/2010/main" val="41734468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sv-fi" sz="2800" b="1" i="0" u="none" baseline="0"/>
              <a:t>Tack för detta möte!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0" y="0"/>
            <a:ext cx="7212330" cy="6858000"/>
          </a:xfrm>
        </p:spPr>
      </p:pic>
    </p:spTree>
    <p:extLst>
      <p:ext uri="{BB962C8B-B14F-4D97-AF65-F5344CB8AC3E}">
        <p14:creationId xmlns:p14="http://schemas.microsoft.com/office/powerpoint/2010/main" val="27377638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pPr algn="l" rtl="0"/>
            <a:r>
              <a:rPr lang="sv-fi" b="1" i="0" u="none" baseline="0"/>
              <a:t>7:e och 8:e mötet</a:t>
            </a:r>
          </a:p>
        </p:txBody>
      </p:sp>
      <p:sp>
        <p:nvSpPr>
          <p:cNvPr id="3" name="Tekstiruutu 2">
            <a:extLst>
              <a:ext uri="{FF2B5EF4-FFF2-40B4-BE49-F238E27FC236}">
                <a16:creationId xmlns:a16="http://schemas.microsoft.com/office/drawing/2014/main" id="{D99A5919-AF3A-E339-87CA-9DD6BCB41528}"/>
              </a:ext>
            </a:extLst>
          </p:cNvPr>
          <p:cNvSpPr txBox="1"/>
          <p:nvPr/>
        </p:nvSpPr>
        <p:spPr>
          <a:xfrm>
            <a:off x="1366984" y="4308953"/>
            <a:ext cx="86513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a:ln>
                  <a:noFill/>
                </a:ln>
                <a:solidFill>
                  <a:srgbClr val="000000"/>
                </a:solidFill>
                <a:effectLst/>
                <a:uLnTx/>
                <a:uFillTx/>
                <a:latin typeface="Calibri" panose="020F0502020204030204"/>
                <a:ea typeface="+mn-ea"/>
                <a:cs typeface="+mn-cs"/>
              </a:rPr>
              <a:t>Förväntningar och drömmar</a:t>
            </a:r>
          </a:p>
        </p:txBody>
      </p:sp>
    </p:spTree>
    <p:extLst>
      <p:ext uri="{BB962C8B-B14F-4D97-AF65-F5344CB8AC3E}">
        <p14:creationId xmlns:p14="http://schemas.microsoft.com/office/powerpoint/2010/main" val="41670649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isäkäs, apina, kädellinen, Vanhan maailman häntäapinat&#10;&#10;Kuvaus luotu automaattisesti">
            <a:extLst>
              <a:ext uri="{FF2B5EF4-FFF2-40B4-BE49-F238E27FC236}">
                <a16:creationId xmlns:a16="http://schemas.microsoft.com/office/drawing/2014/main" id="{EABF71F0-4F48-D780-6A2C-D8966227E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 y="2364064"/>
            <a:ext cx="3323189" cy="2215459"/>
          </a:xfrm>
          <a:prstGeom prst="rect">
            <a:avLst/>
          </a:prstGeom>
        </p:spPr>
      </p:pic>
      <p:pic>
        <p:nvPicPr>
          <p:cNvPr id="10" name="Kuva 9" descr="Kuva, joka sisältää kohteen nisäkäs, hylje, Merinisäkäs, piha-&#10;&#10;Kuvaus luotu automaattisesti">
            <a:extLst>
              <a:ext uri="{FF2B5EF4-FFF2-40B4-BE49-F238E27FC236}">
                <a16:creationId xmlns:a16="http://schemas.microsoft.com/office/drawing/2014/main" id="{0F5E44DE-C0C4-30C4-94E0-0A2B69F94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425" y="0"/>
            <a:ext cx="3320031" cy="2222500"/>
          </a:xfrm>
          <a:prstGeom prst="rect">
            <a:avLst/>
          </a:prstGeom>
        </p:spPr>
      </p:pic>
      <p:pic>
        <p:nvPicPr>
          <p:cNvPr id="18" name="Kuva 17" descr="Kuva, joka sisältää kohteen nisäkäs, lemmikki, Koirarotu, koira&#10;&#10;Kuvaus luotu automaattisesti">
            <a:extLst>
              <a:ext uri="{FF2B5EF4-FFF2-40B4-BE49-F238E27FC236}">
                <a16:creationId xmlns:a16="http://schemas.microsoft.com/office/drawing/2014/main" id="{25604AF5-4528-251B-3BD9-5E0F878B42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3681" y="-9184"/>
            <a:ext cx="2736921" cy="3649227"/>
          </a:xfrm>
          <a:prstGeom prst="rect">
            <a:avLst/>
          </a:prstGeom>
        </p:spPr>
      </p:pic>
      <p:pic>
        <p:nvPicPr>
          <p:cNvPr id="20" name="Kuva 19" descr="Kuva, joka sisältää kohteen Koirarotu, lemmikki, ruskea, koira&#10;&#10;Kuvaus luotu automaattisesti">
            <a:extLst>
              <a:ext uri="{FF2B5EF4-FFF2-40B4-BE49-F238E27FC236}">
                <a16:creationId xmlns:a16="http://schemas.microsoft.com/office/drawing/2014/main" id="{51696AFA-B37D-2A55-E69B-D091F1D26A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21"/>
          <a:stretch/>
        </p:blipFill>
        <p:spPr>
          <a:xfrm>
            <a:off x="9339456" y="-9183"/>
            <a:ext cx="2888873" cy="2876940"/>
          </a:xfrm>
          <a:prstGeom prst="rect">
            <a:avLst/>
          </a:prstGeom>
        </p:spPr>
      </p:pic>
      <p:pic>
        <p:nvPicPr>
          <p:cNvPr id="32" name="Kuva 31" descr="Kuva, joka sisältää kohteen Pienet ja keskikokoiset kissat, kissa, Viikset, Felidae&#10;&#10;Kuvaus luotu automaattisesti">
            <a:extLst>
              <a:ext uri="{FF2B5EF4-FFF2-40B4-BE49-F238E27FC236}">
                <a16:creationId xmlns:a16="http://schemas.microsoft.com/office/drawing/2014/main" id="{A7324402-ECFB-BEA1-BAE4-0B75304F06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052" y="2713228"/>
            <a:ext cx="2888873" cy="4144772"/>
          </a:xfrm>
          <a:prstGeom prst="rect">
            <a:avLst/>
          </a:prstGeom>
        </p:spPr>
      </p:pic>
      <p:pic>
        <p:nvPicPr>
          <p:cNvPr id="36" name="Kuva 35" descr="Kuva, joka sisältää kohteen nisäkäs, Haukotus, torahammas, Viikset&#10;&#10;Kuvaus luotu automaattisesti">
            <a:extLst>
              <a:ext uri="{FF2B5EF4-FFF2-40B4-BE49-F238E27FC236}">
                <a16:creationId xmlns:a16="http://schemas.microsoft.com/office/drawing/2014/main" id="{84D27E81-79B3-A95D-FD72-B309724F58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088"/>
          <a:stretch/>
        </p:blipFill>
        <p:spPr>
          <a:xfrm>
            <a:off x="-189692" y="4579461"/>
            <a:ext cx="3503373" cy="2343850"/>
          </a:xfrm>
          <a:prstGeom prst="rect">
            <a:avLst/>
          </a:prstGeom>
        </p:spPr>
      </p:pic>
      <p:pic>
        <p:nvPicPr>
          <p:cNvPr id="38" name="Kuva 37" descr="Kuva, joka sisältää kohteen nisäkäs, kädellinen, apina, Vanhan maailman häntäapinat&#10;&#10;Kuvaus luotu automaattisesti">
            <a:extLst>
              <a:ext uri="{FF2B5EF4-FFF2-40B4-BE49-F238E27FC236}">
                <a16:creationId xmlns:a16="http://schemas.microsoft.com/office/drawing/2014/main" id="{720D576F-5E80-242F-2150-0390F159CB2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786"/>
          <a:stretch/>
        </p:blipFill>
        <p:spPr>
          <a:xfrm>
            <a:off x="3315054" y="3394363"/>
            <a:ext cx="2748541" cy="3493180"/>
          </a:xfrm>
          <a:prstGeom prst="rect">
            <a:avLst/>
          </a:prstGeom>
        </p:spPr>
      </p:pic>
      <p:pic>
        <p:nvPicPr>
          <p:cNvPr id="44" name="Kuva 43" descr="Kuva, joka sisältää kohteen nisäkäs, kissa, Viikset, Felidae&#10;&#10;Kuvaus luotu automaattisesti">
            <a:extLst>
              <a:ext uri="{FF2B5EF4-FFF2-40B4-BE49-F238E27FC236}">
                <a16:creationId xmlns:a16="http://schemas.microsoft.com/office/drawing/2014/main" id="{2FC73F5E-0675-A36D-D932-1D1ABDF654F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759" y="-81111"/>
            <a:ext cx="3334814" cy="2489161"/>
          </a:xfrm>
          <a:prstGeom prst="rect">
            <a:avLst/>
          </a:prstGeom>
        </p:spPr>
      </p:pic>
      <p:sp>
        <p:nvSpPr>
          <p:cNvPr id="45" name="Text Placeholder 1">
            <a:extLst>
              <a:ext uri="{FF2B5EF4-FFF2-40B4-BE49-F238E27FC236}">
                <a16:creationId xmlns:a16="http://schemas.microsoft.com/office/drawing/2014/main" id="{EBA7A997-DE92-D361-850C-E40FDF9536C2}"/>
              </a:ext>
            </a:extLst>
          </p:cNvPr>
          <p:cNvSpPr txBox="1">
            <a:spLocks/>
          </p:cNvSpPr>
          <p:nvPr/>
        </p:nvSpPr>
        <p:spPr>
          <a:xfrm>
            <a:off x="88799" y="1692135"/>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a:t>
            </a:r>
          </a:p>
        </p:txBody>
      </p:sp>
      <p:sp>
        <p:nvSpPr>
          <p:cNvPr id="46" name="Text Placeholder 1">
            <a:extLst>
              <a:ext uri="{FF2B5EF4-FFF2-40B4-BE49-F238E27FC236}">
                <a16:creationId xmlns:a16="http://schemas.microsoft.com/office/drawing/2014/main" id="{BD0F550C-0FDB-8BF7-E677-A601E3C7FBEA}"/>
              </a:ext>
            </a:extLst>
          </p:cNvPr>
          <p:cNvSpPr txBox="1">
            <a:spLocks/>
          </p:cNvSpPr>
          <p:nvPr/>
        </p:nvSpPr>
        <p:spPr>
          <a:xfrm>
            <a:off x="137519" y="3874176"/>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2</a:t>
            </a:r>
          </a:p>
        </p:txBody>
      </p:sp>
      <p:sp>
        <p:nvSpPr>
          <p:cNvPr id="47" name="Text Placeholder 1">
            <a:extLst>
              <a:ext uri="{FF2B5EF4-FFF2-40B4-BE49-F238E27FC236}">
                <a16:creationId xmlns:a16="http://schemas.microsoft.com/office/drawing/2014/main" id="{62684B89-A08A-3966-1C39-955AF7262CC7}"/>
              </a:ext>
            </a:extLst>
          </p:cNvPr>
          <p:cNvSpPr txBox="1">
            <a:spLocks/>
          </p:cNvSpPr>
          <p:nvPr/>
        </p:nvSpPr>
        <p:spPr>
          <a:xfrm>
            <a:off x="113158" y="616087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3</a:t>
            </a:r>
          </a:p>
        </p:txBody>
      </p:sp>
      <p:sp>
        <p:nvSpPr>
          <p:cNvPr id="48" name="Text Placeholder 1">
            <a:extLst>
              <a:ext uri="{FF2B5EF4-FFF2-40B4-BE49-F238E27FC236}">
                <a16:creationId xmlns:a16="http://schemas.microsoft.com/office/drawing/2014/main" id="{49507C6C-D64F-97A8-9EA4-70BC8DB25F2D}"/>
              </a:ext>
            </a:extLst>
          </p:cNvPr>
          <p:cNvSpPr txBox="1">
            <a:spLocks/>
          </p:cNvSpPr>
          <p:nvPr/>
        </p:nvSpPr>
        <p:spPr>
          <a:xfrm>
            <a:off x="3436955" y="2718390"/>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4</a:t>
            </a:r>
          </a:p>
        </p:txBody>
      </p:sp>
      <p:sp>
        <p:nvSpPr>
          <p:cNvPr id="49" name="Text Placeholder 1">
            <a:extLst>
              <a:ext uri="{FF2B5EF4-FFF2-40B4-BE49-F238E27FC236}">
                <a16:creationId xmlns:a16="http://schemas.microsoft.com/office/drawing/2014/main" id="{8BB670AE-3C53-D6AB-3109-D87D191F7577}"/>
              </a:ext>
            </a:extLst>
          </p:cNvPr>
          <p:cNvSpPr txBox="1">
            <a:spLocks/>
          </p:cNvSpPr>
          <p:nvPr/>
        </p:nvSpPr>
        <p:spPr>
          <a:xfrm>
            <a:off x="3436955" y="3591353"/>
            <a:ext cx="635101" cy="52118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5</a:t>
            </a:r>
          </a:p>
        </p:txBody>
      </p:sp>
      <p:sp>
        <p:nvSpPr>
          <p:cNvPr id="50" name="Text Placeholder 1">
            <a:extLst>
              <a:ext uri="{FF2B5EF4-FFF2-40B4-BE49-F238E27FC236}">
                <a16:creationId xmlns:a16="http://schemas.microsoft.com/office/drawing/2014/main" id="{2580CAA3-9D7D-3581-3DA1-81E9BBB691FF}"/>
              </a:ext>
            </a:extLst>
          </p:cNvPr>
          <p:cNvSpPr txBox="1">
            <a:spLocks/>
          </p:cNvSpPr>
          <p:nvPr/>
        </p:nvSpPr>
        <p:spPr>
          <a:xfrm>
            <a:off x="8770471" y="1536725"/>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6</a:t>
            </a:r>
          </a:p>
        </p:txBody>
      </p:sp>
      <p:sp>
        <p:nvSpPr>
          <p:cNvPr id="53" name="Text Placeholder 1">
            <a:extLst>
              <a:ext uri="{FF2B5EF4-FFF2-40B4-BE49-F238E27FC236}">
                <a16:creationId xmlns:a16="http://schemas.microsoft.com/office/drawing/2014/main" id="{829D9575-D823-3AF8-2858-214E335CFA06}"/>
              </a:ext>
            </a:extLst>
          </p:cNvPr>
          <p:cNvSpPr txBox="1">
            <a:spLocks/>
          </p:cNvSpPr>
          <p:nvPr/>
        </p:nvSpPr>
        <p:spPr>
          <a:xfrm>
            <a:off x="9486572" y="2107910"/>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9</a:t>
            </a:r>
          </a:p>
        </p:txBody>
      </p:sp>
      <p:sp>
        <p:nvSpPr>
          <p:cNvPr id="54" name="Text Placeholder 1">
            <a:extLst>
              <a:ext uri="{FF2B5EF4-FFF2-40B4-BE49-F238E27FC236}">
                <a16:creationId xmlns:a16="http://schemas.microsoft.com/office/drawing/2014/main" id="{4587FF69-DBD7-22DA-6EDE-7C65B4330EF2}"/>
              </a:ext>
            </a:extLst>
          </p:cNvPr>
          <p:cNvSpPr txBox="1">
            <a:spLocks/>
          </p:cNvSpPr>
          <p:nvPr/>
        </p:nvSpPr>
        <p:spPr>
          <a:xfrm>
            <a:off x="9486572" y="6082591"/>
            <a:ext cx="922024" cy="654059"/>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10</a:t>
            </a:r>
          </a:p>
        </p:txBody>
      </p:sp>
      <p:pic>
        <p:nvPicPr>
          <p:cNvPr id="24" name="Kuva 23" descr="Kuva, joka sisältää kohteen nisäkäs, kädellinen, taivas, piha-&#10;&#10;Kuvaus luotu automaattisesti">
            <a:extLst>
              <a:ext uri="{FF2B5EF4-FFF2-40B4-BE49-F238E27FC236}">
                <a16:creationId xmlns:a16="http://schemas.microsoft.com/office/drawing/2014/main" id="{C48F3DF3-8DBC-1FF1-0C42-1F2CF08CB3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40351" y="4415468"/>
            <a:ext cx="3297241" cy="2472075"/>
          </a:xfrm>
          <a:prstGeom prst="rect">
            <a:avLst/>
          </a:prstGeom>
        </p:spPr>
      </p:pic>
      <p:sp>
        <p:nvSpPr>
          <p:cNvPr id="52" name="Text Placeholder 1">
            <a:extLst>
              <a:ext uri="{FF2B5EF4-FFF2-40B4-BE49-F238E27FC236}">
                <a16:creationId xmlns:a16="http://schemas.microsoft.com/office/drawing/2014/main" id="{B2E70CA6-2FAB-2112-2CC9-D8BF568A77BD}"/>
              </a:ext>
            </a:extLst>
          </p:cNvPr>
          <p:cNvSpPr txBox="1">
            <a:spLocks/>
          </p:cNvSpPr>
          <p:nvPr/>
        </p:nvSpPr>
        <p:spPr>
          <a:xfrm>
            <a:off x="8769500" y="6082591"/>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solidFill>
                  <a:schemeClr val="bg1"/>
                </a:solidFill>
              </a:rPr>
              <a:t>8</a:t>
            </a:r>
          </a:p>
        </p:txBody>
      </p:sp>
      <p:pic>
        <p:nvPicPr>
          <p:cNvPr id="34" name="Kuva 33" descr="Kuva, joka sisältää kohteen taivas, lehmä, nautaeläin, karja&#10;&#10;Kuvaus luotu automaattisesti">
            <a:extLst>
              <a:ext uri="{FF2B5EF4-FFF2-40B4-BE49-F238E27FC236}">
                <a16:creationId xmlns:a16="http://schemas.microsoft.com/office/drawing/2014/main" id="{5B34E6F7-16B9-5B22-1D3D-6A978522246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56997" y="2222500"/>
            <a:ext cx="3286749" cy="2191166"/>
          </a:xfrm>
          <a:prstGeom prst="rect">
            <a:avLst/>
          </a:prstGeom>
        </p:spPr>
      </p:pic>
      <p:sp>
        <p:nvSpPr>
          <p:cNvPr id="51" name="Text Placeholder 1">
            <a:extLst>
              <a:ext uri="{FF2B5EF4-FFF2-40B4-BE49-F238E27FC236}">
                <a16:creationId xmlns:a16="http://schemas.microsoft.com/office/drawing/2014/main" id="{CD2148D8-99D9-70AF-5625-4C206DD1F7EB}"/>
              </a:ext>
            </a:extLst>
          </p:cNvPr>
          <p:cNvSpPr txBox="1">
            <a:spLocks/>
          </p:cNvSpPr>
          <p:nvPr/>
        </p:nvSpPr>
        <p:spPr>
          <a:xfrm>
            <a:off x="8769499" y="3739868"/>
            <a:ext cx="586381" cy="57577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sv-fi" sz="3200" b="1" i="0" u="none" baseline="0"/>
              <a:t>7</a:t>
            </a:r>
          </a:p>
        </p:txBody>
      </p:sp>
    </p:spTree>
    <p:extLst>
      <p:ext uri="{BB962C8B-B14F-4D97-AF65-F5344CB8AC3E}">
        <p14:creationId xmlns:p14="http://schemas.microsoft.com/office/powerpoint/2010/main" val="15106990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4547" y="1722824"/>
            <a:ext cx="4678473" cy="4661725"/>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754100" y="495805"/>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Hur mår vi?</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096000" y="1722824"/>
            <a:ext cx="5511453" cy="4101779"/>
          </a:xfrm>
        </p:spPr>
        <p:txBody>
          <a:bodyPr/>
          <a:lstStyle/>
          <a:p>
            <a:pPr lvl="0" algn="l" rtl="0">
              <a:spcBef>
                <a:spcPts val="0"/>
              </a:spcBef>
              <a:spcAft>
                <a:spcPts val="0"/>
              </a:spcAft>
            </a:pPr>
            <a:r>
              <a:rPr lang="sv-fi" sz="2800" b="0" i="0" u="none" baseline="0">
                <a:latin typeface="Arial"/>
                <a:ea typeface="Arial"/>
                <a:cs typeface="Arial"/>
                <a:sym typeface="Arial"/>
              </a:rPr>
              <a:t>Hur känns det just nu?</a:t>
            </a:r>
          </a:p>
          <a:p>
            <a:pPr lvl="0" algn="l" rtl="0">
              <a:spcBef>
                <a:spcPts val="0"/>
              </a:spcBef>
              <a:spcAft>
                <a:spcPts val="0"/>
              </a:spcAft>
            </a:pPr>
            <a:endParaRPr lang="sv-fi" sz="2800" dirty="0">
              <a:latin typeface="Arial"/>
              <a:cs typeface="Arial"/>
            </a:endParaRPr>
          </a:p>
          <a:p>
            <a:pPr lvl="0" algn="l" rtl="0">
              <a:spcBef>
                <a:spcPts val="0"/>
              </a:spcBef>
              <a:spcAft>
                <a:spcPts val="0"/>
              </a:spcAft>
            </a:pPr>
            <a:r>
              <a:rPr lang="sv-fi" sz="2800" b="0" i="0" u="none" baseline="0">
                <a:latin typeface="Arial"/>
                <a:ea typeface="Arial"/>
                <a:cs typeface="Arial"/>
                <a:sym typeface="Arial"/>
              </a:rPr>
              <a:t>Har du något särskilt som du funderar på just nu?</a:t>
            </a:r>
          </a:p>
          <a:p>
            <a:pPr lvl="0" algn="l" rtl="0">
              <a:spcBef>
                <a:spcPts val="0"/>
              </a:spcBef>
              <a:spcAft>
                <a:spcPts val="0"/>
              </a:spcAft>
            </a:pPr>
            <a:endParaRPr lang="sv-fi" sz="2800" dirty="0">
              <a:latin typeface="Arial" panose="020B0604020202020204" pitchFamily="34" charset="0"/>
            </a:endParaRPr>
          </a:p>
          <a:p>
            <a:pPr lvl="0" algn="l" rtl="0">
              <a:spcBef>
                <a:spcPts val="0"/>
              </a:spcBef>
              <a:spcAft>
                <a:spcPts val="0"/>
              </a:spcAft>
            </a:pPr>
            <a:r>
              <a:rPr lang="sv-fi" sz="2800" b="0" i="0" u="none" baseline="0">
                <a:latin typeface="Arial"/>
                <a:ea typeface="Arial"/>
                <a:cs typeface="Arial"/>
                <a:sym typeface="Arial"/>
              </a:rPr>
              <a:t>Är det något som du skrivit i din tacksamhetsdagbok som du skulle vilja dela med de andra?</a:t>
            </a:r>
          </a:p>
          <a:p>
            <a:endParaRPr lang="sv-fi" dirty="0"/>
          </a:p>
        </p:txBody>
      </p:sp>
    </p:spTree>
    <p:extLst>
      <p:ext uri="{BB962C8B-B14F-4D97-AF65-F5344CB8AC3E}">
        <p14:creationId xmlns:p14="http://schemas.microsoft.com/office/powerpoint/2010/main" val="28601298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pPr algn="l" rtl="0"/>
            <a:r>
              <a:rPr lang="sv-fi" sz="3200" b="1" i="0" u="none" baseline="0"/>
              <a:t>Förväntningar på sig själv och andra</a:t>
            </a:r>
            <a:endParaRPr lang="sv-fi"/>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838198" y="1928807"/>
            <a:ext cx="11057181" cy="3966119"/>
          </a:xfrm>
        </p:spPr>
        <p:txBody>
          <a:bodyPr>
            <a:normAutofit/>
          </a:bodyPr>
          <a:lstStyle/>
          <a:p>
            <a:pPr marL="457200" lvl="0" indent="-355600" algn="l" rtl="0">
              <a:spcBef>
                <a:spcPts val="0"/>
              </a:spcBef>
              <a:spcAft>
                <a:spcPts val="0"/>
              </a:spcAft>
              <a:buClr>
                <a:schemeClr val="dk2"/>
              </a:buClr>
              <a:buSzPts val="2000"/>
              <a:buChar char="●"/>
            </a:pPr>
            <a:r>
              <a:rPr lang="sv-fi" sz="2400" b="0" i="0" u="none" baseline="0"/>
              <a:t>Vi har många slags förväntningar på oss själva och andra. </a:t>
            </a:r>
          </a:p>
          <a:p>
            <a:pPr marL="101600" lvl="0" algn="l" rtl="0">
              <a:spcBef>
                <a:spcPts val="0"/>
              </a:spcBef>
              <a:spcAft>
                <a:spcPts val="0"/>
              </a:spcAft>
              <a:buClr>
                <a:schemeClr val="dk2"/>
              </a:buClr>
              <a:buSzPts val="2000"/>
            </a:pPr>
            <a:endParaRPr lang="sv-fi" sz="2400"/>
          </a:p>
          <a:p>
            <a:pPr marL="457200" lvl="0" indent="-355600" algn="l" rtl="0">
              <a:spcBef>
                <a:spcPts val="0"/>
              </a:spcBef>
              <a:spcAft>
                <a:spcPts val="0"/>
              </a:spcAft>
              <a:buClr>
                <a:schemeClr val="dk2"/>
              </a:buClr>
              <a:buSzPts val="2000"/>
              <a:buChar char="●"/>
            </a:pPr>
            <a:r>
              <a:rPr lang="sv-fi" sz="2400" b="0" i="0" u="none" baseline="0"/>
              <a:t>Förväntningarna på oss själva kan exempelvis bero på hur man upplever att livet ska vara eller hur andra människor traditionellt har sett dig.</a:t>
            </a:r>
          </a:p>
          <a:p>
            <a:pPr marL="101600" lvl="0" algn="l" rtl="0">
              <a:spcBef>
                <a:spcPts val="0"/>
              </a:spcBef>
              <a:spcAft>
                <a:spcPts val="0"/>
              </a:spcAft>
              <a:buClr>
                <a:schemeClr val="dk2"/>
              </a:buClr>
              <a:buSzPts val="2000"/>
            </a:pPr>
            <a:endParaRPr lang="sv-fi" sz="2000"/>
          </a:p>
          <a:p>
            <a:pPr marL="558800" lvl="1" algn="l" rtl="0">
              <a:spcBef>
                <a:spcPts val="0"/>
              </a:spcBef>
              <a:spcAft>
                <a:spcPts val="0"/>
              </a:spcAft>
              <a:buClr>
                <a:schemeClr val="dk2"/>
              </a:buClr>
              <a:buSzPts val="2000"/>
            </a:pPr>
            <a:endParaRPr lang="sv-fi" sz="2000"/>
          </a:p>
          <a:p>
            <a:endParaRPr lang="sv-fi"/>
          </a:p>
        </p:txBody>
      </p:sp>
      <p:sp>
        <p:nvSpPr>
          <p:cNvPr id="4" name="Google Shape;548;p93">
            <a:extLst>
              <a:ext uri="{FF2B5EF4-FFF2-40B4-BE49-F238E27FC236}">
                <a16:creationId xmlns:a16="http://schemas.microsoft.com/office/drawing/2014/main" id="{44864B93-2F7C-9929-E330-BA06E0193C81}"/>
              </a:ext>
            </a:extLst>
          </p:cNvPr>
          <p:cNvSpPr/>
          <p:nvPr/>
        </p:nvSpPr>
        <p:spPr>
          <a:xfrm>
            <a:off x="296620" y="3790024"/>
            <a:ext cx="3866306" cy="1924424"/>
          </a:xfrm>
          <a:prstGeom prst="roundRect">
            <a:avLst>
              <a:gd name="adj" fmla="val 16667"/>
            </a:avLst>
          </a:prstGeom>
          <a:solidFill>
            <a:srgbClr val="4285F4">
              <a:lumMod val="20000"/>
              <a:lumOff val="80000"/>
            </a:srgbClr>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558800" lvl="1" algn="l" rtl="0">
              <a:spcBef>
                <a:spcPts val="0"/>
              </a:spcBef>
              <a:spcAft>
                <a:spcPts val="0"/>
              </a:spcAft>
              <a:buClr>
                <a:schemeClr val="dk2"/>
              </a:buClr>
              <a:buSzPts val="2000"/>
            </a:pPr>
            <a:r>
              <a:rPr lang="sv-fi" sz="2400" b="0" i="1" u="none" baseline="0"/>
              <a:t>Jag borde ha en arbetsplats för att vara värdefull i andras ögon. </a:t>
            </a:r>
          </a:p>
        </p:txBody>
      </p:sp>
      <p:sp>
        <p:nvSpPr>
          <p:cNvPr id="5" name="Google Shape;548;p93">
            <a:extLst>
              <a:ext uri="{FF2B5EF4-FFF2-40B4-BE49-F238E27FC236}">
                <a16:creationId xmlns:a16="http://schemas.microsoft.com/office/drawing/2014/main" id="{EBD9FB54-D3EA-264F-F957-F7219C363242}"/>
              </a:ext>
            </a:extLst>
          </p:cNvPr>
          <p:cNvSpPr/>
          <p:nvPr/>
        </p:nvSpPr>
        <p:spPr>
          <a:xfrm>
            <a:off x="4162926" y="3790024"/>
            <a:ext cx="3667329" cy="1924424"/>
          </a:xfrm>
          <a:prstGeom prst="roundRect">
            <a:avLst>
              <a:gd name="adj" fmla="val 16667"/>
            </a:avLst>
          </a:prstGeom>
          <a:solidFill>
            <a:srgbClr val="4285F4">
              <a:lumMod val="20000"/>
              <a:lumOff val="80000"/>
            </a:srgbClr>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558800" lvl="1" algn="l" rtl="0">
              <a:spcBef>
                <a:spcPts val="0"/>
              </a:spcBef>
              <a:spcAft>
                <a:spcPts val="0"/>
              </a:spcAft>
              <a:buClr>
                <a:schemeClr val="dk2"/>
              </a:buClr>
              <a:buSzPts val="2000"/>
            </a:pPr>
            <a:r>
              <a:rPr lang="sv-fi" sz="2400" b="0" i="1" u="none" baseline="0"/>
              <a:t>Jag har alltid varit tyst, och det skulle vara konstigt om jag plötsligt började prata.</a:t>
            </a:r>
          </a:p>
        </p:txBody>
      </p:sp>
      <p:sp>
        <p:nvSpPr>
          <p:cNvPr id="6" name="Google Shape;548;p93">
            <a:extLst>
              <a:ext uri="{FF2B5EF4-FFF2-40B4-BE49-F238E27FC236}">
                <a16:creationId xmlns:a16="http://schemas.microsoft.com/office/drawing/2014/main" id="{D77C7C58-161A-186D-9D75-39AA616CAFA1}"/>
              </a:ext>
            </a:extLst>
          </p:cNvPr>
          <p:cNvSpPr/>
          <p:nvPr/>
        </p:nvSpPr>
        <p:spPr>
          <a:xfrm>
            <a:off x="7890334" y="3790024"/>
            <a:ext cx="3866306" cy="1924424"/>
          </a:xfrm>
          <a:prstGeom prst="roundRect">
            <a:avLst>
              <a:gd name="adj" fmla="val 16667"/>
            </a:avLst>
          </a:prstGeom>
          <a:solidFill>
            <a:srgbClr val="4285F4">
              <a:lumMod val="20000"/>
              <a:lumOff val="80000"/>
            </a:srgbClr>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558800" lvl="1" algn="l" rtl="0">
              <a:spcBef>
                <a:spcPts val="0"/>
              </a:spcBef>
              <a:spcAft>
                <a:spcPts val="0"/>
              </a:spcAft>
              <a:buClr>
                <a:schemeClr val="dk2"/>
              </a:buClr>
              <a:buSzPts val="2000"/>
            </a:pPr>
            <a:r>
              <a:rPr lang="sv-fi" sz="2400" b="0" i="1" u="none" baseline="0"/>
              <a:t>Ingen kan säkert förstå mig, jag är så olik alla andra. </a:t>
            </a:r>
          </a:p>
        </p:txBody>
      </p:sp>
      <p:sp>
        <p:nvSpPr>
          <p:cNvPr id="8" name="Tähti: 5-sakarainen 7">
            <a:extLst>
              <a:ext uri="{FF2B5EF4-FFF2-40B4-BE49-F238E27FC236}">
                <a16:creationId xmlns:a16="http://schemas.microsoft.com/office/drawing/2014/main" id="{8ECBBAF6-B187-9AC5-A942-7B54F178B50C}"/>
              </a:ext>
            </a:extLst>
          </p:cNvPr>
          <p:cNvSpPr/>
          <p:nvPr/>
        </p:nvSpPr>
        <p:spPr>
          <a:xfrm>
            <a:off x="10812500" y="468630"/>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225826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78088FDB-11A9-2041-AD2F-8A88BF7DC5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7886" y="2605607"/>
            <a:ext cx="5176637" cy="4101779"/>
          </a:xfrm>
          <a:prstGeom prst="rect">
            <a:avLst/>
          </a:prstGeom>
        </p:spPr>
      </p:pic>
      <p:sp>
        <p:nvSpPr>
          <p:cNvPr id="3" name="Title 1">
            <a:extLst>
              <a:ext uri="{FF2B5EF4-FFF2-40B4-BE49-F238E27FC236}">
                <a16:creationId xmlns:a16="http://schemas.microsoft.com/office/drawing/2014/main" id="{B92A97D3-C597-9FFB-656F-8910680CFC16}"/>
              </a:ext>
            </a:extLst>
          </p:cNvPr>
          <p:cNvSpPr txBox="1">
            <a:spLocks/>
          </p:cNvSpPr>
          <p:nvPr/>
        </p:nvSpPr>
        <p:spPr>
          <a:xfrm>
            <a:off x="816238" y="656701"/>
            <a:ext cx="10515600" cy="781750"/>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l" rtl="0"/>
            <a:r>
              <a:rPr lang="sv-fi" b="1" i="0" u="none" baseline="0"/>
              <a:t>Låt oss lära känna varandra!</a:t>
            </a: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5980670" y="1973344"/>
            <a:ext cx="5743691" cy="4101779"/>
          </a:xfrm>
        </p:spPr>
        <p:txBody>
          <a:bodyPr/>
          <a:lstStyle/>
          <a:p>
            <a:pPr marL="0" lvl="0" indent="0" algn="l" rtl="0">
              <a:spcBef>
                <a:spcPts val="0"/>
              </a:spcBef>
              <a:spcAft>
                <a:spcPts val="0"/>
              </a:spcAft>
              <a:buNone/>
            </a:pPr>
            <a:r>
              <a:rPr lang="sv-fi" sz="24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Presentationsrunda </a:t>
            </a:r>
          </a:p>
          <a:p>
            <a:pPr marL="0" lvl="0" indent="0" algn="l" rtl="0">
              <a:spcBef>
                <a:spcPts val="0"/>
              </a:spcBef>
              <a:spcAft>
                <a:spcPts val="0"/>
              </a:spcAft>
              <a:buNone/>
            </a:pPr>
            <a:endParaRPr lang="sv-fi" sz="2000" b="1" dirty="0">
              <a:latin typeface="Arial" panose="020B0604020202020204" pitchFamily="34" charset="0"/>
            </a:endParaRPr>
          </a:p>
          <a:p>
            <a:pPr marL="342900" lvl="0" indent="-342900" algn="l" rtl="0">
              <a:spcBef>
                <a:spcPts val="0"/>
              </a:spcBef>
              <a:spcAft>
                <a:spcPts val="0"/>
              </a:spcAft>
              <a:buFont typeface="Wingdings" panose="05000000000000000000" pitchFamily="2" charset="2"/>
              <a:buChar char="v"/>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Med vilket namn vill du att du ska kallas i gruppen?</a:t>
            </a:r>
          </a:p>
          <a:p>
            <a:pPr marL="342900" indent="-342900" algn="l" rtl="0">
              <a:buFont typeface="Wingdings" panose="05000000000000000000" pitchFamily="2" charset="2"/>
              <a:buChar char="v"/>
            </a:pPr>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Vad förväntar du dig av gruppen?</a:t>
            </a:r>
          </a:p>
          <a:p>
            <a:pPr marL="342900" indent="-342900" algn="l" rtl="0">
              <a:buFont typeface="Wingdings" panose="05000000000000000000" pitchFamily="2" charset="2"/>
              <a:buChar char="v"/>
            </a:pPr>
            <a:endParaRPr lang="sv-fi" sz="2400" dirty="0">
              <a:latin typeface="Arial" panose="020B0604020202020204" pitchFamily="34" charset="0"/>
            </a:endParaRPr>
          </a:p>
          <a:p>
            <a:pPr algn="l" rtl="0"/>
            <a:r>
              <a:rPr lang="sv-fi" sz="2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Efter att du har svarat på dessa frågor kan de övriga gruppdeltagarna ställa dig ett par frågor till.</a:t>
            </a:r>
            <a:endParaRPr lang="sv-fi" dirty="0"/>
          </a:p>
        </p:txBody>
      </p:sp>
      <p:sp>
        <p:nvSpPr>
          <p:cNvPr id="2" name="Puhekupla: Soikea 1">
            <a:extLst>
              <a:ext uri="{FF2B5EF4-FFF2-40B4-BE49-F238E27FC236}">
                <a16:creationId xmlns:a16="http://schemas.microsoft.com/office/drawing/2014/main" id="{ACC75D8A-883B-8E19-B1DC-83ABA650BB6A}"/>
              </a:ext>
            </a:extLst>
          </p:cNvPr>
          <p:cNvSpPr/>
          <p:nvPr/>
        </p:nvSpPr>
        <p:spPr>
          <a:xfrm>
            <a:off x="1949491" y="1790398"/>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14479037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638079" y="672801"/>
            <a:ext cx="10515600" cy="781750"/>
          </a:xfrm>
        </p:spPr>
        <p:txBody>
          <a:bodyPr>
            <a:normAutofit fontScale="90000"/>
          </a:bodyPr>
          <a:lstStyle/>
          <a:p>
            <a:pPr algn="l" rtl="0"/>
            <a:r>
              <a:rPr lang="sv-fi" sz="3200" b="1" i="0" u="none" baseline="0"/>
              <a:t>Det lönar sig att anpassa förväntningarna till det som är viktigt</a:t>
            </a:r>
            <a:endParaRPr lang="sv-fi"/>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638079" y="2052174"/>
            <a:ext cx="8206510" cy="4415041"/>
          </a:xfrm>
        </p:spPr>
        <p:txBody>
          <a:bodyPr>
            <a:normAutofit lnSpcReduction="10000"/>
          </a:bodyPr>
          <a:lstStyle/>
          <a:p>
            <a:pPr marL="457200" lvl="0" indent="-337820" algn="l" rtl="0">
              <a:lnSpc>
                <a:spcPct val="80000"/>
              </a:lnSpc>
              <a:spcBef>
                <a:spcPts val="0"/>
              </a:spcBef>
              <a:spcAft>
                <a:spcPts val="0"/>
              </a:spcAft>
              <a:buSzPts val="1720"/>
              <a:buChar char="●"/>
            </a:pPr>
            <a:r>
              <a:rPr lang="sv-fi" sz="2400" b="0" i="0" u="none" baseline="0">
                <a:latin typeface="Arial"/>
                <a:ea typeface="Arial"/>
                <a:cs typeface="Arial"/>
                <a:sym typeface="Arial"/>
              </a:rPr>
              <a:t>Förväntningar kommer från alla håll: från medier, närstående, samhället.</a:t>
            </a:r>
          </a:p>
          <a:p>
            <a:pPr marL="119380" lvl="0" algn="l" rtl="0">
              <a:lnSpc>
                <a:spcPct val="80000"/>
              </a:lnSpc>
              <a:spcBef>
                <a:spcPts val="0"/>
              </a:spcBef>
              <a:spcAft>
                <a:spcPts val="0"/>
              </a:spcAft>
              <a:buSzPts val="1720"/>
            </a:pPr>
            <a:endParaRPr lang="sv-fi" sz="2400" dirty="0"/>
          </a:p>
          <a:p>
            <a:pPr marL="457200" lvl="0" indent="-337820" algn="l" rtl="0">
              <a:lnSpc>
                <a:spcPct val="80000"/>
              </a:lnSpc>
              <a:spcBef>
                <a:spcPts val="0"/>
              </a:spcBef>
              <a:spcAft>
                <a:spcPts val="0"/>
              </a:spcAft>
              <a:buSzPts val="1720"/>
              <a:buChar char="●"/>
            </a:pPr>
            <a:r>
              <a:rPr lang="sv-fi" sz="2400" b="0" i="0" u="none" baseline="0">
                <a:latin typeface="Arial"/>
                <a:ea typeface="Arial"/>
                <a:cs typeface="Arial"/>
                <a:sym typeface="Arial"/>
              </a:rPr>
              <a:t>Ibland är det bra att stanna upp och fundera på om förväntningarna egentligen är verkliga och hurdant liv man själv skulle vilja leva. </a:t>
            </a:r>
          </a:p>
          <a:p>
            <a:pPr marL="119380" lvl="0" algn="l" rtl="0">
              <a:lnSpc>
                <a:spcPct val="80000"/>
              </a:lnSpc>
              <a:spcBef>
                <a:spcPts val="0"/>
              </a:spcBef>
              <a:spcAft>
                <a:spcPts val="0"/>
              </a:spcAft>
              <a:buSzPts val="1720"/>
            </a:pPr>
            <a:endParaRPr lang="sv-fi" sz="2400" dirty="0"/>
          </a:p>
          <a:p>
            <a:pPr marL="457200" indent="-337820" algn="l" rtl="0">
              <a:lnSpc>
                <a:spcPct val="80000"/>
              </a:lnSpc>
              <a:buSzPts val="1720"/>
              <a:buChar char="●"/>
            </a:pPr>
            <a:r>
              <a:rPr lang="sv-fi" sz="2400" b="0" i="0" u="none" baseline="0">
                <a:latin typeface="Arial"/>
                <a:ea typeface="Arial"/>
                <a:cs typeface="Arial"/>
                <a:sym typeface="Arial"/>
              </a:rPr>
              <a:t>Ett sätt att närma sig det som är viktigt för dig själv i livet är att ta reda på dina värderingar. När du vet enligt vilka värderingar du vill leva ditt liv är det lättare för dig att identifiera de förväntningar som stöder det liv som du vill leva.</a:t>
            </a:r>
          </a:p>
          <a:p>
            <a:pPr marL="119380" lvl="0" algn="l" rtl="0">
              <a:lnSpc>
                <a:spcPct val="80000"/>
              </a:lnSpc>
              <a:spcBef>
                <a:spcPts val="0"/>
              </a:spcBef>
              <a:spcAft>
                <a:spcPts val="0"/>
              </a:spcAft>
              <a:buSzPts val="1720"/>
            </a:pPr>
            <a:endParaRPr lang="sv-fi" sz="2400" dirty="0"/>
          </a:p>
          <a:p>
            <a:pPr marL="119380" algn="ctr" rtl="0">
              <a:lnSpc>
                <a:spcPct val="80000"/>
              </a:lnSpc>
              <a:buSzPts val="1720"/>
            </a:pPr>
            <a:endParaRPr lang="sv-fi" sz="2400" b="1" dirty="0">
              <a:latin typeface="Arial"/>
              <a:cs typeface="Arial"/>
            </a:endParaRPr>
          </a:p>
          <a:p>
            <a:pPr marL="119380" algn="ctr" rtl="0">
              <a:lnSpc>
                <a:spcPct val="80000"/>
              </a:lnSpc>
              <a:buSzPts val="1720"/>
            </a:pPr>
            <a:r>
              <a:rPr lang="sv-fi" sz="2400" b="1" i="0" u="none" baseline="0">
                <a:latin typeface="Arial"/>
                <a:ea typeface="Arial"/>
                <a:cs typeface="Arial"/>
                <a:sym typeface="Arial"/>
              </a:rPr>
              <a:t>Att leva enligt sina egna värderingar känns meningsfullt.</a:t>
            </a:r>
            <a:r>
              <a:rPr lang="sv-fi" sz="2400" b="0" i="0" u="none" baseline="0">
                <a:latin typeface="Arial"/>
                <a:ea typeface="Arial"/>
                <a:cs typeface="Arial"/>
                <a:sym typeface="Arial"/>
              </a:rPr>
              <a:t> </a:t>
            </a:r>
            <a:endParaRPr lang="sv-fi" dirty="0">
              <a:latin typeface="Arial"/>
              <a:cs typeface="Arial"/>
            </a:endParaRPr>
          </a:p>
        </p:txBody>
      </p:sp>
      <p:pic>
        <p:nvPicPr>
          <p:cNvPr id="5" name="Kuva 4" descr="Kuva, joka sisältää kohteen kuvakaappaus, teksti, Suorakaide, muotoilu&#10;&#10;Kuvaus luotu automaattisesti">
            <a:extLst>
              <a:ext uri="{FF2B5EF4-FFF2-40B4-BE49-F238E27FC236}">
                <a16:creationId xmlns:a16="http://schemas.microsoft.com/office/drawing/2014/main" id="{ACC92C70-1C15-8EB0-B309-F4DA64C57B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1321" y="2049025"/>
            <a:ext cx="2969009" cy="3188484"/>
          </a:xfrm>
          <a:prstGeom prst="rect">
            <a:avLst/>
          </a:prstGeom>
        </p:spPr>
      </p:pic>
    </p:spTree>
    <p:extLst>
      <p:ext uri="{BB962C8B-B14F-4D97-AF65-F5344CB8AC3E}">
        <p14:creationId xmlns:p14="http://schemas.microsoft.com/office/powerpoint/2010/main" val="29426340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2A97D3-C597-9FFB-656F-8910680CFC16}"/>
              </a:ext>
            </a:extLst>
          </p:cNvPr>
          <p:cNvSpPr txBox="1">
            <a:spLocks/>
          </p:cNvSpPr>
          <p:nvPr/>
        </p:nvSpPr>
        <p:spPr>
          <a:xfrm>
            <a:off x="754100" y="708670"/>
            <a:ext cx="10515600" cy="78175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32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Kan du göra upp en lista över fem värderingar som är viktiga för dig?</a:t>
            </a:r>
            <a:endParaRPr kumimoji="0" lang="sv-fi"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122095" y="1898024"/>
            <a:ext cx="5607486" cy="4101779"/>
          </a:xfrm>
        </p:spPr>
        <p:txBody>
          <a:bodyPr/>
          <a:lstStyle/>
          <a:p>
            <a:pPr marL="88900" lvl="0" algn="l" rtl="0">
              <a:spcBef>
                <a:spcPts val="0"/>
              </a:spcBef>
              <a:spcAft>
                <a:spcPts val="0"/>
              </a:spcAft>
              <a:buClr>
                <a:schemeClr val="dk2"/>
              </a:buClr>
              <a:buSzPts val="2200"/>
            </a:pPr>
            <a:br>
              <a:rPr lang="sv-fi" sz="2000"/>
            </a:br>
            <a:endParaRPr lang="sv-fi" sz="1600"/>
          </a:p>
        </p:txBody>
      </p:sp>
      <p:sp>
        <p:nvSpPr>
          <p:cNvPr id="2" name="Text Placeholder 1">
            <a:extLst>
              <a:ext uri="{FF2B5EF4-FFF2-40B4-BE49-F238E27FC236}">
                <a16:creationId xmlns:a16="http://schemas.microsoft.com/office/drawing/2014/main" id="{95DBDC50-F4A4-DE07-A073-AA61B0A71882}"/>
              </a:ext>
            </a:extLst>
          </p:cNvPr>
          <p:cNvSpPr txBox="1">
            <a:spLocks/>
          </p:cNvSpPr>
          <p:nvPr/>
        </p:nvSpPr>
        <p:spPr>
          <a:xfrm>
            <a:off x="6317234" y="2424731"/>
            <a:ext cx="5230624" cy="339560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57200" indent="-457200" algn="l" rtl="0">
              <a:buFont typeface="Arial" panose="020B0604020202020204" pitchFamily="34" charset="0"/>
              <a:buChar char="•"/>
            </a:pPr>
            <a:r>
              <a:rPr lang="sv-fi" sz="24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Vilka värderingar är viktiga för dig när du gör val i ditt liv? </a:t>
            </a:r>
          </a:p>
          <a:p>
            <a:endParaRPr lang="sv-fi" sz="2400" b="0">
              <a:solidFill>
                <a:srgbClr val="595959"/>
              </a:solidFill>
              <a:latin typeface="Arial" panose="020B0604020202020204" pitchFamily="34" charset="0"/>
            </a:endParaRPr>
          </a:p>
          <a:p>
            <a:pPr marL="457200" indent="-457200" algn="l" rtl="0">
              <a:buFont typeface="Arial" panose="020B0604020202020204" pitchFamily="34" charset="0"/>
              <a:buChar char="•"/>
            </a:pPr>
            <a:r>
              <a:rPr lang="sv-fi" sz="24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Vilka värderingar skapar meningsfullhet i ditt liv?</a:t>
            </a:r>
          </a:p>
          <a:p>
            <a:endParaRPr lang="sv-fi" sz="2400" b="0">
              <a:solidFill>
                <a:srgbClr val="595959"/>
              </a:solidFill>
              <a:latin typeface="Arial" panose="020B0604020202020204" pitchFamily="34" charset="0"/>
            </a:endParaRPr>
          </a:p>
          <a:p>
            <a:pPr marL="457200" indent="-457200" algn="l" rtl="0">
              <a:buFont typeface="Arial" panose="020B0604020202020204" pitchFamily="34" charset="0"/>
              <a:buChar char="•"/>
            </a:pPr>
            <a:r>
              <a:rPr lang="sv-fi" sz="2400" b="0" i="0" u="none" baseline="0">
                <a:solidFill>
                  <a:srgbClr val="59595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Finns det något i ditt liv som hindrar dig från att leva enligt dina egna värderingar?</a:t>
            </a:r>
            <a:endParaRPr lang="sv-fi" sz="2400" b="0">
              <a:solidFill>
                <a:srgbClr val="595959"/>
              </a:solidFill>
              <a:latin typeface="Arial" panose="020B0604020202020204" pitchFamily="34" charset="0"/>
            </a:endParaRPr>
          </a:p>
          <a:p>
            <a:pPr marL="457200" indent="-457200" algn="l" rtl="0">
              <a:buFont typeface="Arial" panose="020B0604020202020204" pitchFamily="34" charset="0"/>
              <a:buChar char="•"/>
            </a:pPr>
            <a:endParaRPr lang="sv-fi" sz="2800"/>
          </a:p>
        </p:txBody>
      </p:sp>
      <p:pic>
        <p:nvPicPr>
          <p:cNvPr id="5" name="Picture Placeholder 4" descr="Kuva, joka sisältää kohteen vaate, jalkineet, mies, Ihmisen kasvot&#10;&#10;Kuvaus luotu automaattisesti">
            <a:extLst>
              <a:ext uri="{FF2B5EF4-FFF2-40B4-BE49-F238E27FC236}">
                <a16:creationId xmlns:a16="http://schemas.microsoft.com/office/drawing/2014/main" id="{185B42B7-37A3-76F5-EDC0-6D3C6266CF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3402" y="2427048"/>
            <a:ext cx="5176637" cy="4101779"/>
          </a:xfrm>
          <a:prstGeom prst="rect">
            <a:avLst/>
          </a:prstGeom>
        </p:spPr>
      </p:pic>
      <p:sp>
        <p:nvSpPr>
          <p:cNvPr id="9" name="Puhekupla: Soikea 8">
            <a:extLst>
              <a:ext uri="{FF2B5EF4-FFF2-40B4-BE49-F238E27FC236}">
                <a16:creationId xmlns:a16="http://schemas.microsoft.com/office/drawing/2014/main" id="{0538DF3B-9C0F-D070-2166-4309D32E067F}"/>
              </a:ext>
            </a:extLst>
          </p:cNvPr>
          <p:cNvSpPr/>
          <p:nvPr/>
        </p:nvSpPr>
        <p:spPr>
          <a:xfrm>
            <a:off x="2165006" y="1611839"/>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11" name="Tähti: 5-sakarainen 10">
            <a:extLst>
              <a:ext uri="{FF2B5EF4-FFF2-40B4-BE49-F238E27FC236}">
                <a16:creationId xmlns:a16="http://schemas.microsoft.com/office/drawing/2014/main" id="{B340ABA3-F848-17C6-B8A0-D6AD5A7D73AD}"/>
              </a:ext>
            </a:extLst>
          </p:cNvPr>
          <p:cNvSpPr/>
          <p:nvPr/>
        </p:nvSpPr>
        <p:spPr>
          <a:xfrm>
            <a:off x="10812500" y="468630"/>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6158948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Shape 635"/>
        <p:cNvGrpSpPr/>
        <p:nvPr/>
      </p:nvGrpSpPr>
      <p:grpSpPr>
        <a:xfrm>
          <a:off x="0" y="0"/>
          <a:ext cx="0" cy="0"/>
          <a:chOff x="0" y="0"/>
          <a:chExt cx="0" cy="0"/>
        </a:xfrm>
      </p:grpSpPr>
      <p:sp>
        <p:nvSpPr>
          <p:cNvPr id="636" name="Google Shape;636;p104"/>
          <p:cNvSpPr txBox="1">
            <a:spLocks noGrp="1"/>
          </p:cNvSpPr>
          <p:nvPr>
            <p:ph type="ctrTitle"/>
          </p:nvPr>
        </p:nvSpPr>
        <p:spPr>
          <a:xfrm>
            <a:off x="255577" y="-1204783"/>
            <a:ext cx="11360800" cy="2736800"/>
          </a:xfrm>
          <a:prstGeom prst="rect">
            <a:avLst/>
          </a:prstGeom>
        </p:spPr>
        <p:txBody>
          <a:bodyPr spcFirstLastPara="1" wrap="square" lIns="121900" tIns="121900" rIns="121900" bIns="121900" anchor="b" anchorCtr="0">
            <a:normAutofit/>
          </a:bodyPr>
          <a:lstStyle/>
          <a:p>
            <a:pPr rtl="0"/>
            <a:r>
              <a:rPr lang="sv-fi" sz="4800" b="1" i="0" u="none" baseline="0"/>
              <a:t>Stegmärken för framtiden</a:t>
            </a:r>
            <a:endParaRPr sz="4800" b="1" dirty="0"/>
          </a:p>
        </p:txBody>
      </p:sp>
      <p:sp>
        <p:nvSpPr>
          <p:cNvPr id="642" name="Google Shape;642;p104"/>
          <p:cNvSpPr txBox="1"/>
          <p:nvPr/>
        </p:nvSpPr>
        <p:spPr>
          <a:xfrm>
            <a:off x="710101" y="4759768"/>
            <a:ext cx="658360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sv-fi" sz="2400" b="0" i="0" u="none" kern="0" baseline="0">
                <a:solidFill>
                  <a:srgbClr val="595959"/>
                </a:solidFill>
                <a:latin typeface="Arial"/>
                <a:ea typeface="Arial"/>
                <a:cs typeface="Arial"/>
                <a:sym typeface="Arial"/>
              </a:rPr>
              <a:t>Utöva tacksamhet</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649" name="Google Shape;649;p104"/>
          <p:cNvSpPr txBox="1"/>
          <p:nvPr/>
        </p:nvSpPr>
        <p:spPr>
          <a:xfrm>
            <a:off x="710101" y="2984425"/>
            <a:ext cx="658360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fi" sz="2400" b="0" i="0" u="none" strike="noStrike" kern="0" cap="none" spc="0" normalizeH="0" baseline="0">
                <a:ln>
                  <a:noFill/>
                </a:ln>
                <a:solidFill>
                  <a:srgbClr val="595959"/>
                </a:solidFill>
                <a:effectLst/>
                <a:uLnTx/>
                <a:uFillTx/>
                <a:latin typeface="Arial"/>
                <a:ea typeface="+mn-ea"/>
                <a:cs typeface="Arial"/>
                <a:sym typeface="Arial"/>
              </a:rPr>
              <a:t>Bli frivillig</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652" name="Google Shape;652;p104"/>
          <p:cNvSpPr txBox="1"/>
          <p:nvPr/>
        </p:nvSpPr>
        <p:spPr>
          <a:xfrm>
            <a:off x="5368777" y="4671899"/>
            <a:ext cx="6358123"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fi" sz="2400" b="0" i="0" u="none" strike="noStrike" kern="0" cap="none" spc="0" normalizeH="0" baseline="0">
                <a:ln>
                  <a:noFill/>
                </a:ln>
                <a:solidFill>
                  <a:srgbClr val="595959"/>
                </a:solidFill>
                <a:effectLst/>
                <a:uLnTx/>
                <a:uFillTx/>
                <a:latin typeface="Arial"/>
                <a:ea typeface="+mn-ea"/>
                <a:cs typeface="Arial"/>
                <a:sym typeface="Arial"/>
              </a:rPr>
              <a:t>Observera dina egna tanke- och förfaringssätt</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655" name="Google Shape;655;p104"/>
          <p:cNvSpPr txBox="1"/>
          <p:nvPr/>
        </p:nvSpPr>
        <p:spPr>
          <a:xfrm>
            <a:off x="5608400" y="2762929"/>
            <a:ext cx="658360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fi" sz="2400" b="0" i="0" u="none" strike="noStrike" kern="0" cap="none" spc="0" normalizeH="0" baseline="0">
                <a:ln>
                  <a:noFill/>
                </a:ln>
                <a:solidFill>
                  <a:srgbClr val="595959"/>
                </a:solidFill>
                <a:effectLst/>
                <a:uLnTx/>
                <a:uFillTx/>
                <a:latin typeface="Arial"/>
                <a:ea typeface="+mn-ea"/>
                <a:cs typeface="Arial"/>
                <a:sym typeface="Arial"/>
              </a:rPr>
              <a:t>Lär dig mer om ensamhet</a:t>
            </a:r>
            <a:endParaRPr kumimoji="0" sz="2400"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657" name="Google Shape;657;p104"/>
          <p:cNvSpPr txBox="1"/>
          <p:nvPr/>
        </p:nvSpPr>
        <p:spPr>
          <a:xfrm>
            <a:off x="710101" y="5651820"/>
            <a:ext cx="6225958"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fi" sz="2400" b="0" i="0" u="none" strike="noStrike" kern="0" cap="none" spc="0" normalizeH="0" baseline="0">
                <a:ln>
                  <a:noFill/>
                </a:ln>
                <a:solidFill>
                  <a:srgbClr val="595959"/>
                </a:solidFill>
                <a:effectLst/>
                <a:uLnTx/>
                <a:uFillTx/>
                <a:latin typeface="Arial"/>
                <a:ea typeface="+mn-ea"/>
                <a:cs typeface="Arial"/>
                <a:sym typeface="Arial"/>
              </a:rPr>
              <a:t>Hitta nya </a:t>
            </a:r>
            <a:r>
              <a:rPr lang="sv-fi" sz="2400" b="0" i="0" u="none" kern="0" baseline="0">
                <a:solidFill>
                  <a:srgbClr val="595959"/>
                </a:solidFill>
                <a:latin typeface="Arial"/>
                <a:ea typeface="Arial"/>
                <a:cs typeface="Arial"/>
                <a:sym typeface="Arial"/>
              </a:rPr>
              <a:t>relationer</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659" name="Google Shape;659;p104"/>
          <p:cNvSpPr txBox="1"/>
          <p:nvPr/>
        </p:nvSpPr>
        <p:spPr>
          <a:xfrm>
            <a:off x="7619762" y="1925920"/>
            <a:ext cx="670031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sv-fi" sz="2400" b="0" i="0" u="none" kern="0" baseline="0">
                <a:solidFill>
                  <a:srgbClr val="595959"/>
                </a:solidFill>
                <a:latin typeface="Arial"/>
                <a:ea typeface="Arial"/>
                <a:cs typeface="Arial"/>
                <a:sym typeface="Arial"/>
              </a:rPr>
              <a:t>Stärk självkänslan</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3" name="Google Shape;651;p104">
            <a:extLst>
              <a:ext uri="{FF2B5EF4-FFF2-40B4-BE49-F238E27FC236}">
                <a16:creationId xmlns:a16="http://schemas.microsoft.com/office/drawing/2014/main" id="{F5B7036E-362F-0922-56C0-BB20D49BA944}"/>
              </a:ext>
            </a:extLst>
          </p:cNvPr>
          <p:cNvSpPr txBox="1"/>
          <p:nvPr/>
        </p:nvSpPr>
        <p:spPr>
          <a:xfrm>
            <a:off x="4653985" y="3772345"/>
            <a:ext cx="7418831"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fi" sz="2400" b="0" i="0" u="none" strike="noStrike" kern="0" cap="none" spc="0" normalizeH="0" baseline="0">
                <a:ln>
                  <a:noFill/>
                </a:ln>
                <a:solidFill>
                  <a:srgbClr val="595959"/>
                </a:solidFill>
                <a:effectLst/>
                <a:uLnTx/>
                <a:uFillTx/>
                <a:latin typeface="Arial"/>
                <a:ea typeface="+mn-ea"/>
                <a:cs typeface="Arial"/>
                <a:sym typeface="Arial"/>
              </a:rPr>
              <a:t>Fördjupa dina existerande relationer</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4" name="Google Shape;649;p104">
            <a:extLst>
              <a:ext uri="{FF2B5EF4-FFF2-40B4-BE49-F238E27FC236}">
                <a16:creationId xmlns:a16="http://schemas.microsoft.com/office/drawing/2014/main" id="{50F3EA58-49EB-45D6-EB90-54D1D926FF4B}"/>
              </a:ext>
            </a:extLst>
          </p:cNvPr>
          <p:cNvSpPr txBox="1"/>
          <p:nvPr/>
        </p:nvSpPr>
        <p:spPr>
          <a:xfrm>
            <a:off x="710101" y="3890659"/>
            <a:ext cx="2120782"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fi" sz="2400" b="0" i="0" u="none" strike="noStrike" kern="0" cap="none" spc="0" normalizeH="0" baseline="0">
                <a:ln>
                  <a:noFill/>
                </a:ln>
                <a:solidFill>
                  <a:srgbClr val="595959"/>
                </a:solidFill>
                <a:effectLst/>
                <a:uLnTx/>
                <a:uFillTx/>
                <a:latin typeface="Arial"/>
                <a:ea typeface="+mn-ea"/>
                <a:cs typeface="Arial"/>
                <a:sym typeface="Arial"/>
              </a:rPr>
              <a:t>Professionell hjälp</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5" name="Google Shape;642;p104">
            <a:extLst>
              <a:ext uri="{FF2B5EF4-FFF2-40B4-BE49-F238E27FC236}">
                <a16:creationId xmlns:a16="http://schemas.microsoft.com/office/drawing/2014/main" id="{0418E5BE-D993-EDE2-7088-F3C46A85BF7A}"/>
              </a:ext>
            </a:extLst>
          </p:cNvPr>
          <p:cNvSpPr txBox="1"/>
          <p:nvPr/>
        </p:nvSpPr>
        <p:spPr>
          <a:xfrm>
            <a:off x="6277354" y="5571453"/>
            <a:ext cx="5245692"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sv-fi" sz="2400" b="0" i="0" u="none" kern="0" baseline="0">
                <a:solidFill>
                  <a:srgbClr val="595959"/>
                </a:solidFill>
                <a:latin typeface="Arial"/>
                <a:ea typeface="Arial"/>
                <a:cs typeface="Arial"/>
                <a:sym typeface="Arial"/>
              </a:rPr>
              <a:t>Stärk dina sociala färdigheter</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6" name="Google Shape;659;p104">
            <a:extLst>
              <a:ext uri="{FF2B5EF4-FFF2-40B4-BE49-F238E27FC236}">
                <a16:creationId xmlns:a16="http://schemas.microsoft.com/office/drawing/2014/main" id="{A6070F80-63A3-CE2E-39DA-8481ABE25531}"/>
              </a:ext>
            </a:extLst>
          </p:cNvPr>
          <p:cNvSpPr txBox="1"/>
          <p:nvPr/>
        </p:nvSpPr>
        <p:spPr>
          <a:xfrm>
            <a:off x="710101" y="2089277"/>
            <a:ext cx="670031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sv-fi" sz="2400" b="0" i="0" u="none" kern="0" baseline="0">
                <a:solidFill>
                  <a:srgbClr val="595959"/>
                </a:solidFill>
                <a:latin typeface="Arial"/>
                <a:ea typeface="Arial"/>
                <a:cs typeface="Arial"/>
                <a:sym typeface="Arial"/>
              </a:rPr>
              <a:t>Börja med en ny hobby</a:t>
            </a:r>
            <a:endParaRPr kumimoji="0" sz="2400" b="0" i="0" u="none" strike="noStrike" kern="0" cap="none" spc="0" normalizeH="0" baseline="0" noProof="0" dirty="0">
              <a:ln>
                <a:noFill/>
              </a:ln>
              <a:solidFill>
                <a:srgbClr val="595959"/>
              </a:solidFill>
              <a:effectLst/>
              <a:uLnTx/>
              <a:uFillTx/>
              <a:latin typeface="Arial"/>
              <a:ea typeface="+mn-ea"/>
              <a:cs typeface="Arial"/>
              <a:sym typeface="Arial"/>
            </a:endParaRPr>
          </a:p>
        </p:txBody>
      </p:sp>
      <p:sp>
        <p:nvSpPr>
          <p:cNvPr id="7" name="Tähti: 5-sakarainen 6">
            <a:extLst>
              <a:ext uri="{FF2B5EF4-FFF2-40B4-BE49-F238E27FC236}">
                <a16:creationId xmlns:a16="http://schemas.microsoft.com/office/drawing/2014/main" id="{E58EFB5A-CD02-053A-0B2A-BCF7F08D4E84}"/>
              </a:ext>
            </a:extLst>
          </p:cNvPr>
          <p:cNvSpPr/>
          <p:nvPr/>
        </p:nvSpPr>
        <p:spPr>
          <a:xfrm>
            <a:off x="10812500" y="468630"/>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30166044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p:txBody>
          <a:bodyPr/>
          <a:lstStyle/>
          <a:p>
            <a:pPr algn="ctr" rtl="0"/>
            <a:r>
              <a:rPr lang="sv-fi" sz="5400" b="1" i="0" u="none" baseline="0"/>
              <a:t>All tillväxt </a:t>
            </a:r>
            <a:r>
              <a:rPr lang="sv-fi" sz="5400" b="1" i="0" u="none" baseline="0">
                <a:solidFill>
                  <a:srgbClr val="FF0000"/>
                </a:solidFill>
              </a:rPr>
              <a:t>är inte synlig</a:t>
            </a:r>
            <a:r>
              <a:rPr lang="sv-fi" sz="5400" b="1" i="0" u="none" baseline="0"/>
              <a:t> och all framgång är inte </a:t>
            </a:r>
            <a:br>
              <a:rPr lang="sv-fi" sz="5400"/>
            </a:br>
            <a:r>
              <a:rPr lang="sv-fi" sz="5400" b="1" i="0" u="none" baseline="0"/>
              <a:t>okomplicerad. Ibland </a:t>
            </a:r>
            <a:br>
              <a:rPr lang="sv-fi" sz="5400"/>
            </a:br>
            <a:r>
              <a:rPr lang="sv-fi" sz="5400" b="1" i="0" u="none" baseline="0">
                <a:solidFill>
                  <a:srgbClr val="FF0000"/>
                </a:solidFill>
              </a:rPr>
              <a:t>sker de mest märkbara förändringarna </a:t>
            </a:r>
            <a:r>
              <a:rPr lang="sv-fi" sz="5400" b="1" i="0" u="none" baseline="0"/>
              <a:t>sakta och tyst </a:t>
            </a:r>
            <a:r>
              <a:rPr lang="sv-fi" sz="5400" b="1" i="0" u="none" baseline="0">
                <a:solidFill>
                  <a:srgbClr val="FF0000"/>
                </a:solidFill>
              </a:rPr>
              <a:t>under ytan</a:t>
            </a:r>
            <a:r>
              <a:rPr lang="sv-fi" sz="5400" b="1" i="0" u="none" baseline="0"/>
              <a:t>.</a:t>
            </a:r>
            <a:endParaRPr lang="sv-fi"/>
          </a:p>
        </p:txBody>
      </p:sp>
    </p:spTree>
    <p:extLst>
      <p:ext uri="{BB962C8B-B14F-4D97-AF65-F5344CB8AC3E}">
        <p14:creationId xmlns:p14="http://schemas.microsoft.com/office/powerpoint/2010/main" val="15040038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a:xfrm>
            <a:off x="658661" y="496935"/>
            <a:ext cx="10515600" cy="781750"/>
          </a:xfrm>
        </p:spPr>
        <p:txBody>
          <a:bodyPr>
            <a:normAutofit/>
          </a:bodyPr>
          <a:lstStyle/>
          <a:p>
            <a:pPr algn="l" rtl="0"/>
            <a:r>
              <a:rPr lang="sv-fi" sz="3600" b="1" i="0" u="none" baseline="0"/>
              <a:t>Responssamtal</a:t>
            </a:r>
            <a:endParaRPr lang="sv-fi" sz="3200" dirty="0"/>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a:xfrm>
            <a:off x="5916461" y="1943863"/>
            <a:ext cx="6275539" cy="3654538"/>
          </a:xfrm>
        </p:spPr>
        <p:txBody>
          <a:bodyPr>
            <a:normAutofit fontScale="85000" lnSpcReduction="20000"/>
          </a:bodyPr>
          <a:lstStyle/>
          <a:p>
            <a:pPr marL="101600" lvl="0" algn="l" rtl="0">
              <a:spcBef>
                <a:spcPts val="0"/>
              </a:spcBef>
              <a:spcAft>
                <a:spcPts val="0"/>
              </a:spcAft>
              <a:buClr>
                <a:schemeClr val="dk2"/>
              </a:buClr>
              <a:buSzPts val="2000"/>
            </a:pPr>
            <a:endParaRPr lang="sv-fi" sz="2000" dirty="0"/>
          </a:p>
          <a:p>
            <a:pPr marL="558800" lvl="1" algn="l" rtl="0">
              <a:spcBef>
                <a:spcPts val="0"/>
              </a:spcBef>
              <a:spcAft>
                <a:spcPts val="0"/>
              </a:spcAft>
              <a:buClr>
                <a:schemeClr val="dk2"/>
              </a:buClr>
              <a:buSzPts val="2000"/>
            </a:pPr>
            <a:endParaRPr lang="sv-fi" sz="2000" dirty="0"/>
          </a:p>
          <a:p>
            <a:pPr marL="342900" indent="-342900" algn="l" rtl="0">
              <a:buFont typeface="Arial" panose="020B0604020202020204" pitchFamily="34" charset="0"/>
              <a:buChar char="•"/>
            </a:pPr>
            <a:r>
              <a:rPr lang="sv-fi" sz="2900" b="0" i="0" u="none" baseline="0"/>
              <a:t>Vad har du fått ut av gruppen?</a:t>
            </a:r>
          </a:p>
          <a:p>
            <a:endParaRPr lang="sv-fi" sz="2900" dirty="0"/>
          </a:p>
          <a:p>
            <a:pPr marL="342900" indent="-342900" algn="l" rtl="0">
              <a:buFont typeface="Arial" panose="020B0604020202020204" pitchFamily="34" charset="0"/>
              <a:buChar char="•"/>
            </a:pPr>
            <a:r>
              <a:rPr lang="sv-fi" sz="2900" b="0" i="0" u="none" baseline="0"/>
              <a:t>Har din upplevelse av ensamhet minskat?</a:t>
            </a:r>
          </a:p>
          <a:p>
            <a:endParaRPr lang="sv-fi" sz="2900" dirty="0"/>
          </a:p>
          <a:p>
            <a:pPr marL="342900" indent="-342900" algn="l" rtl="0">
              <a:buFont typeface="Arial" panose="020B0604020202020204" pitchFamily="34" charset="0"/>
              <a:buChar char="•"/>
            </a:pPr>
            <a:r>
              <a:rPr lang="sv-fi" sz="2900" b="0" i="0" u="none" baseline="0"/>
              <a:t>Hurdan respons skulle du vilja ge de frivilliga?</a:t>
            </a:r>
          </a:p>
          <a:p>
            <a:endParaRPr lang="sv-fi" sz="2900" dirty="0"/>
          </a:p>
          <a:p>
            <a:pPr marL="342900" indent="-342900" algn="l" rtl="0">
              <a:buFont typeface="Arial" panose="020B0604020202020204" pitchFamily="34" charset="0"/>
              <a:buChar char="•"/>
            </a:pPr>
            <a:r>
              <a:rPr lang="sv-fi" sz="2900" b="0" i="0" u="none" baseline="0"/>
              <a:t>Hurdan respons skulle du vilja ge de övriga deltagarna?</a:t>
            </a:r>
          </a:p>
          <a:p>
            <a:endParaRPr lang="sv-fi" dirty="0"/>
          </a:p>
        </p:txBody>
      </p:sp>
      <p:sp>
        <p:nvSpPr>
          <p:cNvPr id="6" name="Tähti: 5-sakarainen 5">
            <a:extLst>
              <a:ext uri="{FF2B5EF4-FFF2-40B4-BE49-F238E27FC236}">
                <a16:creationId xmlns:a16="http://schemas.microsoft.com/office/drawing/2014/main" id="{4C88F430-4FF3-A442-98DD-006D3881B279}"/>
              </a:ext>
            </a:extLst>
          </p:cNvPr>
          <p:cNvSpPr/>
          <p:nvPr/>
        </p:nvSpPr>
        <p:spPr>
          <a:xfrm>
            <a:off x="10812500" y="468630"/>
            <a:ext cx="914400" cy="80892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pic>
        <p:nvPicPr>
          <p:cNvPr id="7" name="Picture Placeholder 4" descr="Kuva, joka sisältää kohteen vaate, jalkineet, mies, Ihmisen kasvot&#10;&#10;Kuvaus luotu automaattisesti">
            <a:extLst>
              <a:ext uri="{FF2B5EF4-FFF2-40B4-BE49-F238E27FC236}">
                <a16:creationId xmlns:a16="http://schemas.microsoft.com/office/drawing/2014/main" id="{24621BDD-A719-66F4-30F1-BD27CA42F3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3402" y="2427048"/>
            <a:ext cx="5176637" cy="4101779"/>
          </a:xfrm>
          <a:prstGeom prst="rect">
            <a:avLst/>
          </a:prstGeom>
        </p:spPr>
      </p:pic>
      <p:sp>
        <p:nvSpPr>
          <p:cNvPr id="9" name="Puhekupla: Soikea 8">
            <a:extLst>
              <a:ext uri="{FF2B5EF4-FFF2-40B4-BE49-F238E27FC236}">
                <a16:creationId xmlns:a16="http://schemas.microsoft.com/office/drawing/2014/main" id="{25A307A7-FA43-967D-B190-54C6C5A6EE36}"/>
              </a:ext>
            </a:extLst>
          </p:cNvPr>
          <p:cNvSpPr/>
          <p:nvPr/>
        </p:nvSpPr>
        <p:spPr>
          <a:xfrm>
            <a:off x="2165006" y="1611839"/>
            <a:ext cx="1833426" cy="975847"/>
          </a:xfrm>
          <a:prstGeom prst="wedgeEllipseCallou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16850469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A170CDE-6EB7-3764-E979-106539378702}"/>
              </a:ext>
            </a:extLst>
          </p:cNvPr>
          <p:cNvSpPr>
            <a:spLocks noGrp="1"/>
          </p:cNvSpPr>
          <p:nvPr>
            <p:ph type="body" idx="14"/>
          </p:nvPr>
        </p:nvSpPr>
        <p:spPr>
          <a:xfrm>
            <a:off x="675095" y="1712470"/>
            <a:ext cx="9659731" cy="4101779"/>
          </a:xfrm>
        </p:spPr>
        <p:txBody>
          <a:bodyPr/>
          <a:lstStyle/>
          <a:p>
            <a:pPr algn="l" rtl="0">
              <a:spcAft>
                <a:spcPts val="1000"/>
              </a:spcAft>
              <a:buClr>
                <a:schemeClr val="dk2"/>
              </a:buClr>
              <a:buSzPts val="2100"/>
            </a:pPr>
            <a:endParaRPr lang="sv-fi" sz="2000" dirty="0">
              <a:latin typeface="Arial"/>
            </a:endParaRPr>
          </a:p>
          <a:p>
            <a:pPr algn="l" rtl="0">
              <a:spcAft>
                <a:spcPts val="1000"/>
              </a:spcAft>
              <a:buSzPts val="2100"/>
            </a:pPr>
            <a:endParaRPr lang="sv-fi" sz="2000" dirty="0">
              <a:latin typeface="Arial"/>
              <a:ea typeface="Calibri"/>
            </a:endParaRPr>
          </a:p>
          <a:p>
            <a:pPr marL="457200" indent="-457200" algn="l" rtl="0">
              <a:spcAft>
                <a:spcPts val="1000"/>
              </a:spcAft>
              <a:buSzPts val="2100"/>
              <a:buAutoNum type="arabicPeriod"/>
            </a:pPr>
            <a:r>
              <a:rPr lang="sv-fi" sz="2000" b="0" i="0" u="none" baseline="0">
                <a:latin typeface="Arial"/>
                <a:ea typeface="Arial"/>
                <a:cs typeface="Arial"/>
                <a:sym typeface="Arial"/>
              </a:rPr>
              <a:t>Anteckna dina observationer i tacksamhetsdagboken minst en dag i veckan. </a:t>
            </a:r>
          </a:p>
          <a:p>
            <a:pPr algn="l" rtl="0">
              <a:spcAft>
                <a:spcPts val="1000"/>
              </a:spcAft>
              <a:buSzPts val="2100"/>
            </a:pPr>
            <a:endParaRPr lang="sv-fi" sz="2000" dirty="0">
              <a:latin typeface="Arial"/>
              <a:cs typeface="Arial"/>
            </a:endParaRPr>
          </a:p>
          <a:p>
            <a:pPr algn="l" rtl="0">
              <a:spcAft>
                <a:spcPts val="1000"/>
              </a:spcAft>
              <a:buSzPts val="2100"/>
            </a:pPr>
            <a:r>
              <a:rPr lang="sv-fi" sz="2000" b="0" i="0" u="none" baseline="0">
                <a:latin typeface="Arial"/>
                <a:ea typeface="Arial"/>
                <a:cs typeface="Arial"/>
                <a:sym typeface="Arial"/>
              </a:rPr>
              <a:t>2.    Gör en egen drömkarta över saker som du önskar att skulle ske i ditt liv     </a:t>
            </a:r>
          </a:p>
          <a:p>
            <a:pPr algn="l" rtl="0">
              <a:spcAft>
                <a:spcPts val="1000"/>
              </a:spcAft>
              <a:buSzPts val="2100"/>
            </a:pPr>
            <a:r>
              <a:rPr lang="sv-fi" sz="2000" b="0" i="0" u="none" baseline="0">
                <a:latin typeface="Arial"/>
                <a:ea typeface="Arial"/>
                <a:cs typeface="Arial"/>
                <a:sym typeface="Arial"/>
              </a:rPr>
              <a:t>       under det kommande året. Du kan rita eller klippa bilder ur tidningar. </a:t>
            </a:r>
          </a:p>
          <a:p>
            <a:pPr lvl="1" algn="l" rtl="0">
              <a:buSzPts val="2100"/>
            </a:pPr>
            <a:endParaRPr lang="sv-fi" sz="1800" dirty="0">
              <a:latin typeface="Arial" panose="020B0604020202020204" pitchFamily="34" charset="0"/>
            </a:endParaRPr>
          </a:p>
          <a:p>
            <a:pPr algn="l" rtl="0">
              <a:lnSpc>
                <a:spcPct val="80000"/>
              </a:lnSpc>
              <a:buSzPts val="440"/>
            </a:pPr>
            <a:endParaRPr lang="sv-fi" sz="2000" dirty="0">
              <a:latin typeface="Arial" panose="020B0604020202020204" pitchFamily="34" charset="0"/>
            </a:endParaRPr>
          </a:p>
          <a:p>
            <a:endParaRPr lang="sv-fi" dirty="0"/>
          </a:p>
        </p:txBody>
      </p:sp>
      <p:pic>
        <p:nvPicPr>
          <p:cNvPr id="8" name="Kuva 7">
            <a:extLst>
              <a:ext uri="{FF2B5EF4-FFF2-40B4-BE49-F238E27FC236}">
                <a16:creationId xmlns:a16="http://schemas.microsoft.com/office/drawing/2014/main" id="{2257C028-6A75-9E7A-C685-9D9F0EAE50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760676" y="-645969"/>
            <a:ext cx="2358439" cy="2358439"/>
          </a:xfrm>
          <a:prstGeom prst="rect">
            <a:avLst/>
          </a:prstGeom>
        </p:spPr>
      </p:pic>
      <p:sp>
        <p:nvSpPr>
          <p:cNvPr id="4" name="Title 1">
            <a:extLst>
              <a:ext uri="{FF2B5EF4-FFF2-40B4-BE49-F238E27FC236}">
                <a16:creationId xmlns:a16="http://schemas.microsoft.com/office/drawing/2014/main" id="{9689132E-F3D3-90EC-C9BF-7481CF63CF06}"/>
              </a:ext>
            </a:extLst>
          </p:cNvPr>
          <p:cNvSpPr txBox="1">
            <a:spLocks/>
          </p:cNvSpPr>
          <p:nvPr/>
        </p:nvSpPr>
        <p:spPr>
          <a:xfrm>
            <a:off x="675095" y="930720"/>
            <a:ext cx="10515600" cy="781750"/>
          </a:xfrm>
          <a:prstGeom prst="rect">
            <a:avLst/>
          </a:prstGeom>
        </p:spPr>
        <p:txBody>
          <a:bodyPr>
            <a:normAutofit fontScale="92500"/>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4000" b="1" i="0" u="none" strike="noStrike" kern="1200" cap="none" spc="0" normalizeH="0" baseline="0">
                <a:ln>
                  <a:noFill/>
                </a:ln>
                <a:solidFill>
                  <a:srgbClr val="000000"/>
                </a:solidFill>
                <a:effectLst/>
                <a:uLnTx/>
                <a:uFillTx/>
                <a:latin typeface="Arial" panose="020B0604020202020204" pitchFamily="34" charset="0"/>
                <a:ea typeface="+mj-ea"/>
                <a:cs typeface="Arial" panose="020B0604020202020204" pitchFamily="34" charset="0"/>
              </a:rPr>
              <a:t>Veckouppgift – välj den som passar dig bäst!</a:t>
            </a:r>
          </a:p>
        </p:txBody>
      </p:sp>
    </p:spTree>
    <p:extLst>
      <p:ext uri="{BB962C8B-B14F-4D97-AF65-F5344CB8AC3E}">
        <p14:creationId xmlns:p14="http://schemas.microsoft.com/office/powerpoint/2010/main" val="42488131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D5D1-2ECF-894F-A4CF-28866627FAE5}"/>
              </a:ext>
            </a:extLst>
          </p:cNvPr>
          <p:cNvSpPr>
            <a:spLocks noGrp="1"/>
          </p:cNvSpPr>
          <p:nvPr>
            <p:ph type="body" idx="14"/>
          </p:nvPr>
        </p:nvSpPr>
        <p:spPr>
          <a:xfrm>
            <a:off x="8043722" y="1483776"/>
            <a:ext cx="3467386" cy="3395608"/>
          </a:xfrm>
        </p:spPr>
        <p:txBody>
          <a:bodyPr/>
          <a:lstStyle/>
          <a:p>
            <a:pPr rtl="0"/>
            <a:r>
              <a:rPr lang="sv-fi" sz="2800" b="1" i="0" u="none" baseline="0"/>
              <a:t>Tack för detta möte! </a:t>
            </a:r>
          </a:p>
        </p:txBody>
      </p:sp>
      <p:pic>
        <p:nvPicPr>
          <p:cNvPr id="7" name="Picture Placeholder 6">
            <a:extLst>
              <a:ext uri="{FF2B5EF4-FFF2-40B4-BE49-F238E27FC236}">
                <a16:creationId xmlns:a16="http://schemas.microsoft.com/office/drawing/2014/main" id="{9256C419-A210-B444-9442-203D3F2BEF09}"/>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300789" y="693141"/>
            <a:ext cx="6382151" cy="6068606"/>
          </a:xfrm>
        </p:spPr>
      </p:pic>
    </p:spTree>
    <p:extLst>
      <p:ext uri="{BB962C8B-B14F-4D97-AF65-F5344CB8AC3E}">
        <p14:creationId xmlns:p14="http://schemas.microsoft.com/office/powerpoint/2010/main" val="3210877323"/>
      </p:ext>
    </p:extLst>
  </p:cSld>
  <p:clrMapOvr>
    <a:masterClrMapping/>
  </p:clrMapOvr>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_Powerpoint_pohja_SV_päivitetty_9_2023_template" id="{0539557B-4D69-6E4B-9542-4AC58A827997}" vid="{C9F3D314-5942-9F46-A5F3-DC984E2A81A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7B9923148866D4BB919E8233BFF475F" ma:contentTypeVersion="14" ma:contentTypeDescription="Skapa ett nytt dokument." ma:contentTypeScope="" ma:versionID="2bd5b124128ebf17ada7f907a4caa3b6">
  <xsd:schema xmlns:xsd="http://www.w3.org/2001/XMLSchema" xmlns:xs="http://www.w3.org/2001/XMLSchema" xmlns:p="http://schemas.microsoft.com/office/2006/metadata/properties" xmlns:ns2="3318d32c-7731-46d4-82c9-fc22daa9f7e3" xmlns:ns3="d25e4aa2-b084-4364-9d21-3ebb56aa3c3e" targetNamespace="http://schemas.microsoft.com/office/2006/metadata/properties" ma:root="true" ma:fieldsID="56eeabcb20c8bde96bc0e657fafb80a6" ns2:_="" ns3:_="">
    <xsd:import namespace="3318d32c-7731-46d4-82c9-fc22daa9f7e3"/>
    <xsd:import namespace="d25e4aa2-b084-4364-9d21-3ebb56aa3c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8d32c-7731-46d4-82c9-fc22daa9f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5e4aa2-b084-4364-9d21-3ebb56aa3c3e"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4" nillable="true" ma:displayName="Taxonomy Catch All Column" ma:hidden="true" ma:list="{222b4d76-a6b8-4f01-be2f-691a0537b5b4}" ma:internalName="TaxCatchAll" ma:showField="CatchAllData" ma:web="d25e4aa2-b084-4364-9d21-3ebb56aa3c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25e4aa2-b084-4364-9d21-3ebb56aa3c3e" xsi:nil="true"/>
    <lcf76f155ced4ddcb4097134ff3c332f xmlns="3318d32c-7731-46d4-82c9-fc22daa9f7e3">
      <Terms xmlns="http://schemas.microsoft.com/office/infopath/2007/PartnerControls"/>
    </lcf76f155ced4ddcb4097134ff3c332f>
    <SharedWithUsers xmlns="d25e4aa2-b084-4364-9d21-3ebb56aa3c3e">
      <UserInfo>
        <DisplayName/>
        <AccountId xsi:nil="true"/>
        <AccountType/>
      </UserInfo>
    </SharedWithUsers>
  </documentManagement>
</p:properties>
</file>

<file path=customXml/itemProps1.xml><?xml version="1.0" encoding="utf-8"?>
<ds:datastoreItem xmlns:ds="http://schemas.openxmlformats.org/officeDocument/2006/customXml" ds:itemID="{6E129C87-17D9-46D1-9CF2-78B228C3E528}">
  <ds:schemaRefs>
    <ds:schemaRef ds:uri="http://schemas.microsoft.com/sharepoint/v3/contenttype/forms"/>
  </ds:schemaRefs>
</ds:datastoreItem>
</file>

<file path=customXml/itemProps2.xml><?xml version="1.0" encoding="utf-8"?>
<ds:datastoreItem xmlns:ds="http://schemas.openxmlformats.org/officeDocument/2006/customXml" ds:itemID="{6CE6199D-D3E4-4B2F-88C7-70F40FD33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8d32c-7731-46d4-82c9-fc22daa9f7e3"/>
    <ds:schemaRef ds:uri="d25e4aa2-b084-4364-9d21-3ebb56aa3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B5C378-7FD4-4E75-B486-CE480E9E7DB9}">
  <ds:schemaRefs>
    <ds:schemaRef ds:uri="3318d32c-7731-46d4-82c9-fc22daa9f7e3"/>
    <ds:schemaRef ds:uri="http://schemas.microsoft.com/office/2006/metadata/properties"/>
    <ds:schemaRef ds:uri="http://purl.org/dc/terms/"/>
    <ds:schemaRef ds:uri="d25e4aa2-b084-4364-9d21-3ebb56aa3c3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15385</TotalTime>
  <Words>12106</Words>
  <Application>Microsoft Office PowerPoint</Application>
  <PresentationFormat>Widescreen</PresentationFormat>
  <Paragraphs>1121</Paragraphs>
  <Slides>96</Slides>
  <Notes>95</Notes>
  <HiddenSlides>0</HiddenSlides>
  <MMClips>0</MMClips>
  <ScaleCrop>false</ScaleCrop>
  <HeadingPairs>
    <vt:vector size="4" baseType="variant">
      <vt:variant>
        <vt:lpstr>Theme</vt:lpstr>
      </vt:variant>
      <vt:variant>
        <vt:i4>3</vt:i4>
      </vt:variant>
      <vt:variant>
        <vt:lpstr>Slide Titles</vt:lpstr>
      </vt:variant>
      <vt:variant>
        <vt:i4>96</vt:i4>
      </vt:variant>
    </vt:vector>
  </HeadingPairs>
  <TitlesOfParts>
    <vt:vector size="99" baseType="lpstr">
      <vt:lpstr>SPR</vt:lpstr>
      <vt:lpstr>Simple Light</vt:lpstr>
      <vt:lpstr>1_SPR</vt:lpstr>
      <vt:lpstr>Ensamhet  på tal </vt:lpstr>
      <vt:lpstr>1:a mötet</vt:lpstr>
      <vt:lpstr>Gruppens mål</vt:lpstr>
      <vt:lpstr>All tillväxt är inte synlig och all framgång är inte  okomplicerad. Ibland  sker de mest märkbara förändringarna sakta och tyst under ytan.</vt:lpstr>
      <vt:lpstr>Gruppträffarnas innehåll</vt:lpstr>
      <vt:lpstr>PowerPoint Presentation</vt:lpstr>
      <vt:lpstr>PowerPoint Presentation</vt:lpstr>
      <vt:lpstr>PowerPoint Presentation</vt:lpstr>
      <vt:lpstr>PowerPoint Presentation</vt:lpstr>
      <vt:lpstr>PowerPoint Presentation</vt:lpstr>
      <vt:lpstr>Ingå ett gruppavtal</vt:lpstr>
      <vt:lpstr>De viktigaste reglerna för vår grupp</vt:lpstr>
      <vt:lpstr>PowerPoint Presentation</vt:lpstr>
      <vt:lpstr>PowerPoint Presentation</vt:lpstr>
      <vt:lpstr>Man kan göra mycket för att minska ensamhet,  och man behöver inte ändra sitt liv eller sin personalitet helt och hållet!</vt:lpstr>
      <vt:lpstr>PowerPoint Presentation</vt:lpstr>
      <vt:lpstr>Upplevelsen av ensamhet är alltid individuell.  Varje historia är värdefull och får bli hörd. </vt:lpstr>
      <vt:lpstr>PowerPoint Presentation</vt:lpstr>
      <vt:lpstr>Tacksamhet som en del av den gemensamma resan</vt:lpstr>
      <vt:lpstr>PowerPoint Presentation</vt:lpstr>
      <vt:lpstr>PowerPoint Presentation</vt:lpstr>
      <vt:lpstr>PowerPoint Presentation</vt:lpstr>
      <vt:lpstr>2:a mötet</vt:lpstr>
      <vt:lpstr>PowerPoint Presentation</vt:lpstr>
      <vt:lpstr>PowerPoint Presentation</vt:lpstr>
      <vt:lpstr>PowerPoint Presentation</vt:lpstr>
      <vt:lpstr>PowerPoint Presentation</vt:lpstr>
      <vt:lpstr>PowerPoint Presentation</vt:lpstr>
      <vt:lpstr>PowerPoint Presentation</vt:lpstr>
      <vt:lpstr>Att acceptera situationen kan hjälpa att hitta sätt att ändra den. </vt:lpstr>
      <vt:lpstr>PowerPoint Presentation</vt:lpstr>
      <vt:lpstr>PowerPoint Presentation</vt:lpstr>
      <vt:lpstr>3:e mötet</vt:lpstr>
      <vt:lpstr>PowerPoint Presentation</vt:lpstr>
      <vt:lpstr>PowerPoint Presentation</vt:lpstr>
      <vt:lpstr>PowerPoint Presentation</vt:lpstr>
      <vt:lpstr>Ensamhet och skam</vt:lpstr>
      <vt:lpstr>Ensamhet kan orsaka skadliga tankar</vt:lpstr>
      <vt:lpstr>PowerPoint Presentation</vt:lpstr>
      <vt:lpstr>PowerPoint Presentation</vt:lpstr>
      <vt:lpstr>PowerPoint Presentation</vt:lpstr>
      <vt:lpstr>Positiv snöbollseffekt</vt:lpstr>
      <vt:lpstr>PowerPoint Presentation</vt:lpstr>
      <vt:lpstr>Den positiva snöbollseffekten förstärks med tiden, när varje positiv erfarenhet ökar möjligheten till följande  positiva erfarenheter.</vt:lpstr>
      <vt:lpstr>PowerPoint Presentation</vt:lpstr>
      <vt:lpstr>PowerPoint Presentation</vt:lpstr>
      <vt:lpstr>4:e mötet</vt:lpstr>
      <vt:lpstr>PowerPoint Presentation</vt:lpstr>
      <vt:lpstr>PowerPoint Presentation</vt:lpstr>
      <vt:lpstr>PowerPoint Presentation</vt:lpstr>
      <vt:lpstr>Självkännedom </vt:lpstr>
      <vt:lpstr>Mina styrkor</vt:lpstr>
      <vt:lpstr>PowerPoint Presentation</vt:lpstr>
      <vt:lpstr>PowerPoint Presentation</vt:lpstr>
      <vt:lpstr>Självacceptans och självmedkänsla</vt:lpstr>
      <vt:lpstr>PowerPoint Presentation</vt:lpstr>
      <vt:lpstr>PowerPoint Presentation</vt:lpstr>
      <vt:lpstr>PowerPoint Presentation</vt:lpstr>
      <vt:lpstr>PowerPoint Presentation</vt:lpstr>
      <vt:lpstr>5:e mötet</vt:lpstr>
      <vt:lpstr>PowerPoint Presentation</vt:lpstr>
      <vt:lpstr>PowerPoint Presentation</vt:lpstr>
      <vt:lpstr>PowerPoint Presentation</vt:lpstr>
      <vt:lpstr>PowerPoint Presentation</vt:lpstr>
      <vt:lpstr>Betydelsen av det förflutna</vt:lpstr>
      <vt:lpstr>PowerPoint Presentation</vt:lpstr>
      <vt:lpstr>Goda nyheter: Det förflutna behöver inte definiera framtiden. </vt:lpstr>
      <vt:lpstr>PowerPoint Presentation</vt:lpstr>
      <vt:lpstr>PowerPoint Presentation</vt:lpstr>
      <vt:lpstr>PowerPoint Presentation</vt:lpstr>
      <vt:lpstr>PowerPoint Presentation</vt:lpstr>
      <vt:lpstr>6:e mötet</vt:lpstr>
      <vt:lpstr>PowerPoint Presentation</vt:lpstr>
      <vt:lpstr>PowerPoint Presentation</vt:lpstr>
      <vt:lpstr>PowerPoint Presentation</vt:lpstr>
      <vt:lpstr>Att bli bekant med en ny människa är spännande, men samtidigt kan det orsaka  nervositet och osäkerhet.  Duger jag?</vt:lpstr>
      <vt:lpstr>PowerPoint Presentation</vt:lpstr>
      <vt:lpstr>PowerPoint Presentation</vt:lpstr>
      <vt:lpstr>Fem tips för att behärska nervositet</vt:lpstr>
      <vt:lpstr>PowerPoint Presentation</vt:lpstr>
      <vt:lpstr>PowerPoint Presentation</vt:lpstr>
      <vt:lpstr>PowerPoint Presentation</vt:lpstr>
      <vt:lpstr>PowerPoint Presentation</vt:lpstr>
      <vt:lpstr>PowerPoint Presentation</vt:lpstr>
      <vt:lpstr>PowerPoint Presentation</vt:lpstr>
      <vt:lpstr>7:e och 8:e mötet</vt:lpstr>
      <vt:lpstr>PowerPoint Presentation</vt:lpstr>
      <vt:lpstr>PowerPoint Presentation</vt:lpstr>
      <vt:lpstr>Förväntningar på sig själv och andra</vt:lpstr>
      <vt:lpstr>Det lönar sig att anpassa förväntningarna till det som är viktigt</vt:lpstr>
      <vt:lpstr>PowerPoint Presentation</vt:lpstr>
      <vt:lpstr>Stegmärken för framtiden</vt:lpstr>
      <vt:lpstr>All tillväxt är inte synlig och all framgång är inte  okomplicerad. Ibland  sker de mest märkbara förändringarna sakta och tyst under ytan.</vt:lpstr>
      <vt:lpstr>Responssamtal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Saksola Anja</cp:lastModifiedBy>
  <cp:revision>40</cp:revision>
  <dcterms:created xsi:type="dcterms:W3CDTF">2022-01-20T10:13:04Z</dcterms:created>
  <dcterms:modified xsi:type="dcterms:W3CDTF">2026-02-27T07:50:10Z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0x01010047B9923148866D4BB919E8233BFF475F</vt:lpwstr>
  </property>
  <property fmtid="{D5CDD505-2E9C-101B-9397-08002B2CF9AE}" pid="3" name="Order">
    <vt:r8>2000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