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20176-566A-4DC1-8D61-737300C8347D}" v="83" dt="2024-03-14T08:32:25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7" autoAdjust="0"/>
  </p:normalViewPr>
  <p:slideViewPr>
    <p:cSldViewPr snapToGrid="0">
      <p:cViewPr varScale="1">
        <p:scale>
          <a:sx n="73" d="100"/>
          <a:sy n="73" d="100"/>
        </p:scale>
        <p:origin x="3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terinen Elisa" userId="188e8c21-cfe2-451f-bca9-32f2e7ec69c3" providerId="ADAL" clId="{94E20176-566A-4DC1-8D61-737300C8347D}"/>
    <pc:docChg chg="undo custSel modSld">
      <pc:chgData name="Vesterinen Elisa" userId="188e8c21-cfe2-451f-bca9-32f2e7ec69c3" providerId="ADAL" clId="{94E20176-566A-4DC1-8D61-737300C8347D}" dt="2024-03-14T09:05:01.128" v="180" actId="1036"/>
      <pc:docMkLst>
        <pc:docMk/>
      </pc:docMkLst>
      <pc:sldChg chg="addSp modSp mod modNotesTx">
        <pc:chgData name="Vesterinen Elisa" userId="188e8c21-cfe2-451f-bca9-32f2e7ec69c3" providerId="ADAL" clId="{94E20176-566A-4DC1-8D61-737300C8347D}" dt="2024-03-14T09:05:01.128" v="180" actId="1036"/>
        <pc:sldMkLst>
          <pc:docMk/>
          <pc:sldMk cId="2477280024" sldId="256"/>
        </pc:sldMkLst>
        <pc:spChg chg="add mod">
          <ac:chgData name="Vesterinen Elisa" userId="188e8c21-cfe2-451f-bca9-32f2e7ec69c3" providerId="ADAL" clId="{94E20176-566A-4DC1-8D61-737300C8347D}" dt="2024-03-14T08:34:41.593" v="149" actId="1076"/>
          <ac:spMkLst>
            <pc:docMk/>
            <pc:sldMk cId="2477280024" sldId="256"/>
            <ac:spMk id="2" creationId="{8D1FF17A-3081-C762-9C63-7B8D59F8DF3D}"/>
          </ac:spMkLst>
        </pc:spChg>
        <pc:spChg chg="mod">
          <ac:chgData name="Vesterinen Elisa" userId="188e8c21-cfe2-451f-bca9-32f2e7ec69c3" providerId="ADAL" clId="{94E20176-566A-4DC1-8D61-737300C8347D}" dt="2024-03-08T07:17:55.591" v="43" actId="20577"/>
          <ac:spMkLst>
            <pc:docMk/>
            <pc:sldMk cId="2477280024" sldId="256"/>
            <ac:spMk id="5" creationId="{8A4AEE82-9876-B690-E25C-0648AD1866C6}"/>
          </ac:spMkLst>
        </pc:spChg>
        <pc:spChg chg="mod">
          <ac:chgData name="Vesterinen Elisa" userId="188e8c21-cfe2-451f-bca9-32f2e7ec69c3" providerId="ADAL" clId="{94E20176-566A-4DC1-8D61-737300C8347D}" dt="2024-03-14T09:04:48.477" v="171" actId="1076"/>
          <ac:spMkLst>
            <pc:docMk/>
            <pc:sldMk cId="2477280024" sldId="256"/>
            <ac:spMk id="7" creationId="{69C40799-046D-EE25-33CA-A56879EC9F4E}"/>
          </ac:spMkLst>
        </pc:spChg>
        <pc:spChg chg="mod">
          <ac:chgData name="Vesterinen Elisa" userId="188e8c21-cfe2-451f-bca9-32f2e7ec69c3" providerId="ADAL" clId="{94E20176-566A-4DC1-8D61-737300C8347D}" dt="2024-03-14T08:32:41.264" v="75" actId="1076"/>
          <ac:spMkLst>
            <pc:docMk/>
            <pc:sldMk cId="2477280024" sldId="256"/>
            <ac:spMk id="8" creationId="{B478F615-8D95-29FC-09B8-800E49ED8101}"/>
          </ac:spMkLst>
        </pc:spChg>
        <pc:spChg chg="mod">
          <ac:chgData name="Vesterinen Elisa" userId="188e8c21-cfe2-451f-bca9-32f2e7ec69c3" providerId="ADAL" clId="{94E20176-566A-4DC1-8D61-737300C8347D}" dt="2024-03-08T07:07:53.518" v="6" actId="1076"/>
          <ac:spMkLst>
            <pc:docMk/>
            <pc:sldMk cId="2477280024" sldId="256"/>
            <ac:spMk id="9" creationId="{C1A6E11E-81C6-B654-935B-D248B2F73C27}"/>
          </ac:spMkLst>
        </pc:spChg>
        <pc:spChg chg="mod">
          <ac:chgData name="Vesterinen Elisa" userId="188e8c21-cfe2-451f-bca9-32f2e7ec69c3" providerId="ADAL" clId="{94E20176-566A-4DC1-8D61-737300C8347D}" dt="2024-03-08T07:18:12.762" v="45" actId="1076"/>
          <ac:spMkLst>
            <pc:docMk/>
            <pc:sldMk cId="2477280024" sldId="256"/>
            <ac:spMk id="10" creationId="{B64BE3D5-3A4A-4148-AB1B-A7ACC208EA7D}"/>
          </ac:spMkLst>
        </pc:spChg>
        <pc:spChg chg="mod">
          <ac:chgData name="Vesterinen Elisa" userId="188e8c21-cfe2-451f-bca9-32f2e7ec69c3" providerId="ADAL" clId="{94E20176-566A-4DC1-8D61-737300C8347D}" dt="2024-03-08T12:37:24.105" v="68" actId="20577"/>
          <ac:spMkLst>
            <pc:docMk/>
            <pc:sldMk cId="2477280024" sldId="256"/>
            <ac:spMk id="11" creationId="{6ABFC8BB-D87D-FFEA-C57B-90527C694CE3}"/>
          </ac:spMkLst>
        </pc:spChg>
        <pc:spChg chg="mod">
          <ac:chgData name="Vesterinen Elisa" userId="188e8c21-cfe2-451f-bca9-32f2e7ec69c3" providerId="ADAL" clId="{94E20176-566A-4DC1-8D61-737300C8347D}" dt="2024-03-14T08:33:56.957" v="127" actId="1076"/>
          <ac:spMkLst>
            <pc:docMk/>
            <pc:sldMk cId="2477280024" sldId="256"/>
            <ac:spMk id="12" creationId="{E15B757D-260D-2FE9-1E57-12428CF269A4}"/>
          </ac:spMkLst>
        </pc:spChg>
        <pc:spChg chg="mod">
          <ac:chgData name="Vesterinen Elisa" userId="188e8c21-cfe2-451f-bca9-32f2e7ec69c3" providerId="ADAL" clId="{94E20176-566A-4DC1-8D61-737300C8347D}" dt="2024-03-08T07:18:05.691" v="44" actId="1076"/>
          <ac:spMkLst>
            <pc:docMk/>
            <pc:sldMk cId="2477280024" sldId="256"/>
            <ac:spMk id="33" creationId="{A5974090-4440-B1BF-53F9-A5EBFEBFC102}"/>
          </ac:spMkLst>
        </pc:spChg>
        <pc:picChg chg="mod">
          <ac:chgData name="Vesterinen Elisa" userId="188e8c21-cfe2-451f-bca9-32f2e7ec69c3" providerId="ADAL" clId="{94E20176-566A-4DC1-8D61-737300C8347D}" dt="2024-03-08T07:08:02.630" v="9" actId="1076"/>
          <ac:picMkLst>
            <pc:docMk/>
            <pc:sldMk cId="2477280024" sldId="256"/>
            <ac:picMk id="18" creationId="{4E7EAC54-CA0C-BCEA-8B08-F060AE785714}"/>
          </ac:picMkLst>
        </pc:picChg>
        <pc:picChg chg="mod">
          <ac:chgData name="Vesterinen Elisa" userId="188e8c21-cfe2-451f-bca9-32f2e7ec69c3" providerId="ADAL" clId="{94E20176-566A-4DC1-8D61-737300C8347D}" dt="2024-03-08T07:11:06.864" v="33" actId="1076"/>
          <ac:picMkLst>
            <pc:docMk/>
            <pc:sldMk cId="2477280024" sldId="256"/>
            <ac:picMk id="20" creationId="{2DE33D9E-F78F-2FBF-0FB4-83D1521D3ED2}"/>
          </ac:picMkLst>
        </pc:picChg>
        <pc:picChg chg="mod">
          <ac:chgData name="Vesterinen Elisa" userId="188e8c21-cfe2-451f-bca9-32f2e7ec69c3" providerId="ADAL" clId="{94E20176-566A-4DC1-8D61-737300C8347D}" dt="2024-03-14T08:34:36.531" v="148" actId="1076"/>
          <ac:picMkLst>
            <pc:docMk/>
            <pc:sldMk cId="2477280024" sldId="256"/>
            <ac:picMk id="22" creationId="{F2CEF976-4428-6BF4-A742-665CC0AA2A19}"/>
          </ac:picMkLst>
        </pc:picChg>
        <pc:picChg chg="mod">
          <ac:chgData name="Vesterinen Elisa" userId="188e8c21-cfe2-451f-bca9-32f2e7ec69c3" providerId="ADAL" clId="{94E20176-566A-4DC1-8D61-737300C8347D}" dt="2024-03-08T07:10:46.234" v="31" actId="1076"/>
          <ac:picMkLst>
            <pc:docMk/>
            <pc:sldMk cId="2477280024" sldId="256"/>
            <ac:picMk id="24" creationId="{BADE710C-282B-0136-9AF9-467E3BBC9267}"/>
          </ac:picMkLst>
        </pc:picChg>
        <pc:picChg chg="mod">
          <ac:chgData name="Vesterinen Elisa" userId="188e8c21-cfe2-451f-bca9-32f2e7ec69c3" providerId="ADAL" clId="{94E20176-566A-4DC1-8D61-737300C8347D}" dt="2024-03-14T09:05:01.128" v="180" actId="1036"/>
          <ac:picMkLst>
            <pc:docMk/>
            <pc:sldMk cId="2477280024" sldId="256"/>
            <ac:picMk id="26" creationId="{31909357-124B-2CBD-EBD1-D844A4E8D466}"/>
          </ac:picMkLst>
        </pc:picChg>
        <pc:picChg chg="mod">
          <ac:chgData name="Vesterinen Elisa" userId="188e8c21-cfe2-451f-bca9-32f2e7ec69c3" providerId="ADAL" clId="{94E20176-566A-4DC1-8D61-737300C8347D}" dt="2024-03-08T07:10:25.728" v="27" actId="1076"/>
          <ac:picMkLst>
            <pc:docMk/>
            <pc:sldMk cId="2477280024" sldId="256"/>
            <ac:picMk id="28" creationId="{7883AEB9-D3DB-FE72-65FD-3075D89C6A21}"/>
          </ac:picMkLst>
        </pc:picChg>
        <pc:picChg chg="mod">
          <ac:chgData name="Vesterinen Elisa" userId="188e8c21-cfe2-451f-bca9-32f2e7ec69c3" providerId="ADAL" clId="{94E20176-566A-4DC1-8D61-737300C8347D}" dt="2024-03-14T09:04:55.193" v="174" actId="1076"/>
          <ac:picMkLst>
            <pc:docMk/>
            <pc:sldMk cId="2477280024" sldId="256"/>
            <ac:picMk id="30" creationId="{3573FC04-3AC6-7617-0DFB-4DADD9F71650}"/>
          </ac:picMkLst>
        </pc:picChg>
        <pc:picChg chg="mod">
          <ac:chgData name="Vesterinen Elisa" userId="188e8c21-cfe2-451f-bca9-32f2e7ec69c3" providerId="ADAL" clId="{94E20176-566A-4DC1-8D61-737300C8347D}" dt="2024-03-14T08:32:33.560" v="73" actId="1076"/>
          <ac:picMkLst>
            <pc:docMk/>
            <pc:sldMk cId="2477280024" sldId="256"/>
            <ac:picMk id="32" creationId="{A158CF80-0983-AE12-71EA-A1C60E3846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E658A-C424-4941-A7C2-CF6128397D97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DEF58-0517-46A9-94F8-DE35D84567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40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Ystävätoiminta on monimuotoista. Kahdenvälisen ystävyyden lisäksi ystävävapaaehtoiset voivat toimia esimerkiksi kerta-apuna (asiointiapu kauppaan/lääkäriin) tai järjestää avoimissa kohtaamispaikoissa kahvilatoimintaa. Jos ystävävapaaehtoinen on kiinnostunut toimintamuodosta (esimerkiksi kielikerho-ryhmä nuorille), jota osastolla ei ole sillä hetkellä olemassa, tulee vapaaehtoista kannustaa perustamaan uusi toimintamuoto. Uuden toiminnan perustamisessa saa apua osastosta ja piiristä. </a:t>
            </a:r>
            <a:r>
              <a:rPr kumimoji="0" lang="fi-FI" alt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Ystävävapaaehtoinen voi myös kouluttautua kouluttajaksi.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Mihin </a:t>
            </a:r>
            <a:r>
              <a:rPr kumimoji="0" lang="fi-FI" alt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ystävätoiminnan</a:t>
            </a:r>
            <a:r>
              <a:rPr kumimoji="0" lang="fi-FI" alt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muotoihin osallistujien osastoissa tarvitaan juuri nyt vapaaehtoisia? Vai onko vapaaehtoisia ehkä niin hyvin, että ystävätoimintaa kannattaisi markkinoida ystävää kaipaaville?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DEF58-0517-46A9-94F8-DE35D84567D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78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C8E6-3F15-F063-217A-C2D9AC670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77378-050D-D4ED-D447-956868738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C1932-AB96-8FFF-4CAE-B47BA956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EC429-308A-63A9-9F9F-EF336FF7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30820-8F65-D455-E925-6D68C6E7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081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6BB8-366B-28F5-2AB6-39A294D0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A9315-546F-2F91-C6FE-732992248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72BE0-0EB9-5A08-32E6-993224BF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8-4F79-ADF9-ABB3-A1662EF2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D50DC-1AD2-F255-F2BA-E51F493E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512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EA07F-205A-72B0-1ECA-E454CC8CC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1AA0D-22A9-D50F-3E0E-E6037C981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C3013-3B97-E8DA-7C0C-48F98A9D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54B04-5753-10E6-2B3F-E09EF539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E723C-5536-9BF1-C404-9160493D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13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8C86-EB72-D600-719F-F1405724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D503-1AEB-9226-9614-8C2D2B93D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6F8F-4B42-7657-A75D-ED79B76C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CDD06-1934-4683-6E7D-5E0B67D5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818CD-BE05-BE57-89EB-1EE9E2A0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600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0ED4-2B80-8476-2D01-3FF97699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F2161-FB92-BAE7-2C03-096AC56A4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3B647-AD08-5EC9-D4FE-907877E5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476FE-A3DC-8811-8E8D-A4CEDB09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A13B2-4DD3-9A36-31FB-24874922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12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F7FD-1D14-9B27-ECD6-2E6A34A7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5946-E789-6D5F-6A87-1DAD4CA6E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30118-A6E9-CCE8-C093-D25E2D09A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E3718-3D0C-8900-516F-CED13B70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4A4B6-F07F-932C-6371-7FE7A248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AFFDA-E63C-9655-0438-311F8FA2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8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2A23-F1EE-3DD3-A8B6-DF60317A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3CDE3-5CB5-A50D-0FF1-97F3CB3F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9A97A-40F9-2817-1D50-5E951B7BC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FDE4B-A3C4-D809-6A28-6DBC86518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842AF-488E-39B6-1A50-5306B5B9A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9253C-9616-F8AE-5601-949EF710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634C4-ABD5-5126-876B-6EB79DC3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4A752-4025-A66E-FB45-16C3D0AB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05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3BD2-B6BB-0551-6F6E-E160326D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A09DA-4D0F-01D4-C8E5-15804E17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AD6AE-8C83-8BA8-24C2-1055E16C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57748-0DC8-36E3-2A61-B5EFBA8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218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ED55A-80F9-B98D-3FCC-F987A66A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3F7E9-006F-6A0C-CCFD-4417F54F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D0962-D91E-40AF-F6C8-46DCE909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6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9BC4-4D51-F226-4F25-F962F9DE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8BFDE-0F22-E6E1-D416-F808B6E9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A7D3E-071D-660E-0C31-8D1EADBEC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157EF-ACEE-FA1F-0E8B-77A32D51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0F8C2-B8AC-949C-0C2A-1DF713F8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40861-D40B-B6A7-26EF-6F1F7024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207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4868-CE7C-DCBE-8C40-37161EC3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1269E-B78A-F3F1-D110-2010AA9F5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C46A4-1169-9E3A-01C0-2A55F2A7E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0542-344D-56AA-7FF1-A4095E1B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6264D-3CD4-BF02-5370-DC0A5F4E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72EC9-C3BE-0926-A7A0-24CF2EF8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1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44400-17DA-A312-715B-07825BF1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E4CB-CD45-DCF8-ACB2-B6CBA2206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51D6F-AA75-8B0E-1A96-1A86459D5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79EA-EFFD-41F5-A665-4BFA933F9713}" type="datetimeFigureOut">
              <a:rPr lang="fi-FI" smtClean="0"/>
              <a:t>14.3.2024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5E99-8F0D-64FC-0989-D8D96D2E9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FB419-5F82-8B1C-CB7D-FAA28F307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B6CAA-C58D-4A59-B31E-73C098725E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07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14">
            <a:extLst>
              <a:ext uri="{FF2B5EF4-FFF2-40B4-BE49-F238E27FC236}">
                <a16:creationId xmlns:a16="http://schemas.microsoft.com/office/drawing/2014/main" id="{CE6DFDA3-99BE-721F-5F5F-582C30287512}"/>
              </a:ext>
            </a:extLst>
          </p:cNvPr>
          <p:cNvGrpSpPr/>
          <p:nvPr/>
        </p:nvGrpSpPr>
        <p:grpSpPr>
          <a:xfrm>
            <a:off x="229803" y="815486"/>
            <a:ext cx="11732393" cy="5813830"/>
            <a:chOff x="-1449485" y="773237"/>
            <a:chExt cx="12938221" cy="6411364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8A4AEE82-9876-B690-E25C-0648AD1866C6}"/>
                </a:ext>
              </a:extLst>
            </p:cNvPr>
            <p:cNvSpPr txBox="1"/>
            <p:nvPr/>
          </p:nvSpPr>
          <p:spPr>
            <a:xfrm>
              <a:off x="-1449485" y="6962660"/>
              <a:ext cx="12938221" cy="221941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31670" rIns="0" bIns="0" rtlCol="0">
              <a:spAutoFit/>
            </a:bodyPr>
            <a:lstStyle/>
            <a:p>
              <a:pPr marL="233206" defTabSz="829178">
                <a:spcBef>
                  <a:spcPts val="249"/>
                </a:spcBef>
                <a:defRPr/>
              </a:pPr>
              <a:r>
                <a:rPr sz="1100" b="1" kern="0" dirty="0" err="1">
                  <a:latin typeface="Verdana"/>
                  <a:cs typeface="Verdana"/>
                </a:rPr>
                <a:t>Ystävätoiminnan</a:t>
              </a:r>
              <a:r>
                <a:rPr sz="1100" b="1" kern="0" spc="-73" dirty="0">
                  <a:latin typeface="Verdana"/>
                  <a:cs typeface="Verdana"/>
                </a:rPr>
                <a:t> </a:t>
              </a:r>
              <a:r>
                <a:rPr sz="1100" b="1" kern="0" spc="-9" dirty="0" err="1">
                  <a:latin typeface="Verdana"/>
                  <a:cs typeface="Verdana"/>
                </a:rPr>
                <a:t>perusta</a:t>
              </a:r>
              <a:r>
                <a:rPr lang="fi-FI" sz="1100" b="1" kern="0" spc="-9" dirty="0">
                  <a:latin typeface="Verdana"/>
                  <a:cs typeface="Verdana"/>
                </a:rPr>
                <a:t>: 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Vahva</a:t>
              </a:r>
              <a:r>
                <a:rPr sz="1100" kern="0" spc="-18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vapaaehtoisuus</a:t>
              </a:r>
              <a:r>
                <a:rPr sz="1100" kern="0" dirty="0">
                  <a:solidFill>
                    <a:srgbClr val="231F20"/>
                  </a:solidFill>
                  <a:latin typeface="Verdana"/>
                  <a:cs typeface="Verdana"/>
                </a:rPr>
                <a:t>,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toimiva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spc="-9" dirty="0" err="1">
                  <a:solidFill>
                    <a:srgbClr val="231F20"/>
                  </a:solidFill>
                  <a:latin typeface="Verdana"/>
                  <a:cs typeface="Verdana"/>
                </a:rPr>
                <a:t>koulutus</a:t>
              </a:r>
              <a:r>
                <a:rPr sz="1100" kern="0" spc="-9" dirty="0">
                  <a:solidFill>
                    <a:srgbClr val="231F20"/>
                  </a:solidFill>
                  <a:latin typeface="Verdana"/>
                  <a:cs typeface="Verdana"/>
                </a:rPr>
                <a:t>-</a:t>
              </a:r>
              <a:r>
                <a:rPr sz="1100" kern="0" dirty="0">
                  <a:solidFill>
                    <a:srgbClr val="231F20"/>
                  </a:solidFill>
                  <a:latin typeface="Verdana"/>
                  <a:cs typeface="Verdana"/>
                </a:rPr>
                <a:t>,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>
                  <a:solidFill>
                    <a:srgbClr val="231F20"/>
                  </a:solidFill>
                  <a:latin typeface="Verdana"/>
                  <a:cs typeface="Verdana"/>
                </a:rPr>
                <a:t>tuki-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>
                  <a:solidFill>
                    <a:srgbClr val="231F20"/>
                  </a:solidFill>
                  <a:latin typeface="Verdana"/>
                  <a:cs typeface="Verdana"/>
                </a:rPr>
                <a:t>ja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ohjausjärjestelmä</a:t>
              </a:r>
              <a:r>
                <a:rPr sz="1100" kern="0" dirty="0">
                  <a:solidFill>
                    <a:srgbClr val="231F20"/>
                  </a:solidFill>
                  <a:latin typeface="Verdana"/>
                  <a:cs typeface="Verdana"/>
                </a:rPr>
                <a:t>,</a:t>
              </a:r>
              <a:r>
                <a:rPr sz="1100" kern="0" spc="-18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spc="-9" dirty="0" err="1">
                  <a:solidFill>
                    <a:srgbClr val="231F20"/>
                  </a:solidFill>
                  <a:latin typeface="Verdana"/>
                  <a:cs typeface="Verdana"/>
                </a:rPr>
                <a:t>laaja-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alaisesti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verkottunut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toiminta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paikallista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>
                  <a:solidFill>
                    <a:srgbClr val="231F20"/>
                  </a:solidFill>
                  <a:latin typeface="Verdana"/>
                  <a:cs typeface="Verdana"/>
                </a:rPr>
                <a:t>ja</a:t>
              </a:r>
              <a:r>
                <a:rPr sz="1100" kern="0" spc="-1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dirty="0" err="1">
                  <a:solidFill>
                    <a:srgbClr val="231F20"/>
                  </a:solidFill>
                  <a:latin typeface="Verdana"/>
                  <a:cs typeface="Verdana"/>
                </a:rPr>
                <a:t>lähellä</a:t>
              </a:r>
              <a:r>
                <a:rPr sz="1100" kern="0" spc="-18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  <a:r>
                <a:rPr sz="1100" kern="0" spc="-9" dirty="0" err="1">
                  <a:solidFill>
                    <a:srgbClr val="231F20"/>
                  </a:solidFill>
                  <a:latin typeface="Verdana"/>
                  <a:cs typeface="Verdana"/>
                </a:rPr>
                <a:t>ihmisiä</a:t>
              </a:r>
              <a:r>
                <a:rPr lang="fi-FI" sz="1100" kern="0" spc="-9" dirty="0">
                  <a:solidFill>
                    <a:srgbClr val="231F20"/>
                  </a:solidFill>
                  <a:latin typeface="Verdana"/>
                  <a:cs typeface="Verdana"/>
                </a:rPr>
                <a:t>.</a:t>
              </a:r>
              <a:endParaRPr sz="1100" kern="0" dirty="0">
                <a:solidFill>
                  <a:sysClr val="windowText" lastClr="000000"/>
                </a:solidFill>
                <a:latin typeface="Verdana"/>
                <a:cs typeface="Verdana"/>
              </a:endParaRPr>
            </a:p>
          </p:txBody>
        </p:sp>
        <p:grpSp>
          <p:nvGrpSpPr>
            <p:cNvPr id="6" name="Ryhmä 9">
              <a:extLst>
                <a:ext uri="{FF2B5EF4-FFF2-40B4-BE49-F238E27FC236}">
                  <a16:creationId xmlns:a16="http://schemas.microsoft.com/office/drawing/2014/main" id="{DAD15F54-96BD-9A01-AF38-070E28D80020}"/>
                </a:ext>
              </a:extLst>
            </p:cNvPr>
            <p:cNvGrpSpPr/>
            <p:nvPr/>
          </p:nvGrpSpPr>
          <p:grpSpPr>
            <a:xfrm>
              <a:off x="-1252099" y="773237"/>
              <a:ext cx="12614277" cy="6004171"/>
              <a:chOff x="-1252099" y="773237"/>
              <a:chExt cx="12614277" cy="6004171"/>
            </a:xfrm>
          </p:grpSpPr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69C40799-046D-EE25-33CA-A56879EC9F4E}"/>
                  </a:ext>
                </a:extLst>
              </p:cNvPr>
              <p:cNvSpPr txBox="1"/>
              <p:nvPr/>
            </p:nvSpPr>
            <p:spPr>
              <a:xfrm>
                <a:off x="2196662" y="4006117"/>
                <a:ext cx="3319869" cy="1240739"/>
              </a:xfrm>
              <a:prstGeom prst="rect">
                <a:avLst/>
              </a:prstGeom>
            </p:spPr>
            <p:txBody>
              <a:bodyPr vert="horz" wrap="square" lIns="0" tIns="57582" rIns="0" bIns="0" rtlCol="0">
                <a:spAutoFit/>
              </a:bodyPr>
              <a:lstStyle/>
              <a:p>
                <a:pPr marL="11516" defTabSz="829178">
                  <a:spcBef>
                    <a:spcPts val="453"/>
                  </a:spcBef>
                  <a:defRPr/>
                </a:pPr>
                <a:r>
                  <a:rPr sz="1100" b="1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Avoimissa</a:t>
                </a:r>
                <a:r>
                  <a:rPr sz="1100" b="1" kern="0" spc="-41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b="1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kohtaamispaikoissa</a:t>
                </a:r>
                <a:r>
                  <a:rPr lang="fi-FI" sz="1100" b="1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 ja ystäväkahviloissa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4587" indent="-103647" defTabSz="829178">
                  <a:spcBef>
                    <a:spcPts val="363"/>
                  </a:spcBef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Avoimet</a:t>
                </a:r>
                <a:r>
                  <a:rPr sz="1100" kern="0" spc="-32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kahvilat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4587" indent="-103647" defTabSz="829178"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Yhteisölliset</a:t>
                </a:r>
                <a:r>
                  <a:rPr sz="1100" kern="0" spc="-54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ruokailut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516" marR="251057" indent="103647" defTabSz="829178"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Sukupolvien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väliset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avoimet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kohtaamispaikat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Terhokerhot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B478F615-8D95-29FC-09B8-800E49ED8101}"/>
                  </a:ext>
                </a:extLst>
              </p:cNvPr>
              <p:cNvSpPr txBox="1"/>
              <p:nvPr/>
            </p:nvSpPr>
            <p:spPr>
              <a:xfrm>
                <a:off x="6395526" y="5536669"/>
                <a:ext cx="4966652" cy="1240739"/>
              </a:xfrm>
              <a:prstGeom prst="rect">
                <a:avLst/>
              </a:prstGeom>
            </p:spPr>
            <p:txBody>
              <a:bodyPr vert="horz" wrap="square" lIns="0" tIns="57582" rIns="0" bIns="0" rtlCol="0">
                <a:spAutoFit/>
              </a:bodyPr>
              <a:lstStyle/>
              <a:p>
                <a:pPr marL="11516" defTabSz="829178">
                  <a:spcBef>
                    <a:spcPts val="453"/>
                  </a:spcBef>
                  <a:defRPr/>
                </a:pPr>
                <a:r>
                  <a:rPr sz="1100" b="1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Ryhmänohjaajana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34549" marR="4607" indent="-11516" defTabSz="829178">
                  <a:spcBef>
                    <a:spcPts val="363"/>
                  </a:spcBef>
                  <a:buFontTx/>
                  <a:buChar char="•"/>
                  <a:tabLst>
                    <a:tab pos="124377" algn="l"/>
                  </a:tabLst>
                  <a:defRPr/>
                </a:pP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Erilaisia</a:t>
                </a:r>
                <a:r>
                  <a:rPr sz="1100" kern="0" spc="-41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ryhmiä</a:t>
                </a:r>
                <a:r>
                  <a:rPr sz="1100" kern="0" spc="-36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lapsille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</a:t>
                </a:r>
                <a:r>
                  <a:rPr sz="1100" kern="0" spc="-36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nuo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r</a:t>
                </a:r>
                <a:r>
                  <a:rPr lang="fi-FI"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ille,</a:t>
                </a:r>
                <a:r>
                  <a:rPr sz="1100" kern="0" spc="-36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ikääntyneille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</a:t>
                </a:r>
                <a:r>
                  <a:rPr sz="1100" kern="0" spc="-32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maahan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muuttaneille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</a:t>
                </a:r>
                <a:r>
                  <a:rPr sz="1100" kern="0" spc="-14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omaishoitajille</a:t>
                </a:r>
                <a:r>
                  <a:rPr sz="1100" kern="0" spc="-14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ja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eläkkeelle</a:t>
                </a:r>
                <a:r>
                  <a:rPr sz="1100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siirtyville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516" marR="10365" indent="103647" defTabSz="829178">
                  <a:spcBef>
                    <a:spcPts val="27"/>
                  </a:spcBef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Yhdessäoloa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,</a:t>
                </a:r>
                <a:r>
                  <a:rPr sz="1100" kern="0" spc="-41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juttelua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</a:t>
                </a:r>
                <a:r>
                  <a:rPr sz="1100" kern="0" spc="-45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retkiä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kulttuuritapaamisia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</a:t>
                </a:r>
                <a:r>
                  <a:rPr sz="1100" kern="0" spc="-36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laulua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askartelua</a:t>
                </a:r>
                <a:r>
                  <a:rPr sz="1100" kern="0" spc="-36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18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jne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.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26104" indent="-103647" defTabSz="829178">
                  <a:buFontTx/>
                  <a:buChar char="•"/>
                  <a:tabLst>
                    <a:tab pos="126680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Kasvokkain</a:t>
                </a:r>
                <a:r>
                  <a:rPr sz="1100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tai</a:t>
                </a:r>
                <a:r>
                  <a:rPr sz="1100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verkossa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1A6E11E-81C6-B654-935B-D248B2F73C27}"/>
                  </a:ext>
                </a:extLst>
              </p:cNvPr>
              <p:cNvSpPr txBox="1"/>
              <p:nvPr/>
            </p:nvSpPr>
            <p:spPr>
              <a:xfrm>
                <a:off x="-1252099" y="5776064"/>
                <a:ext cx="5206203" cy="816092"/>
              </a:xfrm>
              <a:prstGeom prst="rect">
                <a:avLst/>
              </a:prstGeom>
            </p:spPr>
            <p:txBody>
              <a:bodyPr vert="horz" wrap="square" lIns="0" tIns="11516" rIns="0" bIns="0" rtlCol="0">
                <a:spAutoFit/>
              </a:bodyPr>
              <a:lstStyle/>
              <a:p>
                <a:pPr marL="11516" marR="471019" defTabSz="829178">
                  <a:spcBef>
                    <a:spcPts val="91"/>
                  </a:spcBef>
                  <a:defRPr/>
                </a:pPr>
                <a:r>
                  <a:rPr sz="1100" b="1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Ystävänä </a:t>
                </a:r>
                <a:r>
                  <a:rPr sz="1100" b="1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palvelutaloissa</a:t>
                </a:r>
                <a:r>
                  <a:rPr sz="1100" b="1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 </a:t>
                </a:r>
                <a:r>
                  <a:rPr sz="1100" b="1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sairaaloissa</a:t>
                </a:r>
                <a:r>
                  <a:rPr sz="1100" b="1" kern="0" spc="-32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b="1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tai</a:t>
                </a:r>
                <a:r>
                  <a:rPr sz="1100" b="1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b="1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vankiloissa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516" marR="4607" indent="103647" defTabSz="829178">
                  <a:spcBef>
                    <a:spcPts val="363"/>
                  </a:spcBef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lang="fi-FI"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Ystävät vierailevat palvelutaloissa</a:t>
                </a:r>
                <a:br>
                  <a:rPr lang="fi-FI" sz="1100" kern="0" spc="-32" dirty="0">
                    <a:solidFill>
                      <a:srgbClr val="231F20"/>
                    </a:solidFill>
                    <a:latin typeface="Verdana"/>
                    <a:cs typeface="Verdana"/>
                  </a:rPr>
                </a:br>
                <a:r>
                  <a:rPr sz="1100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ja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sairaaloissa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516" marR="952979" indent="103647" defTabSz="829178"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Ryhmiä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ja</a:t>
                </a:r>
                <a:r>
                  <a:rPr sz="1100" kern="0" spc="-14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vierailuja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vankiloissa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B64BE3D5-3A4A-4148-AB1B-A7ACC208EA7D}"/>
                  </a:ext>
                </a:extLst>
              </p:cNvPr>
              <p:cNvSpPr txBox="1"/>
              <p:nvPr/>
            </p:nvSpPr>
            <p:spPr>
              <a:xfrm>
                <a:off x="-890467" y="2491300"/>
                <a:ext cx="2868833" cy="1002767"/>
              </a:xfrm>
              <a:prstGeom prst="rect">
                <a:avLst/>
              </a:prstGeom>
            </p:spPr>
            <p:txBody>
              <a:bodyPr vert="horz" wrap="square" lIns="0" tIns="11516" rIns="0" bIns="0" rtlCol="0">
                <a:spAutoFit/>
              </a:bodyPr>
              <a:lstStyle/>
              <a:p>
                <a:pPr marL="11516" marR="272938" defTabSz="829178">
                  <a:spcBef>
                    <a:spcPts val="91"/>
                  </a:spcBef>
                  <a:defRPr/>
                </a:pPr>
                <a:r>
                  <a:rPr sz="1100" b="1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Ystävävälittäjänä</a:t>
                </a:r>
                <a:r>
                  <a:rPr sz="1100" b="1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b="1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tai </a:t>
                </a:r>
                <a:r>
                  <a:rPr sz="1100" b="1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mentorina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516" marR="4607" indent="103647" defTabSz="829178">
                  <a:spcBef>
                    <a:spcPts val="363"/>
                  </a:spcBef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Ystävävälitysten</a:t>
                </a:r>
                <a:r>
                  <a:rPr sz="1100" kern="0" spc="-59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kautta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voi</a:t>
                </a:r>
                <a:r>
                  <a:rPr sz="1100" kern="0" spc="-14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löytää</a:t>
                </a:r>
                <a:r>
                  <a:rPr sz="1100" kern="0" spc="-14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ystävän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tai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18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oman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ystäväryhmän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4587" indent="-103647" defTabSz="829178"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Tukea</a:t>
                </a:r>
                <a:r>
                  <a:rPr sz="1100" kern="0" spc="-41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ja</a:t>
                </a:r>
                <a:r>
                  <a:rPr sz="1100" kern="0" spc="-27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ohjausta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6ABFC8BB-D87D-FFEA-C57B-90527C694CE3}"/>
                  </a:ext>
                </a:extLst>
              </p:cNvPr>
              <p:cNvSpPr txBox="1"/>
              <p:nvPr/>
            </p:nvSpPr>
            <p:spPr>
              <a:xfrm>
                <a:off x="2095961" y="773237"/>
                <a:ext cx="3420570" cy="1452728"/>
              </a:xfrm>
              <a:prstGeom prst="rect">
                <a:avLst/>
              </a:prstGeom>
            </p:spPr>
            <p:txBody>
              <a:bodyPr vert="horz" wrap="square" lIns="0" tIns="57582" rIns="0" bIns="0" rtlCol="0">
                <a:spAutoFit/>
              </a:bodyPr>
              <a:lstStyle/>
              <a:p>
                <a:pPr marL="12668" defTabSz="829178">
                  <a:spcBef>
                    <a:spcPts val="453"/>
                  </a:spcBef>
                  <a:defRPr/>
                </a:pPr>
                <a:r>
                  <a:rPr sz="1100" b="1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Ystävänä </a:t>
                </a:r>
                <a:r>
                  <a:rPr sz="1100" b="1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yksinäiselle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2668" marR="4607" indent="103647" defTabSz="829178">
                  <a:lnSpc>
                    <a:spcPct val="103299"/>
                  </a:lnSpc>
                  <a:spcBef>
                    <a:spcPts val="326"/>
                  </a:spcBef>
                  <a:buFontTx/>
                  <a:buChar char="•"/>
                  <a:tabLst>
                    <a:tab pos="116315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Kahdenkeskeiset</a:t>
                </a:r>
                <a:r>
                  <a:rPr sz="1100" kern="0" spc="-50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18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ystä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vätapaamiset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ulkoilun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juttelun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,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elokuvien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18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jne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.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merkeissä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4587" indent="-103647" defTabSz="829178">
                  <a:spcBef>
                    <a:spcPts val="145"/>
                  </a:spcBef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Verkkoystävänä</a:t>
                </a:r>
                <a:endParaRPr lang="fi-FI" sz="1100" kern="0" spc="-9" dirty="0">
                  <a:solidFill>
                    <a:srgbClr val="231F20"/>
                  </a:solidFill>
                  <a:latin typeface="Verdana"/>
                  <a:cs typeface="Verdana"/>
                </a:endParaRPr>
              </a:p>
              <a:p>
                <a:pPr marL="114587" indent="-103647" defTabSz="829178">
                  <a:spcBef>
                    <a:spcPts val="145"/>
                  </a:spcBef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lang="fi-FI"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Soittokaverina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516" marR="33973" indent="103647" defTabSz="829178"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Perheystävänä</a:t>
                </a:r>
                <a:r>
                  <a:rPr sz="1100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esim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.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maahan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muuttaneille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23" dirty="0">
                    <a:solidFill>
                      <a:srgbClr val="231F20"/>
                    </a:solidFill>
                    <a:latin typeface="Verdana"/>
                    <a:cs typeface="Verdana"/>
                  </a:rPr>
                  <a:t>ja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omaishoitoperheille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E15B757D-260D-2FE9-1E57-12428CF269A4}"/>
                  </a:ext>
                </a:extLst>
              </p:cNvPr>
              <p:cNvSpPr txBox="1"/>
              <p:nvPr/>
            </p:nvSpPr>
            <p:spPr>
              <a:xfrm>
                <a:off x="5180848" y="2361551"/>
                <a:ext cx="2868833" cy="680714"/>
              </a:xfrm>
              <a:prstGeom prst="rect">
                <a:avLst/>
              </a:prstGeom>
            </p:spPr>
            <p:txBody>
              <a:bodyPr vert="horz" wrap="square" lIns="0" tIns="57582" rIns="0" bIns="0" rtlCol="0">
                <a:spAutoFit/>
              </a:bodyPr>
              <a:lstStyle/>
              <a:p>
                <a:pPr marL="11516" defTabSz="829178">
                  <a:spcBef>
                    <a:spcPts val="453"/>
                  </a:spcBef>
                  <a:defRPr/>
                </a:pPr>
                <a:r>
                  <a:rPr sz="1100" b="1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Asiointiapuna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  <a:p>
                <a:pPr marL="11516" marR="4607" indent="103647" defTabSz="829178">
                  <a:spcBef>
                    <a:spcPts val="363"/>
                  </a:spcBef>
                  <a:buFontTx/>
                  <a:buChar char="•"/>
                  <a:tabLst>
                    <a:tab pos="115164" algn="l"/>
                  </a:tabLst>
                  <a:defRPr/>
                </a:pP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Lyhytkestoista</a:t>
                </a:r>
                <a:r>
                  <a:rPr sz="1100" kern="0" spc="-68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18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apua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9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lääkärikäynneille</a:t>
                </a:r>
                <a:r>
                  <a:rPr sz="1100" kern="0" spc="-9" dirty="0">
                    <a:solidFill>
                      <a:srgbClr val="231F20"/>
                    </a:solidFill>
                    <a:latin typeface="Verdana"/>
                    <a:cs typeface="Verdana"/>
                  </a:rPr>
                  <a:t>, </a:t>
                </a:r>
                <a:r>
                  <a:rPr sz="1100" kern="0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ostosreissuilla</a:t>
                </a:r>
                <a:r>
                  <a:rPr sz="1100" kern="0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  <a:r>
                  <a:rPr sz="1100" kern="0" spc="-18" dirty="0" err="1">
                    <a:solidFill>
                      <a:srgbClr val="231F20"/>
                    </a:solidFill>
                    <a:latin typeface="Verdana"/>
                    <a:cs typeface="Verdana"/>
                  </a:rPr>
                  <a:t>jne</a:t>
                </a:r>
                <a:r>
                  <a:rPr sz="1100" kern="0" spc="-18" dirty="0">
                    <a:solidFill>
                      <a:srgbClr val="231F20"/>
                    </a:solidFill>
                    <a:latin typeface="Verdana"/>
                    <a:cs typeface="Verdana"/>
                  </a:rPr>
                  <a:t>.</a:t>
                </a:r>
                <a:endParaRPr sz="1100" kern="0" dirty="0">
                  <a:solidFill>
                    <a:sysClr val="windowText" lastClr="000000"/>
                  </a:solidFill>
                  <a:latin typeface="Verdana"/>
                  <a:cs typeface="Verdana"/>
                </a:endParaRPr>
              </a:p>
            </p:txBody>
          </p:sp>
        </p:grpSp>
      </p:grpSp>
      <p:pic>
        <p:nvPicPr>
          <p:cNvPr id="18" name="Picture 17" descr="A person talking on the phone and talking on the phone&#10;&#10;Description automatically generated">
            <a:extLst>
              <a:ext uri="{FF2B5EF4-FFF2-40B4-BE49-F238E27FC236}">
                <a16:creationId xmlns:a16="http://schemas.microsoft.com/office/drawing/2014/main" id="{4E7EAC54-CA0C-BCEA-8B08-F060AE78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1" y="447495"/>
            <a:ext cx="1749247" cy="1900302"/>
          </a:xfrm>
          <a:prstGeom prst="rect">
            <a:avLst/>
          </a:prstGeom>
        </p:spPr>
      </p:pic>
      <p:pic>
        <p:nvPicPr>
          <p:cNvPr id="20" name="Picture 19" descr="A cartoon of a person pushing a cart with a person in front of a house&#10;&#10;Description automatically generated">
            <a:extLst>
              <a:ext uri="{FF2B5EF4-FFF2-40B4-BE49-F238E27FC236}">
                <a16:creationId xmlns:a16="http://schemas.microsoft.com/office/drawing/2014/main" id="{2DE33D9E-F78F-2FBF-0FB4-83D1521D3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59" y="558521"/>
            <a:ext cx="2420495" cy="1696989"/>
          </a:xfrm>
          <a:prstGeom prst="rect">
            <a:avLst/>
          </a:prstGeom>
        </p:spPr>
      </p:pic>
      <p:pic>
        <p:nvPicPr>
          <p:cNvPr id="22" name="Picture 21" descr="A cartoon of a person and a group of people&#10;&#10;Description automatically generated">
            <a:extLst>
              <a:ext uri="{FF2B5EF4-FFF2-40B4-BE49-F238E27FC236}">
                <a16:creationId xmlns:a16="http://schemas.microsoft.com/office/drawing/2014/main" id="{F2CEF976-4428-6BF4-A742-665CC0AA2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36" y="3632000"/>
            <a:ext cx="2137086" cy="1646390"/>
          </a:xfrm>
          <a:prstGeom prst="rect">
            <a:avLst/>
          </a:prstGeom>
        </p:spPr>
      </p:pic>
      <p:pic>
        <p:nvPicPr>
          <p:cNvPr id="24" name="Picture 23" descr="A cartoon of people walking in a park&#10;&#10;Description automatically generated">
            <a:extLst>
              <a:ext uri="{FF2B5EF4-FFF2-40B4-BE49-F238E27FC236}">
                <a16:creationId xmlns:a16="http://schemas.microsoft.com/office/drawing/2014/main" id="{BADE710C-282B-0136-9AF9-467E3BBC9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36" y="3041029"/>
            <a:ext cx="2041429" cy="1439207"/>
          </a:xfrm>
          <a:prstGeom prst="rect">
            <a:avLst/>
          </a:prstGeom>
        </p:spPr>
      </p:pic>
      <p:pic>
        <p:nvPicPr>
          <p:cNvPr id="26" name="Picture 25" descr="A cartoon of people pouring coffee into a cup&#10;&#10;Description automatically generated">
            <a:extLst>
              <a:ext uri="{FF2B5EF4-FFF2-40B4-BE49-F238E27FC236}">
                <a16:creationId xmlns:a16="http://schemas.microsoft.com/office/drawing/2014/main" id="{31909357-124B-2CBD-EBD1-D844A4E8D4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37" y="4890536"/>
            <a:ext cx="2133662" cy="1439207"/>
          </a:xfrm>
          <a:prstGeom prst="rect">
            <a:avLst/>
          </a:prstGeom>
        </p:spPr>
      </p:pic>
      <p:pic>
        <p:nvPicPr>
          <p:cNvPr id="28" name="Picture 27" descr="A cartoon of two people playing cards&#10;&#10;Description automatically generated">
            <a:extLst>
              <a:ext uri="{FF2B5EF4-FFF2-40B4-BE49-F238E27FC236}">
                <a16:creationId xmlns:a16="http://schemas.microsoft.com/office/drawing/2014/main" id="{7883AEB9-D3DB-FE72-65FD-3075D89C6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" y="3451702"/>
            <a:ext cx="2381657" cy="1731386"/>
          </a:xfrm>
          <a:prstGeom prst="rect">
            <a:avLst/>
          </a:prstGeom>
        </p:spPr>
      </p:pic>
      <p:pic>
        <p:nvPicPr>
          <p:cNvPr id="30" name="Picture 29" descr="A cartoon of two people at a table&#10;&#10;Description automatically generated">
            <a:extLst>
              <a:ext uri="{FF2B5EF4-FFF2-40B4-BE49-F238E27FC236}">
                <a16:creationId xmlns:a16="http://schemas.microsoft.com/office/drawing/2014/main" id="{3573FC04-3AC6-7617-0DFB-4DADD9F716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11" y="2132821"/>
            <a:ext cx="1985738" cy="1590113"/>
          </a:xfrm>
          <a:prstGeom prst="rect">
            <a:avLst/>
          </a:prstGeom>
        </p:spPr>
      </p:pic>
      <p:pic>
        <p:nvPicPr>
          <p:cNvPr id="32" name="Picture 31" descr="A cartoon of people cleaning leaves&#10;&#10;Description automatically generated">
            <a:extLst>
              <a:ext uri="{FF2B5EF4-FFF2-40B4-BE49-F238E27FC236}">
                <a16:creationId xmlns:a16="http://schemas.microsoft.com/office/drawing/2014/main" id="{A158CF80-0983-AE12-71EA-A1C60E3846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926" y="1438628"/>
            <a:ext cx="2075507" cy="1496465"/>
          </a:xfrm>
          <a:prstGeom prst="rect">
            <a:avLst/>
          </a:prstGeom>
        </p:spPr>
      </p:pic>
      <p:sp>
        <p:nvSpPr>
          <p:cNvPr id="33" name="object 2">
            <a:extLst>
              <a:ext uri="{FF2B5EF4-FFF2-40B4-BE49-F238E27FC236}">
                <a16:creationId xmlns:a16="http://schemas.microsoft.com/office/drawing/2014/main" id="{A5974090-4440-B1BF-53F9-A5EBFEBFC102}"/>
              </a:ext>
            </a:extLst>
          </p:cNvPr>
          <p:cNvSpPr txBox="1">
            <a:spLocks/>
          </p:cNvSpPr>
          <p:nvPr/>
        </p:nvSpPr>
        <p:spPr>
          <a:xfrm>
            <a:off x="3416781" y="246829"/>
            <a:ext cx="4501069" cy="306401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>
            <a:lvl1pPr>
              <a:defRPr sz="1904" b="0" i="0">
                <a:solidFill>
                  <a:srgbClr val="231F2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516" marR="0" lvl="0" indent="0" defTabSz="914400" eaLnBrk="1" fontAlgn="auto" latinLnBrk="0" hangingPunct="1">
              <a:lnSpc>
                <a:spcPct val="10000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4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ea typeface="+mj-ea"/>
              </a:rPr>
              <a:t>Ystävätoiminnassa</a:t>
            </a:r>
            <a:r>
              <a:rPr kumimoji="0" lang="fi-FI" sz="1904" b="1" i="0" u="none" strike="noStrike" kern="0" cap="none" spc="-5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ea typeface="+mj-ea"/>
              </a:rPr>
              <a:t> </a:t>
            </a:r>
            <a:r>
              <a:rPr kumimoji="0" lang="fi-FI" sz="1904" b="1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ea typeface="+mj-ea"/>
              </a:rPr>
              <a:t>voit</a:t>
            </a:r>
            <a:r>
              <a:rPr kumimoji="0" lang="fi-FI" sz="1904" b="1" i="0" u="none" strike="noStrike" kern="0" cap="none" spc="-5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ea typeface="+mj-ea"/>
              </a:rPr>
              <a:t> </a:t>
            </a:r>
            <a:r>
              <a:rPr kumimoji="0" lang="fi-FI" sz="1904" b="1" i="0" u="none" strike="noStrike" kern="0" cap="none" spc="-9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ea typeface="+mj-ea"/>
              </a:rPr>
              <a:t>toimia...</a:t>
            </a:r>
          </a:p>
        </p:txBody>
      </p:sp>
      <p:pic>
        <p:nvPicPr>
          <p:cNvPr id="35" name="Picture 3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557BF00-68CA-D23C-25FD-33A7C5E20E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26" y="253272"/>
            <a:ext cx="2183879" cy="1074468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8D1FF17A-3081-C762-9C63-7B8D59F8DF3D}"/>
              </a:ext>
            </a:extLst>
          </p:cNvPr>
          <p:cNvSpPr txBox="1"/>
          <p:nvPr/>
        </p:nvSpPr>
        <p:spPr>
          <a:xfrm>
            <a:off x="9276761" y="2955386"/>
            <a:ext cx="2601461" cy="617272"/>
          </a:xfrm>
          <a:prstGeom prst="rect">
            <a:avLst/>
          </a:prstGeom>
        </p:spPr>
        <p:txBody>
          <a:bodyPr vert="horz" wrap="square" lIns="0" tIns="57582" rIns="0" bIns="0" rtlCol="0">
            <a:spAutoFit/>
          </a:bodyPr>
          <a:lstStyle/>
          <a:p>
            <a:pPr marL="11516" defTabSz="829178">
              <a:spcBef>
                <a:spcPts val="453"/>
              </a:spcBef>
              <a:defRPr/>
            </a:pPr>
            <a:r>
              <a:rPr lang="fi-FI" sz="1100" b="1" kern="0" spc="-9" dirty="0">
                <a:solidFill>
                  <a:srgbClr val="231F20"/>
                </a:solidFill>
                <a:latin typeface="Verdana"/>
                <a:cs typeface="Verdana"/>
              </a:rPr>
              <a:t>Kouluttajana</a:t>
            </a:r>
            <a:endParaRPr sz="11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11516" marR="4607" indent="103647" defTabSz="829178">
              <a:spcBef>
                <a:spcPts val="363"/>
              </a:spcBef>
              <a:buFontTx/>
              <a:buChar char="•"/>
              <a:tabLst>
                <a:tab pos="115164" algn="l"/>
              </a:tabLst>
              <a:defRPr/>
            </a:pPr>
            <a:r>
              <a:rPr lang="fi-FI" sz="1100" kern="0" dirty="0">
                <a:solidFill>
                  <a:srgbClr val="231F20"/>
                </a:solidFill>
                <a:latin typeface="Verdana"/>
                <a:cs typeface="Verdana"/>
              </a:rPr>
              <a:t>Voit kouluttaa </a:t>
            </a:r>
            <a:r>
              <a:rPr lang="fi-FI" sz="1100" kern="0" spc="-18" dirty="0">
                <a:solidFill>
                  <a:srgbClr val="231F20"/>
                </a:solidFill>
                <a:latin typeface="Verdana"/>
                <a:cs typeface="Verdana"/>
              </a:rPr>
              <a:t>uusia vapaaehtoisia ystävätoimintaan</a:t>
            </a:r>
            <a:endParaRPr sz="11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7728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225</Words>
  <Application>Microsoft Office PowerPoint</Application>
  <PresentationFormat>Laajakuva</PresentationFormat>
  <Paragraphs>29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Vesterinen Elisa</dc:creator>
  <cp:lastModifiedBy>Vesterinen Elisa</cp:lastModifiedBy>
  <cp:revision>1</cp:revision>
  <dcterms:created xsi:type="dcterms:W3CDTF">2024-03-08T06:50:37Z</dcterms:created>
  <dcterms:modified xsi:type="dcterms:W3CDTF">2024-03-14T09:05:03Z</dcterms:modified>
</cp:coreProperties>
</file>