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5" r:id="rId2"/>
    <p:sldMasterId id="2147483754" r:id="rId3"/>
    <p:sldMasterId id="2147483767" r:id="rId4"/>
    <p:sldMasterId id="2147483805" r:id="rId5"/>
  </p:sldMasterIdLst>
  <p:notesMasterIdLst>
    <p:notesMasterId r:id="rId21"/>
  </p:notesMasterIdLst>
  <p:handoutMasterIdLst>
    <p:handoutMasterId r:id="rId22"/>
  </p:handoutMasterIdLst>
  <p:sldIdLst>
    <p:sldId id="257" r:id="rId6"/>
    <p:sldId id="324" r:id="rId7"/>
    <p:sldId id="275" r:id="rId8"/>
    <p:sldId id="325" r:id="rId9"/>
    <p:sldId id="326" r:id="rId10"/>
    <p:sldId id="272" r:id="rId11"/>
    <p:sldId id="462" r:id="rId12"/>
    <p:sldId id="328" r:id="rId13"/>
    <p:sldId id="308" r:id="rId14"/>
    <p:sldId id="443" r:id="rId15"/>
    <p:sldId id="318" r:id="rId16"/>
    <p:sldId id="314" r:id="rId17"/>
    <p:sldId id="444" r:id="rId18"/>
    <p:sldId id="334" r:id="rId19"/>
    <p:sldId id="289" r:id="rId20"/>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sterinen Elisa" initials="VE" lastIdx="1" clrIdx="0">
    <p:extLst>
      <p:ext uri="{19B8F6BF-5375-455C-9EA6-DF929625EA0E}">
        <p15:presenceInfo xmlns:p15="http://schemas.microsoft.com/office/powerpoint/2012/main" userId="S::Elisa.Vesterinen@redcross.fi::188e8c21-cfe2-451f-bca9-32f2e7ec69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EA996"/>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AA053-585B-4C83-9FDF-64EB699A96B4}" v="1" dt="2024-05-02T17:34:50.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757" autoAdjust="0"/>
    <p:restoredTop sz="81156" autoAdjust="0"/>
  </p:normalViewPr>
  <p:slideViewPr>
    <p:cSldViewPr snapToGrid="0" snapToObjects="1">
      <p:cViewPr varScale="1">
        <p:scale>
          <a:sx n="63" d="100"/>
          <a:sy n="63" d="100"/>
        </p:scale>
        <p:origin x="660" y="48"/>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snapToObject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4F093-03C8-486A-86D4-E116FE8DE6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7FECE45A-15E7-4E76-8EFB-2A5085753493}" type="pres">
      <dgm:prSet presAssocID="{8B64F093-03C8-486A-86D4-E116FE8DE630}" presName="diagram" presStyleCnt="0">
        <dgm:presLayoutVars>
          <dgm:dir/>
          <dgm:resizeHandles val="exact"/>
        </dgm:presLayoutVars>
      </dgm:prSet>
      <dgm:spPr/>
    </dgm:pt>
  </dgm:ptLst>
  <dgm:cxnLst>
    <dgm:cxn modelId="{118318C1-5E9E-4CE8-B838-3F70EF8D839F}" type="presOf" srcId="{8B64F093-03C8-486A-86D4-E116FE8DE630}" destId="{7FECE45A-15E7-4E76-8EFB-2A5085753493}"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4F093-03C8-486A-86D4-E116FE8DE6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7FECE45A-15E7-4E76-8EFB-2A5085753493}" type="pres">
      <dgm:prSet presAssocID="{8B64F093-03C8-486A-86D4-E116FE8DE630}" presName="diagram" presStyleCnt="0">
        <dgm:presLayoutVars>
          <dgm:dir/>
          <dgm:resizeHandles val="exact"/>
        </dgm:presLayoutVars>
      </dgm:prSet>
      <dgm:spPr/>
    </dgm:pt>
  </dgm:ptLst>
  <dgm:cxnLst>
    <dgm:cxn modelId="{118318C1-5E9E-4CE8-B838-3F70EF8D839F}" type="presOf" srcId="{8B64F093-03C8-486A-86D4-E116FE8DE630}" destId="{7FECE45A-15E7-4E76-8EFB-2A5085753493}"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43FF714-8F91-4303-B3C8-A7AD2AB570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a:extLst>
              <a:ext uri="{FF2B5EF4-FFF2-40B4-BE49-F238E27FC236}">
                <a16:creationId xmlns:a16="http://schemas.microsoft.com/office/drawing/2014/main" id="{5A5D3150-79A4-4E57-AB72-6F40210E5F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8B34D4-F505-4C26-BD00-5054314BA9EA}" type="datetimeFigureOut">
              <a:rPr lang="fi-FI" smtClean="0"/>
              <a:t>5.11.2024</a:t>
            </a:fld>
            <a:endParaRPr lang="fi-FI" dirty="0"/>
          </a:p>
        </p:txBody>
      </p:sp>
      <p:sp>
        <p:nvSpPr>
          <p:cNvPr id="4" name="Alatunnisteen paikkamerkki 3">
            <a:extLst>
              <a:ext uri="{FF2B5EF4-FFF2-40B4-BE49-F238E27FC236}">
                <a16:creationId xmlns:a16="http://schemas.microsoft.com/office/drawing/2014/main" id="{68D89B66-330B-4605-9A0E-60BD5AC503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a:extLst>
              <a:ext uri="{FF2B5EF4-FFF2-40B4-BE49-F238E27FC236}">
                <a16:creationId xmlns:a16="http://schemas.microsoft.com/office/drawing/2014/main" id="{FD4D4905-CDCE-4201-B176-3B29D68FCF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B613EE-B00B-44E7-B964-C2AEC33E9735}" type="slidenum">
              <a:rPr lang="fi-FI" smtClean="0"/>
              <a:t>‹#›</a:t>
            </a:fld>
            <a:endParaRPr lang="fi-FI" dirty="0"/>
          </a:p>
        </p:txBody>
      </p:sp>
    </p:spTree>
    <p:extLst>
      <p:ext uri="{BB962C8B-B14F-4D97-AF65-F5344CB8AC3E}">
        <p14:creationId xmlns:p14="http://schemas.microsoft.com/office/powerpoint/2010/main" val="419862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5.11.2024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dirty="0"/>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83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14</a:t>
            </a:fld>
            <a:endParaRPr lang="fi-FI" dirty="0"/>
          </a:p>
        </p:txBody>
      </p:sp>
    </p:spTree>
    <p:extLst>
      <p:ext uri="{BB962C8B-B14F-4D97-AF65-F5344CB8AC3E}">
        <p14:creationId xmlns:p14="http://schemas.microsoft.com/office/powerpoint/2010/main" val="424858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cs typeface="Calibri"/>
            </a:endParaRPr>
          </a:p>
        </p:txBody>
      </p:sp>
      <p:sp>
        <p:nvSpPr>
          <p:cNvPr id="4" name="Slide Number Placeholder 3"/>
          <p:cNvSpPr>
            <a:spLocks noGrp="1"/>
          </p:cNvSpPr>
          <p:nvPr>
            <p:ph type="sldNum" sz="quarter" idx="5"/>
          </p:nvPr>
        </p:nvSpPr>
        <p:spPr/>
        <p:txBody>
          <a:bodyPr/>
          <a:lstStyle/>
          <a:p>
            <a:fld id="{D9D1C9AF-C8A2-E248-9C2D-AAFE8E0C60B5}" type="slidenum">
              <a:rPr lang="fi-FI" smtClean="0"/>
              <a:t>15</a:t>
            </a:fld>
            <a:endParaRPr lang="fi-FI"/>
          </a:p>
        </p:txBody>
      </p:sp>
    </p:spTree>
    <p:extLst>
      <p:ext uri="{BB962C8B-B14F-4D97-AF65-F5344CB8AC3E}">
        <p14:creationId xmlns:p14="http://schemas.microsoft.com/office/powerpoint/2010/main" val="227237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89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70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fi-FI" dirty="0"/>
              <a:t>What forms of friend activities are locally needed right now?</a:t>
            </a:r>
          </a:p>
          <a:p>
            <a:pPr>
              <a:defRPr/>
            </a:pPr>
            <a:endParaRPr lang="fi-FI" altLang="fi-FI" baseline="0" dirty="0"/>
          </a:p>
          <a:p>
            <a:pPr marL="171450" indent="-171450">
              <a:buFont typeface="Arial" panose="020B0604020202020204" pitchFamily="34" charset="0"/>
              <a:buChar char="•"/>
              <a:defRPr/>
            </a:pPr>
            <a:r>
              <a:rPr lang="en-US" altLang="fi-FI" baseline="0" dirty="0"/>
              <a:t>Please give details of the activities in your area</a:t>
            </a:r>
            <a:endParaRPr lang="fi-FI" altLang="fi-FI" baseline="0" dirty="0"/>
          </a:p>
          <a:p>
            <a:pPr marL="171450" indent="-171450">
              <a:buFont typeface="Arial" panose="020B0604020202020204" pitchFamily="34" charset="0"/>
              <a:buChar char="•"/>
              <a:defRPr/>
            </a:pPr>
            <a:r>
              <a:rPr lang="en-US" altLang="fi-FI" baseline="0" dirty="0"/>
              <a:t>Specifically highlight activities where new volunteers are needed</a:t>
            </a:r>
          </a:p>
          <a:p>
            <a:pPr marL="171450" indent="-171450">
              <a:buFont typeface="Arial" panose="020B0604020202020204" pitchFamily="34" charset="0"/>
              <a:buChar char="•"/>
              <a:defRPr/>
            </a:pPr>
            <a:r>
              <a:rPr lang="en-US" altLang="fi-FI" baseline="0" dirty="0"/>
              <a:t>Indicate the types of clients currently on the waiting list (immigrants, carers, etc.) and their numbers</a:t>
            </a:r>
          </a:p>
          <a:p>
            <a:pPr marL="171450" indent="-171450">
              <a:buFont typeface="Arial" panose="020B0604020202020204" pitchFamily="34" charset="0"/>
              <a:buChar char="•"/>
              <a:defRPr/>
            </a:pPr>
            <a:r>
              <a:rPr lang="en-US" altLang="fi-FI" baseline="0" dirty="0"/>
              <a:t>Encourage those who want to get involved in group activities, </a:t>
            </a:r>
          </a:p>
          <a:p>
            <a:pPr marL="171450" indent="-171450">
              <a:buFont typeface="Arial" panose="020B0604020202020204" pitchFamily="34" charset="0"/>
              <a:buChar char="•"/>
              <a:defRPr/>
            </a:pPr>
            <a:r>
              <a:rPr lang="en-US" altLang="fi-FI" baseline="0" dirty="0"/>
              <a:t>Presenting the clubs and groups that exist in your subject, area, region</a:t>
            </a:r>
            <a:endParaRPr lang="fi-FI" dirty="0"/>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DEF58-0517-46A9-94F8-DE35D84567D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7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9</a:t>
            </a:fld>
            <a:endParaRPr lang="fi-FI"/>
          </a:p>
        </p:txBody>
      </p:sp>
    </p:spTree>
    <p:extLst>
      <p:ext uri="{BB962C8B-B14F-4D97-AF65-F5344CB8AC3E}">
        <p14:creationId xmlns:p14="http://schemas.microsoft.com/office/powerpoint/2010/main" val="73117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10</a:t>
            </a:fld>
            <a:endParaRPr lang="fi-FI"/>
          </a:p>
        </p:txBody>
      </p:sp>
    </p:spTree>
    <p:extLst>
      <p:ext uri="{BB962C8B-B14F-4D97-AF65-F5344CB8AC3E}">
        <p14:creationId xmlns:p14="http://schemas.microsoft.com/office/powerpoint/2010/main" val="328189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11</a:t>
            </a:fld>
            <a:endParaRPr lang="fi-FI" dirty="0"/>
          </a:p>
        </p:txBody>
      </p:sp>
    </p:spTree>
    <p:extLst>
      <p:ext uri="{BB962C8B-B14F-4D97-AF65-F5344CB8AC3E}">
        <p14:creationId xmlns:p14="http://schemas.microsoft.com/office/powerpoint/2010/main" val="53852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12</a:t>
            </a:fld>
            <a:endParaRPr lang="fi-FI"/>
          </a:p>
        </p:txBody>
      </p:sp>
    </p:spTree>
    <p:extLst>
      <p:ext uri="{BB962C8B-B14F-4D97-AF65-F5344CB8AC3E}">
        <p14:creationId xmlns:p14="http://schemas.microsoft.com/office/powerpoint/2010/main" val="238135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4E019-213B-467B-A305-A23C2B5D006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304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10" name="Picture 9" descr="Logo&#10;&#10;Description automatically generated with medium confidence">
            <a:extLst>
              <a:ext uri="{FF2B5EF4-FFF2-40B4-BE49-F238E27FC236}">
                <a16:creationId xmlns:a16="http://schemas.microsoft.com/office/drawing/2014/main" id="{D5ABF1CB-CC4F-A746-B465-2433ABE6EAC3}"/>
              </a:ext>
            </a:extLst>
          </p:cNvPr>
          <p:cNvPicPr>
            <a:picLocks noChangeAspect="1"/>
          </p:cNvPicPr>
          <p:nvPr userDrawn="1"/>
        </p:nvPicPr>
        <p:blipFill>
          <a:blip r:embed="rId2">
            <a:alphaModFix/>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61470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07293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dirty="0"/>
          </a:p>
        </p:txBody>
      </p:sp>
    </p:spTree>
    <p:extLst>
      <p:ext uri="{BB962C8B-B14F-4D97-AF65-F5344CB8AC3E}">
        <p14:creationId xmlns:p14="http://schemas.microsoft.com/office/powerpoint/2010/main" val="250218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dirty="0"/>
          </a:p>
        </p:txBody>
      </p:sp>
    </p:spTree>
    <p:extLst>
      <p:ext uri="{BB962C8B-B14F-4D97-AF65-F5344CB8AC3E}">
        <p14:creationId xmlns:p14="http://schemas.microsoft.com/office/powerpoint/2010/main" val="358824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dirty="0"/>
          </a:p>
        </p:txBody>
      </p:sp>
    </p:spTree>
    <p:extLst>
      <p:ext uri="{BB962C8B-B14F-4D97-AF65-F5344CB8AC3E}">
        <p14:creationId xmlns:p14="http://schemas.microsoft.com/office/powerpoint/2010/main" val="8885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49230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dirty="0"/>
          </a:p>
        </p:txBody>
      </p:sp>
    </p:spTree>
    <p:extLst>
      <p:ext uri="{BB962C8B-B14F-4D97-AF65-F5344CB8AC3E}">
        <p14:creationId xmlns:p14="http://schemas.microsoft.com/office/powerpoint/2010/main" val="76999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pic>
        <p:nvPicPr>
          <p:cNvPr id="8" name="Picture 7" descr="Logo&#10;&#10;Description automatically generated with medium confidence">
            <a:extLst>
              <a:ext uri="{FF2B5EF4-FFF2-40B4-BE49-F238E27FC236}">
                <a16:creationId xmlns:a16="http://schemas.microsoft.com/office/drawing/2014/main" id="{EDD2841B-4191-A042-A734-8E4989C7D24E}"/>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54330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dirty="0"/>
          </a:p>
        </p:txBody>
      </p:sp>
    </p:spTree>
    <p:extLst>
      <p:ext uri="{BB962C8B-B14F-4D97-AF65-F5344CB8AC3E}">
        <p14:creationId xmlns:p14="http://schemas.microsoft.com/office/powerpoint/2010/main" val="1958522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dirty="0"/>
          </a:p>
        </p:txBody>
      </p:sp>
      <p:pic>
        <p:nvPicPr>
          <p:cNvPr id="7" name="Picture 6" descr="Logo&#10;&#10;Description automatically generated with medium confidence">
            <a:extLst>
              <a:ext uri="{FF2B5EF4-FFF2-40B4-BE49-F238E27FC236}">
                <a16:creationId xmlns:a16="http://schemas.microsoft.com/office/drawing/2014/main" id="{6E5E7888-88E2-1A44-A9AB-9BB466D19CB9}"/>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5315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a:srcRect t="10575" b="6156"/>
          <a:stretch/>
        </p:blipFill>
        <p:spPr>
          <a:xfrm>
            <a:off x="-1" y="7688"/>
            <a:ext cx="12340157" cy="6850312"/>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p:txBody>
      </p:sp>
      <p:sp>
        <p:nvSpPr>
          <p:cNvPr id="10" name="Rectangle 9">
            <a:extLst>
              <a:ext uri="{FF2B5EF4-FFF2-40B4-BE49-F238E27FC236}">
                <a16:creationId xmlns:a16="http://schemas.microsoft.com/office/drawing/2014/main" id="{BAE79DEC-7945-5E47-A25E-514C94EF5EFA}"/>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11" name="Picture 10" descr="Logo&#10;&#10;Description automatically generated with medium confidence">
            <a:extLst>
              <a:ext uri="{FF2B5EF4-FFF2-40B4-BE49-F238E27FC236}">
                <a16:creationId xmlns:a16="http://schemas.microsoft.com/office/drawing/2014/main" id="{8A645BBB-B379-0B4D-A329-89B33CF0CE03}"/>
              </a:ext>
            </a:extLst>
          </p:cNvPr>
          <p:cNvPicPr>
            <a:picLocks noChangeAspect="1"/>
          </p:cNvPicPr>
          <p:nvPr userDrawn="1"/>
        </p:nvPicPr>
        <p:blipFill>
          <a:blip r:embed="rId3">
            <a:alphaModFix/>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dirty="0"/>
          </a:p>
        </p:txBody>
      </p:sp>
      <p:pic>
        <p:nvPicPr>
          <p:cNvPr id="10" name="Picture 9" descr="Logo&#10;&#10;Description automatically generated with medium confidence">
            <a:extLst>
              <a:ext uri="{FF2B5EF4-FFF2-40B4-BE49-F238E27FC236}">
                <a16:creationId xmlns:a16="http://schemas.microsoft.com/office/drawing/2014/main" id="{4FF883E6-599F-304E-BE07-82191ED5CBDA}"/>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88307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3556509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66198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702252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pic>
        <p:nvPicPr>
          <p:cNvPr id="7" name="Picture 6" descr="Logo&#10;&#10;Description automatically generated with medium confidence">
            <a:extLst>
              <a:ext uri="{FF2B5EF4-FFF2-40B4-BE49-F238E27FC236}">
                <a16:creationId xmlns:a16="http://schemas.microsoft.com/office/drawing/2014/main" id="{8706A819-97DF-D544-8573-7DCDF94DEE43}"/>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468596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pic>
        <p:nvPicPr>
          <p:cNvPr id="7" name="Picture 6" descr="Logo&#10;&#10;Description automatically generated with medium confidence">
            <a:extLst>
              <a:ext uri="{FF2B5EF4-FFF2-40B4-BE49-F238E27FC236}">
                <a16:creationId xmlns:a16="http://schemas.microsoft.com/office/drawing/2014/main" id="{7B032D51-1EEA-6341-BD61-345AA9E9A1F6}"/>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799813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dirty="0"/>
          </a:p>
        </p:txBody>
      </p:sp>
      <p:pic>
        <p:nvPicPr>
          <p:cNvPr id="9" name="Picture 8" descr="Logo&#10;&#10;Description automatically generated with medium confidence">
            <a:extLst>
              <a:ext uri="{FF2B5EF4-FFF2-40B4-BE49-F238E27FC236}">
                <a16:creationId xmlns:a16="http://schemas.microsoft.com/office/drawing/2014/main" id="{C69249BB-9778-A947-9E0E-564F0F694353}"/>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934169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13" name="Picture 12" descr="Logo&#10;&#10;Description automatically generated with medium confidence">
            <a:extLst>
              <a:ext uri="{FF2B5EF4-FFF2-40B4-BE49-F238E27FC236}">
                <a16:creationId xmlns:a16="http://schemas.microsoft.com/office/drawing/2014/main" id="{70B3DB89-A1F4-B14E-A0DC-FE140BA28D39}"/>
              </a:ext>
            </a:extLst>
          </p:cNvPr>
          <p:cNvPicPr>
            <a:picLocks noChangeAspect="1"/>
          </p:cNvPicPr>
          <p:nvPr userDrawn="1"/>
        </p:nvPicPr>
        <p:blipFill>
          <a:blip r:embed="rId2">
            <a:alphaModFix/>
          </a:blip>
          <a:stretch>
            <a:fillRect/>
          </a:stretch>
        </p:blipFill>
        <p:spPr>
          <a:xfrm>
            <a:off x="4376356" y="5977574"/>
            <a:ext cx="1624753" cy="798837"/>
          </a:xfrm>
          <a:prstGeom prst="rect">
            <a:avLst/>
          </a:prstGeom>
        </p:spPr>
      </p:pic>
    </p:spTree>
    <p:extLst>
      <p:ext uri="{BB962C8B-B14F-4D97-AF65-F5344CB8AC3E}">
        <p14:creationId xmlns:p14="http://schemas.microsoft.com/office/powerpoint/2010/main" val="80458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4" name="Rectangle 13">
            <a:extLst>
              <a:ext uri="{FF2B5EF4-FFF2-40B4-BE49-F238E27FC236}">
                <a16:creationId xmlns:a16="http://schemas.microsoft.com/office/drawing/2014/main" id="{7D5884B5-6A69-E64C-896E-D286342D1E46}"/>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15" name="Picture 14" descr="Logo&#10;&#10;Description automatically generated with medium confidence">
            <a:extLst>
              <a:ext uri="{FF2B5EF4-FFF2-40B4-BE49-F238E27FC236}">
                <a16:creationId xmlns:a16="http://schemas.microsoft.com/office/drawing/2014/main" id="{5922954D-5BB8-ED4F-B4C2-54FCBB24CBAB}"/>
              </a:ext>
            </a:extLst>
          </p:cNvPr>
          <p:cNvPicPr>
            <a:picLocks noChangeAspect="1"/>
          </p:cNvPicPr>
          <p:nvPr userDrawn="1"/>
        </p:nvPicPr>
        <p:blipFill>
          <a:blip r:embed="rId2">
            <a:alphaModFix/>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408574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0035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2675533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361875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311857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3337200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8" name="Footer Placeholder 7"/>
          <p:cNvSpPr>
            <a:spLocks noGrp="1"/>
          </p:cNvSpPr>
          <p:nvPr>
            <p:ph type="ftr" sz="quarter" idx="11"/>
          </p:nvPr>
        </p:nvSpPr>
        <p:spPr/>
        <p:txBody>
          <a:bodyPr/>
          <a:lstStyle/>
          <a:p>
            <a:endParaRPr lang="fi-FI" dirty="0"/>
          </a:p>
        </p:txBody>
      </p:sp>
      <p:sp>
        <p:nvSpPr>
          <p:cNvPr id="9" name="Slide Number Placeholder 8"/>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4276190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1171249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3908292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2124237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2275516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240409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C893C7ED-C529-DE48-A19B-BC5CE3B8685B}"/>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DF128DB-B650-4D95-A715-6517B63F70E6}" type="datetimeFigureOut">
              <a:rPr lang="fi-FI" smtClean="0"/>
              <a:t>5.11.2024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6CE4DD5B-274D-4504-B112-9A3B228651BC}" type="slidenum">
              <a:rPr lang="fi-FI" smtClean="0"/>
              <a:t>‹#›</a:t>
            </a:fld>
            <a:endParaRPr lang="fi-FI" dirty="0"/>
          </a:p>
        </p:txBody>
      </p:sp>
    </p:spTree>
    <p:extLst>
      <p:ext uri="{BB962C8B-B14F-4D97-AF65-F5344CB8AC3E}">
        <p14:creationId xmlns:p14="http://schemas.microsoft.com/office/powerpoint/2010/main" val="2409511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pic>
        <p:nvPicPr>
          <p:cNvPr id="9" name="Picture 8" descr="Logo&#10;&#10;Description automatically generated with medium confidence">
            <a:extLst>
              <a:ext uri="{FF2B5EF4-FFF2-40B4-BE49-F238E27FC236}">
                <a16:creationId xmlns:a16="http://schemas.microsoft.com/office/drawing/2014/main" id="{C69249BB-9778-A947-9E0E-564F0F69435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726438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DD896C-44C8-4B1F-AEB5-88284AB5E18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6B92218-A269-4AC3-AEB0-8382C15046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E93D2CD-2981-45C9-9FFE-781744D56417}"/>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5" name="Alatunnisteen paikkamerkki 4">
            <a:extLst>
              <a:ext uri="{FF2B5EF4-FFF2-40B4-BE49-F238E27FC236}">
                <a16:creationId xmlns:a16="http://schemas.microsoft.com/office/drawing/2014/main" id="{AE20DD64-A4AD-46E6-85B0-5AC335C1F4E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2CB2D63-FCEF-4F65-BEDF-682B9C93B1B4}"/>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292775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E4EE5E-67B4-4370-B9DC-75B4E68E293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3FE28D4-B662-4A40-B0D7-13FD78BEBD6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F6D77E-00B7-46A0-AF76-45CF36225B2D}"/>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5" name="Alatunnisteen paikkamerkki 4">
            <a:extLst>
              <a:ext uri="{FF2B5EF4-FFF2-40B4-BE49-F238E27FC236}">
                <a16:creationId xmlns:a16="http://schemas.microsoft.com/office/drawing/2014/main" id="{CAB2FAF5-CD3A-4759-9F86-3CED7609DFA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8557843-F69F-4C66-9BF5-1104CA4F6FC7}"/>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134657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2E54B5-4627-4305-9CA3-039E6482C38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2530449-357C-4508-B456-45D3415B7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105DAAE-11ED-4BDB-B967-190D3C8FD09A}"/>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5" name="Alatunnisteen paikkamerkki 4">
            <a:extLst>
              <a:ext uri="{FF2B5EF4-FFF2-40B4-BE49-F238E27FC236}">
                <a16:creationId xmlns:a16="http://schemas.microsoft.com/office/drawing/2014/main" id="{CB44B915-2B66-46BB-876D-98CEB4E80DB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AF591C0-A70F-4718-B3E0-43A06BF0B7AD}"/>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3490903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69984E-BE1B-4FAE-87BB-0715D5D9A4A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BF1C9CC-B85B-4A7C-BCE3-7AFDF7F8A7D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FD459BB-9094-46EE-97E0-8A91726C898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6DF579C-A196-4B6A-8DE3-A61CFC8B867C}"/>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6" name="Alatunnisteen paikkamerkki 5">
            <a:extLst>
              <a:ext uri="{FF2B5EF4-FFF2-40B4-BE49-F238E27FC236}">
                <a16:creationId xmlns:a16="http://schemas.microsoft.com/office/drawing/2014/main" id="{7A2F405A-A45B-4EE0-B2F5-89DF49CDEE6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9CED4E8-2916-4CDB-8469-3EBE066A75B4}"/>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4236469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D303B4-4EFE-45FF-B31E-4A726E26BFF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EEC100A-4576-44F3-AF73-6ED381004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02A5239-EB6D-4D05-8C55-C9B7AD268C7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C18373F-4FDA-479D-9D3D-C38A41D31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D2278F3-10B4-44E8-A7B0-B7086C3D197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01CF798-E6E6-4915-BCA1-0E66D74CEDC1}"/>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8" name="Alatunnisteen paikkamerkki 7">
            <a:extLst>
              <a:ext uri="{FF2B5EF4-FFF2-40B4-BE49-F238E27FC236}">
                <a16:creationId xmlns:a16="http://schemas.microsoft.com/office/drawing/2014/main" id="{964330D0-61ED-4519-8A8B-E7300FF3FD3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9A0A738-3760-4495-9B68-4100C327F830}"/>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768056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B1FFCD-2F12-45F8-ADF3-8563CD0A0B1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DB67C19-30AC-4D71-B253-6A1AFFF0B205}"/>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4" name="Alatunnisteen paikkamerkki 3">
            <a:extLst>
              <a:ext uri="{FF2B5EF4-FFF2-40B4-BE49-F238E27FC236}">
                <a16:creationId xmlns:a16="http://schemas.microsoft.com/office/drawing/2014/main" id="{CBDE4F72-F7CE-4E24-A1CC-80705D6B5AF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7E8EA06-931B-4B16-BB9D-71717282688A}"/>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1359182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62BF94D-DECE-4759-A075-37F2766E4209}"/>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3" name="Alatunnisteen paikkamerkki 2">
            <a:extLst>
              <a:ext uri="{FF2B5EF4-FFF2-40B4-BE49-F238E27FC236}">
                <a16:creationId xmlns:a16="http://schemas.microsoft.com/office/drawing/2014/main" id="{3CF53F4D-7C94-450D-9302-FCCF2DE493C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5DFB0F5-E4F7-43BC-857D-F3C52CA03E9C}"/>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2210351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4C981A-7B9B-4241-A077-C269F130C62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E6B6FCB-33ED-4544-94F6-E221C4933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0B58824-903B-48F2-99D8-662371E53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A8C23A5-4C6D-4BB3-855B-8D5370881368}"/>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6" name="Alatunnisteen paikkamerkki 5">
            <a:extLst>
              <a:ext uri="{FF2B5EF4-FFF2-40B4-BE49-F238E27FC236}">
                <a16:creationId xmlns:a16="http://schemas.microsoft.com/office/drawing/2014/main" id="{C3FEB518-2A64-45DF-849D-89622AB0092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841447-F741-4CB6-8E78-3639B99F0C9B}"/>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1909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4" name="Picture 3" descr="Logo&#10;&#10;Description automatically generated with medium confidence">
            <a:extLst>
              <a:ext uri="{FF2B5EF4-FFF2-40B4-BE49-F238E27FC236}">
                <a16:creationId xmlns:a16="http://schemas.microsoft.com/office/drawing/2014/main" id="{D41B1E7A-B516-F442-9523-9FD8B9D2A24D}"/>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1FF7D1-2F84-414B-BFA2-ADE64683CFE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1E64AD7-5A11-4428-9F78-CC42F889E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875DA90-B4A9-4859-95CE-E5085ED7C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357E753-0DAE-4484-8895-2924154F9D05}"/>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6" name="Alatunnisteen paikkamerkki 5">
            <a:extLst>
              <a:ext uri="{FF2B5EF4-FFF2-40B4-BE49-F238E27FC236}">
                <a16:creationId xmlns:a16="http://schemas.microsoft.com/office/drawing/2014/main" id="{B0236718-A499-43D1-A72D-C633894B6B9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887268A-3E9C-4510-9481-6A61F5067E52}"/>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3070611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B337D5-22B8-44EA-8DA0-2FB64111D4A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34C1FEA-5F68-4B6D-8EDD-1B9557CCC95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788D38-30A7-452B-AAA0-662234E55E63}"/>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5" name="Alatunnisteen paikkamerkki 4">
            <a:extLst>
              <a:ext uri="{FF2B5EF4-FFF2-40B4-BE49-F238E27FC236}">
                <a16:creationId xmlns:a16="http://schemas.microsoft.com/office/drawing/2014/main" id="{B9A412FE-0519-435D-A343-E9440B413C2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CBBC54A-001F-43F1-ABC6-70B85314951D}"/>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3783583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E242264-F258-420C-A775-5260697DC70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06077E6-A1C0-4280-90A3-D756A6DDB17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54020E-68FD-40F7-B2EF-28E8C6717AB5}"/>
              </a:ext>
            </a:extLst>
          </p:cNvPr>
          <p:cNvSpPr>
            <a:spLocks noGrp="1"/>
          </p:cNvSpPr>
          <p:nvPr>
            <p:ph type="dt" sz="half" idx="10"/>
          </p:nvPr>
        </p:nvSpPr>
        <p:spPr/>
        <p:txBody>
          <a:bodyPr/>
          <a:lstStyle/>
          <a:p>
            <a:fld id="{0DF128DB-B650-4D95-A715-6517B63F70E6}" type="datetimeFigureOut">
              <a:rPr lang="fi-FI" smtClean="0"/>
              <a:t>5.11.2024</a:t>
            </a:fld>
            <a:endParaRPr lang="fi-FI"/>
          </a:p>
        </p:txBody>
      </p:sp>
      <p:sp>
        <p:nvSpPr>
          <p:cNvPr id="5" name="Alatunnisteen paikkamerkki 4">
            <a:extLst>
              <a:ext uri="{FF2B5EF4-FFF2-40B4-BE49-F238E27FC236}">
                <a16:creationId xmlns:a16="http://schemas.microsoft.com/office/drawing/2014/main" id="{86F4B546-3FE8-45CA-B492-294B1D74B88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EC39116-122A-49FB-94CD-E4DF6200CE0A}"/>
              </a:ext>
            </a:extLst>
          </p:cNvPr>
          <p:cNvSpPr>
            <a:spLocks noGrp="1"/>
          </p:cNvSpPr>
          <p:nvPr>
            <p:ph type="sldNum" sz="quarter" idx="12"/>
          </p:nvPr>
        </p:nvSpPr>
        <p:spPr/>
        <p:txBody>
          <a:bodyPr/>
          <a:lstStyle/>
          <a:p>
            <a:fld id="{6CE4DD5B-274D-4504-B112-9A3B228651BC}" type="slidenum">
              <a:rPr lang="fi-FI" smtClean="0"/>
              <a:t>‹#›</a:t>
            </a:fld>
            <a:endParaRPr lang="fi-FI"/>
          </a:p>
        </p:txBody>
      </p:sp>
    </p:spTree>
    <p:extLst>
      <p:ext uri="{BB962C8B-B14F-4D97-AF65-F5344CB8AC3E}">
        <p14:creationId xmlns:p14="http://schemas.microsoft.com/office/powerpoint/2010/main" val="2454728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pic>
        <p:nvPicPr>
          <p:cNvPr id="10" name="Picture 9" descr="Logo&#10;&#10;Description automatically generated with medium confidence">
            <a:extLst>
              <a:ext uri="{FF2B5EF4-FFF2-40B4-BE49-F238E27FC236}">
                <a16:creationId xmlns:a16="http://schemas.microsoft.com/office/drawing/2014/main" id="{4FF883E6-599F-304E-BE07-82191ED5CBDA}"/>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697736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10" name="Picture 9" descr="Logo&#10;&#10;Description automatically generated with medium confidence">
            <a:extLst>
              <a:ext uri="{FF2B5EF4-FFF2-40B4-BE49-F238E27FC236}">
                <a16:creationId xmlns:a16="http://schemas.microsoft.com/office/drawing/2014/main" id="{D5ABF1CB-CC4F-A746-B465-2433ABE6EAC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1315602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217" y="0"/>
            <a:ext cx="12200217"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p:txBody>
      </p:sp>
      <p:sp>
        <p:nvSpPr>
          <p:cNvPr id="10" name="Rectangle 9">
            <a:extLst>
              <a:ext uri="{FF2B5EF4-FFF2-40B4-BE49-F238E27FC236}">
                <a16:creationId xmlns:a16="http://schemas.microsoft.com/office/drawing/2014/main" id="{BAE79DEC-7945-5E47-A25E-514C94EF5EFA}"/>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11" name="Picture 10" descr="Logo&#10;&#10;Description automatically generated with medium confidence">
            <a:extLst>
              <a:ext uri="{FF2B5EF4-FFF2-40B4-BE49-F238E27FC236}">
                <a16:creationId xmlns:a16="http://schemas.microsoft.com/office/drawing/2014/main" id="{8A645BBB-B379-0B4D-A329-89B33CF0CE03}"/>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3513786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1432005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C893C7ED-C529-DE48-A19B-BC5CE3B8685B}"/>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475484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4" name="Picture 3" descr="Logo&#10;&#10;Description automatically generated with medium confidence">
            <a:extLst>
              <a:ext uri="{FF2B5EF4-FFF2-40B4-BE49-F238E27FC236}">
                <a16:creationId xmlns:a16="http://schemas.microsoft.com/office/drawing/2014/main" id="{D41B1E7A-B516-F442-9523-9FD8B9D2A2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530273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7" name="Picture 6" descr="Logo&#10;&#10;Description automatically generated with medium confidence">
            <a:extLst>
              <a:ext uri="{FF2B5EF4-FFF2-40B4-BE49-F238E27FC236}">
                <a16:creationId xmlns:a16="http://schemas.microsoft.com/office/drawing/2014/main" id="{8BFB541D-2B69-0843-B845-1B7F1D76FCC7}"/>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422340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7" name="Picture 6" descr="Logo&#10;&#10;Description automatically generated with medium confidence">
            <a:extLst>
              <a:ext uri="{FF2B5EF4-FFF2-40B4-BE49-F238E27FC236}">
                <a16:creationId xmlns:a16="http://schemas.microsoft.com/office/drawing/2014/main" id="{8BFB541D-2B69-0843-B845-1B7F1D76FCC7}"/>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4147335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pic>
        <p:nvPicPr>
          <p:cNvPr id="7" name="Picture 6" descr="Logo&#10;&#10;Description automatically generated with medium confidence">
            <a:extLst>
              <a:ext uri="{FF2B5EF4-FFF2-40B4-BE49-F238E27FC236}">
                <a16:creationId xmlns:a16="http://schemas.microsoft.com/office/drawing/2014/main" id="{198CF320-1F1A-AC42-BDA8-82C7D2674702}"/>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094984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E1590FF9-A617-8845-9A1E-77B0E338000C}"/>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464894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pic>
        <p:nvPicPr>
          <p:cNvPr id="9" name="Picture 8" descr="Logo&#10;&#10;Description automatically generated with medium confidence">
            <a:extLst>
              <a:ext uri="{FF2B5EF4-FFF2-40B4-BE49-F238E27FC236}">
                <a16:creationId xmlns:a16="http://schemas.microsoft.com/office/drawing/2014/main" id="{5049DD93-2283-CF44-A85D-1677981C1082}"/>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913221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6921129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724212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1823877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27385454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2500923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981563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77896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pic>
        <p:nvPicPr>
          <p:cNvPr id="7" name="Picture 6" descr="Logo&#10;&#10;Description automatically generated with medium confidence">
            <a:extLst>
              <a:ext uri="{FF2B5EF4-FFF2-40B4-BE49-F238E27FC236}">
                <a16:creationId xmlns:a16="http://schemas.microsoft.com/office/drawing/2014/main" id="{198CF320-1F1A-AC42-BDA8-82C7D2674702}"/>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5754555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pic>
        <p:nvPicPr>
          <p:cNvPr id="8" name="Picture 7" descr="Logo&#10;&#10;Description automatically generated with medium confidence">
            <a:extLst>
              <a:ext uri="{FF2B5EF4-FFF2-40B4-BE49-F238E27FC236}">
                <a16:creationId xmlns:a16="http://schemas.microsoft.com/office/drawing/2014/main" id="{EDD2841B-4191-A042-A734-8E4989C7D24E}"/>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673954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22215536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pic>
        <p:nvPicPr>
          <p:cNvPr id="7" name="Picture 6" descr="Logo&#10;&#10;Description automatically generated with medium confidence">
            <a:extLst>
              <a:ext uri="{FF2B5EF4-FFF2-40B4-BE49-F238E27FC236}">
                <a16:creationId xmlns:a16="http://schemas.microsoft.com/office/drawing/2014/main" id="{6E5E7888-88E2-1A44-A9AB-9BB466D19CB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748994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pic>
        <p:nvPicPr>
          <p:cNvPr id="10" name="Picture 9" descr="Logo&#10;&#10;Description automatically generated with medium confidence">
            <a:extLst>
              <a:ext uri="{FF2B5EF4-FFF2-40B4-BE49-F238E27FC236}">
                <a16:creationId xmlns:a16="http://schemas.microsoft.com/office/drawing/2014/main" id="{4FF883E6-599F-304E-BE07-82191ED5CBDA}"/>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6701138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a:p>
            <a:pPr lvl="1"/>
            <a:endParaRPr lang="en-GB"/>
          </a:p>
        </p:txBody>
      </p:sp>
    </p:spTree>
    <p:extLst>
      <p:ext uri="{BB962C8B-B14F-4D97-AF65-F5344CB8AC3E}">
        <p14:creationId xmlns:p14="http://schemas.microsoft.com/office/powerpoint/2010/main" val="1037020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8567389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982368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683905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pic>
        <p:nvPicPr>
          <p:cNvPr id="7" name="Picture 6" descr="Logo&#10;&#10;Description automatically generated with medium confidence">
            <a:extLst>
              <a:ext uri="{FF2B5EF4-FFF2-40B4-BE49-F238E27FC236}">
                <a16:creationId xmlns:a16="http://schemas.microsoft.com/office/drawing/2014/main" id="{8706A819-97DF-D544-8573-7DCDF94DEE4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89111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pic>
        <p:nvPicPr>
          <p:cNvPr id="7" name="Picture 6" descr="Logo&#10;&#10;Description automatically generated with medium confidence">
            <a:extLst>
              <a:ext uri="{FF2B5EF4-FFF2-40B4-BE49-F238E27FC236}">
                <a16:creationId xmlns:a16="http://schemas.microsoft.com/office/drawing/2014/main" id="{7B032D51-1EEA-6341-BD61-345AA9E9A1F6}"/>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417589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E1590FF9-A617-8845-9A1E-77B0E338000C}"/>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3467467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pic>
        <p:nvPicPr>
          <p:cNvPr id="9" name="Picture 8" descr="Logo&#10;&#10;Description automatically generated with medium confidence">
            <a:extLst>
              <a:ext uri="{FF2B5EF4-FFF2-40B4-BE49-F238E27FC236}">
                <a16:creationId xmlns:a16="http://schemas.microsoft.com/office/drawing/2014/main" id="{C69249BB-9778-A947-9E0E-564F0F69435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7519182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3" name="Picture 12" descr="Logo&#10;&#10;Description automatically generated with medium confidence">
            <a:extLst>
              <a:ext uri="{FF2B5EF4-FFF2-40B4-BE49-F238E27FC236}">
                <a16:creationId xmlns:a16="http://schemas.microsoft.com/office/drawing/2014/main" id="{70B3DB89-A1F4-B14E-A0DC-FE140BA28D3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4376356" y="5977574"/>
            <a:ext cx="1624753" cy="798837"/>
          </a:xfrm>
          <a:prstGeom prst="rect">
            <a:avLst/>
          </a:prstGeom>
        </p:spPr>
      </p:pic>
    </p:spTree>
    <p:extLst>
      <p:ext uri="{BB962C8B-B14F-4D97-AF65-F5344CB8AC3E}">
        <p14:creationId xmlns:p14="http://schemas.microsoft.com/office/powerpoint/2010/main" val="3108304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4" name="Rectangle 13">
            <a:extLst>
              <a:ext uri="{FF2B5EF4-FFF2-40B4-BE49-F238E27FC236}">
                <a16:creationId xmlns:a16="http://schemas.microsoft.com/office/drawing/2014/main" id="{7D5884B5-6A69-E64C-896E-D286342D1E46}"/>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15" name="Picture 14" descr="Logo&#10;&#10;Description automatically generated with medium confidence">
            <a:extLst>
              <a:ext uri="{FF2B5EF4-FFF2-40B4-BE49-F238E27FC236}">
                <a16:creationId xmlns:a16="http://schemas.microsoft.com/office/drawing/2014/main" id="{5922954D-5BB8-ED4F-B4C2-54FCBB24CBAB}"/>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26242507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847727" y="526773"/>
            <a:ext cx="10648949" cy="745435"/>
          </a:xfrm>
        </p:spPr>
        <p:txBody>
          <a:bodyPr anchor="b" anchorCtr="0">
            <a:normAutofit/>
          </a:bodyPr>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851040" y="143698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172202" y="143698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6210219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8C8E6-3F15-F063-217A-C2D9AC670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E0677378-050D-D4ED-D447-956868738D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444C1932-AB96-8FFF-4CAE-B47BA956E36B}"/>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5" name="Footer Placeholder 4">
            <a:extLst>
              <a:ext uri="{FF2B5EF4-FFF2-40B4-BE49-F238E27FC236}">
                <a16:creationId xmlns:a16="http://schemas.microsoft.com/office/drawing/2014/main" id="{3CFEC429-308A-63A9-9F9F-EF336FF75479}"/>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9DE30820-8F65-D455-E925-6D68C6E77E81}"/>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38450645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8C86-EB72-D600-719F-F14057249A1F}"/>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F160D503-1AEB-9226-9614-8C2D2B93D4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5D86F8F-4B42-7657-A75D-ED79B76C32A5}"/>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5" name="Footer Placeholder 4">
            <a:extLst>
              <a:ext uri="{FF2B5EF4-FFF2-40B4-BE49-F238E27FC236}">
                <a16:creationId xmlns:a16="http://schemas.microsoft.com/office/drawing/2014/main" id="{28FCDD06-1934-4683-6E7D-5E0B67D54169}"/>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DE7818CD-BE05-BE57-89EB-1EE9E2A01F5E}"/>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31313196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0ED4-2B80-8476-2D01-3FF976992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078F2161-FB92-BAE7-2C03-096AC56A4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43B647-AD08-5EC9-D4FE-907877E59338}"/>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5" name="Footer Placeholder 4">
            <a:extLst>
              <a:ext uri="{FF2B5EF4-FFF2-40B4-BE49-F238E27FC236}">
                <a16:creationId xmlns:a16="http://schemas.microsoft.com/office/drawing/2014/main" id="{9A7476FE-A3DC-8811-8E8D-A4CEDB09BE72}"/>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535A13B2-4DD3-9A36-31FB-248749222367}"/>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19445022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7FD-1D14-9B27-ECD6-2E6A34A7FE1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741A5946-E789-6D5F-6A87-1DAD4CA6E1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D0730118-A6E9-CCE8-C093-D25E2D09AC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F2DE3718-3D0C-8900-516F-CED13B70B85B}"/>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6" name="Footer Placeholder 5">
            <a:extLst>
              <a:ext uri="{FF2B5EF4-FFF2-40B4-BE49-F238E27FC236}">
                <a16:creationId xmlns:a16="http://schemas.microsoft.com/office/drawing/2014/main" id="{F404A4B6-F07F-932C-6371-7FE7A248D493}"/>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7B8AFFDA-E63C-9655-0438-311F8FA2140C}"/>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40363371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2A23-F1EE-3DD3-A8B6-DF60317A4C4A}"/>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2D53CDE3-5CB5-A50D-0FF1-97F3CB3F5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29A97A-40F9-2817-1D50-5E951B7BC7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04EFDE4B-A3C4-D809-6A28-6DBC86518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842AF-488E-39B6-1A50-5306B5B9A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3099253C-9616-F8AE-5601-949EF710C40E}"/>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8" name="Footer Placeholder 7">
            <a:extLst>
              <a:ext uri="{FF2B5EF4-FFF2-40B4-BE49-F238E27FC236}">
                <a16:creationId xmlns:a16="http://schemas.microsoft.com/office/drawing/2014/main" id="{B80634C4-ABD5-5126-876B-6EB79DC3B32F}"/>
              </a:ext>
            </a:extLst>
          </p:cNvPr>
          <p:cNvSpPr>
            <a:spLocks noGrp="1"/>
          </p:cNvSpPr>
          <p:nvPr>
            <p:ph type="ftr" sz="quarter" idx="11"/>
          </p:nvPr>
        </p:nvSpPr>
        <p:spPr/>
        <p:txBody>
          <a:bodyPr/>
          <a:lstStyle/>
          <a:p>
            <a:endParaRPr lang="fi-FI" dirty="0"/>
          </a:p>
        </p:txBody>
      </p:sp>
      <p:sp>
        <p:nvSpPr>
          <p:cNvPr id="9" name="Slide Number Placeholder 8">
            <a:extLst>
              <a:ext uri="{FF2B5EF4-FFF2-40B4-BE49-F238E27FC236}">
                <a16:creationId xmlns:a16="http://schemas.microsoft.com/office/drawing/2014/main" id="{A5B4A752-4025-A66E-FB45-16C3D0ABB33A}"/>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10339312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3BD2-B6BB-0551-6F6E-E160326DDFF3}"/>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46FA09DA-4D0F-01D4-C8E5-15804E17E902}"/>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4" name="Footer Placeholder 3">
            <a:extLst>
              <a:ext uri="{FF2B5EF4-FFF2-40B4-BE49-F238E27FC236}">
                <a16:creationId xmlns:a16="http://schemas.microsoft.com/office/drawing/2014/main" id="{951AD6AE-8C83-8BA8-24C2-1055E16CFC90}"/>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01157748-0DC8-36E3-2A61-B5EFBA886F9E}"/>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78106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pic>
        <p:nvPicPr>
          <p:cNvPr id="9" name="Picture 8" descr="Logo&#10;&#10;Description automatically generated with medium confidence">
            <a:extLst>
              <a:ext uri="{FF2B5EF4-FFF2-40B4-BE49-F238E27FC236}">
                <a16:creationId xmlns:a16="http://schemas.microsoft.com/office/drawing/2014/main" id="{5049DD93-2283-CF44-A85D-1677981C1082}"/>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1211514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5ED55A-80F9-B98D-3FCC-F987A66A0E8D}"/>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3" name="Footer Placeholder 2">
            <a:extLst>
              <a:ext uri="{FF2B5EF4-FFF2-40B4-BE49-F238E27FC236}">
                <a16:creationId xmlns:a16="http://schemas.microsoft.com/office/drawing/2014/main" id="{FE63F7E9-006F-6A0C-CCFD-4417F54F2800}"/>
              </a:ext>
            </a:extLst>
          </p:cNvPr>
          <p:cNvSpPr>
            <a:spLocks noGrp="1"/>
          </p:cNvSpPr>
          <p:nvPr>
            <p:ph type="ftr" sz="quarter" idx="11"/>
          </p:nvPr>
        </p:nvSpPr>
        <p:spPr/>
        <p:txBody>
          <a:bodyPr/>
          <a:lstStyle/>
          <a:p>
            <a:endParaRPr lang="fi-FI" dirty="0"/>
          </a:p>
        </p:txBody>
      </p:sp>
      <p:sp>
        <p:nvSpPr>
          <p:cNvPr id="4" name="Slide Number Placeholder 3">
            <a:extLst>
              <a:ext uri="{FF2B5EF4-FFF2-40B4-BE49-F238E27FC236}">
                <a16:creationId xmlns:a16="http://schemas.microsoft.com/office/drawing/2014/main" id="{E45D0962-D91E-40AF-F6C8-46DCE909F438}"/>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8927712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9BC4-4D51-F226-4F25-F962F9DEC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6BA8BFDE-0F22-E6E1-D416-F808B6E9C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2DAA7D3E-071D-660E-0C31-8D1EADBEC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157EF-ACEE-FA1F-0E8B-77A32D511F57}"/>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6" name="Footer Placeholder 5">
            <a:extLst>
              <a:ext uri="{FF2B5EF4-FFF2-40B4-BE49-F238E27FC236}">
                <a16:creationId xmlns:a16="http://schemas.microsoft.com/office/drawing/2014/main" id="{9D50F8C2-B8AC-949C-0C2A-1DF713F8C61E}"/>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8B340861-D40B-B6A7-26EF-6F1F70246E10}"/>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155473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4868-CE7C-DCBE-8C40-37161EC3F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3D61269E-B78A-F3F1-D110-2010AA9F5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xt Placeholder 3">
            <a:extLst>
              <a:ext uri="{FF2B5EF4-FFF2-40B4-BE49-F238E27FC236}">
                <a16:creationId xmlns:a16="http://schemas.microsoft.com/office/drawing/2014/main" id="{BA8C46A4-1169-9E3A-01C0-2A55F2A7E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60542-344D-56AA-7FF1-A4095E1BDB95}"/>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6" name="Footer Placeholder 5">
            <a:extLst>
              <a:ext uri="{FF2B5EF4-FFF2-40B4-BE49-F238E27FC236}">
                <a16:creationId xmlns:a16="http://schemas.microsoft.com/office/drawing/2014/main" id="{1D06264D-3CD4-BF02-5370-DC0A5F4EA2D6}"/>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C2472EC9-C3BE-0926-A7A0-24CF2EF832D7}"/>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34948509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6BB8-366B-28F5-2AB6-39A294D0469E}"/>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F3CA9315-546F-2F91-C6FE-732992248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8F72BE0-0EB9-5A08-32E6-993224BFD9AB}"/>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5" name="Footer Placeholder 4">
            <a:extLst>
              <a:ext uri="{FF2B5EF4-FFF2-40B4-BE49-F238E27FC236}">
                <a16:creationId xmlns:a16="http://schemas.microsoft.com/office/drawing/2014/main" id="{C4967A98-4F79-ADF9-ABB3-A1662EF2D535}"/>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1FDD50DC-1AD2-F255-F2BA-E51F493E3FA6}"/>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26928672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EA07F-205A-72B0-1ECA-E454CC8CCA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851AA0D-22A9-D50F-3E0E-E6037C981A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83BC3013-3B97-E8DA-7C0C-48F98A9D34A1}"/>
              </a:ext>
            </a:extLst>
          </p:cNvPr>
          <p:cNvSpPr>
            <a:spLocks noGrp="1"/>
          </p:cNvSpPr>
          <p:nvPr>
            <p:ph type="dt" sz="half" idx="10"/>
          </p:nvPr>
        </p:nvSpPr>
        <p:spPr/>
        <p:txBody>
          <a:bodyPr/>
          <a:lstStyle/>
          <a:p>
            <a:fld id="{E66E79EA-EFFD-41F5-A665-4BFA933F9713}" type="datetimeFigureOut">
              <a:rPr lang="fi-FI" smtClean="0"/>
              <a:t>5.11.2024</a:t>
            </a:fld>
            <a:endParaRPr lang="fi-FI" dirty="0"/>
          </a:p>
        </p:txBody>
      </p:sp>
      <p:sp>
        <p:nvSpPr>
          <p:cNvPr id="5" name="Footer Placeholder 4">
            <a:extLst>
              <a:ext uri="{FF2B5EF4-FFF2-40B4-BE49-F238E27FC236}">
                <a16:creationId xmlns:a16="http://schemas.microsoft.com/office/drawing/2014/main" id="{18654B04-5753-10E6-2B3F-E09EF5395415}"/>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790E723C-5536-9BF1-C404-9160493D80F2}"/>
              </a:ext>
            </a:extLst>
          </p:cNvPr>
          <p:cNvSpPr>
            <a:spLocks noGrp="1"/>
          </p:cNvSpPr>
          <p:nvPr>
            <p:ph type="sldNum" sz="quarter" idx="12"/>
          </p:nvPr>
        </p:nvSpPr>
        <p:spPr/>
        <p:txBody>
          <a:bodyPr/>
          <a:lstStyle/>
          <a:p>
            <a:fld id="{579B6CAA-C58D-4A59-B31E-73C098725EB3}" type="slidenum">
              <a:rPr lang="fi-FI" smtClean="0"/>
              <a:t>‹#›</a:t>
            </a:fld>
            <a:endParaRPr lang="fi-FI" dirty="0"/>
          </a:p>
        </p:txBody>
      </p:sp>
    </p:spTree>
    <p:extLst>
      <p:ext uri="{BB962C8B-B14F-4D97-AF65-F5344CB8AC3E}">
        <p14:creationId xmlns:p14="http://schemas.microsoft.com/office/powerpoint/2010/main" val="28781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2" r:id="rId5"/>
    <p:sldLayoutId id="2147483664" r:id="rId6"/>
    <p:sldLayoutId id="2147483665" r:id="rId7"/>
    <p:sldLayoutId id="2147483653" r:id="rId8"/>
    <p:sldLayoutId id="2147483692" r:id="rId9"/>
    <p:sldLayoutId id="2147483667" r:id="rId10"/>
    <p:sldLayoutId id="2147483668" r:id="rId11"/>
    <p:sldLayoutId id="2147483669" r:id="rId12"/>
    <p:sldLayoutId id="2147483670" r:id="rId13"/>
    <p:sldLayoutId id="2147483691" r:id="rId14"/>
    <p:sldLayoutId id="2147483672" r:id="rId15"/>
    <p:sldLayoutId id="2147483671" r:id="rId16"/>
    <p:sldLayoutId id="2147483673" r:id="rId17"/>
    <p:sldLayoutId id="2147483674" r:id="rId18"/>
    <p:sldLayoutId id="2147483675" r:id="rId19"/>
    <p:sldLayoutId id="2147483676" r:id="rId20"/>
    <p:sldLayoutId id="2147483678" r:id="rId21"/>
    <p:sldLayoutId id="2147483679" r:id="rId22"/>
    <p:sldLayoutId id="2147483681" r:id="rId23"/>
    <p:sldLayoutId id="2147483680" r:id="rId24"/>
    <p:sldLayoutId id="2147483684"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671233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8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61BC721-75A9-4116-A343-62E3F6309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E4585BF-D11B-4376-BDB4-A96094171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9D0978D-7567-4E40-942C-3B350977D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128DB-B650-4D95-A715-6517B63F70E6}" type="datetimeFigureOut">
              <a:rPr lang="fi-FI" smtClean="0"/>
              <a:t>5.11.2024</a:t>
            </a:fld>
            <a:endParaRPr lang="fi-FI"/>
          </a:p>
        </p:txBody>
      </p:sp>
      <p:sp>
        <p:nvSpPr>
          <p:cNvPr id="5" name="Alatunnisteen paikkamerkki 4">
            <a:extLst>
              <a:ext uri="{FF2B5EF4-FFF2-40B4-BE49-F238E27FC236}">
                <a16:creationId xmlns:a16="http://schemas.microsoft.com/office/drawing/2014/main" id="{4315193D-C564-45F8-A6D4-987C5D693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343BF57-7359-4151-9DBF-D93534AD64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4DD5B-274D-4504-B112-9A3B228651BC}" type="slidenum">
              <a:rPr lang="fi-FI" smtClean="0"/>
              <a:t>‹#›</a:t>
            </a:fld>
            <a:endParaRPr lang="fi-FI"/>
          </a:p>
        </p:txBody>
      </p:sp>
    </p:spTree>
    <p:extLst>
      <p:ext uri="{BB962C8B-B14F-4D97-AF65-F5344CB8AC3E}">
        <p14:creationId xmlns:p14="http://schemas.microsoft.com/office/powerpoint/2010/main" val="320047697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223416172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44400-17DA-A312-715B-07825BF1B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54ACE4CB-CD45-DCF8-ACB2-B6CBA2206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0FD51D6F-AA75-8B0E-1A96-1A86459D57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E79EA-EFFD-41F5-A665-4BFA933F9713}" type="datetimeFigureOut">
              <a:rPr lang="fi-FI" smtClean="0"/>
              <a:t>5.11.2024</a:t>
            </a:fld>
            <a:endParaRPr lang="fi-FI" dirty="0"/>
          </a:p>
        </p:txBody>
      </p:sp>
      <p:sp>
        <p:nvSpPr>
          <p:cNvPr id="5" name="Footer Placeholder 4">
            <a:extLst>
              <a:ext uri="{FF2B5EF4-FFF2-40B4-BE49-F238E27FC236}">
                <a16:creationId xmlns:a16="http://schemas.microsoft.com/office/drawing/2014/main" id="{20165E99-8F0D-64FC-0989-D8D96D2E9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a:extLst>
              <a:ext uri="{FF2B5EF4-FFF2-40B4-BE49-F238E27FC236}">
                <a16:creationId xmlns:a16="http://schemas.microsoft.com/office/drawing/2014/main" id="{816FB419-5F82-8B1C-CB7D-FAA28F307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B6CAA-C58D-4A59-B31E-73C098725EB3}" type="slidenum">
              <a:rPr lang="fi-FI" smtClean="0"/>
              <a:t>‹#›</a:t>
            </a:fld>
            <a:endParaRPr lang="fi-FI" dirty="0"/>
          </a:p>
        </p:txBody>
      </p:sp>
    </p:spTree>
    <p:extLst>
      <p:ext uri="{BB962C8B-B14F-4D97-AF65-F5344CB8AC3E}">
        <p14:creationId xmlns:p14="http://schemas.microsoft.com/office/powerpoint/2010/main" val="314573499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hyperlink" Target="https://oma.punainenristi.fi/"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4.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F055BFA-F57C-3F46-BB17-E2F2DCD2DF60}"/>
              </a:ext>
            </a:extLst>
          </p:cNvPr>
          <p:cNvSpPr>
            <a:spLocks noGrp="1"/>
          </p:cNvSpPr>
          <p:nvPr>
            <p:ph type="subTitle" idx="1"/>
          </p:nvPr>
        </p:nvSpPr>
        <p:spPr>
          <a:xfrm>
            <a:off x="1610784" y="5183789"/>
            <a:ext cx="8970432" cy="1224587"/>
          </a:xfrm>
          <a:solidFill>
            <a:schemeClr val="bg1"/>
          </a:solidFill>
        </p:spPr>
        <p:txBody>
          <a:bodyPr/>
          <a:lstStyle/>
          <a:p>
            <a:pPr algn="ctr"/>
            <a:r>
              <a:rPr lang="en-US" sz="4400" dirty="0">
                <a:solidFill>
                  <a:schemeClr val="accent1"/>
                </a:solidFill>
              </a:rPr>
              <a:t>When you get a friend</a:t>
            </a:r>
          </a:p>
          <a:p>
            <a:pPr algn="ctr"/>
            <a:r>
              <a:rPr lang="fi-FI" dirty="0">
                <a:solidFill>
                  <a:schemeClr val="accent1"/>
                </a:solidFill>
              </a:rPr>
              <a:t>Course on </a:t>
            </a:r>
            <a:r>
              <a:rPr lang="fi-FI" dirty="0" err="1">
                <a:solidFill>
                  <a:schemeClr val="accent1"/>
                </a:solidFill>
              </a:rPr>
              <a:t>Friend</a:t>
            </a:r>
            <a:r>
              <a:rPr lang="fi-FI" dirty="0">
                <a:solidFill>
                  <a:schemeClr val="accent1"/>
                </a:solidFill>
              </a:rPr>
              <a:t> </a:t>
            </a:r>
            <a:r>
              <a:rPr lang="fi-FI" dirty="0" err="1">
                <a:solidFill>
                  <a:schemeClr val="accent1"/>
                </a:solidFill>
              </a:rPr>
              <a:t>Activities</a:t>
            </a:r>
            <a:r>
              <a:rPr lang="fi-FI" dirty="0">
                <a:solidFill>
                  <a:schemeClr val="accent1"/>
                </a:solidFill>
              </a:rPr>
              <a:t> of the </a:t>
            </a:r>
            <a:r>
              <a:rPr lang="fi-FI" dirty="0" err="1">
                <a:solidFill>
                  <a:schemeClr val="accent1"/>
                </a:solidFill>
              </a:rPr>
              <a:t>Finnish</a:t>
            </a:r>
            <a:r>
              <a:rPr lang="fi-FI" dirty="0">
                <a:solidFill>
                  <a:schemeClr val="accent1"/>
                </a:solidFill>
              </a:rPr>
              <a:t> Red Cross</a:t>
            </a:r>
          </a:p>
        </p:txBody>
      </p:sp>
      <p:sp>
        <p:nvSpPr>
          <p:cNvPr id="4" name="Tekstiruutu 3">
            <a:extLst>
              <a:ext uri="{FF2B5EF4-FFF2-40B4-BE49-F238E27FC236}">
                <a16:creationId xmlns:a16="http://schemas.microsoft.com/office/drawing/2014/main" id="{272465CE-DBF7-414F-A3AC-C4A35DEA31DE}"/>
              </a:ext>
            </a:extLst>
          </p:cNvPr>
          <p:cNvSpPr txBox="1"/>
          <p:nvPr/>
        </p:nvSpPr>
        <p:spPr>
          <a:xfrm>
            <a:off x="9702800" y="6446583"/>
            <a:ext cx="2489200" cy="276999"/>
          </a:xfrm>
          <a:prstGeom prst="rect">
            <a:avLst/>
          </a:prstGeom>
          <a:solidFill>
            <a:schemeClr val="bg1"/>
          </a:solidFill>
        </p:spPr>
        <p:txBody>
          <a:bodyPr wrap="square" rtlCol="0">
            <a:spAutoFit/>
          </a:bodyPr>
          <a:lstStyle/>
          <a:p>
            <a:r>
              <a:rPr lang="fi-FI" sz="1200" dirty="0">
                <a:latin typeface="Lucida Sans" panose="020B0602030504020204" pitchFamily="34" charset="0"/>
              </a:rPr>
              <a:t>Picture: Joonas Brandt / FRC</a:t>
            </a:r>
          </a:p>
        </p:txBody>
      </p:sp>
      <p:pic>
        <p:nvPicPr>
          <p:cNvPr id="2" name="Picture 1" descr="A picture containing logo&#10;&#10;Description automatically generated">
            <a:extLst>
              <a:ext uri="{FF2B5EF4-FFF2-40B4-BE49-F238E27FC236}">
                <a16:creationId xmlns:a16="http://schemas.microsoft.com/office/drawing/2014/main" id="{7DDF587F-C5B8-34EC-6C28-26348D4C396E}"/>
              </a:ext>
            </a:extLst>
          </p:cNvPr>
          <p:cNvPicPr>
            <a:picLocks noChangeAspect="1"/>
          </p:cNvPicPr>
          <p:nvPr/>
        </p:nvPicPr>
        <p:blipFill>
          <a:blip r:embed="rId3"/>
          <a:stretch>
            <a:fillRect/>
          </a:stretch>
        </p:blipFill>
        <p:spPr>
          <a:xfrm>
            <a:off x="10368643" y="134418"/>
            <a:ext cx="1847516" cy="731521"/>
          </a:xfrm>
          <a:prstGeom prst="rect">
            <a:avLst/>
          </a:prstGeom>
        </p:spPr>
      </p:pic>
    </p:spTree>
    <p:extLst>
      <p:ext uri="{BB962C8B-B14F-4D97-AF65-F5344CB8AC3E}">
        <p14:creationId xmlns:p14="http://schemas.microsoft.com/office/powerpoint/2010/main" val="23701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19BD1417-A425-774E-BB14-B1E7FBBEBC36}"/>
              </a:ext>
            </a:extLst>
          </p:cNvPr>
          <p:cNvSpPr>
            <a:spLocks noGrp="1"/>
          </p:cNvSpPr>
          <p:nvPr>
            <p:ph type="body" idx="10"/>
          </p:nvPr>
        </p:nvSpPr>
        <p:spPr/>
        <p:txBody>
          <a:bodyPr/>
          <a:lstStyle/>
          <a:p>
            <a:pPr marL="241300">
              <a:lnSpc>
                <a:spcPct val="90000"/>
              </a:lnSpc>
              <a:spcBef>
                <a:spcPts val="690"/>
              </a:spcBef>
              <a:tabLst>
                <a:tab pos="804545" algn="l"/>
                <a:tab pos="805180" algn="l"/>
              </a:tabLst>
            </a:pPr>
            <a:r>
              <a:rPr lang="en-US" sz="4000" dirty="0">
                <a:latin typeface="Arial" panose="020B0604020202020204" pitchFamily="34" charset="0"/>
              </a:rPr>
              <a:t>Respectful encounters – </a:t>
            </a:r>
            <a:br>
              <a:rPr lang="en-US" sz="4000" dirty="0">
                <a:latin typeface="Arial" panose="020B0604020202020204" pitchFamily="34" charset="0"/>
              </a:rPr>
            </a:br>
            <a:r>
              <a:rPr lang="en-US" sz="4000" dirty="0">
                <a:latin typeface="Arial" panose="020B0604020202020204" pitchFamily="34" charset="0"/>
              </a:rPr>
              <a:t>knowing how to listen</a:t>
            </a:r>
          </a:p>
        </p:txBody>
      </p:sp>
      <p:sp>
        <p:nvSpPr>
          <p:cNvPr id="3" name="Text Placeholder 2">
            <a:extLst>
              <a:ext uri="{FF2B5EF4-FFF2-40B4-BE49-F238E27FC236}">
                <a16:creationId xmlns:a16="http://schemas.microsoft.com/office/drawing/2014/main" id="{6F2DACDE-6872-C84A-A849-7A6E4EE093D2}"/>
              </a:ext>
            </a:extLst>
          </p:cNvPr>
          <p:cNvSpPr>
            <a:spLocks noGrp="1"/>
          </p:cNvSpPr>
          <p:nvPr>
            <p:ph type="body" idx="14"/>
          </p:nvPr>
        </p:nvSpPr>
        <p:spPr>
          <a:xfrm>
            <a:off x="4314824" y="2017175"/>
            <a:ext cx="5319033" cy="3890449"/>
          </a:xfrm>
        </p:spPr>
        <p:txBody>
          <a:bodyPr/>
          <a:lstStyle/>
          <a:p>
            <a:pPr marL="12700" marR="1581150">
              <a:lnSpc>
                <a:spcPts val="2900"/>
              </a:lnSpc>
              <a:spcBef>
                <a:spcPts val="330"/>
              </a:spcBef>
              <a:tabLst>
                <a:tab pos="804545" algn="l"/>
                <a:tab pos="805180" algn="l"/>
              </a:tabLst>
            </a:pPr>
            <a:r>
              <a:rPr lang="fi-FI" sz="2800" b="1" spc="-90" dirty="0">
                <a:latin typeface="Arial" panose="020B0604020202020204" pitchFamily="34" charset="0"/>
              </a:rPr>
              <a:t>A </a:t>
            </a:r>
            <a:r>
              <a:rPr lang="fi-FI" sz="2800" b="1" spc="-90" dirty="0" err="1">
                <a:latin typeface="Arial" panose="020B0604020202020204" pitchFamily="34" charset="0"/>
              </a:rPr>
              <a:t>good</a:t>
            </a:r>
            <a:r>
              <a:rPr lang="fi-FI" sz="2800" b="1" spc="-90" dirty="0">
                <a:latin typeface="Arial" panose="020B0604020202020204" pitchFamily="34" charset="0"/>
              </a:rPr>
              <a:t> </a:t>
            </a:r>
            <a:r>
              <a:rPr lang="fi-FI" sz="2800" b="1" spc="-90" dirty="0" err="1">
                <a:latin typeface="Arial" panose="020B0604020202020204" pitchFamily="34" charset="0"/>
              </a:rPr>
              <a:t>listener</a:t>
            </a:r>
            <a:r>
              <a:rPr lang="fi-FI" sz="2800" b="1" spc="-90" dirty="0">
                <a:latin typeface="Arial" panose="020B0604020202020204" pitchFamily="34" charset="0"/>
              </a:rPr>
              <a:t>…</a:t>
            </a:r>
          </a:p>
          <a:p>
            <a:pPr marL="12700" marR="1581150">
              <a:lnSpc>
                <a:spcPts val="2900"/>
              </a:lnSpc>
              <a:spcBef>
                <a:spcPts val="330"/>
              </a:spcBef>
              <a:tabLst>
                <a:tab pos="804545" algn="l"/>
                <a:tab pos="805180" algn="l"/>
              </a:tabLst>
            </a:pPr>
            <a:endParaRPr lang="fi-FI" sz="2600" b="1" spc="-90" dirty="0">
              <a:latin typeface="Arial" panose="020B0604020202020204" pitchFamily="34" charset="0"/>
            </a:endParaRPr>
          </a:p>
          <a:p>
            <a:pPr marL="469900" marR="1581150" indent="-457200">
              <a:lnSpc>
                <a:spcPts val="2900"/>
              </a:lnSpc>
              <a:spcBef>
                <a:spcPts val="330"/>
              </a:spcBef>
              <a:buFont typeface="Arial" panose="020B0604020202020204" pitchFamily="34" charset="0"/>
              <a:buChar char="•"/>
              <a:tabLst>
                <a:tab pos="804545" algn="l"/>
                <a:tab pos="805180" algn="l"/>
              </a:tabLst>
            </a:pPr>
            <a:r>
              <a:rPr lang="en-US" sz="2600" spc="-90" dirty="0">
                <a:latin typeface="Arial" panose="020B0604020202020204" pitchFamily="34" charset="0"/>
              </a:rPr>
              <a:t>listens more than talks</a:t>
            </a:r>
          </a:p>
          <a:p>
            <a:pPr marL="469900" marR="1581150" indent="-457200">
              <a:lnSpc>
                <a:spcPts val="2900"/>
              </a:lnSpc>
              <a:spcBef>
                <a:spcPts val="330"/>
              </a:spcBef>
              <a:buFont typeface="Arial" panose="020B0604020202020204" pitchFamily="34" charset="0"/>
              <a:buChar char="•"/>
              <a:tabLst>
                <a:tab pos="804545" algn="l"/>
                <a:tab pos="805180" algn="l"/>
              </a:tabLst>
            </a:pPr>
            <a:r>
              <a:rPr lang="en-US" sz="2600" spc="-90" dirty="0">
                <a:latin typeface="Arial" panose="020B0604020202020204" pitchFamily="34" charset="0"/>
              </a:rPr>
              <a:t>shows empathy</a:t>
            </a:r>
          </a:p>
          <a:p>
            <a:pPr marL="469900" marR="1581150" indent="-457200">
              <a:lnSpc>
                <a:spcPts val="2900"/>
              </a:lnSpc>
              <a:spcBef>
                <a:spcPts val="330"/>
              </a:spcBef>
              <a:buFont typeface="Arial" panose="020B0604020202020204" pitchFamily="34" charset="0"/>
              <a:buChar char="•"/>
              <a:tabLst>
                <a:tab pos="804545" algn="l"/>
                <a:tab pos="805180" algn="l"/>
              </a:tabLst>
            </a:pPr>
            <a:r>
              <a:rPr lang="en-US" sz="2600" spc="-90" dirty="0">
                <a:latin typeface="Arial" panose="020B0604020202020204" pitchFamily="34" charset="0"/>
              </a:rPr>
              <a:t>doesn’t belittle other persons emotions</a:t>
            </a:r>
          </a:p>
          <a:p>
            <a:pPr marL="469900" marR="1581150" indent="-457200">
              <a:lnSpc>
                <a:spcPts val="2900"/>
              </a:lnSpc>
              <a:spcBef>
                <a:spcPts val="330"/>
              </a:spcBef>
              <a:buFont typeface="Arial" panose="020B0604020202020204" pitchFamily="34" charset="0"/>
              <a:buChar char="•"/>
              <a:tabLst>
                <a:tab pos="804545" algn="l"/>
                <a:tab pos="805180" algn="l"/>
              </a:tabLst>
            </a:pPr>
            <a:r>
              <a:rPr lang="en-US" sz="2600" spc="-90" dirty="0">
                <a:latin typeface="Arial" panose="020B0604020202020204" pitchFamily="34" charset="0"/>
              </a:rPr>
              <a:t>supports the other person’s decisions / doesn’t push their own opinions and advice</a:t>
            </a:r>
          </a:p>
          <a:p>
            <a:pPr marL="469900" marR="1581150" indent="-457200">
              <a:lnSpc>
                <a:spcPts val="2900"/>
              </a:lnSpc>
              <a:spcBef>
                <a:spcPts val="330"/>
              </a:spcBef>
              <a:buFont typeface="Arial" panose="020B0604020202020204" pitchFamily="34" charset="0"/>
              <a:buChar char="•"/>
              <a:tabLst>
                <a:tab pos="804545" algn="l"/>
                <a:tab pos="805180" algn="l"/>
              </a:tabLst>
            </a:pPr>
            <a:r>
              <a:rPr lang="en-US" sz="2600" spc="-90" dirty="0">
                <a:latin typeface="Arial" panose="020B0604020202020204" pitchFamily="34" charset="0"/>
              </a:rPr>
              <a:t>asks open questions instead of leading ones</a:t>
            </a:r>
          </a:p>
          <a:p>
            <a:pPr marL="469900" marR="1581150" indent="-457200">
              <a:lnSpc>
                <a:spcPts val="2900"/>
              </a:lnSpc>
              <a:spcBef>
                <a:spcPts val="330"/>
              </a:spcBef>
              <a:buFont typeface="Arial" panose="020B0604020202020204" pitchFamily="34" charset="0"/>
              <a:buChar char="•"/>
              <a:tabLst>
                <a:tab pos="804545" algn="l"/>
                <a:tab pos="805180" algn="l"/>
              </a:tabLst>
            </a:pPr>
            <a:r>
              <a:rPr lang="en-US" sz="2600" spc="-90" dirty="0">
                <a:latin typeface="Arial" panose="020B0604020202020204" pitchFamily="34" charset="0"/>
              </a:rPr>
              <a:t>asks defining questions</a:t>
            </a:r>
          </a:p>
          <a:p>
            <a:pPr marL="584200" indent="-342900">
              <a:lnSpc>
                <a:spcPct val="90000"/>
              </a:lnSpc>
              <a:spcBef>
                <a:spcPts val="690"/>
              </a:spcBef>
              <a:buFont typeface="Arial" panose="020B0604020202020204" pitchFamily="34" charset="0"/>
              <a:buChar char="•"/>
              <a:tabLst>
                <a:tab pos="804545" algn="l"/>
                <a:tab pos="805180" algn="l"/>
              </a:tabLst>
            </a:pPr>
            <a:endParaRPr lang="fi-FI" sz="2400" dirty="0">
              <a:solidFill>
                <a:schemeClr val="bg1"/>
              </a:solidFill>
              <a:latin typeface="Lucida Sans" panose="020B0602030504020204" pitchFamily="34" charset="0"/>
            </a:endParaRPr>
          </a:p>
          <a:p>
            <a:pPr marL="241300">
              <a:lnSpc>
                <a:spcPct val="90000"/>
              </a:lnSpc>
              <a:spcBef>
                <a:spcPts val="690"/>
              </a:spcBef>
              <a:tabLst>
                <a:tab pos="804545" algn="l"/>
                <a:tab pos="805180" algn="l"/>
              </a:tabLst>
            </a:pPr>
            <a:endParaRPr lang="en-US" sz="3200" dirty="0">
              <a:latin typeface="Arial" panose="020B0604020202020204" pitchFamily="34" charset="0"/>
            </a:endParaRPr>
          </a:p>
        </p:txBody>
      </p:sp>
      <p:sp>
        <p:nvSpPr>
          <p:cNvPr id="5" name="Tekstiruutu 4">
            <a:extLst>
              <a:ext uri="{FF2B5EF4-FFF2-40B4-BE49-F238E27FC236}">
                <a16:creationId xmlns:a16="http://schemas.microsoft.com/office/drawing/2014/main" id="{30924438-A58E-4820-B425-62BDBB575D85}"/>
              </a:ext>
            </a:extLst>
          </p:cNvPr>
          <p:cNvSpPr txBox="1"/>
          <p:nvPr/>
        </p:nvSpPr>
        <p:spPr>
          <a:xfrm>
            <a:off x="8830109" y="6326510"/>
            <a:ext cx="3133609" cy="405760"/>
          </a:xfrm>
          <a:prstGeom prst="rect">
            <a:avLst/>
          </a:prstGeom>
        </p:spPr>
        <p:txBody>
          <a:bodyPr vert="horz" lIns="91440" tIns="45720" rIns="91440" bIns="45720" rtlCol="0" anchor="ctr">
            <a:normAutofit fontScale="40000" lnSpcReduction="20000"/>
          </a:bodyPr>
          <a:lstStyle/>
          <a:p>
            <a:pPr>
              <a:lnSpc>
                <a:spcPct val="90000"/>
              </a:lnSpc>
              <a:spcBef>
                <a:spcPct val="0"/>
              </a:spcBef>
              <a:spcAft>
                <a:spcPts val="600"/>
              </a:spcAft>
            </a:pPr>
            <a:r>
              <a:rPr lang="en-US" sz="4000">
                <a:solidFill>
                  <a:schemeClr val="bg1"/>
                </a:solidFill>
                <a:latin typeface="+mj-lt"/>
                <a:ea typeface="+mj-ea"/>
                <a:cs typeface="+mj-cs"/>
              </a:rPr>
              <a:t>Kuva: Otto-Ville Väätäinen / SPR</a:t>
            </a:r>
          </a:p>
        </p:txBody>
      </p:sp>
      <p:sp>
        <p:nvSpPr>
          <p:cNvPr id="12" name="Tekstiruutu 11">
            <a:extLst>
              <a:ext uri="{FF2B5EF4-FFF2-40B4-BE49-F238E27FC236}">
                <a16:creationId xmlns:a16="http://schemas.microsoft.com/office/drawing/2014/main" id="{91A85504-F208-40A4-B45D-0477E0E30915}"/>
              </a:ext>
            </a:extLst>
          </p:cNvPr>
          <p:cNvSpPr txBox="1"/>
          <p:nvPr/>
        </p:nvSpPr>
        <p:spPr>
          <a:xfrm>
            <a:off x="7701209" y="792029"/>
            <a:ext cx="4863581" cy="784830"/>
          </a:xfrm>
          <a:prstGeom prst="rect">
            <a:avLst/>
          </a:prstGeom>
          <a:noFill/>
        </p:spPr>
        <p:txBody>
          <a:bodyPr wrap="square" rtlCol="0">
            <a:spAutoFit/>
          </a:bodyPr>
          <a:lstStyle/>
          <a:p>
            <a:pPr algn="ctr"/>
            <a:r>
              <a:rPr lang="fi-FI" sz="2700" i="1" spc="-80" dirty="0">
                <a:solidFill>
                  <a:schemeClr val="accent1"/>
                </a:solidFill>
                <a:latin typeface="Georgia" panose="02040502050405020303" pitchFamily="18" charset="0"/>
                <a:cs typeface="Arial"/>
              </a:rPr>
              <a:t>”How </a:t>
            </a:r>
            <a:r>
              <a:rPr lang="fi-FI" sz="2700" i="1" spc="-80" dirty="0" err="1">
                <a:solidFill>
                  <a:schemeClr val="accent1"/>
                </a:solidFill>
                <a:latin typeface="Georgia" panose="02040502050405020303" pitchFamily="18" charset="0"/>
                <a:cs typeface="Arial"/>
              </a:rPr>
              <a:t>do</a:t>
            </a:r>
            <a:r>
              <a:rPr lang="fi-FI" sz="2700" i="1" spc="-80" dirty="0">
                <a:solidFill>
                  <a:schemeClr val="accent1"/>
                </a:solidFill>
                <a:latin typeface="Georgia" panose="02040502050405020303" pitchFamily="18" charset="0"/>
                <a:cs typeface="Arial"/>
              </a:rPr>
              <a:t> </a:t>
            </a:r>
            <a:r>
              <a:rPr lang="fi-FI" sz="2700" i="1" spc="-80" dirty="0" err="1">
                <a:solidFill>
                  <a:schemeClr val="accent1"/>
                </a:solidFill>
                <a:latin typeface="Georgia" panose="02040502050405020303" pitchFamily="18" charset="0"/>
                <a:cs typeface="Arial"/>
              </a:rPr>
              <a:t>you</a:t>
            </a:r>
            <a:r>
              <a:rPr lang="fi-FI" sz="2700" i="1" spc="-80" dirty="0">
                <a:solidFill>
                  <a:schemeClr val="accent1"/>
                </a:solidFill>
                <a:latin typeface="Georgia" panose="02040502050405020303" pitchFamily="18" charset="0"/>
                <a:cs typeface="Arial"/>
              </a:rPr>
              <a:t> </a:t>
            </a:r>
            <a:r>
              <a:rPr lang="fi-FI" sz="2700" i="1" spc="-80" dirty="0" err="1">
                <a:solidFill>
                  <a:schemeClr val="accent1"/>
                </a:solidFill>
                <a:latin typeface="Georgia" panose="02040502050405020303" pitchFamily="18" charset="0"/>
                <a:cs typeface="Arial"/>
              </a:rPr>
              <a:t>feel</a:t>
            </a:r>
            <a:r>
              <a:rPr lang="fi-FI" sz="2700" i="1" spc="-80" dirty="0">
                <a:solidFill>
                  <a:schemeClr val="accent1"/>
                </a:solidFill>
                <a:latin typeface="Georgia" panose="02040502050405020303" pitchFamily="18" charset="0"/>
                <a:cs typeface="Arial"/>
              </a:rPr>
              <a:t>?”</a:t>
            </a:r>
            <a:endParaRPr lang="fi-FI" sz="2700" i="1" dirty="0">
              <a:solidFill>
                <a:schemeClr val="accent1"/>
              </a:solidFill>
              <a:latin typeface="Georgia" panose="02040502050405020303" pitchFamily="18" charset="0"/>
              <a:cs typeface="Arial"/>
            </a:endParaRPr>
          </a:p>
          <a:p>
            <a:pPr algn="ctr"/>
            <a:endParaRPr lang="fi-FI" dirty="0">
              <a:solidFill>
                <a:schemeClr val="accent1"/>
              </a:solidFill>
              <a:latin typeface="Georgia" panose="02040502050405020303" pitchFamily="18" charset="0"/>
            </a:endParaRPr>
          </a:p>
        </p:txBody>
      </p:sp>
      <p:sp>
        <p:nvSpPr>
          <p:cNvPr id="6" name="object 5">
            <a:extLst>
              <a:ext uri="{FF2B5EF4-FFF2-40B4-BE49-F238E27FC236}">
                <a16:creationId xmlns:a16="http://schemas.microsoft.com/office/drawing/2014/main" id="{7E2D05D6-84DF-4766-9955-220DFE23D96D}"/>
              </a:ext>
            </a:extLst>
          </p:cNvPr>
          <p:cNvSpPr txBox="1"/>
          <p:nvPr/>
        </p:nvSpPr>
        <p:spPr>
          <a:xfrm>
            <a:off x="8251307" y="1494169"/>
            <a:ext cx="3824982" cy="443711"/>
          </a:xfrm>
          <a:prstGeom prst="rect">
            <a:avLst/>
          </a:prstGeom>
        </p:spPr>
        <p:txBody>
          <a:bodyPr vert="horz" wrap="square" lIns="0" tIns="12700" rIns="0" bIns="0" rtlCol="0">
            <a:spAutoFit/>
          </a:bodyPr>
          <a:lstStyle/>
          <a:p>
            <a:pPr marL="12700" algn="ctr">
              <a:lnSpc>
                <a:spcPct val="100000"/>
              </a:lnSpc>
              <a:spcBef>
                <a:spcPts val="100"/>
              </a:spcBef>
            </a:pPr>
            <a:r>
              <a:rPr lang="fi-FI" sz="2700" i="1" spc="-80" dirty="0">
                <a:solidFill>
                  <a:schemeClr val="accent1"/>
                </a:solidFill>
                <a:latin typeface="Georgia" panose="02040502050405020303" pitchFamily="18" charset="0"/>
                <a:cs typeface="Arial"/>
              </a:rPr>
              <a:t>”</a:t>
            </a:r>
            <a:r>
              <a:rPr lang="fi-FI" sz="2700" i="1" spc="-80" dirty="0" err="1">
                <a:solidFill>
                  <a:schemeClr val="accent1"/>
                </a:solidFill>
                <a:latin typeface="Georgia" panose="02040502050405020303" pitchFamily="18" charset="0"/>
                <a:cs typeface="Arial"/>
              </a:rPr>
              <a:t>What</a:t>
            </a:r>
            <a:r>
              <a:rPr lang="fi-FI" sz="2700" i="1" spc="-80" dirty="0">
                <a:solidFill>
                  <a:schemeClr val="accent1"/>
                </a:solidFill>
                <a:latin typeface="Georgia" panose="02040502050405020303" pitchFamily="18" charset="0"/>
                <a:cs typeface="Arial"/>
              </a:rPr>
              <a:t> </a:t>
            </a:r>
            <a:r>
              <a:rPr lang="fi-FI" sz="2700" i="1" spc="-80" dirty="0" err="1">
                <a:solidFill>
                  <a:schemeClr val="accent1"/>
                </a:solidFill>
                <a:latin typeface="Georgia" panose="02040502050405020303" pitchFamily="18" charset="0"/>
                <a:cs typeface="Arial"/>
              </a:rPr>
              <a:t>does</a:t>
            </a:r>
            <a:r>
              <a:rPr lang="fi-FI" sz="2700" i="1" spc="-80" dirty="0">
                <a:solidFill>
                  <a:schemeClr val="accent1"/>
                </a:solidFill>
                <a:latin typeface="Georgia" panose="02040502050405020303" pitchFamily="18" charset="0"/>
                <a:cs typeface="Arial"/>
              </a:rPr>
              <a:t> it </a:t>
            </a:r>
            <a:r>
              <a:rPr lang="fi-FI" sz="2700" i="1" spc="-80" dirty="0" err="1">
                <a:solidFill>
                  <a:schemeClr val="accent1"/>
                </a:solidFill>
                <a:latin typeface="Georgia" panose="02040502050405020303" pitchFamily="18" charset="0"/>
                <a:cs typeface="Arial"/>
              </a:rPr>
              <a:t>mean</a:t>
            </a:r>
            <a:r>
              <a:rPr lang="fi-FI" sz="2700" i="1" spc="-80" dirty="0">
                <a:solidFill>
                  <a:schemeClr val="accent1"/>
                </a:solidFill>
                <a:latin typeface="Georgia" panose="02040502050405020303" pitchFamily="18" charset="0"/>
                <a:cs typeface="Arial"/>
              </a:rPr>
              <a:t>?”</a:t>
            </a:r>
          </a:p>
        </p:txBody>
      </p:sp>
      <p:sp>
        <p:nvSpPr>
          <p:cNvPr id="8" name="object 5">
            <a:extLst>
              <a:ext uri="{FF2B5EF4-FFF2-40B4-BE49-F238E27FC236}">
                <a16:creationId xmlns:a16="http://schemas.microsoft.com/office/drawing/2014/main" id="{7F4D8BBA-E65F-4561-81B8-FB2F408BBD8C}"/>
              </a:ext>
            </a:extLst>
          </p:cNvPr>
          <p:cNvSpPr txBox="1"/>
          <p:nvPr/>
        </p:nvSpPr>
        <p:spPr>
          <a:xfrm>
            <a:off x="8251307" y="2197485"/>
            <a:ext cx="3824982" cy="825867"/>
          </a:xfrm>
          <a:prstGeom prst="rect">
            <a:avLst/>
          </a:prstGeom>
        </p:spPr>
        <p:txBody>
          <a:bodyPr vert="horz" wrap="square" lIns="0" tIns="12700" rIns="0" bIns="0" rtlCol="0">
            <a:spAutoFit/>
          </a:bodyPr>
          <a:lstStyle/>
          <a:p>
            <a:pPr marL="12700" algn="ctr">
              <a:spcBef>
                <a:spcPts val="100"/>
              </a:spcBef>
            </a:pPr>
            <a:r>
              <a:rPr lang="fi-FI" sz="2700" i="1" spc="-80" dirty="0">
                <a:solidFill>
                  <a:schemeClr val="accent1"/>
                </a:solidFill>
                <a:latin typeface="Georgia" panose="02040502050405020303" pitchFamily="18" charset="0"/>
                <a:cs typeface="Arial"/>
              </a:rPr>
              <a:t>”How </a:t>
            </a:r>
            <a:r>
              <a:rPr lang="fi-FI" sz="2700" i="1" spc="-80" dirty="0" err="1">
                <a:solidFill>
                  <a:schemeClr val="accent1"/>
                </a:solidFill>
                <a:latin typeface="Georgia" panose="02040502050405020303" pitchFamily="18" charset="0"/>
                <a:cs typeface="Arial"/>
              </a:rPr>
              <a:t>did</a:t>
            </a:r>
            <a:r>
              <a:rPr lang="fi-FI" sz="2700" i="1" spc="-80" dirty="0">
                <a:solidFill>
                  <a:schemeClr val="accent1"/>
                </a:solidFill>
                <a:latin typeface="Georgia" panose="02040502050405020303" pitchFamily="18" charset="0"/>
                <a:cs typeface="Arial"/>
              </a:rPr>
              <a:t> </a:t>
            </a:r>
            <a:r>
              <a:rPr lang="fi-FI" sz="2700" i="1" spc="-80" dirty="0" err="1">
                <a:solidFill>
                  <a:schemeClr val="accent1"/>
                </a:solidFill>
                <a:latin typeface="Georgia" panose="02040502050405020303" pitchFamily="18" charset="0"/>
                <a:cs typeface="Arial"/>
              </a:rPr>
              <a:t>that</a:t>
            </a:r>
            <a:r>
              <a:rPr lang="fi-FI" sz="2700" i="1" spc="-80" dirty="0">
                <a:solidFill>
                  <a:schemeClr val="accent1"/>
                </a:solidFill>
                <a:latin typeface="Georgia" panose="02040502050405020303" pitchFamily="18" charset="0"/>
                <a:cs typeface="Arial"/>
              </a:rPr>
              <a:t> </a:t>
            </a:r>
            <a:r>
              <a:rPr lang="fi-FI" sz="2700" i="1" spc="-80" dirty="0" err="1">
                <a:solidFill>
                  <a:schemeClr val="accent1"/>
                </a:solidFill>
                <a:latin typeface="Georgia" panose="02040502050405020303" pitchFamily="18" charset="0"/>
                <a:cs typeface="Arial"/>
              </a:rPr>
              <a:t>happen</a:t>
            </a:r>
            <a:r>
              <a:rPr lang="fi-FI" sz="2700" i="1" spc="-80" dirty="0">
                <a:solidFill>
                  <a:schemeClr val="accent1"/>
                </a:solidFill>
                <a:latin typeface="Georgia" panose="02040502050405020303" pitchFamily="18" charset="0"/>
                <a:cs typeface="Arial"/>
              </a:rPr>
              <a:t>?”</a:t>
            </a:r>
          </a:p>
          <a:p>
            <a:pPr marL="12700" algn="ctr">
              <a:lnSpc>
                <a:spcPct val="100000"/>
              </a:lnSpc>
              <a:spcBef>
                <a:spcPts val="100"/>
              </a:spcBef>
            </a:pPr>
            <a:endParaRPr sz="2400" dirty="0">
              <a:solidFill>
                <a:schemeClr val="accent1"/>
              </a:solidFill>
              <a:latin typeface="Georgia" panose="02040502050405020303" pitchFamily="18" charset="0"/>
              <a:cs typeface="Arial"/>
            </a:endParaRPr>
          </a:p>
        </p:txBody>
      </p:sp>
      <p:sp>
        <p:nvSpPr>
          <p:cNvPr id="9" name="object 5">
            <a:extLst>
              <a:ext uri="{FF2B5EF4-FFF2-40B4-BE49-F238E27FC236}">
                <a16:creationId xmlns:a16="http://schemas.microsoft.com/office/drawing/2014/main" id="{2EF7CBD4-1828-45AC-9E0A-194B7991B888}"/>
              </a:ext>
            </a:extLst>
          </p:cNvPr>
          <p:cNvSpPr txBox="1"/>
          <p:nvPr/>
        </p:nvSpPr>
        <p:spPr>
          <a:xfrm>
            <a:off x="8251307" y="4082231"/>
            <a:ext cx="3824982" cy="825867"/>
          </a:xfrm>
          <a:prstGeom prst="rect">
            <a:avLst/>
          </a:prstGeom>
        </p:spPr>
        <p:txBody>
          <a:bodyPr vert="horz" wrap="square" lIns="0" tIns="12700" rIns="0" bIns="0" rtlCol="0">
            <a:spAutoFit/>
          </a:bodyPr>
          <a:lstStyle/>
          <a:p>
            <a:pPr marL="12700" algn="ctr">
              <a:spcBef>
                <a:spcPts val="100"/>
              </a:spcBef>
            </a:pPr>
            <a:r>
              <a:rPr lang="fi-FI" sz="2700" i="1" spc="-80" dirty="0">
                <a:solidFill>
                  <a:schemeClr val="accent1"/>
                </a:solidFill>
                <a:latin typeface="Georgia" panose="02040502050405020303" pitchFamily="18" charset="0"/>
                <a:cs typeface="Arial"/>
              </a:rPr>
              <a:t>”</a:t>
            </a:r>
            <a:r>
              <a:rPr lang="fi-FI" sz="2700" i="1" spc="-80" dirty="0" err="1">
                <a:solidFill>
                  <a:schemeClr val="accent1"/>
                </a:solidFill>
                <a:latin typeface="Georgia" panose="02040502050405020303" pitchFamily="18" charset="0"/>
                <a:cs typeface="Arial"/>
              </a:rPr>
              <a:t>Do</a:t>
            </a:r>
            <a:r>
              <a:rPr lang="fi-FI" sz="2700" i="1" spc="-80" dirty="0">
                <a:solidFill>
                  <a:schemeClr val="accent1"/>
                </a:solidFill>
                <a:latin typeface="Georgia" panose="02040502050405020303" pitchFamily="18" charset="0"/>
                <a:cs typeface="Arial"/>
              </a:rPr>
              <a:t> </a:t>
            </a:r>
            <a:r>
              <a:rPr lang="fi-FI" sz="2700" i="1" spc="-80" dirty="0" err="1">
                <a:solidFill>
                  <a:schemeClr val="accent1"/>
                </a:solidFill>
                <a:latin typeface="Georgia" panose="02040502050405020303" pitchFamily="18" charset="0"/>
                <a:cs typeface="Arial"/>
              </a:rPr>
              <a:t>you</a:t>
            </a:r>
            <a:r>
              <a:rPr lang="fi-FI" sz="2700" i="1" spc="-80" dirty="0">
                <a:solidFill>
                  <a:schemeClr val="accent1"/>
                </a:solidFill>
                <a:latin typeface="Georgia" panose="02040502050405020303" pitchFamily="18" charset="0"/>
                <a:cs typeface="Arial"/>
              </a:rPr>
              <a:t> </a:t>
            </a:r>
            <a:r>
              <a:rPr lang="fi-FI" sz="2700" i="1" spc="-80" dirty="0" err="1">
                <a:solidFill>
                  <a:schemeClr val="accent1"/>
                </a:solidFill>
                <a:latin typeface="Georgia" panose="02040502050405020303" pitchFamily="18" charset="0"/>
                <a:cs typeface="Arial"/>
              </a:rPr>
              <a:t>mean</a:t>
            </a:r>
            <a:r>
              <a:rPr lang="fi-FI" sz="2700" i="1" spc="-80" dirty="0">
                <a:solidFill>
                  <a:schemeClr val="accent1"/>
                </a:solidFill>
                <a:latin typeface="Georgia" panose="02040502050405020303" pitchFamily="18" charset="0"/>
                <a:cs typeface="Arial"/>
              </a:rPr>
              <a:t> </a:t>
            </a:r>
            <a:r>
              <a:rPr lang="fi-FI" sz="2700" i="1" spc="-80" dirty="0" err="1">
                <a:solidFill>
                  <a:schemeClr val="accent1"/>
                </a:solidFill>
                <a:latin typeface="Georgia" panose="02040502050405020303" pitchFamily="18" charset="0"/>
                <a:cs typeface="Arial"/>
              </a:rPr>
              <a:t>that</a:t>
            </a:r>
            <a:r>
              <a:rPr lang="fi-FI" sz="2700" i="1" spc="-80" dirty="0">
                <a:solidFill>
                  <a:schemeClr val="accent1"/>
                </a:solidFill>
                <a:latin typeface="Georgia" panose="02040502050405020303" pitchFamily="18" charset="0"/>
                <a:cs typeface="Arial"/>
              </a:rPr>
              <a:t>…”</a:t>
            </a:r>
          </a:p>
          <a:p>
            <a:pPr marL="12700" algn="ctr">
              <a:lnSpc>
                <a:spcPct val="100000"/>
              </a:lnSpc>
              <a:spcBef>
                <a:spcPts val="100"/>
              </a:spcBef>
            </a:pPr>
            <a:endParaRPr sz="2400" dirty="0">
              <a:solidFill>
                <a:schemeClr val="accent1"/>
              </a:solidFill>
              <a:latin typeface="Georgia" panose="02040502050405020303" pitchFamily="18" charset="0"/>
              <a:cs typeface="Arial"/>
            </a:endParaRPr>
          </a:p>
        </p:txBody>
      </p:sp>
      <p:sp>
        <p:nvSpPr>
          <p:cNvPr id="10" name="object 5">
            <a:extLst>
              <a:ext uri="{FF2B5EF4-FFF2-40B4-BE49-F238E27FC236}">
                <a16:creationId xmlns:a16="http://schemas.microsoft.com/office/drawing/2014/main" id="{83A1A788-5C34-40B6-A823-A52394653830}"/>
              </a:ext>
            </a:extLst>
          </p:cNvPr>
          <p:cNvSpPr txBox="1"/>
          <p:nvPr/>
        </p:nvSpPr>
        <p:spPr>
          <a:xfrm>
            <a:off x="8100317" y="2896533"/>
            <a:ext cx="3824982" cy="1256754"/>
          </a:xfrm>
          <a:prstGeom prst="rect">
            <a:avLst/>
          </a:prstGeom>
        </p:spPr>
        <p:txBody>
          <a:bodyPr vert="horz" wrap="square" lIns="0" tIns="12700" rIns="0" bIns="0" rtlCol="0">
            <a:spAutoFit/>
          </a:bodyPr>
          <a:lstStyle/>
          <a:p>
            <a:pPr marL="12700" algn="ctr">
              <a:spcBef>
                <a:spcPts val="100"/>
              </a:spcBef>
            </a:pPr>
            <a:r>
              <a:rPr lang="en-US" sz="2700" i="1" spc="-80" dirty="0">
                <a:solidFill>
                  <a:schemeClr val="accent1"/>
                </a:solidFill>
                <a:latin typeface="Georgia" panose="02040502050405020303" pitchFamily="18" charset="0"/>
                <a:cs typeface="Arial"/>
              </a:rPr>
              <a:t>”It’s ok to cry. There’s no hurry.”</a:t>
            </a:r>
          </a:p>
          <a:p>
            <a:pPr marL="12700" algn="ctr">
              <a:lnSpc>
                <a:spcPct val="100000"/>
              </a:lnSpc>
              <a:spcBef>
                <a:spcPts val="100"/>
              </a:spcBef>
            </a:pPr>
            <a:endParaRPr sz="2400" dirty="0">
              <a:solidFill>
                <a:schemeClr val="accent1"/>
              </a:solidFill>
              <a:latin typeface="Georgia" panose="02040502050405020303" pitchFamily="18" charset="0"/>
              <a:cs typeface="Arial"/>
            </a:endParaRPr>
          </a:p>
        </p:txBody>
      </p:sp>
      <p:sp>
        <p:nvSpPr>
          <p:cNvPr id="11" name="object 5">
            <a:extLst>
              <a:ext uri="{FF2B5EF4-FFF2-40B4-BE49-F238E27FC236}">
                <a16:creationId xmlns:a16="http://schemas.microsoft.com/office/drawing/2014/main" id="{EB9ECBD0-3D17-4F6B-B083-97D4EC02159C}"/>
              </a:ext>
            </a:extLst>
          </p:cNvPr>
          <p:cNvSpPr txBox="1"/>
          <p:nvPr/>
        </p:nvSpPr>
        <p:spPr>
          <a:xfrm>
            <a:off x="8220508" y="4929189"/>
            <a:ext cx="3824982" cy="1687641"/>
          </a:xfrm>
          <a:prstGeom prst="rect">
            <a:avLst/>
          </a:prstGeom>
        </p:spPr>
        <p:txBody>
          <a:bodyPr vert="horz" wrap="square" lIns="0" tIns="12700" rIns="0" bIns="0" rtlCol="0">
            <a:spAutoFit/>
          </a:bodyPr>
          <a:lstStyle/>
          <a:p>
            <a:pPr marL="12700" algn="ctr">
              <a:spcBef>
                <a:spcPts val="100"/>
              </a:spcBef>
            </a:pPr>
            <a:r>
              <a:rPr lang="en-US" sz="2700" i="1" spc="-80" dirty="0">
                <a:solidFill>
                  <a:schemeClr val="accent1"/>
                </a:solidFill>
                <a:latin typeface="Georgia" panose="02040502050405020303" pitchFamily="18" charset="0"/>
                <a:cs typeface="Arial"/>
              </a:rPr>
              <a:t>”Please, help me understand what you mean.”</a:t>
            </a:r>
          </a:p>
          <a:p>
            <a:pPr marL="12700" algn="ctr">
              <a:lnSpc>
                <a:spcPct val="100000"/>
              </a:lnSpc>
              <a:spcBef>
                <a:spcPts val="100"/>
              </a:spcBef>
            </a:pPr>
            <a:endParaRPr sz="2400" dirty="0">
              <a:solidFill>
                <a:schemeClr val="accent1"/>
              </a:solidFill>
              <a:latin typeface="Georgia" panose="02040502050405020303" pitchFamily="18" charset="0"/>
              <a:cs typeface="Arial"/>
            </a:endParaRPr>
          </a:p>
        </p:txBody>
      </p:sp>
    </p:spTree>
    <p:extLst>
      <p:ext uri="{BB962C8B-B14F-4D97-AF65-F5344CB8AC3E}">
        <p14:creationId xmlns:p14="http://schemas.microsoft.com/office/powerpoint/2010/main" val="197364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kstiruutu 6">
            <a:extLst>
              <a:ext uri="{FF2B5EF4-FFF2-40B4-BE49-F238E27FC236}">
                <a16:creationId xmlns:a16="http://schemas.microsoft.com/office/drawing/2014/main" id="{9EC66AC1-949C-41CE-8D22-7CD83C5950DB}"/>
              </a:ext>
            </a:extLst>
          </p:cNvPr>
          <p:cNvSpPr txBox="1"/>
          <p:nvPr/>
        </p:nvSpPr>
        <p:spPr>
          <a:xfrm>
            <a:off x="5335414" y="353673"/>
            <a:ext cx="5626101" cy="132015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spc="75" dirty="0">
                <a:solidFill>
                  <a:srgbClr val="FF0000"/>
                </a:solidFill>
                <a:latin typeface="Georgia" panose="02040502050405020303" pitchFamily="18" charset="0"/>
                <a:cs typeface="Arial" panose="020B0604020202020204" pitchFamily="34" charset="0"/>
              </a:rPr>
              <a:t>Where do you get support</a:t>
            </a:r>
            <a:r>
              <a:rPr lang="sv-SE" sz="3600" b="1" spc="75" dirty="0">
                <a:solidFill>
                  <a:srgbClr val="FF0000"/>
                </a:solidFill>
                <a:latin typeface="Georgia" panose="02040502050405020303" pitchFamily="18" charset="0"/>
                <a:cs typeface="Arial" panose="020B0604020202020204" pitchFamily="34" charset="0"/>
              </a:rPr>
              <a:t>?</a:t>
            </a:r>
          </a:p>
        </p:txBody>
      </p:sp>
      <p:sp>
        <p:nvSpPr>
          <p:cNvPr id="2" name="Text Placeholder 1">
            <a:extLst>
              <a:ext uri="{FF2B5EF4-FFF2-40B4-BE49-F238E27FC236}">
                <a16:creationId xmlns:a16="http://schemas.microsoft.com/office/drawing/2014/main" id="{A2BAAA2F-A9F9-5449-8FA8-7EC8F2F8A2EF}"/>
              </a:ext>
            </a:extLst>
          </p:cNvPr>
          <p:cNvSpPr>
            <a:spLocks noGrp="1"/>
          </p:cNvSpPr>
          <p:nvPr>
            <p:ph type="body" idx="14"/>
          </p:nvPr>
        </p:nvSpPr>
        <p:spPr>
          <a:xfrm>
            <a:off x="5335414" y="1673830"/>
            <a:ext cx="5626101" cy="4664906"/>
          </a:xfrm>
        </p:spPr>
        <p:txBody>
          <a:bodyPr vert="horz" lIns="91440" tIns="45720" rIns="91440" bIns="45720" rtlCol="0">
            <a:normAutofit/>
          </a:bodyPr>
          <a:lstStyle/>
          <a:p>
            <a:pPr marL="469900" indent="-457200">
              <a:lnSpc>
                <a:spcPct val="100000"/>
              </a:lnSpc>
              <a:spcBef>
                <a:spcPts val="365"/>
              </a:spcBef>
              <a:buFont typeface="Arial" panose="020B0604020202020204" pitchFamily="34" charset="0"/>
              <a:buChar char="•"/>
              <a:tabLst>
                <a:tab pos="804545" algn="l"/>
                <a:tab pos="805180" algn="l"/>
              </a:tabLst>
            </a:pPr>
            <a:r>
              <a:rPr lang="en-US" sz="2400" dirty="0">
                <a:latin typeface="Arial" panose="020B0604020202020204" pitchFamily="34" charset="0"/>
              </a:rPr>
              <a:t>Friend activities’ group and contact person in the local branch/ voluntary friend service</a:t>
            </a:r>
          </a:p>
          <a:p>
            <a:pPr marL="469900" indent="-457200">
              <a:lnSpc>
                <a:spcPct val="100000"/>
              </a:lnSpc>
              <a:spcBef>
                <a:spcPts val="365"/>
              </a:spcBef>
              <a:buFont typeface="Arial" panose="020B0604020202020204" pitchFamily="34" charset="0"/>
              <a:buChar char="•"/>
              <a:tabLst>
                <a:tab pos="804545" algn="l"/>
                <a:tab pos="805180" algn="l"/>
              </a:tabLst>
            </a:pPr>
            <a:r>
              <a:rPr lang="en-US" sz="2400" dirty="0">
                <a:latin typeface="Arial" panose="020B0604020202020204" pitchFamily="34" charset="0"/>
              </a:rPr>
              <a:t>Red Cross trainings and courses</a:t>
            </a:r>
          </a:p>
          <a:p>
            <a:pPr marL="469900" indent="-457200">
              <a:lnSpc>
                <a:spcPct val="100000"/>
              </a:lnSpc>
              <a:spcBef>
                <a:spcPts val="365"/>
              </a:spcBef>
              <a:buFont typeface="Arial" panose="020B0604020202020204" pitchFamily="34" charset="0"/>
              <a:buChar char="•"/>
              <a:tabLst>
                <a:tab pos="804545" algn="l"/>
                <a:tab pos="805180" algn="l"/>
              </a:tabLst>
            </a:pPr>
            <a:r>
              <a:rPr lang="en-US" sz="2400" dirty="0">
                <a:latin typeface="Arial" panose="020B0604020202020204" pitchFamily="34" charset="0"/>
              </a:rPr>
              <a:t>Peer groups (also social media)</a:t>
            </a:r>
          </a:p>
          <a:p>
            <a:pPr marL="469900" indent="-457200">
              <a:lnSpc>
                <a:spcPct val="100000"/>
              </a:lnSpc>
              <a:spcBef>
                <a:spcPts val="365"/>
              </a:spcBef>
              <a:buFont typeface="Arial" panose="020B0604020202020204" pitchFamily="34" charset="0"/>
              <a:buChar char="•"/>
              <a:tabLst>
                <a:tab pos="804545" algn="l"/>
                <a:tab pos="805180" algn="l"/>
              </a:tabLst>
            </a:pPr>
            <a:r>
              <a:rPr lang="en-US" sz="2400" dirty="0">
                <a:latin typeface="Arial" panose="020B0604020202020204" pitchFamily="34" charset="0"/>
              </a:rPr>
              <a:t>Empowerment events</a:t>
            </a:r>
          </a:p>
          <a:p>
            <a:pPr marL="469900" indent="-457200">
              <a:lnSpc>
                <a:spcPct val="100000"/>
              </a:lnSpc>
              <a:spcBef>
                <a:spcPts val="365"/>
              </a:spcBef>
              <a:buFont typeface="Arial" panose="020B0604020202020204" pitchFamily="34" charset="0"/>
              <a:buChar char="•"/>
              <a:tabLst>
                <a:tab pos="804545" algn="l"/>
                <a:tab pos="805180" algn="l"/>
              </a:tabLst>
            </a:pPr>
            <a:r>
              <a:rPr lang="en-US" sz="2400" dirty="0">
                <a:latin typeface="Arial" panose="020B0604020202020204" pitchFamily="34" charset="0"/>
              </a:rPr>
              <a:t>Professional guidance when necessary (contact the nearest district office)</a:t>
            </a:r>
          </a:p>
          <a:p>
            <a:pPr marL="469900" indent="-457200">
              <a:lnSpc>
                <a:spcPct val="100000"/>
              </a:lnSpc>
              <a:spcBef>
                <a:spcPts val="365"/>
              </a:spcBef>
              <a:buFont typeface="Arial" panose="020B0604020202020204" pitchFamily="34" charset="0"/>
              <a:buChar char="•"/>
              <a:tabLst>
                <a:tab pos="804545" algn="l"/>
                <a:tab pos="805180" algn="l"/>
              </a:tabLst>
            </a:pPr>
            <a:r>
              <a:rPr lang="en-US" sz="2400" dirty="0">
                <a:latin typeface="Arial" panose="020B0604020202020204" pitchFamily="34" charset="0"/>
              </a:rPr>
              <a:t>Volunteer’s insurance </a:t>
            </a:r>
          </a:p>
          <a:p>
            <a:pPr marL="469900" indent="-228600">
              <a:lnSpc>
                <a:spcPct val="90000"/>
              </a:lnSpc>
              <a:spcBef>
                <a:spcPts val="365"/>
              </a:spcBef>
              <a:buFont typeface="Arial" panose="020B0604020202020204" pitchFamily="34" charset="0"/>
              <a:buChar char="•"/>
              <a:tabLst>
                <a:tab pos="804545" algn="l"/>
                <a:tab pos="805180" algn="l"/>
              </a:tabLst>
            </a:pPr>
            <a:endParaRPr lang="en-US" sz="2000" dirty="0">
              <a:latin typeface="+mn-lt"/>
              <a:cs typeface="+mn-cs"/>
            </a:endParaRPr>
          </a:p>
        </p:txBody>
      </p:sp>
      <p:sp>
        <p:nvSpPr>
          <p:cNvPr id="9" name="Tekstiruutu 8">
            <a:extLst>
              <a:ext uri="{FF2B5EF4-FFF2-40B4-BE49-F238E27FC236}">
                <a16:creationId xmlns:a16="http://schemas.microsoft.com/office/drawing/2014/main" id="{9D43292F-7B9C-49AE-8204-16CD33CFAE5A}"/>
              </a:ext>
            </a:extLst>
          </p:cNvPr>
          <p:cNvSpPr txBox="1"/>
          <p:nvPr/>
        </p:nvSpPr>
        <p:spPr>
          <a:xfrm>
            <a:off x="9217289" y="6338756"/>
            <a:ext cx="2760980"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Picture: Joonas Brandt/ FRC</a:t>
            </a:r>
          </a:p>
        </p:txBody>
      </p:sp>
      <p:pic>
        <p:nvPicPr>
          <p:cNvPr id="4" name="Kuva 3" descr="Kuva, joka sisältää kohteen henkilö, seinä, sisä, nainen&#10;&#10;Kuvaus luotu automaattisesti">
            <a:extLst>
              <a:ext uri="{FF2B5EF4-FFF2-40B4-BE49-F238E27FC236}">
                <a16:creationId xmlns:a16="http://schemas.microsoft.com/office/drawing/2014/main" id="{09F0AD86-F8E1-4F08-AFEA-FACDAB79F9A7}"/>
              </a:ext>
            </a:extLst>
          </p:cNvPr>
          <p:cNvPicPr>
            <a:picLocks noChangeAspect="1"/>
          </p:cNvPicPr>
          <p:nvPr/>
        </p:nvPicPr>
        <p:blipFill>
          <a:blip r:embed="rId3"/>
          <a:stretch>
            <a:fillRect/>
          </a:stretch>
        </p:blipFill>
        <p:spPr>
          <a:xfrm>
            <a:off x="0" y="0"/>
            <a:ext cx="4574232" cy="6858000"/>
          </a:xfrm>
          <a:prstGeom prst="rect">
            <a:avLst/>
          </a:prstGeom>
        </p:spPr>
      </p:pic>
    </p:spTree>
    <p:extLst>
      <p:ext uri="{BB962C8B-B14F-4D97-AF65-F5344CB8AC3E}">
        <p14:creationId xmlns:p14="http://schemas.microsoft.com/office/powerpoint/2010/main" val="105186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a:extLst>
              <a:ext uri="{FF2B5EF4-FFF2-40B4-BE49-F238E27FC236}">
                <a16:creationId xmlns:a16="http://schemas.microsoft.com/office/drawing/2014/main" id="{9EC66AC1-949C-41CE-8D22-7CD83C5950DB}"/>
              </a:ext>
            </a:extLst>
          </p:cNvPr>
          <p:cNvSpPr txBox="1"/>
          <p:nvPr/>
        </p:nvSpPr>
        <p:spPr>
          <a:xfrm>
            <a:off x="6417733" y="653143"/>
            <a:ext cx="5291663" cy="566454"/>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4000" spc="40" dirty="0">
                <a:latin typeface="Arial"/>
                <a:ea typeface="+mj-ea"/>
                <a:cs typeface="Arial"/>
              </a:rPr>
              <a:t>Online friend activities</a:t>
            </a:r>
            <a:endParaRPr lang="en-US" sz="4000" dirty="0">
              <a:latin typeface="Arial"/>
              <a:ea typeface="+mj-ea"/>
              <a:cs typeface="Arial"/>
            </a:endParaRPr>
          </a:p>
        </p:txBody>
      </p:sp>
      <p:pic>
        <p:nvPicPr>
          <p:cNvPr id="4" name="Kuva 3" descr="Kuva, joka sisältää kohteen henkilö, sisä, seinä&#10;&#10;Kuvaus luotu automaattisesti">
            <a:extLst>
              <a:ext uri="{FF2B5EF4-FFF2-40B4-BE49-F238E27FC236}">
                <a16:creationId xmlns:a16="http://schemas.microsoft.com/office/drawing/2014/main" id="{C6AA861B-83BA-4625-94B9-E7C9E34512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 name="Text Placeholder 1">
            <a:extLst>
              <a:ext uri="{FF2B5EF4-FFF2-40B4-BE49-F238E27FC236}">
                <a16:creationId xmlns:a16="http://schemas.microsoft.com/office/drawing/2014/main" id="{A2BAAA2F-A9F9-5449-8FA8-7EC8F2F8A2EF}"/>
              </a:ext>
            </a:extLst>
          </p:cNvPr>
          <p:cNvSpPr>
            <a:spLocks noGrp="1"/>
          </p:cNvSpPr>
          <p:nvPr>
            <p:ph type="body" idx="14"/>
          </p:nvPr>
        </p:nvSpPr>
        <p:spPr>
          <a:xfrm>
            <a:off x="6417734" y="1729048"/>
            <a:ext cx="5291663" cy="4638413"/>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dirty="0">
                <a:latin typeface="Arial" panose="020B0604020202020204" pitchFamily="34" charset="0"/>
              </a:rPr>
              <a:t>Online friends have regular anonymous chats with the person that requested a friend, either by email or through a chat app of their choosing.</a:t>
            </a:r>
          </a:p>
          <a:p>
            <a:pPr>
              <a:lnSpc>
                <a:spcPct val="90000"/>
              </a:lnSpc>
            </a:pPr>
            <a:endParaRPr lang="en-US" sz="2000" dirty="0">
              <a:latin typeface="Arial" panose="020B0604020202020204" pitchFamily="34" charset="0"/>
            </a:endParaRPr>
          </a:p>
          <a:p>
            <a:pPr indent="-228600">
              <a:lnSpc>
                <a:spcPct val="90000"/>
              </a:lnSpc>
              <a:buFont typeface="Arial" panose="020B0604020202020204" pitchFamily="34" charset="0"/>
              <a:buChar char="•"/>
            </a:pPr>
            <a:r>
              <a:rPr lang="en-US" sz="2000" dirty="0">
                <a:latin typeface="Arial" panose="020B0604020202020204" pitchFamily="34" charset="0"/>
              </a:rPr>
              <a:t>Online friendship voluntary activity that is not bound by time or place.</a:t>
            </a:r>
          </a:p>
          <a:p>
            <a:pPr>
              <a:lnSpc>
                <a:spcPct val="90000"/>
              </a:lnSpc>
            </a:pPr>
            <a:endParaRPr lang="en-US" sz="2000" dirty="0">
              <a:latin typeface="Arial" panose="020B0604020202020204" pitchFamily="34" charset="0"/>
            </a:endParaRPr>
          </a:p>
          <a:p>
            <a:pPr indent="-228600">
              <a:lnSpc>
                <a:spcPct val="90000"/>
              </a:lnSpc>
              <a:buFont typeface="Arial" panose="020B0604020202020204" pitchFamily="34" charset="0"/>
              <a:buChar char="•"/>
            </a:pPr>
            <a:r>
              <a:rPr lang="en-US" sz="2000" dirty="0">
                <a:latin typeface="Arial" panose="020B0604020202020204" pitchFamily="34" charset="0"/>
              </a:rPr>
              <a:t>You can sign up as an online friend when creating a friend profile. Your details will be forwarded to the national online service, where you will be contacted and provided with a link to a self-study online tutorial for online activities.</a:t>
            </a:r>
            <a:endParaRPr lang="en-US" sz="1800" dirty="0">
              <a:latin typeface="Arial" panose="020B0604020202020204" pitchFamily="34" charset="0"/>
            </a:endParaRPr>
          </a:p>
        </p:txBody>
      </p:sp>
      <p:sp>
        <p:nvSpPr>
          <p:cNvPr id="9" name="Tekstiruutu 8">
            <a:extLst>
              <a:ext uri="{FF2B5EF4-FFF2-40B4-BE49-F238E27FC236}">
                <a16:creationId xmlns:a16="http://schemas.microsoft.com/office/drawing/2014/main" id="{9D43292F-7B9C-49AE-8204-16CD33CFAE5A}"/>
              </a:ext>
            </a:extLst>
          </p:cNvPr>
          <p:cNvSpPr txBox="1"/>
          <p:nvPr/>
        </p:nvSpPr>
        <p:spPr>
          <a:xfrm>
            <a:off x="221705" y="6367461"/>
            <a:ext cx="2488838" cy="276999"/>
          </a:xfrm>
          <a:prstGeom prst="rect">
            <a:avLst/>
          </a:prstGeom>
          <a:noFill/>
        </p:spPr>
        <p:txBody>
          <a:bodyPr wrap="square" rtlCol="0">
            <a:spAutoFit/>
          </a:bodyPr>
          <a:lstStyle/>
          <a:p>
            <a:pPr>
              <a:spcAft>
                <a:spcPts val="600"/>
              </a:spcAft>
            </a:pPr>
            <a:r>
              <a:rPr lang="fi-FI" sz="1200" dirty="0">
                <a:solidFill>
                  <a:schemeClr val="bg1"/>
                </a:solidFill>
                <a:latin typeface="Lucida Sans" panose="020B0602030504020204" pitchFamily="34" charset="0"/>
              </a:rPr>
              <a:t>Picture: Joonas Brandt / FRC</a:t>
            </a:r>
          </a:p>
        </p:txBody>
      </p:sp>
      <p:pic>
        <p:nvPicPr>
          <p:cNvPr id="3" name="Picture 2" descr="A picture containing logo&#10;&#10;Description automatically generated">
            <a:extLst>
              <a:ext uri="{FF2B5EF4-FFF2-40B4-BE49-F238E27FC236}">
                <a16:creationId xmlns:a16="http://schemas.microsoft.com/office/drawing/2014/main" id="{C195AC45-98A5-C557-6B5C-6F837CB69239}"/>
              </a:ext>
            </a:extLst>
          </p:cNvPr>
          <p:cNvPicPr>
            <a:picLocks noChangeAspect="1"/>
          </p:cNvPicPr>
          <p:nvPr/>
        </p:nvPicPr>
        <p:blipFill>
          <a:blip r:embed="rId4"/>
          <a:stretch>
            <a:fillRect/>
          </a:stretch>
        </p:blipFill>
        <p:spPr>
          <a:xfrm>
            <a:off x="9812074" y="5915672"/>
            <a:ext cx="2379926" cy="942328"/>
          </a:xfrm>
          <a:prstGeom prst="rect">
            <a:avLst/>
          </a:prstGeom>
        </p:spPr>
      </p:pic>
    </p:spTree>
    <p:extLst>
      <p:ext uri="{BB962C8B-B14F-4D97-AF65-F5344CB8AC3E}">
        <p14:creationId xmlns:p14="http://schemas.microsoft.com/office/powerpoint/2010/main" val="221664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sällön paikkamerkki 52" descr="Kuva, joka sisältää kohteen teksti, clipart-kuva&#10;&#10;Kuvaus luotu automaattisesti">
            <a:extLst>
              <a:ext uri="{FF2B5EF4-FFF2-40B4-BE49-F238E27FC236}">
                <a16:creationId xmlns:a16="http://schemas.microsoft.com/office/drawing/2014/main" id="{3CF9012F-B276-4668-972A-071068205F2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6599" y="4106428"/>
            <a:ext cx="1944253" cy="2653009"/>
          </a:xfrm>
        </p:spPr>
      </p:pic>
      <p:sp>
        <p:nvSpPr>
          <p:cNvPr id="17" name="Suorakulmio 16">
            <a:extLst>
              <a:ext uri="{FF2B5EF4-FFF2-40B4-BE49-F238E27FC236}">
                <a16:creationId xmlns:a16="http://schemas.microsoft.com/office/drawing/2014/main" id="{8F9F0D29-F333-489B-B1B3-731C4FB06844}"/>
              </a:ext>
            </a:extLst>
          </p:cNvPr>
          <p:cNvSpPr/>
          <p:nvPr/>
        </p:nvSpPr>
        <p:spPr>
          <a:xfrm>
            <a:off x="7985080" y="1156280"/>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Volunteering</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outdoor</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recreation</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kstiruutu 7">
            <a:extLst>
              <a:ext uri="{FF2B5EF4-FFF2-40B4-BE49-F238E27FC236}">
                <a16:creationId xmlns:a16="http://schemas.microsoft.com/office/drawing/2014/main" id="{3A0D948F-4687-46F8-8081-CBCC6FB06FE4}"/>
              </a:ext>
            </a:extLst>
          </p:cNvPr>
          <p:cNvSpPr txBox="1"/>
          <p:nvPr/>
        </p:nvSpPr>
        <p:spPr>
          <a:xfrm>
            <a:off x="2173838" y="5759165"/>
            <a:ext cx="8978575" cy="64633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lvl="1" algn="ctr">
              <a:defRPr/>
            </a:pPr>
            <a:r>
              <a:rPr lang="en-US" sz="3600" b="1" dirty="0">
                <a:solidFill>
                  <a:srgbClr val="00B050"/>
                </a:solidFill>
                <a:latin typeface="Calibri" panose="020F0502020204030204"/>
              </a:rPr>
              <a:t>Course on Friend Activities</a:t>
            </a:r>
            <a:r>
              <a:rPr lang="fi-FI" sz="3600" b="1" dirty="0">
                <a:solidFill>
                  <a:srgbClr val="00B050"/>
                </a:solidFill>
                <a:latin typeface="Calibri" panose="020F0502020204030204"/>
              </a:rPr>
              <a:t> </a:t>
            </a:r>
            <a:r>
              <a:rPr kumimoji="0" lang="fi-FI" sz="3600" b="1" i="0" u="none" strike="noStrike" kern="1200" cap="none" spc="0" normalizeH="0" baseline="0" noProof="0" dirty="0">
                <a:ln>
                  <a:noFill/>
                </a:ln>
                <a:solidFill>
                  <a:srgbClr val="00B050"/>
                </a:solidFill>
                <a:effectLst/>
                <a:uLnTx/>
                <a:uFillTx/>
                <a:latin typeface="Calibri" panose="020F0502020204030204"/>
                <a:ea typeface="+mn-ea"/>
                <a:cs typeface="+mn-cs"/>
              </a:rPr>
              <a:t>3h</a:t>
            </a:r>
          </a:p>
        </p:txBody>
      </p:sp>
      <p:sp>
        <p:nvSpPr>
          <p:cNvPr id="9" name="Ellipsi 8">
            <a:extLst>
              <a:ext uri="{FF2B5EF4-FFF2-40B4-BE49-F238E27FC236}">
                <a16:creationId xmlns:a16="http://schemas.microsoft.com/office/drawing/2014/main" id="{C3482A9A-CD70-4946-9BEE-787E2F7F5281}"/>
              </a:ext>
            </a:extLst>
          </p:cNvPr>
          <p:cNvSpPr/>
          <p:nvPr/>
        </p:nvSpPr>
        <p:spPr>
          <a:xfrm>
            <a:off x="779317" y="895824"/>
            <a:ext cx="2974019" cy="2752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Volunteer friend to a lonely young, adult or elderly etc.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Accompanying to run errands: shopping, doctor’s appointment, etc.</a:t>
            </a:r>
          </a:p>
        </p:txBody>
      </p:sp>
      <p:sp>
        <p:nvSpPr>
          <p:cNvPr id="10" name="Tekstiruutu 9">
            <a:extLst>
              <a:ext uri="{FF2B5EF4-FFF2-40B4-BE49-F238E27FC236}">
                <a16:creationId xmlns:a16="http://schemas.microsoft.com/office/drawing/2014/main" id="{29347A4F-D184-49E0-B26D-3CB994087B13}"/>
              </a:ext>
            </a:extLst>
          </p:cNvPr>
          <p:cNvSpPr txBox="1"/>
          <p:nvPr/>
        </p:nvSpPr>
        <p:spPr>
          <a:xfrm>
            <a:off x="1976509" y="3783263"/>
            <a:ext cx="2086252"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Ready to start right away?</a:t>
            </a:r>
          </a:p>
        </p:txBody>
      </p:sp>
      <p:sp>
        <p:nvSpPr>
          <p:cNvPr id="11" name="Tekstiruutu 10">
            <a:extLst>
              <a:ext uri="{FF2B5EF4-FFF2-40B4-BE49-F238E27FC236}">
                <a16:creationId xmlns:a16="http://schemas.microsoft.com/office/drawing/2014/main" id="{A3F611F4-C974-44B9-9BCE-F60E6CDDBCCC}"/>
              </a:ext>
            </a:extLst>
          </p:cNvPr>
          <p:cNvSpPr txBox="1"/>
          <p:nvPr/>
        </p:nvSpPr>
        <p:spPr>
          <a:xfrm>
            <a:off x="1976509" y="4437112"/>
            <a:ext cx="1944252" cy="646331"/>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fi-FI" sz="1800" b="1" i="0" u="none" strike="noStrike" kern="1200" cap="none" spc="0" normalizeH="0" baseline="0" noProof="0" dirty="0" err="1">
                <a:ln>
                  <a:noFill/>
                </a:ln>
                <a:solidFill>
                  <a:srgbClr val="FF0000"/>
                </a:solidFill>
                <a:effectLst/>
                <a:uLnTx/>
                <a:uFillTx/>
                <a:latin typeface="Calibri" panose="020F0502020204030204"/>
                <a:ea typeface="+mn-ea"/>
                <a:cs typeface="+mn-cs"/>
              </a:rPr>
              <a:t>Want</a:t>
            </a:r>
            <a:r>
              <a:rPr kumimoji="0" lang="fi-FI"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fi-FI" sz="1800" b="1" i="0" u="none" strike="noStrike" kern="1200" cap="none" spc="0" normalizeH="0" baseline="0" noProof="0" dirty="0" err="1">
                <a:ln>
                  <a:noFill/>
                </a:ln>
                <a:solidFill>
                  <a:srgbClr val="FF0000"/>
                </a:solidFill>
                <a:effectLst/>
                <a:uLnTx/>
                <a:uFillTx/>
                <a:latin typeface="Calibri" panose="020F0502020204030204"/>
                <a:ea typeface="+mn-ea"/>
                <a:cs typeface="+mn-cs"/>
              </a:rPr>
              <a:t>more</a:t>
            </a:r>
            <a:r>
              <a:rPr kumimoji="0" lang="fi-FI"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fi-FI" sz="1800" b="1" i="0" u="none" strike="noStrike" kern="1200" cap="none" spc="0" normalizeH="0" baseline="0" noProof="0" dirty="0" err="1">
                <a:ln>
                  <a:noFill/>
                </a:ln>
                <a:solidFill>
                  <a:srgbClr val="FF0000"/>
                </a:solidFill>
                <a:effectLst/>
                <a:uLnTx/>
                <a:uFillTx/>
                <a:latin typeface="Calibri" panose="020F0502020204030204"/>
                <a:ea typeface="+mn-ea"/>
                <a:cs typeface="+mn-cs"/>
              </a:rPr>
              <a:t>training</a:t>
            </a:r>
            <a:r>
              <a:rPr kumimoji="0" lang="fi-FI" sz="1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aphicFrame>
        <p:nvGraphicFramePr>
          <p:cNvPr id="30" name="Kaaviokuva 29">
            <a:extLst>
              <a:ext uri="{FF2B5EF4-FFF2-40B4-BE49-F238E27FC236}">
                <a16:creationId xmlns:a16="http://schemas.microsoft.com/office/drawing/2014/main" id="{6B56341A-47D1-4AAB-9226-FE54A55EEB6C}"/>
              </a:ext>
            </a:extLst>
          </p:cNvPr>
          <p:cNvGraphicFramePr/>
          <p:nvPr/>
        </p:nvGraphicFramePr>
        <p:xfrm>
          <a:off x="2032000" y="1745435"/>
          <a:ext cx="491524" cy="4392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1" name="Kaaviokuva 30">
            <a:extLst>
              <a:ext uri="{FF2B5EF4-FFF2-40B4-BE49-F238E27FC236}">
                <a16:creationId xmlns:a16="http://schemas.microsoft.com/office/drawing/2014/main" id="{C2D79457-0C36-4790-B621-92C435530423}"/>
              </a:ext>
            </a:extLst>
          </p:cNvPr>
          <p:cNvGraphicFramePr/>
          <p:nvPr/>
        </p:nvGraphicFramePr>
        <p:xfrm>
          <a:off x="2556622" y="7291126"/>
          <a:ext cx="4510003" cy="1780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2" name="Suorakulmio 31">
            <a:extLst>
              <a:ext uri="{FF2B5EF4-FFF2-40B4-BE49-F238E27FC236}">
                <a16:creationId xmlns:a16="http://schemas.microsoft.com/office/drawing/2014/main" id="{E29E148E-63AC-449D-8E6A-A232BF386D12}"/>
              </a:ext>
            </a:extLst>
          </p:cNvPr>
          <p:cNvSpPr/>
          <p:nvPr/>
        </p:nvSpPr>
        <p:spPr>
          <a:xfrm>
            <a:off x="7985080" y="113917"/>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Making nature part of well-being</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Suorakulmio 32">
            <a:extLst>
              <a:ext uri="{FF2B5EF4-FFF2-40B4-BE49-F238E27FC236}">
                <a16:creationId xmlns:a16="http://schemas.microsoft.com/office/drawing/2014/main" id="{724C8D56-ABAF-4986-9977-255267E03068}"/>
              </a:ext>
            </a:extLst>
          </p:cNvPr>
          <p:cNvSpPr/>
          <p:nvPr/>
        </p:nvSpPr>
        <p:spPr>
          <a:xfrm>
            <a:off x="6095999" y="1160801"/>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Volunteering with people suffering from dementia</a:t>
            </a:r>
          </a:p>
        </p:txBody>
      </p:sp>
      <p:sp>
        <p:nvSpPr>
          <p:cNvPr id="34" name="Suorakulmio 33">
            <a:extLst>
              <a:ext uri="{FF2B5EF4-FFF2-40B4-BE49-F238E27FC236}">
                <a16:creationId xmlns:a16="http://schemas.microsoft.com/office/drawing/2014/main" id="{409E9889-D5B2-46CD-9A80-0212B610D699}"/>
              </a:ext>
            </a:extLst>
          </p:cNvPr>
          <p:cNvSpPr/>
          <p:nvPr/>
        </p:nvSpPr>
        <p:spPr>
          <a:xfrm>
            <a:off x="6131183" y="113917"/>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750" b="0" i="0" u="none" strike="noStrike" kern="1200" cap="none" spc="0" normalizeH="0" baseline="0" noProof="0" dirty="0" err="1">
                <a:ln>
                  <a:noFill/>
                </a:ln>
                <a:solidFill>
                  <a:prstClr val="white"/>
                </a:solidFill>
                <a:effectLst/>
                <a:uLnTx/>
                <a:uFillTx/>
                <a:latin typeface="Calibri" panose="020F0502020204030204"/>
                <a:ea typeface="+mn-ea"/>
                <a:cs typeface="+mn-cs"/>
              </a:rPr>
              <a:t>Mental</a:t>
            </a:r>
            <a:r>
              <a:rPr kumimoji="0" lang="fi-FI" sz="17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750" b="0" i="0" u="none" strike="noStrike" kern="1200" cap="none" spc="0" normalizeH="0" baseline="0" noProof="0" dirty="0" err="1">
                <a:ln>
                  <a:noFill/>
                </a:ln>
                <a:solidFill>
                  <a:prstClr val="white"/>
                </a:solidFill>
                <a:effectLst/>
                <a:uLnTx/>
                <a:uFillTx/>
                <a:latin typeface="Calibri" panose="020F0502020204030204"/>
                <a:ea typeface="+mn-ea"/>
                <a:cs typeface="+mn-cs"/>
              </a:rPr>
              <a:t>health</a:t>
            </a:r>
            <a:r>
              <a:rPr kumimoji="0" lang="fi-FI" sz="1750" b="0" i="0" u="none" strike="noStrike" kern="1200" cap="none" spc="0" normalizeH="0" baseline="0" noProof="0" dirty="0">
                <a:ln>
                  <a:noFill/>
                </a:ln>
                <a:solidFill>
                  <a:prstClr val="white"/>
                </a:solidFill>
                <a:effectLst/>
                <a:uLnTx/>
                <a:uFillTx/>
                <a:latin typeface="Calibri" panose="020F0502020204030204"/>
                <a:ea typeface="+mn-ea"/>
                <a:cs typeface="+mn-cs"/>
              </a:rPr>
              <a:t> for </a:t>
            </a:r>
            <a:r>
              <a:rPr kumimoji="0" lang="fi-FI" sz="1750" b="0" i="0" u="none" strike="noStrike" kern="1200" cap="none" spc="0" normalizeH="0" baseline="0" noProof="0" dirty="0" err="1">
                <a:ln>
                  <a:noFill/>
                </a:ln>
                <a:solidFill>
                  <a:prstClr val="white"/>
                </a:solidFill>
                <a:effectLst/>
                <a:uLnTx/>
                <a:uFillTx/>
                <a:latin typeface="Calibri" panose="020F0502020204030204"/>
                <a:ea typeface="+mn-ea"/>
                <a:cs typeface="+mn-cs"/>
              </a:rPr>
              <a:t>volunteers</a:t>
            </a:r>
            <a:endParaRPr kumimoji="0" lang="fi-FI" sz="17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Suorakulmio 34">
            <a:extLst>
              <a:ext uri="{FF2B5EF4-FFF2-40B4-BE49-F238E27FC236}">
                <a16:creationId xmlns:a16="http://schemas.microsoft.com/office/drawing/2014/main" id="{17177CAA-4D44-444C-A80E-864E41B74B82}"/>
              </a:ext>
            </a:extLst>
          </p:cNvPr>
          <p:cNvSpPr/>
          <p:nvPr/>
        </p:nvSpPr>
        <p:spPr>
          <a:xfrm>
            <a:off x="4250117" y="113917"/>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Young people and mental health</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Suorakulmio 35">
            <a:extLst>
              <a:ext uri="{FF2B5EF4-FFF2-40B4-BE49-F238E27FC236}">
                <a16:creationId xmlns:a16="http://schemas.microsoft.com/office/drawing/2014/main" id="{761C0A8A-FD59-4969-82D0-65294D952410}"/>
              </a:ext>
            </a:extLst>
          </p:cNvPr>
          <p:cNvSpPr/>
          <p:nvPr/>
        </p:nvSpPr>
        <p:spPr>
          <a:xfrm>
            <a:off x="4242102" y="2208603"/>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Volunteering in hospitals, assisted living facilities and care homes</a:t>
            </a:r>
          </a:p>
        </p:txBody>
      </p:sp>
      <p:sp>
        <p:nvSpPr>
          <p:cNvPr id="37" name="Suorakulmio 36">
            <a:extLst>
              <a:ext uri="{FF2B5EF4-FFF2-40B4-BE49-F238E27FC236}">
                <a16:creationId xmlns:a16="http://schemas.microsoft.com/office/drawing/2014/main" id="{53922A22-23B8-4CAA-BBE1-E5700009DA91}"/>
              </a:ext>
            </a:extLst>
          </p:cNvPr>
          <p:cNvSpPr/>
          <p:nvPr/>
        </p:nvSpPr>
        <p:spPr>
          <a:xfrm>
            <a:off x="9838977" y="113917"/>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50" b="0" i="0" u="none" strike="noStrike" kern="1200" cap="none" spc="0" normalizeH="0" baseline="0" noProof="0" dirty="0" err="1">
                <a:ln>
                  <a:noFill/>
                </a:ln>
                <a:solidFill>
                  <a:prstClr val="white"/>
                </a:solidFill>
                <a:effectLst/>
                <a:uLnTx/>
                <a:uFillTx/>
                <a:latin typeface="Calibri" panose="020F0502020204030204"/>
                <a:ea typeface="+mn-ea"/>
                <a:cs typeface="+mn-cs"/>
              </a:rPr>
              <a:t>Talking</a:t>
            </a:r>
            <a:r>
              <a:rPr kumimoji="0" lang="fi-FI" sz="14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450" b="0" i="0" u="none" strike="noStrike" kern="1200" cap="none" spc="0" normalizeH="0" baseline="0" noProof="0" dirty="0" err="1">
                <a:ln>
                  <a:noFill/>
                </a:ln>
                <a:solidFill>
                  <a:prstClr val="white"/>
                </a:solidFill>
                <a:effectLst/>
                <a:uLnTx/>
                <a:uFillTx/>
                <a:latin typeface="Calibri" panose="020F0502020204030204"/>
                <a:ea typeface="+mn-ea"/>
                <a:cs typeface="+mn-cs"/>
              </a:rPr>
              <a:t>about</a:t>
            </a:r>
            <a:r>
              <a:rPr kumimoji="0" lang="fi-FI" sz="14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450" b="0" i="0" u="none" strike="noStrike" kern="1200" cap="none" spc="0" normalizeH="0" baseline="0" noProof="0" dirty="0" err="1">
                <a:ln>
                  <a:noFill/>
                </a:ln>
                <a:solidFill>
                  <a:prstClr val="white"/>
                </a:solidFill>
                <a:effectLst/>
                <a:uLnTx/>
                <a:uFillTx/>
                <a:latin typeface="Calibri" panose="020F0502020204030204"/>
                <a:ea typeface="+mn-ea"/>
                <a:cs typeface="+mn-cs"/>
              </a:rPr>
              <a:t>challenging</a:t>
            </a:r>
            <a:r>
              <a:rPr kumimoji="0" lang="fi-FI" sz="14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450" b="0" i="0" u="none" strike="noStrike" kern="1200" cap="none" spc="0" normalizeH="0" baseline="0" noProof="0" dirty="0" err="1">
                <a:ln>
                  <a:noFill/>
                </a:ln>
                <a:solidFill>
                  <a:prstClr val="white"/>
                </a:solidFill>
                <a:effectLst/>
                <a:uLnTx/>
                <a:uFillTx/>
                <a:latin typeface="Calibri" panose="020F0502020204030204"/>
                <a:ea typeface="+mn-ea"/>
                <a:cs typeface="+mn-cs"/>
              </a:rPr>
              <a:t>issues</a:t>
            </a:r>
            <a:endParaRPr kumimoji="0" lang="fi-FI" sz="14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Suorakulmio 37">
            <a:extLst>
              <a:ext uri="{FF2B5EF4-FFF2-40B4-BE49-F238E27FC236}">
                <a16:creationId xmlns:a16="http://schemas.microsoft.com/office/drawing/2014/main" id="{18A5936C-2A27-4231-8C4D-211024608B87}"/>
              </a:ext>
            </a:extLst>
          </p:cNvPr>
          <p:cNvSpPr/>
          <p:nvPr/>
        </p:nvSpPr>
        <p:spPr>
          <a:xfrm>
            <a:off x="4206921" y="1156280"/>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444500">
              <a:lnSpc>
                <a:spcPct val="90000"/>
              </a:lnSpc>
              <a:spcBef>
                <a:spcPct val="0"/>
              </a:spcBef>
              <a:spcAft>
                <a:spcPct val="35000"/>
              </a:spcAft>
              <a:buNone/>
            </a:pPr>
            <a:r>
              <a:rPr lang="en-US" sz="1800" kern="1200" dirty="0">
                <a:solidFill>
                  <a:schemeClr val="bg1"/>
                </a:solidFill>
                <a:effectLst>
                  <a:outerShdw blurRad="38100" dist="38100" dir="2700000" algn="tl">
                    <a:srgbClr val="000000">
                      <a:alpha val="43137"/>
                    </a:srgbClr>
                  </a:outerShdw>
                </a:effectLst>
              </a:rPr>
              <a:t>Emotional support</a:t>
            </a:r>
          </a:p>
        </p:txBody>
      </p:sp>
      <p:sp>
        <p:nvSpPr>
          <p:cNvPr id="41" name="Suorakulmio 40">
            <a:extLst>
              <a:ext uri="{FF2B5EF4-FFF2-40B4-BE49-F238E27FC236}">
                <a16:creationId xmlns:a16="http://schemas.microsoft.com/office/drawing/2014/main" id="{87CB85E7-1252-471C-A40F-CE84D5FAEAA4}"/>
              </a:ext>
            </a:extLst>
          </p:cNvPr>
          <p:cNvSpPr/>
          <p:nvPr/>
        </p:nvSpPr>
        <p:spPr>
          <a:xfrm>
            <a:off x="7985080" y="2248074"/>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Friend activities group leader training</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Suorakulmio 41">
            <a:extLst>
              <a:ext uri="{FF2B5EF4-FFF2-40B4-BE49-F238E27FC236}">
                <a16:creationId xmlns:a16="http://schemas.microsoft.com/office/drawing/2014/main" id="{38C525F9-973E-4907-BD49-F5C74F0B4316}"/>
              </a:ext>
            </a:extLst>
          </p:cNvPr>
          <p:cNvSpPr/>
          <p:nvPr/>
        </p:nvSpPr>
        <p:spPr>
          <a:xfrm>
            <a:off x="6095999" y="2248074"/>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Volunteering as a prison visitor</a:t>
            </a:r>
          </a:p>
        </p:txBody>
      </p:sp>
      <p:sp>
        <p:nvSpPr>
          <p:cNvPr id="43" name="Suorakulmio 42">
            <a:extLst>
              <a:ext uri="{FF2B5EF4-FFF2-40B4-BE49-F238E27FC236}">
                <a16:creationId xmlns:a16="http://schemas.microsoft.com/office/drawing/2014/main" id="{5E74DBE0-A978-408E-BDDB-285B62BECC56}"/>
              </a:ext>
            </a:extLst>
          </p:cNvPr>
          <p:cNvSpPr/>
          <p:nvPr/>
        </p:nvSpPr>
        <p:spPr>
          <a:xfrm>
            <a:off x="9838977" y="2243705"/>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Mentor</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other</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volunteers</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Suorakulmio 43">
            <a:extLst>
              <a:ext uri="{FF2B5EF4-FFF2-40B4-BE49-F238E27FC236}">
                <a16:creationId xmlns:a16="http://schemas.microsoft.com/office/drawing/2014/main" id="{7D29386D-221B-460C-B283-F38AE833AFD3}"/>
              </a:ext>
            </a:extLst>
          </p:cNvPr>
          <p:cNvSpPr/>
          <p:nvPr/>
        </p:nvSpPr>
        <p:spPr>
          <a:xfrm>
            <a:off x="7985080" y="4417263"/>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Friend</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service</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volunteer</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Suorakulmio 44">
            <a:extLst>
              <a:ext uri="{FF2B5EF4-FFF2-40B4-BE49-F238E27FC236}">
                <a16:creationId xmlns:a16="http://schemas.microsoft.com/office/drawing/2014/main" id="{33B64ABD-AA2D-4D44-9F44-39FB4EB4AF2B}"/>
              </a:ext>
            </a:extLst>
          </p:cNvPr>
          <p:cNvSpPr/>
          <p:nvPr/>
        </p:nvSpPr>
        <p:spPr>
          <a:xfrm>
            <a:off x="4261672" y="3302333"/>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One-</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off</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friend</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activities</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Suorakulmio 45">
            <a:extLst>
              <a:ext uri="{FF2B5EF4-FFF2-40B4-BE49-F238E27FC236}">
                <a16:creationId xmlns:a16="http://schemas.microsoft.com/office/drawing/2014/main" id="{3932091D-D429-476F-AEDC-90B9E081E646}"/>
              </a:ext>
            </a:extLst>
          </p:cNvPr>
          <p:cNvSpPr/>
          <p:nvPr/>
        </p:nvSpPr>
        <p:spPr>
          <a:xfrm>
            <a:off x="9838977" y="4427174"/>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444500">
              <a:lnSpc>
                <a:spcPct val="90000"/>
              </a:lnSpc>
              <a:spcBef>
                <a:spcPct val="0"/>
              </a:spcBef>
              <a:spcAft>
                <a:spcPct val="35000"/>
              </a:spcAft>
              <a:buNone/>
            </a:pPr>
            <a:r>
              <a:rPr lang="en-US" sz="1600" kern="1200" dirty="0">
                <a:solidFill>
                  <a:schemeClr val="bg1"/>
                </a:solidFill>
                <a:effectLst>
                  <a:outerShdw blurRad="38100" dist="38100" dir="2700000" algn="tl">
                    <a:srgbClr val="000000">
                      <a:alpha val="43137"/>
                    </a:srgbClr>
                  </a:outerShdw>
                </a:effectLst>
              </a:rPr>
              <a:t>Advanced course in friend activities</a:t>
            </a:r>
          </a:p>
        </p:txBody>
      </p:sp>
      <p:sp>
        <p:nvSpPr>
          <p:cNvPr id="47" name="Suorakulmio 46">
            <a:extLst>
              <a:ext uri="{FF2B5EF4-FFF2-40B4-BE49-F238E27FC236}">
                <a16:creationId xmlns:a16="http://schemas.microsoft.com/office/drawing/2014/main" id="{8112C0F8-E67C-469C-BD38-6A8B6969C8EA}"/>
              </a:ext>
            </a:extLst>
          </p:cNvPr>
          <p:cNvSpPr/>
          <p:nvPr/>
        </p:nvSpPr>
        <p:spPr>
          <a:xfrm>
            <a:off x="6095999" y="3284379"/>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Supporting</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family</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caregiver</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Suorakulmio 47">
            <a:extLst>
              <a:ext uri="{FF2B5EF4-FFF2-40B4-BE49-F238E27FC236}">
                <a16:creationId xmlns:a16="http://schemas.microsoft.com/office/drawing/2014/main" id="{AE695822-C56F-4234-AB75-AF0C2E1BEE4A}"/>
              </a:ext>
            </a:extLst>
          </p:cNvPr>
          <p:cNvSpPr/>
          <p:nvPr/>
        </p:nvSpPr>
        <p:spPr>
          <a:xfrm>
            <a:off x="7985080" y="3339868"/>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600" dirty="0">
                <a:solidFill>
                  <a:prstClr val="white"/>
                </a:solidFill>
                <a:latin typeface="Calibri" panose="020F0502020204030204"/>
              </a:rPr>
              <a:t>Online </a:t>
            </a:r>
            <a:r>
              <a:rPr lang="fi-FI" sz="1600" dirty="0" err="1">
                <a:solidFill>
                  <a:prstClr val="white"/>
                </a:solidFill>
                <a:latin typeface="Calibri" panose="020F0502020204030204"/>
              </a:rPr>
              <a:t>friend</a:t>
            </a:r>
            <a:r>
              <a:rPr lang="fi-FI" sz="1600" dirty="0">
                <a:solidFill>
                  <a:prstClr val="white"/>
                </a:solidFill>
                <a:latin typeface="Calibri" panose="020F0502020204030204"/>
              </a:rPr>
              <a:t> </a:t>
            </a:r>
            <a:r>
              <a:rPr lang="fi-FI" sz="1600" dirty="0" err="1">
                <a:solidFill>
                  <a:prstClr val="white"/>
                </a:solidFill>
                <a:latin typeface="Calibri" panose="020F0502020204030204"/>
              </a:rPr>
              <a:t>activities</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Suorakulmio 48">
            <a:extLst>
              <a:ext uri="{FF2B5EF4-FFF2-40B4-BE49-F238E27FC236}">
                <a16:creationId xmlns:a16="http://schemas.microsoft.com/office/drawing/2014/main" id="{8DB6392A-A0C6-49DE-898A-A5943F843E65}"/>
              </a:ext>
            </a:extLst>
          </p:cNvPr>
          <p:cNvSpPr/>
          <p:nvPr/>
        </p:nvSpPr>
        <p:spPr>
          <a:xfrm>
            <a:off x="9874161" y="1159230"/>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dirty="0">
                <a:solidFill>
                  <a:prstClr val="white"/>
                </a:solidFill>
                <a:latin typeface="Calibri" panose="020F0502020204030204"/>
              </a:rPr>
              <a:t>T</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rainer</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training</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Suorakulmio 25">
            <a:extLst>
              <a:ext uri="{FF2B5EF4-FFF2-40B4-BE49-F238E27FC236}">
                <a16:creationId xmlns:a16="http://schemas.microsoft.com/office/drawing/2014/main" id="{0C220628-9DCD-42CE-8EEA-6DC42F552DE2}"/>
              </a:ext>
            </a:extLst>
          </p:cNvPr>
          <p:cNvSpPr/>
          <p:nvPr/>
        </p:nvSpPr>
        <p:spPr>
          <a:xfrm>
            <a:off x="6131183" y="4414178"/>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dirty="0">
                <a:solidFill>
                  <a:prstClr val="white"/>
                </a:solidFill>
                <a:latin typeface="Calibri" panose="020F0502020204030204"/>
              </a:rPr>
              <a:t>R</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eadiness</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uorakulmio 26">
            <a:extLst>
              <a:ext uri="{FF2B5EF4-FFF2-40B4-BE49-F238E27FC236}">
                <a16:creationId xmlns:a16="http://schemas.microsoft.com/office/drawing/2014/main" id="{C1D38D2D-4C38-4A7A-99B9-1475394EFBBC}"/>
              </a:ext>
            </a:extLst>
          </p:cNvPr>
          <p:cNvSpPr/>
          <p:nvPr/>
        </p:nvSpPr>
        <p:spPr>
          <a:xfrm>
            <a:off x="9874161" y="3343634"/>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Training to become a surrogate grandparent</a:t>
            </a:r>
            <a:endPar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Suorakulmio 27">
            <a:extLst>
              <a:ext uri="{FF2B5EF4-FFF2-40B4-BE49-F238E27FC236}">
                <a16:creationId xmlns:a16="http://schemas.microsoft.com/office/drawing/2014/main" id="{3AD520F7-8890-4403-BACA-85FA072BB677}"/>
              </a:ext>
            </a:extLst>
          </p:cNvPr>
          <p:cNvSpPr/>
          <p:nvPr/>
        </p:nvSpPr>
        <p:spPr>
          <a:xfrm>
            <a:off x="4270074" y="4393522"/>
            <a:ext cx="1570836" cy="8553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Helping</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refugees</a:t>
            </a: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fi-FI" sz="1800" b="0" i="0" u="none" strike="noStrike" kern="1200" cap="none" spc="0" normalizeH="0" baseline="0" noProof="0" dirty="0" err="1">
                <a:ln>
                  <a:noFill/>
                </a:ln>
                <a:solidFill>
                  <a:prstClr val="white"/>
                </a:solidFill>
                <a:effectLst/>
                <a:uLnTx/>
                <a:uFillTx/>
                <a:latin typeface="Calibri" panose="020F0502020204030204"/>
                <a:ea typeface="+mn-ea"/>
                <a:cs typeface="+mn-cs"/>
              </a:rPr>
              <a:t>immigrants</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56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DAC48ED6-DD3B-4285-AED8-5CFE93B43247}"/>
              </a:ext>
            </a:extLst>
          </p:cNvPr>
          <p:cNvSpPr txBox="1"/>
          <p:nvPr/>
        </p:nvSpPr>
        <p:spPr>
          <a:xfrm>
            <a:off x="692977" y="1905506"/>
            <a:ext cx="8603423" cy="3108543"/>
          </a:xfrm>
          <a:prstGeom prst="rect">
            <a:avLst/>
          </a:prstGeom>
          <a:noFill/>
        </p:spPr>
        <p:txBody>
          <a:bodyPr wrap="square" rtlCol="0">
            <a:spAutoFit/>
          </a:bodyPr>
          <a:lstStyle/>
          <a:p>
            <a:pPr marL="342900" indent="-342900">
              <a:buClr>
                <a:srgbClr val="D71920"/>
              </a:buClr>
              <a:buAutoNum type="arabicPeriod"/>
            </a:pPr>
            <a:r>
              <a:rPr lang="fi-FI" sz="2800" kern="0" spc="-105" dirty="0" err="1">
                <a:latin typeface="Arial" panose="020B0604020202020204" pitchFamily="34" charset="0"/>
              </a:rPr>
              <a:t>Create</a:t>
            </a:r>
            <a:r>
              <a:rPr lang="fi-FI" sz="2800" kern="0" spc="-105" dirty="0">
                <a:latin typeface="Arial" panose="020B0604020202020204" pitchFamily="34" charset="0"/>
              </a:rPr>
              <a:t> a </a:t>
            </a:r>
            <a:r>
              <a:rPr lang="fi-FI" sz="2800" kern="0" spc="-105" dirty="0" err="1">
                <a:latin typeface="Arial" panose="020B0604020202020204" pitchFamily="34" charset="0"/>
              </a:rPr>
              <a:t>profile</a:t>
            </a:r>
            <a:r>
              <a:rPr lang="fi-FI" sz="2800" kern="0" spc="-105" dirty="0">
                <a:latin typeface="Arial" panose="020B0604020202020204" pitchFamily="34" charset="0"/>
              </a:rPr>
              <a:t> in Oma Punainen Risti –</a:t>
            </a:r>
            <a:r>
              <a:rPr lang="fi-FI" sz="2800" kern="0" spc="-105" dirty="0" err="1">
                <a:latin typeface="Arial" panose="020B0604020202020204" pitchFamily="34" charset="0"/>
              </a:rPr>
              <a:t>system</a:t>
            </a:r>
            <a:r>
              <a:rPr lang="fi-FI" sz="2800" kern="0" spc="-105" dirty="0">
                <a:latin typeface="Arial" panose="020B0604020202020204" pitchFamily="34" charset="0"/>
              </a:rPr>
              <a:t> </a:t>
            </a:r>
            <a:r>
              <a:rPr lang="fi-FI" sz="2800" kern="0" spc="-105" dirty="0">
                <a:latin typeface="Arial" panose="020B0604020202020204" pitchFamily="34" charset="0"/>
                <a:hlinkClick r:id="rId3">
                  <a:extLst>
                    <a:ext uri="{A12FA001-AC4F-418D-AE19-62706E023703}">
                      <ahyp:hlinkClr xmlns:ahyp="http://schemas.microsoft.com/office/drawing/2018/hyperlinkcolor" val="tx"/>
                    </a:ext>
                  </a:extLst>
                </a:hlinkClick>
              </a:rPr>
              <a:t>https://oma.punainenristi.fi/</a:t>
            </a:r>
            <a:r>
              <a:rPr lang="fi-FI" sz="2800" kern="0" spc="-105" dirty="0">
                <a:latin typeface="Arial" panose="020B0604020202020204" pitchFamily="34" charset="0"/>
              </a:rPr>
              <a:t> </a:t>
            </a:r>
            <a:r>
              <a:rPr lang="fi-FI" sz="2800" kern="0" spc="-105" dirty="0">
                <a:latin typeface="Arial" panose="020B0604020202020204" pitchFamily="34" charset="0"/>
                <a:sym typeface="Wingdings" panose="05000000000000000000" pitchFamily="2" charset="2"/>
              </a:rPr>
              <a:t> </a:t>
            </a:r>
            <a:br>
              <a:rPr lang="fi-FI" sz="2800" kern="0" spc="-105" dirty="0">
                <a:latin typeface="Arial" panose="020B0604020202020204" pitchFamily="34" charset="0"/>
                <a:sym typeface="Wingdings" panose="05000000000000000000" pitchFamily="2" charset="2"/>
              </a:rPr>
            </a:br>
            <a:r>
              <a:rPr lang="fi-FI" sz="2800" kern="0" spc="-105" dirty="0" err="1">
                <a:latin typeface="Arial" panose="020B0604020202020204" pitchFamily="34" charset="0"/>
                <a:sym typeface="Wingdings" panose="05000000000000000000" pitchFamily="2" charset="2"/>
              </a:rPr>
              <a:t>The</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trainer</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marks</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you</a:t>
            </a:r>
            <a:r>
              <a:rPr lang="fi-FI" sz="2800" kern="0" spc="-105" dirty="0">
                <a:latin typeface="Arial" panose="020B0604020202020204" pitchFamily="34" charset="0"/>
                <a:sym typeface="Wingdings" panose="05000000000000000000" pitchFamily="2" charset="2"/>
              </a:rPr>
              <a:t> as </a:t>
            </a:r>
            <a:r>
              <a:rPr lang="fi-FI" sz="2800" kern="0" spc="-105" dirty="0" err="1">
                <a:latin typeface="Arial" panose="020B0604020202020204" pitchFamily="34" charset="0"/>
                <a:sym typeface="Wingdings" panose="05000000000000000000" pitchFamily="2" charset="2"/>
              </a:rPr>
              <a:t>trained</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friend</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volunteer</a:t>
            </a:r>
            <a:r>
              <a:rPr lang="fi-FI" sz="2800" kern="0" spc="-105" dirty="0">
                <a:latin typeface="Arial" panose="020B0604020202020204" pitchFamily="34" charset="0"/>
                <a:sym typeface="Wingdings" panose="05000000000000000000" pitchFamily="2" charset="2"/>
              </a:rPr>
              <a:t>  </a:t>
            </a:r>
            <a:r>
              <a:rPr lang="fi-FI" sz="2800" kern="0" spc="-105" dirty="0" err="1">
                <a:latin typeface="Arial" panose="020B0604020202020204" pitchFamily="34" charset="0"/>
                <a:sym typeface="Wingdings" panose="05000000000000000000" pitchFamily="2" charset="2"/>
              </a:rPr>
              <a:t>After</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getting</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the</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mark</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fill</a:t>
            </a:r>
            <a:r>
              <a:rPr lang="fi-FI" sz="2800" kern="0" spc="-105" dirty="0">
                <a:latin typeface="Arial" panose="020B0604020202020204" pitchFamily="34" charset="0"/>
                <a:sym typeface="Wingdings" panose="05000000000000000000" pitchFamily="2" charset="2"/>
              </a:rPr>
              <a:t> in </a:t>
            </a:r>
            <a:r>
              <a:rPr lang="fi-FI" sz="2800" kern="0" spc="-105" dirty="0" err="1">
                <a:latin typeface="Arial" panose="020B0604020202020204" pitchFamily="34" charset="0"/>
                <a:sym typeface="Wingdings" panose="05000000000000000000" pitchFamily="2" charset="2"/>
              </a:rPr>
              <a:t>the</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volunteer</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card</a:t>
            </a:r>
            <a:endParaRPr lang="fi-FI" sz="2800" kern="0" spc="-105" dirty="0">
              <a:latin typeface="Arial" panose="020B0604020202020204" pitchFamily="34" charset="0"/>
              <a:sym typeface="Wingdings" panose="05000000000000000000" pitchFamily="2" charset="2"/>
            </a:endParaRPr>
          </a:p>
          <a:p>
            <a:pPr marL="342900" indent="-342900">
              <a:buClr>
                <a:srgbClr val="D71920"/>
              </a:buClr>
              <a:buAutoNum type="arabicPeriod"/>
            </a:pP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rPr>
              <a:t>Contact</a:t>
            </a:r>
            <a:r>
              <a:rPr lang="fi-FI" sz="2800" kern="0" spc="-105" dirty="0">
                <a:latin typeface="Arial" panose="020B0604020202020204" pitchFamily="34" charset="0"/>
              </a:rPr>
              <a:t> </a:t>
            </a:r>
            <a:r>
              <a:rPr lang="fi-FI" sz="2800" kern="0" spc="-105" dirty="0" err="1">
                <a:latin typeface="Arial" panose="020B0604020202020204" pitchFamily="34" charset="0"/>
              </a:rPr>
              <a:t>from</a:t>
            </a:r>
            <a:r>
              <a:rPr lang="fi-FI" sz="2800" kern="0" spc="-105" dirty="0">
                <a:latin typeface="Arial" panose="020B0604020202020204" pitchFamily="34" charset="0"/>
              </a:rPr>
              <a:t> </a:t>
            </a:r>
            <a:r>
              <a:rPr lang="fi-FI" sz="2800" kern="0" spc="-105" dirty="0" err="1">
                <a:latin typeface="Arial" panose="020B0604020202020204" pitchFamily="34" charset="0"/>
              </a:rPr>
              <a:t>the</a:t>
            </a:r>
            <a:r>
              <a:rPr lang="fi-FI" sz="2800" kern="0" spc="-105" dirty="0">
                <a:latin typeface="Arial" panose="020B0604020202020204" pitchFamily="34" charset="0"/>
              </a:rPr>
              <a:t> </a:t>
            </a:r>
            <a:r>
              <a:rPr lang="fi-FI" sz="2800" kern="0" spc="-105" dirty="0" err="1">
                <a:latin typeface="Arial" panose="020B0604020202020204" pitchFamily="34" charset="0"/>
              </a:rPr>
              <a:t>voluntary</a:t>
            </a:r>
            <a:r>
              <a:rPr lang="fi-FI" sz="2800" kern="0" spc="-105" dirty="0">
                <a:latin typeface="Arial" panose="020B0604020202020204" pitchFamily="34" charset="0"/>
              </a:rPr>
              <a:t> </a:t>
            </a:r>
            <a:r>
              <a:rPr lang="fi-FI" sz="2800" kern="0" spc="-105" dirty="0" err="1">
                <a:latin typeface="Arial" panose="020B0604020202020204" pitchFamily="34" charset="0"/>
              </a:rPr>
              <a:t>friend</a:t>
            </a:r>
            <a:r>
              <a:rPr lang="fi-FI" sz="2800" kern="0" spc="-105" dirty="0">
                <a:latin typeface="Arial" panose="020B0604020202020204" pitchFamily="34" charset="0"/>
              </a:rPr>
              <a:t> </a:t>
            </a:r>
            <a:r>
              <a:rPr lang="fi-FI" sz="2800" kern="0" spc="-105" dirty="0" err="1">
                <a:latin typeface="Arial" panose="020B0604020202020204" pitchFamily="34" charset="0"/>
              </a:rPr>
              <a:t>service</a:t>
            </a:r>
            <a:r>
              <a:rPr lang="fi-FI" sz="2800" kern="0" spc="-105" dirty="0">
                <a:latin typeface="Arial" panose="020B0604020202020204" pitchFamily="34" charset="0"/>
              </a:rPr>
              <a:t> </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interview</a:t>
            </a:r>
            <a:endParaRPr lang="fi-FI" sz="2800" kern="0" spc="-105" dirty="0">
              <a:latin typeface="Arial" panose="020B0604020202020204" pitchFamily="34" charset="0"/>
              <a:sym typeface="Wingdings" panose="05000000000000000000" pitchFamily="2" charset="2"/>
            </a:endParaRPr>
          </a:p>
          <a:p>
            <a:pPr marL="342900" indent="-342900">
              <a:buClr>
                <a:srgbClr val="D71920"/>
              </a:buClr>
              <a:buAutoNum type="arabicPeriod"/>
            </a:pPr>
            <a:r>
              <a:rPr lang="fi-FI" sz="2800" dirty="0" err="1">
                <a:latin typeface="Arial" panose="020B0604020202020204" pitchFamily="34" charset="0"/>
                <a:sym typeface="Wingdings" panose="05000000000000000000" pitchFamily="2" charset="2"/>
              </a:rPr>
              <a:t>Forming</a:t>
            </a:r>
            <a:r>
              <a:rPr lang="fi-FI" sz="2800" dirty="0">
                <a:latin typeface="Arial" panose="020B0604020202020204" pitchFamily="34" charset="0"/>
                <a:sym typeface="Wingdings" panose="05000000000000000000" pitchFamily="2" charset="2"/>
              </a:rPr>
              <a:t> a </a:t>
            </a:r>
            <a:r>
              <a:rPr lang="fi-FI" sz="2800" dirty="0" err="1">
                <a:latin typeface="Arial" panose="020B0604020202020204" pitchFamily="34" charset="0"/>
                <a:sym typeface="Wingdings" panose="05000000000000000000" pitchFamily="2" charset="2"/>
              </a:rPr>
              <a:t>friend</a:t>
            </a:r>
            <a:r>
              <a:rPr lang="fi-FI" sz="2800" dirty="0">
                <a:latin typeface="Arial" panose="020B0604020202020204" pitchFamily="34" charset="0"/>
                <a:sym typeface="Wingdings" panose="05000000000000000000" pitchFamily="2" charset="2"/>
              </a:rPr>
              <a:t> </a:t>
            </a:r>
            <a:r>
              <a:rPr lang="fi-FI" sz="2800" dirty="0" err="1">
                <a:latin typeface="Arial" panose="020B0604020202020204" pitchFamily="34" charset="0"/>
                <a:sym typeface="Wingdings" panose="05000000000000000000" pitchFamily="2" charset="2"/>
              </a:rPr>
              <a:t>pair</a:t>
            </a:r>
            <a:r>
              <a:rPr lang="fi-FI" sz="2800" dirty="0">
                <a:latin typeface="Arial" panose="020B0604020202020204" pitchFamily="34" charset="0"/>
                <a:sym typeface="Wingdings" panose="05000000000000000000" pitchFamily="2" charset="2"/>
              </a:rPr>
              <a:t> / </a:t>
            </a:r>
            <a:r>
              <a:rPr lang="fi-FI" sz="2800" dirty="0" err="1">
                <a:latin typeface="Arial" panose="020B0604020202020204" pitchFamily="34" charset="0"/>
                <a:sym typeface="Wingdings" panose="05000000000000000000" pitchFamily="2" charset="2"/>
              </a:rPr>
              <a:t>finding</a:t>
            </a:r>
            <a:r>
              <a:rPr lang="fi-FI" sz="2800" dirty="0">
                <a:latin typeface="Arial" panose="020B0604020202020204" pitchFamily="34" charset="0"/>
                <a:sym typeface="Wingdings" panose="05000000000000000000" pitchFamily="2" charset="2"/>
              </a:rPr>
              <a:t> a </a:t>
            </a:r>
            <a:r>
              <a:rPr lang="fi-FI" sz="2800" dirty="0" err="1">
                <a:latin typeface="Arial" panose="020B0604020202020204" pitchFamily="34" charset="0"/>
                <a:sym typeface="Wingdings" panose="05000000000000000000" pitchFamily="2" charset="2"/>
              </a:rPr>
              <a:t>suitable</a:t>
            </a:r>
            <a:r>
              <a:rPr lang="fi-FI" sz="2800" dirty="0">
                <a:latin typeface="Arial" panose="020B0604020202020204" pitchFamily="34" charset="0"/>
                <a:sym typeface="Wingdings" panose="05000000000000000000" pitchFamily="2" charset="2"/>
              </a:rPr>
              <a:t> </a:t>
            </a:r>
            <a:r>
              <a:rPr lang="fi-FI" sz="2800" dirty="0" err="1">
                <a:latin typeface="Arial" panose="020B0604020202020204" pitchFamily="34" charset="0"/>
                <a:sym typeface="Wingdings" panose="05000000000000000000" pitchFamily="2" charset="2"/>
              </a:rPr>
              <a:t>activity</a:t>
            </a:r>
            <a:r>
              <a:rPr lang="fi-FI" sz="2800" dirty="0">
                <a:latin typeface="Arial" panose="020B0604020202020204" pitchFamily="34" charset="0"/>
                <a:sym typeface="Wingdings" panose="05000000000000000000" pitchFamily="2" charset="2"/>
              </a:rPr>
              <a:t> </a:t>
            </a:r>
          </a:p>
          <a:p>
            <a:pPr marL="342900" indent="-342900">
              <a:buClr>
                <a:srgbClr val="D71920"/>
              </a:buClr>
              <a:buAutoNum type="arabicPeriod"/>
            </a:pPr>
            <a:r>
              <a:rPr lang="fi-FI" sz="2800" kern="0" spc="-105" dirty="0">
                <a:latin typeface="Arial" panose="020B0604020202020204" pitchFamily="34" charset="0"/>
                <a:sym typeface="Wingdings" panose="05000000000000000000" pitchFamily="2" charset="2"/>
              </a:rPr>
              <a:t>Join </a:t>
            </a:r>
            <a:r>
              <a:rPr lang="fi-FI" sz="2800" kern="0" spc="-105" dirty="0" err="1">
                <a:latin typeface="Arial" panose="020B0604020202020204" pitchFamily="34" charset="0"/>
                <a:sym typeface="Wingdings" panose="05000000000000000000" pitchFamily="2" charset="2"/>
              </a:rPr>
              <a:t>the</a:t>
            </a:r>
            <a:r>
              <a:rPr lang="fi-FI" sz="2800" kern="0" spc="-105" dirty="0">
                <a:latin typeface="Arial" panose="020B0604020202020204" pitchFamily="34" charset="0"/>
                <a:sym typeface="Wingdings" panose="05000000000000000000" pitchFamily="2" charset="2"/>
              </a:rPr>
              <a:t> </a:t>
            </a:r>
            <a:r>
              <a:rPr lang="fi-FI" sz="2800" kern="0" spc="-105" dirty="0" err="1">
                <a:latin typeface="Arial" panose="020B0604020202020204" pitchFamily="34" charset="0"/>
                <a:sym typeface="Wingdings" panose="05000000000000000000" pitchFamily="2" charset="2"/>
              </a:rPr>
              <a:t>activities</a:t>
            </a:r>
            <a:endParaRPr lang="fi-FI" sz="2800" kern="0" spc="-105" dirty="0">
              <a:latin typeface="Arial" panose="020B0604020202020204" pitchFamily="34" charset="0"/>
            </a:endParaRPr>
          </a:p>
        </p:txBody>
      </p:sp>
      <p:sp>
        <p:nvSpPr>
          <p:cNvPr id="5" name="object 2">
            <a:extLst>
              <a:ext uri="{FF2B5EF4-FFF2-40B4-BE49-F238E27FC236}">
                <a16:creationId xmlns:a16="http://schemas.microsoft.com/office/drawing/2014/main" id="{9245CC5D-C561-4F7F-AF32-6081E8587D14}"/>
              </a:ext>
            </a:extLst>
          </p:cNvPr>
          <p:cNvSpPr txBox="1">
            <a:spLocks noGrp="1"/>
          </p:cNvSpPr>
          <p:nvPr>
            <p:ph type="title"/>
          </p:nvPr>
        </p:nvSpPr>
        <p:spPr>
          <a:xfrm>
            <a:off x="692977" y="778848"/>
            <a:ext cx="7922259" cy="566822"/>
          </a:xfrm>
          <a:prstGeom prst="rect">
            <a:avLst/>
          </a:prstGeom>
        </p:spPr>
        <p:txBody>
          <a:bodyPr vert="horz" wrap="square" lIns="0" tIns="12700" rIns="0" bIns="0" rtlCol="0">
            <a:spAutoFit/>
          </a:bodyPr>
          <a:lstStyle/>
          <a:p>
            <a:pPr marL="12700">
              <a:lnSpc>
                <a:spcPct val="100000"/>
              </a:lnSpc>
              <a:spcBef>
                <a:spcPts val="100"/>
              </a:spcBef>
            </a:pPr>
            <a:r>
              <a:rPr lang="fi-FI" sz="3600" b="1" spc="100" dirty="0">
                <a:solidFill>
                  <a:srgbClr val="FF0000"/>
                </a:solidFill>
                <a:latin typeface="Georgia" panose="02040502050405020303" pitchFamily="18" charset="0"/>
              </a:rPr>
              <a:t>How </a:t>
            </a:r>
            <a:r>
              <a:rPr lang="fi-FI" sz="3600" b="1" spc="100" dirty="0" err="1">
                <a:solidFill>
                  <a:srgbClr val="FF0000"/>
                </a:solidFill>
                <a:latin typeface="Georgia" panose="02040502050405020303" pitchFamily="18" charset="0"/>
              </a:rPr>
              <a:t>do</a:t>
            </a:r>
            <a:r>
              <a:rPr lang="fi-FI" sz="3600" b="1" spc="100" dirty="0">
                <a:solidFill>
                  <a:srgbClr val="FF0000"/>
                </a:solidFill>
                <a:latin typeface="Georgia" panose="02040502050405020303" pitchFamily="18" charset="0"/>
              </a:rPr>
              <a:t> I </a:t>
            </a:r>
            <a:r>
              <a:rPr lang="fi-FI" sz="3600" b="1" spc="100" dirty="0" err="1">
                <a:solidFill>
                  <a:srgbClr val="FF0000"/>
                </a:solidFill>
                <a:latin typeface="Georgia" panose="02040502050405020303" pitchFamily="18" charset="0"/>
              </a:rPr>
              <a:t>get</a:t>
            </a:r>
            <a:r>
              <a:rPr lang="fi-FI" sz="3600" b="1" spc="100" dirty="0">
                <a:solidFill>
                  <a:srgbClr val="FF0000"/>
                </a:solidFill>
                <a:latin typeface="Georgia" panose="02040502050405020303" pitchFamily="18" charset="0"/>
              </a:rPr>
              <a:t> a </a:t>
            </a:r>
            <a:r>
              <a:rPr lang="fi-FI" sz="3600" b="1" spc="100" dirty="0" err="1">
                <a:solidFill>
                  <a:srgbClr val="FF0000"/>
                </a:solidFill>
                <a:latin typeface="Georgia" panose="02040502050405020303" pitchFamily="18" charset="0"/>
              </a:rPr>
              <a:t>friend</a:t>
            </a:r>
            <a:r>
              <a:rPr lang="fi-FI" sz="3600" b="1" spc="100" dirty="0">
                <a:solidFill>
                  <a:srgbClr val="FF0000"/>
                </a:solidFill>
                <a:latin typeface="Georgia" panose="02040502050405020303" pitchFamily="18" charset="0"/>
              </a:rPr>
              <a:t>?</a:t>
            </a:r>
          </a:p>
        </p:txBody>
      </p:sp>
    </p:spTree>
    <p:extLst>
      <p:ext uri="{BB962C8B-B14F-4D97-AF65-F5344CB8AC3E}">
        <p14:creationId xmlns:p14="http://schemas.microsoft.com/office/powerpoint/2010/main" val="356559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7628784" y="1577842"/>
            <a:ext cx="3480086" cy="2176408"/>
          </a:xfrm>
        </p:spPr>
        <p:txBody>
          <a:bodyPr>
            <a:normAutofit fontScale="85000" lnSpcReduction="10000"/>
          </a:bodyPr>
          <a:lstStyle/>
          <a:p>
            <a:pPr marL="12700" marR="5080">
              <a:lnSpc>
                <a:spcPts val="2900"/>
              </a:lnSpc>
              <a:spcBef>
                <a:spcPts val="330"/>
              </a:spcBef>
            </a:pPr>
            <a:r>
              <a:rPr lang="fi-FI" sz="3200" dirty="0" err="1">
                <a:solidFill>
                  <a:srgbClr val="D71920"/>
                </a:solidFill>
                <a:latin typeface="Lucida Sans"/>
                <a:cs typeface="Lucida Sans"/>
              </a:rPr>
              <a:t>Thank</a:t>
            </a:r>
            <a:r>
              <a:rPr lang="fi-FI" sz="3200" dirty="0">
                <a:solidFill>
                  <a:srgbClr val="D71920"/>
                </a:solidFill>
                <a:latin typeface="Lucida Sans"/>
                <a:cs typeface="Lucida Sans"/>
              </a:rPr>
              <a:t> </a:t>
            </a:r>
            <a:r>
              <a:rPr lang="fi-FI" sz="3200" dirty="0" err="1">
                <a:solidFill>
                  <a:srgbClr val="D71920"/>
                </a:solidFill>
                <a:latin typeface="Lucida Sans"/>
                <a:cs typeface="Lucida Sans"/>
              </a:rPr>
              <a:t>you</a:t>
            </a:r>
            <a:r>
              <a:rPr lang="fi-FI" sz="3200" b="1" dirty="0">
                <a:solidFill>
                  <a:srgbClr val="D71920"/>
                </a:solidFill>
                <a:latin typeface="Lucida Sans"/>
                <a:cs typeface="Lucida Sans"/>
              </a:rPr>
              <a:t>!</a:t>
            </a:r>
          </a:p>
          <a:p>
            <a:pPr marL="12700" marR="5080">
              <a:lnSpc>
                <a:spcPts val="2900"/>
              </a:lnSpc>
              <a:spcBef>
                <a:spcPts val="330"/>
              </a:spcBef>
            </a:pPr>
            <a:endParaRPr lang="fi-FI" sz="2400" dirty="0">
              <a:latin typeface="Lucida Sans"/>
              <a:cs typeface="Lucida Sans"/>
            </a:endParaRPr>
          </a:p>
          <a:p>
            <a:pPr marL="12700" marR="5080">
              <a:lnSpc>
                <a:spcPts val="2900"/>
              </a:lnSpc>
              <a:spcBef>
                <a:spcPts val="330"/>
              </a:spcBef>
            </a:pPr>
            <a:r>
              <a:rPr lang="fi-FI" sz="2400" dirty="0" err="1">
                <a:latin typeface="Lucida Sans"/>
                <a:cs typeface="Lucida Sans"/>
              </a:rPr>
              <a:t>See</a:t>
            </a:r>
            <a:r>
              <a:rPr lang="fi-FI" sz="2400" dirty="0">
                <a:latin typeface="Lucida Sans"/>
                <a:cs typeface="Lucida Sans"/>
              </a:rPr>
              <a:t> </a:t>
            </a:r>
            <a:r>
              <a:rPr lang="fi-FI" sz="2400" dirty="0" err="1">
                <a:latin typeface="Lucida Sans"/>
                <a:cs typeface="Lucida Sans"/>
              </a:rPr>
              <a:t>you</a:t>
            </a:r>
            <a:r>
              <a:rPr lang="fi-FI" sz="2400" dirty="0">
                <a:latin typeface="Lucida Sans"/>
                <a:cs typeface="Lucida Sans"/>
              </a:rPr>
              <a:t> at </a:t>
            </a:r>
            <a:r>
              <a:rPr lang="fi-FI" sz="2400" dirty="0" err="1">
                <a:latin typeface="Lucida Sans"/>
                <a:cs typeface="Lucida Sans"/>
              </a:rPr>
              <a:t>friend</a:t>
            </a:r>
            <a:r>
              <a:rPr lang="fi-FI" sz="2400" dirty="0">
                <a:latin typeface="Lucida Sans"/>
                <a:cs typeface="Lucida Sans"/>
              </a:rPr>
              <a:t> </a:t>
            </a:r>
            <a:r>
              <a:rPr lang="fi-FI" sz="2400" dirty="0" err="1">
                <a:latin typeface="Lucida Sans"/>
                <a:cs typeface="Lucida Sans"/>
              </a:rPr>
              <a:t>activities</a:t>
            </a:r>
            <a:r>
              <a:rPr lang="fi-FI" sz="2400" dirty="0">
                <a:latin typeface="Lucida Sans"/>
                <a:cs typeface="Lucida Sans"/>
              </a:rPr>
              <a:t> in </a:t>
            </a:r>
            <a:r>
              <a:rPr lang="fi-FI" sz="2400" dirty="0" err="1">
                <a:latin typeface="Lucida Sans"/>
                <a:cs typeface="Lucida Sans"/>
              </a:rPr>
              <a:t>your</a:t>
            </a:r>
            <a:r>
              <a:rPr lang="fi-FI" sz="2400" dirty="0">
                <a:latin typeface="Lucida Sans"/>
                <a:cs typeface="Lucida Sans"/>
              </a:rPr>
              <a:t> </a:t>
            </a:r>
            <a:r>
              <a:rPr lang="fi-FI" sz="2400" dirty="0" err="1">
                <a:latin typeface="Lucida Sans"/>
                <a:cs typeface="Lucida Sans"/>
              </a:rPr>
              <a:t>branch</a:t>
            </a:r>
            <a:r>
              <a:rPr lang="fi-FI" sz="2400" dirty="0">
                <a:latin typeface="Lucida Sans"/>
                <a:cs typeface="Lucida Sans"/>
              </a:rPr>
              <a:t>, </a:t>
            </a:r>
            <a:r>
              <a:rPr lang="fi-FI" sz="2400" dirty="0" err="1">
                <a:latin typeface="Lucida Sans"/>
                <a:cs typeface="Lucida Sans"/>
              </a:rPr>
              <a:t>online</a:t>
            </a:r>
            <a:r>
              <a:rPr lang="fi-FI" sz="2400" dirty="0">
                <a:latin typeface="Lucida Sans"/>
                <a:cs typeface="Lucida Sans"/>
              </a:rPr>
              <a:t> and </a:t>
            </a:r>
            <a:r>
              <a:rPr lang="fi-FI" sz="2400" dirty="0" err="1">
                <a:latin typeface="Lucida Sans"/>
                <a:cs typeface="Lucida Sans"/>
              </a:rPr>
              <a:t>social</a:t>
            </a:r>
            <a:r>
              <a:rPr lang="fi-FI" sz="2400" dirty="0">
                <a:latin typeface="Lucida Sans"/>
                <a:cs typeface="Lucida Sans"/>
              </a:rPr>
              <a:t> media! </a:t>
            </a:r>
            <a:endParaRPr lang="fi-FI" sz="2400" dirty="0">
              <a:latin typeface="Lucida Sans"/>
            </a:endParaRPr>
          </a:p>
          <a:p>
            <a:pPr marL="12700" marR="5080">
              <a:lnSpc>
                <a:spcPts val="2900"/>
              </a:lnSpc>
              <a:spcBef>
                <a:spcPts val="330"/>
              </a:spcBef>
            </a:pPr>
            <a:endParaRPr lang="fi-FI" sz="2400" dirty="0">
              <a:latin typeface="Lucida Sans"/>
            </a:endParaRPr>
          </a:p>
          <a:p>
            <a:pPr marL="12700" marR="5080">
              <a:lnSpc>
                <a:spcPts val="2900"/>
              </a:lnSpc>
              <a:spcBef>
                <a:spcPts val="330"/>
              </a:spcBef>
            </a:pPr>
            <a:endParaRPr lang="fi-FI" sz="2400" dirty="0">
              <a:latin typeface="Lucida Sans"/>
            </a:endParaRPr>
          </a:p>
          <a:p>
            <a:pPr marL="12700" marR="5080">
              <a:lnSpc>
                <a:spcPts val="2900"/>
              </a:lnSpc>
              <a:spcBef>
                <a:spcPts val="330"/>
              </a:spcBef>
            </a:pPr>
            <a:endParaRPr lang="fi-FI" sz="2400" dirty="0">
              <a:latin typeface="Lucida Sans"/>
            </a:endParaRPr>
          </a:p>
          <a:p>
            <a:endParaRPr lang="en-GB" dirty="0"/>
          </a:p>
        </p:txBody>
      </p:sp>
      <p:sp>
        <p:nvSpPr>
          <p:cNvPr id="11" name="Tekstiruutu 10">
            <a:extLst>
              <a:ext uri="{FF2B5EF4-FFF2-40B4-BE49-F238E27FC236}">
                <a16:creationId xmlns:a16="http://schemas.microsoft.com/office/drawing/2014/main" id="{4CB47B06-3AB3-45F4-9A1D-083C78A37194}"/>
              </a:ext>
            </a:extLst>
          </p:cNvPr>
          <p:cNvSpPr txBox="1"/>
          <p:nvPr/>
        </p:nvSpPr>
        <p:spPr>
          <a:xfrm>
            <a:off x="313835" y="6334920"/>
            <a:ext cx="2667359" cy="276999"/>
          </a:xfrm>
          <a:prstGeom prst="rect">
            <a:avLst/>
          </a:prstGeom>
          <a:noFill/>
        </p:spPr>
        <p:txBody>
          <a:bodyPr wrap="square" rtlCol="0">
            <a:spAutoFit/>
          </a:bodyPr>
          <a:lstStyle/>
          <a:p>
            <a:r>
              <a:rPr lang="fi-FI" sz="1200" dirty="0">
                <a:latin typeface="Lucida Sans" panose="020B0602030504020204" pitchFamily="34" charset="0"/>
              </a:rPr>
              <a:t>Picture: Jonas Brandt</a:t>
            </a:r>
            <a:r>
              <a:rPr lang="fi-FI" sz="1200" dirty="0">
                <a:solidFill>
                  <a:schemeClr val="bg1"/>
                </a:solidFill>
                <a:latin typeface="Lucida Sans" panose="020B0602030504020204" pitchFamily="34" charset="0"/>
                <a:ea typeface="Verdana" panose="020B0604030504040204" pitchFamily="34" charset="0"/>
                <a:cs typeface="Verdana" panose="020B0604030504040204" pitchFamily="34" charset="0"/>
              </a:rPr>
              <a:t> </a:t>
            </a:r>
            <a:r>
              <a:rPr lang="fi-FI" sz="1200" dirty="0">
                <a:latin typeface="Lucida Sans" panose="020B0602030504020204" pitchFamily="34" charset="0"/>
              </a:rPr>
              <a:t>/ FRC</a:t>
            </a:r>
          </a:p>
        </p:txBody>
      </p:sp>
      <p:pic>
        <p:nvPicPr>
          <p:cNvPr id="3" name="Kuva 3">
            <a:extLst>
              <a:ext uri="{FF2B5EF4-FFF2-40B4-BE49-F238E27FC236}">
                <a16:creationId xmlns:a16="http://schemas.microsoft.com/office/drawing/2014/main" id="{8EECFBA9-A79D-AA2B-A432-B838A5D16589}"/>
              </a:ext>
            </a:extLst>
          </p:cNvPr>
          <p:cNvPicPr>
            <a:picLocks noChangeAspect="1"/>
          </p:cNvPicPr>
          <p:nvPr/>
        </p:nvPicPr>
        <p:blipFill>
          <a:blip r:embed="rId3"/>
          <a:stretch>
            <a:fillRect/>
          </a:stretch>
        </p:blipFill>
        <p:spPr>
          <a:xfrm>
            <a:off x="7061200" y="3608805"/>
            <a:ext cx="1168400" cy="1168400"/>
          </a:xfrm>
          <a:prstGeom prst="rect">
            <a:avLst/>
          </a:prstGeom>
        </p:spPr>
      </p:pic>
      <p:pic>
        <p:nvPicPr>
          <p:cNvPr id="4" name="Kuva 4">
            <a:extLst>
              <a:ext uri="{FF2B5EF4-FFF2-40B4-BE49-F238E27FC236}">
                <a16:creationId xmlns:a16="http://schemas.microsoft.com/office/drawing/2014/main" id="{829E1CA4-05D2-3EB2-4661-910EEF480EC5}"/>
              </a:ext>
            </a:extLst>
          </p:cNvPr>
          <p:cNvPicPr>
            <a:picLocks noChangeAspect="1"/>
          </p:cNvPicPr>
          <p:nvPr/>
        </p:nvPicPr>
        <p:blipFill>
          <a:blip r:embed="rId4"/>
          <a:stretch>
            <a:fillRect/>
          </a:stretch>
        </p:blipFill>
        <p:spPr>
          <a:xfrm>
            <a:off x="7133306" y="4949575"/>
            <a:ext cx="1050925" cy="1063625"/>
          </a:xfrm>
          <a:prstGeom prst="rect">
            <a:avLst/>
          </a:prstGeom>
        </p:spPr>
      </p:pic>
      <p:sp>
        <p:nvSpPr>
          <p:cNvPr id="5" name="Tekstiruutu 4">
            <a:extLst>
              <a:ext uri="{FF2B5EF4-FFF2-40B4-BE49-F238E27FC236}">
                <a16:creationId xmlns:a16="http://schemas.microsoft.com/office/drawing/2014/main" id="{F3305266-E6B9-EDA0-00A5-205451B653F9}"/>
              </a:ext>
            </a:extLst>
          </p:cNvPr>
          <p:cNvSpPr txBox="1"/>
          <p:nvPr/>
        </p:nvSpPr>
        <p:spPr>
          <a:xfrm>
            <a:off x="8397874" y="3889350"/>
            <a:ext cx="29845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@ystavatoiminta</a:t>
            </a:r>
          </a:p>
          <a:p>
            <a:pPr algn="l"/>
            <a:r>
              <a:rPr lang="fi-FI" dirty="0">
                <a:cs typeface="Calibri"/>
              </a:rPr>
              <a:t>@punainenristi</a:t>
            </a:r>
          </a:p>
        </p:txBody>
      </p:sp>
      <p:sp>
        <p:nvSpPr>
          <p:cNvPr id="7" name="Tekstiruutu 6">
            <a:extLst>
              <a:ext uri="{FF2B5EF4-FFF2-40B4-BE49-F238E27FC236}">
                <a16:creationId xmlns:a16="http://schemas.microsoft.com/office/drawing/2014/main" id="{922BF71A-59E7-B6AE-C98E-4ECB54F5F104}"/>
              </a:ext>
            </a:extLst>
          </p:cNvPr>
          <p:cNvSpPr txBox="1"/>
          <p:nvPr/>
        </p:nvSpPr>
        <p:spPr>
          <a:xfrm>
            <a:off x="8397874" y="4944812"/>
            <a:ext cx="29845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@sprystava</a:t>
            </a:r>
          </a:p>
          <a:p>
            <a:pPr algn="l"/>
            <a:r>
              <a:rPr lang="fi-FI" dirty="0">
                <a:cs typeface="Calibri"/>
              </a:rPr>
              <a:t>@punainenristi</a:t>
            </a:r>
          </a:p>
        </p:txBody>
      </p:sp>
      <p:pic>
        <p:nvPicPr>
          <p:cNvPr id="9" name="Kuva 8">
            <a:extLst>
              <a:ext uri="{FF2B5EF4-FFF2-40B4-BE49-F238E27FC236}">
                <a16:creationId xmlns:a16="http://schemas.microsoft.com/office/drawing/2014/main" id="{199ACE2A-AFD4-4247-8267-5DE5FDACC6A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44317" y="1063635"/>
            <a:ext cx="6056169" cy="447999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pic>
        <p:nvPicPr>
          <p:cNvPr id="6" name="Picture 5" descr="A picture containing logo&#10;&#10;Description automatically generated">
            <a:extLst>
              <a:ext uri="{FF2B5EF4-FFF2-40B4-BE49-F238E27FC236}">
                <a16:creationId xmlns:a16="http://schemas.microsoft.com/office/drawing/2014/main" id="{BE0AC293-D024-C069-51EF-12B795B8BF39}"/>
              </a:ext>
            </a:extLst>
          </p:cNvPr>
          <p:cNvPicPr>
            <a:picLocks noChangeAspect="1"/>
          </p:cNvPicPr>
          <p:nvPr/>
        </p:nvPicPr>
        <p:blipFill>
          <a:blip r:embed="rId6"/>
          <a:stretch>
            <a:fillRect/>
          </a:stretch>
        </p:blipFill>
        <p:spPr>
          <a:xfrm>
            <a:off x="10025742" y="6000274"/>
            <a:ext cx="2166257" cy="857726"/>
          </a:xfrm>
          <a:prstGeom prst="rect">
            <a:avLst/>
          </a:prstGeom>
        </p:spPr>
      </p:pic>
    </p:spTree>
    <p:extLst>
      <p:ext uri="{BB962C8B-B14F-4D97-AF65-F5344CB8AC3E}">
        <p14:creationId xmlns:p14="http://schemas.microsoft.com/office/powerpoint/2010/main" val="310260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F27AEFE5-A17C-4B29-AD21-76697C433D30}"/>
              </a:ext>
            </a:extLst>
          </p:cNvPr>
          <p:cNvSpPr txBox="1"/>
          <p:nvPr/>
        </p:nvSpPr>
        <p:spPr>
          <a:xfrm>
            <a:off x="186267" y="959537"/>
            <a:ext cx="11616265" cy="5087290"/>
          </a:xfrm>
          <a:prstGeom prst="rect">
            <a:avLst/>
          </a:prstGeom>
        </p:spPr>
        <p:txBody>
          <a:bodyPr vert="horz" wrap="square" lIns="0" tIns="100330" rIns="0" bIns="0" rtlCol="0">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Humanity</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Preventing and alleviating human suffering in any way possible is the main mission and goal of the operations of the Red Cross. Its purpose is to protect human life and health and to ensure respect for the human being. It promotes mutual understanding, friendship, cooperation and lasting peace amongst all people.</a:t>
            </a:r>
            <a:endParaRPr kumimoji="0" lang="fi-FI"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i-FI"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Impartiality</a:t>
            </a:r>
            <a:r>
              <a:rPr kumimoji="0" lang="fi-FI"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lang="fi-FI" b="1" dirty="0">
                <a:solidFill>
                  <a:srgbClr val="000000"/>
                </a:solidFill>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Red Cross makes no discrimination as to nationality, religious beliefs, race, political opinions, or class. It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endeavours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relieve the suffering of individuals, being guided solely by their needs, and to give priority to the most urgent cases of distress.</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Neutrality: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order to continue to enjoy the confidence of all, the Red Cross may not take sides in hostilities or engage at any time in controversies of a political, religious, ethnic or ideological nature.</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Independence: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Red Cross Movement is independent. The National Societies, while auxiliaries in the humanitarian services of their governments and subject to the laws of their respective countries, must always maintain their autonomy so that they may be able at all times to act in accordance with the principles of the Red Cross.</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Voluntary service: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Red Cross is a voluntary relief movement not prompted in any manner by desire for gain.</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i-FI"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Unity</a:t>
            </a:r>
            <a:r>
              <a:rPr kumimoji="0" lang="fi-FI"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can be only one Red Cross or one Red Crescent Society in any one country. It must be open to all, and it must carry its humanitarian work throughout its territory.</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i-FI"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Universality</a:t>
            </a:r>
            <a:r>
              <a:rPr kumimoji="0" lang="fi-FI"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International Red Cross and Red Crescent Movement is worldwide. All its national Societies have equal status and share equal responsibilities and duties in helping each other</a:t>
            </a:r>
            <a:endParaRPr kumimoji="0" lang="fi-FI"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object 2">
            <a:extLst>
              <a:ext uri="{FF2B5EF4-FFF2-40B4-BE49-F238E27FC236}">
                <a16:creationId xmlns:a16="http://schemas.microsoft.com/office/drawing/2014/main" id="{FD134BD2-D3EA-4BC2-B35F-C078AB9F426E}"/>
              </a:ext>
            </a:extLst>
          </p:cNvPr>
          <p:cNvSpPr txBox="1">
            <a:spLocks/>
          </p:cNvSpPr>
          <p:nvPr/>
        </p:nvSpPr>
        <p:spPr>
          <a:xfrm>
            <a:off x="2297430" y="287952"/>
            <a:ext cx="7759700" cy="566822"/>
          </a:xfrm>
          <a:prstGeom prst="rect">
            <a:avLst/>
          </a:prstGeom>
        </p:spPr>
        <p:txBody>
          <a:bodyPr vert="horz" wrap="square" lIns="0" tIns="12700" rIns="0" bIns="0" rtlCol="0" anchor="ctr">
            <a:spAutoFit/>
          </a:bodyPr>
          <a:lstStyle>
            <a:lvl1pPr algn="l" defTabSz="914400" rtl="0" eaLnBrk="1" latinLnBrk="0" hangingPunct="1">
              <a:lnSpc>
                <a:spcPct val="100000"/>
              </a:lnSpc>
              <a:spcBef>
                <a:spcPct val="0"/>
              </a:spcBef>
              <a:buNone/>
              <a:defRPr sz="2800" b="0" i="0" kern="1200">
                <a:solidFill>
                  <a:schemeClr val="tx1"/>
                </a:solidFill>
                <a:latin typeface="Georgia" panose="02040502050405020303" pitchFamily="18" charset="0"/>
                <a:ea typeface="+mj-ea"/>
                <a:cs typeface="Arial" panose="020B0604020202020204" pitchFamily="34" charset="0"/>
              </a:defRPr>
            </a:lvl1pPr>
          </a:lstStyle>
          <a:p>
            <a:r>
              <a:rPr lang="en-US" altLang="fi-FI" sz="3600" dirty="0">
                <a:solidFill>
                  <a:srgbClr val="FF0000"/>
                </a:solidFill>
                <a:latin typeface="Georgia" panose="02040502050405020303" pitchFamily="18" charset="0"/>
                <a:cs typeface="+mj-cs"/>
              </a:rPr>
              <a:t>The principles of the Red Cross</a:t>
            </a:r>
            <a:endParaRPr lang="fi-FI" altLang="fi-FI" sz="3600" dirty="0">
              <a:solidFill>
                <a:srgbClr val="FF0000"/>
              </a:solidFill>
              <a:latin typeface="Georgia" panose="02040502050405020303" pitchFamily="18" charset="0"/>
              <a:cs typeface="+mj-cs"/>
            </a:endParaRPr>
          </a:p>
        </p:txBody>
      </p:sp>
      <p:pic>
        <p:nvPicPr>
          <p:cNvPr id="2" name="Picture 1" descr="A picture containing logo&#10;&#10;Description automatically generated">
            <a:extLst>
              <a:ext uri="{FF2B5EF4-FFF2-40B4-BE49-F238E27FC236}">
                <a16:creationId xmlns:a16="http://schemas.microsoft.com/office/drawing/2014/main" id="{6A4FF93A-BE3B-5CCD-1267-3DA5A9559F25}"/>
              </a:ext>
            </a:extLst>
          </p:cNvPr>
          <p:cNvPicPr>
            <a:picLocks noChangeAspect="1"/>
          </p:cNvPicPr>
          <p:nvPr/>
        </p:nvPicPr>
        <p:blipFill>
          <a:blip r:embed="rId2"/>
          <a:stretch>
            <a:fillRect/>
          </a:stretch>
        </p:blipFill>
        <p:spPr>
          <a:xfrm>
            <a:off x="10344484" y="6046827"/>
            <a:ext cx="1847516" cy="731521"/>
          </a:xfrm>
          <a:prstGeom prst="rect">
            <a:avLst/>
          </a:prstGeom>
        </p:spPr>
      </p:pic>
    </p:spTree>
    <p:extLst>
      <p:ext uri="{BB962C8B-B14F-4D97-AF65-F5344CB8AC3E}">
        <p14:creationId xmlns:p14="http://schemas.microsoft.com/office/powerpoint/2010/main" val="146016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a:extLst>
              <a:ext uri="{FF2B5EF4-FFF2-40B4-BE49-F238E27FC236}">
                <a16:creationId xmlns:a16="http://schemas.microsoft.com/office/drawing/2014/main" id="{9EC66AC1-949C-41CE-8D22-7CD83C5950DB}"/>
              </a:ext>
            </a:extLst>
          </p:cNvPr>
          <p:cNvSpPr txBox="1"/>
          <p:nvPr/>
        </p:nvSpPr>
        <p:spPr>
          <a:xfrm>
            <a:off x="3975100" y="6379845"/>
            <a:ext cx="21209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Lucida Sans" panose="020B0602030504020204" pitchFamily="34" charset="0"/>
                <a:ea typeface="+mn-ea"/>
                <a:cs typeface="+mn-cs"/>
              </a:rPr>
              <a:t>Kuva: Joonas Brandt / SPR</a:t>
            </a:r>
          </a:p>
        </p:txBody>
      </p:sp>
      <p:pic>
        <p:nvPicPr>
          <p:cNvPr id="5" name="Kuva 4">
            <a:extLst>
              <a:ext uri="{FF2B5EF4-FFF2-40B4-BE49-F238E27FC236}">
                <a16:creationId xmlns:a16="http://schemas.microsoft.com/office/drawing/2014/main" id="{3B1CB07D-2B16-4E17-AF64-B88D2D48DE2D}"/>
              </a:ext>
            </a:extLst>
          </p:cNvPr>
          <p:cNvPicPr>
            <a:picLocks noChangeAspect="1"/>
          </p:cNvPicPr>
          <p:nvPr/>
        </p:nvPicPr>
        <p:blipFill rotWithShape="1">
          <a:blip r:embed="rId3"/>
          <a:srcRect l="17105" r="23464"/>
          <a:stretch/>
        </p:blipFill>
        <p:spPr>
          <a:xfrm>
            <a:off x="0" y="0"/>
            <a:ext cx="5506720" cy="6858000"/>
          </a:xfrm>
          <a:prstGeom prst="rect">
            <a:avLst/>
          </a:prstGeom>
        </p:spPr>
      </p:pic>
      <p:sp>
        <p:nvSpPr>
          <p:cNvPr id="8" name="Tekstiruutu 7">
            <a:extLst>
              <a:ext uri="{FF2B5EF4-FFF2-40B4-BE49-F238E27FC236}">
                <a16:creationId xmlns:a16="http://schemas.microsoft.com/office/drawing/2014/main" id="{05A256E5-2834-4621-9591-C360E9A8EADC}"/>
              </a:ext>
            </a:extLst>
          </p:cNvPr>
          <p:cNvSpPr txBox="1"/>
          <p:nvPr/>
        </p:nvSpPr>
        <p:spPr>
          <a:xfrm>
            <a:off x="5618480" y="1055310"/>
            <a:ext cx="6431280"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a:t>
            </a:r>
            <a:r>
              <a:rPr kumimoji="0" lang="fi-FI"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special</a:t>
            </a:r>
            <a:r>
              <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skills</a:t>
            </a:r>
            <a:r>
              <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needed</a:t>
            </a:r>
            <a:endPar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volunteer is not a professional helper.</a:t>
            </a:r>
            <a:endParaRPr kumimoji="0" 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a:t>
            </a:r>
            <a:r>
              <a:rPr kumimoji="0" lang="fi-FI"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economical</a:t>
            </a:r>
            <a:r>
              <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compensation</a:t>
            </a:r>
            <a:endPar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salary or financial compensation is paid for volunteering as a friend, and volunteering must not impose unreasonable costs on the volunteer.</a:t>
            </a:r>
            <a:endPar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Voluntary</a:t>
            </a:r>
            <a:r>
              <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participation</a:t>
            </a:r>
            <a:endPar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important to maintain a sense of voluntarism in all activities. </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volunteer has the right to choose the times and tasks that suit them and to refuse any tasks that seem unsuitable.</a:t>
            </a:r>
            <a:endParaRPr kumimoji="0" lang="fi-FI"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Volunteers do not have to give their phone number or surname to a friend client in order to protect their privacy</a:t>
            </a:r>
            <a:r>
              <a:rPr kumimoji="0" lang="fi-FI"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9" name="object 2">
            <a:extLst>
              <a:ext uri="{FF2B5EF4-FFF2-40B4-BE49-F238E27FC236}">
                <a16:creationId xmlns:a16="http://schemas.microsoft.com/office/drawing/2014/main" id="{A6BBF4F0-B6E6-45B9-86D4-BA93C6C5D5F4}"/>
              </a:ext>
            </a:extLst>
          </p:cNvPr>
          <p:cNvSpPr txBox="1">
            <a:spLocks/>
          </p:cNvSpPr>
          <p:nvPr/>
        </p:nvSpPr>
        <p:spPr>
          <a:xfrm>
            <a:off x="5730240" y="242267"/>
            <a:ext cx="6319520" cy="813043"/>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600" b="1" i="0" u="none" strike="noStrike" kern="1200" cap="none" spc="100" normalizeH="0" baseline="0" noProof="0" dirty="0">
                <a:ln>
                  <a:noFill/>
                </a:ln>
                <a:solidFill>
                  <a:srgbClr val="F00000"/>
                </a:solidFill>
                <a:effectLst/>
                <a:uLnTx/>
                <a:uFillTx/>
                <a:latin typeface="Arial" panose="020B0604020202020204" pitchFamily="34" charset="0"/>
                <a:ea typeface="+mj-ea"/>
                <a:cs typeface="Arial" panose="020B0604020202020204" pitchFamily="34" charset="0"/>
              </a:rPr>
              <a:t>The rules of volunteering in friend activities</a:t>
            </a:r>
          </a:p>
        </p:txBody>
      </p:sp>
      <p:sp>
        <p:nvSpPr>
          <p:cNvPr id="6" name="Tekstiruutu 5">
            <a:extLst>
              <a:ext uri="{FF2B5EF4-FFF2-40B4-BE49-F238E27FC236}">
                <a16:creationId xmlns:a16="http://schemas.microsoft.com/office/drawing/2014/main" id="{3E5F58B8-8ABB-4941-888F-E2228FCA38E9}"/>
              </a:ext>
            </a:extLst>
          </p:cNvPr>
          <p:cNvSpPr txBox="1"/>
          <p:nvPr/>
        </p:nvSpPr>
        <p:spPr>
          <a:xfrm>
            <a:off x="2858770" y="6542603"/>
            <a:ext cx="2424430" cy="276999"/>
          </a:xfrm>
          <a:prstGeom prst="rect">
            <a:avLst/>
          </a:prstGeom>
          <a:noFill/>
        </p:spPr>
        <p:txBody>
          <a:bodyPr wrap="square" rtlCol="0">
            <a:spAutoFit/>
          </a:bodyPr>
          <a:lstStyle/>
          <a:p>
            <a:r>
              <a:rPr lang="fi-FI" sz="1200" dirty="0">
                <a:solidFill>
                  <a:schemeClr val="bg1"/>
                </a:solidFill>
                <a:latin typeface="Lucida Sans" panose="020B0602030504020204" pitchFamily="34" charset="0"/>
              </a:rPr>
              <a:t>Picture: Joonas Brandt / FRC</a:t>
            </a:r>
          </a:p>
        </p:txBody>
      </p:sp>
      <p:pic>
        <p:nvPicPr>
          <p:cNvPr id="2" name="Picture 1" descr="A picture containing logo&#10;&#10;Description automatically generated">
            <a:extLst>
              <a:ext uri="{FF2B5EF4-FFF2-40B4-BE49-F238E27FC236}">
                <a16:creationId xmlns:a16="http://schemas.microsoft.com/office/drawing/2014/main" id="{BBBF1E6B-D2CA-84D0-D74A-7880762517AE}"/>
              </a:ext>
            </a:extLst>
          </p:cNvPr>
          <p:cNvPicPr>
            <a:picLocks noChangeAspect="1"/>
          </p:cNvPicPr>
          <p:nvPr/>
        </p:nvPicPr>
        <p:blipFill>
          <a:blip r:embed="rId4"/>
          <a:stretch>
            <a:fillRect/>
          </a:stretch>
        </p:blipFill>
        <p:spPr>
          <a:xfrm>
            <a:off x="10344484" y="6046827"/>
            <a:ext cx="1847516" cy="731521"/>
          </a:xfrm>
          <a:prstGeom prst="rect">
            <a:avLst/>
          </a:prstGeom>
        </p:spPr>
      </p:pic>
    </p:spTree>
    <p:extLst>
      <p:ext uri="{BB962C8B-B14F-4D97-AF65-F5344CB8AC3E}">
        <p14:creationId xmlns:p14="http://schemas.microsoft.com/office/powerpoint/2010/main" val="404710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F27AEFE5-A17C-4B29-AD21-76697C433D30}"/>
              </a:ext>
            </a:extLst>
          </p:cNvPr>
          <p:cNvSpPr txBox="1"/>
          <p:nvPr/>
        </p:nvSpPr>
        <p:spPr>
          <a:xfrm>
            <a:off x="850900" y="959537"/>
            <a:ext cx="10375900" cy="5672066"/>
          </a:xfrm>
          <a:prstGeom prst="rect">
            <a:avLst/>
          </a:prstGeom>
        </p:spPr>
        <p:txBody>
          <a:bodyPr vert="horz" wrap="square" lIns="0" tIns="10033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b="1" spc="-60">
                <a:solidFill>
                  <a:srgbClr val="231F20"/>
                </a:solidFill>
                <a:latin typeface="Arial" panose="020B0604020202020204" pitchFamily="34" charset="0"/>
              </a:rPr>
              <a:t>Reliability</a:t>
            </a:r>
            <a:endParaRPr kumimoji="0" lang="fi-FI"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Reliability in volunteering comes through sticking to agreed activities, schedules and meeting times. Any changes are communicated in time and in line of good conduct.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You should also inform the friend service of changes e.g., quitting or other obstacles.</a:t>
            </a:r>
          </a:p>
          <a:p>
            <a:pPr marR="0" lvl="1" algn="l" defTabSz="914400" rtl="0" eaLnBrk="1" fontAlgn="auto" latinLnBrk="0" hangingPunct="1">
              <a:lnSpc>
                <a:spcPct val="100000"/>
              </a:lnSpc>
              <a:spcBef>
                <a:spcPts val="0"/>
              </a:spcBef>
              <a:spcAft>
                <a:spcPts val="0"/>
              </a:spcAft>
              <a:buClrTx/>
              <a:buSzTx/>
              <a:tabLst/>
              <a:defRPr/>
            </a:pPr>
            <a:endParaRPr kumimoji="0" lang="fi-FI"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b="1" spc="-60">
                <a:solidFill>
                  <a:srgbClr val="231F20"/>
                </a:solidFill>
                <a:latin typeface="Arial" panose="020B0604020202020204" pitchFamily="34" charset="0"/>
              </a:rPr>
              <a:t>Secrecy and confidentiality </a:t>
            </a:r>
          </a:p>
          <a:p>
            <a:pPr marL="742950" lvl="1" indent="-285750">
              <a:buFont typeface="Arial" panose="020B0604020202020204" pitchFamily="34" charset="0"/>
              <a:buChar char="•"/>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Volunteers are bound by confidentiality - even on social media and after the friendship has ended.</a:t>
            </a:r>
          </a:p>
          <a:p>
            <a:pPr marL="742950" lvl="1" indent="-285750">
              <a:buFont typeface="Arial" panose="020B0604020202020204" pitchFamily="34" charset="0"/>
              <a:buChar char="•"/>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However, you can express your concerns to a confidential professional and to the friend service.</a:t>
            </a:r>
            <a:endParaRPr kumimoji="0" lang="fi-FI"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Neutrality</a:t>
            </a:r>
          </a:p>
          <a:p>
            <a:pPr marL="742950" lvl="1" indent="-285750">
              <a:buFont typeface="Arial" panose="020B0604020202020204" pitchFamily="34" charset="0"/>
              <a:buChar char="•"/>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 a volunteer, you do not take sides or get involved in conflicts between others</a:t>
            </a:r>
            <a:r>
              <a:rPr kumimoji="0" lang="fi-FI"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fi-FI"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object 2">
            <a:extLst>
              <a:ext uri="{FF2B5EF4-FFF2-40B4-BE49-F238E27FC236}">
                <a16:creationId xmlns:a16="http://schemas.microsoft.com/office/drawing/2014/main" id="{CBE4D54D-1B71-43D9-A9E7-8B0E28B2B7A9}"/>
              </a:ext>
            </a:extLst>
          </p:cNvPr>
          <p:cNvSpPr txBox="1">
            <a:spLocks/>
          </p:cNvSpPr>
          <p:nvPr/>
        </p:nvSpPr>
        <p:spPr>
          <a:xfrm>
            <a:off x="985519" y="427885"/>
            <a:ext cx="9293013"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1" i="0" u="none" strike="noStrike" kern="1200" cap="none" spc="100" normalizeH="0" baseline="0" noProof="0">
                <a:ln>
                  <a:noFill/>
                </a:ln>
                <a:solidFill>
                  <a:srgbClr val="F00000"/>
                </a:solidFill>
                <a:effectLst/>
                <a:uLnTx/>
                <a:uFillTx/>
                <a:latin typeface="Arial" panose="020B0604020202020204" pitchFamily="34" charset="0"/>
                <a:ea typeface="+mj-ea"/>
                <a:cs typeface="Arial" panose="020B0604020202020204" pitchFamily="34" charset="0"/>
              </a:rPr>
              <a:t>The rules of volunteering in friend activities</a:t>
            </a:r>
            <a:endParaRPr kumimoji="0" lang="en-US" sz="2800" b="1" i="0" u="none" strike="noStrike" kern="1200" cap="none" spc="100" normalizeH="0" baseline="0" noProof="0" dirty="0">
              <a:ln>
                <a:noFill/>
              </a:ln>
              <a:solidFill>
                <a:srgbClr val="F00000"/>
              </a:solidFill>
              <a:effectLst/>
              <a:uLnTx/>
              <a:uFillTx/>
              <a:latin typeface="Arial" panose="020B0604020202020204" pitchFamily="34" charset="0"/>
              <a:ea typeface="+mj-ea"/>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35903B96-22E8-92A3-FD0B-E37D32049EF5}"/>
              </a:ext>
            </a:extLst>
          </p:cNvPr>
          <p:cNvPicPr>
            <a:picLocks noChangeAspect="1"/>
          </p:cNvPicPr>
          <p:nvPr/>
        </p:nvPicPr>
        <p:blipFill>
          <a:blip r:embed="rId2"/>
          <a:stretch>
            <a:fillRect/>
          </a:stretch>
        </p:blipFill>
        <p:spPr>
          <a:xfrm>
            <a:off x="10344484" y="6046827"/>
            <a:ext cx="1847516" cy="731521"/>
          </a:xfrm>
          <a:prstGeom prst="rect">
            <a:avLst/>
          </a:prstGeom>
        </p:spPr>
      </p:pic>
    </p:spTree>
    <p:extLst>
      <p:ext uri="{BB962C8B-B14F-4D97-AF65-F5344CB8AC3E}">
        <p14:creationId xmlns:p14="http://schemas.microsoft.com/office/powerpoint/2010/main" val="105100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F27AEFE5-A17C-4B29-AD21-76697C433D30}"/>
              </a:ext>
            </a:extLst>
          </p:cNvPr>
          <p:cNvSpPr txBox="1"/>
          <p:nvPr/>
        </p:nvSpPr>
        <p:spPr>
          <a:xfrm>
            <a:off x="850899" y="959537"/>
            <a:ext cx="10917767" cy="4533292"/>
          </a:xfrm>
          <a:prstGeom prst="rect">
            <a:avLst/>
          </a:prstGeom>
        </p:spPr>
        <p:txBody>
          <a:bodyPr vert="horz" wrap="square" lIns="0" tIns="10033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Acting on the terms of the person in need</a:t>
            </a:r>
          </a:p>
          <a:p>
            <a:pPr marL="742950" lvl="1" indent="-285750">
              <a:buFont typeface="Arial" panose="020B0604020202020204" pitchFamily="34" charset="0"/>
              <a:buChar char="•"/>
              <a:defRPr/>
            </a:pP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Volunteering</a:t>
            </a: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done</a:t>
            </a: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the person who needs a friend and listening to their wishes.</a:t>
            </a:r>
            <a:endPar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friend client is encouraged to take an active role.</a:t>
            </a:r>
            <a:endParaRPr kumimoji="0" 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Equality</a:t>
            </a:r>
            <a:endPar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lvl="1" indent="-285750">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Volunteering is an interaction between people, with respect and equality at its core.</a:t>
            </a:r>
          </a:p>
          <a:p>
            <a:pPr marL="742950" lvl="1" indent="-285750">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volunteer friend is not a better person than </a:t>
            </a:r>
            <a:r>
              <a:rPr lang="en-US" sz="2400" dirty="0">
                <a:solidFill>
                  <a:srgbClr val="000000"/>
                </a:solidFill>
                <a:latin typeface="Arial" panose="020B0604020202020204" pitchFamily="34" charset="0"/>
                <a:cs typeface="Arial" panose="020B0604020202020204" pitchFamily="34" charset="0"/>
              </a:rPr>
              <a:t>their friend, nor a </a:t>
            </a:r>
            <a:r>
              <a:rPr lang="en-US" sz="2400" dirty="0" err="1">
                <a:solidFill>
                  <a:srgbClr val="000000"/>
                </a:solidFill>
                <a:latin typeface="Arial" panose="020B0604020202020204" pitchFamily="34" charset="0"/>
                <a:cs typeface="Arial" panose="020B0604020202020204" pitchFamily="34" charset="0"/>
              </a:rPr>
              <a:t>saviour</a:t>
            </a:r>
            <a:r>
              <a:rPr lang="en-US" sz="2400" dirty="0">
                <a:solidFill>
                  <a:srgbClr val="000000"/>
                </a:solidFill>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parties are equal.</a:t>
            </a:r>
            <a:endParaRPr kumimoji="0" 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Joy</a:t>
            </a:r>
            <a:r>
              <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from</a:t>
            </a:r>
            <a:r>
              <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the</a:t>
            </a:r>
            <a:r>
              <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activities</a:t>
            </a:r>
            <a:endPar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lvl="1" indent="-285750">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Volunteers have the right to refuse unpleasant tasks. The activity must be enjoyable for both parties.</a:t>
            </a:r>
            <a:endPar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object 2">
            <a:extLst>
              <a:ext uri="{FF2B5EF4-FFF2-40B4-BE49-F238E27FC236}">
                <a16:creationId xmlns:a16="http://schemas.microsoft.com/office/drawing/2014/main" id="{593CCD89-B791-40B3-83FD-F1A25B41C37F}"/>
              </a:ext>
            </a:extLst>
          </p:cNvPr>
          <p:cNvSpPr txBox="1">
            <a:spLocks/>
          </p:cNvSpPr>
          <p:nvPr/>
        </p:nvSpPr>
        <p:spPr>
          <a:xfrm>
            <a:off x="985520" y="427885"/>
            <a:ext cx="8971280"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1" i="0" u="none" strike="noStrike" kern="1200" cap="none" spc="100" normalizeH="0" baseline="0" noProof="0" dirty="0">
                <a:ln>
                  <a:noFill/>
                </a:ln>
                <a:solidFill>
                  <a:srgbClr val="F00000"/>
                </a:solidFill>
                <a:effectLst/>
                <a:uLnTx/>
                <a:uFillTx/>
                <a:latin typeface="Arial" panose="020B0604020202020204" pitchFamily="34" charset="0"/>
                <a:ea typeface="+mj-ea"/>
                <a:cs typeface="Arial" panose="020B0604020202020204" pitchFamily="34" charset="0"/>
              </a:rPr>
              <a:t>The rules of volunteering in friend activities</a:t>
            </a:r>
          </a:p>
        </p:txBody>
      </p:sp>
      <p:pic>
        <p:nvPicPr>
          <p:cNvPr id="2" name="Picture 1" descr="A picture containing logo&#10;&#10;Description automatically generated">
            <a:extLst>
              <a:ext uri="{FF2B5EF4-FFF2-40B4-BE49-F238E27FC236}">
                <a16:creationId xmlns:a16="http://schemas.microsoft.com/office/drawing/2014/main" id="{8103D51C-8700-A7CC-9A9C-586B1A956820}"/>
              </a:ext>
            </a:extLst>
          </p:cNvPr>
          <p:cNvPicPr>
            <a:picLocks noChangeAspect="1"/>
          </p:cNvPicPr>
          <p:nvPr/>
        </p:nvPicPr>
        <p:blipFill>
          <a:blip r:embed="rId2"/>
          <a:stretch>
            <a:fillRect/>
          </a:stretch>
        </p:blipFill>
        <p:spPr>
          <a:xfrm>
            <a:off x="10344484" y="6046827"/>
            <a:ext cx="1847516" cy="731521"/>
          </a:xfrm>
          <a:prstGeom prst="rect">
            <a:avLst/>
          </a:prstGeom>
        </p:spPr>
      </p:pic>
    </p:spTree>
    <p:extLst>
      <p:ext uri="{BB962C8B-B14F-4D97-AF65-F5344CB8AC3E}">
        <p14:creationId xmlns:p14="http://schemas.microsoft.com/office/powerpoint/2010/main" val="141958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DF98D-CF2D-F14E-968D-C80019162397}"/>
              </a:ext>
            </a:extLst>
          </p:cNvPr>
          <p:cNvSpPr>
            <a:spLocks noGrp="1"/>
          </p:cNvSpPr>
          <p:nvPr>
            <p:ph type="body" idx="10"/>
          </p:nvPr>
        </p:nvSpPr>
        <p:spPr>
          <a:xfrm>
            <a:off x="459741" y="1676815"/>
            <a:ext cx="5562596" cy="3890449"/>
          </a:xfrm>
        </p:spPr>
        <p:txBody>
          <a:bodyPr/>
          <a:lstStyle/>
          <a:p>
            <a:pPr marL="12700" marR="169545">
              <a:lnSpc>
                <a:spcPts val="2900"/>
              </a:lnSpc>
              <a:spcBef>
                <a:spcPts val="330"/>
              </a:spcBef>
              <a:tabLst>
                <a:tab pos="804545" algn="l"/>
                <a:tab pos="805180" algn="l"/>
              </a:tabLst>
            </a:pPr>
            <a:r>
              <a:rPr lang="en-US" sz="2400" b="1" spc="-75" dirty="0">
                <a:solidFill>
                  <a:schemeClr val="accent1"/>
                </a:solidFill>
                <a:latin typeface="Arial" panose="020B0604020202020204" pitchFamily="34" charset="0"/>
              </a:rPr>
              <a:t>Volunteers have the right to</a:t>
            </a:r>
            <a:r>
              <a:rPr lang="fi-FI" sz="2400" b="1" spc="-75" dirty="0">
                <a:solidFill>
                  <a:schemeClr val="accent1"/>
                </a:solidFill>
                <a:latin typeface="Arial" panose="020B0604020202020204" pitchFamily="34" charset="0"/>
              </a:rPr>
              <a:t>:</a:t>
            </a: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solidFill>
                  <a:srgbClr val="231F20"/>
                </a:solidFill>
                <a:latin typeface="Arial" panose="020B0604020202020204" pitchFamily="34" charset="0"/>
              </a:rPr>
              <a:t>participate according to their motivation and abilities </a:t>
            </a: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solidFill>
                  <a:srgbClr val="231F20"/>
                </a:solidFill>
                <a:latin typeface="Arial" panose="020B0604020202020204" pitchFamily="34" charset="0"/>
              </a:rPr>
              <a:t>receive the necessary training, information, guidance and support </a:t>
            </a: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solidFill>
                  <a:srgbClr val="231F20"/>
                </a:solidFill>
                <a:latin typeface="Arial" panose="020B0604020202020204" pitchFamily="34" charset="0"/>
              </a:rPr>
              <a:t>participate in the planning and developing the activities, as a member also in the decision making</a:t>
            </a: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solidFill>
                  <a:srgbClr val="231F20"/>
                </a:solidFill>
                <a:latin typeface="Arial" panose="020B0604020202020204" pitchFamily="34" charset="0"/>
              </a:rPr>
              <a:t>a safe operational environment </a:t>
            </a: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solidFill>
                  <a:srgbClr val="231F20"/>
                </a:solidFill>
                <a:latin typeface="Arial" panose="020B0604020202020204" pitchFamily="34" charset="0"/>
              </a:rPr>
              <a:t>have and give feedback about the activities, as well as feel appreciated </a:t>
            </a: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solidFill>
                  <a:srgbClr val="231F20"/>
                </a:solidFill>
                <a:latin typeface="Arial" panose="020B0604020202020204" pitchFamily="34" charset="0"/>
              </a:rPr>
              <a:t>an opportunity to evolve as a volunteer</a:t>
            </a:r>
          </a:p>
          <a:p>
            <a:endParaRPr lang="en-GB" sz="2400" dirty="0">
              <a:solidFill>
                <a:srgbClr val="FF0000"/>
              </a:solidFill>
              <a:latin typeface="Arial" panose="020B0604020202020204" pitchFamily="34" charset="0"/>
            </a:endParaRPr>
          </a:p>
        </p:txBody>
      </p:sp>
      <p:sp>
        <p:nvSpPr>
          <p:cNvPr id="3" name="Text Placeholder 2">
            <a:extLst>
              <a:ext uri="{FF2B5EF4-FFF2-40B4-BE49-F238E27FC236}">
                <a16:creationId xmlns:a16="http://schemas.microsoft.com/office/drawing/2014/main" id="{4C64F108-168F-B246-8EC1-8445CDB4DA00}"/>
              </a:ext>
            </a:extLst>
          </p:cNvPr>
          <p:cNvSpPr>
            <a:spLocks noGrp="1"/>
          </p:cNvSpPr>
          <p:nvPr>
            <p:ph type="body" idx="14"/>
          </p:nvPr>
        </p:nvSpPr>
        <p:spPr/>
        <p:txBody>
          <a:bodyPr/>
          <a:lstStyle/>
          <a:p>
            <a:pPr marL="12700" marR="169545">
              <a:lnSpc>
                <a:spcPts val="2900"/>
              </a:lnSpc>
              <a:spcBef>
                <a:spcPts val="330"/>
              </a:spcBef>
              <a:tabLst>
                <a:tab pos="804545" algn="l"/>
                <a:tab pos="805180" algn="l"/>
              </a:tabLst>
            </a:pPr>
            <a:r>
              <a:rPr lang="en-US" sz="2400" b="1" spc="-75" dirty="0">
                <a:latin typeface="Arial" panose="020B0604020202020204" pitchFamily="34" charset="0"/>
              </a:rPr>
              <a:t>Volunteers have the responsibility to</a:t>
            </a: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latin typeface="Arial" panose="020B0604020202020204" pitchFamily="34" charset="0"/>
              </a:rPr>
              <a:t>follow the Red Cross values and principles as well as FRC guidelines and procedures</a:t>
            </a: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latin typeface="Arial" panose="020B0604020202020204" pitchFamily="34" charset="0"/>
              </a:rPr>
              <a:t>commit to activities to which one has volunteered and agreed to</a:t>
            </a: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latin typeface="Arial" panose="020B0604020202020204" pitchFamily="34" charset="0"/>
              </a:rPr>
              <a:t>participate in the induction and training required for the tasks</a:t>
            </a:r>
            <a:endParaRPr lang="fi-FI" sz="2400" spc="-75" dirty="0">
              <a:latin typeface="Arial" panose="020B0604020202020204" pitchFamily="34" charset="0"/>
            </a:endParaRP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latin typeface="Arial" panose="020B0604020202020204" pitchFamily="34" charset="0"/>
              </a:rPr>
              <a:t>inform about the possible shortcomings, risks or dangers</a:t>
            </a:r>
          </a:p>
          <a:p>
            <a:pPr marL="469900" marR="169545" indent="-457200">
              <a:lnSpc>
                <a:spcPts val="2900"/>
              </a:lnSpc>
              <a:spcBef>
                <a:spcPts val="330"/>
              </a:spcBef>
              <a:buFont typeface="Arial" panose="020B0604020202020204" pitchFamily="34" charset="0"/>
              <a:buChar char="•"/>
              <a:tabLst>
                <a:tab pos="804545" algn="l"/>
                <a:tab pos="805180" algn="l"/>
              </a:tabLst>
            </a:pPr>
            <a:r>
              <a:rPr lang="en-US" sz="2400" spc="-75" dirty="0">
                <a:latin typeface="Arial" panose="020B0604020202020204" pitchFamily="34" charset="0"/>
              </a:rPr>
              <a:t>respect the principle of confidentiality </a:t>
            </a:r>
          </a:p>
          <a:p>
            <a:pPr lvl="0" algn="ctr"/>
            <a:endParaRPr lang="fi-FI" altLang="fi-FI" sz="2400" b="1" dirty="0">
              <a:latin typeface="Arial" panose="020B0604020202020204" pitchFamily="34" charset="0"/>
            </a:endParaRPr>
          </a:p>
        </p:txBody>
      </p:sp>
    </p:spTree>
    <p:extLst>
      <p:ext uri="{BB962C8B-B14F-4D97-AF65-F5344CB8AC3E}">
        <p14:creationId xmlns:p14="http://schemas.microsoft.com/office/powerpoint/2010/main" val="478450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Ryhmä 14">
            <a:extLst>
              <a:ext uri="{FF2B5EF4-FFF2-40B4-BE49-F238E27FC236}">
                <a16:creationId xmlns:a16="http://schemas.microsoft.com/office/drawing/2014/main" id="{CE6DFDA3-99BE-721F-5F5F-582C30287512}"/>
              </a:ext>
            </a:extLst>
          </p:cNvPr>
          <p:cNvGrpSpPr/>
          <p:nvPr/>
        </p:nvGrpSpPr>
        <p:grpSpPr>
          <a:xfrm>
            <a:off x="165795" y="812674"/>
            <a:ext cx="11732393" cy="6027834"/>
            <a:chOff x="-1520072" y="770136"/>
            <a:chExt cx="12938221" cy="6647364"/>
          </a:xfrm>
        </p:grpSpPr>
        <p:sp>
          <p:nvSpPr>
            <p:cNvPr id="5" name="object 6">
              <a:extLst>
                <a:ext uri="{FF2B5EF4-FFF2-40B4-BE49-F238E27FC236}">
                  <a16:creationId xmlns:a16="http://schemas.microsoft.com/office/drawing/2014/main" id="{8A4AEE82-9876-B690-E25C-0648AD1866C6}"/>
                </a:ext>
              </a:extLst>
            </p:cNvPr>
            <p:cNvSpPr txBox="1"/>
            <p:nvPr/>
          </p:nvSpPr>
          <p:spPr>
            <a:xfrm>
              <a:off x="-1520072" y="6723214"/>
              <a:ext cx="12938221" cy="694286"/>
            </a:xfrm>
            <a:prstGeom prst="rect">
              <a:avLst/>
            </a:prstGeom>
            <a:ln w="9525">
              <a:noFill/>
            </a:ln>
          </p:spPr>
          <p:txBody>
            <a:bodyPr vert="horz" wrap="square" lIns="0" tIns="31670" rIns="0" bIns="0" rtlCol="0">
              <a:spAutoFit/>
            </a:bodyPr>
            <a:lstStyle/>
            <a:p>
              <a:pPr marL="233206" marR="0" lvl="0" indent="0" algn="l" defTabSz="829178" rtl="0" eaLnBrk="1" fontAlgn="auto" latinLnBrk="0" hangingPunct="1">
                <a:lnSpc>
                  <a:spcPct val="100000"/>
                </a:lnSpc>
                <a:spcBef>
                  <a:spcPts val="249"/>
                </a:spcBef>
                <a:spcAft>
                  <a:spcPts val="0"/>
                </a:spcAft>
                <a:buClrTx/>
                <a:buSzTx/>
                <a:buFontTx/>
                <a:buNone/>
                <a:tabLst/>
                <a:defRPr/>
              </a:pPr>
              <a:r>
                <a:rPr kumimoji="0" lang="en-US" sz="1100" b="0" i="0" u="none" strike="noStrike" kern="0" cap="none" spc="0" normalizeH="0" baseline="0" noProof="0" dirty="0">
                  <a:ln>
                    <a:noFill/>
                  </a:ln>
                  <a:solidFill>
                    <a:srgbClr val="ED1C24"/>
                  </a:solidFill>
                  <a:effectLst/>
                  <a:uLnTx/>
                  <a:uFillTx/>
                  <a:latin typeface="Verdana"/>
                  <a:ea typeface="+mn-ea"/>
                  <a:cs typeface="Verdana"/>
                </a:rPr>
                <a:t>The basis for friend activities</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233206" marR="0" lvl="0" indent="0" algn="l" defTabSz="829178" rtl="0" eaLnBrk="1" fontAlgn="auto" latinLnBrk="0" hangingPunct="1">
                <a:lnSpc>
                  <a:spcPct val="100000"/>
                </a:lnSpc>
                <a:spcBef>
                  <a:spcPts val="472"/>
                </a:spcBef>
                <a:spcAft>
                  <a:spcPts val="0"/>
                </a:spcAft>
                <a:buClrTx/>
                <a:buSzTx/>
                <a:buFontTx/>
                <a:buNone/>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Voluntary service, functional training system, support and guidance, and widespread networks that are local and close to the people</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233206" marR="0" lvl="0" indent="0" algn="l" defTabSz="829178" rtl="0" eaLnBrk="1" fontAlgn="auto" latinLnBrk="0" hangingPunct="1">
                <a:lnSpc>
                  <a:spcPct val="100000"/>
                </a:lnSpc>
                <a:spcBef>
                  <a:spcPts val="249"/>
                </a:spcBef>
                <a:spcAft>
                  <a:spcPts val="0"/>
                </a:spcAft>
                <a:buClrTx/>
                <a:buSzTx/>
                <a:buFontTx/>
                <a:buNone/>
                <a:tabLst/>
                <a:defRPr/>
              </a:pPr>
              <a:endParaRPr kumimoji="0" sz="1100" b="0" i="0" u="none" strike="noStrike" kern="0" cap="none" spc="0" normalizeH="0" baseline="0" noProof="0" dirty="0">
                <a:ln>
                  <a:noFill/>
                </a:ln>
                <a:solidFill>
                  <a:sysClr val="windowText" lastClr="000000"/>
                </a:solidFill>
                <a:effectLst/>
                <a:uLnTx/>
                <a:uFillTx/>
                <a:latin typeface="Verdana"/>
                <a:ea typeface="+mn-ea"/>
                <a:cs typeface="Verdana"/>
              </a:endParaRPr>
            </a:p>
          </p:txBody>
        </p:sp>
        <p:grpSp>
          <p:nvGrpSpPr>
            <p:cNvPr id="6" name="Ryhmä 9">
              <a:extLst>
                <a:ext uri="{FF2B5EF4-FFF2-40B4-BE49-F238E27FC236}">
                  <a16:creationId xmlns:a16="http://schemas.microsoft.com/office/drawing/2014/main" id="{DAD15F54-96BD-9A01-AF38-070E28D80020}"/>
                </a:ext>
              </a:extLst>
            </p:cNvPr>
            <p:cNvGrpSpPr/>
            <p:nvPr/>
          </p:nvGrpSpPr>
          <p:grpSpPr>
            <a:xfrm>
              <a:off x="-1252099" y="770136"/>
              <a:ext cx="12441870" cy="6040884"/>
              <a:chOff x="-1252099" y="770136"/>
              <a:chExt cx="12441870" cy="6040884"/>
            </a:xfrm>
          </p:grpSpPr>
          <p:sp>
            <p:nvSpPr>
              <p:cNvPr id="7" name="object 3">
                <a:extLst>
                  <a:ext uri="{FF2B5EF4-FFF2-40B4-BE49-F238E27FC236}">
                    <a16:creationId xmlns:a16="http://schemas.microsoft.com/office/drawing/2014/main" id="{69C40799-046D-EE25-33CA-A56879EC9F4E}"/>
                  </a:ext>
                </a:extLst>
              </p:cNvPr>
              <p:cNvSpPr txBox="1"/>
              <p:nvPr/>
            </p:nvSpPr>
            <p:spPr>
              <a:xfrm>
                <a:off x="2196662" y="4006117"/>
                <a:ext cx="3319869" cy="1311449"/>
              </a:xfrm>
              <a:prstGeom prst="rect">
                <a:avLst/>
              </a:prstGeom>
            </p:spPr>
            <p:txBody>
              <a:bodyPr vert="horz" wrap="square" lIns="0" tIns="57582" rIns="0" bIns="0" rtlCol="0">
                <a:spAutoFit/>
              </a:bodyPr>
              <a:lstStyle/>
              <a:p>
                <a:pPr marL="11516" marR="0" lvl="0" indent="0" algn="l" defTabSz="829178" rtl="0" eaLnBrk="1" fontAlgn="auto" latinLnBrk="0" hangingPunct="1">
                  <a:lnSpc>
                    <a:spcPct val="100000"/>
                  </a:lnSpc>
                  <a:spcBef>
                    <a:spcPts val="453"/>
                  </a:spcBef>
                  <a:spcAft>
                    <a:spcPts val="0"/>
                  </a:spcAft>
                  <a:buClrTx/>
                  <a:buSzTx/>
                  <a:buFontTx/>
                  <a:buNone/>
                  <a:tabLst/>
                  <a:defRPr/>
                </a:pPr>
                <a:r>
                  <a:rPr kumimoji="0" lang="en-US" sz="1100" b="1" i="0" u="none" strike="noStrike" kern="0" cap="none" spc="0" normalizeH="0" baseline="0" noProof="0" dirty="0">
                    <a:ln>
                      <a:noFill/>
                    </a:ln>
                    <a:solidFill>
                      <a:srgbClr val="231F20"/>
                    </a:solidFill>
                    <a:effectLst/>
                    <a:uLnTx/>
                    <a:uFillTx/>
                    <a:latin typeface="Verdana"/>
                    <a:ea typeface="+mn-ea"/>
                    <a:cs typeface="Verdana"/>
                  </a:rPr>
                  <a:t>At open meeting places</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4587" marR="0" lvl="0" indent="-103647" algn="l" defTabSz="829178" rtl="0" eaLnBrk="1" fontAlgn="auto" latinLnBrk="0" hangingPunct="1">
                  <a:lnSpc>
                    <a:spcPct val="100000"/>
                  </a:lnSpc>
                  <a:spcBef>
                    <a:spcPts val="363"/>
                  </a:spcBef>
                  <a:spcAft>
                    <a:spcPts val="0"/>
                  </a:spcAft>
                  <a:buClrTx/>
                  <a:buSzTx/>
                  <a:buFontTx/>
                  <a:buChar char="•"/>
                  <a:tabLst>
                    <a:tab pos="115164"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Cafes</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4587" marR="0" lvl="0" indent="-103647" algn="l" defTabSz="829178" rtl="0" eaLnBrk="1" fontAlgn="auto" latinLnBrk="0" hangingPunct="1">
                  <a:lnSpc>
                    <a:spcPct val="100000"/>
                  </a:lnSpc>
                  <a:spcBef>
                    <a:spcPts val="0"/>
                  </a:spcBef>
                  <a:spcAft>
                    <a:spcPts val="0"/>
                  </a:spcAft>
                  <a:buClrTx/>
                  <a:buSzTx/>
                  <a:buFontTx/>
                  <a:buChar char="•"/>
                  <a:tabLst>
                    <a:tab pos="115164"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Communal dining</a:t>
                </a:r>
              </a:p>
              <a:p>
                <a:pPr marL="114587" marR="0" lvl="0" indent="-103647" algn="l" defTabSz="829178" rtl="0" eaLnBrk="1" fontAlgn="auto" latinLnBrk="0" hangingPunct="1">
                  <a:lnSpc>
                    <a:spcPct val="100000"/>
                  </a:lnSpc>
                  <a:spcBef>
                    <a:spcPts val="0"/>
                  </a:spcBef>
                  <a:spcAft>
                    <a:spcPts val="0"/>
                  </a:spcAft>
                  <a:buClrTx/>
                  <a:buSzTx/>
                  <a:buFontTx/>
                  <a:buChar char="•"/>
                  <a:tabLst>
                    <a:tab pos="115164"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Cross-generational open </a:t>
                </a:r>
                <a:r>
                  <a:rPr kumimoji="0" lang="en-US" sz="1100" b="0" i="0" u="none" strike="noStrike" kern="0" cap="none" spc="0" normalizeH="0" baseline="0" noProof="0" dirty="0" err="1">
                    <a:ln>
                      <a:noFill/>
                    </a:ln>
                    <a:solidFill>
                      <a:srgbClr val="231F20"/>
                    </a:solidFill>
                    <a:effectLst/>
                    <a:uLnTx/>
                    <a:uFillTx/>
                    <a:latin typeface="Verdana"/>
                    <a:ea typeface="+mn-ea"/>
                    <a:cs typeface="Verdana"/>
                  </a:rPr>
                  <a:t>meetingplaces</a:t>
                </a:r>
                <a:r>
                  <a:rPr kumimoji="0" lang="en-US" sz="1100" b="0" i="0" u="none" strike="noStrike" kern="0" cap="none" spc="0" normalizeH="0" baseline="0" noProof="0" dirty="0">
                    <a:ln>
                      <a:noFill/>
                    </a:ln>
                    <a:solidFill>
                      <a:srgbClr val="231F20"/>
                    </a:solidFill>
                    <a:effectLst/>
                    <a:uLnTx/>
                    <a:uFillTx/>
                    <a:latin typeface="Verdana"/>
                    <a:ea typeface="+mn-ea"/>
                    <a:cs typeface="Verdana"/>
                  </a:rPr>
                  <a:t>: </a:t>
                </a:r>
                <a:r>
                  <a:rPr kumimoji="0" lang="en-US" sz="1100" b="0" i="0" u="none" strike="noStrike" kern="0" cap="none" spc="-9" normalizeH="0" baseline="0" noProof="0" dirty="0" err="1">
                    <a:ln>
                      <a:noFill/>
                    </a:ln>
                    <a:solidFill>
                      <a:srgbClr val="231F20"/>
                    </a:solidFill>
                    <a:effectLst/>
                    <a:uLnTx/>
                    <a:uFillTx/>
                    <a:latin typeface="Verdana"/>
                    <a:ea typeface="+mn-ea"/>
                    <a:cs typeface="Verdana"/>
                  </a:rPr>
                  <a:t>Terhokerhot</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516" marR="0" lvl="0" indent="0" algn="l" defTabSz="829178" rtl="0" eaLnBrk="1" fontAlgn="auto" latinLnBrk="0" hangingPunct="1">
                  <a:lnSpc>
                    <a:spcPct val="100000"/>
                  </a:lnSpc>
                  <a:spcBef>
                    <a:spcPts val="453"/>
                  </a:spcBef>
                  <a:spcAft>
                    <a:spcPts val="0"/>
                  </a:spcAft>
                  <a:buClrTx/>
                  <a:buSzTx/>
                  <a:buFontTx/>
                  <a:buNone/>
                  <a:tabLst/>
                  <a:defRPr/>
                </a:pPr>
                <a:endParaRPr kumimoji="0" sz="1100" b="0" i="0" u="none" strike="noStrike" kern="0" cap="none" spc="0" normalizeH="0" baseline="0" noProof="0" dirty="0">
                  <a:ln>
                    <a:noFill/>
                  </a:ln>
                  <a:solidFill>
                    <a:sysClr val="windowText" lastClr="000000"/>
                  </a:solidFill>
                  <a:effectLst/>
                  <a:uLnTx/>
                  <a:uFillTx/>
                  <a:latin typeface="Verdana"/>
                  <a:ea typeface="+mn-ea"/>
                  <a:cs typeface="Verdana"/>
                </a:endParaRPr>
              </a:p>
            </p:txBody>
          </p:sp>
          <p:sp>
            <p:nvSpPr>
              <p:cNvPr id="8" name="object 4">
                <a:extLst>
                  <a:ext uri="{FF2B5EF4-FFF2-40B4-BE49-F238E27FC236}">
                    <a16:creationId xmlns:a16="http://schemas.microsoft.com/office/drawing/2014/main" id="{B478F615-8D95-29FC-09B8-800E49ED8101}"/>
                  </a:ext>
                </a:extLst>
              </p:cNvPr>
              <p:cNvSpPr txBox="1"/>
              <p:nvPr/>
            </p:nvSpPr>
            <p:spPr>
              <a:xfrm>
                <a:off x="6223119" y="5570281"/>
                <a:ext cx="4966652" cy="1240739"/>
              </a:xfrm>
              <a:prstGeom prst="rect">
                <a:avLst/>
              </a:prstGeom>
            </p:spPr>
            <p:txBody>
              <a:bodyPr vert="horz" wrap="square" lIns="0" tIns="57582" rIns="0" bIns="0" rtlCol="0">
                <a:spAutoFit/>
              </a:bodyPr>
              <a:lstStyle/>
              <a:p>
                <a:pPr marL="11516" marR="0" lvl="0" indent="0" algn="l" defTabSz="829178" rtl="0" eaLnBrk="1" fontAlgn="auto" latinLnBrk="0" hangingPunct="1">
                  <a:lnSpc>
                    <a:spcPct val="100000"/>
                  </a:lnSpc>
                  <a:spcBef>
                    <a:spcPts val="453"/>
                  </a:spcBef>
                  <a:spcAft>
                    <a:spcPts val="0"/>
                  </a:spcAft>
                  <a:buClrTx/>
                  <a:buSzTx/>
                  <a:buFontTx/>
                  <a:buNone/>
                  <a:tabLst/>
                  <a:defRPr/>
                </a:pPr>
                <a:r>
                  <a:rPr kumimoji="0" lang="en-US" sz="1100" b="1" i="0" u="none" strike="noStrike" kern="0" cap="none" spc="-9" normalizeH="0" baseline="0" noProof="0" dirty="0" err="1">
                    <a:ln>
                      <a:noFill/>
                    </a:ln>
                    <a:solidFill>
                      <a:srgbClr val="231F20"/>
                    </a:solidFill>
                    <a:effectLst/>
                    <a:uLnTx/>
                    <a:uFillTx/>
                    <a:latin typeface="Verdana"/>
                    <a:ea typeface="+mn-ea"/>
                    <a:cs typeface="Verdana"/>
                  </a:rPr>
                  <a:t>Groupleader</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34549" marR="4607" lvl="0" indent="-11516" algn="l" defTabSz="829178" rtl="0" eaLnBrk="1" fontAlgn="auto" latinLnBrk="0" hangingPunct="1">
                  <a:lnSpc>
                    <a:spcPct val="100000"/>
                  </a:lnSpc>
                  <a:spcBef>
                    <a:spcPts val="363"/>
                  </a:spcBef>
                  <a:spcAft>
                    <a:spcPts val="0"/>
                  </a:spcAft>
                  <a:buClrTx/>
                  <a:buSzTx/>
                  <a:buFontTx/>
                  <a:buChar char="•"/>
                  <a:tabLst>
                    <a:tab pos="124377" algn="l"/>
                  </a:tabLst>
                  <a:defRPr/>
                </a:pPr>
                <a:r>
                  <a:rPr kumimoji="0" lang="en-US" sz="1100" b="0" i="0" u="none" strike="noStrike" kern="0" cap="none" spc="-9" normalizeH="0" baseline="0" noProof="0" dirty="0">
                    <a:ln>
                      <a:noFill/>
                    </a:ln>
                    <a:solidFill>
                      <a:srgbClr val="231F20"/>
                    </a:solidFill>
                    <a:effectLst/>
                    <a:uLnTx/>
                    <a:uFillTx/>
                    <a:latin typeface="Verdana"/>
                    <a:ea typeface="+mn-ea"/>
                    <a:cs typeface="Verdana"/>
                  </a:rPr>
                  <a:t>Different groups for children, youth, the elderly, immigrants, family caregivers etc.</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516" marR="10365" lvl="0" indent="103647" algn="l" defTabSz="829178" rtl="0" eaLnBrk="1" fontAlgn="auto" latinLnBrk="0" hangingPunct="1">
                  <a:lnSpc>
                    <a:spcPct val="100000"/>
                  </a:lnSpc>
                  <a:spcBef>
                    <a:spcPts val="27"/>
                  </a:spcBef>
                  <a:spcAft>
                    <a:spcPts val="0"/>
                  </a:spcAft>
                  <a:buClrTx/>
                  <a:buSzTx/>
                  <a:buFontTx/>
                  <a:buChar char="•"/>
                  <a:tabLst>
                    <a:tab pos="115164"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Spending time together, chatting, excursions, culture-themed-meetings, singing, crafts etc.</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26104" marR="0" lvl="0" indent="-103647" algn="l" defTabSz="829178" rtl="0" eaLnBrk="1" fontAlgn="auto" latinLnBrk="0" hangingPunct="1">
                  <a:lnSpc>
                    <a:spcPct val="100000"/>
                  </a:lnSpc>
                  <a:spcBef>
                    <a:spcPts val="0"/>
                  </a:spcBef>
                  <a:spcAft>
                    <a:spcPts val="0"/>
                  </a:spcAft>
                  <a:buClrTx/>
                  <a:buSzTx/>
                  <a:buFontTx/>
                  <a:buChar char="•"/>
                  <a:tabLst>
                    <a:tab pos="126680"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Face-to-face or online</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p:txBody>
          </p:sp>
          <p:sp>
            <p:nvSpPr>
              <p:cNvPr id="9" name="object 5">
                <a:extLst>
                  <a:ext uri="{FF2B5EF4-FFF2-40B4-BE49-F238E27FC236}">
                    <a16:creationId xmlns:a16="http://schemas.microsoft.com/office/drawing/2014/main" id="{C1A6E11E-81C6-B654-935B-D248B2F73C27}"/>
                  </a:ext>
                </a:extLst>
              </p:cNvPr>
              <p:cNvSpPr txBox="1"/>
              <p:nvPr/>
            </p:nvSpPr>
            <p:spPr>
              <a:xfrm>
                <a:off x="-1252099" y="5776064"/>
                <a:ext cx="5206203" cy="830234"/>
              </a:xfrm>
              <a:prstGeom prst="rect">
                <a:avLst/>
              </a:prstGeom>
            </p:spPr>
            <p:txBody>
              <a:bodyPr vert="horz" wrap="square" lIns="0" tIns="11516" rIns="0" bIns="0" rtlCol="0">
                <a:spAutoFit/>
              </a:bodyPr>
              <a:lstStyle/>
              <a:p>
                <a:pPr marL="11516" marR="471019" lvl="0" indent="0" algn="l" defTabSz="829178" rtl="0" eaLnBrk="1" fontAlgn="auto" latinLnBrk="0" hangingPunct="1">
                  <a:lnSpc>
                    <a:spcPct val="100000"/>
                  </a:lnSpc>
                  <a:spcBef>
                    <a:spcPts val="91"/>
                  </a:spcBef>
                  <a:spcAft>
                    <a:spcPts val="0"/>
                  </a:spcAft>
                  <a:buClrTx/>
                  <a:buSzTx/>
                  <a:buFontTx/>
                  <a:buNone/>
                  <a:tabLst/>
                  <a:defRPr/>
                </a:pPr>
                <a:r>
                  <a:rPr kumimoji="0" lang="en-US" sz="1100" b="1" i="0" u="none" strike="noStrike" kern="0" cap="none" spc="0" normalizeH="0" baseline="0" noProof="0" dirty="0">
                    <a:ln>
                      <a:noFill/>
                    </a:ln>
                    <a:solidFill>
                      <a:srgbClr val="231F20"/>
                    </a:solidFill>
                    <a:effectLst/>
                    <a:uLnTx/>
                    <a:uFillTx/>
                    <a:latin typeface="Verdana"/>
                    <a:ea typeface="+mn-ea"/>
                    <a:cs typeface="Verdana"/>
                  </a:rPr>
                  <a:t>Friend in assisted living facilities, hospitals or prisons</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516" marR="4607" lvl="0" indent="103647" algn="l" defTabSz="829178" rtl="0" eaLnBrk="1" fontAlgn="auto" latinLnBrk="0" hangingPunct="1">
                  <a:lnSpc>
                    <a:spcPct val="100000"/>
                  </a:lnSpc>
                  <a:spcBef>
                    <a:spcPts val="363"/>
                  </a:spcBef>
                  <a:spcAft>
                    <a:spcPts val="0"/>
                  </a:spcAft>
                  <a:buClrTx/>
                  <a:buSzTx/>
                  <a:buFontTx/>
                  <a:buChar char="•"/>
                  <a:tabLst>
                    <a:tab pos="115164"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Friend visitors visit assisted living facilities and hospitals</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516" marR="952979" lvl="0" indent="103647" algn="l" defTabSz="829178" rtl="0" eaLnBrk="1" fontAlgn="auto" latinLnBrk="0" hangingPunct="1">
                  <a:lnSpc>
                    <a:spcPct val="100000"/>
                  </a:lnSpc>
                  <a:spcBef>
                    <a:spcPts val="0"/>
                  </a:spcBef>
                  <a:spcAft>
                    <a:spcPts val="0"/>
                  </a:spcAft>
                  <a:buClrTx/>
                  <a:buSzTx/>
                  <a:buFontTx/>
                  <a:buChar char="•"/>
                  <a:tabLst>
                    <a:tab pos="115164"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Groups and visits to prison</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516" marR="471019" lvl="0" indent="0" algn="l" defTabSz="829178" rtl="0" eaLnBrk="1" fontAlgn="auto" latinLnBrk="0" hangingPunct="1">
                  <a:lnSpc>
                    <a:spcPct val="100000"/>
                  </a:lnSpc>
                  <a:spcBef>
                    <a:spcPts val="91"/>
                  </a:spcBef>
                  <a:spcAft>
                    <a:spcPts val="0"/>
                  </a:spcAft>
                  <a:buClrTx/>
                  <a:buSzTx/>
                  <a:buFontTx/>
                  <a:buNone/>
                  <a:tabLst/>
                  <a:defRPr/>
                </a:pPr>
                <a:endParaRPr kumimoji="0" sz="1100" b="0" i="0" u="none" strike="noStrike" kern="0" cap="none" spc="0" normalizeH="0" baseline="0" noProof="0" dirty="0">
                  <a:ln>
                    <a:noFill/>
                  </a:ln>
                  <a:solidFill>
                    <a:sysClr val="windowText" lastClr="000000"/>
                  </a:solidFill>
                  <a:effectLst/>
                  <a:uLnTx/>
                  <a:uFillTx/>
                  <a:latin typeface="Verdana"/>
                  <a:ea typeface="+mn-ea"/>
                  <a:cs typeface="Verdana"/>
                </a:endParaRPr>
              </a:p>
            </p:txBody>
          </p:sp>
          <p:sp>
            <p:nvSpPr>
              <p:cNvPr id="10" name="object 7">
                <a:extLst>
                  <a:ext uri="{FF2B5EF4-FFF2-40B4-BE49-F238E27FC236}">
                    <a16:creationId xmlns:a16="http://schemas.microsoft.com/office/drawing/2014/main" id="{B64BE3D5-3A4A-4148-AB1B-A7ACC208EA7D}"/>
                  </a:ext>
                </a:extLst>
              </p:cNvPr>
              <p:cNvSpPr txBox="1"/>
              <p:nvPr/>
            </p:nvSpPr>
            <p:spPr>
              <a:xfrm>
                <a:off x="-890467" y="2491300"/>
                <a:ext cx="2868833" cy="1016909"/>
              </a:xfrm>
              <a:prstGeom prst="rect">
                <a:avLst/>
              </a:prstGeom>
            </p:spPr>
            <p:txBody>
              <a:bodyPr vert="horz" wrap="square" lIns="0" tIns="11516" rIns="0" bIns="0" rtlCol="0">
                <a:spAutoFit/>
              </a:bodyPr>
              <a:lstStyle/>
              <a:p>
                <a:pPr marL="11516" marR="272938" lvl="0" indent="0" algn="l" defTabSz="829178" rtl="0" eaLnBrk="1" fontAlgn="auto" latinLnBrk="0" hangingPunct="1">
                  <a:lnSpc>
                    <a:spcPct val="100000"/>
                  </a:lnSpc>
                  <a:spcBef>
                    <a:spcPts val="91"/>
                  </a:spcBef>
                  <a:spcAft>
                    <a:spcPts val="0"/>
                  </a:spcAft>
                  <a:buClrTx/>
                  <a:buSzTx/>
                  <a:buFontTx/>
                  <a:buNone/>
                  <a:tabLst/>
                  <a:defRPr/>
                </a:pPr>
                <a:r>
                  <a:rPr kumimoji="0" lang="en-US" sz="1100" b="1" i="0" u="none" strike="noStrike" kern="0" cap="none" spc="0" normalizeH="0" baseline="0" noProof="0" dirty="0">
                    <a:ln>
                      <a:noFill/>
                    </a:ln>
                    <a:solidFill>
                      <a:srgbClr val="231F20"/>
                    </a:solidFill>
                    <a:effectLst/>
                    <a:uLnTx/>
                    <a:uFillTx/>
                    <a:latin typeface="Verdana"/>
                    <a:ea typeface="+mn-ea"/>
                    <a:cs typeface="Verdana"/>
                  </a:rPr>
                  <a:t>In the friend visitor service</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516" marR="4607" lvl="0" indent="103647" algn="l" defTabSz="829178" rtl="0" eaLnBrk="1" fontAlgn="auto" latinLnBrk="0" hangingPunct="1">
                  <a:lnSpc>
                    <a:spcPct val="100000"/>
                  </a:lnSpc>
                  <a:spcBef>
                    <a:spcPts val="363"/>
                  </a:spcBef>
                  <a:spcAft>
                    <a:spcPts val="0"/>
                  </a:spcAft>
                  <a:buClrTx/>
                  <a:buSzTx/>
                  <a:buFontTx/>
                  <a:buChar char="•"/>
                  <a:tabLst>
                    <a:tab pos="115164"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Through the service, you can find a friend visitor or a group of friends</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4587" marR="0" lvl="0" indent="-103647" algn="l" defTabSz="829178" rtl="0" eaLnBrk="1" fontAlgn="auto" latinLnBrk="0" hangingPunct="1">
                  <a:lnSpc>
                    <a:spcPct val="100000"/>
                  </a:lnSpc>
                  <a:spcBef>
                    <a:spcPts val="0"/>
                  </a:spcBef>
                  <a:spcAft>
                    <a:spcPts val="0"/>
                  </a:spcAft>
                  <a:buClrTx/>
                  <a:buSzTx/>
                  <a:buFontTx/>
                  <a:buChar char="•"/>
                  <a:tabLst>
                    <a:tab pos="115164" algn="l"/>
                  </a:tabLst>
                  <a:defRPr/>
                </a:pPr>
                <a:r>
                  <a:rPr kumimoji="0" lang="en-US" sz="1100" b="0" i="0" u="none" strike="noStrike" kern="0" cap="none" spc="-9" normalizeH="0" baseline="0" noProof="0" dirty="0">
                    <a:ln>
                      <a:noFill/>
                    </a:ln>
                    <a:solidFill>
                      <a:srgbClr val="231F20"/>
                    </a:solidFill>
                    <a:effectLst/>
                    <a:uLnTx/>
                    <a:uFillTx/>
                    <a:latin typeface="Verdana"/>
                    <a:ea typeface="+mn-ea"/>
                    <a:cs typeface="Verdana"/>
                  </a:rPr>
                  <a:t>Support and guidance</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516" marR="272938" lvl="0" indent="0" algn="l" defTabSz="829178" rtl="0" eaLnBrk="1" fontAlgn="auto" latinLnBrk="0" hangingPunct="1">
                  <a:lnSpc>
                    <a:spcPct val="100000"/>
                  </a:lnSpc>
                  <a:spcBef>
                    <a:spcPts val="91"/>
                  </a:spcBef>
                  <a:spcAft>
                    <a:spcPts val="0"/>
                  </a:spcAft>
                  <a:buClrTx/>
                  <a:buSzTx/>
                  <a:buFontTx/>
                  <a:buNone/>
                  <a:tabLst/>
                  <a:defRPr/>
                </a:pPr>
                <a:endParaRPr kumimoji="0" sz="1100" b="0" i="0" u="none" strike="noStrike" kern="0" cap="none" spc="0" normalizeH="0" baseline="0" noProof="0" dirty="0">
                  <a:ln>
                    <a:noFill/>
                  </a:ln>
                  <a:solidFill>
                    <a:sysClr val="windowText" lastClr="000000"/>
                  </a:solidFill>
                  <a:effectLst/>
                  <a:uLnTx/>
                  <a:uFillTx/>
                  <a:latin typeface="Verdana"/>
                  <a:ea typeface="+mn-ea"/>
                  <a:cs typeface="Verdana"/>
                </a:endParaRPr>
              </a:p>
            </p:txBody>
          </p:sp>
          <p:sp>
            <p:nvSpPr>
              <p:cNvPr id="11" name="object 8">
                <a:extLst>
                  <a:ext uri="{FF2B5EF4-FFF2-40B4-BE49-F238E27FC236}">
                    <a16:creationId xmlns:a16="http://schemas.microsoft.com/office/drawing/2014/main" id="{6ABFC8BB-D87D-FFEA-C57B-90527C694CE3}"/>
                  </a:ext>
                </a:extLst>
              </p:cNvPr>
              <p:cNvSpPr txBox="1"/>
              <p:nvPr/>
            </p:nvSpPr>
            <p:spPr>
              <a:xfrm>
                <a:off x="1898679" y="770136"/>
                <a:ext cx="3420571" cy="1509296"/>
              </a:xfrm>
              <a:prstGeom prst="rect">
                <a:avLst/>
              </a:prstGeom>
            </p:spPr>
            <p:txBody>
              <a:bodyPr vert="horz" wrap="square" lIns="0" tIns="57582" rIns="0" bIns="0" rtlCol="0">
                <a:spAutoFit/>
              </a:bodyPr>
              <a:lstStyle/>
              <a:p>
                <a:pPr marL="12668" marR="0" lvl="0" indent="0" algn="l" defTabSz="829178" rtl="0" eaLnBrk="1" fontAlgn="auto" latinLnBrk="0" hangingPunct="1">
                  <a:lnSpc>
                    <a:spcPct val="100000"/>
                  </a:lnSpc>
                  <a:spcBef>
                    <a:spcPts val="453"/>
                  </a:spcBef>
                  <a:spcAft>
                    <a:spcPts val="0"/>
                  </a:spcAft>
                  <a:buClrTx/>
                  <a:buSzTx/>
                  <a:buFontTx/>
                  <a:buNone/>
                  <a:tabLst/>
                  <a:defRPr/>
                </a:pPr>
                <a:r>
                  <a:rPr kumimoji="0" lang="en-US" sz="1100" b="1" i="0" u="none" strike="noStrike" kern="0" cap="none" spc="0" normalizeH="0" baseline="0" noProof="0" dirty="0">
                    <a:ln>
                      <a:noFill/>
                    </a:ln>
                    <a:solidFill>
                      <a:srgbClr val="231F20"/>
                    </a:solidFill>
                    <a:effectLst/>
                    <a:uLnTx/>
                    <a:uFillTx/>
                    <a:latin typeface="Verdana"/>
                    <a:ea typeface="+mn-ea"/>
                    <a:cs typeface="Verdana"/>
                  </a:rPr>
                  <a:t>Friend to lonely people</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2668" marR="4607" lvl="0" indent="103647" algn="l" defTabSz="829178" rtl="0" eaLnBrk="1" fontAlgn="auto" latinLnBrk="0" hangingPunct="1">
                  <a:lnSpc>
                    <a:spcPct val="103299"/>
                  </a:lnSpc>
                  <a:spcBef>
                    <a:spcPts val="326"/>
                  </a:spcBef>
                  <a:spcAft>
                    <a:spcPts val="0"/>
                  </a:spcAft>
                  <a:buClrTx/>
                  <a:buSzTx/>
                  <a:buFontTx/>
                  <a:buChar char="•"/>
                  <a:tabLst>
                    <a:tab pos="116315"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One-to-one meetings: outdoors, activities, chatting, cinema, etc.</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4587" marR="0" lvl="0" indent="-103647" algn="l" defTabSz="829178" rtl="0" eaLnBrk="1" fontAlgn="auto" latinLnBrk="0" hangingPunct="1">
                  <a:lnSpc>
                    <a:spcPct val="100000"/>
                  </a:lnSpc>
                  <a:spcBef>
                    <a:spcPts val="145"/>
                  </a:spcBef>
                  <a:spcAft>
                    <a:spcPts val="0"/>
                  </a:spcAft>
                  <a:buClrTx/>
                  <a:buSzTx/>
                  <a:buFontTx/>
                  <a:buChar char="•"/>
                  <a:tabLst>
                    <a:tab pos="115164" algn="l"/>
                  </a:tabLst>
                  <a:defRPr/>
                </a:pPr>
                <a:r>
                  <a:rPr kumimoji="0" lang="en-US" sz="1100" b="0" i="0" u="none" strike="noStrike" kern="0" cap="none" spc="-9" normalizeH="0" baseline="0" noProof="0" dirty="0">
                    <a:ln>
                      <a:noFill/>
                    </a:ln>
                    <a:solidFill>
                      <a:srgbClr val="231F20"/>
                    </a:solidFill>
                    <a:effectLst/>
                    <a:uLnTx/>
                    <a:uFillTx/>
                    <a:latin typeface="Verdana"/>
                    <a:ea typeface="+mn-ea"/>
                    <a:cs typeface="Verdana"/>
                  </a:rPr>
                  <a:t>Online friends</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516" marR="33973" lvl="0" indent="103647" algn="l" defTabSz="829178" rtl="0" eaLnBrk="1" fontAlgn="auto" latinLnBrk="0" hangingPunct="1">
                  <a:lnSpc>
                    <a:spcPct val="100000"/>
                  </a:lnSpc>
                  <a:spcBef>
                    <a:spcPts val="0"/>
                  </a:spcBef>
                  <a:spcAft>
                    <a:spcPts val="0"/>
                  </a:spcAft>
                  <a:buClrTx/>
                  <a:buSzTx/>
                  <a:buFontTx/>
                  <a:buChar char="•"/>
                  <a:tabLst>
                    <a:tab pos="115164"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Family friend to immigrant families or family caregivers</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2668" marR="0" lvl="0" indent="0" algn="l" defTabSz="829178" rtl="0" eaLnBrk="1" fontAlgn="auto" latinLnBrk="0" hangingPunct="1">
                  <a:lnSpc>
                    <a:spcPct val="100000"/>
                  </a:lnSpc>
                  <a:spcBef>
                    <a:spcPts val="453"/>
                  </a:spcBef>
                  <a:spcAft>
                    <a:spcPts val="0"/>
                  </a:spcAft>
                  <a:buClrTx/>
                  <a:buSzTx/>
                  <a:buFontTx/>
                  <a:buNone/>
                  <a:tabLst/>
                  <a:defRPr/>
                </a:pPr>
                <a:endParaRPr kumimoji="0" sz="1100" b="0" i="0" u="none" strike="noStrike" kern="0" cap="none" spc="0" normalizeH="0" baseline="0" noProof="0" dirty="0">
                  <a:ln>
                    <a:noFill/>
                  </a:ln>
                  <a:solidFill>
                    <a:sysClr val="windowText" lastClr="000000"/>
                  </a:solidFill>
                  <a:effectLst/>
                  <a:uLnTx/>
                  <a:uFillTx/>
                  <a:latin typeface="Verdana"/>
                  <a:ea typeface="+mn-ea"/>
                  <a:cs typeface="Verdana"/>
                </a:endParaRPr>
              </a:p>
            </p:txBody>
          </p:sp>
          <p:sp>
            <p:nvSpPr>
              <p:cNvPr id="12" name="object 9">
                <a:extLst>
                  <a:ext uri="{FF2B5EF4-FFF2-40B4-BE49-F238E27FC236}">
                    <a16:creationId xmlns:a16="http://schemas.microsoft.com/office/drawing/2014/main" id="{E15B757D-260D-2FE9-1E57-12428CF269A4}"/>
                  </a:ext>
                </a:extLst>
              </p:cNvPr>
              <p:cNvSpPr txBox="1"/>
              <p:nvPr/>
            </p:nvSpPr>
            <p:spPr>
              <a:xfrm>
                <a:off x="5180848" y="2361551"/>
                <a:ext cx="2868833" cy="680714"/>
              </a:xfrm>
              <a:prstGeom prst="rect">
                <a:avLst/>
              </a:prstGeom>
            </p:spPr>
            <p:txBody>
              <a:bodyPr vert="horz" wrap="square" lIns="0" tIns="57582" rIns="0" bIns="0" rtlCol="0">
                <a:spAutoFit/>
              </a:bodyPr>
              <a:lstStyle/>
              <a:p>
                <a:pPr marL="11516" marR="0" lvl="0" indent="0" algn="l" defTabSz="829178" rtl="0" eaLnBrk="1" fontAlgn="auto" latinLnBrk="0" hangingPunct="1">
                  <a:lnSpc>
                    <a:spcPct val="100000"/>
                  </a:lnSpc>
                  <a:spcBef>
                    <a:spcPts val="453"/>
                  </a:spcBef>
                  <a:spcAft>
                    <a:spcPts val="0"/>
                  </a:spcAft>
                  <a:buClrTx/>
                  <a:buSzTx/>
                  <a:buFontTx/>
                  <a:buNone/>
                  <a:tabLst/>
                  <a:defRPr/>
                </a:pPr>
                <a:r>
                  <a:rPr kumimoji="0" lang="en-US" sz="1100" b="1" i="0" u="none" strike="noStrike" kern="0" cap="none" spc="-9" normalizeH="0" baseline="0" noProof="0" dirty="0">
                    <a:ln>
                      <a:noFill/>
                    </a:ln>
                    <a:solidFill>
                      <a:srgbClr val="231F20"/>
                    </a:solidFill>
                    <a:effectLst/>
                    <a:uLnTx/>
                    <a:uFillTx/>
                    <a:latin typeface="Verdana"/>
                    <a:ea typeface="+mn-ea"/>
                    <a:cs typeface="Verdana"/>
                  </a:rPr>
                  <a:t>Short-term help</a:t>
                </a:r>
                <a:endParaRPr kumimoji="0" lang="en-US"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516" marR="4607" lvl="0" indent="103647" algn="l" defTabSz="829178" rtl="0" eaLnBrk="1" fontAlgn="auto" latinLnBrk="0" hangingPunct="1">
                  <a:lnSpc>
                    <a:spcPct val="100000"/>
                  </a:lnSpc>
                  <a:spcBef>
                    <a:spcPts val="363"/>
                  </a:spcBef>
                  <a:spcAft>
                    <a:spcPts val="0"/>
                  </a:spcAft>
                  <a:buClrTx/>
                  <a:buSzTx/>
                  <a:buFontTx/>
                  <a:buChar char="•"/>
                  <a:tabLst>
                    <a:tab pos="115164" algn="l"/>
                  </a:tabLst>
                  <a:defRPr/>
                </a:pPr>
                <a:r>
                  <a:rPr kumimoji="0" lang="en-US" sz="1100" b="0" i="0" u="none" strike="noStrike" kern="0" cap="none" spc="0" normalizeH="0" baseline="0" noProof="0" dirty="0">
                    <a:ln>
                      <a:noFill/>
                    </a:ln>
                    <a:solidFill>
                      <a:srgbClr val="231F20"/>
                    </a:solidFill>
                    <a:effectLst/>
                    <a:uLnTx/>
                    <a:uFillTx/>
                    <a:latin typeface="Verdana"/>
                    <a:ea typeface="+mn-ea"/>
                    <a:cs typeface="Verdana"/>
                  </a:rPr>
                  <a:t>Short-term help during visits to the doctor, grocery shopping, etc.</a:t>
                </a:r>
                <a:r>
                  <a:rPr kumimoji="0" sz="1100" b="0" i="0" u="none" strike="noStrike" kern="0" cap="none" spc="-18" normalizeH="0" baseline="0" noProof="0" dirty="0">
                    <a:ln>
                      <a:noFill/>
                    </a:ln>
                    <a:solidFill>
                      <a:srgbClr val="231F20"/>
                    </a:solidFill>
                    <a:effectLst/>
                    <a:uLnTx/>
                    <a:uFillTx/>
                    <a:latin typeface="Verdana"/>
                    <a:ea typeface="+mn-ea"/>
                    <a:cs typeface="Verdana"/>
                  </a:rPr>
                  <a:t>.</a:t>
                </a:r>
                <a:endParaRPr kumimoji="0" sz="1100" b="0" i="0" u="none" strike="noStrike" kern="0" cap="none" spc="0" normalizeH="0" baseline="0" noProof="0" dirty="0">
                  <a:ln>
                    <a:noFill/>
                  </a:ln>
                  <a:solidFill>
                    <a:sysClr val="windowText" lastClr="000000"/>
                  </a:solidFill>
                  <a:effectLst/>
                  <a:uLnTx/>
                  <a:uFillTx/>
                  <a:latin typeface="Verdana"/>
                  <a:ea typeface="+mn-ea"/>
                  <a:cs typeface="Verdana"/>
                </a:endParaRPr>
              </a:p>
            </p:txBody>
          </p:sp>
        </p:grpSp>
      </p:grpSp>
      <p:pic>
        <p:nvPicPr>
          <p:cNvPr id="18" name="Picture 17" descr="A person talking on the phone and talking on the phone&#10;&#10;Description automatically generated">
            <a:extLst>
              <a:ext uri="{FF2B5EF4-FFF2-40B4-BE49-F238E27FC236}">
                <a16:creationId xmlns:a16="http://schemas.microsoft.com/office/drawing/2014/main" id="{4E7EAC54-CA0C-BCEA-8B08-F060AE785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21" y="447495"/>
            <a:ext cx="1749247" cy="1900302"/>
          </a:xfrm>
          <a:prstGeom prst="rect">
            <a:avLst/>
          </a:prstGeom>
        </p:spPr>
      </p:pic>
      <p:pic>
        <p:nvPicPr>
          <p:cNvPr id="20" name="Picture 19" descr="A cartoon of a person pushing a cart with a person in front of a house&#10;&#10;Description automatically generated">
            <a:extLst>
              <a:ext uri="{FF2B5EF4-FFF2-40B4-BE49-F238E27FC236}">
                <a16:creationId xmlns:a16="http://schemas.microsoft.com/office/drawing/2014/main" id="{2DE33D9E-F78F-2FBF-0FB4-83D1521D3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139" y="620060"/>
            <a:ext cx="2420495" cy="1696989"/>
          </a:xfrm>
          <a:prstGeom prst="rect">
            <a:avLst/>
          </a:prstGeom>
        </p:spPr>
      </p:pic>
      <p:pic>
        <p:nvPicPr>
          <p:cNvPr id="22" name="Picture 21" descr="A cartoon of a person and a group of people&#10;&#10;Description automatically generated">
            <a:extLst>
              <a:ext uri="{FF2B5EF4-FFF2-40B4-BE49-F238E27FC236}">
                <a16:creationId xmlns:a16="http://schemas.microsoft.com/office/drawing/2014/main" id="{F2CEF976-4428-6BF4-A742-665CC0AA2A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819" y="3768236"/>
            <a:ext cx="2183879" cy="1682439"/>
          </a:xfrm>
          <a:prstGeom prst="rect">
            <a:avLst/>
          </a:prstGeom>
        </p:spPr>
      </p:pic>
      <p:pic>
        <p:nvPicPr>
          <p:cNvPr id="24" name="Picture 23" descr="A cartoon of people walking in a park&#10;&#10;Description automatically generated">
            <a:extLst>
              <a:ext uri="{FF2B5EF4-FFF2-40B4-BE49-F238E27FC236}">
                <a16:creationId xmlns:a16="http://schemas.microsoft.com/office/drawing/2014/main" id="{BADE710C-282B-0136-9AF9-467E3BBC92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6594" y="3228704"/>
            <a:ext cx="2041429" cy="1439207"/>
          </a:xfrm>
          <a:prstGeom prst="rect">
            <a:avLst/>
          </a:prstGeom>
        </p:spPr>
      </p:pic>
      <p:pic>
        <p:nvPicPr>
          <p:cNvPr id="26" name="Picture 25" descr="A cartoon of people pouring coffee into a cup&#10;&#10;Description automatically generated">
            <a:extLst>
              <a:ext uri="{FF2B5EF4-FFF2-40B4-BE49-F238E27FC236}">
                <a16:creationId xmlns:a16="http://schemas.microsoft.com/office/drawing/2014/main" id="{31909357-124B-2CBD-EBD1-D844A4E8D4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1914" y="4894058"/>
            <a:ext cx="2133662" cy="1439207"/>
          </a:xfrm>
          <a:prstGeom prst="rect">
            <a:avLst/>
          </a:prstGeom>
        </p:spPr>
      </p:pic>
      <p:pic>
        <p:nvPicPr>
          <p:cNvPr id="28" name="Picture 27" descr="A cartoon of two people playing cards&#10;&#10;Description automatically generated">
            <a:extLst>
              <a:ext uri="{FF2B5EF4-FFF2-40B4-BE49-F238E27FC236}">
                <a16:creationId xmlns:a16="http://schemas.microsoft.com/office/drawing/2014/main" id="{7883AEB9-D3DB-FE72-65FD-3075D89C6A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286" y="3451702"/>
            <a:ext cx="2381657" cy="1731386"/>
          </a:xfrm>
          <a:prstGeom prst="rect">
            <a:avLst/>
          </a:prstGeom>
        </p:spPr>
      </p:pic>
      <p:pic>
        <p:nvPicPr>
          <p:cNvPr id="30" name="Picture 29" descr="A cartoon of two people at a table&#10;&#10;Description automatically generated">
            <a:extLst>
              <a:ext uri="{FF2B5EF4-FFF2-40B4-BE49-F238E27FC236}">
                <a16:creationId xmlns:a16="http://schemas.microsoft.com/office/drawing/2014/main" id="{3573FC04-3AC6-7617-0DFB-4DADD9F716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7211" y="2132821"/>
            <a:ext cx="1985738" cy="1590113"/>
          </a:xfrm>
          <a:prstGeom prst="rect">
            <a:avLst/>
          </a:prstGeom>
        </p:spPr>
      </p:pic>
      <p:pic>
        <p:nvPicPr>
          <p:cNvPr id="32" name="Picture 31" descr="A cartoon of people cleaning leaves&#10;&#10;Description automatically generated">
            <a:extLst>
              <a:ext uri="{FF2B5EF4-FFF2-40B4-BE49-F238E27FC236}">
                <a16:creationId xmlns:a16="http://schemas.microsoft.com/office/drawing/2014/main" id="{A158CF80-0983-AE12-71EA-A1C60E3846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23611" y="1352767"/>
            <a:ext cx="2075507" cy="1496465"/>
          </a:xfrm>
          <a:prstGeom prst="rect">
            <a:avLst/>
          </a:prstGeom>
        </p:spPr>
      </p:pic>
      <p:sp>
        <p:nvSpPr>
          <p:cNvPr id="33" name="object 2">
            <a:extLst>
              <a:ext uri="{FF2B5EF4-FFF2-40B4-BE49-F238E27FC236}">
                <a16:creationId xmlns:a16="http://schemas.microsoft.com/office/drawing/2014/main" id="{A5974090-4440-B1BF-53F9-A5EBFEBFC102}"/>
              </a:ext>
            </a:extLst>
          </p:cNvPr>
          <p:cNvSpPr txBox="1">
            <a:spLocks/>
          </p:cNvSpPr>
          <p:nvPr/>
        </p:nvSpPr>
        <p:spPr>
          <a:xfrm>
            <a:off x="3416781" y="246829"/>
            <a:ext cx="4501069" cy="306401"/>
          </a:xfrm>
          <a:prstGeom prst="rect">
            <a:avLst/>
          </a:prstGeom>
        </p:spPr>
        <p:txBody>
          <a:bodyPr vert="horz" wrap="square" lIns="0" tIns="13243" rIns="0" bIns="0" rtlCol="0">
            <a:spAutoFit/>
          </a:bodyPr>
          <a:lstStyle>
            <a:lvl1pPr>
              <a:defRPr sz="1904" b="0" i="0">
                <a:solidFill>
                  <a:srgbClr val="231F20"/>
                </a:solidFill>
                <a:latin typeface="Verdana"/>
                <a:ea typeface="+mj-ea"/>
                <a:cs typeface="Verdana"/>
              </a:defRPr>
            </a:lvl1pPr>
          </a:lstStyle>
          <a:p>
            <a:pPr marL="11516" marR="0" lvl="0" indent="0" algn="l" defTabSz="914400" rtl="0" eaLnBrk="1" fontAlgn="auto" latinLnBrk="0" hangingPunct="1">
              <a:lnSpc>
                <a:spcPct val="100000"/>
              </a:lnSpc>
              <a:spcBef>
                <a:spcPts val="103"/>
              </a:spcBef>
              <a:spcAft>
                <a:spcPts val="0"/>
              </a:spcAft>
              <a:buClrTx/>
              <a:buSzTx/>
              <a:buFontTx/>
              <a:buNone/>
              <a:tabLst/>
              <a:defRPr/>
            </a:pPr>
            <a:r>
              <a:rPr kumimoji="0" lang="fi-FI" sz="1904" b="1" i="0" u="none" strike="noStrike" kern="1200" cap="none" spc="-9" normalizeH="0" baseline="0" noProof="0" dirty="0">
                <a:ln>
                  <a:noFill/>
                </a:ln>
                <a:solidFill>
                  <a:srgbClr val="231F20"/>
                </a:solidFill>
                <a:effectLst/>
                <a:uLnTx/>
                <a:uFillTx/>
                <a:latin typeface="Verdana"/>
                <a:ea typeface="+mj-ea"/>
              </a:rPr>
              <a:t>As a </a:t>
            </a:r>
            <a:r>
              <a:rPr kumimoji="0" lang="fi-FI" sz="1904" b="1" i="0" u="none" strike="noStrike" kern="1200" cap="none" spc="-9" normalizeH="0" baseline="0" noProof="0" dirty="0" err="1">
                <a:ln>
                  <a:noFill/>
                </a:ln>
                <a:solidFill>
                  <a:srgbClr val="231F20"/>
                </a:solidFill>
                <a:effectLst/>
                <a:uLnTx/>
                <a:uFillTx/>
                <a:latin typeface="Verdana"/>
                <a:ea typeface="+mj-ea"/>
              </a:rPr>
              <a:t>friend</a:t>
            </a:r>
            <a:r>
              <a:rPr kumimoji="0" lang="fi-FI" sz="1904" b="1" i="0" u="none" strike="noStrike" kern="1200" cap="none" spc="-9" normalizeH="0" baseline="0" noProof="0" dirty="0">
                <a:ln>
                  <a:noFill/>
                </a:ln>
                <a:solidFill>
                  <a:srgbClr val="231F20"/>
                </a:solidFill>
                <a:effectLst/>
                <a:uLnTx/>
                <a:uFillTx/>
                <a:latin typeface="Verdana"/>
                <a:ea typeface="+mj-ea"/>
              </a:rPr>
              <a:t> </a:t>
            </a:r>
            <a:r>
              <a:rPr kumimoji="0" lang="fi-FI" sz="1904" b="1" i="0" u="none" strike="noStrike" kern="1200" cap="none" spc="-9" normalizeH="0" baseline="0" noProof="0" dirty="0" err="1">
                <a:ln>
                  <a:noFill/>
                </a:ln>
                <a:solidFill>
                  <a:srgbClr val="231F20"/>
                </a:solidFill>
                <a:effectLst/>
                <a:uLnTx/>
                <a:uFillTx/>
                <a:latin typeface="Verdana"/>
                <a:ea typeface="+mj-ea"/>
              </a:rPr>
              <a:t>visitor</a:t>
            </a:r>
            <a:r>
              <a:rPr kumimoji="0" lang="fi-FI" sz="1904" b="1" i="0" u="none" strike="noStrike" kern="1200" cap="none" spc="-9" normalizeH="0" baseline="0" noProof="0" dirty="0">
                <a:ln>
                  <a:noFill/>
                </a:ln>
                <a:solidFill>
                  <a:srgbClr val="231F20"/>
                </a:solidFill>
                <a:effectLst/>
                <a:uLnTx/>
                <a:uFillTx/>
                <a:latin typeface="Verdana"/>
                <a:ea typeface="+mj-ea"/>
              </a:rPr>
              <a:t> </a:t>
            </a:r>
            <a:r>
              <a:rPr kumimoji="0" lang="fi-FI" sz="1904" b="1" i="0" u="none" strike="noStrike" kern="1200" cap="none" spc="-9" normalizeH="0" baseline="0" noProof="0" dirty="0" err="1">
                <a:ln>
                  <a:noFill/>
                </a:ln>
                <a:solidFill>
                  <a:srgbClr val="231F20"/>
                </a:solidFill>
                <a:effectLst/>
                <a:uLnTx/>
                <a:uFillTx/>
                <a:latin typeface="Verdana"/>
                <a:ea typeface="+mj-ea"/>
              </a:rPr>
              <a:t>you</a:t>
            </a:r>
            <a:r>
              <a:rPr kumimoji="0" lang="fi-FI" sz="1904" b="1" i="0" u="none" strike="noStrike" kern="1200" cap="none" spc="-9" normalizeH="0" baseline="0" noProof="0" dirty="0">
                <a:ln>
                  <a:noFill/>
                </a:ln>
                <a:solidFill>
                  <a:srgbClr val="231F20"/>
                </a:solidFill>
                <a:effectLst/>
                <a:uLnTx/>
                <a:uFillTx/>
                <a:latin typeface="Verdana"/>
                <a:ea typeface="+mj-ea"/>
              </a:rPr>
              <a:t> </a:t>
            </a:r>
            <a:r>
              <a:rPr kumimoji="0" lang="fi-FI" sz="1904" b="1" i="0" u="none" strike="noStrike" kern="1200" cap="none" spc="-9" normalizeH="0" baseline="0" noProof="0" dirty="0" err="1">
                <a:ln>
                  <a:noFill/>
                </a:ln>
                <a:solidFill>
                  <a:srgbClr val="231F20"/>
                </a:solidFill>
                <a:effectLst/>
                <a:uLnTx/>
                <a:uFillTx/>
                <a:latin typeface="Verdana"/>
                <a:ea typeface="+mj-ea"/>
              </a:rPr>
              <a:t>can</a:t>
            </a:r>
            <a:r>
              <a:rPr kumimoji="0" lang="fi-FI" sz="1904" b="1" i="0" u="none" strike="noStrike" kern="1200" cap="none" spc="-9" normalizeH="0" baseline="0" noProof="0" dirty="0">
                <a:ln>
                  <a:noFill/>
                </a:ln>
                <a:solidFill>
                  <a:srgbClr val="231F20"/>
                </a:solidFill>
                <a:effectLst/>
                <a:uLnTx/>
                <a:uFillTx/>
                <a:latin typeface="Verdana"/>
                <a:ea typeface="+mj-ea"/>
              </a:rPr>
              <a:t> </a:t>
            </a:r>
            <a:r>
              <a:rPr kumimoji="0" lang="fi-FI" sz="1904" b="1" i="0" u="none" strike="noStrike" kern="1200" cap="none" spc="-9" normalizeH="0" baseline="0" noProof="0" dirty="0" err="1">
                <a:ln>
                  <a:noFill/>
                </a:ln>
                <a:solidFill>
                  <a:srgbClr val="231F20"/>
                </a:solidFill>
                <a:effectLst/>
                <a:uLnTx/>
                <a:uFillTx/>
                <a:latin typeface="Verdana"/>
                <a:ea typeface="+mj-ea"/>
              </a:rPr>
              <a:t>be</a:t>
            </a:r>
            <a:r>
              <a:rPr kumimoji="0" lang="fi-FI" sz="1904" b="1" i="0" u="none" strike="noStrike" kern="1200" cap="none" spc="-9" normalizeH="0" baseline="0" noProof="0" dirty="0">
                <a:ln>
                  <a:noFill/>
                </a:ln>
                <a:solidFill>
                  <a:srgbClr val="231F20"/>
                </a:solidFill>
                <a:effectLst/>
                <a:uLnTx/>
                <a:uFillTx/>
                <a:latin typeface="Verdana"/>
                <a:ea typeface="+mj-ea"/>
              </a:rPr>
              <a:t>...</a:t>
            </a:r>
            <a:endParaRPr kumimoji="0" lang="fi-FI" sz="1904" b="1" i="0" u="none" strike="noStrike" kern="0" cap="none" spc="-9" normalizeH="0" baseline="0" noProof="0" dirty="0">
              <a:ln>
                <a:noFill/>
              </a:ln>
              <a:solidFill>
                <a:srgbClr val="231F20"/>
              </a:solidFill>
              <a:effectLst/>
              <a:uLnTx/>
              <a:uFillTx/>
              <a:latin typeface="Verdana"/>
              <a:ea typeface="+mj-ea"/>
            </a:endParaRPr>
          </a:p>
        </p:txBody>
      </p:sp>
      <p:sp>
        <p:nvSpPr>
          <p:cNvPr id="3" name="object 9">
            <a:extLst>
              <a:ext uri="{FF2B5EF4-FFF2-40B4-BE49-F238E27FC236}">
                <a16:creationId xmlns:a16="http://schemas.microsoft.com/office/drawing/2014/main" id="{716AEC77-264C-9D80-2198-E1918A154AB2}"/>
              </a:ext>
            </a:extLst>
          </p:cNvPr>
          <p:cNvSpPr txBox="1"/>
          <p:nvPr/>
        </p:nvSpPr>
        <p:spPr>
          <a:xfrm>
            <a:off x="8984756" y="2816243"/>
            <a:ext cx="2643581" cy="1007122"/>
          </a:xfrm>
          <a:prstGeom prst="rect">
            <a:avLst/>
          </a:prstGeom>
        </p:spPr>
        <p:txBody>
          <a:bodyPr vert="horz" wrap="square" lIns="0" tIns="57582" rIns="0" bIns="0" rtlCol="0">
            <a:spAutoFit/>
          </a:bodyPr>
          <a:lstStyle/>
          <a:p>
            <a:pPr marL="11516" marR="0" lvl="0" indent="0" algn="l" defTabSz="829178" rtl="0" eaLnBrk="1" fontAlgn="auto" latinLnBrk="0" hangingPunct="1">
              <a:lnSpc>
                <a:spcPct val="100000"/>
              </a:lnSpc>
              <a:spcBef>
                <a:spcPts val="453"/>
              </a:spcBef>
              <a:spcAft>
                <a:spcPts val="0"/>
              </a:spcAft>
              <a:buClrTx/>
              <a:buSzTx/>
              <a:buFontTx/>
              <a:buNone/>
              <a:tabLst/>
              <a:defRPr/>
            </a:pPr>
            <a:r>
              <a:rPr kumimoji="0" lang="fi-FI" sz="1100" b="1" i="0" u="none" strike="noStrike" kern="0" cap="none" spc="-9" normalizeH="0" baseline="0" noProof="0" dirty="0">
                <a:ln>
                  <a:noFill/>
                </a:ln>
                <a:solidFill>
                  <a:srgbClr val="231F20"/>
                </a:solidFill>
                <a:effectLst/>
                <a:uLnTx/>
                <a:uFillTx/>
                <a:latin typeface="Verdana"/>
                <a:ea typeface="+mn-ea"/>
                <a:cs typeface="Verdana"/>
              </a:rPr>
              <a:t>As a trainer </a:t>
            </a:r>
            <a:r>
              <a:rPr kumimoji="0" lang="fi-FI" sz="1100" b="1" i="0" u="none" strike="noStrike" kern="0" cap="none" spc="-9" normalizeH="0" baseline="0" noProof="0" dirty="0" err="1">
                <a:ln>
                  <a:noFill/>
                </a:ln>
                <a:solidFill>
                  <a:srgbClr val="231F20"/>
                </a:solidFill>
                <a:effectLst/>
                <a:uLnTx/>
                <a:uFillTx/>
                <a:latin typeface="Verdana"/>
                <a:ea typeface="+mn-ea"/>
                <a:cs typeface="Verdana"/>
              </a:rPr>
              <a:t>or</a:t>
            </a:r>
            <a:r>
              <a:rPr kumimoji="0" lang="fi-FI" sz="1100" b="1" i="0" u="none" strike="noStrike" kern="0" cap="none" spc="-9" normalizeH="0" baseline="0" noProof="0" dirty="0">
                <a:ln>
                  <a:noFill/>
                </a:ln>
                <a:solidFill>
                  <a:srgbClr val="231F20"/>
                </a:solidFill>
                <a:effectLst/>
                <a:uLnTx/>
                <a:uFillTx/>
                <a:latin typeface="Verdana"/>
                <a:ea typeface="+mn-ea"/>
                <a:cs typeface="Verdana"/>
              </a:rPr>
              <a:t> a </a:t>
            </a:r>
            <a:r>
              <a:rPr kumimoji="0" lang="fi-FI" sz="1100" b="1" i="0" u="none" strike="noStrike" kern="0" cap="none" spc="-9" normalizeH="0" baseline="0" noProof="0" dirty="0" err="1">
                <a:ln>
                  <a:noFill/>
                </a:ln>
                <a:solidFill>
                  <a:srgbClr val="231F20"/>
                </a:solidFill>
                <a:effectLst/>
                <a:uLnTx/>
                <a:uFillTx/>
                <a:latin typeface="Verdana"/>
                <a:ea typeface="+mn-ea"/>
                <a:cs typeface="Verdana"/>
              </a:rPr>
              <a:t>school</a:t>
            </a:r>
            <a:r>
              <a:rPr kumimoji="0" lang="fi-FI" sz="1100" b="1" i="0" u="none" strike="noStrike" kern="0" cap="none" spc="-9" normalizeH="0" baseline="0" noProof="0" dirty="0">
                <a:ln>
                  <a:noFill/>
                </a:ln>
                <a:solidFill>
                  <a:srgbClr val="231F20"/>
                </a:solidFill>
                <a:effectLst/>
                <a:uLnTx/>
                <a:uFillTx/>
                <a:latin typeface="Verdana"/>
                <a:ea typeface="+mn-ea"/>
                <a:cs typeface="Verdana"/>
              </a:rPr>
              <a:t> </a:t>
            </a:r>
            <a:r>
              <a:rPr kumimoji="0" lang="fi-FI" sz="1100" b="1" i="0" u="none" strike="noStrike" kern="0" cap="none" spc="-9" normalizeH="0" baseline="0" noProof="0" dirty="0" err="1">
                <a:ln>
                  <a:noFill/>
                </a:ln>
                <a:solidFill>
                  <a:srgbClr val="231F20"/>
                </a:solidFill>
                <a:effectLst/>
                <a:uLnTx/>
                <a:uFillTx/>
                <a:latin typeface="Verdana"/>
                <a:ea typeface="+mn-ea"/>
                <a:cs typeface="Verdana"/>
              </a:rPr>
              <a:t>visitor</a:t>
            </a:r>
            <a:endParaRPr kumimoji="0" sz="1100" b="0" i="0" u="none" strike="noStrike" kern="0" cap="none" spc="0" normalizeH="0" baseline="0" noProof="0" dirty="0">
              <a:ln>
                <a:noFill/>
              </a:ln>
              <a:solidFill>
                <a:sysClr val="windowText" lastClr="000000"/>
              </a:solidFill>
              <a:effectLst/>
              <a:uLnTx/>
              <a:uFillTx/>
              <a:latin typeface="Verdana"/>
              <a:ea typeface="+mn-ea"/>
              <a:cs typeface="Verdana"/>
            </a:endParaRPr>
          </a:p>
          <a:p>
            <a:pPr marL="11516" marR="4607" lvl="0" indent="103647" algn="l" defTabSz="829178" rtl="0" eaLnBrk="1" fontAlgn="auto" latinLnBrk="0" hangingPunct="1">
              <a:lnSpc>
                <a:spcPct val="100000"/>
              </a:lnSpc>
              <a:spcBef>
                <a:spcPts val="363"/>
              </a:spcBef>
              <a:spcAft>
                <a:spcPts val="0"/>
              </a:spcAft>
              <a:buClrTx/>
              <a:buSzTx/>
              <a:buFontTx/>
              <a:buChar char="•"/>
              <a:tabLst>
                <a:tab pos="115164" algn="l"/>
              </a:tabLst>
              <a:defRPr/>
            </a:pPr>
            <a:r>
              <a:rPr kumimoji="0" lang="fi-FI" sz="1100" b="0" i="0" u="none" strike="noStrike" kern="0" cap="none" spc="0" normalizeH="0" baseline="0" noProof="0" dirty="0" err="1">
                <a:ln>
                  <a:noFill/>
                </a:ln>
                <a:solidFill>
                  <a:srgbClr val="231F20"/>
                </a:solidFill>
                <a:effectLst/>
                <a:uLnTx/>
                <a:uFillTx/>
                <a:latin typeface="Verdana"/>
                <a:ea typeface="+mn-ea"/>
                <a:cs typeface="Verdana"/>
              </a:rPr>
              <a:t>You</a:t>
            </a:r>
            <a:r>
              <a:rPr kumimoji="0" lang="fi-FI" sz="1100" b="0" i="0" u="none" strike="noStrike" kern="0" cap="none" spc="0" normalizeH="0" baseline="0" noProof="0" dirty="0">
                <a:ln>
                  <a:noFill/>
                </a:ln>
                <a:solidFill>
                  <a:srgbClr val="231F20"/>
                </a:solidFill>
                <a:effectLst/>
                <a:uLnTx/>
                <a:uFillTx/>
                <a:latin typeface="Verdana"/>
                <a:ea typeface="+mn-ea"/>
                <a:cs typeface="Verdana"/>
              </a:rPr>
              <a:t> </a:t>
            </a:r>
            <a:r>
              <a:rPr kumimoji="0" lang="fi-FI" sz="1100" b="0" i="0" u="none" strike="noStrike" kern="0" cap="none" spc="0" normalizeH="0" baseline="0" noProof="0" dirty="0" err="1">
                <a:ln>
                  <a:noFill/>
                </a:ln>
                <a:solidFill>
                  <a:srgbClr val="231F20"/>
                </a:solidFill>
                <a:effectLst/>
                <a:uLnTx/>
                <a:uFillTx/>
                <a:latin typeface="Verdana"/>
                <a:ea typeface="+mn-ea"/>
                <a:cs typeface="Verdana"/>
              </a:rPr>
              <a:t>can</a:t>
            </a:r>
            <a:r>
              <a:rPr kumimoji="0" lang="fi-FI" sz="1100" b="0" i="0" u="none" strike="noStrike" kern="0" cap="none" spc="0" normalizeH="0" baseline="0" noProof="0" dirty="0">
                <a:ln>
                  <a:noFill/>
                </a:ln>
                <a:solidFill>
                  <a:srgbClr val="231F20"/>
                </a:solidFill>
                <a:effectLst/>
                <a:uLnTx/>
                <a:uFillTx/>
                <a:latin typeface="Verdana"/>
                <a:ea typeface="+mn-ea"/>
                <a:cs typeface="Verdana"/>
              </a:rPr>
              <a:t> </a:t>
            </a:r>
            <a:r>
              <a:rPr kumimoji="0" lang="fi-FI" sz="1100" b="0" i="0" u="none" strike="noStrike" kern="0" cap="none" spc="0" normalizeH="0" baseline="0" noProof="0" dirty="0" err="1">
                <a:ln>
                  <a:noFill/>
                </a:ln>
                <a:solidFill>
                  <a:srgbClr val="231F20"/>
                </a:solidFill>
                <a:effectLst/>
                <a:uLnTx/>
                <a:uFillTx/>
                <a:latin typeface="Verdana"/>
                <a:ea typeface="+mn-ea"/>
                <a:cs typeface="Verdana"/>
              </a:rPr>
              <a:t>train</a:t>
            </a:r>
            <a:r>
              <a:rPr kumimoji="0" lang="fi-FI" sz="1100" b="0" i="0" u="none" strike="noStrike" kern="0" cap="none" spc="0" normalizeH="0" baseline="0" noProof="0" dirty="0">
                <a:ln>
                  <a:noFill/>
                </a:ln>
                <a:solidFill>
                  <a:srgbClr val="231F20"/>
                </a:solidFill>
                <a:effectLst/>
                <a:uLnTx/>
                <a:uFillTx/>
                <a:latin typeface="Verdana"/>
                <a:ea typeface="+mn-ea"/>
                <a:cs typeface="Verdana"/>
              </a:rPr>
              <a:t> </a:t>
            </a:r>
            <a:r>
              <a:rPr kumimoji="0" lang="fi-FI" sz="1100" b="0" i="0" u="none" strike="noStrike" kern="0" cap="none" spc="0" normalizeH="0" baseline="0" noProof="0" dirty="0" err="1">
                <a:ln>
                  <a:noFill/>
                </a:ln>
                <a:solidFill>
                  <a:srgbClr val="231F20"/>
                </a:solidFill>
                <a:effectLst/>
                <a:uLnTx/>
                <a:uFillTx/>
                <a:latin typeface="Verdana"/>
                <a:ea typeface="+mn-ea"/>
                <a:cs typeface="Verdana"/>
              </a:rPr>
              <a:t>new</a:t>
            </a:r>
            <a:r>
              <a:rPr kumimoji="0" lang="fi-FI" sz="1100" b="0" i="0" u="none" strike="noStrike" kern="0" cap="none" spc="0" normalizeH="0" baseline="0" noProof="0" dirty="0">
                <a:ln>
                  <a:noFill/>
                </a:ln>
                <a:solidFill>
                  <a:srgbClr val="231F20"/>
                </a:solidFill>
                <a:effectLst/>
                <a:uLnTx/>
                <a:uFillTx/>
                <a:latin typeface="Verdana"/>
                <a:ea typeface="+mn-ea"/>
                <a:cs typeface="Verdana"/>
              </a:rPr>
              <a:t> </a:t>
            </a:r>
            <a:r>
              <a:rPr kumimoji="0" lang="fi-FI" sz="1100" b="0" i="0" u="none" strike="noStrike" kern="0" cap="none" spc="0" normalizeH="0" baseline="0" noProof="0" dirty="0" err="1">
                <a:ln>
                  <a:noFill/>
                </a:ln>
                <a:solidFill>
                  <a:srgbClr val="231F20"/>
                </a:solidFill>
                <a:effectLst/>
                <a:uLnTx/>
                <a:uFillTx/>
                <a:latin typeface="Verdana"/>
                <a:ea typeface="+mn-ea"/>
                <a:cs typeface="Verdana"/>
              </a:rPr>
              <a:t>volunteers</a:t>
            </a:r>
            <a:r>
              <a:rPr kumimoji="0" lang="fi-FI" sz="1100" b="0" i="0" u="none" strike="noStrike" kern="0" cap="none" spc="0" normalizeH="0" baseline="0" noProof="0" dirty="0">
                <a:ln>
                  <a:noFill/>
                </a:ln>
                <a:solidFill>
                  <a:srgbClr val="231F20"/>
                </a:solidFill>
                <a:effectLst/>
                <a:uLnTx/>
                <a:uFillTx/>
                <a:latin typeface="Verdana"/>
                <a:ea typeface="+mn-ea"/>
                <a:cs typeface="Verdana"/>
              </a:rPr>
              <a:t> for </a:t>
            </a:r>
            <a:r>
              <a:rPr kumimoji="0" lang="fi-FI" sz="1100" b="0" i="0" u="none" strike="noStrike" kern="0" cap="none" spc="0" normalizeH="0" baseline="0" noProof="0" dirty="0" err="1">
                <a:ln>
                  <a:noFill/>
                </a:ln>
                <a:solidFill>
                  <a:srgbClr val="231F20"/>
                </a:solidFill>
                <a:effectLst/>
                <a:uLnTx/>
                <a:uFillTx/>
                <a:latin typeface="Verdana"/>
                <a:ea typeface="+mn-ea"/>
                <a:cs typeface="Verdana"/>
              </a:rPr>
              <a:t>friend</a:t>
            </a:r>
            <a:r>
              <a:rPr kumimoji="0" lang="fi-FI" sz="1100" b="0" i="0" u="none" strike="noStrike" kern="0" cap="none" spc="0" normalizeH="0" baseline="0" noProof="0" dirty="0">
                <a:ln>
                  <a:noFill/>
                </a:ln>
                <a:solidFill>
                  <a:srgbClr val="231F20"/>
                </a:solidFill>
                <a:effectLst/>
                <a:uLnTx/>
                <a:uFillTx/>
                <a:latin typeface="Verdana"/>
                <a:ea typeface="+mn-ea"/>
                <a:cs typeface="Verdana"/>
              </a:rPr>
              <a:t> </a:t>
            </a:r>
            <a:r>
              <a:rPr kumimoji="0" lang="fi-FI" sz="1100" b="0" i="0" u="none" strike="noStrike" kern="0" cap="none" spc="0" normalizeH="0" baseline="0" noProof="0" dirty="0" err="1">
                <a:ln>
                  <a:noFill/>
                </a:ln>
                <a:solidFill>
                  <a:srgbClr val="231F20"/>
                </a:solidFill>
                <a:effectLst/>
                <a:uLnTx/>
                <a:uFillTx/>
                <a:latin typeface="Verdana"/>
                <a:ea typeface="+mn-ea"/>
                <a:cs typeface="Verdana"/>
              </a:rPr>
              <a:t>activities</a:t>
            </a:r>
            <a:endParaRPr kumimoji="0" lang="fi-FI" sz="1100" b="0" i="0" u="none" strike="noStrike" kern="0" cap="none" spc="-18" normalizeH="0" baseline="0" noProof="0" dirty="0">
              <a:ln>
                <a:noFill/>
              </a:ln>
              <a:solidFill>
                <a:srgbClr val="231F20"/>
              </a:solidFill>
              <a:effectLst/>
              <a:uLnTx/>
              <a:uFillTx/>
              <a:latin typeface="Verdana"/>
              <a:ea typeface="+mn-ea"/>
              <a:cs typeface="Verdana"/>
            </a:endParaRPr>
          </a:p>
          <a:p>
            <a:pPr marL="11516" marR="4607" lvl="0" indent="103647" algn="l" defTabSz="829178" rtl="0" eaLnBrk="1" fontAlgn="auto" latinLnBrk="0" hangingPunct="1">
              <a:lnSpc>
                <a:spcPct val="100000"/>
              </a:lnSpc>
              <a:spcBef>
                <a:spcPts val="363"/>
              </a:spcBef>
              <a:spcAft>
                <a:spcPts val="0"/>
              </a:spcAft>
              <a:buClrTx/>
              <a:buSzTx/>
              <a:buFontTx/>
              <a:buChar char="•"/>
              <a:tabLst>
                <a:tab pos="115164" algn="l"/>
              </a:tabLst>
              <a:defRPr/>
            </a:pPr>
            <a:r>
              <a:rPr kumimoji="0" lang="fi-FI" sz="1100" b="0" i="0" u="none" strike="noStrike" kern="0" cap="none" spc="-18" normalizeH="0" baseline="0" noProof="0" dirty="0" err="1">
                <a:ln>
                  <a:noFill/>
                </a:ln>
                <a:solidFill>
                  <a:srgbClr val="231F20"/>
                </a:solidFill>
                <a:effectLst/>
                <a:uLnTx/>
                <a:uFillTx/>
                <a:latin typeface="Verdana"/>
                <a:ea typeface="+mn-ea"/>
                <a:cs typeface="Verdana"/>
              </a:rPr>
              <a:t>You</a:t>
            </a:r>
            <a:r>
              <a:rPr kumimoji="0" lang="fi-FI" sz="1100" b="0" i="0" u="none" strike="noStrike" kern="0" cap="none" spc="-18" normalizeH="0" baseline="0" noProof="0" dirty="0">
                <a:ln>
                  <a:noFill/>
                </a:ln>
                <a:solidFill>
                  <a:srgbClr val="231F20"/>
                </a:solidFill>
                <a:effectLst/>
                <a:uLnTx/>
                <a:uFillTx/>
                <a:latin typeface="Verdana"/>
                <a:ea typeface="+mn-ea"/>
                <a:cs typeface="Verdana"/>
              </a:rPr>
              <a:t> </a:t>
            </a:r>
            <a:r>
              <a:rPr kumimoji="0" lang="fi-FI" sz="1100" b="0" i="0" u="none" strike="noStrike" kern="0" cap="none" spc="-18" normalizeH="0" baseline="0" noProof="0" dirty="0" err="1">
                <a:ln>
                  <a:noFill/>
                </a:ln>
                <a:solidFill>
                  <a:srgbClr val="231F20"/>
                </a:solidFill>
                <a:effectLst/>
                <a:uLnTx/>
                <a:uFillTx/>
                <a:latin typeface="Verdana"/>
                <a:ea typeface="+mn-ea"/>
                <a:cs typeface="Verdana"/>
              </a:rPr>
              <a:t>can</a:t>
            </a:r>
            <a:r>
              <a:rPr kumimoji="0" lang="fi-FI" sz="1100" b="0" i="0" u="none" strike="noStrike" kern="0" cap="none" spc="-18" normalizeH="0" baseline="0" noProof="0" dirty="0">
                <a:ln>
                  <a:noFill/>
                </a:ln>
                <a:solidFill>
                  <a:srgbClr val="231F20"/>
                </a:solidFill>
                <a:effectLst/>
                <a:uLnTx/>
                <a:uFillTx/>
                <a:latin typeface="Verdana"/>
                <a:ea typeface="+mn-ea"/>
                <a:cs typeface="Verdana"/>
              </a:rPr>
              <a:t> </a:t>
            </a:r>
            <a:r>
              <a:rPr kumimoji="0" lang="fi-FI" sz="1100" b="0" i="0" u="none" strike="noStrike" kern="0" cap="none" spc="-18" normalizeH="0" baseline="0" noProof="0" dirty="0" err="1">
                <a:ln>
                  <a:noFill/>
                </a:ln>
                <a:solidFill>
                  <a:srgbClr val="231F20"/>
                </a:solidFill>
                <a:effectLst/>
                <a:uLnTx/>
                <a:uFillTx/>
                <a:latin typeface="Verdana"/>
                <a:ea typeface="+mn-ea"/>
                <a:cs typeface="Verdana"/>
              </a:rPr>
              <a:t>visit</a:t>
            </a:r>
            <a:r>
              <a:rPr kumimoji="0" lang="fi-FI" sz="1100" b="0" i="0" u="none" strike="noStrike" kern="0" cap="none" spc="-18" normalizeH="0" baseline="0" noProof="0" dirty="0">
                <a:ln>
                  <a:noFill/>
                </a:ln>
                <a:solidFill>
                  <a:srgbClr val="231F20"/>
                </a:solidFill>
                <a:effectLst/>
                <a:uLnTx/>
                <a:uFillTx/>
                <a:latin typeface="Verdana"/>
                <a:ea typeface="+mn-ea"/>
                <a:cs typeface="Verdana"/>
              </a:rPr>
              <a:t> </a:t>
            </a:r>
            <a:r>
              <a:rPr kumimoji="0" lang="fi-FI" sz="1100" b="0" i="0" u="none" strike="noStrike" kern="0" cap="none" spc="-18" normalizeH="0" baseline="0" noProof="0" dirty="0" err="1">
                <a:ln>
                  <a:noFill/>
                </a:ln>
                <a:solidFill>
                  <a:srgbClr val="231F20"/>
                </a:solidFill>
                <a:effectLst/>
                <a:uLnTx/>
                <a:uFillTx/>
                <a:latin typeface="Verdana"/>
                <a:ea typeface="+mn-ea"/>
                <a:cs typeface="Verdana"/>
              </a:rPr>
              <a:t>schools</a:t>
            </a:r>
            <a:r>
              <a:rPr kumimoji="0" lang="fi-FI" sz="1100" b="0" i="0" u="none" strike="noStrike" kern="0" cap="none" spc="-18" normalizeH="0" baseline="0" noProof="0" dirty="0">
                <a:ln>
                  <a:noFill/>
                </a:ln>
                <a:solidFill>
                  <a:srgbClr val="231F20"/>
                </a:solidFill>
                <a:effectLst/>
                <a:uLnTx/>
                <a:uFillTx/>
                <a:latin typeface="Verdana"/>
                <a:ea typeface="+mn-ea"/>
                <a:cs typeface="Verdana"/>
              </a:rPr>
              <a:t> and </a:t>
            </a:r>
            <a:r>
              <a:rPr kumimoji="0" lang="fi-FI" sz="1100" b="0" i="0" u="none" strike="noStrike" kern="0" cap="none" spc="-18" normalizeH="0" baseline="0" noProof="0" dirty="0" err="1">
                <a:ln>
                  <a:noFill/>
                </a:ln>
                <a:solidFill>
                  <a:srgbClr val="231F20"/>
                </a:solidFill>
                <a:effectLst/>
                <a:uLnTx/>
                <a:uFillTx/>
                <a:latin typeface="Verdana"/>
                <a:ea typeface="+mn-ea"/>
                <a:cs typeface="Verdana"/>
              </a:rPr>
              <a:t>introduce</a:t>
            </a:r>
            <a:r>
              <a:rPr kumimoji="0" lang="fi-FI" sz="1100" b="0" i="0" u="none" strike="noStrike" kern="0" cap="none" spc="-18" normalizeH="0" baseline="0" noProof="0" dirty="0">
                <a:ln>
                  <a:noFill/>
                </a:ln>
                <a:solidFill>
                  <a:srgbClr val="231F20"/>
                </a:solidFill>
                <a:effectLst/>
                <a:uLnTx/>
                <a:uFillTx/>
                <a:latin typeface="Verdana"/>
                <a:ea typeface="+mn-ea"/>
                <a:cs typeface="Verdana"/>
              </a:rPr>
              <a:t> </a:t>
            </a:r>
            <a:r>
              <a:rPr kumimoji="0" lang="fi-FI" sz="1100" b="0" i="0" u="none" strike="noStrike" kern="0" cap="none" spc="-18" normalizeH="0" baseline="0" noProof="0" dirty="0" err="1">
                <a:ln>
                  <a:noFill/>
                </a:ln>
                <a:solidFill>
                  <a:srgbClr val="231F20"/>
                </a:solidFill>
                <a:effectLst/>
                <a:uLnTx/>
                <a:uFillTx/>
                <a:latin typeface="Verdana"/>
                <a:ea typeface="+mn-ea"/>
                <a:cs typeface="Verdana"/>
              </a:rPr>
              <a:t>friendship</a:t>
            </a:r>
            <a:r>
              <a:rPr kumimoji="0" lang="fi-FI" sz="1100" b="0" i="0" u="none" strike="noStrike" kern="0" cap="none" spc="-18" normalizeH="0" baseline="0" noProof="0" dirty="0">
                <a:ln>
                  <a:noFill/>
                </a:ln>
                <a:solidFill>
                  <a:srgbClr val="231F20"/>
                </a:solidFill>
                <a:effectLst/>
                <a:uLnTx/>
                <a:uFillTx/>
                <a:latin typeface="Verdana"/>
                <a:ea typeface="+mn-ea"/>
                <a:cs typeface="Verdana"/>
              </a:rPr>
              <a:t> </a:t>
            </a:r>
            <a:r>
              <a:rPr kumimoji="0" lang="fi-FI" sz="1100" b="0" i="0" u="none" strike="noStrike" kern="0" cap="none" spc="-18" normalizeH="0" baseline="0" noProof="0" dirty="0" err="1">
                <a:ln>
                  <a:noFill/>
                </a:ln>
                <a:solidFill>
                  <a:srgbClr val="231F20"/>
                </a:solidFill>
                <a:effectLst/>
                <a:uLnTx/>
                <a:uFillTx/>
                <a:latin typeface="Verdana"/>
                <a:ea typeface="+mn-ea"/>
                <a:cs typeface="Verdana"/>
              </a:rPr>
              <a:t>skills</a:t>
            </a:r>
            <a:r>
              <a:rPr kumimoji="0" lang="fi-FI" sz="1100" b="0" i="0" u="none" strike="noStrike" kern="0" cap="none" spc="-18" normalizeH="0" baseline="0" noProof="0" dirty="0">
                <a:ln>
                  <a:noFill/>
                </a:ln>
                <a:solidFill>
                  <a:srgbClr val="231F20"/>
                </a:solidFill>
                <a:effectLst/>
                <a:uLnTx/>
                <a:uFillTx/>
                <a:latin typeface="Verdana"/>
                <a:ea typeface="+mn-ea"/>
                <a:cs typeface="Verdana"/>
              </a:rPr>
              <a:t> -</a:t>
            </a:r>
            <a:r>
              <a:rPr kumimoji="0" lang="fi-FI" sz="1100" b="0" i="0" u="none" strike="noStrike" kern="0" cap="none" spc="-18" normalizeH="0" baseline="0" noProof="0" dirty="0" err="1">
                <a:ln>
                  <a:noFill/>
                </a:ln>
                <a:solidFill>
                  <a:srgbClr val="231F20"/>
                </a:solidFill>
                <a:effectLst/>
                <a:uLnTx/>
                <a:uFillTx/>
                <a:latin typeface="Verdana"/>
                <a:ea typeface="+mn-ea"/>
                <a:cs typeface="Verdana"/>
              </a:rPr>
              <a:t>program</a:t>
            </a:r>
            <a:endParaRPr kumimoji="0" sz="1100" b="0" i="0" u="none" strike="noStrike" kern="0" cap="none" spc="0" normalizeH="0" baseline="0" noProof="0" dirty="0">
              <a:ln>
                <a:noFill/>
              </a:ln>
              <a:solidFill>
                <a:sysClr val="windowText" lastClr="000000"/>
              </a:solidFill>
              <a:effectLst/>
              <a:uLnTx/>
              <a:uFillTx/>
              <a:latin typeface="Verdana"/>
              <a:ea typeface="+mn-ea"/>
              <a:cs typeface="Verdana"/>
            </a:endParaRPr>
          </a:p>
        </p:txBody>
      </p:sp>
      <p:pic>
        <p:nvPicPr>
          <p:cNvPr id="13" name="Kuva 12" descr="Kuva, joka sisältää kohteen teksti, symboli, Fontti, logo&#10;&#10;Kuvaus luotu automaattisesti">
            <a:extLst>
              <a:ext uri="{FF2B5EF4-FFF2-40B4-BE49-F238E27FC236}">
                <a16:creationId xmlns:a16="http://schemas.microsoft.com/office/drawing/2014/main" id="{43507E79-E06A-2742-B374-A6E6426FFCB2}"/>
              </a:ext>
            </a:extLst>
          </p:cNvPr>
          <p:cNvPicPr>
            <a:picLocks noChangeAspect="1"/>
          </p:cNvPicPr>
          <p:nvPr/>
        </p:nvPicPr>
        <p:blipFill>
          <a:blip r:embed="rId11"/>
          <a:stretch>
            <a:fillRect/>
          </a:stretch>
        </p:blipFill>
        <p:spPr>
          <a:xfrm>
            <a:off x="9466598" y="246829"/>
            <a:ext cx="2456543" cy="819316"/>
          </a:xfrm>
          <a:prstGeom prst="rect">
            <a:avLst/>
          </a:prstGeom>
        </p:spPr>
      </p:pic>
    </p:spTree>
    <p:extLst>
      <p:ext uri="{BB962C8B-B14F-4D97-AF65-F5344CB8AC3E}">
        <p14:creationId xmlns:p14="http://schemas.microsoft.com/office/powerpoint/2010/main" val="247728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Placeholder 4">
            <a:extLst>
              <a:ext uri="{FF2B5EF4-FFF2-40B4-BE49-F238E27FC236}">
                <a16:creationId xmlns:a16="http://schemas.microsoft.com/office/drawing/2014/main" id="{5BB991A4-6925-414C-BFEE-25CDB4849A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71400" y="-10881"/>
            <a:ext cx="8015015" cy="6857990"/>
          </a:xfrm>
          <a:prstGeom prst="rect">
            <a:avLst/>
          </a:prstGeom>
        </p:spPr>
      </p:pic>
      <p:sp>
        <p:nvSpPr>
          <p:cNvPr id="26"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object 2">
            <a:extLst>
              <a:ext uri="{FF2B5EF4-FFF2-40B4-BE49-F238E27FC236}">
                <a16:creationId xmlns:a16="http://schemas.microsoft.com/office/drawing/2014/main" id="{593CCD89-B791-40B3-83FD-F1A25B41C37F}"/>
              </a:ext>
            </a:extLst>
          </p:cNvPr>
          <p:cNvSpPr txBox="1">
            <a:spLocks/>
          </p:cNvSpPr>
          <p:nvPr/>
        </p:nvSpPr>
        <p:spPr>
          <a:xfrm>
            <a:off x="370116" y="169174"/>
            <a:ext cx="6426196" cy="1736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1270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100" normalizeH="0" baseline="0" noProof="0" dirty="0">
                <a:ln>
                  <a:noFill/>
                </a:ln>
                <a:solidFill>
                  <a:srgbClr val="F00000"/>
                </a:solidFill>
                <a:effectLst/>
                <a:uLnTx/>
                <a:uFillTx/>
                <a:latin typeface="Arial" panose="020B0604020202020204" pitchFamily="34" charset="0"/>
                <a:ea typeface="+mj-ea"/>
                <a:cs typeface="Arial" panose="020B0604020202020204" pitchFamily="34" charset="0"/>
              </a:rPr>
              <a:t>A volunteer friend acts with the skills of an ordinary person</a:t>
            </a:r>
            <a:r>
              <a:rPr kumimoji="0" lang="en-US" sz="3700" b="1" i="0" u="none" strike="noStrike" kern="1200" cap="none" spc="100" normalizeH="0" baseline="0" noProof="0" dirty="0">
                <a:ln>
                  <a:noFill/>
                </a:ln>
                <a:solidFill>
                  <a:srgbClr val="000000"/>
                </a:solidFill>
                <a:effectLst/>
                <a:uLnTx/>
                <a:uFillTx/>
                <a:latin typeface="Calibri Light" panose="020F0302020204030204"/>
                <a:ea typeface="+mj-ea"/>
                <a:cs typeface="Arial" panose="020B0604020202020204" pitchFamily="34" charset="0"/>
              </a:rPr>
              <a:t>	</a:t>
            </a:r>
            <a:endParaRPr kumimoji="0" lang="en-US" sz="3700" b="1" i="0" u="none" strike="noStrike" kern="1200" cap="none" spc="0" normalizeH="0" baseline="0" noProof="0" dirty="0">
              <a:ln>
                <a:noFill/>
              </a:ln>
              <a:solidFill>
                <a:srgbClr val="000000"/>
              </a:solidFill>
              <a:effectLst/>
              <a:uLnTx/>
              <a:uFillTx/>
              <a:latin typeface="Calibri Light" panose="020F0302020204030204"/>
              <a:ea typeface="+mj-ea"/>
              <a:cs typeface="Arial" panose="020B0604020202020204" pitchFamily="34" charset="0"/>
            </a:endParaRPr>
          </a:p>
        </p:txBody>
      </p:sp>
      <p:sp>
        <p:nvSpPr>
          <p:cNvPr id="3" name="object 3">
            <a:extLst>
              <a:ext uri="{FF2B5EF4-FFF2-40B4-BE49-F238E27FC236}">
                <a16:creationId xmlns:a16="http://schemas.microsoft.com/office/drawing/2014/main" id="{F27AEFE5-A17C-4B29-AD21-76697C433D30}"/>
              </a:ext>
            </a:extLst>
          </p:cNvPr>
          <p:cNvSpPr txBox="1"/>
          <p:nvPr/>
        </p:nvSpPr>
        <p:spPr>
          <a:xfrm>
            <a:off x="370115" y="1905809"/>
            <a:ext cx="5725885" cy="4423789"/>
          </a:xfrm>
          <a:prstGeom prst="rect">
            <a:avLst/>
          </a:prstGeom>
        </p:spPr>
        <p:txBody>
          <a:bodyPr vert="horz" lIns="91440" tIns="45720" rIns="91440" bIns="45720" rtlCol="0">
            <a:normAutofit lnSpcReduction="10000"/>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altLang="fi-FI" sz="2400" dirty="0">
                <a:solidFill>
                  <a:srgbClr val="000000"/>
                </a:solidFill>
                <a:latin typeface="Arial" panose="020B0604020202020204" pitchFamily="34" charset="0"/>
                <a:cs typeface="Arial" panose="020B0604020202020204" pitchFamily="34" charset="0"/>
              </a:rPr>
              <a:t>V</a:t>
            </a:r>
            <a:r>
              <a:rPr kumimoji="0" lang="en-US" altLang="fi-FI"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olunteering</a:t>
            </a:r>
            <a:r>
              <a:rPr kumimoji="0" lang="en-US" alt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about using ordinary skills, not about being a professional aid. Volunteer friends are not expected to have any professional qualifications or skills.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the role of a volunteer, the encounter is more genuine, the person is allowed closer.</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altLang="fi-FI" sz="2400" dirty="0">
                <a:solidFill>
                  <a:srgbClr val="000000"/>
                </a:solidFill>
                <a:latin typeface="Arial" panose="020B0604020202020204" pitchFamily="34" charset="0"/>
                <a:cs typeface="Arial" panose="020B0604020202020204" pitchFamily="34" charset="0"/>
              </a:rPr>
              <a:t>S</a:t>
            </a:r>
            <a:r>
              <a:rPr kumimoji="0" lang="en-US" alt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haring difficult things is not mutual</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Nor are you a personal assistant, cleaner or other.</a:t>
            </a:r>
          </a:p>
          <a:p>
            <a:pPr marL="342900" lvl="0" indent="-228600">
              <a:lnSpc>
                <a:spcPct val="90000"/>
              </a:lnSpc>
              <a:spcAft>
                <a:spcPts val="600"/>
              </a:spcAft>
              <a:buFont typeface="Arial" panose="020B0604020202020204" pitchFamily="34" charset="0"/>
              <a:buChar char="•"/>
              <a:defRPr/>
            </a:pPr>
            <a:r>
              <a:rPr kumimoji="0" lang="en-US" alt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necessary, you may seek help </a:t>
            </a:r>
            <a:r>
              <a:rPr lang="en-US" altLang="fi-FI" sz="2400" dirty="0">
                <a:solidFill>
                  <a:srgbClr val="000000"/>
                </a:solidFill>
                <a:latin typeface="Arial" panose="020B0604020202020204" pitchFamily="34" charset="0"/>
                <a:cs typeface="Arial" panose="020B0604020202020204" pitchFamily="34" charset="0"/>
              </a:rPr>
              <a:t>elsewhere together.</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kstiruutu 9">
            <a:extLst>
              <a:ext uri="{FF2B5EF4-FFF2-40B4-BE49-F238E27FC236}">
                <a16:creationId xmlns:a16="http://schemas.microsoft.com/office/drawing/2014/main" id="{2B8B21B6-33B6-4801-B48A-E78EB55CD1CB}"/>
              </a:ext>
            </a:extLst>
          </p:cNvPr>
          <p:cNvSpPr txBox="1"/>
          <p:nvPr/>
        </p:nvSpPr>
        <p:spPr>
          <a:xfrm flipH="1">
            <a:off x="4171400" y="6534937"/>
            <a:ext cx="2624911" cy="307777"/>
          </a:xfrm>
          <a:prstGeom prst="rect">
            <a:avLst/>
          </a:prstGeom>
          <a:noFill/>
        </p:spPr>
        <p:txBody>
          <a:bodyPr wrap="square" rtlCol="0">
            <a:spAutoFit/>
          </a:bodyPr>
          <a:lstStyle/>
          <a:p>
            <a:r>
              <a:rPr lang="fi-FI" sz="1400" dirty="0">
                <a:latin typeface="Lucida Sans" panose="020B0602030504020204" pitchFamily="34" charset="0"/>
              </a:rPr>
              <a:t>Picture: Joonas Brandt / FRC</a:t>
            </a:r>
            <a:endParaRPr lang="fi-FI" sz="1400" dirty="0"/>
          </a:p>
        </p:txBody>
      </p:sp>
    </p:spTree>
    <p:extLst>
      <p:ext uri="{BB962C8B-B14F-4D97-AF65-F5344CB8AC3E}">
        <p14:creationId xmlns:p14="http://schemas.microsoft.com/office/powerpoint/2010/main" val="73607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19BD1417-A425-774E-BB14-B1E7FBBEBC36}"/>
              </a:ext>
            </a:extLst>
          </p:cNvPr>
          <p:cNvSpPr>
            <a:spLocks noGrp="1"/>
          </p:cNvSpPr>
          <p:nvPr>
            <p:ph type="body" idx="10"/>
          </p:nvPr>
        </p:nvSpPr>
        <p:spPr/>
        <p:txBody>
          <a:bodyPr/>
          <a:lstStyle/>
          <a:p>
            <a:pPr marL="241300">
              <a:lnSpc>
                <a:spcPct val="90000"/>
              </a:lnSpc>
              <a:spcBef>
                <a:spcPts val="690"/>
              </a:spcBef>
              <a:tabLst>
                <a:tab pos="804545" algn="l"/>
                <a:tab pos="805180" algn="l"/>
              </a:tabLst>
            </a:pPr>
            <a:r>
              <a:rPr lang="en-US" sz="4000" spc="80" dirty="0">
                <a:latin typeface="Arial" panose="020B0604020202020204" pitchFamily="34" charset="0"/>
              </a:rPr>
              <a:t>What can you do with a friend?</a:t>
            </a:r>
            <a:endParaRPr lang="en-US" sz="4000" dirty="0">
              <a:latin typeface="Arial" panose="020B0604020202020204" pitchFamily="34" charset="0"/>
            </a:endParaRPr>
          </a:p>
        </p:txBody>
      </p:sp>
      <p:sp>
        <p:nvSpPr>
          <p:cNvPr id="3" name="Text Placeholder 2">
            <a:extLst>
              <a:ext uri="{FF2B5EF4-FFF2-40B4-BE49-F238E27FC236}">
                <a16:creationId xmlns:a16="http://schemas.microsoft.com/office/drawing/2014/main" id="{6F2DACDE-6872-C84A-A849-7A6E4EE093D2}"/>
              </a:ext>
            </a:extLst>
          </p:cNvPr>
          <p:cNvSpPr>
            <a:spLocks noGrp="1"/>
          </p:cNvSpPr>
          <p:nvPr>
            <p:ph type="body" idx="14"/>
          </p:nvPr>
        </p:nvSpPr>
        <p:spPr>
          <a:xfrm>
            <a:off x="4314825" y="2017175"/>
            <a:ext cx="3562350" cy="3890449"/>
          </a:xfrm>
        </p:spPr>
        <p:txBody>
          <a:bodyPr/>
          <a:lstStyle/>
          <a:p>
            <a:pPr marL="584200" indent="-342900">
              <a:lnSpc>
                <a:spcPct val="90000"/>
              </a:lnSpc>
              <a:spcBef>
                <a:spcPts val="690"/>
              </a:spcBef>
              <a:buFont typeface="Arial" panose="020B0604020202020204" pitchFamily="34" charset="0"/>
              <a:buChar char="•"/>
              <a:tabLst>
                <a:tab pos="804545" algn="l"/>
                <a:tab pos="805180" algn="l"/>
              </a:tabLst>
            </a:pPr>
            <a:r>
              <a:rPr lang="en-US" sz="2800" b="1" dirty="0">
                <a:solidFill>
                  <a:schemeClr val="bg1"/>
                </a:solidFill>
                <a:latin typeface="Arial" panose="020B0604020202020204" pitchFamily="34" charset="0"/>
              </a:rPr>
              <a:t>What has the friend done before, but maybe given up since?</a:t>
            </a:r>
          </a:p>
          <a:p>
            <a:pPr marL="241300">
              <a:lnSpc>
                <a:spcPct val="90000"/>
              </a:lnSpc>
              <a:spcBef>
                <a:spcPts val="690"/>
              </a:spcBef>
              <a:tabLst>
                <a:tab pos="804545" algn="l"/>
                <a:tab pos="805180" algn="l"/>
              </a:tabLst>
            </a:pPr>
            <a:endParaRPr lang="en-US" sz="2800" dirty="0">
              <a:latin typeface="Arial" panose="020B0604020202020204" pitchFamily="34" charset="0"/>
            </a:endParaRPr>
          </a:p>
          <a:p>
            <a:pPr marL="584200" indent="-342900">
              <a:lnSpc>
                <a:spcPct val="90000"/>
              </a:lnSpc>
              <a:spcBef>
                <a:spcPts val="690"/>
              </a:spcBef>
              <a:buFont typeface="Arial" panose="020B0604020202020204" pitchFamily="34" charset="0"/>
              <a:buChar char="•"/>
              <a:tabLst>
                <a:tab pos="804545" algn="l"/>
                <a:tab pos="805180" algn="l"/>
              </a:tabLst>
            </a:pPr>
            <a:r>
              <a:rPr lang="en-US" sz="2800" b="1" dirty="0">
                <a:solidFill>
                  <a:schemeClr val="bg1"/>
                </a:solidFill>
                <a:latin typeface="Arial" panose="020B0604020202020204" pitchFamily="34" charset="0"/>
              </a:rPr>
              <a:t>What is the friend interested in?</a:t>
            </a:r>
          </a:p>
          <a:p>
            <a:pPr marL="241300">
              <a:lnSpc>
                <a:spcPct val="90000"/>
              </a:lnSpc>
              <a:spcBef>
                <a:spcPts val="690"/>
              </a:spcBef>
              <a:tabLst>
                <a:tab pos="804545" algn="l"/>
                <a:tab pos="805180" algn="l"/>
              </a:tabLst>
            </a:pPr>
            <a:endParaRPr lang="fi-FI" sz="2800" b="1" dirty="0">
              <a:solidFill>
                <a:schemeClr val="bg1"/>
              </a:solidFill>
              <a:latin typeface="Arial" panose="020B0604020202020204" pitchFamily="34" charset="0"/>
            </a:endParaRPr>
          </a:p>
          <a:p>
            <a:pPr marL="584200" indent="-342900">
              <a:lnSpc>
                <a:spcPct val="90000"/>
              </a:lnSpc>
              <a:spcBef>
                <a:spcPts val="690"/>
              </a:spcBef>
              <a:buFont typeface="Arial" panose="020B0604020202020204" pitchFamily="34" charset="0"/>
              <a:buChar char="•"/>
              <a:tabLst>
                <a:tab pos="804545" algn="l"/>
                <a:tab pos="805180" algn="l"/>
              </a:tabLst>
            </a:pPr>
            <a:r>
              <a:rPr lang="fi-FI" sz="2800" b="1" dirty="0" err="1">
                <a:solidFill>
                  <a:schemeClr val="bg1"/>
                </a:solidFill>
                <a:latin typeface="Arial" panose="020B0604020202020204" pitchFamily="34" charset="0"/>
              </a:rPr>
              <a:t>Things</a:t>
            </a:r>
            <a:r>
              <a:rPr lang="fi-FI" sz="2800" b="1" dirty="0">
                <a:solidFill>
                  <a:schemeClr val="bg1"/>
                </a:solidFill>
                <a:latin typeface="Arial" panose="020B0604020202020204" pitchFamily="34" charset="0"/>
              </a:rPr>
              <a:t> </a:t>
            </a:r>
            <a:r>
              <a:rPr lang="fi-FI" sz="2800" b="1" dirty="0" err="1">
                <a:solidFill>
                  <a:schemeClr val="bg1"/>
                </a:solidFill>
                <a:latin typeface="Arial" panose="020B0604020202020204" pitchFamily="34" charset="0"/>
              </a:rPr>
              <a:t>the</a:t>
            </a:r>
            <a:r>
              <a:rPr lang="fi-FI" sz="2800" b="1" dirty="0">
                <a:solidFill>
                  <a:schemeClr val="bg1"/>
                </a:solidFill>
                <a:latin typeface="Arial" panose="020B0604020202020204" pitchFamily="34" charset="0"/>
              </a:rPr>
              <a:t> </a:t>
            </a:r>
            <a:r>
              <a:rPr lang="fi-FI" sz="2800" b="1" dirty="0" err="1">
                <a:solidFill>
                  <a:schemeClr val="bg1"/>
                </a:solidFill>
                <a:latin typeface="Arial" panose="020B0604020202020204" pitchFamily="34" charset="0"/>
              </a:rPr>
              <a:t>friend</a:t>
            </a:r>
            <a:r>
              <a:rPr lang="fi-FI" sz="2800" b="1" dirty="0">
                <a:solidFill>
                  <a:schemeClr val="bg1"/>
                </a:solidFill>
                <a:latin typeface="Arial" panose="020B0604020202020204" pitchFamily="34" charset="0"/>
              </a:rPr>
              <a:t> </a:t>
            </a:r>
            <a:r>
              <a:rPr lang="fi-FI" sz="2800" b="1" dirty="0" err="1">
                <a:solidFill>
                  <a:schemeClr val="bg1"/>
                </a:solidFill>
                <a:latin typeface="Arial" panose="020B0604020202020204" pitchFamily="34" charset="0"/>
              </a:rPr>
              <a:t>likes</a:t>
            </a:r>
            <a:endParaRPr lang="fi-FI" sz="2400" dirty="0">
              <a:solidFill>
                <a:schemeClr val="bg1"/>
              </a:solidFill>
              <a:latin typeface="Lucida Sans" panose="020B0602030504020204" pitchFamily="34" charset="0"/>
            </a:endParaRPr>
          </a:p>
          <a:p>
            <a:pPr marL="241300">
              <a:lnSpc>
                <a:spcPct val="90000"/>
              </a:lnSpc>
              <a:spcBef>
                <a:spcPts val="690"/>
              </a:spcBef>
              <a:tabLst>
                <a:tab pos="804545" algn="l"/>
                <a:tab pos="805180" algn="l"/>
              </a:tabLst>
            </a:pPr>
            <a:endParaRPr lang="en-US" sz="3200" dirty="0">
              <a:latin typeface="Arial" panose="020B0604020202020204" pitchFamily="34" charset="0"/>
            </a:endParaRPr>
          </a:p>
        </p:txBody>
      </p:sp>
      <p:sp>
        <p:nvSpPr>
          <p:cNvPr id="5" name="Tekstiruutu 4">
            <a:extLst>
              <a:ext uri="{FF2B5EF4-FFF2-40B4-BE49-F238E27FC236}">
                <a16:creationId xmlns:a16="http://schemas.microsoft.com/office/drawing/2014/main" id="{30924438-A58E-4820-B425-62BDBB575D85}"/>
              </a:ext>
            </a:extLst>
          </p:cNvPr>
          <p:cNvSpPr txBox="1"/>
          <p:nvPr/>
        </p:nvSpPr>
        <p:spPr>
          <a:xfrm>
            <a:off x="8830109" y="6326510"/>
            <a:ext cx="3133609" cy="405760"/>
          </a:xfrm>
          <a:prstGeom prst="rect">
            <a:avLst/>
          </a:prstGeom>
        </p:spPr>
        <p:txBody>
          <a:bodyPr vert="horz" lIns="91440" tIns="45720" rIns="91440" bIns="45720" rtlCol="0" anchor="ctr">
            <a:normAutofit fontScale="40000" lnSpcReduction="20000"/>
          </a:bodyPr>
          <a:lstStyle/>
          <a:p>
            <a:pPr>
              <a:lnSpc>
                <a:spcPct val="90000"/>
              </a:lnSpc>
              <a:spcBef>
                <a:spcPct val="0"/>
              </a:spcBef>
              <a:spcAft>
                <a:spcPts val="600"/>
              </a:spcAft>
            </a:pPr>
            <a:r>
              <a:rPr lang="en-US" sz="4000">
                <a:solidFill>
                  <a:schemeClr val="bg1"/>
                </a:solidFill>
                <a:latin typeface="+mj-lt"/>
                <a:ea typeface="+mj-ea"/>
                <a:cs typeface="+mj-cs"/>
              </a:rPr>
              <a:t>Kuva: Otto-Ville Väätäinen / SPR</a:t>
            </a:r>
          </a:p>
        </p:txBody>
      </p:sp>
      <p:sp>
        <p:nvSpPr>
          <p:cNvPr id="12" name="Tekstiruutu 11">
            <a:extLst>
              <a:ext uri="{FF2B5EF4-FFF2-40B4-BE49-F238E27FC236}">
                <a16:creationId xmlns:a16="http://schemas.microsoft.com/office/drawing/2014/main" id="{91A85504-F208-40A4-B45D-0477E0E30915}"/>
              </a:ext>
            </a:extLst>
          </p:cNvPr>
          <p:cNvSpPr txBox="1"/>
          <p:nvPr/>
        </p:nvSpPr>
        <p:spPr>
          <a:xfrm>
            <a:off x="8354435" y="1091689"/>
            <a:ext cx="3609283" cy="353943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FF0000"/>
                </a:solidFill>
                <a:latin typeface="Arial" panose="020B0604020202020204" pitchFamily="34" charset="0"/>
                <a:cs typeface="Arial" panose="020B0604020202020204" pitchFamily="34" charset="0"/>
              </a:rPr>
              <a:t>What do their stories and personal history tell you about their interests?</a:t>
            </a:r>
            <a:br>
              <a:rPr lang="fi-FI" sz="2800" b="1" dirty="0">
                <a:solidFill>
                  <a:srgbClr val="FF0000"/>
                </a:solidFill>
                <a:latin typeface="Arial" panose="020B0604020202020204" pitchFamily="34" charset="0"/>
                <a:cs typeface="Arial" panose="020B0604020202020204" pitchFamily="34" charset="0"/>
              </a:rPr>
            </a:br>
            <a:endParaRPr lang="fi-FI" sz="2800" b="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rgbClr val="FF0000"/>
                </a:solidFill>
                <a:latin typeface="Arial" panose="020B0604020202020204" pitchFamily="34" charset="0"/>
                <a:cs typeface="Arial" panose="020B0604020202020204" pitchFamily="34" charset="0"/>
              </a:rPr>
              <a:t>It has to be fun for both parties</a:t>
            </a:r>
            <a:endParaRPr lang="fi-FI" dirty="0">
              <a:solidFill>
                <a:srgbClr val="FF0000"/>
              </a:solidFill>
            </a:endParaRPr>
          </a:p>
        </p:txBody>
      </p:sp>
    </p:spTree>
    <p:extLst>
      <p:ext uri="{BB962C8B-B14F-4D97-AF65-F5344CB8AC3E}">
        <p14:creationId xmlns:p14="http://schemas.microsoft.com/office/powerpoint/2010/main" val="1795050795"/>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te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8031</TotalTime>
  <Words>1660</Words>
  <Application>Microsoft Office PowerPoint</Application>
  <PresentationFormat>Laajakuva</PresentationFormat>
  <Paragraphs>186</Paragraphs>
  <Slides>15</Slides>
  <Notes>11</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15</vt:i4>
      </vt:variant>
    </vt:vector>
  </HeadingPairs>
  <TitlesOfParts>
    <vt:vector size="26" baseType="lpstr">
      <vt:lpstr>Arial</vt:lpstr>
      <vt:lpstr>Calibri</vt:lpstr>
      <vt:lpstr>Calibri Light</vt:lpstr>
      <vt:lpstr>Georgia</vt:lpstr>
      <vt:lpstr>Lucida Sans</vt:lpstr>
      <vt:lpstr>Verdana</vt:lpstr>
      <vt:lpstr>SPR</vt:lpstr>
      <vt:lpstr>Office Theme</vt:lpstr>
      <vt:lpstr>Office-teema</vt:lpstr>
      <vt:lpstr>2_SPR</vt:lpstr>
      <vt:lpstr>1_Office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How do I get a friend?</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Vesterinen Elisa</cp:lastModifiedBy>
  <cp:revision>131</cp:revision>
  <dcterms:created xsi:type="dcterms:W3CDTF">2022-01-20T10:13:04Z</dcterms:created>
  <dcterms:modified xsi:type="dcterms:W3CDTF">2024-11-05T13:47:58Z</dcterms:modified>
</cp:coreProperties>
</file>