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8" r:id="rId3"/>
    <p:sldId id="261" r:id="rId4"/>
    <p:sldId id="263" r:id="rId5"/>
    <p:sldId id="270" r:id="rId6"/>
    <p:sldId id="256" r:id="rId7"/>
    <p:sldId id="260" r:id="rId8"/>
    <p:sldId id="257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76711" autoAdjust="0"/>
  </p:normalViewPr>
  <p:slideViewPr>
    <p:cSldViewPr snapToGrid="0">
      <p:cViewPr varScale="1">
        <p:scale>
          <a:sx n="59" d="100"/>
          <a:sy n="59" d="100"/>
        </p:scale>
        <p:origin x="13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10A6-1AE5-43B6-BB77-0F87B11C9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36D07-2CF4-49C1-B434-72CA9E2F4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584FE-7EFA-45CB-A00B-060574D6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952C-067F-4AA4-8783-44E0BBE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5B37A-939A-4214-8091-76A24E08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A332-7407-4ABC-9C7D-55382AA8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15256-4862-4C36-9DA8-8FF22669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5182-EAAB-4EFE-BEED-F179C981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1BE74-77BF-4885-AB69-52391DC8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553A-03D2-4395-8802-1A54A5C4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DEA69-39BA-44EF-9566-841454CB0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B4C0E-181A-4102-91DB-10BD96C0F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27ACD-94F0-4AD7-BEE7-D2A5C7E3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A52D-53C7-4920-BA12-F79E1B04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8F4B4-C8D4-4BA8-8788-42C295F1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47FB-4811-4E35-A341-4B063B84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4385-0C3A-47BB-8D61-87F86AE67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3CEA-EC5B-480D-AD10-BB2028EF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E79E7-28D6-4EAC-83B9-C476C25B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9B47B-3DB0-4F33-8848-CAFE476D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7A1D-C73D-4314-9364-286E54B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F0F40-2A5D-4A24-A8EF-AAB94A02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6E90A-8399-4478-B6CE-D0B6DF45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4651E-324A-44B7-871F-9DB65DE5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B4EB-333D-45C1-B8AC-2CC62B9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72F3-D7E6-43E9-A7AE-458CE739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8903-FC9A-4CD4-A3D7-DBF1E122C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0085-F5B9-4141-8D07-7B4FB43DE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7A980-5FD5-470F-BBE4-084765B3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53CF-EBF4-46F9-A2E6-01A9F800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5CE16-6D91-4A6A-9E60-1335CE3D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B296-C28F-4537-833B-CE76401D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F4B8C-36BF-4D75-93E3-B7F57E8A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641-254D-4AD7-9719-F2C8D6D0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828A9-30C2-4A45-B4E4-C8D830D39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DB1EC-5573-40FD-9BE3-D88C02BDE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D46B0-AEC1-4484-B11A-DEE47FB8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C3584-1A38-407B-827D-A035731E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123A7-657D-4E86-B3C5-6B08CDB0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A19A-7945-4E74-A949-6317CA9B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23AA9-138C-456F-A726-DB39B848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1977-5439-46A0-AB12-9B431554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75A66-55FB-42F2-9618-B3B3001F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F79BF-8178-4017-B590-68334E87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9AF1E-E5F9-41FC-90B0-094CC781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944F-834A-49F7-875A-783104DA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7158-C85A-450F-A0C1-B917174B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B6C1-3519-4BF6-90E1-A6FB771F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0EEA8-DE1B-4134-9929-1C10D3B0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03B48-4CE0-4CE1-8C0F-5DA72942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AAF62-4CEE-4365-9915-8391BCCA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2AE5E-F203-49F4-8613-3AF73072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8791-1B30-476A-ACE3-DCB8B231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5BA06-647E-4A7B-9F87-1F3CD59D9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5EA90-6DD8-41C4-A28A-DA9CDCE61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8ADF2-492B-4FC1-A869-FDFD2D70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1839A-8B5D-4353-97B1-1118781D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9A2E2-4E8D-4638-9F18-D2A560E0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01BC8-9911-4081-B099-E16E49D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71962-7D19-4F85-ABCF-707197A4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D6A7-12DF-4C0A-9E16-627C4ACC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E322-FB4F-46FE-98AF-88D1C5DD17D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39B7-4CF7-47D8-A4FE-AB92E6BB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8BC8-541D-4861-BE6F-0AFB881BC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1971-D84C-4438-8A97-90B05247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mail.redcross.fi/" TargetMode="External"/><Relationship Id="rId2" Type="http://schemas.openxmlformats.org/officeDocument/2006/relationships/hyperlink" Target="https://rednet.punainenristi.fi/system/files/page/v%C3%A4lityksenvapaaehtoiskortti_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42904" TargetMode="External"/><Relationship Id="rId2" Type="http://schemas.openxmlformats.org/officeDocument/2006/relationships/hyperlink" Target="https://vapaaehtoiset.punainenristi.f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zExxbaP3AA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376DB-5359-4FD5-89C2-54B8C9022B5C}"/>
              </a:ext>
            </a:extLst>
          </p:cNvPr>
          <p:cNvSpPr txBox="1">
            <a:spLocks/>
          </p:cNvSpPr>
          <p:nvPr/>
        </p:nvSpPr>
        <p:spPr>
          <a:xfrm>
            <a:off x="2659529" y="2085788"/>
            <a:ext cx="6884895" cy="20010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400" b="1" dirty="0" err="1">
                <a:solidFill>
                  <a:schemeClr val="accent1"/>
                </a:solidFill>
              </a:rPr>
              <a:t>Sähköinen</a:t>
            </a:r>
            <a:r>
              <a:rPr lang="en-US" sz="6400" b="1" dirty="0">
                <a:solidFill>
                  <a:schemeClr val="accent1"/>
                </a:solidFill>
              </a:rPr>
              <a:t> ystävävälitys ja ystävätoiminnan </a:t>
            </a:r>
            <a:r>
              <a:rPr lang="en-US" sz="6400" b="1" dirty="0" err="1">
                <a:solidFill>
                  <a:schemeClr val="accent1"/>
                </a:solidFill>
              </a:rPr>
              <a:t>kouluttaja</a:t>
            </a:r>
            <a:endParaRPr lang="en-US" sz="6400" b="1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endParaRPr lang="en-US" sz="4000" kern="1200" dirty="0"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r>
              <a:rPr lang="en-US" sz="4000" kern="1200" dirty="0" err="1">
                <a:latin typeface="+mj-lt"/>
                <a:ea typeface="+mj-ea"/>
                <a:cs typeface="+mj-cs"/>
              </a:rPr>
              <a:t>Tapahtuman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luominen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koulutusmerkintä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ystävävapaaehtoisen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kortti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431BB60-8868-45F7-84FA-F710FF97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752" y="799913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5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0837E2E-36F6-4396-B63F-46D28D3EC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80" y="1922106"/>
            <a:ext cx="11897120" cy="2822871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D4BC765-8CB9-4103-8977-A28C3BEDB5CD}"/>
              </a:ext>
            </a:extLst>
          </p:cNvPr>
          <p:cNvSpPr txBox="1"/>
          <p:nvPr/>
        </p:nvSpPr>
        <p:spPr>
          <a:xfrm>
            <a:off x="2677886" y="933061"/>
            <a:ext cx="437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Osallistuja on nyt saanut koulutusmerkinnän ja pääsee täyttämään ystävävapaaehtoisen tiedot, kun kirjautuu ensin </a:t>
            </a:r>
            <a:r>
              <a:rPr lang="fi-FI" dirty="0" err="1">
                <a:solidFill>
                  <a:srgbClr val="FF0000"/>
                </a:solidFill>
              </a:rPr>
              <a:t>OMAan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66B708-8EEB-46DB-A343-55579306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5937"/>
            <a:ext cx="10515600" cy="3286125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2C0293F-386F-4C77-873E-E26273C94FBD}"/>
              </a:ext>
            </a:extLst>
          </p:cNvPr>
          <p:cNvSpPr txBox="1"/>
          <p:nvPr/>
        </p:nvSpPr>
        <p:spPr>
          <a:xfrm>
            <a:off x="3051110" y="373224"/>
            <a:ext cx="3778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Voi tarkistaa, menikö merkintä perille, valitsemalla Koulutetut ja kirjoittamalla nimen uudestaan. </a:t>
            </a: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D612DCE-82B3-42B5-96F3-D634CFBB70F7}"/>
              </a:ext>
            </a:extLst>
          </p:cNvPr>
          <p:cNvSpPr txBox="1"/>
          <p:nvPr/>
        </p:nvSpPr>
        <p:spPr>
          <a:xfrm>
            <a:off x="1614196" y="5421086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Huom. Jos merkintä jää antamatta, vapaaehtoinen ei pääse mukaan toimintaan, kun tieto hänestä ei mene ystävävälitykseen!</a:t>
            </a:r>
          </a:p>
        </p:txBody>
      </p:sp>
    </p:spTree>
    <p:extLst>
      <p:ext uri="{BB962C8B-B14F-4D97-AF65-F5344CB8AC3E}">
        <p14:creationId xmlns:p14="http://schemas.microsoft.com/office/powerpoint/2010/main" val="346642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2EEEABD-D1BA-4276-A037-703C2D3C3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456" y="979714"/>
            <a:ext cx="7533006" cy="5197249"/>
          </a:xfrm>
        </p:spPr>
      </p:pic>
    </p:spTree>
    <p:extLst>
      <p:ext uri="{BB962C8B-B14F-4D97-AF65-F5344CB8AC3E}">
        <p14:creationId xmlns:p14="http://schemas.microsoft.com/office/powerpoint/2010/main" val="94945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188242-5A97-4944-951A-B9F01C44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543" y="1381125"/>
            <a:ext cx="7772400" cy="4095750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ACAC5EE-1518-49BC-9C0F-36FB0E80CA92}"/>
              </a:ext>
            </a:extLst>
          </p:cNvPr>
          <p:cNvSpPr txBox="1"/>
          <p:nvPr/>
        </p:nvSpPr>
        <p:spPr>
          <a:xfrm>
            <a:off x="968829" y="391886"/>
            <a:ext cx="1006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Tältä näyttää vapaaehtoisen OMA profiili, kun hän kirjautuu sisään</a:t>
            </a:r>
          </a:p>
        </p:txBody>
      </p:sp>
    </p:spTree>
    <p:extLst>
      <p:ext uri="{BB962C8B-B14F-4D97-AF65-F5344CB8AC3E}">
        <p14:creationId xmlns:p14="http://schemas.microsoft.com/office/powerpoint/2010/main" val="403916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70C25A4-49B5-4FC2-B422-2A2AA079E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952625"/>
            <a:ext cx="10610850" cy="295275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4580FDA-873D-45F4-B39A-F582EE962FF1}"/>
              </a:ext>
            </a:extLst>
          </p:cNvPr>
          <p:cNvSpPr txBox="1"/>
          <p:nvPr/>
        </p:nvSpPr>
        <p:spPr>
          <a:xfrm>
            <a:off x="903514" y="718457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 vierittää sivua alas asti, alareunaan on nyt ilmestynyt kohta Ystävävapaaehtoisen tiedot -kohta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6C087F34-5CA1-4D66-875E-FE9E6BF1490F}"/>
              </a:ext>
            </a:extLst>
          </p:cNvPr>
          <p:cNvSpPr/>
          <p:nvPr/>
        </p:nvSpPr>
        <p:spPr>
          <a:xfrm>
            <a:off x="6346372" y="2547257"/>
            <a:ext cx="2492828" cy="53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Vapaaehtoinen klikkaa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7BF6FDD2-3401-4D32-90F5-5ED430484ACC}"/>
              </a:ext>
            </a:extLst>
          </p:cNvPr>
          <p:cNvCxnSpPr/>
          <p:nvPr/>
        </p:nvCxnSpPr>
        <p:spPr>
          <a:xfrm flipH="1">
            <a:off x="6008914" y="2960914"/>
            <a:ext cx="511629" cy="27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0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F8C754-C665-4BDC-8660-AD6CAAEE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8"/>
          </a:xfrm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Tältä ystävävapaaehtoisen kortti näyttää: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81E2C5-FECF-41AE-B258-38C63704D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DE0E91-1AF3-42DB-8262-D37C796D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79"/>
          <a:stretch/>
        </p:blipFill>
        <p:spPr>
          <a:xfrm>
            <a:off x="543622" y="681037"/>
            <a:ext cx="11104756" cy="56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1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B71F7-F435-4366-8DB8-741F5EF0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EA5EB2-5A91-4A0E-B2D9-D507DAF4E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>
                <a:latin typeface="Verdana" panose="020B0604030504040204" pitchFamily="34" charset="0"/>
                <a:ea typeface="Verdana" panose="020B0604030504040204" pitchFamily="34" charset="0"/>
              </a:rPr>
              <a:t>Jos kortti jää täyttämättä, vapaaehtoinen ei pääse mukaan toimintaan, kun tieto ei mene osaston ystävävälitykseen. </a:t>
            </a:r>
          </a:p>
          <a:p>
            <a:r>
              <a:rPr lang="fi-FI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Profiili on edellytys mukaan pääsylle.</a:t>
            </a:r>
          </a:p>
          <a:p>
            <a:r>
              <a:rPr lang="fi-FI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Tietosuojan kannalta profiilinteko on olennainen – välitysjärjestelmässä säilytetään vapaaehtoisen tiedot turvallisesti ja SPR:n tietosuojaohjeiden mukaisesti.</a:t>
            </a:r>
          </a:p>
          <a:p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Joiltakin kursseilta alle puolet ovat tulleet mukaan toimintaan, kun lopuilla ”profiili vain on jäänyt luomatta”.</a:t>
            </a:r>
            <a:endParaRPr lang="fi-FI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5937AD-5677-4BC9-9E35-E481D7C1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Vaihtoehtoja, jos profiilinluonti on mahdotonta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CA1315-0B12-40DA-9F23-41910A8C7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lphaLcParenR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Ellei profiilin luominen onnistu kurssilla, voit livekurssilla jakaa </a:t>
            </a:r>
            <a:r>
              <a:rPr lang="fi-FI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profiililomakkeen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paperilla ja toimittaa tiedot ystävävälitykseen tietoturvallisesti esim. salatulla sähköpostiviestillä osoitteessa </a:t>
            </a:r>
            <a:r>
              <a:rPr lang="fi-FI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https://securemail.redcross.fi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Välittäjä voi syöttää lomakkeen tiedot välitysjärjestelmään.</a:t>
            </a:r>
          </a:p>
          <a:p>
            <a:pPr marL="457200" indent="-457200">
              <a:buAutoNum type="alphaLcParenR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kaikki eivät saa tehtyä kurssin aikana ystäväprofiilia. Lähetä heistä sähköposti paikalliseen ystävävälitykseen. Ota koulutukseen osallistunut kopioksi viestiin. Näin hän saa samalla itselleen ystävävälityksen tiedot. (Viestipohja kouluttajan ohjeessa)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Vastuu mukaan pääsemisestä siirtyy välitykselle, eikä kouluttajan tarvitse kysellä perään.</a:t>
            </a:r>
          </a:p>
          <a:p>
            <a:pPr marL="0" indent="0"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OMA-profiili on jäänyt luomatta, välitykselle voi viestittää, että OMA-profiili puuttuu ja kun vapaaehtoinen saa profiilin luotua, piiristä voi pyytää koulutusmerkinnän. (Viestipohja kouluttajan ohjeessa)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28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EBE24DE-6F99-4B57-8586-43842697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2669C-9842-4FA9-BD33-62CC8E87F665}"/>
              </a:ext>
            </a:extLst>
          </p:cNvPr>
          <p:cNvSpPr txBox="1"/>
          <p:nvPr/>
        </p:nvSpPr>
        <p:spPr>
          <a:xfrm>
            <a:off x="1436914" y="513770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ignaColumn-Book" panose="040B0604030504040204" pitchFamily="82" charset="0"/>
              </a:rPr>
              <a:t>PROSESSI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9E162-8D3F-424E-8564-E0EC8B08F4AE}"/>
              </a:ext>
            </a:extLst>
          </p:cNvPr>
          <p:cNvSpPr txBox="1"/>
          <p:nvPr/>
        </p:nvSpPr>
        <p:spPr>
          <a:xfrm>
            <a:off x="1274989" y="1256676"/>
            <a:ext cx="103060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Tapahtuma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luodaan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OMA Punainen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Ristiin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Osallistujat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ilmoittautuvat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tapahtumaan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luovat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käyttäjäprofiilin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OMAan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Osallistujille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annetaan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koulutusmerkintä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Osallistujat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käyvät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täyttämässä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ystävävapaaehtoisen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tietonsa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3A1010-C727-4F15-B430-3B10CED2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6" y="4942449"/>
            <a:ext cx="10797268" cy="17418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B5A52-F8F6-4041-866C-E3762614A535}"/>
              </a:ext>
            </a:extLst>
          </p:cNvPr>
          <p:cNvCxnSpPr>
            <a:cxnSpLocks/>
          </p:cNvCxnSpPr>
          <p:nvPr/>
        </p:nvCxnSpPr>
        <p:spPr>
          <a:xfrm>
            <a:off x="6036400" y="4218294"/>
            <a:ext cx="0" cy="3528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8C3848-F74B-4FDA-BE7E-6DAA822BEB14}"/>
              </a:ext>
            </a:extLst>
          </p:cNvPr>
          <p:cNvSpPr txBox="1"/>
          <p:nvPr/>
        </p:nvSpPr>
        <p:spPr>
          <a:xfrm>
            <a:off x="2174897" y="5373080"/>
            <a:ext cx="7470758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Uuden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vapaaehtoisen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tiedot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siirtyvät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paikallisvälitykseen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ja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vapaaehtoinen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pääsee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mukaan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ignaColumn-Book" panose="040B0604030504040204" pitchFamily="82" charset="0"/>
              </a:rPr>
              <a:t>toimintaan</a:t>
            </a:r>
            <a:r>
              <a:rPr lang="en-US" sz="2000" dirty="0">
                <a:solidFill>
                  <a:schemeClr val="bg1"/>
                </a:solidFill>
                <a:latin typeface="SignaColumn-Book" panose="040B0604030504040204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10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225F-F26D-4FF6-945D-14A6440E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009" y="2012574"/>
            <a:ext cx="3962400" cy="3656142"/>
          </a:xfrm>
        </p:spPr>
        <p:txBody>
          <a:bodyPr>
            <a:normAutofit fontScale="40000" lnSpcReduction="20000"/>
          </a:bodyPr>
          <a:lstStyle/>
          <a:p>
            <a:pPr marL="941705" indent="0">
              <a:lnSpc>
                <a:spcPct val="107000"/>
              </a:lnSpc>
              <a:buNone/>
            </a:pPr>
            <a:r>
              <a:rPr lang="fi-FI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Ystävätoiminnan peruskurssi etäopetuksena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keskiviikkona 19.2.2019 klo 17:30-20:00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 sinulla hetki aikaa?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 mukaan Punaisen Ristin ystävätoiminnan kurssille.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Kurssilla saat perustiedot ystävätoiminnasta ja kuulet monista tavoista olla mukana vapaaehtoisena. Kurssin käytyäsi voit ryhtyä myös verkkoystäväksi.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kiinnostuit, ilmoittaudu mukaan kurssille 18.2.2020 klo 12:00 mennessä.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Kurssi toteutetaan etäopetuksena. Lähetämme osallistujille </a:t>
            </a:r>
            <a:r>
              <a:rPr lang="fi-FI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-linkin ennen kurssin alkua. Viesti saattaa mennä roskapostiin tai tarjouskansioon, joten kannattaa tarkistaa eri kansiot.</a:t>
            </a:r>
            <a:b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Osallistujilla tulee olla käytössä verkko- ja videoyhteys. 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Kouluttajana Maija Mallikas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1705" indent="0">
              <a:lnSpc>
                <a:spcPct val="107000"/>
              </a:lnSpc>
              <a:buNone/>
            </a:pPr>
            <a:r>
              <a:rPr lang="fi-FI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Ennen kurssin alkua: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1656080" algn="l"/>
              </a:tabLst>
            </a:pPr>
            <a:r>
              <a:rPr lang="fi-F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 vapaaehtoisen profiili Oma Punainen Risti –järjestelmään: </a:t>
            </a:r>
            <a:r>
              <a:rPr lang="fi-FI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https://vapaaehtoiset.punainenristi.fi/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1656080" algn="l"/>
              </a:tabLst>
            </a:pPr>
            <a:r>
              <a:rPr lang="fi-F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Tutustu Punaiseen Ristiin ja sen periaatteisiin tekemällä netissä verkkokurssi Tervetuloa yhteiseen tarinaan: </a:t>
            </a:r>
            <a:r>
              <a:rPr lang="fi-FI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https://rednet.punainenristi.fi/node/42904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AFAE9A8-893E-412A-9A44-599D7585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05FAEC6-830E-4581-87EE-0FC3DF877E48}"/>
              </a:ext>
            </a:extLst>
          </p:cNvPr>
          <p:cNvSpPr txBox="1"/>
          <p:nvPr/>
        </p:nvSpPr>
        <p:spPr>
          <a:xfrm>
            <a:off x="857250" y="42353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1) Tapahtuman luominen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4D13730-A78A-4827-AABC-9CAA12895749}"/>
              </a:ext>
            </a:extLst>
          </p:cNvPr>
          <p:cNvSpPr txBox="1"/>
          <p:nvPr/>
        </p:nvSpPr>
        <p:spPr>
          <a:xfrm>
            <a:off x="371475" y="1322263"/>
            <a:ext cx="3476625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Pääset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luomaan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tapahtumia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kuulut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johonkin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ryhmään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OMAssa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Liity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ystävätoiminnan –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kouluttajat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ryhmään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Rednetin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Ystävätoiminann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kouluttajan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ryhmässä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Malli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kurssi-ilmoituksen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täytöstä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Ilmoitustekstit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Kouluttajan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muistilistassa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57A732C-DC1D-4B0D-81B4-7B48188F2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051" y="1476010"/>
            <a:ext cx="3687958" cy="37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717E2-D6D7-401C-B135-4CCFBAF1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latin typeface="+mn-lt"/>
                <a:ea typeface="Verdana" panose="020B0604030504040204" pitchFamily="34" charset="0"/>
              </a:rPr>
              <a:t>2) </a:t>
            </a:r>
            <a:r>
              <a:rPr lang="en-US" sz="30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Osallistujat</a:t>
            </a:r>
            <a:r>
              <a:rPr lang="en-US" sz="30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ilmoittautuvat</a:t>
            </a:r>
            <a:r>
              <a:rPr lang="en-US" sz="30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tapahtumaan</a:t>
            </a:r>
            <a:r>
              <a:rPr lang="en-US" sz="30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ja </a:t>
            </a:r>
            <a:r>
              <a:rPr lang="en-US" sz="30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luovat</a:t>
            </a:r>
            <a:r>
              <a:rPr lang="en-US" sz="30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käyttäjäprofiilin</a:t>
            </a:r>
            <a:r>
              <a:rPr lang="en-US" sz="300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OMAan</a:t>
            </a:r>
            <a:endParaRPr lang="fi-FI" sz="3000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2FDE27B1-7DCD-48BB-9248-FC724FF0E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4650" y="1825625"/>
            <a:ext cx="4483196" cy="4351338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9956B8A-0030-49CE-B38D-94C8F30C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5" y="1825625"/>
            <a:ext cx="6103967" cy="40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213959-263A-4CEF-97D4-70F42212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3) </a:t>
            </a:r>
            <a:r>
              <a:rPr lang="en-US" sz="4400" dirty="0" err="1">
                <a:latin typeface="+mn-lt"/>
                <a:cs typeface="Arial" panose="020B0604020202020204" pitchFamily="34" charset="0"/>
              </a:rPr>
              <a:t>Osallistujille</a:t>
            </a:r>
            <a:r>
              <a:rPr lang="en-US" sz="4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n-lt"/>
                <a:cs typeface="Arial" panose="020B0604020202020204" pitchFamily="34" charset="0"/>
              </a:rPr>
              <a:t>annetaan</a:t>
            </a:r>
            <a:r>
              <a:rPr lang="en-US" sz="4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n-lt"/>
                <a:cs typeface="Arial" panose="020B0604020202020204" pitchFamily="34" charset="0"/>
              </a:rPr>
              <a:t>koulutusmerkintä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21E1C1-8156-4AD6-BC9F-EFD8B68DB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Kutsuviestissä kouluttaja muistuttaa profiilin teosta OMA Punaiseen Ristiin, ellei osallistuja ole tehnyt sitä jo ilmoittautumisen yhteydessä.</a:t>
            </a:r>
          </a:p>
          <a:p>
            <a:r>
              <a:rPr lang="fi-FI" dirty="0"/>
              <a:t>Kouluttaja varmistaa vielä kurssin alussa, että osallistujista kaikki ovat tehneet profiilin OMA Punaiseen Ristiin ja kehottaa tekemään profiilin nopeasti kännykällä opetuksen aikana.</a:t>
            </a:r>
          </a:p>
          <a:p>
            <a:r>
              <a:rPr lang="fi-FI" dirty="0"/>
              <a:t>Tauolla kouluttaja antaa jokaiselle osallistujalle koulutusmerkinnän Hallinta-näkymässä OMA Punaisessa Ristissä. Hallinta-painike näkyy, kun kouluttaja on saanut piiristä oikeudet tähän ja on kirjautuneena </a:t>
            </a:r>
            <a:r>
              <a:rPr lang="fi-FI" dirty="0" err="1"/>
              <a:t>OMAan</a:t>
            </a:r>
            <a:r>
              <a:rPr lang="fi-FI" dirty="0"/>
              <a:t>.</a:t>
            </a:r>
          </a:p>
          <a:p>
            <a:r>
              <a:rPr lang="fi-FI" dirty="0"/>
              <a:t>Tauon jälkeen luodaan yhdessä ystävävapaaehtoisen profiilit ja lopuksi vielä varmistetaan, saivatko kaikki tehtyä. Ellei onnistunut, tarjotaan mahdollisuutta jäädä kurssin jälkeen tekemään profiili yhdessä kouluttajan kanssa.</a:t>
            </a:r>
          </a:p>
          <a:p>
            <a:r>
              <a:rPr lang="fi-FI" dirty="0"/>
              <a:t>HUOM.! Kouluttajan kannattaa pyytää kurssille mukaan ystävävälittäjä auttamaan profiilien teossa. Huom.! Välittäjä ei pysty antamaan koulutusmerkintää.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39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-media 1" title="Ystävätietojen tallentaminen OMA Punaiseen Ristiin">
            <a:hlinkClick r:id="" action="ppaction://media"/>
            <a:extLst>
              <a:ext uri="{FF2B5EF4-FFF2-40B4-BE49-F238E27FC236}">
                <a16:creationId xmlns:a16="http://schemas.microsoft.com/office/drawing/2014/main" id="{47AE973C-2FBF-4281-8C26-1A6BA76125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2154" y="1238865"/>
            <a:ext cx="9310191" cy="526025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2AFF0BF-C7F0-4CC1-9363-812C4F111E8A}"/>
              </a:ext>
            </a:extLst>
          </p:cNvPr>
          <p:cNvSpPr txBox="1"/>
          <p:nvPr/>
        </p:nvSpPr>
        <p:spPr>
          <a:xfrm>
            <a:off x="352048" y="199923"/>
            <a:ext cx="10646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Ystäväkurssidioissa oleva video – katsotaan ja sen jälkeen tehdään profiilit yhdessä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8C0E-510A-439F-8CCE-2349CD49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74" y="1601674"/>
            <a:ext cx="9629503" cy="4276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>
                <a:latin typeface="SignaColumn-Light" panose="040B0604030504040204" pitchFamily="82" charset="0"/>
              </a:rPr>
              <a:t>Hei Matti, </a:t>
            </a:r>
            <a:br>
              <a:rPr lang="fi-FI" sz="2000" dirty="0">
                <a:latin typeface="SignaColumn-Light" panose="040B0604030504040204" pitchFamily="82" charset="0"/>
              </a:rPr>
            </a:b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Sinulle on annettu merkintä ystäväkoulutuksen suorittamisesta. </a:t>
            </a: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Käy täyttämässä ystävävapaaehtoisen kortti, jotta tietosi siirtyvät ystävävälitykseen. </a:t>
            </a:r>
            <a:br>
              <a:rPr lang="fi-FI" sz="2000" dirty="0">
                <a:latin typeface="SignaColumn-Light" panose="040B0604030504040204" pitchFamily="82" charset="0"/>
              </a:rPr>
            </a:b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Kortti täytetään seuraavasti. </a:t>
            </a: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1) Paina etusivulla olevaa "Muokkaa profiilia" -painiketta. </a:t>
            </a: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2) Avautuvan sivun alalaidasta löytyy "Luo ystävävapaaehtoisen profiili" -painike. Paina sitä. </a:t>
            </a: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3) Täytä kortti huolellisesti ja paina "Tallenna". </a:t>
            </a:r>
            <a:br>
              <a:rPr lang="fi-FI" sz="2000" dirty="0">
                <a:latin typeface="SignaColumn-Light" panose="040B0604030504040204" pitchFamily="82" charset="0"/>
              </a:rPr>
            </a:b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Terveisin, </a:t>
            </a:r>
            <a:br>
              <a:rPr lang="fi-FI" sz="2000" dirty="0">
                <a:latin typeface="SignaColumn-Light" panose="040B0604030504040204" pitchFamily="82" charset="0"/>
              </a:rPr>
            </a:br>
            <a:r>
              <a:rPr lang="fi-FI" sz="2000" dirty="0">
                <a:latin typeface="SignaColumn-Light" panose="040B0604030504040204" pitchFamily="82" charset="0"/>
              </a:rPr>
              <a:t>Ystävävälitys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389E0-23CF-41F7-A359-BA6E31FF0DA1}"/>
              </a:ext>
            </a:extLst>
          </p:cNvPr>
          <p:cNvSpPr txBox="1"/>
          <p:nvPr/>
        </p:nvSpPr>
        <p:spPr>
          <a:xfrm>
            <a:off x="807177" y="274290"/>
            <a:ext cx="109677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>
                <a:solidFill>
                  <a:srgbClr val="C00000"/>
                </a:solidFill>
                <a:latin typeface="Aparajita" panose="020B0502040204020203" pitchFamily="18" charset="0"/>
                <a:ea typeface="Verdana" panose="020B0604030504040204" pitchFamily="34" charset="0"/>
                <a:cs typeface="Aparajita" panose="020B0502040204020203" pitchFamily="18" charset="0"/>
              </a:rPr>
              <a:t>“</a:t>
            </a:r>
            <a:endParaRPr lang="en-US" sz="19900" dirty="0">
              <a:solidFill>
                <a:srgbClr val="C00000"/>
              </a:solidFill>
              <a:latin typeface="Aparajita" panose="020B0502040204020203" pitchFamily="18" charset="0"/>
              <a:ea typeface="Verdana" panose="020B0604030504040204" pitchFamily="34" charset="0"/>
              <a:cs typeface="Aparajita" panose="020B0502040204020203" pitchFamily="18" charset="0"/>
            </a:endParaRPr>
          </a:p>
        </p:txBody>
      </p:sp>
      <p:pic>
        <p:nvPicPr>
          <p:cNvPr id="8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B210908-C800-472E-B358-C6E41D0B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28601"/>
            <a:ext cx="1905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09BBA83-B3AF-4FE1-922C-0B76EB63C773}"/>
              </a:ext>
            </a:extLst>
          </p:cNvPr>
          <p:cNvSpPr txBox="1"/>
          <p:nvPr/>
        </p:nvSpPr>
        <p:spPr>
          <a:xfrm>
            <a:off x="1903952" y="228601"/>
            <a:ext cx="762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Viesti, jonka osallistuja saa, kun kouluttaja antaa koulutusmerkinnän</a:t>
            </a:r>
          </a:p>
        </p:txBody>
      </p:sp>
    </p:spTree>
    <p:extLst>
      <p:ext uri="{BB962C8B-B14F-4D97-AF65-F5344CB8AC3E}">
        <p14:creationId xmlns:p14="http://schemas.microsoft.com/office/powerpoint/2010/main" val="231774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003C57-8B34-4466-8D46-9B8EC794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473" y="4117366"/>
            <a:ext cx="10798975" cy="2213454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D26CFD-9D3B-41BB-AE47-90030C3D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81744"/>
            <a:ext cx="10747248" cy="3290612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A8A85CEE-9599-4826-A165-03688EEAA96A}"/>
              </a:ext>
            </a:extLst>
          </p:cNvPr>
          <p:cNvSpPr/>
          <p:nvPr/>
        </p:nvSpPr>
        <p:spPr>
          <a:xfrm>
            <a:off x="9862457" y="485192"/>
            <a:ext cx="737119" cy="4198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DD2C548E-2E43-435A-A664-4CA59860187D}"/>
              </a:ext>
            </a:extLst>
          </p:cNvPr>
          <p:cNvCxnSpPr>
            <a:cxnSpLocks/>
          </p:cNvCxnSpPr>
          <p:nvPr/>
        </p:nvCxnSpPr>
        <p:spPr>
          <a:xfrm flipH="1">
            <a:off x="6941976" y="905069"/>
            <a:ext cx="3125755" cy="3184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2580E32A-9CFA-423E-A6E5-509A1C67A091}"/>
              </a:ext>
            </a:extLst>
          </p:cNvPr>
          <p:cNvSpPr/>
          <p:nvPr/>
        </p:nvSpPr>
        <p:spPr>
          <a:xfrm>
            <a:off x="450980" y="5593702"/>
            <a:ext cx="1073022" cy="5784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A003F17-04ED-49DD-93E4-B4CAB0BA8207}"/>
              </a:ext>
            </a:extLst>
          </p:cNvPr>
          <p:cNvSpPr txBox="1"/>
          <p:nvPr/>
        </p:nvSpPr>
        <p:spPr>
          <a:xfrm>
            <a:off x="606552" y="5697512"/>
            <a:ext cx="107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Valitse</a:t>
            </a:r>
            <a:r>
              <a:rPr lang="fi-FI" dirty="0"/>
              <a:t> 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CFFF6FF9-2DF2-421C-97FC-3E2D3F492393}"/>
              </a:ext>
            </a:extLst>
          </p:cNvPr>
          <p:cNvCxnSpPr>
            <a:cxnSpLocks/>
          </p:cNvCxnSpPr>
          <p:nvPr/>
        </p:nvCxnSpPr>
        <p:spPr>
          <a:xfrm>
            <a:off x="838200" y="6093906"/>
            <a:ext cx="337581" cy="13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8AE3F32-9A9B-4561-A7BD-C54BADA4D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38" y="1734174"/>
            <a:ext cx="11272324" cy="3389649"/>
          </a:xfr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EB5EF83-BEE9-429E-9F1A-ED4CD4719186}"/>
              </a:ext>
            </a:extLst>
          </p:cNvPr>
          <p:cNvSpPr txBox="1"/>
          <p:nvPr/>
        </p:nvSpPr>
        <p:spPr>
          <a:xfrm>
            <a:off x="3937519" y="3428999"/>
            <a:ext cx="23917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Kirjoita kurssilaisen nimi  </a:t>
            </a:r>
            <a:r>
              <a:rPr lang="fi-FI" sz="1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i-FI" sz="1400" dirty="0">
                <a:solidFill>
                  <a:srgbClr val="FF0000"/>
                </a:solidFill>
              </a:rPr>
              <a:t>  nimi ilmestyy alapuolelle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470713E2-21A8-4AF4-8AC3-1051754F9465}"/>
              </a:ext>
            </a:extLst>
          </p:cNvPr>
          <p:cNvSpPr/>
          <p:nvPr/>
        </p:nvSpPr>
        <p:spPr>
          <a:xfrm>
            <a:off x="3704253" y="3145971"/>
            <a:ext cx="2625013" cy="90351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8F0D3596-0B59-4CC8-8174-B80DCC3A24B5}"/>
              </a:ext>
            </a:extLst>
          </p:cNvPr>
          <p:cNvCxnSpPr>
            <a:cxnSpLocks/>
          </p:cNvCxnSpPr>
          <p:nvPr/>
        </p:nvCxnSpPr>
        <p:spPr>
          <a:xfrm flipH="1">
            <a:off x="3937519" y="3911396"/>
            <a:ext cx="578498" cy="314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52C00748-A9E7-4D03-9F4A-2A856F13D8E6}"/>
              </a:ext>
            </a:extLst>
          </p:cNvPr>
          <p:cNvSpPr txBox="1"/>
          <p:nvPr/>
        </p:nvSpPr>
        <p:spPr>
          <a:xfrm>
            <a:off x="9339943" y="3834882"/>
            <a:ext cx="12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Klikkaa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F19DD01-CBD1-4F40-86AC-1A976A1D95D0}"/>
              </a:ext>
            </a:extLst>
          </p:cNvPr>
          <p:cNvSpPr/>
          <p:nvPr/>
        </p:nvSpPr>
        <p:spPr>
          <a:xfrm>
            <a:off x="8922093" y="3690609"/>
            <a:ext cx="1539551" cy="5453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83FBB859-D3C8-4C87-B69D-4E10EC1AC939}"/>
              </a:ext>
            </a:extLst>
          </p:cNvPr>
          <p:cNvCxnSpPr>
            <a:cxnSpLocks/>
          </p:cNvCxnSpPr>
          <p:nvPr/>
        </p:nvCxnSpPr>
        <p:spPr>
          <a:xfrm>
            <a:off x="9510698" y="4293590"/>
            <a:ext cx="362339" cy="173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8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757070"/>
      </a:accent2>
      <a:accent3>
        <a:srgbClr val="A5A5A5"/>
      </a:accent3>
      <a:accent4>
        <a:srgbClr val="75707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703</Words>
  <Application>Microsoft Office PowerPoint</Application>
  <PresentationFormat>Laajakuva</PresentationFormat>
  <Paragraphs>57</Paragraphs>
  <Slides>17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Aparajita</vt:lpstr>
      <vt:lpstr>Arial</vt:lpstr>
      <vt:lpstr>Calibri</vt:lpstr>
      <vt:lpstr>Calibri Light</vt:lpstr>
      <vt:lpstr>SignaColumn-Book</vt:lpstr>
      <vt:lpstr>SignaColumn-Light</vt:lpstr>
      <vt:lpstr>Verdana</vt:lpstr>
      <vt:lpstr>Wingdings</vt:lpstr>
      <vt:lpstr>Office Theme</vt:lpstr>
      <vt:lpstr>PowerPoint-esitys</vt:lpstr>
      <vt:lpstr>PowerPoint-esitys</vt:lpstr>
      <vt:lpstr>PowerPoint-esitys</vt:lpstr>
      <vt:lpstr>2) Osallistujat ilmoittautuvat tapahtumaan ja luovat käyttäjäprofiilin OMAan</vt:lpstr>
      <vt:lpstr>3) Osallistujille annetaan koulutusmerkintä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Tältä ystävävapaaehtoisen kortti näyttää:</vt:lpstr>
      <vt:lpstr>PowerPoint-esitys</vt:lpstr>
      <vt:lpstr>Vaihtoehtoja, jos profiilinluonti on mahdotonta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Tapahtuman luominen, koulutusmerkintä ja ystävävapaaehtoisen kortti</dc:title>
  <dc:creator>Hetemäki Matti</dc:creator>
  <cp:lastModifiedBy>Alaranta Maaret</cp:lastModifiedBy>
  <cp:revision>15</cp:revision>
  <dcterms:created xsi:type="dcterms:W3CDTF">2020-11-20T10:55:03Z</dcterms:created>
  <dcterms:modified xsi:type="dcterms:W3CDTF">2023-01-24T11:07:58Z</dcterms:modified>
</cp:coreProperties>
</file>