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1" r:id="rId4"/>
    <p:sldId id="256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54" d="100"/>
          <a:sy n="54" d="100"/>
        </p:scale>
        <p:origin x="5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10A6-1AE5-43B6-BB77-0F87B11C9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36D07-2CF4-49C1-B434-72CA9E2F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84FE-7EFA-45CB-A00B-060574D6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952C-067F-4AA4-8783-44E0BBE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5B37A-939A-4214-8091-76A24E08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A332-7407-4ABC-9C7D-55382AA8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15256-4862-4C36-9DA8-8FF22669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5182-EAAB-4EFE-BEED-F179C981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1BE74-77BF-4885-AB69-52391DC8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553A-03D2-4395-8802-1A54A5C4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DEA69-39BA-44EF-9566-841454CB0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B4C0E-181A-4102-91DB-10BD96C0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27ACD-94F0-4AD7-BEE7-D2A5C7E3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A52D-53C7-4920-BA12-F79E1B04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8F4B4-C8D4-4BA8-8788-42C295F1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47FB-4811-4E35-A341-4B063B84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4385-0C3A-47BB-8D61-87F86AE6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3CEA-EC5B-480D-AD10-BB2028EF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E79E7-28D6-4EAC-83B9-C476C25B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9B47B-3DB0-4F33-8848-CAFE476D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7A1D-C73D-4314-9364-286E54B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F0F40-2A5D-4A24-A8EF-AAB94A02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E90A-8399-4478-B6CE-D0B6DF45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4651E-324A-44B7-871F-9DB65DE5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B4EB-333D-45C1-B8AC-2CC62B9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72F3-D7E6-43E9-A7AE-458CE73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8903-FC9A-4CD4-A3D7-DBF1E122C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0085-F5B9-4141-8D07-7B4FB43DE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7A980-5FD5-470F-BBE4-084765B3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53CF-EBF4-46F9-A2E6-01A9F80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5CE16-6D91-4A6A-9E60-1335CE3D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B296-C28F-4537-833B-CE76401D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F4B8C-36BF-4D75-93E3-B7F57E8A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641-254D-4AD7-9719-F2C8D6D0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828A9-30C2-4A45-B4E4-C8D830D39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DB1EC-5573-40FD-9BE3-D88C02BDE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D46B0-AEC1-4484-B11A-DEE47FB8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C3584-1A38-407B-827D-A035731E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123A7-657D-4E86-B3C5-6B08CDB0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A19A-7945-4E74-A949-6317CA9B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23AA9-138C-456F-A726-DB39B848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1977-5439-46A0-AB12-9B431554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75A66-55FB-42F2-9618-B3B3001F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F79BF-8178-4017-B590-68334E87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9AF1E-E5F9-41FC-90B0-094CC781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44F-834A-49F7-875A-783104DA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7158-C85A-450F-A0C1-B917174B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B6C1-3519-4BF6-90E1-A6FB771F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EEA8-DE1B-4134-9929-1C10D3B0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03B48-4CE0-4CE1-8C0F-5DA72942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AAF62-4CEE-4365-9915-8391BCCA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2AE5E-F203-49F4-8613-3AF73072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8791-1B30-476A-ACE3-DCB8B231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5BA06-647E-4A7B-9F87-1F3CD59D9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EA90-6DD8-41C4-A28A-DA9CDCE61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8ADF2-492B-4FC1-A869-FDFD2D70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1839A-8B5D-4353-97B1-1118781D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9A2E2-4E8D-4638-9F18-D2A560E0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01BC8-9911-4081-B099-E16E49D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71962-7D19-4F85-ABCF-707197A4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D6A7-12DF-4C0A-9E16-627C4ACC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E322-FB4F-46FE-98AF-88D1C5DD17D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39B7-4CF7-47D8-A4FE-AB92E6BB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8BC8-541D-4861-BE6F-0AFB881BC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7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407CB-371E-4F13-A4AA-760058C6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173117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SignaColumn-Light" panose="040B0604030504040204" pitchFamily="82" charset="0"/>
              </a:rPr>
              <a:t>Tapahtuman</a:t>
            </a:r>
            <a:r>
              <a:rPr lang="en-US" sz="3600" kern="1200" dirty="0">
                <a:solidFill>
                  <a:srgbClr val="FFFFFF"/>
                </a:solidFill>
                <a:latin typeface="SignaColumn-Light" panose="040B0604030504040204" pitchFamily="82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SignaColumn-Light" panose="040B0604030504040204" pitchFamily="82" charset="0"/>
              </a:rPr>
              <a:t>luominen</a:t>
            </a:r>
            <a:r>
              <a:rPr lang="en-US" sz="3600" kern="1200" dirty="0">
                <a:solidFill>
                  <a:srgbClr val="FFFFFF"/>
                </a:solidFill>
                <a:latin typeface="SignaColumn-Light" panose="040B0604030504040204" pitchFamily="82" charset="0"/>
              </a:rPr>
              <a:t>, </a:t>
            </a:r>
            <a:r>
              <a:rPr lang="en-US" sz="3600" kern="1200" dirty="0" err="1">
                <a:solidFill>
                  <a:srgbClr val="FFFFFF"/>
                </a:solidFill>
                <a:latin typeface="SignaColumn-Light" panose="040B0604030504040204" pitchFamily="82" charset="0"/>
              </a:rPr>
              <a:t>koulutusmerkintä</a:t>
            </a:r>
            <a:r>
              <a:rPr lang="en-US" sz="3600" kern="1200" dirty="0">
                <a:solidFill>
                  <a:srgbClr val="FFFFFF"/>
                </a:solidFill>
                <a:latin typeface="SignaColumn-Light" panose="040B0604030504040204" pitchFamily="82" charset="0"/>
              </a:rPr>
              <a:t> ja </a:t>
            </a:r>
            <a:r>
              <a:rPr lang="en-US" sz="3600" kern="1200" dirty="0" err="1">
                <a:solidFill>
                  <a:srgbClr val="FFFFFF"/>
                </a:solidFill>
                <a:latin typeface="SignaColumn-Light" panose="040B0604030504040204" pitchFamily="82" charset="0"/>
              </a:rPr>
              <a:t>ystävävapaaehtoisen</a:t>
            </a:r>
            <a:r>
              <a:rPr lang="en-US" sz="3600" kern="1200" dirty="0">
                <a:solidFill>
                  <a:srgbClr val="FFFFFF"/>
                </a:solidFill>
                <a:latin typeface="SignaColumn-Light" panose="040B0604030504040204" pitchFamily="82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SignaColumn-Light" panose="040B0604030504040204" pitchFamily="82" charset="0"/>
              </a:rPr>
              <a:t>kortti</a:t>
            </a:r>
            <a:endParaRPr lang="en-US" sz="3600" kern="1200" dirty="0">
              <a:solidFill>
                <a:srgbClr val="FFFFFF"/>
              </a:solidFill>
              <a:latin typeface="SignaColumn-Light" panose="040B0604030504040204" pitchFamily="82" charset="0"/>
            </a:endParaRPr>
          </a:p>
        </p:txBody>
      </p:sp>
      <p:sp>
        <p:nvSpPr>
          <p:cNvPr id="5" name="AutoShape 4" descr="Suomen Punainen Risti – Wikipedia">
            <a:extLst>
              <a:ext uri="{FF2B5EF4-FFF2-40B4-BE49-F238E27FC236}">
                <a16:creationId xmlns:a16="http://schemas.microsoft.com/office/drawing/2014/main" id="{A48491E1-A679-4706-B512-AF96E5CD5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476250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CFA51CD-62CB-4C68-93F1-633BFBCB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EBE24DE-6F99-4B57-8586-43842697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2669C-9842-4FA9-BD33-62CC8E87F665}"/>
              </a:ext>
            </a:extLst>
          </p:cNvPr>
          <p:cNvSpPr txBox="1"/>
          <p:nvPr/>
        </p:nvSpPr>
        <p:spPr>
          <a:xfrm>
            <a:off x="1436914" y="1221656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ignaColumn-Book" panose="040B0604030504040204" pitchFamily="82" charset="0"/>
              </a:rPr>
              <a:t>PROSESSI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9E162-8D3F-424E-8564-E0EC8B08F4AE}"/>
              </a:ext>
            </a:extLst>
          </p:cNvPr>
          <p:cNvSpPr txBox="1"/>
          <p:nvPr/>
        </p:nvSpPr>
        <p:spPr>
          <a:xfrm>
            <a:off x="1436914" y="2268752"/>
            <a:ext cx="95452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 err="1">
                <a:latin typeface="SignaColumn-Book" panose="040B0604030504040204" pitchFamily="82" charset="0"/>
              </a:rPr>
              <a:t>Tapahtuma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luodaan</a:t>
            </a:r>
            <a:r>
              <a:rPr lang="en-US" sz="2000" dirty="0">
                <a:latin typeface="SignaColumn-Book" panose="040B0604030504040204" pitchFamily="82" charset="0"/>
              </a:rPr>
              <a:t> OMA </a:t>
            </a:r>
            <a:r>
              <a:rPr lang="en-US" sz="2000" dirty="0" err="1">
                <a:latin typeface="SignaColumn-Book" panose="040B0604030504040204" pitchFamily="82" charset="0"/>
              </a:rPr>
              <a:t>Punainen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Ristiin</a:t>
            </a:r>
            <a:endParaRPr lang="en-US" sz="2000" dirty="0">
              <a:latin typeface="SignaColumn-Book" panose="040B0604030504040204" pitchFamily="82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 err="1">
                <a:latin typeface="SignaColumn-Book" panose="040B0604030504040204" pitchFamily="82" charset="0"/>
              </a:rPr>
              <a:t>Osallistujat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ilmoittautuvat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tapahtumaan</a:t>
            </a:r>
            <a:r>
              <a:rPr lang="en-US" sz="2000" dirty="0">
                <a:latin typeface="SignaColumn-Book" panose="040B0604030504040204" pitchFamily="82" charset="0"/>
              </a:rPr>
              <a:t> ja </a:t>
            </a:r>
            <a:r>
              <a:rPr lang="en-US" sz="2000" dirty="0" err="1">
                <a:latin typeface="SignaColumn-Book" panose="040B0604030504040204" pitchFamily="82" charset="0"/>
              </a:rPr>
              <a:t>luovat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käyttäjäprofiilin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OMAan</a:t>
            </a:r>
            <a:endParaRPr lang="en-US" sz="2000" dirty="0">
              <a:latin typeface="SignaColumn-Book" panose="040B0604030504040204" pitchFamily="82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 err="1">
                <a:latin typeface="SignaColumn-Book" panose="040B0604030504040204" pitchFamily="82" charset="0"/>
              </a:rPr>
              <a:t>Osallistujille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annetaan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koulutusmerkintä</a:t>
            </a:r>
            <a:endParaRPr lang="en-US" sz="2000" dirty="0">
              <a:latin typeface="SignaColumn-Book" panose="040B0604030504040204" pitchFamily="82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 err="1">
                <a:latin typeface="SignaColumn-Book" panose="040B0604030504040204" pitchFamily="82" charset="0"/>
              </a:rPr>
              <a:t>Osallistujat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käyvät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täyttämässä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ystävävapaaehtoisen</a:t>
            </a:r>
            <a:r>
              <a:rPr lang="en-US" sz="2000" dirty="0"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latin typeface="SignaColumn-Book" panose="040B0604030504040204" pitchFamily="82" charset="0"/>
              </a:rPr>
              <a:t>tietonsa</a:t>
            </a:r>
            <a:endParaRPr lang="en-US" sz="2000" dirty="0">
              <a:latin typeface="SignaColumn-Book" panose="040B0604030504040204" pitchFamily="82" charset="0"/>
            </a:endParaRP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3A1010-C727-4F15-B430-3B10CED2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6" y="4796363"/>
            <a:ext cx="10797268" cy="17418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B5A52-F8F6-4041-866C-E3762614A535}"/>
              </a:ext>
            </a:extLst>
          </p:cNvPr>
          <p:cNvCxnSpPr>
            <a:cxnSpLocks/>
          </p:cNvCxnSpPr>
          <p:nvPr/>
        </p:nvCxnSpPr>
        <p:spPr>
          <a:xfrm>
            <a:off x="5961067" y="4310744"/>
            <a:ext cx="0" cy="4856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8C3848-F74B-4FDA-BE7E-6DAA822BEB14}"/>
              </a:ext>
            </a:extLst>
          </p:cNvPr>
          <p:cNvSpPr txBox="1"/>
          <p:nvPr/>
        </p:nvSpPr>
        <p:spPr>
          <a:xfrm>
            <a:off x="2225688" y="5313178"/>
            <a:ext cx="7470758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Uuden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vapaaehtoisen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tiedot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siirtyvät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paikallisvälitykseen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ja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vapaaehtoinen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pääsee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mukaan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toimintaan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1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225F-F26D-4FF6-945D-14A6440E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632" y="1913754"/>
            <a:ext cx="10367135" cy="4289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Haluatko toimia Punaisen Ristin vapaaehtoisena ystävänä?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Ystävätoiminnan peruskurssi toimii ponnahduslautana </a:t>
            </a:r>
            <a:br>
              <a:rPr lang="fi-FI" dirty="0"/>
            </a:br>
            <a:r>
              <a:rPr lang="fi-FI" dirty="0"/>
              <a:t>ystävätoimintaan ja antaa valmiudet toimia vapaaehtoisena ystävänä. Kurssilla perehdytään Suomen Punaisen Ristin vapaaehtoistoiminnan periaatteisiin sekä vuorovaikutukseen ja kohtaamiseen. Kurssi motivoi lähtemään mukaan ystävätoimintaan ja rohkaisee ja kannustaa auttamaan.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 err="1"/>
              <a:t>Käy</a:t>
            </a:r>
            <a:r>
              <a:rPr lang="en-US" dirty="0"/>
              <a:t> </a:t>
            </a:r>
            <a:r>
              <a:rPr lang="en-US" dirty="0" err="1"/>
              <a:t>luomassa</a:t>
            </a:r>
            <a:r>
              <a:rPr lang="en-US" dirty="0"/>
              <a:t> </a:t>
            </a:r>
            <a:r>
              <a:rPr lang="en-US" dirty="0" err="1"/>
              <a:t>itsellesi</a:t>
            </a:r>
            <a:r>
              <a:rPr lang="en-US" dirty="0"/>
              <a:t> </a:t>
            </a:r>
            <a:r>
              <a:rPr lang="en-US" dirty="0" err="1"/>
              <a:t>vapaaehtoisprofiilisi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en-US" dirty="0" err="1"/>
              <a:t>alkua</a:t>
            </a:r>
            <a:r>
              <a:rPr lang="en-US" dirty="0"/>
              <a:t> </a:t>
            </a:r>
            <a:r>
              <a:rPr lang="en-US" dirty="0" err="1"/>
              <a:t>osoitteessa</a:t>
            </a:r>
            <a:r>
              <a:rPr lang="en-US" dirty="0"/>
              <a:t> spr.fi/</a:t>
            </a:r>
            <a:r>
              <a:rPr lang="en-US" dirty="0" err="1"/>
              <a:t>oma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DDC25-5D0F-43B9-B9A3-F1A05314CE2A}"/>
              </a:ext>
            </a:extLst>
          </p:cNvPr>
          <p:cNvSpPr/>
          <p:nvPr/>
        </p:nvSpPr>
        <p:spPr>
          <a:xfrm>
            <a:off x="630822" y="1655180"/>
            <a:ext cx="11046106" cy="440995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AFAE9A8-893E-412A-9A44-599D7585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rtti_omaan">
            <a:hlinkClick r:id="" action="ppaction://media"/>
            <a:extLst>
              <a:ext uri="{FF2B5EF4-FFF2-40B4-BE49-F238E27FC236}">
                <a16:creationId xmlns:a16="http://schemas.microsoft.com/office/drawing/2014/main" id="{FC254FCB-F545-48B1-8FD8-A4E1A03C6C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652" y="401397"/>
            <a:ext cx="10772696" cy="60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8C0E-510A-439F-8CCE-2349CD49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74" y="1601674"/>
            <a:ext cx="9629503" cy="4276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>
                <a:latin typeface="SignaColumn-Light" panose="040B0604030504040204" pitchFamily="82" charset="0"/>
              </a:rPr>
              <a:t>Hei Matti, </a:t>
            </a:r>
            <a:br>
              <a:rPr lang="fi-FI" sz="2000">
                <a:latin typeface="SignaColumn-Light" panose="040B0604030504040204" pitchFamily="82" charset="0"/>
              </a:rPr>
            </a:b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Sinulle on annettu merkintä ystäväkoulutuksen suorittamisesta. </a:t>
            </a: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Käy täyttämässä ystävävapaaehtoisen kortti, jotta tietosi siirtyvät ystävävälitykseen. </a:t>
            </a:r>
            <a:br>
              <a:rPr lang="fi-FI" sz="2000">
                <a:latin typeface="SignaColumn-Light" panose="040B0604030504040204" pitchFamily="82" charset="0"/>
              </a:rPr>
            </a:b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Kortti täytetään seuraavasti. </a:t>
            </a: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1) Paina etusivulla olevaa "Muokkaa profiilia" -painiketta. </a:t>
            </a: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2) Avautuvan sivun alalaidasta löytyy "Luo ystävävapaaehtoisen profiili" -painike. Paina sitä. </a:t>
            </a: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3) Täytä kortti huolellisesti ja paina "Tallenna". </a:t>
            </a:r>
            <a:br>
              <a:rPr lang="fi-FI" sz="2000">
                <a:latin typeface="SignaColumn-Light" panose="040B0604030504040204" pitchFamily="82" charset="0"/>
              </a:rPr>
            </a:b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Terveisin, </a:t>
            </a:r>
            <a:br>
              <a:rPr lang="fi-FI" sz="2000">
                <a:latin typeface="SignaColumn-Light" panose="040B0604030504040204" pitchFamily="82" charset="0"/>
              </a:rPr>
            </a:br>
            <a:r>
              <a:rPr lang="fi-FI" sz="2000">
                <a:latin typeface="SignaColumn-Light" panose="040B0604030504040204" pitchFamily="82" charset="0"/>
              </a:rPr>
              <a:t>Ystävävälitys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389E0-23CF-41F7-A359-BA6E31FF0DA1}"/>
              </a:ext>
            </a:extLst>
          </p:cNvPr>
          <p:cNvSpPr txBox="1"/>
          <p:nvPr/>
        </p:nvSpPr>
        <p:spPr>
          <a:xfrm>
            <a:off x="807177" y="274290"/>
            <a:ext cx="109677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rgbClr val="C00000"/>
                </a:solidFill>
                <a:latin typeface="Aparajita" panose="020B0502040204020203" pitchFamily="18" charset="0"/>
                <a:ea typeface="Verdana" panose="020B0604030504040204" pitchFamily="34" charset="0"/>
                <a:cs typeface="Aparajita" panose="020B0502040204020203" pitchFamily="18" charset="0"/>
              </a:rPr>
              <a:t>“</a:t>
            </a:r>
            <a:endParaRPr lang="en-US" sz="19900" dirty="0">
              <a:solidFill>
                <a:srgbClr val="C00000"/>
              </a:solidFill>
              <a:latin typeface="Aparajita" panose="020B0502040204020203" pitchFamily="18" charset="0"/>
              <a:ea typeface="Verdana" panose="020B0604030504040204" pitchFamily="34" charset="0"/>
              <a:cs typeface="Aparajita" panose="020B0502040204020203" pitchFamily="18" charset="0"/>
            </a:endParaRPr>
          </a:p>
        </p:txBody>
      </p:sp>
      <p:pic>
        <p:nvPicPr>
          <p:cNvPr id="8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B210908-C800-472E-B358-C6E41D0B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4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757070"/>
      </a:accent2>
      <a:accent3>
        <a:srgbClr val="A5A5A5"/>
      </a:accent3>
      <a:accent4>
        <a:srgbClr val="75707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</Words>
  <Application>Microsoft Office PowerPoint</Application>
  <PresentationFormat>Widescreen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Aparajita</vt:lpstr>
      <vt:lpstr>Arial</vt:lpstr>
      <vt:lpstr>Calibri</vt:lpstr>
      <vt:lpstr>Calibri Light</vt:lpstr>
      <vt:lpstr>SignaColumn-Book</vt:lpstr>
      <vt:lpstr>SignaColumn-Light</vt:lpstr>
      <vt:lpstr>Office Theme</vt:lpstr>
      <vt:lpstr>Tapahtuman luominen, koulutusmerkintä ja ystävävapaaehtoisen kortti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Tapahtuman luominen, koulutusmerkintä ja ystävävapaaehtoisen kortti</dc:title>
  <dc:creator>Hetemäki Matti</dc:creator>
  <cp:lastModifiedBy>Hetemäki Matti</cp:lastModifiedBy>
  <cp:revision>6</cp:revision>
  <dcterms:created xsi:type="dcterms:W3CDTF">2020-11-20T10:55:03Z</dcterms:created>
  <dcterms:modified xsi:type="dcterms:W3CDTF">2021-01-28T10:56:29Z</dcterms:modified>
</cp:coreProperties>
</file>