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858000" cy="9144000"/>
  <p:embeddedFontLst>
    <p:embeddedFont>
      <p:font typeface="Varela Round" panose="00000500000000000000" pitchFamily="2" charset="-79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75D1D6-B2B6-38DA-9C78-DFA5E917EE4D}" v="13" dt="2026-05-29T04:40:19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212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roppimateriaalit.fi/web/site-186223/state-jurdcmzrgercytzr/front-pag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vapaaehtoistieto.punainenristi.fi/globalassets/vapaaehtoistieto/ystavatoiminta/ystavavalittajat/yksinaisyys-puheeksi.pdf" TargetMode="External"/><Relationship Id="rId4" Type="http://schemas.openxmlformats.org/officeDocument/2006/relationships/hyperlink" Target="https://www.sproppimateriaalit.fi/web/site-28828/state-jurdembseiwe6mi/front-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50743" y="4009505"/>
            <a:ext cx="3254632" cy="1850114"/>
            <a:chOff x="0" y="0"/>
            <a:chExt cx="3366823" cy="19138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66823" cy="1913890"/>
            </a:xfrm>
            <a:custGeom>
              <a:avLst/>
              <a:gdLst/>
              <a:ahLst/>
              <a:cxnLst/>
              <a:rect l="l" t="t" r="r" b="b"/>
              <a:pathLst>
                <a:path w="3366823" h="1913890">
                  <a:moveTo>
                    <a:pt x="3242363" y="1913890"/>
                  </a:moveTo>
                  <a:lnTo>
                    <a:pt x="124460" y="1913890"/>
                  </a:lnTo>
                  <a:cubicBezTo>
                    <a:pt x="55880" y="1913890"/>
                    <a:pt x="0" y="1858010"/>
                    <a:pt x="0" y="178943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42363" y="0"/>
                  </a:lnTo>
                  <a:cubicBezTo>
                    <a:pt x="3310943" y="0"/>
                    <a:pt x="3366823" y="55880"/>
                    <a:pt x="3366823" y="124460"/>
                  </a:cubicBezTo>
                  <a:lnTo>
                    <a:pt x="3366823" y="1789430"/>
                  </a:lnTo>
                  <a:cubicBezTo>
                    <a:pt x="3366823" y="1858010"/>
                    <a:pt x="3310943" y="1913890"/>
                    <a:pt x="3242363" y="19138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25368" y="6323886"/>
            <a:ext cx="3254632" cy="1126202"/>
            <a:chOff x="0" y="0"/>
            <a:chExt cx="3366823" cy="116502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366823" cy="1165024"/>
            </a:xfrm>
            <a:custGeom>
              <a:avLst/>
              <a:gdLst/>
              <a:ahLst/>
              <a:cxnLst/>
              <a:rect l="l" t="t" r="r" b="b"/>
              <a:pathLst>
                <a:path w="3366823" h="1165024">
                  <a:moveTo>
                    <a:pt x="3242363" y="1165024"/>
                  </a:moveTo>
                  <a:lnTo>
                    <a:pt x="124460" y="1165024"/>
                  </a:lnTo>
                  <a:cubicBezTo>
                    <a:pt x="55880" y="1165024"/>
                    <a:pt x="0" y="1109144"/>
                    <a:pt x="0" y="104056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42363" y="0"/>
                  </a:lnTo>
                  <a:cubicBezTo>
                    <a:pt x="3310943" y="0"/>
                    <a:pt x="3366823" y="55880"/>
                    <a:pt x="3366823" y="124460"/>
                  </a:cubicBezTo>
                  <a:lnTo>
                    <a:pt x="3366823" y="1040564"/>
                  </a:lnTo>
                  <a:cubicBezTo>
                    <a:pt x="3366823" y="1109144"/>
                    <a:pt x="3310943" y="1165024"/>
                    <a:pt x="3242363" y="1165024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78822" y="2104231"/>
            <a:ext cx="6966430" cy="4054181"/>
            <a:chOff x="0" y="0"/>
            <a:chExt cx="7206570" cy="419393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7206570" cy="4193934"/>
            </a:xfrm>
            <a:custGeom>
              <a:avLst/>
              <a:gdLst/>
              <a:ahLst/>
              <a:cxnLst/>
              <a:rect l="l" t="t" r="r" b="b"/>
              <a:pathLst>
                <a:path w="7206570" h="4193934">
                  <a:moveTo>
                    <a:pt x="7082110" y="4193934"/>
                  </a:moveTo>
                  <a:lnTo>
                    <a:pt x="124460" y="4193934"/>
                  </a:lnTo>
                  <a:cubicBezTo>
                    <a:pt x="55880" y="4193934"/>
                    <a:pt x="0" y="4138054"/>
                    <a:pt x="0" y="406947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82110" y="0"/>
                  </a:lnTo>
                  <a:cubicBezTo>
                    <a:pt x="7150690" y="0"/>
                    <a:pt x="7206570" y="55880"/>
                    <a:pt x="7206570" y="124460"/>
                  </a:cubicBezTo>
                  <a:lnTo>
                    <a:pt x="7206570" y="4069474"/>
                  </a:lnTo>
                  <a:cubicBezTo>
                    <a:pt x="7206570" y="4138054"/>
                    <a:pt x="7150690" y="4193934"/>
                    <a:pt x="7082110" y="4193934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78822" y="6323886"/>
            <a:ext cx="3564435" cy="2197392"/>
            <a:chOff x="0" y="0"/>
            <a:chExt cx="3151316" cy="182995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151317" cy="1829951"/>
            </a:xfrm>
            <a:custGeom>
              <a:avLst/>
              <a:gdLst/>
              <a:ahLst/>
              <a:cxnLst/>
              <a:rect l="l" t="t" r="r" b="b"/>
              <a:pathLst>
                <a:path w="3151317" h="1829951">
                  <a:moveTo>
                    <a:pt x="3026856" y="1829951"/>
                  </a:moveTo>
                  <a:lnTo>
                    <a:pt x="124460" y="1829951"/>
                  </a:lnTo>
                  <a:cubicBezTo>
                    <a:pt x="55880" y="1829951"/>
                    <a:pt x="0" y="1774071"/>
                    <a:pt x="0" y="170549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26857" y="0"/>
                  </a:lnTo>
                  <a:cubicBezTo>
                    <a:pt x="3095437" y="0"/>
                    <a:pt x="3151317" y="55880"/>
                    <a:pt x="3151317" y="124460"/>
                  </a:cubicBezTo>
                  <a:lnTo>
                    <a:pt x="3151317" y="1705491"/>
                  </a:lnTo>
                  <a:cubicBezTo>
                    <a:pt x="3151317" y="1774072"/>
                    <a:pt x="3095437" y="1829951"/>
                    <a:pt x="3026857" y="1829951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278822" y="8647444"/>
            <a:ext cx="3575734" cy="1811720"/>
            <a:chOff x="0" y="0"/>
            <a:chExt cx="4445933" cy="240949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445933" cy="2409494"/>
            </a:xfrm>
            <a:custGeom>
              <a:avLst/>
              <a:gdLst/>
              <a:ahLst/>
              <a:cxnLst/>
              <a:rect l="l" t="t" r="r" b="b"/>
              <a:pathLst>
                <a:path w="4445933" h="2409494">
                  <a:moveTo>
                    <a:pt x="4321473" y="2409494"/>
                  </a:moveTo>
                  <a:lnTo>
                    <a:pt x="124460" y="2409494"/>
                  </a:lnTo>
                  <a:cubicBezTo>
                    <a:pt x="55880" y="2409494"/>
                    <a:pt x="0" y="2353614"/>
                    <a:pt x="0" y="228503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321473" y="0"/>
                  </a:lnTo>
                  <a:cubicBezTo>
                    <a:pt x="4390053" y="0"/>
                    <a:pt x="4445933" y="55880"/>
                    <a:pt x="4445933" y="124460"/>
                  </a:cubicBezTo>
                  <a:lnTo>
                    <a:pt x="4445933" y="2285034"/>
                  </a:lnTo>
                  <a:cubicBezTo>
                    <a:pt x="4445933" y="2353614"/>
                    <a:pt x="4390053" y="2409494"/>
                    <a:pt x="4321473" y="2409494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055365" y="6323886"/>
            <a:ext cx="3189887" cy="4141470"/>
            <a:chOff x="0" y="0"/>
            <a:chExt cx="3299846" cy="428423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99845" cy="4284231"/>
            </a:xfrm>
            <a:custGeom>
              <a:avLst/>
              <a:gdLst/>
              <a:ahLst/>
              <a:cxnLst/>
              <a:rect l="l" t="t" r="r" b="b"/>
              <a:pathLst>
                <a:path w="3299845" h="4284231">
                  <a:moveTo>
                    <a:pt x="3175385" y="4284231"/>
                  </a:moveTo>
                  <a:lnTo>
                    <a:pt x="124460" y="4284231"/>
                  </a:lnTo>
                  <a:cubicBezTo>
                    <a:pt x="55880" y="4284231"/>
                    <a:pt x="0" y="4228351"/>
                    <a:pt x="0" y="415977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175386" y="0"/>
                  </a:lnTo>
                  <a:cubicBezTo>
                    <a:pt x="3243966" y="0"/>
                    <a:pt x="3299845" y="55880"/>
                    <a:pt x="3299845" y="124460"/>
                  </a:cubicBezTo>
                  <a:lnTo>
                    <a:pt x="3299845" y="4159771"/>
                  </a:lnTo>
                  <a:cubicBezTo>
                    <a:pt x="3299845" y="4228351"/>
                    <a:pt x="3243966" y="4284231"/>
                    <a:pt x="3175386" y="4284231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0" y="1350386"/>
            <a:ext cx="7556500" cy="673382"/>
            <a:chOff x="0" y="0"/>
            <a:chExt cx="30659395" cy="230728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30659394" cy="2307284"/>
            </a:xfrm>
            <a:custGeom>
              <a:avLst/>
              <a:gdLst/>
              <a:ahLst/>
              <a:cxnLst/>
              <a:rect l="l" t="t" r="r" b="b"/>
              <a:pathLst>
                <a:path w="30659394" h="2307284">
                  <a:moveTo>
                    <a:pt x="30534936" y="2307284"/>
                  </a:moveTo>
                  <a:lnTo>
                    <a:pt x="124460" y="2307284"/>
                  </a:lnTo>
                  <a:cubicBezTo>
                    <a:pt x="55880" y="2307284"/>
                    <a:pt x="0" y="2251404"/>
                    <a:pt x="0" y="21828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534936" y="0"/>
                  </a:lnTo>
                  <a:cubicBezTo>
                    <a:pt x="30603515" y="0"/>
                    <a:pt x="30659394" y="55880"/>
                    <a:pt x="30659394" y="124460"/>
                  </a:cubicBezTo>
                  <a:lnTo>
                    <a:pt x="30659394" y="2182824"/>
                  </a:lnTo>
                  <a:cubicBezTo>
                    <a:pt x="30659394" y="2251404"/>
                    <a:pt x="30603515" y="2307284"/>
                    <a:pt x="30534936" y="2307284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2"/>
          <a:srcRect l="2713" t="1080" b="1080"/>
          <a:stretch>
            <a:fillRect/>
          </a:stretch>
        </p:blipFill>
        <p:spPr>
          <a:xfrm>
            <a:off x="1921035" y="28913"/>
            <a:ext cx="3453480" cy="1321473"/>
          </a:xfrm>
          <a:prstGeom prst="rect">
            <a:avLst/>
          </a:prstGeom>
        </p:spPr>
      </p:pic>
      <p:sp>
        <p:nvSpPr>
          <p:cNvPr id="17" name="TextBox 17"/>
          <p:cNvSpPr txBox="1"/>
          <p:nvPr/>
        </p:nvSpPr>
        <p:spPr>
          <a:xfrm>
            <a:off x="413191" y="6450052"/>
            <a:ext cx="3441365" cy="21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50"/>
              </a:lnSpc>
            </a:pPr>
            <a:r>
              <a:rPr lang="en-US" sz="15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tappava ongelma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51747" y="6727749"/>
            <a:ext cx="3396027" cy="1540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Yksinäisyyttä kokee joka </a:t>
            </a:r>
            <a:r>
              <a:rPr lang="en-US" sz="1100" dirty="0" err="1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neljäs</a:t>
            </a: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terveydelle haitallisempaa kuin tupakointi tai ylipaino.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koskettaa ikäryhmistä erityisesti lapsia, nuoria ja vanhuksia.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osuu työmarkkinoiden ulkopuolella oleviin ja sosiaalipalveluiden asiakkaisiin.</a:t>
            </a:r>
          </a:p>
          <a:p>
            <a:pPr marL="237491" lvl="1" indent="-118745" algn="l">
              <a:lnSpc>
                <a:spcPts val="1210"/>
              </a:lnSpc>
              <a:spcBef>
                <a:spcPct val="0"/>
              </a:spcBef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usein juurisyy sosiaalisten ongelmien taustalla ja periytyy usein sukupolvelta toiselle.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50743" y="8732204"/>
            <a:ext cx="3437319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40"/>
              </a:lnSpc>
            </a:pPr>
            <a:r>
              <a:rPr lang="en-US" sz="14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Työkaluja yksinäisyyden </a:t>
            </a:r>
          </a:p>
          <a:p>
            <a:pPr>
              <a:lnSpc>
                <a:spcPts val="1540"/>
              </a:lnSpc>
            </a:pPr>
            <a:r>
              <a:rPr lang="en-US" sz="14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vähentämiseksi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57377" y="9245621"/>
            <a:ext cx="3329427" cy="9250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0" lvl="1" indent="-118745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/>
                <a:cs typeface="Varela Round"/>
                <a:hlinkClick r:id="rId3"/>
              </a:rPr>
              <a:t>Kaveritaitoja-ohjelma nuorille ja nuorille aikuisille </a:t>
            </a:r>
            <a:r>
              <a:rPr lang="en-US" sz="1100" u="sng" dirty="0">
                <a:solidFill>
                  <a:srgbClr val="1D191C"/>
                </a:solidFill>
                <a:latin typeface="Varela Round"/>
                <a:cs typeface="Varela Round"/>
              </a:rPr>
              <a:t>(SPR)</a:t>
            </a:r>
            <a:endParaRPr lang="en-US">
              <a:latin typeface="Varela Round"/>
              <a:cs typeface="Varela Round"/>
            </a:endParaRPr>
          </a:p>
          <a:p>
            <a:pPr marL="237490" lvl="1" indent="-118745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/>
                <a:cs typeface="Varela Round"/>
                <a:hlinkClick r:id="rId4"/>
              </a:rPr>
              <a:t>Kaveritaitoja Muumien tapaan -verkkomateriaali esi- ja alakouluikäisille </a:t>
            </a:r>
            <a:r>
              <a:rPr lang="en-US" sz="1100" u="sng">
                <a:solidFill>
                  <a:srgbClr val="1D191C"/>
                </a:solidFill>
                <a:latin typeface="Varela Round"/>
                <a:cs typeface="Varela Round"/>
              </a:rPr>
              <a:t>(SPR)</a:t>
            </a:r>
          </a:p>
          <a:p>
            <a:pPr marL="237490" lvl="1" indent="-118745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/>
                <a:cs typeface="Varela Round"/>
                <a:hlinkClick r:id="rId5"/>
              </a:rPr>
              <a:t>Yksinäisyys puheeksi -työkalu </a:t>
            </a:r>
            <a:r>
              <a:rPr lang="en-US" sz="1100" u="sng" dirty="0">
                <a:solidFill>
                  <a:srgbClr val="1D191C"/>
                </a:solidFill>
                <a:latin typeface="Varela Round"/>
                <a:cs typeface="Varela Round"/>
              </a:rPr>
              <a:t> </a:t>
            </a:r>
            <a:r>
              <a:rPr lang="en-US" sz="1100" u="sng">
                <a:solidFill>
                  <a:srgbClr val="1D191C"/>
                </a:solidFill>
                <a:latin typeface="Varela Round"/>
                <a:cs typeface="Varela Round"/>
              </a:rPr>
              <a:t>(Y-säätiö, Mieli ry, SPR)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4293331" y="6489700"/>
            <a:ext cx="2796412" cy="3482099"/>
            <a:chOff x="0" y="9525"/>
            <a:chExt cx="3728549" cy="4697048"/>
          </a:xfrm>
        </p:grpSpPr>
        <p:sp>
          <p:nvSpPr>
            <p:cNvPr id="22" name="TextBox 22"/>
            <p:cNvSpPr txBox="1"/>
            <p:nvPr/>
          </p:nvSpPr>
          <p:spPr>
            <a:xfrm>
              <a:off x="0" y="9525"/>
              <a:ext cx="3728549" cy="58858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50"/>
                </a:lnSpc>
              </a:pPr>
              <a:r>
                <a:rPr lang="en-US" sz="150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Punaisen Ristin Ystävätoiminta lievittää yksinäisyyttä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706644"/>
              <a:ext cx="3728549" cy="399992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Punaisen Ristin vapaaehtoiset ystävät tapaavat eri-ikäisiä yksinäisiä kasvokkain ja verkossa. 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Ystävätoiminnan kautta saa vuosittain apua yksinäisyyteensä noin </a:t>
              </a:r>
            </a:p>
            <a:p>
              <a:pPr>
                <a:lnSpc>
                  <a:spcPts val="1246"/>
                </a:lnSpc>
              </a:pPr>
              <a:r>
                <a:rPr lang="en-US" sz="1133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40 </a:t>
              </a: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000 ihmistä.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Paikkakunnallamme on </a:t>
              </a: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X</a:t>
              </a: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 vapaaehtoista ystävää. Vapaaehtoiset </a:t>
              </a: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(kuvaus paikallisesta ystävätoiminnasta).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466"/>
                </a:lnSpc>
              </a:pPr>
              <a:r>
                <a:rPr lang="en-US" sz="13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Lisätietoa ystävätoiminnasta:</a:t>
              </a:r>
            </a:p>
            <a:p>
              <a:pPr>
                <a:lnSpc>
                  <a:spcPts val="1246"/>
                </a:lnSpc>
              </a:pPr>
              <a:endParaRPr lang="en-US" sz="13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(linkkejä piirin</a:t>
              </a: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 ja/tai osastojen verkkosivuille)</a:t>
              </a: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(tapahtumat, koulutukset)</a:t>
              </a: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(osaston/ystävänvälityksen yhteystiedot)</a:t>
              </a:r>
            </a:p>
            <a:p>
              <a:pPr marL="0" lvl="0" indent="0" algn="l">
                <a:lnSpc>
                  <a:spcPts val="1246"/>
                </a:lnSpc>
                <a:spcBef>
                  <a:spcPct val="0"/>
                </a:spcBef>
              </a:pPr>
              <a:endParaRPr lang="en-US" sz="1133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-7598" y="1477325"/>
            <a:ext cx="7539270" cy="488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9"/>
              </a:lnSpc>
              <a:spcBef>
                <a:spcPct val="0"/>
              </a:spcBef>
            </a:pPr>
            <a:r>
              <a:rPr lang="en-US" sz="1699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rPr>
              <a:t>VIISI VIESTIÄ KUNNILLE  JA HYVINVOINTIALUEILLEYKSINÄISYYDEN VÄHENTÄMISEKSI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01892" y="2286497"/>
            <a:ext cx="6638845" cy="3872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1. Yksinäisyyden vähentäminen kirjataan tavoitteeksi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kunnan ja hyvinvointialueen hyvinvointikertomuksessa ja -suunnitelmassa.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2.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Kunnan työntekijät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tunnistavat asiakkaat, jotka kokevat yksinäisyyttä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ja osaavat ohjata heidät avun piiriin.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3. 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Varhaiskasvatuksen, koulun, oppilashuollon ja neuvolan työntekijöiden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resursseja ja osaamista puuttua yksinäisyyteen ja kiusaamiseen parannetaan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. 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4.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Kunnilla ja hyvinvointialueilla tarjotaan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maksuttomia ja helposti saavutettavia tiloja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kuntalaisten ja järjestöjen käyttöön (hyvät arkiympäristöt).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5.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Kunnat, hyvinvointialueet ja järjestöt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tekevät tiivistä yhteistyötä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yksinäisyyden vähentämiseksi ja yksinäisyyden huomioimiseksi kaikessa päätöksenteossa.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B9923148866D4BB919E8233BFF475F" ma:contentTypeVersion="14" ma:contentTypeDescription="Skapa ett nytt dokument." ma:contentTypeScope="" ma:versionID="5af75b7a3c7e01dfaed5d00b0e4b7174">
  <xsd:schema xmlns:xsd="http://www.w3.org/2001/XMLSchema" xmlns:xs="http://www.w3.org/2001/XMLSchema" xmlns:p="http://schemas.microsoft.com/office/2006/metadata/properties" xmlns:ns2="3318d32c-7731-46d4-82c9-fc22daa9f7e3" xmlns:ns3="d25e4aa2-b084-4364-9d21-3ebb56aa3c3e" targetNamespace="http://schemas.microsoft.com/office/2006/metadata/properties" ma:root="true" ma:fieldsID="98fdc1f4c2af09c7bbb973421a2581cf" ns2:_="" ns3:_="">
    <xsd:import namespace="3318d32c-7731-46d4-82c9-fc22daa9f7e3"/>
    <xsd:import namespace="d25e4aa2-b084-4364-9d21-3ebb56aa3c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18d32c-7731-46d4-82c9-fc22daa9f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5e4aa2-b084-4364-9d21-3ebb56aa3c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22b4d76-a6b8-4f01-be2f-691a0537b5b4}" ma:internalName="TaxCatchAll" ma:showField="CatchAllData" ma:web="d25e4aa2-b084-4364-9d21-3ebb56aa3c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5e4aa2-b084-4364-9d21-3ebb56aa3c3e" xsi:nil="true"/>
    <lcf76f155ced4ddcb4097134ff3c332f xmlns="3318d32c-7731-46d4-82c9-fc22daa9f7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9D9665E-77A4-43B5-8A34-8DA844D166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18d32c-7731-46d4-82c9-fc22daa9f7e3"/>
    <ds:schemaRef ds:uri="d25e4aa2-b084-4364-9d21-3ebb56aa3c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AA5E65-5F3E-4880-885F-A71F3A852A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1105A1-2935-4B9C-8EA2-3ACC13FA83D2}">
  <ds:schemaRefs>
    <ds:schemaRef ds:uri="http://schemas.microsoft.com/office/2006/metadata/properties"/>
    <ds:schemaRef ds:uri="http://schemas.microsoft.com/office/infopath/2007/PartnerControls"/>
    <ds:schemaRef ds:uri="d25e4aa2-b084-4364-9d21-3ebb56aa3c3e"/>
    <ds:schemaRef ds:uri="3318d32c-7731-46d4-82c9-fc22daa9f7e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239</Words>
  <Application>Microsoft Office PowerPoint</Application>
  <PresentationFormat>Mukautettu</PresentationFormat>
  <Paragraphs>34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Varela Round</vt:lpstr>
      <vt:lpstr>Calibri</vt:lpstr>
      <vt:lpstr>Arial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some online resources for...</dc:title>
  <dc:creator>Alaranta Maaret</dc:creator>
  <cp:lastModifiedBy>Vesterinen Elisa</cp:lastModifiedBy>
  <cp:revision>18</cp:revision>
  <dcterms:created xsi:type="dcterms:W3CDTF">2006-08-16T00:00:00Z</dcterms:created>
  <dcterms:modified xsi:type="dcterms:W3CDTF">2026-05-29T04:41:47Z</dcterms:modified>
  <dc:identifier>DAE1-z1rVxI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0x01010047B9923148866D4BB919E8233BFF475F</vt:lpwstr>
  </property>
  <property fmtid="{D5CDD505-2E9C-101B-9397-08002B2CF9AE}" pid="3" name="MediaServiceImageTags">
    <vt:lpwstr/>
  </property>
</Properties>
</file>