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6" r:id="rId4"/>
    <p:sldId id="271" r:id="rId5"/>
    <p:sldId id="270" r:id="rId6"/>
    <p:sldId id="267" r:id="rId7"/>
    <p:sldId id="272" r:id="rId8"/>
    <p:sldId id="268" r:id="rId9"/>
    <p:sldId id="273" r:id="rId10"/>
    <p:sldId id="275" r:id="rId11"/>
    <p:sldId id="260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2A94-E411-4848-8923-66200E8F285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3D1A-BB62-471E-B303-BD31E25D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0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2A94-E411-4848-8923-66200E8F285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3D1A-BB62-471E-B303-BD31E25D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8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2A94-E411-4848-8923-66200E8F285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3D1A-BB62-471E-B303-BD31E25D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3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2A94-E411-4848-8923-66200E8F285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3D1A-BB62-471E-B303-BD31E25D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8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2A94-E411-4848-8923-66200E8F285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3D1A-BB62-471E-B303-BD31E25D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4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2A94-E411-4848-8923-66200E8F285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3D1A-BB62-471E-B303-BD31E25D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3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2A94-E411-4848-8923-66200E8F285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3D1A-BB62-471E-B303-BD31E25D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1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2A94-E411-4848-8923-66200E8F285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3D1A-BB62-471E-B303-BD31E25D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9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2A94-E411-4848-8923-66200E8F285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3D1A-BB62-471E-B303-BD31E25D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3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2A94-E411-4848-8923-66200E8F285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3D1A-BB62-471E-B303-BD31E25D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8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2A94-E411-4848-8923-66200E8F285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3D1A-BB62-471E-B303-BD31E25D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0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42A94-E411-4848-8923-66200E8F285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C3D1A-BB62-471E-B303-BD31E25D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4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ia.ekstrom@redcross.f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izettle.com/fi/registe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izettle.android&amp;hl=fi" TargetMode="External"/><Relationship Id="rId2" Type="http://schemas.openxmlformats.org/officeDocument/2006/relationships/hyperlink" Target="https://www.izettle.com/fi/hel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ettle.com/fi/help/articles/1084705-yhteensopivat-alypuhelimet-ja-tabletit" TargetMode="External"/><Relationship Id="rId5" Type="http://schemas.openxmlformats.org/officeDocument/2006/relationships/hyperlink" Target="https://www.zettle.com/fi/maksupalvelu/korttimaksupaate" TargetMode="External"/><Relationship Id="rId4" Type="http://schemas.openxmlformats.org/officeDocument/2006/relationships/hyperlink" Target="https://itunes.apple.com/fi/app/izettle/id447785763?l=fi&amp;mt=8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zettle.com/fi/registe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ia.ekstrom@redcross.fi" TargetMode="External"/><Relationship Id="rId2" Type="http://schemas.openxmlformats.org/officeDocument/2006/relationships/hyperlink" Target="https://www.izettle.com/fi/help/contac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Zettle</a:t>
            </a:r>
            <a:r>
              <a:rPr lang="fi-FI" dirty="0"/>
              <a:t> käyttöönotto, ohjeita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8064896" cy="17526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fi-FI" dirty="0"/>
              <a:t>Katastrofirahasto &amp; lahjoitusten keräämistä varten</a:t>
            </a:r>
          </a:p>
          <a:p>
            <a:pPr marL="514350" indent="-514350">
              <a:buAutoNum type="arabicPeriod"/>
            </a:pPr>
            <a:r>
              <a:rPr lang="fi-FI" dirty="0" err="1"/>
              <a:t>Zettle</a:t>
            </a:r>
            <a:r>
              <a:rPr lang="fi-FI" dirty="0"/>
              <a:t> piirin tai osaston omaa myyntiä varten</a:t>
            </a:r>
          </a:p>
          <a:p>
            <a:endParaRPr lang="fi-FI" sz="1700" dirty="0"/>
          </a:p>
          <a:p>
            <a:r>
              <a:rPr lang="fi-FI" sz="1700" dirty="0"/>
              <a:t>Ohjeet: Mia Ekström, </a:t>
            </a:r>
            <a:r>
              <a:rPr lang="fi-FI" sz="1700" dirty="0">
                <a:hlinkClick r:id="rId2"/>
              </a:rPr>
              <a:t>mia.ekstrom@redcross.fi</a:t>
            </a:r>
            <a:r>
              <a:rPr lang="fi-FI" sz="1700" dirty="0"/>
              <a:t>, 040 562 2472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440119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3. Esimerkki rekisteröitymisestä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Seuraavilla</a:t>
            </a:r>
            <a:r>
              <a:rPr lang="en-US" dirty="0"/>
              <a:t> </a:t>
            </a:r>
            <a:r>
              <a:rPr lang="en-US" dirty="0" err="1"/>
              <a:t>sivuilla</a:t>
            </a:r>
            <a:r>
              <a:rPr lang="en-US" dirty="0"/>
              <a:t> </a:t>
            </a:r>
            <a:r>
              <a:rPr lang="en-US" dirty="0" err="1"/>
              <a:t>näet</a:t>
            </a:r>
            <a:r>
              <a:rPr lang="en-US" dirty="0"/>
              <a:t> </a:t>
            </a:r>
            <a:r>
              <a:rPr lang="en-US" dirty="0" err="1"/>
              <a:t>esimerkin</a:t>
            </a:r>
            <a:r>
              <a:rPr lang="en-US" dirty="0"/>
              <a:t> </a:t>
            </a:r>
            <a:r>
              <a:rPr lang="en-US" dirty="0" err="1"/>
              <a:t>siitä</a:t>
            </a:r>
            <a:r>
              <a:rPr lang="en-US" dirty="0"/>
              <a:t> </a:t>
            </a: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Zettlen</a:t>
            </a:r>
            <a:r>
              <a:rPr lang="en-US" dirty="0"/>
              <a:t> </a:t>
            </a:r>
            <a:r>
              <a:rPr lang="en-US" dirty="0" err="1"/>
              <a:t>rekisteröitymissivuilla</a:t>
            </a:r>
            <a:r>
              <a:rPr lang="en-US" dirty="0"/>
              <a:t> </a:t>
            </a:r>
            <a:r>
              <a:rPr lang="en-US" dirty="0" err="1"/>
              <a:t>kysytään</a:t>
            </a:r>
            <a:r>
              <a:rPr lang="en-US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5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629266"/>
            <a:ext cx="2629122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3700"/>
              <a:t>Rekisteröidy iZettle käyttäjäksi</a:t>
            </a:r>
            <a:endParaRPr lang="en-US" sz="37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8" y="2438400"/>
            <a:ext cx="2629120" cy="3785419"/>
          </a:xfrm>
        </p:spPr>
        <p:txBody>
          <a:bodyPr>
            <a:normAutofit/>
          </a:bodyPr>
          <a:lstStyle/>
          <a:p>
            <a:r>
              <a:rPr lang="en-US" sz="1700" dirty="0"/>
              <a:t>Luo </a:t>
            </a:r>
            <a:r>
              <a:rPr lang="en-US" sz="1700" dirty="0" err="1"/>
              <a:t>tili</a:t>
            </a:r>
            <a:r>
              <a:rPr lang="en-US" sz="1700" dirty="0"/>
              <a:t> </a:t>
            </a:r>
            <a:r>
              <a:rPr lang="en-US" sz="1700" dirty="0" err="1"/>
              <a:t>osoitteessa</a:t>
            </a:r>
            <a:r>
              <a:rPr lang="en-US" sz="1700" dirty="0"/>
              <a:t> </a:t>
            </a:r>
            <a:r>
              <a:rPr lang="en-US" sz="1100" dirty="0">
                <a:hlinkClick r:id="rId2"/>
              </a:rPr>
              <a:t>https://www.izettle.com/fi/register</a:t>
            </a:r>
            <a:endParaRPr lang="en-US" sz="1100" dirty="0"/>
          </a:p>
          <a:p>
            <a:r>
              <a:rPr lang="en-US" sz="1700" dirty="0"/>
              <a:t>Anna </a:t>
            </a:r>
            <a:r>
              <a:rPr lang="en-US" sz="1700" dirty="0" err="1"/>
              <a:t>käyttäjätunnukseksi</a:t>
            </a:r>
            <a:r>
              <a:rPr lang="en-US" sz="1700" dirty="0"/>
              <a:t> </a:t>
            </a:r>
            <a:r>
              <a:rPr lang="en-US" sz="1700" dirty="0" err="1"/>
              <a:t>valitsemanne</a:t>
            </a:r>
            <a:r>
              <a:rPr lang="en-US" sz="1700" dirty="0"/>
              <a:t> </a:t>
            </a:r>
            <a:r>
              <a:rPr lang="en-US" sz="1700" dirty="0" err="1"/>
              <a:t>sähköpostiosoite</a:t>
            </a:r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88C4D03-88F2-4C7A-8455-F05A75C2A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396" y="961475"/>
            <a:ext cx="4514498" cy="49318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78443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FC98C2-132D-45F6-8110-3EF87D654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Valitse yritysmuodoksi ry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390D8D35-A941-40A7-9284-0440C0058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3561" y="1600200"/>
            <a:ext cx="413687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93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F33B89-8004-48F3-87EE-A4BD47E62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Ilmoita osastonne Y-tunnus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6096F37-6BFA-466F-97F9-066C19308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550" y="1632617"/>
            <a:ext cx="5523706" cy="1519836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41280F9-8111-4508-BC31-F882E7068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50" y="3212976"/>
            <a:ext cx="5523706" cy="323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9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F80439-9F0F-40DB-8778-0BBD2FEF5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Ilmoita osastonne nimi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BE34D9AA-5BE5-4AA4-9ABE-EFE44D07B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2546" y="1666828"/>
            <a:ext cx="4138908" cy="519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35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F782EA-5C6C-42E6-9181-AD76FA7D4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Ilmoita osastonne rekisteröity osoite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2D9A635E-D14D-411D-85CA-3DBB36BB8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6593" y="1348120"/>
            <a:ext cx="3170813" cy="523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07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4711DF-6510-43EA-A6E9-32D87A864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Anna omat tietosi: nimi, </a:t>
            </a:r>
            <a:r>
              <a:rPr lang="fi-FI" dirty="0" err="1"/>
              <a:t>hetu</a:t>
            </a:r>
            <a:r>
              <a:rPr lang="fi-FI" dirty="0"/>
              <a:t>, osoite, puhelinnumero ja kansallisuus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CC01EF7-AC6D-498E-AFAF-508030F07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224" y="2204864"/>
            <a:ext cx="3127519" cy="292633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D61F35D-040F-4BB3-B1D0-D7CA1A8BD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225948"/>
            <a:ext cx="3036071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59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553FB2-81C8-4864-A239-957D66F0B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Anna tiedot osaston rekisteröidyistä nimenkirjoittajista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3137D41-19A2-4F09-B0B2-084CA6704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1" y="2085406"/>
            <a:ext cx="3888432" cy="1559766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1AE9D0F-BF63-4414-B755-B2D32D51B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909" y="4562371"/>
            <a:ext cx="4074136" cy="221871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24F7A001-0C7A-4EC4-88EA-034A43671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3653928"/>
            <a:ext cx="3295103" cy="89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77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9CAB66-9549-4473-88AA-F59D2E4A9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Kerro, miten aiotte käyttää </a:t>
            </a:r>
            <a:r>
              <a:rPr lang="fi-FI" dirty="0" err="1"/>
              <a:t>Zettleä</a:t>
            </a:r>
            <a:endParaRPr lang="fi-FI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1E544D5E-9DCC-4302-8397-ECC9754EF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524" y="1700804"/>
            <a:ext cx="2995445" cy="506147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471DD138-0129-400B-A252-B2953218B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678" y="2679974"/>
            <a:ext cx="3255546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97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AD7916-3151-4B21-8D87-C26CD68D5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Voit valita useita vaihtoehtoja alta: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72645D3C-D2E0-4FAB-BE14-C0268833B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1600200"/>
            <a:ext cx="3211235" cy="515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46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 </a:t>
            </a:r>
            <a:r>
              <a:rPr lang="fi-FI" dirty="0" err="1"/>
              <a:t>Zettlen</a:t>
            </a:r>
            <a:r>
              <a:rPr lang="fi-FI" dirty="0"/>
              <a:t> käyttöönotosta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41148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200" b="1" dirty="0"/>
              <a:t>Ohjeita: </a:t>
            </a:r>
            <a:r>
              <a:rPr lang="fi-FI" sz="1200" b="1" dirty="0">
                <a:hlinkClick r:id="rId2"/>
              </a:rPr>
              <a:t>https://www.izettle.com/fi/help</a:t>
            </a:r>
            <a:r>
              <a:rPr lang="fi-FI" sz="1200" b="1" dirty="0"/>
              <a:t> </a:t>
            </a:r>
          </a:p>
          <a:p>
            <a:pPr marL="0" indent="0">
              <a:buNone/>
            </a:pPr>
            <a:endParaRPr lang="fi-FI" sz="1200" b="1" dirty="0"/>
          </a:p>
          <a:p>
            <a:pPr marL="0" indent="0">
              <a:buNone/>
            </a:pPr>
            <a:r>
              <a:rPr lang="fi-FI" sz="1200" b="1" dirty="0" err="1"/>
              <a:t>Zettlen</a:t>
            </a:r>
            <a:r>
              <a:rPr lang="fi-FI" sz="1200" b="1" dirty="0"/>
              <a:t> käyttöönotto vaatii</a:t>
            </a:r>
            <a:endParaRPr lang="en-US" sz="1200" b="1" dirty="0"/>
          </a:p>
          <a:p>
            <a:pPr lvl="1"/>
            <a:r>
              <a:rPr lang="fi-FI" sz="1200" dirty="0" err="1"/>
              <a:t>Zettle</a:t>
            </a:r>
            <a:r>
              <a:rPr lang="fi-FI" sz="1200" dirty="0"/>
              <a:t>-lukulaitteen</a:t>
            </a:r>
          </a:p>
          <a:p>
            <a:pPr lvl="1"/>
            <a:r>
              <a:rPr lang="fi-FI" sz="1200" dirty="0"/>
              <a:t>Yhteensopivan puhelimen tai tablettitietokoneen. Laite voi olla Punaisen Ristin tai  tarvittaessa myös oma laitteesi.</a:t>
            </a:r>
          </a:p>
          <a:p>
            <a:pPr lvl="1"/>
            <a:r>
              <a:rPr lang="fi-FI" sz="1200" dirty="0"/>
              <a:t>Puhelimeen tai tabletille ladatun </a:t>
            </a:r>
            <a:r>
              <a:rPr lang="fi-FI" sz="1200" dirty="0" err="1"/>
              <a:t>Zettle</a:t>
            </a:r>
            <a:r>
              <a:rPr lang="fi-FI" sz="1200" dirty="0"/>
              <a:t>-sovelluksen</a:t>
            </a:r>
          </a:p>
          <a:p>
            <a:pPr lvl="2"/>
            <a:r>
              <a:rPr lang="en-US" sz="1200" dirty="0"/>
              <a:t>Google Play / Android: </a:t>
            </a:r>
            <a:r>
              <a:rPr lang="en-US" sz="1200" dirty="0">
                <a:hlinkClick r:id="rId3"/>
              </a:rPr>
              <a:t>https://play.google.com/store/apps/details?id=com.izettle.android&amp;hl=fi</a:t>
            </a:r>
            <a:endParaRPr lang="en-US" sz="1200" dirty="0"/>
          </a:p>
          <a:p>
            <a:pPr lvl="2"/>
            <a:r>
              <a:rPr lang="fi-FI" sz="1200" dirty="0" err="1"/>
              <a:t>iTunes</a:t>
            </a:r>
            <a:r>
              <a:rPr lang="fi-FI" sz="1200" dirty="0"/>
              <a:t> / Apple: </a:t>
            </a:r>
            <a:r>
              <a:rPr lang="fi-FI" sz="1200" dirty="0">
                <a:hlinkClick r:id="rId4"/>
              </a:rPr>
              <a:t>https://itunes.apple.com/fi/app/izettle/id447785763?l=fi&amp;mt=8</a:t>
            </a:r>
            <a:r>
              <a:rPr lang="fi-FI" sz="1200" dirty="0"/>
              <a:t> </a:t>
            </a:r>
            <a:endParaRPr lang="en-US" sz="1200" dirty="0"/>
          </a:p>
          <a:p>
            <a:pPr lvl="1"/>
            <a:r>
              <a:rPr lang="fi-FI" sz="1200" dirty="0" err="1"/>
              <a:t>Zettle</a:t>
            </a:r>
            <a:r>
              <a:rPr lang="fi-FI" sz="1200" dirty="0"/>
              <a:t>-tilin &amp; salasanan ja käyttäjätunnuksen</a:t>
            </a:r>
          </a:p>
          <a:p>
            <a:pPr lvl="2"/>
            <a:r>
              <a:rPr lang="fi-FI" sz="1200" dirty="0"/>
              <a:t>Oma tili = piirin omaan käyttöön voi avata oman </a:t>
            </a:r>
            <a:r>
              <a:rPr lang="fi-FI" sz="1200" dirty="0" err="1"/>
              <a:t>Zettle</a:t>
            </a:r>
            <a:r>
              <a:rPr lang="fi-FI" sz="1200" dirty="0"/>
              <a:t>-tilin, mm. tuotemyyntiä ja tapahtumia varten. Ohjeet käyttöönotosta tässä dokumentissa.</a:t>
            </a:r>
            <a:endParaRPr lang="en-US" sz="1200" dirty="0"/>
          </a:p>
          <a:p>
            <a:pPr marL="0" indent="0">
              <a:buNone/>
            </a:pPr>
            <a:r>
              <a:rPr lang="fi-FI" sz="1200" b="1" dirty="0" err="1"/>
              <a:t>Zettle</a:t>
            </a:r>
            <a:r>
              <a:rPr lang="fi-FI" sz="1200" b="1" dirty="0"/>
              <a:t> lukulaitteen tilaus </a:t>
            </a:r>
          </a:p>
          <a:p>
            <a:pPr lvl="1"/>
            <a:r>
              <a:rPr lang="en-US" sz="1200" dirty="0">
                <a:hlinkClick r:id="rId5"/>
              </a:rPr>
              <a:t>https://www.zettle.com/fi/maksupalvelu/korttimaksupaate</a:t>
            </a:r>
            <a:endParaRPr lang="en-US" sz="1200" dirty="0"/>
          </a:p>
          <a:p>
            <a:pPr marL="0" indent="0">
              <a:buNone/>
            </a:pPr>
            <a:r>
              <a:rPr lang="fi-FI" sz="1200" b="1" dirty="0"/>
              <a:t>Lukulaitteesta	</a:t>
            </a:r>
            <a:endParaRPr lang="en-US" sz="1200" b="1" dirty="0"/>
          </a:p>
          <a:p>
            <a:pPr lvl="1"/>
            <a:r>
              <a:rPr lang="fi-FI" sz="1200" dirty="0"/>
              <a:t>Lukulaite yhdistetään </a:t>
            </a:r>
            <a:r>
              <a:rPr lang="fi-FI" sz="1200" dirty="0" err="1"/>
              <a:t>bluetooth-yhteydellä</a:t>
            </a:r>
            <a:r>
              <a:rPr lang="fi-FI" sz="1200" dirty="0"/>
              <a:t> haluttuun tablettiin tai puhelimeen</a:t>
            </a:r>
          </a:p>
          <a:p>
            <a:pPr lvl="1"/>
            <a:r>
              <a:rPr lang="fi-FI" sz="1200" dirty="0" err="1"/>
              <a:t>Huom</a:t>
            </a:r>
            <a:r>
              <a:rPr lang="fi-FI" sz="1200" dirty="0"/>
              <a:t>, uusissa </a:t>
            </a:r>
            <a:r>
              <a:rPr lang="fi-FI" sz="1200" dirty="0" err="1"/>
              <a:t>Zettle</a:t>
            </a:r>
            <a:r>
              <a:rPr lang="fi-FI" sz="1200" dirty="0"/>
              <a:t>-laitteissa on </a:t>
            </a:r>
            <a:r>
              <a:rPr lang="fi-FI" sz="1200" dirty="0" err="1"/>
              <a:t>lähimaksuomainaisuus</a:t>
            </a:r>
            <a:r>
              <a:rPr lang="fi-FI" sz="1200" dirty="0"/>
              <a:t>.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1269976"/>
            <a:ext cx="403244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Toiminta muiden kuin </a:t>
            </a:r>
            <a:r>
              <a:rPr lang="fi-FI" sz="1200" b="1" dirty="0" err="1"/>
              <a:t>iPhonen</a:t>
            </a:r>
            <a:r>
              <a:rPr lang="fi-FI" sz="1200" b="1" dirty="0"/>
              <a:t> &amp; </a:t>
            </a:r>
            <a:r>
              <a:rPr lang="fi-FI" sz="1200" b="1" dirty="0" err="1"/>
              <a:t>iPadien</a:t>
            </a:r>
            <a:r>
              <a:rPr lang="fi-FI" sz="1200" b="1" dirty="0"/>
              <a:t> kanssa?</a:t>
            </a:r>
            <a:endParaRPr lang="en-US" sz="1200" b="1" dirty="0"/>
          </a:p>
          <a:p>
            <a:pPr lvl="1"/>
            <a:r>
              <a:rPr lang="fi-FI" sz="1200" dirty="0"/>
              <a:t>Laite toimii myös monien muiden </a:t>
            </a:r>
            <a:r>
              <a:rPr lang="fi-FI" sz="1200" dirty="0" err="1"/>
              <a:t>padien</a:t>
            </a:r>
            <a:r>
              <a:rPr lang="fi-FI" sz="1200" dirty="0"/>
              <a:t> ja puhelinten kanssa, katso lista täällä </a:t>
            </a:r>
            <a:r>
              <a:rPr lang="fi-FI" sz="1200" u="sng" dirty="0">
                <a:hlinkClick r:id="rId6"/>
              </a:rPr>
              <a:t>https://www.zettle.com/fi/help/articles/1084705-yhteensopivat-alypuhelimet-ja-tabletit</a:t>
            </a:r>
            <a:endParaRPr lang="en-US" sz="1200" dirty="0"/>
          </a:p>
          <a:p>
            <a:br>
              <a:rPr lang="fi-FI" sz="1200" b="1" dirty="0"/>
            </a:br>
            <a:r>
              <a:rPr lang="fi-FI" sz="1200" b="1" dirty="0"/>
              <a:t>Mikä on Punaisen Ristin välityspalkkio maksuista? Entä muut kustannukset?</a:t>
            </a:r>
          </a:p>
          <a:p>
            <a:pPr lvl="1"/>
            <a:r>
              <a:rPr lang="fi-FI" sz="1200" dirty="0"/>
              <a:t>Punaisen Ristin välityspalkkioksi on sovittu 1,75%. Lukulaitteen hankinnan lisäksi muita käyttökustannuksia, kuten kuukausimaksuja, ei ole. </a:t>
            </a:r>
            <a:endParaRPr lang="fi-FI" sz="1200" b="1" dirty="0"/>
          </a:p>
          <a:p>
            <a:endParaRPr lang="fi-FI" sz="1200" b="1" dirty="0"/>
          </a:p>
          <a:p>
            <a:r>
              <a:rPr lang="fi-FI" sz="1200" b="1" dirty="0"/>
              <a:t>Entä onko mahdollista saada </a:t>
            </a:r>
            <a:r>
              <a:rPr lang="fi-FI" sz="1200" b="1" dirty="0" err="1"/>
              <a:t>Zettlellä</a:t>
            </a:r>
            <a:r>
              <a:rPr lang="fi-FI" sz="1200" b="1" dirty="0"/>
              <a:t> maksavien asiakkaiden asiakastiedot omaan käyttöön?</a:t>
            </a:r>
          </a:p>
          <a:p>
            <a:pPr lvl="1"/>
            <a:r>
              <a:rPr lang="fi-FI" sz="1200" dirty="0"/>
              <a:t>Asiakastietojen saaminen/tallentaminen ei ole mahdollista.</a:t>
            </a:r>
            <a:endParaRPr lang="fi-FI" sz="1200" b="1" dirty="0"/>
          </a:p>
          <a:p>
            <a:pPr lvl="1"/>
            <a:endParaRPr lang="fi-FI" sz="1200" b="1" dirty="0"/>
          </a:p>
          <a:p>
            <a:pPr lvl="1"/>
            <a:r>
              <a:rPr lang="fi-FI" sz="1200" b="1" dirty="0"/>
              <a:t>Rajoitteita</a:t>
            </a:r>
          </a:p>
          <a:p>
            <a:pPr lvl="1"/>
            <a:r>
              <a:rPr lang="fi-FI" sz="1200" dirty="0"/>
              <a:t>Voi olla ainoastaan yksi </a:t>
            </a:r>
            <a:r>
              <a:rPr lang="fi-FI" sz="1200" dirty="0" err="1"/>
              <a:t>Zettle</a:t>
            </a:r>
            <a:r>
              <a:rPr lang="fi-FI" sz="1200" dirty="0"/>
              <a:t>-tili per pankkitili. Katastrofirahaston tiliä käytetään ainoastaan lahjoitusten keräämiseen. Jos haluatte samaan aikaan kerätä lahjoituksia katastrofirahastoon ja myydä tuotteita, on tuotemyynti tehtävä osaston omalle pankkitilille. </a:t>
            </a:r>
          </a:p>
          <a:p>
            <a:pPr lvl="1"/>
            <a:r>
              <a:rPr lang="fi-FI" sz="1200" dirty="0"/>
              <a:t>Tällöin käytännössä </a:t>
            </a:r>
            <a:r>
              <a:rPr lang="fi-FI" sz="1200" dirty="0" err="1"/>
              <a:t>logataan</a:t>
            </a:r>
            <a:r>
              <a:rPr lang="fi-FI" sz="1200" dirty="0"/>
              <a:t> välillä ulos / vaihdetaan tiliä , tai käytetään kahta Padia/puhelinta  joissa auki eri tilit</a:t>
            </a:r>
          </a:p>
          <a:p>
            <a:pPr lvl="1"/>
            <a:r>
              <a:rPr lang="fi-FI" sz="1200" dirty="0" err="1"/>
              <a:t>Huom</a:t>
            </a:r>
            <a:r>
              <a:rPr lang="fi-FI" sz="1200" dirty="0"/>
              <a:t>! Jos vastaanottaa </a:t>
            </a:r>
            <a:r>
              <a:rPr lang="fi-FI" sz="1200" b="1" dirty="0"/>
              <a:t>lahjoituksia</a:t>
            </a:r>
            <a:r>
              <a:rPr lang="fi-FI" sz="1200" dirty="0"/>
              <a:t> piirin tai osaston omalle tilille, pitää olla tätä varten </a:t>
            </a:r>
            <a:r>
              <a:rPr lang="fi-FI" sz="1200" b="1" dirty="0"/>
              <a:t>oma keräyslupa!</a:t>
            </a:r>
          </a:p>
        </p:txBody>
      </p:sp>
    </p:spTree>
    <p:extLst>
      <p:ext uri="{BB962C8B-B14F-4D97-AF65-F5344CB8AC3E}">
        <p14:creationId xmlns:p14="http://schemas.microsoft.com/office/powerpoint/2010/main" val="2642517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3CDB1A-C5A6-4138-BB31-174B50CF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Arvioi, miten usein käytätte </a:t>
            </a:r>
            <a:r>
              <a:rPr lang="fi-FI" dirty="0" err="1"/>
              <a:t>Zettleä</a:t>
            </a:r>
            <a:endParaRPr lang="fi-FI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EEBA7407-E946-4222-AF06-E9A102A6F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738" y="1988840"/>
            <a:ext cx="420055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28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04B94C-5C35-4E7A-8332-40924FE20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 keskimääräiset tuotot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87431171-2F0C-4A6C-A44B-7FF2B44BA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903" y="2015872"/>
            <a:ext cx="3716926" cy="380156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46E29ED3-A748-4514-B3AA-51FC96355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173" y="2016458"/>
            <a:ext cx="3500900" cy="380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31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90C861-9499-431E-9713-6B3CA1BB9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Arvioi osastonne vuotuinen liikevaihto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BE751C26-6DD8-4E7D-8B19-849BAB63A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1841" y="1469162"/>
            <a:ext cx="3340317" cy="514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6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B0413F-5402-408A-AFB8-54D7A3BAD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Tarkista antamasi tiedot ja lähetä 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8EF43EB6-4F93-4EBA-AA6D-1CB2951029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1417638"/>
            <a:ext cx="3240018" cy="509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5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1. Katastrofirahasto &amp; lahjoitukset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Näin keräät </a:t>
            </a:r>
            <a:r>
              <a:rPr lang="fi-FI" dirty="0" err="1"/>
              <a:t>Zettlellä</a:t>
            </a:r>
            <a:r>
              <a:rPr lang="fi-FI" dirty="0"/>
              <a:t> lahjoituksia katastrofirahastoon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9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err="1"/>
              <a:t>Zettle</a:t>
            </a:r>
            <a:r>
              <a:rPr lang="fi-FI" dirty="0"/>
              <a:t>-lukulaite</a:t>
            </a:r>
          </a:p>
          <a:p>
            <a:r>
              <a:rPr lang="fi-FI" dirty="0"/>
              <a:t>Yhteensopiva puhelin tai tablettitietokone</a:t>
            </a:r>
          </a:p>
          <a:p>
            <a:r>
              <a:rPr lang="fi-FI" dirty="0"/>
              <a:t>Puhelimeen tai tabletille sovelluskaupasta ladattu </a:t>
            </a:r>
            <a:r>
              <a:rPr lang="fi-FI" dirty="0" err="1"/>
              <a:t>Zettle</a:t>
            </a:r>
            <a:r>
              <a:rPr lang="fi-FI" dirty="0"/>
              <a:t>-sovellus</a:t>
            </a:r>
          </a:p>
          <a:p>
            <a:r>
              <a:rPr lang="fi-FI" dirty="0"/>
              <a:t>Katastrofirahaston </a:t>
            </a:r>
            <a:r>
              <a:rPr lang="fi-FI" dirty="0" err="1"/>
              <a:t>Zettle</a:t>
            </a:r>
            <a:r>
              <a:rPr lang="fi-FI" dirty="0"/>
              <a:t> tilin ”</a:t>
            </a:r>
            <a:r>
              <a:rPr lang="fi-FI" dirty="0" err="1"/>
              <a:t>sub</a:t>
            </a:r>
            <a:r>
              <a:rPr lang="fi-FI" dirty="0"/>
              <a:t> </a:t>
            </a:r>
            <a:r>
              <a:rPr lang="fi-FI" dirty="0" err="1"/>
              <a:t>account</a:t>
            </a:r>
            <a:r>
              <a:rPr lang="fi-FI" dirty="0"/>
              <a:t>” tunnus &amp; itse valitsemasi salasana</a:t>
            </a:r>
          </a:p>
          <a:p>
            <a:r>
              <a:rPr lang="fi-FI" dirty="0"/>
              <a:t>Saat tunnuksen näin:</a:t>
            </a:r>
          </a:p>
          <a:p>
            <a:pPr lvl="1"/>
            <a:r>
              <a:rPr lang="fi-FI" dirty="0"/>
              <a:t>Ota yhteyttä keskustoimistoon varainhankintaan, Mia Ekström, mia.ekstrom@redcross.fi, 040 562 2472</a:t>
            </a:r>
          </a:p>
          <a:p>
            <a:pPr lvl="1"/>
            <a:r>
              <a:rPr lang="fi-FI" dirty="0"/>
              <a:t>Ilmoita Mialle sähköpostiosoite, josta tulee osastonne katastrofirahaston tilin käyttäjätunnus</a:t>
            </a:r>
          </a:p>
          <a:p>
            <a:pPr lvl="1"/>
            <a:r>
              <a:rPr lang="fi-FI" dirty="0"/>
              <a:t>Mia luo teille katastrofirahaston tunnukset</a:t>
            </a:r>
          </a:p>
          <a:p>
            <a:pPr lvl="1"/>
            <a:r>
              <a:rPr lang="fi-FI" dirty="0"/>
              <a:t>Saat vahvistuksen siihen sähköpostiin, joka on annettu käyttäjätunnukseksenne. Vahvistusviestissä on ohjeet salasanan luomiseen. </a:t>
            </a:r>
          </a:p>
          <a:p>
            <a:r>
              <a:rPr lang="fi-FI" dirty="0"/>
              <a:t>Näette sovelluksesta raportilta omat maksutapahtumanne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Mitä tarvitaan, jotta pääsee keräämään lahjoituksia katastrofirahastoon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92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i-FI" sz="3600" dirty="0"/>
              <a:t>Pikaohje lahjoitusten vastaanottamiseen </a:t>
            </a:r>
            <a:r>
              <a:rPr lang="fi-FI" sz="3600" dirty="0" err="1"/>
              <a:t>Zettlellä</a:t>
            </a:r>
            <a:endParaRPr lang="en-US" sz="4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871891"/>
              </p:ext>
            </p:extLst>
          </p:nvPr>
        </p:nvGraphicFramePr>
        <p:xfrm>
          <a:off x="424036" y="1417638"/>
          <a:ext cx="8896772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Asiakirja" r:id="rId3" imgW="17584208" imgH="8949205" progId="Word.Document.12">
                  <p:embed/>
                </p:oleObj>
              </mc:Choice>
              <mc:Fallback>
                <p:oleObj name="Asiakirja" r:id="rId3" imgW="17584208" imgH="89492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4036" y="1417638"/>
                        <a:ext cx="8896772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1865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2. </a:t>
            </a:r>
            <a:r>
              <a:rPr lang="fi-FI" dirty="0" err="1"/>
              <a:t>Zettle</a:t>
            </a:r>
            <a:r>
              <a:rPr lang="fi-FI" dirty="0"/>
              <a:t> OSASTON TAI piirin omaan käyttöön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Voit</a:t>
            </a:r>
            <a:r>
              <a:rPr lang="en-US" dirty="0"/>
              <a:t> </a:t>
            </a:r>
            <a:r>
              <a:rPr lang="en-US" dirty="0" err="1"/>
              <a:t>käyttää</a:t>
            </a:r>
            <a:r>
              <a:rPr lang="en-US" dirty="0"/>
              <a:t> </a:t>
            </a:r>
            <a:r>
              <a:rPr lang="en-US" dirty="0" err="1"/>
              <a:t>Zettleä</a:t>
            </a:r>
            <a:r>
              <a:rPr lang="en-US" dirty="0"/>
              <a:t> osaston tai </a:t>
            </a:r>
            <a:r>
              <a:rPr lang="en-US" dirty="0" err="1"/>
              <a:t>piirin</a:t>
            </a:r>
            <a:r>
              <a:rPr lang="en-US" dirty="0"/>
              <a:t> </a:t>
            </a:r>
            <a:r>
              <a:rPr lang="en-US" dirty="0" err="1"/>
              <a:t>omissa</a:t>
            </a:r>
            <a:r>
              <a:rPr lang="en-US" dirty="0"/>
              <a:t> </a:t>
            </a:r>
            <a:r>
              <a:rPr lang="en-US" dirty="0" err="1"/>
              <a:t>tapahtumissa</a:t>
            </a:r>
            <a:r>
              <a:rPr lang="en-US" dirty="0"/>
              <a:t> ja </a:t>
            </a:r>
            <a:r>
              <a:rPr lang="en-US" dirty="0" err="1"/>
              <a:t>tuotteiden</a:t>
            </a:r>
            <a:r>
              <a:rPr lang="en-US" dirty="0"/>
              <a:t> </a:t>
            </a:r>
            <a:r>
              <a:rPr lang="en-US" dirty="0" err="1"/>
              <a:t>myynnissä</a:t>
            </a:r>
            <a:r>
              <a:rPr lang="en-US" dirty="0"/>
              <a:t>. </a:t>
            </a:r>
            <a:r>
              <a:rPr lang="en-US" dirty="0" err="1"/>
              <a:t>Rahat</a:t>
            </a:r>
            <a:r>
              <a:rPr lang="en-US" dirty="0"/>
              <a:t> </a:t>
            </a:r>
            <a:r>
              <a:rPr lang="en-US" dirty="0" err="1"/>
              <a:t>tulevat</a:t>
            </a:r>
            <a:r>
              <a:rPr lang="en-US" dirty="0"/>
              <a:t> </a:t>
            </a:r>
            <a:r>
              <a:rPr lang="en-US" dirty="0" err="1"/>
              <a:t>teidän</a:t>
            </a:r>
            <a:r>
              <a:rPr lang="en-US" dirty="0"/>
              <a:t> </a:t>
            </a:r>
            <a:r>
              <a:rPr lang="en-US" dirty="0" err="1"/>
              <a:t>omalle</a:t>
            </a:r>
            <a:r>
              <a:rPr lang="en-US" dirty="0"/>
              <a:t> </a:t>
            </a:r>
            <a:r>
              <a:rPr lang="en-US" dirty="0" err="1"/>
              <a:t>tilille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17154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 err="1"/>
              <a:t>Zettle</a:t>
            </a:r>
            <a:r>
              <a:rPr lang="fi-FI" dirty="0"/>
              <a:t> lukulaite</a:t>
            </a:r>
          </a:p>
          <a:p>
            <a:r>
              <a:rPr lang="fi-FI" dirty="0"/>
              <a:t>Yhteensopiva puhelin tai tablettitietokone</a:t>
            </a:r>
          </a:p>
          <a:p>
            <a:r>
              <a:rPr lang="fi-FI" dirty="0"/>
              <a:t>Puhelimeen tai tabletille ladattu </a:t>
            </a:r>
            <a:r>
              <a:rPr lang="fi-FI" dirty="0" err="1"/>
              <a:t>Zettle</a:t>
            </a:r>
            <a:r>
              <a:rPr lang="fi-FI" dirty="0"/>
              <a:t>-sovellus</a:t>
            </a:r>
          </a:p>
          <a:p>
            <a:r>
              <a:rPr lang="fi-FI" dirty="0"/>
              <a:t>Osaston tai piirin oma </a:t>
            </a:r>
            <a:r>
              <a:rPr lang="fi-FI" dirty="0" err="1"/>
              <a:t>Zettle</a:t>
            </a:r>
            <a:r>
              <a:rPr lang="fi-FI" dirty="0"/>
              <a:t>-tili &amp; käyttäjätunnukset. Tilin rekisteröimistä varten tarvitaan:</a:t>
            </a:r>
          </a:p>
          <a:p>
            <a:pPr lvl="1"/>
            <a:r>
              <a:rPr lang="fi-FI" dirty="0"/>
              <a:t>Osaston y-tunnus, nimi sekä osoite juuri siinä muodossa kuin ne näkyvät YTJ-palvelussa</a:t>
            </a:r>
          </a:p>
          <a:p>
            <a:pPr lvl="1"/>
            <a:r>
              <a:rPr lang="fi-FI" dirty="0"/>
              <a:t>Kaikkien virallisissa asiakirjoissa mainittujen henkilöiden nimi, henkilötunnus, kansallisuus ja kotiosoite</a:t>
            </a:r>
          </a:p>
          <a:p>
            <a:pPr lvl="1"/>
            <a:r>
              <a:rPr lang="fi-FI" dirty="0"/>
              <a:t>Lisäksi tulee ilmoittaa miten tiliä on tarkoitus käyttää</a:t>
            </a:r>
          </a:p>
          <a:p>
            <a:pPr lvl="1"/>
            <a:r>
              <a:rPr lang="fi-FI" dirty="0"/>
              <a:t>Tarkemmat ohjeet ovat seuraavalla </a:t>
            </a:r>
            <a:r>
              <a:rPr lang="fi-FI" dirty="0" err="1"/>
              <a:t>slidellä</a:t>
            </a:r>
            <a:r>
              <a:rPr lang="fi-FI" dirty="0"/>
              <a:t> -&gt;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dirty="0"/>
              <a:t>Mitä tarvitaan, jotta pääsee alkuun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456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Ohje osaston oman tilin rekisteröimiseen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endParaRPr lang="fi-FI" sz="1600" dirty="0"/>
          </a:p>
          <a:p>
            <a:r>
              <a:rPr lang="fi-FI" sz="1600" dirty="0"/>
              <a:t>Luokaa tili sivulla </a:t>
            </a:r>
            <a:r>
              <a:rPr lang="en-US" sz="1600" dirty="0">
                <a:hlinkClick r:id="rId2"/>
              </a:rPr>
              <a:t>https://www.izettle.com/fi/register</a:t>
            </a:r>
            <a:r>
              <a:rPr lang="en-US" sz="1600" dirty="0"/>
              <a:t> </a:t>
            </a:r>
            <a:r>
              <a:rPr lang="fi-FI" sz="1600" dirty="0"/>
              <a:t> </a:t>
            </a:r>
          </a:p>
          <a:p>
            <a:pPr lvl="1"/>
            <a:r>
              <a:rPr lang="fi-FI" sz="1400" dirty="0"/>
              <a:t>Katso tarkemmat ohjeet seuraavilta </a:t>
            </a:r>
            <a:r>
              <a:rPr lang="fi-FI" sz="1400" dirty="0" err="1"/>
              <a:t>slideiltä</a:t>
            </a:r>
            <a:endParaRPr lang="fi-FI" sz="1400" dirty="0"/>
          </a:p>
          <a:p>
            <a:r>
              <a:rPr lang="fi-FI" sz="1600" dirty="0"/>
              <a:t>Kun tili on luotu, voitte vahvistaa pankkitilin, jolle vastaanottamanne varat talletetaan. </a:t>
            </a:r>
          </a:p>
          <a:p>
            <a:r>
              <a:rPr lang="fi-FI" sz="1600" dirty="0"/>
              <a:t>Tämän jälkeen </a:t>
            </a:r>
            <a:r>
              <a:rPr lang="fi-FI" sz="1600" dirty="0" err="1"/>
              <a:t>Zettle</a:t>
            </a:r>
            <a:r>
              <a:rPr lang="fi-FI" sz="1600" dirty="0"/>
              <a:t> lähettää teille sähköisesti allekirjoitettavan “sopimuksen”, jolla lasketaan välityspalkkio 1,75%:iin, kuten Punaisen Ristin kanssa on sovittu.</a:t>
            </a:r>
          </a:p>
          <a:p>
            <a:r>
              <a:rPr lang="fi-FI" sz="1600" dirty="0"/>
              <a:t>Tätä </a:t>
            </a:r>
            <a:r>
              <a:rPr lang="fi-FI" sz="1600" dirty="0" err="1"/>
              <a:t>Zettle</a:t>
            </a:r>
            <a:r>
              <a:rPr lang="fi-FI" sz="1600" dirty="0"/>
              <a:t>-tiliä </a:t>
            </a:r>
            <a:r>
              <a:rPr lang="fi-FI" sz="1600" dirty="0" err="1"/>
              <a:t>tiliä</a:t>
            </a:r>
            <a:r>
              <a:rPr lang="fi-FI" sz="1600" dirty="0"/>
              <a:t> voitte käyttää osastonne omissa tapahtumissa ja tuotteiden myynnissä, ja luotte tänne tuotteet oman tarpeenne mukaisesti. </a:t>
            </a:r>
          </a:p>
        </p:txBody>
      </p:sp>
    </p:spTree>
    <p:extLst>
      <p:ext uri="{BB962C8B-B14F-4D97-AF65-F5344CB8AC3E}">
        <p14:creationId xmlns:p14="http://schemas.microsoft.com/office/powerpoint/2010/main" val="2845867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Yhteystiedot &amp;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Ongelmatilanteissa voi olla yhteydessä:</a:t>
            </a:r>
          </a:p>
          <a:p>
            <a:r>
              <a:rPr lang="fi-FI" dirty="0" err="1"/>
              <a:t>Zettle</a:t>
            </a:r>
            <a:r>
              <a:rPr lang="fi-FI" dirty="0"/>
              <a:t> / asiakaspalvelu </a:t>
            </a:r>
            <a:r>
              <a:rPr lang="fi-FI" dirty="0">
                <a:hlinkClick r:id="rId2"/>
              </a:rPr>
              <a:t>https://www.izettle.com/fi/help/contact</a:t>
            </a:r>
            <a:r>
              <a:rPr lang="fi-FI" dirty="0"/>
              <a:t> , puh. </a:t>
            </a:r>
            <a:r>
              <a:rPr lang="en-US" dirty="0"/>
              <a:t>09 747 90 560. Tuki </a:t>
            </a:r>
            <a:r>
              <a:rPr lang="en-US" dirty="0" err="1"/>
              <a:t>palvelee</a:t>
            </a:r>
            <a:r>
              <a:rPr lang="en-US" dirty="0"/>
              <a:t> </a:t>
            </a:r>
            <a:r>
              <a:rPr lang="en-US" dirty="0" err="1"/>
              <a:t>arkipäivisin</a:t>
            </a:r>
            <a:r>
              <a:rPr lang="en-US" dirty="0"/>
              <a:t> 9-17.</a:t>
            </a:r>
          </a:p>
          <a:p>
            <a:r>
              <a:rPr lang="fi-FI" dirty="0"/>
              <a:t>Punainen Risti / Mia Ekström, </a:t>
            </a:r>
            <a:r>
              <a:rPr lang="fi-FI" dirty="0">
                <a:hlinkClick r:id="rId3"/>
              </a:rPr>
              <a:t>mia.ekstrom@redcross.fi</a:t>
            </a:r>
            <a:r>
              <a:rPr lang="fi-FI" dirty="0"/>
              <a:t>, puh. 040 562 2472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67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780</Words>
  <Application>Microsoft Office PowerPoint</Application>
  <PresentationFormat>Näytössä katseltava diaesitys (4:3)</PresentationFormat>
  <Paragraphs>86</Paragraphs>
  <Slides>23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7" baseType="lpstr">
      <vt:lpstr>Arial</vt:lpstr>
      <vt:lpstr>Calibri</vt:lpstr>
      <vt:lpstr>Office Theme</vt:lpstr>
      <vt:lpstr>Asiakirja</vt:lpstr>
      <vt:lpstr>Zettle käyttöönotto, ohjeita</vt:lpstr>
      <vt:lpstr>Yleistä Zettlen käyttöönotosta</vt:lpstr>
      <vt:lpstr>1. Katastrofirahasto &amp; lahjoitukset</vt:lpstr>
      <vt:lpstr>Mitä tarvitaan, jotta pääsee keräämään lahjoituksia katastrofirahastoon</vt:lpstr>
      <vt:lpstr>Pikaohje lahjoitusten vastaanottamiseen Zettlellä</vt:lpstr>
      <vt:lpstr>2. Zettle OSASTON TAI piirin omaan käyttöön</vt:lpstr>
      <vt:lpstr>Mitä tarvitaan, jotta pääsee alkuun</vt:lpstr>
      <vt:lpstr>Ohje osaston oman tilin rekisteröimiseen</vt:lpstr>
      <vt:lpstr>Yhteystiedot &amp; help</vt:lpstr>
      <vt:lpstr>3. Esimerkki rekisteröitymisestä</vt:lpstr>
      <vt:lpstr>Rekisteröidy iZettle käyttäjäksi</vt:lpstr>
      <vt:lpstr>Valitse yritysmuodoksi ry</vt:lpstr>
      <vt:lpstr>Ilmoita osastonne Y-tunnus</vt:lpstr>
      <vt:lpstr>Ilmoita osastonne nimi</vt:lpstr>
      <vt:lpstr>Ilmoita osastonne rekisteröity osoite</vt:lpstr>
      <vt:lpstr>Anna omat tietosi: nimi, hetu, osoite, puhelinnumero ja kansallisuus</vt:lpstr>
      <vt:lpstr>Anna tiedot osaston rekisteröidyistä nimenkirjoittajista</vt:lpstr>
      <vt:lpstr>Kerro, miten aiotte käyttää Zettleä</vt:lpstr>
      <vt:lpstr>Voit valita useita vaihtoehtoja alta:</vt:lpstr>
      <vt:lpstr>Arvioi, miten usein käytätte Zettleä</vt:lpstr>
      <vt:lpstr>Arvioi keskimääräiset tuotot</vt:lpstr>
      <vt:lpstr>Arvioi osastonne vuotuinen liikevaihto</vt:lpstr>
      <vt:lpstr>Tarkista antamasi tiedot ja lähetä </vt:lpstr>
    </vt:vector>
  </TitlesOfParts>
  <Company>SPR Järjestöt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Kirves Tiina</dc:creator>
  <cp:lastModifiedBy>Ekström Mia</cp:lastModifiedBy>
  <cp:revision>50</cp:revision>
  <dcterms:created xsi:type="dcterms:W3CDTF">2014-11-03T10:37:37Z</dcterms:created>
  <dcterms:modified xsi:type="dcterms:W3CDTF">2023-01-10T14:02:36Z</dcterms:modified>
</cp:coreProperties>
</file>