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08" r:id="rId3"/>
    <p:sldId id="386" r:id="rId4"/>
    <p:sldId id="4147" r:id="rId5"/>
    <p:sldId id="2147470745" r:id="rId6"/>
    <p:sldId id="2147470749" r:id="rId7"/>
    <p:sldId id="2147470755" r:id="rId8"/>
    <p:sldId id="2147470748" r:id="rId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996"/>
    <a:srgbClr val="7F18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3"/>
    <p:restoredTop sz="94797"/>
  </p:normalViewPr>
  <p:slideViewPr>
    <p:cSldViewPr snapToGrid="0" snapToObjects="1">
      <p:cViewPr varScale="1">
        <p:scale>
          <a:sx n="70" d="100"/>
          <a:sy n="70" d="100"/>
        </p:scale>
        <p:origin x="6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ström Mia" userId="cc1c944e-3050-46d6-a142-77331458b5b3" providerId="ADAL" clId="{F20E5C95-10A9-44CB-AF83-0E6738D5EE9C}"/>
    <pc:docChg chg="modSld">
      <pc:chgData name="Ekström Mia" userId="cc1c944e-3050-46d6-a142-77331458b5b3" providerId="ADAL" clId="{F20E5C95-10A9-44CB-AF83-0E6738D5EE9C}" dt="2026-06-26T08:34:20.644" v="218" actId="6549"/>
      <pc:docMkLst>
        <pc:docMk/>
      </pc:docMkLst>
      <pc:sldChg chg="modSp mod">
        <pc:chgData name="Ekström Mia" userId="cc1c944e-3050-46d6-a142-77331458b5b3" providerId="ADAL" clId="{F20E5C95-10A9-44CB-AF83-0E6738D5EE9C}" dt="2026-06-26T08:32:03.129" v="46" actId="6549"/>
        <pc:sldMkLst>
          <pc:docMk/>
          <pc:sldMk cId="1014386180" sldId="256"/>
        </pc:sldMkLst>
        <pc:spChg chg="mod">
          <ac:chgData name="Ekström Mia" userId="cc1c944e-3050-46d6-a142-77331458b5b3" providerId="ADAL" clId="{F20E5C95-10A9-44CB-AF83-0E6738D5EE9C}" dt="2026-06-26T08:32:03.129" v="46" actId="6549"/>
          <ac:spMkLst>
            <pc:docMk/>
            <pc:sldMk cId="1014386180" sldId="256"/>
            <ac:spMk id="10" creationId="{BD555210-925B-AB41-B528-EF0F97C08959}"/>
          </ac:spMkLst>
        </pc:spChg>
      </pc:sldChg>
      <pc:sldChg chg="modSp mod">
        <pc:chgData name="Ekström Mia" userId="cc1c944e-3050-46d6-a142-77331458b5b3" providerId="ADAL" clId="{F20E5C95-10A9-44CB-AF83-0E6738D5EE9C}" dt="2026-06-26T08:32:23.609" v="81" actId="6549"/>
        <pc:sldMkLst>
          <pc:docMk/>
          <pc:sldMk cId="2404067554" sldId="308"/>
        </pc:sldMkLst>
        <pc:spChg chg="mod">
          <ac:chgData name="Ekström Mia" userId="cc1c944e-3050-46d6-a142-77331458b5b3" providerId="ADAL" clId="{F20E5C95-10A9-44CB-AF83-0E6738D5EE9C}" dt="2026-06-26T08:32:23.609" v="81" actId="6549"/>
          <ac:spMkLst>
            <pc:docMk/>
            <pc:sldMk cId="2404067554" sldId="308"/>
            <ac:spMk id="2" creationId="{01B2CABD-22B6-B8A1-ABC9-908BD3C1CB3D}"/>
          </ac:spMkLst>
        </pc:spChg>
      </pc:sldChg>
      <pc:sldChg chg="modSp mod">
        <pc:chgData name="Ekström Mia" userId="cc1c944e-3050-46d6-a142-77331458b5b3" providerId="ADAL" clId="{F20E5C95-10A9-44CB-AF83-0E6738D5EE9C}" dt="2026-06-26T08:33:46.403" v="181" actId="6549"/>
        <pc:sldMkLst>
          <pc:docMk/>
          <pc:sldMk cId="1011464483" sldId="4147"/>
        </pc:sldMkLst>
        <pc:spChg chg="mod">
          <ac:chgData name="Ekström Mia" userId="cc1c944e-3050-46d6-a142-77331458b5b3" providerId="ADAL" clId="{F20E5C95-10A9-44CB-AF83-0E6738D5EE9C}" dt="2026-06-26T08:32:46.454" v="98" actId="6549"/>
          <ac:spMkLst>
            <pc:docMk/>
            <pc:sldMk cId="1011464483" sldId="4147"/>
            <ac:spMk id="3" creationId="{8435033F-11C3-4866-8848-77AC7FDE4884}"/>
          </ac:spMkLst>
        </pc:spChg>
        <pc:spChg chg="mod">
          <ac:chgData name="Ekström Mia" userId="cc1c944e-3050-46d6-a142-77331458b5b3" providerId="ADAL" clId="{F20E5C95-10A9-44CB-AF83-0E6738D5EE9C}" dt="2026-06-26T08:33:46.403" v="181" actId="6549"/>
          <ac:spMkLst>
            <pc:docMk/>
            <pc:sldMk cId="1011464483" sldId="4147"/>
            <ac:spMk id="4" creationId="{753E636C-0FAA-49D8-A027-062FB9F051DE}"/>
          </ac:spMkLst>
        </pc:spChg>
      </pc:sldChg>
      <pc:sldChg chg="modSp mod">
        <pc:chgData name="Ekström Mia" userId="cc1c944e-3050-46d6-a142-77331458b5b3" providerId="ADAL" clId="{F20E5C95-10A9-44CB-AF83-0E6738D5EE9C}" dt="2026-06-26T08:34:20.644" v="218" actId="6549"/>
        <pc:sldMkLst>
          <pc:docMk/>
          <pc:sldMk cId="2348969479" sldId="2147470755"/>
        </pc:sldMkLst>
        <pc:spChg chg="mod">
          <ac:chgData name="Ekström Mia" userId="cc1c944e-3050-46d6-a142-77331458b5b3" providerId="ADAL" clId="{F20E5C95-10A9-44CB-AF83-0E6738D5EE9C}" dt="2026-06-26T08:34:20.644" v="218" actId="6549"/>
          <ac:spMkLst>
            <pc:docMk/>
            <pc:sldMk cId="2348969479" sldId="2147470755"/>
            <ac:spMk id="4" creationId="{8950739B-D948-2B38-E48A-BCF0127F6D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26.6.2026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noProof="0" dirty="0"/>
              <a:t>to</a:t>
            </a:r>
            <a:r>
              <a:rPr lang="fi-FI" dirty="0"/>
              <a:t>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355850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286E347-ABE4-E2D9-80F2-4E9CCF6B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505075"/>
            <a:ext cx="5181602" cy="3534125"/>
          </a:xfrm>
        </p:spPr>
        <p:txBody>
          <a:bodyPr anchor="t"/>
          <a:lstStyle>
            <a:lvl1pPr marL="0" indent="0"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505075"/>
            <a:ext cx="5181602" cy="3534125"/>
          </a:xfrm>
        </p:spPr>
        <p:txBody>
          <a:bodyPr anchor="t"/>
          <a:lstStyle>
            <a:lvl1pPr marL="0" indent="0"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505075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50507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8824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BD2846D1-CA6C-3547-B194-4AB11C7E6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2896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034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FC4E6-8379-A949-A395-FFC6EFEAD9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buNone/>
              <a:defRPr sz="3200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066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HETI OTSIKK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FCB9E3-02C6-D446-9064-AC46228A02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858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OTSIKKO KRII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F313F5-7C4D-3E48-8FBA-3B62162EC7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9174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rgbClr val="7F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921B8F-8792-E449-8C2E-A5E5EA0D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48940B5-5230-2347-80FA-9D71C7266E2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27297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KRII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CD8AF-8919-6B44-8FA0-1BB2F9FA75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00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 KRII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079356-FE60-8B41-A315-96D4EC9699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13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809484"/>
            <a:ext cx="10515600" cy="2800486"/>
          </a:xfrm>
        </p:spPr>
        <p:txBody>
          <a:bodyPr anchor="t"/>
          <a:lstStyle>
            <a:lvl1pPr marL="0" indent="0"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2359779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RI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27A6FDC-4357-704C-9A04-0ED391B9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DB1E16-49E2-9043-8446-82B4E33E2E9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809484"/>
            <a:ext cx="10515600" cy="2800486"/>
          </a:xfrm>
        </p:spPr>
        <p:txBody>
          <a:bodyPr anchor="t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4A00D7-ACA3-3B42-A50C-EC82D3D64E8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2359779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4977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62" r:id="rId6"/>
    <p:sldLayoutId id="2147483663" r:id="rId7"/>
    <p:sldLayoutId id="2147483664" r:id="rId8"/>
    <p:sldLayoutId id="2147483666" r:id="rId9"/>
    <p:sldLayoutId id="2147483665" r:id="rId10"/>
    <p:sldLayoutId id="2147483653" r:id="rId11"/>
    <p:sldLayoutId id="2147483692" r:id="rId12"/>
    <p:sldLayoutId id="2147483667" r:id="rId13"/>
    <p:sldLayoutId id="2147483668" r:id="rId14"/>
    <p:sldLayoutId id="2147483669" r:id="rId15"/>
    <p:sldLayoutId id="2147483670" r:id="rId16"/>
    <p:sldLayoutId id="2147483691" r:id="rId17"/>
    <p:sldLayoutId id="2147483672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0" r:id="rId29"/>
    <p:sldLayoutId id="2147483683" r:id="rId30"/>
    <p:sldLayoutId id="2147483684" r:id="rId31"/>
    <p:sldLayoutId id="2147483690" r:id="rId32"/>
    <p:sldLayoutId id="2147483686" r:id="rId33"/>
    <p:sldLayoutId id="2147483687" r:id="rId34"/>
    <p:sldLayoutId id="2147483688" r:id="rId35"/>
    <p:sldLayoutId id="214748368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D555210-925B-AB41-B528-EF0F97C0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405755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>
                <a:latin typeface="Arial"/>
                <a:cs typeface="Arial"/>
              </a:rPr>
              <a:t>Oma Punainen Risti</a:t>
            </a:r>
            <a:br>
              <a:rPr lang="fi-FI" dirty="0"/>
            </a:br>
            <a:r>
              <a:rPr lang="fi-FI" dirty="0"/>
              <a:t>hätäapukeräyksissä</a:t>
            </a:r>
          </a:p>
        </p:txBody>
      </p:sp>
      <p:pic>
        <p:nvPicPr>
          <p:cNvPr id="4" name="Kuva 3" descr="A person holding a box and a phone&#10;&#10;AI-generated content may be incorrect.">
            <a:extLst>
              <a:ext uri="{FF2B5EF4-FFF2-40B4-BE49-F238E27FC236}">
                <a16:creationId xmlns:a16="http://schemas.microsoft.com/office/drawing/2014/main" id="{E6754C57-C945-3947-62BC-DBEBD0A0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0306">
            <a:off x="4312024" y="3322503"/>
            <a:ext cx="7505509" cy="24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B2CABD-22B6-B8A1-ABC9-908BD3C1CB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715148"/>
            <a:ext cx="6265244" cy="365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>
                <a:solidFill>
                  <a:srgbClr val="212529"/>
                </a:solidFill>
                <a:latin typeface="Signa-Light"/>
              </a:rPr>
              <a:t>Hätäapukeräys</a:t>
            </a:r>
            <a:r>
              <a:rPr lang="fi-FI" i="0" dirty="0">
                <a:solidFill>
                  <a:srgbClr val="212529"/>
                </a:solidFill>
                <a:effectLst/>
                <a:latin typeface="Signa-Light"/>
              </a:rPr>
              <a:t>-tapahtuman tekeminen</a:t>
            </a:r>
          </a:p>
          <a:p>
            <a:r>
              <a:rPr lang="fi-FI" i="0" dirty="0">
                <a:solidFill>
                  <a:srgbClr val="212529"/>
                </a:solidFill>
                <a:effectLst/>
                <a:latin typeface="Signa-Light"/>
              </a:rPr>
              <a:t>Vapaaehtoistehtävien käyttö rekrytoinnissa</a:t>
            </a:r>
          </a:p>
          <a:p>
            <a:r>
              <a:rPr lang="fi-FI" i="0" dirty="0">
                <a:solidFill>
                  <a:srgbClr val="212529"/>
                </a:solidFill>
                <a:effectLst/>
                <a:latin typeface="Signa-Light"/>
              </a:rPr>
              <a:t>Ryhmien hyödyntäminen kerääjien koordinoinnissa</a:t>
            </a:r>
          </a:p>
          <a:p>
            <a:r>
              <a:rPr lang="fi-FI" dirty="0">
                <a:solidFill>
                  <a:srgbClr val="212529"/>
                </a:solidFill>
                <a:latin typeface="Signa-Light"/>
                <a:cs typeface="Arial"/>
              </a:rPr>
              <a:t>Oman viestityökalujen ja suodatustyökalun hyödyntäminen Nälkäpäivästä</a:t>
            </a:r>
            <a:r>
              <a:rPr lang="fi-FI" i="0" dirty="0">
                <a:solidFill>
                  <a:srgbClr val="212529"/>
                </a:solidFill>
                <a:effectLst/>
                <a:latin typeface="Signa-Light"/>
                <a:cs typeface="Arial"/>
              </a:rPr>
              <a:t> tiedottamiseen</a:t>
            </a:r>
          </a:p>
          <a:p>
            <a:r>
              <a:rPr lang="fi-FI" dirty="0">
                <a:solidFill>
                  <a:srgbClr val="212529"/>
                </a:solidFill>
                <a:latin typeface="Signa-Light"/>
              </a:rPr>
              <a:t>Uusien lipaskerääjien ohjaaminen Omaan (kerääjäprofiilin luominen)</a:t>
            </a:r>
          </a:p>
          <a:p>
            <a:endParaRPr lang="fi-FI" dirty="0"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32CA410-5789-87D9-4A2E-B388E30A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Ohjeen sisältö:</a:t>
            </a:r>
          </a:p>
        </p:txBody>
      </p:sp>
      <p:pic>
        <p:nvPicPr>
          <p:cNvPr id="5" name="Kuva 4" descr="A person and person looking at a box&#10;&#10;AI-generated content may be incorrect.">
            <a:extLst>
              <a:ext uri="{FF2B5EF4-FFF2-40B4-BE49-F238E27FC236}">
                <a16:creationId xmlns:a16="http://schemas.microsoft.com/office/drawing/2014/main" id="{FE16D9DD-5B34-95E9-84C3-851FA6C04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697" y="1715204"/>
            <a:ext cx="4154103" cy="42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6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9BD1417-A425-774E-BB14-B1E7FBBEBC3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/>
              <a:t>Oman </a:t>
            </a:r>
            <a:r>
              <a:rPr lang="en-GB" err="1"/>
              <a:t>tapahtumahaku</a:t>
            </a:r>
            <a:r>
              <a:rPr lang="en-GB"/>
              <a:t> on </a:t>
            </a:r>
            <a:r>
              <a:rPr lang="en-GB" err="1"/>
              <a:t>kerääjärekrytoinnin</a:t>
            </a:r>
            <a:r>
              <a:rPr lang="en-GB"/>
              <a:t> </a:t>
            </a:r>
            <a:r>
              <a:rPr lang="en-GB" err="1"/>
              <a:t>keskeinen</a:t>
            </a:r>
            <a:r>
              <a:rPr lang="en-GB"/>
              <a:t> </a:t>
            </a:r>
            <a:r>
              <a:rPr lang="en-GB" err="1"/>
              <a:t>työkalu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On </a:t>
            </a:r>
            <a:r>
              <a:rPr lang="en-GB" err="1"/>
              <a:t>tärkeää</a:t>
            </a:r>
            <a:r>
              <a:rPr lang="en-GB"/>
              <a:t>, </a:t>
            </a:r>
            <a:r>
              <a:rPr lang="en-GB" err="1"/>
              <a:t>että</a:t>
            </a:r>
            <a:r>
              <a:rPr lang="en-GB"/>
              <a:t> </a:t>
            </a:r>
            <a:r>
              <a:rPr lang="en-GB" err="1"/>
              <a:t>jokaisen</a:t>
            </a:r>
            <a:r>
              <a:rPr lang="en-GB"/>
              <a:t> </a:t>
            </a:r>
            <a:r>
              <a:rPr lang="en-GB" err="1"/>
              <a:t>paikkakunnan</a:t>
            </a:r>
            <a:r>
              <a:rPr lang="en-GB"/>
              <a:t> </a:t>
            </a:r>
            <a:r>
              <a:rPr lang="en-GB" err="1"/>
              <a:t>keräyksestä</a:t>
            </a:r>
            <a:r>
              <a:rPr lang="en-GB"/>
              <a:t> </a:t>
            </a:r>
            <a:r>
              <a:rPr lang="en-GB" err="1"/>
              <a:t>löytyy</a:t>
            </a:r>
            <a:r>
              <a:rPr lang="en-GB"/>
              <a:t> </a:t>
            </a:r>
            <a:r>
              <a:rPr lang="en-GB" err="1"/>
              <a:t>tapahtumailmoitus</a:t>
            </a:r>
            <a:r>
              <a:rPr lang="en-GB"/>
              <a:t> </a:t>
            </a:r>
            <a:r>
              <a:rPr lang="en-GB" err="1"/>
              <a:t>Omasta</a:t>
            </a:r>
            <a:r>
              <a:rPr lang="en-GB"/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ACDE-6872-C84A-A849-7A6E4EE093D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 dirty="0" err="1"/>
              <a:t>Seuratkaa</a:t>
            </a:r>
            <a:r>
              <a:rPr lang="en-GB" dirty="0"/>
              <a:t> </a:t>
            </a:r>
            <a:r>
              <a:rPr lang="en-GB" dirty="0" err="1"/>
              <a:t>uusien</a:t>
            </a:r>
            <a:r>
              <a:rPr lang="en-GB" dirty="0"/>
              <a:t> </a:t>
            </a:r>
            <a:r>
              <a:rPr lang="en-GB" dirty="0" err="1"/>
              <a:t>vapaaehtoisien</a:t>
            </a:r>
            <a:r>
              <a:rPr lang="en-GB" dirty="0"/>
              <a:t> </a:t>
            </a:r>
            <a:r>
              <a:rPr lang="en-GB" dirty="0" err="1"/>
              <a:t>ilmoittautumisia</a:t>
            </a:r>
            <a:r>
              <a:rPr lang="en-GB" dirty="0"/>
              <a:t> </a:t>
            </a:r>
            <a:r>
              <a:rPr lang="en-GB" dirty="0" err="1"/>
              <a:t>Omassa</a:t>
            </a:r>
            <a:r>
              <a:rPr lang="en-GB" dirty="0"/>
              <a:t>.</a:t>
            </a:r>
          </a:p>
          <a:p>
            <a:br>
              <a:rPr lang="en-GB" dirty="0"/>
            </a:br>
            <a:r>
              <a:rPr lang="en-GB" dirty="0" err="1"/>
              <a:t>Huolehtikaa</a:t>
            </a:r>
            <a:r>
              <a:rPr lang="en-GB" dirty="0"/>
              <a:t>, </a:t>
            </a:r>
            <a:r>
              <a:rPr lang="en-GB" dirty="0" err="1"/>
              <a:t>että</a:t>
            </a:r>
            <a:r>
              <a:rPr lang="en-GB" dirty="0"/>
              <a:t> </a:t>
            </a:r>
            <a:r>
              <a:rPr lang="en-GB" dirty="0" err="1"/>
              <a:t>uudet</a:t>
            </a:r>
            <a:r>
              <a:rPr lang="en-GB" dirty="0"/>
              <a:t> </a:t>
            </a:r>
            <a:r>
              <a:rPr lang="en-GB" dirty="0" err="1"/>
              <a:t>vapaaehtoiset</a:t>
            </a:r>
            <a:r>
              <a:rPr lang="en-GB" dirty="0"/>
              <a:t> </a:t>
            </a:r>
            <a:r>
              <a:rPr lang="en-GB" dirty="0" err="1"/>
              <a:t>otetaan</a:t>
            </a:r>
            <a:r>
              <a:rPr lang="en-GB" dirty="0"/>
              <a:t> </a:t>
            </a:r>
            <a:r>
              <a:rPr lang="en-GB" dirty="0" err="1"/>
              <a:t>hyvin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. </a:t>
            </a:r>
            <a:r>
              <a:rPr lang="en-GB" dirty="0" err="1"/>
              <a:t>Olkaa</a:t>
            </a:r>
            <a:r>
              <a:rPr lang="en-GB" dirty="0"/>
              <a:t> </a:t>
            </a:r>
            <a:r>
              <a:rPr lang="en-GB" dirty="0" err="1"/>
              <a:t>heihin</a:t>
            </a:r>
            <a:r>
              <a:rPr lang="en-GB" dirty="0"/>
              <a:t> </a:t>
            </a:r>
            <a:r>
              <a:rPr lang="en-GB" dirty="0" err="1"/>
              <a:t>mahdollisimman</a:t>
            </a:r>
            <a:r>
              <a:rPr lang="en-GB" dirty="0"/>
              <a:t> pian </a:t>
            </a:r>
            <a:r>
              <a:rPr lang="en-GB" dirty="0" err="1"/>
              <a:t>yhteydessä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Kannustakaa</a:t>
            </a:r>
            <a:r>
              <a:rPr lang="en-GB" dirty="0"/>
              <a:t> </a:t>
            </a:r>
            <a:r>
              <a:rPr lang="en-GB" dirty="0" err="1"/>
              <a:t>kerääjiä</a:t>
            </a:r>
            <a:r>
              <a:rPr lang="en-GB" dirty="0"/>
              <a:t> </a:t>
            </a:r>
            <a:r>
              <a:rPr lang="en-GB" dirty="0" err="1"/>
              <a:t>luomaan</a:t>
            </a:r>
            <a:r>
              <a:rPr lang="en-GB" dirty="0"/>
              <a:t> </a:t>
            </a:r>
            <a:r>
              <a:rPr lang="en-GB" dirty="0" err="1"/>
              <a:t>profiili</a:t>
            </a:r>
            <a:r>
              <a:rPr lang="en-GB" dirty="0"/>
              <a:t> Omaan, </a:t>
            </a:r>
            <a:r>
              <a:rPr lang="en-GB" dirty="0" err="1"/>
              <a:t>jolloin</a:t>
            </a:r>
            <a:r>
              <a:rPr lang="en-GB" dirty="0"/>
              <a:t> </a:t>
            </a:r>
            <a:r>
              <a:rPr lang="en-GB" dirty="0" err="1"/>
              <a:t>heihin</a:t>
            </a:r>
            <a:r>
              <a:rPr lang="en-GB" dirty="0"/>
              <a:t> on </a:t>
            </a:r>
            <a:r>
              <a:rPr lang="en-GB" dirty="0" err="1"/>
              <a:t>helppo</a:t>
            </a:r>
            <a:r>
              <a:rPr lang="en-GB" dirty="0"/>
              <a:t> olla </a:t>
            </a:r>
            <a:r>
              <a:rPr lang="en-GB" dirty="0" err="1"/>
              <a:t>yhteydessä</a:t>
            </a:r>
            <a:r>
              <a:rPr lang="en-GB" dirty="0"/>
              <a:t> </a:t>
            </a:r>
            <a:r>
              <a:rPr lang="en-GB" dirty="0" err="1"/>
              <a:t>jatkossakin</a:t>
            </a:r>
            <a:r>
              <a:rPr lang="en-GB" dirty="0"/>
              <a:t>.</a:t>
            </a:r>
          </a:p>
          <a:p>
            <a:endParaRPr lang="en-GB" dirty="0">
              <a:latin typeface="Arial"/>
              <a:cs typeface="Arial"/>
            </a:endParaRPr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775B07CD-360A-4B44-870C-4B231B7A87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8" r="8"/>
          <a:stretch/>
        </p:blipFill>
        <p:spPr>
          <a:xfrm>
            <a:off x="8108302" y="0"/>
            <a:ext cx="4083698" cy="6858000"/>
          </a:xfrm>
        </p:spPr>
      </p:pic>
    </p:spTree>
    <p:extLst>
      <p:ext uri="{BB962C8B-B14F-4D97-AF65-F5344CB8AC3E}">
        <p14:creationId xmlns:p14="http://schemas.microsoft.com/office/powerpoint/2010/main" val="351008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E636C-0FAA-49D8-A027-062FB9F051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19093" y="2224004"/>
            <a:ext cx="5562596" cy="3890449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0" dirty="0"/>
              <a:t>Merkitse toimintamuodoksi </a:t>
            </a:r>
            <a:r>
              <a:rPr lang="fi-FI" sz="1800" b="0" i="1" dirty="0"/>
              <a:t>keräystoiminta</a:t>
            </a:r>
            <a:r>
              <a:rPr lang="fi-FI" sz="1800" b="0" dirty="0"/>
              <a:t> ja tyypiksi </a:t>
            </a:r>
            <a:r>
              <a:rPr lang="fi-FI" sz="1800" b="0" i="1" dirty="0"/>
              <a:t>keräykset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0" dirty="0"/>
              <a:t>Ilmoita keräyksen paikkakunta myös tapahtuman otsikossa, esim. Hätäapukeräys Venezuelaan </a:t>
            </a:r>
            <a:r>
              <a:rPr lang="fi-FI" sz="1800" b="0" i="1" dirty="0"/>
              <a:t>Kaitalahdella</a:t>
            </a:r>
            <a:r>
              <a:rPr lang="fi-FI" sz="1800" b="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0" dirty="0"/>
              <a:t>Tee ilmoituksesta kieliversiot ruotsi ja englanti, jolloin se tavoittaa myös erikieliset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0" dirty="0"/>
              <a:t>Käytä ilmoittautumisten vastaanottoon </a:t>
            </a:r>
            <a:r>
              <a:rPr lang="fi-FI" sz="1800" dirty="0"/>
              <a:t>ainoastaan</a:t>
            </a:r>
            <a:r>
              <a:rPr lang="fi-FI" sz="1800" b="0" dirty="0"/>
              <a:t> Oman ilmoittautumistyökalua. Silloin saat talteen myös niiden tiedot, joilla ei ole Omassa profiilia ja voitte tavoittaa edellisvuoden kerääjät.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0" dirty="0"/>
              <a:t>Muista jakaa tapahtuman linkkiä somessa ja muussa viestinnässä!</a:t>
            </a:r>
          </a:p>
          <a:p>
            <a:pPr lvl="1"/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5033F-11C3-4866-8848-77AC7FDE48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286" y="498249"/>
            <a:ext cx="4767943" cy="742722"/>
          </a:xfrm>
        </p:spPr>
        <p:txBody>
          <a:bodyPr/>
          <a:lstStyle/>
          <a:p>
            <a:r>
              <a:rPr lang="fi-FI" sz="3200" dirty="0"/>
              <a:t>Keräystapahtuman tekeminen Omaan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0534E-7EE4-9272-1273-C8EB59A3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3" y="498249"/>
            <a:ext cx="5650366" cy="57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6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9B499-C9EE-7928-C73E-B0EACEA6AE0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dirty="0"/>
              <a:t>Luo Omaan lipaskerääjän vapaaehtoistehtävä, joka voi olla tarjolla koko vuoden.</a:t>
            </a:r>
          </a:p>
          <a:p>
            <a:r>
              <a:rPr lang="fi-FI" dirty="0"/>
              <a:t>Tarjoa myös muita vapaaehtoistehtäviä, joihin tarvitsette käsipareja.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1F050-EFD9-AC41-1A6A-A21B91CB70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50566" cy="1325563"/>
          </a:xfrm>
        </p:spPr>
        <p:txBody>
          <a:bodyPr/>
          <a:lstStyle/>
          <a:p>
            <a:r>
              <a:rPr lang="fi-FI" dirty="0"/>
              <a:t>Vapaaehtoistehtävien käyttö rekrytoinnissa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7B9B4-59EB-5233-BDDF-9D1F902CC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8" y="1174422"/>
            <a:ext cx="5353031" cy="56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5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479FF-712F-5691-5056-11F1D6428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Perusta Omaan osaston avoin ryhmä keräyksiä varten. </a:t>
            </a:r>
          </a:p>
          <a:p>
            <a:r>
              <a:rPr lang="fi-FI" dirty="0"/>
              <a:t>Ohjaa kerääjät liittymään ryhmään.</a:t>
            </a:r>
          </a:p>
          <a:p>
            <a:r>
              <a:rPr lang="fi-FI" dirty="0"/>
              <a:t>Voit viestiä kerääjille ryhmissä, esim. Korson osaston keräystoiminnan vapaaehtoiset</a:t>
            </a:r>
          </a:p>
          <a:p>
            <a:pPr lvl="1"/>
            <a:r>
              <a:rPr lang="fi-FI" sz="1800" dirty="0"/>
              <a:t>Toimintaryhmä vaatii hyväksymisen ryhmään, jolloin näet kerääjän kaikki tiedot</a:t>
            </a:r>
          </a:p>
          <a:p>
            <a:pPr lvl="1"/>
            <a:r>
              <a:rPr lang="fi-FI" sz="1800" dirty="0"/>
              <a:t>Avoimeen ryhmään voi liittyä suoraan ja näet kerääjien sähköpostiosoitteet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45D6C5-AB8A-1A65-90D8-92C895B6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Ryhmien hyödyntäminen kerääjien koordinoinnissa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24EFB-CDBF-392C-173B-203AB4AB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6" y="4957832"/>
            <a:ext cx="5297215" cy="1751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88339-3B38-CB12-A9FF-CE0351E7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885" y="4957832"/>
            <a:ext cx="6127459" cy="9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9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50739B-D948-2B38-E48A-BCF0127F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12529"/>
                </a:solidFill>
                <a:latin typeface="Signa-Light"/>
                <a:cs typeface="Arial"/>
              </a:rPr>
              <a:t>Oman suodatustyökalun ja viestityökalujen </a:t>
            </a:r>
            <a:r>
              <a:rPr lang="fi-FI">
                <a:solidFill>
                  <a:srgbClr val="212529"/>
                </a:solidFill>
                <a:latin typeface="Signa-Light"/>
                <a:cs typeface="Arial"/>
              </a:rPr>
              <a:t>hyödyntäminen hätäapukeräyksestä </a:t>
            </a:r>
            <a:r>
              <a:rPr lang="fi-FI" dirty="0">
                <a:solidFill>
                  <a:srgbClr val="212529"/>
                </a:solidFill>
                <a:latin typeface="Signa-Light"/>
                <a:cs typeface="Arial"/>
              </a:rPr>
              <a:t>tiedottamiseen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A4262-D929-E4F2-EF0D-FC0497D8D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Suodata ja viesti kohdennetusti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CC784A-69D1-8AC8-E966-4DAB8B7F25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Voit </a:t>
            </a:r>
            <a:r>
              <a:rPr lang="en-US" dirty="0" err="1"/>
              <a:t>suodattaa</a:t>
            </a:r>
            <a:r>
              <a:rPr lang="en-US" dirty="0"/>
              <a:t> Omasta ne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ilmoittaneet</a:t>
            </a:r>
            <a:r>
              <a:rPr lang="en-US" dirty="0"/>
              <a:t> </a:t>
            </a:r>
            <a:r>
              <a:rPr lang="en-US" dirty="0" err="1"/>
              <a:t>olevansa</a:t>
            </a:r>
            <a:r>
              <a:rPr lang="en-US" dirty="0"/>
              <a:t> </a:t>
            </a:r>
            <a:r>
              <a:rPr lang="en-US" dirty="0" err="1"/>
              <a:t>mukana</a:t>
            </a:r>
            <a:r>
              <a:rPr lang="en-US" dirty="0"/>
              <a:t> </a:t>
            </a:r>
            <a:r>
              <a:rPr lang="en-US" dirty="0" err="1"/>
              <a:t>keräystoiminnassa</a:t>
            </a:r>
            <a:r>
              <a:rPr lang="en-US" dirty="0"/>
              <a:t> ja/tai ne, </a:t>
            </a:r>
            <a:r>
              <a:rPr lang="en-US" dirty="0" err="1"/>
              <a:t>joiden</a:t>
            </a:r>
            <a:r>
              <a:rPr lang="en-US" dirty="0"/>
              <a:t> </a:t>
            </a:r>
            <a:r>
              <a:rPr lang="en-US" dirty="0" err="1"/>
              <a:t>kiinnostuksen</a:t>
            </a:r>
            <a:r>
              <a:rPr lang="en-US" dirty="0"/>
              <a:t> </a:t>
            </a:r>
            <a:r>
              <a:rPr lang="en-US" dirty="0" err="1"/>
              <a:t>kohteena</a:t>
            </a:r>
            <a:r>
              <a:rPr lang="en-US" dirty="0"/>
              <a:t> on </a:t>
            </a:r>
            <a:r>
              <a:rPr lang="en-US" dirty="0" err="1"/>
              <a:t>lahjoitusten</a:t>
            </a:r>
            <a:r>
              <a:rPr lang="en-US" dirty="0"/>
              <a:t> </a:t>
            </a:r>
            <a:r>
              <a:rPr lang="en-US" dirty="0" err="1"/>
              <a:t>kerääminen</a:t>
            </a:r>
            <a:r>
              <a:rPr lang="en-US" dirty="0"/>
              <a:t>, ja </a:t>
            </a:r>
            <a:r>
              <a:rPr lang="en-US" dirty="0" err="1"/>
              <a:t>lähettää</a:t>
            </a:r>
            <a:r>
              <a:rPr lang="en-US" dirty="0"/>
              <a:t> </a:t>
            </a:r>
            <a:r>
              <a:rPr lang="en-US" dirty="0" err="1"/>
              <a:t>heille</a:t>
            </a:r>
            <a:r>
              <a:rPr lang="en-US" dirty="0"/>
              <a:t> </a:t>
            </a:r>
            <a:r>
              <a:rPr lang="en-US" dirty="0" err="1"/>
              <a:t>viestejä</a:t>
            </a:r>
            <a:r>
              <a:rPr lang="en-US" dirty="0"/>
              <a:t>.</a:t>
            </a:r>
          </a:p>
          <a:p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D7DC14-8076-4BAF-9F5F-5F62087C35D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i-FI" dirty="0"/>
              <a:t>Lähetä sähköpostia ilmoittautuneille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C34003-8716-13E5-2DAA-DE41A56E15E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fi-FI" dirty="0"/>
              <a:t>Tapahtumaan ilmoittautuneet tavoitat </a:t>
            </a:r>
            <a:r>
              <a:rPr lang="fi-FI" dirty="0" err="1"/>
              <a:t>latamaalla</a:t>
            </a:r>
            <a:r>
              <a:rPr lang="fi-FI" dirty="0"/>
              <a:t> osallistujalistan Omasta ja lähettämällä heille sähköpostia.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B128C2-8F64-4358-AAC9-A54BA45B3D7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i-FI" dirty="0"/>
              <a:t>Viesti koko osastolle tai ryhmän jäsenille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D62344-901D-250A-52A7-06E2844B112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i-FI" dirty="0"/>
              <a:t>Kerro keräyksestä koko osastolle. Linkitä myös tapahtumanne viestiin.</a:t>
            </a:r>
          </a:p>
          <a:p>
            <a:br>
              <a:rPr lang="fi-FI" dirty="0"/>
            </a:br>
            <a:r>
              <a:rPr lang="fi-FI" dirty="0"/>
              <a:t>Ryhmässä voit viestiä kerääjille ja ryhmän jäsenet voivat osallistua keskusteluun.</a:t>
            </a:r>
            <a:br>
              <a:rPr lang="fi-FI" dirty="0"/>
            </a:br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A9CC33-F891-8523-0379-94AC046E1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7269"/>
            <a:ext cx="4071486" cy="12397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BDBE8-941E-5066-246A-BE1B6D97B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1" y="5425714"/>
            <a:ext cx="3763878" cy="14810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938E55-139A-26EC-AE3B-04107825D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686" y="5076159"/>
            <a:ext cx="3878262" cy="9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6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763322-760F-AD8F-FCD0-A7CE3E23C9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Kiitä kaikkia keräykseen osallistuneita ja </a:t>
            </a:r>
            <a:r>
              <a:rPr lang="fi-FI" b="1" dirty="0"/>
              <a:t>kannusta heitä tekemään profiili Omaan ja </a:t>
            </a:r>
            <a:r>
              <a:rPr lang="fi-FI" b="1" dirty="0" err="1"/>
              <a:t>täppäämään</a:t>
            </a:r>
            <a:r>
              <a:rPr lang="fi-FI" b="1" dirty="0"/>
              <a:t> kohta mukana toiminnassa keräystoiminta. </a:t>
            </a:r>
            <a:r>
              <a:rPr lang="fi-FI" dirty="0"/>
              <a:t>Tällöin on helpompaa kutsua heidät mukaan taas seuraavaan keräykseen.</a:t>
            </a:r>
          </a:p>
          <a:p>
            <a:r>
              <a:rPr lang="fi-FI" dirty="0"/>
              <a:t>Kannustakaa kerääjiä liittymään osastonne ryhmään, esim. Korson osaston keräystoiminnan vapaaehtoiset, niin tavoitatte heidät jatkossa myös tätä kautta (myös keräystoiminnan </a:t>
            </a:r>
            <a:r>
              <a:rPr lang="fi-FI" dirty="0" err="1"/>
              <a:t>täppä</a:t>
            </a:r>
            <a:r>
              <a:rPr lang="fi-FI" dirty="0"/>
              <a:t> aktivoituu).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C52EC4-1934-3A94-97F0-83AABAA7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lipaskerääjien ohjaaminen </a:t>
            </a:r>
            <a:r>
              <a:rPr lang="fi-FI" dirty="0" err="1"/>
              <a:t>OMA:an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397418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Custom 3">
      <a:dk1>
        <a:srgbClr val="000000"/>
      </a:dk1>
      <a:lt1>
        <a:srgbClr val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7291</TotalTime>
  <Words>366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Signa-Light</vt:lpstr>
      <vt:lpstr>SPR</vt:lpstr>
      <vt:lpstr> Oma Punainen Risti hätäapukeräyksissä</vt:lpstr>
      <vt:lpstr>Ohjeen sisältö:</vt:lpstr>
      <vt:lpstr>PowerPoint Presentation</vt:lpstr>
      <vt:lpstr>Keräystapahtuman tekeminen Omaan</vt:lpstr>
      <vt:lpstr>Vapaaehtoistehtävien käyttö rekrytoinnissa</vt:lpstr>
      <vt:lpstr>Ryhmien hyödyntäminen kerääjien koordinoinnissa </vt:lpstr>
      <vt:lpstr>Oman suodatustyökalun ja viestityökalujen hyödyntäminen hätäapukeräyksestä tiedottamiseen</vt:lpstr>
      <vt:lpstr>Uusien lipaskerääjien ohjaaminen OMA:an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Ekström Mia</cp:lastModifiedBy>
  <cp:revision>129</cp:revision>
  <dcterms:created xsi:type="dcterms:W3CDTF">2022-01-20T10:13:04Z</dcterms:created>
  <dcterms:modified xsi:type="dcterms:W3CDTF">2026-06-26T08:34:22Z</dcterms:modified>
</cp:coreProperties>
</file>