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672" r:id="rId5"/>
    <p:sldMasterId id="2147483719" r:id="rId6"/>
    <p:sldMasterId id="2147483734" r:id="rId7"/>
    <p:sldMasterId id="2147483812" r:id="rId8"/>
  </p:sldMasterIdLst>
  <p:notesMasterIdLst>
    <p:notesMasterId r:id="rId50"/>
  </p:notesMasterIdLst>
  <p:sldIdLst>
    <p:sldId id="2145707001" r:id="rId9"/>
    <p:sldId id="258" r:id="rId10"/>
    <p:sldId id="7082" r:id="rId11"/>
    <p:sldId id="7079" r:id="rId12"/>
    <p:sldId id="1252" r:id="rId13"/>
    <p:sldId id="7081" r:id="rId14"/>
    <p:sldId id="2050096963" r:id="rId15"/>
    <p:sldId id="1254" r:id="rId16"/>
    <p:sldId id="2145706977" r:id="rId17"/>
    <p:sldId id="2145706991" r:id="rId18"/>
    <p:sldId id="262" r:id="rId19"/>
    <p:sldId id="2050097020" r:id="rId20"/>
    <p:sldId id="2050097013" r:id="rId21"/>
    <p:sldId id="2145706988" r:id="rId22"/>
    <p:sldId id="7084" r:id="rId23"/>
    <p:sldId id="2145706987" r:id="rId24"/>
    <p:sldId id="2145706999" r:id="rId25"/>
    <p:sldId id="2050097173" r:id="rId26"/>
    <p:sldId id="2050097175" r:id="rId27"/>
    <p:sldId id="1238" r:id="rId28"/>
    <p:sldId id="7085" r:id="rId29"/>
    <p:sldId id="2145706992" r:id="rId30"/>
    <p:sldId id="342" r:id="rId31"/>
    <p:sldId id="359" r:id="rId32"/>
    <p:sldId id="341" r:id="rId33"/>
    <p:sldId id="2050096990" r:id="rId34"/>
    <p:sldId id="3980" r:id="rId35"/>
    <p:sldId id="3981" r:id="rId36"/>
    <p:sldId id="7073" r:id="rId37"/>
    <p:sldId id="7074" r:id="rId38"/>
    <p:sldId id="2145706976" r:id="rId39"/>
    <p:sldId id="7062" r:id="rId40"/>
    <p:sldId id="2050097143" r:id="rId41"/>
    <p:sldId id="2050097152" r:id="rId42"/>
    <p:sldId id="2145706995" r:id="rId43"/>
    <p:sldId id="7078" r:id="rId44"/>
    <p:sldId id="518" r:id="rId45"/>
    <p:sldId id="1216" r:id="rId46"/>
    <p:sldId id="352" r:id="rId47"/>
    <p:sldId id="2050097012" r:id="rId48"/>
    <p:sldId id="297" r:id="rId4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3764C1-4734-883A-FED2-F9EA9B3E471E}" name="Hirvonen Niina" initials="HN" userId="S::Niina.Hirvonen@redcross.fi::5032232d-1f2d-401f-b6e3-8c6a9b07ce4e" providerId="AD"/>
  <p188:author id="{CAE0D1F2-4B6E-7B90-5C60-F257E6126C0D}" name="Häkkinen Sari" initials="HS" userId="S::sari.hakkinen@redcross.fi::f358e9ce-ae84-4d9d-8b17-c3ef79e074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ilonen Aleksi" initials="SA" lastIdx="2" clrIdx="0">
    <p:extLst>
      <p:ext uri="{19B8F6BF-5375-455C-9EA6-DF929625EA0E}">
        <p15:presenceInfo xmlns:p15="http://schemas.microsoft.com/office/powerpoint/2012/main" userId="S::Aleksi.Seilonen@redcross.fi::c2fd7397-d971-443b-8998-96c956094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BEA996"/>
    <a:srgbClr val="7F1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BC83F-6085-467D-AE0C-9CEA3F46D8EA}" v="3" dt="2026-04-24T10:26:27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7072" autoAdjust="0"/>
  </p:normalViewPr>
  <p:slideViewPr>
    <p:cSldViewPr snapToGrid="0">
      <p:cViewPr varScale="1">
        <p:scale>
          <a:sx n="62" d="100"/>
          <a:sy n="62" d="100"/>
        </p:scale>
        <p:origin x="80" y="40"/>
      </p:cViewPr>
      <p:guideLst/>
    </p:cSldViewPr>
  </p:slideViewPr>
  <p:outlineViewPr>
    <p:cViewPr>
      <p:scale>
        <a:sx n="33" d="100"/>
        <a:sy n="33" d="100"/>
      </p:scale>
      <p:origin x="0" y="-3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tio Mari" userId="11cacabc-758f-490f-8a21-19508c69c5bf" providerId="ADAL" clId="{2FE2038E-B491-4A1D-AC14-6D2A5BF31107}"/>
    <pc:docChg chg="custSel addSld delSld modSld delMainMaster modMainMaster">
      <pc:chgData name="Rantio Mari" userId="11cacabc-758f-490f-8a21-19508c69c5bf" providerId="ADAL" clId="{2FE2038E-B491-4A1D-AC14-6D2A5BF31107}" dt="2026-04-24T10:32:52.979" v="389" actId="1076"/>
      <pc:docMkLst>
        <pc:docMk/>
      </pc:docMkLst>
      <pc:sldChg chg="delSp modSp del mod">
        <pc:chgData name="Rantio Mari" userId="11cacabc-758f-490f-8a21-19508c69c5bf" providerId="ADAL" clId="{2FE2038E-B491-4A1D-AC14-6D2A5BF31107}" dt="2026-04-24T10:29:00.974" v="323" actId="47"/>
        <pc:sldMkLst>
          <pc:docMk/>
          <pc:sldMk cId="237019616" sldId="257"/>
        </pc:sldMkLst>
        <pc:spChg chg="mod">
          <ac:chgData name="Rantio Mari" userId="11cacabc-758f-490f-8a21-19508c69c5bf" providerId="ADAL" clId="{2FE2038E-B491-4A1D-AC14-6D2A5BF31107}" dt="2026-04-24T10:22:33.300" v="91" actId="14100"/>
          <ac:spMkLst>
            <pc:docMk/>
            <pc:sldMk cId="237019616" sldId="257"/>
            <ac:spMk id="2" creationId="{EF55F371-B878-3544-81E5-838E99226259}"/>
          </ac:spMkLst>
        </pc:spChg>
        <pc:spChg chg="del mod">
          <ac:chgData name="Rantio Mari" userId="11cacabc-758f-490f-8a21-19508c69c5bf" providerId="ADAL" clId="{2FE2038E-B491-4A1D-AC14-6D2A5BF31107}" dt="2026-04-24T10:22:28.195" v="90" actId="478"/>
          <ac:spMkLst>
            <pc:docMk/>
            <pc:sldMk cId="237019616" sldId="257"/>
            <ac:spMk id="3" creationId="{A13F0694-32A7-C8DE-B321-90043E1C67B3}"/>
          </ac:spMkLst>
        </pc:spChg>
      </pc:sldChg>
      <pc:sldChg chg="modSp mod">
        <pc:chgData name="Rantio Mari" userId="11cacabc-758f-490f-8a21-19508c69c5bf" providerId="ADAL" clId="{2FE2038E-B491-4A1D-AC14-6D2A5BF31107}" dt="2026-04-24T10:32:52.979" v="389" actId="1076"/>
        <pc:sldMkLst>
          <pc:docMk/>
          <pc:sldMk cId="454449603" sldId="258"/>
        </pc:sldMkLst>
        <pc:spChg chg="mod">
          <ac:chgData name="Rantio Mari" userId="11cacabc-758f-490f-8a21-19508c69c5bf" providerId="ADAL" clId="{2FE2038E-B491-4A1D-AC14-6D2A5BF31107}" dt="2026-04-24T10:32:52.979" v="389" actId="1076"/>
          <ac:spMkLst>
            <pc:docMk/>
            <pc:sldMk cId="454449603" sldId="258"/>
            <ac:spMk id="3" creationId="{84BD5485-BA39-B043-BFAD-0D10C03E1B3F}"/>
          </ac:spMkLst>
        </pc:spChg>
      </pc:sldChg>
      <pc:sldChg chg="del">
        <pc:chgData name="Rantio Mari" userId="11cacabc-758f-490f-8a21-19508c69c5bf" providerId="ADAL" clId="{2FE2038E-B491-4A1D-AC14-6D2A5BF31107}" dt="2026-04-24T10:24:39.864" v="296" actId="47"/>
        <pc:sldMkLst>
          <pc:docMk/>
          <pc:sldMk cId="722905146" sldId="267"/>
        </pc:sldMkLst>
      </pc:sldChg>
      <pc:sldChg chg="modSp mod">
        <pc:chgData name="Rantio Mari" userId="11cacabc-758f-490f-8a21-19508c69c5bf" providerId="ADAL" clId="{2FE2038E-B491-4A1D-AC14-6D2A5BF31107}" dt="2026-04-24T10:32:12.930" v="386" actId="1076"/>
        <pc:sldMkLst>
          <pc:docMk/>
          <pc:sldMk cId="1293126250" sldId="297"/>
        </pc:sldMkLst>
        <pc:spChg chg="mod">
          <ac:chgData name="Rantio Mari" userId="11cacabc-758f-490f-8a21-19508c69c5bf" providerId="ADAL" clId="{2FE2038E-B491-4A1D-AC14-6D2A5BF31107}" dt="2026-04-24T10:32:12.930" v="386" actId="1076"/>
          <ac:spMkLst>
            <pc:docMk/>
            <pc:sldMk cId="1293126250" sldId="297"/>
            <ac:spMk id="2" creationId="{D268CFFC-29B4-1645-B82D-D2BA93E2C704}"/>
          </ac:spMkLst>
        </pc:spChg>
      </pc:sldChg>
      <pc:sldChg chg="del">
        <pc:chgData name="Rantio Mari" userId="11cacabc-758f-490f-8a21-19508c69c5bf" providerId="ADAL" clId="{2FE2038E-B491-4A1D-AC14-6D2A5BF31107}" dt="2026-04-24T10:20:46.540" v="0" actId="47"/>
        <pc:sldMkLst>
          <pc:docMk/>
          <pc:sldMk cId="1835395815" sldId="304"/>
        </pc:sldMkLst>
      </pc:sldChg>
      <pc:sldChg chg="del">
        <pc:chgData name="Rantio Mari" userId="11cacabc-758f-490f-8a21-19508c69c5bf" providerId="ADAL" clId="{2FE2038E-B491-4A1D-AC14-6D2A5BF31107}" dt="2026-04-24T10:31:50.097" v="384" actId="47"/>
        <pc:sldMkLst>
          <pc:docMk/>
          <pc:sldMk cId="2309085090" sldId="362"/>
        </pc:sldMkLst>
      </pc:sldChg>
      <pc:sldChg chg="del">
        <pc:chgData name="Rantio Mari" userId="11cacabc-758f-490f-8a21-19508c69c5bf" providerId="ADAL" clId="{2FE2038E-B491-4A1D-AC14-6D2A5BF31107}" dt="2026-04-24T10:31:50.097" v="384" actId="47"/>
        <pc:sldMkLst>
          <pc:docMk/>
          <pc:sldMk cId="713030390" sldId="364"/>
        </pc:sldMkLst>
      </pc:sldChg>
      <pc:sldChg chg="del">
        <pc:chgData name="Rantio Mari" userId="11cacabc-758f-490f-8a21-19508c69c5bf" providerId="ADAL" clId="{2FE2038E-B491-4A1D-AC14-6D2A5BF31107}" dt="2026-04-24T10:31:50.097" v="384" actId="47"/>
        <pc:sldMkLst>
          <pc:docMk/>
          <pc:sldMk cId="3326278646" sldId="367"/>
        </pc:sldMkLst>
      </pc:sldChg>
      <pc:sldChg chg="del">
        <pc:chgData name="Rantio Mari" userId="11cacabc-758f-490f-8a21-19508c69c5bf" providerId="ADAL" clId="{2FE2038E-B491-4A1D-AC14-6D2A5BF31107}" dt="2026-04-24T10:22:17.589" v="88" actId="2696"/>
        <pc:sldMkLst>
          <pc:docMk/>
          <pc:sldMk cId="757982426" sldId="368"/>
        </pc:sldMkLst>
      </pc:sldChg>
      <pc:sldChg chg="del">
        <pc:chgData name="Rantio Mari" userId="11cacabc-758f-490f-8a21-19508c69c5bf" providerId="ADAL" clId="{2FE2038E-B491-4A1D-AC14-6D2A5BF31107}" dt="2026-04-24T10:31:50.097" v="384" actId="47"/>
        <pc:sldMkLst>
          <pc:docMk/>
          <pc:sldMk cId="1369656934" sldId="382"/>
        </pc:sldMkLst>
      </pc:sldChg>
      <pc:sldChg chg="del">
        <pc:chgData name="Rantio Mari" userId="11cacabc-758f-490f-8a21-19508c69c5bf" providerId="ADAL" clId="{2FE2038E-B491-4A1D-AC14-6D2A5BF31107}" dt="2026-04-24T10:24:39.864" v="296" actId="47"/>
        <pc:sldMkLst>
          <pc:docMk/>
          <pc:sldMk cId="592500550" sldId="507"/>
        </pc:sldMkLst>
      </pc:sldChg>
      <pc:sldChg chg="del">
        <pc:chgData name="Rantio Mari" userId="11cacabc-758f-490f-8a21-19508c69c5bf" providerId="ADAL" clId="{2FE2038E-B491-4A1D-AC14-6D2A5BF31107}" dt="2026-04-24T10:26:43.609" v="302" actId="47"/>
        <pc:sldMkLst>
          <pc:docMk/>
          <pc:sldMk cId="770393517" sldId="576"/>
        </pc:sldMkLst>
      </pc:sldChg>
      <pc:sldChg chg="del">
        <pc:chgData name="Rantio Mari" userId="11cacabc-758f-490f-8a21-19508c69c5bf" providerId="ADAL" clId="{2FE2038E-B491-4A1D-AC14-6D2A5BF31107}" dt="2026-04-24T10:31:33.914" v="383" actId="47"/>
        <pc:sldMkLst>
          <pc:docMk/>
          <pc:sldMk cId="1097129637" sldId="968"/>
        </pc:sldMkLst>
      </pc:sldChg>
      <pc:sldChg chg="del">
        <pc:chgData name="Rantio Mari" userId="11cacabc-758f-490f-8a21-19508c69c5bf" providerId="ADAL" clId="{2FE2038E-B491-4A1D-AC14-6D2A5BF31107}" dt="2026-04-24T10:28:57.993" v="322" actId="47"/>
        <pc:sldMkLst>
          <pc:docMk/>
          <pc:sldMk cId="259116840" sldId="7071"/>
        </pc:sldMkLst>
      </pc:sldChg>
      <pc:sldChg chg="del">
        <pc:chgData name="Rantio Mari" userId="11cacabc-758f-490f-8a21-19508c69c5bf" providerId="ADAL" clId="{2FE2038E-B491-4A1D-AC14-6D2A5BF31107}" dt="2026-04-24T10:22:43.437" v="92" actId="47"/>
        <pc:sldMkLst>
          <pc:docMk/>
          <pc:sldMk cId="1851818344" sldId="7072"/>
        </pc:sldMkLst>
      </pc:sldChg>
      <pc:sldChg chg="delSp modSp mod">
        <pc:chgData name="Rantio Mari" userId="11cacabc-758f-490f-8a21-19508c69c5bf" providerId="ADAL" clId="{2FE2038E-B491-4A1D-AC14-6D2A5BF31107}" dt="2026-04-24T10:27:41.892" v="308" actId="207"/>
        <pc:sldMkLst>
          <pc:docMk/>
          <pc:sldMk cId="1731935557" sldId="7078"/>
        </pc:sldMkLst>
        <pc:spChg chg="mod">
          <ac:chgData name="Rantio Mari" userId="11cacabc-758f-490f-8a21-19508c69c5bf" providerId="ADAL" clId="{2FE2038E-B491-4A1D-AC14-6D2A5BF31107}" dt="2026-04-24T10:27:41.892" v="308" actId="207"/>
          <ac:spMkLst>
            <pc:docMk/>
            <pc:sldMk cId="1731935557" sldId="7078"/>
            <ac:spMk id="3" creationId="{7DBA07EB-272C-45F4-6C0D-214FC0E07B69}"/>
          </ac:spMkLst>
        </pc:spChg>
        <pc:spChg chg="del">
          <ac:chgData name="Rantio Mari" userId="11cacabc-758f-490f-8a21-19508c69c5bf" providerId="ADAL" clId="{2FE2038E-B491-4A1D-AC14-6D2A5BF31107}" dt="2026-04-24T10:27:31.844" v="306" actId="478"/>
          <ac:spMkLst>
            <pc:docMk/>
            <pc:sldMk cId="1731935557" sldId="7078"/>
            <ac:spMk id="9" creationId="{91B4EFD8-AB8A-6B25-B03A-AECAD1FE1F4B}"/>
          </ac:spMkLst>
        </pc:spChg>
      </pc:sldChg>
      <pc:sldChg chg="modSp mod">
        <pc:chgData name="Rantio Mari" userId="11cacabc-758f-490f-8a21-19508c69c5bf" providerId="ADAL" clId="{2FE2038E-B491-4A1D-AC14-6D2A5BF31107}" dt="2026-04-24T10:29:51.165" v="378" actId="122"/>
        <pc:sldMkLst>
          <pc:docMk/>
          <pc:sldMk cId="2632642357" sldId="7082"/>
        </pc:sldMkLst>
        <pc:spChg chg="mod">
          <ac:chgData name="Rantio Mari" userId="11cacabc-758f-490f-8a21-19508c69c5bf" providerId="ADAL" clId="{2FE2038E-B491-4A1D-AC14-6D2A5BF31107}" dt="2026-04-24T10:29:51.165" v="378" actId="122"/>
          <ac:spMkLst>
            <pc:docMk/>
            <pc:sldMk cId="2632642357" sldId="7082"/>
            <ac:spMk id="2" creationId="{7F15A4E4-86A7-0141-8CC1-7DFAE0960996}"/>
          </ac:spMkLst>
        </pc:spChg>
      </pc:sldChg>
      <pc:sldChg chg="del">
        <pc:chgData name="Rantio Mari" userId="11cacabc-758f-490f-8a21-19508c69c5bf" providerId="ADAL" clId="{2FE2038E-B491-4A1D-AC14-6D2A5BF31107}" dt="2026-04-24T10:24:39.864" v="296" actId="47"/>
        <pc:sldMkLst>
          <pc:docMk/>
          <pc:sldMk cId="2904239691" sldId="10548"/>
        </pc:sldMkLst>
      </pc:sldChg>
      <pc:sldChg chg="add">
        <pc:chgData name="Rantio Mari" userId="11cacabc-758f-490f-8a21-19508c69c5bf" providerId="ADAL" clId="{2FE2038E-B491-4A1D-AC14-6D2A5BF31107}" dt="2026-04-24T10:25:53.489" v="298"/>
        <pc:sldMkLst>
          <pc:docMk/>
          <pc:sldMk cId="797772105" sldId="2050097143"/>
        </pc:sldMkLst>
      </pc:sldChg>
      <pc:sldChg chg="delSp modSp add mod">
        <pc:chgData name="Rantio Mari" userId="11cacabc-758f-490f-8a21-19508c69c5bf" providerId="ADAL" clId="{2FE2038E-B491-4A1D-AC14-6D2A5BF31107}" dt="2026-04-24T10:31:18.953" v="382" actId="255"/>
        <pc:sldMkLst>
          <pc:docMk/>
          <pc:sldMk cId="3110037426" sldId="2050097152"/>
        </pc:sldMkLst>
        <pc:spChg chg="mod">
          <ac:chgData name="Rantio Mari" userId="11cacabc-758f-490f-8a21-19508c69c5bf" providerId="ADAL" clId="{2FE2038E-B491-4A1D-AC14-6D2A5BF31107}" dt="2026-04-24T10:31:18.953" v="382" actId="255"/>
          <ac:spMkLst>
            <pc:docMk/>
            <pc:sldMk cId="3110037426" sldId="2050097152"/>
            <ac:spMk id="2" creationId="{71404249-5E51-F7BC-E6B7-0F71739996CD}"/>
          </ac:spMkLst>
        </pc:spChg>
        <pc:picChg chg="del">
          <ac:chgData name="Rantio Mari" userId="11cacabc-758f-490f-8a21-19508c69c5bf" providerId="ADAL" clId="{2FE2038E-B491-4A1D-AC14-6D2A5BF31107}" dt="2026-04-24T10:26:36.317" v="301" actId="478"/>
          <ac:picMkLst>
            <pc:docMk/>
            <pc:sldMk cId="3110037426" sldId="2050097152"/>
            <ac:picMk id="3" creationId="{C999A6EE-35C9-63F9-55B0-A5934B67BDF6}"/>
          </ac:picMkLst>
        </pc:picChg>
      </pc:sldChg>
      <pc:sldChg chg="del">
        <pc:chgData name="Rantio Mari" userId="11cacabc-758f-490f-8a21-19508c69c5bf" providerId="ADAL" clId="{2FE2038E-B491-4A1D-AC14-6D2A5BF31107}" dt="2026-04-24T10:25:15.217" v="297" actId="47"/>
        <pc:sldMkLst>
          <pc:docMk/>
          <pc:sldMk cId="1444055581" sldId="2145706974"/>
        </pc:sldMkLst>
      </pc:sldChg>
      <pc:sldChg chg="del">
        <pc:chgData name="Rantio Mari" userId="11cacabc-758f-490f-8a21-19508c69c5bf" providerId="ADAL" clId="{2FE2038E-B491-4A1D-AC14-6D2A5BF31107}" dt="2026-04-24T10:25:15.217" v="297" actId="47"/>
        <pc:sldMkLst>
          <pc:docMk/>
          <pc:sldMk cId="866951595" sldId="2145706975"/>
        </pc:sldMkLst>
      </pc:sldChg>
      <pc:sldChg chg="del">
        <pc:chgData name="Rantio Mari" userId="11cacabc-758f-490f-8a21-19508c69c5bf" providerId="ADAL" clId="{2FE2038E-B491-4A1D-AC14-6D2A5BF31107}" dt="2026-04-24T10:25:15.217" v="297" actId="47"/>
        <pc:sldMkLst>
          <pc:docMk/>
          <pc:sldMk cId="3877784933" sldId="2145706979"/>
        </pc:sldMkLst>
      </pc:sldChg>
      <pc:sldChg chg="del">
        <pc:chgData name="Rantio Mari" userId="11cacabc-758f-490f-8a21-19508c69c5bf" providerId="ADAL" clId="{2FE2038E-B491-4A1D-AC14-6D2A5BF31107}" dt="2026-04-24T10:25:15.217" v="297" actId="47"/>
        <pc:sldMkLst>
          <pc:docMk/>
          <pc:sldMk cId="282237647" sldId="2145706980"/>
        </pc:sldMkLst>
      </pc:sldChg>
      <pc:sldChg chg="del">
        <pc:chgData name="Rantio Mari" userId="11cacabc-758f-490f-8a21-19508c69c5bf" providerId="ADAL" clId="{2FE2038E-B491-4A1D-AC14-6D2A5BF31107}" dt="2026-04-24T10:24:39.864" v="296" actId="47"/>
        <pc:sldMkLst>
          <pc:docMk/>
          <pc:sldMk cId="4090587937" sldId="2145706981"/>
        </pc:sldMkLst>
      </pc:sldChg>
      <pc:sldChg chg="del">
        <pc:chgData name="Rantio Mari" userId="11cacabc-758f-490f-8a21-19508c69c5bf" providerId="ADAL" clId="{2FE2038E-B491-4A1D-AC14-6D2A5BF31107}" dt="2026-04-24T10:25:15.217" v="297" actId="47"/>
        <pc:sldMkLst>
          <pc:docMk/>
          <pc:sldMk cId="941781409" sldId="2145706983"/>
        </pc:sldMkLst>
      </pc:sldChg>
      <pc:sldChg chg="del">
        <pc:chgData name="Rantio Mari" userId="11cacabc-758f-490f-8a21-19508c69c5bf" providerId="ADAL" clId="{2FE2038E-B491-4A1D-AC14-6D2A5BF31107}" dt="2026-04-24T10:25:57.443" v="299" actId="47"/>
        <pc:sldMkLst>
          <pc:docMk/>
          <pc:sldMk cId="70930758" sldId="2145706993"/>
        </pc:sldMkLst>
      </pc:sldChg>
      <pc:sldChg chg="del">
        <pc:chgData name="Rantio Mari" userId="11cacabc-758f-490f-8a21-19508c69c5bf" providerId="ADAL" clId="{2FE2038E-B491-4A1D-AC14-6D2A5BF31107}" dt="2026-04-24T10:20:46.540" v="0" actId="47"/>
        <pc:sldMkLst>
          <pc:docMk/>
          <pc:sldMk cId="4097730759" sldId="2145706994"/>
        </pc:sldMkLst>
      </pc:sldChg>
      <pc:sldChg chg="del">
        <pc:chgData name="Rantio Mari" userId="11cacabc-758f-490f-8a21-19508c69c5bf" providerId="ADAL" clId="{2FE2038E-B491-4A1D-AC14-6D2A5BF31107}" dt="2026-04-24T10:31:50.097" v="384" actId="47"/>
        <pc:sldMkLst>
          <pc:docMk/>
          <pc:sldMk cId="3098148539" sldId="2145706996"/>
        </pc:sldMkLst>
      </pc:sldChg>
      <pc:sldChg chg="del">
        <pc:chgData name="Rantio Mari" userId="11cacabc-758f-490f-8a21-19508c69c5bf" providerId="ADAL" clId="{2FE2038E-B491-4A1D-AC14-6D2A5BF31107}" dt="2026-04-24T10:24:39.864" v="296" actId="47"/>
        <pc:sldMkLst>
          <pc:docMk/>
          <pc:sldMk cId="2882101733" sldId="2145706997"/>
        </pc:sldMkLst>
      </pc:sldChg>
      <pc:sldChg chg="del">
        <pc:chgData name="Rantio Mari" userId="11cacabc-758f-490f-8a21-19508c69c5bf" providerId="ADAL" clId="{2FE2038E-B491-4A1D-AC14-6D2A5BF31107}" dt="2026-04-24T10:31:50.097" v="384" actId="47"/>
        <pc:sldMkLst>
          <pc:docMk/>
          <pc:sldMk cId="983783323" sldId="2145707000"/>
        </pc:sldMkLst>
      </pc:sldChg>
      <pc:sldChg chg="modSp add mod">
        <pc:chgData name="Rantio Mari" userId="11cacabc-758f-490f-8a21-19508c69c5bf" providerId="ADAL" clId="{2FE2038E-B491-4A1D-AC14-6D2A5BF31107}" dt="2026-04-24T10:28:49.876" v="321" actId="1076"/>
        <pc:sldMkLst>
          <pc:docMk/>
          <pc:sldMk cId="1040810853" sldId="2145707001"/>
        </pc:sldMkLst>
        <pc:spChg chg="mod">
          <ac:chgData name="Rantio Mari" userId="11cacabc-758f-490f-8a21-19508c69c5bf" providerId="ADAL" clId="{2FE2038E-B491-4A1D-AC14-6D2A5BF31107}" dt="2026-04-24T10:21:12.094" v="4" actId="27636"/>
          <ac:spMkLst>
            <pc:docMk/>
            <pc:sldMk cId="1040810853" sldId="2145707001"/>
            <ac:spMk id="2" creationId="{141EC4AC-77A3-6217-647A-0613150F1146}"/>
          </ac:spMkLst>
        </pc:spChg>
        <pc:spChg chg="mod">
          <ac:chgData name="Rantio Mari" userId="11cacabc-758f-490f-8a21-19508c69c5bf" providerId="ADAL" clId="{2FE2038E-B491-4A1D-AC14-6D2A5BF31107}" dt="2026-04-24T10:28:49.876" v="321" actId="1076"/>
          <ac:spMkLst>
            <pc:docMk/>
            <pc:sldMk cId="1040810853" sldId="2145707001"/>
            <ac:spMk id="3" creationId="{A3B10EDF-56F0-3218-0FD3-952A5BE55FA0}"/>
          </ac:spMkLst>
        </pc:spChg>
      </pc:sldChg>
      <pc:sldMasterChg chg="delSldLayout">
        <pc:chgData name="Rantio Mari" userId="11cacabc-758f-490f-8a21-19508c69c5bf" providerId="ADAL" clId="{2FE2038E-B491-4A1D-AC14-6D2A5BF31107}" dt="2026-04-24T10:25:57.443" v="299" actId="47"/>
        <pc:sldMasterMkLst>
          <pc:docMk/>
          <pc:sldMasterMk cId="1923731498" sldId="2147483714"/>
        </pc:sldMasterMkLst>
        <pc:sldLayoutChg chg="del">
          <pc:chgData name="Rantio Mari" userId="11cacabc-758f-490f-8a21-19508c69c5bf" providerId="ADAL" clId="{2FE2038E-B491-4A1D-AC14-6D2A5BF31107}" dt="2026-04-24T10:25:57.443" v="299" actId="47"/>
          <pc:sldLayoutMkLst>
            <pc:docMk/>
            <pc:sldMasterMk cId="1923731498" sldId="2147483714"/>
            <pc:sldLayoutMk cId="2927293639" sldId="2147483774"/>
          </pc:sldLayoutMkLst>
        </pc:sldLayoutChg>
      </pc:sldMasterChg>
      <pc:sldMasterChg chg="delSldLayout">
        <pc:chgData name="Rantio Mari" userId="11cacabc-758f-490f-8a21-19508c69c5bf" providerId="ADAL" clId="{2FE2038E-B491-4A1D-AC14-6D2A5BF31107}" dt="2026-04-24T10:24:39.864" v="296" actId="47"/>
        <pc:sldMasterMkLst>
          <pc:docMk/>
          <pc:sldMasterMk cId="3188877975" sldId="2147483734"/>
        </pc:sldMasterMkLst>
        <pc:sldLayoutChg chg="del">
          <pc:chgData name="Rantio Mari" userId="11cacabc-758f-490f-8a21-19508c69c5bf" providerId="ADAL" clId="{2FE2038E-B491-4A1D-AC14-6D2A5BF31107}" dt="2026-04-24T10:24:39.864" v="296" actId="47"/>
          <pc:sldLayoutMkLst>
            <pc:docMk/>
            <pc:sldMasterMk cId="3188877975" sldId="2147483734"/>
            <pc:sldLayoutMk cId="1316816644" sldId="2147483812"/>
          </pc:sldLayoutMkLst>
        </pc:sldLayoutChg>
      </pc:sldMasterChg>
      <pc:sldMasterChg chg="del delSldLayout">
        <pc:chgData name="Rantio Mari" userId="11cacabc-758f-490f-8a21-19508c69c5bf" providerId="ADAL" clId="{2FE2038E-B491-4A1D-AC14-6D2A5BF31107}" dt="2026-04-24T10:31:50.097" v="384" actId="47"/>
        <pc:sldMasterMkLst>
          <pc:docMk/>
          <pc:sldMasterMk cId="1843787529" sldId="2147483775"/>
        </pc:sldMasterMkLst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658220142" sldId="2147483776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796242271" sldId="2147483777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605467784" sldId="2147483778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869769169" sldId="2147483779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825933339" sldId="2147483780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023135202" sldId="2147483781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558716221" sldId="2147483782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579354558" sldId="2147483783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2933112364" sldId="2147483784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420765723" sldId="2147483785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4052656770" sldId="2147483786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358246795" sldId="2147483787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909296833" sldId="2147483788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209426022" sldId="2147483789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509942633" sldId="2147483790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107872999" sldId="2147483791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639140872" sldId="2147483792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256040760" sldId="2147483793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083458508" sldId="2147483794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433037787" sldId="2147483795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284906694" sldId="2147483796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540976643" sldId="2147483797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2937942760" sldId="2147483798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2263573982" sldId="2147483799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4169169871" sldId="2147483800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63522509" sldId="2147483801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2855536016" sldId="2147483802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2400093474" sldId="2147483803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579719267" sldId="2147483804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582239445" sldId="2147483805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298076291" sldId="2147483806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155016053" sldId="2147483807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1420533348" sldId="2147483808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3775678279" sldId="2147483809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679023842" sldId="2147483810"/>
          </pc:sldLayoutMkLst>
        </pc:sldLayoutChg>
        <pc:sldLayoutChg chg="del">
          <pc:chgData name="Rantio Mari" userId="11cacabc-758f-490f-8a21-19508c69c5bf" providerId="ADAL" clId="{2FE2038E-B491-4A1D-AC14-6D2A5BF31107}" dt="2026-04-24T10:31:50.097" v="384" actId="47"/>
          <pc:sldLayoutMkLst>
            <pc:docMk/>
            <pc:sldMasterMk cId="1843787529" sldId="2147483775"/>
            <pc:sldLayoutMk cId="2335457128" sldId="2147483811"/>
          </pc:sldLayoutMkLst>
        </pc:sldLayoutChg>
      </pc:sldMasterChg>
      <pc:sldMasterChg chg="delSp modSp mod">
        <pc:chgData name="Rantio Mari" userId="11cacabc-758f-490f-8a21-19508c69c5bf" providerId="ADAL" clId="{2FE2038E-B491-4A1D-AC14-6D2A5BF31107}" dt="2026-04-24T10:30:51.133" v="380" actId="478"/>
        <pc:sldMasterMkLst>
          <pc:docMk/>
          <pc:sldMasterMk cId="2611214148" sldId="2147483812"/>
        </pc:sldMasterMkLst>
        <pc:spChg chg="del mod">
          <ac:chgData name="Rantio Mari" userId="11cacabc-758f-490f-8a21-19508c69c5bf" providerId="ADAL" clId="{2FE2038E-B491-4A1D-AC14-6D2A5BF31107}" dt="2026-04-24T10:30:51.133" v="380" actId="478"/>
          <ac:spMkLst>
            <pc:docMk/>
            <pc:sldMasterMk cId="2611214148" sldId="2147483812"/>
            <ac:spMk id="14" creationId="{D4E3EEA6-F284-034E-8910-605416FAEBAF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C3704-E1C1-440D-B492-1B1A88AF9361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91005173-291F-4F78-A300-89E7B07D7BB0}">
      <dgm:prSet phldrT="[Teksti]"/>
      <dgm:spPr/>
      <dgm:t>
        <a:bodyPr/>
        <a:lstStyle/>
        <a:p>
          <a:endParaRPr lang="fi-FI" dirty="0">
            <a:solidFill>
              <a:schemeClr val="bg1"/>
            </a:solidFill>
          </a:endParaRPr>
        </a:p>
        <a:p>
          <a:r>
            <a:rPr lang="fi-FI" dirty="0">
              <a:solidFill>
                <a:schemeClr val="bg1"/>
              </a:solidFill>
            </a:rPr>
            <a:t>ICRC</a:t>
          </a:r>
        </a:p>
        <a:p>
          <a:r>
            <a:rPr lang="fi-FI" dirty="0">
              <a:solidFill>
                <a:schemeClr val="bg1"/>
              </a:solidFill>
            </a:rPr>
            <a:t>IFRC</a:t>
          </a:r>
          <a:endParaRPr lang="fi-FI" dirty="0"/>
        </a:p>
      </dgm:t>
    </dgm:pt>
    <dgm:pt modelId="{C2A5437B-5740-46F7-9789-89B2DD4690C8}" type="parTrans" cxnId="{EFF47779-98F6-446F-835F-4169DEC7D9C2}">
      <dgm:prSet/>
      <dgm:spPr/>
      <dgm:t>
        <a:bodyPr/>
        <a:lstStyle/>
        <a:p>
          <a:endParaRPr lang="fi-FI"/>
        </a:p>
      </dgm:t>
    </dgm:pt>
    <dgm:pt modelId="{614A3CF5-971B-4E5C-9049-300825C465AC}" type="sibTrans" cxnId="{EFF47779-98F6-446F-835F-4169DEC7D9C2}">
      <dgm:prSet/>
      <dgm:spPr/>
      <dgm:t>
        <a:bodyPr/>
        <a:lstStyle/>
        <a:p>
          <a:endParaRPr lang="fi-FI"/>
        </a:p>
      </dgm:t>
    </dgm:pt>
    <dgm:pt modelId="{8AC7B068-4A1F-46B5-9FEA-D506E1CCF232}">
      <dgm:prSet phldrT="[Teksti]"/>
      <dgm:spPr/>
      <dgm:t>
        <a:bodyPr/>
        <a:lstStyle/>
        <a:p>
          <a:r>
            <a:rPr lang="fi-FI" dirty="0"/>
            <a:t>Piirien ja laitosten valmiussuunnitelmat</a:t>
          </a:r>
        </a:p>
      </dgm:t>
    </dgm:pt>
    <dgm:pt modelId="{7D3C8511-636A-47D3-9946-B8DC7406AFD9}" type="parTrans" cxnId="{A3CD13B2-EF34-4570-8A61-FD4AF2A0ADF4}">
      <dgm:prSet/>
      <dgm:spPr/>
      <dgm:t>
        <a:bodyPr/>
        <a:lstStyle/>
        <a:p>
          <a:endParaRPr lang="fi-FI"/>
        </a:p>
      </dgm:t>
    </dgm:pt>
    <dgm:pt modelId="{7609073E-0AB9-41BC-8797-91A4EE06ED1E}" type="sibTrans" cxnId="{A3CD13B2-EF34-4570-8A61-FD4AF2A0ADF4}">
      <dgm:prSet/>
      <dgm:spPr/>
      <dgm:t>
        <a:bodyPr/>
        <a:lstStyle/>
        <a:p>
          <a:endParaRPr lang="fi-FI"/>
        </a:p>
      </dgm:t>
    </dgm:pt>
    <dgm:pt modelId="{182D5B13-F315-4D21-97DF-AD1EBC7D9556}">
      <dgm:prSet phldrT="[Teksti]"/>
      <dgm:spPr/>
      <dgm:t>
        <a:bodyPr/>
        <a:lstStyle/>
        <a:p>
          <a:r>
            <a:rPr lang="fi-FI" dirty="0"/>
            <a:t>Osastojen ja alueiden valmiussuunnitelmat</a:t>
          </a:r>
        </a:p>
      </dgm:t>
    </dgm:pt>
    <dgm:pt modelId="{AAEABB87-B1C4-4F91-AB62-8D4560121838}" type="parTrans" cxnId="{7A764137-06C8-4F98-BF83-5AC7B95CEBC8}">
      <dgm:prSet/>
      <dgm:spPr/>
      <dgm:t>
        <a:bodyPr/>
        <a:lstStyle/>
        <a:p>
          <a:endParaRPr lang="fi-FI"/>
        </a:p>
      </dgm:t>
    </dgm:pt>
    <dgm:pt modelId="{D0393902-C97A-432A-A709-FC64E26BDC4D}" type="sibTrans" cxnId="{7A764137-06C8-4F98-BF83-5AC7B95CEBC8}">
      <dgm:prSet/>
      <dgm:spPr/>
      <dgm:t>
        <a:bodyPr/>
        <a:lstStyle/>
        <a:p>
          <a:endParaRPr lang="fi-FI"/>
        </a:p>
      </dgm:t>
    </dgm:pt>
    <dgm:pt modelId="{7337D67E-0232-4FCD-8557-FCBD44EB3913}">
      <dgm:prSet phldrT="[Teksti]"/>
      <dgm:spPr/>
      <dgm:t>
        <a:bodyPr/>
        <a:lstStyle/>
        <a:p>
          <a:r>
            <a:rPr lang="fi-FI" dirty="0"/>
            <a:t>KT valmiussuunnitelma</a:t>
          </a:r>
        </a:p>
      </dgm:t>
    </dgm:pt>
    <dgm:pt modelId="{9BB306E4-CDFD-40C3-9EC4-B04788FC05F7}" type="parTrans" cxnId="{51ACC7CC-710F-4409-B1CF-D45120EEA413}">
      <dgm:prSet/>
      <dgm:spPr/>
      <dgm:t>
        <a:bodyPr/>
        <a:lstStyle/>
        <a:p>
          <a:endParaRPr lang="fi-FI"/>
        </a:p>
      </dgm:t>
    </dgm:pt>
    <dgm:pt modelId="{EFD8EB3F-7662-45BD-83C5-1D87CDDBF968}" type="sibTrans" cxnId="{51ACC7CC-710F-4409-B1CF-D45120EEA413}">
      <dgm:prSet/>
      <dgm:spPr/>
      <dgm:t>
        <a:bodyPr/>
        <a:lstStyle/>
        <a:p>
          <a:endParaRPr lang="fi-FI"/>
        </a:p>
      </dgm:t>
    </dgm:pt>
    <dgm:pt modelId="{CEB80CDA-B3A4-4E08-BCD6-C9D86A855F09}" type="pres">
      <dgm:prSet presAssocID="{A9FC3704-E1C1-440D-B492-1B1A88AF9361}" presName="Name0" presStyleCnt="0">
        <dgm:presLayoutVars>
          <dgm:dir/>
          <dgm:animLvl val="lvl"/>
          <dgm:resizeHandles val="exact"/>
        </dgm:presLayoutVars>
      </dgm:prSet>
      <dgm:spPr/>
    </dgm:pt>
    <dgm:pt modelId="{1C5B4110-81DD-4932-BE97-A645C7DBEFC8}" type="pres">
      <dgm:prSet presAssocID="{91005173-291F-4F78-A300-89E7B07D7BB0}" presName="Name8" presStyleCnt="0"/>
      <dgm:spPr/>
    </dgm:pt>
    <dgm:pt modelId="{AE2F7988-F346-4D2F-99B7-D3272C168A85}" type="pres">
      <dgm:prSet presAssocID="{91005173-291F-4F78-A300-89E7B07D7BB0}" presName="level" presStyleLbl="node1" presStyleIdx="0" presStyleCnt="4">
        <dgm:presLayoutVars>
          <dgm:chMax val="1"/>
          <dgm:bulletEnabled val="1"/>
        </dgm:presLayoutVars>
      </dgm:prSet>
      <dgm:spPr/>
    </dgm:pt>
    <dgm:pt modelId="{09C0421E-5F38-4B4E-BD0A-17A241326276}" type="pres">
      <dgm:prSet presAssocID="{91005173-291F-4F78-A300-89E7B07D7B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00E89FD-4DBC-46D9-AC59-CEB7ADF85DBA}" type="pres">
      <dgm:prSet presAssocID="{7337D67E-0232-4FCD-8557-FCBD44EB3913}" presName="Name8" presStyleCnt="0"/>
      <dgm:spPr/>
    </dgm:pt>
    <dgm:pt modelId="{B755CA72-B3DD-4D05-B690-BC53093083D0}" type="pres">
      <dgm:prSet presAssocID="{7337D67E-0232-4FCD-8557-FCBD44EB3913}" presName="level" presStyleLbl="node1" presStyleIdx="1" presStyleCnt="4">
        <dgm:presLayoutVars>
          <dgm:chMax val="1"/>
          <dgm:bulletEnabled val="1"/>
        </dgm:presLayoutVars>
      </dgm:prSet>
      <dgm:spPr/>
    </dgm:pt>
    <dgm:pt modelId="{070E26E1-56B8-416F-983D-F6752AADAEC1}" type="pres">
      <dgm:prSet presAssocID="{7337D67E-0232-4FCD-8557-FCBD44EB39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BAB777-B138-470F-A8D6-CEED137155D2}" type="pres">
      <dgm:prSet presAssocID="{8AC7B068-4A1F-46B5-9FEA-D506E1CCF232}" presName="Name8" presStyleCnt="0"/>
      <dgm:spPr/>
    </dgm:pt>
    <dgm:pt modelId="{2AAA22B8-A768-4C1B-B712-D7FB52B7BF21}" type="pres">
      <dgm:prSet presAssocID="{8AC7B068-4A1F-46B5-9FEA-D506E1CCF232}" presName="level" presStyleLbl="node1" presStyleIdx="2" presStyleCnt="4">
        <dgm:presLayoutVars>
          <dgm:chMax val="1"/>
          <dgm:bulletEnabled val="1"/>
        </dgm:presLayoutVars>
      </dgm:prSet>
      <dgm:spPr/>
    </dgm:pt>
    <dgm:pt modelId="{485CAFF0-14E5-450E-B719-976FDD66FC3D}" type="pres">
      <dgm:prSet presAssocID="{8AC7B068-4A1F-46B5-9FEA-D506E1CCF23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9CDA4-29E3-497A-9384-45678F3A620B}" type="pres">
      <dgm:prSet presAssocID="{182D5B13-F315-4D21-97DF-AD1EBC7D9556}" presName="Name8" presStyleCnt="0"/>
      <dgm:spPr/>
    </dgm:pt>
    <dgm:pt modelId="{7D47F224-98B6-4374-A7AB-ED8E3F09A2B1}" type="pres">
      <dgm:prSet presAssocID="{182D5B13-F315-4D21-97DF-AD1EBC7D9556}" presName="level" presStyleLbl="node1" presStyleIdx="3" presStyleCnt="4">
        <dgm:presLayoutVars>
          <dgm:chMax val="1"/>
          <dgm:bulletEnabled val="1"/>
        </dgm:presLayoutVars>
      </dgm:prSet>
      <dgm:spPr/>
    </dgm:pt>
    <dgm:pt modelId="{E5EAE62D-809C-4110-B378-28D2A2CEAEA4}" type="pres">
      <dgm:prSet presAssocID="{182D5B13-F315-4D21-97DF-AD1EBC7D955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C46A223-1C08-43C6-8080-C3CCA87E3F11}" type="presOf" srcId="{7337D67E-0232-4FCD-8557-FCBD44EB3913}" destId="{B755CA72-B3DD-4D05-B690-BC53093083D0}" srcOrd="0" destOrd="0" presId="urn:microsoft.com/office/officeart/2005/8/layout/pyramid1"/>
    <dgm:cxn modelId="{E27A7E34-8EEE-49E3-A63A-86118E5446C0}" type="presOf" srcId="{91005173-291F-4F78-A300-89E7B07D7BB0}" destId="{AE2F7988-F346-4D2F-99B7-D3272C168A85}" srcOrd="0" destOrd="0" presId="urn:microsoft.com/office/officeart/2005/8/layout/pyramid1"/>
    <dgm:cxn modelId="{7A764137-06C8-4F98-BF83-5AC7B95CEBC8}" srcId="{A9FC3704-E1C1-440D-B492-1B1A88AF9361}" destId="{182D5B13-F315-4D21-97DF-AD1EBC7D9556}" srcOrd="3" destOrd="0" parTransId="{AAEABB87-B1C4-4F91-AB62-8D4560121838}" sibTransId="{D0393902-C97A-432A-A709-FC64E26BDC4D}"/>
    <dgm:cxn modelId="{D9048E6F-90B6-46B4-80F0-D157426A62D2}" type="presOf" srcId="{91005173-291F-4F78-A300-89E7B07D7BB0}" destId="{09C0421E-5F38-4B4E-BD0A-17A241326276}" srcOrd="1" destOrd="0" presId="urn:microsoft.com/office/officeart/2005/8/layout/pyramid1"/>
    <dgm:cxn modelId="{EFF47779-98F6-446F-835F-4169DEC7D9C2}" srcId="{A9FC3704-E1C1-440D-B492-1B1A88AF9361}" destId="{91005173-291F-4F78-A300-89E7B07D7BB0}" srcOrd="0" destOrd="0" parTransId="{C2A5437B-5740-46F7-9789-89B2DD4690C8}" sibTransId="{614A3CF5-971B-4E5C-9049-300825C465AC}"/>
    <dgm:cxn modelId="{B9FB589C-97A9-40A2-826A-BA934B677E7A}" type="presOf" srcId="{A9FC3704-E1C1-440D-B492-1B1A88AF9361}" destId="{CEB80CDA-B3A4-4E08-BCD6-C9D86A855F09}" srcOrd="0" destOrd="0" presId="urn:microsoft.com/office/officeart/2005/8/layout/pyramid1"/>
    <dgm:cxn modelId="{3CFFC5AE-ECAC-463A-8E6A-CF712AB988B8}" type="presOf" srcId="{182D5B13-F315-4D21-97DF-AD1EBC7D9556}" destId="{7D47F224-98B6-4374-A7AB-ED8E3F09A2B1}" srcOrd="0" destOrd="0" presId="urn:microsoft.com/office/officeart/2005/8/layout/pyramid1"/>
    <dgm:cxn modelId="{A3CD13B2-EF34-4570-8A61-FD4AF2A0ADF4}" srcId="{A9FC3704-E1C1-440D-B492-1B1A88AF9361}" destId="{8AC7B068-4A1F-46B5-9FEA-D506E1CCF232}" srcOrd="2" destOrd="0" parTransId="{7D3C8511-636A-47D3-9946-B8DC7406AFD9}" sibTransId="{7609073E-0AB9-41BC-8797-91A4EE06ED1E}"/>
    <dgm:cxn modelId="{87DCC8BB-4D8D-4ABB-936B-358396117BCC}" type="presOf" srcId="{8AC7B068-4A1F-46B5-9FEA-D506E1CCF232}" destId="{485CAFF0-14E5-450E-B719-976FDD66FC3D}" srcOrd="1" destOrd="0" presId="urn:microsoft.com/office/officeart/2005/8/layout/pyramid1"/>
    <dgm:cxn modelId="{3BC3ABC9-65FC-44EC-9C6E-0251A57EB272}" type="presOf" srcId="{182D5B13-F315-4D21-97DF-AD1EBC7D9556}" destId="{E5EAE62D-809C-4110-B378-28D2A2CEAEA4}" srcOrd="1" destOrd="0" presId="urn:microsoft.com/office/officeart/2005/8/layout/pyramid1"/>
    <dgm:cxn modelId="{51ACC7CC-710F-4409-B1CF-D45120EEA413}" srcId="{A9FC3704-E1C1-440D-B492-1B1A88AF9361}" destId="{7337D67E-0232-4FCD-8557-FCBD44EB3913}" srcOrd="1" destOrd="0" parTransId="{9BB306E4-CDFD-40C3-9EC4-B04788FC05F7}" sibTransId="{EFD8EB3F-7662-45BD-83C5-1D87CDDBF968}"/>
    <dgm:cxn modelId="{A84814F2-97FC-44B5-ADC6-81AAB235BE30}" type="presOf" srcId="{7337D67E-0232-4FCD-8557-FCBD44EB3913}" destId="{070E26E1-56B8-416F-983D-F6752AADAEC1}" srcOrd="1" destOrd="0" presId="urn:microsoft.com/office/officeart/2005/8/layout/pyramid1"/>
    <dgm:cxn modelId="{FF8BC3F9-670D-4077-AC8D-08FBD605B6CB}" type="presOf" srcId="{8AC7B068-4A1F-46B5-9FEA-D506E1CCF232}" destId="{2AAA22B8-A768-4C1B-B712-D7FB52B7BF21}" srcOrd="0" destOrd="0" presId="urn:microsoft.com/office/officeart/2005/8/layout/pyramid1"/>
    <dgm:cxn modelId="{01326D84-015F-46BA-A18A-E5D91C610F6F}" type="presParOf" srcId="{CEB80CDA-B3A4-4E08-BCD6-C9D86A855F09}" destId="{1C5B4110-81DD-4932-BE97-A645C7DBEFC8}" srcOrd="0" destOrd="0" presId="urn:microsoft.com/office/officeart/2005/8/layout/pyramid1"/>
    <dgm:cxn modelId="{6083DDF0-7775-4D67-A824-E1701CC2E2D8}" type="presParOf" srcId="{1C5B4110-81DD-4932-BE97-A645C7DBEFC8}" destId="{AE2F7988-F346-4D2F-99B7-D3272C168A85}" srcOrd="0" destOrd="0" presId="urn:microsoft.com/office/officeart/2005/8/layout/pyramid1"/>
    <dgm:cxn modelId="{81A503CA-C791-4621-BC90-F09FADDBAE25}" type="presParOf" srcId="{1C5B4110-81DD-4932-BE97-A645C7DBEFC8}" destId="{09C0421E-5F38-4B4E-BD0A-17A241326276}" srcOrd="1" destOrd="0" presId="urn:microsoft.com/office/officeart/2005/8/layout/pyramid1"/>
    <dgm:cxn modelId="{2B6F0C06-8334-4065-9AB3-A32D96D7F551}" type="presParOf" srcId="{CEB80CDA-B3A4-4E08-BCD6-C9D86A855F09}" destId="{100E89FD-4DBC-46D9-AC59-CEB7ADF85DBA}" srcOrd="1" destOrd="0" presId="urn:microsoft.com/office/officeart/2005/8/layout/pyramid1"/>
    <dgm:cxn modelId="{0A59262B-A04A-4323-9737-ECEE5039C535}" type="presParOf" srcId="{100E89FD-4DBC-46D9-AC59-CEB7ADF85DBA}" destId="{B755CA72-B3DD-4D05-B690-BC53093083D0}" srcOrd="0" destOrd="0" presId="urn:microsoft.com/office/officeart/2005/8/layout/pyramid1"/>
    <dgm:cxn modelId="{D4F53E53-C6A7-4D13-9111-C774DBF74054}" type="presParOf" srcId="{100E89FD-4DBC-46D9-AC59-CEB7ADF85DBA}" destId="{070E26E1-56B8-416F-983D-F6752AADAEC1}" srcOrd="1" destOrd="0" presId="urn:microsoft.com/office/officeart/2005/8/layout/pyramid1"/>
    <dgm:cxn modelId="{2CBA96B5-E5C5-4F0A-ABB5-D297B1F3870D}" type="presParOf" srcId="{CEB80CDA-B3A4-4E08-BCD6-C9D86A855F09}" destId="{9CBAB777-B138-470F-A8D6-CEED137155D2}" srcOrd="2" destOrd="0" presId="urn:microsoft.com/office/officeart/2005/8/layout/pyramid1"/>
    <dgm:cxn modelId="{06F0A285-8474-4FC8-9BC2-CE69C60E9F38}" type="presParOf" srcId="{9CBAB777-B138-470F-A8D6-CEED137155D2}" destId="{2AAA22B8-A768-4C1B-B712-D7FB52B7BF21}" srcOrd="0" destOrd="0" presId="urn:microsoft.com/office/officeart/2005/8/layout/pyramid1"/>
    <dgm:cxn modelId="{7D43E38B-2D57-447D-B5F2-2107E4A21A20}" type="presParOf" srcId="{9CBAB777-B138-470F-A8D6-CEED137155D2}" destId="{485CAFF0-14E5-450E-B719-976FDD66FC3D}" srcOrd="1" destOrd="0" presId="urn:microsoft.com/office/officeart/2005/8/layout/pyramid1"/>
    <dgm:cxn modelId="{01EF18E3-9915-4EEF-960E-E21B98E76DE6}" type="presParOf" srcId="{CEB80CDA-B3A4-4E08-BCD6-C9D86A855F09}" destId="{7D59CDA4-29E3-497A-9384-45678F3A620B}" srcOrd="3" destOrd="0" presId="urn:microsoft.com/office/officeart/2005/8/layout/pyramid1"/>
    <dgm:cxn modelId="{65DE387C-E5B4-40A8-9F84-BB5A36C4CF92}" type="presParOf" srcId="{7D59CDA4-29E3-497A-9384-45678F3A620B}" destId="{7D47F224-98B6-4374-A7AB-ED8E3F09A2B1}" srcOrd="0" destOrd="0" presId="urn:microsoft.com/office/officeart/2005/8/layout/pyramid1"/>
    <dgm:cxn modelId="{C88B9CB3-3E8C-4560-91F7-A6ECC3A9E191}" type="presParOf" srcId="{7D59CDA4-29E3-497A-9384-45678F3A620B}" destId="{E5EAE62D-809C-4110-B378-28D2A2CEAE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F7988-F346-4D2F-99B7-D3272C168A85}">
      <dsp:nvSpPr>
        <dsp:cNvPr id="0" name=""/>
        <dsp:cNvSpPr/>
      </dsp:nvSpPr>
      <dsp:spPr>
        <a:xfrm>
          <a:off x="3047999" y="0"/>
          <a:ext cx="2032000" cy="1354666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400" kern="1200" dirty="0">
            <a:solidFill>
              <a:schemeClr val="bg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bg1"/>
              </a:solidFill>
            </a:rPr>
            <a:t>ICRC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bg1"/>
              </a:solidFill>
            </a:rPr>
            <a:t>IFRC</a:t>
          </a:r>
          <a:endParaRPr lang="fi-FI" sz="2400" kern="1200" dirty="0"/>
        </a:p>
      </dsp:txBody>
      <dsp:txXfrm>
        <a:off x="3047999" y="0"/>
        <a:ext cx="2032000" cy="1354666"/>
      </dsp:txXfrm>
    </dsp:sp>
    <dsp:sp modelId="{B755CA72-B3DD-4D05-B690-BC53093083D0}">
      <dsp:nvSpPr>
        <dsp:cNvPr id="0" name=""/>
        <dsp:cNvSpPr/>
      </dsp:nvSpPr>
      <dsp:spPr>
        <a:xfrm>
          <a:off x="2032000" y="1354666"/>
          <a:ext cx="4064000" cy="1354666"/>
        </a:xfrm>
        <a:prstGeom prst="trapezoid">
          <a:avLst>
            <a:gd name="adj" fmla="val 75000"/>
          </a:avLst>
        </a:prstGeom>
        <a:solidFill>
          <a:schemeClr val="accent4">
            <a:hueOff val="-3444340"/>
            <a:satOff val="15619"/>
            <a:lumOff val="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KT valmiussuunnitelma</a:t>
          </a:r>
        </a:p>
      </dsp:txBody>
      <dsp:txXfrm>
        <a:off x="2743199" y="1354666"/>
        <a:ext cx="2641600" cy="1354666"/>
      </dsp:txXfrm>
    </dsp:sp>
    <dsp:sp modelId="{2AAA22B8-A768-4C1B-B712-D7FB52B7BF21}">
      <dsp:nvSpPr>
        <dsp:cNvPr id="0" name=""/>
        <dsp:cNvSpPr/>
      </dsp:nvSpPr>
      <dsp:spPr>
        <a:xfrm>
          <a:off x="1015999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4">
            <a:hueOff val="-6888680"/>
            <a:satOff val="31238"/>
            <a:lumOff val="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Piirien ja laitosten valmiussuunnitelmat</a:t>
          </a:r>
        </a:p>
      </dsp:txBody>
      <dsp:txXfrm>
        <a:off x="2082799" y="2709333"/>
        <a:ext cx="3962400" cy="1354666"/>
      </dsp:txXfrm>
    </dsp:sp>
    <dsp:sp modelId="{7D47F224-98B6-4374-A7AB-ED8E3F09A2B1}">
      <dsp:nvSpPr>
        <dsp:cNvPr id="0" name=""/>
        <dsp:cNvSpPr/>
      </dsp:nvSpPr>
      <dsp:spPr>
        <a:xfrm>
          <a:off x="0" y="4064000"/>
          <a:ext cx="8128000" cy="1354666"/>
        </a:xfrm>
        <a:prstGeom prst="trapezoid">
          <a:avLst>
            <a:gd name="adj" fmla="val 75000"/>
          </a:avLst>
        </a:prstGeom>
        <a:solidFill>
          <a:schemeClr val="accent4">
            <a:hueOff val="-10333021"/>
            <a:satOff val="46857"/>
            <a:lumOff val="3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Osastojen ja alueiden valmiussuunnitelmat</a:t>
          </a:r>
        </a:p>
      </dsp:txBody>
      <dsp:txXfrm>
        <a:off x="1422399" y="4064000"/>
        <a:ext cx="5283200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24.4.2026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3532D-3B8D-8A33-5DFA-859CBAAF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BA8D10-2BE7-6EF3-5432-8E0E78F1E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35C90-B103-C88C-606E-BEFE924B5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305E1-12FC-BC72-DF66-0FFD3AC75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1C9AF-C8A2-E248-9C2D-AAFE8E0C60B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32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Yhteiskunnan elintärkeitä toimintoja uhkaavien </a:t>
            </a:r>
          </a:p>
          <a:p>
            <a:r>
              <a:rPr lang="fi-FI" dirty="0"/>
              <a:t>häiriötilanteiden hallinta nojautuu kokonaisturvallisuuden mallin mukaisesti mahdollisimman </a:t>
            </a:r>
          </a:p>
          <a:p>
            <a:r>
              <a:rPr lang="fi-FI" dirty="0"/>
              <a:t>kattavaan yhteistyöhön viranomaisten, paikallishallinnon, eri hallinnonalojen ja ministeriöiden sekä elinkeinoelämän välillä ja muiden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09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Elintärkeät toiminnot ovat yhteiskunnan toiminnan kannalta välttämättömiä ja niitä on ylläpidettävä kaikissa tilanteissa.</a:t>
            </a:r>
          </a:p>
        </p:txBody>
      </p:sp>
    </p:spTree>
    <p:extLst>
      <p:ext uri="{BB962C8B-B14F-4D97-AF65-F5344CB8AC3E}">
        <p14:creationId xmlns:p14="http://schemas.microsoft.com/office/powerpoint/2010/main" val="185975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12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Informaatiovaikuttaminen: Vuoden sisällä Suomen Punaisesta Rististä on julkaistu tekoälyyn perustuva kuva ja muuta väärää, negatiivista tietoa
Valmistaudumme laajamittaiseen maahanmuuttoon.
Kehitämme käteisavustusjärjestelmää esimerkiksi taloushäiriöiden varalle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536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Kaikkien riskien vaikutuksista on tehty tarkennettu arvio. Punaisen Ristin viranomaisia Tukeva rooli ja itsenäinen humanitaarinen avustustoiminta korostuu erityisesti, kun häiriö koskee laajasti henkistä kriisinkestävyyttä, väestön toimintakykyä ja palveluita sekä huoltovarmuutta.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530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63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8B9B-4E5C-45D0-AC30-653C488D8BD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112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057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298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51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938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511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63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B539-9469-8B8E-5B77-594F851E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CD2C5-D9B5-5B48-C515-22D689127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57E2C-23B0-E0C1-5B8D-5F440BB1A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12E71-DA7B-ED5B-1042-0B8687288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1C9AF-C8A2-E248-9C2D-AAFE8E0C60B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938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2AB97-0516-2D35-CF33-0F69647D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90A9188-106C-6C90-A243-6385EA4F0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23ACF40-0DB8-C299-07D1-E1D9653EA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655" indent="-160655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Koulutetut vapaaehtoiset </a:t>
            </a:r>
            <a:b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n. 25 000 ja henkilökunta </a:t>
            </a:r>
            <a:endParaRPr lang="fi-FI" sz="1600" dirty="0">
              <a:latin typeface="Arial" panose="020B0604020202020204" pitchFamily="34" charset="0"/>
            </a:endParaRPr>
          </a:p>
          <a:p>
            <a:pPr marL="160655" indent="-16065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</a:endParaRPr>
          </a:p>
          <a:p>
            <a:pPr marL="729615" lvl="2" indent="-247015">
              <a:buFont typeface="Arial" panose="020B0604020202020204" pitchFamily="34" charset="0"/>
              <a:buChar char="•"/>
              <a:defRPr/>
            </a:pPr>
            <a:r>
              <a:rPr lang="fi-FI" sz="1600" b="0" dirty="0">
                <a:latin typeface="Arial" panose="020B0604020202020204" pitchFamily="34" charset="0"/>
                <a:cs typeface="Arial" panose="020B0604020202020204" pitchFamily="34" charset="0"/>
              </a:rPr>
              <a:t>Noin 399 paikallista osastoa, 12 piiriä</a:t>
            </a:r>
            <a:endParaRPr lang="fi-FI" sz="1600" b="0" dirty="0">
              <a:latin typeface="Arial" panose="020B0604020202020204" pitchFamily="34" charset="0"/>
            </a:endParaRPr>
          </a:p>
          <a:p>
            <a:pPr marL="729615" lvl="2" indent="-247015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Arial"/>
                <a:cs typeface="Arial"/>
              </a:rPr>
              <a:t>Hälytysmekanismit</a:t>
            </a:r>
          </a:p>
          <a:p>
            <a:pPr marL="1186815" lvl="3" indent="-247015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Arial"/>
                <a:cs typeface="Arial"/>
              </a:rPr>
              <a:t>Hälytysryhmät</a:t>
            </a:r>
            <a:r>
              <a:rPr lang="fi-FI" sz="1600" b="0" dirty="0">
                <a:latin typeface="Arial"/>
                <a:cs typeface="Arial"/>
              </a:rPr>
              <a:t> (ensiapu, ensihuolto ja henkinen tuki</a:t>
            </a:r>
            <a:r>
              <a:rPr lang="fi-FI" sz="1600" dirty="0">
                <a:latin typeface="Arial"/>
                <a:cs typeface="Arial"/>
              </a:rPr>
              <a:t>, muut)</a:t>
            </a:r>
            <a:endParaRPr lang="fi-FI" dirty="0"/>
          </a:p>
          <a:p>
            <a:pPr marL="1186815" lvl="3" indent="-247015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Arial"/>
                <a:cs typeface="Arial"/>
              </a:rPr>
              <a:t>Täydentävät ryhmät</a:t>
            </a:r>
          </a:p>
          <a:p>
            <a:pPr marL="1186815" lvl="3" indent="-247015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Arial"/>
                <a:cs typeface="Arial"/>
              </a:rPr>
              <a:t>Henkilöt, jotka ovat erityisesti ilmaisseet haluavansa yhteydenoton (suurissa) auttamistilanteissa</a:t>
            </a:r>
          </a:p>
          <a:p>
            <a:pPr marL="1186815" lvl="3" indent="-247015"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latin typeface="Arial"/>
                <a:cs typeface="Arial"/>
              </a:rPr>
              <a:t>Jokainen järjestössä</a:t>
            </a:r>
          </a:p>
          <a:p>
            <a:pPr marL="729615" lvl="2" indent="-247015">
              <a:buFont typeface="Arial" panose="020B0604020202020204" pitchFamily="34" charset="0"/>
              <a:buChar char="•"/>
              <a:defRPr/>
            </a:pPr>
            <a:r>
              <a:rPr lang="fi-FI" sz="1600" b="0" dirty="0">
                <a:latin typeface="Arial" panose="020B0604020202020204" pitchFamily="34" charset="0"/>
                <a:cs typeface="Arial" panose="020B0604020202020204" pitchFamily="34" charset="0"/>
              </a:rPr>
              <a:t>vapaaehtoisten johtaminen, kyky ottaa vastaan uusia vapaaehtoisia</a:t>
            </a:r>
            <a:endParaRPr lang="fi-FI" sz="1600" b="0" dirty="0">
              <a:latin typeface="Arial" panose="020B0604020202020204" pitchFamily="34" charset="0"/>
            </a:endParaRPr>
          </a:p>
          <a:p>
            <a:pPr marL="729615" lvl="2" indent="-247015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sz="16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Psykologien valmiusryhmä</a:t>
            </a:r>
          </a:p>
          <a:p>
            <a:pPr marL="259080" indent="-25908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</a:rPr>
              <a:t>Veripalvelu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Kalkun logistiikkakeskus + kotimaan valmiuden materiaali: kenttäsairaalat, terveysasemat, evakuointisairaalat ja –keskukset, vedenpuhdistusyksikköjä, viestiliikenneyksikköjä, logistiikan &amp; jakelun yksikköjä, varustus 23 000 ihmisen hätämajoitusleirin rakentamiseen (huovat, astiat, patjat, vaatteet)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</a:rPr>
              <a:t>Kontit (vaatteet, astiat, kalusteet)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/>
                <a:cs typeface="Arial"/>
              </a:rPr>
              <a:t>Nuorten Turvatalot (chat)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</a:rPr>
              <a:t>Harjoitukset; omat ja viranomais-</a:t>
            </a:r>
            <a:br>
              <a:rPr lang="fi-FI" sz="1600" dirty="0">
                <a:latin typeface="Arial" panose="020B0604020202020204" pitchFamily="34" charset="0"/>
              </a:rPr>
            </a:br>
            <a:r>
              <a:rPr lang="fi-FI" sz="1600" dirty="0">
                <a:latin typeface="Arial" panose="020B0604020202020204" pitchFamily="34" charset="0"/>
              </a:rPr>
              <a:t>yhteistyössä, naapurimaat</a:t>
            </a:r>
          </a:p>
          <a:p>
            <a:pPr marL="259080" indent="-259080"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30E58B-0B55-8636-C21B-CE7E88CFB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1C9AF-C8A2-E248-9C2D-AAFE8E0C60B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880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040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142875"/>
            <a:ext cx="5087938" cy="2862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135" y="3218290"/>
            <a:ext cx="6090950" cy="7356337"/>
          </a:xfrm>
        </p:spPr>
        <p:txBody>
          <a:bodyPr/>
          <a:lstStyle/>
          <a:p>
            <a:r>
              <a:rPr lang="fi-FI" sz="1100" dirty="0"/>
              <a:t>Varautumista aiempaa huomattavasti laajamittaisempiin häiriötilanteisiin. Tilanteesta riippumatta, Punaisen Ristin perusauttamisen muodot ovat melko samanlaisia.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63782-5F1D-42F1-B2C9-96FFB2A067C3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718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47" indent="-161247">
              <a:buClr>
                <a:srgbClr val="C00000"/>
              </a:buClr>
            </a:pPr>
            <a:endParaRPr lang="fi-FI" sz="1200" dirty="0"/>
          </a:p>
          <a:p>
            <a:pPr marL="259147" indent="-259147">
              <a:buFont typeface="Arial" panose="020B0604020202020204" pitchFamily="34" charset="0"/>
              <a:buChar char="•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Ystävätoiminta: tietoa vaikeassa tilanteessa olevista, tukea kotiin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47" indent="-259147">
              <a:buFont typeface="Arial" panose="020B0604020202020204" pitchFamily="34" charset="0"/>
              <a:buChar char="•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Keräystoiminta: osastot kartoittavat alueitaan, varojen ja materiaalin keräys ja jakaminen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147" indent="-259147">
              <a:buFont typeface="Arial" panose="020B0604020202020204" pitchFamily="34" charset="0"/>
              <a:buChar char="•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Kansainvälinen toiminta: resursseja myös kotimaan käyttöön (esim. turvapaikanhakijoiden vastaanotto), kansainvälisen avun kanavointi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1498B1-0577-4CA7-99C4-3E860CC6B35D}" type="slidenum">
              <a:rPr lang="fi-FI" smtClean="0"/>
              <a:pPr>
                <a:defRPr/>
              </a:pPr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02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38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861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511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001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046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94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COVID-19-epidemian alussa vastaanotimme Helsinki-Vantaan lentoasemalla Suomeen palaavia ihmisiä.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56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Suomen Punainen Risti auttoi Ukrainasta paenneita henkilöitä mm. Helsingin satamassa. Operaatio kesti vuoden. Tuimme Maahanmuuttovirastoa tässä moniviranomaisoperaatiossa. Tarjosimme psykososiaalista tukea, ensiapua, ruokaa, hygieniapakkauksia ja SIM-kortteja puhelimiin. Vapaaehtoiset, delegaatit ja työntekijät työskentelivät satamassa aamusta iltaan.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636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Vuosi sitten Venäjältä saapui Suomeen noin 1300 turvapaikanhakijaa. Punainen Risti tuki Rajavartiolaitosta tarjoamalla turvapaikanhakijoille ensiapua, lämmintä ruokaa ja juomaa sekä vaatteita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22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Vuonna 2020 Jyväskylässä paloi seniorikerrostalo. Punaisen Ristin vapaaehtoiset auttoivat evakuoinneissa ja perustamalla evakuointikeskuksen sosiaali- ja kriisihätäpalveluineen.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134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Vantaan Viertolassa tapahtui kouluampuminen huhtikuussa 2024. Vapaaehtoiset ja psykologien valmiusryhmä tukivat nuoria ja heidän läheisiään paikan päällä ja verkossa.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93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1C9AF-C8A2-E248-9C2D-AAFE8E0C60B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9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2108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943260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955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,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C3527-EE56-7891-6328-8DBC72B0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4" y="365125"/>
            <a:ext cx="10953454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5458F0-A306-F6C6-4AA4-24D81C774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934" y="1681163"/>
            <a:ext cx="53725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418E68-E4C3-D727-DE70-EB699FB9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934" y="2505075"/>
            <a:ext cx="5372550" cy="280816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E3BF97-51FC-166F-75A3-C3F4B510C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930C96B-F58E-64AA-3937-0844B08E6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081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05553DB-161C-28D9-98C5-8F87989FE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27" y="5313238"/>
            <a:ext cx="2380049" cy="16298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099541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017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870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12440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8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968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70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6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6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FAE8E1F-0976-DF43-9A0E-60072EA344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78182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05008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200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91852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880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321976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52735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73863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030784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202680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872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72654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38034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80820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007067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55197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518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9084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36977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23266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237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F83E26-4126-D24A-BDF5-8CEC6E49D4D5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84A88-804E-5A40-8401-EBCB5A2C86F4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C6C25-F86E-C047-8343-95C99853BA39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04203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9393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4936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2433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40473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32480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487516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31915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9129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443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LMI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1561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8200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5120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88243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I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ECABAB-43ED-7A4F-9010-410DFD31D5D7}"/>
              </a:ext>
            </a:extLst>
          </p:cNvPr>
          <p:cNvSpPr/>
          <p:nvPr userDrawn="1"/>
        </p:nvSpPr>
        <p:spPr>
          <a:xfrm>
            <a:off x="-12646" y="0"/>
            <a:ext cx="61373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93110D5-20CF-B44F-BF91-7D6CAFFFD3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1079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BD2846D1-CA6C-3547-B194-4AB11C7E6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2896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034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3927" y="1483775"/>
            <a:ext cx="539294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27155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043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2836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006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36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6729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277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731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6585D08-27F6-EF4B-A7C7-D34E77C5754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87285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8317516-C3BE-9048-A9B0-A894942F53F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7285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46584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A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874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4C7717-E9A7-4648-BFB1-3927A76D65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137EC-8A68-0248-9B58-363493D2E3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543" y="0"/>
            <a:ext cx="2904915" cy="1124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F191E-FAB9-2849-88DF-3AC7EDCA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784"/>
            <a:ext cx="10515600" cy="1728192"/>
          </a:xfrm>
        </p:spPr>
        <p:txBody>
          <a:bodyPr anchor="b">
            <a:normAutofit/>
          </a:bodyPr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6033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7BE3B9-7DCF-D541-8EE5-0F3E1BA966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910E586-AF65-324E-929D-7C0421AC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76" y="355843"/>
            <a:ext cx="5511248" cy="4634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87" y="4833140"/>
            <a:ext cx="10561027" cy="1371600"/>
          </a:xfrm>
        </p:spPr>
        <p:txBody>
          <a:bodyPr anchor="ctr">
            <a:noAutofit/>
          </a:bodyPr>
          <a:lstStyle>
            <a:lvl1pPr algn="ctr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7217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539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24.4.2026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41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dia">
    <p:bg>
      <p:bgPr>
        <a:solidFill>
          <a:srgbClr val="142D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9083C9-5484-41CB-3EE4-D396ED3106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8196" y="1370008"/>
            <a:ext cx="6553203" cy="2387598"/>
          </a:xfrm>
        </p:spPr>
        <p:txBody>
          <a:bodyPr anchorCtr="1">
            <a:normAutofit/>
          </a:bodyPr>
          <a:lstStyle>
            <a:lvl1pPr algn="ctr"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840B388-F4F3-0775-6E04-2D48FBABEC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48196" y="4133846"/>
            <a:ext cx="6553203" cy="1066803"/>
          </a:xfrm>
        </p:spPr>
        <p:txBody>
          <a:bodyPr anchorCtr="1"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Esittäjän nimi pvm.kk.vuosi</a:t>
            </a:r>
          </a:p>
        </p:txBody>
      </p:sp>
      <p:pic>
        <p:nvPicPr>
          <p:cNvPr id="4" name="Kuva 13">
            <a:extLst>
              <a:ext uri="{FF2B5EF4-FFF2-40B4-BE49-F238E27FC236}">
                <a16:creationId xmlns:a16="http://schemas.microsoft.com/office/drawing/2014/main" id="{FB250BBB-90C1-C25A-9B9B-1D0AC24D22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21" y="1413506"/>
            <a:ext cx="3162296" cy="387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5">
            <a:extLst>
              <a:ext uri="{FF2B5EF4-FFF2-40B4-BE49-F238E27FC236}">
                <a16:creationId xmlns:a16="http://schemas.microsoft.com/office/drawing/2014/main" id="{6AA36F1C-8E01-C745-6872-95F196A38E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11" y="6054471"/>
            <a:ext cx="1289587" cy="456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Kuvan paikkamerkki 6">
            <a:extLst>
              <a:ext uri="{FF2B5EF4-FFF2-40B4-BE49-F238E27FC236}">
                <a16:creationId xmlns:a16="http://schemas.microsoft.com/office/drawing/2014/main" id="{26A76CBC-4FA6-4520-B30F-4A1C1F0F12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49178" y="6054727"/>
            <a:ext cx="2159995" cy="539998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Yhteistyökumppanin logo</a:t>
            </a:r>
          </a:p>
        </p:txBody>
      </p:sp>
    </p:spTree>
    <p:extLst>
      <p:ext uri="{BB962C8B-B14F-4D97-AF65-F5344CB8AC3E}">
        <p14:creationId xmlns:p14="http://schemas.microsoft.com/office/powerpoint/2010/main" val="97147788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(kertaa tärkein pointti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0D947DD-5AEB-17E7-E873-F53409F42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5C751C-91B0-7D8B-07B0-E1419D2012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940" y="1224501"/>
            <a:ext cx="11086769" cy="4086970"/>
          </a:xfrm>
        </p:spPr>
        <p:txBody>
          <a:bodyPr anchor="ctr" anchorCtr="0">
            <a:normAutofit/>
          </a:bodyPr>
          <a:lstStyle>
            <a:lvl1pPr algn="l">
              <a:defRPr sz="7200" b="1" i="0">
                <a:solidFill>
                  <a:srgbClr val="FDC8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Viimeiseen diaan esityksen tärkein pointti kertauksena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B4DD7E4-87FB-FF89-7BB0-E16A3C821B57}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b="1" dirty="0">
                <a:solidFill>
                  <a:schemeClr val="bg1"/>
                </a:solidFill>
              </a:rPr>
              <a:t>siunsote.fi   |   pelastustoimi.fi/pohjois-karjala</a:t>
            </a:r>
            <a:endParaRPr lang="fi-FI" sz="1200" dirty="0">
              <a:solidFill>
                <a:schemeClr val="bg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95E3BFE-A775-BD2D-FB2E-C0BF078A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27" y="5313238"/>
            <a:ext cx="2380049" cy="1629826"/>
          </a:xfrm>
          <a:prstGeom prst="rect">
            <a:avLst/>
          </a:prstGeom>
          <a:effectLst>
            <a:outerShdw blurRad="1270000" dist="38100" dir="2700000" algn="tl" rotWithShape="0">
              <a:prstClr val="black">
                <a:alpha val="6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7986" y="152400"/>
            <a:ext cx="10822516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797984" y="1471616"/>
            <a:ext cx="5492749" cy="45989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93933" y="1471616"/>
            <a:ext cx="5494867" cy="45989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8504767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02C8-5767-4A48-8E95-C25218B8F0AF}" type="datetime1">
              <a:rPr lang="fi-FI">
                <a:solidFill>
                  <a:srgbClr val="000000"/>
                </a:solidFill>
              </a:rPr>
              <a:pPr>
                <a:defRPr/>
              </a:pPr>
              <a:t>24.4.2026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0684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53235" y="6248400"/>
            <a:ext cx="93556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5FD4-686F-4BF4-AE43-FB01E6A87CDD}" type="slidenum">
              <a:rPr lang="fi-FI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71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5281-7D18-8B41-A86D-22A3E20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0440-A357-3749-8615-DDF9D09C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418A-A092-8BF8-5E02-6FEF824F8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11718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5281-7D18-8B41-A86D-22A3E20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0440-A357-3749-8615-DDF9D09C5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404471"/>
            <a:ext cx="5234940" cy="471132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418A-A092-8BF8-5E02-6FEF824F8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D1C287-ED9D-93E3-45C2-4210F772E9A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7611" y="1404470"/>
            <a:ext cx="5234940" cy="471132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0460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5281-7D18-8B41-A86D-22A3E20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0440-A357-3749-8615-DDF9D09C5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943100"/>
            <a:ext cx="5234940" cy="41726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418A-A092-8BF8-5E02-6FEF824F8C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D1C287-ED9D-93E3-45C2-4210F772E9A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7611" y="1943099"/>
            <a:ext cx="5234940" cy="41726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525445-9173-9695-F2E6-02BD0BDCA1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940" y="1404471"/>
            <a:ext cx="5234940" cy="47766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err="1"/>
              <a:t>Otsikko</a:t>
            </a:r>
            <a:endParaRPr lang="en-FI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6F598B-5F86-1FD2-84E3-281DCFA9E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9991" y="1404470"/>
            <a:ext cx="5234940" cy="477669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err="1"/>
              <a:t>Otsikko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3928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5281-7D18-8B41-A86D-22A3E20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947AA-1A07-729A-F460-D019EEAFB1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7696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0F2615-8970-C90D-99CC-E71718267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529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4C7717-E9A7-4648-BFB1-3927A76D65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137EC-8A68-0248-9B58-363493D2E3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543" y="0"/>
            <a:ext cx="2904915" cy="1124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F191E-FAB9-2849-88DF-3AC7EDCA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784"/>
            <a:ext cx="10515600" cy="1728192"/>
          </a:xfrm>
        </p:spPr>
        <p:txBody>
          <a:bodyPr anchor="b">
            <a:normAutofit/>
          </a:bodyPr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78858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9D2AC-D47A-1049-A1EB-D361C64CF4C6}"/>
              </a:ext>
            </a:extLst>
          </p:cNvPr>
          <p:cNvSpPr/>
          <p:nvPr/>
        </p:nvSpPr>
        <p:spPr>
          <a:xfrm>
            <a:off x="1612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DC3298-41FD-024C-ADB0-9DD47813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69" y="415862"/>
            <a:ext cx="9720264" cy="1728192"/>
          </a:xfrm>
        </p:spPr>
        <p:txBody>
          <a:bodyPr anchor="b">
            <a:normAutofit/>
          </a:bodyPr>
          <a:lstStyle>
            <a:lvl1pPr algn="ctr">
              <a:defRPr sz="2500" b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58C3E-611B-E542-A9E8-7768A2365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492" y="3612833"/>
            <a:ext cx="9145016" cy="3056527"/>
          </a:xfrm>
        </p:spPr>
        <p:txBody>
          <a:bodyPr/>
          <a:lstStyle>
            <a:lvl1pPr>
              <a:buClr>
                <a:schemeClr val="bg1"/>
              </a:buClr>
              <a:buFont typeface="Courier New" panose="02070309020205020404" pitchFamily="49" charset="0"/>
              <a:buChar char="o"/>
              <a:defRPr sz="22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027CEE8-5F29-5B46-8C82-1F36C2257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69" y="2433969"/>
            <a:ext cx="9720263" cy="544512"/>
          </a:xfrm>
        </p:spPr>
        <p:txBody>
          <a:bodyPr/>
          <a:lstStyle>
            <a:lvl1pPr algn="ctr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03947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307F9A-7727-D550-0092-09531F1B8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 descr="Siun_sote-1_väri_tummall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525" y="1454390"/>
            <a:ext cx="5998419" cy="326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21" y="1539822"/>
            <a:ext cx="5692323" cy="3178413"/>
          </a:xfrm>
          <a:prstGeom prst="rect">
            <a:avLst/>
          </a:prstGeom>
        </p:spPr>
      </p:pic>
      <p:pic>
        <p:nvPicPr>
          <p:cNvPr id="10" name="Picture 9" descr="Siun_sote-3_väri_tummall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392" y="1755986"/>
            <a:ext cx="5996553" cy="2962249"/>
          </a:xfrm>
          <a:prstGeom prst="rect">
            <a:avLst/>
          </a:prstGeom>
        </p:spPr>
      </p:pic>
      <p:pic>
        <p:nvPicPr>
          <p:cNvPr id="11" name="Picture 10" descr="Siun_sote-4_väri_tummall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27" y="1683931"/>
            <a:ext cx="5684317" cy="3034304"/>
          </a:xfrm>
          <a:prstGeom prst="rect">
            <a:avLst/>
          </a:prstGeom>
        </p:spPr>
      </p:pic>
      <p:pic>
        <p:nvPicPr>
          <p:cNvPr id="12" name="Picture 11" descr="Siun_sote-5_väri_tummalle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08" y="1179547"/>
            <a:ext cx="6236736" cy="3538688"/>
          </a:xfrm>
          <a:prstGeom prst="rect">
            <a:avLst/>
          </a:prstGeom>
        </p:spPr>
      </p:pic>
      <p:pic>
        <p:nvPicPr>
          <p:cNvPr id="13" name="Picture 12" descr="Siun_sote-6_väri_tummalle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850" y="1523810"/>
            <a:ext cx="6709095" cy="3194425"/>
          </a:xfrm>
          <a:prstGeom prst="rect">
            <a:avLst/>
          </a:prstGeom>
        </p:spPr>
      </p:pic>
      <p:pic>
        <p:nvPicPr>
          <p:cNvPr id="14" name="Picture 13" descr="Siun_sote-7_väri_tummalle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06" y="1355682"/>
            <a:ext cx="5844439" cy="3362553"/>
          </a:xfrm>
          <a:prstGeom prst="rect">
            <a:avLst/>
          </a:prstGeom>
        </p:spPr>
      </p:pic>
      <p:pic>
        <p:nvPicPr>
          <p:cNvPr id="15" name="Picture 14" descr="Logo&#10;&#10;Siun soten logo - vaihtuva kuva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421" y="1571846"/>
            <a:ext cx="5956524" cy="314638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98BDFD27-EB1F-3099-F8C8-6D4D848516ED}"/>
              </a:ext>
            </a:extLst>
          </p:cNvPr>
          <p:cNvSpPr txBox="1"/>
          <p:nvPr userDrawn="1"/>
        </p:nvSpPr>
        <p:spPr>
          <a:xfrm>
            <a:off x="4420737" y="6093725"/>
            <a:ext cx="3350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Pohjois-Karjalan hyvinvointialue</a:t>
            </a:r>
          </a:p>
        </p:txBody>
      </p:sp>
    </p:spTree>
    <p:extLst>
      <p:ext uri="{BB962C8B-B14F-4D97-AF65-F5344CB8AC3E}">
        <p14:creationId xmlns:p14="http://schemas.microsoft.com/office/powerpoint/2010/main" val="38196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0D947DD-5AEB-17E7-E873-F53409F42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5C751C-91B0-7D8B-07B0-E1419D201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40" y="1674019"/>
            <a:ext cx="11086769" cy="2387600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50C9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C02EEFB-17F1-AE6D-5C7B-76D5B3666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941" y="4317386"/>
            <a:ext cx="11086768" cy="866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26B7DAC-0E23-E8D1-9B97-8D646557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58" y="5735637"/>
            <a:ext cx="1390483" cy="79242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441C612-01DA-A8B0-E22B-0D3300456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dirty="0" err="1">
                <a:solidFill>
                  <a:schemeClr val="bg1"/>
                </a:solidFill>
              </a:rPr>
              <a:t>www.siunsote.fi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2B19A-CF1D-9C2C-A883-00152128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2" y="480916"/>
            <a:ext cx="11211340" cy="1325563"/>
          </a:xfrm>
        </p:spPr>
        <p:txBody>
          <a:bodyPr anchor="b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957AF2-BC84-8060-8B8E-4D746BAF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23" y="2043485"/>
            <a:ext cx="11211339" cy="3999505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10CF64A-CF48-FFB1-3691-E235464E9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50C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16A87-3462-19EB-0F89-D0A14DC0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1709738"/>
            <a:ext cx="11223929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3FC23E-5B73-19D7-0E6A-C1F63027A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D81B1ED2-3991-F212-EED8-910A5136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83" y="4858247"/>
            <a:ext cx="11223929" cy="123140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837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ie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16A87-3462-19EB-0F89-D0A14DC0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1709738"/>
            <a:ext cx="11223929" cy="2852737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03FC23E-5B73-19D7-0E6A-C1F63027A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D81B1ED2-3991-F212-EED8-910A5136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83" y="4858247"/>
            <a:ext cx="11223929" cy="123140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3053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9C093-A5A2-8C1C-003A-D83AD125F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224" y="2051437"/>
            <a:ext cx="5566576" cy="396769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23DD32-F0A0-19DD-903C-1D4E70158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1437"/>
            <a:ext cx="5492362" cy="396769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B1D6644-BF81-A4C4-6DA6-469A33BA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D7D7B6E4-2B74-6CE1-BB14-26AF1670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2" y="480916"/>
            <a:ext cx="11211340" cy="1325563"/>
          </a:xfrm>
        </p:spPr>
        <p:txBody>
          <a:bodyPr anchor="b" anchorCtr="0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324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5DAC4-12EA-E5F2-2A45-35A53CC5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" y="6310312"/>
            <a:ext cx="6074797" cy="365125"/>
          </a:xfrm>
        </p:spPr>
        <p:txBody>
          <a:bodyPr>
            <a:normAutofit/>
          </a:bodyPr>
          <a:lstStyle>
            <a:lvl1pPr>
              <a:defRPr sz="1600" b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145F3DA6-7323-D7DB-7EF1-17ADC1B1A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150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lisää vaihtoehtoinen teksti)</a:t>
            </a:r>
          </a:p>
        </p:txBody>
      </p:sp>
    </p:spTree>
    <p:extLst>
      <p:ext uri="{BB962C8B-B14F-4D97-AF65-F5344CB8AC3E}">
        <p14:creationId xmlns:p14="http://schemas.microsoft.com/office/powerpoint/2010/main" val="1786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kuva tai kaavio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004D7-E740-FC6E-27E2-C533714B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3" y="457200"/>
            <a:ext cx="2655736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FC9669-1AA7-3A06-8FD1-20BFB87DE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932" y="2202511"/>
            <a:ext cx="2655736" cy="387228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86F6486-ED31-55DB-8BB1-7118BE409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23EE88-2AD9-769B-B745-F75450ECE5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65177" y="0"/>
            <a:ext cx="8526823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i-FI" dirty="0"/>
              <a:t>Kuva, kaavio, taulukko, video </a:t>
            </a:r>
            <a:r>
              <a:rPr lang="fi-FI" dirty="0" err="1"/>
              <a:t>yms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(muista tarvittaessa saavutettavuus)</a:t>
            </a:r>
          </a:p>
        </p:txBody>
      </p:sp>
    </p:spTree>
    <p:extLst>
      <p:ext uri="{BB962C8B-B14F-4D97-AF65-F5344CB8AC3E}">
        <p14:creationId xmlns:p14="http://schemas.microsoft.com/office/powerpoint/2010/main" val="14160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809484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b="0" noProof="0"/>
          </a:p>
          <a:p>
            <a:pPr lvl="2"/>
            <a:endParaRPr lang="fi-FI" b="0" noProof="0"/>
          </a:p>
          <a:p>
            <a:pPr lvl="3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2359779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t tekstiä ja kuvaa ta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004D7-E740-FC6E-27E2-C533714B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32" y="457200"/>
            <a:ext cx="481486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3FC9669-1AA7-3A06-8FD1-20BFB87DE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931" y="2202511"/>
            <a:ext cx="4814871" cy="387228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86F6486-ED31-55DB-8BB1-7118BE409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23EE88-2AD9-769B-B745-F75450ECE54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95833" y="0"/>
            <a:ext cx="6296167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i-FI"/>
              <a:t>Kaavio, taulukko, video </a:t>
            </a:r>
            <a:r>
              <a:rPr lang="fi-FI" err="1"/>
              <a:t>yms</a:t>
            </a:r>
            <a:r>
              <a:rPr lang="fi-FI"/>
              <a:t> </a:t>
            </a:r>
            <a:br>
              <a:rPr lang="fi-FI"/>
            </a:br>
            <a:r>
              <a:rPr lang="fi-FI"/>
              <a:t>(muista tarvittaessa saavutettavuus)</a:t>
            </a:r>
          </a:p>
        </p:txBody>
      </p:sp>
    </p:spTree>
    <p:extLst>
      <p:ext uri="{BB962C8B-B14F-4D97-AF65-F5344CB8AC3E}">
        <p14:creationId xmlns:p14="http://schemas.microsoft.com/office/powerpoint/2010/main" val="6755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E6B23D-7F25-CE49-9FAF-E77277A01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06101" y="6310312"/>
            <a:ext cx="5326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      Pohjois-Karjalan hyvinvointialue   |   </a:t>
            </a:r>
            <a:r>
              <a:rPr lang="fi-FI" b="1" err="1"/>
              <a:t>www.siunsote.fi</a:t>
            </a:r>
            <a:endParaRPr lang="fi-FI" b="1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E369017-6A86-34ED-8FA8-FE59021CF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C20A5066-73E1-EA96-67FB-C32C0243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2" y="480916"/>
            <a:ext cx="11211340" cy="1325563"/>
          </a:xfrm>
        </p:spPr>
        <p:txBody>
          <a:bodyPr anchor="b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802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104E377-9698-9EC8-3026-9B9D7DE8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99" y="6200482"/>
            <a:ext cx="763877" cy="40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11C6A03-15AE-3B2E-53B8-B75780C7ADA1}"/>
              </a:ext>
            </a:extLst>
          </p:cNvPr>
          <p:cNvSpPr/>
          <p:nvPr userDrawn="1"/>
        </p:nvSpPr>
        <p:spPr>
          <a:xfrm>
            <a:off x="6345141" y="4587903"/>
            <a:ext cx="5846859" cy="2270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D5DAC4-12EA-E5F2-2A45-35A53CC51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317" y="4921857"/>
            <a:ext cx="4926495" cy="1264258"/>
          </a:xfrm>
        </p:spPr>
        <p:txBody>
          <a:bodyPr>
            <a:normAutofit/>
          </a:bodyPr>
          <a:lstStyle>
            <a:lvl1pPr algn="ctr">
              <a:defRPr sz="1800" b="0" i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145F3DA6-7323-D7DB-7EF1-17ADC1B1A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45141" cy="6858000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D631DD71-9C74-BD6C-157B-5127D3B83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5141" y="0"/>
            <a:ext cx="5846859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E371B76-E997-ABB6-3B3B-483594A3A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err="1">
                <a:solidFill>
                  <a:schemeClr val="bg1"/>
                </a:solidFill>
              </a:rPr>
              <a:t>www.siunsote.fi</a:t>
            </a:r>
            <a:endParaRPr lang="fi-FI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4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11C6A03-15AE-3B2E-53B8-B75780C7ADA1}"/>
              </a:ext>
            </a:extLst>
          </p:cNvPr>
          <p:cNvSpPr/>
          <p:nvPr userDrawn="1"/>
        </p:nvSpPr>
        <p:spPr>
          <a:xfrm>
            <a:off x="0" y="4587903"/>
            <a:ext cx="5846859" cy="2270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145F3DA6-7323-D7DB-7EF1-17ADC1B1A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6859" y="4587903"/>
            <a:ext cx="6345141" cy="227009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D631DD71-9C74-BD6C-157B-5127D3B830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094922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DB945D49-BC15-FF28-B627-0E4830B31F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4922" y="0"/>
            <a:ext cx="4002158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7" name="Kuvan paikkamerkki 5">
            <a:extLst>
              <a:ext uri="{FF2B5EF4-FFF2-40B4-BE49-F238E27FC236}">
                <a16:creationId xmlns:a16="http://schemas.microsoft.com/office/drawing/2014/main" id="{CE34D581-3D2F-DB94-7543-8FA6E4FA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7080" y="0"/>
            <a:ext cx="4094920" cy="4587903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Kuvapaikka </a:t>
            </a:r>
            <a:br>
              <a:rPr lang="fi-FI"/>
            </a:br>
            <a:r>
              <a:rPr lang="fi-FI"/>
              <a:t>(jos esitys verkkoympäristöön, </a:t>
            </a:r>
            <a:br>
              <a:rPr lang="fi-FI"/>
            </a:br>
            <a:r>
              <a:rPr lang="fi-FI"/>
              <a:t>lisää vaihtoehtoinen teksti)</a:t>
            </a:r>
          </a:p>
          <a:p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9B8E6B3-F437-36DA-2E01-6908D2EB4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3109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err="1">
                <a:solidFill>
                  <a:schemeClr val="bg1"/>
                </a:solidFill>
              </a:rPr>
              <a:t>www.siunsote.fi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CDA334F7-FED8-83D6-4FE0-5C27D213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6" y="4921857"/>
            <a:ext cx="4926495" cy="1264258"/>
          </a:xfrm>
        </p:spPr>
        <p:txBody>
          <a:bodyPr>
            <a:normAutofit/>
          </a:bodyPr>
          <a:lstStyle>
            <a:lvl1pPr algn="ctr">
              <a:defRPr sz="1800" b="0" i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1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(kertaa tärkein pointti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0D947DD-5AEB-17E7-E873-F53409F42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5C751C-91B0-7D8B-07B0-E1419D2012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3940" y="1224501"/>
            <a:ext cx="11086769" cy="4086970"/>
          </a:xfrm>
        </p:spPr>
        <p:txBody>
          <a:bodyPr anchor="ctr" anchorCtr="0">
            <a:normAutofit/>
          </a:bodyPr>
          <a:lstStyle>
            <a:lvl1pPr algn="l">
              <a:defRPr sz="7200" b="1" i="0">
                <a:solidFill>
                  <a:srgbClr val="50C9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Viimeiseen diaan esityksen tärkein pointti kertauksena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26B7DAC-0E23-E8D1-9B97-8D646557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12" y="6145937"/>
            <a:ext cx="810038" cy="46163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B4DD7E4-87FB-FF89-7BB0-E16A3C821B57}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Pohjois-Karjalan hyvinvointialue   |   </a:t>
            </a:r>
            <a:r>
              <a:rPr lang="fi-FI" sz="1200" b="1" err="1">
                <a:solidFill>
                  <a:schemeClr val="bg1"/>
                </a:solidFill>
              </a:rPr>
              <a:t>www.siunsote.fi</a:t>
            </a:r>
            <a:endParaRPr lang="fi-FI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057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96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226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"/>
          <a:stretch/>
        </p:blipFill>
        <p:spPr>
          <a:xfrm>
            <a:off x="-6191" y="0"/>
            <a:ext cx="121981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E0F3C-DB79-0649-9FDA-521305556C69}"/>
              </a:ext>
            </a:extLst>
          </p:cNvPr>
          <p:cNvSpPr/>
          <p:nvPr userDrawn="1"/>
        </p:nvSpPr>
        <p:spPr>
          <a:xfrm>
            <a:off x="10182386" y="0"/>
            <a:ext cx="2009614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B11A1A-3BEF-D744-B65C-229074E7A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8079" y="194472"/>
            <a:ext cx="1638228" cy="6343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noProof="0"/>
              <a:t>to</a:t>
            </a:r>
            <a:r>
              <a:rPr lang="fi-FI"/>
              <a:t> </a:t>
            </a:r>
            <a:r>
              <a:rPr lang="fi-FI" err="1"/>
              <a:t>edit</a:t>
            </a:r>
            <a:r>
              <a:rPr lang="fi-FI"/>
              <a:t> Master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fi-FI"/>
          </a:p>
          <a:p>
            <a:pPr lvl="1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43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867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355850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34994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F0A85-8AE3-6594-7F71-4320B79D42A3}"/>
              </a:ext>
            </a:extLst>
          </p:cNvPr>
          <p:cNvSpPr txBox="1"/>
          <p:nvPr userDrawn="1"/>
        </p:nvSpPr>
        <p:spPr>
          <a:xfrm>
            <a:off x="75520" y="6356350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VAPAAEHTOISVALIOKUNTA 2024</a:t>
            </a:r>
          </a:p>
        </p:txBody>
      </p:sp>
    </p:spTree>
    <p:extLst>
      <p:ext uri="{BB962C8B-B14F-4D97-AF65-F5344CB8AC3E}">
        <p14:creationId xmlns:p14="http://schemas.microsoft.com/office/powerpoint/2010/main" val="2477440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016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b="0" noProof="0"/>
          </a:p>
          <a:p>
            <a:pPr lvl="2"/>
            <a:endParaRPr lang="fi-FI" b="0" noProof="0"/>
          </a:p>
          <a:p>
            <a:pPr lvl="3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6375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49387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b="0" noProof="0"/>
          </a:p>
          <a:p>
            <a:pPr lvl="2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769570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12773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9243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0"/>
            <a:endParaRPr lang="fi-FI" noProof="0"/>
          </a:p>
          <a:p>
            <a:pPr lvl="1"/>
            <a:endParaRPr lang="fi-FI" noProof="0"/>
          </a:p>
          <a:p>
            <a:pPr lvl="2"/>
            <a:r>
              <a:rPr lang="fi-FI" noProof="0"/>
              <a:t>	</a:t>
            </a:r>
          </a:p>
          <a:p>
            <a:pPr lvl="1"/>
            <a:r>
              <a:rPr lang="fi-FI" noProof="0"/>
              <a:t>		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94849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7805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b="0" noProof="0"/>
          </a:p>
          <a:p>
            <a:pPr lvl="2"/>
            <a:endParaRPr lang="fi-FI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505075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133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1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679733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864362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2" y="1495010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383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90270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30217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6806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131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327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12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5864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8586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CA65FCB3-5C68-DF4D-B3D0-601410673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505075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50507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2880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endParaRPr lang="fi-FI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endParaRPr lang="fi-FI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985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660369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629504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185364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8077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239421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Click to edit Master title style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13F86D0-C9C4-FD45-85DA-BF8212D28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  <a:p>
            <a:pPr lvl="0"/>
            <a:endParaRPr lang="fi-FI" noProof="0"/>
          </a:p>
          <a:p>
            <a:pPr lvl="1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542313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54808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AB518D5C-77B1-D94E-AB1E-CA9DE0178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9748" y="6039200"/>
            <a:ext cx="1638228" cy="6343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5331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29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272592" y="6392083"/>
            <a:ext cx="582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b="0" i="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0" r:id="rId2"/>
    <p:sldLayoutId id="2147483716" r:id="rId3"/>
    <p:sldLayoutId id="2147483718" r:id="rId4"/>
    <p:sldLayoutId id="2147483662" r:id="rId5"/>
    <p:sldLayoutId id="2147483664" r:id="rId6"/>
    <p:sldLayoutId id="2147483665" r:id="rId7"/>
    <p:sldLayoutId id="2147483717" r:id="rId8"/>
    <p:sldLayoutId id="2147483692" r:id="rId9"/>
    <p:sldLayoutId id="2147483667" r:id="rId10"/>
    <p:sldLayoutId id="2147483698" r:id="rId11"/>
    <p:sldLayoutId id="2147483668" r:id="rId12"/>
    <p:sldLayoutId id="2147483700" r:id="rId13"/>
    <p:sldLayoutId id="2147483669" r:id="rId14"/>
    <p:sldLayoutId id="2147483699" r:id="rId15"/>
    <p:sldLayoutId id="2147483670" r:id="rId16"/>
    <p:sldLayoutId id="2147483691" r:id="rId17"/>
    <p:sldLayoutId id="2147483702" r:id="rId18"/>
    <p:sldLayoutId id="2147483696" r:id="rId19"/>
    <p:sldLayoutId id="2147483671" r:id="rId20"/>
    <p:sldLayoutId id="2147483697" r:id="rId21"/>
    <p:sldLayoutId id="2147483703" r:id="rId22"/>
    <p:sldLayoutId id="2147483693" r:id="rId23"/>
    <p:sldLayoutId id="2147483694" r:id="rId24"/>
    <p:sldLayoutId id="2147483695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681" r:id="rId31"/>
    <p:sldLayoutId id="2147483680" r:id="rId32"/>
    <p:sldLayoutId id="2147483684" r:id="rId33"/>
    <p:sldLayoutId id="2147483686" r:id="rId34"/>
    <p:sldLayoutId id="2147483687" r:id="rId35"/>
    <p:sldLayoutId id="2147483688" r:id="rId36"/>
    <p:sldLayoutId id="2147483689" r:id="rId37"/>
    <p:sldLayoutId id="2147483701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73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71E0E-A70B-B249-849D-13B069C8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" y="175260"/>
            <a:ext cx="10849611" cy="111257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  <a:endParaRPr lang="sv-SE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5FF42-6E91-FA40-AE5D-05D6DABA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940" y="1404471"/>
            <a:ext cx="10847198" cy="471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sv-SE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2C8C3-8B2F-4941-B88D-3DC6F246853E}"/>
              </a:ext>
            </a:extLst>
          </p:cNvPr>
          <p:cNvSpPr/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8B078-DDCA-8C40-BC57-59F8224381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491" y="6218435"/>
            <a:ext cx="1350597" cy="52293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469F3-CEA9-B20D-2C79-3F35A02D0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940" y="6477318"/>
            <a:ext cx="597408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FI" sz="1250" baseline="0" dirty="0">
                <a:solidFill>
                  <a:schemeClr val="bg1"/>
                </a:solidFill>
                <a:latin typeface="Verdana" panose="020B0604030504040204" pitchFamily="34" charset="0"/>
                <a:cs typeface="SignaOT-LightIta" panose="020B0504030101020102" pitchFamily="34" charset="77"/>
              </a:defRPr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429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marL="0" indent="0" algn="l" defTabSz="914400" rtl="0" eaLnBrk="1" fontAlgn="b" latinLnBrk="0" hangingPunct="1">
        <a:lnSpc>
          <a:spcPct val="90000"/>
        </a:lnSpc>
        <a:spcBef>
          <a:spcPct val="0"/>
        </a:spcBef>
        <a:buNone/>
        <a:tabLst/>
        <a:defRPr sz="4000" b="1" i="0" kern="1200" baseline="0">
          <a:solidFill>
            <a:srgbClr val="D71436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15963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069975" indent="-354013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422400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822450" indent="-400050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pos="74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3B0FB16-D231-325D-8EF4-BDB4854B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224" y="365125"/>
            <a:ext cx="11211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69D3D4-AD92-D360-B2F3-95676197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223" y="1825625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68E310E-9211-499D-3CAA-C826170FE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7511332" y="6354374"/>
            <a:ext cx="426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/>
              <a:t>Pohjois-Karjalan hyvinvointialue   |   </a:t>
            </a:r>
            <a:r>
              <a:rPr lang="fi-FI" sz="1200" b="1" err="1"/>
              <a:t>www.siunsote.fi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0915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87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1121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ulkaisut.valtioneuvosto.fi/bitstream/handle/10024/166024/VN_2025_1.pdf?sequence=1&amp;isAllowed=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urvallisuuskomitea.fi/wp-content/uploads/2018/02/YTS_2017_suomi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bitstream/handle/10024/164627/SM_2023_4.pdf?sequence=1&amp;isAllowed=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bitstream/handle/10024/164627/SM_2023_4.pdf?sequence=1&amp;isAllowed=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turvallisuuskomitea.fi/wp-content/uploads/2018/02/YTS_2017_suomi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ainenristi.fi/tyomme/humanitaarinen-oikeus/mitka-sodan-oikeussaannot/humanitaarisen-oikeuden-sopimukset/" TargetMode="External"/><Relationship Id="rId7" Type="http://schemas.openxmlformats.org/officeDocument/2006/relationships/hyperlink" Target="https://intermin.fi/-/sisaministerio-ja-spr-tiivistavat-valmius-ja-varautumisyhteistyotaa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m.fi/documents/1271139/48496178/STM+SPR+yhteisty%C3%B6p%C3%B6yt%C3%A4kirja+p%C3%A4ivitetty+vuonna+2021.pdf/24bd71d3-32c5-348c-c67e-1adef142c69d/STM+SPR+yhteisty%C3%B6p%C3%B6yt%C3%A4kirja+p%C3%A4ivitetty+vuonna+2021.pdf?t=1620283337625" TargetMode="External"/><Relationship Id="rId5" Type="http://schemas.openxmlformats.org/officeDocument/2006/relationships/hyperlink" Target="https://www.finlex.fi/fi/laki/alkup/2017/20170827" TargetMode="External"/><Relationship Id="rId4" Type="http://schemas.openxmlformats.org/officeDocument/2006/relationships/hyperlink" Target="https://www.finlex.fi/fi/laki/alkup/2000/2000023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lex.fi/fi/laki/ajantasa/2011/20111552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rednet.punainenristi.fi/system/files/page/SPR%20Kokonaisvalmiuden%20kehitt%C3%A4minen_%2018042017%20%28002%29.pdf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niina.hirvonen@punainenristi.f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76A71-B761-1CE6-94E4-F4450B983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C4AC-77A3-6217-647A-0613150F1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193" y="1116741"/>
            <a:ext cx="9144000" cy="2681191"/>
          </a:xfrm>
        </p:spPr>
        <p:txBody>
          <a:bodyPr anchor="ctr">
            <a:normAutofit/>
          </a:bodyPr>
          <a:lstStyle/>
          <a:p>
            <a:br>
              <a:rPr lang="fi-FI" sz="48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i-FI" sz="4800" dirty="0">
                <a:solidFill>
                  <a:srgbClr val="FFFFFF"/>
                </a:solidFill>
                <a:latin typeface="Arial"/>
                <a:cs typeface="Arial"/>
              </a:rPr>
              <a:t>Mihin Suomi ja Punainen Risti varautuu?</a:t>
            </a:r>
            <a:endParaRPr lang="fi-FI" sz="4800" dirty="0">
              <a:latin typeface="Arial"/>
              <a:cs typeface="Arial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B10EDF-56F0-3218-0FD3-952A5BE55FA0}"/>
              </a:ext>
            </a:extLst>
          </p:cNvPr>
          <p:cNvSpPr txBox="1"/>
          <p:nvPr/>
        </p:nvSpPr>
        <p:spPr>
          <a:xfrm>
            <a:off x="961062" y="5103674"/>
            <a:ext cx="642377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FFFFFF"/>
                </a:solidFill>
                <a:latin typeface="Calibri" panose="020F0502020204030204"/>
              </a:rPr>
              <a:t>AvunKetju2025 –valmiusharjoituksen luentomateriaali  16.1.2025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Niina Hirvonen, Varautumisen ja valmiuden koordinaattori,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valmiuden yksikkö, Keskustoimisto, Suomen Punainen Risti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81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A4E4-86A7-0141-8CC1-7DFAE0960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Mihin Suomi varautuu?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0208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3">
            <a:extLst>
              <a:ext uri="{FF2B5EF4-FFF2-40B4-BE49-F238E27FC236}">
                <a16:creationId xmlns:a16="http://schemas.microsoft.com/office/drawing/2014/main" id="{3B0AB31B-95FE-A33A-3626-2EF72A0B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92" y="767101"/>
            <a:ext cx="7813181" cy="5693324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12F2262-294E-022C-7E93-FC409A6FB9A1}"/>
              </a:ext>
            </a:extLst>
          </p:cNvPr>
          <p:cNvSpPr/>
          <p:nvPr/>
        </p:nvSpPr>
        <p:spPr>
          <a:xfrm>
            <a:off x="8781173" y="5187359"/>
            <a:ext cx="3289954" cy="73199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Toimialakohtaisessa riskiarviossa riskejä tarkastellaan organisaatioittain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B2993999-5DF6-C04F-2E80-3A98124B350A}"/>
              </a:ext>
            </a:extLst>
          </p:cNvPr>
          <p:cNvSpPr/>
          <p:nvPr/>
        </p:nvSpPr>
        <p:spPr>
          <a:xfrm>
            <a:off x="8055974" y="3892751"/>
            <a:ext cx="3289954" cy="73199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Alueellisessa riskiarviossa vastaavia riskejä on tarkasteltu maakunnallisesta näkökulmasta.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5FEE8D2-FA47-07FC-1A5E-698ED20D0785}"/>
              </a:ext>
            </a:extLst>
          </p:cNvPr>
          <p:cNvSpPr/>
          <p:nvPr/>
        </p:nvSpPr>
        <p:spPr>
          <a:xfrm>
            <a:off x="6960071" y="2512247"/>
            <a:ext cx="3398363" cy="731991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Kansallisessa riskiarviossa on tarkasteltu erilaisia riskejä ja uhkamalleja kansallisesta näkökulmasta.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E535918-EBD1-F846-BFCE-31512459ABE5}"/>
              </a:ext>
            </a:extLst>
          </p:cNvPr>
          <p:cNvSpPr txBox="1"/>
          <p:nvPr/>
        </p:nvSpPr>
        <p:spPr>
          <a:xfrm>
            <a:off x="2741546" y="397575"/>
            <a:ext cx="705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RISKIARVIOKOKONAISUUS</a:t>
            </a:r>
          </a:p>
        </p:txBody>
      </p:sp>
    </p:spTree>
    <p:extLst>
      <p:ext uri="{BB962C8B-B14F-4D97-AF65-F5344CB8AC3E}">
        <p14:creationId xmlns:p14="http://schemas.microsoft.com/office/powerpoint/2010/main" val="320111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6034-46B2-6C77-D450-CF7E8C8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Kokonaisturvallisuuden malli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58A10-01CD-7B63-5C4B-62B37A6939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8051"/>
            <a:ext cx="7574280" cy="294481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Kokonaisturvallisuus on yhteistoimintamalli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Valtionhallinnon, viranomaisten, </a:t>
            </a:r>
            <a:r>
              <a:rPr lang="fi-FI" b="1" dirty="0">
                <a:solidFill>
                  <a:srgbClr val="C00000"/>
                </a:solidFill>
              </a:rPr>
              <a:t>elinkeinoelämän</a:t>
            </a:r>
            <a:r>
              <a:rPr lang="fi-FI" dirty="0"/>
              <a:t>, maakuntien ja kuntien lisäksi yliopistot ja tutkimuslaitokset, </a:t>
            </a:r>
            <a:r>
              <a:rPr lang="fi-FI" b="1" dirty="0">
                <a:solidFill>
                  <a:srgbClr val="C00000"/>
                </a:solidFill>
              </a:rPr>
              <a:t>järjestöt</a:t>
            </a:r>
            <a:r>
              <a:rPr lang="fi-FI" dirty="0"/>
              <a:t>, yhteisöt ja yksilöt muodostavat kokonaisturvallisuuden verkoston</a:t>
            </a:r>
          </a:p>
          <a:p>
            <a:r>
              <a:rPr lang="fi-FI" dirty="0"/>
              <a:t>jaetaan tietoa </a:t>
            </a:r>
          </a:p>
          <a:p>
            <a:r>
              <a:rPr lang="fi-FI" dirty="0"/>
              <a:t>yhteisiä tavoitteita</a:t>
            </a:r>
          </a:p>
          <a:p>
            <a:r>
              <a:rPr lang="fi-FI" dirty="0"/>
              <a:t>harjoitellaan ja toimitaan yhdessä 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D606BF6-4A6D-E296-BA4C-BCB978B20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8503" y="1172867"/>
            <a:ext cx="3413369" cy="429591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0ED16-9095-8FD5-53EE-FA3AA24C1B11}"/>
              </a:ext>
            </a:extLst>
          </p:cNvPr>
          <p:cNvSpPr txBox="1"/>
          <p:nvPr/>
        </p:nvSpPr>
        <p:spPr>
          <a:xfrm>
            <a:off x="461554" y="6106484"/>
            <a:ext cx="948363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1800" dirty="0"/>
              <a:t>Lähde: </a:t>
            </a:r>
            <a:r>
              <a:rPr lang="fi-FI" sz="1800" dirty="0">
                <a:hlinkClick r:id="rId4"/>
              </a:rPr>
              <a:t>Yhteiskunnan turvallisuusstrategia 2025</a:t>
            </a:r>
            <a:r>
              <a:rPr lang="fi-FI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59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0DAF8C8C-0AFE-BB42-DB15-800C5882FBB6}"/>
              </a:ext>
            </a:extLst>
          </p:cNvPr>
          <p:cNvSpPr txBox="1"/>
          <p:nvPr/>
        </p:nvSpPr>
        <p:spPr>
          <a:xfrm rot="16200000">
            <a:off x="9222433" y="2703550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Lähde: Turvallisuuskomitea, 2017.  </a:t>
            </a:r>
            <a:r>
              <a:rPr lang="fi-FI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Yhteiskunnan turvallisuusstrategia</a:t>
            </a:r>
            <a:r>
              <a:rPr lang="fi-FI" sz="1200" dirty="0"/>
              <a:t>. Viitattu 3.2.2023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C295818-07B1-E2BF-1678-B0B6C969D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283" y="557936"/>
            <a:ext cx="7356642" cy="59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DD88-EF42-0B79-886D-3BB69E63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91" y="1172867"/>
            <a:ext cx="6047509" cy="781750"/>
          </a:xfrm>
        </p:spPr>
        <p:txBody>
          <a:bodyPr/>
          <a:lstStyle/>
          <a:p>
            <a:r>
              <a:rPr lang="fi-FI" dirty="0"/>
              <a:t>Mihin Suomi varautuu?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CB66F-8933-DDB9-9891-4A7FA434AA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6292" y="2355850"/>
            <a:ext cx="6047508" cy="294481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”Kansallisen riskiarvion tarkoituksena on ennakoida Suomeen mahdollisesti kohdistuvia suhteellisen </a:t>
            </a:r>
            <a:r>
              <a:rPr lang="fi-FI" b="1" dirty="0"/>
              <a:t>äkillisiä tapahtumia</a:t>
            </a:r>
            <a:r>
              <a:rPr lang="fi-FI" dirty="0"/>
              <a:t>, jotka vaativat viranomaisilta </a:t>
            </a:r>
            <a:r>
              <a:rPr lang="fi-FI" b="1" dirty="0"/>
              <a:t>normaalista poikkeavia toimia </a:t>
            </a:r>
            <a:r>
              <a:rPr lang="fi-FI" dirty="0"/>
              <a:t>tai avun pyytämistä muilta mailta tai </a:t>
            </a:r>
            <a:r>
              <a:rPr lang="fi-FI" b="1" dirty="0"/>
              <a:t>kansainvälisiltä järjestöiltä</a:t>
            </a:r>
            <a:r>
              <a:rPr lang="fi-FI" dirty="0"/>
              <a:t>.”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AU" sz="1400" dirty="0">
                <a:hlinkClick r:id="rId3"/>
              </a:rPr>
              <a:t>https://julkaisut.valtioneuvosto.fi/bitstream/handle/10024/164627/SM_2023_4.pdf?sequence=1&amp;isAllowed=y</a:t>
            </a:r>
            <a:r>
              <a:rPr lang="en-AU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7E5C6-1923-42DB-2C2F-4EA060A2A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45" y="699654"/>
            <a:ext cx="4502727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DC42F77-5BEB-3BB2-8C92-F3163E09DF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885" y="395470"/>
            <a:ext cx="10515600" cy="7810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i="0" u="none" strike="noStrike" kern="1200" cap="none" spc="0" baseline="0" dirty="0">
                <a:solidFill>
                  <a:srgbClr val="C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Mihin Suomi varautuu?</a:t>
            </a:r>
            <a:br>
              <a:rPr lang="fi-FI" sz="3200" i="0" u="none" strike="noStrike" kern="1200" cap="none" spc="0" baseline="0" dirty="0">
                <a:solidFill>
                  <a:srgbClr val="C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sz="3200" i="0" u="none" strike="noStrike" kern="1200" cap="none" spc="0" baseline="0" dirty="0">
                <a:solidFill>
                  <a:srgbClr val="C00000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Kansallinen riskiarvio 2023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6C2727D4-BB4F-419E-D094-8B57AA8CC460}"/>
              </a:ext>
            </a:extLst>
          </p:cNvPr>
          <p:cNvSpPr txBox="1"/>
          <p:nvPr/>
        </p:nvSpPr>
        <p:spPr>
          <a:xfrm>
            <a:off x="584462" y="1521690"/>
            <a:ext cx="3846136" cy="4988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Informaatiovaikuttaminen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Poliittinen, taloudellinen ja sotilaallinen painostus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Sotilaallisen voiman käyttö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Laajamittainen maahantulo</a:t>
            </a:r>
            <a:r>
              <a:rPr lang="fi-FI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ja </a:t>
            </a:r>
            <a:r>
              <a:rPr lang="fi-FI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painostaminen maahantulijoita ohjaamalla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Yhteiskunnan rakenteisiin tai laajoihin ihmisjoukkoihin tehty </a:t>
            </a: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terroristinen</a:t>
            </a: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tai muu väkivaltainen </a:t>
            </a: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isku</a:t>
            </a: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Isojen väkijoukkojen, ryhmien tai yhteisöjen väkivaltainen liikehdintä</a:t>
            </a:r>
          </a:p>
        </p:txBody>
      </p:sp>
      <p:sp>
        <p:nvSpPr>
          <p:cNvPr id="6" name="Suorakulmio 7">
            <a:extLst>
              <a:ext uri="{FF2B5EF4-FFF2-40B4-BE49-F238E27FC236}">
                <a16:creationId xmlns:a16="http://schemas.microsoft.com/office/drawing/2014/main" id="{1E0C859D-12DC-E949-910F-73567C01C806}"/>
              </a:ext>
            </a:extLst>
          </p:cNvPr>
          <p:cNvSpPr/>
          <p:nvPr/>
        </p:nvSpPr>
        <p:spPr>
          <a:xfrm>
            <a:off x="4534292" y="1630886"/>
            <a:ext cx="3988865" cy="44627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Julkisen talouden häiriö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Rahoitusjärjestelmän häiriö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Energiahuollon häiriöt</a:t>
            </a: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  <a:p>
            <a:pPr marL="323999" marR="0" lvl="0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Sähkön saannin suurhäiriö	</a:t>
            </a:r>
          </a:p>
          <a:p>
            <a:pPr marL="323999" marR="0" lvl="0" indent="-215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Polttoaineiden saannin vakavat häiriöt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Tieto- ja viestintäverkkojen ja palveluiden häiriöt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Kuljetusten jatkuvuuden häiriöt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Terveysturvallisuuden häiriöt	</a:t>
            </a:r>
          </a:p>
          <a:p>
            <a:pPr marL="323999" marR="0" lvl="1" indent="-251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Mikrobilääkeresistenssi	</a:t>
            </a:r>
          </a:p>
          <a:p>
            <a:pPr marL="323999" marR="0" lvl="1" indent="-251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Pandemia</a:t>
            </a: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	</a:t>
            </a:r>
          </a:p>
          <a:p>
            <a:pPr marL="323999" marR="0" lvl="1" indent="-251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Eläintautiepidemiat</a:t>
            </a:r>
          </a:p>
        </p:txBody>
      </p:sp>
      <p:sp>
        <p:nvSpPr>
          <p:cNvPr id="7" name="Suorakulmio 8">
            <a:extLst>
              <a:ext uri="{FF2B5EF4-FFF2-40B4-BE49-F238E27FC236}">
                <a16:creationId xmlns:a16="http://schemas.microsoft.com/office/drawing/2014/main" id="{42B13110-76C7-F1C4-F337-CAC37F5632DB}"/>
              </a:ext>
            </a:extLst>
          </p:cNvPr>
          <p:cNvSpPr/>
          <p:nvPr/>
        </p:nvSpPr>
        <p:spPr>
          <a:xfrm>
            <a:off x="8334950" y="1630886"/>
            <a:ext cx="3655944" cy="4001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Vesihuollon häiriöt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Elintarvikehuollon häiriöt ja ruoka- ja ravintoturvan heikkeneminen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Laajat tai pitkäkestoiset </a:t>
            </a:r>
            <a:r>
              <a:rPr lang="fi-FI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onnettomuustilanteet</a:t>
            </a:r>
          </a:p>
          <a:p>
            <a:pPr marL="323999" marR="0" lvl="1" indent="-251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Merellinen monialaonnettomuus</a:t>
            </a:r>
          </a:p>
          <a:p>
            <a:pPr marL="323999" marR="0" lvl="1" indent="-251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Vakava ydinvoimalaitos-onnettomuus Suomessa tai Suomen lähialueilla</a:t>
            </a:r>
          </a:p>
          <a:p>
            <a:pPr marL="323999" marR="0" lvl="1" indent="-251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Useampi yhtäaikainen laaja maastopalo</a:t>
            </a:r>
            <a:r>
              <a:rPr lang="fi-FI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	</a:t>
            </a:r>
          </a:p>
          <a:p>
            <a:pPr marL="323999" marR="0" lvl="1" indent="-2519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Äärimmäisen voimakas avaruusmyrsky </a:t>
            </a:r>
            <a:endParaRPr lang="fi-FI" b="1" i="0" u="none" strike="noStrike" kern="1200" cap="none" spc="0" baseline="0" dirty="0">
              <a:solidFill>
                <a:srgbClr val="D25532"/>
              </a:solidFill>
              <a:uFillTx/>
              <a:latin typeface="Calibri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EA29004-A905-DB2A-A317-9916BCD8561C}"/>
              </a:ext>
            </a:extLst>
          </p:cNvPr>
          <p:cNvSpPr txBox="1"/>
          <p:nvPr/>
        </p:nvSpPr>
        <p:spPr>
          <a:xfrm>
            <a:off x="584462" y="6354140"/>
            <a:ext cx="8534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Lähde: </a:t>
            </a:r>
            <a:r>
              <a:rPr lang="fi-FI" sz="1100" dirty="0">
                <a:hlinkClick r:id="rId3"/>
              </a:rPr>
              <a:t>https://julkaisut.valtioneuvosto.fi/bitstream/handle/10024/164627/SM_2023_4.pdf?sequence=1&amp;isAllowed=y</a:t>
            </a:r>
            <a:endParaRPr lang="fi-FI" sz="1100" dirty="0"/>
          </a:p>
          <a:p>
            <a:endParaRPr lang="fi-FI" sz="1100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CBEE109B-1D6C-46A2-55A5-E48E2A25B308}"/>
              </a:ext>
            </a:extLst>
          </p:cNvPr>
          <p:cNvCxnSpPr/>
          <p:nvPr/>
        </p:nvCxnSpPr>
        <p:spPr>
          <a:xfrm>
            <a:off x="8144758" y="1848489"/>
            <a:ext cx="0" cy="4377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D0C961D-20AB-8B5E-5DF6-9BBE43E95C9E}"/>
              </a:ext>
            </a:extLst>
          </p:cNvPr>
          <p:cNvCxnSpPr/>
          <p:nvPr/>
        </p:nvCxnSpPr>
        <p:spPr>
          <a:xfrm>
            <a:off x="4336000" y="1753230"/>
            <a:ext cx="0" cy="4473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625D3-A937-66C9-C093-ACF8874AE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04" y="166942"/>
            <a:ext cx="10031896" cy="65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4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A4E4-86A7-0141-8CC1-7DFAE0960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790" y="1905524"/>
            <a:ext cx="9745980" cy="2681191"/>
          </a:xfrm>
        </p:spPr>
        <p:txBody>
          <a:bodyPr>
            <a:normAutofit fontScale="90000"/>
          </a:bodyPr>
          <a:lstStyle/>
          <a:p>
            <a:r>
              <a:rPr lang="fi-FI" dirty="0"/>
              <a:t>Mistä kokonaisturvallisuus muodostuu </a:t>
            </a:r>
          </a:p>
        </p:txBody>
      </p:sp>
    </p:spTree>
    <p:extLst>
      <p:ext uri="{BB962C8B-B14F-4D97-AF65-F5344CB8AC3E}">
        <p14:creationId xmlns:p14="http://schemas.microsoft.com/office/powerpoint/2010/main" val="2404357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AE76F6-C88A-FA86-F754-B15E2511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Varautuminen ja valmiussuunnittelu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0A421E-3E43-F775-B9C2-001DCD0299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Varautuminen tarkoittaa </a:t>
            </a:r>
            <a:r>
              <a:rPr lang="fi-FI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valmistautumista ennakolta erilaisiin suuronnettomuuksiin, häiriötilanteisiin ja poikkeusoloihin</a:t>
            </a:r>
            <a:r>
              <a:rPr lang="fi-FI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 Varautumisella pyritään varmistamaan tehtävien mahdollisimman häiriötön hoitaminen kaikissa tilanteissa.</a:t>
            </a:r>
          </a:p>
          <a:p>
            <a:r>
              <a:rPr lang="fi-FI" b="0" i="0" dirty="0">
                <a:solidFill>
                  <a:srgbClr val="0F0F0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Varautumistoimenpiteitä ovat muun muassa </a:t>
            </a:r>
            <a:r>
              <a:rPr lang="fi-FI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valmiussuunnittelu</a:t>
            </a:r>
            <a:r>
              <a:rPr lang="fi-FI" b="0" i="0" dirty="0">
                <a:solidFill>
                  <a:srgbClr val="0F0F0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jatkuvuudenhallinta, etukäteisvalmistelut, koulutus ja valmiusharjoitukset.</a:t>
            </a: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6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C1ACF-F08D-C444-9473-4A7D9F98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varautuminen perustuu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C7C607-AA98-CF29-0AC5-FF66E3CB76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Lainsäädäntö (Valmiuslaki, toimialakohtainen lainsäädäntö)</a:t>
            </a:r>
          </a:p>
          <a:p>
            <a:r>
              <a:rPr lang="fi-FI" dirty="0"/>
              <a:t>Organisaation päätetyt varautumisen periaatteet</a:t>
            </a:r>
          </a:p>
          <a:p>
            <a:r>
              <a:rPr lang="fi-FI" dirty="0"/>
              <a:t>Yhteiskunnan turvallisuusstrategia</a:t>
            </a:r>
          </a:p>
          <a:p>
            <a:r>
              <a:rPr lang="fi-FI" dirty="0"/>
              <a:t>Kansallinen riskiarvio</a:t>
            </a:r>
          </a:p>
          <a:p>
            <a:r>
              <a:rPr lang="fi-FI" dirty="0"/>
              <a:t>Alueellinen riskiarvio</a:t>
            </a:r>
          </a:p>
          <a:p>
            <a:r>
              <a:rPr lang="fi-FI" dirty="0"/>
              <a:t>Normaaliolojen toimintoihin (laajentaa, supistaa….)</a:t>
            </a:r>
          </a:p>
          <a:p>
            <a:r>
              <a:rPr lang="fi-FI" b="1" dirty="0"/>
              <a:t>Yhteistyöhön</a:t>
            </a:r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04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2296-BAAA-EE48-8B74-3CAC39B2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126"/>
            <a:ext cx="10515600" cy="1325563"/>
          </a:xfrm>
        </p:spPr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5485-BA39-B043-BFAD-0D10C03E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689"/>
            <a:ext cx="10515600" cy="423235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  <a:p>
            <a:r>
              <a:rPr lang="fi-FI" dirty="0">
                <a:latin typeface="Arial"/>
                <a:cs typeface="Arial"/>
              </a:rPr>
              <a:t>Punaisen Ristin auttamistoimintaa kuvina (v. 2019-2025)</a:t>
            </a:r>
          </a:p>
          <a:p>
            <a:r>
              <a:rPr lang="fi-FI" dirty="0">
                <a:latin typeface="Arial"/>
                <a:cs typeface="Arial"/>
              </a:rPr>
              <a:t>Mihin Suomi varautuu</a:t>
            </a:r>
          </a:p>
          <a:p>
            <a:r>
              <a:rPr lang="fi-FI" dirty="0">
                <a:latin typeface="Arial"/>
                <a:cs typeface="Arial"/>
              </a:rPr>
              <a:t>Mistä kokonaisturvallisuus muodostuu</a:t>
            </a:r>
          </a:p>
          <a:p>
            <a:r>
              <a:rPr lang="fi-FI" dirty="0">
                <a:latin typeface="Arial"/>
                <a:cs typeface="Arial"/>
              </a:rPr>
              <a:t>Punaisen Ristin rooli ja </a:t>
            </a:r>
            <a:r>
              <a:rPr lang="fi-FI" dirty="0"/>
              <a:t>valmius tukea viranomaisia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449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67657B-FAB3-4AC4-9281-123AB6EC86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846185"/>
            <a:ext cx="6093178" cy="2944813"/>
          </a:xfrm>
        </p:spPr>
        <p:txBody>
          <a:bodyPr/>
          <a:lstStyle/>
          <a:p>
            <a:pPr marL="442853" indent="-442853"/>
            <a:r>
              <a:rPr lang="fi-FI" sz="2000" dirty="0"/>
              <a:t>Äkillisessä onnettomuustilanteessa viranomaisella on velvollisuus</a:t>
            </a:r>
          </a:p>
          <a:p>
            <a:pPr marL="966329" lvl="1" indent="-374323"/>
            <a:r>
              <a:rPr lang="fi-FI" dirty="0"/>
              <a:t>pelastaa ihmiset välittömältä vaaralta</a:t>
            </a:r>
            <a:endParaRPr lang="fi-FI" dirty="0">
              <a:ea typeface="Verdana"/>
            </a:endParaRPr>
          </a:p>
          <a:p>
            <a:pPr marL="966329" lvl="1" indent="-374323"/>
            <a:r>
              <a:rPr lang="fi-FI" dirty="0"/>
              <a:t>järjestää ensihoito- ja sosiaalipalvelut</a:t>
            </a:r>
            <a:endParaRPr lang="fi-FI" dirty="0">
              <a:ea typeface="Verdana"/>
            </a:endParaRPr>
          </a:p>
          <a:p>
            <a:pPr marL="966329" lvl="1" indent="-374323"/>
            <a:r>
              <a:rPr lang="fi-FI" dirty="0"/>
              <a:t>tarjota psykososiaalista tukea</a:t>
            </a:r>
          </a:p>
          <a:p>
            <a:pPr marL="442853" indent="-442853"/>
            <a:r>
              <a:rPr lang="fi-FI" sz="2000" dirty="0"/>
              <a:t>Järjestöjen tehtävä ei ole korvata viranomaisten työtä vaan tukea siinä</a:t>
            </a:r>
            <a:endParaRPr lang="fi-FI" sz="2000" dirty="0">
              <a:ea typeface="Verdana"/>
            </a:endParaRPr>
          </a:p>
          <a:p>
            <a:pPr marL="442853" indent="-442853"/>
            <a:r>
              <a:rPr lang="fi-FI" sz="2000" dirty="0"/>
              <a:t>Punainen Risti voi käynnistää auttamisoperaation yhteistyössä viranomaisen kanssa tai itsenäisesti.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 descr="Kuva, joka sisältää kohteen henkilö, sisä, seisominen, väkijoukko&#10;&#10;Kuvaus luotu automaattisesti">
            <a:extLst>
              <a:ext uri="{FF2B5EF4-FFF2-40B4-BE49-F238E27FC236}">
                <a16:creationId xmlns:a16="http://schemas.microsoft.com/office/drawing/2014/main" id="{563D219A-F70F-496C-8651-0F4180330C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379" y="1775586"/>
            <a:ext cx="4978087" cy="330682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554EBB7C-5025-41A8-9967-BB9CF14259BB}"/>
              </a:ext>
            </a:extLst>
          </p:cNvPr>
          <p:cNvSpPr txBox="1"/>
          <p:nvPr/>
        </p:nvSpPr>
        <p:spPr>
          <a:xfrm>
            <a:off x="10813878" y="1530608"/>
            <a:ext cx="1589510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6" dirty="0"/>
              <a:t>Kuva: SPR/ Sirpa Lehtimäki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7F6E330-488B-4627-8A7D-8B5D9241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189"/>
            <a:ext cx="10515600" cy="781750"/>
          </a:xfrm>
        </p:spPr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Viranomaiset ovat päävastuussa auttamisesta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7E4840-DF6D-4BAC-C9EC-8D7EA9F86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636" y="6166256"/>
            <a:ext cx="2324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0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76DD7-87F2-F9D2-7F74-51FB61F9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1696"/>
            <a:ext cx="11563350" cy="781750"/>
          </a:xfrm>
        </p:spPr>
        <p:txBody>
          <a:bodyPr/>
          <a:lstStyle/>
          <a:p>
            <a:r>
              <a:rPr lang="fi-FI" sz="2800" dirty="0"/>
              <a:t>Järjestöjen kokonaisturvallisuuden tehtäviä</a:t>
            </a:r>
            <a:endParaRPr lang="fi-FI" sz="2800" dirty="0">
              <a:ea typeface="Verdana" panose="020B060403050404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DF15A3-F047-E007-43EF-66DDC325F4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317746"/>
            <a:ext cx="8915400" cy="294481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2000" b="1" dirty="0">
                <a:solidFill>
                  <a:srgbClr val="0070C0"/>
                </a:solidFill>
              </a:rPr>
              <a:t>Yhteiskunnan turvallisuusstrategiassa mainittuja tehtäviä: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dirty="0"/>
              <a:t>Onnettomuuksiin ja häiriötilanteisiin </a:t>
            </a:r>
            <a:r>
              <a:rPr lang="fi-FI" sz="2000" b="1" dirty="0"/>
              <a:t>varautuminen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dirty="0"/>
              <a:t>Valmiussuunnittelu, etukäteisvalmistelut, </a:t>
            </a:r>
            <a:r>
              <a:rPr lang="fi-FI" sz="2000" b="1" dirty="0"/>
              <a:t>koulutus, valmiusharjoitukset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b="1" dirty="0"/>
              <a:t>Vapaaehtoisten koordinointi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b="1" dirty="0"/>
              <a:t>Viranomaisten tukeminen </a:t>
            </a:r>
            <a:r>
              <a:rPr lang="fi-FI" sz="2000" dirty="0"/>
              <a:t>rekrytoimalla henkilöstöä ja kouluttamalla vapaaehtoisia, kansalaisten </a:t>
            </a:r>
            <a:r>
              <a:rPr lang="fi-FI" sz="2000" b="1" dirty="0"/>
              <a:t>auttamishalun kanavointi </a:t>
            </a:r>
            <a:r>
              <a:rPr lang="fi-FI" sz="2000" dirty="0"/>
              <a:t>auttamistehtäviin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b="1" dirty="0"/>
              <a:t>Omatoiminen varautuminen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dirty="0"/>
              <a:t>Kansainväliset tehtävät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dirty="0"/>
              <a:t>Laajamittaisen maahantulon hallinta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dirty="0"/>
              <a:t>Henkinen kriisinkestävyys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i-FI" sz="2000" b="1" dirty="0"/>
              <a:t>Tilannekuvan tuottaminen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https://turvallisuuskomitea.fi/wp-content/uploads/2018/02/YTS_2017_suomi.pdf</a:t>
            </a:r>
            <a:endParaRPr lang="fi-FI" sz="1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i-FI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fi-FI" sz="2000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8FFFC70-A945-AADB-2759-5DF80042C2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7350" y="1866900"/>
            <a:ext cx="2533650" cy="318873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668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A4E4-86A7-0141-8CC1-7DFAE0960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Punaisen Ristin valmius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80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5C9C555-F0FD-674F-A348-AB7C15ED5EC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sz="2500">
                <a:latin typeface="Georgia"/>
                <a:cs typeface="Arial"/>
              </a:rPr>
              <a:t>Kansainväliset </a:t>
            </a:r>
            <a:r>
              <a:rPr lang="fi-FI" sz="2500">
                <a:latin typeface="Georgia"/>
                <a:cs typeface="Arial"/>
                <a:hlinkClick r:id="rId3"/>
              </a:rPr>
              <a:t>Geneven sopimukset</a:t>
            </a:r>
            <a:r>
              <a:rPr lang="fi-FI" sz="2500">
                <a:latin typeface="Georgia"/>
                <a:cs typeface="Arial"/>
              </a:rPr>
              <a:t>.</a:t>
            </a:r>
          </a:p>
          <a:p>
            <a:endParaRPr lang="fi-FI" sz="2500"/>
          </a:p>
          <a:p>
            <a:endParaRPr lang="fi-FI" sz="2500"/>
          </a:p>
          <a:p>
            <a:endParaRPr lang="fi-FI" sz="25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682C1E-DFF9-3246-9CB1-CC241673931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268115"/>
            <a:ext cx="3562350" cy="3890449"/>
          </a:xfrm>
        </p:spPr>
        <p:txBody>
          <a:bodyPr/>
          <a:lstStyle/>
          <a:p>
            <a:r>
              <a:rPr lang="fi-FI" sz="2500">
                <a:hlinkClick r:id="rId4"/>
              </a:rPr>
              <a:t>Laki</a:t>
            </a:r>
            <a:r>
              <a:rPr lang="fi-FI" sz="2500"/>
              <a:t> ja tasavallan presidentin </a:t>
            </a:r>
            <a:r>
              <a:rPr lang="fi-FI" sz="2500">
                <a:hlinkClick r:id="rId5"/>
              </a:rPr>
              <a:t>asetus </a:t>
            </a:r>
            <a:r>
              <a:rPr lang="fi-FI" sz="2500"/>
              <a:t>Punaisesta Rististä </a:t>
            </a:r>
          </a:p>
          <a:p>
            <a:endParaRPr lang="fi-FI" sz="25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70812F-FF3D-2B4B-BE56-8259589F62E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267700" y="1483775"/>
            <a:ext cx="3924299" cy="4350524"/>
          </a:xfrm>
        </p:spPr>
        <p:txBody>
          <a:bodyPr/>
          <a:lstStyle/>
          <a:p>
            <a:r>
              <a:rPr lang="fi-FI" sz="2500" dirty="0">
                <a:latin typeface="Georgia"/>
                <a:cs typeface="Arial"/>
              </a:rPr>
              <a:t>Yhteistyöpöytäkirjat / sopimukset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>
                <a:latin typeface="Georgia"/>
                <a:cs typeface="Arial"/>
                <a:hlinkClick r:id="rId6"/>
              </a:rPr>
              <a:t>STM</a:t>
            </a:r>
            <a:endParaRPr lang="fi-FI" sz="2500" dirty="0">
              <a:latin typeface="Georgia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>
                <a:latin typeface="Georgia"/>
                <a:cs typeface="Arial"/>
                <a:hlinkClick r:id="rId7"/>
              </a:rPr>
              <a:t>SM</a:t>
            </a:r>
            <a:endParaRPr lang="fi-FI" sz="2500" dirty="0">
              <a:latin typeface="Georgia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/>
              <a:t>Maahanmuuttovirasto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>
                <a:latin typeface="Georgia"/>
                <a:cs typeface="Arial"/>
              </a:rPr>
              <a:t>Poliisi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>
                <a:latin typeface="Georgia"/>
                <a:cs typeface="Arial"/>
              </a:rPr>
              <a:t>Hyvinvointialueet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>
                <a:latin typeface="Georgia"/>
                <a:cs typeface="Arial"/>
              </a:rPr>
              <a:t>Kunnat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500" dirty="0">
                <a:latin typeface="Georgia"/>
                <a:cs typeface="Arial"/>
              </a:rPr>
              <a:t> Muut alueelliset sopimukset</a:t>
            </a:r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305562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F7B35-19D6-194B-B5EE-7344812DA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51290"/>
            <a:ext cx="10515600" cy="29448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b="1">
                <a:ea typeface="+mn-lt"/>
                <a:cs typeface="+mn-lt"/>
              </a:rPr>
              <a:t>Kaikissa oloissa suojella elämää ja terveyttä</a:t>
            </a:r>
            <a:r>
              <a:rPr lang="fi-FI" sz="2000">
                <a:ea typeface="+mn-lt"/>
                <a:cs typeface="+mn-lt"/>
              </a:rPr>
              <a:t> sekä puolustaa ihmisarvoa ja ihmisoikeuksia</a:t>
            </a:r>
            <a:endParaRPr lang="fi-FI" sz="2000">
              <a:cs typeface="Calibri" panose="020F0502020204030204"/>
            </a:endParaRPr>
          </a:p>
          <a:p>
            <a:r>
              <a:rPr lang="fi-FI" sz="2000" b="1">
                <a:ea typeface="+mn-lt"/>
                <a:cs typeface="+mn-lt"/>
              </a:rPr>
              <a:t>Pelastaa ihmishenkiä kotimaassa </a:t>
            </a:r>
            <a:r>
              <a:rPr lang="fi-FI" sz="2000">
                <a:ea typeface="+mn-lt"/>
                <a:cs typeface="+mn-lt"/>
              </a:rPr>
              <a:t>ja ulkomailla</a:t>
            </a:r>
            <a:endParaRPr lang="fi-FI" sz="2000">
              <a:cs typeface="Calibri" panose="020F0502020204030204"/>
            </a:endParaRPr>
          </a:p>
          <a:p>
            <a:r>
              <a:rPr lang="fi-FI" sz="2000">
                <a:ea typeface="+mn-lt"/>
                <a:cs typeface="+mn-lt"/>
              </a:rPr>
              <a:t>Auttaa kaikkein heikoimmassa asemassa olevia inhimillisten kärsimysten ehkäisemiseksi ja lieventämiseksi</a:t>
            </a:r>
            <a:endParaRPr lang="fi-FI" sz="2000"/>
          </a:p>
          <a:p>
            <a:r>
              <a:rPr lang="fi-FI" sz="2000" b="1">
                <a:ea typeface="+mn-lt"/>
                <a:cs typeface="+mn-lt"/>
              </a:rPr>
              <a:t>Tukea ja avustaa maan viranomaisia</a:t>
            </a:r>
            <a:r>
              <a:rPr lang="fi-FI" sz="2000">
                <a:ea typeface="+mn-lt"/>
                <a:cs typeface="+mn-lt"/>
              </a:rPr>
              <a:t> niin rauhan kuin sodan ja aseellisten selkkausten aikana ihmisten hyvinvoinnin edistämiseksi.</a:t>
            </a:r>
            <a:endParaRPr lang="fi-FI" sz="2000"/>
          </a:p>
          <a:p>
            <a:pPr marL="0" indent="0">
              <a:buNone/>
            </a:pPr>
            <a:endParaRPr lang="fi-FI" sz="2000">
              <a:cs typeface="Calibri" panose="020F0502020204030204"/>
            </a:endParaRPr>
          </a:p>
          <a:p>
            <a:pPr marL="0" indent="0">
              <a:buNone/>
            </a:pPr>
            <a:r>
              <a:rPr lang="fi-FI" sz="2000" b="1">
                <a:solidFill>
                  <a:srgbClr val="C00000"/>
                </a:solidFill>
                <a:ea typeface="+mn-lt"/>
                <a:cs typeface="+mn-lt"/>
              </a:rPr>
              <a:t>Tarkoituksensa toteuttamiseksi järjestö</a:t>
            </a:r>
            <a:r>
              <a:rPr lang="fi-FI" sz="2000" b="1">
                <a:ea typeface="+mn-lt"/>
                <a:cs typeface="+mn-lt"/>
              </a:rPr>
              <a:t> </a:t>
            </a:r>
            <a:r>
              <a:rPr lang="fi-FI" sz="2000">
                <a:ea typeface="+mn-lt"/>
                <a:cs typeface="+mn-lt"/>
              </a:rPr>
              <a:t>(mm.):</a:t>
            </a:r>
            <a:endParaRPr lang="fi-FI" sz="2000">
              <a:cs typeface="Calibri" panose="020F0502020204030204"/>
            </a:endParaRPr>
          </a:p>
          <a:p>
            <a:r>
              <a:rPr lang="fi-FI" sz="2000">
                <a:ea typeface="+mn-lt"/>
                <a:cs typeface="+mn-lt"/>
              </a:rPr>
              <a:t>Ylläpitää ja vahvistaa auttamisvalmiutta ja harjoittaa humanitaarista avustustoimintaa</a:t>
            </a:r>
            <a:endParaRPr lang="fi-FI" sz="2000"/>
          </a:p>
          <a:p>
            <a:r>
              <a:rPr lang="fi-FI" sz="2000">
                <a:ea typeface="+mn-lt"/>
                <a:cs typeface="+mn-lt"/>
              </a:rPr>
              <a:t>Ylläpitää ja vahvistaa järjestön valmiutta</a:t>
            </a:r>
            <a:endParaRPr lang="fi-FI" sz="2000"/>
          </a:p>
          <a:p>
            <a:pPr marL="0" indent="0">
              <a:buNone/>
            </a:pPr>
            <a:r>
              <a:rPr lang="fi-FI" sz="2000" i="1">
                <a:ea typeface="+mn-lt"/>
                <a:cs typeface="+mn-lt"/>
              </a:rPr>
              <a:t>Tasavallan presidentin asetus Suomen Punaisesta Rististä (827/2017)</a:t>
            </a:r>
            <a:endParaRPr lang="fi-FI" sz="2000" i="1">
              <a:cs typeface="Calibri"/>
            </a:endParaRPr>
          </a:p>
          <a:p>
            <a:pPr>
              <a:spcBef>
                <a:spcPts val="2000"/>
              </a:spcBef>
            </a:pPr>
            <a:endParaRPr lang="fi-FI">
              <a:ea typeface="Verdana" panose="020B0604030504040204" pitchFamily="34" charset="0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0E145-6888-4030-9164-FEBAE1924A8D}"/>
              </a:ext>
            </a:extLst>
          </p:cNvPr>
          <p:cNvSpPr txBox="1"/>
          <p:nvPr/>
        </p:nvSpPr>
        <p:spPr>
          <a:xfrm>
            <a:off x="615430" y="391156"/>
            <a:ext cx="675529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000"/>
              </a:spcBef>
            </a:pPr>
            <a:r>
              <a:rPr lang="fi-FI" sz="4000" b="1">
                <a:solidFill>
                  <a:srgbClr val="C00000"/>
                </a:solidFill>
                <a:latin typeface="Arial"/>
                <a:ea typeface="Verdana"/>
                <a:cs typeface="Arial"/>
              </a:rPr>
              <a:t>Punaisen Ristin tehtävä</a:t>
            </a:r>
            <a:endParaRPr lang="fi-FI" sz="4000" b="1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0B8B223-5981-421C-B100-CF8A40C395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E16B-6E2B-44E8-B484-0822D24EF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731" y="915987"/>
            <a:ext cx="4821822" cy="5152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fi-FI" sz="2000" dirty="0">
              <a:solidFill>
                <a:srgbClr val="000000"/>
              </a:solidFill>
              <a:latin typeface="Arial"/>
              <a:cs typeface="Calibri" panose="020F0502020204030204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sz="2400" b="1" dirty="0">
                <a:solidFill>
                  <a:srgbClr val="C00000"/>
                </a:solidFill>
                <a:latin typeface="Arial"/>
                <a:cs typeface="Calibri" panose="020F0502020204030204"/>
              </a:rPr>
              <a:t>Periaatteet</a:t>
            </a:r>
            <a:endParaRPr lang="fi-FI" sz="2400" b="1" dirty="0">
              <a:solidFill>
                <a:srgbClr val="C00000"/>
              </a:solidFill>
              <a:cs typeface="Calibri" panose="020F0502020204030204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sz="2000" dirty="0">
                <a:solidFill>
                  <a:srgbClr val="000000"/>
                </a:solidFill>
                <a:latin typeface="Arial"/>
                <a:cs typeface="Calibri"/>
              </a:rPr>
              <a:t>Inhimillisyys, </a:t>
            </a:r>
            <a:r>
              <a:rPr lang="fi-FI" sz="2000" dirty="0">
                <a:solidFill>
                  <a:srgbClr val="000000"/>
                </a:solidFill>
                <a:latin typeface="Arial"/>
                <a:cs typeface="Arial"/>
              </a:rPr>
              <a:t>tasapuolisuus, </a:t>
            </a:r>
            <a:endParaRPr lang="fi-FI" sz="2000" dirty="0">
              <a:solidFill>
                <a:srgbClr val="000000"/>
              </a:solidFill>
              <a:latin typeface="Arial"/>
              <a:cs typeface="Calibri"/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sz="2000" b="1" dirty="0">
                <a:solidFill>
                  <a:srgbClr val="000000"/>
                </a:solidFill>
                <a:latin typeface="Arial"/>
                <a:cs typeface="Calibri"/>
              </a:rPr>
              <a:t>puolueettomuus</a:t>
            </a:r>
            <a:r>
              <a:rPr lang="fi-FI" sz="2000" dirty="0">
                <a:solidFill>
                  <a:srgbClr val="000000"/>
                </a:solidFill>
                <a:latin typeface="Arial"/>
                <a:cs typeface="Calibri"/>
              </a:rPr>
              <a:t>, </a:t>
            </a:r>
            <a:r>
              <a:rPr lang="fi-FI" sz="2000" b="1" dirty="0">
                <a:solidFill>
                  <a:srgbClr val="000000"/>
                </a:solidFill>
                <a:latin typeface="Arial"/>
                <a:cs typeface="Calibri"/>
              </a:rPr>
              <a:t>riippumattomuus</a:t>
            </a:r>
            <a:r>
              <a:rPr lang="fi-FI" sz="2000" dirty="0">
                <a:solidFill>
                  <a:srgbClr val="000000"/>
                </a:solidFill>
                <a:latin typeface="Arial"/>
                <a:cs typeface="Calibri"/>
              </a:rPr>
              <a:t>, vapaaehtoisuus, yleismaailmallisuus, ykseys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fi-FI" sz="2000" b="1" dirty="0">
              <a:solidFill>
                <a:srgbClr val="C00000"/>
              </a:solidFill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endParaRPr lang="fi-FI" sz="2000" b="1" dirty="0">
              <a:solidFill>
                <a:srgbClr val="C00000"/>
              </a:solidFill>
            </a:endParaRP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sz="2400" b="1" dirty="0">
                <a:solidFill>
                  <a:srgbClr val="C00000"/>
                </a:solidFill>
                <a:latin typeface="Arial"/>
                <a:cs typeface="Arial"/>
              </a:rPr>
              <a:t>Arvot</a:t>
            </a:r>
          </a:p>
          <a:p>
            <a:pPr marL="0" indent="0">
              <a:spcBef>
                <a:spcPct val="20000"/>
              </a:spcBef>
              <a:spcAft>
                <a:spcPct val="0"/>
              </a:spcAft>
              <a:buNone/>
            </a:pPr>
            <a:r>
              <a:rPr lang="fi-FI" sz="2000" dirty="0">
                <a:solidFill>
                  <a:srgbClr val="000000"/>
                </a:solidFill>
                <a:latin typeface="Arial"/>
                <a:cs typeface="Arial"/>
              </a:rPr>
              <a:t>Olemme avoin, palvelualtis, aikaansaava ja yhteistyökykyinen järjestö.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2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A0E145-6888-4030-9164-FEBAE1924A8D}"/>
              </a:ext>
            </a:extLst>
          </p:cNvPr>
          <p:cNvSpPr txBox="1"/>
          <p:nvPr/>
        </p:nvSpPr>
        <p:spPr>
          <a:xfrm>
            <a:off x="615430" y="391156"/>
            <a:ext cx="675529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000"/>
              </a:spcBef>
            </a:pPr>
            <a:r>
              <a:rPr lang="fi-FI" sz="4000" b="1" dirty="0">
                <a:solidFill>
                  <a:srgbClr val="C00000"/>
                </a:solidFill>
                <a:latin typeface="Arial"/>
                <a:ea typeface="Verdana"/>
                <a:cs typeface="Arial"/>
              </a:rPr>
              <a:t>Varautumisen tasot</a:t>
            </a:r>
            <a:endParaRPr lang="fi-FI" sz="40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373D5E83-842B-6F59-BF37-FC6A077920EA}"/>
              </a:ext>
            </a:extLst>
          </p:cNvPr>
          <p:cNvSpPr/>
          <p:nvPr/>
        </p:nvSpPr>
        <p:spPr>
          <a:xfrm>
            <a:off x="822386" y="4136366"/>
            <a:ext cx="2185357" cy="963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b="1" dirty="0">
                <a:latin typeface="Arial"/>
                <a:cs typeface="Calibri"/>
              </a:rPr>
              <a:t>Perusvalmius</a:t>
            </a:r>
            <a:endParaRPr lang="fi-FI" sz="2000" b="1" dirty="0">
              <a:latin typeface="Arial"/>
              <a:cs typeface="Arial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C843945-F75B-2A32-B416-A2BE9CA65F5C}"/>
              </a:ext>
            </a:extLst>
          </p:cNvPr>
          <p:cNvSpPr/>
          <p:nvPr/>
        </p:nvSpPr>
        <p:spPr>
          <a:xfrm>
            <a:off x="3530632" y="3086100"/>
            <a:ext cx="2185357" cy="201354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cs typeface="Calibri"/>
              </a:rPr>
              <a:t>Tehostettu valmius</a:t>
            </a:r>
          </a:p>
          <a:p>
            <a:pPr algn="ctr"/>
            <a:r>
              <a:rPr lang="fi-FI" sz="2000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cs typeface="Calibri"/>
              </a:rPr>
              <a:t>alueellinen operaatio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1BAE7973-2D02-0507-6237-7AAD6E8E2F2E}"/>
              </a:ext>
            </a:extLst>
          </p:cNvPr>
          <p:cNvSpPr/>
          <p:nvPr/>
        </p:nvSpPr>
        <p:spPr>
          <a:xfrm>
            <a:off x="9184257" y="1333389"/>
            <a:ext cx="2185357" cy="3838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b="1" dirty="0">
                <a:solidFill>
                  <a:schemeClr val="bg1"/>
                </a:solidFill>
                <a:latin typeface="Arial"/>
                <a:cs typeface="Calibri"/>
              </a:rPr>
              <a:t>Täysvalmius</a:t>
            </a:r>
            <a:endParaRPr lang="fi-FI" sz="2000" b="1" dirty="0">
              <a:latin typeface="Arial"/>
              <a:cs typeface="Calibri"/>
            </a:endParaRPr>
          </a:p>
        </p:txBody>
      </p:sp>
      <p:sp>
        <p:nvSpPr>
          <p:cNvPr id="2" name="Suorakulmio 7">
            <a:extLst>
              <a:ext uri="{FF2B5EF4-FFF2-40B4-BE49-F238E27FC236}">
                <a16:creationId xmlns:a16="http://schemas.microsoft.com/office/drawing/2014/main" id="{54F7E6EB-0277-DDA1-2100-94354AE730C5}"/>
              </a:ext>
            </a:extLst>
          </p:cNvPr>
          <p:cNvSpPr/>
          <p:nvPr/>
        </p:nvSpPr>
        <p:spPr>
          <a:xfrm>
            <a:off x="6414279" y="2296065"/>
            <a:ext cx="2185357" cy="28035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  <a:highlight>
                  <a:srgbClr val="FFCC00"/>
                </a:highlight>
                <a:latin typeface="Arial"/>
                <a:cs typeface="Calibri"/>
              </a:rPr>
              <a:t>Tehostettu valmius,</a:t>
            </a:r>
          </a:p>
          <a:p>
            <a:pPr algn="ctr"/>
            <a:r>
              <a:rPr lang="fi-FI" sz="2000" dirty="0">
                <a:solidFill>
                  <a:schemeClr val="tx1"/>
                </a:solidFill>
                <a:highlight>
                  <a:srgbClr val="FFCC00"/>
                </a:highlight>
                <a:latin typeface="Arial"/>
                <a:cs typeface="Calibri"/>
              </a:rPr>
              <a:t>Valtakunnallinen operaatio</a:t>
            </a:r>
          </a:p>
        </p:txBody>
      </p:sp>
    </p:spTree>
    <p:extLst>
      <p:ext uri="{BB962C8B-B14F-4D97-AF65-F5344CB8AC3E}">
        <p14:creationId xmlns:p14="http://schemas.microsoft.com/office/powerpoint/2010/main" val="2554135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F4A673-92AF-89AC-55AB-76CA72FA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67"/>
            <a:ext cx="5497286" cy="781750"/>
          </a:xfrm>
        </p:spPr>
        <p:txBody>
          <a:bodyPr/>
          <a:lstStyle/>
          <a:p>
            <a:r>
              <a:rPr lang="fi-FI" dirty="0"/>
              <a:t>Perusvalmius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F69738-4C64-18FD-0774-7B5A72277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22388"/>
            <a:ext cx="10515600" cy="294481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i-FI" sz="1800" dirty="0"/>
              <a:t>Ylläpidetään normaalioloissa. </a:t>
            </a:r>
          </a:p>
          <a:p>
            <a:pPr>
              <a:spcBef>
                <a:spcPts val="600"/>
              </a:spcBef>
            </a:pPr>
            <a:r>
              <a:rPr lang="fi-FI" sz="1800" dirty="0"/>
              <a:t>Tavoitteena on valmiuden ylläpitäminen ja rakentaminen.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/>
              <a:t>Häiriöt hoidetaan </a:t>
            </a:r>
            <a:r>
              <a:rPr lang="fi-FI" sz="1800" b="1" dirty="0"/>
              <a:t>operatiivisella tasolla </a:t>
            </a:r>
            <a:r>
              <a:rPr lang="fi-FI" sz="1800" dirty="0"/>
              <a:t>ja usein tilanteet ovat kestoltaan </a:t>
            </a:r>
            <a:r>
              <a:rPr lang="fi-FI" sz="1800" b="1" dirty="0"/>
              <a:t>joitain tunteja</a:t>
            </a:r>
            <a:r>
              <a:rPr lang="fi-FI" sz="1800" dirty="0"/>
              <a:t>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>
                <a:ea typeface="Times New Roman" panose="02020603050405020304" pitchFamily="18" charset="0"/>
              </a:rPr>
              <a:t>Tällaisia tilanteita ovat esimerkiksi: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600" dirty="0">
                <a:ea typeface="Times New Roman" panose="02020603050405020304" pitchFamily="18" charset="0"/>
              </a:rPr>
              <a:t>Kotimaan apu ja henkinen tuki yksittäiselle perheelle tulipalon tai muun äkillisen tilanteen jälkeen. 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600" dirty="0">
                <a:ea typeface="Times New Roman" panose="02020603050405020304" pitchFamily="18" charset="0"/>
              </a:rPr>
              <a:t>Etsintätehtävät osana Vapaaehtoista pelastuspalvelua (Vapepa) 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600" dirty="0">
                <a:ea typeface="Times New Roman" panose="02020603050405020304" pitchFamily="18" charset="0"/>
              </a:rPr>
              <a:t>Paikalliset vesihuollon ja pitkittyneet energiahuollon häiriöt</a:t>
            </a:r>
            <a:endParaRPr lang="fi-FI" sz="1800" b="1" dirty="0"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b="1" dirty="0">
                <a:ea typeface="Times New Roman" panose="02020603050405020304" pitchFamily="18" charset="0"/>
              </a:rPr>
              <a:t>Perusvalmiudessa osasto /Vapepa tarvittaessa aktivoituu päivittäisissä auttamistilanteissa. </a:t>
            </a:r>
            <a:r>
              <a:rPr lang="fi-FI" sz="1800" dirty="0">
                <a:ea typeface="Times New Roman" panose="02020603050405020304" pitchFamily="18" charset="0"/>
              </a:rPr>
              <a:t>Piiri tukee tarvittaessa. Keskustoimistolla ei ole aktiivista roolia.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/>
              <a:t>Ei ole juurikaan vaikutusta esimerkiksi johtamis‐, viestintä‐ tai henkilöstöjärjestelyihin</a:t>
            </a:r>
          </a:p>
          <a:p>
            <a:endParaRPr lang="fi-FI" sz="1800" dirty="0"/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EFDB9BE6-EAF9-C934-1FB9-E8D6F11CBC02}"/>
              </a:ext>
            </a:extLst>
          </p:cNvPr>
          <p:cNvSpPr/>
          <p:nvPr/>
        </p:nvSpPr>
        <p:spPr>
          <a:xfrm>
            <a:off x="9853126" y="412031"/>
            <a:ext cx="942393" cy="90304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354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F4A673-92AF-89AC-55AB-76CA72FA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67"/>
            <a:ext cx="10515600" cy="781750"/>
          </a:xfrm>
        </p:spPr>
        <p:txBody>
          <a:bodyPr/>
          <a:lstStyle/>
          <a:p>
            <a:r>
              <a:rPr lang="fi-FI" dirty="0"/>
              <a:t>Tehostettu valmius – alueellinen operaatio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F69738-4C64-18FD-0774-7B5A72277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182429"/>
            <a:ext cx="10515600" cy="294481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>
                <a:effectLst/>
                <a:ea typeface="Times New Roman" panose="02020603050405020304" pitchFamily="18" charset="0"/>
              </a:rPr>
              <a:t>Tavoitteena on häiriötilanteen normalisointi.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nb-NO" sz="1800" b="1" dirty="0">
                <a:effectLst/>
                <a:ea typeface="Times New Roman" panose="02020603050405020304" pitchFamily="18" charset="0"/>
              </a:rPr>
              <a:t>Alueellisesti keskisuuret seuraukset</a:t>
            </a:r>
            <a:r>
              <a:rPr lang="nb-NO" sz="1800" dirty="0">
                <a:effectLst/>
                <a:ea typeface="Times New Roman" panose="02020603050405020304" pitchFamily="18" charset="0"/>
              </a:rPr>
              <a:t> tai tapahtuma </a:t>
            </a:r>
            <a:r>
              <a:rPr lang="nb-NO" sz="1800" b="1" dirty="0">
                <a:effectLst/>
                <a:ea typeface="Times New Roman" panose="02020603050405020304" pitchFamily="18" charset="0"/>
              </a:rPr>
              <a:t>voi kehittyä negatiiviseen suuntaan</a:t>
            </a:r>
            <a:r>
              <a:rPr lang="nb-NO" sz="1800" dirty="0">
                <a:effectLst/>
                <a:ea typeface="Times New Roman" panose="02020603050405020304" pitchFamily="18" charset="0"/>
              </a:rPr>
              <a:t>, joka vaatii Punaisen Ristin vastausta.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nb-NO" sz="1800" dirty="0">
                <a:effectLst/>
                <a:ea typeface="Times New Roman" panose="02020603050405020304" pitchFamily="18" charset="0"/>
              </a:rPr>
              <a:t>Tällaisia tilanteita voivat olla: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600" dirty="0">
                <a:effectLst/>
                <a:ea typeface="Times New Roman" panose="02020603050405020304" pitchFamily="18" charset="0"/>
              </a:rPr>
              <a:t>Laajat rakennuspalot tai sellaiset, joissa kuolleita ja loukkaantuneita on paljon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600" dirty="0">
                <a:effectLst/>
                <a:ea typeface="Times New Roman" panose="02020603050405020304" pitchFamily="18" charset="0"/>
              </a:rPr>
              <a:t>Merkittävä lento-, rautatie-, maantie tai merellinen suuronnettomuus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600" dirty="0">
                <a:effectLst/>
                <a:ea typeface="Times New Roman" panose="02020603050405020304" pitchFamily="18" charset="0"/>
              </a:rPr>
              <a:t>Laaja maastopalo 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600" dirty="0">
                <a:effectLst/>
                <a:ea typeface="Times New Roman" panose="02020603050405020304" pitchFamily="18" charset="0"/>
              </a:rPr>
              <a:t>Terroristinen isku tai muu väkivaltainen isku, jonka kohteena on laaja ihmisjoukko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b="1" dirty="0">
                <a:ea typeface="Times New Roman" panose="02020603050405020304" pitchFamily="18" charset="0"/>
              </a:rPr>
              <a:t>Piirin toiminnanjohtaja tekee päätöksen piiritason operaation aloittamisesta</a:t>
            </a:r>
            <a:r>
              <a:rPr lang="fi-FI" sz="1800" dirty="0">
                <a:ea typeface="Times New Roman" panose="02020603050405020304" pitchFamily="18" charset="0"/>
              </a:rPr>
              <a:t>. </a:t>
            </a:r>
            <a:r>
              <a:rPr lang="fi-FI" sz="1800" dirty="0">
                <a:effectLst/>
                <a:ea typeface="Times New Roman" panose="02020603050405020304" pitchFamily="18" charset="0"/>
              </a:rPr>
              <a:t>Piiri koordinoi ja johtaa Punaisen Ristin toiminta alueellaan. Osastot toimivat alueellisen valmiussuunnitelman mukaisesti tai tarvittaessa tukevat muita alueita. </a:t>
            </a:r>
            <a:r>
              <a:rPr lang="fi-FI" sz="1800" b="1" dirty="0">
                <a:ea typeface="Times New Roman" panose="02020603050405020304" pitchFamily="18" charset="0"/>
              </a:rPr>
              <a:t>Laitokset </a:t>
            </a:r>
            <a:r>
              <a:rPr lang="fi-FI" sz="1800" dirty="0">
                <a:ea typeface="Times New Roman" panose="02020603050405020304" pitchFamily="18" charset="0"/>
              </a:rPr>
              <a:t>tukevat tarvittavilta osin operaatiota.</a:t>
            </a:r>
            <a:endParaRPr lang="fi-FI" sz="1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</a:rPr>
              <a:t>Keskustoimistossa kotimaan valmiuden päällikkö johtaa keskustoimiston toimintaa</a:t>
            </a:r>
            <a:r>
              <a:rPr lang="fi-FI" sz="1800" dirty="0">
                <a:effectLst/>
                <a:ea typeface="Times New Roman" panose="02020603050405020304" pitchFamily="18" charset="0"/>
              </a:rPr>
              <a:t> ja vastaa johdon informoinnista ja tarvittavien lisäresurssien pyynnöstä. Viestintä suunnitellaan ja toteutetaan valtakunnallisesti.</a:t>
            </a:r>
          </a:p>
          <a:p>
            <a:endParaRPr lang="fi-FI" sz="1800" dirty="0"/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C0E80EA1-897A-C06A-6555-1131136D5FF8}"/>
              </a:ext>
            </a:extLst>
          </p:cNvPr>
          <p:cNvSpPr/>
          <p:nvPr/>
        </p:nvSpPr>
        <p:spPr>
          <a:xfrm>
            <a:off x="9853126" y="412031"/>
            <a:ext cx="942393" cy="903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29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F4A673-92AF-89AC-55AB-76CA72FA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67"/>
            <a:ext cx="10515600" cy="781750"/>
          </a:xfrm>
        </p:spPr>
        <p:txBody>
          <a:bodyPr/>
          <a:lstStyle/>
          <a:p>
            <a:r>
              <a:rPr lang="fi-FI" dirty="0"/>
              <a:t>Tehostettu valmius – valtakunnallinen operaatio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F69738-4C64-18FD-0774-7B5A72277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22388"/>
            <a:ext cx="10515600" cy="29448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>
                <a:effectLst/>
                <a:ea typeface="Times New Roman" panose="02020603050405020304" pitchFamily="18" charset="0"/>
              </a:rPr>
              <a:t>Tapahtumalla on merkittäviä seurauksia tai sillä on suuri mahdollisuus kehittyä merkittäviksi seurauksiksi. Tällaisia tilanteita ovat esimerkiksi: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ea typeface="Times New Roman" panose="02020603050405020304" pitchFamily="18" charset="0"/>
              </a:rPr>
              <a:t>Laajamittainen maahantulo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ea typeface="Times New Roman" panose="02020603050405020304" pitchFamily="18" charset="0"/>
              </a:rPr>
              <a:t>Laaja informaatiovaikuttaminen – erityisesti teot, joilla yritetään vaikeuttaa humanitaarista avustustyötä tai Punaisen Ristin toimintaa</a:t>
            </a:r>
          </a:p>
          <a:p>
            <a:pPr marL="800100" lvl="1" indent="-342900" algn="just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ea typeface="Times New Roman" panose="02020603050405020304" pitchFamily="18" charset="0"/>
              </a:rPr>
              <a:t>Terveysturvallisuushäiriöt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b="1" dirty="0">
                <a:latin typeface="Arial"/>
                <a:ea typeface="Times New Roman" panose="02020603050405020304" pitchFamily="18" charset="0"/>
                <a:cs typeface="Arial"/>
              </a:rPr>
              <a:t>P</a:t>
            </a:r>
            <a:r>
              <a:rPr lang="fi-FI" sz="18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ääsihteeri tekee päätöksen valtakunnallisen operaation aloittamisesta</a:t>
            </a:r>
            <a:r>
              <a:rPr lang="fi-FI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. Operatiivinen johtaja nimetään. </a:t>
            </a:r>
            <a:r>
              <a:rPr lang="fi-FI" sz="1800" dirty="0">
                <a:latin typeface="Arial"/>
                <a:ea typeface="Times New Roman" panose="02020603050405020304" pitchFamily="18" charset="0"/>
                <a:cs typeface="Arial"/>
              </a:rPr>
              <a:t>O</a:t>
            </a:r>
            <a:r>
              <a:rPr lang="fi-FI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peraatiohuone aloittaa toimintansa. Kerätään valtakunnallista tilannekuvaa ja välitetään tilannekuvaraportteja</a:t>
            </a:r>
            <a:r>
              <a:rPr lang="fi-FI" sz="1800" dirty="0"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r>
              <a:rPr lang="fi-FI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Viestintä ja </a:t>
            </a:r>
            <a:r>
              <a:rPr lang="fi-FI" sz="1800" dirty="0">
                <a:latin typeface="Arial"/>
                <a:ea typeface="Times New Roman" panose="02020603050405020304" pitchFamily="18" charset="0"/>
                <a:cs typeface="Arial"/>
              </a:rPr>
              <a:t>varainhankinta</a:t>
            </a:r>
            <a:r>
              <a:rPr lang="fi-FI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suunnitellaan valtakunnallisesti. </a:t>
            </a:r>
            <a:r>
              <a:rPr lang="fi-FI" sz="18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Keskustoimisto koordinoi valtakunnallista operaatiota.</a:t>
            </a:r>
            <a:r>
              <a:rPr lang="fi-FI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>
                <a:effectLst/>
                <a:ea typeface="Times New Roman" panose="02020603050405020304" pitchFamily="18" charset="0"/>
              </a:rPr>
              <a:t>Keskustoimisto neuvottelee eri ministeriöiden ja valtakunnallisten viranomaistahojen kanssa tilanteeseen liittyen.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b="1" dirty="0">
                <a:ea typeface="Times New Roman" panose="02020603050405020304" pitchFamily="18" charset="0"/>
              </a:rPr>
              <a:t>Piirit  johtavat </a:t>
            </a:r>
            <a:r>
              <a:rPr lang="fi-FI" sz="1800" dirty="0">
                <a:ea typeface="Times New Roman" panose="02020603050405020304" pitchFamily="18" charset="0"/>
              </a:rPr>
              <a:t>toimintaa alueillaan ja neuvottelevat hyvinvointialueiden, Aluehallintoviraston (</a:t>
            </a:r>
            <a:r>
              <a:rPr lang="fi-FI" sz="1800" dirty="0" err="1">
                <a:ea typeface="Times New Roman" panose="02020603050405020304" pitchFamily="18" charset="0"/>
              </a:rPr>
              <a:t>AVI:n</a:t>
            </a:r>
            <a:r>
              <a:rPr lang="fi-FI" sz="1800" dirty="0">
                <a:ea typeface="Times New Roman" panose="02020603050405020304" pitchFamily="18" charset="0"/>
              </a:rPr>
              <a:t>) yms. kanssa. </a:t>
            </a:r>
            <a:r>
              <a:rPr lang="fi-FI" sz="1800" b="1" dirty="0">
                <a:ea typeface="Times New Roman" panose="02020603050405020304" pitchFamily="18" charset="0"/>
              </a:rPr>
              <a:t>Laitokset </a:t>
            </a:r>
            <a:r>
              <a:rPr lang="fi-FI" sz="1800" dirty="0">
                <a:ea typeface="Times New Roman" panose="02020603050405020304" pitchFamily="18" charset="0"/>
              </a:rPr>
              <a:t>tukevat tarvittavilta osin operaatiota.</a:t>
            </a:r>
            <a:endParaRPr lang="fi-FI" sz="1800" dirty="0">
              <a:effectLst/>
              <a:ea typeface="Times New Roman" panose="02020603050405020304" pitchFamily="18" charset="0"/>
            </a:endParaRPr>
          </a:p>
          <a:p>
            <a:r>
              <a:rPr lang="fi-FI" sz="1800" dirty="0"/>
              <a:t>Tehostettu valmius vaikuttaa johtamis‐, viestintä‐ ja henkilöstöjärjestelyihin. Tilanteen kehittymistä seurataan aktiivisesti ja etupainotteisesti.</a:t>
            </a: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CC689534-DF5A-6662-BED8-FDD77478C348}"/>
              </a:ext>
            </a:extLst>
          </p:cNvPr>
          <p:cNvSpPr/>
          <p:nvPr/>
        </p:nvSpPr>
        <p:spPr>
          <a:xfrm>
            <a:off x="9853126" y="412031"/>
            <a:ext cx="942393" cy="90304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42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A4E4-86A7-0141-8CC1-7DFAE0960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88404"/>
            <a:ext cx="9757025" cy="2681191"/>
          </a:xfrm>
        </p:spPr>
        <p:txBody>
          <a:bodyPr>
            <a:normAutofit/>
          </a:bodyPr>
          <a:lstStyle/>
          <a:p>
            <a:pPr algn="ctr"/>
            <a:r>
              <a:rPr lang="fi-FI" sz="4400" dirty="0">
                <a:latin typeface="Arial"/>
                <a:cs typeface="Arial"/>
              </a:rPr>
              <a:t>Seuraavilla dioilla on esimerkkejä Punaisen Ristin auttamistehtävistä.</a:t>
            </a:r>
            <a:br>
              <a:rPr lang="fi-FI" sz="4400" dirty="0">
                <a:latin typeface="Arial"/>
                <a:cs typeface="Arial"/>
              </a:rPr>
            </a:br>
            <a:r>
              <a:rPr lang="fi-FI" sz="4400" dirty="0">
                <a:latin typeface="Arial"/>
                <a:cs typeface="Arial"/>
              </a:rPr>
              <a:t>Oletko ollut mukana auttamassa? 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632642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F4A673-92AF-89AC-55AB-76CA72FA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67"/>
            <a:ext cx="10515600" cy="781750"/>
          </a:xfrm>
        </p:spPr>
        <p:txBody>
          <a:bodyPr/>
          <a:lstStyle/>
          <a:p>
            <a:r>
              <a:rPr lang="fi-FI" dirty="0"/>
              <a:t>Täysvalmius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F69738-4C64-18FD-0774-7B5A72277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22388"/>
            <a:ext cx="10515600" cy="2944813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>
                <a:ea typeface="Times New Roman" panose="02020603050405020304" pitchFamily="18" charset="0"/>
              </a:rPr>
              <a:t>Täysvalmiudessa tapahtumalla on erittäin vakavia seurauksia. </a:t>
            </a:r>
            <a:r>
              <a:rPr lang="fi-FI" sz="1800" dirty="0">
                <a:ea typeface="Times New Roman" panose="02020603050405020304" pitchFamily="18" charset="0"/>
                <a:hlinkClick r:id="rId2"/>
              </a:rPr>
              <a:t>Valmiuslain</a:t>
            </a:r>
            <a:r>
              <a:rPr lang="fi-FI" sz="1800" dirty="0">
                <a:ea typeface="Times New Roman" panose="02020603050405020304" pitchFamily="18" charset="0"/>
              </a:rPr>
              <a:t> eri pykäliä on otettu käyttöön, Suomessa on poikkeusolot. Tällaisia tilanteita voivat olla esimerkiksi: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ea typeface="Times New Roman" panose="02020603050405020304" pitchFamily="18" charset="0"/>
              </a:rPr>
              <a:t>Vakava ja laaja ydinvoimalaitosonnettomuus Suomessa tai Suomen lähialueilla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ea typeface="Times New Roman" panose="02020603050405020304" pitchFamily="18" charset="0"/>
              </a:rPr>
              <a:t>Tieto- ja viestintäverkkojen laajat ja pitkäkestoiset häiriöt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ea typeface="Times New Roman" panose="02020603050405020304" pitchFamily="18" charset="0"/>
              </a:rPr>
              <a:t>Vakavat pandemiat tai muut erityiset terveysturvallisuushäiriöt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A</a:t>
            </a:r>
            <a:r>
              <a:rPr lang="fi-FI" sz="1600" b="0" i="0" dirty="0">
                <a:effectLst/>
              </a:rPr>
              <a:t>seellinen tai siihen vakavuudeltaan rinnastettava hyökkäys</a:t>
            </a:r>
            <a:endParaRPr lang="fi-FI" sz="1600" dirty="0"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>
                <a:ea typeface="Times New Roman" panose="02020603050405020304" pitchFamily="18" charset="0"/>
              </a:rPr>
              <a:t>Täysvalmiudessa voidaan ottaa käyttöön kaikki mahdolliset lisäresurssit ja voimavarat.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dirty="0">
                <a:ea typeface="Times New Roman" panose="02020603050405020304" pitchFamily="18" charset="0"/>
              </a:rPr>
              <a:t>Tilanteet ovat usein kestoltaan kuukausia.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</a:rPr>
              <a:t>Keskustoimisto johtaa valtakunnallista operaatiota.</a:t>
            </a:r>
            <a:r>
              <a:rPr lang="fi-FI" sz="18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i-FI" sz="1800" b="1" dirty="0">
                <a:ea typeface="Times New Roman" panose="02020603050405020304" pitchFamily="18" charset="0"/>
              </a:rPr>
              <a:t>Erityistä</a:t>
            </a:r>
            <a:r>
              <a:rPr lang="fi-FI" sz="1800" dirty="0">
                <a:ea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fi-FI" sz="1800" dirty="0">
                <a:effectLst/>
                <a:ea typeface="Times New Roman" panose="02020603050405020304" pitchFamily="18" charset="0"/>
              </a:rPr>
              <a:t>Turvallisuudesta huolehtiminen</a:t>
            </a:r>
          </a:p>
          <a:p>
            <a:pPr lvl="1">
              <a:spcBef>
                <a:spcPts val="0"/>
              </a:spcBef>
            </a:pPr>
            <a:r>
              <a:rPr lang="fi-FI" sz="1800" dirty="0">
                <a:ea typeface="Times New Roman" panose="02020603050405020304" pitchFamily="18" charset="0"/>
              </a:rPr>
              <a:t>Resurssien nopea kasvattaminen (vapaaehtoiset, työntekijät, lahjoitukset)</a:t>
            </a:r>
            <a:endParaRPr lang="fi-FI" sz="18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fi-FI" sz="1800" dirty="0">
                <a:ea typeface="Times New Roman" panose="02020603050405020304" pitchFamily="18" charset="0"/>
              </a:rPr>
              <a:t>Kansainvälisen avun vastaanotto</a:t>
            </a:r>
            <a:endParaRPr lang="fi-FI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5A64317A-9835-DADF-B5D6-CC5E74647650}"/>
              </a:ext>
            </a:extLst>
          </p:cNvPr>
          <p:cNvSpPr/>
          <p:nvPr/>
        </p:nvSpPr>
        <p:spPr>
          <a:xfrm>
            <a:off x="9853126" y="412031"/>
            <a:ext cx="942393" cy="90304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075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0FCEE-5D56-507A-8802-A2DD59A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0" y="468017"/>
            <a:ext cx="4743450" cy="781750"/>
          </a:xfrm>
        </p:spPr>
        <p:txBody>
          <a:bodyPr/>
          <a:lstStyle/>
          <a:p>
            <a:r>
              <a:rPr lang="fi-FI" dirty="0"/>
              <a:t>Kokonaisvalmius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37714A-1A24-BD15-D5EE-BE901CBF7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750" y="1472333"/>
            <a:ext cx="7448550" cy="3044193"/>
          </a:xfrm>
        </p:spPr>
        <p:txBody>
          <a:bodyPr/>
          <a:lstStyle/>
          <a:p>
            <a:r>
              <a:rPr lang="fi-FI" sz="2000" dirty="0"/>
              <a:t>Järjestöjen </a:t>
            </a:r>
            <a:r>
              <a:rPr lang="fi-FI" sz="2000" b="1" dirty="0"/>
              <a:t>kaikkien resurssien joustava käyttö </a:t>
            </a:r>
            <a:r>
              <a:rPr lang="fi-FI" sz="2000" dirty="0"/>
              <a:t>onnettomuuksien ja häiriötilanteiden hallinnassa ja toipumisvaiheessa.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Perustuu henkilöstöön, osaamiseen, materiaaliseen valmiuteen, järjestelmiin ja prosesseihin</a:t>
            </a:r>
            <a:r>
              <a:rPr lang="fi-FI" sz="2000" b="1" dirty="0"/>
              <a:t> </a:t>
            </a:r>
            <a:r>
              <a:rPr lang="fi-FI" sz="2000" dirty="0"/>
              <a:t>sekä kykyyn </a:t>
            </a:r>
            <a:r>
              <a:rPr lang="fi-FI" sz="2000" b="1" dirty="0"/>
              <a:t>kanavoida ihmisten auttamisen halu johdetusti </a:t>
            </a:r>
            <a:r>
              <a:rPr lang="fi-FI" sz="2000" dirty="0"/>
              <a:t>mukaan toimintaan.</a:t>
            </a:r>
          </a:p>
          <a:p>
            <a:pPr marL="0" indent="0">
              <a:buNone/>
            </a:pPr>
            <a:r>
              <a:rPr lang="fi-FI" sz="2000" dirty="0"/>
              <a:t> </a:t>
            </a:r>
          </a:p>
          <a:p>
            <a:r>
              <a:rPr lang="fi-FI" sz="2000" dirty="0"/>
              <a:t>Valmius rakentuu vapaaehtoisuudelle, asiantuntijuudelle,  </a:t>
            </a:r>
            <a:r>
              <a:rPr lang="fi-FI" sz="2000" b="1" dirty="0"/>
              <a:t>viranomaisyhteistyölle</a:t>
            </a:r>
            <a:r>
              <a:rPr lang="fi-FI" sz="2000" dirty="0"/>
              <a:t> sekä</a:t>
            </a:r>
            <a:r>
              <a:rPr lang="fi-FI" sz="2000" b="1" dirty="0"/>
              <a:t> järjestöverkostoille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fi-FI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i-FI" sz="1200" dirty="0">
                <a:solidFill>
                  <a:schemeClr val="accent1">
                    <a:lumMod val="75000"/>
                  </a:schemeClr>
                </a:solidFill>
              </a:rPr>
              <a:t>Lähde:</a:t>
            </a:r>
            <a:r>
              <a:rPr lang="fi-FI" sz="1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https://rednet.punainenristi.fi/system/files/page/SPR%20Kokonaisvalmiuden%20kehitt%C3%A4minen_%2018042017%20%28002%29.pdf</a:t>
            </a:r>
            <a:r>
              <a:rPr lang="fi-FI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040A95E-C2C4-9960-D695-259693E79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472333"/>
            <a:ext cx="3981450" cy="314356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8CD93E9-8401-BB7F-EA36-6427629B1281}"/>
              </a:ext>
            </a:extLst>
          </p:cNvPr>
          <p:cNvSpPr txBox="1"/>
          <p:nvPr/>
        </p:nvSpPr>
        <p:spPr>
          <a:xfrm>
            <a:off x="266700" y="4639484"/>
            <a:ext cx="4559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Kuva: Sanna Saarto</a:t>
            </a:r>
          </a:p>
        </p:txBody>
      </p:sp>
    </p:spTree>
    <p:extLst>
      <p:ext uri="{BB962C8B-B14F-4D97-AF65-F5344CB8AC3E}">
        <p14:creationId xmlns:p14="http://schemas.microsoft.com/office/powerpoint/2010/main" val="2306747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BDDAA9B1-D108-FD52-8D57-C292372FE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036368"/>
              </p:ext>
            </p:extLst>
          </p:nvPr>
        </p:nvGraphicFramePr>
        <p:xfrm>
          <a:off x="67616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31E33758-F2C4-AA6E-4896-62FC65AF2B38}"/>
              </a:ext>
            </a:extLst>
          </p:cNvPr>
          <p:cNvSpPr txBox="1"/>
          <p:nvPr/>
        </p:nvSpPr>
        <p:spPr>
          <a:xfrm>
            <a:off x="6417141" y="391156"/>
            <a:ext cx="675529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000"/>
              </a:spcBef>
            </a:pPr>
            <a:r>
              <a:rPr lang="fi-FI" sz="4000" b="1" dirty="0">
                <a:solidFill>
                  <a:srgbClr val="C00000"/>
                </a:solidFill>
                <a:latin typeface="Arial"/>
                <a:ea typeface="Verdana"/>
                <a:cs typeface="Arial"/>
              </a:rPr>
              <a:t>Valmiussuunnitelmat</a:t>
            </a:r>
            <a:endParaRPr lang="fi-FI" sz="40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9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C0DD5-8C5F-2CE7-13CB-BF2C9718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640F-785C-2CE9-2B3E-0B45E296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1" y="409715"/>
            <a:ext cx="10515600" cy="781750"/>
          </a:xfrm>
        </p:spPr>
        <p:txBody>
          <a:bodyPr>
            <a:normAutofit/>
          </a:bodyPr>
          <a:lstStyle/>
          <a:p>
            <a:r>
              <a:rPr lang="fi-FI" sz="2400" dirty="0"/>
              <a:t>Suomen Punainen Risti lukuina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43219-4A7F-2E9F-71AD-D7ED8D38C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024" y="1915645"/>
            <a:ext cx="1644887" cy="823912"/>
          </a:xfrm>
        </p:spPr>
        <p:txBody>
          <a:bodyPr>
            <a:normAutofit/>
          </a:bodyPr>
          <a:lstStyle/>
          <a:p>
            <a:r>
              <a:rPr lang="fi-FI" sz="4800">
                <a:solidFill>
                  <a:srgbClr val="F00000"/>
                </a:solidFill>
              </a:rPr>
              <a:t>1877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B784C10-746B-61D4-E55C-3E204EF63D04}"/>
              </a:ext>
            </a:extLst>
          </p:cNvPr>
          <p:cNvSpPr txBox="1">
            <a:spLocks/>
          </p:cNvSpPr>
          <p:nvPr/>
        </p:nvSpPr>
        <p:spPr>
          <a:xfrm>
            <a:off x="2376801" y="3083273"/>
            <a:ext cx="188980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68 000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BD68247-E395-8B02-82A8-0E66646FED2E}"/>
              </a:ext>
            </a:extLst>
          </p:cNvPr>
          <p:cNvSpPr txBox="1">
            <a:spLocks/>
          </p:cNvSpPr>
          <p:nvPr/>
        </p:nvSpPr>
        <p:spPr>
          <a:xfrm>
            <a:off x="4974057" y="3334158"/>
            <a:ext cx="216007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n. </a:t>
            </a: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2 000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17207CD-4A52-C7AB-3464-BD3EEF25F75B}"/>
              </a:ext>
            </a:extLst>
          </p:cNvPr>
          <p:cNvSpPr txBox="1">
            <a:spLocks/>
          </p:cNvSpPr>
          <p:nvPr/>
        </p:nvSpPr>
        <p:spPr>
          <a:xfrm>
            <a:off x="9518391" y="3269826"/>
            <a:ext cx="221159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160 000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99FA3B5-D637-3EEE-A97C-7B17E984C696}"/>
              </a:ext>
            </a:extLst>
          </p:cNvPr>
          <p:cNvSpPr txBox="1">
            <a:spLocks/>
          </p:cNvSpPr>
          <p:nvPr/>
        </p:nvSpPr>
        <p:spPr>
          <a:xfrm>
            <a:off x="8440747" y="1402825"/>
            <a:ext cx="356235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4 500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CDAC31-4571-A774-C4D7-6756017B1ED1}"/>
              </a:ext>
            </a:extLst>
          </p:cNvPr>
          <p:cNvCxnSpPr>
            <a:cxnSpLocks/>
          </p:cNvCxnSpPr>
          <p:nvPr/>
        </p:nvCxnSpPr>
        <p:spPr>
          <a:xfrm>
            <a:off x="0" y="3091278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D6A527-BDF5-6180-9FEE-3198A4D1ADE3}"/>
              </a:ext>
            </a:extLst>
          </p:cNvPr>
          <p:cNvCxnSpPr>
            <a:cxnSpLocks/>
          </p:cNvCxnSpPr>
          <p:nvPr/>
        </p:nvCxnSpPr>
        <p:spPr>
          <a:xfrm flipV="1">
            <a:off x="4325636" y="4980483"/>
            <a:ext cx="7866364" cy="577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DD50C0-77E3-473C-DD5F-FC54E45229CC}"/>
              </a:ext>
            </a:extLst>
          </p:cNvPr>
          <p:cNvSpPr txBox="1"/>
          <p:nvPr/>
        </p:nvSpPr>
        <p:spPr>
          <a:xfrm>
            <a:off x="399024" y="1556172"/>
            <a:ext cx="18704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Perustettu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36C5F07C-D022-6C43-C413-6262DDF9F6B1}"/>
              </a:ext>
            </a:extLst>
          </p:cNvPr>
          <p:cNvSpPr txBox="1">
            <a:spLocks/>
          </p:cNvSpPr>
          <p:nvPr/>
        </p:nvSpPr>
        <p:spPr>
          <a:xfrm>
            <a:off x="9268588" y="6102739"/>
            <a:ext cx="3158868" cy="5398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miljoonaa euroa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CA8-07FE-CCE6-5A68-A1144AF085AC}"/>
              </a:ext>
            </a:extLst>
          </p:cNvPr>
          <p:cNvCxnSpPr>
            <a:cxnSpLocks/>
          </p:cNvCxnSpPr>
          <p:nvPr/>
        </p:nvCxnSpPr>
        <p:spPr>
          <a:xfrm>
            <a:off x="3653132" y="1204507"/>
            <a:ext cx="0" cy="188677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60441C-9295-518D-9BFA-AD17BFB92899}"/>
              </a:ext>
            </a:extLst>
          </p:cNvPr>
          <p:cNvCxnSpPr>
            <a:cxnSpLocks/>
          </p:cNvCxnSpPr>
          <p:nvPr/>
        </p:nvCxnSpPr>
        <p:spPr>
          <a:xfrm>
            <a:off x="8224335" y="1204507"/>
            <a:ext cx="0" cy="188677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D1952F-FDA7-304C-F7AB-5498CA9D251C}"/>
              </a:ext>
            </a:extLst>
          </p:cNvPr>
          <p:cNvSpPr txBox="1"/>
          <p:nvPr/>
        </p:nvSpPr>
        <p:spPr>
          <a:xfrm>
            <a:off x="2416197" y="3832146"/>
            <a:ext cx="1670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jäsentä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1339E2-6D0E-8E4A-1927-958E2B0F72A0}"/>
              </a:ext>
            </a:extLst>
          </p:cNvPr>
          <p:cNvSpPr txBox="1"/>
          <p:nvPr/>
        </p:nvSpPr>
        <p:spPr>
          <a:xfrm>
            <a:off x="4984508" y="4172748"/>
            <a:ext cx="294772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henkilökuntaa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9CAD6F-ACDC-B49E-B2A0-9615C03D819A}"/>
              </a:ext>
            </a:extLst>
          </p:cNvPr>
          <p:cNvSpPr txBox="1"/>
          <p:nvPr/>
        </p:nvSpPr>
        <p:spPr>
          <a:xfrm>
            <a:off x="9554133" y="4063786"/>
            <a:ext cx="2140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aktiivista verenluovuttajaa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3508AD-37EC-7298-C2E1-D00409C527BB}"/>
              </a:ext>
            </a:extLst>
          </p:cNvPr>
          <p:cNvSpPr txBox="1"/>
          <p:nvPr/>
        </p:nvSpPr>
        <p:spPr>
          <a:xfrm>
            <a:off x="8440747" y="2157176"/>
            <a:ext cx="3226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hälytysryhmässä toimivaa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(ensiapu, ensihuolto, henkinen tuki)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375826-9C2D-D7A2-1909-41115F359F9D}"/>
              </a:ext>
            </a:extLst>
          </p:cNvPr>
          <p:cNvSpPr txBox="1"/>
          <p:nvPr/>
        </p:nvSpPr>
        <p:spPr>
          <a:xfrm>
            <a:off x="9268588" y="5198239"/>
            <a:ext cx="2140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Toiminnan volyymi: 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1042F-A106-2ECE-5948-5C569952E8EE}"/>
              </a:ext>
            </a:extLst>
          </p:cNvPr>
          <p:cNvSpPr txBox="1"/>
          <p:nvPr/>
        </p:nvSpPr>
        <p:spPr>
          <a:xfrm>
            <a:off x="9320672" y="5569174"/>
            <a:ext cx="2603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</a:t>
            </a:r>
            <a:endParaRPr kumimoji="0" lang="en-FI" sz="4000" b="1" i="0" u="none" strike="noStrike" kern="1200" cap="none" spc="0" normalizeH="0" baseline="0" noProof="0">
              <a:ln>
                <a:noFill/>
              </a:ln>
              <a:solidFill>
                <a:srgbClr val="F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729E9E-5DD1-F633-2949-165062E686A6}"/>
              </a:ext>
            </a:extLst>
          </p:cNvPr>
          <p:cNvCxnSpPr>
            <a:cxnSpLocks/>
          </p:cNvCxnSpPr>
          <p:nvPr/>
        </p:nvCxnSpPr>
        <p:spPr>
          <a:xfrm>
            <a:off x="0" y="1204507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14DC5D-BE84-A8EA-9891-F8D8D2BCD8ED}"/>
              </a:ext>
            </a:extLst>
          </p:cNvPr>
          <p:cNvCxnSpPr>
            <a:cxnSpLocks/>
          </p:cNvCxnSpPr>
          <p:nvPr/>
        </p:nvCxnSpPr>
        <p:spPr>
          <a:xfrm flipH="1">
            <a:off x="4316007" y="3098919"/>
            <a:ext cx="19258" cy="377065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87297EC-1367-A83A-55D5-F70A40ED6491}"/>
              </a:ext>
            </a:extLst>
          </p:cNvPr>
          <p:cNvCxnSpPr>
            <a:cxnSpLocks/>
          </p:cNvCxnSpPr>
          <p:nvPr/>
        </p:nvCxnSpPr>
        <p:spPr>
          <a:xfrm>
            <a:off x="7867874" y="3088391"/>
            <a:ext cx="0" cy="188677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1881ED7-6EA3-12B7-F10A-7F56044D85A4}"/>
              </a:ext>
            </a:extLst>
          </p:cNvPr>
          <p:cNvCxnSpPr>
            <a:cxnSpLocks/>
          </p:cNvCxnSpPr>
          <p:nvPr/>
        </p:nvCxnSpPr>
        <p:spPr>
          <a:xfrm>
            <a:off x="9007462" y="4982803"/>
            <a:ext cx="0" cy="188677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481FFF6-6627-A6F7-8260-C33D4289C32F}"/>
              </a:ext>
            </a:extLst>
          </p:cNvPr>
          <p:cNvSpPr txBox="1">
            <a:spLocks/>
          </p:cNvSpPr>
          <p:nvPr/>
        </p:nvSpPr>
        <p:spPr>
          <a:xfrm>
            <a:off x="4785894" y="5102523"/>
            <a:ext cx="155371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A8113E-5421-99B4-62D1-72DAF4AEDF59}"/>
              </a:ext>
            </a:extLst>
          </p:cNvPr>
          <p:cNvSpPr txBox="1"/>
          <p:nvPr/>
        </p:nvSpPr>
        <p:spPr>
          <a:xfrm>
            <a:off x="4807671" y="5914120"/>
            <a:ext cx="2431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kansainvälisen avun delegaattia reservissä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37F2298-23DD-065F-973D-CF725F452FDD}"/>
              </a:ext>
            </a:extLst>
          </p:cNvPr>
          <p:cNvSpPr txBox="1">
            <a:spLocks/>
          </p:cNvSpPr>
          <p:nvPr/>
        </p:nvSpPr>
        <p:spPr>
          <a:xfrm>
            <a:off x="5527173" y="1120027"/>
            <a:ext cx="2264328" cy="733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n.36 </a:t>
            </a: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A8859C-8A0F-30FE-DE74-67C02FE56010}"/>
              </a:ext>
            </a:extLst>
          </p:cNvPr>
          <p:cNvSpPr txBox="1"/>
          <p:nvPr/>
        </p:nvSpPr>
        <p:spPr>
          <a:xfrm>
            <a:off x="5527173" y="1805627"/>
            <a:ext cx="2405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vapaaehtoista, joista 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87B7709-94A9-7B97-FC98-A70DB7FB56E8}"/>
              </a:ext>
            </a:extLst>
          </p:cNvPr>
          <p:cNvSpPr txBox="1">
            <a:spLocks/>
          </p:cNvSpPr>
          <p:nvPr/>
        </p:nvSpPr>
        <p:spPr>
          <a:xfrm>
            <a:off x="5527173" y="1939675"/>
            <a:ext cx="3562350" cy="733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n. </a:t>
            </a: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10 000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3FBD35-55C1-AEF3-A0BD-5E7DCDD4B560}"/>
              </a:ext>
            </a:extLst>
          </p:cNvPr>
          <p:cNvSpPr txBox="1"/>
          <p:nvPr/>
        </p:nvSpPr>
        <p:spPr>
          <a:xfrm>
            <a:off x="5527173" y="2587608"/>
            <a:ext cx="2405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jatkuvasti aktiivista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D34233-5820-AB8D-0214-F1FE23FC4D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69" r="8369"/>
          <a:stretch/>
        </p:blipFill>
        <p:spPr>
          <a:xfrm>
            <a:off x="8070958" y="3277119"/>
            <a:ext cx="1423856" cy="171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12F1D8-CA72-5796-6C72-A47FF28B9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322" y="10009"/>
            <a:ext cx="2613678" cy="11868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80A7D1-B54C-F31C-9872-F7E1BEDC01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42" t="15196" r="6467" b="8252"/>
          <a:stretch/>
        </p:blipFill>
        <p:spPr>
          <a:xfrm>
            <a:off x="7460166" y="5393806"/>
            <a:ext cx="1103447" cy="1046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3282B-D6D3-9811-203C-485A184962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4399"/>
          <a:stretch/>
        </p:blipFill>
        <p:spPr>
          <a:xfrm>
            <a:off x="437679" y="4870493"/>
            <a:ext cx="1337921" cy="2221991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A58EC57-B74C-4232-8576-9B832C41C960}"/>
              </a:ext>
            </a:extLst>
          </p:cNvPr>
          <p:cNvSpPr txBox="1">
            <a:spLocks/>
          </p:cNvSpPr>
          <p:nvPr/>
        </p:nvSpPr>
        <p:spPr>
          <a:xfrm>
            <a:off x="2445460" y="4757290"/>
            <a:ext cx="188980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32C3AE-C86A-396D-32F9-E8F883AE87BE}"/>
              </a:ext>
            </a:extLst>
          </p:cNvPr>
          <p:cNvSpPr txBox="1"/>
          <p:nvPr/>
        </p:nvSpPr>
        <p:spPr>
          <a:xfrm>
            <a:off x="2494679" y="5524677"/>
            <a:ext cx="1670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piiriä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5DDD56A-A274-DD66-C388-CC8BD22F8D38}"/>
              </a:ext>
            </a:extLst>
          </p:cNvPr>
          <p:cNvSpPr txBox="1">
            <a:spLocks/>
          </p:cNvSpPr>
          <p:nvPr/>
        </p:nvSpPr>
        <p:spPr>
          <a:xfrm>
            <a:off x="2426202" y="5664533"/>
            <a:ext cx="188980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F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ED0738-AE92-E67B-C9DF-04055CF0FE8D}"/>
              </a:ext>
            </a:extLst>
          </p:cNvPr>
          <p:cNvSpPr txBox="1"/>
          <p:nvPr/>
        </p:nvSpPr>
        <p:spPr>
          <a:xfrm>
            <a:off x="2486493" y="6440646"/>
            <a:ext cx="1670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osastoa</a:t>
            </a:r>
            <a:endParaRPr kumimoji="0" lang="en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654CD20-5ED4-4F3E-A080-15680657C9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565" b="2565"/>
          <a:stretch/>
        </p:blipFill>
        <p:spPr>
          <a:xfrm>
            <a:off x="3679705" y="1237774"/>
            <a:ext cx="1750655" cy="166084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33DA16-E91F-EDAC-6359-893FB14C3477}"/>
              </a:ext>
            </a:extLst>
          </p:cNvPr>
          <p:cNvCxnSpPr>
            <a:cxnSpLocks/>
          </p:cNvCxnSpPr>
          <p:nvPr/>
        </p:nvCxnSpPr>
        <p:spPr>
          <a:xfrm flipH="1">
            <a:off x="-17871" y="4673959"/>
            <a:ext cx="4360586" cy="36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A70C7DB-75B1-55E0-7C3D-57061CBE311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703" t="13008" r="5438" b="3946"/>
          <a:stretch/>
        </p:blipFill>
        <p:spPr>
          <a:xfrm>
            <a:off x="643351" y="3176855"/>
            <a:ext cx="1288713" cy="13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2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BEAC0-319C-C568-ED4B-AC0D0805E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71404249-5E51-F7BC-E6B7-0F71739996CD}"/>
              </a:ext>
            </a:extLst>
          </p:cNvPr>
          <p:cNvSpPr txBox="1">
            <a:spLocks/>
          </p:cNvSpPr>
          <p:nvPr/>
        </p:nvSpPr>
        <p:spPr>
          <a:xfrm>
            <a:off x="641946" y="387174"/>
            <a:ext cx="833538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Suomen Punaisen Ristin </a:t>
            </a:r>
            <a:r>
              <a:rPr kumimoji="0" lang="fi-FI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valmiuden</a:t>
            </a:r>
            <a:r>
              <a:rPr kumimoji="0" lang="fi-FI" sz="2400" b="1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fi-FI" sz="24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voimavarat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FF463359-6C15-2F6C-31F0-BAC6F58FCA66}"/>
              </a:ext>
            </a:extLst>
          </p:cNvPr>
          <p:cNvSpPr/>
          <p:nvPr/>
        </p:nvSpPr>
        <p:spPr>
          <a:xfrm>
            <a:off x="6384540" y="582697"/>
            <a:ext cx="4423827" cy="4423827"/>
          </a:xfrm>
          <a:prstGeom prst="ellipse">
            <a:avLst/>
          </a:prstGeom>
          <a:solidFill>
            <a:srgbClr val="7F18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7857153C-D846-6338-9971-E3E25FAE678E}"/>
              </a:ext>
            </a:extLst>
          </p:cNvPr>
          <p:cNvSpPr/>
          <p:nvPr/>
        </p:nvSpPr>
        <p:spPr>
          <a:xfrm>
            <a:off x="1235604" y="1059691"/>
            <a:ext cx="5558611" cy="555861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6C82137F-E0B6-2641-1DDA-CE3709FCFBE2}"/>
              </a:ext>
            </a:extLst>
          </p:cNvPr>
          <p:cNvSpPr/>
          <p:nvPr/>
        </p:nvSpPr>
        <p:spPr>
          <a:xfrm>
            <a:off x="6099074" y="3406887"/>
            <a:ext cx="3158575" cy="3158575"/>
          </a:xfrm>
          <a:prstGeom prst="ellipse">
            <a:avLst/>
          </a:prstGeom>
          <a:solidFill>
            <a:srgbClr val="BEA99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A17CF26-DAD6-5A79-D3DA-7F0EEA3378F2}"/>
              </a:ext>
            </a:extLst>
          </p:cNvPr>
          <p:cNvSpPr txBox="1"/>
          <p:nvPr/>
        </p:nvSpPr>
        <p:spPr>
          <a:xfrm>
            <a:off x="1216118" y="2477734"/>
            <a:ext cx="3629581" cy="486543"/>
          </a:xfrm>
          <a:prstGeom prst="rect">
            <a:avLst/>
          </a:prstGeom>
          <a:noFill/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  <a:p>
            <a:pPr marL="271780" marR="262890" lvl="0" indent="203835" algn="l" defTabSz="914400" rtl="0" eaLnBrk="1" fontAlgn="auto" latinLnBrk="0" hangingPunct="1">
              <a:lnSpc>
                <a:spcPts val="197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Koulutetut</a:t>
            </a: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 </a:t>
            </a:r>
            <a:r>
              <a:rPr kumimoji="0" sz="1600" b="1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apaae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h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to</a:t>
            </a:r>
            <a:r>
              <a:rPr kumimoji="0" sz="1600" b="1" i="0" u="none" strike="noStrike" kern="1200" cap="none" spc="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i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set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C0A38A6-2BCB-2CFA-8B58-15717457D36D}"/>
              </a:ext>
            </a:extLst>
          </p:cNvPr>
          <p:cNvSpPr txBox="1"/>
          <p:nvPr/>
        </p:nvSpPr>
        <p:spPr>
          <a:xfrm>
            <a:off x="1611001" y="4331684"/>
            <a:ext cx="2865637" cy="486543"/>
          </a:xfrm>
          <a:prstGeom prst="rect">
            <a:avLst/>
          </a:prstGeom>
          <a:noFill/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  <a:p>
            <a:pPr marL="9525" marR="459740" lvl="0" indent="-9525" algn="l" defTabSz="914400" rtl="0" eaLnBrk="1" fontAlgn="auto" latinLnBrk="0" hangingPunct="1">
              <a:lnSpc>
                <a:spcPts val="197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K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atastro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f</a:t>
            </a:r>
            <a:r>
              <a:rPr kumimoji="0" sz="1600" b="1" i="0" u="none" strike="noStrike" kern="1200" cap="none" spc="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i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rahasto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39AB54D-5CDF-021A-54CD-47B17C85CB62}"/>
              </a:ext>
            </a:extLst>
          </p:cNvPr>
          <p:cNvSpPr txBox="1"/>
          <p:nvPr/>
        </p:nvSpPr>
        <p:spPr>
          <a:xfrm>
            <a:off x="3849992" y="2202256"/>
            <a:ext cx="2783847" cy="1053365"/>
          </a:xfrm>
          <a:prstGeom prst="rect">
            <a:avLst/>
          </a:prstGeom>
          <a:noFill/>
        </p:spPr>
        <p:txBody>
          <a:bodyPr vert="horz" wrap="square" lIns="0" tIns="146050" rIns="0" bIns="0" rtlCol="0" anchor="t">
            <a:spAutoFit/>
          </a:bodyPr>
          <a:lstStyle/>
          <a:p>
            <a:pPr marL="254000" marR="248920" lvl="0" indent="1905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Logistiikkakeskus</a:t>
            </a:r>
            <a:b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</a:b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(Kalkku)</a:t>
            </a:r>
          </a:p>
          <a:p>
            <a:pPr marL="254000" marR="248920" lvl="0" indent="1905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185A83B-E02C-9E6E-1E84-E93427AFAEAB}"/>
              </a:ext>
            </a:extLst>
          </p:cNvPr>
          <p:cNvSpPr txBox="1"/>
          <p:nvPr/>
        </p:nvSpPr>
        <p:spPr>
          <a:xfrm>
            <a:off x="1539311" y="1643778"/>
            <a:ext cx="2566626" cy="942437"/>
          </a:xfrm>
          <a:prstGeom prst="rect">
            <a:avLst/>
          </a:prstGeom>
          <a:noFill/>
        </p:spPr>
        <p:txBody>
          <a:bodyPr vert="horz" wrap="square" lIns="0" tIns="97155" rIns="0" bIns="0" rtlCol="0" anchor="t">
            <a:spAutoFit/>
          </a:bodyPr>
          <a:lstStyle/>
          <a:p>
            <a:pPr marL="485140" marR="476250" lvl="0" indent="0" algn="ctr" defTabSz="914400" rtl="0" eaLnBrk="1" fontAlgn="auto" latinLnBrk="0" hangingPunct="1">
              <a:lnSpc>
                <a:spcPts val="197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  <a:p>
            <a:pPr marL="485140" marR="4762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Henkilökunta</a:t>
            </a:r>
            <a:endParaRPr kumimoji="0" lang="fi-FI" sz="1600" b="1" i="0" u="none" strike="noStrike" kern="1200" cap="none" spc="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  <a:p>
            <a:pPr marL="485140" marR="476250" lvl="0" indent="0" algn="ctr" defTabSz="914400" rtl="0" eaLnBrk="1" fontAlgn="auto" latinLnBrk="0" hangingPunct="1">
              <a:lnSpc>
                <a:spcPts val="197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10A83A70-DE19-61E8-3954-65A5D1668716}"/>
              </a:ext>
            </a:extLst>
          </p:cNvPr>
          <p:cNvSpPr txBox="1"/>
          <p:nvPr/>
        </p:nvSpPr>
        <p:spPr>
          <a:xfrm>
            <a:off x="3369158" y="3160656"/>
            <a:ext cx="2074708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Kontti-ketju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DF49057E-D110-814C-5DD4-03A062B7BBFC}"/>
              </a:ext>
            </a:extLst>
          </p:cNvPr>
          <p:cNvSpPr txBox="1"/>
          <p:nvPr/>
        </p:nvSpPr>
        <p:spPr>
          <a:xfrm>
            <a:off x="3797711" y="5178714"/>
            <a:ext cx="2074708" cy="996940"/>
          </a:xfrm>
          <a:prstGeom prst="rect">
            <a:avLst/>
          </a:prstGeom>
          <a:noFill/>
        </p:spPr>
        <p:txBody>
          <a:bodyPr vert="horz" wrap="square" lIns="0" tIns="242570" rIns="0" bIns="0" rtlCol="0">
            <a:spAutoFit/>
          </a:bodyPr>
          <a:lstStyle/>
          <a:p>
            <a:pPr marL="9525" marR="286385" lvl="0" indent="0" algn="ctr" defTabSz="914400" rtl="0" eaLnBrk="1" fontAlgn="auto" latinLnBrk="0" hangingPunct="1">
              <a:lnSpc>
                <a:spcPts val="197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E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mergency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  </a:t>
            </a:r>
            <a:r>
              <a:rPr kumimoji="0" lang="fi-FI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R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esponse</a:t>
            </a:r>
            <a:r>
              <a:rPr kumimoji="0" sz="16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U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nit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(ERU)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75693EF6-0322-1F3B-7F57-30AD1A31965F}"/>
              </a:ext>
            </a:extLst>
          </p:cNvPr>
          <p:cNvSpPr txBox="1"/>
          <p:nvPr/>
        </p:nvSpPr>
        <p:spPr>
          <a:xfrm>
            <a:off x="3369158" y="3671374"/>
            <a:ext cx="2074708" cy="496803"/>
          </a:xfrm>
          <a:prstGeom prst="rect">
            <a:avLst/>
          </a:prstGeom>
          <a:noFill/>
        </p:spPr>
        <p:txBody>
          <a:bodyPr vert="horz" wrap="square" lIns="0" tIns="1270" rIns="0" bIns="0" rtlCol="0">
            <a:spAutoFit/>
          </a:bodyPr>
          <a:lstStyle/>
          <a:p>
            <a:pPr marL="9525" marR="201930" lvl="0" indent="0" algn="ctr" defTabSz="914400" rtl="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Psykologien </a:t>
            </a:r>
            <a:r>
              <a:rPr kumimoji="0" lang="fi-FI" sz="16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</a:t>
            </a:r>
            <a:r>
              <a:rPr kumimoji="0" lang="fi-FI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a</a:t>
            </a:r>
            <a:r>
              <a:rPr kumimoji="0" lang="fi-FI" sz="16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l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m</a:t>
            </a:r>
            <a:r>
              <a:rPr kumimoji="0" lang="fi-FI" sz="16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i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u</a:t>
            </a:r>
            <a:r>
              <a:rPr kumimoji="0" lang="fi-FI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sr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yhmä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31855A5C-6801-C3D1-B6AC-D599D166F8EA}"/>
              </a:ext>
            </a:extLst>
          </p:cNvPr>
          <p:cNvSpPr txBox="1"/>
          <p:nvPr/>
        </p:nvSpPr>
        <p:spPr>
          <a:xfrm>
            <a:off x="1807270" y="5006524"/>
            <a:ext cx="2074708" cy="6591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  <a:p>
            <a:pPr marL="368300" marR="0" lvl="0" indent="0" algn="l" defTabSz="914400" rtl="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Lahjoitukset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0DD7F19-429D-9F07-97AA-A6E721EC4307}"/>
              </a:ext>
            </a:extLst>
          </p:cNvPr>
          <p:cNvSpPr txBox="1"/>
          <p:nvPr/>
        </p:nvSpPr>
        <p:spPr>
          <a:xfrm>
            <a:off x="3654206" y="4587092"/>
            <a:ext cx="2465811" cy="4955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9525" marR="217170" lvl="0" indent="0" algn="ctr" defTabSz="914400" rtl="0" eaLnBrk="1" fontAlgn="auto" latinLnBrk="0" hangingPunct="1">
              <a:lnSpc>
                <a:spcPts val="197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K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a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n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sa</a:t>
            </a:r>
            <a:r>
              <a:rPr kumimoji="0" sz="1600" b="1" i="0" u="none" strike="noStrike" kern="1200" cap="none" spc="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i</a:t>
            </a:r>
            <a:r>
              <a:rPr kumimoji="0" sz="1600" b="1" i="0" u="none" strike="noStrike" kern="1200" cap="none" spc="-1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n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ä</a:t>
            </a:r>
            <a:r>
              <a:rPr kumimoji="0" sz="1600" b="1" i="0" u="none" strike="noStrike" kern="1200" cap="none" spc="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li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se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n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 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avun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  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henkilöreservi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7CACD4AB-EBCB-5A43-F742-2C9460707682}"/>
              </a:ext>
            </a:extLst>
          </p:cNvPr>
          <p:cNvSpPr txBox="1"/>
          <p:nvPr/>
        </p:nvSpPr>
        <p:spPr>
          <a:xfrm>
            <a:off x="5194567" y="2999564"/>
            <a:ext cx="2074708" cy="743024"/>
          </a:xfrm>
          <a:prstGeom prst="rect">
            <a:avLst/>
          </a:prstGeom>
          <a:noFill/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  <a:p>
            <a:pPr marL="9525" marR="503555" lvl="0" indent="0" algn="ctr" defTabSz="914400" rtl="0" eaLnBrk="1" fontAlgn="auto" latinLnBrk="0" hangingPunct="1">
              <a:lnSpc>
                <a:spcPts val="1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Nuorten  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t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u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r</a:t>
            </a:r>
            <a:r>
              <a:rPr kumimoji="0" sz="1600" b="1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</a:t>
            </a: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ata</a:t>
            </a:r>
            <a:r>
              <a:rPr kumimoji="0" sz="1600" b="1" i="0" u="none" strike="noStrike" kern="1200" cap="none" spc="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l</a:t>
            </a:r>
            <a:r>
              <a:rPr kumimoji="0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ot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16" name="object 20">
            <a:extLst>
              <a:ext uri="{FF2B5EF4-FFF2-40B4-BE49-F238E27FC236}">
                <a16:creationId xmlns:a16="http://schemas.microsoft.com/office/drawing/2014/main" id="{D0C9CB2C-2492-D38A-1BE9-7F1D8E0CC673}"/>
              </a:ext>
            </a:extLst>
          </p:cNvPr>
          <p:cNvSpPr txBox="1"/>
          <p:nvPr/>
        </p:nvSpPr>
        <p:spPr>
          <a:xfrm>
            <a:off x="753184" y="3423797"/>
            <a:ext cx="3092559" cy="1063112"/>
          </a:xfrm>
          <a:prstGeom prst="rect">
            <a:avLst/>
          </a:prstGeom>
          <a:noFill/>
        </p:spPr>
        <p:txBody>
          <a:bodyPr vert="horz" wrap="square" lIns="0" tIns="127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/>
              </a:rPr>
              <a:t>Punainen Risti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Times New Roman"/>
              </a:rPr>
              <a:t>ensiapu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B4037B14-644A-228A-07E0-DFCFB61F1CB0}"/>
              </a:ext>
            </a:extLst>
          </p:cNvPr>
          <p:cNvSpPr txBox="1"/>
          <p:nvPr/>
        </p:nvSpPr>
        <p:spPr>
          <a:xfrm>
            <a:off x="3331677" y="1158061"/>
            <a:ext cx="2074708" cy="6591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/>
            </a:endParaRPr>
          </a:p>
          <a:p>
            <a:pPr marL="438150" marR="0" lvl="0" indent="0" algn="l" defTabSz="914400" rtl="0" eaLnBrk="1" fontAlgn="auto" latinLnBrk="0" hangingPunct="1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Veripalvelu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08837DE9-AE7F-402C-3DD1-933B3F4E94B1}"/>
              </a:ext>
            </a:extLst>
          </p:cNvPr>
          <p:cNvSpPr txBox="1"/>
          <p:nvPr/>
        </p:nvSpPr>
        <p:spPr>
          <a:xfrm>
            <a:off x="6614428" y="3760582"/>
            <a:ext cx="2783847" cy="386516"/>
          </a:xfrm>
          <a:prstGeom prst="rect">
            <a:avLst/>
          </a:prstGeom>
          <a:noFill/>
        </p:spPr>
        <p:txBody>
          <a:bodyPr vert="horz" wrap="square" lIns="0" tIns="146050" rIns="0" bIns="0" rtlCol="0" anchor="ctr">
            <a:spAutoFit/>
          </a:bodyPr>
          <a:lstStyle/>
          <a:p>
            <a:pPr marL="9525" marR="248920" lvl="0" indent="0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Vapepa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D7A3F714-6836-01FB-2029-2E978411BA70}"/>
              </a:ext>
            </a:extLst>
          </p:cNvPr>
          <p:cNvSpPr txBox="1"/>
          <p:nvPr/>
        </p:nvSpPr>
        <p:spPr>
          <a:xfrm>
            <a:off x="7072159" y="4688860"/>
            <a:ext cx="2783847" cy="386516"/>
          </a:xfrm>
          <a:prstGeom prst="rect">
            <a:avLst/>
          </a:prstGeom>
          <a:noFill/>
        </p:spPr>
        <p:txBody>
          <a:bodyPr vert="horz" wrap="square" lIns="0" tIns="146050" rIns="0" bIns="0" rtlCol="0" anchor="ctr">
            <a:spAutoFit/>
          </a:bodyPr>
          <a:lstStyle/>
          <a:p>
            <a:pPr marL="9525" marR="248920" lvl="0" indent="0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Ruoka-apu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E40762F7-EAA9-9BF9-D2E2-D38174EB7F82}"/>
              </a:ext>
            </a:extLst>
          </p:cNvPr>
          <p:cNvSpPr txBox="1"/>
          <p:nvPr/>
        </p:nvSpPr>
        <p:spPr>
          <a:xfrm>
            <a:off x="5666814" y="4431711"/>
            <a:ext cx="2783847" cy="386516"/>
          </a:xfrm>
          <a:prstGeom prst="rect">
            <a:avLst/>
          </a:prstGeom>
          <a:noFill/>
        </p:spPr>
        <p:txBody>
          <a:bodyPr vert="horz" wrap="square" lIns="0" tIns="146050" rIns="0" bIns="0" rtlCol="0" anchor="ctr">
            <a:spAutoFit/>
          </a:bodyPr>
          <a:lstStyle/>
          <a:p>
            <a:pPr marL="9525" marR="248920" lvl="0" indent="0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Paperittomat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1137FD6A-8D3D-DF72-2136-0CB424DF4FA1}"/>
              </a:ext>
            </a:extLst>
          </p:cNvPr>
          <p:cNvSpPr txBox="1"/>
          <p:nvPr/>
        </p:nvSpPr>
        <p:spPr>
          <a:xfrm>
            <a:off x="6286086" y="5178714"/>
            <a:ext cx="2783847" cy="886140"/>
          </a:xfrm>
          <a:prstGeom prst="rect">
            <a:avLst/>
          </a:prstGeom>
          <a:noFill/>
        </p:spPr>
        <p:txBody>
          <a:bodyPr vert="horz" wrap="square" lIns="0" tIns="146050" rIns="0" bIns="0" rtlCol="0" anchor="ctr">
            <a:spAutoFit/>
          </a:bodyPr>
          <a:lstStyle/>
          <a:p>
            <a:pPr marL="254000" marR="248920" lvl="0" indent="190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+mn-cs"/>
              </a:rPr>
              <a:t>Vastaanottotoiminnan ja kotoutumisen tuen järjestöverkosto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55BE2C3C-0989-4428-87B6-39A23C5361E6}"/>
              </a:ext>
            </a:extLst>
          </p:cNvPr>
          <p:cNvSpPr txBox="1"/>
          <p:nvPr/>
        </p:nvSpPr>
        <p:spPr>
          <a:xfrm>
            <a:off x="7984188" y="1440746"/>
            <a:ext cx="2783847" cy="386516"/>
          </a:xfrm>
          <a:prstGeom prst="rect">
            <a:avLst/>
          </a:prstGeom>
          <a:noFill/>
        </p:spPr>
        <p:txBody>
          <a:bodyPr vert="horz" wrap="square" lIns="0" tIns="146050" rIns="0" bIns="0" rtlCol="0" anchor="ctr">
            <a:spAutoFit/>
          </a:bodyPr>
          <a:lstStyle/>
          <a:p>
            <a:pPr marL="9525" marR="248920" lvl="0" indent="0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Viestintä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DD6DD07-D45B-B114-C1D1-703E73D11F63}"/>
              </a:ext>
            </a:extLst>
          </p:cNvPr>
          <p:cNvSpPr txBox="1"/>
          <p:nvPr/>
        </p:nvSpPr>
        <p:spPr>
          <a:xfrm>
            <a:off x="6380446" y="1854094"/>
            <a:ext cx="2783847" cy="386516"/>
          </a:xfrm>
          <a:prstGeom prst="rect">
            <a:avLst/>
          </a:prstGeom>
          <a:noFill/>
        </p:spPr>
        <p:txBody>
          <a:bodyPr vert="horz" wrap="square" lIns="0" tIns="146050" rIns="0" bIns="0" rtlCol="0" anchor="ctr">
            <a:spAutoFit/>
          </a:bodyPr>
          <a:lstStyle/>
          <a:p>
            <a:pPr marL="9525" marR="248920" lvl="0" indent="0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Tietohallinto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57F2BF12-99E2-1AD9-560D-6E30639643D1}"/>
              </a:ext>
            </a:extLst>
          </p:cNvPr>
          <p:cNvSpPr txBox="1"/>
          <p:nvPr/>
        </p:nvSpPr>
        <p:spPr>
          <a:xfrm>
            <a:off x="8333056" y="2217870"/>
            <a:ext cx="2783847" cy="642997"/>
          </a:xfrm>
          <a:prstGeom prst="rect">
            <a:avLst/>
          </a:prstGeom>
          <a:noFill/>
        </p:spPr>
        <p:txBody>
          <a:bodyPr vert="horz" wrap="square" lIns="0" tIns="146050" rIns="0" bIns="0" rtlCol="0" anchor="t">
            <a:spAutoFit/>
          </a:bodyPr>
          <a:lstStyle/>
          <a:p>
            <a:pPr marL="9525" marR="248920" lvl="0" indent="0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Talous- ja henkilöstöhallinto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1AE837CE-D785-47EF-FB9B-8B070CA96A3E}"/>
              </a:ext>
            </a:extLst>
          </p:cNvPr>
          <p:cNvSpPr txBox="1"/>
          <p:nvPr/>
        </p:nvSpPr>
        <p:spPr>
          <a:xfrm>
            <a:off x="6485430" y="2711248"/>
            <a:ext cx="2783847" cy="386516"/>
          </a:xfrm>
          <a:prstGeom prst="rect">
            <a:avLst/>
          </a:prstGeom>
          <a:noFill/>
        </p:spPr>
        <p:txBody>
          <a:bodyPr vert="horz" wrap="square" lIns="0" tIns="146050" rIns="0" bIns="0" rtlCol="0" anchor="ctr">
            <a:spAutoFit/>
          </a:bodyPr>
          <a:lstStyle/>
          <a:p>
            <a:pPr marL="9525" marR="248920" lvl="0" indent="0" algn="ctr" defTabSz="914400" rtl="0" eaLnBrk="1" fontAlgn="auto" latinLnBrk="0" hangingPunct="1">
              <a:lnSpc>
                <a:spcPts val="197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Verdana"/>
              </a:rPr>
              <a:t>Varainhankinta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0037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A4E4-86A7-0141-8CC1-7DFAE0960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"/>
                <a:cs typeface="Arial"/>
              </a:rPr>
              <a:t>Punaisen Ristin rooli ja resursseja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4728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8D2F35-0CB4-98A2-0165-5831FDAD64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0672" y="2671132"/>
            <a:ext cx="3562350" cy="3429402"/>
          </a:xfrm>
        </p:spPr>
        <p:txBody>
          <a:bodyPr/>
          <a:lstStyle/>
          <a:p>
            <a:r>
              <a:rPr lang="fi-FI" sz="2200" dirty="0"/>
              <a:t>Majoitus </a:t>
            </a:r>
          </a:p>
          <a:p>
            <a:endParaRPr lang="fi-FI" sz="1600" dirty="0"/>
          </a:p>
          <a:p>
            <a:r>
              <a:rPr lang="fi-FI" sz="2200" dirty="0"/>
              <a:t>Tarvikejakelu</a:t>
            </a:r>
          </a:p>
          <a:p>
            <a:endParaRPr lang="fi-FI" sz="1600" dirty="0"/>
          </a:p>
          <a:p>
            <a:r>
              <a:rPr lang="fi-FI" sz="2200" dirty="0"/>
              <a:t>Muonitus</a:t>
            </a:r>
          </a:p>
          <a:p>
            <a:endParaRPr lang="fi-FI" sz="1600" dirty="0"/>
          </a:p>
          <a:p>
            <a:r>
              <a:rPr lang="fi-FI" sz="2200" dirty="0"/>
              <a:t>Vaatetus</a:t>
            </a:r>
          </a:p>
          <a:p>
            <a:endParaRPr lang="fi-FI" sz="1600" dirty="0"/>
          </a:p>
          <a:p>
            <a:r>
              <a:rPr lang="fi-FI" sz="2200" dirty="0"/>
              <a:t>Käteisavustukset/</a:t>
            </a:r>
          </a:p>
          <a:p>
            <a:r>
              <a:rPr lang="fi-FI" sz="2200" dirty="0"/>
              <a:t>Ruokalahjakortit</a:t>
            </a:r>
          </a:p>
          <a:p>
            <a:endParaRPr lang="fi-FI" sz="2200" dirty="0"/>
          </a:p>
          <a:p>
            <a:endParaRPr lang="fi-FI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A07EB-272C-45F4-6C0D-214FC0E07B6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58568" y="2497592"/>
            <a:ext cx="3828836" cy="3860371"/>
          </a:xfrm>
        </p:spPr>
        <p:txBody>
          <a:bodyPr/>
          <a:lstStyle/>
          <a:p>
            <a:r>
              <a:rPr lang="fi-FI" sz="2200" dirty="0"/>
              <a:t>Psykososiaalinen tuki, avun tarpeessa olevien kohtaaminen</a:t>
            </a:r>
          </a:p>
          <a:p>
            <a:endParaRPr lang="fi-FI" sz="1600" dirty="0"/>
          </a:p>
          <a:p>
            <a:r>
              <a:rPr lang="fi-FI" sz="2200" dirty="0"/>
              <a:t>Ensiapu</a:t>
            </a:r>
          </a:p>
          <a:p>
            <a:endParaRPr lang="fi-FI" sz="1600" dirty="0"/>
          </a:p>
          <a:p>
            <a:r>
              <a:rPr lang="fi-FI" sz="2200" dirty="0"/>
              <a:t>Terveydenhuollon tehtävissä avustaminen</a:t>
            </a:r>
          </a:p>
          <a:p>
            <a:endParaRPr lang="fi-FI" sz="2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*Muutkin järjestöt tekevät näitä</a:t>
            </a:r>
          </a:p>
          <a:p>
            <a:endParaRPr lang="fi-FI" sz="2200" dirty="0"/>
          </a:p>
          <a:p>
            <a:endParaRPr lang="fi-FI" sz="2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620BE-993E-AC79-9B9D-669FE64FFD7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62951" y="2413703"/>
            <a:ext cx="3562350" cy="3944260"/>
          </a:xfrm>
        </p:spPr>
        <p:txBody>
          <a:bodyPr/>
          <a:lstStyle/>
          <a:p>
            <a:r>
              <a:rPr lang="fi-FI" sz="2200" dirty="0"/>
              <a:t>Suojelu</a:t>
            </a:r>
          </a:p>
          <a:p>
            <a:pPr marL="342900" indent="-342900">
              <a:buFontTx/>
              <a:buChar char="-"/>
            </a:pPr>
            <a:r>
              <a:rPr lang="fi-FI" sz="2200" dirty="0"/>
              <a:t>Ohjaus ja neuvonta</a:t>
            </a:r>
          </a:p>
          <a:p>
            <a:pPr marL="342900" indent="-342900">
              <a:buFontTx/>
              <a:buChar char="-"/>
            </a:pPr>
            <a:r>
              <a:rPr lang="fi-FI" sz="2200" dirty="0"/>
              <a:t>Suojeludialogi</a:t>
            </a:r>
          </a:p>
          <a:p>
            <a:pPr marL="342900" indent="-342900">
              <a:buFontTx/>
              <a:buChar char="-"/>
            </a:pPr>
            <a:endParaRPr lang="fi-FI" sz="1600" dirty="0"/>
          </a:p>
          <a:p>
            <a:r>
              <a:rPr lang="fi-FI" sz="2200" dirty="0"/>
              <a:t>Perheyhteyksien palauttaminen (</a:t>
            </a:r>
            <a:r>
              <a:rPr lang="fi-FI" sz="2200" dirty="0" err="1"/>
              <a:t>Restoring</a:t>
            </a:r>
            <a:r>
              <a:rPr lang="fi-FI" sz="2200" dirty="0"/>
              <a:t> </a:t>
            </a:r>
            <a:r>
              <a:rPr lang="fi-FI" sz="2200" dirty="0" err="1"/>
              <a:t>Family</a:t>
            </a:r>
            <a:r>
              <a:rPr lang="fi-FI" sz="2200" dirty="0"/>
              <a:t> </a:t>
            </a:r>
            <a:r>
              <a:rPr lang="fi-FI" sz="2200" dirty="0" err="1"/>
              <a:t>Links</a:t>
            </a:r>
            <a:r>
              <a:rPr lang="fi-FI" sz="2200" dirty="0"/>
              <a:t>)</a:t>
            </a:r>
          </a:p>
          <a:p>
            <a:endParaRPr lang="fi-FI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200" dirty="0"/>
              <a:t>Humanitaariset tukipisteet (HSP)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1600" dirty="0"/>
          </a:p>
          <a:p>
            <a:r>
              <a:rPr lang="fi-FI" sz="2200" dirty="0"/>
              <a:t>Vaikuttamistyö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62D7C-E63E-FDBB-CDE9-0708DA9E4FD9}"/>
              </a:ext>
            </a:extLst>
          </p:cNvPr>
          <p:cNvSpPr txBox="1"/>
          <p:nvPr/>
        </p:nvSpPr>
        <p:spPr>
          <a:xfrm>
            <a:off x="420672" y="175553"/>
            <a:ext cx="11491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latin typeface="Georgia" panose="02040502050405020303" pitchFamily="18" charset="0"/>
                <a:cs typeface="Arial" panose="020B0604020202020204" pitchFamily="34" charset="0"/>
              </a:rPr>
              <a:t>Punaisen Ristin perustehtävät </a:t>
            </a:r>
          </a:p>
          <a:p>
            <a:pPr algn="ctr"/>
            <a:r>
              <a:rPr lang="fi-FI" sz="2800" b="1" dirty="0">
                <a:latin typeface="Georgia" panose="02040502050405020303" pitchFamily="18" charset="0"/>
                <a:cs typeface="Arial" panose="020B0604020202020204" pitchFamily="34" charset="0"/>
              </a:rPr>
              <a:t>häiriötilanteissa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B876A-7102-AC76-80C0-6A0FEB20FB17}"/>
              </a:ext>
            </a:extLst>
          </p:cNvPr>
          <p:cNvSpPr txBox="1"/>
          <p:nvPr/>
        </p:nvSpPr>
        <p:spPr>
          <a:xfrm>
            <a:off x="1333500" y="1396965"/>
            <a:ext cx="952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latin typeface="Georgia" panose="02040502050405020303" pitchFamily="18" charset="0"/>
              </a:rPr>
              <a:t>Johtaminen</a:t>
            </a:r>
          </a:p>
          <a:p>
            <a:pPr algn="ctr"/>
            <a:r>
              <a:rPr lang="fi-FI" sz="2400" b="1" dirty="0">
                <a:latin typeface="Georgia" panose="02040502050405020303" pitchFamily="18" charset="0"/>
              </a:rPr>
              <a:t>Vapaaehtoisten vastaanotto / toiminnan koordinaatio</a:t>
            </a:r>
          </a:p>
        </p:txBody>
      </p:sp>
    </p:spTree>
    <p:extLst>
      <p:ext uri="{BB962C8B-B14F-4D97-AF65-F5344CB8AC3E}">
        <p14:creationId xmlns:p14="http://schemas.microsoft.com/office/powerpoint/2010/main" val="1731935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770-951D-4486-9318-ABCC5AD6D378}"/>
              </a:ext>
            </a:extLst>
          </p:cNvPr>
          <p:cNvSpPr>
            <a:spLocks noGrp="1"/>
          </p:cNvSpPr>
          <p:nvPr>
            <p:ph type="body" idx="14"/>
          </p:nvPr>
        </p:nvSpPr>
        <p:spPr bwMode="auto">
          <a:xfrm>
            <a:off x="5374640" y="1402081"/>
            <a:ext cx="6695440" cy="505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 fontScale="92500" lnSpcReduction="10000"/>
          </a:bodyPr>
          <a:lstStyle/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</a:rPr>
              <a:t>Sosiaali- ja terveysviranomaisten avustaminen sosiaalihuollon ja terveyteen tai ensiapuun liittyvissä tehtävissä</a:t>
            </a:r>
          </a:p>
          <a:p>
            <a:pPr marL="259080" indent="-259080"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</a:rPr>
              <a:t>Valtakunnallisesta veripalvelusta huolehtiminen ja toiminnan varmistaminen paikallistasolla</a:t>
            </a:r>
          </a:p>
          <a:p>
            <a:pPr marL="259080" indent="-259080"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</a:rPr>
              <a:t>K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ansainvälisen avun vastaanotto, varastointi ja jakelu</a:t>
            </a: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</a:rPr>
              <a:t>H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enkilötiedustelutoiminnan toimeenpano</a:t>
            </a:r>
            <a:endParaRPr lang="fi-FI" sz="1800" dirty="0">
              <a:latin typeface="Arial" panose="020B0604020202020204" pitchFamily="34" charset="0"/>
            </a:endParaRPr>
          </a:p>
          <a:p>
            <a:pPr marL="241300" indent="-241300"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Yhteistoiminta  puolustusvoimien ja eri viranomaisten välillä siviiliväestön suojaamiseksi</a:t>
            </a:r>
          </a:p>
          <a:p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/>
                <a:cs typeface="Arial"/>
              </a:rPr>
              <a:t>Sodan oikeussääntöjen monitorointi ja niiden noudattamiseen liittyvä dialogi konfliktin osapuolten kanssa</a:t>
            </a:r>
            <a:endParaRPr lang="en-US" sz="1800" dirty="0">
              <a:latin typeface="Arial"/>
              <a:cs typeface="Arial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Sodan oikeussääntöjen mukaisiin sotavankeja ja internoituja henkilöitä koskeviin järjestelyihin osallistuminen</a:t>
            </a: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Font typeface="Arial" panose="020B0604020202020204" pitchFamily="34" charset="0"/>
              <a:buChar char="•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Muu toiminta tukee myös poikkeusoloissa</a:t>
            </a:r>
            <a:endParaRPr lang="fi-FI" sz="1800" dirty="0">
              <a:latin typeface="Arial" panose="020B0604020202020204" pitchFamily="34" charset="0"/>
            </a:endParaRPr>
          </a:p>
          <a:p>
            <a:pPr marL="259080" indent="-25908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i-FI" sz="160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94BD0-BB12-451B-8E0F-1A5A3A92DE9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6356146" y="402634"/>
            <a:ext cx="5713934" cy="8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normAutofit/>
          </a:bodyPr>
          <a:lstStyle/>
          <a:p>
            <a:r>
              <a:rPr lang="fi-FI" sz="2400" b="1">
                <a:latin typeface="Arial" panose="020B0604020202020204" pitchFamily="34" charset="0"/>
                <a:cs typeface="Arial" panose="020B0604020202020204" pitchFamily="34" charset="0"/>
              </a:rPr>
              <a:t>Punaisen Ristin tehtäviä poikkeusoloissa</a:t>
            </a:r>
          </a:p>
        </p:txBody>
      </p:sp>
      <p:pic>
        <p:nvPicPr>
          <p:cNvPr id="7" name="Picture Placeholder 6" descr="A picture containing floor, indoor, person, young&#10;&#10;Description automatically generated">
            <a:extLst>
              <a:ext uri="{FF2B5EF4-FFF2-40B4-BE49-F238E27FC236}">
                <a16:creationId xmlns:a16="http://schemas.microsoft.com/office/drawing/2014/main" id="{A8D97710-5E16-4E7A-8D24-175B331B57A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2955" y="0"/>
            <a:ext cx="60547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891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70B1BC-44CF-4896-9AAD-B3BD9A5D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68" y="671507"/>
            <a:ext cx="10652464" cy="781750"/>
          </a:xfrm>
        </p:spPr>
        <p:txBody>
          <a:bodyPr/>
          <a:lstStyle/>
          <a:p>
            <a:r>
              <a:rPr lang="fi-FI" sz="3200" dirty="0">
                <a:solidFill>
                  <a:srgbClr val="C00000"/>
                </a:solidFill>
              </a:rPr>
              <a:t>Kalkussa koottava materiaalivalmius, terveys, evakuointi, majoitus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615DAD-66BE-400E-B773-8B752CCB48B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1789043"/>
            <a:ext cx="5257801" cy="4397450"/>
          </a:xfrm>
        </p:spPr>
        <p:txBody>
          <a:bodyPr/>
          <a:lstStyle/>
          <a:p>
            <a:r>
              <a:rPr lang="fi-FI" sz="1600" b="1" dirty="0"/>
              <a:t>Kenttäsairaala (RCEH)</a:t>
            </a:r>
          </a:p>
          <a:p>
            <a:pPr lvl="1"/>
            <a:r>
              <a:rPr lang="fi-FI" sz="1600" dirty="0"/>
              <a:t>250,000 väestöpohjalle, 80 vuodepaikkaa</a:t>
            </a:r>
          </a:p>
          <a:p>
            <a:pPr lvl="1"/>
            <a:r>
              <a:rPr lang="fi-FI" sz="1600" dirty="0"/>
              <a:t>Lähetys 72 h, operatiivinen käyttö väh. 4kk</a:t>
            </a:r>
          </a:p>
          <a:p>
            <a:pPr lvl="1"/>
            <a:endParaRPr lang="fi-FI" sz="1600" dirty="0"/>
          </a:p>
          <a:p>
            <a:r>
              <a:rPr lang="fi-FI" sz="1600" b="1" dirty="0"/>
              <a:t>Klinikka (RCEC)</a:t>
            </a:r>
          </a:p>
          <a:p>
            <a:pPr lvl="1"/>
            <a:r>
              <a:rPr lang="fi-FI" sz="1600" dirty="0"/>
              <a:t>30,000 väestöpohjalle, 20 vuodepaikkaa</a:t>
            </a:r>
          </a:p>
          <a:p>
            <a:pPr lvl="1"/>
            <a:r>
              <a:rPr lang="fi-FI" sz="1600" dirty="0"/>
              <a:t>Lähetys 48 - 72 h , operatiivinen käyttö 4 kk</a:t>
            </a:r>
          </a:p>
          <a:p>
            <a:endParaRPr lang="fi-FI" sz="1600" b="1" dirty="0"/>
          </a:p>
          <a:p>
            <a:r>
              <a:rPr lang="fi-FI" sz="1600" b="1" dirty="0"/>
              <a:t>Evakuointikeskus (EEC)</a:t>
            </a:r>
          </a:p>
          <a:p>
            <a:pPr lvl="1"/>
            <a:r>
              <a:rPr lang="fi-FI" sz="1600" dirty="0"/>
              <a:t>Nopea suoja onnettomuuden uhreille tai operatiivisille toimijoille</a:t>
            </a:r>
          </a:p>
          <a:p>
            <a:pPr lvl="1"/>
            <a:r>
              <a:rPr lang="fi-FI" sz="1600" dirty="0"/>
              <a:t>15 yksikköä hajasijoitettuna Suomessa</a:t>
            </a:r>
          </a:p>
          <a:p>
            <a:endParaRPr lang="fi-FI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kern="0" dirty="0">
                <a:latin typeface="Arial" panose="020B0604020202020204" pitchFamily="34" charset="0"/>
                <a:cs typeface="Arial" panose="020B0604020202020204" pitchFamily="34" charset="0"/>
              </a:rPr>
              <a:t>10K Camp  hätämajoituskapasiteetti, (10,000 hengen majoitus)</a:t>
            </a:r>
            <a:endParaRPr lang="fi-FI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i-FI" sz="1400" dirty="0"/>
          </a:p>
          <a:p>
            <a:endParaRPr lang="fi-FI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6EDEBBB-017C-4C70-BE1C-A12F0191AC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720" y="1953834"/>
            <a:ext cx="5475944" cy="321881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A6A811-F0F4-4EC6-9D11-04741307E7F0}"/>
              </a:ext>
            </a:extLst>
          </p:cNvPr>
          <p:cNvSpPr txBox="1">
            <a:spLocks/>
          </p:cNvSpPr>
          <p:nvPr/>
        </p:nvSpPr>
        <p:spPr bwMode="auto">
          <a:xfrm>
            <a:off x="6598790" y="4916716"/>
            <a:ext cx="5212303" cy="169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393" tIns="47195" rIns="94393" bIns="47195" numCol="1" anchor="t" anchorCtr="0" compatLnSpc="1">
            <a:prstTxWarp prst="textNoShape">
              <a:avLst/>
            </a:prstTxWarp>
          </a:bodyPr>
          <a:lstStyle>
            <a:lvl1pPr marL="388938" indent="-388938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8613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3017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820863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343150" indent="-260350" algn="l" defTabSz="10414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8003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32575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7147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4171950" indent="-260350" algn="l" defTabSz="1041400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fi-FI" sz="145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600" kern="0" dirty="0">
                <a:latin typeface="Arial" panose="020B0604020202020204" pitchFamily="34" charset="0"/>
                <a:cs typeface="Arial" panose="020B0604020202020204" pitchFamily="34" charset="0"/>
              </a:rPr>
              <a:t>Muut KV-avun yksiköt: </a:t>
            </a:r>
            <a:r>
              <a:rPr lang="fi-FI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Logistiikka ERU </a:t>
            </a:r>
            <a:r>
              <a:rPr lang="fi-FI" sz="1600" kern="0" dirty="0">
                <a:latin typeface="Arial" panose="020B0604020202020204" pitchFamily="34" charset="0"/>
                <a:cs typeface="Arial" panose="020B0604020202020204" pitchFamily="34" charset="0"/>
              </a:rPr>
              <a:t>ja </a:t>
            </a:r>
            <a:r>
              <a:rPr lang="fi-FI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ITT ERU </a:t>
            </a:r>
            <a:r>
              <a:rPr lang="fi-FI" sz="1600" kern="0" dirty="0">
                <a:latin typeface="Arial" panose="020B0604020202020204" pitchFamily="34" charset="0"/>
                <a:cs typeface="Arial" panose="020B0604020202020204" pitchFamily="34" charset="0"/>
              </a:rPr>
              <a:t>(tietoliikenne yksikkö)</a:t>
            </a:r>
          </a:p>
          <a:p>
            <a:pPr marL="0" indent="0">
              <a:buNone/>
            </a:pPr>
            <a:endParaRPr lang="fi-FI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5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AAA2E6F2-F873-86DD-455A-0FA3F290A5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4" y="5751"/>
            <a:ext cx="4286919" cy="6918384"/>
          </a:xfrm>
          <a:prstGeom prst="rect">
            <a:avLst/>
          </a:prstGeom>
        </p:spPr>
      </p:pic>
      <p:pic>
        <p:nvPicPr>
          <p:cNvPr id="9" name="Kuva 9" descr="Kuva, joka sisältää kohteen taivas, ulko, maa, perävaunu&#10;&#10;Kuvaus luotu automaattisesti">
            <a:extLst>
              <a:ext uri="{FF2B5EF4-FFF2-40B4-BE49-F238E27FC236}">
                <a16:creationId xmlns:a16="http://schemas.microsoft.com/office/drawing/2014/main" id="{C8E4CB80-AD46-02CA-CD8B-B6FE439A9A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251" y="1393884"/>
            <a:ext cx="6049991" cy="4530305"/>
          </a:xfrm>
          <a:prstGeom prst="rect">
            <a:avLst/>
          </a:prstGeom>
        </p:spPr>
      </p:pic>
      <p:sp>
        <p:nvSpPr>
          <p:cNvPr id="16" name="Title 7">
            <a:extLst>
              <a:ext uri="{FF2B5EF4-FFF2-40B4-BE49-F238E27FC236}">
                <a16:creationId xmlns:a16="http://schemas.microsoft.com/office/drawing/2014/main" id="{9C76915D-0021-9991-2913-990EEFBF4A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731" y="467175"/>
            <a:ext cx="575268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2000"/>
              </a:spcBef>
            </a:pPr>
            <a:r>
              <a:rPr lang="fi-FI" sz="3600" dirty="0">
                <a:solidFill>
                  <a:srgbClr val="C00000"/>
                </a:solidFill>
                <a:latin typeface="Arial"/>
                <a:ea typeface="Verdana"/>
                <a:cs typeface="Arial"/>
              </a:rPr>
              <a:t>Evakuointiyksiköt</a:t>
            </a:r>
            <a:endParaRPr lang="fi-FI" sz="36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8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katto, sisä-, henkilö, seisominen&#10;&#10;Kuvaus luotu automaattisesti">
            <a:extLst>
              <a:ext uri="{FF2B5EF4-FFF2-40B4-BE49-F238E27FC236}">
                <a16:creationId xmlns:a16="http://schemas.microsoft.com/office/drawing/2014/main" id="{C155947B-C671-8297-E22C-6DD7ACE416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4" name="Kuva 3" descr="Kuva, joka sisältää kohteen teksti, piha-, henkilö&#10;&#10;Kuvaus luotu automaattisesti">
            <a:extLst>
              <a:ext uri="{FF2B5EF4-FFF2-40B4-BE49-F238E27FC236}">
                <a16:creationId xmlns:a16="http://schemas.microsoft.com/office/drawing/2014/main" id="{C5255598-8BDA-C8F8-9E02-2C6F5C7AB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18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1E8428-682D-A74D-9DA6-5CF2AB4689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6270" y="2006993"/>
            <a:ext cx="5181601" cy="3534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>
                <a:latin typeface="Arial"/>
                <a:cs typeface="Arial"/>
              </a:rPr>
              <a:t>Toimivat yhteistyörakenteet</a:t>
            </a:r>
          </a:p>
          <a:p>
            <a:r>
              <a:rPr lang="fi-FI" sz="2000" dirty="0">
                <a:latin typeface="Arial"/>
                <a:cs typeface="Arial"/>
              </a:rPr>
              <a:t>Pitäydytään sovituissa rooleissa</a:t>
            </a:r>
          </a:p>
          <a:p>
            <a:r>
              <a:rPr lang="fi-FI" sz="2000" dirty="0">
                <a:latin typeface="Arial"/>
                <a:cs typeface="Arial"/>
              </a:rPr>
              <a:t>Luottamus toimijoihin</a:t>
            </a:r>
          </a:p>
          <a:p>
            <a:r>
              <a:rPr lang="fi-FI" sz="2000" dirty="0">
                <a:latin typeface="Arial"/>
                <a:cs typeface="Arial"/>
              </a:rPr>
              <a:t>Välitetään tietoa ja tilannekuvaa  eri suuntiin</a:t>
            </a:r>
          </a:p>
          <a:p>
            <a:r>
              <a:rPr lang="fi-FI" sz="2000" dirty="0">
                <a:latin typeface="Arial"/>
                <a:cs typeface="Arial"/>
              </a:rPr>
              <a:t>Venytään tarvittaessa</a:t>
            </a:r>
          </a:p>
          <a:p>
            <a:r>
              <a:rPr lang="fi-FI" sz="2000" dirty="0">
                <a:latin typeface="Arial"/>
                <a:cs typeface="Arial"/>
              </a:rPr>
              <a:t>Johtaminen</a:t>
            </a:r>
          </a:p>
          <a:p>
            <a:pPr marL="0" indent="0">
              <a:buNone/>
            </a:pPr>
            <a:endParaRPr lang="fi-FI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fi-FI" sz="1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1600" dirty="0">
                <a:latin typeface="Arial"/>
                <a:cs typeface="Arial"/>
              </a:rPr>
              <a:t>Lähde: Sanna Natunen, hyvinvointipalvelujen päällikkö, Lappeenranta 31.8.2022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E2452-0DC0-9C45-A161-0FC551E751B1}"/>
              </a:ext>
            </a:extLst>
          </p:cNvPr>
          <p:cNvSpPr txBox="1"/>
          <p:nvPr/>
        </p:nvSpPr>
        <p:spPr>
          <a:xfrm>
            <a:off x="0" y="6631708"/>
            <a:ext cx="1717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Kuva: Ville Palonen / SPR</a:t>
            </a:r>
          </a:p>
        </p:txBody>
      </p:sp>
      <p:pic>
        <p:nvPicPr>
          <p:cNvPr id="2" name="Kuva 2" descr="Kuva, joka sisältää kohteen henkilö, ryhmä, viiva&#10;&#10;Kuvaus luotu automaattisesti">
            <a:extLst>
              <a:ext uri="{FF2B5EF4-FFF2-40B4-BE49-F238E27FC236}">
                <a16:creationId xmlns:a16="http://schemas.microsoft.com/office/drawing/2014/main" id="{3E0A4A8D-7FE5-875D-A017-68C557975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31" y="-1135"/>
            <a:ext cx="6222520" cy="6960911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E481C640-CF7F-3FF2-B531-7C515C4E1516}"/>
              </a:ext>
            </a:extLst>
          </p:cNvPr>
          <p:cNvSpPr txBox="1">
            <a:spLocks/>
          </p:cNvSpPr>
          <p:nvPr/>
        </p:nvSpPr>
        <p:spPr>
          <a:xfrm>
            <a:off x="488561" y="1071024"/>
            <a:ext cx="48037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2000"/>
              </a:spcBef>
            </a:pPr>
            <a:r>
              <a:rPr lang="fi-FI" sz="4000">
                <a:solidFill>
                  <a:srgbClr val="C00000"/>
                </a:solidFill>
                <a:latin typeface="Arial"/>
                <a:ea typeface="Verdana"/>
                <a:cs typeface="Arial"/>
              </a:rPr>
              <a:t>Näin onnistumme</a:t>
            </a:r>
            <a:endParaRPr lang="fi-FI" sz="400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25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F3B2FDD7-9D43-0E4C-BFC4-92E2FF9CA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208" y="0"/>
            <a:ext cx="4068792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8CFFC-29B4-1645-B82D-D2BA93E2C70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87021" y="2419027"/>
            <a:ext cx="4572000" cy="3395608"/>
          </a:xfrm>
        </p:spPr>
        <p:txBody>
          <a:bodyPr/>
          <a:lstStyle/>
          <a:p>
            <a:pPr algn="l"/>
            <a:r>
              <a:rPr lang="en-GB" dirty="0"/>
              <a:t>Kiitos</a:t>
            </a:r>
          </a:p>
          <a:p>
            <a:endParaRPr lang="en-GB" dirty="0"/>
          </a:p>
          <a:p>
            <a:endParaRPr lang="en-GB" dirty="0"/>
          </a:p>
          <a:p>
            <a:pPr algn="l"/>
            <a:r>
              <a:rPr lang="fi-FI" sz="18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Niina Hirvonen</a:t>
            </a:r>
            <a:endParaRPr lang="fi-FI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Varautumisen ja valmiuden koordinaattori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Suomen Punainen Risti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Keskustoimisto, valmiuden yksikkö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niina.hirvonen@punainenristi.fi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Puhelin 0400 428 918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Tehtaankatu 1 a, 00110 Helsinki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94711-88FD-9548-B398-E3C0FA240835}"/>
              </a:ext>
            </a:extLst>
          </p:cNvPr>
          <p:cNvSpPr/>
          <p:nvPr/>
        </p:nvSpPr>
        <p:spPr>
          <a:xfrm>
            <a:off x="8115080" y="0"/>
            <a:ext cx="2028669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312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henkilö, sisä-, seinä&#10;&#10;Kuvaus luotu automaattisesti">
            <a:extLst>
              <a:ext uri="{FF2B5EF4-FFF2-40B4-BE49-F238E27FC236}">
                <a16:creationId xmlns:a16="http://schemas.microsoft.com/office/drawing/2014/main" id="{A8BF07B0-EFDC-66BE-A8B0-407B292897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C966BE21-6E57-EBBD-3225-B631BD36A80B}"/>
              </a:ext>
            </a:extLst>
          </p:cNvPr>
          <p:cNvSpPr/>
          <p:nvPr/>
        </p:nvSpPr>
        <p:spPr>
          <a:xfrm>
            <a:off x="7048502" y="299544"/>
            <a:ext cx="4666593" cy="4240924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92E37DB-664B-2638-1E29-EC04DF6A5B27}"/>
              </a:ext>
            </a:extLst>
          </p:cNvPr>
          <p:cNvSpPr/>
          <p:nvPr/>
        </p:nvSpPr>
        <p:spPr>
          <a:xfrm>
            <a:off x="5933091" y="4083269"/>
            <a:ext cx="2443656" cy="2333297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6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sisä-&#10;&#10;Kuvaus luotu automaattisesti">
            <a:extLst>
              <a:ext uri="{FF2B5EF4-FFF2-40B4-BE49-F238E27FC236}">
                <a16:creationId xmlns:a16="http://schemas.microsoft.com/office/drawing/2014/main" id="{8154ACC6-26B8-654F-8538-BD230C9BD3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257C3-32F9-84AD-4332-A38596C54A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5A49A94-02E0-4814-A2AC-584888D1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5413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B42B6-4891-4F54-AB40-834E52894F23}"/>
              </a:ext>
            </a:extLst>
          </p:cNvPr>
          <p:cNvSpPr txBox="1"/>
          <p:nvPr/>
        </p:nvSpPr>
        <p:spPr>
          <a:xfrm>
            <a:off x="418011" y="5334115"/>
            <a:ext cx="1093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				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B47B053-ABED-5424-C552-D4F1A6A6197E}"/>
              </a:ext>
            </a:extLst>
          </p:cNvPr>
          <p:cNvSpPr txBox="1"/>
          <p:nvPr/>
        </p:nvSpPr>
        <p:spPr>
          <a:xfrm>
            <a:off x="530942" y="6445045"/>
            <a:ext cx="716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Jyväskylän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tulipalo</a:t>
            </a:r>
            <a:r>
              <a:rPr lang="en-US">
                <a:solidFill>
                  <a:schemeClr val="bg1"/>
                </a:solidFill>
              </a:rPr>
              <a:t> 2020				</a:t>
            </a:r>
          </a:p>
          <a:p>
            <a:r>
              <a:rPr lang="en-US">
                <a:solidFill>
                  <a:schemeClr val="bg1"/>
                </a:solidFill>
              </a:rPr>
              <a:t>Photo: Sami </a:t>
            </a:r>
            <a:r>
              <a:rPr lang="en-US" err="1">
                <a:solidFill>
                  <a:schemeClr val="bg1"/>
                </a:solidFill>
              </a:rPr>
              <a:t>Saarenpää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0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0513A1-D664-3313-1523-FB6FBD45C2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" y="240607"/>
            <a:ext cx="4887884" cy="65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6486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Custom 3">
      <a:dk1>
        <a:srgbClr val="000000"/>
      </a:dk1>
      <a:lt1>
        <a:srgbClr val="FFFFFF"/>
      </a:lt1>
      <a:dk2>
        <a:srgbClr val="C3DFF6"/>
      </a:dk2>
      <a:lt2>
        <a:srgbClr val="56A0D3"/>
      </a:lt2>
      <a:accent1>
        <a:srgbClr val="F00000"/>
      </a:accent1>
      <a:accent2>
        <a:srgbClr val="D7D7D7"/>
      </a:accent2>
      <a:accent3>
        <a:srgbClr val="9F9FA3"/>
      </a:accent3>
      <a:accent4>
        <a:srgbClr val="6D6E70"/>
      </a:accent4>
      <a:accent5>
        <a:srgbClr val="E2D7AC"/>
      </a:accent5>
      <a:accent6>
        <a:srgbClr val="566979"/>
      </a:accent6>
      <a:hlink>
        <a:srgbClr val="004B79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R uus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 uusi" id="{23A873DC-1F27-49E1-8CBE-0D335E85325B}" vid="{A66C0E47-3856-48C7-B972-D70D06C92B03}"/>
    </a:ext>
  </a:extLst>
</a:theme>
</file>

<file path=ppt/theme/theme3.xml><?xml version="1.0" encoding="utf-8"?>
<a:theme xmlns:a="http://schemas.openxmlformats.org/drawingml/2006/main" name="Siunsote_Edistynytkäytto">
  <a:themeElements>
    <a:clrScheme name="SiunSote_HyvinvointiAlue_VaaleapohjaSaavutettava">
      <a:dk1>
        <a:srgbClr val="003F71"/>
      </a:dk1>
      <a:lt1>
        <a:srgbClr val="FFFFFF"/>
      </a:lt1>
      <a:dk2>
        <a:srgbClr val="003359"/>
      </a:dk2>
      <a:lt2>
        <a:srgbClr val="F1EEE8"/>
      </a:lt2>
      <a:accent1>
        <a:srgbClr val="003F71"/>
      </a:accent1>
      <a:accent2>
        <a:srgbClr val="D24614"/>
      </a:accent2>
      <a:accent3>
        <a:srgbClr val="44A736"/>
      </a:accent3>
      <a:accent4>
        <a:srgbClr val="009FB8"/>
      </a:accent4>
      <a:accent5>
        <a:srgbClr val="DE7900"/>
      </a:accent5>
      <a:accent6>
        <a:srgbClr val="22A693"/>
      </a:accent6>
      <a:hlink>
        <a:srgbClr val="003F71"/>
      </a:hlink>
      <a:folHlink>
        <a:srgbClr val="00B0C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nsote_ESITYS (1)" id="{961DB4F3-7212-466A-8476-4E2D153C51B3}" vid="{A3E184B9-4518-4234-BD14-E88E38F2BD48}"/>
    </a:ext>
  </a:extLst>
</a:theme>
</file>

<file path=ppt/theme/theme4.xml><?xml version="1.0" encoding="utf-8"?>
<a:theme xmlns:a="http://schemas.openxmlformats.org/drawingml/2006/main" name="2_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_Powerpoint_pohja_FI_päivitetty_9_2023_template" id="{F523D2BD-5907-C940-AF80-00EF5FF4402B}" vid="{A9595716-9390-FA47-8FBE-AFDFB023292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008271-ff31-48ba-b721-6c9a56fe1a1a">
      <Terms xmlns="http://schemas.microsoft.com/office/infopath/2007/PartnerControls"/>
    </lcf76f155ced4ddcb4097134ff3c332f>
    <TaxCatchAll xmlns="8827b005-80c5-46a2-b30a-89def257568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708842CC0BCC4B9BA53883B07B76E4" ma:contentTypeVersion="18" ma:contentTypeDescription="Skapa ett nytt dokument." ma:contentTypeScope="" ma:versionID="a1b4410249cf28725c5d124ba18ea6e8">
  <xsd:schema xmlns:xsd="http://www.w3.org/2001/XMLSchema" xmlns:xs="http://www.w3.org/2001/XMLSchema" xmlns:p="http://schemas.microsoft.com/office/2006/metadata/properties" xmlns:ns2="09008271-ff31-48ba-b721-6c9a56fe1a1a" xmlns:ns3="8827b005-80c5-46a2-b30a-89def257568c" targetNamespace="http://schemas.microsoft.com/office/2006/metadata/properties" ma:root="true" ma:fieldsID="3d5b1d66f507e8aac294fa003d0f7b75" ns2:_="" ns3:_="">
    <xsd:import namespace="09008271-ff31-48ba-b721-6c9a56fe1a1a"/>
    <xsd:import namespace="8827b005-80c5-46a2-b30a-89def25756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08271-ff31-48ba-b721-6c9a56fe1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96f175c9-e67d-4b16-ad58-edcda44168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7b005-80c5-46a2-b30a-89def257568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e7942cc-a601-4100-8138-ef36e1e3702b}" ma:internalName="TaxCatchAll" ma:showField="CatchAllData" ma:web="8827b005-80c5-46a2-b30a-89def25756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5F06CB-6C7C-485D-AAC8-E1781043D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20D005-B442-4E87-B454-4A15B38A5D41}">
  <ds:schemaRefs>
    <ds:schemaRef ds:uri="http://schemas.openxmlformats.org/package/2006/metadata/core-properties"/>
    <ds:schemaRef ds:uri="8827b005-80c5-46a2-b30a-89def257568c"/>
    <ds:schemaRef ds:uri="http://purl.org/dc/elements/1.1/"/>
    <ds:schemaRef ds:uri="http://purl.org/dc/dcmitype/"/>
    <ds:schemaRef ds:uri="09008271-ff31-48ba-b721-6c9a56fe1a1a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9C3C1A-099D-4C49-8BA5-76243232F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08271-ff31-48ba-b721-6c9a56fe1a1a"/>
    <ds:schemaRef ds:uri="8827b005-80c5-46a2-b30a-89def25756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11504</TotalTime>
  <Words>1994</Words>
  <Application>Microsoft Office PowerPoint</Application>
  <PresentationFormat>Laajakuva</PresentationFormat>
  <Paragraphs>396</Paragraphs>
  <Slides>41</Slides>
  <Notes>30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41</vt:i4>
      </vt:variant>
    </vt:vector>
  </HeadingPairs>
  <TitlesOfParts>
    <vt:vector size="56" baseType="lpstr">
      <vt:lpstr>Arial</vt:lpstr>
      <vt:lpstr>Calibri</vt:lpstr>
      <vt:lpstr>Courier New</vt:lpstr>
      <vt:lpstr>Georgia</vt:lpstr>
      <vt:lpstr>Gill Sans MT</vt:lpstr>
      <vt:lpstr>Roboto</vt:lpstr>
      <vt:lpstr>Symbol</vt:lpstr>
      <vt:lpstr>Times New Roman</vt:lpstr>
      <vt:lpstr>Verdana</vt:lpstr>
      <vt:lpstr>Wingdings</vt:lpstr>
      <vt:lpstr>SPR</vt:lpstr>
      <vt:lpstr>SPR uusi</vt:lpstr>
      <vt:lpstr>Siunsote_Edistynytkäytto</vt:lpstr>
      <vt:lpstr>2_SPR</vt:lpstr>
      <vt:lpstr>3_SPR</vt:lpstr>
      <vt:lpstr> Mihin Suomi ja Punainen Risti varautuu?</vt:lpstr>
      <vt:lpstr>Sisältö</vt:lpstr>
      <vt:lpstr>Seuraavilla dioilla on esimerkkejä Punaisen Ristin auttamistehtävistä. Oletko ollut mukana auttamassa?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Mihin Suomi varautuu?</vt:lpstr>
      <vt:lpstr>PowerPoint-esitys</vt:lpstr>
      <vt:lpstr>Kokonaisturvallisuuden malli</vt:lpstr>
      <vt:lpstr>PowerPoint-esitys</vt:lpstr>
      <vt:lpstr>Mihin Suomi varautuu?</vt:lpstr>
      <vt:lpstr>Mihin Suomi varautuu? Kansallinen riskiarvio 2023</vt:lpstr>
      <vt:lpstr>PowerPoint-esitys</vt:lpstr>
      <vt:lpstr>Mistä kokonaisturvallisuus muodostuu </vt:lpstr>
      <vt:lpstr>Varautuminen ja valmiussuunnittelu</vt:lpstr>
      <vt:lpstr>Mihin varautuminen perustuu</vt:lpstr>
      <vt:lpstr>Viranomaiset ovat päävastuussa auttamisesta</vt:lpstr>
      <vt:lpstr>Järjestöjen kokonaisturvallisuuden tehtäviä</vt:lpstr>
      <vt:lpstr>Punaisen Ristin valmius</vt:lpstr>
      <vt:lpstr>PowerPoint-esitys</vt:lpstr>
      <vt:lpstr>PowerPoint-esitys</vt:lpstr>
      <vt:lpstr>PowerPoint-esitys</vt:lpstr>
      <vt:lpstr>PowerPoint-esitys</vt:lpstr>
      <vt:lpstr>Perusvalmius</vt:lpstr>
      <vt:lpstr>Tehostettu valmius – alueellinen operaatio</vt:lpstr>
      <vt:lpstr>Tehostettu valmius – valtakunnallinen operaatio</vt:lpstr>
      <vt:lpstr>Täysvalmius</vt:lpstr>
      <vt:lpstr>Kokonaisvalmius</vt:lpstr>
      <vt:lpstr>PowerPoint-esitys</vt:lpstr>
      <vt:lpstr>Suomen Punainen Risti lukuina</vt:lpstr>
      <vt:lpstr>PowerPoint-esitys</vt:lpstr>
      <vt:lpstr>Punaisen Ristin rooli ja resursseja</vt:lpstr>
      <vt:lpstr>PowerPoint-esitys</vt:lpstr>
      <vt:lpstr>Punaisen Ristin tehtäviä poikkeusoloissa</vt:lpstr>
      <vt:lpstr>Kalkussa koottava materiaalivalmius, terveys, evakuointi, majoitus</vt:lpstr>
      <vt:lpstr>Evakuointiyksiköt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Rantio Mari</cp:lastModifiedBy>
  <cp:revision>136</cp:revision>
  <dcterms:created xsi:type="dcterms:W3CDTF">2022-01-20T10:13:04Z</dcterms:created>
  <dcterms:modified xsi:type="dcterms:W3CDTF">2026-04-24T10:32:59Z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0x01010075708842CC0BCC4B9BA53883B07B76E4</vt:lpwstr>
  </property>
  <property fmtid="{D5CDD505-2E9C-101B-9397-08002B2CF9AE}" pid="3" name="MediaServiceImageTags">
    <vt:lpwstr/>
  </property>
</Properties>
</file>