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16"/>
  </p:notesMasterIdLst>
  <p:sldIdLst>
    <p:sldId id="279" r:id="rId3"/>
    <p:sldId id="1364" r:id="rId4"/>
    <p:sldId id="280" r:id="rId5"/>
    <p:sldId id="1420" r:id="rId6"/>
    <p:sldId id="1405" r:id="rId7"/>
    <p:sldId id="1399" r:id="rId8"/>
    <p:sldId id="1481" r:id="rId9"/>
    <p:sldId id="285" r:id="rId10"/>
    <p:sldId id="284" r:id="rId11"/>
    <p:sldId id="286" r:id="rId12"/>
    <p:sldId id="1423" r:id="rId13"/>
    <p:sldId id="289" r:id="rId14"/>
    <p:sldId id="27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484" autoAdjust="0"/>
  </p:normalViewPr>
  <p:slideViewPr>
    <p:cSldViewPr snapToGrid="0">
      <p:cViewPr varScale="1">
        <p:scale>
          <a:sx n="71" d="100"/>
          <a:sy n="71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kko Saara" userId="9d5ffdb9-af53-4b03-bd6f-09669f15185f" providerId="ADAL" clId="{E748835D-BCD0-457D-B11D-15A3BCB2180A}"/>
    <pc:docChg chg="modSld">
      <pc:chgData name="Aakko Saara" userId="9d5ffdb9-af53-4b03-bd6f-09669f15185f" providerId="ADAL" clId="{E748835D-BCD0-457D-B11D-15A3BCB2180A}" dt="2025-03-31T10:54:05.022" v="0" actId="6549"/>
      <pc:docMkLst>
        <pc:docMk/>
      </pc:docMkLst>
      <pc:sldChg chg="modSp mod">
        <pc:chgData name="Aakko Saara" userId="9d5ffdb9-af53-4b03-bd6f-09669f15185f" providerId="ADAL" clId="{E748835D-BCD0-457D-B11D-15A3BCB2180A}" dt="2025-03-31T10:54:05.022" v="0" actId="6549"/>
        <pc:sldMkLst>
          <pc:docMk/>
          <pc:sldMk cId="1758636258" sldId="289"/>
        </pc:sldMkLst>
        <pc:spChg chg="mod">
          <ac:chgData name="Aakko Saara" userId="9d5ffdb9-af53-4b03-bd6f-09669f15185f" providerId="ADAL" clId="{E748835D-BCD0-457D-B11D-15A3BCB2180A}" dt="2025-03-31T10:54:05.022" v="0" actId="6549"/>
          <ac:spMkLst>
            <pc:docMk/>
            <pc:sldMk cId="1758636258" sldId="289"/>
            <ac:spMk id="3" creationId="{C9A6096A-7296-4D9D-9B29-0CBF0E46B7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6538-26B9-4DAF-9709-596410B130B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BAE5-876C-4884-915C-625B8C13EA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2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Päivitetty 31.3.2025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627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54C-20E1-40FE-B910-130BA2CD942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45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81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Mihin työ perustuu?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Verkostoyhteistyötä tapaturmien vähentämiseksi on tehty jo 90-luvulta.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Koostuu </a:t>
            </a:r>
            <a:r>
              <a:rPr lang="fi-FI" b="1" dirty="0"/>
              <a:t>viranomaisista ja järjestöistä ja toimijoita on nyt 20</a:t>
            </a:r>
            <a:r>
              <a:rPr lang="fi-FI" dirty="0"/>
              <a:t>. Suunnitellaan ja toteutetaan työtä yhdessä.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Punainen Risti koordinoi verkostoa, vuodesta 2015 lähtien.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Toiminta perustuu 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Koti ja vapaa-ajan tapaturmien ehkäisyn ohjelma 2021-2030 ja sitä määrittelee ajankohtaiset tapaturmatilastot. 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”Ohjelman visiona on, ettei kenenkään tarvitsisi kuolla tai loukkaantua tapaturman seurauksena”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53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54C-20E1-40FE-B910-130BA2CD942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57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altLang="fi-FI" b="0" dirty="0"/>
              <a:t>Tapaturmaiset kuolemat ovat suomalaisten neljänneksi yleisin kuolemansyy. </a:t>
            </a:r>
            <a:r>
              <a:rPr lang="fi-FI" b="0" dirty="0"/>
              <a:t>Tapaturmaisista kuolemista 89 % tapahtuu kotona ja vapaa-ajalla, 10 % tieliikenteessä ja 1 % työpaikoilla.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Suomen tapaturmakuolleisuus on EU-maista Latvian, Viron ja Liettuan jälkeen korkeimpia. Erityisesti koti- ja vapaa-ajan tapaturmakuolleisuus on Suomessa asukaslukuun suhteutettuna suurempi kuin muualla läntisessä Euroopassa.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b="0" dirty="0"/>
              <a:t>Jopa miljardin kustannukset vuosittain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b="0" dirty="0"/>
              <a:t>Tapaturmat aiheuttavat </a:t>
            </a:r>
            <a:r>
              <a:rPr lang="fi-FI" altLang="fi-FI" b="0" dirty="0"/>
              <a:t>eniten elinvuoden menetyksiä 50-54 –vuotiaille asti. Kumulatiivisten elinvuosien menetys on suurin tapaturmissa ikävuoteen 55 saakka.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54C-20E1-40FE-B910-130BA2CD942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32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Tapaturma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odottamaton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äkillinen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tapahtuma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jonka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yhteydessä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ihminen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loukkaantuu</a:t>
            </a:r>
            <a:r>
              <a:rPr kumimoji="0" lang="en-US" alt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tai </a:t>
            </a:r>
            <a:r>
              <a:rPr kumimoji="0" lang="en-US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menehtyy</a:t>
            </a:r>
            <a:r>
              <a:rPr kumimoji="0" lang="en-US" alt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Kuolleisuus tapaturmiin on vähentynyt viimeisen kahden vuosikymmenen aikana. </a:t>
            </a:r>
            <a:endParaRPr kumimoji="0" lang="en-US" altLang="fi-FI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Väestöön suhteutettuna tapaturmakuolleisuus on vähentynyt vielä selvemmin kuin kokonaismäärät.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Vuonna 2023 tapaturmaisesti kuoli yhteensä </a:t>
            </a:r>
            <a:r>
              <a:rPr lang="fi-FI" sz="1400" b="1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2 409 henkilöä, </a:t>
            </a:r>
            <a:r>
              <a:rPr lang="fi-FI" sz="14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1 536 miestä ja 873 naista. Väestömäärään suhteutettu tapaturmakuolleisuus (pl. alkoholimyrkytykset) kasvoi yli 4,5 % vuodesta 2022.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Eniten tapaturmakuolemia oli vuosina 2005-2007, mutta sen jälkeen trendi kääntyi laskuun.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(Alkoholin tuontimäärärajoitukset EU-maista poistuivat 1. tammikuuta 2004 ja Viro liittyi </a:t>
            </a:r>
            <a:r>
              <a:rPr lang="fi-FI" sz="1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EU:iin</a:t>
            </a:r>
            <a:r>
              <a:rPr lang="fi-FI" sz="1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1. toukokuuta 2004 ja verotusta laskettiin).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54C-20E1-40FE-B910-130BA2CD942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58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1" dirty="0"/>
              <a:t>Tässä diassa Tapaturmien vuoksi hoidettujen lukumäärästä ikäryhmittäin. 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Noin 48 000 henkilöä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sai hoitoa tapaturman vuoksi vuodeosastoilla vuonna 2023. (Kuvio 1).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Tämä tarkoitti noin 68 500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erillistä sairaala-hoitojaksoa. Vuodesta 2022 tapaturmapotilaiden määrä laski puolitoista prosenttia ja hoitojaksojen määrä kaksi prosenttia.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0" i="0" u="none" strike="noStrike" baseline="0" dirty="0">
              <a:solidFill>
                <a:srgbClr val="000000"/>
              </a:solidFill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Sekä miehillä että naisilla vuodeosastohoitoa vaatineiden tapaturmien väestöön suhteutettu ilmaantuvuus kasvaa iän myötä.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i="0" u="none" strike="noStrike" baseline="0" dirty="0">
              <a:solidFill>
                <a:srgbClr val="000000"/>
              </a:solidFill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Reilusti yli puolet (69 prosenttia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) tapaturman aiheuttamasta vuode-osastohoidosta aiheutuu kaatumisten ja putoamisten seurauksena.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Kuljetustapaturmat aiheuttavat kahdeksan prosenttia hoidosta, joista hieman alle puolet on jalankulkijoiden ja polkupyöräilijöiden onnettomuuksia.  </a:t>
            </a:r>
            <a:endParaRPr lang="fi-FI" sz="1800" b="1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Work Sans" pitchFamily="2" charset="0"/>
              </a:rPr>
              <a:t>Väestöön suhteutettuna eniten henkilöitä hoidettiin tapaturman takia vuodeosastoilla Ahvenanmaalla sekä Keski-Pohjanmaan ja Etelä-Karjalan hyvinvointialueilla Vähiten vuodeosastohoitoa väestöön nähden oli Vantaan ja Keravan ja Keski-Uudenmaan hyvinvointialueilla sekä Helsingin kaupungissa.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0" i="0" u="none" strike="noStrike" baseline="0" dirty="0">
              <a:solidFill>
                <a:srgbClr val="000000"/>
              </a:solidFill>
              <a:latin typeface="Work Sans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1" dirty="0"/>
              <a:t>Lapsilla, nuorilla ja työikäisillä poikien ja miesten osuus tapaturman vuoksi hoidetuista on suurempi kuin naisten osuus. </a:t>
            </a:r>
            <a:r>
              <a:rPr lang="fi-FI" dirty="0"/>
              <a:t>Noin 70 ikävuodesta alkaen naisten osuus tapaturman vuoksi hoidetuista on suurempi kuin miesten osuus sekä absoluuttisesti että väestöön suhteutettuna.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="1" dirty="0"/>
              <a:t>THL:n sivuilla tietoa ja tilastoa tapaturmamääristä. https://thl.fi/aiheet/hyvinvoinnin-ja-terveyden-edistamisen-johtaminen/turvallisuuden-edistaminen/tapaturmien-ehkaisy/tapaturmat-suomessa/tapaturmien-vuodeosastohoito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D54C-20E1-40FE-B910-130BA2CD942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56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Uhritutkimus (2017) täydentää tapaturmatilanteen kuvaa vakavampien tapaturmien lisäksi. Tulokset on saatu toteuttamalla posti- tai nettikysely (vastaajia 6924 poissulkien laitoksissa asuvat).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Koti- ja vapaa-ajan tapaturmia sattui yli 1,2 miljoona, joka on lähes 80 % kaikista tapaturmista.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Kotitapaturmat olivat iäkkäillä (yli 75–vuotiailla) paljon yleisempiä kuin muun tyyppiset tapaturmat.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Koti- ja vapaa-ajan tapaturmia sattui yli 1,2 miljoona (</a:t>
            </a:r>
            <a:r>
              <a:rPr lang="fi-FI" b="0" dirty="0"/>
              <a:t>fyysisen vamman aiheuttanutta tapaturmaa). </a:t>
            </a:r>
          </a:p>
          <a:p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19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Kaatumistapaturmat: Valtaosa kaatumisista sattuu iäkkäille (75+)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Myrkytykset: Keski-ikäisillä eniten, lapsilla harvinaisia. Hyvää kehitystä; alle 15-vuotiailla ei myrkytyskuolemia.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Hukkumiskuolemat tapahtuvat pääosin keski-ikäisille ja iäkkäämmille.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Palokuolemat on valtaosin keski-ikäisten ja iäkkäämpien ongelma.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Tukehtumiset: Keski-ikäiset ja hieman iäkkäämmät miehet suurin ryhmä. Tukehtumiskuolemien määrä on laskenut sekä miehillä että naisilla viimeisen 20 vuoden aikana.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Saunakuolemat noin 40-60 vuodessa.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Paleltumiskuolemien määrä on vaihdellut voimakkaasti miehillä, naisilla melko vakio 20 / vuosi, miehiä noin 50-70 ka. </a:t>
            </a:r>
            <a:r>
              <a:rPr lang="fi-FI" sz="1200" dirty="0"/>
              <a:t>eniten iäkkäitä. 82 paleltumiskuolemaa vuonna 2023.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9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050" b="1" dirty="0"/>
              <a:t>Lapset: </a:t>
            </a:r>
          </a:p>
          <a:p>
            <a:pPr>
              <a:defRPr/>
            </a:pPr>
            <a:endParaRPr lang="fi-FI" altLang="fi-FI" sz="11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altLang="fi-FI" sz="1100" dirty="0"/>
              <a:t>Mitä pienempi lapsi, sitä suurempi osa tapaturmista sattuu kotona.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altLang="fi-FI" sz="1100" dirty="0"/>
              <a:t>Alle 25-vuotiaille tapaturmaisista syistä eniten sairaalan vuodeosastohoidon tarvetta vuosittain aiheutuu kaatumisista ja putoamisista (ml. liikuntavammat).</a:t>
            </a:r>
          </a:p>
          <a:p>
            <a:pPr>
              <a:defRPr/>
            </a:pPr>
            <a:endParaRPr lang="fi-FI" altLang="fi-FI" sz="11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altLang="fi-FI" sz="1100" dirty="0"/>
              <a:t>Tapaturmat ja itsemurhat aiheuttavat Suomessa edelleen eniten kuolemia alle 25-vuotiaiden ikäryhmässä, vaikka esimerkiksi lasten ja nuorten tapaturmakuolleisuus on vähentynyt merkittävästi lähivuosikymmeninä. </a:t>
            </a:r>
          </a:p>
          <a:p>
            <a:pPr>
              <a:defRPr/>
            </a:pPr>
            <a:endParaRPr lang="fi-FI" altLang="fi-FI" sz="1100" dirty="0"/>
          </a:p>
          <a:p>
            <a:pPr>
              <a:defRPr/>
            </a:pPr>
            <a:r>
              <a:rPr lang="fi-FI" altLang="fi-FI" sz="1100" b="1" dirty="0"/>
              <a:t>Työikäiset:</a:t>
            </a:r>
          </a:p>
          <a:p>
            <a:pPr>
              <a:defRPr/>
            </a:pPr>
            <a:endParaRPr lang="fi-FI" altLang="fi-FI" sz="11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altLang="fi-FI" sz="1100" dirty="0"/>
              <a:t>Työikäisten 4. yleisin kuolinsyy. Kaatumisista aiheutuu eniten sairaalahoitojaksoja. Päihteet lähes 70% työikäisten tapaturmien taustalla. </a:t>
            </a:r>
          </a:p>
          <a:p>
            <a:pPr>
              <a:defRPr/>
            </a:pPr>
            <a:endParaRPr lang="fi-FI" altLang="fi-FI" sz="1100" dirty="0"/>
          </a:p>
          <a:p>
            <a:pPr>
              <a:defRPr/>
            </a:pPr>
            <a:r>
              <a:rPr lang="fi-FI" altLang="fi-FI" sz="1100" b="1" dirty="0"/>
              <a:t>Iäkkäät:</a:t>
            </a:r>
          </a:p>
          <a:p>
            <a:pPr>
              <a:defRPr/>
            </a:pPr>
            <a:endParaRPr lang="fi-FI" altLang="fi-FI" sz="11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sz="1100" dirty="0"/>
              <a:t>Väestö ikääntyy nopeasti ja yhä useampi iäkäs henkilö asuu kotonaan yhä heikompikuntoisena. </a:t>
            </a:r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Iäkkäillä kaatumiset ja putoamiset ovat yleisin tapaturmakuolemien syy.</a:t>
            </a:r>
            <a:endParaRPr lang="fi-FI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9BAE5-876C-4884-915C-625B8C13EAD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35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055F-BABA-4748-B0CB-8084966CD6DA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2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E45F-C477-49E4-81FE-B7BAE779AC84}" type="datetime1">
              <a:rPr lang="fi-FI" smtClean="0"/>
              <a:t>28.3.2025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0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56B-E48C-49CA-BD62-63B2FF79D47C}" type="datetime1">
              <a:rPr lang="fi-FI" smtClean="0"/>
              <a:t>28.3.2025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4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9231-8157-4327-B84A-5D39B2800594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9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495-3569-4FCA-B619-6C4E6FC73364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96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921-8F54-407A-B950-3309B38EA51D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42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F914-AF14-4A31-80B0-520BBD98D848}" type="datetime1">
              <a:rPr lang="fi-FI" smtClean="0"/>
              <a:t>28.3.2025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3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01F3-59E5-4649-B9DE-AAF5EA20EB46}" type="datetime1">
              <a:rPr lang="fi-FI" smtClean="0"/>
              <a:t>28.3.2025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71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9237-458A-4AF4-91D2-B024805C031F}" type="datetime1">
              <a:rPr lang="fi-FI" smtClean="0"/>
              <a:t>28.3.2025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10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2838-6643-4DFD-BFB6-E275AC19AABA}" type="datetime1">
              <a:rPr lang="fi-FI" smtClean="0"/>
              <a:t>28.3.2025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91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1700-9472-4749-AD49-A89F86A16AED}" type="datetime1">
              <a:rPr lang="fi-FI" smtClean="0"/>
              <a:t>28.3.2025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16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0C0A-3DAA-4558-8E7C-31ECAE7D1BE4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42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F8-34D0-4688-9F00-229901206111}" type="datetime1">
              <a:rPr lang="fi-FI" smtClean="0"/>
              <a:t>28.3.2025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086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188B-4429-4AC5-8EF4-C01D57154CD5}" type="datetime1">
              <a:rPr lang="fi-FI" smtClean="0"/>
              <a:t>28.3.2025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2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1AE3-3AEC-40DD-B695-42DC60C62690}" type="datetime1">
              <a:rPr lang="fi-FI" smtClean="0"/>
              <a:t>28.3.2025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9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EFE-70E3-4074-96D6-49FF8BED0CF5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52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0BC5-2B35-4548-B589-0DE4DE105E2C}" type="datetime1">
              <a:rPr lang="fi-FI" smtClean="0"/>
              <a:t>28.3.2025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90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3774-8C38-4F05-A3E3-5A7AFDBD142A}" type="datetime1">
              <a:rPr lang="fi-FI" smtClean="0"/>
              <a:t>28.3.2025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51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D7B-C873-436E-9FDC-1F283433D9BF}" type="datetime1">
              <a:rPr lang="fi-FI" smtClean="0"/>
              <a:t>28.3.2025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2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117F-319A-48F6-B4BA-25147ED36794}" type="datetime1">
              <a:rPr lang="fi-FI" smtClean="0"/>
              <a:t>28.3.2025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88E-E42D-4C1E-809B-F79764FC8DE7}" type="datetime1">
              <a:rPr lang="fi-FI" smtClean="0"/>
              <a:t>28.3.2025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3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F935-E530-4607-98DF-4912C2B45B0E}" type="datetime1">
              <a:rPr lang="fi-FI" smtClean="0"/>
              <a:t>28.3.2025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8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10F2BB-4BA6-447C-BB33-5C1B07227690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040D1AC-0989-41DD-9D74-3919B7094D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9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F1F07A-6ADD-4D13-A805-9624878AE2A6}" type="datetime1">
              <a:rPr lang="fi-FI" smtClean="0"/>
              <a:t>28.3.2025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7435655-3E69-40C6-8C74-314F64A124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7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kinstituutti.fi/liikkuminen/liikkumisen-suositukset/aikuisten-liikkumisen-suositus/" TargetMode="External"/><Relationship Id="rId3" Type="http://schemas.openxmlformats.org/officeDocument/2006/relationships/hyperlink" Target="http://www.julkari.fi/handle/10024/136205" TargetMode="External"/><Relationship Id="rId7" Type="http://schemas.openxmlformats.org/officeDocument/2006/relationships/hyperlink" Target="https://thl.fi/fi/web/hyvinvoinnin-ja-terveyden-edistamisen-johtaminen/turvallisuuden-edistaminen/tapaturmien-ehkaisy/tapaturmat-suomess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lkaisut.valtioneuvosto.fi/handle/10024/162537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kotitapaturma.fi/" TargetMode="External"/><Relationship Id="rId10" Type="http://schemas.openxmlformats.org/officeDocument/2006/relationships/hyperlink" Target="https://pxdata.stat.fi/PxWeb/pxweb/fi/StatFin/StatFin__ksyyt/statfin_ksyyt_pxt_11b2.px/" TargetMode="External"/><Relationship Id="rId4" Type="http://schemas.openxmlformats.org/officeDocument/2006/relationships/hyperlink" Target="http://www.julkari.fi/bitstream/handle/10024/135809/TY%C3%962017_45_UHRI._.WEB.pdf?sequence=1&amp;isAllowed=y" TargetMode="External"/><Relationship Id="rId9" Type="http://schemas.openxmlformats.org/officeDocument/2006/relationships/hyperlink" Target="https://www.ruokavirasto.fi/vireytta-seniorivuosiin/testisiv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17" Type="http://schemas.openxmlformats.org/officeDocument/2006/relationships/image" Target="../media/image41.png"/><Relationship Id="rId2" Type="http://schemas.openxmlformats.org/officeDocument/2006/relationships/image" Target="../media/image1.jp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NUgIcuIA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39BE09-94A6-4B26-BCDF-AF23177B6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b="1" dirty="0" err="1"/>
              <a:t>Koti</a:t>
            </a:r>
            <a:r>
              <a:rPr lang="sv-fi" b="1" dirty="0"/>
              <a:t>- ja </a:t>
            </a:r>
            <a:r>
              <a:rPr lang="sv-fi" b="1" dirty="0" err="1"/>
              <a:t>vapaa-ajan</a:t>
            </a:r>
            <a:r>
              <a:rPr lang="sv-fi" b="1" dirty="0"/>
              <a:t> </a:t>
            </a:r>
            <a:r>
              <a:rPr lang="sv-fi" b="1" dirty="0" err="1"/>
              <a:t>tapaturmat</a:t>
            </a:r>
            <a:r>
              <a:rPr lang="sv-fi" b="1" dirty="0"/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DFAF34-545A-4463-8FEB-B1971B7BF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- </a:t>
            </a:r>
            <a:r>
              <a:rPr lang="sv-FI" dirty="0" err="1"/>
              <a:t>Ihmisellä</a:t>
            </a:r>
            <a:r>
              <a:rPr lang="sv-FI" dirty="0"/>
              <a:t> on </a:t>
            </a:r>
            <a:r>
              <a:rPr lang="sv-FI" dirty="0" err="1"/>
              <a:t>vain</a:t>
            </a:r>
            <a:r>
              <a:rPr lang="sv-FI" dirty="0"/>
              <a:t> </a:t>
            </a:r>
            <a:r>
              <a:rPr lang="sv-FI" dirty="0" err="1"/>
              <a:t>yksi</a:t>
            </a:r>
            <a:r>
              <a:rPr lang="sv-FI" dirty="0"/>
              <a:t> </a:t>
            </a:r>
            <a:r>
              <a:rPr lang="sv-FI" dirty="0" err="1"/>
              <a:t>henki</a:t>
            </a:r>
            <a:endParaRPr lang="sv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2DB771-77B2-4264-9F6B-393123C0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1</a:t>
            </a:fld>
            <a:endParaRPr lang="fi-FI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7601DB6-4093-46E5-841F-2EB14E8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r="46" b="1"/>
          <a:stretch/>
        </p:blipFill>
        <p:spPr>
          <a:xfrm>
            <a:off x="9580022" y="3859964"/>
            <a:ext cx="2363981" cy="23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4231-6B56-44D1-AF34-F46101D0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Tapaturmat</a:t>
            </a:r>
            <a:r>
              <a:rPr lang="sv-FI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eri</a:t>
            </a:r>
            <a:r>
              <a:rPr lang="sv-FI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ikäryhmissä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8D58-15E0-44C2-B039-F0BD3C1D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latin typeface="+mj-lt"/>
              </a:rPr>
              <a:t>Lapsille </a:t>
            </a:r>
            <a:r>
              <a:rPr lang="fi-FI" altLang="fi-FI" i="1" dirty="0">
                <a:latin typeface="+mj-lt"/>
              </a:rPr>
              <a:t>tieliikenneonnettomuuksien</a:t>
            </a:r>
            <a:r>
              <a:rPr lang="fi-FI" altLang="fi-FI" dirty="0">
                <a:latin typeface="+mj-lt"/>
              </a:rPr>
              <a:t> jälkeen seuraavaksi yleisimpänä tapaturmaisen kuoleman syinä ovat hukkuminen tai tukehtuminen.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latin typeface="+mj-lt"/>
              </a:rPr>
              <a:t>Nuorilla </a:t>
            </a:r>
            <a:r>
              <a:rPr lang="fi-FI" altLang="fi-FI" i="1" dirty="0">
                <a:latin typeface="+mj-lt"/>
              </a:rPr>
              <a:t>liikennetapaturmien</a:t>
            </a:r>
            <a:r>
              <a:rPr lang="fi-FI" altLang="fi-FI" dirty="0">
                <a:latin typeface="+mj-lt"/>
              </a:rPr>
              <a:t> jälkeen myrkytykset ovat toiseksi yleisin tapaturmainen kuolinsyy.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Työikäisillä </a:t>
            </a:r>
            <a:r>
              <a:rPr lang="fi-FI" altLang="fi-FI" i="1" dirty="0">
                <a:latin typeface="+mj-lt"/>
                <a:cs typeface="Arial" panose="020B0604020202020204" pitchFamily="34" charset="0"/>
              </a:rPr>
              <a:t>myrkytykset</a:t>
            </a:r>
            <a:r>
              <a:rPr lang="fi-FI" altLang="fi-FI" dirty="0">
                <a:latin typeface="+mj-lt"/>
                <a:cs typeface="Arial" panose="020B0604020202020204" pitchFamily="34" charset="0"/>
              </a:rPr>
              <a:t> (alkoholi, huumeet, lääkkeet) aiheuttavat eniten kuolemia.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Iäkkäillä v</a:t>
            </a:r>
            <a:r>
              <a:rPr lang="fi-FI" dirty="0">
                <a:latin typeface="+mj-lt"/>
              </a:rPr>
              <a:t>altaosa tapaturmista aiheutuu </a:t>
            </a:r>
            <a:r>
              <a:rPr lang="fi-FI" i="1" dirty="0">
                <a:latin typeface="+mj-lt"/>
              </a:rPr>
              <a:t>kaatumisista.</a:t>
            </a:r>
            <a:r>
              <a:rPr lang="fi-FI" dirty="0">
                <a:latin typeface="+mj-lt"/>
              </a:rPr>
              <a:t> Ikääntyneillä kaatumisten seuraukset ovat vakavampia kuin nuoremmilla ikäryhmillä.</a:t>
            </a:r>
            <a:endParaRPr lang="fi-FI" altLang="fi-FI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AC21E-A3B2-4D5B-9753-BBD69CE3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10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9361B-D432-4996-BB86-D5E672331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49EDB12-A1BD-175A-5B80-EA33DD0D1B5C}"/>
              </a:ext>
            </a:extLst>
          </p:cNvPr>
          <p:cNvSpPr txBox="1"/>
          <p:nvPr/>
        </p:nvSpPr>
        <p:spPr>
          <a:xfrm>
            <a:off x="128337" y="6225290"/>
            <a:ext cx="6100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/>
              <a:t>STM 2021; Tilastokeskus 2024</a:t>
            </a:r>
          </a:p>
        </p:txBody>
      </p:sp>
    </p:spTree>
    <p:extLst>
      <p:ext uri="{BB962C8B-B14F-4D97-AF65-F5344CB8AC3E}">
        <p14:creationId xmlns:p14="http://schemas.microsoft.com/office/powerpoint/2010/main" val="318467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8D830-1487-E461-4722-E198E6E8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1048" cy="4654167"/>
          </a:xfrm>
        </p:spPr>
        <p:txBody>
          <a:bodyPr/>
          <a:lstStyle/>
          <a:p>
            <a:r>
              <a:rPr lang="fi-FI" b="1" dirty="0" err="1"/>
              <a:t>Turvakoutsi</a:t>
            </a:r>
            <a:r>
              <a:rPr lang="fi-FI" b="1" dirty="0"/>
              <a:t>-valmennuksen sisällöt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330A746-765E-77CF-BE4A-5B136C922C65}"/>
              </a:ext>
            </a:extLst>
          </p:cNvPr>
          <p:cNvSpPr/>
          <p:nvPr/>
        </p:nvSpPr>
        <p:spPr>
          <a:xfrm>
            <a:off x="6528169" y="2828134"/>
            <a:ext cx="2688116" cy="148452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err="1"/>
              <a:t>Turvakoutsi</a:t>
            </a:r>
            <a:r>
              <a:rPr lang="fi-FI" sz="2400" b="1"/>
              <a:t>-valmennuksen sisällöt</a:t>
            </a:r>
          </a:p>
        </p:txBody>
      </p:sp>
      <p:sp>
        <p:nvSpPr>
          <p:cNvPr id="8" name="Nuoli: Ylös 7">
            <a:extLst>
              <a:ext uri="{FF2B5EF4-FFF2-40B4-BE49-F238E27FC236}">
                <a16:creationId xmlns:a16="http://schemas.microsoft.com/office/drawing/2014/main" id="{14F4AEFC-1C4C-4297-074F-0C096017A691}"/>
              </a:ext>
            </a:extLst>
          </p:cNvPr>
          <p:cNvSpPr/>
          <p:nvPr/>
        </p:nvSpPr>
        <p:spPr>
          <a:xfrm>
            <a:off x="7535338" y="2026653"/>
            <a:ext cx="319489" cy="616582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B23DE0-B6D2-37CD-3BC1-B3759DD397B7}"/>
              </a:ext>
            </a:extLst>
          </p:cNvPr>
          <p:cNvSpPr/>
          <p:nvPr/>
        </p:nvSpPr>
        <p:spPr>
          <a:xfrm>
            <a:off x="9301751" y="1378027"/>
            <a:ext cx="2478156" cy="10966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Kaatumis-, putoamis- ja liukastumistapaturmat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00685-13FE-0DC9-8F71-A732DE2B6316}"/>
              </a:ext>
            </a:extLst>
          </p:cNvPr>
          <p:cNvSpPr/>
          <p:nvPr/>
        </p:nvSpPr>
        <p:spPr>
          <a:xfrm>
            <a:off x="10158142" y="3299550"/>
            <a:ext cx="1417983" cy="6165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Myrkytykset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33FF4-1ABD-11A8-88AB-001ECCE985BA}"/>
              </a:ext>
            </a:extLst>
          </p:cNvPr>
          <p:cNvSpPr/>
          <p:nvPr/>
        </p:nvSpPr>
        <p:spPr>
          <a:xfrm>
            <a:off x="9708695" y="4879309"/>
            <a:ext cx="1905000" cy="6165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Vesiturvallisuus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333933-255F-3C68-9047-4E9C98053FE9}"/>
              </a:ext>
            </a:extLst>
          </p:cNvPr>
          <p:cNvSpPr/>
          <p:nvPr/>
        </p:nvSpPr>
        <p:spPr>
          <a:xfrm>
            <a:off x="6804647" y="5006927"/>
            <a:ext cx="2135160" cy="113690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Teräviin ja kuumiin esineisiin liittyvät tapaturmat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0FD45-2D8D-8FB4-E039-4763CD65DA78}"/>
              </a:ext>
            </a:extLst>
          </p:cNvPr>
          <p:cNvSpPr/>
          <p:nvPr/>
        </p:nvSpPr>
        <p:spPr>
          <a:xfrm>
            <a:off x="3945874" y="4936170"/>
            <a:ext cx="2052857" cy="11369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Muistisairaudet ja tapaturmien ehkäisy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69F95-6A52-302C-3403-06AEF9AF667E}"/>
              </a:ext>
            </a:extLst>
          </p:cNvPr>
          <p:cNvSpPr/>
          <p:nvPr/>
        </p:nvSpPr>
        <p:spPr>
          <a:xfrm>
            <a:off x="3945874" y="3320600"/>
            <a:ext cx="1653009" cy="9230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Lisämateriaalit, tilastotiedot sekä tehtävät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FE3F19-63FC-3D1E-0669-22FE8037359E}"/>
              </a:ext>
            </a:extLst>
          </p:cNvPr>
          <p:cNvSpPr/>
          <p:nvPr/>
        </p:nvSpPr>
        <p:spPr>
          <a:xfrm>
            <a:off x="4305254" y="1413785"/>
            <a:ext cx="1859799" cy="6165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Paloturvallisuus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07560-97B4-21A7-2B71-2936C7498C79}"/>
              </a:ext>
            </a:extLst>
          </p:cNvPr>
          <p:cNvSpPr/>
          <p:nvPr/>
        </p:nvSpPr>
        <p:spPr>
          <a:xfrm>
            <a:off x="6765184" y="1347407"/>
            <a:ext cx="1859799" cy="6165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Elämäntavat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DDA3093-69F1-AC36-B90D-954543033BB4}"/>
              </a:ext>
            </a:extLst>
          </p:cNvPr>
          <p:cNvSpPr/>
          <p:nvPr/>
        </p:nvSpPr>
        <p:spPr>
          <a:xfrm rot="18984495">
            <a:off x="8574800" y="2430649"/>
            <a:ext cx="709138" cy="33524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9A0D88B-158F-98E8-737F-116F1C80248C}"/>
              </a:ext>
            </a:extLst>
          </p:cNvPr>
          <p:cNvSpPr/>
          <p:nvPr/>
        </p:nvSpPr>
        <p:spPr>
          <a:xfrm>
            <a:off x="9245992" y="3380290"/>
            <a:ext cx="862270" cy="36512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D429DE1-B1DB-10BE-8BE6-68E1BECD1CC8}"/>
              </a:ext>
            </a:extLst>
          </p:cNvPr>
          <p:cNvSpPr/>
          <p:nvPr/>
        </p:nvSpPr>
        <p:spPr>
          <a:xfrm rot="1724180">
            <a:off x="8869212" y="4543940"/>
            <a:ext cx="862270" cy="36512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A054896-F45C-A9E2-FDD2-005AECEF2D24}"/>
              </a:ext>
            </a:extLst>
          </p:cNvPr>
          <p:cNvSpPr/>
          <p:nvPr/>
        </p:nvSpPr>
        <p:spPr>
          <a:xfrm rot="7884199">
            <a:off x="5930469" y="4573052"/>
            <a:ext cx="649200" cy="32578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B4A109D-D311-6969-368E-17C956A83DA8}"/>
              </a:ext>
            </a:extLst>
          </p:cNvPr>
          <p:cNvSpPr/>
          <p:nvPr/>
        </p:nvSpPr>
        <p:spPr>
          <a:xfrm rot="10800000">
            <a:off x="5629045" y="3540089"/>
            <a:ext cx="780842" cy="3245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1E71BD0-F81C-C096-016D-12B019FD2B95}"/>
              </a:ext>
            </a:extLst>
          </p:cNvPr>
          <p:cNvSpPr/>
          <p:nvPr/>
        </p:nvSpPr>
        <p:spPr>
          <a:xfrm rot="13584975">
            <a:off x="5849737" y="2311117"/>
            <a:ext cx="862270" cy="36512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Nuoli: Ylös 7">
            <a:extLst>
              <a:ext uri="{FF2B5EF4-FFF2-40B4-BE49-F238E27FC236}">
                <a16:creationId xmlns:a16="http://schemas.microsoft.com/office/drawing/2014/main" id="{84703C2F-3659-CB21-0F5C-243B4E589646}"/>
              </a:ext>
            </a:extLst>
          </p:cNvPr>
          <p:cNvSpPr/>
          <p:nvPr/>
        </p:nvSpPr>
        <p:spPr>
          <a:xfrm rot="10800000">
            <a:off x="7649805" y="4418211"/>
            <a:ext cx="319489" cy="616582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 descr="Home1 outline">
            <a:extLst>
              <a:ext uri="{FF2B5EF4-FFF2-40B4-BE49-F238E27FC236}">
                <a16:creationId xmlns:a16="http://schemas.microsoft.com/office/drawing/2014/main" id="{64D639A7-E09D-D969-ED7B-D08398550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704" y="463627"/>
            <a:ext cx="914400" cy="914400"/>
          </a:xfrm>
          <a:prstGeom prst="rect">
            <a:avLst/>
          </a:prstGeom>
        </p:spPr>
      </p:pic>
      <p:pic>
        <p:nvPicPr>
          <p:cNvPr id="36" name="Graphic 35" descr="Slippery outline">
            <a:extLst>
              <a:ext uri="{FF2B5EF4-FFF2-40B4-BE49-F238E27FC236}">
                <a16:creationId xmlns:a16="http://schemas.microsoft.com/office/drawing/2014/main" id="{3E67A63C-06D3-E36E-FDA0-3AE690658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85045" y="1127772"/>
            <a:ext cx="771630" cy="771630"/>
          </a:xfrm>
          <a:prstGeom prst="rect">
            <a:avLst/>
          </a:prstGeom>
        </p:spPr>
      </p:pic>
      <p:pic>
        <p:nvPicPr>
          <p:cNvPr id="38" name="Graphic 37" descr="Mushroom outline">
            <a:extLst>
              <a:ext uri="{FF2B5EF4-FFF2-40B4-BE49-F238E27FC236}">
                <a16:creationId xmlns:a16="http://schemas.microsoft.com/office/drawing/2014/main" id="{3C965697-5554-5B27-C34A-4755D2EB3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5863" y="2957323"/>
            <a:ext cx="785021" cy="785021"/>
          </a:xfrm>
          <a:prstGeom prst="rect">
            <a:avLst/>
          </a:prstGeom>
        </p:spPr>
      </p:pic>
      <p:pic>
        <p:nvPicPr>
          <p:cNvPr id="40" name="Graphic 39" descr="Water outline">
            <a:extLst>
              <a:ext uri="{FF2B5EF4-FFF2-40B4-BE49-F238E27FC236}">
                <a16:creationId xmlns:a16="http://schemas.microsoft.com/office/drawing/2014/main" id="{726976E1-B165-D432-4167-9FA8E11F06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49711" y="4947676"/>
            <a:ext cx="914400" cy="914400"/>
          </a:xfrm>
          <a:prstGeom prst="rect">
            <a:avLst/>
          </a:prstGeom>
        </p:spPr>
      </p:pic>
      <p:pic>
        <p:nvPicPr>
          <p:cNvPr id="44" name="Graphic 43" descr="Pocket knife outline">
            <a:extLst>
              <a:ext uri="{FF2B5EF4-FFF2-40B4-BE49-F238E27FC236}">
                <a16:creationId xmlns:a16="http://schemas.microsoft.com/office/drawing/2014/main" id="{422F1685-2C24-B6F2-C4B4-238B3AAC0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5700" y="5377094"/>
            <a:ext cx="801819" cy="801819"/>
          </a:xfrm>
          <a:prstGeom prst="rect">
            <a:avLst/>
          </a:prstGeom>
        </p:spPr>
      </p:pic>
      <p:pic>
        <p:nvPicPr>
          <p:cNvPr id="46" name="Graphic 45" descr="Head with gears outline">
            <a:extLst>
              <a:ext uri="{FF2B5EF4-FFF2-40B4-BE49-F238E27FC236}">
                <a16:creationId xmlns:a16="http://schemas.microsoft.com/office/drawing/2014/main" id="{1A2DBD46-80F3-F673-BFE5-D55D32AC9B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7621" y="4992232"/>
            <a:ext cx="785772" cy="785772"/>
          </a:xfrm>
          <a:prstGeom prst="rect">
            <a:avLst/>
          </a:prstGeom>
        </p:spPr>
      </p:pic>
      <p:pic>
        <p:nvPicPr>
          <p:cNvPr id="48" name="Graphic 47" descr="Clipboard Checked outline">
            <a:extLst>
              <a:ext uri="{FF2B5EF4-FFF2-40B4-BE49-F238E27FC236}">
                <a16:creationId xmlns:a16="http://schemas.microsoft.com/office/drawing/2014/main" id="{96B1CC2C-90B8-DBA2-63ED-ADD4A3D9D1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84725" y="3377377"/>
            <a:ext cx="785772" cy="785772"/>
          </a:xfrm>
          <a:prstGeom prst="rect">
            <a:avLst/>
          </a:prstGeom>
        </p:spPr>
      </p:pic>
      <p:pic>
        <p:nvPicPr>
          <p:cNvPr id="50" name="Graphic 49" descr="Fire outline">
            <a:extLst>
              <a:ext uri="{FF2B5EF4-FFF2-40B4-BE49-F238E27FC236}">
                <a16:creationId xmlns:a16="http://schemas.microsoft.com/office/drawing/2014/main" id="{7359E697-5BA1-7DB5-4A3E-F7462A49D2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46910" y="1274919"/>
            <a:ext cx="734409" cy="7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1C0E-6432-4C56-9192-0C18B130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Koulutus-sisältöä</a:t>
            </a:r>
            <a:r>
              <a:rPr lang="sv-FI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pääosin</a:t>
            </a:r>
            <a:r>
              <a:rPr lang="sv-FI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ohjaavat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6096A-7296-4D9D-9B29-0CBF0E46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235710"/>
            <a:ext cx="7315200" cy="5120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sz="1800" dirty="0">
                <a:solidFill>
                  <a:schemeClr val="tx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Kansallisen lasten ja nuorten turvallisuuden edistämisen ohjelman tavoite- ja toimenpidesuunnitelma vuosille 2018-2025 : Osa I</a:t>
            </a:r>
            <a:endParaRPr lang="fi-FI" altLang="fi-FI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sz="1800" dirty="0">
                <a:solidFill>
                  <a:schemeClr val="tx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Kansallinen uhritutkimus 2017</a:t>
            </a:r>
            <a:endParaRPr lang="fi-FI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1800" dirty="0">
                <a:solidFill>
                  <a:schemeClr val="tx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Kotitapaturma.fi verkkosivut </a:t>
            </a:r>
            <a:endParaRPr lang="fi-FI" altLang="fi-FI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sz="1800" dirty="0">
                <a:solidFill>
                  <a:schemeClr val="tx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STM Koti- ja vapaa-ajan tapaturmien ehkäisyn ohjelma 2021-2030</a:t>
            </a:r>
            <a:endParaRPr lang="fi-FI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en-US" sz="1800" dirty="0">
                <a:solidFill>
                  <a:schemeClr val="tx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 tapaturmatilastot</a:t>
            </a:r>
            <a:endParaRPr lang="fi-FI" alt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800" dirty="0">
                <a:solidFill>
                  <a:schemeClr val="tx1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Aikuisten liikkumisen suositus - UKK-instituutti (ukkinstituutti.fi)</a:t>
            </a:r>
          </a:p>
          <a:p>
            <a:pPr>
              <a:buClr>
                <a:schemeClr val="tx1"/>
              </a:buClr>
            </a:pPr>
            <a:r>
              <a:rPr lang="fi-FI" sz="18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Ravitsemus ja liikunta – Ruokavirasto</a:t>
            </a:r>
            <a:endParaRPr lang="fi-FI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fi-FI" sz="1800" b="0" i="0" u="sng" strike="noStrike" dirty="0">
                <a:solidFill>
                  <a:schemeClr val="tx1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Tilastokeskuksen tapaturmakuolematilastot</a:t>
            </a:r>
            <a:endParaRPr lang="fi-FI" sz="1800" b="0" i="0" u="sng" strike="noStrike" dirty="0">
              <a:solidFill>
                <a:schemeClr val="tx1"/>
              </a:solidFill>
              <a:effectLst/>
            </a:endParaRPr>
          </a:p>
          <a:p>
            <a:pPr>
              <a:buClr>
                <a:schemeClr val="tx1"/>
              </a:buClr>
            </a:pPr>
            <a:r>
              <a:rPr lang="fi-FI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Tapaturmien ehkäisyverkoston asiantuntijat, Kodin turvallisuusvalmennus</a:t>
            </a:r>
            <a:endParaRPr lang="fi-FI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fi-FI" sz="18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altLang="fi-FI" sz="1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F86C1-CE98-4CC2-A281-306B00DB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D1AC-0989-41DD-9D74-3919B7094DCE}" type="slidenum">
              <a:rPr lang="fi-FI" smtClean="0"/>
              <a:t>12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3086A-6250-4B5A-878C-E98CAB0D6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209A96F-B844-4630-8EFC-CDC37A34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r="46" b="1"/>
          <a:stretch/>
        </p:blipFill>
        <p:spPr>
          <a:xfrm>
            <a:off x="4673812" y="1992135"/>
            <a:ext cx="3023616" cy="30383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Kuva 4" descr="Kuva, joka sisältää kohteen Grafiikka, muotoilu&#10;&#10;Kuvaus luotu automaattisesti">
            <a:extLst>
              <a:ext uri="{FF2B5EF4-FFF2-40B4-BE49-F238E27FC236}">
                <a16:creationId xmlns:a16="http://schemas.microsoft.com/office/drawing/2014/main" id="{B0D499B0-6497-2FE0-1F99-B7A290E0C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1" y="1832398"/>
            <a:ext cx="1993896" cy="1329264"/>
          </a:xfrm>
          <a:prstGeom prst="rect">
            <a:avLst/>
          </a:prstGeom>
        </p:spPr>
      </p:pic>
      <p:pic>
        <p:nvPicPr>
          <p:cNvPr id="8" name="Kuva 7" descr="Kuva, joka sisältää kohteen Grafiikka, Fontti, symboli, logo&#10;&#10;Kuvaus luotu automaattisesti">
            <a:extLst>
              <a:ext uri="{FF2B5EF4-FFF2-40B4-BE49-F238E27FC236}">
                <a16:creationId xmlns:a16="http://schemas.microsoft.com/office/drawing/2014/main" id="{12F2AB19-46C3-7FA6-CD3E-E65FE9FE8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66" y="698699"/>
            <a:ext cx="1505409" cy="1012642"/>
          </a:xfrm>
          <a:prstGeom prst="rect">
            <a:avLst/>
          </a:prstGeom>
        </p:spPr>
      </p:pic>
      <p:pic>
        <p:nvPicPr>
          <p:cNvPr id="10" name="Kuva 9" descr="Kuva, joka sisältää kohteen Fontti, Grafiikka, valkoinen, logo&#10;&#10;Kuvaus luotu automaattisesti">
            <a:extLst>
              <a:ext uri="{FF2B5EF4-FFF2-40B4-BE49-F238E27FC236}">
                <a16:creationId xmlns:a16="http://schemas.microsoft.com/office/drawing/2014/main" id="{5FBCFBE6-B398-C673-9C5C-F2674F34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65" y="1369257"/>
            <a:ext cx="1840325" cy="962227"/>
          </a:xfrm>
          <a:prstGeom prst="rect">
            <a:avLst/>
          </a:prstGeom>
        </p:spPr>
      </p:pic>
      <p:pic>
        <p:nvPicPr>
          <p:cNvPr id="16" name="Kuva 15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B9B81B99-AF3A-FC3C-3D2F-A9B1E652B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1" y="2287930"/>
            <a:ext cx="2533062" cy="552713"/>
          </a:xfrm>
          <a:prstGeom prst="rect">
            <a:avLst/>
          </a:prstGeom>
        </p:spPr>
      </p:pic>
      <p:pic>
        <p:nvPicPr>
          <p:cNvPr id="18" name="Kuva 17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C7281C60-4F12-B6C1-2D37-28A02D5F6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40" y="635056"/>
            <a:ext cx="2217091" cy="1163973"/>
          </a:xfrm>
          <a:prstGeom prst="rect">
            <a:avLst/>
          </a:prstGeom>
        </p:spPr>
      </p:pic>
      <p:pic>
        <p:nvPicPr>
          <p:cNvPr id="20" name="Kuva 19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EDD8DDCC-A297-CCA7-9EE3-4410C0934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68" y="855154"/>
            <a:ext cx="2406980" cy="570032"/>
          </a:xfrm>
          <a:prstGeom prst="rect">
            <a:avLst/>
          </a:prstGeom>
        </p:spPr>
      </p:pic>
      <p:pic>
        <p:nvPicPr>
          <p:cNvPr id="22" name="Kuva 21" descr="Kuva, joka sisältää kohteen Grafiikka, Fontti, logo, graafinen suunnittelu&#10;&#10;Kuvaus luotu automaattisesti">
            <a:extLst>
              <a:ext uri="{FF2B5EF4-FFF2-40B4-BE49-F238E27FC236}">
                <a16:creationId xmlns:a16="http://schemas.microsoft.com/office/drawing/2014/main" id="{23223029-B497-4B62-D5A3-287193208B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3" y="544453"/>
            <a:ext cx="1891837" cy="844393"/>
          </a:xfrm>
          <a:prstGeom prst="rect">
            <a:avLst/>
          </a:prstGeom>
        </p:spPr>
      </p:pic>
      <p:pic>
        <p:nvPicPr>
          <p:cNvPr id="24" name="Kuva 23" descr="Kuva, joka sisältää kohteen kuvakaappaus, Grafiikka, graafinen suunnittelu, teksti&#10;&#10;Kuvaus luotu automaattisesti">
            <a:extLst>
              <a:ext uri="{FF2B5EF4-FFF2-40B4-BE49-F238E27FC236}">
                <a16:creationId xmlns:a16="http://schemas.microsoft.com/office/drawing/2014/main" id="{7C7A85CA-1D9F-17B9-9FE7-960F04881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0" y="2962103"/>
            <a:ext cx="3646512" cy="1190418"/>
          </a:xfrm>
          <a:prstGeom prst="rect">
            <a:avLst/>
          </a:prstGeom>
        </p:spPr>
      </p:pic>
      <p:pic>
        <p:nvPicPr>
          <p:cNvPr id="26" name="Kuva 25" descr="Kuva, joka sisältää kohteen Grafiikka, kuvakaappaus, symboli, graafinen suunnittelu&#10;&#10;Kuvaus luotu automaattisesti">
            <a:extLst>
              <a:ext uri="{FF2B5EF4-FFF2-40B4-BE49-F238E27FC236}">
                <a16:creationId xmlns:a16="http://schemas.microsoft.com/office/drawing/2014/main" id="{B169B348-FBD3-D7C7-8EF1-39B5E757C2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57" y="5353214"/>
            <a:ext cx="2133995" cy="949461"/>
          </a:xfrm>
          <a:prstGeom prst="rect">
            <a:avLst/>
          </a:prstGeom>
        </p:spPr>
      </p:pic>
      <p:pic>
        <p:nvPicPr>
          <p:cNvPr id="28" name="Kuva 27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EED8304C-4DC5-BA2D-00FC-419032670A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11" y="4271876"/>
            <a:ext cx="1654353" cy="601277"/>
          </a:xfrm>
          <a:prstGeom prst="rect">
            <a:avLst/>
          </a:prstGeom>
        </p:spPr>
      </p:pic>
      <p:pic>
        <p:nvPicPr>
          <p:cNvPr id="30" name="Kuva 29" descr="Kuva, joka sisältää kohteen symboli, Fontti, logo, teksti&#10;&#10;Kuvaus luotu automaattisesti">
            <a:extLst>
              <a:ext uri="{FF2B5EF4-FFF2-40B4-BE49-F238E27FC236}">
                <a16:creationId xmlns:a16="http://schemas.microsoft.com/office/drawing/2014/main" id="{EA1B12F0-419A-0214-ED2D-E4498F0B20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58" y="4294284"/>
            <a:ext cx="1121420" cy="1121420"/>
          </a:xfrm>
          <a:prstGeom prst="rect">
            <a:avLst/>
          </a:prstGeom>
        </p:spPr>
      </p:pic>
      <p:pic>
        <p:nvPicPr>
          <p:cNvPr id="32" name="Kuva 31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40809F15-6A12-2D10-4CEB-D4CFC3276B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3" y="5603471"/>
            <a:ext cx="2850778" cy="676333"/>
          </a:xfrm>
          <a:prstGeom prst="rect">
            <a:avLst/>
          </a:prstGeom>
        </p:spPr>
      </p:pic>
      <p:pic>
        <p:nvPicPr>
          <p:cNvPr id="34" name="Kuva 33" descr="Kuva, joka sisältää kohteen symboli, logo, tunnus, Tavaramerkki&#10;&#10;Kuvaus luotu automaattisesti">
            <a:extLst>
              <a:ext uri="{FF2B5EF4-FFF2-40B4-BE49-F238E27FC236}">
                <a16:creationId xmlns:a16="http://schemas.microsoft.com/office/drawing/2014/main" id="{D6419E6B-2093-0C65-270B-8F89CDF816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62" y="4397502"/>
            <a:ext cx="938101" cy="938101"/>
          </a:xfrm>
          <a:prstGeom prst="rect">
            <a:avLst/>
          </a:prstGeom>
        </p:spPr>
      </p:pic>
      <p:pic>
        <p:nvPicPr>
          <p:cNvPr id="36" name="Kuva 35" descr="Kuva, joka sisältää kohteen Fontti, teksti, Grafiikka, graafinen suunnittelu&#10;&#10;Kuvaus luotu automaattisesti">
            <a:extLst>
              <a:ext uri="{FF2B5EF4-FFF2-40B4-BE49-F238E27FC236}">
                <a16:creationId xmlns:a16="http://schemas.microsoft.com/office/drawing/2014/main" id="{F68000B4-8FB9-12B9-0ADE-71842BA20E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58" y="5709380"/>
            <a:ext cx="2702217" cy="508701"/>
          </a:xfrm>
          <a:prstGeom prst="rect">
            <a:avLst/>
          </a:prstGeom>
        </p:spPr>
      </p:pic>
      <p:pic>
        <p:nvPicPr>
          <p:cNvPr id="38" name="Kuva 37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40441C0F-AD32-45B5-A752-6656014DAA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99" y="5342936"/>
            <a:ext cx="1993896" cy="1046795"/>
          </a:xfrm>
          <a:prstGeom prst="rect">
            <a:avLst/>
          </a:prstGeom>
        </p:spPr>
      </p:pic>
      <p:pic>
        <p:nvPicPr>
          <p:cNvPr id="40" name="Kuva 39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72624B85-6058-5C10-B82E-916D1F0503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2069584"/>
            <a:ext cx="1756679" cy="996366"/>
          </a:xfrm>
          <a:prstGeom prst="rect">
            <a:avLst/>
          </a:prstGeom>
        </p:spPr>
      </p:pic>
      <p:pic>
        <p:nvPicPr>
          <p:cNvPr id="42" name="Kuva 41" descr="Kuva, joka sisältää kohteen Fontti, teksti, logo, Grafiikka&#10;&#10;Kuvaus luotu automaattisesti">
            <a:extLst>
              <a:ext uri="{FF2B5EF4-FFF2-40B4-BE49-F238E27FC236}">
                <a16:creationId xmlns:a16="http://schemas.microsoft.com/office/drawing/2014/main" id="{19FCF654-24C2-01A2-19D1-5349A61AD9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3" y="4161902"/>
            <a:ext cx="1836625" cy="773859"/>
          </a:xfrm>
          <a:prstGeom prst="rect">
            <a:avLst/>
          </a:prstGeom>
        </p:spPr>
      </p:pic>
      <p:pic>
        <p:nvPicPr>
          <p:cNvPr id="44" name="Kuva 43" descr="Kuva, joka sisältää kohteen Fontti, valkoinen, muotoilu&#10;&#10;Kuvaus luotu automaattisesti">
            <a:extLst>
              <a:ext uri="{FF2B5EF4-FFF2-40B4-BE49-F238E27FC236}">
                <a16:creationId xmlns:a16="http://schemas.microsoft.com/office/drawing/2014/main" id="{5F21E344-E838-4386-A81D-FBE4AF3E8F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54" y="2099999"/>
            <a:ext cx="2039561" cy="1066399"/>
          </a:xfrm>
          <a:prstGeom prst="rect">
            <a:avLst/>
          </a:prstGeom>
        </p:spPr>
      </p:pic>
      <p:pic>
        <p:nvPicPr>
          <p:cNvPr id="46" name="Kuva 45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93C86CA6-E453-9C7B-6B65-2A4AF9507E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61" y="3308414"/>
            <a:ext cx="1718739" cy="7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Ihmisen kasvot, taapero, Lapsitaide, henkilö&#10;&#10;Tekoälyn generoima sisältö voi olla virheellistä.">
            <a:extLst>
              <a:ext uri="{FF2B5EF4-FFF2-40B4-BE49-F238E27FC236}">
                <a16:creationId xmlns:a16="http://schemas.microsoft.com/office/drawing/2014/main" id="{7DC44583-125F-1DA5-47CA-54BD1B55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" r="86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FDEF5F-322E-5725-1BB5-1DA2381F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1" y="1971330"/>
            <a:ext cx="2947482" cy="1283461"/>
          </a:xfrm>
        </p:spPr>
        <p:txBody>
          <a:bodyPr anchor="b">
            <a:noAutofit/>
          </a:bodyPr>
          <a:lstStyle/>
          <a:p>
            <a:r>
              <a:rPr lang="fi-FI" sz="3200" b="1" dirty="0">
                <a:ea typeface="Open Sans" panose="020B0606030504020204" pitchFamily="34" charset="0"/>
                <a:cs typeface="Open Sans" panose="020B0606030504020204" pitchFamily="34" charset="0"/>
              </a:rPr>
              <a:t>Miksi koti- ja vapaa-ajan tapaturmien ehkäisyn ohjelma?</a:t>
            </a:r>
            <a:endParaRPr lang="fi-FI" sz="32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64352AC-9A1F-6F98-58A9-F46A1D1B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55" y="3424428"/>
            <a:ext cx="2947482" cy="3498980"/>
          </a:xfrm>
        </p:spPr>
        <p:txBody>
          <a:bodyPr anchor="t"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”</a:t>
            </a:r>
            <a:r>
              <a:rPr lang="fi-FI" sz="2400" dirty="0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Turvallisesti kaiken ikää” - tavoiteohjelma turvallisuustaitojen vahvistamiseen ja ennakointiin (youtube.com)</a:t>
            </a:r>
            <a:endParaRPr lang="fi-FI" sz="2400" dirty="0">
              <a:solidFill>
                <a:srgbClr val="FFFFF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i-FI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A32077-12B5-E8FD-6C56-F16745A2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42A018-1586-4786-AFA1-5A733CC095A4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1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9A95-845A-4A0C-9E10-F6392FB7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1" y="1709906"/>
            <a:ext cx="3462356" cy="4274842"/>
          </a:xfrm>
        </p:spPr>
        <p:txBody>
          <a:bodyPr>
            <a:normAutofit fontScale="90000"/>
          </a:bodyPr>
          <a:lstStyle/>
          <a:p>
            <a:br>
              <a:rPr lang="sv-FI" altLang="en-US" sz="3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sv-FI" altLang="en-US" sz="3100" b="1" dirty="0" err="1">
                <a:solidFill>
                  <a:schemeClr val="bg1"/>
                </a:solidFill>
                <a:sym typeface="Wingdings" panose="05000000000000000000" pitchFamily="2" charset="2"/>
              </a:rPr>
              <a:t>Tapaturmien</a:t>
            </a:r>
            <a:r>
              <a:rPr lang="sv-FI" altLang="en-US" sz="31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sv-FI" altLang="en-US" sz="3100" b="1" dirty="0" err="1">
                <a:solidFill>
                  <a:schemeClr val="bg1"/>
                </a:solidFill>
                <a:sym typeface="Wingdings" panose="05000000000000000000" pitchFamily="2" charset="2"/>
              </a:rPr>
              <a:t>ehkäisyverkosto</a:t>
            </a:r>
            <a:br>
              <a:rPr lang="sv-FI" altLang="en-US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Aivovammaliitto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Ehkäisevä päihdetyö EHYT ry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Finanssiala ry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Huimaus- ja </a:t>
            </a:r>
            <a:r>
              <a:rPr lang="fi-FI" sz="1600" dirty="0" err="1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Meniere</a:t>
            </a: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-liitto ry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Invalidiliitto ry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Liikenneturva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Liikenne- ja viestintävirasto Traficom Maanpuolustuskoulutusyhdistys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Muistiliitto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Poliisihallitus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Pääesikunta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Sisäministeriö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Sosiaali- ja terveysministeriö 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Suomen Luustoliitto ry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Suomen Pelastusalan Keskusjärjestö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Suomen Punainen Risti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Suomen Uimaopetus- ja Hengenpelastusliitto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Tapaturmavakuutuskeskus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Terveyden ja hyvinvoinnin laitos 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Turvallisuus- ja kemikaalivirasto Tukes 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Työterveyslaitos </a:t>
            </a:r>
            <a:b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600" dirty="0">
                <a:solidFill>
                  <a:srgbClr val="E1F0E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Työturvallisuuskeskus</a:t>
            </a:r>
            <a:br>
              <a:rPr lang="fi-FI" sz="1600" dirty="0">
                <a:solidFill>
                  <a:srgbClr val="E1F0E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sv-FI" altLang="en-US" sz="11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874B-C14E-4771-AFAA-541E77CA4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Lucida Grande"/>
              <a:buNone/>
            </a:pPr>
            <a:r>
              <a:rPr lang="fi-FI" altLang="fi-FI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Viranomaisista ja järjestöistä koostuva yhteistyöverkosto, jota SPR koordinoi. </a:t>
            </a:r>
          </a:p>
          <a:p>
            <a:pPr marL="0" indent="0">
              <a:buFont typeface="Lucida Grande"/>
              <a:buNone/>
            </a:pPr>
            <a:r>
              <a:rPr lang="fi-FI" altLang="fi-FI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Tavoitteena on kotona ja vapaa-ajalla sattuvien tapaturmien vähentäminen.</a:t>
            </a:r>
          </a:p>
          <a:p>
            <a:pPr marL="0" indent="0">
              <a:buFont typeface="Lucida Grande"/>
              <a:buNone/>
            </a:pPr>
            <a:r>
              <a:rPr lang="fi-FI" altLang="fi-FI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Koti- ja vapaa-ajan tapaturmien ehkäisyn ohjelman vuosille 2021-2030</a:t>
            </a:r>
            <a:r>
              <a:rPr lang="fi-FI" altLang="fi-FI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i-FI" altLang="fi-FI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SzTx/>
              <a:buFont typeface="Lucida Grande"/>
              <a:buNone/>
            </a:pPr>
            <a:endParaRPr lang="sv-FI" altLang="en-US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SzTx/>
              <a:buFont typeface="Lucida Grande"/>
              <a:buNone/>
            </a:pPr>
            <a:endParaRPr lang="sv-FI" altLang="fi-FI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SzTx/>
              <a:buFont typeface="Lucida Grande"/>
              <a:buNone/>
            </a:pPr>
            <a:endParaRPr lang="sv-FI" altLang="fi-FI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SzTx/>
              <a:buFont typeface="Lucida Grande"/>
              <a:buNone/>
            </a:pPr>
            <a:endParaRPr lang="sv-FI" altLang="fi-FI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SzTx/>
              <a:buFont typeface="Lucida Grande"/>
              <a:buNone/>
            </a:pPr>
            <a:endParaRPr lang="sv-FI" altLang="fi-FI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SzTx/>
              <a:buFont typeface="Lucida Grande"/>
              <a:buNone/>
            </a:pPr>
            <a:endParaRPr lang="sv-FI" altLang="fi-FI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014A4-2937-4F51-982C-44552DF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3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2632C-FF8B-4D94-915E-CBEDE2A2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  <p:pic>
        <p:nvPicPr>
          <p:cNvPr id="7" name="Picture 6" descr="A blue circle with black text&#10;&#10;Description automatically generated">
            <a:extLst>
              <a:ext uri="{FF2B5EF4-FFF2-40B4-BE49-F238E27FC236}">
                <a16:creationId xmlns:a16="http://schemas.microsoft.com/office/drawing/2014/main" id="{E0A5550D-79D1-646A-1F9B-969610299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33" y="2959133"/>
            <a:ext cx="3179484" cy="3211416"/>
          </a:xfrm>
          <a:prstGeom prst="rect">
            <a:avLst/>
          </a:prstGeom>
        </p:spPr>
      </p:pic>
      <p:pic>
        <p:nvPicPr>
          <p:cNvPr id="12" name="Picture 11" descr="A blue and green circle with black text&#10;&#10;Description automatically generated">
            <a:extLst>
              <a:ext uri="{FF2B5EF4-FFF2-40B4-BE49-F238E27FC236}">
                <a16:creationId xmlns:a16="http://schemas.microsoft.com/office/drawing/2014/main" id="{6E535363-2FA2-5C54-D706-E8D2029B5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84" y="2852815"/>
            <a:ext cx="3504617" cy="34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0FEF5B-D6BA-504E-B9E6-701A7FBC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" y="998544"/>
            <a:ext cx="3326622" cy="4860911"/>
          </a:xfrm>
        </p:spPr>
        <p:txBody>
          <a:bodyPr/>
          <a:lstStyle/>
          <a:p>
            <a:r>
              <a:rPr lang="fi-FI" b="1" dirty="0"/>
              <a:t>Tapaturmien ehkäisyverkosto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4FBF49-A1EF-377E-DBE1-DE5429C0B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Koti- ja vapaa-ajan tapaturmat käsittävät eri tapaturmatyyppejä ja koskettavat koko väestöä. </a:t>
            </a:r>
            <a:r>
              <a:rPr lang="en-US" sz="2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fontAlgn="base"/>
            <a:r>
              <a:rPr lang="fi-FI" sz="24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Kohderyhmiä tavoitetaan:</a:t>
            </a:r>
          </a:p>
          <a:p>
            <a:pPr lvl="1" fontAlgn="base"/>
            <a:r>
              <a:rPr lang="fi-FI" sz="20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Verkkoviestinnän</a:t>
            </a:r>
          </a:p>
          <a:p>
            <a:pPr lvl="1" fontAlgn="base"/>
            <a:r>
              <a:rPr lang="fi-FI" sz="20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Kampanjoiden</a:t>
            </a:r>
          </a:p>
          <a:p>
            <a:pPr lvl="1" fontAlgn="base"/>
            <a:r>
              <a:rPr lang="fi-FI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i-FI" sz="20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apaturmien ehkäisymateriaalien</a:t>
            </a:r>
          </a:p>
          <a:p>
            <a:pPr lvl="1" fontAlgn="base"/>
            <a:r>
              <a:rPr lang="fi-FI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fi-FI" sz="20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oulutusten välityksellä</a:t>
            </a:r>
            <a:endParaRPr lang="en-US" sz="2000" b="0" i="0" dirty="0"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Eri kohderyhmille viestitään heidän tarpeidensa mukaisesti.</a:t>
            </a:r>
            <a:r>
              <a:rPr lang="en-US" sz="2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Erityisesti sote- ja opetusalan ammattilaiset, verkoston vapaaehtoiset sekä muut yhteistyökumppanit välittävät tapaturmien ehkäisytietoa kohtaamilleen ihmisille.</a:t>
            </a:r>
            <a:r>
              <a:rPr lang="en-US" sz="2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Vuonna 2025 tapaturmien ehkäisyä tarkastellaan erityisesti fyysisen toimintakyvyn näkökulmasta (teema 2024-2026). </a:t>
            </a:r>
            <a:r>
              <a:rPr lang="fi-FI" sz="2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4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B7841B-8905-9060-C6C7-20BB9A7A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3" y="2122557"/>
            <a:ext cx="3346479" cy="130644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ea typeface="Open Sans" panose="020B0606030504020204" pitchFamily="34" charset="0"/>
                <a:cs typeface="Open Sans" panose="020B0606030504020204" pitchFamily="34" charset="0"/>
              </a:rPr>
              <a:t>Miksi koti- ja vapaa-ajan tapaturmien ehkäisyn ohjelma?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63541A2-7C82-3311-3816-D0F6C557D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46" y="4052110"/>
            <a:ext cx="5852667" cy="286536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4A67377-A6AA-A675-7C9F-56D3B1D4D687}"/>
              </a:ext>
            </a:extLst>
          </p:cNvPr>
          <p:cNvSpPr txBox="1"/>
          <p:nvPr/>
        </p:nvSpPr>
        <p:spPr>
          <a:xfrm>
            <a:off x="3701289" y="1129811"/>
            <a:ext cx="3839138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j-lt"/>
                <a:ea typeface="Open Sans"/>
                <a:cs typeface="Open Sans"/>
              </a:rPr>
              <a:t>Koti- ja vapaa-ajan tapaturmien </a:t>
            </a:r>
            <a:r>
              <a:rPr lang="fi-FI" sz="2000" b="1" dirty="0">
                <a:latin typeface="+mj-lt"/>
                <a:ea typeface="Open Sans"/>
                <a:cs typeface="Open Sans"/>
              </a:rPr>
              <a:t>kokonaiskustannukset </a:t>
            </a:r>
            <a:r>
              <a:rPr lang="fi-FI" sz="2000" dirty="0">
                <a:latin typeface="+mj-lt"/>
                <a:ea typeface="Open Sans"/>
                <a:cs typeface="Open Sans"/>
              </a:rPr>
              <a:t>2017 </a:t>
            </a:r>
            <a:r>
              <a:rPr lang="fi-FI" sz="2000" dirty="0">
                <a:latin typeface="+mj-lt"/>
                <a:ea typeface="Open Sans"/>
                <a:cs typeface="Open Sans"/>
                <a:sym typeface="Wingdings" panose="05000000000000000000" pitchFamily="2" charset="2"/>
              </a:rPr>
              <a:t> </a:t>
            </a:r>
            <a:r>
              <a:rPr lang="fi-FI" sz="2000" b="1" dirty="0">
                <a:latin typeface="+mj-lt"/>
                <a:ea typeface="Open Sans"/>
                <a:cs typeface="Open Sans"/>
              </a:rPr>
              <a:t>780-1 157 miljoonaa euroa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b="1" dirty="0">
              <a:latin typeface="+mj-lt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j-lt"/>
                <a:ea typeface="Open Sans"/>
                <a:cs typeface="Open Sans"/>
              </a:rPr>
              <a:t>Tapaturmaisista kuolemista seurasi </a:t>
            </a:r>
            <a:r>
              <a:rPr lang="fi-FI" sz="2000" b="1" dirty="0">
                <a:latin typeface="+mj-lt"/>
                <a:ea typeface="Open Sans"/>
                <a:cs typeface="Open Sans"/>
              </a:rPr>
              <a:t>lähes 15 000 menetettyä työvuotta </a:t>
            </a:r>
            <a:r>
              <a:rPr lang="fi-FI" sz="2000" dirty="0">
                <a:latin typeface="+mj-lt"/>
                <a:ea typeface="Open Sans"/>
                <a:cs typeface="Open Sans"/>
              </a:rPr>
              <a:t>v.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+mj-lt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j-lt"/>
                <a:ea typeface="Open Sans"/>
                <a:cs typeface="Open Sans"/>
              </a:rPr>
              <a:t>Vuonna 2023 keskimäärin n. </a:t>
            </a:r>
            <a:r>
              <a:rPr lang="fi-FI" sz="2000" b="1" dirty="0">
                <a:latin typeface="+mj-lt"/>
                <a:ea typeface="Open Sans"/>
                <a:cs typeface="Open Sans"/>
              </a:rPr>
              <a:t>48 000 erillistä tapaturmapotilasta vuodeosastoilla</a:t>
            </a:r>
            <a:r>
              <a:rPr lang="fi-FI" sz="2000" dirty="0">
                <a:latin typeface="+mj-lt"/>
                <a:ea typeface="Open Sans"/>
                <a:cs typeface="Open Sans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latin typeface="+mj-lt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j-lt"/>
                <a:ea typeface="Open Sans"/>
                <a:cs typeface="Open Sans"/>
              </a:rPr>
              <a:t>Tapaturmaisesti kuoli </a:t>
            </a:r>
            <a:r>
              <a:rPr lang="fi-FI" sz="2000" b="1" dirty="0">
                <a:latin typeface="+mj-lt"/>
                <a:ea typeface="Open Sans"/>
                <a:cs typeface="Open Sans"/>
              </a:rPr>
              <a:t>2400 henkilöä </a:t>
            </a:r>
            <a:r>
              <a:rPr lang="fi-FI" sz="2000" dirty="0">
                <a:latin typeface="+mj-lt"/>
                <a:ea typeface="Open Sans"/>
                <a:cs typeface="Open Sans"/>
              </a:rPr>
              <a:t>vuonna 2023. 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4E794DFA-E7C8-AF04-9F33-0DD8A4AF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4730-62B7-4EB3-9FE5-0DC3EA9D9AE0}" type="datetime1">
              <a:rPr lang="fi-FI" smtClean="0"/>
              <a:t>30.3.2025</a:t>
            </a:fld>
            <a:endParaRPr lang="fi-FI"/>
          </a:p>
        </p:txBody>
      </p:sp>
      <p:sp>
        <p:nvSpPr>
          <p:cNvPr id="12" name="Vuokaaviosymboli: Erottaminen 11">
            <a:extLst>
              <a:ext uri="{FF2B5EF4-FFF2-40B4-BE49-F238E27FC236}">
                <a16:creationId xmlns:a16="http://schemas.microsoft.com/office/drawing/2014/main" id="{5334067D-5AF5-A786-345A-9CD23796FECD}"/>
              </a:ext>
            </a:extLst>
          </p:cNvPr>
          <p:cNvSpPr/>
          <p:nvPr/>
        </p:nvSpPr>
        <p:spPr>
          <a:xfrm>
            <a:off x="7725675" y="1100341"/>
            <a:ext cx="3549808" cy="2482423"/>
          </a:xfrm>
          <a:prstGeom prst="flowChartExtra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DEC886D-86D2-F114-0FB5-6323083BF34B}"/>
              </a:ext>
            </a:extLst>
          </p:cNvPr>
          <p:cNvCxnSpPr>
            <a:cxnSpLocks/>
          </p:cNvCxnSpPr>
          <p:nvPr/>
        </p:nvCxnSpPr>
        <p:spPr>
          <a:xfrm>
            <a:off x="8860607" y="1943100"/>
            <a:ext cx="956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13D8E3B5-C6EF-D9D1-7840-AF83CE746465}"/>
              </a:ext>
            </a:extLst>
          </p:cNvPr>
          <p:cNvCxnSpPr/>
          <p:nvPr/>
        </p:nvCxnSpPr>
        <p:spPr>
          <a:xfrm>
            <a:off x="8674100" y="2500101"/>
            <a:ext cx="15708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AF2B5577-20F7-497E-B68A-84DA27A384F1}"/>
              </a:ext>
            </a:extLst>
          </p:cNvPr>
          <p:cNvCxnSpPr/>
          <p:nvPr/>
        </p:nvCxnSpPr>
        <p:spPr>
          <a:xfrm>
            <a:off x="8153400" y="3086100"/>
            <a:ext cx="25091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orakulmio 22">
            <a:extLst>
              <a:ext uri="{FF2B5EF4-FFF2-40B4-BE49-F238E27FC236}">
                <a16:creationId xmlns:a16="http://schemas.microsoft.com/office/drawing/2014/main" id="{D443B763-7D2C-CCC3-5147-CC9D7ACAE37A}"/>
              </a:ext>
            </a:extLst>
          </p:cNvPr>
          <p:cNvSpPr/>
          <p:nvPr/>
        </p:nvSpPr>
        <p:spPr>
          <a:xfrm>
            <a:off x="7830066" y="3606811"/>
            <a:ext cx="3168134" cy="24082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2EABABC1-A244-5EAC-AA9A-F023299B10CF}"/>
              </a:ext>
            </a:extLst>
          </p:cNvPr>
          <p:cNvSpPr txBox="1"/>
          <p:nvPr/>
        </p:nvSpPr>
        <p:spPr>
          <a:xfrm>
            <a:off x="9118600" y="1718771"/>
            <a:ext cx="698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Kuolemat</a:t>
            </a:r>
            <a:r>
              <a:rPr lang="fi-FI" dirty="0" err="1"/>
              <a:t>t</a:t>
            </a:r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5DE2EE3-DA30-4C42-B027-56D71677DD24}"/>
              </a:ext>
            </a:extLst>
          </p:cNvPr>
          <p:cNvSpPr txBox="1"/>
          <p:nvPr/>
        </p:nvSpPr>
        <p:spPr>
          <a:xfrm>
            <a:off x="8880443" y="2197770"/>
            <a:ext cx="107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Vuodeosasto-hoito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0F8F116-3279-4101-6C10-D94A0D9E82BB}"/>
              </a:ext>
            </a:extLst>
          </p:cNvPr>
          <p:cNvSpPr txBox="1"/>
          <p:nvPr/>
        </p:nvSpPr>
        <p:spPr>
          <a:xfrm>
            <a:off x="8557055" y="2720229"/>
            <a:ext cx="170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Polikliiniset hoidot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7062B32-46E9-8396-C03E-EEB4A1844635}"/>
              </a:ext>
            </a:extLst>
          </p:cNvPr>
          <p:cNvSpPr txBox="1"/>
          <p:nvPr/>
        </p:nvSpPr>
        <p:spPr>
          <a:xfrm>
            <a:off x="9024662" y="3236528"/>
            <a:ext cx="1489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 hoito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7793768A-0DFC-D364-7EF0-0FA1461B2E88}"/>
              </a:ext>
            </a:extLst>
          </p:cNvPr>
          <p:cNvSpPr txBox="1"/>
          <p:nvPr/>
        </p:nvSpPr>
        <p:spPr>
          <a:xfrm>
            <a:off x="8445500" y="3582764"/>
            <a:ext cx="194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Mukaillen: Terveyden ja hyvinvoinnin laitos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D3025B8-750E-D3AB-2C52-E1B7B99EF32E}"/>
              </a:ext>
            </a:extLst>
          </p:cNvPr>
          <p:cNvSpPr/>
          <p:nvPr/>
        </p:nvSpPr>
        <p:spPr>
          <a:xfrm>
            <a:off x="262465" y="6449812"/>
            <a:ext cx="4476750" cy="271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dirty="0"/>
              <a:t>STM 2021; Tilastokeskus 2024</a:t>
            </a:r>
          </a:p>
        </p:txBody>
      </p:sp>
    </p:spTree>
    <p:extLst>
      <p:ext uri="{BB962C8B-B14F-4D97-AF65-F5344CB8AC3E}">
        <p14:creationId xmlns:p14="http://schemas.microsoft.com/office/powerpoint/2010/main" val="15967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1627F5-48F2-1C27-CFAD-37A51124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758237"/>
            <a:ext cx="2743200" cy="23342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kern="12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Koti- ja </a:t>
            </a:r>
            <a:r>
              <a:rPr lang="en-US" b="1" kern="12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vapaa-ajan</a:t>
            </a:r>
            <a:r>
              <a:rPr lang="en-US" b="1" kern="12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kern="12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tapaturma</a:t>
            </a:r>
            <a:r>
              <a:rPr lang="en-US" b="1" kern="12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b="1" kern="12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kuolemat</a:t>
            </a:r>
            <a:endParaRPr lang="en-US" b="1" kern="1200" dirty="0">
              <a:solidFill>
                <a:schemeClr val="bg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0CA48-EFB1-6DFC-EE68-419E45E58334}"/>
              </a:ext>
            </a:extLst>
          </p:cNvPr>
          <p:cNvSpPr txBox="1"/>
          <p:nvPr/>
        </p:nvSpPr>
        <p:spPr>
          <a:xfrm>
            <a:off x="1046910" y="6290588"/>
            <a:ext cx="60978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Tapaturmaiset kuolemat </a:t>
            </a:r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ajanjaksolla </a:t>
            </a:r>
            <a:r>
              <a:rPr lang="fi-FI" sz="11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1971</a:t>
            </a:r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–2023.</a:t>
            </a:r>
          </a:p>
          <a:p>
            <a:r>
              <a:rPr lang="fi-FI" sz="1100" b="0" i="0" u="none" strike="noStrike" dirty="0">
                <a:solidFill>
                  <a:srgbClr val="00000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Lähde: Tilastokeskus, kuolemansyyt</a:t>
            </a:r>
            <a:endParaRPr lang="fi-FI" sz="1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077B982-8109-DC11-5650-3C67346B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ED04-5358-4911-A64B-C468F7249A6E}" type="datetime1">
              <a:rPr lang="fi-FI" smtClean="0"/>
              <a:t>31.3.2025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8387EDA-BBC0-28E6-693F-1BB67898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50" y="1385317"/>
            <a:ext cx="8074147" cy="42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21731F-368A-F6C3-D3EB-2F9264DF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965325"/>
            <a:ext cx="3194413" cy="1368890"/>
          </a:xfrm>
        </p:spPr>
        <p:txBody>
          <a:bodyPr>
            <a:noAutofit/>
          </a:bodyPr>
          <a:lstStyle/>
          <a:p>
            <a:br>
              <a:rPr lang="fi-FI" sz="4000" b="1" i="0" u="none" strike="noStrike" baseline="0" dirty="0"/>
            </a:br>
            <a:r>
              <a:rPr lang="fi-FI" b="1" i="0" u="none" strike="noStrike" baseline="0" dirty="0"/>
              <a:t>Tapaturmien hoito erikoissairaan hoidossa vuonna 2023 </a:t>
            </a:r>
            <a:endParaRPr lang="fi-FI" b="1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D768F9D-1C3D-6FB4-F323-6A1955C4D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4238" y="1368425"/>
            <a:ext cx="3935330" cy="4351338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E5FBB0-E90D-DFE4-4AE3-FC712830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BD6F-DC0F-4B05-A2A3-DF47B089DFC7}" type="datetime1">
              <a:rPr lang="fi-FI" smtClean="0"/>
              <a:t>30.3.2025</a:t>
            </a:fld>
            <a:endParaRPr lang="fi-FI"/>
          </a:p>
        </p:txBody>
      </p:sp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E442D7F3-DA40-4371-6D93-D13B5B9584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79078" y="1368425"/>
            <a:ext cx="4052960" cy="4351338"/>
          </a:xfrm>
          <a:prstGeom prst="rect">
            <a:avLst/>
          </a:prstGeom>
        </p:spPr>
      </p:pic>
      <p:sp>
        <p:nvSpPr>
          <p:cNvPr id="16" name="Suorakulmio 15">
            <a:extLst>
              <a:ext uri="{FF2B5EF4-FFF2-40B4-BE49-F238E27FC236}">
                <a16:creationId xmlns:a16="http://schemas.microsoft.com/office/drawing/2014/main" id="{E143FBF6-5717-348B-5F01-F2AB6A834B29}"/>
              </a:ext>
            </a:extLst>
          </p:cNvPr>
          <p:cNvSpPr/>
          <p:nvPr/>
        </p:nvSpPr>
        <p:spPr>
          <a:xfrm>
            <a:off x="1228808" y="6403080"/>
            <a:ext cx="4476750" cy="271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00" i="0" u="none" strike="noStrike" baseline="0" dirty="0" err="1"/>
              <a:t>THl</a:t>
            </a:r>
            <a:r>
              <a:rPr lang="fi-FI" sz="1100" i="0" u="none" strike="noStrike" baseline="0" dirty="0"/>
              <a:t>. 2025. Tapaturmien hoito erikoissairaanhoidossa 2023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6162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BC52D-BD8A-46D3-A3C9-E0C33400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sv-FI" altLang="fi-FI" sz="2800" b="1" dirty="0" err="1">
                <a:sym typeface="Arial" panose="020B0604020202020204" pitchFamily="34" charset="0"/>
              </a:rPr>
              <a:t>Tyypillisimmät</a:t>
            </a:r>
            <a:r>
              <a:rPr lang="sv-FI" altLang="fi-FI" sz="2800" b="1" dirty="0">
                <a:sym typeface="Arial" panose="020B0604020202020204" pitchFamily="34" charset="0"/>
              </a:rPr>
              <a:t> </a:t>
            </a:r>
            <a:r>
              <a:rPr lang="sv-FI" altLang="fi-FI" sz="2800" b="1" dirty="0" err="1">
                <a:sym typeface="Arial" panose="020B0604020202020204" pitchFamily="34" charset="0"/>
              </a:rPr>
              <a:t>kotitapaturmat</a:t>
            </a:r>
            <a:br>
              <a:rPr lang="sv-FI" altLang="fi-FI" sz="2800" b="1" dirty="0">
                <a:latin typeface="Arial" panose="020B0604020202020204" pitchFamily="34" charset="0"/>
              </a:rPr>
            </a:b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CE06-FF92-4C4F-9ACC-4F3C4C40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175858"/>
            <a:ext cx="4728800" cy="3274586"/>
          </a:xfrm>
        </p:spPr>
        <p:txBody>
          <a:bodyPr anchor="t">
            <a:normAutofit fontScale="92500" lnSpcReduction="20000"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Uhritutkimuksen (2017) mukaan tapaturmista lähes kolme neljännestä oli koti- ja vapaa-ajan tapaturmia (39 % koti-, 27 % liikunta- ja 14 % muun vapaa-ajan tapaturmia).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Kotitapaturmissa aiheutuneet vammat olivat tyypillisimmin mustelmia, ruhjeita tai haavoja (noin puolet) nyrjähdyksiä, venähdyksiä tai sijoiltaanmenoja (18%) sekä palovammoja (12 %).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Murtumia esiintyi 8 %:ssa ja pään alueen vammoja 3 %:</a:t>
            </a:r>
            <a:r>
              <a:rPr lang="fi-FI" altLang="fi-FI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ssa</a:t>
            </a:r>
            <a:r>
              <a:rPr lang="fi-FI" altLang="fi-FI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sv-FI" altLang="en-US" sz="1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</a:br>
            <a:br>
              <a:rPr lang="sv-FI" altLang="en-US" sz="16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fi-FI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table" descr="Table&#10;&#10;Description automatically generated">
            <a:extLst>
              <a:ext uri="{FF2B5EF4-FFF2-40B4-BE49-F238E27FC236}">
                <a16:creationId xmlns:a16="http://schemas.microsoft.com/office/drawing/2014/main" id="{CACE6630-53F6-42A6-BE53-CFE9BCFB1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4" y="753848"/>
            <a:ext cx="5000432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A753E-31ED-4332-9BEB-965EBC08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38" y="6272226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b="0" i="0" dirty="0">
                <a:solidFill>
                  <a:srgbClr val="333333"/>
                </a:solidFill>
                <a:effectLst/>
              </a:rPr>
              <a:t>THL. 2017. Suomalaiset tapaturmien uhreina 2017 : Kansallisen uhritutkimuksen tuloksia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594AD-E1B2-45CB-A8DD-92B858BF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42A018-1586-4786-AFA1-5A733CC095A4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1A8794-0BB7-43A7-AB8B-BA8A0979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9DD3-E09A-4CBA-82DF-BA4A776A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Koti</a:t>
            </a:r>
            <a:r>
              <a:rPr lang="sv-FI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- ja </a:t>
            </a:r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vapaa-ajan</a:t>
            </a:r>
            <a:r>
              <a:rPr lang="sv-FI" altLang="en-US" b="1" dirty="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sv-FI" altLang="en-US" b="1" dirty="0" err="1">
                <a:solidFill>
                  <a:schemeClr val="bg1"/>
                </a:solidFill>
                <a:sym typeface="Arial" panose="020B0604020202020204" pitchFamily="34" charset="0"/>
              </a:rPr>
              <a:t>tapaturmat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9D86-3A58-451B-BC8D-56082270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b="1" dirty="0"/>
              <a:t>Kaatumisia ja putoamisia on yli puolet </a:t>
            </a:r>
            <a:r>
              <a:rPr lang="fi-FI" dirty="0"/>
              <a:t>tapaturmakuolemista, yhteensä noin 1300 / vuosi.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Seuraavaksi eniten on </a:t>
            </a:r>
            <a:r>
              <a:rPr lang="fi-FI" b="1" dirty="0"/>
              <a:t>myrkytyskuolemia </a:t>
            </a:r>
            <a:r>
              <a:rPr lang="fi-FI" dirty="0"/>
              <a:t>(341 vuonna 2023 pl. alkoholimyrkytykset 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b="1" dirty="0"/>
              <a:t>Hukkumistapaturmia noin 100-150 </a:t>
            </a:r>
            <a:r>
              <a:rPr lang="fi-FI" dirty="0"/>
              <a:t>vuodessa.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Palokuolemat ovat selvästi vähentyneet viimeisen kahden vuosikymmenen aikana, noin 50 viime vuosina.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Tukehtumisista johtuvia kuolemia 70-90 vuosittain.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altLang="fi-FI" dirty="0"/>
              <a:t>Miehillä on jopa viisinkertainen todennäköisyys kuolla tapaturman seurauksena verrattuna naisiin.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i-FI" alt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2FD64-CB7C-41AC-88F8-5321E998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642" y="6356350"/>
            <a:ext cx="5911517" cy="365125"/>
          </a:xfrm>
        </p:spPr>
        <p:txBody>
          <a:bodyPr/>
          <a:lstStyle/>
          <a:p>
            <a:r>
              <a:rPr lang="fi-FI" sz="1100" b="0" i="0" u="none" strike="noStrike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Lähde: Tilastokeskus, kuolemansyyt 2023</a:t>
            </a:r>
            <a:endParaRPr lang="fi-FI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058D8-E135-4809-B675-F51C8F5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A018-1586-4786-AFA1-5A733CC095A4}" type="slidenum">
              <a:rPr lang="fi-FI" smtClean="0"/>
              <a:t>9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06117-A907-40C6-B52E-00C55AC9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39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4294</TotalTime>
  <Words>1323</Words>
  <Application>Microsoft Office PowerPoint</Application>
  <PresentationFormat>Laajakuva</PresentationFormat>
  <Paragraphs>165</Paragraphs>
  <Slides>13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7" baseType="lpstr">
      <vt:lpstr>Arial</vt:lpstr>
      <vt:lpstr>Barlow</vt:lpstr>
      <vt:lpstr>Calibri</vt:lpstr>
      <vt:lpstr>Corbel</vt:lpstr>
      <vt:lpstr>Lucida Grande</vt:lpstr>
      <vt:lpstr>Open Sans</vt:lpstr>
      <vt:lpstr>Segoe UI</vt:lpstr>
      <vt:lpstr>Source Sans Pro</vt:lpstr>
      <vt:lpstr>Verdana</vt:lpstr>
      <vt:lpstr>Wingdings</vt:lpstr>
      <vt:lpstr>Wingdings 2</vt:lpstr>
      <vt:lpstr>Work Sans</vt:lpstr>
      <vt:lpstr>Frame</vt:lpstr>
      <vt:lpstr>1_Frame</vt:lpstr>
      <vt:lpstr>Koti- ja vapaa-ajan tapaturmat </vt:lpstr>
      <vt:lpstr>Miksi koti- ja vapaa-ajan tapaturmien ehkäisyn ohjelma?</vt:lpstr>
      <vt:lpstr> Tapaturmien ehkäisyverkosto Aivovammaliitto Ehkäisevä päihdetyö EHYT ry Finanssiala ry Huimaus- ja Meniere-liitto ry Invalidiliitto ry Liikenneturva Liikenne- ja viestintävirasto Traficom Maanpuolustuskoulutusyhdistys Muistiliitto Poliisihallitus Pääesikunta Sisäministeriö Sosiaali- ja terveysministeriö  Suomen Luustoliitto ry Suomen Pelastusalan Keskusjärjestö Suomen Punainen Risti Suomen Uimaopetus- ja Hengenpelastusliitto Tapaturmavakuutuskeskus Terveyden ja hyvinvoinnin laitos  Turvallisuus- ja kemikaalivirasto Tukes  Työterveyslaitos  Työturvallisuuskeskus        </vt:lpstr>
      <vt:lpstr>Tapaturmien ehkäisyverkosto</vt:lpstr>
      <vt:lpstr>Miksi koti- ja vapaa-ajan tapaturmien ehkäisyn ohjelma?</vt:lpstr>
      <vt:lpstr>Koti- ja vapaa-ajan tapaturma- kuolemat</vt:lpstr>
      <vt:lpstr> Tapaturmien hoito erikoissairaan hoidossa vuonna 2023 </vt:lpstr>
      <vt:lpstr>Tyypillisimmät kotitapaturmat </vt:lpstr>
      <vt:lpstr>Koti- ja vapaa-ajan tapaturmat</vt:lpstr>
      <vt:lpstr>Tapaturmat eri ikäryhmissä</vt:lpstr>
      <vt:lpstr>Turvakoutsi-valmennuksen sisällöt</vt:lpstr>
      <vt:lpstr>Koulutus-sisältöä pääosin ohjaavat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Kopperi Eeva</dc:creator>
  <cp:lastModifiedBy>Aakko Saara</cp:lastModifiedBy>
  <cp:revision>19</cp:revision>
  <dcterms:created xsi:type="dcterms:W3CDTF">2021-05-28T06:22:36Z</dcterms:created>
  <dcterms:modified xsi:type="dcterms:W3CDTF">2025-03-31T10:54:13Z</dcterms:modified>
</cp:coreProperties>
</file>