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6" r:id="rId2"/>
    <p:sldId id="257" r:id="rId3"/>
    <p:sldId id="294" r:id="rId4"/>
    <p:sldId id="261" r:id="rId5"/>
    <p:sldId id="295" r:id="rId6"/>
    <p:sldId id="260" r:id="rId7"/>
    <p:sldId id="297" r:id="rId8"/>
    <p:sldId id="263" r:id="rId9"/>
    <p:sldId id="264" r:id="rId10"/>
    <p:sldId id="284" r:id="rId11"/>
    <p:sldId id="265" r:id="rId12"/>
    <p:sldId id="287" r:id="rId13"/>
    <p:sldId id="266" r:id="rId14"/>
    <p:sldId id="268" r:id="rId15"/>
    <p:sldId id="296" r:id="rId16"/>
    <p:sldId id="269" r:id="rId17"/>
    <p:sldId id="291" r:id="rId18"/>
    <p:sldId id="271" r:id="rId19"/>
    <p:sldId id="272" r:id="rId20"/>
    <p:sldId id="299" r:id="rId21"/>
    <p:sldId id="289" r:id="rId22"/>
    <p:sldId id="275" r:id="rId23"/>
    <p:sldId id="267" r:id="rId24"/>
    <p:sldId id="276" r:id="rId25"/>
    <p:sldId id="282" r:id="rId26"/>
    <p:sldId id="285" r:id="rId27"/>
    <p:sldId id="279" r:id="rId28"/>
    <p:sldId id="293" r:id="rId29"/>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D3940E-E8B5-4D33-8E52-D1B9D2F57FD2}" v="1" dt="2025-03-24T08:36:12.8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35" autoAdjust="0"/>
    <p:restoredTop sz="71871" autoAdjust="0"/>
  </p:normalViewPr>
  <p:slideViewPr>
    <p:cSldViewPr snapToGrid="0">
      <p:cViewPr varScale="1">
        <p:scale>
          <a:sx n="91" d="100"/>
          <a:sy n="91" d="100"/>
        </p:scale>
        <p:origin x="45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NikoNieminen\Workplace\YHTEINEN\Hukkumistilastot\Hukkuneet%201900-2018.csv"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i-FI" b="1" dirty="0"/>
              <a:t>Hukkumiset 1961-2019</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lineChart>
        <c:grouping val="standard"/>
        <c:varyColors val="0"/>
        <c:ser>
          <c:idx val="0"/>
          <c:order val="0"/>
          <c:spPr>
            <a:ln w="28575" cap="rnd">
              <a:solidFill>
                <a:schemeClr val="accent1"/>
              </a:solidFill>
              <a:round/>
            </a:ln>
            <a:effectLst/>
          </c:spPr>
          <c:marker>
            <c:symbol val="none"/>
          </c:marker>
          <c:cat>
            <c:numRef>
              <c:f>Taul1!$A$1:$A$59</c:f>
              <c:numCache>
                <c:formatCode>General</c:formatCode>
                <c:ptCount val="59"/>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pt idx="58">
                  <c:v>2019</c:v>
                </c:pt>
              </c:numCache>
            </c:numRef>
          </c:cat>
          <c:val>
            <c:numRef>
              <c:f>Taul1!$B$1:$B$59</c:f>
              <c:numCache>
                <c:formatCode>General</c:formatCode>
                <c:ptCount val="59"/>
                <c:pt idx="0">
                  <c:v>431</c:v>
                </c:pt>
                <c:pt idx="1">
                  <c:v>389</c:v>
                </c:pt>
                <c:pt idx="2">
                  <c:v>403</c:v>
                </c:pt>
                <c:pt idx="3">
                  <c:v>443</c:v>
                </c:pt>
                <c:pt idx="4">
                  <c:v>382</c:v>
                </c:pt>
                <c:pt idx="5">
                  <c:v>438</c:v>
                </c:pt>
                <c:pt idx="6">
                  <c:v>451</c:v>
                </c:pt>
                <c:pt idx="7">
                  <c:v>409</c:v>
                </c:pt>
                <c:pt idx="8">
                  <c:v>431</c:v>
                </c:pt>
                <c:pt idx="9">
                  <c:v>381</c:v>
                </c:pt>
                <c:pt idx="10">
                  <c:v>459</c:v>
                </c:pt>
                <c:pt idx="11">
                  <c:v>496</c:v>
                </c:pt>
                <c:pt idx="12">
                  <c:v>446</c:v>
                </c:pt>
                <c:pt idx="13">
                  <c:v>389</c:v>
                </c:pt>
                <c:pt idx="14">
                  <c:v>419</c:v>
                </c:pt>
                <c:pt idx="15">
                  <c:v>307</c:v>
                </c:pt>
                <c:pt idx="16">
                  <c:v>307</c:v>
                </c:pt>
                <c:pt idx="17">
                  <c:v>280</c:v>
                </c:pt>
                <c:pt idx="18">
                  <c:v>281</c:v>
                </c:pt>
                <c:pt idx="19">
                  <c:v>274</c:v>
                </c:pt>
                <c:pt idx="20">
                  <c:v>233</c:v>
                </c:pt>
                <c:pt idx="21">
                  <c:v>266</c:v>
                </c:pt>
                <c:pt idx="22">
                  <c:v>258</c:v>
                </c:pt>
                <c:pt idx="23">
                  <c:v>245</c:v>
                </c:pt>
                <c:pt idx="24">
                  <c:v>216</c:v>
                </c:pt>
                <c:pt idx="25">
                  <c:v>268</c:v>
                </c:pt>
                <c:pt idx="26">
                  <c:v>224</c:v>
                </c:pt>
                <c:pt idx="27">
                  <c:v>311</c:v>
                </c:pt>
                <c:pt idx="28">
                  <c:v>305</c:v>
                </c:pt>
                <c:pt idx="29">
                  <c:v>231</c:v>
                </c:pt>
                <c:pt idx="30">
                  <c:v>277</c:v>
                </c:pt>
                <c:pt idx="31">
                  <c:v>266</c:v>
                </c:pt>
                <c:pt idx="32">
                  <c:v>219</c:v>
                </c:pt>
                <c:pt idx="33">
                  <c:v>228</c:v>
                </c:pt>
                <c:pt idx="34">
                  <c:v>195</c:v>
                </c:pt>
                <c:pt idx="35">
                  <c:v>171</c:v>
                </c:pt>
                <c:pt idx="36">
                  <c:v>253</c:v>
                </c:pt>
                <c:pt idx="37">
                  <c:v>196</c:v>
                </c:pt>
                <c:pt idx="38">
                  <c:v>251</c:v>
                </c:pt>
                <c:pt idx="39">
                  <c:v>209</c:v>
                </c:pt>
                <c:pt idx="40">
                  <c:v>207</c:v>
                </c:pt>
                <c:pt idx="41">
                  <c:v>228</c:v>
                </c:pt>
                <c:pt idx="42">
                  <c:v>214</c:v>
                </c:pt>
                <c:pt idx="43">
                  <c:v>195</c:v>
                </c:pt>
                <c:pt idx="44">
                  <c:v>200</c:v>
                </c:pt>
                <c:pt idx="45">
                  <c:v>204</c:v>
                </c:pt>
                <c:pt idx="46">
                  <c:v>195</c:v>
                </c:pt>
                <c:pt idx="47">
                  <c:v>168</c:v>
                </c:pt>
                <c:pt idx="48">
                  <c:v>169</c:v>
                </c:pt>
                <c:pt idx="49">
                  <c:v>191</c:v>
                </c:pt>
                <c:pt idx="50">
                  <c:v>163</c:v>
                </c:pt>
                <c:pt idx="51">
                  <c:v>117</c:v>
                </c:pt>
                <c:pt idx="52">
                  <c:v>168</c:v>
                </c:pt>
                <c:pt idx="53">
                  <c:v>161</c:v>
                </c:pt>
                <c:pt idx="54">
                  <c:v>139</c:v>
                </c:pt>
                <c:pt idx="55">
                  <c:v>129</c:v>
                </c:pt>
                <c:pt idx="56">
                  <c:v>126</c:v>
                </c:pt>
                <c:pt idx="57">
                  <c:v>164</c:v>
                </c:pt>
                <c:pt idx="58">
                  <c:v>132</c:v>
                </c:pt>
              </c:numCache>
            </c:numRef>
          </c:val>
          <c:smooth val="0"/>
          <c:extLst>
            <c:ext xmlns:c16="http://schemas.microsoft.com/office/drawing/2014/chart" uri="{C3380CC4-5D6E-409C-BE32-E72D297353CC}">
              <c16:uniqueId val="{00000000-BD80-495C-87A3-76CDB76A524D}"/>
            </c:ext>
          </c:extLst>
        </c:ser>
        <c:dLbls>
          <c:showLegendKey val="0"/>
          <c:showVal val="0"/>
          <c:showCatName val="0"/>
          <c:showSerName val="0"/>
          <c:showPercent val="0"/>
          <c:showBubbleSize val="0"/>
        </c:dLbls>
        <c:smooth val="0"/>
        <c:axId val="1052894175"/>
        <c:axId val="1052907487"/>
      </c:lineChart>
      <c:catAx>
        <c:axId val="10528941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1052907487"/>
        <c:crosses val="autoZero"/>
        <c:auto val="1"/>
        <c:lblAlgn val="ctr"/>
        <c:lblOffset val="100"/>
        <c:noMultiLvlLbl val="0"/>
      </c:catAx>
      <c:valAx>
        <c:axId val="10529074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105289417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6DA17D49-126A-4678-9FAA-20887089DE5B}" type="datetimeFigureOut">
              <a:rPr lang="fi-FI" smtClean="0"/>
              <a:t>24.3.2025</a:t>
            </a:fld>
            <a:endParaRPr lang="fi-FI"/>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380FA7D4-7830-4CC4-B369-090B2ACCE919}" type="slidenum">
              <a:rPr lang="fi-FI" smtClean="0"/>
              <a:t>‹#›</a:t>
            </a:fld>
            <a:endParaRPr lang="fi-FI"/>
          </a:p>
        </p:txBody>
      </p:sp>
    </p:spTree>
    <p:extLst>
      <p:ext uri="{BB962C8B-B14F-4D97-AF65-F5344CB8AC3E}">
        <p14:creationId xmlns:p14="http://schemas.microsoft.com/office/powerpoint/2010/main" val="101508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traficom.fi/fi/"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traficom.fi/sites/default/files/media/file/Kysely%20veneilyturvallisuudesta%202020.pdf"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33I1kSDnWTY"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64r6OUFJlJ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suh.fi/oppaat_ja_vinkit/pelastu_ja_pelasta/turvallinen_jaalla_liikkuminen/jarki_jaalla_-opas"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viisaastivesilla.fi/etusivu/pelastu_ja_pelasta/jaalla" TargetMode="External"/><Relationship Id="rId5" Type="http://schemas.openxmlformats.org/officeDocument/2006/relationships/hyperlink" Target="https://www.viisaastivesilla.fi/etusivu/hukkumattomuudenlupaus" TargetMode="External"/><Relationship Id="rId4" Type="http://schemas.openxmlformats.org/officeDocument/2006/relationships/hyperlink" Target="https://www.suh.fi/oppaat_ja_vinkit/pelastu_ja_pelasta/turvallinen_jaalla_liikkuminen/turvallisen_jaalla_liikkumisen_muistilista"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380FA7D4-7830-4CC4-B369-090B2ACCE919}" type="slidenum">
              <a:rPr lang="fi-FI" smtClean="0"/>
              <a:t>1</a:t>
            </a:fld>
            <a:endParaRPr lang="fi-FI"/>
          </a:p>
        </p:txBody>
      </p:sp>
    </p:spTree>
    <p:extLst>
      <p:ext uri="{BB962C8B-B14F-4D97-AF65-F5344CB8AC3E}">
        <p14:creationId xmlns:p14="http://schemas.microsoft.com/office/powerpoint/2010/main" val="2137709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fi-FI" sz="1100" b="0" i="0" u="none" strike="noStrike" baseline="0" dirty="0">
              <a:solidFill>
                <a:srgbClr val="000000"/>
              </a:solidFill>
              <a:latin typeface="+mn-lt"/>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i-FI" sz="1100" dirty="0">
                <a:latin typeface="+mn-lt"/>
              </a:rPr>
              <a:t>Alkoholihumalassa olevien osuus oli suurin veteen pulikoimaan, uimaan tai vilvoittelemaan menneillä sekä vesikulkuneuvolla eri tarkoituksissa liikkuneilla. Näissä ryhmissä vähintään keskivahvasti päihtyneitä oli puolet. </a:t>
            </a:r>
            <a:endParaRPr lang="fi-FI" sz="1100" b="0" i="0" u="none" strike="noStrike" baseline="0" dirty="0">
              <a:solidFill>
                <a:srgbClr val="000000"/>
              </a:solidFill>
              <a:latin typeface="+mn-lt"/>
            </a:endParaRPr>
          </a:p>
          <a:p>
            <a:endParaRPr lang="fi-FI" dirty="0"/>
          </a:p>
        </p:txBody>
      </p:sp>
      <p:sp>
        <p:nvSpPr>
          <p:cNvPr id="4" name="Dian numeron paikkamerkki 3"/>
          <p:cNvSpPr>
            <a:spLocks noGrp="1"/>
          </p:cNvSpPr>
          <p:nvPr>
            <p:ph type="sldNum" sz="quarter" idx="5"/>
          </p:nvPr>
        </p:nvSpPr>
        <p:spPr/>
        <p:txBody>
          <a:bodyPr/>
          <a:lstStyle/>
          <a:p>
            <a:fld id="{380FA7D4-7830-4CC4-B369-090B2ACCE919}" type="slidenum">
              <a:rPr lang="fi-FI" smtClean="0"/>
              <a:t>10</a:t>
            </a:fld>
            <a:endParaRPr lang="fi-FI"/>
          </a:p>
        </p:txBody>
      </p:sp>
    </p:spTree>
    <p:extLst>
      <p:ext uri="{BB962C8B-B14F-4D97-AF65-F5344CB8AC3E}">
        <p14:creationId xmlns:p14="http://schemas.microsoft.com/office/powerpoint/2010/main" val="4270226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000" b="1" dirty="0">
                <a:latin typeface="+mn-lt"/>
              </a:rPr>
              <a:t>Pelastusliivit ehkäisevät hukkumisia tehokkaasti. Kansainvälisten tutkimusten mukaan asianmukaiset ja oikein päälle puetut pelastusliivit voisivat estää jopa 70–80 prosenttia vesiliikenteessä tapahtuneista hukkumisista.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0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000" b="1" i="0" u="none" strike="noStrike" baseline="0" dirty="0">
                <a:solidFill>
                  <a:srgbClr val="000000"/>
                </a:solidFill>
                <a:latin typeface="+mn-lt"/>
              </a:rPr>
              <a:t>Veneisiin liittyvissä hukkumisissa </a:t>
            </a:r>
            <a:r>
              <a:rPr lang="fi-FI" sz="1000" b="0" i="0" u="none" strike="noStrike" baseline="0" dirty="0">
                <a:solidFill>
                  <a:srgbClr val="000000"/>
                </a:solidFill>
                <a:latin typeface="+mn-lt"/>
              </a:rPr>
              <a:t>tyypillistä on veneestä putoaminen. Veneet ovat yleensä pieniä soutuveneitä, usein suippoperäisiä ja vanhoja. Veneen kiikkeryys ja kovera, liukas pohja lisäävät riskiä putoamiseen liikuttaessa esimerkiksi kalastuksen tai moottorin korjailun yhteydessä. Kiikkeryys lisää myös veneen kaatumisen riskiä erityisesti, kun veneessä on useampi henkilö. (OTKES,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000" b="0" i="0" u="none" strike="noStrike"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000" b="0" i="0" u="none" strike="noStrike" baseline="0" dirty="0">
                <a:solidFill>
                  <a:srgbClr val="000000"/>
                </a:solidFill>
                <a:latin typeface="+mn-lt"/>
              </a:rPr>
              <a:t>Pelastusliivejä ei ollut mukana tai päälle puettuna valtaosassa veneisiin liittyvissä tapauksissa. Vesiliikenteessä tai venelaiturilla hukkuneista 41 henkilöstä vain kuudella oli pelastusliivi tai kelluntahaalari puettuna, mutta niidenkin kanssa oli ongelmia. (OTKES, 2021)</a:t>
            </a:r>
            <a:endParaRPr lang="fi-FI" sz="10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0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000" b="1" dirty="0">
                <a:latin typeface="+mn-lt"/>
              </a:rPr>
              <a:t>Autoilussa käytetään turvavyötä, miksi veneilyssä ei käytetä pelastusliivejä?</a:t>
            </a:r>
          </a:p>
          <a:p>
            <a:endParaRPr lang="fi-FI" sz="1000" dirty="0">
              <a:latin typeface="+mn-lt"/>
            </a:endParaRPr>
          </a:p>
          <a:p>
            <a:r>
              <a:rPr lang="fi-FI" sz="1000" b="1" i="0" dirty="0">
                <a:solidFill>
                  <a:srgbClr val="575756"/>
                </a:solidFill>
                <a:effectLst/>
                <a:latin typeface="+mn-lt"/>
              </a:rPr>
              <a:t>Moottoriveneessä ja yli 5 metrin pituisessa purjeveneessä tulee olla oikean kokoinen pelastusliivi tai kelluntapukine jokaiselle veneessä olijalle. Pelastusliivit parantavat merkittävästi veden varaan joutuvan henkilön selviytymismahdollisuuksia ja helpottavat henkilön etsintää ja pelastusta.</a:t>
            </a:r>
          </a:p>
          <a:p>
            <a:endParaRPr lang="fi-FI" sz="1000" b="0" i="0" dirty="0">
              <a:solidFill>
                <a:srgbClr val="575756"/>
              </a:solidFill>
              <a:effectLst/>
              <a:latin typeface="+mn-lt"/>
            </a:endParaRPr>
          </a:p>
          <a:p>
            <a:r>
              <a:rPr lang="fi-FI" sz="1000" b="1" i="0" dirty="0">
                <a:solidFill>
                  <a:srgbClr val="575756"/>
                </a:solidFill>
                <a:effectLst/>
                <a:latin typeface="+mn-lt"/>
              </a:rPr>
              <a:t>Suurin syy siihen, miksi pelastusliivejä ei veneillessä käytetä, on yksinkertaisesti se, ettei pelastusliivejä ole. Myös pelastusliivien epämukavuus ja turvalliseksi arvioidut veneilyolosuhteet mainitaan syiksi sille, ettei pelastusliivejä pueta veneillessä päälle. Tiedot selviävät </a:t>
            </a:r>
            <a:r>
              <a:rPr lang="fi-FI" sz="1000" b="1" i="0" u="none" strike="noStrike" dirty="0">
                <a:solidFill>
                  <a:srgbClr val="005C97"/>
                </a:solidFill>
                <a:effectLst/>
                <a:latin typeface="+mn-lt"/>
                <a:hlinkClick r:id="rId3"/>
              </a:rPr>
              <a:t>Liikenne- ja viestintävirasto </a:t>
            </a:r>
            <a:r>
              <a:rPr lang="fi-FI" sz="1000" b="1" i="0" u="none" strike="noStrike" dirty="0" err="1">
                <a:solidFill>
                  <a:srgbClr val="005C97"/>
                </a:solidFill>
                <a:effectLst/>
                <a:latin typeface="+mn-lt"/>
                <a:hlinkClick r:id="rId3"/>
              </a:rPr>
              <a:t>Traficomin</a:t>
            </a:r>
            <a:r>
              <a:rPr lang="fi-FI" sz="1000" b="1" i="0" dirty="0">
                <a:solidFill>
                  <a:srgbClr val="575756"/>
                </a:solidFill>
                <a:effectLst/>
                <a:latin typeface="+mn-lt"/>
              </a:rPr>
              <a:t> teettämästä </a:t>
            </a:r>
            <a:r>
              <a:rPr lang="fi-FI" sz="1000" b="1" i="0" u="none" strike="noStrike" dirty="0">
                <a:solidFill>
                  <a:srgbClr val="005C97"/>
                </a:solidFill>
                <a:effectLst/>
                <a:latin typeface="+mn-lt"/>
                <a:hlinkClick r:id="rId4"/>
              </a:rPr>
              <a:t>kyselytutkimuksesta.</a:t>
            </a:r>
            <a:br>
              <a:rPr lang="fi-FI" sz="1000" dirty="0">
                <a:latin typeface="+mn-lt"/>
              </a:rPr>
            </a:br>
            <a:br>
              <a:rPr lang="fi-FI" sz="1000" dirty="0">
                <a:latin typeface="+mn-lt"/>
              </a:rPr>
            </a:br>
            <a:r>
              <a:rPr lang="fi-FI" sz="1000" b="0" i="0" dirty="0">
                <a:solidFill>
                  <a:srgbClr val="575756"/>
                </a:solidFill>
                <a:effectLst/>
                <a:latin typeface="+mn-lt"/>
              </a:rPr>
              <a:t>Kyselytutkimuksen mukaan vain vähän yli puolet vesilläliikkujista käyttää pelastusliivejä aina veneillessä. Joka kymmenes ei käytä pelastusliivejä koskaan. Vähiten pelastusliivejä tai muita kelluntapukineita käyttävät 50-64-vuotiaat miehet.</a:t>
            </a:r>
            <a:br>
              <a:rPr lang="fi-FI" sz="1000" dirty="0">
                <a:latin typeface="+mn-lt"/>
              </a:rPr>
            </a:br>
            <a:br>
              <a:rPr lang="fi-FI" sz="1000" dirty="0">
                <a:latin typeface="+mn-lt"/>
              </a:rPr>
            </a:br>
            <a:r>
              <a:rPr lang="fi-FI" sz="1000" b="0" i="0" dirty="0">
                <a:solidFill>
                  <a:srgbClr val="575756"/>
                </a:solidFill>
                <a:effectLst/>
                <a:latin typeface="+mn-lt"/>
              </a:rPr>
              <a:t>Yleisin syy pelastusliivien käyttämättömyyteen on, ettei pelastusliivejä ole hankittu (43%). Vastaajien mukaan pelastusliivit koetaan myös epämukaviksi päällä (17%). Kyselytutkimukseen vastanneet kertoivat syyksi pelastusliivien puuttumiselle myös sen, ettei niitä koettu tarpeelliseksi pienellä järvellä tai lammella veneillessä.</a:t>
            </a:r>
          </a:p>
          <a:p>
            <a:endParaRPr lang="fi-FI" sz="1000" b="0" i="0" dirty="0">
              <a:solidFill>
                <a:srgbClr val="575756"/>
              </a:solidFill>
              <a:effectLst/>
              <a:latin typeface="+mn-lt"/>
            </a:endParaRPr>
          </a:p>
          <a:p>
            <a:r>
              <a:rPr lang="fi-FI" sz="1000" b="0" i="0" u="none" strike="noStrike" baseline="0" dirty="0">
                <a:solidFill>
                  <a:srgbClr val="000000"/>
                </a:solidFill>
                <a:latin typeface="+mn-lt"/>
              </a:rPr>
              <a:t>Veneisiin liittyvissä hukkumisissa tyypillistä on veneestä putoaminen. Veneet ovat yleensä pieniä soutuveneitä, usein suippoperäisiä ja vanhoja. Veneen kiikkeryys ja kovera, liukas pohja lisäävät riskiä putoamiseen liikuttaessa esimerkiksi kalastuksen tai moottorin korjailun yhteydessä. Kiikkeryys lisää myös veneen kaatumisen riskiä erityisesti, kun veneessä on useampi henkilö. </a:t>
            </a:r>
            <a:br>
              <a:rPr lang="fi-FI" sz="1000" b="0" dirty="0">
                <a:latin typeface="+mn-lt"/>
              </a:rPr>
            </a:br>
            <a:br>
              <a:rPr lang="fi-FI" sz="1000" b="0" dirty="0">
                <a:latin typeface="+mn-lt"/>
              </a:rPr>
            </a:br>
            <a:r>
              <a:rPr lang="fi-FI" sz="1000" b="0" dirty="0">
                <a:latin typeface="+mn-lt"/>
              </a:rPr>
              <a:t>Vesiliikenteessä hukkuneet suurimmilta osin olleet liikkeellä soutuveneellä, joten pelastusliivien käyttöä tulisi korostaa soutuveneellä liikuttaessa.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000" dirty="0">
              <a:solidFill>
                <a:schemeClr val="accent5">
                  <a:lumMod val="75000"/>
                </a:schemeClr>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solidFill>
                <a:schemeClr val="accent5">
                  <a:lumMod val="75000"/>
                </a:schemeClr>
              </a:solidFill>
            </a:endParaRPr>
          </a:p>
          <a:p>
            <a:endParaRPr lang="fi-FI" dirty="0"/>
          </a:p>
        </p:txBody>
      </p:sp>
      <p:sp>
        <p:nvSpPr>
          <p:cNvPr id="4" name="Slide Number Placeholder 3"/>
          <p:cNvSpPr>
            <a:spLocks noGrp="1"/>
          </p:cNvSpPr>
          <p:nvPr>
            <p:ph type="sldNum" sz="quarter" idx="5"/>
          </p:nvPr>
        </p:nvSpPr>
        <p:spPr/>
        <p:txBody>
          <a:bodyPr/>
          <a:lstStyle/>
          <a:p>
            <a:fld id="{380FA7D4-7830-4CC4-B369-090B2ACCE919}" type="slidenum">
              <a:rPr lang="fi-FI" smtClean="0"/>
              <a:t>11</a:t>
            </a:fld>
            <a:endParaRPr lang="fi-FI"/>
          </a:p>
        </p:txBody>
      </p:sp>
    </p:spTree>
    <p:extLst>
      <p:ext uri="{BB962C8B-B14F-4D97-AF65-F5344CB8AC3E}">
        <p14:creationId xmlns:p14="http://schemas.microsoft.com/office/powerpoint/2010/main" val="285314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a:r>
              <a:rPr lang="fi-FI" sz="1000" b="1" i="0" dirty="0">
                <a:solidFill>
                  <a:srgbClr val="006699"/>
                </a:solidFill>
                <a:effectLst/>
                <a:highlight>
                  <a:srgbClr val="FFFF00"/>
                </a:highlight>
                <a:latin typeface="+mn-lt"/>
              </a:rPr>
              <a:t>Minkälaiset liivit sopivat juuri sinulle?</a:t>
            </a:r>
            <a:br>
              <a:rPr lang="fi-FI" sz="1000" b="1" i="0" dirty="0">
                <a:solidFill>
                  <a:srgbClr val="006699"/>
                </a:solidFill>
                <a:effectLst/>
                <a:highlight>
                  <a:srgbClr val="FFFF00"/>
                </a:highlight>
                <a:latin typeface="+mn-lt"/>
              </a:rPr>
            </a:br>
            <a:br>
              <a:rPr lang="fi-FI" sz="1000" b="1" i="0" dirty="0">
                <a:solidFill>
                  <a:srgbClr val="006699"/>
                </a:solidFill>
                <a:effectLst/>
                <a:highlight>
                  <a:srgbClr val="FFFF00"/>
                </a:highlight>
                <a:latin typeface="+mn-lt"/>
              </a:rPr>
            </a:br>
            <a:r>
              <a:rPr lang="fi-FI" sz="1000" b="1" i="0" dirty="0">
                <a:solidFill>
                  <a:srgbClr val="006699"/>
                </a:solidFill>
                <a:effectLst/>
                <a:highlight>
                  <a:srgbClr val="FFFF00"/>
                </a:highlight>
                <a:latin typeface="+mn-lt"/>
              </a:rPr>
              <a:t>Erilaisia liivejä – kelluntaliivin ja pelastusliivin ero?</a:t>
            </a:r>
          </a:p>
          <a:p>
            <a:pPr algn="l"/>
            <a:endParaRPr lang="fi-FI" sz="1000" b="1" i="0" dirty="0">
              <a:solidFill>
                <a:srgbClr val="006699"/>
              </a:solidFill>
              <a:effectLst/>
              <a:highlight>
                <a:srgbClr val="FFFF00"/>
              </a:highlight>
              <a:latin typeface="+mn-lt"/>
            </a:endParaRPr>
          </a:p>
          <a:p>
            <a:pPr algn="l"/>
            <a:endParaRPr lang="fi-FI" sz="1000" b="1" i="0" dirty="0">
              <a:solidFill>
                <a:srgbClr val="006699"/>
              </a:solidFill>
              <a:effectLst/>
              <a:highlight>
                <a:srgbClr val="FFFF00"/>
              </a:highlight>
              <a:latin typeface="+mn-lt"/>
            </a:endParaRPr>
          </a:p>
          <a:p>
            <a:pPr algn="l"/>
            <a:r>
              <a:rPr lang="fi-FI" sz="1000" b="0" i="0" dirty="0">
                <a:solidFill>
                  <a:srgbClr val="575756"/>
                </a:solidFill>
                <a:effectLst/>
                <a:latin typeface="+mn-lt"/>
              </a:rPr>
              <a:t>Ostaessasi uusia pelastusliivejä, vaadi avointa ostoa sekä mahdollisuus kokeilla liivejä käytännössä. Testaa, istuvatko ne hyvin ja tuntuvatko ne mukavilta. Muista, että liivien alle pitäisi mahtua myös päällystakki tai muuta vaatetta. Kokeile istumista liivit yllä, sillä veneily on yhtä istumista!</a:t>
            </a:r>
            <a:br>
              <a:rPr lang="fi-FI" sz="1000" b="0" i="0" dirty="0">
                <a:solidFill>
                  <a:srgbClr val="575756"/>
                </a:solidFill>
                <a:effectLst/>
                <a:latin typeface="+mn-lt"/>
              </a:rPr>
            </a:br>
            <a:endParaRPr lang="fi-FI" sz="1000" b="0" i="0" dirty="0">
              <a:solidFill>
                <a:srgbClr val="575756"/>
              </a:solidFill>
              <a:effectLst/>
              <a:latin typeface="+mn-lt"/>
            </a:endParaRPr>
          </a:p>
          <a:p>
            <a:pPr algn="l"/>
            <a:r>
              <a:rPr lang="fi-FI" sz="1000" b="0" i="0" dirty="0">
                <a:solidFill>
                  <a:srgbClr val="575756"/>
                </a:solidFill>
                <a:effectLst/>
                <a:latin typeface="+mn-lt"/>
              </a:rPr>
              <a:t>Suomessa kaikkien pelastusliivien tulee täyttää ominaisuuksiltaan määritetyt direktiivit. Kelluttavuus ilmoitetaan Newtoneina (N).</a:t>
            </a:r>
            <a:br>
              <a:rPr lang="fi-FI" sz="1000" b="0" i="0" dirty="0">
                <a:solidFill>
                  <a:srgbClr val="575756"/>
                </a:solidFill>
                <a:effectLst/>
                <a:latin typeface="+mn-lt"/>
              </a:rPr>
            </a:br>
            <a:endParaRPr lang="fi-FI" sz="1000" b="0" i="0" dirty="0">
              <a:solidFill>
                <a:srgbClr val="575756"/>
              </a:solidFill>
              <a:effectLst/>
              <a:latin typeface="+mn-lt"/>
            </a:endParaRPr>
          </a:p>
          <a:p>
            <a:pPr algn="l"/>
            <a:r>
              <a:rPr lang="fi-FI" sz="1000" b="1" i="0" dirty="0">
                <a:solidFill>
                  <a:srgbClr val="006699"/>
                </a:solidFill>
                <a:effectLst/>
                <a:latin typeface="+mn-lt"/>
              </a:rPr>
              <a:t>Pelastusliivit: Lapset, uimataitoiset ja uimataidottomat</a:t>
            </a:r>
          </a:p>
          <a:p>
            <a:pPr algn="l"/>
            <a:r>
              <a:rPr lang="fi-FI" sz="1000" b="0" i="0" dirty="0">
                <a:solidFill>
                  <a:srgbClr val="575756"/>
                </a:solidFill>
                <a:effectLst/>
                <a:latin typeface="+mn-lt"/>
              </a:rPr>
              <a:t>100 Newtonin pelastusliivit on tarkoitettu käytettäviksi suojaisilla vesillä. Ne kääntävät tajuttoman ihmisen </a:t>
            </a:r>
            <a:r>
              <a:rPr lang="fi-FI" sz="1000" b="0" i="0" dirty="0" err="1">
                <a:solidFill>
                  <a:srgbClr val="575756"/>
                </a:solidFill>
                <a:effectLst/>
                <a:latin typeface="+mn-lt"/>
              </a:rPr>
              <a:t>selinkelluntaan</a:t>
            </a:r>
            <a:r>
              <a:rPr lang="fi-FI" sz="1000" b="0" i="0" dirty="0">
                <a:solidFill>
                  <a:srgbClr val="575756"/>
                </a:solidFill>
                <a:effectLst/>
                <a:latin typeface="+mn-lt"/>
              </a:rPr>
              <a:t> 10 sekunnissa. Näitä liivejä valmistetaan ainoastaan oranssina, punaisina tai keltaisina, ja niihin kuuluvat pakollisina heijastin sekä pilli. Tällaiset liivit hankitaan lapselle.</a:t>
            </a:r>
            <a:br>
              <a:rPr lang="fi-FI" sz="1000" b="0" i="0" dirty="0">
                <a:solidFill>
                  <a:srgbClr val="575756"/>
                </a:solidFill>
                <a:effectLst/>
                <a:latin typeface="+mn-lt"/>
              </a:rPr>
            </a:br>
            <a:br>
              <a:rPr lang="fi-FI" sz="1000" dirty="0">
                <a:latin typeface="+mn-lt"/>
              </a:rPr>
            </a:br>
            <a:r>
              <a:rPr lang="fi-FI" sz="1000" b="1" i="0" dirty="0">
                <a:solidFill>
                  <a:srgbClr val="006699"/>
                </a:solidFill>
                <a:effectLst/>
                <a:latin typeface="+mn-lt"/>
              </a:rPr>
              <a:t>Paukkuliivit: Vaativiin olosuhteisiin aikuisille</a:t>
            </a:r>
          </a:p>
          <a:p>
            <a:pPr algn="l"/>
            <a:r>
              <a:rPr lang="fi-FI" sz="1000" b="0" i="0" dirty="0">
                <a:solidFill>
                  <a:srgbClr val="575756"/>
                </a:solidFill>
                <a:effectLst/>
                <a:latin typeface="+mn-lt"/>
              </a:rPr>
              <a:t>150 Newtonin pelastusliivit on tarkoitettu käytettäviksi rannikkovesillä. Ne kääntävät tajuttoman </a:t>
            </a:r>
            <a:r>
              <a:rPr lang="fi-FI" sz="1000" b="0" i="0" dirty="0" err="1">
                <a:solidFill>
                  <a:srgbClr val="575756"/>
                </a:solidFill>
                <a:effectLst/>
                <a:latin typeface="+mn-lt"/>
              </a:rPr>
              <a:t>selinkelluntaan</a:t>
            </a:r>
            <a:r>
              <a:rPr lang="fi-FI" sz="1000" b="0" i="0" dirty="0">
                <a:solidFill>
                  <a:srgbClr val="575756"/>
                </a:solidFill>
                <a:effectLst/>
                <a:latin typeface="+mn-lt"/>
              </a:rPr>
              <a:t> 5 sekunnissa. Yleensä ne ovat ilmatäytteisiä, ja niitä saa myös haararemmillä varustettuna.</a:t>
            </a:r>
          </a:p>
          <a:p>
            <a:pPr algn="l"/>
            <a:r>
              <a:rPr lang="fi-FI" sz="1000" b="0" i="0" dirty="0">
                <a:solidFill>
                  <a:srgbClr val="575756"/>
                </a:solidFill>
                <a:effectLst/>
                <a:latin typeface="+mn-lt"/>
              </a:rPr>
              <a:t> </a:t>
            </a:r>
          </a:p>
          <a:p>
            <a:pPr algn="l"/>
            <a:r>
              <a:rPr lang="fi-FI" sz="1000" b="0" i="0" dirty="0">
                <a:solidFill>
                  <a:srgbClr val="575756"/>
                </a:solidFill>
                <a:effectLst/>
                <a:latin typeface="+mn-lt"/>
              </a:rPr>
              <a:t>275 Newtonin liivit on tarkoitettu käytettäviksi avomerioloissa vesitiiviiden ja painavien asusteiden kanssa. Ne kääntävät tajuttoman henkilön turvalliseen kellunta-asentoon 5 sekunnissa. Liivit ovat yleensä ilmatäytteisiä.</a:t>
            </a:r>
            <a:br>
              <a:rPr lang="fi-FI" sz="1000" b="0" i="0" dirty="0">
                <a:solidFill>
                  <a:srgbClr val="575756"/>
                </a:solidFill>
                <a:effectLst/>
                <a:latin typeface="+mn-lt"/>
              </a:rPr>
            </a:br>
            <a:br>
              <a:rPr lang="fi-FI" sz="1000" dirty="0">
                <a:latin typeface="+mn-lt"/>
              </a:rPr>
            </a:br>
            <a:r>
              <a:rPr lang="fi-FI" sz="1000" b="1" i="0" dirty="0">
                <a:solidFill>
                  <a:srgbClr val="006699"/>
                </a:solidFill>
                <a:effectLst/>
                <a:latin typeface="+mn-lt"/>
              </a:rPr>
              <a:t>Kelluntaliivit: Uimataitoiselle, jolla on apu lähellä /vesiurheilu</a:t>
            </a:r>
          </a:p>
          <a:p>
            <a:pPr algn="l"/>
            <a:r>
              <a:rPr lang="fi-FI" sz="1000" b="0" i="0" dirty="0">
                <a:solidFill>
                  <a:srgbClr val="575756"/>
                </a:solidFill>
                <a:effectLst/>
                <a:latin typeface="+mn-lt"/>
              </a:rPr>
              <a:t>50 Newtonin kelluntaliivit, -takit ja -haalarit on tarkoitettu ainoastaan uimataitoisille käytettäväksi suojaisilla vesillä, rannan läheisyydessä, missä apu on lähellä. Kelluntaliivejä suositaan esimerkiksi vesiurheilussa, koska niiden kanssa liikkuminen on vaivatonta.</a:t>
            </a:r>
          </a:p>
          <a:p>
            <a:pPr algn="l"/>
            <a:r>
              <a:rPr lang="fi-FI" sz="1000" b="0" i="0" dirty="0">
                <a:solidFill>
                  <a:srgbClr val="575756"/>
                </a:solidFill>
                <a:effectLst/>
                <a:latin typeface="+mn-lt"/>
              </a:rPr>
              <a:t>Ne eivät käännä tajutonta ihmistä selälleen ja niistä puuttuu useimmiten kaulus. Kelluntapukineita ei valmisteta alle 30-kiloisille lapsille.</a:t>
            </a:r>
          </a:p>
          <a:p>
            <a:pPr algn="l"/>
            <a:endParaRPr lang="fi-FI" sz="1000" b="0" i="0" dirty="0">
              <a:solidFill>
                <a:srgbClr val="575756"/>
              </a:solidFill>
              <a:effectLst/>
              <a:latin typeface="+mn-lt"/>
            </a:endParaRPr>
          </a:p>
          <a:p>
            <a:pPr algn="l"/>
            <a:r>
              <a:rPr lang="fi-FI" sz="1000" b="1" i="0" dirty="0">
                <a:solidFill>
                  <a:srgbClr val="006699"/>
                </a:solidFill>
                <a:effectLst/>
                <a:latin typeface="+mn-lt"/>
              </a:rPr>
              <a:t>Oikea käyttö ja huolto</a:t>
            </a:r>
          </a:p>
          <a:p>
            <a:pPr algn="l"/>
            <a:br>
              <a:rPr lang="fi-FI" sz="1000" b="0" i="0" dirty="0">
                <a:solidFill>
                  <a:srgbClr val="575756"/>
                </a:solidFill>
                <a:effectLst/>
                <a:latin typeface="+mn-lt"/>
              </a:rPr>
            </a:br>
            <a:r>
              <a:rPr lang="fi-FI" sz="1000" b="0" i="0" dirty="0">
                <a:solidFill>
                  <a:srgbClr val="575756"/>
                </a:solidFill>
                <a:effectLst/>
                <a:latin typeface="+mn-lt"/>
              </a:rPr>
              <a:t>Kelluntavarusteita on käytettävä, huollettava ja säilytettävä valmistajan ohjeiden mukaisesti ja varusteiden mukana tuleva käyttöohje on suositeltavaa lukea.</a:t>
            </a:r>
          </a:p>
          <a:p>
            <a:pPr algn="l"/>
            <a:r>
              <a:rPr lang="fi-FI" sz="1000" b="0" i="0" dirty="0">
                <a:solidFill>
                  <a:srgbClr val="575756"/>
                </a:solidFill>
                <a:effectLst/>
                <a:latin typeface="+mn-lt"/>
              </a:rPr>
              <a:t>Pelastusliivien käytössä on tärkeää, että ne on puettu oikein. Mikäli säädöt on tehty huonosti henkilö saattaa vajota liian alas liivien sisään ja tällöin liivit ei toimi suunnitellulla tavalla. Esimerkiksi paukkuliivien vyötäröhihna tulee kiristää riittävän tiukalle.</a:t>
            </a:r>
          </a:p>
          <a:p>
            <a:pPr algn="l"/>
            <a:r>
              <a:rPr lang="fi-FI" sz="1000" b="1" i="0" dirty="0">
                <a:solidFill>
                  <a:srgbClr val="575756"/>
                </a:solidFill>
                <a:effectLst/>
                <a:latin typeface="+mn-lt"/>
              </a:rPr>
              <a:t>Pelastusliivit pelastavat henkilön vain, mikäli ne on valittu oikean käyttötarkoituksen mukaisesti, ne ovat päällä kun henkilö putoaa veteen ja ne on puettu oikein.</a:t>
            </a:r>
            <a:endParaRPr lang="fi-FI" sz="1000" b="0" i="0" dirty="0">
              <a:solidFill>
                <a:srgbClr val="575756"/>
              </a:solidFill>
              <a:effectLst/>
              <a:latin typeface="+mn-lt"/>
            </a:endParaRPr>
          </a:p>
          <a:p>
            <a:pPr algn="l"/>
            <a:endParaRPr lang="fi-FI" sz="1000" b="0" i="0" dirty="0">
              <a:solidFill>
                <a:srgbClr val="575756"/>
              </a:solidFill>
              <a:effectLst/>
              <a:latin typeface="+mn-lt"/>
            </a:endParaRPr>
          </a:p>
          <a:p>
            <a:pPr algn="l"/>
            <a:r>
              <a:rPr lang="fi-FI" sz="1000" b="1" i="0" dirty="0">
                <a:solidFill>
                  <a:srgbClr val="006699"/>
                </a:solidFill>
                <a:effectLst/>
                <a:latin typeface="+mn-lt"/>
              </a:rPr>
              <a:t>Ovatko pelastusliivit / paukkuliivit käyttökelpoiset?</a:t>
            </a:r>
          </a:p>
          <a:p>
            <a:pPr algn="l"/>
            <a:r>
              <a:rPr lang="fi-FI" sz="1000" b="0" i="0" dirty="0">
                <a:solidFill>
                  <a:srgbClr val="575756"/>
                </a:solidFill>
                <a:effectLst/>
                <a:latin typeface="+mn-lt"/>
              </a:rPr>
              <a:t>Ostaessasi liivit, tarkista, että ne ovat hyväksytyt sekä ehjät. Liivien kunto kannattaa tarkistaa vuosittain.</a:t>
            </a:r>
          </a:p>
          <a:p>
            <a:pPr algn="l">
              <a:buFont typeface="+mj-lt"/>
              <a:buAutoNum type="arabicPeriod"/>
            </a:pPr>
            <a:r>
              <a:rPr lang="fi-FI" sz="1000" b="0" i="0" dirty="0">
                <a:solidFill>
                  <a:srgbClr val="575756"/>
                </a:solidFill>
                <a:effectLst/>
                <a:latin typeface="+mn-lt"/>
              </a:rPr>
              <a:t>Hyväksyttyjen pelastusliivien ja -pukineiden sisäpuolella on CE-merkintä. </a:t>
            </a:r>
          </a:p>
          <a:p>
            <a:pPr algn="l">
              <a:buFont typeface="+mj-lt"/>
              <a:buAutoNum type="arabicPeriod"/>
            </a:pPr>
            <a:r>
              <a:rPr lang="fi-FI" sz="1000" b="0" i="0" dirty="0">
                <a:solidFill>
                  <a:srgbClr val="575756"/>
                </a:solidFill>
                <a:effectLst/>
                <a:latin typeface="+mn-lt"/>
              </a:rPr>
              <a:t>Saumat ovat ehjät</a:t>
            </a:r>
          </a:p>
          <a:p>
            <a:pPr algn="l">
              <a:buFont typeface="+mj-lt"/>
              <a:buAutoNum type="arabicPeriod"/>
            </a:pPr>
            <a:r>
              <a:rPr lang="fi-FI" sz="1000" b="0" i="0" dirty="0">
                <a:solidFill>
                  <a:srgbClr val="575756"/>
                </a:solidFill>
                <a:effectLst/>
                <a:latin typeface="+mn-lt"/>
              </a:rPr>
              <a:t>Kellunta-aine on ehjää ja kimmoisaa</a:t>
            </a:r>
          </a:p>
          <a:p>
            <a:pPr algn="l">
              <a:buFont typeface="+mj-lt"/>
              <a:buAutoNum type="arabicPeriod"/>
            </a:pPr>
            <a:r>
              <a:rPr lang="fi-FI" sz="1000" b="0" i="0" dirty="0">
                <a:solidFill>
                  <a:srgbClr val="575756"/>
                </a:solidFill>
                <a:effectLst/>
                <a:latin typeface="+mn-lt"/>
              </a:rPr>
              <a:t>Kiinnitysnauhat ja -soljet sekä muut erillisosat ovat ehjät</a:t>
            </a:r>
          </a:p>
          <a:p>
            <a:pPr algn="l">
              <a:buFont typeface="+mj-lt"/>
              <a:buAutoNum type="arabicPeriod"/>
            </a:pPr>
            <a:r>
              <a:rPr lang="fi-FI" sz="1000" b="0" i="0" dirty="0">
                <a:solidFill>
                  <a:srgbClr val="575756"/>
                </a:solidFill>
                <a:effectLst/>
                <a:latin typeface="+mn-lt"/>
              </a:rPr>
              <a:t>Pintamateriaali on ehjä</a:t>
            </a:r>
          </a:p>
          <a:p>
            <a:pPr algn="l">
              <a:buFont typeface="+mj-lt"/>
              <a:buAutoNum type="arabicPeriod"/>
            </a:pPr>
            <a:r>
              <a:rPr lang="fi-FI" sz="1000" b="0" i="0" dirty="0">
                <a:solidFill>
                  <a:srgbClr val="575756"/>
                </a:solidFill>
                <a:effectLst/>
                <a:latin typeface="+mn-lt"/>
              </a:rPr>
              <a:t>Paukkuliivien huoltoon kuuluu liivien testitäyttö. Puhaltamalla liivit saa täyteen, mutta sisään voi mennä kosteutta. Apuna voi käyttää esimerkiksi ilmapallopumppua.</a:t>
            </a:r>
          </a:p>
          <a:p>
            <a:pPr algn="l"/>
            <a:endParaRPr lang="fi-FI" sz="1000" b="0" i="0" dirty="0">
              <a:solidFill>
                <a:srgbClr val="575756"/>
              </a:solidFill>
              <a:effectLst/>
              <a:latin typeface="+mn-lt"/>
            </a:endParaRPr>
          </a:p>
          <a:p>
            <a:endParaRPr lang="fi-FI" dirty="0"/>
          </a:p>
        </p:txBody>
      </p:sp>
      <p:sp>
        <p:nvSpPr>
          <p:cNvPr id="4" name="Dian numeron paikkamerkki 3"/>
          <p:cNvSpPr>
            <a:spLocks noGrp="1"/>
          </p:cNvSpPr>
          <p:nvPr>
            <p:ph type="sldNum" sz="quarter" idx="5"/>
          </p:nvPr>
        </p:nvSpPr>
        <p:spPr/>
        <p:txBody>
          <a:bodyPr/>
          <a:lstStyle/>
          <a:p>
            <a:fld id="{380FA7D4-7830-4CC4-B369-090B2ACCE919}" type="slidenum">
              <a:rPr lang="fi-FI" smtClean="0"/>
              <a:t>12</a:t>
            </a:fld>
            <a:endParaRPr lang="fi-FI"/>
          </a:p>
        </p:txBody>
      </p:sp>
    </p:spTree>
    <p:extLst>
      <p:ext uri="{BB962C8B-B14F-4D97-AF65-F5344CB8AC3E}">
        <p14:creationId xmlns:p14="http://schemas.microsoft.com/office/powerpoint/2010/main" val="3458053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fi-FI" sz="1000" b="1" i="0" u="none" strike="noStrike" baseline="0" dirty="0">
                <a:solidFill>
                  <a:srgbClr val="000000"/>
                </a:solidFill>
                <a:latin typeface="+mn-lt"/>
              </a:rPr>
              <a:t>Heikentynyt toimintakyky on keskeisessä osassa hukkumisia, sillä se lisää riskiä esimerkiksi putoamiseen rannalta tai veneestä. Toisaalta heikentynyt toimintakyky voi vaikeuttaa pelastautumista esimerkiksi jäihin vajottaessa tai pudottaessa veneestä. Jäistä jäälle tai vedestä veneeseen nouseminen vaativat voimaa ja hyvää kuntoa. </a:t>
            </a:r>
          </a:p>
          <a:p>
            <a:pPr>
              <a:buFont typeface="Arial" panose="020B0604020202020204" pitchFamily="34" charset="0"/>
              <a:buNone/>
            </a:pPr>
            <a:endParaRPr lang="fi-FI" altLang="fi-FI" sz="1000" b="0" i="0" u="none" strike="noStrike" baseline="0" dirty="0">
              <a:solidFill>
                <a:srgbClr val="000000"/>
              </a:solidFill>
              <a:latin typeface="+mn-lt"/>
            </a:endParaRPr>
          </a:p>
          <a:p>
            <a:r>
              <a:rPr lang="fi-FI" sz="1000" b="1" i="0" u="none" strike="noStrike" baseline="0" dirty="0" err="1">
                <a:solidFill>
                  <a:srgbClr val="000000"/>
                </a:solidFill>
                <a:latin typeface="+mn-lt"/>
              </a:rPr>
              <a:t>OTKESin</a:t>
            </a:r>
            <a:r>
              <a:rPr lang="fi-FI" sz="1000" b="1" i="0" u="none" strike="noStrike" baseline="0" dirty="0">
                <a:solidFill>
                  <a:srgbClr val="000000"/>
                </a:solidFill>
                <a:latin typeface="+mn-lt"/>
              </a:rPr>
              <a:t> Aineiston perusteella näyttää, että täysin terveet ja toimintakykyiset henkilöt hukkuvat vain harvoin. </a:t>
            </a:r>
            <a:r>
              <a:rPr lang="fi-FI" sz="1000" b="0" i="0" u="none" strike="noStrike" baseline="0" dirty="0">
                <a:solidFill>
                  <a:srgbClr val="000000"/>
                </a:solidFill>
                <a:latin typeface="+mn-lt"/>
              </a:rPr>
              <a:t>Hukkuneilla oli usein erilaisia jo ennalta tiedossa olevia toimintakykyyn vaikuttavia tekijöitä, jotka lisäävät hukkumisen ja todennäköisesti myös muiden tapaturmien riskiä. Ennalta tiedossa olevia riskejä voi kuitenkin kompensoida välttämällä veteen menoa tai oleskelua veden äärellä yksin. Lisäksi esimerkiksi mökkirantojen ja laitureiden hyvä kunto ja helppokulkuisuus vähentävät riskiä kaatua tai pudota veteen. Edelleen venekaluston valinnassa tulee kiinnittää erityistä huomiota veneen vakauteen. (OTKES, 2021)</a:t>
            </a:r>
          </a:p>
          <a:p>
            <a:endParaRPr lang="fi-FI" sz="1000" b="0" i="0" u="none" strike="noStrike" baseline="0" dirty="0">
              <a:solidFill>
                <a:srgbClr val="000000"/>
              </a:solidFill>
              <a:latin typeface="+mn-lt"/>
            </a:endParaRPr>
          </a:p>
          <a:p>
            <a:r>
              <a:rPr lang="fi-FI" sz="1000" b="1" i="0" u="none" strike="noStrike" baseline="0" dirty="0">
                <a:solidFill>
                  <a:srgbClr val="000000"/>
                </a:solidFill>
                <a:latin typeface="+mn-lt"/>
              </a:rPr>
              <a:t>Monet hukkumiseen johtaneet toimet ja puuhat ovat sellaisia, että henkilö on tehnyt niitä jo vuosikymmenet ja selvinnyt ehkä vaaratilanteistakin. Toimintakyvyn heikennyttyä ne ovat kuitenkin muodostuneet riskipitoisiksi henkilön itse sitä havaitsematta. </a:t>
            </a:r>
            <a:r>
              <a:rPr lang="fi-FI" sz="1000" b="0" i="0" u="none" strike="noStrike" baseline="0" dirty="0">
                <a:solidFill>
                  <a:srgbClr val="000000"/>
                </a:solidFill>
                <a:latin typeface="+mn-lt"/>
              </a:rPr>
              <a:t>(OTKES, 2021)</a:t>
            </a:r>
            <a:endParaRPr lang="fi-FI" altLang="fi-FI" sz="1000" dirty="0">
              <a:latin typeface="+mn-lt"/>
            </a:endParaRPr>
          </a:p>
          <a:p>
            <a:pPr>
              <a:buFont typeface="Arial" panose="020B0604020202020204" pitchFamily="34" charset="0"/>
              <a:buNone/>
            </a:pPr>
            <a:endParaRPr lang="fi-FI" sz="1000" b="1" i="0" u="none" strike="noStrike" baseline="0" dirty="0">
              <a:solidFill>
                <a:srgbClr val="000000"/>
              </a:solidFill>
              <a:latin typeface="+mn-lt"/>
            </a:endParaRPr>
          </a:p>
          <a:p>
            <a:pPr>
              <a:buFont typeface="Arial" panose="020B0604020202020204" pitchFamily="34" charset="0"/>
              <a:buNone/>
            </a:pPr>
            <a:r>
              <a:rPr lang="fi-FI" sz="1000" b="0" i="0" u="none" strike="noStrike" baseline="0" dirty="0">
                <a:solidFill>
                  <a:srgbClr val="000000"/>
                </a:solidFill>
                <a:latin typeface="+mn-lt"/>
              </a:rPr>
              <a:t>Toimintakykyä rajoittavia ennalta tiedossa olleita tai tiedostamattomia sairauksia oli lähes kahdella kolmasosalla hukkuneista (2021, OTKES). Tyypillisesti nämä olivat sydänsairauksia, mutta myös neurologiset sairaudet, tuki- ja liikuntaelinsairaudet ja pitkäaikainen alkoholinkäyttö olivat melko yleisiä. Sydänsairauksien aiheuttamien ongelmien riski kasvaa lämpötilavaihteluissa ja ponnistelussa. (2021, OTKES)</a:t>
            </a:r>
            <a:endParaRPr lang="fi-FI" altLang="fi-FI" sz="1000" dirty="0">
              <a:latin typeface="+mn-lt"/>
            </a:endParaRPr>
          </a:p>
          <a:p>
            <a:pPr>
              <a:buFont typeface="Arial" panose="020B0604020202020204" pitchFamily="34" charset="0"/>
              <a:buNone/>
            </a:pPr>
            <a:endParaRPr lang="fi-FI" altLang="fi-FI" sz="1000" dirty="0">
              <a:latin typeface="+mn-lt"/>
            </a:endParaRPr>
          </a:p>
          <a:p>
            <a:pPr>
              <a:buFont typeface="Arial" panose="020B0604020202020204" pitchFamily="34" charset="0"/>
              <a:buNone/>
            </a:pPr>
            <a:r>
              <a:rPr lang="fi-FI" altLang="fi-FI" sz="1000" b="1" dirty="0">
                <a:latin typeface="+mn-lt"/>
              </a:rPr>
              <a:t>Hyvä uimataito on erinomainen ehkäisykeino hukkumiskuolemia vastaan. </a:t>
            </a:r>
          </a:p>
          <a:p>
            <a:pPr>
              <a:buFont typeface="Arial" panose="020B0604020202020204" pitchFamily="34" charset="0"/>
              <a:buNone/>
            </a:pPr>
            <a:r>
              <a:rPr lang="fi-FI" altLang="fi-FI" sz="1000" b="1" dirty="0">
                <a:latin typeface="+mn-lt"/>
              </a:rPr>
              <a:t>Henkilö on uimataitoinen jos hän syvään veteen pudottuaan pystyy uimaan 200 metriä, josta 50 metriä selällään.</a:t>
            </a:r>
          </a:p>
          <a:p>
            <a:pPr>
              <a:buFont typeface="Arial" panose="020B0604020202020204" pitchFamily="34" charset="0"/>
              <a:buNone/>
            </a:pPr>
            <a:r>
              <a:rPr lang="fi-FI" altLang="fi-FI" sz="1000" b="1" dirty="0">
                <a:latin typeface="+mn-lt"/>
              </a:rPr>
              <a:t>Lapset 76% / aikuiset 68%</a:t>
            </a:r>
          </a:p>
          <a:p>
            <a:pPr>
              <a:buFont typeface="Arial" panose="020B0604020202020204" pitchFamily="34" charset="0"/>
              <a:buNone/>
            </a:pPr>
            <a:endParaRPr lang="fi-FI" altLang="fi-FI" sz="1000" dirty="0">
              <a:latin typeface="+mn-lt"/>
            </a:endParaRPr>
          </a:p>
          <a:p>
            <a:pPr algn="l"/>
            <a:r>
              <a:rPr lang="fi-FI" sz="1000" b="0" i="0" u="none" strike="noStrike" baseline="0" dirty="0">
                <a:solidFill>
                  <a:srgbClr val="000000"/>
                </a:solidFill>
                <a:latin typeface="+mn-lt"/>
              </a:rPr>
              <a:t>Suomessa vanhemmilla ikäryhmillä on huonompi uimataito kuin nuoremmilla. Vuonna 2021 hukkuneista valtaosa oli iäkkäitä, joiden joukossa uimataidottomienkin osuus on suurempi kuin väestössä keskimäärin. (OTKES, 2021)</a:t>
            </a:r>
          </a:p>
          <a:p>
            <a:pPr algn="l"/>
            <a:endParaRPr lang="fi-FI" altLang="fi-FI" sz="1000" b="0" i="0" u="none" strike="noStrike" baseline="0" dirty="0">
              <a:solidFill>
                <a:srgbClr val="000000"/>
              </a:solidFill>
              <a:latin typeface="+mn-lt"/>
            </a:endParaRPr>
          </a:p>
          <a:p>
            <a:pPr algn="l"/>
            <a:r>
              <a:rPr lang="fi-FI" sz="1000" b="0" i="0" u="none" strike="noStrike" baseline="0" dirty="0">
                <a:solidFill>
                  <a:srgbClr val="000000"/>
                </a:solidFill>
                <a:latin typeface="+mn-lt"/>
              </a:rPr>
              <a:t>Tässä tutkinnassa ei ollut käytettävissä kattavaa tietoa hukkuneiden uimataidosta. Voidaan kuitenkin sanoa, että valtaosa tapauksista on sellaisia, että mikäli henkilö on toimintakykyinen, erityisesti veneilyyn, uintiin, vilvoitteluun ja pulikointiin liittyvät tapaukset olivat sellaisia, että uimataidosta luonnollisesti olisi hyötyä. Kuitenkin merkittävän osan hukkuneista tiedettiin olleen uimataitoisia, joten hukkuminen johtui jostakin vedessä syntyneestä ongelmasta, eikä niinkään uimataidon puutteesta. (OTKES, 2021)</a:t>
            </a:r>
            <a:br>
              <a:rPr lang="fi-FI" altLang="fi-FI" sz="1000" dirty="0">
                <a:latin typeface="+mn-lt"/>
              </a:rPr>
            </a:br>
            <a:br>
              <a:rPr lang="fi-FI" altLang="fi-FI" sz="1000" dirty="0">
                <a:latin typeface="+mn-lt"/>
              </a:rPr>
            </a:br>
            <a:r>
              <a:rPr lang="fi-FI" altLang="fi-FI" sz="1000" dirty="0">
                <a:latin typeface="+mn-lt"/>
              </a:rPr>
              <a:t>Lapset ja uimataito:</a:t>
            </a:r>
            <a:endParaRPr lang="fi-FI" sz="1000" b="1" i="0" dirty="0">
              <a:solidFill>
                <a:srgbClr val="333333"/>
              </a:solidFill>
              <a:effectLst/>
              <a:latin typeface="+mn-lt"/>
              <a:sym typeface="Wingdings" panose="05000000000000000000" pitchFamily="2" charset="2"/>
            </a:endParaRPr>
          </a:p>
          <a:p>
            <a:pPr algn="l">
              <a:buFont typeface="Arial" panose="020B0604020202020204" pitchFamily="34" charset="0"/>
              <a:buChar char="•"/>
            </a:pPr>
            <a:r>
              <a:rPr lang="fi-FI" sz="1000" b="0" i="0" dirty="0">
                <a:solidFill>
                  <a:srgbClr val="333333"/>
                </a:solidFill>
                <a:effectLst/>
                <a:latin typeface="+mn-lt"/>
              </a:rPr>
              <a:t>Kuntakohtaiset erot lasten uimataidossa ovat edelleen suuria.</a:t>
            </a:r>
          </a:p>
          <a:p>
            <a:pPr algn="l">
              <a:buFont typeface="Arial" panose="020B0604020202020204" pitchFamily="34" charset="0"/>
              <a:buChar char="•"/>
            </a:pPr>
            <a:r>
              <a:rPr lang="fi-FI" sz="1000" b="0" i="0" dirty="0">
                <a:solidFill>
                  <a:srgbClr val="333333"/>
                </a:solidFill>
                <a:effectLst/>
                <a:latin typeface="+mn-lt"/>
              </a:rPr>
              <a:t>Kunnissa, joissa opetussuunnitelman mukaista uimaopetusta ei järjestetä lainkaan, lasten uimataito on selvästi heikompi kuin niissä, joissa uintia järjestetään joka luokka-asteella. </a:t>
            </a:r>
          </a:p>
          <a:p>
            <a:pPr algn="l">
              <a:buFont typeface="Arial" panose="020B0604020202020204" pitchFamily="34" charset="0"/>
              <a:buChar char="•"/>
            </a:pPr>
            <a:r>
              <a:rPr lang="fi-FI" sz="1000" b="0" i="0" dirty="0">
                <a:solidFill>
                  <a:srgbClr val="333333"/>
                </a:solidFill>
                <a:effectLst/>
                <a:latin typeface="+mn-lt"/>
              </a:rPr>
              <a:t>Opettajien vastausten perusteella tavanomainen syy uimaopetuksen puuttumiseen on, että kunta ei varaa tarkoitukseen määrärahoja. </a:t>
            </a:r>
          </a:p>
          <a:p>
            <a:pPr algn="l">
              <a:buFont typeface="Arial" panose="020B0604020202020204" pitchFamily="34" charset="0"/>
              <a:buChar char="•"/>
            </a:pPr>
            <a:r>
              <a:rPr lang="fi-FI" sz="1000" b="0" i="0" dirty="0">
                <a:solidFill>
                  <a:srgbClr val="333333"/>
                </a:solidFill>
                <a:effectLst/>
                <a:latin typeface="+mn-lt"/>
              </a:rPr>
              <a:t>Lasten uimataitoon vaikuttaa koulujen uimaopetuksen lisäksi erityisesti uimahallin läheisyys ja käynnit uimahallissa vapaa-ajalla. </a:t>
            </a:r>
            <a:endParaRPr lang="fi-FI" sz="1000" b="1" i="0" dirty="0">
              <a:solidFill>
                <a:srgbClr val="333333"/>
              </a:solidFill>
              <a:effectLst/>
              <a:latin typeface="+mn-lt"/>
            </a:endParaRPr>
          </a:p>
          <a:p>
            <a:endParaRPr lang="fi-FI" sz="1000" dirty="0">
              <a:latin typeface="+mn-lt"/>
            </a:endParaRPr>
          </a:p>
          <a:p>
            <a:r>
              <a:rPr lang="fi-FI" sz="1000" b="0" i="0" dirty="0">
                <a:solidFill>
                  <a:srgbClr val="333333"/>
                </a:solidFill>
                <a:effectLst/>
                <a:latin typeface="+mn-lt"/>
              </a:rPr>
              <a:t>Uimataito ja hyvät vesiturvallisuustaidot antavat vapauden liikkua vedessä, vesillä ja veden äärellä turvallisesti eri vuodenaikoina. Uinti on parhaimmillaan erinomainen liikuntamuoto niin aloittelijalle kuin aktiiviliikkujallekin. Se sopii kaikenikäisille, se on edullista ja sitä voi harrastaa ympärivuotisesti. </a:t>
            </a:r>
            <a:endParaRPr lang="fi-FI" sz="1000" dirty="0">
              <a:latin typeface="+mn-lt"/>
            </a:endParaRPr>
          </a:p>
          <a:p>
            <a:pPr>
              <a:buFont typeface="Arial" panose="020B0604020202020204" pitchFamily="34" charset="0"/>
              <a:buNone/>
            </a:pPr>
            <a:endParaRPr lang="fi-FI" altLang="fi-FI" sz="1000" dirty="0">
              <a:latin typeface="+mn-lt"/>
            </a:endParaRPr>
          </a:p>
          <a:p>
            <a:endParaRPr lang="fi-FI" dirty="0"/>
          </a:p>
        </p:txBody>
      </p:sp>
      <p:sp>
        <p:nvSpPr>
          <p:cNvPr id="4" name="Slide Number Placeholder 3"/>
          <p:cNvSpPr>
            <a:spLocks noGrp="1"/>
          </p:cNvSpPr>
          <p:nvPr>
            <p:ph type="sldNum" sz="quarter" idx="5"/>
          </p:nvPr>
        </p:nvSpPr>
        <p:spPr/>
        <p:txBody>
          <a:bodyPr/>
          <a:lstStyle/>
          <a:p>
            <a:fld id="{380FA7D4-7830-4CC4-B369-090B2ACCE919}" type="slidenum">
              <a:rPr lang="fi-FI" smtClean="0"/>
              <a:t>13</a:t>
            </a:fld>
            <a:endParaRPr lang="fi-FI"/>
          </a:p>
        </p:txBody>
      </p:sp>
    </p:spTree>
    <p:extLst>
      <p:ext uri="{BB962C8B-B14F-4D97-AF65-F5344CB8AC3E}">
        <p14:creationId xmlns:p14="http://schemas.microsoft.com/office/powerpoint/2010/main" val="3192227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100" b="1" dirty="0"/>
              <a:t>Nostaa esille vanhempien rooli lasten vahtimisessa veden äärellä. Hukkuminen tapahtuu hiljaa, lapsi ei kerro hukkuvansa. Voi tapahtua kännykän näpräilyn aikana.</a:t>
            </a:r>
            <a:br>
              <a:rPr lang="fi-FI" sz="1100" dirty="0"/>
            </a:br>
            <a:br>
              <a:rPr lang="fi-FI" sz="1100" dirty="0"/>
            </a:br>
            <a:r>
              <a:rPr lang="fi-FI" sz="1100" dirty="0" err="1"/>
              <a:t>Lasten</a:t>
            </a:r>
            <a:r>
              <a:rPr lang="fi-FI" sz="1100" dirty="0"/>
              <a:t> ja nuorten hukkumiskuolemat ovat vähentyneet 2000-luvun alun tilanteesta, mutta edelleen ne ovat yksi yleisimmistä pienten, alle kouluikäisten lasten tapaturmaisista kuolemansyistä. Vuodesta 2012 lähtien vuosittain keskimäärin 10 alle 25-vuotiasta on menehtynyt hukkumisen seurauksena tai vesiliikenteessä. Vuosittain alle 15-vuotiaita kuolee hukkumalla keskimäärin neljä ja vastaavasti 15−24-vuotiaita kuusi. </a:t>
            </a:r>
          </a:p>
          <a:p>
            <a:endParaRPr lang="fi-FI" dirty="0"/>
          </a:p>
        </p:txBody>
      </p:sp>
      <p:sp>
        <p:nvSpPr>
          <p:cNvPr id="4" name="Slide Number Placeholder 3"/>
          <p:cNvSpPr>
            <a:spLocks noGrp="1"/>
          </p:cNvSpPr>
          <p:nvPr>
            <p:ph type="sldNum" sz="quarter" idx="5"/>
          </p:nvPr>
        </p:nvSpPr>
        <p:spPr/>
        <p:txBody>
          <a:bodyPr/>
          <a:lstStyle/>
          <a:p>
            <a:fld id="{380FA7D4-7830-4CC4-B369-090B2ACCE919}" type="slidenum">
              <a:rPr lang="fi-FI" smtClean="0"/>
              <a:t>14</a:t>
            </a:fld>
            <a:endParaRPr lang="fi-FI"/>
          </a:p>
        </p:txBody>
      </p:sp>
    </p:spTree>
    <p:extLst>
      <p:ext uri="{BB962C8B-B14F-4D97-AF65-F5344CB8AC3E}">
        <p14:creationId xmlns:p14="http://schemas.microsoft.com/office/powerpoint/2010/main" val="1486618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100" b="1" dirty="0"/>
              <a:t>OTKESIN Tutkinta-aineiston tapauksissa hukkumisalttius on tyypillisesti kehittynyt vuosien kuluessa. Alttius liittyy ihmisten henkilökohtaisiin asioihin, kuten terveyteen, päihteidenkäyttöön ja opittuihin toimintatapoihin. Toimintaympäristö on myös usein yksityinen, kuten kesämökin tai asuinpaikan ranta. </a:t>
            </a:r>
          </a:p>
        </p:txBody>
      </p:sp>
      <p:sp>
        <p:nvSpPr>
          <p:cNvPr id="4" name="Dian numeron paikkamerkki 3"/>
          <p:cNvSpPr>
            <a:spLocks noGrp="1"/>
          </p:cNvSpPr>
          <p:nvPr>
            <p:ph type="sldNum" sz="quarter" idx="5"/>
          </p:nvPr>
        </p:nvSpPr>
        <p:spPr/>
        <p:txBody>
          <a:bodyPr/>
          <a:lstStyle/>
          <a:p>
            <a:fld id="{380FA7D4-7830-4CC4-B369-090B2ACCE919}" type="slidenum">
              <a:rPr lang="fi-FI" smtClean="0"/>
              <a:t>15</a:t>
            </a:fld>
            <a:endParaRPr lang="fi-FI"/>
          </a:p>
        </p:txBody>
      </p:sp>
    </p:spTree>
    <p:extLst>
      <p:ext uri="{BB962C8B-B14F-4D97-AF65-F5344CB8AC3E}">
        <p14:creationId xmlns:p14="http://schemas.microsoft.com/office/powerpoint/2010/main" val="3506533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fi-FI" sz="1100" b="1" i="0" dirty="0">
                <a:solidFill>
                  <a:srgbClr val="575756"/>
                </a:solidFill>
                <a:effectLst/>
                <a:latin typeface="+mn-lt"/>
              </a:rPr>
              <a:t>Tärkein asia tässä osiossa on muuttaa käsitys siitä, miltä hukkuminen ei näytä.</a:t>
            </a:r>
            <a:br>
              <a:rPr lang="fi-FI" sz="1100" b="0" i="0" dirty="0">
                <a:solidFill>
                  <a:srgbClr val="575756"/>
                </a:solidFill>
                <a:effectLst/>
                <a:latin typeface="+mn-lt"/>
              </a:rPr>
            </a:br>
            <a:br>
              <a:rPr lang="fi-FI" sz="1100" b="0" i="0" dirty="0">
                <a:solidFill>
                  <a:srgbClr val="575756"/>
                </a:solidFill>
                <a:effectLst/>
                <a:latin typeface="+mn-lt"/>
              </a:rPr>
            </a:br>
            <a:r>
              <a:rPr lang="fi-FI" sz="1100" b="1" i="0" dirty="0">
                <a:solidFill>
                  <a:srgbClr val="575756"/>
                </a:solidFill>
                <a:effectLst/>
                <a:latin typeface="+mn-lt"/>
              </a:rPr>
              <a:t>Hukkuva ihminen ei välttämättä näytä siltä, mitä useimmat ihmiset odottavat. Hukkuva ei välttämättä tee roiskeita tai huido käsillään apua, eikä aina pysty huutamaan apua. Puhutaankin ns. hiljaisesta hukkumisesta. Kun ihminen taistelee hengestään, hänen on mahdotonta huutaa apua, koska kaikki energia menee siihen, että hengitystiet pysyvät veden pinnalla.</a:t>
            </a:r>
            <a:br>
              <a:rPr lang="fi-FI" sz="1100" b="1" dirty="0">
                <a:latin typeface="+mn-lt"/>
              </a:rPr>
            </a:br>
            <a:br>
              <a:rPr lang="fi-FI" sz="1100" b="1" i="0" dirty="0">
                <a:solidFill>
                  <a:srgbClr val="575756"/>
                </a:solidFill>
                <a:effectLst/>
                <a:latin typeface="+mn-lt"/>
              </a:rPr>
            </a:br>
            <a:r>
              <a:rPr lang="fi-FI" sz="1100" b="1" i="0" dirty="0">
                <a:solidFill>
                  <a:srgbClr val="575756"/>
                </a:solidFill>
                <a:effectLst/>
                <a:latin typeface="+mn-lt"/>
              </a:rPr>
              <a:t>Helposti ajatellaan hukkumistilanteen olevan rajua, fyysistä ja äänekästä hengissä pysymisen taistelua. Hukkuminen ei kuitenkaan ole sellaista, vaikka televisiossakin näin usein kuvataan.</a:t>
            </a:r>
            <a:br>
              <a:rPr lang="fi-FI" sz="1100" b="1" i="0" dirty="0">
                <a:solidFill>
                  <a:srgbClr val="575756"/>
                </a:solidFill>
                <a:effectLst/>
                <a:latin typeface="+mn-lt"/>
              </a:rPr>
            </a:br>
            <a:endParaRPr lang="fi-FI" sz="1100" b="1" i="0" dirty="0">
              <a:solidFill>
                <a:srgbClr val="575756"/>
              </a:solidFill>
              <a:effectLst/>
              <a:latin typeface="+mn-lt"/>
            </a:endParaRPr>
          </a:p>
          <a:p>
            <a:pPr algn="l"/>
            <a:r>
              <a:rPr lang="fi-FI" sz="1100" b="1" i="0" dirty="0">
                <a:solidFill>
                  <a:srgbClr val="575756"/>
                </a:solidFill>
                <a:effectLst/>
                <a:latin typeface="+mn-lt"/>
              </a:rPr>
              <a:t>Harvoja poikkeuksia lukuun ottamatta hukkuva ihminen ei fysiologisesti pysty huutamaan apua. Hengityselimet on tarkoitettu hengittämiseen kun taas puhe on toissijainen tai päällekkäinen toiminto. Hengityksen on toimittava ennen kuin puhuminen onnistuu.</a:t>
            </a:r>
          </a:p>
          <a:p>
            <a:pPr algn="l"/>
            <a:endParaRPr lang="fi-FI" sz="1100" b="1" i="0" dirty="0">
              <a:solidFill>
                <a:srgbClr val="575756"/>
              </a:solidFill>
              <a:effectLst/>
              <a:latin typeface="+mn-lt"/>
            </a:endParaRPr>
          </a:p>
          <a:p>
            <a:pPr algn="l"/>
            <a:r>
              <a:rPr lang="fi-FI" sz="1100" b="1" i="0" dirty="0">
                <a:solidFill>
                  <a:srgbClr val="575756"/>
                </a:solidFill>
                <a:effectLst/>
                <a:latin typeface="+mn-lt"/>
              </a:rPr>
              <a:t>Hukkuva ihminen ei välttämättä huido apua. Hän levittää vaistomaisesti kädet sivuilleen ja painaa niillä vettä </a:t>
            </a:r>
            <a:r>
              <a:rPr lang="fi-FI" sz="1100" b="1" i="0" dirty="0" err="1">
                <a:solidFill>
                  <a:srgbClr val="575756"/>
                </a:solidFill>
                <a:effectLst/>
                <a:latin typeface="+mn-lt"/>
              </a:rPr>
              <a:t>alespäi</a:t>
            </a:r>
            <a:r>
              <a:rPr lang="fi-FI" sz="1100" b="1" i="0" dirty="0">
                <a:solidFill>
                  <a:srgbClr val="575756"/>
                </a:solidFill>
                <a:effectLst/>
                <a:latin typeface="+mn-lt"/>
              </a:rPr>
              <a:t>. Painamalla vettä alas, hukkuva yrittää kammeta kehoaan ylöspäin, jotta voisi nostaa suunsa vedestä ja hengittää.</a:t>
            </a:r>
          </a:p>
        </p:txBody>
      </p:sp>
      <p:sp>
        <p:nvSpPr>
          <p:cNvPr id="4" name="Slide Number Placeholder 3"/>
          <p:cNvSpPr>
            <a:spLocks noGrp="1"/>
          </p:cNvSpPr>
          <p:nvPr>
            <p:ph type="sldNum" sz="quarter" idx="5"/>
          </p:nvPr>
        </p:nvSpPr>
        <p:spPr/>
        <p:txBody>
          <a:bodyPr/>
          <a:lstStyle/>
          <a:p>
            <a:fld id="{380FA7D4-7830-4CC4-B369-090B2ACCE919}" type="slidenum">
              <a:rPr lang="fi-FI" smtClean="0"/>
              <a:t>16</a:t>
            </a:fld>
            <a:endParaRPr lang="fi-FI"/>
          </a:p>
        </p:txBody>
      </p:sp>
    </p:spTree>
    <p:extLst>
      <p:ext uri="{BB962C8B-B14F-4D97-AF65-F5344CB8AC3E}">
        <p14:creationId xmlns:p14="http://schemas.microsoft.com/office/powerpoint/2010/main" val="1207655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hlinkClick r:id="rId3"/>
              </a:rPr>
              <a:t>Uimarit eivät kiinnittäneet hukkuvaan 5-vuotiaaseen huomiota - YouTube</a:t>
            </a:r>
            <a:endParaRPr lang="fi-FI" dirty="0"/>
          </a:p>
          <a:p>
            <a:endParaRPr lang="fi-FI" dirty="0"/>
          </a:p>
        </p:txBody>
      </p:sp>
      <p:sp>
        <p:nvSpPr>
          <p:cNvPr id="4" name="Dian numeron paikkamerkki 3"/>
          <p:cNvSpPr>
            <a:spLocks noGrp="1"/>
          </p:cNvSpPr>
          <p:nvPr>
            <p:ph type="sldNum" sz="quarter" idx="5"/>
          </p:nvPr>
        </p:nvSpPr>
        <p:spPr/>
        <p:txBody>
          <a:bodyPr/>
          <a:lstStyle/>
          <a:p>
            <a:fld id="{380FA7D4-7830-4CC4-B369-090B2ACCE919}" type="slidenum">
              <a:rPr lang="fi-FI" smtClean="0"/>
              <a:t>17</a:t>
            </a:fld>
            <a:endParaRPr lang="fi-FI"/>
          </a:p>
        </p:txBody>
      </p:sp>
    </p:spTree>
    <p:extLst>
      <p:ext uri="{BB962C8B-B14F-4D97-AF65-F5344CB8AC3E}">
        <p14:creationId xmlns:p14="http://schemas.microsoft.com/office/powerpoint/2010/main" val="1734425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fi-FI" sz="1100" b="1" i="0" dirty="0">
                <a:solidFill>
                  <a:srgbClr val="006699"/>
                </a:solidFill>
                <a:effectLst/>
                <a:latin typeface="+mn-lt"/>
              </a:rPr>
              <a:t>Miltä hukkuminen voi näyttää?</a:t>
            </a:r>
            <a:br>
              <a:rPr lang="fi-FI" sz="1100" b="1" i="0" dirty="0">
                <a:solidFill>
                  <a:srgbClr val="006699"/>
                </a:solidFill>
                <a:effectLst/>
                <a:latin typeface="+mn-lt"/>
              </a:rPr>
            </a:br>
            <a:endParaRPr lang="fi-FI" sz="1100" b="1" i="0" dirty="0">
              <a:solidFill>
                <a:srgbClr val="006699"/>
              </a:solidFill>
              <a:effectLst/>
              <a:latin typeface="+mn-lt"/>
            </a:endParaRPr>
          </a:p>
          <a:p>
            <a:pPr algn="l"/>
            <a:r>
              <a:rPr lang="fi-FI" sz="1100" b="0" i="0" dirty="0">
                <a:solidFill>
                  <a:srgbClr val="575756"/>
                </a:solidFill>
                <a:effectLst/>
                <a:latin typeface="+mn-lt"/>
              </a:rPr>
              <a:t>Vaikka hukkuvan käytös on aina yksilökohtaista, seuraavat merkit saattavat kertoa, että vedessä oleva ihminen tarvitsee apua.</a:t>
            </a:r>
            <a:br>
              <a:rPr lang="fi-FI" sz="1100" b="0" i="0" dirty="0">
                <a:solidFill>
                  <a:srgbClr val="575756"/>
                </a:solidFill>
                <a:effectLst/>
                <a:latin typeface="+mn-lt"/>
              </a:rPr>
            </a:br>
            <a:endParaRPr lang="fi-FI" sz="1100" b="0" i="0" dirty="0">
              <a:solidFill>
                <a:srgbClr val="575756"/>
              </a:solidFill>
              <a:effectLst/>
              <a:latin typeface="+mn-lt"/>
            </a:endParaRPr>
          </a:p>
          <a:p>
            <a:pPr algn="l">
              <a:buFont typeface="Arial" panose="020B0604020202020204" pitchFamily="34" charset="0"/>
              <a:buChar char="•"/>
            </a:pPr>
            <a:r>
              <a:rPr lang="fi-FI" sz="1100" b="0" i="0" dirty="0">
                <a:solidFill>
                  <a:srgbClr val="575756"/>
                </a:solidFill>
                <a:effectLst/>
                <a:latin typeface="+mn-lt"/>
              </a:rPr>
              <a:t>Hukkuvan henkilön pää saattaa olla syvällä vedessä, suu vedenpinnan tasolla, joillakin pää voi olla notkahtanut taakse ja suu auki.</a:t>
            </a:r>
          </a:p>
          <a:p>
            <a:pPr algn="l">
              <a:buFont typeface="Arial" panose="020B0604020202020204" pitchFamily="34" charset="0"/>
              <a:buChar char="•"/>
            </a:pPr>
            <a:r>
              <a:rPr lang="fi-FI" sz="1100" b="0" i="0" dirty="0">
                <a:solidFill>
                  <a:srgbClr val="575756"/>
                </a:solidFill>
                <a:effectLst/>
                <a:latin typeface="+mn-lt"/>
              </a:rPr>
              <a:t>Silmät saattavat olla lasittuneet ja tyhjät, hankaluuksia kohdistaa katsetta tai silmät voi olla suljetut. Hiukset saattavat olla valuneet otsan ja silmien päälle.</a:t>
            </a:r>
          </a:p>
          <a:p>
            <a:pPr algn="l">
              <a:buFont typeface="Arial" panose="020B0604020202020204" pitchFamily="34" charset="0"/>
              <a:buChar char="•"/>
            </a:pPr>
            <a:r>
              <a:rPr lang="fi-FI" sz="1100" b="0" i="0" dirty="0">
                <a:solidFill>
                  <a:srgbClr val="575756"/>
                </a:solidFill>
                <a:effectLst/>
                <a:latin typeface="+mn-lt"/>
              </a:rPr>
              <a:t>Hädässä oleva on pystyasennossa, ei käytä jalkojaan.</a:t>
            </a:r>
          </a:p>
          <a:p>
            <a:pPr algn="l">
              <a:buFont typeface="Arial" panose="020B0604020202020204" pitchFamily="34" charset="0"/>
              <a:buChar char="•"/>
            </a:pPr>
            <a:r>
              <a:rPr lang="fi-FI" sz="1100" b="0" i="0" dirty="0" err="1">
                <a:solidFill>
                  <a:srgbClr val="575756"/>
                </a:solidFill>
                <a:effectLst/>
                <a:latin typeface="+mn-lt"/>
              </a:rPr>
              <a:t>Hyperventiloi</a:t>
            </a:r>
            <a:r>
              <a:rPr lang="fi-FI" sz="1100" b="0" i="0" dirty="0">
                <a:solidFill>
                  <a:srgbClr val="575756"/>
                </a:solidFill>
                <a:effectLst/>
                <a:latin typeface="+mn-lt"/>
              </a:rPr>
              <a:t> tai haukkoo henkeään.</a:t>
            </a:r>
          </a:p>
          <a:p>
            <a:pPr algn="l">
              <a:buFont typeface="Arial" panose="020B0604020202020204" pitchFamily="34" charset="0"/>
              <a:buChar char="•"/>
            </a:pPr>
            <a:r>
              <a:rPr lang="fi-FI" sz="1100" b="0" i="0" dirty="0">
                <a:solidFill>
                  <a:srgbClr val="575756"/>
                </a:solidFill>
                <a:effectLst/>
                <a:latin typeface="+mn-lt"/>
              </a:rPr>
              <a:t>Hukkuva voi yrittää uida tiettyyn suuntaan, liikehdintä on epäkontrolloitua.</a:t>
            </a:r>
          </a:p>
          <a:p>
            <a:pPr algn="l">
              <a:buFont typeface="Arial" panose="020B0604020202020204" pitchFamily="34" charset="0"/>
              <a:buChar char="•"/>
            </a:pPr>
            <a:r>
              <a:rPr lang="fi-FI" sz="1100" b="0" i="0" dirty="0">
                <a:solidFill>
                  <a:srgbClr val="575756"/>
                </a:solidFill>
                <a:effectLst/>
                <a:latin typeface="+mn-lt"/>
              </a:rPr>
              <a:t>Hän voi myös yrittää ponnistella pois vedestä ja on hädin tuskin vedenpinnan yläpuolella.</a:t>
            </a:r>
          </a:p>
          <a:p>
            <a:pPr algn="l">
              <a:buFont typeface="Arial" panose="020B0604020202020204" pitchFamily="34" charset="0"/>
              <a:buChar char="•"/>
            </a:pPr>
            <a:r>
              <a:rPr lang="fi-FI" sz="1100" b="0" i="0" dirty="0">
                <a:solidFill>
                  <a:srgbClr val="575756"/>
                </a:solidFill>
                <a:effectLst/>
                <a:latin typeface="+mn-lt"/>
              </a:rPr>
              <a:t>Hukkuva voi näyttää siltä, että hän kiipeää näkymättömiä tikkaita ylöspäin.</a:t>
            </a:r>
          </a:p>
          <a:p>
            <a:endParaRPr lang="fi-FI" dirty="0"/>
          </a:p>
          <a:p>
            <a:endParaRPr lang="fi-FI" dirty="0"/>
          </a:p>
        </p:txBody>
      </p:sp>
      <p:sp>
        <p:nvSpPr>
          <p:cNvPr id="4" name="Slide Number Placeholder 3"/>
          <p:cNvSpPr>
            <a:spLocks noGrp="1"/>
          </p:cNvSpPr>
          <p:nvPr>
            <p:ph type="sldNum" sz="quarter" idx="5"/>
          </p:nvPr>
        </p:nvSpPr>
        <p:spPr/>
        <p:txBody>
          <a:bodyPr/>
          <a:lstStyle/>
          <a:p>
            <a:fld id="{380FA7D4-7830-4CC4-B369-090B2ACCE919}" type="slidenum">
              <a:rPr lang="fi-FI" smtClean="0"/>
              <a:t>18</a:t>
            </a:fld>
            <a:endParaRPr lang="fi-FI"/>
          </a:p>
        </p:txBody>
      </p:sp>
    </p:spTree>
    <p:extLst>
      <p:ext uri="{BB962C8B-B14F-4D97-AF65-F5344CB8AC3E}">
        <p14:creationId xmlns:p14="http://schemas.microsoft.com/office/powerpoint/2010/main" val="480801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fi-FI" sz="1100" b="1" i="0" dirty="0">
                <a:solidFill>
                  <a:srgbClr val="006699"/>
                </a:solidFill>
                <a:effectLst/>
                <a:latin typeface="+mn-lt"/>
              </a:rPr>
              <a:t>HRAP - näin pelastetaan veden varaan joutunut</a:t>
            </a:r>
          </a:p>
          <a:p>
            <a:pPr algn="l"/>
            <a:br>
              <a:rPr lang="fi-FI" sz="1100" dirty="0">
                <a:latin typeface="+mn-lt"/>
              </a:rPr>
            </a:br>
            <a:r>
              <a:rPr lang="fi-FI" sz="1100" b="1" i="0" dirty="0">
                <a:solidFill>
                  <a:srgbClr val="575756"/>
                </a:solidFill>
                <a:effectLst/>
                <a:latin typeface="+mn-lt"/>
              </a:rPr>
              <a:t>H = Hälytä</a:t>
            </a:r>
            <a:r>
              <a:rPr lang="fi-FI" sz="1100" b="0" i="0" dirty="0">
                <a:solidFill>
                  <a:srgbClr val="575756"/>
                </a:solidFill>
                <a:effectLst/>
                <a:latin typeface="+mn-lt"/>
              </a:rPr>
              <a:t> lisäapua jos suinkin mahdollista, ennen kuin aloitat varsinaiset pelastustoimet. Tällä varmistat lisäavun saamisen paikalle.</a:t>
            </a:r>
            <a:br>
              <a:rPr lang="fi-FI" sz="1100" b="0" i="0" dirty="0">
                <a:solidFill>
                  <a:srgbClr val="575756"/>
                </a:solidFill>
                <a:effectLst/>
                <a:latin typeface="+mn-lt"/>
              </a:rPr>
            </a:br>
            <a:br>
              <a:rPr lang="fi-FI" sz="1100" dirty="0">
                <a:latin typeface="+mn-lt"/>
              </a:rPr>
            </a:br>
            <a:r>
              <a:rPr lang="fi-FI" sz="1100" b="1" i="0" dirty="0">
                <a:solidFill>
                  <a:srgbClr val="575756"/>
                </a:solidFill>
                <a:effectLst/>
                <a:latin typeface="+mn-lt"/>
              </a:rPr>
              <a:t>R = Rauhoitu </a:t>
            </a:r>
            <a:r>
              <a:rPr lang="fi-FI" sz="1100" b="0" i="0" dirty="0">
                <a:solidFill>
                  <a:srgbClr val="575756"/>
                </a:solidFill>
                <a:effectLst/>
                <a:latin typeface="+mn-lt"/>
              </a:rPr>
              <a:t>itse ja</a:t>
            </a:r>
            <a:r>
              <a:rPr lang="fi-FI" sz="1100" b="1" i="0" dirty="0">
                <a:solidFill>
                  <a:srgbClr val="575756"/>
                </a:solidFill>
                <a:effectLst/>
                <a:latin typeface="+mn-lt"/>
              </a:rPr>
              <a:t> Rauhoita </a:t>
            </a:r>
            <a:r>
              <a:rPr lang="fi-FI" sz="1100" b="0" i="0" dirty="0">
                <a:solidFill>
                  <a:srgbClr val="575756"/>
                </a:solidFill>
                <a:effectLst/>
                <a:latin typeface="+mn-lt"/>
              </a:rPr>
              <a:t>pelastettavaa kertomalla hänelle, että apua on tulossa. Se antaa pelastettavalle turvallisuuden tunnetta ja voimia jaksaa vielä vähän aikaa.</a:t>
            </a:r>
            <a:br>
              <a:rPr lang="fi-FI" sz="1100" dirty="0">
                <a:latin typeface="+mn-lt"/>
              </a:rPr>
            </a:br>
            <a:br>
              <a:rPr lang="fi-FI" sz="1100" dirty="0">
                <a:latin typeface="+mn-lt"/>
              </a:rPr>
            </a:br>
            <a:r>
              <a:rPr lang="fi-FI" sz="1100" b="1" i="0" dirty="0">
                <a:solidFill>
                  <a:srgbClr val="575756"/>
                </a:solidFill>
                <a:effectLst/>
                <a:latin typeface="+mn-lt"/>
              </a:rPr>
              <a:t>A = </a:t>
            </a:r>
            <a:r>
              <a:rPr lang="fi-FI" sz="1100" b="0" i="0" dirty="0">
                <a:solidFill>
                  <a:srgbClr val="575756"/>
                </a:solidFill>
                <a:effectLst/>
                <a:latin typeface="+mn-lt"/>
              </a:rPr>
              <a:t>Etsi </a:t>
            </a:r>
            <a:r>
              <a:rPr lang="fi-FI" sz="1100" b="1" i="0" dirty="0">
                <a:solidFill>
                  <a:srgbClr val="575756"/>
                </a:solidFill>
                <a:effectLst/>
                <a:latin typeface="+mn-lt"/>
              </a:rPr>
              <a:t>apuväline</a:t>
            </a:r>
            <a:r>
              <a:rPr lang="fi-FI" sz="1100" b="0" i="0" dirty="0">
                <a:solidFill>
                  <a:srgbClr val="575756"/>
                </a:solidFill>
                <a:effectLst/>
                <a:latin typeface="+mn-lt"/>
              </a:rPr>
              <a:t>, hae jotain kättä pidempää avuksesi ja turvaksesi, mieluiten jotain kelluttavaa. Jos olosuhteet ovat vaikeat, pyri saamaan apua muilta paikallaolijoilta tai soittamalla 112.</a:t>
            </a:r>
            <a:br>
              <a:rPr lang="fi-FI" sz="1100" b="1" i="0" dirty="0">
                <a:solidFill>
                  <a:srgbClr val="575756"/>
                </a:solidFill>
                <a:effectLst/>
                <a:latin typeface="+mn-lt"/>
              </a:rPr>
            </a:br>
            <a:br>
              <a:rPr lang="fi-FI" sz="1100" b="1" i="0" dirty="0">
                <a:solidFill>
                  <a:srgbClr val="575756"/>
                </a:solidFill>
                <a:effectLst/>
                <a:latin typeface="+mn-lt"/>
              </a:rPr>
            </a:br>
            <a:r>
              <a:rPr lang="fi-FI" sz="1100" b="1" i="0" dirty="0">
                <a:solidFill>
                  <a:srgbClr val="575756"/>
                </a:solidFill>
                <a:effectLst/>
                <a:latin typeface="+mn-lt"/>
              </a:rPr>
              <a:t>P = Pelasta</a:t>
            </a:r>
            <a:r>
              <a:rPr lang="fi-FI" sz="1100" b="0" i="0" dirty="0">
                <a:solidFill>
                  <a:srgbClr val="575756"/>
                </a:solidFill>
                <a:effectLst/>
                <a:latin typeface="+mn-lt"/>
              </a:rPr>
              <a:t>: lähesty pelastettavaa varoen, mutta ripeästi. Pidä apuväline itsesi ja pelastettavan välissä ja ojenna apuväline pelastettavalle, jos pelastettava on lähellä rantaa. Välineen voi myös heittää hänelle. Auta pelastettava rantaan, tee tarvittavat ensiaputoimenpiteet ja toimita tarvittaessa jatkohoitoon.</a:t>
            </a:r>
          </a:p>
          <a:p>
            <a:pPr algn="l"/>
            <a:endParaRPr lang="fi-FI" sz="1100" b="0" i="0" dirty="0">
              <a:solidFill>
                <a:srgbClr val="575756"/>
              </a:solidFill>
              <a:effectLst/>
              <a:latin typeface="+mn-lt"/>
            </a:endParaRPr>
          </a:p>
          <a:p>
            <a:pPr algn="l"/>
            <a:r>
              <a:rPr lang="fi-FI" sz="1100" dirty="0">
                <a:latin typeface="+mn-lt"/>
                <a:hlinkClick r:id="rId3"/>
              </a:rPr>
              <a:t>Apuvälineellä pelastaminen - YouTube</a:t>
            </a:r>
            <a:endParaRPr lang="fi-FI" sz="1100" dirty="0">
              <a:latin typeface="+mn-lt"/>
            </a:endParaRPr>
          </a:p>
          <a:p>
            <a:endParaRPr lang="fi-FI" dirty="0"/>
          </a:p>
        </p:txBody>
      </p:sp>
      <p:sp>
        <p:nvSpPr>
          <p:cNvPr id="4" name="Slide Number Placeholder 3"/>
          <p:cNvSpPr>
            <a:spLocks noGrp="1"/>
          </p:cNvSpPr>
          <p:nvPr>
            <p:ph type="sldNum" sz="quarter" idx="5"/>
          </p:nvPr>
        </p:nvSpPr>
        <p:spPr/>
        <p:txBody>
          <a:bodyPr/>
          <a:lstStyle/>
          <a:p>
            <a:fld id="{380FA7D4-7830-4CC4-B369-090B2ACCE919}" type="slidenum">
              <a:rPr lang="fi-FI" smtClean="0"/>
              <a:t>19</a:t>
            </a:fld>
            <a:endParaRPr lang="fi-FI"/>
          </a:p>
        </p:txBody>
      </p:sp>
    </p:spTree>
    <p:extLst>
      <p:ext uri="{BB962C8B-B14F-4D97-AF65-F5344CB8AC3E}">
        <p14:creationId xmlns:p14="http://schemas.microsoft.com/office/powerpoint/2010/main" val="1120248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fi-FI" sz="1100" b="1" dirty="0">
                <a:latin typeface="+mn-lt"/>
              </a:rPr>
              <a:t>Suomen Uimaopetus- ja Hengenpelastusliitto: </a:t>
            </a:r>
            <a:r>
              <a:rPr lang="fi-FI" sz="1100" dirty="0">
                <a:latin typeface="+mn-lt"/>
              </a:rPr>
              <a:t>www.suh.fi</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fi-FI" sz="1100" dirty="0">
              <a:latin typeface="+mn-lt"/>
            </a:endParaRPr>
          </a:p>
          <a:p>
            <a:r>
              <a:rPr lang="fi-FI" sz="1100" dirty="0">
                <a:latin typeface="+mn-lt"/>
              </a:rPr>
              <a:t>Suomen Uimaopetus- ja Hengenpelastusliitto (SUH) ry on vuonna 1956 perustettu järjestö. SUH ohjaa valtakunnallisesti yleistä uimaopetus- ja hengenpelastustyötä, tekee siihen liittyvää neuvontaa, koulutusta ja tiedottamista, kehittää uinnin olosuhteita - erityisesti uimahallien ja uimarantojen turvallisuutta. SUH tekee tiivistä yhteistyötä viranomaisten kanssa vesiturvallisuuteen liittyvissä kysymyksissä. </a:t>
            </a:r>
            <a:r>
              <a:rPr lang="fi-FI" sz="1100" dirty="0" err="1">
                <a:latin typeface="+mn-lt"/>
              </a:rPr>
              <a:t>SUH:n</a:t>
            </a:r>
            <a:r>
              <a:rPr lang="fi-FI" sz="1100" dirty="0">
                <a:latin typeface="+mn-lt"/>
              </a:rPr>
              <a:t> toimintasektorit ovat uimaopetus, hengenpelastus, vauva- ja perheuinti, erityisuinti, vesitreeni, lasten ja nuorten hengenpelastuskerhotoiminta Junior </a:t>
            </a:r>
            <a:r>
              <a:rPr lang="fi-FI" sz="1100" dirty="0" err="1">
                <a:latin typeface="+mn-lt"/>
              </a:rPr>
              <a:t>Lifesaver</a:t>
            </a:r>
            <a:r>
              <a:rPr lang="fi-FI" sz="1100" dirty="0">
                <a:latin typeface="+mn-lt"/>
              </a:rPr>
              <a:t> Club ja uimahallien, kylpylöiden ja uimarantojen suunnittelun, rakentamisen ja hoidon tekninen neuvonta. </a:t>
            </a:r>
          </a:p>
          <a:p>
            <a:endParaRPr lang="fi-FI" sz="1100" dirty="0">
              <a:latin typeface="+mn-lt"/>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fi-FI" sz="1100" dirty="0">
                <a:latin typeface="+mn-lt"/>
              </a:rPr>
              <a:t>Uima- ja hengenpelastustaitojen opettamisen ja alaan liittyvän valistustoiminnan avulla pyritään saamaan kaikki kansalaiset uima- ja pelastustaitoisiksi. Tavoitteen saavuttamiseksi liitto tekee yhteistyötä niiden tahojen kanssa, jotka edistävät uinninopetus- ja hengenpelastustaitojen opetusjärjestelmän toteutumista.</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fi-FI" sz="1100" dirty="0">
              <a:latin typeface="+mn-lt"/>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fi-FI" sz="1100" b="1" dirty="0">
                <a:latin typeface="+mn-lt"/>
              </a:rPr>
              <a:t>Arvomme: </a:t>
            </a:r>
            <a:r>
              <a:rPr lang="fi-FI" sz="1100" dirty="0">
                <a:latin typeface="+mn-lt"/>
              </a:rPr>
              <a:t>Yhdessä – Asiantuntevasti – Oppimisesta iloiten</a:t>
            </a:r>
          </a:p>
          <a:p>
            <a:pPr marL="0" marR="0" lvl="0" indent="0" algn="l" defTabSz="457200" rtl="0" eaLnBrk="0" fontAlgn="base" latinLnBrk="0" hangingPunct="0">
              <a:lnSpc>
                <a:spcPct val="100000"/>
              </a:lnSpc>
              <a:spcBef>
                <a:spcPct val="30000"/>
              </a:spcBef>
              <a:spcAft>
                <a:spcPct val="0"/>
              </a:spcAft>
              <a:buClrTx/>
              <a:buSzTx/>
              <a:buFontTx/>
              <a:buNone/>
              <a:tabLst/>
              <a:defRPr/>
            </a:pPr>
            <a:r>
              <a:rPr lang="fi-FI" sz="1100" b="1" dirty="0">
                <a:latin typeface="+mn-lt"/>
              </a:rPr>
              <a:t>Visiomme – yksikään ei huku:  </a:t>
            </a:r>
            <a:r>
              <a:rPr lang="fi-FI" sz="1100" dirty="0">
                <a:latin typeface="+mn-lt"/>
              </a:rPr>
              <a:t>Jokainen Suomessa asuva osaa uida ja ennakoida mahdollisia vaaratilanteita vesillä ja jäällä sekä omaa riittävät tiedot ja taidot itsensä tai toisen pelastamiseen veden varasta.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fi-FI"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fi-FI" dirty="0"/>
          </a:p>
        </p:txBody>
      </p:sp>
      <p:sp>
        <p:nvSpPr>
          <p:cNvPr id="4" name="Slide Number Placeholder 3"/>
          <p:cNvSpPr>
            <a:spLocks noGrp="1"/>
          </p:cNvSpPr>
          <p:nvPr>
            <p:ph type="sldNum" sz="quarter" idx="5"/>
          </p:nvPr>
        </p:nvSpPr>
        <p:spPr/>
        <p:txBody>
          <a:bodyPr/>
          <a:lstStyle/>
          <a:p>
            <a:fld id="{380FA7D4-7830-4CC4-B369-090B2ACCE919}" type="slidenum">
              <a:rPr lang="fi-FI" smtClean="0"/>
              <a:t>2</a:t>
            </a:fld>
            <a:endParaRPr lang="fi-FI"/>
          </a:p>
        </p:txBody>
      </p:sp>
    </p:spTree>
    <p:extLst>
      <p:ext uri="{BB962C8B-B14F-4D97-AF65-F5344CB8AC3E}">
        <p14:creationId xmlns:p14="http://schemas.microsoft.com/office/powerpoint/2010/main" val="1665506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380FA7D4-7830-4CC4-B369-090B2ACCE919}" type="slidenum">
              <a:rPr lang="fi-FI" smtClean="0"/>
              <a:t>20</a:t>
            </a:fld>
            <a:endParaRPr lang="fi-FI"/>
          </a:p>
        </p:txBody>
      </p:sp>
    </p:spTree>
    <p:extLst>
      <p:ext uri="{BB962C8B-B14F-4D97-AF65-F5344CB8AC3E}">
        <p14:creationId xmlns:p14="http://schemas.microsoft.com/office/powerpoint/2010/main" val="3044807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380FA7D4-7830-4CC4-B369-090B2ACCE919}" type="slidenum">
              <a:rPr lang="fi-FI" smtClean="0"/>
              <a:t>21</a:t>
            </a:fld>
            <a:endParaRPr lang="fi-FI"/>
          </a:p>
        </p:txBody>
      </p:sp>
    </p:spTree>
    <p:extLst>
      <p:ext uri="{BB962C8B-B14F-4D97-AF65-F5344CB8AC3E}">
        <p14:creationId xmlns:p14="http://schemas.microsoft.com/office/powerpoint/2010/main" val="2646626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r>
              <a:rPr lang="fi-FI" b="0" i="0" dirty="0">
                <a:solidFill>
                  <a:srgbClr val="333333"/>
                </a:solidFill>
                <a:effectLst/>
                <a:latin typeface="Source Sans Pro" panose="020B0503030403020204" pitchFamily="34" charset="0"/>
              </a:rPr>
            </a:br>
            <a:endParaRPr lang="fi-FI" b="0" i="0" dirty="0">
              <a:solidFill>
                <a:srgbClr val="333333"/>
              </a:solidFill>
              <a:effectLst/>
              <a:latin typeface="Source Sans Pro" panose="020B0503030403020204" pitchFamily="34" charset="0"/>
            </a:endParaRPr>
          </a:p>
          <a:p>
            <a:endParaRPr lang="fi-FI" dirty="0"/>
          </a:p>
        </p:txBody>
      </p:sp>
      <p:sp>
        <p:nvSpPr>
          <p:cNvPr id="4" name="Slide Number Placeholder 3"/>
          <p:cNvSpPr>
            <a:spLocks noGrp="1"/>
          </p:cNvSpPr>
          <p:nvPr>
            <p:ph type="sldNum" sz="quarter" idx="5"/>
          </p:nvPr>
        </p:nvSpPr>
        <p:spPr/>
        <p:txBody>
          <a:bodyPr/>
          <a:lstStyle/>
          <a:p>
            <a:fld id="{380FA7D4-7830-4CC4-B369-090B2ACCE919}" type="slidenum">
              <a:rPr lang="fi-FI" smtClean="0"/>
              <a:t>22</a:t>
            </a:fld>
            <a:endParaRPr lang="fi-FI"/>
          </a:p>
        </p:txBody>
      </p:sp>
    </p:spTree>
    <p:extLst>
      <p:ext uri="{BB962C8B-B14F-4D97-AF65-F5344CB8AC3E}">
        <p14:creationId xmlns:p14="http://schemas.microsoft.com/office/powerpoint/2010/main" val="3482253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380FA7D4-7830-4CC4-B369-090B2ACCE919}" type="slidenum">
              <a:rPr lang="fi-FI" smtClean="0"/>
              <a:t>23</a:t>
            </a:fld>
            <a:endParaRPr lang="fi-FI"/>
          </a:p>
        </p:txBody>
      </p:sp>
    </p:spTree>
    <p:extLst>
      <p:ext uri="{BB962C8B-B14F-4D97-AF65-F5344CB8AC3E}">
        <p14:creationId xmlns:p14="http://schemas.microsoft.com/office/powerpoint/2010/main" val="586432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380FA7D4-7830-4CC4-B369-090B2ACCE919}" type="slidenum">
              <a:rPr lang="fi-FI" smtClean="0"/>
              <a:t>24</a:t>
            </a:fld>
            <a:endParaRPr lang="fi-FI"/>
          </a:p>
        </p:txBody>
      </p:sp>
    </p:spTree>
    <p:extLst>
      <p:ext uri="{BB962C8B-B14F-4D97-AF65-F5344CB8AC3E}">
        <p14:creationId xmlns:p14="http://schemas.microsoft.com/office/powerpoint/2010/main" val="20922994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380FA7D4-7830-4CC4-B369-090B2ACCE919}" type="slidenum">
              <a:rPr lang="fi-FI" smtClean="0"/>
              <a:t>25</a:t>
            </a:fld>
            <a:endParaRPr lang="fi-FI"/>
          </a:p>
        </p:txBody>
      </p:sp>
    </p:spTree>
    <p:extLst>
      <p:ext uri="{BB962C8B-B14F-4D97-AF65-F5344CB8AC3E}">
        <p14:creationId xmlns:p14="http://schemas.microsoft.com/office/powerpoint/2010/main" val="1848389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hlinkClick r:id="rId3"/>
              </a:rPr>
              <a:t>Järki Jäällä -opas - Suomen Uimaopetus- ja Hengenpelastusliitto (suh.fi)</a:t>
            </a:r>
            <a:endParaRPr lang="fi-FI" dirty="0"/>
          </a:p>
          <a:p>
            <a:endParaRPr lang="fi-FI" dirty="0"/>
          </a:p>
          <a:p>
            <a:r>
              <a:rPr lang="fi-FI" dirty="0">
                <a:hlinkClick r:id="rId4"/>
              </a:rPr>
              <a:t>Turvallisen jäällä liikkumisen muistilista - Suomen Uimaopetus- ja Hengenpelastusliitto (suh.fi)</a:t>
            </a:r>
            <a:br>
              <a:rPr lang="fi-FI" dirty="0"/>
            </a:br>
            <a:br>
              <a:rPr lang="fi-FI" dirty="0"/>
            </a:br>
            <a:r>
              <a:rPr lang="fi-FI" dirty="0">
                <a:hlinkClick r:id="rId5"/>
              </a:rPr>
              <a:t>Hukkumattomuudenlupaus - Suomen Uimaopetus- ja Hengenpelastusliitto (viisaastivesilla.fi)</a:t>
            </a:r>
            <a:endParaRPr lang="fi-FI" dirty="0"/>
          </a:p>
          <a:p>
            <a:endParaRPr lang="fi-FI" dirty="0"/>
          </a:p>
          <a:p>
            <a:r>
              <a:rPr lang="fi-FI" dirty="0">
                <a:hlinkClick r:id="rId6"/>
              </a:rPr>
              <a:t>Jäällä - Suomen Uimaopetus- ja Hengenpelastusliitto (viisaastivesilla.fi)</a:t>
            </a:r>
            <a:endParaRPr lang="fi-FI" dirty="0"/>
          </a:p>
        </p:txBody>
      </p:sp>
      <p:sp>
        <p:nvSpPr>
          <p:cNvPr id="4" name="Dian numeron paikkamerkki 3"/>
          <p:cNvSpPr>
            <a:spLocks noGrp="1"/>
          </p:cNvSpPr>
          <p:nvPr>
            <p:ph type="sldNum" sz="quarter" idx="5"/>
          </p:nvPr>
        </p:nvSpPr>
        <p:spPr/>
        <p:txBody>
          <a:bodyPr/>
          <a:lstStyle/>
          <a:p>
            <a:fld id="{380FA7D4-7830-4CC4-B369-090B2ACCE919}" type="slidenum">
              <a:rPr lang="fi-FI" smtClean="0"/>
              <a:t>26</a:t>
            </a:fld>
            <a:endParaRPr lang="fi-FI"/>
          </a:p>
        </p:txBody>
      </p:sp>
    </p:spTree>
    <p:extLst>
      <p:ext uri="{BB962C8B-B14F-4D97-AF65-F5344CB8AC3E}">
        <p14:creationId xmlns:p14="http://schemas.microsoft.com/office/powerpoint/2010/main" val="29621880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100" dirty="0"/>
              <a:t>Videoita ja webinaareja YouTubesta</a:t>
            </a:r>
            <a:br>
              <a:rPr lang="fi-FI" sz="1100" dirty="0"/>
            </a:br>
            <a:endParaRPr lang="fi-FI" sz="1100" dirty="0"/>
          </a:p>
          <a:p>
            <a:r>
              <a:rPr lang="fi-FI" sz="1100" dirty="0"/>
              <a:t>#hukkumattomuudenlupaus –kampanjan minikurssit netissä</a:t>
            </a:r>
            <a:br>
              <a:rPr lang="fi-FI" sz="1100" dirty="0"/>
            </a:br>
            <a:br>
              <a:rPr lang="fi-FI" sz="1100" dirty="0"/>
            </a:br>
            <a:r>
              <a:rPr lang="fi-FI" sz="1100" dirty="0"/>
              <a:t>Sosiaalinen median kautta vinkkejä ja ajankohtaista tietoa</a:t>
            </a:r>
            <a:br>
              <a:rPr lang="fi-FI" sz="1100" dirty="0"/>
            </a:br>
            <a:br>
              <a:rPr lang="fi-FI" sz="1100" dirty="0"/>
            </a:br>
            <a:r>
              <a:rPr lang="fi-FI" sz="1100" dirty="0"/>
              <a:t>Nettisivuilta, eritoten viisaastivesilla.fi lisätietoa vesi- ja jääturvallisuudesta</a:t>
            </a:r>
            <a:br>
              <a:rPr lang="fi-FI" sz="1100" dirty="0"/>
            </a:br>
            <a:br>
              <a:rPr lang="fi-FI" sz="1100" dirty="0"/>
            </a:br>
            <a:r>
              <a:rPr lang="fi-FI" sz="1100" dirty="0"/>
              <a:t>Lapsille &amp; kouluille: www.vesiturvallisuus.fi</a:t>
            </a:r>
          </a:p>
          <a:p>
            <a:endParaRPr lang="fi-FI" sz="1100" dirty="0"/>
          </a:p>
          <a:p>
            <a:r>
              <a:rPr lang="fi-FI" sz="1100" dirty="0"/>
              <a:t>Minä olen yleensä ihan näyttänyt kirjaimellisesti näitä sivuja, jakanut näytön ja selaillut vähän VV-sivuja ja </a:t>
            </a:r>
            <a:r>
              <a:rPr lang="fi-FI" sz="1100" dirty="0" err="1"/>
              <a:t>youtubea</a:t>
            </a:r>
            <a:r>
              <a:rPr lang="fi-FI" sz="1100" dirty="0"/>
              <a:t> jne.</a:t>
            </a:r>
          </a:p>
          <a:p>
            <a:endParaRPr lang="fi-FI" sz="1100" dirty="0"/>
          </a:p>
          <a:p>
            <a:endParaRPr lang="fi-FI" dirty="0"/>
          </a:p>
        </p:txBody>
      </p:sp>
      <p:sp>
        <p:nvSpPr>
          <p:cNvPr id="4" name="Dian numeron paikkamerkki 3"/>
          <p:cNvSpPr>
            <a:spLocks noGrp="1"/>
          </p:cNvSpPr>
          <p:nvPr>
            <p:ph type="sldNum" sz="quarter" idx="5"/>
          </p:nvPr>
        </p:nvSpPr>
        <p:spPr/>
        <p:txBody>
          <a:bodyPr/>
          <a:lstStyle/>
          <a:p>
            <a:fld id="{380FA7D4-7830-4CC4-B369-090B2ACCE919}" type="slidenum">
              <a:rPr lang="fi-FI" smtClean="0"/>
              <a:t>27</a:t>
            </a:fld>
            <a:endParaRPr lang="fi-FI"/>
          </a:p>
        </p:txBody>
      </p:sp>
    </p:spTree>
    <p:extLst>
      <p:ext uri="{BB962C8B-B14F-4D97-AF65-F5344CB8AC3E}">
        <p14:creationId xmlns:p14="http://schemas.microsoft.com/office/powerpoint/2010/main" val="8858085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380FA7D4-7830-4CC4-B369-090B2ACCE919}" type="slidenum">
              <a:rPr lang="fi-FI" smtClean="0"/>
              <a:t>28</a:t>
            </a:fld>
            <a:endParaRPr lang="fi-FI"/>
          </a:p>
        </p:txBody>
      </p:sp>
    </p:spTree>
    <p:extLst>
      <p:ext uri="{BB962C8B-B14F-4D97-AF65-F5344CB8AC3E}">
        <p14:creationId xmlns:p14="http://schemas.microsoft.com/office/powerpoint/2010/main" val="2763234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100" b="1" i="0" u="none" strike="noStrike" baseline="0" dirty="0">
                <a:solidFill>
                  <a:srgbClr val="000000"/>
                </a:solidFill>
                <a:latin typeface="+mn-lt"/>
              </a:rPr>
              <a:t>Hukkuneiden määrässä on Suomessa pitkään ollut laskeva trendi. 1970-luvulla hukkui keskimäärin 360 ihmistä vuodessa. </a:t>
            </a:r>
            <a:r>
              <a:rPr lang="fi-FI" sz="1100" b="0" i="0" u="none" strike="noStrike" baseline="0" dirty="0">
                <a:solidFill>
                  <a:srgbClr val="000000"/>
                </a:solidFill>
                <a:latin typeface="+mn-lt"/>
              </a:rPr>
              <a:t>Tätä seurasi tasaisempi ajanjakso, jolloin 1980- ja 1990-luvuilla hukkui vuosittain keskimäärin 240 ihmistä. </a:t>
            </a:r>
            <a:r>
              <a:rPr lang="fi-FI" sz="1100" b="1" i="0" u="none" strike="noStrike" baseline="0" dirty="0">
                <a:solidFill>
                  <a:srgbClr val="000000"/>
                </a:solidFill>
                <a:latin typeface="+mn-lt"/>
              </a:rPr>
              <a:t>2000-luvun ensimmäisenä vuosikymmenenä hukkui keskimäärin 200 ihmistä vuodessa. Viimeisen kymmenen vuoden aikana on hukkunut tapaturmaisesti keskimäärin 147 ihmistä vuodessa. Viidenkymmenen </a:t>
            </a:r>
            <a:r>
              <a:rPr lang="fi-FI" sz="1100" b="1" i="0" u="none" strike="noStrike" baseline="0" dirty="0">
                <a:latin typeface="+mn-lt"/>
              </a:rPr>
              <a:t>vuoden kuluessa on tilastojen mukaan hukkunut tapaturmaisesti noin 12 000 ihmistä. Heistä 88 % oli miehiä. (OTKES,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100" b="0" i="0" u="none" strike="noStrike"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100" b="1" i="0" u="none" strike="noStrike" baseline="0" dirty="0">
                <a:solidFill>
                  <a:srgbClr val="000000"/>
                </a:solidFill>
                <a:latin typeface="+mn-lt"/>
              </a:rPr>
              <a:t>Tapaturmaisia hukkumiskuolemia tapahtuu Suomessa enemmän kuin Ruotsissa ja Norjassa.</a:t>
            </a:r>
            <a:endParaRPr lang="fi-FI" sz="1100" b="1" i="0" u="none" strike="noStrike" baseline="0" dirty="0">
              <a:latin typeface="+mn-lt"/>
            </a:endParaRPr>
          </a:p>
          <a:p>
            <a:endParaRPr lang="fi-FI" sz="11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100" dirty="0">
                <a:latin typeface="+mn-lt"/>
              </a:rPr>
              <a:t>Laskeneet 1950-luvulta asti, nykyään noin 150  hukkunutta vuosittain</a:t>
            </a:r>
          </a:p>
          <a:p>
            <a:endParaRPr lang="fi-FI" dirty="0"/>
          </a:p>
        </p:txBody>
      </p:sp>
      <p:sp>
        <p:nvSpPr>
          <p:cNvPr id="4" name="Dian numeron paikkamerkki 3"/>
          <p:cNvSpPr>
            <a:spLocks noGrp="1"/>
          </p:cNvSpPr>
          <p:nvPr>
            <p:ph type="sldNum" sz="quarter" idx="5"/>
          </p:nvPr>
        </p:nvSpPr>
        <p:spPr/>
        <p:txBody>
          <a:bodyPr/>
          <a:lstStyle/>
          <a:p>
            <a:fld id="{380FA7D4-7830-4CC4-B369-090B2ACCE919}" type="slidenum">
              <a:rPr lang="fi-FI" smtClean="0"/>
              <a:t>3</a:t>
            </a:fld>
            <a:endParaRPr lang="fi-FI"/>
          </a:p>
        </p:txBody>
      </p:sp>
    </p:spTree>
    <p:extLst>
      <p:ext uri="{BB962C8B-B14F-4D97-AF65-F5344CB8AC3E}">
        <p14:creationId xmlns:p14="http://schemas.microsoft.com/office/powerpoint/2010/main" val="3870725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100" b="1" dirty="0">
                <a:latin typeface="+mn-lt"/>
              </a:rPr>
              <a:t>OTKES 165 </a:t>
            </a:r>
            <a:r>
              <a:rPr lang="en-GB" sz="1100" dirty="0">
                <a:latin typeface="+mn-lt"/>
              </a:rPr>
              <a:t>https://www.suh.fi/tiedotus/hukkumistilastot</a:t>
            </a:r>
          </a:p>
          <a:p>
            <a:pPr marL="0" indent="0">
              <a:buNone/>
            </a:pPr>
            <a:br>
              <a:rPr lang="fi-FI" sz="1100" dirty="0">
                <a:latin typeface="+mn-lt"/>
              </a:rPr>
            </a:br>
            <a:r>
              <a:rPr lang="fi-FI" sz="1100" b="1" i="0" u="none" strike="noStrike" baseline="0" dirty="0">
                <a:solidFill>
                  <a:srgbClr val="000000"/>
                </a:solidFill>
                <a:latin typeface="+mn-lt"/>
              </a:rPr>
              <a:t>Lähes kaikki hukkumiset liittyivät ihmisten vapaa-ajan viettoon yleensä mökin tai kodin lähistöllä. </a:t>
            </a:r>
            <a:br>
              <a:rPr lang="fi-FI" sz="1100" b="0" i="0" u="none" strike="noStrike" baseline="0" dirty="0">
                <a:solidFill>
                  <a:srgbClr val="000000"/>
                </a:solidFill>
                <a:latin typeface="+mn-lt"/>
              </a:rPr>
            </a:br>
            <a:endParaRPr lang="fi-FI" sz="1100" dirty="0">
              <a:latin typeface="+mn-lt"/>
            </a:endParaRPr>
          </a:p>
          <a:p>
            <a:pPr marL="0" indent="0">
              <a:buNone/>
            </a:pPr>
            <a:r>
              <a:rPr lang="fi-FI" sz="1100" b="1" dirty="0">
                <a:latin typeface="+mn-lt"/>
              </a:rPr>
              <a:t>Kesän aika tapahtuu n. 50% vuoden hukkumisista. Ihmiset liikkuvat paljon vesillä ja veden äärellä. Mökkikansaa.</a:t>
            </a:r>
          </a:p>
          <a:p>
            <a:pPr marL="0" indent="0">
              <a:buNone/>
            </a:pPr>
            <a:endParaRPr lang="fi-FI" sz="1100"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100" dirty="0">
                <a:latin typeface="+mn-lt"/>
              </a:rPr>
              <a:t>Suurin osa hukkumisista tapahtuu sisävesistöissä</a:t>
            </a:r>
            <a:br>
              <a:rPr lang="fi-FI" sz="1100" dirty="0">
                <a:latin typeface="+mn-lt"/>
              </a:rPr>
            </a:br>
            <a:r>
              <a:rPr lang="fi-FI" sz="1100" dirty="0">
                <a:latin typeface="+mn-lt"/>
              </a:rPr>
              <a:t>Tyypillinen hukkumistapaus tapahtuu tutuissa vesistöissä, lähellä rantaa.</a:t>
            </a:r>
            <a:br>
              <a:rPr lang="fi-FI" sz="1100" dirty="0">
                <a:latin typeface="+mn-lt"/>
              </a:rPr>
            </a:br>
            <a:r>
              <a:rPr lang="fi-FI" sz="1100" dirty="0">
                <a:solidFill>
                  <a:schemeClr val="accent1"/>
                </a:solidFill>
                <a:latin typeface="+mn-lt"/>
              </a:rPr>
              <a:t>Suurin osa vesiliikenteessä hukkuneista on ollut ilman pelastusliivejä.</a:t>
            </a:r>
          </a:p>
          <a:p>
            <a:pPr marL="0" indent="0">
              <a:buFont typeface="Arial" panose="020B0604020202020204" pitchFamily="34" charset="0"/>
              <a:buNone/>
            </a:pPr>
            <a:endParaRPr lang="fi-FI" sz="1200" dirty="0">
              <a:solidFill>
                <a:schemeClr val="accent1"/>
              </a:solidFill>
            </a:endParaRPr>
          </a:p>
        </p:txBody>
      </p:sp>
      <p:sp>
        <p:nvSpPr>
          <p:cNvPr id="4" name="Slide Number Placeholder 3"/>
          <p:cNvSpPr>
            <a:spLocks noGrp="1"/>
          </p:cNvSpPr>
          <p:nvPr>
            <p:ph type="sldNum" sz="quarter" idx="5"/>
          </p:nvPr>
        </p:nvSpPr>
        <p:spPr/>
        <p:txBody>
          <a:bodyPr/>
          <a:lstStyle/>
          <a:p>
            <a:fld id="{380FA7D4-7830-4CC4-B369-090B2ACCE919}" type="slidenum">
              <a:rPr lang="fi-FI" smtClean="0"/>
              <a:t>4</a:t>
            </a:fld>
            <a:endParaRPr lang="fi-FI"/>
          </a:p>
        </p:txBody>
      </p:sp>
    </p:spTree>
    <p:extLst>
      <p:ext uri="{BB962C8B-B14F-4D97-AF65-F5344CB8AC3E}">
        <p14:creationId xmlns:p14="http://schemas.microsoft.com/office/powerpoint/2010/main" val="1521897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100" dirty="0">
                <a:latin typeface="+mn-lt"/>
              </a:rPr>
              <a:t>OTKES 165</a:t>
            </a:r>
            <a:br>
              <a:rPr lang="fi-FI" sz="1100" dirty="0">
                <a:latin typeface="+mn-lt"/>
              </a:rPr>
            </a:br>
            <a:r>
              <a:rPr lang="en-GB" sz="1100" dirty="0">
                <a:latin typeface="+mn-lt"/>
              </a:rPr>
              <a:t>https://www.suh.fi/tiedotus/hukkumistilastot</a:t>
            </a:r>
            <a:br>
              <a:rPr lang="fi-FI" sz="1100" b="0" i="0" u="none" strike="noStrike" baseline="0" dirty="0">
                <a:solidFill>
                  <a:srgbClr val="000000"/>
                </a:solidFill>
                <a:latin typeface="+mn-lt"/>
              </a:rPr>
            </a:br>
            <a:endParaRPr lang="fi-FI" sz="1100" dirty="0">
              <a:latin typeface="+mn-lt"/>
            </a:endParaRPr>
          </a:p>
          <a:p>
            <a:pPr marL="0" indent="0">
              <a:buFont typeface="Arial" panose="020B0604020202020204" pitchFamily="34" charset="0"/>
              <a:buNone/>
            </a:pPr>
            <a:r>
              <a:rPr lang="fi-FI" sz="1100" b="1" dirty="0">
                <a:latin typeface="+mn-lt"/>
              </a:rPr>
              <a:t>Naisilla hukkumistapaukset painottuivat uimiseen, erityisesti vedessä pulikointiin tai saunan ohella tai ilman saunaa vilvoitteluun. Miehillä oli edellä mainittujen lisäksi erityisesti jäihin putoamisia, vesikulkuneuvolla eri tarkoituksissa liikkumiseen liittyviä hukkumisia ja veteen putoamisia esimerkiksi venelaitureilla. Jäihin ei vajonnut yhtään naista. Myös kaikki vesi- ja maakulkuneuvoihin ja kalastukseen tai metsästykseen liittyvät hukkumiset tapahtuivat miehille. </a:t>
            </a:r>
            <a:endParaRPr lang="fi-FI" sz="1100" b="1" dirty="0">
              <a:solidFill>
                <a:schemeClr val="accent1"/>
              </a:solidFill>
              <a:latin typeface="+mn-lt"/>
            </a:endParaRPr>
          </a:p>
        </p:txBody>
      </p:sp>
      <p:sp>
        <p:nvSpPr>
          <p:cNvPr id="4" name="Slide Number Placeholder 3"/>
          <p:cNvSpPr>
            <a:spLocks noGrp="1"/>
          </p:cNvSpPr>
          <p:nvPr>
            <p:ph type="sldNum" sz="quarter" idx="5"/>
          </p:nvPr>
        </p:nvSpPr>
        <p:spPr/>
        <p:txBody>
          <a:bodyPr/>
          <a:lstStyle/>
          <a:p>
            <a:fld id="{380FA7D4-7830-4CC4-B369-090B2ACCE919}" type="slidenum">
              <a:rPr lang="fi-FI" smtClean="0"/>
              <a:t>5</a:t>
            </a:fld>
            <a:endParaRPr lang="fi-FI"/>
          </a:p>
        </p:txBody>
      </p:sp>
    </p:spTree>
    <p:extLst>
      <p:ext uri="{BB962C8B-B14F-4D97-AF65-F5344CB8AC3E}">
        <p14:creationId xmlns:p14="http://schemas.microsoft.com/office/powerpoint/2010/main" val="1868045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100" b="1" i="0" u="none" strike="noStrike" dirty="0">
                <a:solidFill>
                  <a:srgbClr val="000000"/>
                </a:solidFill>
                <a:effectLst/>
              </a:rPr>
              <a:t>Hukkumiskuolemat tapahtuvat pääosin keski-ikäisille ja iäkkäämmille. (kuva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100" b="0"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100" b="1" dirty="0"/>
              <a:t>Tapaturmaisesti hukkuneiden ikäjakauma painottui iäkkäisiin. Keski-ikä oli 64 vuotta. Miesten osuus oli 82 % ja heidän keski-ikänsä 63 vuotta. Naisten osuus oli vastaavasti 18 % ja keski-ikä 66 vuotta. </a:t>
            </a:r>
            <a:r>
              <a:rPr lang="fi-FI" sz="1100" dirty="0"/>
              <a:t>Mediaani-ikä oli 67 vuotta. Se tarkoittaa, että puolet hukkuneista oli yli 67-vuotiaita. Naisista 65 % oli yli 64-vuotiaita. Naisten osuus hukkuneista on suurimmillaan vanhimmissa ikäryhmissä. Miehistä yli 64-vuotiaita oli yli puolet eli 54 %.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100" b="0"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100" b="1" dirty="0"/>
              <a:t>Lähes kolmasosa eli 30 % oli yli 75-vuotiaita. Yli 80-vuotiaita oli 38, joka on 23 % koko määrästä. Yli 90-vuotiaita oli neljä. Heistä kolme oli miehiä ja yksi nainen. Vanhin oli 94- vuotias.</a:t>
            </a:r>
            <a:endParaRPr lang="fi-FI" sz="1100" b="1"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100" b="0"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100" b="1" dirty="0"/>
              <a:t>Varhaisiäkkäitä eli 65–74-vuotiaita oli yli neljäsosa (28 %). Työikäisiä eli 18–64-vuotiaita oli 68 (41 %). Nuoria aikuisia eli 18–29-vuotiaita oli kuusi (4 %). </a:t>
            </a:r>
            <a:r>
              <a:rPr lang="fi-FI" sz="1100" dirty="0"/>
              <a:t>Näillä kaikilla kuudella oli taustalla sairaus tai vahva päihtymys.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100" b="0"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100" b="1" dirty="0"/>
              <a:t>Alle 18-vuotiaita hukkui neljä. Lasten eli alle 18-vuotiaiden hukkuneiden määrä on vähentynyt viimeisten kahden vuosikymmenen aikana. Keskiarvo vuosina 2010–2020 oli 5,3 hukkunutta lasta vuodessa.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100" b="0"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100" b="1" dirty="0"/>
              <a:t>Vuoden 2021 tapaturmaiset hukkumiset jakautuivat lähes ympäri vuoden. Viikoittaiset vaihtelut ovat suuria. Kuukaudet on eroteltu harmaalla taustalla. Vilkkain viikko oli heinäkuussa.</a:t>
            </a:r>
          </a:p>
        </p:txBody>
      </p:sp>
      <p:sp>
        <p:nvSpPr>
          <p:cNvPr id="4" name="Slide Number Placeholder 3"/>
          <p:cNvSpPr>
            <a:spLocks noGrp="1"/>
          </p:cNvSpPr>
          <p:nvPr>
            <p:ph type="sldNum" sz="quarter" idx="5"/>
          </p:nvPr>
        </p:nvSpPr>
        <p:spPr/>
        <p:txBody>
          <a:bodyPr/>
          <a:lstStyle/>
          <a:p>
            <a:fld id="{380FA7D4-7830-4CC4-B369-090B2ACCE919}" type="slidenum">
              <a:rPr lang="fi-FI" smtClean="0"/>
              <a:t>6</a:t>
            </a:fld>
            <a:endParaRPr lang="fi-FI"/>
          </a:p>
        </p:txBody>
      </p:sp>
    </p:spTree>
    <p:extLst>
      <p:ext uri="{BB962C8B-B14F-4D97-AF65-F5344CB8AC3E}">
        <p14:creationId xmlns:p14="http://schemas.microsoft.com/office/powerpoint/2010/main" val="3221606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380FA7D4-7830-4CC4-B369-090B2ACCE919}" type="slidenum">
              <a:rPr lang="fi-FI" smtClean="0"/>
              <a:t>7</a:t>
            </a:fld>
            <a:endParaRPr lang="fi-FI"/>
          </a:p>
        </p:txBody>
      </p:sp>
    </p:spTree>
    <p:extLst>
      <p:ext uri="{BB962C8B-B14F-4D97-AF65-F5344CB8AC3E}">
        <p14:creationId xmlns:p14="http://schemas.microsoft.com/office/powerpoint/2010/main" val="3790673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380FA7D4-7830-4CC4-B369-090B2ACCE919}" type="slidenum">
              <a:rPr lang="fi-FI" smtClean="0"/>
              <a:t>8</a:t>
            </a:fld>
            <a:endParaRPr lang="fi-FI"/>
          </a:p>
        </p:txBody>
      </p:sp>
    </p:spTree>
    <p:extLst>
      <p:ext uri="{BB962C8B-B14F-4D97-AF65-F5344CB8AC3E}">
        <p14:creationId xmlns:p14="http://schemas.microsoft.com/office/powerpoint/2010/main" val="1666357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i-FI" sz="1100" b="1" i="0" dirty="0">
                <a:solidFill>
                  <a:srgbClr val="575756"/>
                </a:solidFill>
                <a:effectLst/>
                <a:latin typeface="+mn-lt"/>
              </a:rPr>
              <a:t>Alkoholi on yksi merkittävin tekijä, joka lisää tapaturmariskiä. </a:t>
            </a:r>
            <a:r>
              <a:rPr lang="fi-FI" sz="1100" b="0" i="0" dirty="0">
                <a:solidFill>
                  <a:srgbClr val="575756"/>
                </a:solidFill>
                <a:effectLst/>
                <a:latin typeface="+mn-lt"/>
              </a:rPr>
              <a:t>Alkoholi rohkaisee ja poistaa estoja sekä heikentää samalla kehon hallintaa lamauttaessaan keskushermoston toimintaa. Humalassa alttius tapaturmille kasvaa.</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fi-FI" sz="1100" b="0" i="0" dirty="0">
              <a:solidFill>
                <a:srgbClr val="575756"/>
              </a:solidFill>
              <a:effectLst/>
              <a:latin typeface="+mn-lt"/>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i-FI" sz="1100" b="1" dirty="0">
                <a:latin typeface="+mn-lt"/>
              </a:rPr>
              <a:t>Alkoholi vaikuttaa keskushermostoa lamaavasti. Vaikutukset voidaan jakaa psyykkisiin ja motorisiin. Psyykkisiä vaikutuksia ovat esimerkiksi varovaisuuden väheneminen, harkintakyvyn heikkeneminen ja tunnereaktioiden voimistuminen. Psyykkisiä vaikutuksia ilmenee jo pienissäkin veren alkoholipitoisuuksissa. Motoriset vaikutukset voimistuvat veren alkoholipitoisuuden lisääntyessä. Tasapaino heikkenee ja yleensäkin motorinen koordinaatio kärsii. Erittäin suuret verenalkoholipitoisuudet johtavat tajunnan menetykseen, eli sammumiseen. Lisäksi humalatila on keholle, erityisesti sydämelle rasitustekijä.</a:t>
            </a:r>
            <a:endParaRPr lang="fi-FI" sz="1100" b="1" i="0" dirty="0">
              <a:solidFill>
                <a:srgbClr val="575756"/>
              </a:solidFill>
              <a:effectLst/>
              <a:latin typeface="+mn-lt"/>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fi-FI" sz="1100" b="0" i="0" dirty="0">
              <a:solidFill>
                <a:srgbClr val="575756"/>
              </a:solidFill>
              <a:effectLst/>
              <a:latin typeface="+mn-lt"/>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i-FI" sz="1100" b="1" i="0" u="none" strike="noStrike" baseline="0" dirty="0">
                <a:solidFill>
                  <a:srgbClr val="000000"/>
                </a:solidFill>
                <a:latin typeface="+mn-lt"/>
              </a:rPr>
              <a:t>Päihteet vaikuttavat toimintakykyyn sairauksien lisäksi. Erilaisia päihteitä, tyypillisesti alkoholia, oli veressä 71 hukkuneella (44 %). </a:t>
            </a:r>
            <a:r>
              <a:rPr lang="fi-FI" sz="1100" b="0" i="0" u="none" strike="noStrike" baseline="0" dirty="0">
                <a:solidFill>
                  <a:srgbClr val="000000"/>
                </a:solidFill>
                <a:latin typeface="+mn-lt"/>
              </a:rPr>
              <a:t>Alkoholipäihtymystila oli suurimmassa osassa tapauksista vahva (2021, OTKES).</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fi-FI" sz="1100" dirty="0">
              <a:solidFill>
                <a:schemeClr val="accent5">
                  <a:lumMod val="75000"/>
                </a:schemeClr>
              </a:solidFill>
              <a:latin typeface="+mn-lt"/>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i-FI" sz="1100" dirty="0">
                <a:solidFill>
                  <a:schemeClr val="accent5">
                    <a:lumMod val="75000"/>
                  </a:schemeClr>
                </a:solidFill>
                <a:latin typeface="+mn-lt"/>
              </a:rPr>
              <a:t>Viina on mukana noin puolessa kaikista hukkumistapauksista.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fi-FI" sz="1100" dirty="0">
              <a:solidFill>
                <a:schemeClr val="accent5">
                  <a:lumMod val="75000"/>
                </a:schemeClr>
              </a:solidFill>
              <a:latin typeface="+mn-lt"/>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i-FI" sz="1100" b="1" dirty="0">
                <a:solidFill>
                  <a:schemeClr val="accent5">
                    <a:lumMod val="75000"/>
                  </a:schemeClr>
                </a:solidFill>
                <a:latin typeface="+mn-lt"/>
              </a:rPr>
              <a:t>Hukkumisonnettomuudet ovat aina monen tekijän summa. Humala lisää tapaturmien todennäköisyyttä. Hätätilanteessa toimiminen voi olla haastavaa selvin päin, humalassa se on jopa mahdotonta. Alkoholi heikentää liikkeiden hallintaa, arviointikykyä ja reaktionopeutta.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fi-FI" sz="1100" dirty="0">
              <a:solidFill>
                <a:schemeClr val="accent5">
                  <a:lumMod val="75000"/>
                </a:schemeClr>
              </a:solidFill>
              <a:latin typeface="+mn-lt"/>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fi-FI" dirty="0">
              <a:solidFill>
                <a:schemeClr val="accent5">
                  <a:lumMod val="75000"/>
                </a:schemeClr>
              </a:solidFill>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fi-FI" dirty="0">
              <a:solidFill>
                <a:schemeClr val="accent5">
                  <a:lumMod val="75000"/>
                </a:schemeClr>
              </a:solidFill>
            </a:endParaRPr>
          </a:p>
          <a:p>
            <a:endParaRPr lang="fi-FI" dirty="0"/>
          </a:p>
        </p:txBody>
      </p:sp>
      <p:sp>
        <p:nvSpPr>
          <p:cNvPr id="4" name="Slide Number Placeholder 3"/>
          <p:cNvSpPr>
            <a:spLocks noGrp="1"/>
          </p:cNvSpPr>
          <p:nvPr>
            <p:ph type="sldNum" sz="quarter" idx="5"/>
          </p:nvPr>
        </p:nvSpPr>
        <p:spPr/>
        <p:txBody>
          <a:bodyPr/>
          <a:lstStyle/>
          <a:p>
            <a:fld id="{380FA7D4-7830-4CC4-B369-090B2ACCE919}" type="slidenum">
              <a:rPr lang="fi-FI" smtClean="0"/>
              <a:t>9</a:t>
            </a:fld>
            <a:endParaRPr lang="fi-FI"/>
          </a:p>
        </p:txBody>
      </p:sp>
    </p:spTree>
    <p:extLst>
      <p:ext uri="{BB962C8B-B14F-4D97-AF65-F5344CB8AC3E}">
        <p14:creationId xmlns:p14="http://schemas.microsoft.com/office/powerpoint/2010/main" val="2251399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C74EFC2-C687-453A-AF8B-7A6A6D3897DC}" type="datetime1">
              <a:rPr lang="fi-FI" smtClean="0"/>
              <a:t>24.3.2025</a:t>
            </a:fld>
            <a:endParaRPr lang="fi-FI"/>
          </a:p>
        </p:txBody>
      </p:sp>
      <p:sp>
        <p:nvSpPr>
          <p:cNvPr id="5" name="Footer Placeholder 4"/>
          <p:cNvSpPr>
            <a:spLocks noGrp="1"/>
          </p:cNvSpPr>
          <p:nvPr>
            <p:ph type="ftr" sz="quarter" idx="11"/>
          </p:nvPr>
        </p:nvSpPr>
        <p:spPr/>
        <p:txBody>
          <a:bodyPr/>
          <a:lstStyle/>
          <a:p>
            <a:r>
              <a:rPr lang="fi-FI"/>
              <a:t>Kodin turvallisuusvalmennus</a:t>
            </a:r>
          </a:p>
        </p:txBody>
      </p:sp>
      <p:sp>
        <p:nvSpPr>
          <p:cNvPr id="6" name="Slide Number Placeholder 5"/>
          <p:cNvSpPr>
            <a:spLocks noGrp="1"/>
          </p:cNvSpPr>
          <p:nvPr>
            <p:ph type="sldNum" sz="quarter" idx="12"/>
          </p:nvPr>
        </p:nvSpPr>
        <p:spPr/>
        <p:txBody>
          <a:bodyPr/>
          <a:lstStyle/>
          <a:p>
            <a:fld id="{B7DA4E9F-0A7E-452B-AE79-EEF7D13AAFEF}" type="slidenum">
              <a:rPr lang="fi-FI" smtClean="0"/>
              <a:t>‹#›</a:t>
            </a:fld>
            <a:endParaRPr lang="fi-FI"/>
          </a:p>
        </p:txBody>
      </p:sp>
    </p:spTree>
    <p:extLst>
      <p:ext uri="{BB962C8B-B14F-4D97-AF65-F5344CB8AC3E}">
        <p14:creationId xmlns:p14="http://schemas.microsoft.com/office/powerpoint/2010/main" val="2217859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856C183-8D75-42AC-A460-773E9A3F6DAB}" type="datetime1">
              <a:rPr lang="fi-FI" smtClean="0"/>
              <a:t>24.3.2025</a:t>
            </a:fld>
            <a:endParaRPr lang="fi-FI"/>
          </a:p>
        </p:txBody>
      </p:sp>
      <p:sp>
        <p:nvSpPr>
          <p:cNvPr id="8" name="Footer Placeholder 7"/>
          <p:cNvSpPr>
            <a:spLocks noGrp="1"/>
          </p:cNvSpPr>
          <p:nvPr>
            <p:ph type="ftr" sz="quarter" idx="11"/>
          </p:nvPr>
        </p:nvSpPr>
        <p:spPr/>
        <p:txBody>
          <a:bodyPr/>
          <a:lstStyle/>
          <a:p>
            <a:r>
              <a:rPr lang="fi-FI"/>
              <a:t>Kodin turvallisuusvalmennus</a:t>
            </a:r>
          </a:p>
        </p:txBody>
      </p:sp>
      <p:sp>
        <p:nvSpPr>
          <p:cNvPr id="9" name="Slide Number Placeholder 8"/>
          <p:cNvSpPr>
            <a:spLocks noGrp="1"/>
          </p:cNvSpPr>
          <p:nvPr>
            <p:ph type="sldNum" sz="quarter" idx="12"/>
          </p:nvPr>
        </p:nvSpPr>
        <p:spPr/>
        <p:txBody>
          <a:bodyPr/>
          <a:lstStyle/>
          <a:p>
            <a:fld id="{B7DA4E9F-0A7E-452B-AE79-EEF7D13AAFEF}" type="slidenum">
              <a:rPr lang="fi-FI" smtClean="0"/>
              <a:t>‹#›</a:t>
            </a:fld>
            <a:endParaRPr lang="fi-FI"/>
          </a:p>
        </p:txBody>
      </p:sp>
    </p:spTree>
    <p:extLst>
      <p:ext uri="{BB962C8B-B14F-4D97-AF65-F5344CB8AC3E}">
        <p14:creationId xmlns:p14="http://schemas.microsoft.com/office/powerpoint/2010/main" val="5909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685F77-A309-421F-99BF-1746BE8BBB4E}" type="datetime1">
              <a:rPr lang="fi-FI" smtClean="0"/>
              <a:t>24.3.2025</a:t>
            </a:fld>
            <a:endParaRPr lang="fi-FI"/>
          </a:p>
        </p:txBody>
      </p:sp>
      <p:sp>
        <p:nvSpPr>
          <p:cNvPr id="8" name="Footer Placeholder 7"/>
          <p:cNvSpPr>
            <a:spLocks noGrp="1"/>
          </p:cNvSpPr>
          <p:nvPr>
            <p:ph type="ftr" sz="quarter" idx="11"/>
          </p:nvPr>
        </p:nvSpPr>
        <p:spPr/>
        <p:txBody>
          <a:bodyPr/>
          <a:lstStyle/>
          <a:p>
            <a:r>
              <a:rPr lang="fi-FI"/>
              <a:t>Kodin turvallisuusvalmennus</a:t>
            </a:r>
          </a:p>
        </p:txBody>
      </p:sp>
      <p:sp>
        <p:nvSpPr>
          <p:cNvPr id="9" name="Slide Number Placeholder 8"/>
          <p:cNvSpPr>
            <a:spLocks noGrp="1"/>
          </p:cNvSpPr>
          <p:nvPr>
            <p:ph type="sldNum" sz="quarter" idx="12"/>
          </p:nvPr>
        </p:nvSpPr>
        <p:spPr/>
        <p:txBody>
          <a:bodyPr/>
          <a:lstStyle/>
          <a:p>
            <a:fld id="{B7DA4E9F-0A7E-452B-AE79-EEF7D13AAFEF}" type="slidenum">
              <a:rPr lang="fi-FI" smtClean="0"/>
              <a:t>‹#›</a:t>
            </a:fld>
            <a:endParaRPr lang="fi-FI"/>
          </a:p>
        </p:txBody>
      </p:sp>
    </p:spTree>
    <p:extLst>
      <p:ext uri="{BB962C8B-B14F-4D97-AF65-F5344CB8AC3E}">
        <p14:creationId xmlns:p14="http://schemas.microsoft.com/office/powerpoint/2010/main" val="1495676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6D9B06-B35C-479C-BE6B-5E5D802BAD12}" type="datetime1">
              <a:rPr lang="fi-FI" smtClean="0"/>
              <a:t>24.3.2025</a:t>
            </a:fld>
            <a:endParaRPr lang="fi-FI"/>
          </a:p>
        </p:txBody>
      </p:sp>
      <p:sp>
        <p:nvSpPr>
          <p:cNvPr id="5" name="Footer Placeholder 4"/>
          <p:cNvSpPr>
            <a:spLocks noGrp="1"/>
          </p:cNvSpPr>
          <p:nvPr>
            <p:ph type="ftr" sz="quarter" idx="11"/>
          </p:nvPr>
        </p:nvSpPr>
        <p:spPr/>
        <p:txBody>
          <a:bodyPr/>
          <a:lstStyle/>
          <a:p>
            <a:r>
              <a:rPr lang="fi-FI"/>
              <a:t>Kodin turvallisuusvalmennus</a:t>
            </a:r>
          </a:p>
        </p:txBody>
      </p:sp>
      <p:sp>
        <p:nvSpPr>
          <p:cNvPr id="6" name="Slide Number Placeholder 5"/>
          <p:cNvSpPr>
            <a:spLocks noGrp="1"/>
          </p:cNvSpPr>
          <p:nvPr>
            <p:ph type="sldNum" sz="quarter" idx="12"/>
          </p:nvPr>
        </p:nvSpPr>
        <p:spPr/>
        <p:txBody>
          <a:bodyPr/>
          <a:lstStyle/>
          <a:p>
            <a:fld id="{B7DA4E9F-0A7E-452B-AE79-EEF7D13AAFEF}" type="slidenum">
              <a:rPr lang="fi-FI" smtClean="0"/>
              <a:t>‹#›</a:t>
            </a:fld>
            <a:endParaRPr lang="fi-FI"/>
          </a:p>
        </p:txBody>
      </p:sp>
    </p:spTree>
    <p:extLst>
      <p:ext uri="{BB962C8B-B14F-4D97-AF65-F5344CB8AC3E}">
        <p14:creationId xmlns:p14="http://schemas.microsoft.com/office/powerpoint/2010/main" val="2607093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BD073E-4F50-4BB6-9B8B-1A3596AFD073}" type="datetime1">
              <a:rPr lang="fi-FI" smtClean="0"/>
              <a:t>24.3.2025</a:t>
            </a:fld>
            <a:endParaRPr lang="fi-FI"/>
          </a:p>
        </p:txBody>
      </p:sp>
      <p:sp>
        <p:nvSpPr>
          <p:cNvPr id="5" name="Footer Placeholder 4"/>
          <p:cNvSpPr>
            <a:spLocks noGrp="1"/>
          </p:cNvSpPr>
          <p:nvPr>
            <p:ph type="ftr" sz="quarter" idx="11"/>
          </p:nvPr>
        </p:nvSpPr>
        <p:spPr/>
        <p:txBody>
          <a:bodyPr/>
          <a:lstStyle/>
          <a:p>
            <a:r>
              <a:rPr lang="fi-FI"/>
              <a:t>Kodin turvallisuusvalmennus</a:t>
            </a:r>
          </a:p>
        </p:txBody>
      </p:sp>
      <p:sp>
        <p:nvSpPr>
          <p:cNvPr id="6" name="Slide Number Placeholder 5"/>
          <p:cNvSpPr>
            <a:spLocks noGrp="1"/>
          </p:cNvSpPr>
          <p:nvPr>
            <p:ph type="sldNum" sz="quarter" idx="12"/>
          </p:nvPr>
        </p:nvSpPr>
        <p:spPr/>
        <p:txBody>
          <a:bodyPr/>
          <a:lstStyle/>
          <a:p>
            <a:fld id="{B7DA4E9F-0A7E-452B-AE79-EEF7D13AAFEF}" type="slidenum">
              <a:rPr lang="fi-FI" smtClean="0"/>
              <a:t>‹#›</a:t>
            </a:fld>
            <a:endParaRPr lang="fi-FI"/>
          </a:p>
        </p:txBody>
      </p:sp>
    </p:spTree>
    <p:extLst>
      <p:ext uri="{BB962C8B-B14F-4D97-AF65-F5344CB8AC3E}">
        <p14:creationId xmlns:p14="http://schemas.microsoft.com/office/powerpoint/2010/main" val="2115939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9C03444D-1DB9-4751-94A3-F9B62EC9BA95}" type="datetime1">
              <a:rPr lang="fi-FI" smtClean="0"/>
              <a:t>24.3.2025</a:t>
            </a:fld>
            <a:endParaRPr lang="fi-FI"/>
          </a:p>
        </p:txBody>
      </p:sp>
      <p:sp>
        <p:nvSpPr>
          <p:cNvPr id="9" name="Footer Placeholder 8"/>
          <p:cNvSpPr>
            <a:spLocks noGrp="1"/>
          </p:cNvSpPr>
          <p:nvPr>
            <p:ph type="ftr" sz="quarter" idx="11"/>
          </p:nvPr>
        </p:nvSpPr>
        <p:spPr/>
        <p:txBody>
          <a:bodyPr/>
          <a:lstStyle/>
          <a:p>
            <a:r>
              <a:rPr lang="fi-FI"/>
              <a:t>Kodin turvallisuusvalmennus</a:t>
            </a:r>
          </a:p>
        </p:txBody>
      </p:sp>
      <p:sp>
        <p:nvSpPr>
          <p:cNvPr id="10" name="Slide Number Placeholder 9"/>
          <p:cNvSpPr>
            <a:spLocks noGrp="1"/>
          </p:cNvSpPr>
          <p:nvPr>
            <p:ph type="sldNum" sz="quarter" idx="12"/>
          </p:nvPr>
        </p:nvSpPr>
        <p:spPr/>
        <p:txBody>
          <a:bodyPr/>
          <a:lstStyle/>
          <a:p>
            <a:fld id="{B7DA4E9F-0A7E-452B-AE79-EEF7D13AAFEF}" type="slidenum">
              <a:rPr lang="fi-FI" smtClean="0"/>
              <a:t>‹#›</a:t>
            </a:fld>
            <a:endParaRPr lang="fi-FI"/>
          </a:p>
        </p:txBody>
      </p:sp>
    </p:spTree>
    <p:extLst>
      <p:ext uri="{BB962C8B-B14F-4D97-AF65-F5344CB8AC3E}">
        <p14:creationId xmlns:p14="http://schemas.microsoft.com/office/powerpoint/2010/main" val="2784153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00421991-B285-4C7C-8F40-2EC6D5C4C966}" type="datetime1">
              <a:rPr lang="fi-FI" smtClean="0"/>
              <a:t>24.3.2025</a:t>
            </a:fld>
            <a:endParaRPr lang="fi-FI"/>
          </a:p>
        </p:txBody>
      </p:sp>
      <p:sp>
        <p:nvSpPr>
          <p:cNvPr id="11" name="Footer Placeholder 10"/>
          <p:cNvSpPr>
            <a:spLocks noGrp="1"/>
          </p:cNvSpPr>
          <p:nvPr>
            <p:ph type="ftr" sz="quarter" idx="11"/>
          </p:nvPr>
        </p:nvSpPr>
        <p:spPr/>
        <p:txBody>
          <a:bodyPr/>
          <a:lstStyle/>
          <a:p>
            <a:r>
              <a:rPr lang="fi-FI"/>
              <a:t>Kodin turvallisuusvalmennus</a:t>
            </a:r>
          </a:p>
        </p:txBody>
      </p:sp>
      <p:sp>
        <p:nvSpPr>
          <p:cNvPr id="12" name="Slide Number Placeholder 11"/>
          <p:cNvSpPr>
            <a:spLocks noGrp="1"/>
          </p:cNvSpPr>
          <p:nvPr>
            <p:ph type="sldNum" sz="quarter" idx="12"/>
          </p:nvPr>
        </p:nvSpPr>
        <p:spPr/>
        <p:txBody>
          <a:bodyPr/>
          <a:lstStyle/>
          <a:p>
            <a:fld id="{B7DA4E9F-0A7E-452B-AE79-EEF7D13AAFEF}" type="slidenum">
              <a:rPr lang="fi-FI" smtClean="0"/>
              <a:t>‹#›</a:t>
            </a:fld>
            <a:endParaRPr lang="fi-FI"/>
          </a:p>
        </p:txBody>
      </p:sp>
    </p:spTree>
    <p:extLst>
      <p:ext uri="{BB962C8B-B14F-4D97-AF65-F5344CB8AC3E}">
        <p14:creationId xmlns:p14="http://schemas.microsoft.com/office/powerpoint/2010/main" val="2877667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231FBB72-2088-4CDA-BC2D-E0AC2E97530C}" type="datetime1">
              <a:rPr lang="fi-FI" smtClean="0"/>
              <a:t>24.3.2025</a:t>
            </a:fld>
            <a:endParaRPr lang="fi-FI"/>
          </a:p>
        </p:txBody>
      </p:sp>
      <p:sp>
        <p:nvSpPr>
          <p:cNvPr id="7" name="Footer Placeholder 6"/>
          <p:cNvSpPr>
            <a:spLocks noGrp="1"/>
          </p:cNvSpPr>
          <p:nvPr>
            <p:ph type="ftr" sz="quarter" idx="11"/>
          </p:nvPr>
        </p:nvSpPr>
        <p:spPr/>
        <p:txBody>
          <a:bodyPr/>
          <a:lstStyle/>
          <a:p>
            <a:r>
              <a:rPr lang="fi-FI"/>
              <a:t>Kodin turvallisuusvalmennus</a:t>
            </a:r>
          </a:p>
        </p:txBody>
      </p:sp>
      <p:sp>
        <p:nvSpPr>
          <p:cNvPr id="8" name="Slide Number Placeholder 7"/>
          <p:cNvSpPr>
            <a:spLocks noGrp="1"/>
          </p:cNvSpPr>
          <p:nvPr>
            <p:ph type="sldNum" sz="quarter" idx="12"/>
          </p:nvPr>
        </p:nvSpPr>
        <p:spPr/>
        <p:txBody>
          <a:bodyPr/>
          <a:lstStyle/>
          <a:p>
            <a:fld id="{B7DA4E9F-0A7E-452B-AE79-EEF7D13AAFEF}" type="slidenum">
              <a:rPr lang="fi-FI" smtClean="0"/>
              <a:t>‹#›</a:t>
            </a:fld>
            <a:endParaRPr lang="fi-FI"/>
          </a:p>
        </p:txBody>
      </p:sp>
    </p:spTree>
    <p:extLst>
      <p:ext uri="{BB962C8B-B14F-4D97-AF65-F5344CB8AC3E}">
        <p14:creationId xmlns:p14="http://schemas.microsoft.com/office/powerpoint/2010/main" val="3708107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D1C2944-FE17-451F-9FCF-CC3F3DC57AF0}" type="datetime1">
              <a:rPr lang="fi-FI" smtClean="0"/>
              <a:t>24.3.2025</a:t>
            </a:fld>
            <a:endParaRPr lang="fi-FI"/>
          </a:p>
        </p:txBody>
      </p:sp>
      <p:sp>
        <p:nvSpPr>
          <p:cNvPr id="6" name="Footer Placeholder 5"/>
          <p:cNvSpPr>
            <a:spLocks noGrp="1"/>
          </p:cNvSpPr>
          <p:nvPr>
            <p:ph type="ftr" sz="quarter" idx="11"/>
          </p:nvPr>
        </p:nvSpPr>
        <p:spPr/>
        <p:txBody>
          <a:bodyPr/>
          <a:lstStyle/>
          <a:p>
            <a:r>
              <a:rPr lang="fi-FI"/>
              <a:t>Kodin turvallisuusvalmennus</a:t>
            </a:r>
          </a:p>
        </p:txBody>
      </p:sp>
      <p:sp>
        <p:nvSpPr>
          <p:cNvPr id="7" name="Slide Number Placeholder 6"/>
          <p:cNvSpPr>
            <a:spLocks noGrp="1"/>
          </p:cNvSpPr>
          <p:nvPr>
            <p:ph type="sldNum" sz="quarter" idx="12"/>
          </p:nvPr>
        </p:nvSpPr>
        <p:spPr/>
        <p:txBody>
          <a:bodyPr/>
          <a:lstStyle/>
          <a:p>
            <a:fld id="{B7DA4E9F-0A7E-452B-AE79-EEF7D13AAFEF}" type="slidenum">
              <a:rPr lang="fi-FI" smtClean="0"/>
              <a:t>‹#›</a:t>
            </a:fld>
            <a:endParaRPr lang="fi-FI"/>
          </a:p>
        </p:txBody>
      </p:sp>
    </p:spTree>
    <p:extLst>
      <p:ext uri="{BB962C8B-B14F-4D97-AF65-F5344CB8AC3E}">
        <p14:creationId xmlns:p14="http://schemas.microsoft.com/office/powerpoint/2010/main" val="458218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364E50FA-9F5B-423B-96CD-5DF5E8E5FA20}" type="datetime1">
              <a:rPr lang="fi-FI" smtClean="0"/>
              <a:t>24.3.2025</a:t>
            </a:fld>
            <a:endParaRPr lang="fi-FI"/>
          </a:p>
        </p:txBody>
      </p:sp>
      <p:sp>
        <p:nvSpPr>
          <p:cNvPr id="9" name="Footer Placeholder 8"/>
          <p:cNvSpPr>
            <a:spLocks noGrp="1"/>
          </p:cNvSpPr>
          <p:nvPr>
            <p:ph type="ftr" sz="quarter" idx="11"/>
          </p:nvPr>
        </p:nvSpPr>
        <p:spPr/>
        <p:txBody>
          <a:bodyPr/>
          <a:lstStyle/>
          <a:p>
            <a:r>
              <a:rPr lang="fi-FI"/>
              <a:t>Kodin turvallisuusvalmennus</a:t>
            </a:r>
          </a:p>
        </p:txBody>
      </p:sp>
      <p:sp>
        <p:nvSpPr>
          <p:cNvPr id="10" name="Slide Number Placeholder 9"/>
          <p:cNvSpPr>
            <a:spLocks noGrp="1"/>
          </p:cNvSpPr>
          <p:nvPr>
            <p:ph type="sldNum" sz="quarter" idx="12"/>
          </p:nvPr>
        </p:nvSpPr>
        <p:spPr/>
        <p:txBody>
          <a:bodyPr/>
          <a:lstStyle/>
          <a:p>
            <a:fld id="{B7DA4E9F-0A7E-452B-AE79-EEF7D13AAFEF}" type="slidenum">
              <a:rPr lang="fi-FI" smtClean="0"/>
              <a:t>‹#›</a:t>
            </a:fld>
            <a:endParaRPr lang="fi-FI"/>
          </a:p>
        </p:txBody>
      </p:sp>
    </p:spTree>
    <p:extLst>
      <p:ext uri="{BB962C8B-B14F-4D97-AF65-F5344CB8AC3E}">
        <p14:creationId xmlns:p14="http://schemas.microsoft.com/office/powerpoint/2010/main" val="1704152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1EA4355E-F8A3-49ED-B990-19B19BF46244}" type="datetime1">
              <a:rPr lang="fi-FI" smtClean="0"/>
              <a:t>24.3.2025</a:t>
            </a:fld>
            <a:endParaRPr lang="fi-FI"/>
          </a:p>
        </p:txBody>
      </p:sp>
      <p:sp>
        <p:nvSpPr>
          <p:cNvPr id="9" name="Footer Placeholder 8"/>
          <p:cNvSpPr>
            <a:spLocks noGrp="1"/>
          </p:cNvSpPr>
          <p:nvPr>
            <p:ph type="ftr" sz="quarter" idx="11"/>
          </p:nvPr>
        </p:nvSpPr>
        <p:spPr>
          <a:xfrm>
            <a:off x="3499101" y="6356350"/>
            <a:ext cx="5911517" cy="365125"/>
          </a:xfrm>
        </p:spPr>
        <p:txBody>
          <a:bodyPr/>
          <a:lstStyle/>
          <a:p>
            <a:r>
              <a:rPr lang="fi-FI"/>
              <a:t>Kodin turvallisuusvalmennus</a:t>
            </a:r>
          </a:p>
        </p:txBody>
      </p:sp>
      <p:sp>
        <p:nvSpPr>
          <p:cNvPr id="10" name="Slide Number Placeholder 9"/>
          <p:cNvSpPr>
            <a:spLocks noGrp="1"/>
          </p:cNvSpPr>
          <p:nvPr>
            <p:ph type="sldNum" sz="quarter" idx="12"/>
          </p:nvPr>
        </p:nvSpPr>
        <p:spPr/>
        <p:txBody>
          <a:bodyPr/>
          <a:lstStyle/>
          <a:p>
            <a:fld id="{B7DA4E9F-0A7E-452B-AE79-EEF7D13AAFEF}" type="slidenum">
              <a:rPr lang="fi-FI" smtClean="0"/>
              <a:t>‹#›</a:t>
            </a:fld>
            <a:endParaRPr lang="fi-FI"/>
          </a:p>
        </p:txBody>
      </p:sp>
    </p:spTree>
    <p:extLst>
      <p:ext uri="{BB962C8B-B14F-4D97-AF65-F5344CB8AC3E}">
        <p14:creationId xmlns:p14="http://schemas.microsoft.com/office/powerpoint/2010/main" val="941943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C1C71686-F16F-449C-BB4C-5EB6BA8EB4A3}" type="datetime1">
              <a:rPr lang="fi-FI" smtClean="0"/>
              <a:t>24.3.2025</a:t>
            </a:fld>
            <a:endParaRPr lang="fi-FI"/>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r>
              <a:rPr lang="fi-FI"/>
              <a:t>Kodin turvallisuusvalmennus</a:t>
            </a:r>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B7DA4E9F-0A7E-452B-AE79-EEF7D13AAFEF}" type="slidenum">
              <a:rPr lang="fi-FI" smtClean="0"/>
              <a:t>‹#›</a:t>
            </a:fld>
            <a:endParaRPr lang="fi-FI"/>
          </a:p>
        </p:txBody>
      </p:sp>
    </p:spTree>
    <p:extLst>
      <p:ext uri="{BB962C8B-B14F-4D97-AF65-F5344CB8AC3E}">
        <p14:creationId xmlns:p14="http://schemas.microsoft.com/office/powerpoint/2010/main" val="37116319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hyperlink" Target="http://www.viisaastivesilla.fi/pelastusliivipaiva"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PSw6UfWa0mU&amp;t=29s"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jp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0A9CA88-93EB-4DC0-A00D-64E6AB7A08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DE84C1AD-30A9-4EF6-A8E1-7484242EF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7552943"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 name="Title 1">
            <a:extLst>
              <a:ext uri="{FF2B5EF4-FFF2-40B4-BE49-F238E27FC236}">
                <a16:creationId xmlns:a16="http://schemas.microsoft.com/office/drawing/2014/main" id="{DE55142A-1ED5-4C40-9A1F-7D5C7EC2A834}"/>
              </a:ext>
            </a:extLst>
          </p:cNvPr>
          <p:cNvSpPr>
            <a:spLocks noGrp="1"/>
          </p:cNvSpPr>
          <p:nvPr>
            <p:ph type="ctrTitle"/>
          </p:nvPr>
        </p:nvSpPr>
        <p:spPr>
          <a:xfrm>
            <a:off x="1069848" y="1298448"/>
            <a:ext cx="6068070" cy="3255264"/>
          </a:xfrm>
        </p:spPr>
        <p:txBody>
          <a:bodyPr>
            <a:normAutofit/>
          </a:bodyPr>
          <a:lstStyle/>
          <a:p>
            <a:r>
              <a:rPr lang="fi-FI" sz="5500" b="1" dirty="0"/>
              <a:t>Koti- ja vapaa-ajan tapaturmien ehkäisy – Vesiturvallisuus	</a:t>
            </a:r>
          </a:p>
        </p:txBody>
      </p:sp>
      <p:sp>
        <p:nvSpPr>
          <p:cNvPr id="3" name="Subtitle 2">
            <a:extLst>
              <a:ext uri="{FF2B5EF4-FFF2-40B4-BE49-F238E27FC236}">
                <a16:creationId xmlns:a16="http://schemas.microsoft.com/office/drawing/2014/main" id="{F2C78E32-6610-412E-A0E3-8F56359E838A}"/>
              </a:ext>
            </a:extLst>
          </p:cNvPr>
          <p:cNvSpPr>
            <a:spLocks noGrp="1"/>
          </p:cNvSpPr>
          <p:nvPr>
            <p:ph type="subTitle" idx="1"/>
          </p:nvPr>
        </p:nvSpPr>
        <p:spPr>
          <a:xfrm>
            <a:off x="1100014" y="4670246"/>
            <a:ext cx="6037903" cy="914400"/>
          </a:xfrm>
        </p:spPr>
        <p:txBody>
          <a:bodyPr>
            <a:normAutofit/>
          </a:bodyPr>
          <a:lstStyle/>
          <a:p>
            <a:r>
              <a:rPr lang="fi-FI" sz="2000" dirty="0"/>
              <a:t>Sisällöt perustuvat koti- ja vapaa-ajan tapaturmien ja Suomen Uimaopetus- ja Hengenpelastusliiton ehkäisytyön sisältöihin</a:t>
            </a:r>
          </a:p>
        </p:txBody>
      </p:sp>
      <p:pic>
        <p:nvPicPr>
          <p:cNvPr id="1026" name="Picture 2" descr="Etusivu - Suomen Uimaopetus- ja Hengenpelastusliitto">
            <a:extLst>
              <a:ext uri="{FF2B5EF4-FFF2-40B4-BE49-F238E27FC236}">
                <a16:creationId xmlns:a16="http://schemas.microsoft.com/office/drawing/2014/main" id="{47C2CD7D-1EF4-47C3-975C-3E8346218F2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489194" y="1970531"/>
            <a:ext cx="2583181" cy="2583181"/>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086E571C-8A2B-4F37-B155-9C5DF0ACAF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 name="Footer Placeholder 3">
            <a:extLst>
              <a:ext uri="{FF2B5EF4-FFF2-40B4-BE49-F238E27FC236}">
                <a16:creationId xmlns:a16="http://schemas.microsoft.com/office/drawing/2014/main" id="{DF75D2F0-BBB9-4986-A86F-7EE06F714120}"/>
              </a:ext>
            </a:extLst>
          </p:cNvPr>
          <p:cNvSpPr>
            <a:spLocks noGrp="1"/>
          </p:cNvSpPr>
          <p:nvPr>
            <p:ph type="ftr" sz="quarter" idx="11"/>
          </p:nvPr>
        </p:nvSpPr>
        <p:spPr>
          <a:xfrm>
            <a:off x="3869268" y="6356350"/>
            <a:ext cx="5911517" cy="365125"/>
          </a:xfrm>
        </p:spPr>
        <p:txBody>
          <a:bodyPr>
            <a:normAutofit/>
          </a:bodyPr>
          <a:lstStyle/>
          <a:p>
            <a:pPr>
              <a:spcAft>
                <a:spcPts val="600"/>
              </a:spcAft>
            </a:pPr>
            <a:r>
              <a:rPr lang="fi-FI"/>
              <a:t>Kodin turvallisuusvalmennus</a:t>
            </a:r>
          </a:p>
        </p:txBody>
      </p:sp>
      <p:sp>
        <p:nvSpPr>
          <p:cNvPr id="5" name="Slide Number Placeholder 4">
            <a:extLst>
              <a:ext uri="{FF2B5EF4-FFF2-40B4-BE49-F238E27FC236}">
                <a16:creationId xmlns:a16="http://schemas.microsoft.com/office/drawing/2014/main" id="{DA2EA08E-584D-4BB4-88B7-50091AB1D289}"/>
              </a:ext>
            </a:extLst>
          </p:cNvPr>
          <p:cNvSpPr>
            <a:spLocks noGrp="1"/>
          </p:cNvSpPr>
          <p:nvPr>
            <p:ph type="sldNum" sz="quarter" idx="12"/>
          </p:nvPr>
        </p:nvSpPr>
        <p:spPr>
          <a:xfrm>
            <a:off x="10634135" y="6356350"/>
            <a:ext cx="1530927" cy="365125"/>
          </a:xfrm>
        </p:spPr>
        <p:txBody>
          <a:bodyPr>
            <a:normAutofit/>
          </a:bodyPr>
          <a:lstStyle/>
          <a:p>
            <a:pPr>
              <a:spcAft>
                <a:spcPts val="600"/>
              </a:spcAft>
            </a:pPr>
            <a:fld id="{B7DA4E9F-0A7E-452B-AE79-EEF7D13AAFEF}" type="slidenum">
              <a:rPr lang="fi-FI" smtClean="0"/>
              <a:pPr>
                <a:spcAft>
                  <a:spcPts val="600"/>
                </a:spcAft>
              </a:pPr>
              <a:t>1</a:t>
            </a:fld>
            <a:endParaRPr lang="fi-FI"/>
          </a:p>
        </p:txBody>
      </p:sp>
      <p:pic>
        <p:nvPicPr>
          <p:cNvPr id="6" name="Picture 5" descr="A picture containing icon&#10;&#10;Description automatically generated">
            <a:extLst>
              <a:ext uri="{FF2B5EF4-FFF2-40B4-BE49-F238E27FC236}">
                <a16:creationId xmlns:a16="http://schemas.microsoft.com/office/drawing/2014/main" id="{635185F8-7327-4C9B-9987-82028EA15E37}"/>
              </a:ext>
            </a:extLst>
          </p:cNvPr>
          <p:cNvPicPr>
            <a:picLocks noChangeAspect="1"/>
          </p:cNvPicPr>
          <p:nvPr/>
        </p:nvPicPr>
        <p:blipFill rotWithShape="1">
          <a:blip r:embed="rId4">
            <a:extLst>
              <a:ext uri="{28A0092B-C50C-407E-A947-70E740481C1C}">
                <a14:useLocalDpi xmlns:a14="http://schemas.microsoft.com/office/drawing/2010/main" val="0"/>
              </a:ext>
            </a:extLst>
          </a:blip>
          <a:srcRect l="441" r="45" b="1"/>
          <a:stretch/>
        </p:blipFill>
        <p:spPr>
          <a:xfrm>
            <a:off x="0" y="1"/>
            <a:ext cx="1319133" cy="1325574"/>
          </a:xfrm>
          <a:prstGeom prst="rect">
            <a:avLst/>
          </a:prstGeom>
        </p:spPr>
      </p:pic>
    </p:spTree>
    <p:extLst>
      <p:ext uri="{BB962C8B-B14F-4D97-AF65-F5344CB8AC3E}">
        <p14:creationId xmlns:p14="http://schemas.microsoft.com/office/powerpoint/2010/main" val="2718894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16D55A9-7EE1-5C5C-39F6-380E6AA6451A}"/>
              </a:ext>
            </a:extLst>
          </p:cNvPr>
          <p:cNvSpPr>
            <a:spLocks noGrp="1"/>
          </p:cNvSpPr>
          <p:nvPr>
            <p:ph type="title"/>
          </p:nvPr>
        </p:nvSpPr>
        <p:spPr/>
        <p:txBody>
          <a:bodyPr/>
          <a:lstStyle/>
          <a:p>
            <a:r>
              <a:rPr lang="fi-FI" dirty="0"/>
              <a:t>Päihteet ja ikäryhmä &amp; toiminnan luonne</a:t>
            </a:r>
          </a:p>
        </p:txBody>
      </p:sp>
      <p:sp>
        <p:nvSpPr>
          <p:cNvPr id="5" name="Dian numeron paikkamerkki 4">
            <a:extLst>
              <a:ext uri="{FF2B5EF4-FFF2-40B4-BE49-F238E27FC236}">
                <a16:creationId xmlns:a16="http://schemas.microsoft.com/office/drawing/2014/main" id="{8B707739-07DF-1F10-9649-AC51165D4884}"/>
              </a:ext>
            </a:extLst>
          </p:cNvPr>
          <p:cNvSpPr>
            <a:spLocks noGrp="1"/>
          </p:cNvSpPr>
          <p:nvPr>
            <p:ph type="sldNum" sz="quarter" idx="12"/>
          </p:nvPr>
        </p:nvSpPr>
        <p:spPr/>
        <p:txBody>
          <a:bodyPr/>
          <a:lstStyle/>
          <a:p>
            <a:fld id="{B7DA4E9F-0A7E-452B-AE79-EEF7D13AAFEF}" type="slidenum">
              <a:rPr lang="fi-FI" smtClean="0"/>
              <a:t>10</a:t>
            </a:fld>
            <a:endParaRPr lang="fi-FI"/>
          </a:p>
        </p:txBody>
      </p:sp>
      <p:sp>
        <p:nvSpPr>
          <p:cNvPr id="8" name="Footer Placeholder 3">
            <a:extLst>
              <a:ext uri="{FF2B5EF4-FFF2-40B4-BE49-F238E27FC236}">
                <a16:creationId xmlns:a16="http://schemas.microsoft.com/office/drawing/2014/main" id="{76314F8E-1B83-DBDF-BA59-F5039BE2F3C9}"/>
              </a:ext>
            </a:extLst>
          </p:cNvPr>
          <p:cNvSpPr>
            <a:spLocks noGrp="1"/>
          </p:cNvSpPr>
          <p:nvPr>
            <p:ph type="ftr" sz="quarter" idx="11"/>
          </p:nvPr>
        </p:nvSpPr>
        <p:spPr>
          <a:xfrm>
            <a:off x="3869268" y="6356350"/>
            <a:ext cx="5911517" cy="365125"/>
          </a:xfrm>
        </p:spPr>
        <p:txBody>
          <a:bodyPr>
            <a:normAutofit/>
          </a:bodyPr>
          <a:lstStyle/>
          <a:p>
            <a:pPr>
              <a:spcAft>
                <a:spcPts val="600"/>
              </a:spcAft>
            </a:pPr>
            <a:r>
              <a:rPr lang="fi-FI" dirty="0"/>
              <a:t>Kodin turvallisuusvalmennus &amp; SUH 2022</a:t>
            </a:r>
          </a:p>
        </p:txBody>
      </p:sp>
      <p:pic>
        <p:nvPicPr>
          <p:cNvPr id="10" name="Sisällön paikkamerkki 9">
            <a:extLst>
              <a:ext uri="{FF2B5EF4-FFF2-40B4-BE49-F238E27FC236}">
                <a16:creationId xmlns:a16="http://schemas.microsoft.com/office/drawing/2014/main" id="{283E4765-5944-1FF0-7884-5C1D67A9B6E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88682" y="136525"/>
            <a:ext cx="8007573" cy="3292475"/>
          </a:xfrm>
        </p:spPr>
      </p:pic>
      <p:pic>
        <p:nvPicPr>
          <p:cNvPr id="12" name="Kuva 11">
            <a:extLst>
              <a:ext uri="{FF2B5EF4-FFF2-40B4-BE49-F238E27FC236}">
                <a16:creationId xmlns:a16="http://schemas.microsoft.com/office/drawing/2014/main" id="{DEB19133-BA2C-22F2-0774-0D5CFA71ED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8681" y="3559059"/>
            <a:ext cx="8007573" cy="3025655"/>
          </a:xfrm>
          <a:prstGeom prst="rect">
            <a:avLst/>
          </a:prstGeom>
        </p:spPr>
      </p:pic>
    </p:spTree>
    <p:extLst>
      <p:ext uri="{BB962C8B-B14F-4D97-AF65-F5344CB8AC3E}">
        <p14:creationId xmlns:p14="http://schemas.microsoft.com/office/powerpoint/2010/main" val="3988360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 name="Title 1">
            <a:extLst>
              <a:ext uri="{FF2B5EF4-FFF2-40B4-BE49-F238E27FC236}">
                <a16:creationId xmlns:a16="http://schemas.microsoft.com/office/drawing/2014/main" id="{488A432E-2DDB-4BD0-BB1D-95BE41A5E3BF}"/>
              </a:ext>
            </a:extLst>
          </p:cNvPr>
          <p:cNvSpPr>
            <a:spLocks noGrp="1"/>
          </p:cNvSpPr>
          <p:nvPr>
            <p:ph type="title"/>
          </p:nvPr>
        </p:nvSpPr>
        <p:spPr>
          <a:xfrm>
            <a:off x="289248" y="1123837"/>
            <a:ext cx="6451110" cy="1255469"/>
          </a:xfrm>
        </p:spPr>
        <p:txBody>
          <a:bodyPr>
            <a:normAutofit/>
          </a:bodyPr>
          <a:lstStyle/>
          <a:p>
            <a:r>
              <a:rPr lang="fi-FI" b="1" dirty="0"/>
              <a:t>Hukkumistapaturmien taustalla: Pelastusliivit</a:t>
            </a:r>
          </a:p>
        </p:txBody>
      </p:sp>
      <p:sp>
        <p:nvSpPr>
          <p:cNvPr id="3" name="Content Placeholder 2">
            <a:extLst>
              <a:ext uri="{FF2B5EF4-FFF2-40B4-BE49-F238E27FC236}">
                <a16:creationId xmlns:a16="http://schemas.microsoft.com/office/drawing/2014/main" id="{BCB927AD-D5F3-49E8-A894-4D88AB92722C}"/>
              </a:ext>
            </a:extLst>
          </p:cNvPr>
          <p:cNvSpPr>
            <a:spLocks noGrp="1"/>
          </p:cNvSpPr>
          <p:nvPr>
            <p:ph idx="1"/>
          </p:nvPr>
        </p:nvSpPr>
        <p:spPr>
          <a:xfrm>
            <a:off x="289248" y="2510395"/>
            <a:ext cx="6451109" cy="3274586"/>
          </a:xfrm>
        </p:spPr>
        <p:txBody>
          <a:bodyPr anchor="t">
            <a:normAutofit/>
          </a:bodyPr>
          <a:lstStyle/>
          <a:p>
            <a:pPr>
              <a:buClr>
                <a:schemeClr val="bg1"/>
              </a:buClr>
            </a:pPr>
            <a:r>
              <a:rPr lang="fi-FI" dirty="0">
                <a:solidFill>
                  <a:srgbClr val="FFFFFF"/>
                </a:solidFill>
              </a:rPr>
              <a:t>Pelastusliivit ehkäisevät hukkumisia tehokkaasti</a:t>
            </a:r>
          </a:p>
          <a:p>
            <a:pPr>
              <a:buClr>
                <a:schemeClr val="bg1"/>
              </a:buClr>
            </a:pPr>
            <a:r>
              <a:rPr lang="fi-FI" dirty="0">
                <a:solidFill>
                  <a:srgbClr val="FFFFFF"/>
                </a:solidFill>
              </a:rPr>
              <a:t>Kansainvälisten tutkimusten mukaan asianmukaiset ja oikein päälle puetut pelastusliivit voisivat estää jopa 70-80 % vesiliikenteessä tapahtuneista hukkumisista</a:t>
            </a:r>
          </a:p>
          <a:p>
            <a:pPr>
              <a:buClr>
                <a:schemeClr val="bg1"/>
              </a:buClr>
            </a:pPr>
            <a:r>
              <a:rPr lang="fi-FI" dirty="0">
                <a:solidFill>
                  <a:srgbClr val="FFFFFF"/>
                </a:solidFill>
                <a:hlinkClick r:id="rId3"/>
              </a:rPr>
              <a:t>www.viisaastivesilla.fi/pelastusliivipaiva</a:t>
            </a:r>
            <a:endParaRPr lang="fi-FI" dirty="0">
              <a:solidFill>
                <a:srgbClr val="FFFFFF"/>
              </a:solidFill>
            </a:endParaRPr>
          </a:p>
          <a:p>
            <a:pPr marL="0" indent="0">
              <a:buClr>
                <a:schemeClr val="bg1"/>
              </a:buClr>
              <a:buNone/>
            </a:pPr>
            <a:endParaRPr lang="fi-FI" dirty="0">
              <a:solidFill>
                <a:srgbClr val="FFFFFF"/>
              </a:solidFill>
            </a:endParaRPr>
          </a:p>
        </p:txBody>
      </p:sp>
      <p:pic>
        <p:nvPicPr>
          <p:cNvPr id="7" name="Picture 6" descr="Logo, icon&#10;&#10;Description automatically generated">
            <a:extLst>
              <a:ext uri="{FF2B5EF4-FFF2-40B4-BE49-F238E27FC236}">
                <a16:creationId xmlns:a16="http://schemas.microsoft.com/office/drawing/2014/main" id="{A810E9DA-5461-45D7-B8B7-CEB4344636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2944" y="1535135"/>
            <a:ext cx="3778286" cy="3778286"/>
          </a:xfrm>
          <a:prstGeom prst="rect">
            <a:avLst/>
          </a:prstGeom>
        </p:spPr>
      </p:pic>
      <p:sp>
        <p:nvSpPr>
          <p:cNvPr id="16" name="Rectangle 15">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 name="Slide Number Placeholder 4">
            <a:extLst>
              <a:ext uri="{FF2B5EF4-FFF2-40B4-BE49-F238E27FC236}">
                <a16:creationId xmlns:a16="http://schemas.microsoft.com/office/drawing/2014/main" id="{9DD86923-5F84-4771-8489-CBBCAB575CBE}"/>
              </a:ext>
            </a:extLst>
          </p:cNvPr>
          <p:cNvSpPr>
            <a:spLocks noGrp="1"/>
          </p:cNvSpPr>
          <p:nvPr>
            <p:ph type="sldNum" sz="quarter" idx="12"/>
          </p:nvPr>
        </p:nvSpPr>
        <p:spPr>
          <a:xfrm>
            <a:off x="10634135" y="6356350"/>
            <a:ext cx="1530927" cy="365125"/>
          </a:xfrm>
        </p:spPr>
        <p:txBody>
          <a:bodyPr>
            <a:normAutofit/>
          </a:bodyPr>
          <a:lstStyle/>
          <a:p>
            <a:pPr>
              <a:spcAft>
                <a:spcPts val="600"/>
              </a:spcAft>
            </a:pPr>
            <a:fld id="{B7DA4E9F-0A7E-452B-AE79-EEF7D13AAFEF}" type="slidenum">
              <a:rPr lang="fi-FI" smtClean="0"/>
              <a:pPr>
                <a:spcAft>
                  <a:spcPts val="600"/>
                </a:spcAft>
              </a:pPr>
              <a:t>11</a:t>
            </a:fld>
            <a:endParaRPr lang="fi-FI"/>
          </a:p>
        </p:txBody>
      </p:sp>
      <p:sp>
        <p:nvSpPr>
          <p:cNvPr id="8" name="Rectangle 7">
            <a:extLst>
              <a:ext uri="{FF2B5EF4-FFF2-40B4-BE49-F238E27FC236}">
                <a16:creationId xmlns:a16="http://schemas.microsoft.com/office/drawing/2014/main" id="{4A0986E3-5ABD-41EB-8D6A-29ABBCFF6C60}"/>
              </a:ext>
            </a:extLst>
          </p:cNvPr>
          <p:cNvSpPr/>
          <p:nvPr/>
        </p:nvSpPr>
        <p:spPr>
          <a:xfrm>
            <a:off x="8568168" y="5148979"/>
            <a:ext cx="1732014" cy="430887"/>
          </a:xfrm>
          <a:prstGeom prst="rect">
            <a:avLst/>
          </a:prstGeom>
        </p:spPr>
        <p:txBody>
          <a:bodyPr wrap="none">
            <a:spAutoFit/>
          </a:bodyPr>
          <a:lstStyle/>
          <a:p>
            <a:pPr algn="ctr"/>
            <a:r>
              <a:rPr lang="fi-FI" sz="2200" b="1" dirty="0">
                <a:solidFill>
                  <a:schemeClr val="accent1"/>
                </a:solidFill>
              </a:rPr>
              <a:t>Pelastusliivit</a:t>
            </a:r>
          </a:p>
        </p:txBody>
      </p:sp>
      <p:pic>
        <p:nvPicPr>
          <p:cNvPr id="13" name="Picture 12">
            <a:extLst>
              <a:ext uri="{FF2B5EF4-FFF2-40B4-BE49-F238E27FC236}">
                <a16:creationId xmlns:a16="http://schemas.microsoft.com/office/drawing/2014/main" id="{A4DB4235-FED0-46E9-B8CF-CEA9132E73F4}"/>
              </a:ext>
            </a:extLst>
          </p:cNvPr>
          <p:cNvPicPr>
            <a:picLocks noChangeAspect="1"/>
          </p:cNvPicPr>
          <p:nvPr/>
        </p:nvPicPr>
        <p:blipFill>
          <a:blip r:embed="rId5"/>
          <a:stretch>
            <a:fillRect/>
          </a:stretch>
        </p:blipFill>
        <p:spPr>
          <a:xfrm>
            <a:off x="128337" y="1"/>
            <a:ext cx="1040063" cy="698628"/>
          </a:xfrm>
          <a:prstGeom prst="rect">
            <a:avLst/>
          </a:prstGeom>
        </p:spPr>
      </p:pic>
      <p:pic>
        <p:nvPicPr>
          <p:cNvPr id="15" name="Picture 2" descr="Etusivu - Suomen Uimaopetus- ja Hengenpelastusliitto">
            <a:extLst>
              <a:ext uri="{FF2B5EF4-FFF2-40B4-BE49-F238E27FC236}">
                <a16:creationId xmlns:a16="http://schemas.microsoft.com/office/drawing/2014/main" id="{0F80A47B-1E2E-420A-B450-07F55A108D1B}"/>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352093" y="28849"/>
            <a:ext cx="698628" cy="698628"/>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3">
            <a:extLst>
              <a:ext uri="{FF2B5EF4-FFF2-40B4-BE49-F238E27FC236}">
                <a16:creationId xmlns:a16="http://schemas.microsoft.com/office/drawing/2014/main" id="{A696B445-362F-ADC9-6685-908A04F4D50E}"/>
              </a:ext>
            </a:extLst>
          </p:cNvPr>
          <p:cNvSpPr>
            <a:spLocks noGrp="1"/>
          </p:cNvSpPr>
          <p:nvPr>
            <p:ph type="ftr" sz="quarter" idx="11"/>
          </p:nvPr>
        </p:nvSpPr>
        <p:spPr>
          <a:xfrm>
            <a:off x="3869268" y="6356350"/>
            <a:ext cx="5911517" cy="365125"/>
          </a:xfrm>
        </p:spPr>
        <p:txBody>
          <a:bodyPr>
            <a:normAutofit/>
          </a:bodyPr>
          <a:lstStyle/>
          <a:p>
            <a:pPr>
              <a:spcAft>
                <a:spcPts val="600"/>
              </a:spcAft>
            </a:pPr>
            <a:r>
              <a:rPr lang="fi-FI" dirty="0"/>
              <a:t>Kodin turvallisuusvalmennus &amp; SUH 2024</a:t>
            </a:r>
          </a:p>
        </p:txBody>
      </p:sp>
    </p:spTree>
    <p:extLst>
      <p:ext uri="{BB962C8B-B14F-4D97-AF65-F5344CB8AC3E}">
        <p14:creationId xmlns:p14="http://schemas.microsoft.com/office/powerpoint/2010/main" val="2672361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FF1F380-F921-8D93-EBCA-9333B787A0F2}"/>
              </a:ext>
            </a:extLst>
          </p:cNvPr>
          <p:cNvSpPr>
            <a:spLocks noGrp="1"/>
          </p:cNvSpPr>
          <p:nvPr>
            <p:ph type="title"/>
          </p:nvPr>
        </p:nvSpPr>
        <p:spPr/>
        <p:txBody>
          <a:bodyPr/>
          <a:lstStyle/>
          <a:p>
            <a:endParaRPr lang="fi-FI"/>
          </a:p>
        </p:txBody>
      </p:sp>
      <p:sp>
        <p:nvSpPr>
          <p:cNvPr id="3" name="Sisällön paikkamerkki 2">
            <a:extLst>
              <a:ext uri="{FF2B5EF4-FFF2-40B4-BE49-F238E27FC236}">
                <a16:creationId xmlns:a16="http://schemas.microsoft.com/office/drawing/2014/main" id="{B9D37D8F-1BDA-7905-CBD9-304F8EB9CB5A}"/>
              </a:ext>
            </a:extLst>
          </p:cNvPr>
          <p:cNvSpPr>
            <a:spLocks noGrp="1"/>
          </p:cNvSpPr>
          <p:nvPr>
            <p:ph idx="1"/>
          </p:nvPr>
        </p:nvSpPr>
        <p:spPr/>
        <p:txBody>
          <a:bodyPr/>
          <a:lstStyle/>
          <a:p>
            <a:endParaRPr lang="fi-FI"/>
          </a:p>
        </p:txBody>
      </p:sp>
      <p:sp>
        <p:nvSpPr>
          <p:cNvPr id="4" name="Alatunnisteen paikkamerkki 3">
            <a:extLst>
              <a:ext uri="{FF2B5EF4-FFF2-40B4-BE49-F238E27FC236}">
                <a16:creationId xmlns:a16="http://schemas.microsoft.com/office/drawing/2014/main" id="{5C304455-00BE-0A8E-360D-16FF3A614A49}"/>
              </a:ext>
            </a:extLst>
          </p:cNvPr>
          <p:cNvSpPr>
            <a:spLocks noGrp="1"/>
          </p:cNvSpPr>
          <p:nvPr>
            <p:ph type="ftr" sz="quarter" idx="11"/>
          </p:nvPr>
        </p:nvSpPr>
        <p:spPr/>
        <p:txBody>
          <a:bodyPr/>
          <a:lstStyle/>
          <a:p>
            <a:r>
              <a:rPr lang="fi-FI"/>
              <a:t>Kodin turvallisuusvalmennus</a:t>
            </a:r>
          </a:p>
        </p:txBody>
      </p:sp>
      <p:sp>
        <p:nvSpPr>
          <p:cNvPr id="5" name="Dian numeron paikkamerkki 4">
            <a:extLst>
              <a:ext uri="{FF2B5EF4-FFF2-40B4-BE49-F238E27FC236}">
                <a16:creationId xmlns:a16="http://schemas.microsoft.com/office/drawing/2014/main" id="{F3EDDC87-A543-0BE9-E3B1-912B0AAFD2A2}"/>
              </a:ext>
            </a:extLst>
          </p:cNvPr>
          <p:cNvSpPr>
            <a:spLocks noGrp="1"/>
          </p:cNvSpPr>
          <p:nvPr>
            <p:ph type="sldNum" sz="quarter" idx="12"/>
          </p:nvPr>
        </p:nvSpPr>
        <p:spPr/>
        <p:txBody>
          <a:bodyPr/>
          <a:lstStyle/>
          <a:p>
            <a:fld id="{B7DA4E9F-0A7E-452B-AE79-EEF7D13AAFEF}" type="slidenum">
              <a:rPr lang="fi-FI" smtClean="0"/>
              <a:t>12</a:t>
            </a:fld>
            <a:endParaRPr lang="fi-FI"/>
          </a:p>
        </p:txBody>
      </p:sp>
      <p:pic>
        <p:nvPicPr>
          <p:cNvPr id="6" name="Kuva 5" descr="Kuva, joka sisältää kohteen taivas, henkilö&#10;&#10;Kuvaus luotu automaattisesti">
            <a:extLst>
              <a:ext uri="{FF2B5EF4-FFF2-40B4-BE49-F238E27FC236}">
                <a16:creationId xmlns:a16="http://schemas.microsoft.com/office/drawing/2014/main" id="{35CF7EE1-420E-7877-0B02-5AB3C22B35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ooter Placeholder 3">
            <a:extLst>
              <a:ext uri="{FF2B5EF4-FFF2-40B4-BE49-F238E27FC236}">
                <a16:creationId xmlns:a16="http://schemas.microsoft.com/office/drawing/2014/main" id="{E1868154-3E1C-759B-2BD7-A2A43C2041F5}"/>
              </a:ext>
            </a:extLst>
          </p:cNvPr>
          <p:cNvSpPr txBox="1">
            <a:spLocks/>
          </p:cNvSpPr>
          <p:nvPr/>
        </p:nvSpPr>
        <p:spPr>
          <a:xfrm>
            <a:off x="3869267" y="6422744"/>
            <a:ext cx="5911517" cy="365125"/>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1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fi-FI" dirty="0"/>
              <a:t>Kodin turvallisuusvalmennus &amp; SUH 2024</a:t>
            </a:r>
          </a:p>
        </p:txBody>
      </p:sp>
    </p:spTree>
    <p:extLst>
      <p:ext uri="{BB962C8B-B14F-4D97-AF65-F5344CB8AC3E}">
        <p14:creationId xmlns:p14="http://schemas.microsoft.com/office/powerpoint/2010/main" val="844049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 name="Title 1">
            <a:extLst>
              <a:ext uri="{FF2B5EF4-FFF2-40B4-BE49-F238E27FC236}">
                <a16:creationId xmlns:a16="http://schemas.microsoft.com/office/drawing/2014/main" id="{F7D7E25E-E7B8-4F91-A871-D73598FA0A4C}"/>
              </a:ext>
            </a:extLst>
          </p:cNvPr>
          <p:cNvSpPr>
            <a:spLocks noGrp="1"/>
          </p:cNvSpPr>
          <p:nvPr>
            <p:ph type="title"/>
          </p:nvPr>
        </p:nvSpPr>
        <p:spPr>
          <a:xfrm>
            <a:off x="289248" y="1123837"/>
            <a:ext cx="6451110" cy="1255469"/>
          </a:xfrm>
        </p:spPr>
        <p:txBody>
          <a:bodyPr>
            <a:normAutofit fontScale="90000"/>
          </a:bodyPr>
          <a:lstStyle/>
          <a:p>
            <a:r>
              <a:rPr lang="fi-FI" b="1" dirty="0"/>
              <a:t>Hukkumistapaturmien taustalla: henkilökohtainen toimintakyky ja uimataito</a:t>
            </a:r>
          </a:p>
        </p:txBody>
      </p:sp>
      <p:sp>
        <p:nvSpPr>
          <p:cNvPr id="11" name="Content Placeholder 10">
            <a:extLst>
              <a:ext uri="{FF2B5EF4-FFF2-40B4-BE49-F238E27FC236}">
                <a16:creationId xmlns:a16="http://schemas.microsoft.com/office/drawing/2014/main" id="{6B4B779C-B915-492C-A3C6-DD48F8F23FFA}"/>
              </a:ext>
            </a:extLst>
          </p:cNvPr>
          <p:cNvSpPr>
            <a:spLocks noGrp="1"/>
          </p:cNvSpPr>
          <p:nvPr>
            <p:ph idx="1"/>
          </p:nvPr>
        </p:nvSpPr>
        <p:spPr>
          <a:xfrm>
            <a:off x="289248" y="2510395"/>
            <a:ext cx="6451109" cy="3274586"/>
          </a:xfrm>
        </p:spPr>
        <p:txBody>
          <a:bodyPr anchor="t">
            <a:normAutofit/>
          </a:bodyPr>
          <a:lstStyle/>
          <a:p>
            <a:pPr>
              <a:buClr>
                <a:schemeClr val="bg1"/>
              </a:buClr>
            </a:pPr>
            <a:r>
              <a:rPr lang="en-US" dirty="0" err="1">
                <a:solidFill>
                  <a:srgbClr val="FFFFFF"/>
                </a:solidFill>
              </a:rPr>
              <a:t>Hyvä</a:t>
            </a:r>
            <a:r>
              <a:rPr lang="en-US" dirty="0">
                <a:solidFill>
                  <a:srgbClr val="FFFFFF"/>
                </a:solidFill>
              </a:rPr>
              <a:t> </a:t>
            </a:r>
            <a:r>
              <a:rPr lang="en-US" dirty="0" err="1">
                <a:solidFill>
                  <a:srgbClr val="FFFFFF"/>
                </a:solidFill>
              </a:rPr>
              <a:t>uimataito</a:t>
            </a:r>
            <a:r>
              <a:rPr lang="en-US" dirty="0">
                <a:solidFill>
                  <a:srgbClr val="FFFFFF"/>
                </a:solidFill>
              </a:rPr>
              <a:t> on </a:t>
            </a:r>
            <a:r>
              <a:rPr lang="en-US" dirty="0" err="1">
                <a:solidFill>
                  <a:srgbClr val="FFFFFF"/>
                </a:solidFill>
              </a:rPr>
              <a:t>hyvä</a:t>
            </a:r>
            <a:r>
              <a:rPr lang="en-US" dirty="0">
                <a:solidFill>
                  <a:srgbClr val="FFFFFF"/>
                </a:solidFill>
              </a:rPr>
              <a:t> </a:t>
            </a:r>
            <a:r>
              <a:rPr lang="en-US" dirty="0" err="1">
                <a:solidFill>
                  <a:srgbClr val="FFFFFF"/>
                </a:solidFill>
              </a:rPr>
              <a:t>ehkäisykeino</a:t>
            </a:r>
            <a:r>
              <a:rPr lang="en-US" dirty="0">
                <a:solidFill>
                  <a:srgbClr val="FFFFFF"/>
                </a:solidFill>
              </a:rPr>
              <a:t> </a:t>
            </a:r>
            <a:r>
              <a:rPr lang="en-US" dirty="0" err="1">
                <a:solidFill>
                  <a:srgbClr val="FFFFFF"/>
                </a:solidFill>
              </a:rPr>
              <a:t>hukkumiskuolemia</a:t>
            </a:r>
            <a:r>
              <a:rPr lang="en-US" dirty="0">
                <a:solidFill>
                  <a:srgbClr val="FFFFFF"/>
                </a:solidFill>
              </a:rPr>
              <a:t> </a:t>
            </a:r>
            <a:r>
              <a:rPr lang="en-US" dirty="0" err="1">
                <a:solidFill>
                  <a:srgbClr val="FFFFFF"/>
                </a:solidFill>
              </a:rPr>
              <a:t>vastaan</a:t>
            </a:r>
            <a:r>
              <a:rPr lang="en-US" dirty="0">
                <a:solidFill>
                  <a:srgbClr val="FFFFFF"/>
                </a:solidFill>
              </a:rPr>
              <a:t>.</a:t>
            </a:r>
          </a:p>
          <a:p>
            <a:pPr>
              <a:buClr>
                <a:schemeClr val="bg1"/>
              </a:buClr>
            </a:pPr>
            <a:r>
              <a:rPr lang="en-US" dirty="0" err="1">
                <a:solidFill>
                  <a:srgbClr val="FFFFFF"/>
                </a:solidFill>
              </a:rPr>
              <a:t>Henkilö</a:t>
            </a:r>
            <a:r>
              <a:rPr lang="en-US" dirty="0">
                <a:solidFill>
                  <a:srgbClr val="FFFFFF"/>
                </a:solidFill>
              </a:rPr>
              <a:t> on </a:t>
            </a:r>
            <a:r>
              <a:rPr lang="en-US" dirty="0" err="1">
                <a:solidFill>
                  <a:srgbClr val="FFFFFF"/>
                </a:solidFill>
              </a:rPr>
              <a:t>uimataitoinen</a:t>
            </a:r>
            <a:r>
              <a:rPr lang="en-US" dirty="0">
                <a:solidFill>
                  <a:srgbClr val="FFFFFF"/>
                </a:solidFill>
              </a:rPr>
              <a:t> </a:t>
            </a:r>
            <a:r>
              <a:rPr lang="en-US" dirty="0" err="1">
                <a:solidFill>
                  <a:srgbClr val="FFFFFF"/>
                </a:solidFill>
              </a:rPr>
              <a:t>jos</a:t>
            </a:r>
            <a:r>
              <a:rPr lang="en-US" dirty="0">
                <a:solidFill>
                  <a:srgbClr val="FFFFFF"/>
                </a:solidFill>
              </a:rPr>
              <a:t> </a:t>
            </a:r>
            <a:r>
              <a:rPr lang="en-US" dirty="0" err="1">
                <a:solidFill>
                  <a:srgbClr val="FFFFFF"/>
                </a:solidFill>
              </a:rPr>
              <a:t>hän</a:t>
            </a:r>
            <a:r>
              <a:rPr lang="en-US" dirty="0">
                <a:solidFill>
                  <a:srgbClr val="FFFFFF"/>
                </a:solidFill>
              </a:rPr>
              <a:t> </a:t>
            </a:r>
            <a:r>
              <a:rPr lang="en-US" dirty="0" err="1">
                <a:solidFill>
                  <a:srgbClr val="FFFFFF"/>
                </a:solidFill>
              </a:rPr>
              <a:t>syvään</a:t>
            </a:r>
            <a:r>
              <a:rPr lang="en-US" dirty="0">
                <a:solidFill>
                  <a:srgbClr val="FFFFFF"/>
                </a:solidFill>
              </a:rPr>
              <a:t> </a:t>
            </a:r>
            <a:r>
              <a:rPr lang="en-US" dirty="0" err="1">
                <a:solidFill>
                  <a:srgbClr val="FFFFFF"/>
                </a:solidFill>
              </a:rPr>
              <a:t>veteen</a:t>
            </a:r>
            <a:r>
              <a:rPr lang="en-US" dirty="0">
                <a:solidFill>
                  <a:srgbClr val="FFFFFF"/>
                </a:solidFill>
              </a:rPr>
              <a:t> </a:t>
            </a:r>
            <a:r>
              <a:rPr lang="en-US" dirty="0" err="1">
                <a:solidFill>
                  <a:srgbClr val="FFFFFF"/>
                </a:solidFill>
              </a:rPr>
              <a:t>pudottuaan</a:t>
            </a:r>
            <a:r>
              <a:rPr lang="en-US" dirty="0">
                <a:solidFill>
                  <a:srgbClr val="FFFFFF"/>
                </a:solidFill>
              </a:rPr>
              <a:t> </a:t>
            </a:r>
            <a:r>
              <a:rPr lang="en-US" dirty="0" err="1">
                <a:solidFill>
                  <a:srgbClr val="FFFFFF"/>
                </a:solidFill>
              </a:rPr>
              <a:t>pystyy</a:t>
            </a:r>
            <a:r>
              <a:rPr lang="en-US" dirty="0">
                <a:solidFill>
                  <a:srgbClr val="FFFFFF"/>
                </a:solidFill>
              </a:rPr>
              <a:t> </a:t>
            </a:r>
            <a:r>
              <a:rPr lang="en-US" dirty="0" err="1">
                <a:solidFill>
                  <a:srgbClr val="FFFFFF"/>
                </a:solidFill>
              </a:rPr>
              <a:t>uimaan</a:t>
            </a:r>
            <a:r>
              <a:rPr lang="en-US" dirty="0">
                <a:solidFill>
                  <a:srgbClr val="FFFFFF"/>
                </a:solidFill>
              </a:rPr>
              <a:t> 200 </a:t>
            </a:r>
            <a:r>
              <a:rPr lang="en-US" dirty="0" err="1">
                <a:solidFill>
                  <a:srgbClr val="FFFFFF"/>
                </a:solidFill>
              </a:rPr>
              <a:t>metriä</a:t>
            </a:r>
            <a:r>
              <a:rPr lang="en-US" dirty="0">
                <a:solidFill>
                  <a:srgbClr val="FFFFFF"/>
                </a:solidFill>
              </a:rPr>
              <a:t>, </a:t>
            </a:r>
            <a:r>
              <a:rPr lang="en-US" dirty="0" err="1">
                <a:solidFill>
                  <a:srgbClr val="FFFFFF"/>
                </a:solidFill>
              </a:rPr>
              <a:t>josta</a:t>
            </a:r>
            <a:r>
              <a:rPr lang="en-US" dirty="0">
                <a:solidFill>
                  <a:srgbClr val="FFFFFF"/>
                </a:solidFill>
              </a:rPr>
              <a:t> 50 </a:t>
            </a:r>
            <a:r>
              <a:rPr lang="en-US" dirty="0" err="1">
                <a:solidFill>
                  <a:srgbClr val="FFFFFF"/>
                </a:solidFill>
              </a:rPr>
              <a:t>metriä</a:t>
            </a:r>
            <a:r>
              <a:rPr lang="en-US" dirty="0">
                <a:solidFill>
                  <a:srgbClr val="FFFFFF"/>
                </a:solidFill>
              </a:rPr>
              <a:t> </a:t>
            </a:r>
            <a:r>
              <a:rPr lang="en-US" dirty="0" err="1">
                <a:solidFill>
                  <a:srgbClr val="FFFFFF"/>
                </a:solidFill>
              </a:rPr>
              <a:t>selällään</a:t>
            </a:r>
            <a:r>
              <a:rPr lang="en-US" dirty="0">
                <a:solidFill>
                  <a:srgbClr val="FFFFFF"/>
                </a:solidFill>
              </a:rPr>
              <a:t>.</a:t>
            </a:r>
          </a:p>
        </p:txBody>
      </p:sp>
      <p:pic>
        <p:nvPicPr>
          <p:cNvPr id="7" name="Content Placeholder 6" descr="Icon&#10;&#10;Description automatically generated">
            <a:extLst>
              <a:ext uri="{FF2B5EF4-FFF2-40B4-BE49-F238E27FC236}">
                <a16:creationId xmlns:a16="http://schemas.microsoft.com/office/drawing/2014/main" id="{1AD125FF-3028-4A18-BF05-FDAA2C9501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2944" y="1535135"/>
            <a:ext cx="3778286" cy="3778286"/>
          </a:xfrm>
          <a:prstGeom prst="rect">
            <a:avLst/>
          </a:prstGeom>
        </p:spPr>
      </p:pic>
      <p:sp>
        <p:nvSpPr>
          <p:cNvPr id="18" name="Rectangle 17">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 name="Slide Number Placeholder 4">
            <a:extLst>
              <a:ext uri="{FF2B5EF4-FFF2-40B4-BE49-F238E27FC236}">
                <a16:creationId xmlns:a16="http://schemas.microsoft.com/office/drawing/2014/main" id="{B5D386C7-318A-484F-BE74-F3396D627A03}"/>
              </a:ext>
            </a:extLst>
          </p:cNvPr>
          <p:cNvSpPr>
            <a:spLocks noGrp="1"/>
          </p:cNvSpPr>
          <p:nvPr>
            <p:ph type="sldNum" sz="quarter" idx="12"/>
          </p:nvPr>
        </p:nvSpPr>
        <p:spPr>
          <a:xfrm>
            <a:off x="10634135" y="6356350"/>
            <a:ext cx="1530927" cy="365125"/>
          </a:xfrm>
        </p:spPr>
        <p:txBody>
          <a:bodyPr>
            <a:normAutofit/>
          </a:bodyPr>
          <a:lstStyle/>
          <a:p>
            <a:pPr>
              <a:spcAft>
                <a:spcPts val="600"/>
              </a:spcAft>
            </a:pPr>
            <a:fld id="{B7DA4E9F-0A7E-452B-AE79-EEF7D13AAFEF}" type="slidenum">
              <a:rPr lang="fi-FI" smtClean="0"/>
              <a:pPr>
                <a:spcAft>
                  <a:spcPts val="600"/>
                </a:spcAft>
              </a:pPr>
              <a:t>13</a:t>
            </a:fld>
            <a:endParaRPr lang="fi-FI"/>
          </a:p>
        </p:txBody>
      </p:sp>
      <p:sp>
        <p:nvSpPr>
          <p:cNvPr id="10" name="Rectangle 9">
            <a:extLst>
              <a:ext uri="{FF2B5EF4-FFF2-40B4-BE49-F238E27FC236}">
                <a16:creationId xmlns:a16="http://schemas.microsoft.com/office/drawing/2014/main" id="{BF27D61C-D3C7-4ED8-93C1-46D3C662ECEE}"/>
              </a:ext>
            </a:extLst>
          </p:cNvPr>
          <p:cNvSpPr/>
          <p:nvPr/>
        </p:nvSpPr>
        <p:spPr>
          <a:xfrm>
            <a:off x="8271667" y="5195145"/>
            <a:ext cx="2340840" cy="769441"/>
          </a:xfrm>
          <a:prstGeom prst="rect">
            <a:avLst/>
          </a:prstGeom>
        </p:spPr>
        <p:txBody>
          <a:bodyPr wrap="square">
            <a:spAutoFit/>
          </a:bodyPr>
          <a:lstStyle/>
          <a:p>
            <a:r>
              <a:rPr lang="fi-FI" sz="2200" b="1" dirty="0">
                <a:solidFill>
                  <a:schemeClr val="accent1"/>
                </a:solidFill>
              </a:rPr>
              <a:t>Henkilökohtainen</a:t>
            </a:r>
          </a:p>
          <a:p>
            <a:r>
              <a:rPr lang="fi-FI" sz="2200" b="1" dirty="0">
                <a:solidFill>
                  <a:schemeClr val="accent1"/>
                </a:solidFill>
              </a:rPr>
              <a:t>toimintakyky</a:t>
            </a:r>
          </a:p>
        </p:txBody>
      </p:sp>
      <p:pic>
        <p:nvPicPr>
          <p:cNvPr id="15" name="Picture 14">
            <a:extLst>
              <a:ext uri="{FF2B5EF4-FFF2-40B4-BE49-F238E27FC236}">
                <a16:creationId xmlns:a16="http://schemas.microsoft.com/office/drawing/2014/main" id="{BD9E89ED-9075-4578-B6E3-FD71A8409D95}"/>
              </a:ext>
            </a:extLst>
          </p:cNvPr>
          <p:cNvPicPr>
            <a:picLocks noChangeAspect="1"/>
          </p:cNvPicPr>
          <p:nvPr/>
        </p:nvPicPr>
        <p:blipFill>
          <a:blip r:embed="rId4"/>
          <a:stretch>
            <a:fillRect/>
          </a:stretch>
        </p:blipFill>
        <p:spPr>
          <a:xfrm>
            <a:off x="128337" y="1"/>
            <a:ext cx="1040063" cy="698628"/>
          </a:xfrm>
          <a:prstGeom prst="rect">
            <a:avLst/>
          </a:prstGeom>
        </p:spPr>
      </p:pic>
      <p:pic>
        <p:nvPicPr>
          <p:cNvPr id="17" name="Picture 2" descr="Etusivu - Suomen Uimaopetus- ja Hengenpelastusliitto">
            <a:extLst>
              <a:ext uri="{FF2B5EF4-FFF2-40B4-BE49-F238E27FC236}">
                <a16:creationId xmlns:a16="http://schemas.microsoft.com/office/drawing/2014/main" id="{D9A10EBA-A76A-4167-88EB-852B3A6DA82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52093" y="28849"/>
            <a:ext cx="698628" cy="698628"/>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3">
            <a:extLst>
              <a:ext uri="{FF2B5EF4-FFF2-40B4-BE49-F238E27FC236}">
                <a16:creationId xmlns:a16="http://schemas.microsoft.com/office/drawing/2014/main" id="{9A913256-48CA-B84D-ECD4-E078A2517DC3}"/>
              </a:ext>
            </a:extLst>
          </p:cNvPr>
          <p:cNvSpPr>
            <a:spLocks noGrp="1"/>
          </p:cNvSpPr>
          <p:nvPr>
            <p:ph type="ftr" sz="quarter" idx="11"/>
          </p:nvPr>
        </p:nvSpPr>
        <p:spPr>
          <a:xfrm>
            <a:off x="3869268" y="6356350"/>
            <a:ext cx="5911517" cy="365125"/>
          </a:xfrm>
        </p:spPr>
        <p:txBody>
          <a:bodyPr>
            <a:normAutofit/>
          </a:bodyPr>
          <a:lstStyle/>
          <a:p>
            <a:pPr>
              <a:spcAft>
                <a:spcPts val="600"/>
              </a:spcAft>
            </a:pPr>
            <a:r>
              <a:rPr lang="fi-FI" dirty="0"/>
              <a:t>Kodin turvallisuusvalmennus &amp; SUH 2024</a:t>
            </a:r>
          </a:p>
        </p:txBody>
      </p:sp>
      <p:sp>
        <p:nvSpPr>
          <p:cNvPr id="4" name="Suorakulmio 3">
            <a:extLst>
              <a:ext uri="{FF2B5EF4-FFF2-40B4-BE49-F238E27FC236}">
                <a16:creationId xmlns:a16="http://schemas.microsoft.com/office/drawing/2014/main" id="{74DFC413-2B35-3D94-906F-3FF52EC9052B}"/>
              </a:ext>
            </a:extLst>
          </p:cNvPr>
          <p:cNvSpPr/>
          <p:nvPr/>
        </p:nvSpPr>
        <p:spPr>
          <a:xfrm>
            <a:off x="1099384" y="4271815"/>
            <a:ext cx="2031326" cy="923330"/>
          </a:xfrm>
          <a:prstGeom prst="rect">
            <a:avLst/>
          </a:prstGeom>
          <a:noFill/>
        </p:spPr>
        <p:txBody>
          <a:bodyPr wrap="none" lIns="91440" tIns="45720" rIns="91440" bIns="45720">
            <a:spAutoFit/>
          </a:bodyPr>
          <a:lstStyle/>
          <a:p>
            <a:pPr algn="ctr"/>
            <a:r>
              <a:rPr lang="fi-FI" sz="54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53 %</a:t>
            </a:r>
          </a:p>
        </p:txBody>
      </p:sp>
      <p:sp>
        <p:nvSpPr>
          <p:cNvPr id="6" name="Suorakulmio 5">
            <a:extLst>
              <a:ext uri="{FF2B5EF4-FFF2-40B4-BE49-F238E27FC236}">
                <a16:creationId xmlns:a16="http://schemas.microsoft.com/office/drawing/2014/main" id="{E6083D5C-5314-9D4E-7CF2-468D6F0E2F2D}"/>
              </a:ext>
            </a:extLst>
          </p:cNvPr>
          <p:cNvSpPr/>
          <p:nvPr/>
        </p:nvSpPr>
        <p:spPr>
          <a:xfrm>
            <a:off x="3849433" y="4271815"/>
            <a:ext cx="2031326" cy="923330"/>
          </a:xfrm>
          <a:prstGeom prst="rect">
            <a:avLst/>
          </a:prstGeom>
          <a:noFill/>
        </p:spPr>
        <p:txBody>
          <a:bodyPr wrap="none" lIns="91440" tIns="45720" rIns="91440" bIns="45720">
            <a:spAutoFit/>
          </a:bodyPr>
          <a:lstStyle/>
          <a:p>
            <a:pPr algn="ctr"/>
            <a:r>
              <a:rPr lang="fi-FI" sz="54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55 %</a:t>
            </a:r>
          </a:p>
        </p:txBody>
      </p:sp>
      <p:sp>
        <p:nvSpPr>
          <p:cNvPr id="8" name="Suorakulmio 7">
            <a:extLst>
              <a:ext uri="{FF2B5EF4-FFF2-40B4-BE49-F238E27FC236}">
                <a16:creationId xmlns:a16="http://schemas.microsoft.com/office/drawing/2014/main" id="{59849C38-CFCE-00C4-E4DE-A877890A878F}"/>
              </a:ext>
            </a:extLst>
          </p:cNvPr>
          <p:cNvSpPr/>
          <p:nvPr/>
        </p:nvSpPr>
        <p:spPr>
          <a:xfrm>
            <a:off x="300828" y="5021033"/>
            <a:ext cx="3548605" cy="584775"/>
          </a:xfrm>
          <a:prstGeom prst="rect">
            <a:avLst/>
          </a:prstGeom>
          <a:noFill/>
        </p:spPr>
        <p:txBody>
          <a:bodyPr wrap="square" lIns="91440" tIns="45720" rIns="91440" bIns="45720">
            <a:spAutoFit/>
          </a:bodyPr>
          <a:lstStyle/>
          <a:p>
            <a:pPr algn="ctr"/>
            <a:r>
              <a:rPr lang="fi-FI" sz="32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Aikuiset</a:t>
            </a:r>
          </a:p>
        </p:txBody>
      </p:sp>
      <p:sp>
        <p:nvSpPr>
          <p:cNvPr id="12" name="Suorakulmio 11">
            <a:extLst>
              <a:ext uri="{FF2B5EF4-FFF2-40B4-BE49-F238E27FC236}">
                <a16:creationId xmlns:a16="http://schemas.microsoft.com/office/drawing/2014/main" id="{C6D46B72-4C09-6074-EA64-2F84A921A995}"/>
              </a:ext>
            </a:extLst>
          </p:cNvPr>
          <p:cNvSpPr/>
          <p:nvPr/>
        </p:nvSpPr>
        <p:spPr>
          <a:xfrm>
            <a:off x="3078094" y="5045606"/>
            <a:ext cx="3548605" cy="584775"/>
          </a:xfrm>
          <a:prstGeom prst="rect">
            <a:avLst/>
          </a:prstGeom>
          <a:noFill/>
        </p:spPr>
        <p:txBody>
          <a:bodyPr wrap="square" lIns="91440" tIns="45720" rIns="91440" bIns="45720">
            <a:spAutoFit/>
          </a:bodyPr>
          <a:lstStyle/>
          <a:p>
            <a:pPr algn="ctr"/>
            <a:r>
              <a:rPr lang="fi-FI" sz="32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Lapset</a:t>
            </a:r>
          </a:p>
        </p:txBody>
      </p:sp>
    </p:spTree>
    <p:extLst>
      <p:ext uri="{BB962C8B-B14F-4D97-AF65-F5344CB8AC3E}">
        <p14:creationId xmlns:p14="http://schemas.microsoft.com/office/powerpoint/2010/main" val="2911839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 name="Title 1">
            <a:extLst>
              <a:ext uri="{FF2B5EF4-FFF2-40B4-BE49-F238E27FC236}">
                <a16:creationId xmlns:a16="http://schemas.microsoft.com/office/drawing/2014/main" id="{D0CF5118-55DD-475C-AB18-66777E0B1E04}"/>
              </a:ext>
            </a:extLst>
          </p:cNvPr>
          <p:cNvSpPr>
            <a:spLocks noGrp="1"/>
          </p:cNvSpPr>
          <p:nvPr>
            <p:ph type="title"/>
          </p:nvPr>
        </p:nvSpPr>
        <p:spPr>
          <a:xfrm>
            <a:off x="289248" y="1123837"/>
            <a:ext cx="6451110" cy="1255469"/>
          </a:xfrm>
        </p:spPr>
        <p:txBody>
          <a:bodyPr>
            <a:normAutofit/>
          </a:bodyPr>
          <a:lstStyle/>
          <a:p>
            <a:r>
              <a:rPr lang="fi-FI" b="1" dirty="0"/>
              <a:t>Hukkumistapaturmien taustalla: Lapset</a:t>
            </a:r>
          </a:p>
        </p:txBody>
      </p:sp>
      <p:sp>
        <p:nvSpPr>
          <p:cNvPr id="3" name="Content Placeholder 2">
            <a:extLst>
              <a:ext uri="{FF2B5EF4-FFF2-40B4-BE49-F238E27FC236}">
                <a16:creationId xmlns:a16="http://schemas.microsoft.com/office/drawing/2014/main" id="{821D51EA-EF9B-4372-9312-FAFD27EF89E8}"/>
              </a:ext>
            </a:extLst>
          </p:cNvPr>
          <p:cNvSpPr>
            <a:spLocks noGrp="1"/>
          </p:cNvSpPr>
          <p:nvPr>
            <p:ph idx="1"/>
          </p:nvPr>
        </p:nvSpPr>
        <p:spPr>
          <a:xfrm>
            <a:off x="289248" y="2510395"/>
            <a:ext cx="6451109" cy="3274586"/>
          </a:xfrm>
        </p:spPr>
        <p:txBody>
          <a:bodyPr anchor="t">
            <a:normAutofit/>
          </a:bodyPr>
          <a:lstStyle/>
          <a:p>
            <a:pPr>
              <a:buClr>
                <a:schemeClr val="bg1"/>
              </a:buClr>
            </a:pPr>
            <a:r>
              <a:rPr lang="fi-FI" dirty="0">
                <a:solidFill>
                  <a:srgbClr val="FFFFFF"/>
                </a:solidFill>
              </a:rPr>
              <a:t>Lasten ja nuorten hukkumiskuolemat ovat vähentyneet 2000-luvun alun tilanteesta, mutta edelleen ne ovat yksi yleisimmät pienten, alle kouluikäisten lasten tapaturmaisista kuolemansyistä.</a:t>
            </a:r>
          </a:p>
          <a:p>
            <a:pPr>
              <a:buClr>
                <a:schemeClr val="bg1"/>
              </a:buClr>
            </a:pPr>
            <a:r>
              <a:rPr lang="fi-FI" dirty="0">
                <a:solidFill>
                  <a:srgbClr val="FFFFFF"/>
                </a:solidFill>
              </a:rPr>
              <a:t>Vuosittain alle 15-vuotiaita kuolee hukkumalla keskimäärin neljä ja vastaavasti 15-24-vuotiaita kuusi.</a:t>
            </a:r>
          </a:p>
        </p:txBody>
      </p:sp>
      <p:pic>
        <p:nvPicPr>
          <p:cNvPr id="7" name="Picture 6" descr="Icon&#10;&#10;Description automatically generated">
            <a:extLst>
              <a:ext uri="{FF2B5EF4-FFF2-40B4-BE49-F238E27FC236}">
                <a16:creationId xmlns:a16="http://schemas.microsoft.com/office/drawing/2014/main" id="{710BF47D-35DF-42B9-8CCF-FCC23D06AF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2944" y="1535135"/>
            <a:ext cx="3778286" cy="3778286"/>
          </a:xfrm>
          <a:prstGeom prst="rect">
            <a:avLst/>
          </a:prstGeom>
        </p:spPr>
      </p:pic>
      <p:sp>
        <p:nvSpPr>
          <p:cNvPr id="16" name="Rectangle 15">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 name="Slide Number Placeholder 4">
            <a:extLst>
              <a:ext uri="{FF2B5EF4-FFF2-40B4-BE49-F238E27FC236}">
                <a16:creationId xmlns:a16="http://schemas.microsoft.com/office/drawing/2014/main" id="{CDB27F93-841B-4511-8149-ADA329DFC1BE}"/>
              </a:ext>
            </a:extLst>
          </p:cNvPr>
          <p:cNvSpPr>
            <a:spLocks noGrp="1"/>
          </p:cNvSpPr>
          <p:nvPr>
            <p:ph type="sldNum" sz="quarter" idx="12"/>
          </p:nvPr>
        </p:nvSpPr>
        <p:spPr>
          <a:xfrm>
            <a:off x="10634135" y="6356350"/>
            <a:ext cx="1530927" cy="365125"/>
          </a:xfrm>
        </p:spPr>
        <p:txBody>
          <a:bodyPr>
            <a:normAutofit/>
          </a:bodyPr>
          <a:lstStyle/>
          <a:p>
            <a:pPr>
              <a:spcAft>
                <a:spcPts val="600"/>
              </a:spcAft>
            </a:pPr>
            <a:fld id="{B7DA4E9F-0A7E-452B-AE79-EEF7D13AAFEF}" type="slidenum">
              <a:rPr lang="fi-FI" smtClean="0"/>
              <a:pPr>
                <a:spcAft>
                  <a:spcPts val="600"/>
                </a:spcAft>
              </a:pPr>
              <a:t>14</a:t>
            </a:fld>
            <a:endParaRPr lang="fi-FI"/>
          </a:p>
        </p:txBody>
      </p:sp>
      <p:sp>
        <p:nvSpPr>
          <p:cNvPr id="8" name="Rectangle 7">
            <a:extLst>
              <a:ext uri="{FF2B5EF4-FFF2-40B4-BE49-F238E27FC236}">
                <a16:creationId xmlns:a16="http://schemas.microsoft.com/office/drawing/2014/main" id="{E2DF6646-5727-4E0B-9834-C1355FA88C12}"/>
              </a:ext>
            </a:extLst>
          </p:cNvPr>
          <p:cNvSpPr/>
          <p:nvPr/>
        </p:nvSpPr>
        <p:spPr>
          <a:xfrm>
            <a:off x="8194763" y="5025868"/>
            <a:ext cx="2494648" cy="1107996"/>
          </a:xfrm>
          <a:prstGeom prst="rect">
            <a:avLst/>
          </a:prstGeom>
        </p:spPr>
        <p:txBody>
          <a:bodyPr wrap="square">
            <a:spAutoFit/>
          </a:bodyPr>
          <a:lstStyle/>
          <a:p>
            <a:r>
              <a:rPr lang="fi-FI" sz="2200" b="1" dirty="0">
                <a:solidFill>
                  <a:schemeClr val="accent1"/>
                </a:solidFill>
              </a:rPr>
              <a:t>Lasten jättäminen</a:t>
            </a:r>
          </a:p>
          <a:p>
            <a:r>
              <a:rPr lang="fi-FI" sz="2200" b="1" dirty="0">
                <a:solidFill>
                  <a:schemeClr val="accent1"/>
                </a:solidFill>
              </a:rPr>
              <a:t>valvomatta veden</a:t>
            </a:r>
          </a:p>
          <a:p>
            <a:r>
              <a:rPr lang="fi-FI" sz="2200" b="1" dirty="0">
                <a:solidFill>
                  <a:schemeClr val="accent1"/>
                </a:solidFill>
              </a:rPr>
              <a:t>äärelle</a:t>
            </a:r>
          </a:p>
        </p:txBody>
      </p:sp>
      <p:pic>
        <p:nvPicPr>
          <p:cNvPr id="13" name="Picture 12">
            <a:extLst>
              <a:ext uri="{FF2B5EF4-FFF2-40B4-BE49-F238E27FC236}">
                <a16:creationId xmlns:a16="http://schemas.microsoft.com/office/drawing/2014/main" id="{B9B2393C-698C-48FE-BE40-662693111DC4}"/>
              </a:ext>
            </a:extLst>
          </p:cNvPr>
          <p:cNvPicPr>
            <a:picLocks noChangeAspect="1"/>
          </p:cNvPicPr>
          <p:nvPr/>
        </p:nvPicPr>
        <p:blipFill>
          <a:blip r:embed="rId4"/>
          <a:stretch>
            <a:fillRect/>
          </a:stretch>
        </p:blipFill>
        <p:spPr>
          <a:xfrm>
            <a:off x="128337" y="1"/>
            <a:ext cx="1040063" cy="698628"/>
          </a:xfrm>
          <a:prstGeom prst="rect">
            <a:avLst/>
          </a:prstGeom>
        </p:spPr>
      </p:pic>
      <p:pic>
        <p:nvPicPr>
          <p:cNvPr id="15" name="Picture 2" descr="Etusivu - Suomen Uimaopetus- ja Hengenpelastusliitto">
            <a:extLst>
              <a:ext uri="{FF2B5EF4-FFF2-40B4-BE49-F238E27FC236}">
                <a16:creationId xmlns:a16="http://schemas.microsoft.com/office/drawing/2014/main" id="{B057748A-4E0E-4434-B0F8-8B3C973E133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52093" y="28849"/>
            <a:ext cx="698628" cy="698628"/>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3">
            <a:extLst>
              <a:ext uri="{FF2B5EF4-FFF2-40B4-BE49-F238E27FC236}">
                <a16:creationId xmlns:a16="http://schemas.microsoft.com/office/drawing/2014/main" id="{D8B002A0-1096-83CA-4D4C-6A02849A873D}"/>
              </a:ext>
            </a:extLst>
          </p:cNvPr>
          <p:cNvSpPr>
            <a:spLocks noGrp="1"/>
          </p:cNvSpPr>
          <p:nvPr>
            <p:ph type="ftr" sz="quarter" idx="11"/>
          </p:nvPr>
        </p:nvSpPr>
        <p:spPr>
          <a:xfrm>
            <a:off x="3869268" y="6356350"/>
            <a:ext cx="5911517" cy="365125"/>
          </a:xfrm>
        </p:spPr>
        <p:txBody>
          <a:bodyPr>
            <a:normAutofit/>
          </a:bodyPr>
          <a:lstStyle/>
          <a:p>
            <a:pPr>
              <a:spcAft>
                <a:spcPts val="600"/>
              </a:spcAft>
            </a:pPr>
            <a:r>
              <a:rPr lang="fi-FI" dirty="0"/>
              <a:t>Kodin turvallisuusvalmennus &amp; SUH 2024</a:t>
            </a:r>
          </a:p>
        </p:txBody>
      </p:sp>
    </p:spTree>
    <p:extLst>
      <p:ext uri="{BB962C8B-B14F-4D97-AF65-F5344CB8AC3E}">
        <p14:creationId xmlns:p14="http://schemas.microsoft.com/office/powerpoint/2010/main" val="809305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534A54C-EA9D-28DE-3249-51E006DB7254}"/>
              </a:ext>
            </a:extLst>
          </p:cNvPr>
          <p:cNvSpPr>
            <a:spLocks noGrp="1"/>
          </p:cNvSpPr>
          <p:nvPr>
            <p:ph type="title"/>
          </p:nvPr>
        </p:nvSpPr>
        <p:spPr/>
        <p:txBody>
          <a:bodyPr/>
          <a:lstStyle/>
          <a:p>
            <a:endParaRPr lang="fi-FI"/>
          </a:p>
        </p:txBody>
      </p:sp>
      <p:sp>
        <p:nvSpPr>
          <p:cNvPr id="3" name="Tekstin paikkamerkki 2">
            <a:extLst>
              <a:ext uri="{FF2B5EF4-FFF2-40B4-BE49-F238E27FC236}">
                <a16:creationId xmlns:a16="http://schemas.microsoft.com/office/drawing/2014/main" id="{93B8F272-7672-0B79-2929-FD73DFF8AB93}"/>
              </a:ext>
            </a:extLst>
          </p:cNvPr>
          <p:cNvSpPr>
            <a:spLocks noGrp="1"/>
          </p:cNvSpPr>
          <p:nvPr>
            <p:ph type="body" idx="1"/>
          </p:nvPr>
        </p:nvSpPr>
        <p:spPr/>
        <p:txBody>
          <a:bodyPr/>
          <a:lstStyle/>
          <a:p>
            <a:endParaRPr lang="fi-FI"/>
          </a:p>
        </p:txBody>
      </p:sp>
      <p:sp>
        <p:nvSpPr>
          <p:cNvPr id="4" name="Alatunnisteen paikkamerkki 3">
            <a:extLst>
              <a:ext uri="{FF2B5EF4-FFF2-40B4-BE49-F238E27FC236}">
                <a16:creationId xmlns:a16="http://schemas.microsoft.com/office/drawing/2014/main" id="{E0EB8956-3E8A-18A8-D68F-3048ADF96642}"/>
              </a:ext>
            </a:extLst>
          </p:cNvPr>
          <p:cNvSpPr>
            <a:spLocks noGrp="1"/>
          </p:cNvSpPr>
          <p:nvPr>
            <p:ph type="ftr" sz="quarter" idx="11"/>
          </p:nvPr>
        </p:nvSpPr>
        <p:spPr/>
        <p:txBody>
          <a:bodyPr/>
          <a:lstStyle/>
          <a:p>
            <a:r>
              <a:rPr lang="fi-FI"/>
              <a:t>Kodin turvallisuusvalmennus</a:t>
            </a:r>
          </a:p>
        </p:txBody>
      </p:sp>
      <p:sp>
        <p:nvSpPr>
          <p:cNvPr id="5" name="Dian numeron paikkamerkki 4">
            <a:extLst>
              <a:ext uri="{FF2B5EF4-FFF2-40B4-BE49-F238E27FC236}">
                <a16:creationId xmlns:a16="http://schemas.microsoft.com/office/drawing/2014/main" id="{B09EFB51-EA8C-01D3-09F2-0640878C5525}"/>
              </a:ext>
            </a:extLst>
          </p:cNvPr>
          <p:cNvSpPr>
            <a:spLocks noGrp="1"/>
          </p:cNvSpPr>
          <p:nvPr>
            <p:ph type="sldNum" sz="quarter" idx="12"/>
          </p:nvPr>
        </p:nvSpPr>
        <p:spPr/>
        <p:txBody>
          <a:bodyPr/>
          <a:lstStyle/>
          <a:p>
            <a:fld id="{B7DA4E9F-0A7E-452B-AE79-EEF7D13AAFEF}" type="slidenum">
              <a:rPr lang="fi-FI" smtClean="0"/>
              <a:t>15</a:t>
            </a:fld>
            <a:endParaRPr lang="fi-FI"/>
          </a:p>
        </p:txBody>
      </p:sp>
      <p:pic>
        <p:nvPicPr>
          <p:cNvPr id="7" name="Kuva 6">
            <a:extLst>
              <a:ext uri="{FF2B5EF4-FFF2-40B4-BE49-F238E27FC236}">
                <a16:creationId xmlns:a16="http://schemas.microsoft.com/office/drawing/2014/main" id="{DBE683D9-A4EC-3E48-A451-1A304D9A9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2689" y="351669"/>
            <a:ext cx="8212869" cy="5813603"/>
          </a:xfrm>
          <a:prstGeom prst="rect">
            <a:avLst/>
          </a:prstGeom>
        </p:spPr>
      </p:pic>
      <p:sp>
        <p:nvSpPr>
          <p:cNvPr id="8" name="Otsikko 1">
            <a:extLst>
              <a:ext uri="{FF2B5EF4-FFF2-40B4-BE49-F238E27FC236}">
                <a16:creationId xmlns:a16="http://schemas.microsoft.com/office/drawing/2014/main" id="{C25755F1-0196-78F8-8A14-A59B7D711E69}"/>
              </a:ext>
            </a:extLst>
          </p:cNvPr>
          <p:cNvSpPr txBox="1">
            <a:spLocks/>
          </p:cNvSpPr>
          <p:nvPr/>
        </p:nvSpPr>
        <p:spPr>
          <a:xfrm>
            <a:off x="169792" y="2110460"/>
            <a:ext cx="3125674" cy="229602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900" b="0" kern="1200" spc="-100" baseline="0">
                <a:solidFill>
                  <a:schemeClr val="tx1">
                    <a:lumMod val="65000"/>
                    <a:lumOff val="35000"/>
                  </a:schemeClr>
                </a:solidFill>
                <a:latin typeface="+mj-lt"/>
                <a:ea typeface="+mj-ea"/>
                <a:cs typeface="+mj-cs"/>
              </a:defRPr>
            </a:lvl1pPr>
          </a:lstStyle>
          <a:p>
            <a:r>
              <a:rPr lang="fi-FI" sz="2400" dirty="0">
                <a:solidFill>
                  <a:schemeClr val="bg1"/>
                </a:solidFill>
              </a:rPr>
              <a:t>Merkittävimmät eri tapahtumatyyppeihin vaikuttavat asiat eli millä yksilöä koskevilla keinoilla hukkumisia olisi vältettävissä.</a:t>
            </a:r>
            <a:endParaRPr lang="fi-FI" sz="7200" dirty="0">
              <a:solidFill>
                <a:schemeClr val="bg1"/>
              </a:solidFill>
            </a:endParaRPr>
          </a:p>
        </p:txBody>
      </p:sp>
    </p:spTree>
    <p:extLst>
      <p:ext uri="{BB962C8B-B14F-4D97-AF65-F5344CB8AC3E}">
        <p14:creationId xmlns:p14="http://schemas.microsoft.com/office/powerpoint/2010/main" val="3655353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 name="Title 1">
            <a:extLst>
              <a:ext uri="{FF2B5EF4-FFF2-40B4-BE49-F238E27FC236}">
                <a16:creationId xmlns:a16="http://schemas.microsoft.com/office/drawing/2014/main" id="{50F3EEA8-EF5D-4E2C-A3EE-A5A15CC94BCC}"/>
              </a:ext>
            </a:extLst>
          </p:cNvPr>
          <p:cNvSpPr>
            <a:spLocks noGrp="1"/>
          </p:cNvSpPr>
          <p:nvPr>
            <p:ph type="title"/>
          </p:nvPr>
        </p:nvSpPr>
        <p:spPr>
          <a:xfrm>
            <a:off x="289248" y="1123837"/>
            <a:ext cx="6451110" cy="1255469"/>
          </a:xfrm>
        </p:spPr>
        <p:txBody>
          <a:bodyPr>
            <a:normAutofit/>
          </a:bodyPr>
          <a:lstStyle/>
          <a:p>
            <a:r>
              <a:rPr lang="fi-FI" b="1" dirty="0"/>
              <a:t>Tunnista ja pelasta hukkuva: Hukkuva ei näytä hukkuvalta</a:t>
            </a:r>
          </a:p>
        </p:txBody>
      </p:sp>
      <p:sp>
        <p:nvSpPr>
          <p:cNvPr id="3" name="Content Placeholder 2">
            <a:extLst>
              <a:ext uri="{FF2B5EF4-FFF2-40B4-BE49-F238E27FC236}">
                <a16:creationId xmlns:a16="http://schemas.microsoft.com/office/drawing/2014/main" id="{C07F2767-8ADA-402B-89BD-24F7E3D2BAEE}"/>
              </a:ext>
            </a:extLst>
          </p:cNvPr>
          <p:cNvSpPr>
            <a:spLocks noGrp="1"/>
          </p:cNvSpPr>
          <p:nvPr>
            <p:ph idx="1"/>
          </p:nvPr>
        </p:nvSpPr>
        <p:spPr>
          <a:xfrm>
            <a:off x="289248" y="2510395"/>
            <a:ext cx="6451109" cy="3274586"/>
          </a:xfrm>
        </p:spPr>
        <p:txBody>
          <a:bodyPr anchor="t">
            <a:normAutofit/>
          </a:bodyPr>
          <a:lstStyle/>
          <a:p>
            <a:pPr>
              <a:buClr>
                <a:schemeClr val="bg1"/>
              </a:buClr>
            </a:pPr>
            <a:r>
              <a:rPr lang="fi-FI" dirty="0">
                <a:solidFill>
                  <a:srgbClr val="FFFFFF"/>
                </a:solidFill>
              </a:rPr>
              <a:t>Hukkuva ihminen ei välttämättä näytä siltä, miltä useimmat ihmiset odottavat</a:t>
            </a:r>
          </a:p>
          <a:p>
            <a:pPr>
              <a:buClr>
                <a:schemeClr val="bg1"/>
              </a:buClr>
            </a:pPr>
            <a:r>
              <a:rPr lang="fi-FI" dirty="0">
                <a:solidFill>
                  <a:srgbClr val="FFFFFF"/>
                </a:solidFill>
              </a:rPr>
              <a:t>Hukkuva ei välttämättä tee roiskeita tai huido käsillään apua, eikä aina pysty huutamaan apua. Puhutaankin ns. hiljaisesta hukkumisesta.</a:t>
            </a:r>
          </a:p>
          <a:p>
            <a:pPr>
              <a:buClr>
                <a:schemeClr val="bg1"/>
              </a:buClr>
            </a:pPr>
            <a:r>
              <a:rPr lang="fi-FI" dirty="0">
                <a:solidFill>
                  <a:srgbClr val="FFFFFF"/>
                </a:solidFill>
              </a:rPr>
              <a:t>Hukkuminen on tukehtumista hengitysteihin joutuneeseen nesteeseen</a:t>
            </a:r>
          </a:p>
        </p:txBody>
      </p:sp>
      <p:pic>
        <p:nvPicPr>
          <p:cNvPr id="7" name="Picture 6" descr="Icon&#10;&#10;Description automatically generated">
            <a:extLst>
              <a:ext uri="{FF2B5EF4-FFF2-40B4-BE49-F238E27FC236}">
                <a16:creationId xmlns:a16="http://schemas.microsoft.com/office/drawing/2014/main" id="{68692692-CE7D-4862-A119-8DCEC19E11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2944" y="1535135"/>
            <a:ext cx="3778286" cy="3778286"/>
          </a:xfrm>
          <a:prstGeom prst="rect">
            <a:avLst/>
          </a:prstGeom>
        </p:spPr>
      </p:pic>
      <p:sp>
        <p:nvSpPr>
          <p:cNvPr id="16" name="Rectangle 15">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5" name="Slide Number Placeholder 4">
            <a:extLst>
              <a:ext uri="{FF2B5EF4-FFF2-40B4-BE49-F238E27FC236}">
                <a16:creationId xmlns:a16="http://schemas.microsoft.com/office/drawing/2014/main" id="{757600CA-299C-4F9D-A9F0-4F4C6CEF2117}"/>
              </a:ext>
            </a:extLst>
          </p:cNvPr>
          <p:cNvSpPr>
            <a:spLocks noGrp="1"/>
          </p:cNvSpPr>
          <p:nvPr>
            <p:ph type="sldNum" sz="quarter" idx="12"/>
          </p:nvPr>
        </p:nvSpPr>
        <p:spPr>
          <a:xfrm>
            <a:off x="10634135" y="6356350"/>
            <a:ext cx="1530927" cy="365125"/>
          </a:xfrm>
        </p:spPr>
        <p:txBody>
          <a:bodyPr>
            <a:normAutofit/>
          </a:bodyPr>
          <a:lstStyle/>
          <a:p>
            <a:pPr>
              <a:spcAft>
                <a:spcPts val="600"/>
              </a:spcAft>
            </a:pPr>
            <a:fld id="{B7DA4E9F-0A7E-452B-AE79-EEF7D13AAFEF}" type="slidenum">
              <a:rPr lang="fi-FI" smtClean="0"/>
              <a:pPr>
                <a:spcAft>
                  <a:spcPts val="600"/>
                </a:spcAft>
              </a:pPr>
              <a:t>16</a:t>
            </a:fld>
            <a:endParaRPr lang="fi-FI"/>
          </a:p>
        </p:txBody>
      </p:sp>
      <p:sp>
        <p:nvSpPr>
          <p:cNvPr id="8" name="TextBox 7">
            <a:extLst>
              <a:ext uri="{FF2B5EF4-FFF2-40B4-BE49-F238E27FC236}">
                <a16:creationId xmlns:a16="http://schemas.microsoft.com/office/drawing/2014/main" id="{F32D375C-3D88-4DB1-8A9B-37F4184FA088}"/>
              </a:ext>
            </a:extLst>
          </p:cNvPr>
          <p:cNvSpPr txBox="1"/>
          <p:nvPr/>
        </p:nvSpPr>
        <p:spPr>
          <a:xfrm>
            <a:off x="8006540" y="5142760"/>
            <a:ext cx="2855269" cy="430887"/>
          </a:xfrm>
          <a:prstGeom prst="rect">
            <a:avLst/>
          </a:prstGeom>
          <a:noFill/>
        </p:spPr>
        <p:txBody>
          <a:bodyPr wrap="none" rtlCol="0">
            <a:spAutoFit/>
          </a:bodyPr>
          <a:lstStyle/>
          <a:p>
            <a:r>
              <a:rPr lang="fi-FI" sz="2200" b="1" dirty="0">
                <a:solidFill>
                  <a:schemeClr val="accent1"/>
                </a:solidFill>
              </a:rPr>
              <a:t>Hiljainen hukkuminen</a:t>
            </a:r>
          </a:p>
        </p:txBody>
      </p:sp>
      <p:pic>
        <p:nvPicPr>
          <p:cNvPr id="13" name="Picture 12">
            <a:extLst>
              <a:ext uri="{FF2B5EF4-FFF2-40B4-BE49-F238E27FC236}">
                <a16:creationId xmlns:a16="http://schemas.microsoft.com/office/drawing/2014/main" id="{2B5469FF-86D7-458A-BBE5-BC296E2F216B}"/>
              </a:ext>
            </a:extLst>
          </p:cNvPr>
          <p:cNvPicPr>
            <a:picLocks noChangeAspect="1"/>
          </p:cNvPicPr>
          <p:nvPr/>
        </p:nvPicPr>
        <p:blipFill>
          <a:blip r:embed="rId4"/>
          <a:stretch>
            <a:fillRect/>
          </a:stretch>
        </p:blipFill>
        <p:spPr>
          <a:xfrm>
            <a:off x="128337" y="1"/>
            <a:ext cx="1040063" cy="698628"/>
          </a:xfrm>
          <a:prstGeom prst="rect">
            <a:avLst/>
          </a:prstGeom>
        </p:spPr>
      </p:pic>
      <p:pic>
        <p:nvPicPr>
          <p:cNvPr id="15" name="Picture 2" descr="Etusivu - Suomen Uimaopetus- ja Hengenpelastusliitto">
            <a:extLst>
              <a:ext uri="{FF2B5EF4-FFF2-40B4-BE49-F238E27FC236}">
                <a16:creationId xmlns:a16="http://schemas.microsoft.com/office/drawing/2014/main" id="{B91C5C3E-1C57-480F-88AF-12764534663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52093" y="28849"/>
            <a:ext cx="698628" cy="698628"/>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3">
            <a:extLst>
              <a:ext uri="{FF2B5EF4-FFF2-40B4-BE49-F238E27FC236}">
                <a16:creationId xmlns:a16="http://schemas.microsoft.com/office/drawing/2014/main" id="{315AF8F6-995C-3F57-9C60-32CC0CF7D5BC}"/>
              </a:ext>
            </a:extLst>
          </p:cNvPr>
          <p:cNvSpPr>
            <a:spLocks noGrp="1"/>
          </p:cNvSpPr>
          <p:nvPr>
            <p:ph type="ftr" sz="quarter" idx="11"/>
          </p:nvPr>
        </p:nvSpPr>
        <p:spPr>
          <a:xfrm>
            <a:off x="3869268" y="6356350"/>
            <a:ext cx="5911517" cy="365125"/>
          </a:xfrm>
        </p:spPr>
        <p:txBody>
          <a:bodyPr>
            <a:normAutofit/>
          </a:bodyPr>
          <a:lstStyle/>
          <a:p>
            <a:pPr>
              <a:spcAft>
                <a:spcPts val="600"/>
              </a:spcAft>
            </a:pPr>
            <a:r>
              <a:rPr lang="fi-FI" dirty="0"/>
              <a:t>Kodin turvallisuusvalmennus &amp; SUH 2024</a:t>
            </a:r>
          </a:p>
        </p:txBody>
      </p:sp>
    </p:spTree>
    <p:extLst>
      <p:ext uri="{BB962C8B-B14F-4D97-AF65-F5344CB8AC3E}">
        <p14:creationId xmlns:p14="http://schemas.microsoft.com/office/powerpoint/2010/main" val="1366002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a:extLst>
              <a:ext uri="{FF2B5EF4-FFF2-40B4-BE49-F238E27FC236}">
                <a16:creationId xmlns:a16="http://schemas.microsoft.com/office/drawing/2014/main" id="{64F2A870-8CE9-E092-F08B-DCF5A283C2BA}"/>
              </a:ext>
            </a:extLst>
          </p:cNvPr>
          <p:cNvSpPr>
            <a:spLocks noGrp="1"/>
          </p:cNvSpPr>
          <p:nvPr>
            <p:ph type="ftr" sz="quarter" idx="11"/>
          </p:nvPr>
        </p:nvSpPr>
        <p:spPr/>
        <p:txBody>
          <a:bodyPr/>
          <a:lstStyle/>
          <a:p>
            <a:r>
              <a:rPr lang="fi-FI"/>
              <a:t>Kodin turvallisuusvalmennus</a:t>
            </a:r>
          </a:p>
        </p:txBody>
      </p:sp>
      <p:sp>
        <p:nvSpPr>
          <p:cNvPr id="3" name="Dian numeron paikkamerkki 2">
            <a:extLst>
              <a:ext uri="{FF2B5EF4-FFF2-40B4-BE49-F238E27FC236}">
                <a16:creationId xmlns:a16="http://schemas.microsoft.com/office/drawing/2014/main" id="{984FF11F-3731-331C-79A2-8C274ED4F3E4}"/>
              </a:ext>
            </a:extLst>
          </p:cNvPr>
          <p:cNvSpPr>
            <a:spLocks noGrp="1"/>
          </p:cNvSpPr>
          <p:nvPr>
            <p:ph type="sldNum" sz="quarter" idx="12"/>
          </p:nvPr>
        </p:nvSpPr>
        <p:spPr/>
        <p:txBody>
          <a:bodyPr/>
          <a:lstStyle/>
          <a:p>
            <a:fld id="{B7DA4E9F-0A7E-452B-AE79-EEF7D13AAFEF}" type="slidenum">
              <a:rPr lang="fi-FI" smtClean="0"/>
              <a:t>17</a:t>
            </a:fld>
            <a:endParaRPr lang="fi-FI"/>
          </a:p>
        </p:txBody>
      </p:sp>
      <p:pic>
        <p:nvPicPr>
          <p:cNvPr id="4" name="Kuva 3">
            <a:extLst>
              <a:ext uri="{FF2B5EF4-FFF2-40B4-BE49-F238E27FC236}">
                <a16:creationId xmlns:a16="http://schemas.microsoft.com/office/drawing/2014/main" id="{3524EE45-A2A1-0E49-ADAB-1D4BD7EFE66E}"/>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0" y="0"/>
            <a:ext cx="12192000" cy="6858000"/>
          </a:xfrm>
          <a:prstGeom prst="rect">
            <a:avLst/>
          </a:prstGeom>
        </p:spPr>
      </p:pic>
    </p:spTree>
    <p:extLst>
      <p:ext uri="{BB962C8B-B14F-4D97-AF65-F5344CB8AC3E}">
        <p14:creationId xmlns:p14="http://schemas.microsoft.com/office/powerpoint/2010/main" val="2986631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BAA17B4-A1AF-4509-BEF5-E7446B17FDA5}"/>
              </a:ext>
            </a:extLst>
          </p:cNvPr>
          <p:cNvSpPr>
            <a:spLocks noGrp="1"/>
          </p:cNvSpPr>
          <p:nvPr>
            <p:ph type="ftr" sz="quarter" idx="11"/>
          </p:nvPr>
        </p:nvSpPr>
        <p:spPr/>
        <p:txBody>
          <a:bodyPr/>
          <a:lstStyle/>
          <a:p>
            <a:r>
              <a:rPr lang="fi-FI"/>
              <a:t>Kodin turvallisuusvalmennus</a:t>
            </a:r>
          </a:p>
        </p:txBody>
      </p:sp>
      <p:sp>
        <p:nvSpPr>
          <p:cNvPr id="3" name="Slide Number Placeholder 2">
            <a:extLst>
              <a:ext uri="{FF2B5EF4-FFF2-40B4-BE49-F238E27FC236}">
                <a16:creationId xmlns:a16="http://schemas.microsoft.com/office/drawing/2014/main" id="{4873D930-2B6C-4AF7-ABDD-47B26809E94D}"/>
              </a:ext>
            </a:extLst>
          </p:cNvPr>
          <p:cNvSpPr>
            <a:spLocks noGrp="1"/>
          </p:cNvSpPr>
          <p:nvPr>
            <p:ph type="sldNum" sz="quarter" idx="12"/>
          </p:nvPr>
        </p:nvSpPr>
        <p:spPr/>
        <p:txBody>
          <a:bodyPr/>
          <a:lstStyle/>
          <a:p>
            <a:fld id="{B7DA4E9F-0A7E-452B-AE79-EEF7D13AAFEF}" type="slidenum">
              <a:rPr lang="fi-FI" smtClean="0"/>
              <a:t>18</a:t>
            </a:fld>
            <a:endParaRPr lang="fi-FI"/>
          </a:p>
        </p:txBody>
      </p:sp>
      <p:pic>
        <p:nvPicPr>
          <p:cNvPr id="4" name="Kuva 2" descr="Kuva, joka sisältää kohteen teksti&#10;&#10;Kuvaus luotu automaattisesti">
            <a:extLst>
              <a:ext uri="{FF2B5EF4-FFF2-40B4-BE49-F238E27FC236}">
                <a16:creationId xmlns:a16="http://schemas.microsoft.com/office/drawing/2014/main" id="{0FE0FD29-47CE-42E5-ABFD-133E5397B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16072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ABA90D0-E93E-4759-9B97-0EE27894BAD9}"/>
              </a:ext>
            </a:extLst>
          </p:cNvPr>
          <p:cNvSpPr>
            <a:spLocks noGrp="1"/>
          </p:cNvSpPr>
          <p:nvPr>
            <p:ph type="ftr" sz="quarter" idx="11"/>
          </p:nvPr>
        </p:nvSpPr>
        <p:spPr/>
        <p:txBody>
          <a:bodyPr/>
          <a:lstStyle/>
          <a:p>
            <a:r>
              <a:rPr lang="fi-FI"/>
              <a:t>Kodin turvallisuusvalmennus</a:t>
            </a:r>
          </a:p>
        </p:txBody>
      </p:sp>
      <p:sp>
        <p:nvSpPr>
          <p:cNvPr id="3" name="Slide Number Placeholder 2">
            <a:extLst>
              <a:ext uri="{FF2B5EF4-FFF2-40B4-BE49-F238E27FC236}">
                <a16:creationId xmlns:a16="http://schemas.microsoft.com/office/drawing/2014/main" id="{05CEE54A-047D-4CB8-B18E-E3ECCC214A16}"/>
              </a:ext>
            </a:extLst>
          </p:cNvPr>
          <p:cNvSpPr>
            <a:spLocks noGrp="1"/>
          </p:cNvSpPr>
          <p:nvPr>
            <p:ph type="sldNum" sz="quarter" idx="12"/>
          </p:nvPr>
        </p:nvSpPr>
        <p:spPr/>
        <p:txBody>
          <a:bodyPr/>
          <a:lstStyle/>
          <a:p>
            <a:fld id="{B7DA4E9F-0A7E-452B-AE79-EEF7D13AAFEF}" type="slidenum">
              <a:rPr lang="fi-FI" smtClean="0"/>
              <a:t>19</a:t>
            </a:fld>
            <a:endParaRPr lang="fi-FI"/>
          </a:p>
        </p:txBody>
      </p:sp>
      <p:pic>
        <p:nvPicPr>
          <p:cNvPr id="4" name="Kuva 2">
            <a:extLst>
              <a:ext uri="{FF2B5EF4-FFF2-40B4-BE49-F238E27FC236}">
                <a16:creationId xmlns:a16="http://schemas.microsoft.com/office/drawing/2014/main" id="{CAB1FF0C-C876-47D5-B2E0-0F36569FB2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uorakulmio 4">
            <a:extLst>
              <a:ext uri="{FF2B5EF4-FFF2-40B4-BE49-F238E27FC236}">
                <a16:creationId xmlns:a16="http://schemas.microsoft.com/office/drawing/2014/main" id="{01720C90-7CC2-75E6-46A7-0E58B4865D52}"/>
              </a:ext>
            </a:extLst>
          </p:cNvPr>
          <p:cNvSpPr/>
          <p:nvPr/>
        </p:nvSpPr>
        <p:spPr>
          <a:xfrm>
            <a:off x="11256579" y="5896303"/>
            <a:ext cx="672662" cy="5885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302675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81577AD-DA5F-48B3-8FB9-5199BA9EE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5350"/>
            <a:ext cx="4642228" cy="5330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 name="Title 1">
            <a:extLst>
              <a:ext uri="{FF2B5EF4-FFF2-40B4-BE49-F238E27FC236}">
                <a16:creationId xmlns:a16="http://schemas.microsoft.com/office/drawing/2014/main" id="{D025872E-DAD6-4A30-BBDD-4C34C747723B}"/>
              </a:ext>
            </a:extLst>
          </p:cNvPr>
          <p:cNvSpPr>
            <a:spLocks noGrp="1"/>
          </p:cNvSpPr>
          <p:nvPr>
            <p:ph type="title"/>
          </p:nvPr>
        </p:nvSpPr>
        <p:spPr>
          <a:xfrm>
            <a:off x="289249" y="1123837"/>
            <a:ext cx="4016116" cy="1255469"/>
          </a:xfrm>
        </p:spPr>
        <p:txBody>
          <a:bodyPr>
            <a:normAutofit/>
          </a:bodyPr>
          <a:lstStyle/>
          <a:p>
            <a:r>
              <a:rPr lang="fi-FI" sz="3100" b="1" dirty="0"/>
              <a:t>Suomen Uimaopetus- ja Hengenpelastusliitto</a:t>
            </a:r>
          </a:p>
        </p:txBody>
      </p:sp>
      <p:sp>
        <p:nvSpPr>
          <p:cNvPr id="9" name="Content Placeholder 8">
            <a:extLst>
              <a:ext uri="{FF2B5EF4-FFF2-40B4-BE49-F238E27FC236}">
                <a16:creationId xmlns:a16="http://schemas.microsoft.com/office/drawing/2014/main" id="{4B6BD7BB-96AA-43BF-BB5B-209A8F9AAE3A}"/>
              </a:ext>
            </a:extLst>
          </p:cNvPr>
          <p:cNvSpPr>
            <a:spLocks noGrp="1"/>
          </p:cNvSpPr>
          <p:nvPr>
            <p:ph idx="1"/>
          </p:nvPr>
        </p:nvSpPr>
        <p:spPr>
          <a:xfrm>
            <a:off x="289249" y="2510395"/>
            <a:ext cx="4016116" cy="3274586"/>
          </a:xfrm>
        </p:spPr>
        <p:txBody>
          <a:bodyPr anchor="t">
            <a:normAutofit/>
          </a:bodyPr>
          <a:lstStyle/>
          <a:p>
            <a:pPr>
              <a:buClr>
                <a:schemeClr val="bg1"/>
              </a:buClr>
            </a:pPr>
            <a:r>
              <a:rPr lang="fi-FI" dirty="0">
                <a:solidFill>
                  <a:srgbClr val="FFFFFF"/>
                </a:solidFill>
              </a:rPr>
              <a:t>Koulutus- ja valistusorganisaatio, jonka tehtävänä on uimataidon, vesi- ja jääturvallisuuden sekä niihin liittyvien olosuhteiden edistäminen</a:t>
            </a:r>
          </a:p>
          <a:p>
            <a:pPr>
              <a:buClr>
                <a:schemeClr val="bg1"/>
              </a:buClr>
            </a:pPr>
            <a:r>
              <a:rPr lang="fi-FI" dirty="0">
                <a:solidFill>
                  <a:srgbClr val="FFFFFF"/>
                </a:solidFill>
              </a:rPr>
              <a:t>Tehtävää toteutetaan yhteistyössä jäsenjärjestöjen, uimahalli- ja kylpyläalan, kuntien, viranomaisten, alan oppilaitosten ja muiden sidosryhmien kanssa </a:t>
            </a:r>
          </a:p>
        </p:txBody>
      </p:sp>
      <p:pic>
        <p:nvPicPr>
          <p:cNvPr id="11" name="Picture 10" descr="Diagram&#10;&#10;Description automatically generated">
            <a:extLst>
              <a:ext uri="{FF2B5EF4-FFF2-40B4-BE49-F238E27FC236}">
                <a16:creationId xmlns:a16="http://schemas.microsoft.com/office/drawing/2014/main" id="{5C86AFDB-C750-476E-B7EB-32F1A78BD5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8494" y="1607474"/>
            <a:ext cx="6476539" cy="3643052"/>
          </a:xfrm>
          <a:prstGeom prst="rect">
            <a:avLst/>
          </a:prstGeom>
        </p:spPr>
      </p:pic>
      <p:sp>
        <p:nvSpPr>
          <p:cNvPr id="5" name="Slide Number Placeholder 4">
            <a:extLst>
              <a:ext uri="{FF2B5EF4-FFF2-40B4-BE49-F238E27FC236}">
                <a16:creationId xmlns:a16="http://schemas.microsoft.com/office/drawing/2014/main" id="{94A6F51A-EAF3-4282-AD2C-336A10CECAD5}"/>
              </a:ext>
            </a:extLst>
          </p:cNvPr>
          <p:cNvSpPr>
            <a:spLocks noGrp="1"/>
          </p:cNvSpPr>
          <p:nvPr>
            <p:ph type="sldNum" sz="quarter" idx="12"/>
          </p:nvPr>
        </p:nvSpPr>
        <p:spPr>
          <a:xfrm>
            <a:off x="10634135" y="6356350"/>
            <a:ext cx="1530927" cy="365125"/>
          </a:xfrm>
        </p:spPr>
        <p:txBody>
          <a:bodyPr>
            <a:normAutofit/>
          </a:bodyPr>
          <a:lstStyle/>
          <a:p>
            <a:pPr>
              <a:spcAft>
                <a:spcPts val="600"/>
              </a:spcAft>
            </a:pPr>
            <a:fld id="{B7DA4E9F-0A7E-452B-AE79-EEF7D13AAFEF}" type="slidenum">
              <a:rPr lang="fi-FI" smtClean="0"/>
              <a:pPr>
                <a:spcAft>
                  <a:spcPts val="600"/>
                </a:spcAft>
              </a:pPr>
              <a:t>2</a:t>
            </a:fld>
            <a:endParaRPr lang="fi-FI"/>
          </a:p>
        </p:txBody>
      </p:sp>
      <p:pic>
        <p:nvPicPr>
          <p:cNvPr id="13" name="Picture 2" descr="Etusivu - Suomen Uimaopetus- ja Hengenpelastusliitto">
            <a:extLst>
              <a:ext uri="{FF2B5EF4-FFF2-40B4-BE49-F238E27FC236}">
                <a16:creationId xmlns:a16="http://schemas.microsoft.com/office/drawing/2014/main" id="{7C091AA2-7C56-4910-8D01-9C9A5F55265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352093" y="28849"/>
            <a:ext cx="698628" cy="69862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3BDBC42-6FA8-4215-B065-47EF2B3E0EAD}"/>
              </a:ext>
            </a:extLst>
          </p:cNvPr>
          <p:cNvPicPr>
            <a:picLocks noChangeAspect="1"/>
          </p:cNvPicPr>
          <p:nvPr/>
        </p:nvPicPr>
        <p:blipFill>
          <a:blip r:embed="rId5"/>
          <a:stretch>
            <a:fillRect/>
          </a:stretch>
        </p:blipFill>
        <p:spPr>
          <a:xfrm>
            <a:off x="128337" y="1"/>
            <a:ext cx="1040063" cy="698628"/>
          </a:xfrm>
          <a:prstGeom prst="rect">
            <a:avLst/>
          </a:prstGeom>
        </p:spPr>
      </p:pic>
      <p:sp>
        <p:nvSpPr>
          <p:cNvPr id="10" name="Footer Placeholder 3">
            <a:extLst>
              <a:ext uri="{FF2B5EF4-FFF2-40B4-BE49-F238E27FC236}">
                <a16:creationId xmlns:a16="http://schemas.microsoft.com/office/drawing/2014/main" id="{06323C9A-800D-9341-F050-03F93CB6E2E8}"/>
              </a:ext>
            </a:extLst>
          </p:cNvPr>
          <p:cNvSpPr>
            <a:spLocks noGrp="1"/>
          </p:cNvSpPr>
          <p:nvPr>
            <p:ph type="ftr" sz="quarter" idx="11"/>
          </p:nvPr>
        </p:nvSpPr>
        <p:spPr>
          <a:xfrm>
            <a:off x="3869268" y="6356350"/>
            <a:ext cx="5911517" cy="365125"/>
          </a:xfrm>
        </p:spPr>
        <p:txBody>
          <a:bodyPr>
            <a:normAutofit/>
          </a:bodyPr>
          <a:lstStyle/>
          <a:p>
            <a:pPr>
              <a:spcAft>
                <a:spcPts val="600"/>
              </a:spcAft>
            </a:pPr>
            <a:r>
              <a:rPr lang="fi-FI" dirty="0"/>
              <a:t>Kodin turvallisuusvalmennus &amp; SUH 2022</a:t>
            </a:r>
          </a:p>
        </p:txBody>
      </p:sp>
    </p:spTree>
    <p:extLst>
      <p:ext uri="{BB962C8B-B14F-4D97-AF65-F5344CB8AC3E}">
        <p14:creationId xmlns:p14="http://schemas.microsoft.com/office/powerpoint/2010/main" val="1332504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descr="Kuva, joka sisältää kohteen taivas, talvi, piha-, vesi&#10;&#10;Kuvaus luotu automaattisesti">
            <a:extLst>
              <a:ext uri="{FF2B5EF4-FFF2-40B4-BE49-F238E27FC236}">
                <a16:creationId xmlns:a16="http://schemas.microsoft.com/office/drawing/2014/main" id="{599D90E4-57D8-0395-E8F3-6C7C40CD832C}"/>
              </a:ext>
            </a:extLst>
          </p:cNvPr>
          <p:cNvPicPr>
            <a:picLocks noChangeAspect="1"/>
          </p:cNvPicPr>
          <p:nvPr/>
        </p:nvPicPr>
        <p:blipFill rotWithShape="1">
          <a:blip r:embed="rId3">
            <a:extLst>
              <a:ext uri="{28A0092B-C50C-407E-A947-70E740481C1C}">
                <a14:useLocalDpi xmlns:a14="http://schemas.microsoft.com/office/drawing/2010/main" val="0"/>
              </a:ext>
            </a:extLst>
          </a:blip>
          <a:srcRect t="13009" r="9092" b="10364"/>
          <a:stretch/>
        </p:blipFill>
        <p:spPr>
          <a:xfrm>
            <a:off x="20" y="1"/>
            <a:ext cx="12188932" cy="6858000"/>
          </a:xfrm>
          <a:prstGeom prst="rect">
            <a:avLst/>
          </a:prstGeom>
        </p:spPr>
      </p:pic>
      <p:sp>
        <p:nvSpPr>
          <p:cNvPr id="4" name="Footer Placeholder 3">
            <a:extLst>
              <a:ext uri="{FF2B5EF4-FFF2-40B4-BE49-F238E27FC236}">
                <a16:creationId xmlns:a16="http://schemas.microsoft.com/office/drawing/2014/main" id="{1C75DA78-302D-47D2-82B5-5600CCD23412}"/>
              </a:ext>
            </a:extLst>
          </p:cNvPr>
          <p:cNvSpPr>
            <a:spLocks noGrp="1"/>
          </p:cNvSpPr>
          <p:nvPr>
            <p:ph type="ftr" sz="quarter" idx="11"/>
          </p:nvPr>
        </p:nvSpPr>
        <p:spPr>
          <a:xfrm>
            <a:off x="3869268" y="6356350"/>
            <a:ext cx="5911517" cy="365125"/>
          </a:xfrm>
        </p:spPr>
        <p:txBody>
          <a:bodyPr>
            <a:normAutofit/>
          </a:bodyPr>
          <a:lstStyle/>
          <a:p>
            <a:pPr>
              <a:spcAft>
                <a:spcPts val="600"/>
              </a:spcAft>
            </a:pPr>
            <a:r>
              <a:rPr lang="fi-FI">
                <a:solidFill>
                  <a:srgbClr val="FFFFFF"/>
                </a:solidFill>
              </a:rPr>
              <a:t>Kodin turvallisuusvalmennus</a:t>
            </a:r>
          </a:p>
        </p:txBody>
      </p:sp>
      <p:sp>
        <p:nvSpPr>
          <p:cNvPr id="5" name="Slide Number Placeholder 4">
            <a:extLst>
              <a:ext uri="{FF2B5EF4-FFF2-40B4-BE49-F238E27FC236}">
                <a16:creationId xmlns:a16="http://schemas.microsoft.com/office/drawing/2014/main" id="{26245AEF-A62A-4186-A416-DD4F41B61356}"/>
              </a:ext>
            </a:extLst>
          </p:cNvPr>
          <p:cNvSpPr>
            <a:spLocks noGrp="1"/>
          </p:cNvSpPr>
          <p:nvPr>
            <p:ph type="sldNum" sz="quarter" idx="12"/>
          </p:nvPr>
        </p:nvSpPr>
        <p:spPr>
          <a:xfrm>
            <a:off x="10634135" y="6356350"/>
            <a:ext cx="1530927" cy="365125"/>
          </a:xfrm>
        </p:spPr>
        <p:txBody>
          <a:bodyPr>
            <a:normAutofit/>
          </a:bodyPr>
          <a:lstStyle/>
          <a:p>
            <a:pPr>
              <a:spcAft>
                <a:spcPts val="600"/>
              </a:spcAft>
            </a:pPr>
            <a:fld id="{B7DA4E9F-0A7E-452B-AE79-EEF7D13AAFEF}" type="slidenum">
              <a:rPr lang="fi-FI">
                <a:solidFill>
                  <a:srgbClr val="FFFFFF"/>
                </a:solidFill>
              </a:rPr>
              <a:pPr>
                <a:spcAft>
                  <a:spcPts val="600"/>
                </a:spcAft>
              </a:pPr>
              <a:t>20</a:t>
            </a:fld>
            <a:endParaRPr lang="fi-FI">
              <a:solidFill>
                <a:srgbClr val="FFFFFF"/>
              </a:solidFill>
            </a:endParaRPr>
          </a:p>
        </p:txBody>
      </p:sp>
      <p:pic>
        <p:nvPicPr>
          <p:cNvPr id="11" name="Picture 10">
            <a:extLst>
              <a:ext uri="{FF2B5EF4-FFF2-40B4-BE49-F238E27FC236}">
                <a16:creationId xmlns:a16="http://schemas.microsoft.com/office/drawing/2014/main" id="{67220B63-9D0A-4BBE-81FC-F3FFB7DD11D5}"/>
              </a:ext>
            </a:extLst>
          </p:cNvPr>
          <p:cNvPicPr>
            <a:picLocks noChangeAspect="1"/>
          </p:cNvPicPr>
          <p:nvPr/>
        </p:nvPicPr>
        <p:blipFill>
          <a:blip r:embed="rId4"/>
          <a:stretch>
            <a:fillRect/>
          </a:stretch>
        </p:blipFill>
        <p:spPr>
          <a:xfrm>
            <a:off x="128337" y="1"/>
            <a:ext cx="1040063" cy="698628"/>
          </a:xfrm>
          <a:prstGeom prst="rect">
            <a:avLst/>
          </a:prstGeom>
        </p:spPr>
      </p:pic>
      <p:pic>
        <p:nvPicPr>
          <p:cNvPr id="13" name="Picture 2" descr="Etusivu - Suomen Uimaopetus- ja Hengenpelastusliitto">
            <a:extLst>
              <a:ext uri="{FF2B5EF4-FFF2-40B4-BE49-F238E27FC236}">
                <a16:creationId xmlns:a16="http://schemas.microsoft.com/office/drawing/2014/main" id="{E76587A9-F223-4783-BB68-A0B3032B589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52093" y="28849"/>
            <a:ext cx="698628" cy="698628"/>
          </a:xfrm>
          <a:prstGeom prst="rect">
            <a:avLst/>
          </a:prstGeom>
          <a:noFill/>
          <a:extLst>
            <a:ext uri="{909E8E84-426E-40DD-AFC4-6F175D3DCCD1}">
              <a14:hiddenFill xmlns:a14="http://schemas.microsoft.com/office/drawing/2010/main">
                <a:solidFill>
                  <a:srgbClr val="FFFFFF"/>
                </a:solidFill>
              </a14:hiddenFill>
            </a:ext>
          </a:extLst>
        </p:spPr>
      </p:pic>
      <p:sp>
        <p:nvSpPr>
          <p:cNvPr id="6" name="Suorakulmio 5">
            <a:extLst>
              <a:ext uri="{FF2B5EF4-FFF2-40B4-BE49-F238E27FC236}">
                <a16:creationId xmlns:a16="http://schemas.microsoft.com/office/drawing/2014/main" id="{D4BC46E5-10EA-5A16-6A00-FBBFF3C353B4}"/>
              </a:ext>
            </a:extLst>
          </p:cNvPr>
          <p:cNvSpPr/>
          <p:nvPr/>
        </p:nvSpPr>
        <p:spPr>
          <a:xfrm>
            <a:off x="0" y="952871"/>
            <a:ext cx="7132317" cy="53834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Content Placeholder 2">
            <a:extLst>
              <a:ext uri="{FF2B5EF4-FFF2-40B4-BE49-F238E27FC236}">
                <a16:creationId xmlns:a16="http://schemas.microsoft.com/office/drawing/2014/main" id="{9EC9FCFB-8244-49F8-825E-F00A9A27639F}"/>
              </a:ext>
            </a:extLst>
          </p:cNvPr>
          <p:cNvSpPr>
            <a:spLocks noGrp="1"/>
          </p:cNvSpPr>
          <p:nvPr>
            <p:ph idx="1"/>
          </p:nvPr>
        </p:nvSpPr>
        <p:spPr>
          <a:xfrm>
            <a:off x="289248" y="2510395"/>
            <a:ext cx="6451109" cy="3274586"/>
          </a:xfrm>
        </p:spPr>
        <p:txBody>
          <a:bodyPr anchor="t">
            <a:normAutofit/>
          </a:bodyPr>
          <a:lstStyle/>
          <a:p>
            <a:pPr>
              <a:buClr>
                <a:schemeClr val="bg1"/>
              </a:buClr>
            </a:pPr>
            <a:r>
              <a:rPr lang="fi-FI" b="0" i="0" dirty="0">
                <a:solidFill>
                  <a:srgbClr val="FFFFFF"/>
                </a:solidFill>
                <a:effectLst/>
                <a:latin typeface="Inter"/>
              </a:rPr>
              <a:t>Suomen Uimaopetus- ja Hengenpelastusliiton (SUH) median ja avoimien viranomaislähteiden välityksellä kerättyjen ennakkotietojen mukaan Suomessa hukkuu jäihin vajoamisen seurauksena vuosittain 18 ihmistä.</a:t>
            </a:r>
          </a:p>
          <a:p>
            <a:pPr>
              <a:buClr>
                <a:schemeClr val="bg1"/>
              </a:buClr>
            </a:pPr>
            <a:r>
              <a:rPr lang="fi-FI" b="0" i="0" dirty="0">
                <a:solidFill>
                  <a:srgbClr val="FFFFFF"/>
                </a:solidFill>
                <a:effectLst/>
                <a:latin typeface="Inter"/>
              </a:rPr>
              <a:t>Hukkuneista 87 prosenttia on miehiä. </a:t>
            </a:r>
          </a:p>
          <a:p>
            <a:pPr>
              <a:buClr>
                <a:schemeClr val="bg1"/>
              </a:buClr>
            </a:pPr>
            <a:r>
              <a:rPr lang="fi-FI" b="0" i="0" dirty="0">
                <a:solidFill>
                  <a:srgbClr val="FFFFFF"/>
                </a:solidFill>
                <a:effectLst/>
                <a:latin typeface="Inter"/>
              </a:rPr>
              <a:t>Suurin osa tapauksista tapahtuu sisävesistöissä</a:t>
            </a:r>
            <a:r>
              <a:rPr lang="fi-FI" dirty="0">
                <a:solidFill>
                  <a:srgbClr val="FFFFFF"/>
                </a:solidFill>
                <a:latin typeface="Inter"/>
              </a:rPr>
              <a:t>.</a:t>
            </a:r>
          </a:p>
          <a:p>
            <a:pPr>
              <a:buClr>
                <a:schemeClr val="bg1"/>
              </a:buClr>
            </a:pPr>
            <a:r>
              <a:rPr lang="fi-FI" dirty="0">
                <a:solidFill>
                  <a:srgbClr val="FFFFFF"/>
                </a:solidFill>
                <a:latin typeface="Inter"/>
              </a:rPr>
              <a:t>K</a:t>
            </a:r>
            <a:r>
              <a:rPr lang="fi-FI" b="0" i="0" dirty="0">
                <a:solidFill>
                  <a:srgbClr val="FFFFFF"/>
                </a:solidFill>
                <a:effectLst/>
                <a:latin typeface="Inter"/>
              </a:rPr>
              <a:t>olmasosa tapahtumista sijoittuu Itä-Suomeen.</a:t>
            </a:r>
          </a:p>
          <a:p>
            <a:pPr>
              <a:buClr>
                <a:schemeClr val="bg1"/>
              </a:buClr>
            </a:pPr>
            <a:r>
              <a:rPr lang="fi-FI" dirty="0">
                <a:solidFill>
                  <a:srgbClr val="FFFFFF"/>
                </a:solidFill>
                <a:latin typeface="Inter"/>
              </a:rPr>
              <a:t>Noin kolmannes liikkeellä moottoriajoneuvolla.</a:t>
            </a:r>
            <a:r>
              <a:rPr lang="fi-FI" b="0" i="0" dirty="0">
                <a:solidFill>
                  <a:srgbClr val="FFFFFF"/>
                </a:solidFill>
                <a:effectLst/>
                <a:latin typeface="Inter"/>
              </a:rPr>
              <a:t> </a:t>
            </a:r>
            <a:endParaRPr lang="fi-FI" dirty="0">
              <a:solidFill>
                <a:srgbClr val="FFFFFF"/>
              </a:solidFill>
            </a:endParaRPr>
          </a:p>
        </p:txBody>
      </p:sp>
      <p:sp>
        <p:nvSpPr>
          <p:cNvPr id="2" name="Title 1">
            <a:extLst>
              <a:ext uri="{FF2B5EF4-FFF2-40B4-BE49-F238E27FC236}">
                <a16:creationId xmlns:a16="http://schemas.microsoft.com/office/drawing/2014/main" id="{963BBEF6-1569-467A-B5E5-3A0380427A4A}"/>
              </a:ext>
            </a:extLst>
          </p:cNvPr>
          <p:cNvSpPr>
            <a:spLocks noGrp="1"/>
          </p:cNvSpPr>
          <p:nvPr>
            <p:ph type="title"/>
          </p:nvPr>
        </p:nvSpPr>
        <p:spPr>
          <a:xfrm>
            <a:off x="289248" y="1123837"/>
            <a:ext cx="6451110" cy="1255469"/>
          </a:xfrm>
        </p:spPr>
        <p:txBody>
          <a:bodyPr>
            <a:normAutofit/>
          </a:bodyPr>
          <a:lstStyle/>
          <a:p>
            <a:r>
              <a:rPr lang="fi-FI" b="1" dirty="0"/>
              <a:t>Jääturvallisuustilastoa</a:t>
            </a:r>
          </a:p>
        </p:txBody>
      </p:sp>
    </p:spTree>
    <p:extLst>
      <p:ext uri="{BB962C8B-B14F-4D97-AF65-F5344CB8AC3E}">
        <p14:creationId xmlns:p14="http://schemas.microsoft.com/office/powerpoint/2010/main" val="14697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a:extLst>
              <a:ext uri="{FF2B5EF4-FFF2-40B4-BE49-F238E27FC236}">
                <a16:creationId xmlns:a16="http://schemas.microsoft.com/office/drawing/2014/main" id="{72C6FEEB-BFAD-F82A-6229-13A1A320EDEB}"/>
              </a:ext>
            </a:extLst>
          </p:cNvPr>
          <p:cNvSpPr>
            <a:spLocks noGrp="1"/>
          </p:cNvSpPr>
          <p:nvPr>
            <p:ph type="ftr" sz="quarter" idx="11"/>
          </p:nvPr>
        </p:nvSpPr>
        <p:spPr>
          <a:xfrm>
            <a:off x="5997988" y="6356349"/>
            <a:ext cx="5911517" cy="365125"/>
          </a:xfrm>
        </p:spPr>
        <p:txBody>
          <a:bodyPr/>
          <a:lstStyle/>
          <a:p>
            <a:pPr algn="ctr"/>
            <a:r>
              <a:rPr lang="fi-FI" dirty="0"/>
              <a:t>OTKES: TAPATURMAISET HUKKUMISET 2021</a:t>
            </a:r>
          </a:p>
        </p:txBody>
      </p:sp>
      <p:sp>
        <p:nvSpPr>
          <p:cNvPr id="3" name="Dian numeron paikkamerkki 2">
            <a:extLst>
              <a:ext uri="{FF2B5EF4-FFF2-40B4-BE49-F238E27FC236}">
                <a16:creationId xmlns:a16="http://schemas.microsoft.com/office/drawing/2014/main" id="{97FB9ED9-5C5D-FB76-FF89-F7245BCCD21D}"/>
              </a:ext>
            </a:extLst>
          </p:cNvPr>
          <p:cNvSpPr>
            <a:spLocks noGrp="1"/>
          </p:cNvSpPr>
          <p:nvPr>
            <p:ph type="sldNum" sz="quarter" idx="12"/>
          </p:nvPr>
        </p:nvSpPr>
        <p:spPr/>
        <p:txBody>
          <a:bodyPr/>
          <a:lstStyle/>
          <a:p>
            <a:fld id="{B7DA4E9F-0A7E-452B-AE79-EEF7D13AAFEF}" type="slidenum">
              <a:rPr lang="fi-FI" smtClean="0"/>
              <a:t>21</a:t>
            </a:fld>
            <a:endParaRPr lang="fi-FI"/>
          </a:p>
        </p:txBody>
      </p:sp>
      <p:pic>
        <p:nvPicPr>
          <p:cNvPr id="9" name="Kuva 8">
            <a:extLst>
              <a:ext uri="{FF2B5EF4-FFF2-40B4-BE49-F238E27FC236}">
                <a16:creationId xmlns:a16="http://schemas.microsoft.com/office/drawing/2014/main" id="{237BE4C5-9F48-886F-5E00-D66F39BDC9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5511"/>
            <a:ext cx="5395428" cy="2499577"/>
          </a:xfrm>
          <a:prstGeom prst="rect">
            <a:avLst/>
          </a:prstGeom>
        </p:spPr>
      </p:pic>
      <p:pic>
        <p:nvPicPr>
          <p:cNvPr id="11" name="Kuva 10">
            <a:extLst>
              <a:ext uri="{FF2B5EF4-FFF2-40B4-BE49-F238E27FC236}">
                <a16:creationId xmlns:a16="http://schemas.microsoft.com/office/drawing/2014/main" id="{749ACEDD-969D-9483-E89E-7B1811F7B1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442" y="3208084"/>
            <a:ext cx="5471634" cy="1577477"/>
          </a:xfrm>
          <a:prstGeom prst="rect">
            <a:avLst/>
          </a:prstGeom>
        </p:spPr>
      </p:pic>
      <p:pic>
        <p:nvPicPr>
          <p:cNvPr id="13" name="Kuva 12" descr="Kuva, joka sisältää kohteen teksti&#10;&#10;Kuvaus luotu automaattisesti">
            <a:extLst>
              <a:ext uri="{FF2B5EF4-FFF2-40B4-BE49-F238E27FC236}">
                <a16:creationId xmlns:a16="http://schemas.microsoft.com/office/drawing/2014/main" id="{D341B7F1-845B-0605-8166-9D2FE6FA64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321" y="4963170"/>
            <a:ext cx="5456393" cy="883997"/>
          </a:xfrm>
          <a:prstGeom prst="rect">
            <a:avLst/>
          </a:prstGeom>
        </p:spPr>
      </p:pic>
      <p:pic>
        <p:nvPicPr>
          <p:cNvPr id="15" name="Kuva 14">
            <a:extLst>
              <a:ext uri="{FF2B5EF4-FFF2-40B4-BE49-F238E27FC236}">
                <a16:creationId xmlns:a16="http://schemas.microsoft.com/office/drawing/2014/main" id="{07948D10-7775-2E83-F17E-60041A9B2E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1695300"/>
            <a:ext cx="5715495" cy="3467400"/>
          </a:xfrm>
          <a:prstGeom prst="rect">
            <a:avLst/>
          </a:prstGeom>
        </p:spPr>
      </p:pic>
    </p:spTree>
    <p:extLst>
      <p:ext uri="{BB962C8B-B14F-4D97-AF65-F5344CB8AC3E}">
        <p14:creationId xmlns:p14="http://schemas.microsoft.com/office/powerpoint/2010/main" val="1436721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Kuva 4" descr="Kuva, joka sisältää kohteen teksti, ajoneuvo, auto, maa-ajoneuvo&#10;&#10;Kuvaus luotu automaattisesti">
            <a:extLst>
              <a:ext uri="{FF2B5EF4-FFF2-40B4-BE49-F238E27FC236}">
                <a16:creationId xmlns:a16="http://schemas.microsoft.com/office/drawing/2014/main" id="{2CC89CD8-F2E4-062A-DB32-800F2227AA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Footer Placeholder 1">
            <a:extLst>
              <a:ext uri="{FF2B5EF4-FFF2-40B4-BE49-F238E27FC236}">
                <a16:creationId xmlns:a16="http://schemas.microsoft.com/office/drawing/2014/main" id="{15FD93D9-C3B9-4E8A-915D-8529EC5F9D96}"/>
              </a:ext>
            </a:extLst>
          </p:cNvPr>
          <p:cNvSpPr>
            <a:spLocks noGrp="1"/>
          </p:cNvSpPr>
          <p:nvPr>
            <p:ph type="ftr" sz="quarter" idx="11"/>
          </p:nvPr>
        </p:nvSpPr>
        <p:spPr>
          <a:xfrm>
            <a:off x="3869268" y="6356350"/>
            <a:ext cx="5911517" cy="365125"/>
          </a:xfrm>
        </p:spPr>
        <p:txBody>
          <a:bodyPr>
            <a:normAutofit/>
          </a:bodyPr>
          <a:lstStyle/>
          <a:p>
            <a:pPr>
              <a:spcAft>
                <a:spcPts val="600"/>
              </a:spcAft>
            </a:pPr>
            <a:r>
              <a:rPr lang="fi-FI">
                <a:solidFill>
                  <a:srgbClr val="FFFFFF"/>
                </a:solidFill>
              </a:rPr>
              <a:t>Kodin turvallisuusvalmennus</a:t>
            </a:r>
          </a:p>
        </p:txBody>
      </p:sp>
      <p:sp>
        <p:nvSpPr>
          <p:cNvPr id="3" name="Slide Number Placeholder 2">
            <a:extLst>
              <a:ext uri="{FF2B5EF4-FFF2-40B4-BE49-F238E27FC236}">
                <a16:creationId xmlns:a16="http://schemas.microsoft.com/office/drawing/2014/main" id="{0D34818C-2353-4400-8045-CC694CC19A12}"/>
              </a:ext>
            </a:extLst>
          </p:cNvPr>
          <p:cNvSpPr>
            <a:spLocks noGrp="1"/>
          </p:cNvSpPr>
          <p:nvPr>
            <p:ph type="sldNum" sz="quarter" idx="12"/>
          </p:nvPr>
        </p:nvSpPr>
        <p:spPr>
          <a:xfrm>
            <a:off x="10634135" y="6356350"/>
            <a:ext cx="1530927" cy="365125"/>
          </a:xfrm>
        </p:spPr>
        <p:txBody>
          <a:bodyPr>
            <a:normAutofit/>
          </a:bodyPr>
          <a:lstStyle/>
          <a:p>
            <a:pPr>
              <a:spcAft>
                <a:spcPts val="600"/>
              </a:spcAft>
            </a:pPr>
            <a:fld id="{B7DA4E9F-0A7E-452B-AE79-EEF7D13AAFEF}" type="slidenum">
              <a:rPr lang="fi-FI">
                <a:solidFill>
                  <a:srgbClr val="FFFFFF"/>
                </a:solidFill>
              </a:rPr>
              <a:pPr>
                <a:spcAft>
                  <a:spcPts val="600"/>
                </a:spcAft>
              </a:pPr>
              <a:t>22</a:t>
            </a:fld>
            <a:endParaRPr lang="fi-FI">
              <a:solidFill>
                <a:srgbClr val="FFFFFF"/>
              </a:solidFill>
            </a:endParaRPr>
          </a:p>
        </p:txBody>
      </p:sp>
    </p:spTree>
    <p:extLst>
      <p:ext uri="{BB962C8B-B14F-4D97-AF65-F5344CB8AC3E}">
        <p14:creationId xmlns:p14="http://schemas.microsoft.com/office/powerpoint/2010/main" val="1543985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73D0998A-CC13-FFF9-86CF-2F2661B32E35}"/>
              </a:ext>
            </a:extLst>
          </p:cNvPr>
          <p:cNvSpPr/>
          <p:nvPr/>
        </p:nvSpPr>
        <p:spPr>
          <a:xfrm>
            <a:off x="0" y="727477"/>
            <a:ext cx="5631543" cy="53394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52048E23-9B30-455B-B52B-9E64444393F6}"/>
              </a:ext>
            </a:extLst>
          </p:cNvPr>
          <p:cNvSpPr>
            <a:spLocks noGrp="1"/>
          </p:cNvSpPr>
          <p:nvPr>
            <p:ph type="title"/>
          </p:nvPr>
        </p:nvSpPr>
        <p:spPr>
          <a:xfrm>
            <a:off x="289248" y="1123837"/>
            <a:ext cx="4998963" cy="1255469"/>
          </a:xfrm>
        </p:spPr>
        <p:txBody>
          <a:bodyPr>
            <a:normAutofit/>
          </a:bodyPr>
          <a:lstStyle/>
          <a:p>
            <a:r>
              <a:rPr lang="fi-FI" b="1" dirty="0"/>
              <a:t>Vaaranpaikat</a:t>
            </a:r>
          </a:p>
        </p:txBody>
      </p:sp>
      <p:sp>
        <p:nvSpPr>
          <p:cNvPr id="3" name="Content Placeholder 2">
            <a:extLst>
              <a:ext uri="{FF2B5EF4-FFF2-40B4-BE49-F238E27FC236}">
                <a16:creationId xmlns:a16="http://schemas.microsoft.com/office/drawing/2014/main" id="{56557C40-7029-4462-9F60-560F38BC9B4C}"/>
              </a:ext>
            </a:extLst>
          </p:cNvPr>
          <p:cNvSpPr>
            <a:spLocks noGrp="1"/>
          </p:cNvSpPr>
          <p:nvPr>
            <p:ph idx="1"/>
          </p:nvPr>
        </p:nvSpPr>
        <p:spPr>
          <a:xfrm>
            <a:off x="289249" y="2510395"/>
            <a:ext cx="4998962" cy="3274586"/>
          </a:xfrm>
        </p:spPr>
        <p:txBody>
          <a:bodyPr anchor="t">
            <a:normAutofit/>
          </a:bodyPr>
          <a:lstStyle/>
          <a:p>
            <a:pPr>
              <a:buClr>
                <a:schemeClr val="bg1"/>
              </a:buClr>
            </a:pPr>
            <a:r>
              <a:rPr lang="fi-FI" sz="1400" dirty="0">
                <a:solidFill>
                  <a:srgbClr val="FFFFFF"/>
                </a:solidFill>
              </a:rPr>
              <a:t>Veden virtauksen vuoksi jääalueen vaaranpaikkoja ovat joet, järvien kapeikot, karikot, niemenkärjet, jokien ja purojen suistot sekä äkkijyrkästi veteen putoavien rantapenkereiden vierustat.</a:t>
            </a:r>
          </a:p>
          <a:p>
            <a:pPr>
              <a:buClr>
                <a:schemeClr val="bg1"/>
              </a:buClr>
            </a:pPr>
            <a:r>
              <a:rPr lang="fi-FI" sz="1400" dirty="0">
                <a:solidFill>
                  <a:srgbClr val="FFFFFF"/>
                </a:solidFill>
              </a:rPr>
              <a:t>Sillat, laiturit ja jäässä makaavat alukset sitovat lämpöä sekä synnyttävät virtauksia, jotka heikentävät jäätä niiden alla ja lähituntumassa.</a:t>
            </a:r>
          </a:p>
          <a:p>
            <a:pPr>
              <a:buClr>
                <a:schemeClr val="bg1"/>
              </a:buClr>
            </a:pPr>
            <a:r>
              <a:rPr lang="fi-FI" sz="1400" dirty="0">
                <a:solidFill>
                  <a:srgbClr val="FFFFFF"/>
                </a:solidFill>
              </a:rPr>
              <a:t>Laivaväylien, halkeamien ja avantojen kohdalla jään kantavuus on heikentynyt. Kaislat taas tekevät jäästä seulan ja samalla hauraan. Rikkoutuman kohdalle kinostuva lumi ohentaa jäätä ja voi joskus sulattaa sen kokonaan.</a:t>
            </a:r>
          </a:p>
          <a:p>
            <a:pPr>
              <a:buClr>
                <a:schemeClr val="bg1"/>
              </a:buClr>
            </a:pPr>
            <a:r>
              <a:rPr lang="fi-FI" sz="1400" dirty="0">
                <a:solidFill>
                  <a:srgbClr val="FFFFFF"/>
                </a:solidFill>
              </a:rPr>
              <a:t>Vesistöjen syvänteiden kohdalla jää voi olla ympäröivää jäätä heikompaa, koska niissä oleva suurempi vesimäärä jäähtyy hitaammin.</a:t>
            </a:r>
          </a:p>
        </p:txBody>
      </p:sp>
      <p:sp>
        <p:nvSpPr>
          <p:cNvPr id="4" name="Footer Placeholder 3">
            <a:extLst>
              <a:ext uri="{FF2B5EF4-FFF2-40B4-BE49-F238E27FC236}">
                <a16:creationId xmlns:a16="http://schemas.microsoft.com/office/drawing/2014/main" id="{236C4002-C452-4962-8096-D08CA8BF0FBE}"/>
              </a:ext>
            </a:extLst>
          </p:cNvPr>
          <p:cNvSpPr>
            <a:spLocks noGrp="1"/>
          </p:cNvSpPr>
          <p:nvPr>
            <p:ph type="ftr" sz="quarter" idx="11"/>
          </p:nvPr>
        </p:nvSpPr>
        <p:spPr>
          <a:xfrm>
            <a:off x="3869268" y="6356350"/>
            <a:ext cx="5911517" cy="365125"/>
          </a:xfrm>
        </p:spPr>
        <p:txBody>
          <a:bodyPr>
            <a:normAutofit/>
          </a:bodyPr>
          <a:lstStyle/>
          <a:p>
            <a:pPr>
              <a:spcAft>
                <a:spcPts val="600"/>
              </a:spcAft>
            </a:pPr>
            <a:r>
              <a:rPr lang="fi-FI"/>
              <a:t>Kodin turvallisuusvalmennus</a:t>
            </a:r>
          </a:p>
        </p:txBody>
      </p:sp>
      <p:sp>
        <p:nvSpPr>
          <p:cNvPr id="5" name="Slide Number Placeholder 4">
            <a:extLst>
              <a:ext uri="{FF2B5EF4-FFF2-40B4-BE49-F238E27FC236}">
                <a16:creationId xmlns:a16="http://schemas.microsoft.com/office/drawing/2014/main" id="{3FE80A83-6B80-4F00-8414-C0FD6BFD4F61}"/>
              </a:ext>
            </a:extLst>
          </p:cNvPr>
          <p:cNvSpPr>
            <a:spLocks noGrp="1"/>
          </p:cNvSpPr>
          <p:nvPr>
            <p:ph type="sldNum" sz="quarter" idx="12"/>
          </p:nvPr>
        </p:nvSpPr>
        <p:spPr>
          <a:xfrm>
            <a:off x="10634135" y="6356350"/>
            <a:ext cx="1530927" cy="365125"/>
          </a:xfrm>
        </p:spPr>
        <p:txBody>
          <a:bodyPr>
            <a:normAutofit/>
          </a:bodyPr>
          <a:lstStyle/>
          <a:p>
            <a:pPr>
              <a:spcAft>
                <a:spcPts val="600"/>
              </a:spcAft>
            </a:pPr>
            <a:fld id="{B7DA4E9F-0A7E-452B-AE79-EEF7D13AAFEF}" type="slidenum">
              <a:rPr lang="fi-FI" smtClean="0"/>
              <a:pPr>
                <a:spcAft>
                  <a:spcPts val="600"/>
                </a:spcAft>
              </a:pPr>
              <a:t>23</a:t>
            </a:fld>
            <a:endParaRPr lang="fi-FI"/>
          </a:p>
        </p:txBody>
      </p:sp>
      <p:pic>
        <p:nvPicPr>
          <p:cNvPr id="10" name="Picture 9" descr="Diagram&#10;&#10;Description automatically generated">
            <a:extLst>
              <a:ext uri="{FF2B5EF4-FFF2-40B4-BE49-F238E27FC236}">
                <a16:creationId xmlns:a16="http://schemas.microsoft.com/office/drawing/2014/main" id="{CACB74EB-756B-4CE2-AC48-72F3FD3E56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5777" y="556027"/>
            <a:ext cx="5906299" cy="5728301"/>
          </a:xfrm>
          <a:prstGeom prst="rect">
            <a:avLst/>
          </a:prstGeom>
        </p:spPr>
      </p:pic>
      <p:pic>
        <p:nvPicPr>
          <p:cNvPr id="28" name="Picture 27">
            <a:extLst>
              <a:ext uri="{FF2B5EF4-FFF2-40B4-BE49-F238E27FC236}">
                <a16:creationId xmlns:a16="http://schemas.microsoft.com/office/drawing/2014/main" id="{CDEF1ABD-D494-4DD8-BCBB-B78DB9FF8BB4}"/>
              </a:ext>
            </a:extLst>
          </p:cNvPr>
          <p:cNvPicPr>
            <a:picLocks noChangeAspect="1"/>
          </p:cNvPicPr>
          <p:nvPr/>
        </p:nvPicPr>
        <p:blipFill>
          <a:blip r:embed="rId4"/>
          <a:stretch>
            <a:fillRect/>
          </a:stretch>
        </p:blipFill>
        <p:spPr>
          <a:xfrm>
            <a:off x="128337" y="1"/>
            <a:ext cx="1040063" cy="698628"/>
          </a:xfrm>
          <a:prstGeom prst="rect">
            <a:avLst/>
          </a:prstGeom>
        </p:spPr>
      </p:pic>
      <p:pic>
        <p:nvPicPr>
          <p:cNvPr id="6" name="Picture 2" descr="Etusivu - Suomen Uimaopetus- ja Hengenpelastusliitto">
            <a:extLst>
              <a:ext uri="{FF2B5EF4-FFF2-40B4-BE49-F238E27FC236}">
                <a16:creationId xmlns:a16="http://schemas.microsoft.com/office/drawing/2014/main" id="{ADFBB907-6CC7-40CF-5928-7D28DEFA03D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52093" y="28849"/>
            <a:ext cx="698628" cy="698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922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2">
            <a:extLst>
              <a:ext uri="{FF2B5EF4-FFF2-40B4-BE49-F238E27FC236}">
                <a16:creationId xmlns:a16="http://schemas.microsoft.com/office/drawing/2014/main" id="{D3A0B3C2-F116-43F8-A69B-5D58C7521BF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4279F742-41C6-4A67-9492-6D0D58C29347}"/>
              </a:ext>
            </a:extLst>
          </p:cNvPr>
          <p:cNvSpPr>
            <a:spLocks noGrp="1"/>
          </p:cNvSpPr>
          <p:nvPr>
            <p:ph type="ftr" sz="quarter" idx="11"/>
          </p:nvPr>
        </p:nvSpPr>
        <p:spPr>
          <a:xfrm>
            <a:off x="3869268" y="6356350"/>
            <a:ext cx="5911517" cy="365125"/>
          </a:xfrm>
        </p:spPr>
        <p:txBody>
          <a:bodyPr>
            <a:normAutofit/>
          </a:bodyPr>
          <a:lstStyle/>
          <a:p>
            <a:pPr>
              <a:spcAft>
                <a:spcPts val="600"/>
              </a:spcAft>
            </a:pPr>
            <a:r>
              <a:rPr lang="fi-FI">
                <a:solidFill>
                  <a:srgbClr val="FFFFFF"/>
                </a:solidFill>
              </a:rPr>
              <a:t>Kodin turvallisuusvalmennus</a:t>
            </a:r>
          </a:p>
        </p:txBody>
      </p:sp>
      <p:sp>
        <p:nvSpPr>
          <p:cNvPr id="3" name="Slide Number Placeholder 2">
            <a:extLst>
              <a:ext uri="{FF2B5EF4-FFF2-40B4-BE49-F238E27FC236}">
                <a16:creationId xmlns:a16="http://schemas.microsoft.com/office/drawing/2014/main" id="{DF5C4178-A254-45E0-988D-D10D4D016D51}"/>
              </a:ext>
            </a:extLst>
          </p:cNvPr>
          <p:cNvSpPr>
            <a:spLocks noGrp="1"/>
          </p:cNvSpPr>
          <p:nvPr>
            <p:ph type="sldNum" sz="quarter" idx="12"/>
          </p:nvPr>
        </p:nvSpPr>
        <p:spPr>
          <a:xfrm>
            <a:off x="10634135" y="6356350"/>
            <a:ext cx="1530927" cy="365125"/>
          </a:xfrm>
        </p:spPr>
        <p:txBody>
          <a:bodyPr>
            <a:normAutofit/>
          </a:bodyPr>
          <a:lstStyle/>
          <a:p>
            <a:pPr>
              <a:spcAft>
                <a:spcPts val="600"/>
              </a:spcAft>
            </a:pPr>
            <a:fld id="{B7DA4E9F-0A7E-452B-AE79-EEF7D13AAFEF}" type="slidenum">
              <a:rPr lang="fi-FI">
                <a:solidFill>
                  <a:srgbClr val="FFFFFF"/>
                </a:solidFill>
              </a:rPr>
              <a:pPr>
                <a:spcAft>
                  <a:spcPts val="600"/>
                </a:spcAft>
              </a:pPr>
              <a:t>24</a:t>
            </a:fld>
            <a:endParaRPr lang="fi-FI">
              <a:solidFill>
                <a:srgbClr val="FFFFFF"/>
              </a:solidFill>
            </a:endParaRPr>
          </a:p>
        </p:txBody>
      </p:sp>
    </p:spTree>
    <p:extLst>
      <p:ext uri="{BB962C8B-B14F-4D97-AF65-F5344CB8AC3E}">
        <p14:creationId xmlns:p14="http://schemas.microsoft.com/office/powerpoint/2010/main" val="3284000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a:extLst>
              <a:ext uri="{FF2B5EF4-FFF2-40B4-BE49-F238E27FC236}">
                <a16:creationId xmlns:a16="http://schemas.microsoft.com/office/drawing/2014/main" id="{ED01D0B5-D1A1-5974-2D12-D17F046928B2}"/>
              </a:ext>
            </a:extLst>
          </p:cNvPr>
          <p:cNvSpPr>
            <a:spLocks noGrp="1"/>
          </p:cNvSpPr>
          <p:nvPr>
            <p:ph type="ftr" sz="quarter" idx="11"/>
          </p:nvPr>
        </p:nvSpPr>
        <p:spPr/>
        <p:txBody>
          <a:bodyPr/>
          <a:lstStyle/>
          <a:p>
            <a:r>
              <a:rPr lang="fi-FI"/>
              <a:t>Kodin turvallisuusvalmennus</a:t>
            </a:r>
          </a:p>
        </p:txBody>
      </p:sp>
      <p:sp>
        <p:nvSpPr>
          <p:cNvPr id="3" name="Dian numeron paikkamerkki 2">
            <a:extLst>
              <a:ext uri="{FF2B5EF4-FFF2-40B4-BE49-F238E27FC236}">
                <a16:creationId xmlns:a16="http://schemas.microsoft.com/office/drawing/2014/main" id="{7727B8C3-9CAA-B7F1-0BF2-939DD6BB1194}"/>
              </a:ext>
            </a:extLst>
          </p:cNvPr>
          <p:cNvSpPr>
            <a:spLocks noGrp="1"/>
          </p:cNvSpPr>
          <p:nvPr>
            <p:ph type="sldNum" sz="quarter" idx="12"/>
          </p:nvPr>
        </p:nvSpPr>
        <p:spPr/>
        <p:txBody>
          <a:bodyPr/>
          <a:lstStyle/>
          <a:p>
            <a:fld id="{B7DA4E9F-0A7E-452B-AE79-EEF7D13AAFEF}" type="slidenum">
              <a:rPr lang="fi-FI" smtClean="0"/>
              <a:t>25</a:t>
            </a:fld>
            <a:endParaRPr lang="fi-FI"/>
          </a:p>
        </p:txBody>
      </p:sp>
      <p:pic>
        <p:nvPicPr>
          <p:cNvPr id="4" name="Kuva 3">
            <a:hlinkClick r:id="rId3"/>
            <a:extLst>
              <a:ext uri="{FF2B5EF4-FFF2-40B4-BE49-F238E27FC236}">
                <a16:creationId xmlns:a16="http://schemas.microsoft.com/office/drawing/2014/main" id="{74DF2766-89EC-2B51-FB9A-587AED5959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76458"/>
          </a:xfrm>
          <a:prstGeom prst="rect">
            <a:avLst/>
          </a:prstGeom>
        </p:spPr>
      </p:pic>
    </p:spTree>
    <p:extLst>
      <p:ext uri="{BB962C8B-B14F-4D97-AF65-F5344CB8AC3E}">
        <p14:creationId xmlns:p14="http://schemas.microsoft.com/office/powerpoint/2010/main" val="1710077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a:extLst>
              <a:ext uri="{FF2B5EF4-FFF2-40B4-BE49-F238E27FC236}">
                <a16:creationId xmlns:a16="http://schemas.microsoft.com/office/drawing/2014/main" id="{1F9D9CEA-3D2E-DD97-EF12-C923FF46E49A}"/>
              </a:ext>
            </a:extLst>
          </p:cNvPr>
          <p:cNvSpPr>
            <a:spLocks noGrp="1"/>
          </p:cNvSpPr>
          <p:nvPr>
            <p:ph type="ftr" sz="quarter" idx="11"/>
          </p:nvPr>
        </p:nvSpPr>
        <p:spPr/>
        <p:txBody>
          <a:bodyPr/>
          <a:lstStyle/>
          <a:p>
            <a:r>
              <a:rPr lang="fi-FI"/>
              <a:t>Kodin turvallisuusvalmennus</a:t>
            </a:r>
          </a:p>
        </p:txBody>
      </p:sp>
      <p:sp>
        <p:nvSpPr>
          <p:cNvPr id="3" name="Dian numeron paikkamerkki 2">
            <a:extLst>
              <a:ext uri="{FF2B5EF4-FFF2-40B4-BE49-F238E27FC236}">
                <a16:creationId xmlns:a16="http://schemas.microsoft.com/office/drawing/2014/main" id="{F4195BE5-BB3B-6BD1-064F-46D5A4D0845D}"/>
              </a:ext>
            </a:extLst>
          </p:cNvPr>
          <p:cNvSpPr>
            <a:spLocks noGrp="1"/>
          </p:cNvSpPr>
          <p:nvPr>
            <p:ph type="sldNum" sz="quarter" idx="12"/>
          </p:nvPr>
        </p:nvSpPr>
        <p:spPr/>
        <p:txBody>
          <a:bodyPr/>
          <a:lstStyle/>
          <a:p>
            <a:fld id="{B7DA4E9F-0A7E-452B-AE79-EEF7D13AAFEF}" type="slidenum">
              <a:rPr lang="fi-FI" smtClean="0"/>
              <a:t>26</a:t>
            </a:fld>
            <a:endParaRPr lang="fi-FI"/>
          </a:p>
        </p:txBody>
      </p:sp>
      <p:pic>
        <p:nvPicPr>
          <p:cNvPr id="5" name="Kuva 4">
            <a:extLst>
              <a:ext uri="{FF2B5EF4-FFF2-40B4-BE49-F238E27FC236}">
                <a16:creationId xmlns:a16="http://schemas.microsoft.com/office/drawing/2014/main" id="{F7BEBEF5-26B6-71FF-9C23-AE560DC8B4C8}"/>
              </a:ext>
            </a:extLst>
          </p:cNvPr>
          <p:cNvPicPr>
            <a:picLocks noChangeAspect="1"/>
          </p:cNvPicPr>
          <p:nvPr/>
        </p:nvPicPr>
        <p:blipFill rotWithShape="1">
          <a:blip r:embed="rId3">
            <a:extLst>
              <a:ext uri="{28A0092B-C50C-407E-A947-70E740481C1C}">
                <a14:useLocalDpi xmlns:a14="http://schemas.microsoft.com/office/drawing/2010/main" val="0"/>
              </a:ext>
            </a:extLst>
          </a:blip>
          <a:srcRect r="1610"/>
          <a:stretch/>
        </p:blipFill>
        <p:spPr>
          <a:xfrm>
            <a:off x="7328824" y="282575"/>
            <a:ext cx="4334793" cy="6219825"/>
          </a:xfrm>
          <a:prstGeom prst="rect">
            <a:avLst/>
          </a:prstGeom>
        </p:spPr>
      </p:pic>
      <p:pic>
        <p:nvPicPr>
          <p:cNvPr id="9" name="Kuva 8">
            <a:extLst>
              <a:ext uri="{FF2B5EF4-FFF2-40B4-BE49-F238E27FC236}">
                <a16:creationId xmlns:a16="http://schemas.microsoft.com/office/drawing/2014/main" id="{3123F37E-AEC4-2FB6-B0FB-023E555B05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3807" y="1140592"/>
            <a:ext cx="3531220" cy="4981030"/>
          </a:xfrm>
          <a:prstGeom prst="rect">
            <a:avLst/>
          </a:prstGeom>
        </p:spPr>
      </p:pic>
      <p:pic>
        <p:nvPicPr>
          <p:cNvPr id="7" name="Kuva 6">
            <a:extLst>
              <a:ext uri="{FF2B5EF4-FFF2-40B4-BE49-F238E27FC236}">
                <a16:creationId xmlns:a16="http://schemas.microsoft.com/office/drawing/2014/main" id="{F2D4B7E8-BBF8-9475-3087-79AEB1BF61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964" y="136525"/>
            <a:ext cx="3869268" cy="2176463"/>
          </a:xfrm>
          <a:prstGeom prst="rect">
            <a:avLst/>
          </a:prstGeom>
        </p:spPr>
      </p:pic>
    </p:spTree>
    <p:extLst>
      <p:ext uri="{BB962C8B-B14F-4D97-AF65-F5344CB8AC3E}">
        <p14:creationId xmlns:p14="http://schemas.microsoft.com/office/powerpoint/2010/main" val="14606881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19EC33B-A15F-46F9-9B27-217DFA902233}"/>
              </a:ext>
            </a:extLst>
          </p:cNvPr>
          <p:cNvSpPr>
            <a:spLocks noGrp="1"/>
          </p:cNvSpPr>
          <p:nvPr>
            <p:ph type="ftr" sz="quarter" idx="11"/>
          </p:nvPr>
        </p:nvSpPr>
        <p:spPr/>
        <p:txBody>
          <a:bodyPr/>
          <a:lstStyle/>
          <a:p>
            <a:r>
              <a:rPr lang="fi-FI"/>
              <a:t>Kodin turvallisuusvalmennus</a:t>
            </a:r>
          </a:p>
        </p:txBody>
      </p:sp>
      <p:sp>
        <p:nvSpPr>
          <p:cNvPr id="3" name="Slide Number Placeholder 2">
            <a:extLst>
              <a:ext uri="{FF2B5EF4-FFF2-40B4-BE49-F238E27FC236}">
                <a16:creationId xmlns:a16="http://schemas.microsoft.com/office/drawing/2014/main" id="{D5A59431-E6AE-441D-9696-BE372A659F1D}"/>
              </a:ext>
            </a:extLst>
          </p:cNvPr>
          <p:cNvSpPr>
            <a:spLocks noGrp="1"/>
          </p:cNvSpPr>
          <p:nvPr>
            <p:ph type="sldNum" sz="quarter" idx="12"/>
          </p:nvPr>
        </p:nvSpPr>
        <p:spPr/>
        <p:txBody>
          <a:bodyPr/>
          <a:lstStyle/>
          <a:p>
            <a:fld id="{B7DA4E9F-0A7E-452B-AE79-EEF7D13AAFEF}" type="slidenum">
              <a:rPr lang="fi-FI" smtClean="0"/>
              <a:t>27</a:t>
            </a:fld>
            <a:endParaRPr lang="fi-FI"/>
          </a:p>
        </p:txBody>
      </p:sp>
      <p:pic>
        <p:nvPicPr>
          <p:cNvPr id="4" name="Kuva 2">
            <a:extLst>
              <a:ext uri="{FF2B5EF4-FFF2-40B4-BE49-F238E27FC236}">
                <a16:creationId xmlns:a16="http://schemas.microsoft.com/office/drawing/2014/main" id="{B8CE2991-7887-4841-8B0F-B2C6D2723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uorakulmio 4">
            <a:extLst>
              <a:ext uri="{FF2B5EF4-FFF2-40B4-BE49-F238E27FC236}">
                <a16:creationId xmlns:a16="http://schemas.microsoft.com/office/drawing/2014/main" id="{23D20431-7E02-A47E-0F8D-1CA3EFAA5703}"/>
              </a:ext>
            </a:extLst>
          </p:cNvPr>
          <p:cNvSpPr/>
          <p:nvPr/>
        </p:nvSpPr>
        <p:spPr>
          <a:xfrm>
            <a:off x="11256579" y="5843752"/>
            <a:ext cx="651642" cy="672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655683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a:extLst>
              <a:ext uri="{FF2B5EF4-FFF2-40B4-BE49-F238E27FC236}">
                <a16:creationId xmlns:a16="http://schemas.microsoft.com/office/drawing/2014/main" id="{EA3C4137-149B-D588-29EE-FA91A5AC545E}"/>
              </a:ext>
            </a:extLst>
          </p:cNvPr>
          <p:cNvSpPr>
            <a:spLocks noGrp="1"/>
          </p:cNvSpPr>
          <p:nvPr>
            <p:ph type="ftr" sz="quarter" idx="11"/>
          </p:nvPr>
        </p:nvSpPr>
        <p:spPr/>
        <p:txBody>
          <a:bodyPr/>
          <a:lstStyle/>
          <a:p>
            <a:r>
              <a:rPr lang="fi-FI"/>
              <a:t>Kodin turvallisuusvalmennus</a:t>
            </a:r>
          </a:p>
        </p:txBody>
      </p:sp>
      <p:sp>
        <p:nvSpPr>
          <p:cNvPr id="3" name="Dian numeron paikkamerkki 2">
            <a:extLst>
              <a:ext uri="{FF2B5EF4-FFF2-40B4-BE49-F238E27FC236}">
                <a16:creationId xmlns:a16="http://schemas.microsoft.com/office/drawing/2014/main" id="{579BC26D-0445-BE74-2D4B-09C7B056ED90}"/>
              </a:ext>
            </a:extLst>
          </p:cNvPr>
          <p:cNvSpPr>
            <a:spLocks noGrp="1"/>
          </p:cNvSpPr>
          <p:nvPr>
            <p:ph type="sldNum" sz="quarter" idx="12"/>
          </p:nvPr>
        </p:nvSpPr>
        <p:spPr/>
        <p:txBody>
          <a:bodyPr/>
          <a:lstStyle/>
          <a:p>
            <a:fld id="{B7DA4E9F-0A7E-452B-AE79-EEF7D13AAFEF}" type="slidenum">
              <a:rPr lang="fi-FI" smtClean="0"/>
              <a:t>28</a:t>
            </a:fld>
            <a:endParaRPr lang="fi-FI"/>
          </a:p>
        </p:txBody>
      </p:sp>
      <p:pic>
        <p:nvPicPr>
          <p:cNvPr id="4" name="Kuva 3">
            <a:extLst>
              <a:ext uri="{FF2B5EF4-FFF2-40B4-BE49-F238E27FC236}">
                <a16:creationId xmlns:a16="http://schemas.microsoft.com/office/drawing/2014/main" id="{E65A1FFD-F252-F53C-D482-C4F46104C8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Footer Placeholder 3">
            <a:extLst>
              <a:ext uri="{FF2B5EF4-FFF2-40B4-BE49-F238E27FC236}">
                <a16:creationId xmlns:a16="http://schemas.microsoft.com/office/drawing/2014/main" id="{E90EE77D-E8A5-6D3F-28E9-872CF7F90E48}"/>
              </a:ext>
            </a:extLst>
          </p:cNvPr>
          <p:cNvSpPr txBox="1">
            <a:spLocks/>
          </p:cNvSpPr>
          <p:nvPr/>
        </p:nvSpPr>
        <p:spPr>
          <a:xfrm>
            <a:off x="3882737" y="6173787"/>
            <a:ext cx="5911517" cy="365125"/>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1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fi-FI"/>
              <a:t>Kodin turvallisuusvalmennus &amp; SUH 2022</a:t>
            </a:r>
            <a:endParaRPr lang="fi-FI" dirty="0"/>
          </a:p>
        </p:txBody>
      </p:sp>
    </p:spTree>
    <p:extLst>
      <p:ext uri="{BB962C8B-B14F-4D97-AF65-F5344CB8AC3E}">
        <p14:creationId xmlns:p14="http://schemas.microsoft.com/office/powerpoint/2010/main" val="1987678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BBB681-F4D2-40F2-ACC3-DE0B4B48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9388ED0-1FEF-4E11-B488-BD661D1AC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5847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3">
            <a:extLst>
              <a:ext uri="{FF2B5EF4-FFF2-40B4-BE49-F238E27FC236}">
                <a16:creationId xmlns:a16="http://schemas.microsoft.com/office/drawing/2014/main" id="{010DBE6E-F433-35EC-EF63-E4F894056FCD}"/>
              </a:ext>
            </a:extLst>
          </p:cNvPr>
          <p:cNvSpPr>
            <a:spLocks noGrp="1"/>
          </p:cNvSpPr>
          <p:nvPr>
            <p:ph type="ftr" sz="quarter" idx="11"/>
          </p:nvPr>
        </p:nvSpPr>
        <p:spPr>
          <a:xfrm>
            <a:off x="3869268" y="6404118"/>
            <a:ext cx="5911517" cy="365125"/>
          </a:xfrm>
        </p:spPr>
        <p:txBody>
          <a:bodyPr>
            <a:normAutofit/>
          </a:bodyPr>
          <a:lstStyle/>
          <a:p>
            <a:pPr>
              <a:spcAft>
                <a:spcPts val="600"/>
              </a:spcAft>
            </a:pPr>
            <a:r>
              <a:rPr lang="fi-FI" dirty="0">
                <a:solidFill>
                  <a:srgbClr val="FFFFFF"/>
                </a:solidFill>
              </a:rPr>
              <a:t>Kodin turvallisuusvalmennus &amp; SUH 2024</a:t>
            </a:r>
          </a:p>
        </p:txBody>
      </p:sp>
      <p:sp>
        <p:nvSpPr>
          <p:cNvPr id="3" name="Dian numeron paikkamerkki 2">
            <a:extLst>
              <a:ext uri="{FF2B5EF4-FFF2-40B4-BE49-F238E27FC236}">
                <a16:creationId xmlns:a16="http://schemas.microsoft.com/office/drawing/2014/main" id="{95F59793-412A-B45F-3A66-295BA53B13B6}"/>
              </a:ext>
            </a:extLst>
          </p:cNvPr>
          <p:cNvSpPr>
            <a:spLocks noGrp="1"/>
          </p:cNvSpPr>
          <p:nvPr>
            <p:ph type="sldNum" sz="quarter" idx="12"/>
          </p:nvPr>
        </p:nvSpPr>
        <p:spPr>
          <a:xfrm>
            <a:off x="10634135" y="6356350"/>
            <a:ext cx="1530927" cy="365125"/>
          </a:xfrm>
        </p:spPr>
        <p:txBody>
          <a:bodyPr>
            <a:normAutofit/>
          </a:bodyPr>
          <a:lstStyle/>
          <a:p>
            <a:pPr>
              <a:spcAft>
                <a:spcPts val="600"/>
              </a:spcAft>
            </a:pPr>
            <a:fld id="{B7DA4E9F-0A7E-452B-AE79-EEF7D13AAFEF}" type="slidenum">
              <a:rPr lang="fi-FI">
                <a:solidFill>
                  <a:srgbClr val="FFFFFF"/>
                </a:solidFill>
              </a:rPr>
              <a:pPr>
                <a:spcAft>
                  <a:spcPts val="600"/>
                </a:spcAft>
              </a:pPr>
              <a:t>3</a:t>
            </a:fld>
            <a:endParaRPr lang="fi-FI">
              <a:solidFill>
                <a:srgbClr val="FFFFFF"/>
              </a:solidFill>
            </a:endParaRPr>
          </a:p>
        </p:txBody>
      </p:sp>
      <p:graphicFrame>
        <p:nvGraphicFramePr>
          <p:cNvPr id="4" name="Kaavio 3">
            <a:extLst>
              <a:ext uri="{FF2B5EF4-FFF2-40B4-BE49-F238E27FC236}">
                <a16:creationId xmlns:a16="http://schemas.microsoft.com/office/drawing/2014/main" id="{70E95326-B33B-044F-AF05-CD24EB69E375}"/>
              </a:ext>
            </a:extLst>
          </p:cNvPr>
          <p:cNvGraphicFramePr>
            <a:graphicFrameLocks/>
          </p:cNvGraphicFramePr>
          <p:nvPr>
            <p:extLst>
              <p:ext uri="{D42A27DB-BD31-4B8C-83A1-F6EECF244321}">
                <p14:modId xmlns:p14="http://schemas.microsoft.com/office/powerpoint/2010/main" val="689276667"/>
              </p:ext>
            </p:extLst>
          </p:nvPr>
        </p:nvGraphicFramePr>
        <p:xfrm>
          <a:off x="794805" y="771434"/>
          <a:ext cx="10602391" cy="52719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95653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5DA2F-8B91-4A8B-82D2-0380C4C9A4A8}"/>
              </a:ext>
            </a:extLst>
          </p:cNvPr>
          <p:cNvSpPr>
            <a:spLocks noGrp="1"/>
          </p:cNvSpPr>
          <p:nvPr>
            <p:ph type="title"/>
          </p:nvPr>
        </p:nvSpPr>
        <p:spPr/>
        <p:txBody>
          <a:bodyPr/>
          <a:lstStyle/>
          <a:p>
            <a:r>
              <a:rPr lang="fi-FI" b="1" dirty="0"/>
              <a:t>Hukkumiset 2021: toiminnan luonne</a:t>
            </a:r>
            <a:br>
              <a:rPr lang="fi-FI" b="1" dirty="0"/>
            </a:br>
            <a:br>
              <a:rPr lang="fi-FI" b="1" dirty="0"/>
            </a:br>
            <a:r>
              <a:rPr lang="fi-FI" b="1" dirty="0"/>
              <a:t>165 kpl</a:t>
            </a:r>
          </a:p>
        </p:txBody>
      </p:sp>
      <p:sp>
        <p:nvSpPr>
          <p:cNvPr id="5" name="Slide Number Placeholder 4">
            <a:extLst>
              <a:ext uri="{FF2B5EF4-FFF2-40B4-BE49-F238E27FC236}">
                <a16:creationId xmlns:a16="http://schemas.microsoft.com/office/drawing/2014/main" id="{1DE67650-E0F3-4527-9674-BC6154C50C02}"/>
              </a:ext>
            </a:extLst>
          </p:cNvPr>
          <p:cNvSpPr>
            <a:spLocks noGrp="1"/>
          </p:cNvSpPr>
          <p:nvPr>
            <p:ph type="sldNum" sz="quarter" idx="12"/>
          </p:nvPr>
        </p:nvSpPr>
        <p:spPr/>
        <p:txBody>
          <a:bodyPr/>
          <a:lstStyle/>
          <a:p>
            <a:fld id="{B7DA4E9F-0A7E-452B-AE79-EEF7D13AAFEF}" type="slidenum">
              <a:rPr lang="fi-FI" smtClean="0"/>
              <a:t>4</a:t>
            </a:fld>
            <a:endParaRPr lang="fi-FI"/>
          </a:p>
        </p:txBody>
      </p:sp>
      <p:pic>
        <p:nvPicPr>
          <p:cNvPr id="7" name="Picture 6">
            <a:extLst>
              <a:ext uri="{FF2B5EF4-FFF2-40B4-BE49-F238E27FC236}">
                <a16:creationId xmlns:a16="http://schemas.microsoft.com/office/drawing/2014/main" id="{DAD3994F-D623-4D92-BE59-6593FA63FFD5}"/>
              </a:ext>
            </a:extLst>
          </p:cNvPr>
          <p:cNvPicPr>
            <a:picLocks noChangeAspect="1"/>
          </p:cNvPicPr>
          <p:nvPr/>
        </p:nvPicPr>
        <p:blipFill>
          <a:blip r:embed="rId3"/>
          <a:stretch>
            <a:fillRect/>
          </a:stretch>
        </p:blipFill>
        <p:spPr>
          <a:xfrm>
            <a:off x="128337" y="1"/>
            <a:ext cx="1040063" cy="698628"/>
          </a:xfrm>
          <a:prstGeom prst="rect">
            <a:avLst/>
          </a:prstGeom>
        </p:spPr>
      </p:pic>
      <p:sp>
        <p:nvSpPr>
          <p:cNvPr id="8" name="Footer Placeholder 3">
            <a:extLst>
              <a:ext uri="{FF2B5EF4-FFF2-40B4-BE49-F238E27FC236}">
                <a16:creationId xmlns:a16="http://schemas.microsoft.com/office/drawing/2014/main" id="{D8D1E7B0-A8A7-D65B-F372-95021C573762}"/>
              </a:ext>
            </a:extLst>
          </p:cNvPr>
          <p:cNvSpPr>
            <a:spLocks noGrp="1"/>
          </p:cNvSpPr>
          <p:nvPr>
            <p:ph type="ftr" sz="quarter" idx="11"/>
          </p:nvPr>
        </p:nvSpPr>
        <p:spPr>
          <a:xfrm>
            <a:off x="3869268" y="6356350"/>
            <a:ext cx="5911517" cy="365125"/>
          </a:xfrm>
        </p:spPr>
        <p:txBody>
          <a:bodyPr>
            <a:normAutofit/>
          </a:bodyPr>
          <a:lstStyle/>
          <a:p>
            <a:pPr>
              <a:spcAft>
                <a:spcPts val="600"/>
              </a:spcAft>
            </a:pPr>
            <a:r>
              <a:rPr lang="fi-FI" dirty="0"/>
              <a:t>Kodin turvallisuusvalmennus &amp; SUH 2024</a:t>
            </a:r>
          </a:p>
        </p:txBody>
      </p:sp>
      <p:pic>
        <p:nvPicPr>
          <p:cNvPr id="9" name="Sisällön paikkamerkki 8">
            <a:extLst>
              <a:ext uri="{FF2B5EF4-FFF2-40B4-BE49-F238E27FC236}">
                <a16:creationId xmlns:a16="http://schemas.microsoft.com/office/drawing/2014/main" id="{8A331D6F-4A5E-BA9A-1875-6E13A52BA17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754581" y="916020"/>
            <a:ext cx="7744691" cy="5150219"/>
          </a:xfrm>
        </p:spPr>
      </p:pic>
      <p:sp>
        <p:nvSpPr>
          <p:cNvPr id="11" name="Tekstiruutu 10">
            <a:extLst>
              <a:ext uri="{FF2B5EF4-FFF2-40B4-BE49-F238E27FC236}">
                <a16:creationId xmlns:a16="http://schemas.microsoft.com/office/drawing/2014/main" id="{1658791D-EEC7-308E-B1D3-422B1D2FD73F}"/>
              </a:ext>
            </a:extLst>
          </p:cNvPr>
          <p:cNvSpPr txBox="1"/>
          <p:nvPr/>
        </p:nvSpPr>
        <p:spPr>
          <a:xfrm>
            <a:off x="10252364" y="6066239"/>
            <a:ext cx="1462426" cy="261610"/>
          </a:xfrm>
          <a:prstGeom prst="rect">
            <a:avLst/>
          </a:prstGeom>
          <a:noFill/>
        </p:spPr>
        <p:txBody>
          <a:bodyPr wrap="square" rtlCol="0">
            <a:spAutoFit/>
          </a:bodyPr>
          <a:lstStyle/>
          <a:p>
            <a:r>
              <a:rPr lang="fi-FI" sz="1100" dirty="0"/>
              <a:t>Kuva: OTKES</a:t>
            </a:r>
          </a:p>
        </p:txBody>
      </p:sp>
    </p:spTree>
    <p:extLst>
      <p:ext uri="{BB962C8B-B14F-4D97-AF65-F5344CB8AC3E}">
        <p14:creationId xmlns:p14="http://schemas.microsoft.com/office/powerpoint/2010/main" val="1894388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5DA2F-8B91-4A8B-82D2-0380C4C9A4A8}"/>
              </a:ext>
            </a:extLst>
          </p:cNvPr>
          <p:cNvSpPr>
            <a:spLocks noGrp="1"/>
          </p:cNvSpPr>
          <p:nvPr>
            <p:ph type="title"/>
          </p:nvPr>
        </p:nvSpPr>
        <p:spPr/>
        <p:txBody>
          <a:bodyPr/>
          <a:lstStyle/>
          <a:p>
            <a:r>
              <a:rPr lang="fi-FI" b="1" dirty="0"/>
              <a:t>Hukkumiset 2021</a:t>
            </a:r>
            <a:br>
              <a:rPr lang="fi-FI" b="1" dirty="0"/>
            </a:br>
            <a:br>
              <a:rPr lang="fi-FI" b="1" dirty="0"/>
            </a:br>
            <a:r>
              <a:rPr lang="fi-FI" b="1" dirty="0"/>
              <a:t>165 kpl</a:t>
            </a:r>
          </a:p>
        </p:txBody>
      </p:sp>
      <p:sp>
        <p:nvSpPr>
          <p:cNvPr id="5" name="Slide Number Placeholder 4">
            <a:extLst>
              <a:ext uri="{FF2B5EF4-FFF2-40B4-BE49-F238E27FC236}">
                <a16:creationId xmlns:a16="http://schemas.microsoft.com/office/drawing/2014/main" id="{1DE67650-E0F3-4527-9674-BC6154C50C02}"/>
              </a:ext>
            </a:extLst>
          </p:cNvPr>
          <p:cNvSpPr>
            <a:spLocks noGrp="1"/>
          </p:cNvSpPr>
          <p:nvPr>
            <p:ph type="sldNum" sz="quarter" idx="12"/>
          </p:nvPr>
        </p:nvSpPr>
        <p:spPr/>
        <p:txBody>
          <a:bodyPr/>
          <a:lstStyle/>
          <a:p>
            <a:fld id="{B7DA4E9F-0A7E-452B-AE79-EEF7D13AAFEF}" type="slidenum">
              <a:rPr lang="fi-FI" smtClean="0"/>
              <a:t>5</a:t>
            </a:fld>
            <a:endParaRPr lang="fi-FI"/>
          </a:p>
        </p:txBody>
      </p:sp>
      <p:pic>
        <p:nvPicPr>
          <p:cNvPr id="7" name="Picture 6">
            <a:extLst>
              <a:ext uri="{FF2B5EF4-FFF2-40B4-BE49-F238E27FC236}">
                <a16:creationId xmlns:a16="http://schemas.microsoft.com/office/drawing/2014/main" id="{DAD3994F-D623-4D92-BE59-6593FA63FFD5}"/>
              </a:ext>
            </a:extLst>
          </p:cNvPr>
          <p:cNvPicPr>
            <a:picLocks noChangeAspect="1"/>
          </p:cNvPicPr>
          <p:nvPr/>
        </p:nvPicPr>
        <p:blipFill>
          <a:blip r:embed="rId3"/>
          <a:stretch>
            <a:fillRect/>
          </a:stretch>
        </p:blipFill>
        <p:spPr>
          <a:xfrm>
            <a:off x="128337" y="1"/>
            <a:ext cx="1040063" cy="698628"/>
          </a:xfrm>
          <a:prstGeom prst="rect">
            <a:avLst/>
          </a:prstGeom>
        </p:spPr>
      </p:pic>
      <p:sp>
        <p:nvSpPr>
          <p:cNvPr id="8" name="Footer Placeholder 3">
            <a:extLst>
              <a:ext uri="{FF2B5EF4-FFF2-40B4-BE49-F238E27FC236}">
                <a16:creationId xmlns:a16="http://schemas.microsoft.com/office/drawing/2014/main" id="{D8D1E7B0-A8A7-D65B-F372-95021C573762}"/>
              </a:ext>
            </a:extLst>
          </p:cNvPr>
          <p:cNvSpPr>
            <a:spLocks noGrp="1"/>
          </p:cNvSpPr>
          <p:nvPr>
            <p:ph type="ftr" sz="quarter" idx="11"/>
          </p:nvPr>
        </p:nvSpPr>
        <p:spPr>
          <a:xfrm>
            <a:off x="3869268" y="6356350"/>
            <a:ext cx="5911517" cy="365125"/>
          </a:xfrm>
        </p:spPr>
        <p:txBody>
          <a:bodyPr>
            <a:normAutofit/>
          </a:bodyPr>
          <a:lstStyle/>
          <a:p>
            <a:pPr>
              <a:spcAft>
                <a:spcPts val="600"/>
              </a:spcAft>
            </a:pPr>
            <a:r>
              <a:rPr lang="fi-FI" dirty="0"/>
              <a:t>Kodin turvallisuusvalmennus &amp; SUH 2024</a:t>
            </a:r>
          </a:p>
        </p:txBody>
      </p:sp>
      <p:sp>
        <p:nvSpPr>
          <p:cNvPr id="11" name="Tekstiruutu 10">
            <a:extLst>
              <a:ext uri="{FF2B5EF4-FFF2-40B4-BE49-F238E27FC236}">
                <a16:creationId xmlns:a16="http://schemas.microsoft.com/office/drawing/2014/main" id="{1658791D-EEC7-308E-B1D3-422B1D2FD73F}"/>
              </a:ext>
            </a:extLst>
          </p:cNvPr>
          <p:cNvSpPr txBox="1"/>
          <p:nvPr/>
        </p:nvSpPr>
        <p:spPr>
          <a:xfrm>
            <a:off x="10252364" y="6066239"/>
            <a:ext cx="1462426" cy="261610"/>
          </a:xfrm>
          <a:prstGeom prst="rect">
            <a:avLst/>
          </a:prstGeom>
          <a:noFill/>
        </p:spPr>
        <p:txBody>
          <a:bodyPr wrap="square" rtlCol="0">
            <a:spAutoFit/>
          </a:bodyPr>
          <a:lstStyle/>
          <a:p>
            <a:r>
              <a:rPr lang="fi-FI" sz="1100" dirty="0"/>
              <a:t>Kuva: OTKES</a:t>
            </a:r>
          </a:p>
        </p:txBody>
      </p:sp>
      <p:pic>
        <p:nvPicPr>
          <p:cNvPr id="10" name="Sisällön paikkamerkki 9">
            <a:extLst>
              <a:ext uri="{FF2B5EF4-FFF2-40B4-BE49-F238E27FC236}">
                <a16:creationId xmlns:a16="http://schemas.microsoft.com/office/drawing/2014/main" id="{817F686F-45D0-5D38-E34F-5A1F2DD4113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759432" y="997603"/>
            <a:ext cx="7955358" cy="4890579"/>
          </a:xfrm>
        </p:spPr>
      </p:pic>
    </p:spTree>
    <p:extLst>
      <p:ext uri="{BB962C8B-B14F-4D97-AF65-F5344CB8AC3E}">
        <p14:creationId xmlns:p14="http://schemas.microsoft.com/office/powerpoint/2010/main" val="1471626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56FB3-4BB9-4449-AB51-042976BEC27F}"/>
              </a:ext>
            </a:extLst>
          </p:cNvPr>
          <p:cNvSpPr>
            <a:spLocks noGrp="1"/>
          </p:cNvSpPr>
          <p:nvPr>
            <p:ph type="title"/>
          </p:nvPr>
        </p:nvSpPr>
        <p:spPr/>
        <p:txBody>
          <a:bodyPr/>
          <a:lstStyle/>
          <a:p>
            <a:r>
              <a:rPr lang="fi-FI" b="1" dirty="0"/>
              <a:t>Hukkumiset ikäryhmittäin &amp; viikoittain</a:t>
            </a:r>
          </a:p>
        </p:txBody>
      </p:sp>
      <p:sp>
        <p:nvSpPr>
          <p:cNvPr id="5" name="Slide Number Placeholder 4">
            <a:extLst>
              <a:ext uri="{FF2B5EF4-FFF2-40B4-BE49-F238E27FC236}">
                <a16:creationId xmlns:a16="http://schemas.microsoft.com/office/drawing/2014/main" id="{6697BE59-8FA3-4199-8AC5-A8D9621877C0}"/>
              </a:ext>
            </a:extLst>
          </p:cNvPr>
          <p:cNvSpPr>
            <a:spLocks noGrp="1"/>
          </p:cNvSpPr>
          <p:nvPr>
            <p:ph type="sldNum" sz="quarter" idx="12"/>
          </p:nvPr>
        </p:nvSpPr>
        <p:spPr/>
        <p:txBody>
          <a:bodyPr/>
          <a:lstStyle/>
          <a:p>
            <a:fld id="{B7DA4E9F-0A7E-452B-AE79-EEF7D13AAFEF}" type="slidenum">
              <a:rPr lang="fi-FI" smtClean="0"/>
              <a:t>6</a:t>
            </a:fld>
            <a:endParaRPr lang="fi-FI"/>
          </a:p>
        </p:txBody>
      </p:sp>
      <p:pic>
        <p:nvPicPr>
          <p:cNvPr id="7" name="Picture 6">
            <a:extLst>
              <a:ext uri="{FF2B5EF4-FFF2-40B4-BE49-F238E27FC236}">
                <a16:creationId xmlns:a16="http://schemas.microsoft.com/office/drawing/2014/main" id="{57577188-4A8E-4815-9580-42E88100E589}"/>
              </a:ext>
            </a:extLst>
          </p:cNvPr>
          <p:cNvPicPr>
            <a:picLocks noChangeAspect="1"/>
          </p:cNvPicPr>
          <p:nvPr/>
        </p:nvPicPr>
        <p:blipFill>
          <a:blip r:embed="rId3"/>
          <a:stretch>
            <a:fillRect/>
          </a:stretch>
        </p:blipFill>
        <p:spPr>
          <a:xfrm>
            <a:off x="128337" y="1"/>
            <a:ext cx="1040063" cy="698628"/>
          </a:xfrm>
          <a:prstGeom prst="rect">
            <a:avLst/>
          </a:prstGeom>
        </p:spPr>
      </p:pic>
      <p:sp>
        <p:nvSpPr>
          <p:cNvPr id="8" name="Footer Placeholder 3">
            <a:extLst>
              <a:ext uri="{FF2B5EF4-FFF2-40B4-BE49-F238E27FC236}">
                <a16:creationId xmlns:a16="http://schemas.microsoft.com/office/drawing/2014/main" id="{82B3AEAC-8D89-B308-23DE-CC55A7E276BC}"/>
              </a:ext>
            </a:extLst>
          </p:cNvPr>
          <p:cNvSpPr>
            <a:spLocks noGrp="1"/>
          </p:cNvSpPr>
          <p:nvPr>
            <p:ph type="ftr" sz="quarter" idx="11"/>
          </p:nvPr>
        </p:nvSpPr>
        <p:spPr>
          <a:xfrm>
            <a:off x="3869268" y="6356350"/>
            <a:ext cx="5911517" cy="365125"/>
          </a:xfrm>
        </p:spPr>
        <p:txBody>
          <a:bodyPr>
            <a:normAutofit/>
          </a:bodyPr>
          <a:lstStyle/>
          <a:p>
            <a:pPr>
              <a:spcAft>
                <a:spcPts val="600"/>
              </a:spcAft>
            </a:pPr>
            <a:r>
              <a:rPr lang="fi-FI" dirty="0"/>
              <a:t>Kodin turvallisuusvalmennus &amp; SUH 2024</a:t>
            </a:r>
          </a:p>
        </p:txBody>
      </p:sp>
      <p:pic>
        <p:nvPicPr>
          <p:cNvPr id="10" name="Sisällön paikkamerkki 9">
            <a:extLst>
              <a:ext uri="{FF2B5EF4-FFF2-40B4-BE49-F238E27FC236}">
                <a16:creationId xmlns:a16="http://schemas.microsoft.com/office/drawing/2014/main" id="{66F59386-C7DB-453B-B1F2-E448D3E15D5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491347" y="289777"/>
            <a:ext cx="8016686" cy="3028244"/>
          </a:xfrm>
        </p:spPr>
      </p:pic>
      <p:pic>
        <p:nvPicPr>
          <p:cNvPr id="12" name="Kuva 11">
            <a:extLst>
              <a:ext uri="{FF2B5EF4-FFF2-40B4-BE49-F238E27FC236}">
                <a16:creationId xmlns:a16="http://schemas.microsoft.com/office/drawing/2014/main" id="{6DAE6C39-A913-AEB8-8890-A09B067A9F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1347" y="3318021"/>
            <a:ext cx="8016686" cy="2847252"/>
          </a:xfrm>
          <a:prstGeom prst="rect">
            <a:avLst/>
          </a:prstGeom>
        </p:spPr>
      </p:pic>
      <p:sp>
        <p:nvSpPr>
          <p:cNvPr id="13" name="Tekstiruutu 12">
            <a:extLst>
              <a:ext uri="{FF2B5EF4-FFF2-40B4-BE49-F238E27FC236}">
                <a16:creationId xmlns:a16="http://schemas.microsoft.com/office/drawing/2014/main" id="{DC2E30B5-FBD6-55D9-ABBD-942AF003289A}"/>
              </a:ext>
            </a:extLst>
          </p:cNvPr>
          <p:cNvSpPr txBox="1"/>
          <p:nvPr/>
        </p:nvSpPr>
        <p:spPr>
          <a:xfrm>
            <a:off x="10634135" y="6225545"/>
            <a:ext cx="1462426" cy="261610"/>
          </a:xfrm>
          <a:prstGeom prst="rect">
            <a:avLst/>
          </a:prstGeom>
          <a:noFill/>
        </p:spPr>
        <p:txBody>
          <a:bodyPr wrap="square" rtlCol="0">
            <a:spAutoFit/>
          </a:bodyPr>
          <a:lstStyle/>
          <a:p>
            <a:r>
              <a:rPr lang="fi-FI" sz="1100" dirty="0"/>
              <a:t>Kuva: OTKES</a:t>
            </a:r>
          </a:p>
        </p:txBody>
      </p:sp>
    </p:spTree>
    <p:extLst>
      <p:ext uri="{BB962C8B-B14F-4D97-AF65-F5344CB8AC3E}">
        <p14:creationId xmlns:p14="http://schemas.microsoft.com/office/powerpoint/2010/main" val="1523744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ABBB681-F4D2-40F2-ACC3-DE0B4B48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9388ED0-1FEF-4E11-B488-BD661D1AC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5847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Sisällön paikkamerkki 7" descr="Kuva, joka sisältää kohteen teksti, kuvakaappaus, clipart, animaatio&#10;&#10;Tekoälyn generoima sisältö voi olla virheellistä.">
            <a:extLst>
              <a:ext uri="{FF2B5EF4-FFF2-40B4-BE49-F238E27FC236}">
                <a16:creationId xmlns:a16="http://schemas.microsoft.com/office/drawing/2014/main" id="{B0A2A63F-81E8-EA0B-48D1-61E96C4FF01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1589"/>
            <a:ext cx="12230380" cy="6879589"/>
          </a:xfrm>
          <a:prstGeom prst="rect">
            <a:avLst/>
          </a:prstGeom>
        </p:spPr>
      </p:pic>
      <p:sp>
        <p:nvSpPr>
          <p:cNvPr id="4" name="Alatunnisteen paikkamerkki 3">
            <a:extLst>
              <a:ext uri="{FF2B5EF4-FFF2-40B4-BE49-F238E27FC236}">
                <a16:creationId xmlns:a16="http://schemas.microsoft.com/office/drawing/2014/main" id="{CEF74840-ED92-22EA-F9B6-CBEAF3F573E3}"/>
              </a:ext>
            </a:extLst>
          </p:cNvPr>
          <p:cNvSpPr>
            <a:spLocks noGrp="1"/>
          </p:cNvSpPr>
          <p:nvPr>
            <p:ph type="ftr" sz="quarter" idx="11"/>
          </p:nvPr>
        </p:nvSpPr>
        <p:spPr>
          <a:xfrm>
            <a:off x="3869268" y="6404118"/>
            <a:ext cx="5911517"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Kodin turvallisuusvalmennus</a:t>
            </a:r>
          </a:p>
        </p:txBody>
      </p:sp>
      <p:sp>
        <p:nvSpPr>
          <p:cNvPr id="5" name="Dian numeron paikkamerkki 4">
            <a:extLst>
              <a:ext uri="{FF2B5EF4-FFF2-40B4-BE49-F238E27FC236}">
                <a16:creationId xmlns:a16="http://schemas.microsoft.com/office/drawing/2014/main" id="{DD0737D4-92A1-293E-67A3-5D215C7BDFDD}"/>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B7DA4E9F-0A7E-452B-AE79-EEF7D13AAFEF}" type="slidenum">
              <a:rPr lang="en-US">
                <a:solidFill>
                  <a:srgbClr val="FFFFFF"/>
                </a:solidFill>
              </a:rPr>
              <a:pPr>
                <a:spcAft>
                  <a:spcPts val="600"/>
                </a:spcAft>
              </a:pPr>
              <a:t>7</a:t>
            </a:fld>
            <a:endParaRPr lang="en-US">
              <a:solidFill>
                <a:srgbClr val="FFFFFF"/>
              </a:solidFill>
            </a:endParaRPr>
          </a:p>
        </p:txBody>
      </p:sp>
    </p:spTree>
    <p:extLst>
      <p:ext uri="{BB962C8B-B14F-4D97-AF65-F5344CB8AC3E}">
        <p14:creationId xmlns:p14="http://schemas.microsoft.com/office/powerpoint/2010/main" val="2117542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C739F-5D34-4CB5-B8B1-4EB22D8CBA44}"/>
              </a:ext>
            </a:extLst>
          </p:cNvPr>
          <p:cNvSpPr>
            <a:spLocks noGrp="1"/>
          </p:cNvSpPr>
          <p:nvPr>
            <p:ph type="title"/>
          </p:nvPr>
        </p:nvSpPr>
        <p:spPr/>
        <p:txBody>
          <a:bodyPr/>
          <a:lstStyle/>
          <a:p>
            <a:r>
              <a:rPr lang="fi-FI" b="1" dirty="0"/>
              <a:t>Hukkumis-tapaturmien taustalla</a:t>
            </a:r>
          </a:p>
        </p:txBody>
      </p:sp>
      <p:pic>
        <p:nvPicPr>
          <p:cNvPr id="7" name="Content Placeholder 6" descr="Logo&#10;&#10;Description automatically generated">
            <a:extLst>
              <a:ext uri="{FF2B5EF4-FFF2-40B4-BE49-F238E27FC236}">
                <a16:creationId xmlns:a16="http://schemas.microsoft.com/office/drawing/2014/main" id="{8E56D1D3-6065-44C9-9CF3-169EB239A61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66063" y="1058637"/>
            <a:ext cx="8295794" cy="4666383"/>
          </a:xfrm>
        </p:spPr>
      </p:pic>
      <p:sp>
        <p:nvSpPr>
          <p:cNvPr id="5" name="Slide Number Placeholder 4">
            <a:extLst>
              <a:ext uri="{FF2B5EF4-FFF2-40B4-BE49-F238E27FC236}">
                <a16:creationId xmlns:a16="http://schemas.microsoft.com/office/drawing/2014/main" id="{F57F79CE-D6B2-46F6-B84E-8FA5466AF627}"/>
              </a:ext>
            </a:extLst>
          </p:cNvPr>
          <p:cNvSpPr>
            <a:spLocks noGrp="1"/>
          </p:cNvSpPr>
          <p:nvPr>
            <p:ph type="sldNum" sz="quarter" idx="12"/>
          </p:nvPr>
        </p:nvSpPr>
        <p:spPr/>
        <p:txBody>
          <a:bodyPr/>
          <a:lstStyle/>
          <a:p>
            <a:fld id="{B7DA4E9F-0A7E-452B-AE79-EEF7D13AAFEF}" type="slidenum">
              <a:rPr lang="fi-FI" smtClean="0"/>
              <a:t>8</a:t>
            </a:fld>
            <a:endParaRPr lang="fi-FI"/>
          </a:p>
        </p:txBody>
      </p:sp>
      <p:sp>
        <p:nvSpPr>
          <p:cNvPr id="8" name="TextBox 7">
            <a:extLst>
              <a:ext uri="{FF2B5EF4-FFF2-40B4-BE49-F238E27FC236}">
                <a16:creationId xmlns:a16="http://schemas.microsoft.com/office/drawing/2014/main" id="{2BB0D4B8-1759-48DD-B070-92228CD5169F}"/>
              </a:ext>
            </a:extLst>
          </p:cNvPr>
          <p:cNvSpPr txBox="1"/>
          <p:nvPr/>
        </p:nvSpPr>
        <p:spPr>
          <a:xfrm>
            <a:off x="4366574" y="4369332"/>
            <a:ext cx="1010533" cy="369332"/>
          </a:xfrm>
          <a:prstGeom prst="rect">
            <a:avLst/>
          </a:prstGeom>
          <a:noFill/>
        </p:spPr>
        <p:txBody>
          <a:bodyPr wrap="none" rtlCol="0">
            <a:spAutoFit/>
          </a:bodyPr>
          <a:lstStyle/>
          <a:p>
            <a:r>
              <a:rPr lang="fi-FI" b="1" dirty="0">
                <a:solidFill>
                  <a:schemeClr val="accent1"/>
                </a:solidFill>
              </a:rPr>
              <a:t>Alkoholi</a:t>
            </a:r>
          </a:p>
        </p:txBody>
      </p:sp>
      <p:sp>
        <p:nvSpPr>
          <p:cNvPr id="9" name="TextBox 8">
            <a:extLst>
              <a:ext uri="{FF2B5EF4-FFF2-40B4-BE49-F238E27FC236}">
                <a16:creationId xmlns:a16="http://schemas.microsoft.com/office/drawing/2014/main" id="{8E768046-E2C4-4C97-A497-7448A20FB7C3}"/>
              </a:ext>
            </a:extLst>
          </p:cNvPr>
          <p:cNvSpPr txBox="1"/>
          <p:nvPr/>
        </p:nvSpPr>
        <p:spPr>
          <a:xfrm>
            <a:off x="6096000" y="2099375"/>
            <a:ext cx="1448923" cy="369332"/>
          </a:xfrm>
          <a:prstGeom prst="rect">
            <a:avLst/>
          </a:prstGeom>
          <a:noFill/>
        </p:spPr>
        <p:txBody>
          <a:bodyPr wrap="none" rtlCol="0">
            <a:spAutoFit/>
          </a:bodyPr>
          <a:lstStyle/>
          <a:p>
            <a:r>
              <a:rPr lang="fi-FI" b="1" dirty="0">
                <a:solidFill>
                  <a:schemeClr val="accent1"/>
                </a:solidFill>
              </a:rPr>
              <a:t>Pelastusliivit</a:t>
            </a:r>
          </a:p>
        </p:txBody>
      </p:sp>
      <p:sp>
        <p:nvSpPr>
          <p:cNvPr id="10" name="TextBox 9">
            <a:extLst>
              <a:ext uri="{FF2B5EF4-FFF2-40B4-BE49-F238E27FC236}">
                <a16:creationId xmlns:a16="http://schemas.microsoft.com/office/drawing/2014/main" id="{45B23E58-658F-4CC5-BC02-A9EBCDABD4A7}"/>
              </a:ext>
            </a:extLst>
          </p:cNvPr>
          <p:cNvSpPr txBox="1"/>
          <p:nvPr/>
        </p:nvSpPr>
        <p:spPr>
          <a:xfrm>
            <a:off x="7795248" y="4276999"/>
            <a:ext cx="1659587" cy="923330"/>
          </a:xfrm>
          <a:prstGeom prst="rect">
            <a:avLst/>
          </a:prstGeom>
          <a:noFill/>
        </p:spPr>
        <p:txBody>
          <a:bodyPr wrap="square" rtlCol="0">
            <a:spAutoFit/>
          </a:bodyPr>
          <a:lstStyle/>
          <a:p>
            <a:r>
              <a:rPr lang="fi-FI" b="1" dirty="0">
                <a:solidFill>
                  <a:schemeClr val="accent1"/>
                </a:solidFill>
              </a:rPr>
              <a:t>Henkilö-kohtainen</a:t>
            </a:r>
          </a:p>
          <a:p>
            <a:r>
              <a:rPr lang="fi-FI" b="1" dirty="0">
                <a:solidFill>
                  <a:schemeClr val="accent1"/>
                </a:solidFill>
              </a:rPr>
              <a:t>toimintakyky</a:t>
            </a:r>
          </a:p>
        </p:txBody>
      </p:sp>
      <p:sp>
        <p:nvSpPr>
          <p:cNvPr id="11" name="TextBox 10">
            <a:extLst>
              <a:ext uri="{FF2B5EF4-FFF2-40B4-BE49-F238E27FC236}">
                <a16:creationId xmlns:a16="http://schemas.microsoft.com/office/drawing/2014/main" id="{311EB56D-1FAB-43E0-9AC6-26A301E3C234}"/>
              </a:ext>
            </a:extLst>
          </p:cNvPr>
          <p:cNvSpPr txBox="1"/>
          <p:nvPr/>
        </p:nvSpPr>
        <p:spPr>
          <a:xfrm>
            <a:off x="9454835" y="1637710"/>
            <a:ext cx="2031325" cy="923330"/>
          </a:xfrm>
          <a:prstGeom prst="rect">
            <a:avLst/>
          </a:prstGeom>
          <a:noFill/>
        </p:spPr>
        <p:txBody>
          <a:bodyPr wrap="none" rtlCol="0">
            <a:spAutoFit/>
          </a:bodyPr>
          <a:lstStyle/>
          <a:p>
            <a:r>
              <a:rPr lang="fi-FI" b="1" dirty="0">
                <a:solidFill>
                  <a:schemeClr val="accent1"/>
                </a:solidFill>
              </a:rPr>
              <a:t>Lasten jättäminen</a:t>
            </a:r>
          </a:p>
          <a:p>
            <a:r>
              <a:rPr lang="fi-FI" b="1" dirty="0">
                <a:solidFill>
                  <a:schemeClr val="accent1"/>
                </a:solidFill>
              </a:rPr>
              <a:t>valvomatta veden</a:t>
            </a:r>
          </a:p>
          <a:p>
            <a:r>
              <a:rPr lang="fi-FI" b="1" dirty="0">
                <a:solidFill>
                  <a:schemeClr val="accent1"/>
                </a:solidFill>
              </a:rPr>
              <a:t>äärelle</a:t>
            </a:r>
          </a:p>
        </p:txBody>
      </p:sp>
      <p:sp>
        <p:nvSpPr>
          <p:cNvPr id="13" name="Rectangle 12">
            <a:extLst>
              <a:ext uri="{FF2B5EF4-FFF2-40B4-BE49-F238E27FC236}">
                <a16:creationId xmlns:a16="http://schemas.microsoft.com/office/drawing/2014/main" id="{6FF2DC61-8E75-49D7-8B88-4DEA7109C95E}"/>
              </a:ext>
            </a:extLst>
          </p:cNvPr>
          <p:cNvSpPr/>
          <p:nvPr/>
        </p:nvSpPr>
        <p:spPr>
          <a:xfrm>
            <a:off x="6380525" y="5390504"/>
            <a:ext cx="2829446" cy="6690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200" b="1" dirty="0"/>
              <a:t>ASENNE!</a:t>
            </a:r>
            <a:endParaRPr lang="fi-FI" b="1" dirty="0"/>
          </a:p>
        </p:txBody>
      </p:sp>
      <p:pic>
        <p:nvPicPr>
          <p:cNvPr id="14" name="Picture 13">
            <a:extLst>
              <a:ext uri="{FF2B5EF4-FFF2-40B4-BE49-F238E27FC236}">
                <a16:creationId xmlns:a16="http://schemas.microsoft.com/office/drawing/2014/main" id="{B7F4FB72-FEA6-421C-A160-97F14F86BD62}"/>
              </a:ext>
            </a:extLst>
          </p:cNvPr>
          <p:cNvPicPr>
            <a:picLocks noChangeAspect="1"/>
          </p:cNvPicPr>
          <p:nvPr/>
        </p:nvPicPr>
        <p:blipFill>
          <a:blip r:embed="rId4"/>
          <a:stretch>
            <a:fillRect/>
          </a:stretch>
        </p:blipFill>
        <p:spPr>
          <a:xfrm>
            <a:off x="128337" y="1"/>
            <a:ext cx="1040063" cy="698628"/>
          </a:xfrm>
          <a:prstGeom prst="rect">
            <a:avLst/>
          </a:prstGeom>
        </p:spPr>
      </p:pic>
      <p:pic>
        <p:nvPicPr>
          <p:cNvPr id="15" name="Picture 2" descr="Etusivu - Suomen Uimaopetus- ja Hengenpelastusliitto">
            <a:extLst>
              <a:ext uri="{FF2B5EF4-FFF2-40B4-BE49-F238E27FC236}">
                <a16:creationId xmlns:a16="http://schemas.microsoft.com/office/drawing/2014/main" id="{D515E1D2-4CCD-40EE-9B8F-08CF7C5711EC}"/>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52093" y="28849"/>
            <a:ext cx="698628" cy="698628"/>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3">
            <a:extLst>
              <a:ext uri="{FF2B5EF4-FFF2-40B4-BE49-F238E27FC236}">
                <a16:creationId xmlns:a16="http://schemas.microsoft.com/office/drawing/2014/main" id="{0A4B9B41-5A0C-A0EC-67B9-2729A7806423}"/>
              </a:ext>
            </a:extLst>
          </p:cNvPr>
          <p:cNvSpPr>
            <a:spLocks noGrp="1"/>
          </p:cNvSpPr>
          <p:nvPr>
            <p:ph type="ftr" sz="quarter" idx="11"/>
          </p:nvPr>
        </p:nvSpPr>
        <p:spPr>
          <a:xfrm>
            <a:off x="3869268" y="6356350"/>
            <a:ext cx="5911517" cy="365125"/>
          </a:xfrm>
        </p:spPr>
        <p:txBody>
          <a:bodyPr>
            <a:normAutofit/>
          </a:bodyPr>
          <a:lstStyle/>
          <a:p>
            <a:pPr>
              <a:spcAft>
                <a:spcPts val="600"/>
              </a:spcAft>
            </a:pPr>
            <a:r>
              <a:rPr lang="fi-FI" dirty="0"/>
              <a:t>Kodin turvallisuusvalmennus &amp; SUH 2024</a:t>
            </a:r>
          </a:p>
        </p:txBody>
      </p:sp>
    </p:spTree>
    <p:extLst>
      <p:ext uri="{BB962C8B-B14F-4D97-AF65-F5344CB8AC3E}">
        <p14:creationId xmlns:p14="http://schemas.microsoft.com/office/powerpoint/2010/main" val="85119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 name="Title 1">
            <a:extLst>
              <a:ext uri="{FF2B5EF4-FFF2-40B4-BE49-F238E27FC236}">
                <a16:creationId xmlns:a16="http://schemas.microsoft.com/office/drawing/2014/main" id="{016E204C-9BB1-4E6A-8117-334E2A3DB0FF}"/>
              </a:ext>
            </a:extLst>
          </p:cNvPr>
          <p:cNvSpPr>
            <a:spLocks noGrp="1"/>
          </p:cNvSpPr>
          <p:nvPr>
            <p:ph type="title"/>
          </p:nvPr>
        </p:nvSpPr>
        <p:spPr>
          <a:xfrm>
            <a:off x="289248" y="1123837"/>
            <a:ext cx="6451110" cy="1255469"/>
          </a:xfrm>
        </p:spPr>
        <p:txBody>
          <a:bodyPr>
            <a:normAutofit/>
          </a:bodyPr>
          <a:lstStyle/>
          <a:p>
            <a:r>
              <a:rPr lang="fi-FI" b="1" dirty="0"/>
              <a:t>Hukkumistapaturmien taustalla: Alkoholi</a:t>
            </a:r>
          </a:p>
        </p:txBody>
      </p:sp>
      <p:sp>
        <p:nvSpPr>
          <p:cNvPr id="3" name="Content Placeholder 2">
            <a:extLst>
              <a:ext uri="{FF2B5EF4-FFF2-40B4-BE49-F238E27FC236}">
                <a16:creationId xmlns:a16="http://schemas.microsoft.com/office/drawing/2014/main" id="{DE3F3E6E-C514-4B67-AF98-123127D75B21}"/>
              </a:ext>
            </a:extLst>
          </p:cNvPr>
          <p:cNvSpPr>
            <a:spLocks noGrp="1"/>
          </p:cNvSpPr>
          <p:nvPr>
            <p:ph idx="1"/>
          </p:nvPr>
        </p:nvSpPr>
        <p:spPr>
          <a:xfrm>
            <a:off x="289248" y="2510395"/>
            <a:ext cx="6451109" cy="3274586"/>
          </a:xfrm>
        </p:spPr>
        <p:txBody>
          <a:bodyPr anchor="t">
            <a:normAutofit/>
          </a:bodyPr>
          <a:lstStyle/>
          <a:p>
            <a:pPr>
              <a:buClr>
                <a:schemeClr val="bg1"/>
              </a:buClr>
            </a:pPr>
            <a:r>
              <a:rPr lang="fi-FI" dirty="0">
                <a:solidFill>
                  <a:srgbClr val="FFFFFF"/>
                </a:solidFill>
              </a:rPr>
              <a:t>Viina on mukana noin puolessa kaikista hukkumistapauksista. </a:t>
            </a:r>
          </a:p>
          <a:p>
            <a:pPr>
              <a:buClr>
                <a:schemeClr val="bg1"/>
              </a:buClr>
            </a:pPr>
            <a:r>
              <a:rPr lang="fi-FI" dirty="0">
                <a:solidFill>
                  <a:srgbClr val="FFFFFF"/>
                </a:solidFill>
              </a:rPr>
              <a:t>Humala lisää tapaturmien todennäköisyyttä. Hätätilanteessa toimiminen voi olla haastavaa selvin päin, humalassa se on jopa mahdotonta.</a:t>
            </a:r>
          </a:p>
          <a:p>
            <a:endParaRPr lang="fi-FI" dirty="0">
              <a:solidFill>
                <a:srgbClr val="FFFFFF"/>
              </a:solidFill>
            </a:endParaRPr>
          </a:p>
        </p:txBody>
      </p:sp>
      <p:pic>
        <p:nvPicPr>
          <p:cNvPr id="7" name="Picture 6">
            <a:extLst>
              <a:ext uri="{FF2B5EF4-FFF2-40B4-BE49-F238E27FC236}">
                <a16:creationId xmlns:a16="http://schemas.microsoft.com/office/drawing/2014/main" id="{FEF74E1A-8D6F-423F-9BA9-0DA2448A32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2944" y="1535135"/>
            <a:ext cx="3778286" cy="3778286"/>
          </a:xfrm>
          <a:prstGeom prst="rect">
            <a:avLst/>
          </a:prstGeom>
        </p:spPr>
      </p:pic>
      <p:sp>
        <p:nvSpPr>
          <p:cNvPr id="16" name="Rectangle 15">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 name="Footer Placeholder 3">
            <a:extLst>
              <a:ext uri="{FF2B5EF4-FFF2-40B4-BE49-F238E27FC236}">
                <a16:creationId xmlns:a16="http://schemas.microsoft.com/office/drawing/2014/main" id="{14E55899-42F8-45BB-A1A3-73F014226D1E}"/>
              </a:ext>
            </a:extLst>
          </p:cNvPr>
          <p:cNvSpPr>
            <a:spLocks noGrp="1"/>
          </p:cNvSpPr>
          <p:nvPr>
            <p:ph type="ftr" sz="quarter" idx="11"/>
          </p:nvPr>
        </p:nvSpPr>
        <p:spPr>
          <a:xfrm>
            <a:off x="3869268" y="6356350"/>
            <a:ext cx="5911517" cy="365125"/>
          </a:xfrm>
        </p:spPr>
        <p:txBody>
          <a:bodyPr>
            <a:normAutofit/>
          </a:bodyPr>
          <a:lstStyle/>
          <a:p>
            <a:pPr>
              <a:spcAft>
                <a:spcPts val="600"/>
              </a:spcAft>
            </a:pPr>
            <a:r>
              <a:rPr lang="fi-FI" dirty="0"/>
              <a:t>Kodin turvallisuusvalmennus, SUH 2024</a:t>
            </a:r>
          </a:p>
        </p:txBody>
      </p:sp>
      <p:sp>
        <p:nvSpPr>
          <p:cNvPr id="5" name="Slide Number Placeholder 4">
            <a:extLst>
              <a:ext uri="{FF2B5EF4-FFF2-40B4-BE49-F238E27FC236}">
                <a16:creationId xmlns:a16="http://schemas.microsoft.com/office/drawing/2014/main" id="{2971A935-E784-478B-B546-C5B58B68EE55}"/>
              </a:ext>
            </a:extLst>
          </p:cNvPr>
          <p:cNvSpPr>
            <a:spLocks noGrp="1"/>
          </p:cNvSpPr>
          <p:nvPr>
            <p:ph type="sldNum" sz="quarter" idx="12"/>
          </p:nvPr>
        </p:nvSpPr>
        <p:spPr>
          <a:xfrm>
            <a:off x="10634135" y="6356350"/>
            <a:ext cx="1530927" cy="365125"/>
          </a:xfrm>
        </p:spPr>
        <p:txBody>
          <a:bodyPr>
            <a:normAutofit/>
          </a:bodyPr>
          <a:lstStyle/>
          <a:p>
            <a:pPr>
              <a:spcAft>
                <a:spcPts val="600"/>
              </a:spcAft>
            </a:pPr>
            <a:fld id="{B7DA4E9F-0A7E-452B-AE79-EEF7D13AAFEF}" type="slidenum">
              <a:rPr lang="fi-FI" smtClean="0"/>
              <a:pPr>
                <a:spcAft>
                  <a:spcPts val="600"/>
                </a:spcAft>
              </a:pPr>
              <a:t>9</a:t>
            </a:fld>
            <a:endParaRPr lang="fi-FI"/>
          </a:p>
        </p:txBody>
      </p:sp>
      <p:sp>
        <p:nvSpPr>
          <p:cNvPr id="8" name="Rectangle 7">
            <a:extLst>
              <a:ext uri="{FF2B5EF4-FFF2-40B4-BE49-F238E27FC236}">
                <a16:creationId xmlns:a16="http://schemas.microsoft.com/office/drawing/2014/main" id="{9EAFEAC5-4257-472A-A8A5-AD11A9540ED6}"/>
              </a:ext>
            </a:extLst>
          </p:cNvPr>
          <p:cNvSpPr/>
          <p:nvPr/>
        </p:nvSpPr>
        <p:spPr>
          <a:xfrm>
            <a:off x="8846763" y="4950796"/>
            <a:ext cx="1190647" cy="430887"/>
          </a:xfrm>
          <a:prstGeom prst="rect">
            <a:avLst/>
          </a:prstGeom>
        </p:spPr>
        <p:txBody>
          <a:bodyPr wrap="none">
            <a:spAutoFit/>
          </a:bodyPr>
          <a:lstStyle/>
          <a:p>
            <a:r>
              <a:rPr lang="fi-FI" sz="2200" b="1" dirty="0">
                <a:solidFill>
                  <a:schemeClr val="accent1"/>
                </a:solidFill>
              </a:rPr>
              <a:t>Alkoholi</a:t>
            </a:r>
            <a:endParaRPr lang="fi-FI" sz="2200" dirty="0"/>
          </a:p>
        </p:txBody>
      </p:sp>
      <p:pic>
        <p:nvPicPr>
          <p:cNvPr id="13" name="Picture 12">
            <a:extLst>
              <a:ext uri="{FF2B5EF4-FFF2-40B4-BE49-F238E27FC236}">
                <a16:creationId xmlns:a16="http://schemas.microsoft.com/office/drawing/2014/main" id="{CA846291-7861-46B2-939F-D38DDDF99A63}"/>
              </a:ext>
            </a:extLst>
          </p:cNvPr>
          <p:cNvPicPr>
            <a:picLocks noChangeAspect="1"/>
          </p:cNvPicPr>
          <p:nvPr/>
        </p:nvPicPr>
        <p:blipFill>
          <a:blip r:embed="rId4"/>
          <a:stretch>
            <a:fillRect/>
          </a:stretch>
        </p:blipFill>
        <p:spPr>
          <a:xfrm>
            <a:off x="128337" y="1"/>
            <a:ext cx="1040063" cy="698628"/>
          </a:xfrm>
          <a:prstGeom prst="rect">
            <a:avLst/>
          </a:prstGeom>
        </p:spPr>
      </p:pic>
      <p:pic>
        <p:nvPicPr>
          <p:cNvPr id="15" name="Picture 2" descr="Etusivu - Suomen Uimaopetus- ja Hengenpelastusliitto">
            <a:extLst>
              <a:ext uri="{FF2B5EF4-FFF2-40B4-BE49-F238E27FC236}">
                <a16:creationId xmlns:a16="http://schemas.microsoft.com/office/drawing/2014/main" id="{EAE79A40-5654-43D8-8870-02365974533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52093" y="28849"/>
            <a:ext cx="698628" cy="698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883574"/>
      </p:ext>
    </p:extLst>
  </p:cSld>
  <p:clrMapOvr>
    <a:masterClrMapping/>
  </p:clrMapOvr>
</p:sld>
</file>

<file path=ppt/theme/theme1.xml><?xml version="1.0" encoding="utf-8"?>
<a:theme xmlns:a="http://schemas.openxmlformats.org/drawingml/2006/main" name="Fra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Frame</Template>
  <TotalTime>2884</TotalTime>
  <Words>3350</Words>
  <Application>Microsoft Office PowerPoint</Application>
  <PresentationFormat>Laajakuva</PresentationFormat>
  <Paragraphs>284</Paragraphs>
  <Slides>28</Slides>
  <Notes>28</Notes>
  <HiddenSlides>0</HiddenSlides>
  <MMClips>0</MMClips>
  <ScaleCrop>false</ScaleCrop>
  <HeadingPairs>
    <vt:vector size="6" baseType="variant">
      <vt:variant>
        <vt:lpstr>Käytetyt fontit</vt:lpstr>
      </vt:variant>
      <vt:variant>
        <vt:i4>7</vt:i4>
      </vt:variant>
      <vt:variant>
        <vt:lpstr>Teema</vt:lpstr>
      </vt:variant>
      <vt:variant>
        <vt:i4>1</vt:i4>
      </vt:variant>
      <vt:variant>
        <vt:lpstr>Dian otsikot</vt:lpstr>
      </vt:variant>
      <vt:variant>
        <vt:i4>28</vt:i4>
      </vt:variant>
    </vt:vector>
  </HeadingPairs>
  <TitlesOfParts>
    <vt:vector size="36" baseType="lpstr">
      <vt:lpstr>Arial</vt:lpstr>
      <vt:lpstr>Arial Black</vt:lpstr>
      <vt:lpstr>Calibri</vt:lpstr>
      <vt:lpstr>Corbel</vt:lpstr>
      <vt:lpstr>Inter</vt:lpstr>
      <vt:lpstr>Source Sans Pro</vt:lpstr>
      <vt:lpstr>Wingdings 2</vt:lpstr>
      <vt:lpstr>Frame</vt:lpstr>
      <vt:lpstr>Koti- ja vapaa-ajan tapaturmien ehkäisy – Vesiturvallisuus </vt:lpstr>
      <vt:lpstr>Suomen Uimaopetus- ja Hengenpelastusliitto</vt:lpstr>
      <vt:lpstr>PowerPoint-esitys</vt:lpstr>
      <vt:lpstr>Hukkumiset 2021: toiminnan luonne  165 kpl</vt:lpstr>
      <vt:lpstr>Hukkumiset 2021  165 kpl</vt:lpstr>
      <vt:lpstr>Hukkumiset ikäryhmittäin &amp; viikoittain</vt:lpstr>
      <vt:lpstr>PowerPoint-esitys</vt:lpstr>
      <vt:lpstr>Hukkumis-tapaturmien taustalla</vt:lpstr>
      <vt:lpstr>Hukkumistapaturmien taustalla: Alkoholi</vt:lpstr>
      <vt:lpstr>Päihteet ja ikäryhmä &amp; toiminnan luonne</vt:lpstr>
      <vt:lpstr>Hukkumistapaturmien taustalla: Pelastusliivit</vt:lpstr>
      <vt:lpstr>PowerPoint-esitys</vt:lpstr>
      <vt:lpstr>Hukkumistapaturmien taustalla: henkilökohtainen toimintakyky ja uimataito</vt:lpstr>
      <vt:lpstr>Hukkumistapaturmien taustalla: Lapset</vt:lpstr>
      <vt:lpstr>PowerPoint-esitys</vt:lpstr>
      <vt:lpstr>Tunnista ja pelasta hukkuva: Hukkuva ei näytä hukkuvalta</vt:lpstr>
      <vt:lpstr>PowerPoint-esitys</vt:lpstr>
      <vt:lpstr>PowerPoint-esitys</vt:lpstr>
      <vt:lpstr>PowerPoint-esitys</vt:lpstr>
      <vt:lpstr>Jääturvallisuustilastoa</vt:lpstr>
      <vt:lpstr>PowerPoint-esitys</vt:lpstr>
      <vt:lpstr>PowerPoint-esitys</vt:lpstr>
      <vt:lpstr>Vaaranpaikat</vt:lpstr>
      <vt:lpstr>PowerPoint-esitys</vt:lpstr>
      <vt:lpstr>PowerPoint-esitys</vt:lpstr>
      <vt:lpstr>PowerPoint-esitys</vt:lpstr>
      <vt:lpstr>PowerPoint-esitys</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Koti- ja vapaa-ajan tapaturmien ehkäisy – Vesiturvallisuus</dc:title>
  <dc:creator>Kopperi Eeva</dc:creator>
  <cp:lastModifiedBy>Niko Nieminen</cp:lastModifiedBy>
  <cp:revision>37</cp:revision>
  <cp:lastPrinted>2022-09-21T13:22:36Z</cp:lastPrinted>
  <dcterms:created xsi:type="dcterms:W3CDTF">2021-06-04T06:13:03Z</dcterms:created>
  <dcterms:modified xsi:type="dcterms:W3CDTF">2025-03-24T08:36:55Z</dcterms:modified>
</cp:coreProperties>
</file>