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72" r:id="rId3"/>
  </p:sldMasterIdLst>
  <p:notesMasterIdLst>
    <p:notesMasterId r:id="rId37"/>
  </p:notesMasterIdLst>
  <p:sldIdLst>
    <p:sldId id="278" r:id="rId4"/>
    <p:sldId id="281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19" r:id="rId34"/>
    <p:sldId id="320" r:id="rId35"/>
    <p:sldId id="277" r:id="rId3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5" autoAdjust="0"/>
    <p:restoredTop sz="77354" autoAdjust="0"/>
  </p:normalViewPr>
  <p:slideViewPr>
    <p:cSldViewPr snapToGrid="0">
      <p:cViewPr varScale="1">
        <p:scale>
          <a:sx n="58" d="100"/>
          <a:sy n="58" d="100"/>
        </p:scale>
        <p:origin x="9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E1485-28E5-4EE2-B9B8-D979CEDAAAC7}" type="datetimeFigureOut">
              <a:rPr lang="fi-FI" smtClean="0"/>
              <a:t>25.3.2025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51A52-BE04-4B99-A3F2-C8EBA06F393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0781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ukastumis.info/turvallisempikaatumistapa_tasapainoharjoitteita.html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kainstituutti.fi/content/uploads/2017/01/Liite_12_Voimaa_vanhuuteen_ruuasta.pdf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Ohjeistus löytyy </a:t>
            </a:r>
            <a:r>
              <a:rPr lang="fi-FI" dirty="0" err="1"/>
              <a:t>Turvakoutsien</a:t>
            </a:r>
            <a:r>
              <a:rPr lang="fi-FI" dirty="0"/>
              <a:t> </a:t>
            </a:r>
            <a:r>
              <a:rPr lang="fi-FI" dirty="0" err="1"/>
              <a:t>Rednetistä</a:t>
            </a:r>
            <a:r>
              <a:rPr lang="fi-FI" dirty="0"/>
              <a:t>: https://rednet.punainenristi.fi/system/files/page/Turvallinen%20virtuaali%20koti%20ja%20tapaturmaindikaattorit.pdf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51A52-BE04-4B99-A3F2-C8EBA06F3930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9346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Voitko auttaa?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51A52-BE04-4B99-A3F2-C8EBA06F3930}" type="slidenum">
              <a:rPr lang="fi-FI" smtClean="0"/>
              <a:t>28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2938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51A52-BE04-4B99-A3F2-C8EBA06F3930}" type="slidenum">
              <a:rPr lang="fi-FI" smtClean="0"/>
              <a:t>29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1694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Tehtävässä 4 voidaan käydä läpi turvallisten talvikenkien kriteerit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51A52-BE04-4B99-A3F2-C8EBA06F3930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7769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Keskustelun jälkeen kouluttaja voi kerrata yleisesti putoamiseen yhteydessä olevia tekijöitä, sekä käydä läpi tyypillisimpiä esimerkkejä (diat 2-4). 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51A52-BE04-4B99-A3F2-C8EBA06F3930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2235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srgbClr val="000000"/>
                </a:solidFill>
                <a:latin typeface="Arial"/>
                <a:ea typeface="ヒラギノ角ゴ Pro W3" pitchFamily="-60" charset="-128"/>
                <a:cs typeface="Arial"/>
              </a:rPr>
              <a:t>https://ukkinstituutti.fi/liikkuminen/vinkkeja-liikkumiseen/miten-lahtea-liikkeelle/</a:t>
            </a:r>
            <a:endParaRPr lang="fi-FI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51A52-BE04-4B99-A3F2-C8EBA06F3930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4857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Seuraavissa </a:t>
            </a:r>
            <a:r>
              <a:rPr lang="fi-FI" dirty="0" err="1"/>
              <a:t>diossa</a:t>
            </a:r>
            <a:r>
              <a:rPr lang="fi-FI" dirty="0"/>
              <a:t> ideoita harjoituksesta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51A52-BE04-4B99-A3F2-C8EBA06F3930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6434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Huom. lisähaastetta</a:t>
            </a:r>
            <a:r>
              <a:rPr lang="fi-FI" baseline="0" dirty="0"/>
              <a:t> esim. nousemalla varpaille heiluttamalla samalla käsiä tai tekemällä liikkeen silmät kiinni. http://paakallokelit.fi/?one_page_portfolio=kurkiseisonta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baseline="0" dirty="0"/>
              <a:t>Lisää tasapainoharjoituksia löydät esimerkiksi täältä: </a:t>
            </a:r>
            <a:r>
              <a:rPr lang="fi-FI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http://www.liukastumis.info/turvallisempikaatumistapa_tasapainoharjoitteita.html</a:t>
            </a:r>
            <a:endParaRPr lang="fi-FI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51A52-BE04-4B99-A3F2-C8EBA06F3930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6089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fi-FI" sz="1800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Eri-</a:t>
            </a:r>
            <a:r>
              <a:rPr lang="en-US" altLang="fi-FI" sz="1800" u="sng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ikäisten</a:t>
            </a:r>
            <a:r>
              <a:rPr lang="en-US" altLang="fi-FI" sz="1800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fi-FI" sz="1800" u="sng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turvallisuuden</a:t>
            </a:r>
            <a:r>
              <a:rPr lang="en-US" altLang="fi-FI" sz="1800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fi-FI" sz="1800" u="sng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tarkistuslistat</a:t>
            </a:r>
            <a:r>
              <a:rPr lang="en-US" altLang="fi-FI" sz="1800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fi-FI" sz="1800" u="sng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löytyvät</a:t>
            </a:r>
            <a:r>
              <a:rPr lang="en-US" altLang="fi-FI" sz="1800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fi-FI" sz="1800" u="sng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suomeksi</a:t>
            </a:r>
            <a:r>
              <a:rPr lang="en-US" altLang="fi-FI" sz="1800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</a:t>
            </a:r>
            <a:r>
              <a:rPr lang="en-US" altLang="fi-FI" sz="1800" u="sng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ruotsiksi</a:t>
            </a:r>
            <a:r>
              <a:rPr lang="en-US" altLang="fi-FI" sz="1800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ja </a:t>
            </a:r>
            <a:r>
              <a:rPr lang="en-US" altLang="fi-FI" sz="1800" u="sng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englanniksi</a:t>
            </a:r>
            <a:r>
              <a:rPr lang="en-US" altLang="fi-FI" sz="1800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</a:t>
            </a:r>
          </a:p>
          <a:p>
            <a:pPr marL="300038" lvl="1" indent="0">
              <a:buNone/>
            </a:pPr>
            <a:r>
              <a:rPr lang="fi-FI" sz="1800" dirty="0"/>
              <a:t>	Lisäksi Lasten turvallisuuden tarkistuslistat löytyvät myös arabiaksi ja somaliksi sekä iäkkään tarkistuslista venäjäksi.</a:t>
            </a:r>
            <a:endParaRPr lang="en-US" altLang="fi-FI" sz="1800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51A52-BE04-4B99-A3F2-C8EBA06F3930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6472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dirty="0">
                <a:solidFill>
                  <a:srgbClr val="000000"/>
                </a:solidFill>
              </a:rPr>
              <a:t>Kuvista aukeaa selitysteksti tarkastelulle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51A52-BE04-4B99-A3F2-C8EBA06F3930}" type="slidenum">
              <a:rPr lang="fi-FI" smtClean="0"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7799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Katsokaa video, </a:t>
            </a:r>
          </a:p>
          <a:p>
            <a:r>
              <a:rPr lang="fi-FI" dirty="0"/>
              <a:t>Pohtikaa yhdessä: </a:t>
            </a:r>
          </a:p>
          <a:p>
            <a:pPr marL="171450" indent="-171450">
              <a:buFontTx/>
              <a:buChar char="-"/>
            </a:pPr>
            <a:r>
              <a:rPr lang="fi-FI" dirty="0"/>
              <a:t>Tunnistatko/löydätkö hukkuvan?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51A52-BE04-4B99-A3F2-C8EBA06F3930}" type="slidenum">
              <a:rPr lang="fi-FI" smtClean="0"/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6508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45749-8187-4445-BA4B-4BF907F53EAD}" type="datetime1">
              <a:rPr lang="en-US" smtClean="0"/>
              <a:t>3/25/2025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647EC34E-C11E-4489-87D4-6F808AB2EB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" r="45" b="1"/>
          <a:stretch/>
        </p:blipFill>
        <p:spPr>
          <a:xfrm>
            <a:off x="1" y="1"/>
            <a:ext cx="1176170" cy="118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61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F07F-6E5E-42F5-BDAA-57C766E49815}" type="datetime1">
              <a:rPr lang="en-US" smtClean="0"/>
              <a:t>3/25/2025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948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A81E-2C0A-49B0-8989-5A597A88AFD9}" type="datetime1">
              <a:rPr lang="en-US" smtClean="0"/>
              <a:t>3/25/2025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498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A90A-EA77-45C8-80FF-B5AA175BD5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F5F06E-8D93-4679-A07E-3C26E83C4C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D25CE-8E91-4240-82A5-E4B565BF9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9352-7CAD-480E-A21B-205821E24E49}" type="datetimeFigureOut">
              <a:rPr lang="fi-FI" smtClean="0"/>
              <a:t>25.3.2025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92719F-E0D2-4316-8338-C0E4E5FE5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930B5-082D-45C3-8A14-AFC701BE7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AFE7-350A-4DBA-9340-A89CA6DE3D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641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F64E0-85D0-4CE1-87EB-59A9CA3C1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78740-2C9B-4264-8CAA-E09EEB146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BF335B-DDA9-40EE-83B7-CB12E9162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9352-7CAD-480E-A21B-205821E24E49}" type="datetimeFigureOut">
              <a:rPr lang="fi-FI" smtClean="0"/>
              <a:t>25.3.2025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CA11B-387E-4862-A2E5-DC3288EFF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80E94-F898-413F-A447-D409F37A3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AFE7-350A-4DBA-9340-A89CA6DE3D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4155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78A6E-197A-46E1-B173-F9F00149D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0E50A6-7338-4ABE-B2D8-E605E8439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BE520-1E0D-4C6D-8195-F4C86BF45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9352-7CAD-480E-A21B-205821E24E49}" type="datetimeFigureOut">
              <a:rPr lang="fi-FI" smtClean="0"/>
              <a:t>25.3.2025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04E48-874C-43AB-A64B-33701FB51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D1F44-A8C9-46A6-BB10-3C9845CED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AFE7-350A-4DBA-9340-A89CA6DE3D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4331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C1AA4-2727-4436-B0F3-28CD946BB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93367-8E3D-49A5-9777-243854B319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89D25A-7413-4486-8A67-623EC233A6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4D4D8F-A100-4B14-9F0F-B71BBD4F9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9352-7CAD-480E-A21B-205821E24E49}" type="datetimeFigureOut">
              <a:rPr lang="fi-FI" smtClean="0"/>
              <a:t>25.3.2025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92F1B9-640E-4E32-9FEC-90AED39C4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2974BC-490B-4563-8E4C-C1128CBDA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AFE7-350A-4DBA-9340-A89CA6DE3D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5982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28F75-BE48-483E-BD67-E9A064D7E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F764B-1EBE-407E-BD78-412E24278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DA1997-EBF0-4732-8542-75D01BC9FF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565084-5804-4D25-A1C1-25932D9CA1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BCD03F-EEC2-4C22-B3A0-DD790C382B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3788D4-6541-4622-B079-2A0085A9F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9352-7CAD-480E-A21B-205821E24E49}" type="datetimeFigureOut">
              <a:rPr lang="fi-FI" smtClean="0"/>
              <a:t>25.3.2025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7BEF95-A5F3-4291-92F7-B6C094353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CFC2FE-42E1-418A-8D45-E84CD0FEF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AFE7-350A-4DBA-9340-A89CA6DE3D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6672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7465E-3C64-4A0B-95DB-CC1C8AD13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EB834A-1B6C-48BA-BC17-F79031A77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9352-7CAD-480E-A21B-205821E24E49}" type="datetimeFigureOut">
              <a:rPr lang="fi-FI" smtClean="0"/>
              <a:t>25.3.2025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3B2B96-49CB-45B8-AB9F-F4359A4DE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65A4EE-B818-4A71-8B52-8CCB3A1C0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AFE7-350A-4DBA-9340-A89CA6DE3D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16483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3CCE22-D987-4628-A772-1665DEE84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9352-7CAD-480E-A21B-205821E24E49}" type="datetimeFigureOut">
              <a:rPr lang="fi-FI" smtClean="0"/>
              <a:t>25.3.2025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783936-7E34-4898-B241-32F8ACA98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1D185-594C-4143-8B5A-ADF40CFCF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AFE7-350A-4DBA-9340-A89CA6DE3D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84136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87103-408E-4AC8-B0E6-FBA58A5A5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18870-1301-45B8-B72F-323BCEC7F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9651F4-F722-497A-9690-1EA0910BF2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C32BC7-7C56-4E01-A979-916C3897A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9352-7CAD-480E-A21B-205821E24E49}" type="datetimeFigureOut">
              <a:rPr lang="fi-FI" smtClean="0"/>
              <a:t>25.3.2025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0EE338-A893-4C6A-8594-094889A15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33C0A8-622C-4E3F-AD88-B5340721C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AFE7-350A-4DBA-9340-A89CA6DE3D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6558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F69CD-8C80-4C11-A82E-EEC683597115}" type="datetime1">
              <a:rPr lang="en-US" smtClean="0"/>
              <a:t>3/25/2025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EEDBA9-DD03-4A54-A165-9754A7C65E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" y="0"/>
            <a:ext cx="1040063" cy="69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8765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1AC24-FD3E-4797-952E-7CAA5DD0A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767584-8462-4EFC-B504-FFD07278EC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6F9D05-D9CE-4990-BF19-911CEC870F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FC9A12-873F-4192-93F7-D084D0561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9352-7CAD-480E-A21B-205821E24E49}" type="datetimeFigureOut">
              <a:rPr lang="fi-FI" smtClean="0"/>
              <a:t>25.3.2025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8C6CDE-4259-4D7B-8C9D-46AC3814E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ABB714-981B-4A3D-8B53-97A5794C4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AFE7-350A-4DBA-9340-A89CA6DE3D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31465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9A703-EE33-42A2-A4F5-8301EF236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FD321F-9746-4B9E-ACD6-DE633BD68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13877-591A-4F41-9204-6EDE7C715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9352-7CAD-480E-A21B-205821E24E49}" type="datetimeFigureOut">
              <a:rPr lang="fi-FI" smtClean="0"/>
              <a:t>25.3.2025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996C3-C055-43E3-A983-3C02BD3E1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C06AC-CA31-4C7A-9355-7D16AA105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AFE7-350A-4DBA-9340-A89CA6DE3D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25885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630547-AD4D-40E7-90BD-1D9C943519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36C548-BC9B-46AC-9914-C6133E41B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727AA-3395-4B22-A91E-CA574E865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9352-7CAD-480E-A21B-205821E24E49}" type="datetimeFigureOut">
              <a:rPr lang="fi-FI" smtClean="0"/>
              <a:t>25.3.2025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61A07-AEC5-47B2-9E0E-9C9043189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E8003-4C25-40AC-AB8B-AF3E88A83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AFE7-350A-4DBA-9340-A89CA6DE3D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49216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D0EE-AAB5-4496-A136-4F75E728B293}" type="datetime1">
              <a:rPr lang="en-US" smtClean="0"/>
              <a:t>3/25/2025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439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3BE2-E13E-4890-83C8-5BC6D81963FD}" type="datetime1">
              <a:rPr lang="en-US" smtClean="0"/>
              <a:t>3/25/2025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0512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3119B-E4C6-49F8-AE58-AA5EE64B764B}" type="datetime1">
              <a:rPr lang="en-US" smtClean="0"/>
              <a:t>3/25/2025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794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652EC-0681-44DD-AA29-0C3EC6D53108}" type="datetime1">
              <a:rPr lang="en-US" smtClean="0"/>
              <a:t>3/25/2025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5035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B1E9-5000-4D1A-9BB2-23E5E293A416}" type="datetime1">
              <a:rPr lang="en-US" smtClean="0"/>
              <a:t>3/25/2025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9317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5E59D-6F57-4476-A433-F66F45634E27}" type="datetime1">
              <a:rPr lang="en-US" smtClean="0"/>
              <a:t>3/25/2025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7502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1AD31-7535-4D9C-AC28-F1AE9BD32A3D}" type="datetime1">
              <a:rPr lang="en-US" smtClean="0"/>
              <a:t>3/25/2025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286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3A78-6039-4052-A7B0-3FE41954322F}" type="datetime1">
              <a:rPr lang="en-US" smtClean="0"/>
              <a:t>3/25/2025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FCBD02-803B-4431-BE02-965C5D2A43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8337" y="1"/>
            <a:ext cx="1040063" cy="69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0215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27A8-C158-46D9-8F71-28240C2CA170}" type="datetime1">
              <a:rPr lang="en-US" smtClean="0"/>
              <a:t>3/25/2025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3108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0EB8-193C-4D09-A0FA-8E9603D204E1}" type="datetime1">
              <a:rPr lang="en-US" smtClean="0"/>
              <a:t>3/25/2025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0472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81DE0-DBCD-49D6-97EE-0D9D3E75C344}" type="datetime1">
              <a:rPr lang="en-US" smtClean="0"/>
              <a:t>3/25/2025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4361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0C7E6-32E6-40DB-BF47-44AC1EF7633C}" type="datetime1">
              <a:rPr lang="en-US" smtClean="0"/>
              <a:t>3/25/2025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319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3BA8-48B0-4C21-B47F-54847F9CB7B5}" type="datetime1">
              <a:rPr lang="en-US" smtClean="0"/>
              <a:t>3/25/2025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B3FB7B-10E6-49D6-86F2-A3BD79342D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8337" y="1"/>
            <a:ext cx="1040063" cy="69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75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44CE1-85A7-4BD4-896F-47C3E1432DF5}" type="datetime1">
              <a:rPr lang="en-US" smtClean="0"/>
              <a:t>3/25/2025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41E8AE9-F95A-4300-B744-4DF7D68FD8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8337" y="1"/>
            <a:ext cx="1040063" cy="69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088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DB1A-796C-4971-92CA-E4E6E6E9CB8A}" type="datetime1">
              <a:rPr lang="en-US" smtClean="0"/>
              <a:t>3/25/2025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8984C8-C0BD-4606-AA1D-1FB2F11E88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8337" y="1"/>
            <a:ext cx="1040063" cy="69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988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A4FA-2922-4818-8FEB-72E80BAE54E7}" type="datetime1">
              <a:rPr lang="en-US" smtClean="0"/>
              <a:t>3/25/2025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572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7FF5-43DA-461C-BA91-835B9A480E57}" type="datetime1">
              <a:rPr lang="en-US" smtClean="0"/>
              <a:t>3/25/2025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726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BD62-854B-4583-ADB9-08289737A651}" type="datetime1">
              <a:rPr lang="en-US" smtClean="0"/>
              <a:t>3/25/2025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972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2CB298A-3ACF-4137-B834-BBF3429FB8DA}" type="datetime1">
              <a:rPr lang="en-US" smtClean="0"/>
              <a:t>3/25/2025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281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D22A05-90C7-46EF-98D9-D52904442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0589EC-8E98-453E-BC29-9E29F39BE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EA85D-DF3D-4EF6-A35B-2471582F6B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79352-7CAD-480E-A21B-205821E24E49}" type="datetimeFigureOut">
              <a:rPr lang="fi-FI" smtClean="0"/>
              <a:t>25.3.2025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22C7A-5DB8-4B49-960E-00C7FEC94D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4EA56-F492-4429-BD11-A93997BECB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AAFE7-350A-4DBA-9340-A89CA6DE3D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3120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79C0957-F660-4DD2-A183-746DECAB5982}" type="datetime1">
              <a:rPr lang="en-US" smtClean="0"/>
              <a:t>3/25/2025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484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frantic.s3.eu-west-1.amazonaws.com/kotitapaturma/2020/01/10144125/pysy_pystyssa_kenka_liukueste_valinnat_infograafi2020-1-scaled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ukkinstituutti.fi/liikkuminen/vinkkeja-liikkumiseen/miten-lahtea-liikkeell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SGkbeFujqqHZT7pHktH6-eEGxTbGs0J7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titapaturma.fi/aineistopankki/kodin-turvallisuuden-tarkistuslista/#92097635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kotitapaturma.fi/tietotyyppi/ladattavat-materiaalit/" TargetMode="External"/><Relationship Id="rId4" Type="http://schemas.openxmlformats.org/officeDocument/2006/relationships/hyperlink" Target="https://www.kotitapaturma.fi/tietotyyppi/turvallisuustestit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ukkinstituutti.fi/liikkumisen-turvallisuus/kaatumisten-ehkaisy-iakkaille-ja-laheisille/koti-ja-lahiympariston-turvallisuu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0KTqPloUi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viisaastivesilla.fi/etusivu/pelastu_ja_pelasta/tunnista_ja_pelasta_hukkuva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ZyttovDbVyo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rednet.punainenristi.fi/system/files/page/TURVAKOUTSILAUKKU-%20sis%C3%A4lt%C3%B6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ednet.punainenristi.fi/system/files/page/OHJEET%20INDIKAAATTOREIDEN%20HAUSTA%20JA%20TULOSTEN%20HY%C3%96DYNT%C3%84MISEST%C3%84%20OSANA%20TILAISUUKSIA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ukkinstituutti.fi/liikkumisen-turvallisuus/kaatumisten-ehkaisy-ammattilaisille/materiaalia/kaatumisseula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ukkinstituutti.fi/wp-content/uploads/2020/10/Ta%CC%88ytetta%CC%88va%CC%88-tarkistuslista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frantic.s3.eu-west-1.amazonaws.com/kotitapaturma/2016/12/28133747/Pysypystyssa_kengat_esite_A5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07CBBDD0-4420-4A50-96AB-392F9B97C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65BA403-54B9-4A0B-BC79-028C495C0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7552943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0D87B8-EAC1-4028-85CE-3288F468F5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6068070" cy="3255264"/>
          </a:xfrm>
        </p:spPr>
        <p:txBody>
          <a:bodyPr>
            <a:normAutofit/>
          </a:bodyPr>
          <a:lstStyle/>
          <a:p>
            <a:r>
              <a:rPr lang="fi-FI" b="1"/>
              <a:t>Koti- ja vapaa-ajan tapaturmien ehkäisy - Tehtävät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77DC02-815A-46E5-BF07-5631F5602E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4" y="4670246"/>
            <a:ext cx="6037903" cy="914400"/>
          </a:xfrm>
        </p:spPr>
        <p:txBody>
          <a:bodyPr>
            <a:normAutofit/>
          </a:bodyPr>
          <a:lstStyle/>
          <a:p>
            <a:endParaRPr lang="fi-FI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23E6E620-C7D6-4533-9481-CBA2B6D5AB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" r="45" b="1"/>
          <a:stretch/>
        </p:blipFill>
        <p:spPr>
          <a:xfrm>
            <a:off x="8037574" y="1687355"/>
            <a:ext cx="3458249" cy="3475137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DC8C6883-513A-4FE8-8B55-7AA2A13A9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E88C9E35-E205-41A6-AE1F-FB8ECC12B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Kodin turvallisuusvalmennus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E306001-A2E2-45B3-B995-631D11F9E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7CD31F4-64FA-4BA0-9498-67783267A8C8}" type="slidenum">
              <a:rPr kumimoji="0" lang="en-US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5591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F4248-91B0-42C0-A8C7-D83ABFFEB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36" y="1123837"/>
            <a:ext cx="3214303" cy="4601183"/>
          </a:xfrm>
        </p:spPr>
        <p:txBody>
          <a:bodyPr/>
          <a:lstStyle/>
          <a:p>
            <a:r>
              <a:rPr lang="fi-FI" b="1" dirty="0"/>
              <a:t>Tehtävä 7. Liukastumisten ehkäisy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006DA-D10F-4587-AB1C-1287C3736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Tutustukaa erilaisiin talvijalankulun turvallisuutta lisääviin tuotteisiin: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liukuesteet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nastakengät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lonkkasuojat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kävelykepit ja sauvat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Käyttäkää hyödyksi materiaalia pysypystyssä.fi –verkkosivuilta ja </a:t>
            </a:r>
            <a:r>
              <a:rPr lang="fi-FI" dirty="0">
                <a:solidFill>
                  <a:schemeClr val="tx1"/>
                </a:solidFill>
              </a:rPr>
              <a:t>erityisesti</a:t>
            </a:r>
            <a:r>
              <a:rPr lang="fi-FI" dirty="0">
                <a:solidFill>
                  <a:schemeClr val="accent2"/>
                </a:solidFill>
              </a:rPr>
              <a:t> </a:t>
            </a:r>
            <a:r>
              <a:rPr lang="fi-FI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infograafia erilaisista kenkä- ja liukuestevaihtoehdoista. </a:t>
            </a:r>
            <a:endParaRPr lang="fi-FI" dirty="0">
              <a:solidFill>
                <a:schemeClr val="accent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 err="1"/>
              <a:t>Turvakoutsilaukun</a:t>
            </a:r>
            <a:r>
              <a:rPr lang="fi-FI" dirty="0"/>
              <a:t> sisältöä on hyvä hyödyntää.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CECEDD-8CA1-4D93-B36A-F66BEAC10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091364-8A20-4E23-B19D-92D2E476F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222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F4248-91B0-42C0-A8C7-D83ABFFEB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b="1" dirty="0" err="1"/>
              <a:t>Tehtävä</a:t>
            </a:r>
            <a:r>
              <a:rPr lang="sv-FI" b="1" dirty="0"/>
              <a:t> 8. </a:t>
            </a:r>
            <a:r>
              <a:rPr lang="sv-FI" b="1" dirty="0" err="1"/>
              <a:t>Porinatehtävä</a:t>
            </a:r>
            <a:r>
              <a:rPr lang="sv-FI" b="1" dirty="0"/>
              <a:t> </a:t>
            </a:r>
            <a:r>
              <a:rPr lang="sv-FI" b="1" dirty="0" err="1"/>
              <a:t>parin</a:t>
            </a:r>
            <a:r>
              <a:rPr lang="sv-FI" b="1" dirty="0"/>
              <a:t> </a:t>
            </a:r>
            <a:r>
              <a:rPr lang="sv-FI" b="1" dirty="0" err="1"/>
              <a:t>kanssa</a:t>
            </a:r>
            <a:r>
              <a:rPr lang="sv-FI" b="1" dirty="0"/>
              <a:t>, </a:t>
            </a:r>
            <a:r>
              <a:rPr lang="sv-FI" b="1" dirty="0" err="1"/>
              <a:t>putoamiset</a:t>
            </a:r>
            <a:br>
              <a:rPr lang="sv-fi" dirty="0"/>
            </a:b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006DA-D10F-4587-AB1C-1287C3736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900"/>
              </a:spcBef>
              <a:buFont typeface="Arial" panose="020B0604020202020204" pitchFamily="34" charset="0"/>
              <a:buChar char="•"/>
            </a:pPr>
            <a:r>
              <a:rPr lang="fi-FI" altLang="en-US" dirty="0"/>
              <a:t>Miksi putoamisia tapahtuu?</a:t>
            </a:r>
          </a:p>
          <a:p>
            <a:pPr>
              <a:spcBef>
                <a:spcPts val="2900"/>
              </a:spcBef>
              <a:buFont typeface="Arial" panose="020B0604020202020204" pitchFamily="34" charset="0"/>
              <a:buChar char="•"/>
            </a:pPr>
            <a:r>
              <a:rPr lang="fi-FI" altLang="en-US" dirty="0"/>
              <a:t>Voitaisiinko niitä ehkäistä? Miten? Kokemuksia?</a:t>
            </a:r>
          </a:p>
          <a:p>
            <a:pPr>
              <a:spcBef>
                <a:spcPts val="2900"/>
              </a:spcBef>
              <a:buFont typeface="Arial" panose="020B0604020202020204" pitchFamily="34" charset="0"/>
              <a:buChar char="•"/>
            </a:pPr>
            <a:r>
              <a:rPr lang="fi-FI" altLang="en-US" dirty="0"/>
              <a:t>Seuraavissa dioissa on kerrottu putoamiseen yhteydessä olevista tekijöistä sekä esimerkkitapauksista, joita voi käydä läpi keskustelun yhteydessä. 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CECEDD-8CA1-4D93-B36A-F66BEAC10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091364-8A20-4E23-B19D-92D2E476F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708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F4248-91B0-42C0-A8C7-D83ABFFEB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en-US" b="1" dirty="0"/>
              <a:t>Tehtävä 9. Porinatehtävä parin kanssa, putoamiset</a:t>
            </a:r>
            <a:endParaRPr lang="fi-FI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006DA-D10F-4587-AB1C-1287C3736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i-FI" altLang="en-US" dirty="0"/>
              <a:t>Minkä takia kiipeät korkealle?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altLang="en-US" dirty="0"/>
              <a:t>Miten valmistaudut kiipeämiseen?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altLang="en-US" dirty="0"/>
              <a:t>Miten kiipeämisen voi tehdä turvallisesti? </a:t>
            </a:r>
          </a:p>
          <a:p>
            <a:pPr>
              <a:buFont typeface="Arial" panose="020B0604020202020204" pitchFamily="34" charset="0"/>
              <a:buChar char="•"/>
            </a:pPr>
            <a:endParaRPr lang="fi-FI" alt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fi-FI" altLang="en-US" dirty="0"/>
              <a:t>Seuraavissa dioissa on kerrottu putoamiseen yhteydessä olevista tekijöistä sekä esimerkkitapauksista, joita voi käydä läpi keskustelun yhteydessä. </a:t>
            </a:r>
          </a:p>
          <a:p>
            <a:pPr marL="0" indent="0">
              <a:buNone/>
            </a:pPr>
            <a:r>
              <a:rPr lang="fi-FI" altLang="en-US" dirty="0"/>
              <a:t> </a:t>
            </a:r>
            <a:endParaRPr lang="en-US" altLang="en-US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CECEDD-8CA1-4D93-B36A-F66BEAC10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091364-8A20-4E23-B19D-92D2E476F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161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6AAB7-4B6B-4D06-A9CC-23225CDC4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en-US" b="1" dirty="0"/>
              <a:t>Putoamisiin yhteydessä olevat tekijät</a:t>
            </a:r>
            <a:endParaRPr lang="fi-FI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BD2C5-7A75-4720-91C9-A36C883EA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Tikkailta putoaminen ja tikkaiden kaatuminen, kun ne eivät ole tukevasti paikallaan.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Katto yms. korkealla paikalla tehtävät työt ilman turvavaljaita.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Henkilönostimesta, parvekkeelta, laiturilta, saunan lauteelta tai muulta tasolta putoaminen (kaide liian matala).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Tuolilta, jakkaralta tai keittiötikkailta putoaminen.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Portailta tai sängystä putoaminen.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Huono työskentelyasento, mm. kurottaminen.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Lapsiperheissä myös portaat, hyllyt, ikkunat jne.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2B24F0-F82A-42B9-8E55-13706B20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CBB672-0DD6-47BD-94E3-20177865B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024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6B5AC-5433-45DE-BCCE-7D694683A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/>
              <a:t>Esimerkkejä</a:t>
            </a:r>
            <a:r>
              <a:rPr lang="en-US" altLang="en-US" b="1" dirty="0"/>
              <a:t> </a:t>
            </a:r>
            <a:r>
              <a:rPr lang="en-US" altLang="en-US" b="1" dirty="0" err="1"/>
              <a:t>putoamisista</a:t>
            </a:r>
            <a:r>
              <a:rPr lang="en-US" altLang="en-US" b="1" dirty="0"/>
              <a:t> 1</a:t>
            </a:r>
            <a:endParaRPr lang="fi-FI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394E3-B095-417E-9860-EA0F94740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dirty="0"/>
              <a:t>Henkilö putosi tikkailta, kun hän oli purkamassa yksin latoa.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dirty="0"/>
              <a:t>Seinää vasten asetetut tikkaat luiskahtivat sivulle, jolloin henkilö putosi betonilattialle. 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dirty="0"/>
              <a:t>Henkilö teki katolla talkootöitä ilman turvavaljaita. Toden-näköisesti hän horjahti ja putosi 6 metrin korkeudesta maahan. 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dirty="0"/>
              <a:t>Henkilö oli peltikaton korjaustyössä, jolloin putosi henkilö-nostimesta (turvakaide 110cm, huono työskentelyasento). 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dirty="0"/>
              <a:t>Henkilö horjahti ja putosi kodin parvekkeelta (kaide 105cm).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dirty="0"/>
              <a:t>Ratsastaja putosi hevosen selästä ja sai lannevamman. </a:t>
            </a:r>
            <a:endParaRPr lang="fi-FI" sz="1400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244185-F44F-44BD-B9C2-66EFFDB3D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Kodin</a:t>
            </a:r>
            <a:r>
              <a:rPr lang="en-US" dirty="0"/>
              <a:t> </a:t>
            </a:r>
            <a:r>
              <a:rPr lang="en-US" dirty="0" err="1"/>
              <a:t>turvallisuusvalmennus</a:t>
            </a:r>
            <a:r>
              <a:rPr lang="en-US" dirty="0"/>
              <a:t>, </a:t>
            </a:r>
            <a:r>
              <a:rPr lang="en-US" dirty="0" err="1"/>
              <a:t>työikäisten</a:t>
            </a:r>
            <a:r>
              <a:rPr lang="en-US" dirty="0"/>
              <a:t> </a:t>
            </a:r>
            <a:r>
              <a:rPr lang="en-US" dirty="0" err="1"/>
              <a:t>vakavat</a:t>
            </a:r>
            <a:r>
              <a:rPr lang="en-US" dirty="0"/>
              <a:t> </a:t>
            </a:r>
            <a:r>
              <a:rPr lang="en-US" dirty="0" err="1"/>
              <a:t>tapaturmat</a:t>
            </a:r>
            <a:r>
              <a:rPr lang="en-US" dirty="0"/>
              <a:t> (2016), </a:t>
            </a:r>
            <a:r>
              <a:rPr lang="en-US" dirty="0" err="1"/>
              <a:t>Onnettomuustutkintakeskus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708A0D-33B4-4F5C-91E8-6FA7E2A43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558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4E0FD-401E-4B5F-B3C6-CDA1177DA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en-US" b="1" dirty="0"/>
              <a:t>Esimerkkejä putoamisista 2</a:t>
            </a:r>
            <a:endParaRPr lang="fi-FI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A1685-0A13-47BA-BBEA-184AB862C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dirty="0"/>
              <a:t>Henkilö, jonka toimintakyky oli alentunut, liikkui yksin heikolla jäällä, jää petti ja henkilö putosi avantoon. 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dirty="0"/>
              <a:t>Henkilö oli yksin  saunomassa ja putosi lauteilta saaden  vakavan vamman. 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dirty="0"/>
              <a:t>Henkilö on kylässä ja lähtee yöllä kylpyhuoneeseen.  Käytävä on pimeä ja tila tuntematon, henkilö putoaa lähellä olevista rappusista alas.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dirty="0"/>
              <a:t>Henkilö horjahtaa veneessä ja putoaa matalaan veteen pää edellä. 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0D0F5E-66D0-43F9-8035-B463D8313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Kodin</a:t>
            </a:r>
            <a:r>
              <a:rPr lang="en-US" dirty="0"/>
              <a:t> </a:t>
            </a:r>
            <a:r>
              <a:rPr lang="en-US" dirty="0" err="1"/>
              <a:t>turvallisuusvalmennus</a:t>
            </a:r>
            <a:r>
              <a:rPr lang="en-US" dirty="0"/>
              <a:t>, </a:t>
            </a:r>
            <a:r>
              <a:rPr lang="en-US" dirty="0" err="1"/>
              <a:t>Työikäisten</a:t>
            </a:r>
            <a:r>
              <a:rPr lang="en-US" dirty="0"/>
              <a:t> </a:t>
            </a:r>
            <a:r>
              <a:rPr lang="en-US" dirty="0" err="1"/>
              <a:t>vakavat</a:t>
            </a:r>
            <a:r>
              <a:rPr lang="en-US" dirty="0"/>
              <a:t> </a:t>
            </a:r>
            <a:r>
              <a:rPr lang="en-US" dirty="0" err="1"/>
              <a:t>tapaturmat</a:t>
            </a:r>
            <a:r>
              <a:rPr lang="en-US" dirty="0"/>
              <a:t> (2016), </a:t>
            </a:r>
            <a:r>
              <a:rPr lang="en-US" dirty="0" err="1"/>
              <a:t>Onnettomuustutkintakeskus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B79B73-DBF8-408E-915C-62B7D33F2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215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81577AD-DA5F-48B3-8FB9-5199BA9EE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5350"/>
            <a:ext cx="4642228" cy="5330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915F2E-4882-47CD-838F-793F17616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9" y="1123837"/>
            <a:ext cx="4016116" cy="1255469"/>
          </a:xfrm>
        </p:spPr>
        <p:txBody>
          <a:bodyPr>
            <a:normAutofit/>
          </a:bodyPr>
          <a:lstStyle/>
          <a:p>
            <a:r>
              <a:rPr lang="fi-FI" altLang="fi-FI" sz="2800" b="1" dirty="0"/>
              <a:t>Tehtävä 10. Liikuntatottumusten arviointi</a:t>
            </a:r>
            <a:endParaRPr lang="fi-FI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024EA-E8E0-4758-9397-B298821E1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9" y="2510395"/>
            <a:ext cx="4016116" cy="3274586"/>
          </a:xfrm>
        </p:spPr>
        <p:txBody>
          <a:bodyPr anchor="t">
            <a:normAutofit fontScale="92500" lnSpcReduction="20000"/>
          </a:bodyPr>
          <a:lstStyle/>
          <a:p>
            <a:pPr marL="0" lvl="0" indent="0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fi-FI" altLang="fi-FI" dirty="0">
                <a:solidFill>
                  <a:schemeClr val="bg1"/>
                </a:solidFill>
                <a:latin typeface="+mj-lt"/>
                <a:cs typeface="Arial"/>
              </a:rPr>
              <a:t>Tavoite: </a:t>
            </a:r>
          </a:p>
          <a:p>
            <a:pPr marL="742950" lvl="1" indent="-285750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bg1"/>
                </a:solidFill>
                <a:latin typeface="+mj-lt"/>
                <a:cs typeface="Arial"/>
              </a:rPr>
              <a:t>arvioida nykyisiä liikkumistottumuksia</a:t>
            </a:r>
          </a:p>
          <a:p>
            <a:pPr marL="742950" lvl="1" indent="-285750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bg1"/>
                </a:solidFill>
                <a:latin typeface="+mj-lt"/>
                <a:cs typeface="Arial"/>
              </a:rPr>
              <a:t>verrata tottumuksia liikkumisen suosituksiin</a:t>
            </a:r>
          </a:p>
          <a:p>
            <a:pPr marL="228600" lvl="0" indent="-228600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Lucida Grande"/>
              <a:buAutoNum type="arabicParenR"/>
            </a:pPr>
            <a:r>
              <a:rPr lang="fi-FI" altLang="fi-FI" dirty="0">
                <a:solidFill>
                  <a:schemeClr val="bg1"/>
                </a:solidFill>
                <a:latin typeface="+mj-lt"/>
                <a:cs typeface="Arial"/>
              </a:rPr>
              <a:t> Arvioikaa yhdessä ”kuvitteellisen henkilön” liikuntatottumuksia ja tutustutaan tällä tavalla työkaluun sekä liikuntasuositukseen </a:t>
            </a:r>
            <a:r>
              <a:rPr lang="fi-FI" altLang="fi-FI" b="1" dirty="0">
                <a:solidFill>
                  <a:schemeClr val="bg1"/>
                </a:solidFill>
                <a:latin typeface="+mj-lt"/>
                <a:cs typeface="Arial"/>
              </a:rPr>
              <a:t>tai</a:t>
            </a:r>
          </a:p>
          <a:p>
            <a:pPr marL="228600" lvl="0" indent="-228600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Lucida Grande"/>
              <a:buAutoNum type="arabicParenR"/>
            </a:pPr>
            <a:r>
              <a:rPr lang="fi-FI" altLang="fi-FI" dirty="0">
                <a:solidFill>
                  <a:schemeClr val="bg1"/>
                </a:solidFill>
                <a:latin typeface="+mj-lt"/>
                <a:cs typeface="Arial"/>
              </a:rPr>
              <a:t>Jokainen ryhmäläinen arvioi omaa   liikuntatottumustaan (</a:t>
            </a:r>
            <a:r>
              <a:rPr lang="fi-FI" altLang="fi-FI">
                <a:solidFill>
                  <a:schemeClr val="bg1"/>
                </a:solidFill>
                <a:latin typeface="+mj-lt"/>
                <a:cs typeface="Arial"/>
              </a:rPr>
              <a:t>jos kaikilla </a:t>
            </a:r>
            <a:r>
              <a:rPr lang="fi-FI" altLang="fi-FI" dirty="0">
                <a:solidFill>
                  <a:schemeClr val="bg1"/>
                </a:solidFill>
                <a:latin typeface="+mj-lt"/>
                <a:cs typeface="Arial"/>
              </a:rPr>
              <a:t>älypuhelimet) </a:t>
            </a:r>
          </a:p>
          <a:p>
            <a:endParaRPr lang="fi-FI" sz="1500" dirty="0">
              <a:solidFill>
                <a:srgbClr val="FFFFFF"/>
              </a:solidFill>
            </a:endParaRPr>
          </a:p>
        </p:txBody>
      </p:sp>
      <p:pic>
        <p:nvPicPr>
          <p:cNvPr id="6" name="Picture 5" descr="Chart, funnel chart&#10;&#10;Description automatically generated">
            <a:extLst>
              <a:ext uri="{FF2B5EF4-FFF2-40B4-BE49-F238E27FC236}">
                <a16:creationId xmlns:a16="http://schemas.microsoft.com/office/drawing/2014/main" id="{103EBC67-9E8A-446A-A07B-07FD27FE9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5" t="12447" r="10437" b="7967"/>
          <a:stretch>
            <a:fillRect/>
          </a:stretch>
        </p:blipFill>
        <p:spPr bwMode="auto">
          <a:xfrm>
            <a:off x="5137463" y="1807166"/>
            <a:ext cx="6193767" cy="323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375F4A-ADBE-4659-85F5-7FA9A1B83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Kodin turvallisuusvalmennus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CB9C5F-EB91-4F0D-8E4C-45DA68A07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7CD31F4-64FA-4BA0-9498-67783267A8C8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64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>
            <a:extLst>
              <a:ext uri="{FF2B5EF4-FFF2-40B4-BE49-F238E27FC236}">
                <a16:creationId xmlns:a16="http://schemas.microsoft.com/office/drawing/2014/main" id="{681577AD-DA5F-48B3-8FB9-5199BA9EE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5350"/>
            <a:ext cx="4642228" cy="5330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915F2E-4882-47CD-838F-793F17616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9" y="1123837"/>
            <a:ext cx="4016116" cy="1255469"/>
          </a:xfrm>
        </p:spPr>
        <p:txBody>
          <a:bodyPr>
            <a:normAutofit/>
          </a:bodyPr>
          <a:lstStyle/>
          <a:p>
            <a:r>
              <a:rPr lang="sv-FI" sz="2800" b="1" dirty="0" err="1">
                <a:cs typeface="Arial"/>
              </a:rPr>
              <a:t>Tehtävä</a:t>
            </a:r>
            <a:r>
              <a:rPr lang="sv-FI" sz="2800" b="1" dirty="0">
                <a:cs typeface="Arial"/>
              </a:rPr>
              <a:t> 11. </a:t>
            </a:r>
            <a:br>
              <a:rPr lang="sv-FI" sz="2800" b="1" dirty="0">
                <a:cs typeface="Arial"/>
              </a:rPr>
            </a:br>
            <a:r>
              <a:rPr lang="sv-FI" sz="2800" b="1" dirty="0" err="1">
                <a:cs typeface="Arial"/>
              </a:rPr>
              <a:t>Miten</a:t>
            </a:r>
            <a:r>
              <a:rPr lang="sv-FI" sz="2800" b="1" dirty="0">
                <a:cs typeface="Arial"/>
              </a:rPr>
              <a:t> </a:t>
            </a:r>
            <a:r>
              <a:rPr lang="sv-FI" sz="2800" b="1" dirty="0" err="1">
                <a:cs typeface="Arial"/>
              </a:rPr>
              <a:t>lähteä</a:t>
            </a:r>
            <a:r>
              <a:rPr lang="sv-FI" sz="2800" b="1" dirty="0">
                <a:cs typeface="Arial"/>
              </a:rPr>
              <a:t> </a:t>
            </a:r>
            <a:r>
              <a:rPr lang="sv-FI" sz="2800" b="1" dirty="0" err="1">
                <a:cs typeface="Arial"/>
              </a:rPr>
              <a:t>liikkeelle</a:t>
            </a:r>
            <a:r>
              <a:rPr lang="sv-FI" sz="2800" b="1" dirty="0">
                <a:cs typeface="Arial"/>
              </a:rPr>
              <a:t>?</a:t>
            </a:r>
            <a:endParaRPr lang="fi-FI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024EA-E8E0-4758-9397-B298821E1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9" y="2510395"/>
            <a:ext cx="4016116" cy="3274586"/>
          </a:xfrm>
        </p:spPr>
        <p:txBody>
          <a:bodyPr anchor="t">
            <a:normAutofit/>
          </a:bodyPr>
          <a:lstStyle/>
          <a:p>
            <a:pPr marL="457200" lvl="0" indent="-457200" defTabSz="457200">
              <a:lnSpc>
                <a:spcPct val="100000"/>
              </a:lnSpc>
              <a:spcBef>
                <a:spcPct val="20000"/>
              </a:spcBef>
              <a:buClrTx/>
              <a:buFontTx/>
              <a:buAutoNum type="arabicParenR"/>
            </a:pPr>
            <a:r>
              <a:rPr lang="fi-FI" dirty="0">
                <a:solidFill>
                  <a:schemeClr val="bg1"/>
                </a:solidFill>
                <a:latin typeface="+mj-lt"/>
                <a:ea typeface="ヒラギノ角ゴ Pro W3" charset="0"/>
                <a:cs typeface="Arial"/>
              </a:rPr>
              <a:t>Miettikää ryhmässä/parin kanssa kysymystä: mitä ajattelet liikunnasta? </a:t>
            </a:r>
          </a:p>
          <a:p>
            <a:pPr marL="457200" lvl="0" indent="-457200" defTabSz="457200">
              <a:lnSpc>
                <a:spcPct val="100000"/>
              </a:lnSpc>
              <a:spcBef>
                <a:spcPct val="20000"/>
              </a:spcBef>
              <a:buClrTx/>
              <a:buFontTx/>
              <a:buAutoNum type="arabicParenR"/>
            </a:pPr>
            <a:r>
              <a:rPr lang="fi-FI" dirty="0">
                <a:solidFill>
                  <a:schemeClr val="bg1"/>
                </a:solidFill>
                <a:latin typeface="+mj-lt"/>
                <a:ea typeface="ヒラギノ角ゴ Pro W3" pitchFamily="-60" charset="-128"/>
                <a:cs typeface="Arial"/>
              </a:rPr>
              <a:t>K</a:t>
            </a:r>
            <a:r>
              <a:rPr lang="fi-FI" dirty="0">
                <a:solidFill>
                  <a:schemeClr val="bg1"/>
                </a:solidFill>
                <a:latin typeface="+mj-lt"/>
                <a:ea typeface="ヒラギノ角ゴ Pro W3" pitchFamily="-60" charset="-128"/>
                <a:cs typeface="ヒラギノ角ゴ Pro W3" pitchFamily="-60" charset="-128"/>
              </a:rPr>
              <a:t>uinka liikettä voisi sisällyttää itselle tärkeisiin, tuttuihin arjen tilanteisiin? </a:t>
            </a:r>
          </a:p>
          <a:p>
            <a:pPr marL="457200" lvl="0" indent="-457200" defTabSz="457200">
              <a:lnSpc>
                <a:spcPct val="100000"/>
              </a:lnSpc>
              <a:spcBef>
                <a:spcPct val="20000"/>
              </a:spcBef>
              <a:buClrTx/>
              <a:buFontTx/>
              <a:buAutoNum type="arabicParenR"/>
            </a:pPr>
            <a:r>
              <a:rPr lang="fi-FI" dirty="0">
                <a:solidFill>
                  <a:schemeClr val="bg1"/>
                </a:solidFill>
                <a:latin typeface="+mj-lt"/>
                <a:ea typeface="ヒラギノ角ゴ Pro W3" pitchFamily="-60" charset="-128"/>
                <a:cs typeface="Arial"/>
              </a:rPr>
              <a:t>Käyttäkää hyödyksi UKK-instituutin tarjoamia vinkkejä </a:t>
            </a:r>
            <a:r>
              <a:rPr lang="fi-FI" dirty="0">
                <a:solidFill>
                  <a:schemeClr val="bg1"/>
                </a:solidFill>
                <a:latin typeface="+mj-lt"/>
                <a:ea typeface="ヒラギノ角ゴ Pro W3" pitchFamily="-60" charset="-128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miten lähteä liikkeelle? </a:t>
            </a:r>
            <a:r>
              <a:rPr lang="fi-FI" dirty="0">
                <a:solidFill>
                  <a:schemeClr val="bg1"/>
                </a:solidFill>
                <a:latin typeface="+mj-lt"/>
                <a:ea typeface="ヒラギノ角ゴ Pro W3" pitchFamily="-60" charset="-128"/>
                <a:cs typeface="Arial"/>
              </a:rPr>
              <a:t> </a:t>
            </a:r>
            <a:endParaRPr lang="fi-FI" dirty="0">
              <a:solidFill>
                <a:schemeClr val="bg1"/>
              </a:solidFill>
              <a:latin typeface="+mj-lt"/>
              <a:ea typeface="ヒラギノ角ゴ Pro W3" charset="0"/>
              <a:cs typeface="Arial"/>
            </a:endParaRPr>
          </a:p>
          <a:p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6" name="Content Placeholder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E97CC09-D3DF-413C-878A-F16C14A291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473" t="17057" r="14944" b="30685"/>
          <a:stretch/>
        </p:blipFill>
        <p:spPr>
          <a:xfrm>
            <a:off x="5137463" y="1816079"/>
            <a:ext cx="6193767" cy="321769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375F4A-ADBE-4659-85F5-7FA9A1B83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Kodin turvallisuusvalmennus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CB9C5F-EB91-4F0D-8E4C-45DA68A07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7CD31F4-64FA-4BA0-9498-67783267A8C8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83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15F2E-4882-47CD-838F-793F17616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038921" cy="4601183"/>
          </a:xfrm>
        </p:spPr>
        <p:txBody>
          <a:bodyPr/>
          <a:lstStyle/>
          <a:p>
            <a:r>
              <a:rPr lang="fi-FI" b="1" dirty="0"/>
              <a:t>Tehtävä 12. Toiminnallinen harjoitus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024EA-E8E0-4758-9397-B298821E1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Ohjaa ryhmälle lyhyt esimerkki tasapainon ja / tai lihaskunnon vahvistamisesta arjessa joko seuraavien diojen avulla tai hyödyntämällä voima ja tasapainoharjoitteluun tehtyjä videoita , (4 videota YouTubessa, Voimaa vanhuuteen)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https://www.youtube.com/playlist?list=PLSGkbeFujqqHZT7pHktH6-eEGxTbGs0J7</a:t>
            </a:r>
            <a:endParaRPr lang="fi-FI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375F4A-ADBE-4659-85F5-7FA9A1B83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CB9C5F-EB91-4F0D-8E4C-45DA68A07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916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3577A01-3DD8-4E33-BEE1-3065F7E6F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599"/>
            <a:ext cx="7052486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915F2E-4882-47CD-838F-793F17616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6451110" cy="1255469"/>
          </a:xfrm>
        </p:spPr>
        <p:txBody>
          <a:bodyPr>
            <a:normAutofit/>
          </a:bodyPr>
          <a:lstStyle/>
          <a:p>
            <a:r>
              <a:rPr lang="sv-FI" b="1" dirty="0" err="1"/>
              <a:t>Tasapainoharjoitus</a:t>
            </a:r>
            <a:r>
              <a:rPr lang="sv-FI" b="1" dirty="0"/>
              <a:t>: ”Kukonaskel”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024EA-E8E0-4758-9397-B298821E1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8" y="2510395"/>
            <a:ext cx="6451109" cy="3274586"/>
          </a:xfrm>
        </p:spPr>
        <p:txBody>
          <a:bodyPr anchor="t">
            <a:normAutofit/>
          </a:bodyPr>
          <a:lstStyle/>
          <a:p>
            <a:pPr marL="342900" lvl="0" indent="0" defTabSz="457200">
              <a:lnSpc>
                <a:spcPct val="100000"/>
              </a:lnSpc>
              <a:spcBef>
                <a:spcPct val="20000"/>
              </a:spcBef>
              <a:buClrTx/>
              <a:buNone/>
            </a:pPr>
            <a:r>
              <a:rPr lang="fi-FI" sz="1800" b="1" dirty="0">
                <a:solidFill>
                  <a:schemeClr val="bg1"/>
                </a:solidFill>
                <a:latin typeface="+mj-lt"/>
                <a:cs typeface="Arial"/>
              </a:rPr>
              <a:t>Alkuasento</a:t>
            </a:r>
          </a:p>
          <a:p>
            <a:pPr marL="628650" lvl="0" indent="-285750" defTabSz="457200">
              <a:lnSpc>
                <a:spcPct val="100000"/>
              </a:lnSpc>
              <a:spcBef>
                <a:spcPct val="20000"/>
              </a:spcBef>
              <a:buClrTx/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bg1"/>
                </a:solidFill>
                <a:latin typeface="+mj-lt"/>
                <a:cs typeface="Arial"/>
              </a:rPr>
              <a:t>Seiso kapeassa haara-asennossa kädet kiinni lanteissa.</a:t>
            </a:r>
          </a:p>
          <a:p>
            <a:pPr marL="342900" lvl="0" indent="0" defTabSz="457200">
              <a:lnSpc>
                <a:spcPct val="100000"/>
              </a:lnSpc>
              <a:spcBef>
                <a:spcPct val="20000"/>
              </a:spcBef>
              <a:buClrTx/>
              <a:buNone/>
            </a:pPr>
            <a:r>
              <a:rPr lang="fi-FI" sz="1800" b="1" dirty="0">
                <a:solidFill>
                  <a:schemeClr val="bg1"/>
                </a:solidFill>
                <a:latin typeface="+mj-lt"/>
                <a:cs typeface="Arial"/>
              </a:rPr>
              <a:t>Liikeselostus</a:t>
            </a:r>
          </a:p>
          <a:p>
            <a:pPr marL="628650" lvl="0" indent="-285750" defTabSz="457200">
              <a:lnSpc>
                <a:spcPct val="100000"/>
              </a:lnSpc>
              <a:spcBef>
                <a:spcPct val="20000"/>
              </a:spcBef>
              <a:buClrTx/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bg1"/>
                </a:solidFill>
                <a:latin typeface="+mj-lt"/>
                <a:cs typeface="Arial"/>
              </a:rPr>
              <a:t>Nosta oikea jalka ylös koukussa ja ojenna polvi suoraksi. Koukista polvi ja laske jalka alas. Tee muutamia toistoja ja vaihda jalkaa.</a:t>
            </a:r>
          </a:p>
          <a:p>
            <a:pPr marL="342900" lvl="0" indent="0" defTabSz="457200">
              <a:lnSpc>
                <a:spcPct val="100000"/>
              </a:lnSpc>
              <a:spcBef>
                <a:spcPct val="20000"/>
              </a:spcBef>
              <a:buClrTx/>
              <a:buNone/>
            </a:pPr>
            <a:r>
              <a:rPr lang="fi-FI" sz="1800" b="1" dirty="0">
                <a:solidFill>
                  <a:schemeClr val="bg1"/>
                </a:solidFill>
                <a:latin typeface="+mj-lt"/>
                <a:cs typeface="Arial"/>
              </a:rPr>
              <a:t>Suorituksessa huomioitavaa</a:t>
            </a:r>
          </a:p>
          <a:p>
            <a:pPr marL="628650" lvl="0" indent="-285750" defTabSz="457200">
              <a:lnSpc>
                <a:spcPct val="100000"/>
              </a:lnSpc>
              <a:spcBef>
                <a:spcPct val="20000"/>
              </a:spcBef>
              <a:buClrTx/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bg1"/>
                </a:solidFill>
                <a:latin typeface="+mj-lt"/>
                <a:cs typeface="Arial"/>
              </a:rPr>
              <a:t>Pidä selkä suorana ja tukijalka hieman koukussa.</a:t>
            </a:r>
          </a:p>
          <a:p>
            <a:pPr marL="342900" lvl="0" indent="0" defTabSz="457200">
              <a:lnSpc>
                <a:spcPct val="100000"/>
              </a:lnSpc>
              <a:spcBef>
                <a:spcPct val="20000"/>
              </a:spcBef>
              <a:buClrTx/>
              <a:buNone/>
            </a:pPr>
            <a:r>
              <a:rPr lang="fi-FI" sz="1800" b="1" dirty="0">
                <a:solidFill>
                  <a:schemeClr val="bg1"/>
                </a:solidFill>
                <a:latin typeface="+mj-lt"/>
                <a:cs typeface="Arial"/>
              </a:rPr>
              <a:t>Perustelut liikkeelle</a:t>
            </a:r>
          </a:p>
          <a:p>
            <a:pPr marL="628650" lvl="0" indent="-285750" defTabSz="457200">
              <a:lnSpc>
                <a:spcPct val="100000"/>
              </a:lnSpc>
              <a:spcBef>
                <a:spcPct val="20000"/>
              </a:spcBef>
              <a:buClrTx/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bg1"/>
                </a:solidFill>
                <a:latin typeface="+mj-lt"/>
                <a:cs typeface="Arial"/>
              </a:rPr>
              <a:t>Liike vahvistaa reisilihaksia ja harjoittaa tasapainoa.</a:t>
            </a:r>
          </a:p>
          <a:p>
            <a:endParaRPr lang="fi-FI" sz="1700" dirty="0">
              <a:solidFill>
                <a:srgbClr val="FFFFFF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983494F-2CCD-4AAC-8912-C8575726A4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" r="4826" b="3"/>
          <a:stretch/>
        </p:blipFill>
        <p:spPr>
          <a:xfrm flipH="1">
            <a:off x="7545032" y="759599"/>
            <a:ext cx="3778286" cy="53306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375F4A-ADBE-4659-85F5-7FA9A1B83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err="1"/>
              <a:t>Kodin</a:t>
            </a:r>
            <a:r>
              <a:rPr lang="en-US" dirty="0"/>
              <a:t> </a:t>
            </a:r>
            <a:r>
              <a:rPr lang="en-US" dirty="0" err="1"/>
              <a:t>turvallisuusvalmennus</a:t>
            </a:r>
            <a:r>
              <a:rPr lang="en-US" dirty="0"/>
              <a:t>, voitas.fi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CB9C5F-EB91-4F0D-8E4C-45DA68A07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7CD31F4-64FA-4BA0-9498-67783267A8C8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88A972-61FA-435B-8CAD-661E368AB7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175" y="0"/>
            <a:ext cx="1092177" cy="7194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4BCD8E-5B6F-4924-85F3-CFB6B97891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74" y="136525"/>
            <a:ext cx="2487220" cy="47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219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00120-3C60-43FC-BEE0-3F3422F35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b="1" dirty="0" err="1">
                <a:solidFill>
                  <a:schemeClr val="bg1"/>
                </a:solidFill>
              </a:rPr>
              <a:t>Tehtävät</a:t>
            </a:r>
            <a:r>
              <a:rPr lang="sv-FI" b="1" dirty="0">
                <a:solidFill>
                  <a:schemeClr val="bg1"/>
                </a:solidFill>
              </a:rPr>
              <a:t> ja </a:t>
            </a:r>
            <a:r>
              <a:rPr lang="sv-FI" b="1" dirty="0" err="1">
                <a:solidFill>
                  <a:schemeClr val="bg1"/>
                </a:solidFill>
              </a:rPr>
              <a:t>harjoitukset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ED83E-48CE-4D38-9D70-39B2A67AD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Yleisesti tapaturmista, tehtävä 1-2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Kaatuminen ja kaatumisvaaran arviointi, tehtävät 3-5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Liukastumiset, tehtävät 6-7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Putoamiset, tehtävät 8-9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Liikuntatottumusten arviointi, tehtävä 10-11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Toiminnallinen harjoitus, tehtävä 12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Kodin turvallisuus, tehtävät 13-15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Paloturvallisuus, tehtävä 16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Vesiturvallisuus, tehtävät 17-18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Puheeksi ottaminen, tehtävät 19-21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Muistisairaudet ja tapaturmat, tehtävät 22-23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err="1"/>
              <a:t>Turvakoutsilaukku</a:t>
            </a:r>
            <a:r>
              <a:rPr lang="fi-FI" dirty="0"/>
              <a:t>, tehtävä 24 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CD51E4-9DB1-4AEF-9F62-6C235A8A4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00F1F8-AC86-4286-A1AB-F1E3FBE8A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825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3577A01-3DD8-4E33-BEE1-3065F7E6F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599"/>
            <a:ext cx="7052486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915F2E-4882-47CD-838F-793F17616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6451110" cy="1255469"/>
          </a:xfrm>
        </p:spPr>
        <p:txBody>
          <a:bodyPr>
            <a:normAutofit/>
          </a:bodyPr>
          <a:lstStyle/>
          <a:p>
            <a:r>
              <a:rPr lang="fi-FI" b="1" dirty="0"/>
              <a:t>Tasapainoharjoitus: ”Äkkilähtö”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024EA-E8E0-4758-9397-B298821E1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8" y="2510395"/>
            <a:ext cx="6451109" cy="3274586"/>
          </a:xfrm>
        </p:spPr>
        <p:txBody>
          <a:bodyPr anchor="t">
            <a:normAutofit lnSpcReduction="10000"/>
          </a:bodyPr>
          <a:lstStyle/>
          <a:p>
            <a:pPr marL="0" lvl="0" indent="0" defTabSz="457200">
              <a:lnSpc>
                <a:spcPct val="100000"/>
              </a:lnSpc>
              <a:spcBef>
                <a:spcPct val="20000"/>
              </a:spcBef>
              <a:buClrTx/>
              <a:buNone/>
            </a:pPr>
            <a:r>
              <a:rPr lang="fi-FI" sz="1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Alkuasento</a:t>
            </a: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ClrTx/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Istu tuolin etureunalla ryhdikkäänä.</a:t>
            </a:r>
          </a:p>
          <a:p>
            <a:pPr marL="0" lvl="0" indent="0" defTabSz="457200">
              <a:lnSpc>
                <a:spcPct val="100000"/>
              </a:lnSpc>
              <a:spcBef>
                <a:spcPct val="20000"/>
              </a:spcBef>
              <a:buClrTx/>
              <a:buNone/>
            </a:pPr>
            <a:r>
              <a:rPr lang="fi-FI" sz="1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Liikeselostus</a:t>
            </a: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ClrTx/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Kallista ylävartaloa eteen ja nouse seisomaan. Laskeudu hitaasti jarrutellen istumaan. Toista muutamia kertoja.</a:t>
            </a:r>
          </a:p>
          <a:p>
            <a:pPr marL="0" lvl="0" indent="0" defTabSz="457200">
              <a:lnSpc>
                <a:spcPct val="100000"/>
              </a:lnSpc>
              <a:spcBef>
                <a:spcPct val="20000"/>
              </a:spcBef>
              <a:buClrTx/>
              <a:buNone/>
            </a:pPr>
            <a:r>
              <a:rPr lang="fi-FI" sz="1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Suorituksessa huomioitavaa</a:t>
            </a: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ClrTx/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Riittävä eteen kallistus helpottaa sekä seisomaan nousua että jarruttavaa istuutumista.</a:t>
            </a:r>
          </a:p>
          <a:p>
            <a:pPr marL="0" lvl="0" indent="0" defTabSz="457200">
              <a:lnSpc>
                <a:spcPct val="100000"/>
              </a:lnSpc>
              <a:spcBef>
                <a:spcPct val="20000"/>
              </a:spcBef>
              <a:buClrTx/>
              <a:buNone/>
            </a:pPr>
            <a:r>
              <a:rPr lang="fi-FI" sz="1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Perustelut liikkeelle</a:t>
            </a: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ClrTx/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Liike vahvistaa jalkojen lihaksia ja tukevoittaa seisoma-asentoon pääsemistä. </a:t>
            </a: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ClrTx/>
              <a:buNone/>
            </a:pP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fi-FI" sz="1400" dirty="0">
              <a:solidFill>
                <a:srgbClr val="FFFFFF"/>
              </a:solidFill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D889845A-9309-485B-A228-FD26FAA0D4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9" r="2" b="2"/>
          <a:stretch/>
        </p:blipFill>
        <p:spPr>
          <a:xfrm>
            <a:off x="7545032" y="759599"/>
            <a:ext cx="3778286" cy="533065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375F4A-ADBE-4659-85F5-7FA9A1B83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err="1"/>
              <a:t>Kodin</a:t>
            </a:r>
            <a:r>
              <a:rPr lang="en-US" dirty="0"/>
              <a:t> </a:t>
            </a:r>
            <a:r>
              <a:rPr lang="en-US" dirty="0" err="1"/>
              <a:t>turvallisuusvalmennus</a:t>
            </a:r>
            <a:r>
              <a:rPr lang="en-US" dirty="0"/>
              <a:t>, voitas.fi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CB9C5F-EB91-4F0D-8E4C-45DA68A07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7CD31F4-64FA-4BA0-9498-67783267A8C8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F1CA9A-9E7D-48EA-9ECC-E8854DA0FD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74" y="136525"/>
            <a:ext cx="2487220" cy="4701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6E9171-E5FD-43AE-AB23-F3BFD99BB1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175" y="0"/>
            <a:ext cx="1092177" cy="71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08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15F2E-4882-47CD-838F-793F17616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b="1" dirty="0" err="1"/>
              <a:t>Tehtävä</a:t>
            </a:r>
            <a:r>
              <a:rPr lang="sv-FI" b="1" dirty="0"/>
              <a:t> 13. </a:t>
            </a:r>
            <a:r>
              <a:rPr lang="sv-FI" b="1" dirty="0" err="1"/>
              <a:t>Kodin</a:t>
            </a:r>
            <a:r>
              <a:rPr lang="sv-FI" b="1" dirty="0"/>
              <a:t> </a:t>
            </a:r>
            <a:r>
              <a:rPr lang="sv-FI" b="1" dirty="0" err="1"/>
              <a:t>turvallisuus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024EA-E8E0-4758-9397-B298821E1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arenR"/>
            </a:pPr>
            <a:r>
              <a:rPr lang="fi-FI" dirty="0">
                <a:latin typeface="+mj-lt"/>
              </a:rPr>
              <a:t> Tutustukaa ryhmässä tai </a:t>
            </a:r>
            <a:r>
              <a:rPr lang="fi-FI" dirty="0">
                <a:solidFill>
                  <a:schemeClr val="accent2"/>
                </a:solidFill>
                <a:latin typeface="+mj-lt"/>
              </a:rPr>
              <a:t>pareittain </a:t>
            </a:r>
            <a:r>
              <a:rPr lang="fi-FI" dirty="0">
                <a:solidFill>
                  <a:schemeClr val="accent2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kodin turvallisuuden tarkastuslistaan</a:t>
            </a:r>
            <a:r>
              <a:rPr lang="fi-FI" dirty="0">
                <a:latin typeface="+mj-lt"/>
              </a:rPr>
              <a:t>, jonka voi täyttää verkossa </a:t>
            </a:r>
          </a:p>
          <a:p>
            <a:pPr>
              <a:buFont typeface="+mj-lt"/>
              <a:buAutoNum type="arabicParenR"/>
            </a:pPr>
            <a:r>
              <a:rPr lang="fi-FI" dirty="0">
                <a:latin typeface="+mj-lt"/>
              </a:rPr>
              <a:t> Tutustukaa myös eri ikäryhmille tehtyihin turvallisuuden tarkistuslistoihin: </a:t>
            </a:r>
            <a:r>
              <a:rPr lang="fi-FI" altLang="fi-FI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verkossa tehtävät </a:t>
            </a:r>
            <a:r>
              <a:rPr lang="fi-FI" altLang="fi-FI" dirty="0">
                <a:latin typeface="+mj-lt"/>
                <a:cs typeface="Arial" panose="020B0604020202020204" pitchFamily="34" charset="0"/>
              </a:rPr>
              <a:t>sekä </a:t>
            </a:r>
            <a:r>
              <a:rPr lang="fi-FI" altLang="fi-FI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aineistopankissa</a:t>
            </a:r>
            <a:r>
              <a:rPr lang="fi-FI" altLang="fi-FI" dirty="0">
                <a:latin typeface="+mj-lt"/>
                <a:cs typeface="Arial" panose="020B0604020202020204" pitchFamily="34" charset="0"/>
              </a:rPr>
              <a:t> ladattavat tai tilattavat.  </a:t>
            </a:r>
            <a:endParaRPr lang="fi-FI" dirty="0">
              <a:latin typeface="+mj-lt"/>
            </a:endParaRPr>
          </a:p>
          <a:p>
            <a:pPr>
              <a:buFont typeface="+mj-lt"/>
              <a:buAutoNum type="arabicParenR"/>
            </a:pPr>
            <a:r>
              <a:rPr lang="fi-FI" altLang="fi-FI" dirty="0">
                <a:latin typeface="+mj-lt"/>
                <a:cs typeface="Arial" panose="020B0604020202020204" pitchFamily="34" charset="0"/>
              </a:rPr>
              <a:t> Keskustelkaa, miten voisitte hyödyntää tarkistuslistoja? </a:t>
            </a:r>
          </a:p>
          <a:p>
            <a:pPr>
              <a:buFont typeface="+mj-lt"/>
              <a:buAutoNum type="arabicParenR"/>
            </a:pPr>
            <a:r>
              <a:rPr lang="fi-FI" dirty="0">
                <a:latin typeface="+mj-lt"/>
                <a:cs typeface="Arial" panose="020B0604020202020204" pitchFamily="34" charset="0"/>
              </a:rPr>
              <a:t> Kuinka usein listoja tulisi täydentää? </a:t>
            </a:r>
            <a:endParaRPr lang="fi-FI" dirty="0">
              <a:latin typeface="+mj-lt"/>
            </a:endParaRPr>
          </a:p>
          <a:p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375F4A-ADBE-4659-85F5-7FA9A1B83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CB9C5F-EB91-4F0D-8E4C-45DA68A07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49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81577AD-DA5F-48B3-8FB9-5199BA9EE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5350"/>
            <a:ext cx="4642228" cy="5330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915F2E-4882-47CD-838F-793F17616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9" y="1123837"/>
            <a:ext cx="4016116" cy="1255469"/>
          </a:xfrm>
        </p:spPr>
        <p:txBody>
          <a:bodyPr>
            <a:normAutofit/>
          </a:bodyPr>
          <a:lstStyle/>
          <a:p>
            <a:r>
              <a:rPr lang="fi-FI" altLang="en-US" sz="3200" b="1" dirty="0">
                <a:solidFill>
                  <a:schemeClr val="bg1"/>
                </a:solidFill>
                <a:cs typeface="Arial"/>
              </a:rPr>
              <a:t>Tehtävä 14. Kodin turvallisuus</a:t>
            </a:r>
            <a:endParaRPr lang="fi-FI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024EA-E8E0-4758-9397-B298821E1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9" y="2510395"/>
            <a:ext cx="4016116" cy="3274586"/>
          </a:xfrm>
        </p:spPr>
        <p:txBody>
          <a:bodyPr anchor="t">
            <a:normAutofit/>
          </a:bodyPr>
          <a:lstStyle/>
          <a:p>
            <a:pPr marL="457200" lvl="0" indent="-457200" defTabSz="45720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AutoNum type="arabicParenR"/>
            </a:pPr>
            <a:r>
              <a:rPr lang="fi-FI" dirty="0">
                <a:solidFill>
                  <a:schemeClr val="bg1"/>
                </a:solidFill>
                <a:latin typeface="+mj-lt"/>
                <a:ea typeface="ヒラギノ角ゴ Pro W3" pitchFamily="-60" charset="-128"/>
                <a:cs typeface="Arial" panose="020B0604020202020204" pitchFamily="34" charset="0"/>
              </a:rPr>
              <a:t>Tarkastelkaa </a:t>
            </a:r>
            <a:r>
              <a:rPr lang="fi-FI" dirty="0">
                <a:solidFill>
                  <a:schemeClr val="bg1"/>
                </a:solidFill>
                <a:latin typeface="+mj-lt"/>
                <a:ea typeface="ヒラギノ角ゴ Pro W3" pitchFamily="-60" charset="-128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UKK-instituutin kuvan avulla </a:t>
            </a:r>
            <a:r>
              <a:rPr lang="fi-FI" dirty="0">
                <a:solidFill>
                  <a:schemeClr val="bg1"/>
                </a:solidFill>
                <a:latin typeface="+mj-lt"/>
                <a:ea typeface="ヒラギノ角ゴ Pro W3" pitchFamily="-60" charset="-128"/>
                <a:cs typeface="Arial" panose="020B0604020202020204" pitchFamily="34" charset="0"/>
              </a:rPr>
              <a:t>kodin yleisimpiä vaaranpaikkoja. </a:t>
            </a:r>
          </a:p>
          <a:p>
            <a:pPr marL="457200" lvl="0" indent="-457200" defTabSz="45720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AutoNum type="arabicParenR"/>
            </a:pPr>
            <a:r>
              <a:rPr lang="fi-FI" dirty="0">
                <a:solidFill>
                  <a:schemeClr val="bg1"/>
                </a:solidFill>
                <a:latin typeface="+mj-lt"/>
                <a:ea typeface="ヒラギノ角ゴ Pro W3" pitchFamily="-60" charset="-128"/>
                <a:cs typeface="Arial" panose="020B0604020202020204" pitchFamily="34" charset="0"/>
              </a:rPr>
              <a:t>Pohtikaa, miten nämä asiat ovat kunnossa omassa kodissasi?</a:t>
            </a:r>
          </a:p>
          <a:p>
            <a:pPr marL="457200" lvl="0" indent="-457200" defTabSz="45720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AutoNum type="arabicParenR"/>
            </a:pPr>
            <a:r>
              <a:rPr lang="fi-FI" dirty="0">
                <a:solidFill>
                  <a:schemeClr val="bg1"/>
                </a:solidFill>
                <a:latin typeface="+mj-lt"/>
                <a:ea typeface="ヒラギノ角ゴ Pro W3" charset="0"/>
              </a:rPr>
              <a:t>Jos pitäisi toteuttaa yksi korjaava toimenpide, niin mikä se olisi? </a:t>
            </a:r>
          </a:p>
          <a:p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6" name="Content Placeholder 5" descr="Diagram, timeline&#10;&#10;Description automatically generated">
            <a:extLst>
              <a:ext uri="{FF2B5EF4-FFF2-40B4-BE49-F238E27FC236}">
                <a16:creationId xmlns:a16="http://schemas.microsoft.com/office/drawing/2014/main" id="{A2312DFE-1401-46D9-A937-964092E221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473" t="21735" r="12313" b="5747"/>
          <a:stretch/>
        </p:blipFill>
        <p:spPr>
          <a:xfrm>
            <a:off x="5137463" y="1291542"/>
            <a:ext cx="6193767" cy="426676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375F4A-ADBE-4659-85F5-7FA9A1B83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Kodin turvallisuusvalmennus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CB9C5F-EB91-4F0D-8E4C-45DA68A07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7CD31F4-64FA-4BA0-9498-67783267A8C8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871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15F2E-4882-47CD-838F-793F17616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en-US" b="1" dirty="0"/>
              <a:t>Tehtävä 15. Terävät ja kuumat esineet </a:t>
            </a:r>
            <a:endParaRPr lang="fi-FI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024EA-E8E0-4758-9397-B298821E1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arenR"/>
            </a:pPr>
            <a:r>
              <a:rPr lang="fi-FI" dirty="0"/>
              <a:t> Miettikää ryhmässä / vierustoverin kanssa, mitä kaikkia teräviä esineitä teillä kotona on.</a:t>
            </a:r>
          </a:p>
          <a:p>
            <a:pPr>
              <a:buFont typeface="+mj-lt"/>
              <a:buAutoNum type="arabicParenR"/>
            </a:pPr>
            <a:r>
              <a:rPr lang="fi-FI" dirty="0"/>
              <a:t> Mitä niillä tehdään?</a:t>
            </a:r>
          </a:p>
          <a:p>
            <a:pPr>
              <a:buFont typeface="+mj-lt"/>
              <a:buAutoNum type="arabicParenR"/>
            </a:pPr>
            <a:r>
              <a:rPr lang="fi-FI" dirty="0"/>
              <a:t> Kuinka usein niitä käytätte?</a:t>
            </a:r>
          </a:p>
          <a:p>
            <a:pPr>
              <a:buFont typeface="+mj-lt"/>
              <a:buAutoNum type="arabicParenR"/>
            </a:pPr>
            <a:r>
              <a:rPr lang="fi-FI" dirty="0"/>
              <a:t> Ovatko ne vaaranpaikkoja?</a:t>
            </a:r>
          </a:p>
          <a:p>
            <a:pPr>
              <a:buFont typeface="+mj-lt"/>
              <a:buAutoNum type="arabicParenR"/>
            </a:pPr>
            <a:r>
              <a:rPr lang="fi-FI" dirty="0"/>
              <a:t> Missä niitä säilytätte?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375F4A-ADBE-4659-85F5-7FA9A1B83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CB9C5F-EB91-4F0D-8E4C-45DA68A07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844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55797-2971-40C5-96CF-39D841907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083839" cy="4601183"/>
          </a:xfrm>
        </p:spPr>
        <p:txBody>
          <a:bodyPr/>
          <a:lstStyle/>
          <a:p>
            <a:r>
              <a:rPr lang="fi-FI" b="1" dirty="0"/>
              <a:t>Tehtävä 16. Palo-turvallisuus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11125-3593-47DE-A484-C064A0406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Miettikää ryhmässä/parin kanssa vähintään kahta kysymystä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Miksi savuiseen rappukäytävään tai muuhun tilaan ei saa mennä?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Miksi tulipaloista puhutaan niin paljon vaikka kaatumis- ja putoamisonnettomuuksissa kuolee enemmän ihmisiä?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Miten olen hoitanut oman kotini paloturvallisuuden?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Mitä voisin tehdä paremmin?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Pystynkö poistumaan varatien kautta 2 – 3 minuutissa palovaroittimen hälytyksestä?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Miksi palovaroitin kattoon?</a:t>
            </a:r>
          </a:p>
          <a:p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FC3BB6-8462-4AC9-913E-F32AD1E00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032274-4BFB-4C21-86B9-62CEDD4BD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3177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55797-2971-40C5-96CF-39D841907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067797" cy="4601183"/>
          </a:xfrm>
        </p:spPr>
        <p:txBody>
          <a:bodyPr/>
          <a:lstStyle/>
          <a:p>
            <a:r>
              <a:rPr lang="fi-FI" b="1" dirty="0"/>
              <a:t>Tehtävä 17. Vesi-turvallisuus: Keskustelu-tehtävä parin kanssa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11125-3593-47DE-A484-C064A0406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dirty="0"/>
              <a:t>Onko itsellesi tai läheisellesi käynyt läheltä piti-tilanne vesillä? 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dirty="0"/>
              <a:t>Mitä tilanteessa kävi? Olisiko se ollut ehkäistävissä? Miten?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dirty="0"/>
              <a:t>Miten turvallisuutta vesillä voisi lisätä?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FC3BB6-8462-4AC9-913E-F32AD1E00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032274-4BFB-4C21-86B9-62CEDD4BD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1095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55797-2971-40C5-96CF-39D841907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Tehtävä 18. Keskustelu-tehtävä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11125-3593-47DE-A484-C064A0406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Katsokaa video ja pohtikaa yhdessä: </a:t>
            </a:r>
          </a:p>
          <a:p>
            <a:pPr marL="0" indent="0">
              <a:buNone/>
            </a:pPr>
            <a:r>
              <a:rPr lang="fi-FI" dirty="0"/>
              <a:t>Tunnistatteko hukkuvan?</a:t>
            </a:r>
          </a:p>
          <a:p>
            <a:pPr marL="0" indent="0">
              <a:buNone/>
            </a:pPr>
            <a:endParaRPr lang="fi-FI" sz="2400" dirty="0">
              <a:solidFill>
                <a:schemeClr val="accent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u="sng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https://www.youtube.com/watch?v=L0KTqPloUiU</a:t>
            </a:r>
            <a:r>
              <a:rPr lang="fi-FI" dirty="0">
                <a:solidFill>
                  <a:schemeClr val="accent2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Tunnista ja pelasta hukkuva</a:t>
            </a:r>
            <a:endParaRPr lang="fi-FI" dirty="0">
              <a:solidFill>
                <a:schemeClr val="accent2"/>
              </a:solidFill>
            </a:endParaRPr>
          </a:p>
          <a:p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FC3BB6-8462-4AC9-913E-F32AD1E00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032274-4BFB-4C21-86B9-62CEDD4BD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2045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B0297-1FC1-40B9-A4BD-C7F04406C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b="1" dirty="0" err="1"/>
              <a:t>Tehtävä</a:t>
            </a:r>
            <a:r>
              <a:rPr lang="sv-fi" b="1" dirty="0"/>
              <a:t> 19.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7F609-F0D8-4DAD-9B3D-9E59B78CF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fi-FI" altLang="en-US" dirty="0"/>
              <a:t>Jaa pöydille lappuja, joissa valmiina otsikkoteksti: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altLang="en-US" dirty="0"/>
              <a:t>Riskin tunnistaminen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altLang="en-US" dirty="0"/>
              <a:t>Tiedon lisääminen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altLang="en-US" dirty="0"/>
              <a:t>Asennemuutos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altLang="en-US" dirty="0"/>
              <a:t>Toimintatapojen muutokset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altLang="en-US" dirty="0"/>
              <a:t>Turvalliset tuotteet</a:t>
            </a:r>
          </a:p>
          <a:p>
            <a:pPr marL="457200" indent="-457200">
              <a:buFont typeface="+mj-lt"/>
              <a:buAutoNum type="arabicParenR"/>
            </a:pPr>
            <a:r>
              <a:rPr lang="fi-FI" altLang="en-US" dirty="0"/>
              <a:t>Kirjekuoret, joissa yksittäisiä sanoja / sanapareja.</a:t>
            </a:r>
          </a:p>
          <a:p>
            <a:pPr marL="457200" indent="-457200">
              <a:buFont typeface="+mj-lt"/>
              <a:buAutoNum type="arabicParenR"/>
            </a:pPr>
            <a:r>
              <a:rPr lang="fi-FI" altLang="en-US" dirty="0"/>
              <a:t>Pyydä osallistujia laittamaan sanat otsikkojen alle tärkeysjärjestykseen (myös otsikot).</a:t>
            </a:r>
          </a:p>
          <a:p>
            <a:pPr marL="457200" indent="-457200">
              <a:buFont typeface="+mj-lt"/>
              <a:buAutoNum type="arabicParenR"/>
            </a:pPr>
            <a:r>
              <a:rPr lang="fi-FI" altLang="en-US" dirty="0"/>
              <a:t>Käy katsomassa, miten vastaukset eroavat/ovat samanlaisia.</a:t>
            </a:r>
          </a:p>
          <a:p>
            <a:pPr marL="457200" indent="-457200">
              <a:buFont typeface="+mj-lt"/>
              <a:buAutoNum type="arabicParenR"/>
            </a:pPr>
            <a:r>
              <a:rPr lang="fi-FI" altLang="en-US" dirty="0"/>
              <a:t>Keskustelkaa aiheesta.</a:t>
            </a:r>
          </a:p>
          <a:p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52535-B070-4F65-BF1B-349FE7437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115E54-6BD0-4EA6-9A93-589DA70A6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5828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B0297-1FC1-40B9-A4BD-C7F04406C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Tehtävä 20. Puheeksi ottaminen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7F609-F0D8-4DAD-9B3D-9E59B78CF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2900"/>
              </a:spcBef>
              <a:buFont typeface="+mj-lt"/>
              <a:buAutoNum type="arabicParenR"/>
            </a:pPr>
            <a:r>
              <a:rPr lang="fi-FI" dirty="0"/>
              <a:t>Miten otan puheeksi turvallisuuden lähi- ja ystäväpiirissä? </a:t>
            </a:r>
          </a:p>
          <a:p>
            <a:pPr marL="457200" indent="-457200">
              <a:spcBef>
                <a:spcPts val="2900"/>
              </a:spcBef>
              <a:buFont typeface="+mj-lt"/>
              <a:buAutoNum type="arabicParenR"/>
            </a:pPr>
            <a:r>
              <a:rPr lang="fi-FI" dirty="0"/>
              <a:t>Esimerkkitapaus: Menet ystäväsi (75+ v.) luokse kylään ja huomaat, että siellä on liukkaat matot. Miten nostat esiin, että ystäväsi lattiat ovat vaaralliset? 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52535-B070-4F65-BF1B-349FE7437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115E54-6BD0-4EA6-9A93-589DA70A6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5638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B0297-1FC1-40B9-A4BD-C7F04406C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Tehtävä 21. Puheeksi ottaminen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7F609-F0D8-4DAD-9B3D-9E59B78CF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2900"/>
              </a:spcBef>
              <a:buFont typeface="+mj-lt"/>
              <a:buAutoNum type="arabicParenR"/>
            </a:pPr>
            <a:r>
              <a:rPr lang="fi-FI" dirty="0"/>
              <a:t>Olet pyytänyt kaverisi auttamaan mökin katon korjaamisessa. Ehdotat turvavaljaiden käyttöä ja kaverisi sanoo, että niitä ei tarvita. </a:t>
            </a:r>
          </a:p>
          <a:p>
            <a:pPr marL="457200" indent="-457200">
              <a:spcBef>
                <a:spcPts val="2900"/>
              </a:spcBef>
              <a:buFont typeface="+mj-lt"/>
              <a:buAutoNum type="arabicParenR"/>
            </a:pPr>
            <a:r>
              <a:rPr lang="fi-FI" dirty="0"/>
              <a:t>Miten otat puheeksi turvavaljaiden käyttämisen tärkeyden? </a:t>
            </a:r>
          </a:p>
          <a:p>
            <a:pPr marL="457200" indent="-457200">
              <a:spcBef>
                <a:spcPts val="2900"/>
              </a:spcBef>
              <a:buFont typeface="+mj-lt"/>
              <a:buAutoNum type="arabicParenR"/>
            </a:pPr>
            <a:r>
              <a:rPr lang="fi-FI" dirty="0"/>
              <a:t>Miten itse suhtaudut turvallisuusneuvoihin? </a:t>
            </a:r>
            <a:endParaRPr lang="en-US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52535-B070-4F65-BF1B-349FE7437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115E54-6BD0-4EA6-9A93-589DA70A6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882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7DB25-E2DC-434B-9AAE-B76375D0D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en-US" b="1" dirty="0"/>
              <a:t>Tehtävä 1. Miettikää ryhmässä / vierustoverin kanssa</a:t>
            </a:r>
            <a:endParaRPr lang="fi-FI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F90DA-ADF9-4FDD-A4DA-C20F8458E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i-FI" altLang="en-US" dirty="0"/>
              <a:t>Kuinka monta tapaturmaa Suomessa vuosittain tapahtuu?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altLang="en-US" dirty="0"/>
              <a:t>Missä tapaturmia tapahtuu eniten?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altLang="en-US" dirty="0"/>
              <a:t>Mikä on yleisin tapaturma?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altLang="en-US" dirty="0"/>
              <a:t>Voitaisiinko niitä ehkäistä? Miten? Kokemuksia?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5C96B5-0609-401E-B199-D04329D41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F3CD44-23DC-4080-8AC5-C5B5CF8A4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849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B0297-1FC1-40B9-A4BD-C7F04406C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131965" cy="4601183"/>
          </a:xfrm>
        </p:spPr>
        <p:txBody>
          <a:bodyPr/>
          <a:lstStyle/>
          <a:p>
            <a:r>
              <a:rPr lang="fi-FI" b="1" dirty="0"/>
              <a:t>Tehtävä 22. Muisti-sairauden moninaisuus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7F609-F0D8-4DAD-9B3D-9E59B78CF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2900"/>
              </a:spcBef>
              <a:buNone/>
            </a:pPr>
            <a:r>
              <a:rPr lang="fi-FI" dirty="0"/>
              <a:t>Muistisairaus vaikuttaa aivoihin ja tuo edetessään moninaisia oireita, jotka vaikuttavat myös arjen turvallisuuteen ja tapaturmariskeihin.</a:t>
            </a:r>
          </a:p>
          <a:p>
            <a:pPr marL="457200" indent="-457200">
              <a:spcBef>
                <a:spcPts val="2900"/>
              </a:spcBef>
              <a:buFont typeface="+mj-lt"/>
              <a:buAutoNum type="arabicParenR"/>
            </a:pPr>
            <a:r>
              <a:rPr lang="fi-FI" dirty="0"/>
              <a:t>Millaisia muistisairauden oireita tiedät olevan? </a:t>
            </a:r>
          </a:p>
          <a:p>
            <a:pPr marL="457200" indent="-457200">
              <a:spcBef>
                <a:spcPts val="2900"/>
              </a:spcBef>
              <a:buFont typeface="+mj-lt"/>
              <a:buAutoNum type="arabicParenR"/>
            </a:pPr>
            <a:r>
              <a:rPr lang="fi-FI" dirty="0"/>
              <a:t>Millaisia turvallisuusriskejä kotona muistisairaus saattaa aiheuttaa?</a:t>
            </a:r>
          </a:p>
          <a:p>
            <a:pPr marL="457200" indent="-457200">
              <a:spcBef>
                <a:spcPts val="2900"/>
              </a:spcBef>
              <a:buFont typeface="+mj-lt"/>
              <a:buAutoNum type="arabicParenR"/>
            </a:pPr>
            <a:r>
              <a:rPr lang="fi-FI" dirty="0"/>
              <a:t>Miten riskejä voisi pienentää?</a:t>
            </a:r>
            <a:endParaRPr lang="en-US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52535-B070-4F65-BF1B-349FE7437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115E54-6BD0-4EA6-9A93-589DA70A6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9067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B0297-1FC1-40B9-A4BD-C7F04406C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Tehtävä 23. Muistisairaan ihmisen eksyminen tai katoaminen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7F609-F0D8-4DAD-9B3D-9E59B78CF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2900"/>
              </a:spcBef>
              <a:buAutoNum type="arabicParenR"/>
            </a:pPr>
            <a:r>
              <a:rPr lang="fi-FI" dirty="0"/>
              <a:t>Katsokaa </a:t>
            </a:r>
            <a:r>
              <a:rPr lang="fi-FI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 </a:t>
            </a:r>
            <a:r>
              <a:rPr lang="fi-FI" dirty="0" err="1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Youtubesta</a:t>
            </a:r>
            <a:endParaRPr lang="fi-FI" dirty="0">
              <a:solidFill>
                <a:schemeClr val="accent2"/>
              </a:solidFill>
            </a:endParaRPr>
          </a:p>
          <a:p>
            <a:pPr marL="457200" indent="-457200">
              <a:spcBef>
                <a:spcPts val="2900"/>
              </a:spcBef>
              <a:buAutoNum type="arabicParenR"/>
            </a:pPr>
            <a:r>
              <a:rPr lang="fi-FI" dirty="0"/>
              <a:t>Miten toimit, kun tavaat eksyneen muistamattoman henkilön?</a:t>
            </a:r>
          </a:p>
          <a:p>
            <a:pPr lvl="1">
              <a:spcBef>
                <a:spcPts val="2900"/>
              </a:spcBef>
              <a:buFont typeface="Arial" panose="020B0604020202020204" pitchFamily="34" charset="0"/>
              <a:buChar char="•"/>
            </a:pPr>
            <a:r>
              <a:rPr lang="fi-FI" dirty="0"/>
              <a:t>Kohtaaminen – Mitä sanoa? Kuinka olla läsnä tilanteessa?</a:t>
            </a:r>
          </a:p>
          <a:p>
            <a:pPr lvl="1">
              <a:spcBef>
                <a:spcPts val="2900"/>
              </a:spcBef>
              <a:buFont typeface="Arial" panose="020B0604020202020204" pitchFamily="34" charset="0"/>
              <a:buChar char="•"/>
            </a:pPr>
            <a:r>
              <a:rPr lang="fi-FI" dirty="0"/>
              <a:t>Jatkotoimet – Mitä tehdä seuraavaksi?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52535-B070-4F65-BF1B-349FE7437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115E54-6BD0-4EA6-9A93-589DA70A6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2875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E9F5D7F-1BBC-4096-ADA7-AA9C9E4D2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D370DD-716B-4528-B475-331F84CEA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3"/>
            <a:ext cx="7052486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1B0297-1FC1-40B9-A4BD-C7F04406C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6451110" cy="1255469"/>
          </a:xfrm>
        </p:spPr>
        <p:txBody>
          <a:bodyPr>
            <a:normAutofit/>
          </a:bodyPr>
          <a:lstStyle/>
          <a:p>
            <a:r>
              <a:rPr lang="fi-FI" b="1" dirty="0"/>
              <a:t>Tehtävä 24. </a:t>
            </a:r>
            <a:r>
              <a:rPr lang="fi-FI" b="1" dirty="0" err="1"/>
              <a:t>Turvakoutsi</a:t>
            </a:r>
            <a:r>
              <a:rPr lang="fi-FI" b="1" dirty="0"/>
              <a:t>-laukku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7F609-F0D8-4DAD-9B3D-9E59B78CF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8" y="2510395"/>
            <a:ext cx="6451109" cy="3274586"/>
          </a:xfrm>
        </p:spPr>
        <p:txBody>
          <a:bodyPr anchor="t">
            <a:normAutofit/>
          </a:bodyPr>
          <a:lstStyle/>
          <a:p>
            <a:pPr marL="342900" lvl="0" indent="-342900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fi-FI" altLang="fi-FI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Laukku sisältää keskeisiä arjen turvavälineitä ja esimerkkejä tapaturmien ehkäisymateriaalista, joita voi hyödyntää tapaturmariskien kartoittamisessa.</a:t>
            </a:r>
          </a:p>
          <a:p>
            <a:pPr marL="342900" lvl="0" indent="-342900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fi-FI" altLang="fi-FI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Tutustukaa </a:t>
            </a:r>
            <a:r>
              <a:rPr lang="fi-FI" altLang="fi-FI" dirty="0" err="1">
                <a:solidFill>
                  <a:schemeClr val="bg1"/>
                </a:solidFill>
                <a:latin typeface="+mj-lt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Turvakoutsilaukun</a:t>
            </a:r>
            <a:r>
              <a:rPr lang="fi-FI" altLang="fi-FI" dirty="0">
                <a:solidFill>
                  <a:schemeClr val="bg1"/>
                </a:solidFill>
                <a:latin typeface="+mj-lt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sisältöön</a:t>
            </a:r>
            <a:endParaRPr lang="fi-FI" altLang="fi-FI" dirty="0">
              <a:solidFill>
                <a:schemeClr val="bg1"/>
              </a:solidFill>
              <a:latin typeface="+mj-lt"/>
              <a:cs typeface="Arial"/>
            </a:endParaRPr>
          </a:p>
          <a:p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6" name="Picture 5" descr="A picture containing text, items, case, accessory&#10;&#10;Description automatically generated">
            <a:extLst>
              <a:ext uri="{FF2B5EF4-FFF2-40B4-BE49-F238E27FC236}">
                <a16:creationId xmlns:a16="http://schemas.microsoft.com/office/drawing/2014/main" id="{380F2D4C-91AA-4DB0-8AD2-12D39007E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2944" y="1491651"/>
            <a:ext cx="3778286" cy="386525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79D076F-656A-4CD9-83AD-AF8F4B28C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52535-B070-4F65-BF1B-349FE7437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Kodin turvallisuusvalmennus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115E54-6BD0-4EA6-9A93-589DA70A6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7CD31F4-64FA-4BA0-9498-67783267A8C8}" type="slidenum">
              <a:rPr lang="en-US" smtClean="0"/>
              <a:pPr>
                <a:spcAft>
                  <a:spcPts val="600"/>
                </a:spcAft>
              </a:pPr>
              <a:t>32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ADBC8B8-075E-43EA-9D02-84D6CA1460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37" y="15241"/>
            <a:ext cx="1040063" cy="69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115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ABBB681-F4D2-40F2-ACC3-DE0B4B488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388ED0-1FEF-4E11-B488-BD661D1AC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6209A96F-B844-4630-8EFC-CDC37A3464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" r="45" b="1"/>
          <a:stretch/>
        </p:blipFill>
        <p:spPr>
          <a:xfrm>
            <a:off x="4756831" y="2083291"/>
            <a:ext cx="2678338" cy="269141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724D9BB-6928-4A21-A7A4-F85759754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268" y="6404118"/>
            <a:ext cx="5911517" cy="365125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Kodin turvallisuusvalmennus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996F07-879D-48E8-81F8-1153E0B9E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7CD31F4-64FA-4BA0-9498-67783267A8C8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2541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7DB25-E2DC-434B-9AAE-B76375D0D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36"/>
            <a:ext cx="3484892" cy="4601183"/>
          </a:xfrm>
        </p:spPr>
        <p:txBody>
          <a:bodyPr/>
          <a:lstStyle/>
          <a:p>
            <a:r>
              <a:rPr lang="fi-FI" b="1" dirty="0"/>
              <a:t>Tehtävä 2. Tapaturma-indikaattoreiden hyödyntäminen tilaisuuksissa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F90DA-ADF9-4FDD-A4DA-C20F8458E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br>
              <a:rPr lang="fi-FI" dirty="0"/>
            </a:br>
            <a:r>
              <a:rPr lang="fi-FI" dirty="0"/>
              <a:t>1) Tutustukaa</a:t>
            </a:r>
            <a:r>
              <a:rPr lang="fi-FI" altLang="en-US" dirty="0"/>
              <a:t> ryhmässä / vierustoverin kanssa </a:t>
            </a:r>
            <a:r>
              <a:rPr lang="fi-FI" altLang="en-US" dirty="0" err="1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Turvakoutseille</a:t>
            </a:r>
            <a:r>
              <a:rPr lang="fi-FI" altLang="en-US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tehtyihin ohjeisiin tapaturmaindikaattoreiden hyödyntämisestä</a:t>
            </a:r>
            <a:r>
              <a:rPr lang="fi-FI" altLang="en-US" dirty="0">
                <a:solidFill>
                  <a:schemeClr val="accent2"/>
                </a:solidFill>
              </a:rPr>
              <a:t>. </a:t>
            </a:r>
            <a:br>
              <a:rPr lang="fi-FI" altLang="en-US" dirty="0"/>
            </a:br>
            <a:r>
              <a:rPr lang="fi-FI" altLang="en-US" dirty="0"/>
              <a:t>2) </a:t>
            </a:r>
            <a:r>
              <a:rPr lang="fi-FI" dirty="0"/>
              <a:t>Valitkaa yksi tai useampi indikaattori, joita haluatte tarkastella. </a:t>
            </a:r>
            <a:br>
              <a:rPr lang="fi-FI" dirty="0"/>
            </a:br>
            <a:r>
              <a:rPr lang="fi-FI" dirty="0"/>
              <a:t>3) Seuraavaksi valitkaa alueet, jotka haluatte ottaa mukaan tarkasteluun. </a:t>
            </a:r>
            <a:br>
              <a:rPr lang="fi-FI" dirty="0"/>
            </a:br>
            <a:r>
              <a:rPr lang="fi-FI" dirty="0"/>
              <a:t>4) Keskustelkaa, minkälaisia havaintoja teette tuloksista?</a:t>
            </a:r>
            <a:br>
              <a:rPr lang="fi-FI" altLang="en-US" sz="2800" dirty="0"/>
            </a:br>
            <a:br>
              <a:rPr lang="sv-fi" sz="2800" dirty="0"/>
            </a:br>
            <a:endParaRPr lang="sv-fi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5C96B5-0609-401E-B199-D04329D41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F3CD44-23DC-4080-8AC5-C5B5CF8A4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270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F4248-91B0-42C0-A8C7-D83ABFFEB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Tehtävä 3. Kaatuminen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006DA-D10F-4587-AB1C-1287C3736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Pari- tai ryhmäkeskustelu (2 min): Oletko kaatunut kotona? Millaisessa tilanteessa? Miten olisit voinut estää tilanteen?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Keskustelu (5 min): käydään yhteisesti läpi osallistujien kokemuksia.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Kaatumisiin liittyvät</a:t>
            </a:r>
          </a:p>
          <a:p>
            <a:pPr lvl="2" indent="-342900">
              <a:buFont typeface="Arial" panose="020B0604020202020204" pitchFamily="34" charset="0"/>
              <a:buChar char="•"/>
            </a:pPr>
            <a:r>
              <a:rPr lang="fi-FI" dirty="0"/>
              <a:t>tilastot ja teoria</a:t>
            </a:r>
          </a:p>
          <a:p>
            <a:pPr lvl="2" indent="-342900">
              <a:buFont typeface="Arial" panose="020B0604020202020204" pitchFamily="34" charset="0"/>
              <a:buChar char="•"/>
            </a:pPr>
            <a:r>
              <a:rPr lang="fi-FI" dirty="0"/>
              <a:t>ehkäisykeinot (8 min).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Jos ryhmä on iso, voi ottaa jokaisesta ryhmästä 2-3 keskusteluesimerkkiä yhteisesti esille.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Jätä tilaa kuulijoiden kysymyksille.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CECEDD-8CA1-4D93-B36A-F66BEAC10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091364-8A20-4E23-B19D-92D2E476F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053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F4248-91B0-42C0-A8C7-D83ABFFEB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b="1" dirty="0" err="1"/>
              <a:t>Tehtävä</a:t>
            </a:r>
            <a:r>
              <a:rPr lang="sv-fi" b="1" dirty="0"/>
              <a:t> 4. </a:t>
            </a:r>
            <a:r>
              <a:rPr lang="sv-fi" b="1" dirty="0" err="1"/>
              <a:t>Kaatumis-vaaran</a:t>
            </a:r>
            <a:r>
              <a:rPr lang="sv-fi" b="1" dirty="0"/>
              <a:t> </a:t>
            </a:r>
            <a:r>
              <a:rPr lang="sv-fi" b="1" dirty="0" err="1"/>
              <a:t>arviointi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006DA-D10F-4587-AB1C-1287C3736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fi-FI" dirty="0">
                <a:latin typeface="+mj-lt"/>
              </a:rPr>
              <a:t>Tutustukaa ryhmässä tai parin kanssa</a:t>
            </a:r>
            <a:r>
              <a:rPr lang="fi-FI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fi-FI" dirty="0">
                <a:solidFill>
                  <a:schemeClr val="accent2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sähköiseen kaatumisvaaran itsearviointikyselyyn.</a:t>
            </a:r>
            <a:endParaRPr lang="fi-FI" dirty="0">
              <a:solidFill>
                <a:schemeClr val="accent2"/>
              </a:solidFill>
              <a:latin typeface="+mj-lt"/>
            </a:endParaRPr>
          </a:p>
          <a:p>
            <a:pPr marL="457200" indent="-457200">
              <a:buAutoNum type="arabicParenR"/>
            </a:pPr>
            <a:r>
              <a:rPr lang="fi-FI" dirty="0">
                <a:latin typeface="+mj-lt"/>
              </a:rPr>
              <a:t>Kyselyn tarkoituksena on karkealla tasolla arvioida, kuinka suuressa kaatumisen vaarassa olette. Vastatkaa seuraaviin kysymyksiin valitsemalla teitä parhaiten kuvaava vaihto</a:t>
            </a:r>
          </a:p>
          <a:p>
            <a:pPr marL="457200" indent="-457200">
              <a:buAutoNum type="arabicParenR"/>
            </a:pPr>
            <a:r>
              <a:rPr lang="fi-FI" altLang="fi-FI" dirty="0">
                <a:latin typeface="+mj-lt"/>
                <a:cs typeface="Arial" panose="020B0604020202020204" pitchFamily="34" charset="0"/>
              </a:rPr>
              <a:t>Vastausten perusteella henkilö saa karkean arvion omasta kaatumisvaarastaan. </a:t>
            </a:r>
            <a:endParaRPr lang="fi-FI" dirty="0">
              <a:latin typeface="+mj-lt"/>
            </a:endParaRPr>
          </a:p>
          <a:p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CECEDD-8CA1-4D93-B36A-F66BEAC10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091364-8A20-4E23-B19D-92D2E476F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864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E9F5D7F-1BBC-4096-ADA7-AA9C9E4D2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D370DD-716B-4528-B475-331F84CEA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3"/>
            <a:ext cx="7052486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3F4248-91B0-42C0-A8C7-D83ABFFEB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6451110" cy="1255469"/>
          </a:xfrm>
        </p:spPr>
        <p:txBody>
          <a:bodyPr>
            <a:normAutofit/>
          </a:bodyPr>
          <a:lstStyle/>
          <a:p>
            <a:r>
              <a:rPr lang="sv-FI" b="1" dirty="0" err="1"/>
              <a:t>Tehtävä</a:t>
            </a:r>
            <a:r>
              <a:rPr lang="sv-FI" b="1" dirty="0"/>
              <a:t> 5. </a:t>
            </a:r>
            <a:r>
              <a:rPr lang="sv-FI" b="1" dirty="0" err="1"/>
              <a:t>Kaatumisvaaran</a:t>
            </a:r>
            <a:r>
              <a:rPr lang="sv-FI" b="1" dirty="0"/>
              <a:t> </a:t>
            </a:r>
            <a:r>
              <a:rPr lang="sv-FI" b="1" dirty="0" err="1"/>
              <a:t>arviointi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006DA-D10F-4587-AB1C-1287C3736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8" y="2510395"/>
            <a:ext cx="6451109" cy="3274586"/>
          </a:xfrm>
        </p:spPr>
        <p:txBody>
          <a:bodyPr anchor="t">
            <a:normAutofit/>
          </a:bodyPr>
          <a:lstStyle/>
          <a:p>
            <a:pPr marL="457200" lvl="0" indent="-457200" defTabSz="457200">
              <a:lnSpc>
                <a:spcPct val="100000"/>
              </a:lnSpc>
              <a:spcBef>
                <a:spcPct val="20000"/>
              </a:spcBef>
              <a:buClrTx/>
              <a:buFont typeface="Lucida Grande"/>
              <a:buAutoNum type="arabicParenR"/>
            </a:pPr>
            <a:r>
              <a:rPr lang="fi-FI" dirty="0">
                <a:solidFill>
                  <a:schemeClr val="bg1"/>
                </a:solidFill>
                <a:latin typeface="+mj-lt"/>
                <a:cs typeface="Arial"/>
              </a:rPr>
              <a:t>Tutustukaa ryhmässä tai parin kanssa </a:t>
            </a:r>
            <a:r>
              <a:rPr lang="fi-FI" dirty="0">
                <a:solidFill>
                  <a:schemeClr val="bg1"/>
                </a:solidFill>
                <a:latin typeface="+mj-lt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tarkistuslistaan kaatumisten vaaratekijöistä </a:t>
            </a:r>
            <a:r>
              <a:rPr lang="fi-FI" dirty="0">
                <a:solidFill>
                  <a:schemeClr val="bg1"/>
                </a:solidFill>
                <a:latin typeface="+mj-lt"/>
                <a:cs typeface="Arial"/>
              </a:rPr>
              <a:t>joko tietokoneelta tai paperilomakkeen avulla. </a:t>
            </a:r>
          </a:p>
          <a:p>
            <a:pPr marL="457200" lvl="0" indent="-457200" defTabSz="457200">
              <a:lnSpc>
                <a:spcPct val="100000"/>
              </a:lnSpc>
              <a:spcBef>
                <a:spcPct val="20000"/>
              </a:spcBef>
              <a:buClrTx/>
              <a:buFont typeface="Lucida Grande"/>
              <a:buAutoNum type="arabicParenR"/>
            </a:pPr>
            <a:r>
              <a:rPr lang="fi-FI" dirty="0">
                <a:solidFill>
                  <a:schemeClr val="bg1"/>
                </a:solidFill>
                <a:latin typeface="+mj-lt"/>
                <a:cs typeface="Arial"/>
              </a:rPr>
              <a:t>Listaan on koottu sellaisia kaatumisten vaaratekijöitä, joihin jokainen voi itse vaikuttaa ja siten vaikuttaa omaan kaatumisvaaraansa kotikonstein.</a:t>
            </a:r>
          </a:p>
          <a:p>
            <a:pPr marL="457200" lvl="0" indent="-457200" defTabSz="457200">
              <a:lnSpc>
                <a:spcPct val="100000"/>
              </a:lnSpc>
              <a:spcBef>
                <a:spcPct val="20000"/>
              </a:spcBef>
              <a:buClrTx/>
              <a:buFont typeface="Lucida Grande"/>
              <a:buAutoNum type="arabicParenR"/>
            </a:pPr>
            <a:r>
              <a:rPr lang="fi-FI" dirty="0">
                <a:solidFill>
                  <a:schemeClr val="bg1"/>
                </a:solidFill>
                <a:latin typeface="+mj-lt"/>
                <a:cs typeface="Arial"/>
              </a:rPr>
              <a:t>Pohtikaa yhdessä vastauksia ja muutosehdotuksia kaatumisvaaran vähentämiseksi.</a:t>
            </a:r>
          </a:p>
          <a:p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6D29EC-4CA6-4226-9480-5F6FF1943B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062" t="17801" r="23750" b="6600"/>
          <a:stretch/>
        </p:blipFill>
        <p:spPr>
          <a:xfrm>
            <a:off x="7552944" y="763128"/>
            <a:ext cx="3778286" cy="53223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79D076F-656A-4CD9-83AD-AF8F4B28C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CECEDD-8CA1-4D93-B36A-F66BEAC10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Kodin turvallisuusvalmennus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091364-8A20-4E23-B19D-92D2E476F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7CD31F4-64FA-4BA0-9498-67783267A8C8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D29A8E-E08B-4DC9-AA4E-D03D304C39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37" y="15241"/>
            <a:ext cx="1040063" cy="69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4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F4248-91B0-42C0-A8C7-D83ABFFEB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Tehtävä 6. Talvikenkien tarkistus </a:t>
            </a:r>
            <a:br>
              <a:rPr lang="fi-FI" dirty="0"/>
            </a:br>
            <a:br>
              <a:rPr lang="sv-fi" dirty="0"/>
            </a:b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006DA-D10F-4587-AB1C-1287C3736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fi-FI" dirty="0"/>
              <a:t>Riisukaa kengät jalasta.  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fi-FI" dirty="0"/>
              <a:t>Tarkistakaa kengänpohjan soveltuvuus talvikeleille.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fi-FI" dirty="0"/>
              <a:t>Käyttäkää hyödyksi </a:t>
            </a:r>
            <a:r>
              <a:rPr lang="fi-FI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kengät kelin mukaan –esitettä</a:t>
            </a:r>
            <a:r>
              <a:rPr lang="fi-FI" dirty="0">
                <a:solidFill>
                  <a:schemeClr val="accent2"/>
                </a:solidFill>
              </a:rPr>
              <a:t> </a:t>
            </a:r>
            <a:r>
              <a:rPr lang="fi-FI" dirty="0"/>
              <a:t>sekä seuraavaa diaa turvallisien talvikenkien kriteereistä.</a:t>
            </a:r>
          </a:p>
          <a:p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CECEDD-8CA1-4D93-B36A-F66BEAC10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091364-8A20-4E23-B19D-92D2E476F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978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F4248-91B0-42C0-A8C7-D83ABFFEB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b="1" dirty="0" err="1"/>
              <a:t>Turvallisten</a:t>
            </a:r>
            <a:r>
              <a:rPr lang="sv-FI" b="1" dirty="0"/>
              <a:t> </a:t>
            </a:r>
            <a:r>
              <a:rPr lang="sv-FI" b="1" dirty="0" err="1"/>
              <a:t>talvikenkien</a:t>
            </a:r>
            <a:r>
              <a:rPr lang="sv-FI" b="1" dirty="0"/>
              <a:t> </a:t>
            </a:r>
            <a:r>
              <a:rPr lang="sv-FI" b="1" dirty="0" err="1"/>
              <a:t>kriteerit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006DA-D10F-4587-AB1C-1287C3736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Kanta on matala ja leveä, sen takareuna on viisto ja kuvioitu.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Pohja on taipuisa, se on valmistettu pehmeästä ja  huokoisesta materiaalista.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Pohjassa on voimakas ja ristiin menevä, vähintään 5-8 mm syvyinen kuviointi. Pohjakuvioinnin urat ovat avoimia kenkien sivuista.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Korkolappu on kuvioitu ja valmistettu pehmeästä materiaalista. 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CECEDD-8CA1-4D93-B36A-F66BEAC10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091364-8A20-4E23-B19D-92D2E476F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587430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Fra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1754</Words>
  <Application>Microsoft Office PowerPoint</Application>
  <PresentationFormat>Laajakuva</PresentationFormat>
  <Paragraphs>271</Paragraphs>
  <Slides>33</Slides>
  <Notes>11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33</vt:i4>
      </vt:variant>
    </vt:vector>
  </HeadingPairs>
  <TitlesOfParts>
    <vt:vector size="43" baseType="lpstr">
      <vt:lpstr>Arial</vt:lpstr>
      <vt:lpstr>Calibri</vt:lpstr>
      <vt:lpstr>Calibri Light</vt:lpstr>
      <vt:lpstr>Corbel</vt:lpstr>
      <vt:lpstr>Lucida Grande</vt:lpstr>
      <vt:lpstr>Verdana</vt:lpstr>
      <vt:lpstr>Wingdings 2</vt:lpstr>
      <vt:lpstr>Frame</vt:lpstr>
      <vt:lpstr>Custom Design</vt:lpstr>
      <vt:lpstr>1_Frame</vt:lpstr>
      <vt:lpstr>Koti- ja vapaa-ajan tapaturmien ehkäisy - Tehtävät</vt:lpstr>
      <vt:lpstr>Tehtävät ja harjoitukset</vt:lpstr>
      <vt:lpstr>Tehtävä 1. Miettikää ryhmässä / vierustoverin kanssa</vt:lpstr>
      <vt:lpstr>Tehtävä 2. Tapaturma-indikaattoreiden hyödyntäminen tilaisuuksissa</vt:lpstr>
      <vt:lpstr>Tehtävä 3. Kaatuminen</vt:lpstr>
      <vt:lpstr>Tehtävä 4. Kaatumis-vaaran arviointi</vt:lpstr>
      <vt:lpstr>Tehtävä 5. Kaatumisvaaran arviointi</vt:lpstr>
      <vt:lpstr>Tehtävä 6. Talvikenkien tarkistus   </vt:lpstr>
      <vt:lpstr>Turvallisten talvikenkien kriteerit</vt:lpstr>
      <vt:lpstr>Tehtävä 7. Liukastumisten ehkäisy</vt:lpstr>
      <vt:lpstr>Tehtävä 8. Porinatehtävä parin kanssa, putoamiset </vt:lpstr>
      <vt:lpstr>Tehtävä 9. Porinatehtävä parin kanssa, putoamiset</vt:lpstr>
      <vt:lpstr>Putoamisiin yhteydessä olevat tekijät</vt:lpstr>
      <vt:lpstr>Esimerkkejä putoamisista 1</vt:lpstr>
      <vt:lpstr>Esimerkkejä putoamisista 2</vt:lpstr>
      <vt:lpstr>Tehtävä 10. Liikuntatottumusten arviointi</vt:lpstr>
      <vt:lpstr>Tehtävä 11.  Miten lähteä liikkeelle?</vt:lpstr>
      <vt:lpstr>Tehtävä 12. Toiminnallinen harjoitus </vt:lpstr>
      <vt:lpstr>Tasapainoharjoitus: ”Kukonaskel”</vt:lpstr>
      <vt:lpstr>Tasapainoharjoitus: ”Äkkilähtö” </vt:lpstr>
      <vt:lpstr>Tehtävä 13. Kodin turvallisuus</vt:lpstr>
      <vt:lpstr>Tehtävä 14. Kodin turvallisuus</vt:lpstr>
      <vt:lpstr>Tehtävä 15. Terävät ja kuumat esineet </vt:lpstr>
      <vt:lpstr>Tehtävä 16. Palo-turvallisuus</vt:lpstr>
      <vt:lpstr>Tehtävä 17. Vesi-turvallisuus: Keskustelu-tehtävä parin kanssa </vt:lpstr>
      <vt:lpstr>Tehtävä 18. Keskustelu-tehtävä</vt:lpstr>
      <vt:lpstr>Tehtävä 19.</vt:lpstr>
      <vt:lpstr>Tehtävä 20. Puheeksi ottaminen </vt:lpstr>
      <vt:lpstr>Tehtävä 21. Puheeksi ottaminen</vt:lpstr>
      <vt:lpstr>Tehtävä 22. Muisti-sairauden moninaisuus</vt:lpstr>
      <vt:lpstr>Tehtävä 23. Muistisairaan ihmisen eksyminen tai katoaminen</vt:lpstr>
      <vt:lpstr>Tehtävä 24. Turvakoutsi-laukku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Förebyggande av olyckor i hemmet och på fritiden - Uppgifter</dc:title>
  <dc:creator>Kopperi Eeva</dc:creator>
  <cp:lastModifiedBy>Aakko Saara</cp:lastModifiedBy>
  <cp:revision>9</cp:revision>
  <dcterms:created xsi:type="dcterms:W3CDTF">2021-05-25T11:42:03Z</dcterms:created>
  <dcterms:modified xsi:type="dcterms:W3CDTF">2025-03-25T09:01:51Z</dcterms:modified>
</cp:coreProperties>
</file>