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4"/>
  </p:sldMasterIdLst>
  <p:notesMasterIdLst>
    <p:notesMasterId r:id="rId22"/>
  </p:notesMasterIdLst>
  <p:sldIdLst>
    <p:sldId id="256" r:id="rId5"/>
    <p:sldId id="280" r:id="rId6"/>
    <p:sldId id="416" r:id="rId7"/>
    <p:sldId id="422" r:id="rId8"/>
    <p:sldId id="423" r:id="rId9"/>
    <p:sldId id="412" r:id="rId10"/>
    <p:sldId id="426" r:id="rId11"/>
    <p:sldId id="418" r:id="rId12"/>
    <p:sldId id="424" r:id="rId13"/>
    <p:sldId id="417" r:id="rId14"/>
    <p:sldId id="421" r:id="rId15"/>
    <p:sldId id="419" r:id="rId16"/>
    <p:sldId id="420" r:id="rId17"/>
    <p:sldId id="427" r:id="rId18"/>
    <p:sldId id="402" r:id="rId19"/>
    <p:sldId id="321" r:id="rId20"/>
    <p:sldId id="42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84" autoAdjust="0"/>
  </p:normalViewPr>
  <p:slideViewPr>
    <p:cSldViewPr snapToGrid="0">
      <p:cViewPr varScale="1">
        <p:scale>
          <a:sx n="75" d="100"/>
          <a:sy n="75" d="100"/>
        </p:scale>
        <p:origin x="3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kko Saara" userId="9d5ffdb9-af53-4b03-bd6f-09669f15185f" providerId="ADAL" clId="{E9C1B397-E5E0-476C-A2B8-98281B1868E0}"/>
    <pc:docChg chg="custSel modSld">
      <pc:chgData name="Aakko Saara" userId="9d5ffdb9-af53-4b03-bd6f-09669f15185f" providerId="ADAL" clId="{E9C1B397-E5E0-476C-A2B8-98281B1868E0}" dt="2025-09-11T07:29:51.179" v="58" actId="20577"/>
      <pc:docMkLst>
        <pc:docMk/>
      </pc:docMkLst>
      <pc:sldChg chg="modSp mod">
        <pc:chgData name="Aakko Saara" userId="9d5ffdb9-af53-4b03-bd6f-09669f15185f" providerId="ADAL" clId="{E9C1B397-E5E0-476C-A2B8-98281B1868E0}" dt="2025-09-11T07:29:51.179" v="58" actId="20577"/>
        <pc:sldMkLst>
          <pc:docMk/>
          <pc:sldMk cId="2475591842" sldId="256"/>
        </pc:sldMkLst>
        <pc:spChg chg="mod">
          <ac:chgData name="Aakko Saara" userId="9d5ffdb9-af53-4b03-bd6f-09669f15185f" providerId="ADAL" clId="{E9C1B397-E5E0-476C-A2B8-98281B1868E0}" dt="2025-09-11T07:29:51.179" v="58" actId="20577"/>
          <ac:spMkLst>
            <pc:docMk/>
            <pc:sldMk cId="2475591842" sldId="256"/>
            <ac:spMk id="2" creationId="{3F0D87B8-EAC1-4028-85CE-3288F468F5C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Ty&#246;kirj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Ty&#246;kirj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b="1" dirty="0" err="1"/>
              <a:t>Asuintakennuspalot</a:t>
            </a:r>
            <a:r>
              <a:rPr lang="fi-FI" b="1" baseline="0" dirty="0"/>
              <a:t> Suomessa 2019 - </a:t>
            </a:r>
            <a:endParaRPr lang="fi-FI" b="1" dirty="0"/>
          </a:p>
        </c:rich>
      </c:tx>
      <c:layout>
        <c:manualLayout>
          <c:xMode val="edge"/>
          <c:yMode val="edge"/>
          <c:x val="0.15208517835032723"/>
          <c:y val="1.6055936092578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8.3678258967629052E-2"/>
          <c:y val="0.19486111111111112"/>
          <c:w val="0.87187729658792656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Taul1!$A$1:$F$1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Taul1!$A$2:$F$2</c:f>
              <c:numCache>
                <c:formatCode>#,##0</c:formatCode>
                <c:ptCount val="6"/>
                <c:pt idx="0">
                  <c:v>2798</c:v>
                </c:pt>
                <c:pt idx="1">
                  <c:v>2700</c:v>
                </c:pt>
                <c:pt idx="2">
                  <c:v>2923</c:v>
                </c:pt>
                <c:pt idx="3">
                  <c:v>2838</c:v>
                </c:pt>
                <c:pt idx="4">
                  <c:v>2841</c:v>
                </c:pt>
                <c:pt idx="5" formatCode="General">
                  <c:v>2791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A-4974-B808-2EF893B31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8920800"/>
        <c:axId val="278919840"/>
      </c:barChart>
      <c:catAx>
        <c:axId val="27892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78919840"/>
        <c:crosses val="autoZero"/>
        <c:auto val="1"/>
        <c:lblAlgn val="ctr"/>
        <c:lblOffset val="100"/>
        <c:noMultiLvlLbl val="0"/>
      </c:catAx>
      <c:valAx>
        <c:axId val="27891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7892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Tulipaloissa kuolleet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Taul1!$C$2</c:f>
              <c:strCache>
                <c:ptCount val="1"/>
                <c:pt idx="0">
                  <c:v>Yhteensä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Taul1!$B$3:$B$13</c:f>
              <c:numCache>
                <c:formatCode>General</c:formatCode>
                <c:ptCount val="11"/>
                <c:pt idx="0">
                  <c:v>2006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Taul1!$C$3:$C$13</c:f>
              <c:numCache>
                <c:formatCode>General</c:formatCode>
                <c:ptCount val="11"/>
                <c:pt idx="0">
                  <c:v>120</c:v>
                </c:pt>
                <c:pt idx="1">
                  <c:v>80</c:v>
                </c:pt>
                <c:pt idx="2">
                  <c:v>58</c:v>
                </c:pt>
                <c:pt idx="3">
                  <c:v>82</c:v>
                </c:pt>
                <c:pt idx="4">
                  <c:v>61</c:v>
                </c:pt>
                <c:pt idx="5">
                  <c:v>51</c:v>
                </c:pt>
                <c:pt idx="6">
                  <c:v>49</c:v>
                </c:pt>
                <c:pt idx="7">
                  <c:v>49</c:v>
                </c:pt>
                <c:pt idx="8">
                  <c:v>51</c:v>
                </c:pt>
                <c:pt idx="9">
                  <c:v>51</c:v>
                </c:pt>
                <c:pt idx="1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2E-4665-A8EB-4B3011B86E7F}"/>
            </c:ext>
          </c:extLst>
        </c:ser>
        <c:ser>
          <c:idx val="1"/>
          <c:order val="1"/>
          <c:tx>
            <c:strRef>
              <c:f>Taul1!$D$2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Taul1!$B$3:$B$13</c:f>
              <c:numCache>
                <c:formatCode>General</c:formatCode>
                <c:ptCount val="11"/>
                <c:pt idx="0">
                  <c:v>2006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Taul1!$D$3:$D$13</c:f>
              <c:numCache>
                <c:formatCode>General</c:formatCode>
                <c:ptCount val="11"/>
                <c:pt idx="0">
                  <c:v>90</c:v>
                </c:pt>
                <c:pt idx="1">
                  <c:v>53</c:v>
                </c:pt>
                <c:pt idx="2">
                  <c:v>48</c:v>
                </c:pt>
                <c:pt idx="3">
                  <c:v>59</c:v>
                </c:pt>
                <c:pt idx="4">
                  <c:v>44</c:v>
                </c:pt>
                <c:pt idx="5">
                  <c:v>38</c:v>
                </c:pt>
                <c:pt idx="6">
                  <c:v>34</c:v>
                </c:pt>
                <c:pt idx="7">
                  <c:v>33</c:v>
                </c:pt>
                <c:pt idx="8">
                  <c:v>34</c:v>
                </c:pt>
                <c:pt idx="9">
                  <c:v>41</c:v>
                </c:pt>
                <c:pt idx="1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2E-4665-A8EB-4B3011B86E7F}"/>
            </c:ext>
          </c:extLst>
        </c:ser>
        <c:ser>
          <c:idx val="2"/>
          <c:order val="2"/>
          <c:tx>
            <c:strRef>
              <c:f>Taul1!$E$2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Taul1!$B$3:$B$13</c:f>
              <c:numCache>
                <c:formatCode>General</c:formatCode>
                <c:ptCount val="11"/>
                <c:pt idx="0">
                  <c:v>2006</c:v>
                </c:pt>
                <c:pt idx="1">
                  <c:v>2010</c:v>
                </c:pt>
                <c:pt idx="2">
                  <c:v>2013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Taul1!$E$3:$E$13</c:f>
              <c:numCache>
                <c:formatCode>General</c:formatCode>
                <c:ptCount val="11"/>
                <c:pt idx="0">
                  <c:v>30</c:v>
                </c:pt>
                <c:pt idx="1">
                  <c:v>27</c:v>
                </c:pt>
                <c:pt idx="2">
                  <c:v>13</c:v>
                </c:pt>
                <c:pt idx="3">
                  <c:v>23</c:v>
                </c:pt>
                <c:pt idx="4">
                  <c:v>17</c:v>
                </c:pt>
                <c:pt idx="5">
                  <c:v>13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10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2E-4665-A8EB-4B3011B86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7281775"/>
        <c:axId val="2127280335"/>
      </c:barChart>
      <c:catAx>
        <c:axId val="2127281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127280335"/>
        <c:crosses val="autoZero"/>
        <c:auto val="1"/>
        <c:lblAlgn val="ctr"/>
        <c:lblOffset val="100"/>
        <c:noMultiLvlLbl val="0"/>
      </c:catAx>
      <c:valAx>
        <c:axId val="212728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127281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09906-50A6-4C3E-8C11-62FCB0356C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2FBEF68-78C3-423D-8663-7ADF18FECD3B}">
      <dgm:prSet/>
      <dgm:spPr/>
      <dgm:t>
        <a:bodyPr/>
        <a:lstStyle/>
        <a:p>
          <a:r>
            <a:rPr lang="fi-FI" dirty="0"/>
            <a:t>Sähkölaitteet ovat turvallisia oikein käytettyinä.</a:t>
          </a:r>
          <a:endParaRPr lang="en-US" dirty="0"/>
        </a:p>
      </dgm:t>
    </dgm:pt>
    <dgm:pt modelId="{60BBC172-9238-49A2-8EDF-D849BFA3975F}" type="parTrans" cxnId="{30E5037C-57FF-4416-BD63-C3A8DA0064F8}">
      <dgm:prSet/>
      <dgm:spPr/>
      <dgm:t>
        <a:bodyPr/>
        <a:lstStyle/>
        <a:p>
          <a:endParaRPr lang="en-US"/>
        </a:p>
      </dgm:t>
    </dgm:pt>
    <dgm:pt modelId="{6BA3D13D-AC36-4E9B-9C8D-570F57BC96AD}" type="sibTrans" cxnId="{30E5037C-57FF-4416-BD63-C3A8DA0064F8}">
      <dgm:prSet/>
      <dgm:spPr/>
      <dgm:t>
        <a:bodyPr/>
        <a:lstStyle/>
        <a:p>
          <a:endParaRPr lang="en-US"/>
        </a:p>
      </dgm:t>
    </dgm:pt>
    <dgm:pt modelId="{36FFBA66-B807-47E9-AC1A-55A9EF79B37B}">
      <dgm:prSet/>
      <dgm:spPr/>
      <dgm:t>
        <a:bodyPr/>
        <a:lstStyle/>
        <a:p>
          <a:r>
            <a:rPr lang="fi-FI"/>
            <a:t>Poista käytöstä tai korjauta vikaantuneet laitteet. Rikkinäiset sähkölaitteet voivat sytyttää tulipalon.</a:t>
          </a:r>
          <a:endParaRPr lang="en-US"/>
        </a:p>
      </dgm:t>
    </dgm:pt>
    <dgm:pt modelId="{A062456C-3B67-4D40-8E5F-FB8EE0D95F24}" type="parTrans" cxnId="{B6AC0439-A787-4FED-AC39-8A4EF54AC6FC}">
      <dgm:prSet/>
      <dgm:spPr/>
      <dgm:t>
        <a:bodyPr/>
        <a:lstStyle/>
        <a:p>
          <a:endParaRPr lang="en-US"/>
        </a:p>
      </dgm:t>
    </dgm:pt>
    <dgm:pt modelId="{E5C68F90-F7AF-4F95-9939-329A02CC8C37}" type="sibTrans" cxnId="{B6AC0439-A787-4FED-AC39-8A4EF54AC6FC}">
      <dgm:prSet/>
      <dgm:spPr/>
      <dgm:t>
        <a:bodyPr/>
        <a:lstStyle/>
        <a:p>
          <a:endParaRPr lang="en-US"/>
        </a:p>
      </dgm:t>
    </dgm:pt>
    <dgm:pt modelId="{7A1D4093-6B43-4B16-A473-8FE245A2D148}">
      <dgm:prSet/>
      <dgm:spPr/>
      <dgm:t>
        <a:bodyPr/>
        <a:lstStyle/>
        <a:p>
          <a:r>
            <a:rPr lang="fi-FI"/>
            <a:t>Irrota sähkölaitteiden pistotulpat seinästä, kun et käytä laitetta.</a:t>
          </a:r>
          <a:endParaRPr lang="en-US"/>
        </a:p>
      </dgm:t>
    </dgm:pt>
    <dgm:pt modelId="{8BEB0D45-66CA-455B-95FF-C9C4F3B6CD8B}" type="parTrans" cxnId="{BBCC2C7D-B1B1-446A-B5F0-AFA4EF2906BE}">
      <dgm:prSet/>
      <dgm:spPr/>
      <dgm:t>
        <a:bodyPr/>
        <a:lstStyle/>
        <a:p>
          <a:endParaRPr lang="en-US"/>
        </a:p>
      </dgm:t>
    </dgm:pt>
    <dgm:pt modelId="{8D979329-852B-495A-9280-75E1A7ED6D4B}" type="sibTrans" cxnId="{BBCC2C7D-B1B1-446A-B5F0-AFA4EF2906BE}">
      <dgm:prSet/>
      <dgm:spPr/>
      <dgm:t>
        <a:bodyPr/>
        <a:lstStyle/>
        <a:p>
          <a:endParaRPr lang="en-US"/>
        </a:p>
      </dgm:t>
    </dgm:pt>
    <dgm:pt modelId="{FB751576-2C9B-4CF2-AFAF-123562F57C23}">
      <dgm:prSet/>
      <dgm:spPr/>
      <dgm:t>
        <a:bodyPr/>
        <a:lstStyle/>
        <a:p>
          <a:r>
            <a:rPr lang="fi-FI"/>
            <a:t>Älä yhdistä jatkojohtoja letkoiksi.</a:t>
          </a:r>
          <a:endParaRPr lang="en-US"/>
        </a:p>
      </dgm:t>
    </dgm:pt>
    <dgm:pt modelId="{8C30983F-131A-41DE-87CF-B8D8F008043F}" type="parTrans" cxnId="{E3D242DA-041C-41FA-A128-D35391D0956A}">
      <dgm:prSet/>
      <dgm:spPr/>
      <dgm:t>
        <a:bodyPr/>
        <a:lstStyle/>
        <a:p>
          <a:endParaRPr lang="en-US"/>
        </a:p>
      </dgm:t>
    </dgm:pt>
    <dgm:pt modelId="{C1BE9FB2-80A8-4B48-B724-F58B08B71FAA}" type="sibTrans" cxnId="{E3D242DA-041C-41FA-A128-D35391D0956A}">
      <dgm:prSet/>
      <dgm:spPr/>
      <dgm:t>
        <a:bodyPr/>
        <a:lstStyle/>
        <a:p>
          <a:endParaRPr lang="en-US"/>
        </a:p>
      </dgm:t>
    </dgm:pt>
    <dgm:pt modelId="{FA2B0A07-8D83-4766-88CD-03EDCF624875}">
      <dgm:prSet/>
      <dgm:spPr/>
      <dgm:t>
        <a:bodyPr/>
        <a:lstStyle/>
        <a:p>
          <a:r>
            <a:rPr lang="fi-FI"/>
            <a:t>Pidä jatkojohdot puhtaina pölystä.</a:t>
          </a:r>
          <a:endParaRPr lang="en-US"/>
        </a:p>
      </dgm:t>
    </dgm:pt>
    <dgm:pt modelId="{D67F11BB-6085-4BEE-9D45-9C9BAEE84D1A}" type="parTrans" cxnId="{6D42226C-F4DF-455B-85D8-4AF1DB2974B9}">
      <dgm:prSet/>
      <dgm:spPr/>
      <dgm:t>
        <a:bodyPr/>
        <a:lstStyle/>
        <a:p>
          <a:endParaRPr lang="en-US"/>
        </a:p>
      </dgm:t>
    </dgm:pt>
    <dgm:pt modelId="{FB2E7955-6E2C-4779-86B4-79422FAE9B75}" type="sibTrans" cxnId="{6D42226C-F4DF-455B-85D8-4AF1DB2974B9}">
      <dgm:prSet/>
      <dgm:spPr/>
      <dgm:t>
        <a:bodyPr/>
        <a:lstStyle/>
        <a:p>
          <a:endParaRPr lang="en-US"/>
        </a:p>
      </dgm:t>
    </dgm:pt>
    <dgm:pt modelId="{630C379F-188A-47AC-A3A3-5ED73D262876}">
      <dgm:prSet/>
      <dgm:spPr/>
      <dgm:t>
        <a:bodyPr/>
        <a:lstStyle/>
        <a:p>
          <a:r>
            <a:rPr lang="fi-FI"/>
            <a:t>Älä laita lampun tai sähköpattereiden päälle mitään. </a:t>
          </a:r>
          <a:endParaRPr lang="en-US"/>
        </a:p>
      </dgm:t>
    </dgm:pt>
    <dgm:pt modelId="{6992710A-A39C-45B1-9DB7-3A027CE0B11E}" type="parTrans" cxnId="{B0865B60-4E8E-4941-9D4B-9244F527E603}">
      <dgm:prSet/>
      <dgm:spPr/>
      <dgm:t>
        <a:bodyPr/>
        <a:lstStyle/>
        <a:p>
          <a:endParaRPr lang="en-US"/>
        </a:p>
      </dgm:t>
    </dgm:pt>
    <dgm:pt modelId="{1DBDB366-F2E2-42F8-8842-61EB9987B66F}" type="sibTrans" cxnId="{B0865B60-4E8E-4941-9D4B-9244F527E603}">
      <dgm:prSet/>
      <dgm:spPr/>
      <dgm:t>
        <a:bodyPr/>
        <a:lstStyle/>
        <a:p>
          <a:endParaRPr lang="en-US"/>
        </a:p>
      </dgm:t>
    </dgm:pt>
    <dgm:pt modelId="{E3CC0632-6ACB-4516-9902-46B31909A7EF}">
      <dgm:prSet/>
      <dgm:spPr/>
      <dgm:t>
        <a:bodyPr/>
        <a:lstStyle/>
        <a:p>
          <a:r>
            <a:rPr lang="fi-FI"/>
            <a:t>Imuroi kylmälaitteiden taustat vähintään kerran vuodessa.</a:t>
          </a:r>
          <a:endParaRPr lang="en-US"/>
        </a:p>
      </dgm:t>
    </dgm:pt>
    <dgm:pt modelId="{ABF6CD05-D03F-412E-8609-16BB1BF79032}" type="parTrans" cxnId="{F4D3EFB7-A2A8-43BC-B4FC-7076B17677B1}">
      <dgm:prSet/>
      <dgm:spPr/>
      <dgm:t>
        <a:bodyPr/>
        <a:lstStyle/>
        <a:p>
          <a:endParaRPr lang="en-US"/>
        </a:p>
      </dgm:t>
    </dgm:pt>
    <dgm:pt modelId="{8F80664C-2716-492E-A155-4AF71FE2F245}" type="sibTrans" cxnId="{F4D3EFB7-A2A8-43BC-B4FC-7076B17677B1}">
      <dgm:prSet/>
      <dgm:spPr/>
      <dgm:t>
        <a:bodyPr/>
        <a:lstStyle/>
        <a:p>
          <a:endParaRPr lang="en-US"/>
        </a:p>
      </dgm:t>
    </dgm:pt>
    <dgm:pt modelId="{1F170FCD-ADD9-473A-A27B-61FDBED3C2C6}" type="pres">
      <dgm:prSet presAssocID="{6CB09906-50A6-4C3E-8C11-62FCB0356C56}" presName="diagram" presStyleCnt="0">
        <dgm:presLayoutVars>
          <dgm:dir/>
          <dgm:resizeHandles val="exact"/>
        </dgm:presLayoutVars>
      </dgm:prSet>
      <dgm:spPr/>
    </dgm:pt>
    <dgm:pt modelId="{5B853841-6F83-417D-8CBC-8A30AFA1CCC1}" type="pres">
      <dgm:prSet presAssocID="{B2FBEF68-78C3-423D-8663-7ADF18FECD3B}" presName="node" presStyleLbl="node1" presStyleIdx="0" presStyleCnt="7">
        <dgm:presLayoutVars>
          <dgm:bulletEnabled val="1"/>
        </dgm:presLayoutVars>
      </dgm:prSet>
      <dgm:spPr/>
    </dgm:pt>
    <dgm:pt modelId="{57161336-C72A-47F0-B7ED-2F7B71A5EC3E}" type="pres">
      <dgm:prSet presAssocID="{6BA3D13D-AC36-4E9B-9C8D-570F57BC96AD}" presName="sibTrans" presStyleCnt="0"/>
      <dgm:spPr/>
    </dgm:pt>
    <dgm:pt modelId="{76B472ED-7C03-49AC-BB15-5EEF4E50640B}" type="pres">
      <dgm:prSet presAssocID="{36FFBA66-B807-47E9-AC1A-55A9EF79B37B}" presName="node" presStyleLbl="node1" presStyleIdx="1" presStyleCnt="7">
        <dgm:presLayoutVars>
          <dgm:bulletEnabled val="1"/>
        </dgm:presLayoutVars>
      </dgm:prSet>
      <dgm:spPr/>
    </dgm:pt>
    <dgm:pt modelId="{36B38F42-2918-4EE3-BAF2-10B96FA70A8F}" type="pres">
      <dgm:prSet presAssocID="{E5C68F90-F7AF-4F95-9939-329A02CC8C37}" presName="sibTrans" presStyleCnt="0"/>
      <dgm:spPr/>
    </dgm:pt>
    <dgm:pt modelId="{E587759A-AFD0-4DF9-AEA4-D4338F108B2F}" type="pres">
      <dgm:prSet presAssocID="{7A1D4093-6B43-4B16-A473-8FE245A2D148}" presName="node" presStyleLbl="node1" presStyleIdx="2" presStyleCnt="7">
        <dgm:presLayoutVars>
          <dgm:bulletEnabled val="1"/>
        </dgm:presLayoutVars>
      </dgm:prSet>
      <dgm:spPr/>
    </dgm:pt>
    <dgm:pt modelId="{4DD25195-478D-4CFF-9F8D-F65D05D00E73}" type="pres">
      <dgm:prSet presAssocID="{8D979329-852B-495A-9280-75E1A7ED6D4B}" presName="sibTrans" presStyleCnt="0"/>
      <dgm:spPr/>
    </dgm:pt>
    <dgm:pt modelId="{4C64FEC5-62DB-41E4-854B-4C7A5DA1510B}" type="pres">
      <dgm:prSet presAssocID="{FB751576-2C9B-4CF2-AFAF-123562F57C23}" presName="node" presStyleLbl="node1" presStyleIdx="3" presStyleCnt="7">
        <dgm:presLayoutVars>
          <dgm:bulletEnabled val="1"/>
        </dgm:presLayoutVars>
      </dgm:prSet>
      <dgm:spPr/>
    </dgm:pt>
    <dgm:pt modelId="{77A48042-EEFD-41E2-9E62-844858FEEDA1}" type="pres">
      <dgm:prSet presAssocID="{C1BE9FB2-80A8-4B48-B724-F58B08B71FAA}" presName="sibTrans" presStyleCnt="0"/>
      <dgm:spPr/>
    </dgm:pt>
    <dgm:pt modelId="{22C133AB-FC61-4AAE-B124-DB3ECD75F10D}" type="pres">
      <dgm:prSet presAssocID="{FA2B0A07-8D83-4766-88CD-03EDCF624875}" presName="node" presStyleLbl="node1" presStyleIdx="4" presStyleCnt="7">
        <dgm:presLayoutVars>
          <dgm:bulletEnabled val="1"/>
        </dgm:presLayoutVars>
      </dgm:prSet>
      <dgm:spPr/>
    </dgm:pt>
    <dgm:pt modelId="{BAC13CA5-F120-465A-AE28-3067E31AC8A4}" type="pres">
      <dgm:prSet presAssocID="{FB2E7955-6E2C-4779-86B4-79422FAE9B75}" presName="sibTrans" presStyleCnt="0"/>
      <dgm:spPr/>
    </dgm:pt>
    <dgm:pt modelId="{1C72E98D-B61E-426C-9EC1-4A62B8DBCB53}" type="pres">
      <dgm:prSet presAssocID="{630C379F-188A-47AC-A3A3-5ED73D262876}" presName="node" presStyleLbl="node1" presStyleIdx="5" presStyleCnt="7">
        <dgm:presLayoutVars>
          <dgm:bulletEnabled val="1"/>
        </dgm:presLayoutVars>
      </dgm:prSet>
      <dgm:spPr/>
    </dgm:pt>
    <dgm:pt modelId="{BC93F291-752A-436A-9F88-4B5D06203A6D}" type="pres">
      <dgm:prSet presAssocID="{1DBDB366-F2E2-42F8-8842-61EB9987B66F}" presName="sibTrans" presStyleCnt="0"/>
      <dgm:spPr/>
    </dgm:pt>
    <dgm:pt modelId="{266A7E2F-A29D-4605-8CF2-4517B63E48A5}" type="pres">
      <dgm:prSet presAssocID="{E3CC0632-6ACB-4516-9902-46B31909A7EF}" presName="node" presStyleLbl="node1" presStyleIdx="6" presStyleCnt="7">
        <dgm:presLayoutVars>
          <dgm:bulletEnabled val="1"/>
        </dgm:presLayoutVars>
      </dgm:prSet>
      <dgm:spPr/>
    </dgm:pt>
  </dgm:ptLst>
  <dgm:cxnLst>
    <dgm:cxn modelId="{7793CB0A-AB6A-43CC-BA8C-0D58DD01400F}" type="presOf" srcId="{E3CC0632-6ACB-4516-9902-46B31909A7EF}" destId="{266A7E2F-A29D-4605-8CF2-4517B63E48A5}" srcOrd="0" destOrd="0" presId="urn:microsoft.com/office/officeart/2005/8/layout/default"/>
    <dgm:cxn modelId="{7CB6C622-BD47-4EAB-B0F8-BD7B54BD3A3B}" type="presOf" srcId="{FA2B0A07-8D83-4766-88CD-03EDCF624875}" destId="{22C133AB-FC61-4AAE-B124-DB3ECD75F10D}" srcOrd="0" destOrd="0" presId="urn:microsoft.com/office/officeart/2005/8/layout/default"/>
    <dgm:cxn modelId="{B6AC0439-A787-4FED-AC39-8A4EF54AC6FC}" srcId="{6CB09906-50A6-4C3E-8C11-62FCB0356C56}" destId="{36FFBA66-B807-47E9-AC1A-55A9EF79B37B}" srcOrd="1" destOrd="0" parTransId="{A062456C-3B67-4D40-8E5F-FB8EE0D95F24}" sibTransId="{E5C68F90-F7AF-4F95-9939-329A02CC8C37}"/>
    <dgm:cxn modelId="{B0865B60-4E8E-4941-9D4B-9244F527E603}" srcId="{6CB09906-50A6-4C3E-8C11-62FCB0356C56}" destId="{630C379F-188A-47AC-A3A3-5ED73D262876}" srcOrd="5" destOrd="0" parTransId="{6992710A-A39C-45B1-9DB7-3A027CE0B11E}" sibTransId="{1DBDB366-F2E2-42F8-8842-61EB9987B66F}"/>
    <dgm:cxn modelId="{E60B2466-7E18-4422-A348-AF305BD8E927}" type="presOf" srcId="{630C379F-188A-47AC-A3A3-5ED73D262876}" destId="{1C72E98D-B61E-426C-9EC1-4A62B8DBCB53}" srcOrd="0" destOrd="0" presId="urn:microsoft.com/office/officeart/2005/8/layout/default"/>
    <dgm:cxn modelId="{6D42226C-F4DF-455B-85D8-4AF1DB2974B9}" srcId="{6CB09906-50A6-4C3E-8C11-62FCB0356C56}" destId="{FA2B0A07-8D83-4766-88CD-03EDCF624875}" srcOrd="4" destOrd="0" parTransId="{D67F11BB-6085-4BEE-9D45-9C9BAEE84D1A}" sibTransId="{FB2E7955-6E2C-4779-86B4-79422FAE9B75}"/>
    <dgm:cxn modelId="{A40B326F-24EC-4E0A-8304-62BBD8902A9E}" type="presOf" srcId="{B2FBEF68-78C3-423D-8663-7ADF18FECD3B}" destId="{5B853841-6F83-417D-8CBC-8A30AFA1CCC1}" srcOrd="0" destOrd="0" presId="urn:microsoft.com/office/officeart/2005/8/layout/default"/>
    <dgm:cxn modelId="{21947050-6EAA-49CC-95FF-7D6C400FA5CF}" type="presOf" srcId="{6CB09906-50A6-4C3E-8C11-62FCB0356C56}" destId="{1F170FCD-ADD9-473A-A27B-61FDBED3C2C6}" srcOrd="0" destOrd="0" presId="urn:microsoft.com/office/officeart/2005/8/layout/default"/>
    <dgm:cxn modelId="{BA61805A-72EB-4219-A4C0-D7D27D1C3ECD}" type="presOf" srcId="{7A1D4093-6B43-4B16-A473-8FE245A2D148}" destId="{E587759A-AFD0-4DF9-AEA4-D4338F108B2F}" srcOrd="0" destOrd="0" presId="urn:microsoft.com/office/officeart/2005/8/layout/default"/>
    <dgm:cxn modelId="{30E5037C-57FF-4416-BD63-C3A8DA0064F8}" srcId="{6CB09906-50A6-4C3E-8C11-62FCB0356C56}" destId="{B2FBEF68-78C3-423D-8663-7ADF18FECD3B}" srcOrd="0" destOrd="0" parTransId="{60BBC172-9238-49A2-8EDF-D849BFA3975F}" sibTransId="{6BA3D13D-AC36-4E9B-9C8D-570F57BC96AD}"/>
    <dgm:cxn modelId="{BBCC2C7D-B1B1-446A-B5F0-AFA4EF2906BE}" srcId="{6CB09906-50A6-4C3E-8C11-62FCB0356C56}" destId="{7A1D4093-6B43-4B16-A473-8FE245A2D148}" srcOrd="2" destOrd="0" parTransId="{8BEB0D45-66CA-455B-95FF-C9C4F3B6CD8B}" sibTransId="{8D979329-852B-495A-9280-75E1A7ED6D4B}"/>
    <dgm:cxn modelId="{F4D3EFB7-A2A8-43BC-B4FC-7076B17677B1}" srcId="{6CB09906-50A6-4C3E-8C11-62FCB0356C56}" destId="{E3CC0632-6ACB-4516-9902-46B31909A7EF}" srcOrd="6" destOrd="0" parTransId="{ABF6CD05-D03F-412E-8609-16BB1BF79032}" sibTransId="{8F80664C-2716-492E-A155-4AF71FE2F245}"/>
    <dgm:cxn modelId="{B94527DA-6807-4483-A326-D2A8C2EF5696}" type="presOf" srcId="{36FFBA66-B807-47E9-AC1A-55A9EF79B37B}" destId="{76B472ED-7C03-49AC-BB15-5EEF4E50640B}" srcOrd="0" destOrd="0" presId="urn:microsoft.com/office/officeart/2005/8/layout/default"/>
    <dgm:cxn modelId="{E3D242DA-041C-41FA-A128-D35391D0956A}" srcId="{6CB09906-50A6-4C3E-8C11-62FCB0356C56}" destId="{FB751576-2C9B-4CF2-AFAF-123562F57C23}" srcOrd="3" destOrd="0" parTransId="{8C30983F-131A-41DE-87CF-B8D8F008043F}" sibTransId="{C1BE9FB2-80A8-4B48-B724-F58B08B71FAA}"/>
    <dgm:cxn modelId="{02B162DF-9BE8-4F3E-AAD7-3F631656B2F6}" type="presOf" srcId="{FB751576-2C9B-4CF2-AFAF-123562F57C23}" destId="{4C64FEC5-62DB-41E4-854B-4C7A5DA1510B}" srcOrd="0" destOrd="0" presId="urn:microsoft.com/office/officeart/2005/8/layout/default"/>
    <dgm:cxn modelId="{51E61B4C-F6D2-42E2-8B51-72EF6B8E4461}" type="presParOf" srcId="{1F170FCD-ADD9-473A-A27B-61FDBED3C2C6}" destId="{5B853841-6F83-417D-8CBC-8A30AFA1CCC1}" srcOrd="0" destOrd="0" presId="urn:microsoft.com/office/officeart/2005/8/layout/default"/>
    <dgm:cxn modelId="{66FAEDE1-B08D-4EB3-9C99-3270F234D4CF}" type="presParOf" srcId="{1F170FCD-ADD9-473A-A27B-61FDBED3C2C6}" destId="{57161336-C72A-47F0-B7ED-2F7B71A5EC3E}" srcOrd="1" destOrd="0" presId="urn:microsoft.com/office/officeart/2005/8/layout/default"/>
    <dgm:cxn modelId="{FDD9C15F-5AD6-4A10-9282-FE3194DBC31E}" type="presParOf" srcId="{1F170FCD-ADD9-473A-A27B-61FDBED3C2C6}" destId="{76B472ED-7C03-49AC-BB15-5EEF4E50640B}" srcOrd="2" destOrd="0" presId="urn:microsoft.com/office/officeart/2005/8/layout/default"/>
    <dgm:cxn modelId="{F1DE7CFA-3C1C-4EFE-A9B4-FE1B6B1FB501}" type="presParOf" srcId="{1F170FCD-ADD9-473A-A27B-61FDBED3C2C6}" destId="{36B38F42-2918-4EE3-BAF2-10B96FA70A8F}" srcOrd="3" destOrd="0" presId="urn:microsoft.com/office/officeart/2005/8/layout/default"/>
    <dgm:cxn modelId="{D9418221-260E-4C4E-9C96-7CCE65EE1A9A}" type="presParOf" srcId="{1F170FCD-ADD9-473A-A27B-61FDBED3C2C6}" destId="{E587759A-AFD0-4DF9-AEA4-D4338F108B2F}" srcOrd="4" destOrd="0" presId="urn:microsoft.com/office/officeart/2005/8/layout/default"/>
    <dgm:cxn modelId="{91320B4F-27EA-4DC6-984A-81DE0C53206E}" type="presParOf" srcId="{1F170FCD-ADD9-473A-A27B-61FDBED3C2C6}" destId="{4DD25195-478D-4CFF-9F8D-F65D05D00E73}" srcOrd="5" destOrd="0" presId="urn:microsoft.com/office/officeart/2005/8/layout/default"/>
    <dgm:cxn modelId="{6CE94B0F-9BC0-4702-B01B-7745E613986F}" type="presParOf" srcId="{1F170FCD-ADD9-473A-A27B-61FDBED3C2C6}" destId="{4C64FEC5-62DB-41E4-854B-4C7A5DA1510B}" srcOrd="6" destOrd="0" presId="urn:microsoft.com/office/officeart/2005/8/layout/default"/>
    <dgm:cxn modelId="{641150D4-ACAE-4436-864C-B7232E65BD81}" type="presParOf" srcId="{1F170FCD-ADD9-473A-A27B-61FDBED3C2C6}" destId="{77A48042-EEFD-41E2-9E62-844858FEEDA1}" srcOrd="7" destOrd="0" presId="urn:microsoft.com/office/officeart/2005/8/layout/default"/>
    <dgm:cxn modelId="{6AEAA249-BDE9-4778-BB76-FC36D4177828}" type="presParOf" srcId="{1F170FCD-ADD9-473A-A27B-61FDBED3C2C6}" destId="{22C133AB-FC61-4AAE-B124-DB3ECD75F10D}" srcOrd="8" destOrd="0" presId="urn:microsoft.com/office/officeart/2005/8/layout/default"/>
    <dgm:cxn modelId="{39FBB00F-36C5-4E1A-819D-F1BDA738DC15}" type="presParOf" srcId="{1F170FCD-ADD9-473A-A27B-61FDBED3C2C6}" destId="{BAC13CA5-F120-465A-AE28-3067E31AC8A4}" srcOrd="9" destOrd="0" presId="urn:microsoft.com/office/officeart/2005/8/layout/default"/>
    <dgm:cxn modelId="{679BB4A2-75F6-4EB8-B3A3-13B2A6FEE388}" type="presParOf" srcId="{1F170FCD-ADD9-473A-A27B-61FDBED3C2C6}" destId="{1C72E98D-B61E-426C-9EC1-4A62B8DBCB53}" srcOrd="10" destOrd="0" presId="urn:microsoft.com/office/officeart/2005/8/layout/default"/>
    <dgm:cxn modelId="{EF4DB8D1-419C-4762-B1F6-D5BDC00990B0}" type="presParOf" srcId="{1F170FCD-ADD9-473A-A27B-61FDBED3C2C6}" destId="{BC93F291-752A-436A-9F88-4B5D06203A6D}" srcOrd="11" destOrd="0" presId="urn:microsoft.com/office/officeart/2005/8/layout/default"/>
    <dgm:cxn modelId="{25B4EC93-8CFF-4965-896C-27928625934E}" type="presParOf" srcId="{1F170FCD-ADD9-473A-A27B-61FDBED3C2C6}" destId="{266A7E2F-A29D-4605-8CF2-4517B63E48A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F9DC49-C711-4A8E-BB13-05B78D7372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08AA915-F6E8-455D-BEA9-697BBBDE89C5}">
      <dgm:prSet/>
      <dgm:spPr/>
      <dgm:t>
        <a:bodyPr/>
        <a:lstStyle/>
        <a:p>
          <a:r>
            <a:rPr lang="fi-FI"/>
            <a:t>Sammutuspeite</a:t>
          </a:r>
          <a:endParaRPr lang="en-US"/>
        </a:p>
      </dgm:t>
    </dgm:pt>
    <dgm:pt modelId="{E936AF1B-559F-4F37-99DC-17E26CB39916}" type="parTrans" cxnId="{64EA6A4C-41B5-4162-AFEA-66D1DD4FDED4}">
      <dgm:prSet/>
      <dgm:spPr/>
      <dgm:t>
        <a:bodyPr/>
        <a:lstStyle/>
        <a:p>
          <a:endParaRPr lang="en-US"/>
        </a:p>
      </dgm:t>
    </dgm:pt>
    <dgm:pt modelId="{1E8260E7-0A16-4FD7-A08A-85FF9DE7A85E}" type="sibTrans" cxnId="{64EA6A4C-41B5-4162-AFEA-66D1DD4FDED4}">
      <dgm:prSet/>
      <dgm:spPr/>
      <dgm:t>
        <a:bodyPr/>
        <a:lstStyle/>
        <a:p>
          <a:endParaRPr lang="en-US"/>
        </a:p>
      </dgm:t>
    </dgm:pt>
    <dgm:pt modelId="{19F50E57-A545-4B39-B8ED-5136B0979356}">
      <dgm:prSet/>
      <dgm:spPr/>
      <dgm:t>
        <a:bodyPr/>
        <a:lstStyle/>
        <a:p>
          <a:r>
            <a:rPr lang="fi-FI"/>
            <a:t>Sammutuspeitteen täytyy olla tarpeeksi iso, esimerkiksi  120X180 cm, ripustaminen keittiön seinälle.</a:t>
          </a:r>
          <a:endParaRPr lang="en-US"/>
        </a:p>
      </dgm:t>
    </dgm:pt>
    <dgm:pt modelId="{F4DDC0BA-2686-474E-80E9-890BC0C45DD3}" type="parTrans" cxnId="{67F3C511-7038-40FB-9C2A-3D5E880A79B3}">
      <dgm:prSet/>
      <dgm:spPr/>
      <dgm:t>
        <a:bodyPr/>
        <a:lstStyle/>
        <a:p>
          <a:endParaRPr lang="en-US"/>
        </a:p>
      </dgm:t>
    </dgm:pt>
    <dgm:pt modelId="{4B01D0AC-F5FB-42F6-8E7C-20321FD94809}" type="sibTrans" cxnId="{67F3C511-7038-40FB-9C2A-3D5E880A79B3}">
      <dgm:prSet/>
      <dgm:spPr/>
      <dgm:t>
        <a:bodyPr/>
        <a:lstStyle/>
        <a:p>
          <a:endParaRPr lang="en-US"/>
        </a:p>
      </dgm:t>
    </dgm:pt>
    <dgm:pt modelId="{25BE8B7A-B4C2-4D06-8C71-BA6D478DC11F}">
      <dgm:prSet/>
      <dgm:spPr/>
      <dgm:t>
        <a:bodyPr/>
        <a:lstStyle/>
        <a:p>
          <a:r>
            <a:rPr lang="fi-FI"/>
            <a:t>Muita sammutusvälineitä</a:t>
          </a:r>
          <a:endParaRPr lang="en-US"/>
        </a:p>
      </dgm:t>
    </dgm:pt>
    <dgm:pt modelId="{F6DAD000-321D-4A60-ABC2-1142DC3F0F67}" type="parTrans" cxnId="{73E67FB3-6006-4B93-A2BD-3092B48A1273}">
      <dgm:prSet/>
      <dgm:spPr/>
      <dgm:t>
        <a:bodyPr/>
        <a:lstStyle/>
        <a:p>
          <a:endParaRPr lang="en-US"/>
        </a:p>
      </dgm:t>
    </dgm:pt>
    <dgm:pt modelId="{6AF0695C-4907-4936-A981-732F0F5C8713}" type="sibTrans" cxnId="{73E67FB3-6006-4B93-A2BD-3092B48A1273}">
      <dgm:prSet/>
      <dgm:spPr/>
      <dgm:t>
        <a:bodyPr/>
        <a:lstStyle/>
        <a:p>
          <a:endParaRPr lang="en-US"/>
        </a:p>
      </dgm:t>
    </dgm:pt>
    <dgm:pt modelId="{8A52F86E-6CFD-4464-9B70-13ABF839523F}">
      <dgm:prSet/>
      <dgm:spPr/>
      <dgm:t>
        <a:bodyPr/>
        <a:lstStyle/>
        <a:p>
          <a:r>
            <a:rPr lang="fi-FI"/>
            <a:t>Paras käsisammutin kotiin on 6 litran nestesammutin.</a:t>
          </a:r>
          <a:endParaRPr lang="en-US"/>
        </a:p>
      </dgm:t>
    </dgm:pt>
    <dgm:pt modelId="{2C085529-A322-43BB-961E-285AA8A17548}" type="parTrans" cxnId="{9992C64F-C219-4A97-92C7-C38E0B334EEF}">
      <dgm:prSet/>
      <dgm:spPr/>
      <dgm:t>
        <a:bodyPr/>
        <a:lstStyle/>
        <a:p>
          <a:endParaRPr lang="en-US"/>
        </a:p>
      </dgm:t>
    </dgm:pt>
    <dgm:pt modelId="{1620058C-4D48-4CC0-AEA4-4084F9E48750}" type="sibTrans" cxnId="{9992C64F-C219-4A97-92C7-C38E0B334EEF}">
      <dgm:prSet/>
      <dgm:spPr/>
      <dgm:t>
        <a:bodyPr/>
        <a:lstStyle/>
        <a:p>
          <a:endParaRPr lang="en-US"/>
        </a:p>
      </dgm:t>
    </dgm:pt>
    <dgm:pt modelId="{9EF0E298-6CE9-4E12-90D6-8FCD02256BAD}">
      <dgm:prSet/>
      <dgm:spPr/>
      <dgm:t>
        <a:bodyPr/>
        <a:lstStyle/>
        <a:p>
          <a:r>
            <a:rPr lang="fi-FI"/>
            <a:t>Esimerkiksi luonnonkuituista mattoa voi käyttää sammutuspeitteen tavoin.</a:t>
          </a:r>
          <a:endParaRPr lang="en-US"/>
        </a:p>
      </dgm:t>
    </dgm:pt>
    <dgm:pt modelId="{105B90E3-2EB2-462D-B54C-A8C141CE0769}" type="parTrans" cxnId="{167BFEEB-8248-435E-821D-495AC96764FF}">
      <dgm:prSet/>
      <dgm:spPr/>
      <dgm:t>
        <a:bodyPr/>
        <a:lstStyle/>
        <a:p>
          <a:endParaRPr lang="en-US"/>
        </a:p>
      </dgm:t>
    </dgm:pt>
    <dgm:pt modelId="{6244FABB-AE1F-4E3C-A638-6B8E45ACBF85}" type="sibTrans" cxnId="{167BFEEB-8248-435E-821D-495AC96764FF}">
      <dgm:prSet/>
      <dgm:spPr/>
      <dgm:t>
        <a:bodyPr/>
        <a:lstStyle/>
        <a:p>
          <a:endParaRPr lang="en-US"/>
        </a:p>
      </dgm:t>
    </dgm:pt>
    <dgm:pt modelId="{D941BEE8-2D5E-44CF-9A69-049848ADD13E}">
      <dgm:prSet/>
      <dgm:spPr/>
      <dgm:t>
        <a:bodyPr/>
        <a:lstStyle/>
        <a:p>
          <a:r>
            <a:rPr lang="fi-FI"/>
            <a:t>Kattilan kannella voi sammuttaa palon liedellä</a:t>
          </a:r>
          <a:endParaRPr lang="en-US"/>
        </a:p>
      </dgm:t>
    </dgm:pt>
    <dgm:pt modelId="{32A53CBF-2547-41ED-BDFB-7E3EDBCE7E52}" type="parTrans" cxnId="{5C13D384-730B-4C4A-BD00-86E2BE355C2B}">
      <dgm:prSet/>
      <dgm:spPr/>
      <dgm:t>
        <a:bodyPr/>
        <a:lstStyle/>
        <a:p>
          <a:endParaRPr lang="en-US"/>
        </a:p>
      </dgm:t>
    </dgm:pt>
    <dgm:pt modelId="{5A7E20C3-8FC2-4757-A641-773993951586}" type="sibTrans" cxnId="{5C13D384-730B-4C4A-BD00-86E2BE355C2B}">
      <dgm:prSet/>
      <dgm:spPr/>
      <dgm:t>
        <a:bodyPr/>
        <a:lstStyle/>
        <a:p>
          <a:endParaRPr lang="en-US"/>
        </a:p>
      </dgm:t>
    </dgm:pt>
    <dgm:pt modelId="{F2054E80-551B-4E46-9D07-842291D2CE1B}" type="pres">
      <dgm:prSet presAssocID="{B6F9DC49-C711-4A8E-BB13-05B78D7372D7}" presName="linear" presStyleCnt="0">
        <dgm:presLayoutVars>
          <dgm:animLvl val="lvl"/>
          <dgm:resizeHandles val="exact"/>
        </dgm:presLayoutVars>
      </dgm:prSet>
      <dgm:spPr/>
    </dgm:pt>
    <dgm:pt modelId="{78ABC012-D099-4181-9EE9-0986C025859B}" type="pres">
      <dgm:prSet presAssocID="{B08AA915-F6E8-455D-BEA9-697BBBDE89C5}" presName="parentText" presStyleLbl="node1" presStyleIdx="0" presStyleCnt="6" custLinFactNeighborX="18" custLinFactNeighborY="-64169">
        <dgm:presLayoutVars>
          <dgm:chMax val="0"/>
          <dgm:bulletEnabled val="1"/>
        </dgm:presLayoutVars>
      </dgm:prSet>
      <dgm:spPr/>
    </dgm:pt>
    <dgm:pt modelId="{A86679D0-D920-4707-A04F-DDD566CD47AE}" type="pres">
      <dgm:prSet presAssocID="{1E8260E7-0A16-4FD7-A08A-85FF9DE7A85E}" presName="spacer" presStyleCnt="0"/>
      <dgm:spPr/>
    </dgm:pt>
    <dgm:pt modelId="{FC2B5463-067E-4779-A388-10DAA879BA05}" type="pres">
      <dgm:prSet presAssocID="{19F50E57-A545-4B39-B8ED-5136B097935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4C31E4D-15E3-4E56-86A4-CBC9F779CB3D}" type="pres">
      <dgm:prSet presAssocID="{4B01D0AC-F5FB-42F6-8E7C-20321FD94809}" presName="spacer" presStyleCnt="0"/>
      <dgm:spPr/>
    </dgm:pt>
    <dgm:pt modelId="{273A5E71-C0A9-400E-BAF2-DF0C7DA4FE1E}" type="pres">
      <dgm:prSet presAssocID="{25BE8B7A-B4C2-4D06-8C71-BA6D478DC11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CFACC29-A385-4AB6-8A2C-868F6A4166EB}" type="pres">
      <dgm:prSet presAssocID="{6AF0695C-4907-4936-A981-732F0F5C8713}" presName="spacer" presStyleCnt="0"/>
      <dgm:spPr/>
    </dgm:pt>
    <dgm:pt modelId="{F6A7D250-966E-49E8-AA9E-1D6C6E81DE66}" type="pres">
      <dgm:prSet presAssocID="{8A52F86E-6CFD-4464-9B70-13ABF839523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16324C4-F616-4A4D-9991-A76D7B779FC3}" type="pres">
      <dgm:prSet presAssocID="{1620058C-4D48-4CC0-AEA4-4084F9E48750}" presName="spacer" presStyleCnt="0"/>
      <dgm:spPr/>
    </dgm:pt>
    <dgm:pt modelId="{D21C033A-B6BC-4856-B0A2-A6F8C1CCB7B4}" type="pres">
      <dgm:prSet presAssocID="{9EF0E298-6CE9-4E12-90D6-8FCD02256BA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E7834C4-C3E9-4DB4-A730-E884E7D47EB0}" type="pres">
      <dgm:prSet presAssocID="{6244FABB-AE1F-4E3C-A638-6B8E45ACBF85}" presName="spacer" presStyleCnt="0"/>
      <dgm:spPr/>
    </dgm:pt>
    <dgm:pt modelId="{662842BE-D985-4C47-9D61-3884AD53E99F}" type="pres">
      <dgm:prSet presAssocID="{D941BEE8-2D5E-44CF-9A69-049848ADD13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7F3C511-7038-40FB-9C2A-3D5E880A79B3}" srcId="{B6F9DC49-C711-4A8E-BB13-05B78D7372D7}" destId="{19F50E57-A545-4B39-B8ED-5136B0979356}" srcOrd="1" destOrd="0" parTransId="{F4DDC0BA-2686-474E-80E9-890BC0C45DD3}" sibTransId="{4B01D0AC-F5FB-42F6-8E7C-20321FD94809}"/>
    <dgm:cxn modelId="{6BF6611B-FD6E-46D5-AF47-C6B52280CCB4}" type="presOf" srcId="{D941BEE8-2D5E-44CF-9A69-049848ADD13E}" destId="{662842BE-D985-4C47-9D61-3884AD53E99F}" srcOrd="0" destOrd="0" presId="urn:microsoft.com/office/officeart/2005/8/layout/vList2"/>
    <dgm:cxn modelId="{1590EE2A-58A9-4D03-84BC-38E852335810}" type="presOf" srcId="{9EF0E298-6CE9-4E12-90D6-8FCD02256BAD}" destId="{D21C033A-B6BC-4856-B0A2-A6F8C1CCB7B4}" srcOrd="0" destOrd="0" presId="urn:microsoft.com/office/officeart/2005/8/layout/vList2"/>
    <dgm:cxn modelId="{64EA6A4C-41B5-4162-AFEA-66D1DD4FDED4}" srcId="{B6F9DC49-C711-4A8E-BB13-05B78D7372D7}" destId="{B08AA915-F6E8-455D-BEA9-697BBBDE89C5}" srcOrd="0" destOrd="0" parTransId="{E936AF1B-559F-4F37-99DC-17E26CB39916}" sibTransId="{1E8260E7-0A16-4FD7-A08A-85FF9DE7A85E}"/>
    <dgm:cxn modelId="{9992C64F-C219-4A97-92C7-C38E0B334EEF}" srcId="{B6F9DC49-C711-4A8E-BB13-05B78D7372D7}" destId="{8A52F86E-6CFD-4464-9B70-13ABF839523F}" srcOrd="3" destOrd="0" parTransId="{2C085529-A322-43BB-961E-285AA8A17548}" sibTransId="{1620058C-4D48-4CC0-AEA4-4084F9E48750}"/>
    <dgm:cxn modelId="{5C13D384-730B-4C4A-BD00-86E2BE355C2B}" srcId="{B6F9DC49-C711-4A8E-BB13-05B78D7372D7}" destId="{D941BEE8-2D5E-44CF-9A69-049848ADD13E}" srcOrd="5" destOrd="0" parTransId="{32A53CBF-2547-41ED-BDFB-7E3EDBCE7E52}" sibTransId="{5A7E20C3-8FC2-4757-A641-773993951586}"/>
    <dgm:cxn modelId="{0FCC4592-FA41-4FB5-96E3-4137692C02B7}" type="presOf" srcId="{19F50E57-A545-4B39-B8ED-5136B0979356}" destId="{FC2B5463-067E-4779-A388-10DAA879BA05}" srcOrd="0" destOrd="0" presId="urn:microsoft.com/office/officeart/2005/8/layout/vList2"/>
    <dgm:cxn modelId="{F663AB92-D909-40CB-B119-926E54601CC4}" type="presOf" srcId="{B08AA915-F6E8-455D-BEA9-697BBBDE89C5}" destId="{78ABC012-D099-4181-9EE9-0986C025859B}" srcOrd="0" destOrd="0" presId="urn:microsoft.com/office/officeart/2005/8/layout/vList2"/>
    <dgm:cxn modelId="{89839696-1C60-48A1-ACBA-AD22EE8C7C22}" type="presOf" srcId="{B6F9DC49-C711-4A8E-BB13-05B78D7372D7}" destId="{F2054E80-551B-4E46-9D07-842291D2CE1B}" srcOrd="0" destOrd="0" presId="urn:microsoft.com/office/officeart/2005/8/layout/vList2"/>
    <dgm:cxn modelId="{DE05D696-D2E2-49B3-9A99-FD40E74D5688}" type="presOf" srcId="{25BE8B7A-B4C2-4D06-8C71-BA6D478DC11F}" destId="{273A5E71-C0A9-400E-BAF2-DF0C7DA4FE1E}" srcOrd="0" destOrd="0" presId="urn:microsoft.com/office/officeart/2005/8/layout/vList2"/>
    <dgm:cxn modelId="{73E67FB3-6006-4B93-A2BD-3092B48A1273}" srcId="{B6F9DC49-C711-4A8E-BB13-05B78D7372D7}" destId="{25BE8B7A-B4C2-4D06-8C71-BA6D478DC11F}" srcOrd="2" destOrd="0" parTransId="{F6DAD000-321D-4A60-ABC2-1142DC3F0F67}" sibTransId="{6AF0695C-4907-4936-A981-732F0F5C8713}"/>
    <dgm:cxn modelId="{167BFEEB-8248-435E-821D-495AC96764FF}" srcId="{B6F9DC49-C711-4A8E-BB13-05B78D7372D7}" destId="{9EF0E298-6CE9-4E12-90D6-8FCD02256BAD}" srcOrd="4" destOrd="0" parTransId="{105B90E3-2EB2-462D-B54C-A8C141CE0769}" sibTransId="{6244FABB-AE1F-4E3C-A638-6B8E45ACBF85}"/>
    <dgm:cxn modelId="{A911F4EE-3B49-467E-8D10-67600065EC0F}" type="presOf" srcId="{8A52F86E-6CFD-4464-9B70-13ABF839523F}" destId="{F6A7D250-966E-49E8-AA9E-1D6C6E81DE66}" srcOrd="0" destOrd="0" presId="urn:microsoft.com/office/officeart/2005/8/layout/vList2"/>
    <dgm:cxn modelId="{7A97B68D-C990-4572-8B09-2961A0EAFAEB}" type="presParOf" srcId="{F2054E80-551B-4E46-9D07-842291D2CE1B}" destId="{78ABC012-D099-4181-9EE9-0986C025859B}" srcOrd="0" destOrd="0" presId="urn:microsoft.com/office/officeart/2005/8/layout/vList2"/>
    <dgm:cxn modelId="{B4143791-8B01-41FC-95A9-8596F988BA6D}" type="presParOf" srcId="{F2054E80-551B-4E46-9D07-842291D2CE1B}" destId="{A86679D0-D920-4707-A04F-DDD566CD47AE}" srcOrd="1" destOrd="0" presId="urn:microsoft.com/office/officeart/2005/8/layout/vList2"/>
    <dgm:cxn modelId="{E293863C-09B3-49CC-835B-910810E1130C}" type="presParOf" srcId="{F2054E80-551B-4E46-9D07-842291D2CE1B}" destId="{FC2B5463-067E-4779-A388-10DAA879BA05}" srcOrd="2" destOrd="0" presId="urn:microsoft.com/office/officeart/2005/8/layout/vList2"/>
    <dgm:cxn modelId="{C931FC8C-BEE4-4722-AB34-062809D83022}" type="presParOf" srcId="{F2054E80-551B-4E46-9D07-842291D2CE1B}" destId="{E4C31E4D-15E3-4E56-86A4-CBC9F779CB3D}" srcOrd="3" destOrd="0" presId="urn:microsoft.com/office/officeart/2005/8/layout/vList2"/>
    <dgm:cxn modelId="{C9A8681C-043A-4288-B1ED-DEEF4D416A86}" type="presParOf" srcId="{F2054E80-551B-4E46-9D07-842291D2CE1B}" destId="{273A5E71-C0A9-400E-BAF2-DF0C7DA4FE1E}" srcOrd="4" destOrd="0" presId="urn:microsoft.com/office/officeart/2005/8/layout/vList2"/>
    <dgm:cxn modelId="{4085022B-B1D3-4BDE-B0BB-238E6698FC55}" type="presParOf" srcId="{F2054E80-551B-4E46-9D07-842291D2CE1B}" destId="{6CFACC29-A385-4AB6-8A2C-868F6A4166EB}" srcOrd="5" destOrd="0" presId="urn:microsoft.com/office/officeart/2005/8/layout/vList2"/>
    <dgm:cxn modelId="{C781CFBC-59B4-4F4A-BCFF-3056099C3DE3}" type="presParOf" srcId="{F2054E80-551B-4E46-9D07-842291D2CE1B}" destId="{F6A7D250-966E-49E8-AA9E-1D6C6E81DE66}" srcOrd="6" destOrd="0" presId="urn:microsoft.com/office/officeart/2005/8/layout/vList2"/>
    <dgm:cxn modelId="{072D0523-63DD-440A-B7A5-8EDBF30CA21C}" type="presParOf" srcId="{F2054E80-551B-4E46-9D07-842291D2CE1B}" destId="{016324C4-F616-4A4D-9991-A76D7B779FC3}" srcOrd="7" destOrd="0" presId="urn:microsoft.com/office/officeart/2005/8/layout/vList2"/>
    <dgm:cxn modelId="{680A26FD-C237-43A3-A4F1-62CC3569E1B6}" type="presParOf" srcId="{F2054E80-551B-4E46-9D07-842291D2CE1B}" destId="{D21C033A-B6BC-4856-B0A2-A6F8C1CCB7B4}" srcOrd="8" destOrd="0" presId="urn:microsoft.com/office/officeart/2005/8/layout/vList2"/>
    <dgm:cxn modelId="{93ED0F54-BD4F-45F2-9CFA-FDB8F57C8AAE}" type="presParOf" srcId="{F2054E80-551B-4E46-9D07-842291D2CE1B}" destId="{BE7834C4-C3E9-4DB4-A730-E884E7D47EB0}" srcOrd="9" destOrd="0" presId="urn:microsoft.com/office/officeart/2005/8/layout/vList2"/>
    <dgm:cxn modelId="{21B73565-8190-4386-92AA-F0AF472A11F1}" type="presParOf" srcId="{F2054E80-551B-4E46-9D07-842291D2CE1B}" destId="{662842BE-D985-4C47-9D61-3884AD53E99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53841-6F83-417D-8CBC-8A30AFA1CCC1}">
      <dsp:nvSpPr>
        <dsp:cNvPr id="0" name=""/>
        <dsp:cNvSpPr/>
      </dsp:nvSpPr>
      <dsp:spPr>
        <a:xfrm>
          <a:off x="340271" y="1134"/>
          <a:ext cx="1945739" cy="1167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/>
            <a:t>Sähkölaitteet ovat turvallisia oikein käytettyinä.</a:t>
          </a:r>
          <a:endParaRPr lang="en-US" sz="1500" kern="1200" dirty="0"/>
        </a:p>
      </dsp:txBody>
      <dsp:txXfrm>
        <a:off x="340271" y="1134"/>
        <a:ext cx="1945739" cy="1167443"/>
      </dsp:txXfrm>
    </dsp:sp>
    <dsp:sp modelId="{76B472ED-7C03-49AC-BB15-5EEF4E50640B}">
      <dsp:nvSpPr>
        <dsp:cNvPr id="0" name=""/>
        <dsp:cNvSpPr/>
      </dsp:nvSpPr>
      <dsp:spPr>
        <a:xfrm>
          <a:off x="2480584" y="1134"/>
          <a:ext cx="1945739" cy="1167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Poista käytöstä tai korjauta vikaantuneet laitteet. Rikkinäiset sähkölaitteet voivat sytyttää tulipalon.</a:t>
          </a:r>
          <a:endParaRPr lang="en-US" sz="1500" kern="1200"/>
        </a:p>
      </dsp:txBody>
      <dsp:txXfrm>
        <a:off x="2480584" y="1134"/>
        <a:ext cx="1945739" cy="1167443"/>
      </dsp:txXfrm>
    </dsp:sp>
    <dsp:sp modelId="{E587759A-AFD0-4DF9-AEA4-D4338F108B2F}">
      <dsp:nvSpPr>
        <dsp:cNvPr id="0" name=""/>
        <dsp:cNvSpPr/>
      </dsp:nvSpPr>
      <dsp:spPr>
        <a:xfrm>
          <a:off x="340271" y="1363151"/>
          <a:ext cx="1945739" cy="1167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Irrota sähkölaitteiden pistotulpat seinästä, kun et käytä laitetta.</a:t>
          </a:r>
          <a:endParaRPr lang="en-US" sz="1500" kern="1200"/>
        </a:p>
      </dsp:txBody>
      <dsp:txXfrm>
        <a:off x="340271" y="1363151"/>
        <a:ext cx="1945739" cy="1167443"/>
      </dsp:txXfrm>
    </dsp:sp>
    <dsp:sp modelId="{4C64FEC5-62DB-41E4-854B-4C7A5DA1510B}">
      <dsp:nvSpPr>
        <dsp:cNvPr id="0" name=""/>
        <dsp:cNvSpPr/>
      </dsp:nvSpPr>
      <dsp:spPr>
        <a:xfrm>
          <a:off x="2480584" y="1363151"/>
          <a:ext cx="1945739" cy="1167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Älä yhdistä jatkojohtoja letkoiksi.</a:t>
          </a:r>
          <a:endParaRPr lang="en-US" sz="1500" kern="1200"/>
        </a:p>
      </dsp:txBody>
      <dsp:txXfrm>
        <a:off x="2480584" y="1363151"/>
        <a:ext cx="1945739" cy="1167443"/>
      </dsp:txXfrm>
    </dsp:sp>
    <dsp:sp modelId="{22C133AB-FC61-4AAE-B124-DB3ECD75F10D}">
      <dsp:nvSpPr>
        <dsp:cNvPr id="0" name=""/>
        <dsp:cNvSpPr/>
      </dsp:nvSpPr>
      <dsp:spPr>
        <a:xfrm>
          <a:off x="340271" y="2725169"/>
          <a:ext cx="1945739" cy="1167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Pidä jatkojohdot puhtaina pölystä.</a:t>
          </a:r>
          <a:endParaRPr lang="en-US" sz="1500" kern="1200"/>
        </a:p>
      </dsp:txBody>
      <dsp:txXfrm>
        <a:off x="340271" y="2725169"/>
        <a:ext cx="1945739" cy="1167443"/>
      </dsp:txXfrm>
    </dsp:sp>
    <dsp:sp modelId="{1C72E98D-B61E-426C-9EC1-4A62B8DBCB53}">
      <dsp:nvSpPr>
        <dsp:cNvPr id="0" name=""/>
        <dsp:cNvSpPr/>
      </dsp:nvSpPr>
      <dsp:spPr>
        <a:xfrm>
          <a:off x="2480584" y="2725169"/>
          <a:ext cx="1945739" cy="1167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Älä laita lampun tai sähköpattereiden päälle mitään. </a:t>
          </a:r>
          <a:endParaRPr lang="en-US" sz="1500" kern="1200"/>
        </a:p>
      </dsp:txBody>
      <dsp:txXfrm>
        <a:off x="2480584" y="2725169"/>
        <a:ext cx="1945739" cy="1167443"/>
      </dsp:txXfrm>
    </dsp:sp>
    <dsp:sp modelId="{266A7E2F-A29D-4605-8CF2-4517B63E48A5}">
      <dsp:nvSpPr>
        <dsp:cNvPr id="0" name=""/>
        <dsp:cNvSpPr/>
      </dsp:nvSpPr>
      <dsp:spPr>
        <a:xfrm>
          <a:off x="1410428" y="4087187"/>
          <a:ext cx="1945739" cy="11674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Imuroi kylmälaitteiden taustat vähintään kerran vuodessa.</a:t>
          </a:r>
          <a:endParaRPr lang="en-US" sz="1500" kern="1200"/>
        </a:p>
      </dsp:txBody>
      <dsp:txXfrm>
        <a:off x="1410428" y="4087187"/>
        <a:ext cx="1945739" cy="1167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BC012-D099-4181-9EE9-0986C025859B}">
      <dsp:nvSpPr>
        <dsp:cNvPr id="0" name=""/>
        <dsp:cNvSpPr/>
      </dsp:nvSpPr>
      <dsp:spPr>
        <a:xfrm>
          <a:off x="0" y="450133"/>
          <a:ext cx="433529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Sammutuspeite</a:t>
          </a:r>
          <a:endParaRPr lang="en-US" sz="1400" kern="1200"/>
        </a:p>
      </dsp:txBody>
      <dsp:txXfrm>
        <a:off x="27149" y="477282"/>
        <a:ext cx="4280996" cy="501854"/>
      </dsp:txXfrm>
    </dsp:sp>
    <dsp:sp modelId="{FC2B5463-067E-4779-A388-10DAA879BA05}">
      <dsp:nvSpPr>
        <dsp:cNvPr id="0" name=""/>
        <dsp:cNvSpPr/>
      </dsp:nvSpPr>
      <dsp:spPr>
        <a:xfrm>
          <a:off x="0" y="1072479"/>
          <a:ext cx="433529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Sammutuspeitteen täytyy olla tarpeeksi iso, esimerkiksi  120X180 cm, ripustaminen keittiön seinälle.</a:t>
          </a:r>
          <a:endParaRPr lang="en-US" sz="1400" kern="1200"/>
        </a:p>
      </dsp:txBody>
      <dsp:txXfrm>
        <a:off x="27149" y="1099628"/>
        <a:ext cx="4280996" cy="501854"/>
      </dsp:txXfrm>
    </dsp:sp>
    <dsp:sp modelId="{273A5E71-C0A9-400E-BAF2-DF0C7DA4FE1E}">
      <dsp:nvSpPr>
        <dsp:cNvPr id="0" name=""/>
        <dsp:cNvSpPr/>
      </dsp:nvSpPr>
      <dsp:spPr>
        <a:xfrm>
          <a:off x="0" y="1668951"/>
          <a:ext cx="433529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Muita sammutusvälineitä</a:t>
          </a:r>
          <a:endParaRPr lang="en-US" sz="1400" kern="1200"/>
        </a:p>
      </dsp:txBody>
      <dsp:txXfrm>
        <a:off x="27149" y="1696100"/>
        <a:ext cx="4280996" cy="501854"/>
      </dsp:txXfrm>
    </dsp:sp>
    <dsp:sp modelId="{F6A7D250-966E-49E8-AA9E-1D6C6E81DE66}">
      <dsp:nvSpPr>
        <dsp:cNvPr id="0" name=""/>
        <dsp:cNvSpPr/>
      </dsp:nvSpPr>
      <dsp:spPr>
        <a:xfrm>
          <a:off x="0" y="2265423"/>
          <a:ext cx="433529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Paras käsisammutin kotiin on 6 litran nestesammutin.</a:t>
          </a:r>
          <a:endParaRPr lang="en-US" sz="1400" kern="1200"/>
        </a:p>
      </dsp:txBody>
      <dsp:txXfrm>
        <a:off x="27149" y="2292572"/>
        <a:ext cx="4280996" cy="501854"/>
      </dsp:txXfrm>
    </dsp:sp>
    <dsp:sp modelId="{D21C033A-B6BC-4856-B0A2-A6F8C1CCB7B4}">
      <dsp:nvSpPr>
        <dsp:cNvPr id="0" name=""/>
        <dsp:cNvSpPr/>
      </dsp:nvSpPr>
      <dsp:spPr>
        <a:xfrm>
          <a:off x="0" y="2861895"/>
          <a:ext cx="433529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Esimerkiksi luonnonkuituista mattoa voi käyttää sammutuspeitteen tavoin.</a:t>
          </a:r>
          <a:endParaRPr lang="en-US" sz="1400" kern="1200"/>
        </a:p>
      </dsp:txBody>
      <dsp:txXfrm>
        <a:off x="27149" y="2889044"/>
        <a:ext cx="4280996" cy="501854"/>
      </dsp:txXfrm>
    </dsp:sp>
    <dsp:sp modelId="{662842BE-D985-4C47-9D61-3884AD53E99F}">
      <dsp:nvSpPr>
        <dsp:cNvPr id="0" name=""/>
        <dsp:cNvSpPr/>
      </dsp:nvSpPr>
      <dsp:spPr>
        <a:xfrm>
          <a:off x="0" y="3458367"/>
          <a:ext cx="4335294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Kattilan kannella voi sammuttaa palon liedellä</a:t>
          </a:r>
          <a:endParaRPr lang="en-US" sz="1400" kern="1200"/>
        </a:p>
      </dsp:txBody>
      <dsp:txXfrm>
        <a:off x="27149" y="3485516"/>
        <a:ext cx="4280996" cy="501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7BC9B-7A10-49F2-A2C8-C843C72821C4}" type="datetimeFigureOut">
              <a:rPr lang="fi-FI" smtClean="0"/>
              <a:t>11.9.2025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63C75-FB7A-433E-9E68-BCB70F24660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481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6F7C9-8CD4-41A4-B3EA-59A64A9491C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420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Kynttilänjalan pitää olla syttymätöntä ainetta.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Jätä kynttilöiden ja lämpökynttilöiden väliin vähintään viiden senttimetrin turvaväli.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Tupakantumppeja ei saa pistää roskikseen.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Älä jätä sytkäriä tai tulitikkuja niin, että lapset löytävät ne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78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/>
              <a:t>Sammutuspeitettä käytetään pienten tulipalojen sammuttamiseen, esimerkiksi kahvinkeitin, kattila tai televisio. Sammutuspeitettä voi käyttää myös ihmisen sammuttamiseen.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Vaihda vahingoittunut sammutuspeite uuteen.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Sammutuspeitteiden hinnat alkavat 6,90€,niitä saa päivittäistavarakaupoista.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Muista sammutusvälineiden tarkastus ja huolto: </a:t>
            </a:r>
            <a:r>
              <a:rPr lang="fi-FI" b="0" i="0" dirty="0">
                <a:effectLst/>
              </a:rPr>
              <a:t>käsisammutin tarkastetaan vähintään kahden vuoden välein, </a:t>
            </a:r>
            <a:r>
              <a:rPr lang="fi-FI" b="1" i="0" dirty="0">
                <a:effectLst/>
              </a:rPr>
              <a:t>Sammutin on vähänkin käytettynä huollettava. Lisätietoa: http://www.kodinturvaopas.fi/paloturvallisuus/sammutusvalineet-ja-alkusammutus/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dirty="0"/>
          </a:p>
          <a:p>
            <a:r>
              <a:rPr lang="fi-FI" altLang="fi-FI" b="1" dirty="0"/>
              <a:t>Sammutuspeitteen käyttöohjeet: </a:t>
            </a:r>
          </a:p>
          <a:p>
            <a:endParaRPr lang="fi-FI" altLang="fi-FI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/>
              <a:t>Tartu 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sammutuspeitteeseen kulmista. Pidä sammutus-peite itsesi ja tulen välissä, suojaa myös kädet.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Aseta sammutuspeite rauhallisesti palavan esineen päälle.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Varmista, että palava esine ei saa ilmaa. Käytetää</a:t>
            </a:r>
            <a:r>
              <a:rPr lang="fi-FI" altLang="fi-FI" dirty="0"/>
              <a:t>n sammuttamiseen, esimerkiksi kahvinkeitin, kattila tai televisio. Sammutuspeitettä voi käyttää myös ihmisen sammuttamiseen.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83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F269FC6-D510-4946-82BA-3BE153FF4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BE546263-9D0F-4CE3-B88B-66AF53CDA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sz="1200" dirty="0">
                <a:latin typeface="Arial" panose="020B0604020202020204" pitchFamily="34" charset="0"/>
                <a:cs typeface="Arial" panose="020B0604020202020204" pitchFamily="34" charset="0"/>
              </a:rPr>
              <a:t>Porraskäytävään johtavaa ovea voi tiivistää esim. märällä pyyhkeellä. </a:t>
            </a:r>
            <a:endParaRPr lang="fi-FI" alt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4430B-82CD-46BD-A5D5-CB5B99565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D7A46-6467-43E9-9392-949C968E932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F269FC6-D510-4946-82BA-3BE153FF4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BE546263-9D0F-4CE3-B88B-66AF53CDA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alt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4430B-82CD-46BD-A5D5-CB5B99565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D7A46-6467-43E9-9392-949C968E932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9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Lieden valvomaton käyttö - </a:t>
            </a:r>
            <a:r>
              <a:rPr lang="en-US" altLang="fi-FI" sz="1200" kern="1200" dirty="0" err="1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noin</a:t>
            </a:r>
            <a:r>
              <a:rPr lang="en-US" altLang="fi-FI" sz="12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 </a:t>
            </a:r>
            <a:r>
              <a:rPr lang="en-US" altLang="fi-FI" sz="1200" kern="1200" dirty="0" err="1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kolme</a:t>
            </a:r>
            <a:r>
              <a:rPr lang="en-US" altLang="fi-FI" sz="12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 </a:t>
            </a:r>
            <a:r>
              <a:rPr lang="en-US" altLang="fi-FI" sz="1200" kern="1200" dirty="0" err="1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paloa</a:t>
            </a:r>
            <a:r>
              <a:rPr lang="en-US" altLang="fi-FI" sz="12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 </a:t>
            </a:r>
            <a:r>
              <a:rPr lang="en-US" altLang="fi-FI" sz="1200" kern="1200" dirty="0" err="1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päivässä</a:t>
            </a:r>
            <a:r>
              <a:rPr lang="en-US" altLang="fi-FI" sz="12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pitchFamily="-60" charset="-128"/>
                <a:cs typeface="Arial" panose="020B0604020202020204" pitchFamily="34" charset="0"/>
              </a:rPr>
              <a:t>.</a:t>
            </a:r>
          </a:p>
          <a:p>
            <a:endParaRPr lang="en-US" sz="1200" kern="1200" dirty="0">
              <a:solidFill>
                <a:srgbClr val="000000"/>
              </a:solidFill>
              <a:latin typeface="Arial" panose="020B0604020202020204" pitchFamily="34" charset="0"/>
              <a:ea typeface="ヒラギノ角ゴ Pro W3" pitchFamily="-60" charset="-128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2019	2020	2021	2022	2023	2024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Asuinrak</a:t>
            </a:r>
            <a:r>
              <a:rPr lang="fi-FI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	2 798	2 700	2 923	2 838	2 841	2791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Pientalo	1 294	1 106	1 272	1 211	1 270	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Rivitalo		292	282	250	271	240	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Kerrostalo	1 212	1 194	1 393	1 246	1 204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1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Palokuolematilastot: Pelastusopisto.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/>
              <a:t>Palokuolemien määrä on vähentynyt viimeisen kymmenen vuoden aikana keskimäärin noin sadasta tapauksesta noin viiteenkymmeneen.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/>
              <a:t>Ikäihmisiä 1/5 väestöstä, 2/5 </a:t>
            </a:r>
            <a:r>
              <a:rPr lang="fi-FI" altLang="fi-FI" dirty="0" err="1"/>
              <a:t>palokuolleista</a:t>
            </a:r>
            <a:r>
              <a:rPr lang="fi-FI" altLang="fi-FI" dirty="0" err="1">
                <a:sym typeface="Wingdings" panose="05000000000000000000" pitchFamily="2" charset="2"/>
              </a:rPr>
              <a:t>palokuoleman</a:t>
            </a:r>
            <a:r>
              <a:rPr lang="fi-FI" altLang="fi-FI" dirty="0">
                <a:sym typeface="Wingdings" panose="05000000000000000000" pitchFamily="2" charset="2"/>
              </a:rPr>
              <a:t> riski on kohonnut</a:t>
            </a:r>
            <a:r>
              <a:rPr lang="fi-FI" altLang="fi-FI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fi-FI" alt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/>
              <a:t> Alkoholi mukana vähintään puolessa tapauksista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/>
              <a:t>Riskiryhmänä erityistä tukea asumiseen tarvitsevat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ヒラギノ角ゴ Pro W3" pitchFamily="-60" charset="-128"/>
                <a:cs typeface="ヒラギノ角ゴ Pro W3" pitchFamily="-60" charset="-128"/>
              </a:rPr>
              <a:t>Suurin yksittäinen kuolleiden ikäryhmä on keski-ikäiset miehet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/>
              <a:t>Yli 65-vuotiaat yliedustettuna palokuolemissa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sz="1400" dirty="0">
                <a:latin typeface="Arial" panose="020B0604020202020204" pitchFamily="34" charset="0"/>
                <a:cs typeface="Arial" panose="020B0604020202020204" pitchFamily="34" charset="0"/>
              </a:rPr>
              <a:t>Viisainta on asentaa palovaroitin jokaisen makuuhuoneen kattoon sekä poistumisreiteille.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sz="1400" dirty="0">
                <a:latin typeface="Arial" panose="020B0604020202020204" pitchFamily="34" charset="0"/>
                <a:cs typeface="Arial" panose="020B0604020202020204" pitchFamily="34" charset="0"/>
              </a:rPr>
              <a:t>Kuulovammaisella on oikeus saada vammaispalvelulain mukaisesti Palovaroitinjärjestelmä kotiin kustannuksitta. Siinä on vilkkuvalo seinällä ja täristintyyny tyynyn alle herättämään yöllä palovaroittimen hälytykseen. Vaatii erikoislääkärin lausunnon, joka toimitetaan vammaispalveluohjaajalle.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altLang="fi-FI" sz="1400" baseline="30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sz="1200" baseline="30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Palovaroittimeen on saatavissa jatkojohto ja paristokotelo, jonka asentamalla pariston vaihto ei edellytä kiipeämistä.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altLang="fi-FI" sz="1200" baseline="30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20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0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alt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>
                <a:latin typeface="Arial" panose="020B0604020202020204" pitchFamily="34" charset="0"/>
                <a:cs typeface="Arial" panose="020B0604020202020204" pitchFamily="34" charset="0"/>
              </a:rPr>
              <a:t>Käännä liesi pois päältä, kun et käytä sitä.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>
                <a:latin typeface="Arial" panose="020B0604020202020204" pitchFamily="34" charset="0"/>
                <a:cs typeface="Arial" panose="020B0604020202020204" pitchFamily="34" charset="0"/>
              </a:rPr>
              <a:t>Valitse uunin tai levyn lämpötila sopivaksi juuri sille ruokalajille, jota valmistat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>
                <a:latin typeface="Arial" panose="020B0604020202020204" pitchFamily="34" charset="0"/>
                <a:cs typeface="Arial" panose="020B0604020202020204" pitchFamily="34" charset="0"/>
              </a:rPr>
              <a:t>Viisainta on asentaa palovaroitin jokaisen makuuhuoneen kattoon sekä poistumisreiteille</a:t>
            </a:r>
            <a:endParaRPr lang="fi-FI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9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alt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>
                <a:latin typeface="Arial" panose="020B0604020202020204" pitchFamily="34" charset="0"/>
                <a:cs typeface="Arial" panose="020B0604020202020204" pitchFamily="34" charset="0"/>
              </a:rPr>
              <a:t>Käännä liesi pois päältä, kun et käytä sitä.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>
                <a:latin typeface="Arial" panose="020B0604020202020204" pitchFamily="34" charset="0"/>
                <a:cs typeface="Arial" panose="020B0604020202020204" pitchFamily="34" charset="0"/>
              </a:rPr>
              <a:t>Valitse uunin tai levyn lämpötila sopivaksi juuri sille ruokalajille, jota valmistat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>
                <a:latin typeface="Arial" panose="020B0604020202020204" pitchFamily="34" charset="0"/>
                <a:cs typeface="Arial" panose="020B0604020202020204" pitchFamily="34" charset="0"/>
              </a:rPr>
              <a:t>Viisainta on asentaa palovaroitin jokaisen makuuhuoneen kattoon sekä poistumisreiteille</a:t>
            </a:r>
            <a:endParaRPr lang="fi-FI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5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/>
              <a:t>Viisainta on asentaa palovaroitin jokaisen makuuhuoneen kattoon sekä poistumisreiteille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/>
              <a:t>Älä käytä sähkölaitteita, kun et ole kotona. Esimerkiksi pesukonetta tai astianpesukonetta ei saa jättää päälle, kun lähdet pois asunnosta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altLang="fi-FI" dirty="0"/>
              <a:t>Poista käytöstä tai korjauta vikaantuneet laitteet. Vain sähköliike saa korjata rikkinäisen sähkölaitteen.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/>
              <a:t>Kun irrotat pistotulpan pistorasiasta, vedä tulpasta, älä johdosta.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altLang="fi-FI" dirty="0"/>
              <a:t>Älä käytä rikkinäisiä sähköjohtoja tai pistorasioita. 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42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Sauna ei ole varasto, mutta JOS KUITENKIN KÄYTÄT SÄHKÖSAUNAA VARASTONA, POISTA SAUNAN SULAKKEET TAI KYTKE VIRTA POIS VIKAVIRTAKYTKIMESTÄ.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4A611D-55E9-364E-ADF3-69F49D9FB02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1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40C8D-1DD9-49B9-AAF7-BE31650D3D98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83ADD-2F40-42DC-8E77-DCA596DC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6233" y="3908246"/>
            <a:ext cx="2187754" cy="218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83E3C-D3FE-4960-8587-B01ADD816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69848" cy="10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A60EE-907D-4E55-B050-1446CA1F8EAA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1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EDFC-E862-4658-8065-FB0CD0AF810C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92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/>
          <p:cNvSpPr>
            <a:spLocks noGrp="1"/>
          </p:cNvSpPr>
          <p:nvPr>
            <p:ph type="pic" sz="quarter" idx="10"/>
          </p:nvPr>
        </p:nvSpPr>
        <p:spPr>
          <a:xfrm>
            <a:off x="6807200" y="0"/>
            <a:ext cx="5588000" cy="6876000"/>
          </a:xfrm>
          <a:prstGeom prst="rect">
            <a:avLst/>
          </a:prstGeom>
        </p:spPr>
        <p:txBody>
          <a:bodyPr vert="horz"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5791200" cy="685800"/>
          </a:xfrm>
          <a:prstGeom prst="rect">
            <a:avLst/>
          </a:prstGeom>
        </p:spPr>
        <p:txBody>
          <a:bodyPr vert="horz"/>
          <a:lstStyle>
            <a:lvl1pPr algn="l">
              <a:defRPr sz="3600" b="1"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124201"/>
            <a:ext cx="5791200" cy="3001963"/>
          </a:xfrm>
          <a:prstGeom prst="rect">
            <a:avLst/>
          </a:prstGeom>
        </p:spPr>
        <p:txBody>
          <a:bodyPr vert="horz"/>
          <a:lstStyle>
            <a:lvl1pPr algn="l">
              <a:buFont typeface="Lucida Grande"/>
              <a:buChar char="-"/>
              <a:defRPr sz="2000">
                <a:latin typeface="Arial"/>
                <a:cs typeface="Arial"/>
              </a:defRPr>
            </a:lvl1pPr>
            <a:lvl2pPr algn="l">
              <a:defRPr sz="20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2000">
                <a:latin typeface="Arial"/>
                <a:cs typeface="Arial"/>
              </a:defRPr>
            </a:lvl4pPr>
            <a:lvl5pPr algn="l"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Alatunnisteen paikkamerkki 12"/>
          <p:cNvSpPr>
            <a:spLocks noGrp="1"/>
          </p:cNvSpPr>
          <p:nvPr>
            <p:ph type="ftr" sz="quarter" idx="3"/>
          </p:nvPr>
        </p:nvSpPr>
        <p:spPr>
          <a:xfrm>
            <a:off x="1016000" y="6277476"/>
            <a:ext cx="721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fi-FI"/>
              <a:t>Kodin turvallisuusvalmennus</a:t>
            </a:r>
            <a:endParaRPr lang="fi-FI" dirty="0"/>
          </a:p>
        </p:txBody>
      </p:sp>
      <p:sp>
        <p:nvSpPr>
          <p:cNvPr id="5" name="Dian numeron paikkamerkki 13"/>
          <p:cNvSpPr>
            <a:spLocks noGrp="1"/>
          </p:cNvSpPr>
          <p:nvPr>
            <p:ph type="sldNum" sz="quarter" idx="4"/>
          </p:nvPr>
        </p:nvSpPr>
        <p:spPr>
          <a:xfrm>
            <a:off x="304800" y="6277476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fld id="{6E97FC97-2B99-194C-8F4F-6A107DAD767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Tekstin paikkamerkki 13"/>
          <p:cNvSpPr>
            <a:spLocks noGrp="1"/>
          </p:cNvSpPr>
          <p:nvPr>
            <p:ph type="body" sz="quarter" idx="11" hasCustomPrompt="1"/>
          </p:nvPr>
        </p:nvSpPr>
        <p:spPr>
          <a:xfrm>
            <a:off x="6807200" y="6345596"/>
            <a:ext cx="5384800" cy="286232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spAutoFit/>
          </a:bodyPr>
          <a:lstStyle>
            <a:lvl1pPr algn="r">
              <a:buNone/>
              <a:defRPr sz="1400">
                <a:latin typeface="Arial"/>
                <a:cs typeface="Arial"/>
              </a:defRPr>
            </a:lvl1pPr>
            <a:lvl2pPr>
              <a:defRPr sz="1200">
                <a:latin typeface="Arial"/>
                <a:cs typeface="Arial"/>
              </a:defRPr>
            </a:lvl2pPr>
            <a:lvl3pPr>
              <a:defRPr sz="1200">
                <a:latin typeface="Arial"/>
                <a:cs typeface="Arial"/>
              </a:defRPr>
            </a:lvl3pPr>
            <a:lvl4pPr>
              <a:defRPr sz="12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Kuva:</a:t>
            </a:r>
          </a:p>
        </p:txBody>
      </p:sp>
    </p:spTree>
    <p:extLst>
      <p:ext uri="{BB962C8B-B14F-4D97-AF65-F5344CB8AC3E}">
        <p14:creationId xmlns:p14="http://schemas.microsoft.com/office/powerpoint/2010/main" val="405461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3614-8929-467D-801C-4E471D9AFA57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9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1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ACA-2A1E-4A74-B8C4-C1EB11AD00CA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2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C13AA-9A5F-4EE2-BD72-7374BA23A904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9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93A5B-177D-4986-9DFC-1DC1DD8A7FEE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4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7132-832B-495F-8611-3427A62E0D1F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5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B35B-8A43-4B85-A687-18A528511C3D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5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5552-72EF-4931-8112-808C5E24AF23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6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72E7-A27E-49B5-A8FC-953ACED72242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4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A3FD0D-875C-48BE-97DD-C03E32973F63}" type="datetime1">
              <a:rPr lang="en-US" smtClean="0"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Kodin turvallisuusvalmennus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32DB5B1-4D12-4FE5-A5EE-08454AFF1E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29868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s://www.spek.fi/turvallisuus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paloturvallisuusviikko.f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D87B8-EAC1-4028-85CE-3288F468F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068070" cy="3255264"/>
          </a:xfrm>
        </p:spPr>
        <p:txBody>
          <a:bodyPr>
            <a:normAutofit fontScale="90000"/>
          </a:bodyPr>
          <a:lstStyle/>
          <a:p>
            <a:r>
              <a:rPr lang="fi-FI" sz="5500" b="1" dirty="0"/>
              <a:t>Koti- ja vapaa-ajan tapaturmien ehkäisy</a:t>
            </a:r>
            <a:br>
              <a:rPr lang="fi-FI" sz="5500" b="1" dirty="0"/>
            </a:br>
            <a:r>
              <a:rPr lang="fi-FI" sz="5500" b="1" dirty="0"/>
              <a:t>– </a:t>
            </a:r>
            <a:r>
              <a:rPr lang="fi-FI" sz="5400" dirty="0"/>
              <a:t>Paloturvallisuus ja palotapaturmat</a:t>
            </a:r>
            <a:endParaRPr lang="fi-FI" sz="55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7DC02-815A-46E5-BF07-5631F5602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193" y="4705292"/>
            <a:ext cx="6037903" cy="914400"/>
          </a:xfrm>
        </p:spPr>
        <p:txBody>
          <a:bodyPr>
            <a:normAutofit/>
          </a:bodyPr>
          <a:lstStyle/>
          <a:p>
            <a:r>
              <a:rPr lang="fi-FI" sz="2000" b="1"/>
              <a:t>Koti- ja vapaa-ajan tapaturmien ehkäisy</a:t>
            </a:r>
            <a:endParaRPr lang="fi-FI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47EC34E-C11E-4489-87D4-6F808AB2E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r="45" b="1"/>
          <a:stretch/>
        </p:blipFill>
        <p:spPr>
          <a:xfrm>
            <a:off x="8037574" y="1687355"/>
            <a:ext cx="3458249" cy="34751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88C9E35-E205-41A6-AE1F-FB8ECC12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Kodin turvallisuusvalmennus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306001-A2E2-45B3-B995-631D11F9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7CD31F4-64FA-4BA0-9498-67783267A8C8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9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EF3DF-C7BA-4663-A771-9287F91F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26" y="2064822"/>
            <a:ext cx="4343400" cy="945232"/>
          </a:xfrm>
        </p:spPr>
        <p:txBody>
          <a:bodyPr/>
          <a:lstStyle/>
          <a:p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Sähkölaitteet</a:t>
            </a:r>
            <a:endParaRPr lang="fi-FI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EB956AE-FB7D-6253-11DF-1A9169B41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129279"/>
              </p:ext>
            </p:extLst>
          </p:nvPr>
        </p:nvGraphicFramePr>
        <p:xfrm>
          <a:off x="3287620" y="946297"/>
          <a:ext cx="4766596" cy="5255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25F8-8774-4267-8EE3-72695F579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491288"/>
            <a:ext cx="5250160" cy="151313"/>
          </a:xfrm>
        </p:spPr>
        <p:txBody>
          <a:bodyPr/>
          <a:lstStyle/>
          <a:p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Kodin turvallisuusvalmennus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8D1AB-C81B-49EF-930B-227121C5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97FC97-2B99-194C-8F4F-6A107DAD767C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F6B01-A958-4331-B55C-569A4FEEA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45830" y="6588990"/>
            <a:ext cx="2664296" cy="258532"/>
          </a:xfrm>
        </p:spPr>
        <p:txBody>
          <a:bodyPr/>
          <a:lstStyle/>
          <a:p>
            <a:r>
              <a:rPr lang="fi-FI" sz="1200" dirty="0"/>
              <a:t>Kuva: SPEK arkisto</a:t>
            </a:r>
          </a:p>
        </p:txBody>
      </p:sp>
      <p:pic>
        <p:nvPicPr>
          <p:cNvPr id="2" name="Picture Placeholder 1" descr="Kuva, joka sisältää kohteen seinä, henkilö, sisä-, vaate&#10;&#10;Tekoälyn generoima sisältö voi olla virheellistä.">
            <a:extLst>
              <a:ext uri="{FF2B5EF4-FFF2-40B4-BE49-F238E27FC236}">
                <a16:creationId xmlns:a16="http://schemas.microsoft.com/office/drawing/2014/main" id="{5957894B-010F-447E-88F1-3EC8523761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7029" r="7029"/>
          <a:stretch>
            <a:fillRect/>
          </a:stretch>
        </p:blipFill>
        <p:spPr>
          <a:xfrm>
            <a:off x="7999626" y="10478"/>
            <a:ext cx="3812748" cy="66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9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 descr="Kuva, joka sisältää kohteen aita, rakennus, penkki, ulko&#10;&#10;Kuvaus luotu automaattisesti">
            <a:extLst>
              <a:ext uri="{FF2B5EF4-FFF2-40B4-BE49-F238E27FC236}">
                <a16:creationId xmlns:a16="http://schemas.microsoft.com/office/drawing/2014/main" id="{FF820DA7-C7CB-4944-B051-ED9232CAD2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875" r="32875"/>
          <a:stretch>
            <a:fillRect/>
          </a:stretch>
        </p:blipFill>
        <p:spPr>
          <a:xfrm>
            <a:off x="8057299" y="0"/>
            <a:ext cx="3851059" cy="6318273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69950B82-9DA3-4651-8063-91A6272D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48" y="2344917"/>
            <a:ext cx="5791200" cy="685800"/>
          </a:xfrm>
        </p:spPr>
        <p:txBody>
          <a:bodyPr/>
          <a:lstStyle/>
          <a:p>
            <a:r>
              <a:rPr lang="fi-FI" sz="3200" dirty="0"/>
              <a:t>Sauna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A26DAF9-FD4D-4543-99B5-BADAB0076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038" y="1529735"/>
            <a:ext cx="4343400" cy="3001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70C0"/>
                </a:solidFill>
              </a:rPr>
              <a:t>Saunassa ei kuivata pyykkiä tai varastoida tavaraa.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Älä laita kiukaan päälle yhtään mitään.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Mikäli et käytä sähkösaunaa saunomiseen, poista kiuas käytöstä esimerkiksi sulakkeet poistamalla.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88AD948-24B5-4EA2-A558-44F4A6838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Kodin turvallisuusvalmennus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094A1D-699F-4239-AAEE-17857A10E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97FC97-2B99-194C-8F4F-6A107DAD767C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76B2CE8E-60B9-4383-B99B-5186262C7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3038" y="6330772"/>
            <a:ext cx="5384800" cy="258532"/>
          </a:xfrm>
        </p:spPr>
        <p:txBody>
          <a:bodyPr/>
          <a:lstStyle/>
          <a:p>
            <a:r>
              <a:rPr lang="fi-FI" sz="1200" dirty="0"/>
              <a:t>Kuva: Onnettomuustutkintakeskus</a:t>
            </a:r>
          </a:p>
        </p:txBody>
      </p:sp>
    </p:spTree>
    <p:extLst>
      <p:ext uri="{BB962C8B-B14F-4D97-AF65-F5344CB8AC3E}">
        <p14:creationId xmlns:p14="http://schemas.microsoft.com/office/powerpoint/2010/main" val="175484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EF3DF-C7BA-4663-A771-9287F91F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68" y="2087658"/>
            <a:ext cx="3383044" cy="1161256"/>
          </a:xfrm>
        </p:spPr>
        <p:txBody>
          <a:bodyPr/>
          <a:lstStyle/>
          <a:p>
            <a: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  <a:t>Avotuli ja tupakointi</a:t>
            </a:r>
            <a:endParaRPr lang="fi-FI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EE54E-A6FF-4A54-8B15-0429CC28B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0" y="1874679"/>
            <a:ext cx="4343400" cy="4904447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sz="2400" dirty="0">
                <a:latin typeface="+mn-lt"/>
                <a:cs typeface="Arial" panose="020B0604020202020204" pitchFamily="34" charset="0"/>
              </a:rPr>
              <a:t>Valvo palavia kynttilöitä koko ajan.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400" dirty="0">
                <a:latin typeface="+mn-lt"/>
                <a:cs typeface="Arial" panose="020B0604020202020204" pitchFamily="34" charset="0"/>
              </a:rPr>
              <a:t>Käytä ennemmin LED-kynttilöitä, ne ovat turvallisia.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400" dirty="0">
                <a:latin typeface="+mn-lt"/>
                <a:cs typeface="Arial" panose="020B0604020202020204" pitchFamily="34" charset="0"/>
              </a:rPr>
              <a:t>Ulkoroihuja ei saa polttaa sisällä, parvekkeella tai terassilla.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400" dirty="0">
                <a:latin typeface="+mn-lt"/>
                <a:cs typeface="Arial" panose="020B0604020202020204" pitchFamily="34" charset="0"/>
              </a:rPr>
              <a:t>Sammuta tupakantumpit huolellisesti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400" dirty="0">
                <a:latin typeface="+mn-lt"/>
                <a:cs typeface="Arial" panose="020B0604020202020204" pitchFamily="34" charset="0"/>
              </a:rPr>
              <a:t>Sängyssä tai sohvalla tupakointi on myös hengenvaarallista.</a:t>
            </a:r>
          </a:p>
          <a:p>
            <a:pPr marL="0" indent="0">
              <a:buNone/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fi-FI" altLang="fi-FI" dirty="0"/>
          </a:p>
          <a:p>
            <a:pPr marL="0" indent="0">
              <a:buNone/>
              <a:defRPr/>
            </a:pPr>
            <a:br>
              <a:rPr lang="fi-FI" altLang="fi-F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alt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25F8-8774-4267-8EE3-72695F579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365602"/>
            <a:ext cx="4890120" cy="276999"/>
          </a:xfrm>
        </p:spPr>
        <p:txBody>
          <a:bodyPr/>
          <a:lstStyle/>
          <a:p>
            <a:r>
              <a:rPr lang="fi-FI" sz="800" dirty="0"/>
              <a:t>Kodin turvallisuusvalmennus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8D1AB-C81B-49EF-930B-227121C5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97FC97-2B99-194C-8F4F-6A107DAD767C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F6B01-A958-4331-B55C-569A4FEEA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095" y="6511586"/>
            <a:ext cx="2386931" cy="258532"/>
          </a:xfrm>
        </p:spPr>
        <p:txBody>
          <a:bodyPr/>
          <a:lstStyle/>
          <a:p>
            <a:r>
              <a:rPr lang="fi-FI" sz="1200" dirty="0"/>
              <a:t>Kuva: SPEK arkisto</a:t>
            </a:r>
          </a:p>
        </p:txBody>
      </p:sp>
      <p:pic>
        <p:nvPicPr>
          <p:cNvPr id="12" name="Kuva 2">
            <a:extLst>
              <a:ext uri="{FF2B5EF4-FFF2-40B4-BE49-F238E27FC236}">
                <a16:creationId xmlns:a16="http://schemas.microsoft.com/office/drawing/2014/main" id="{3E2E48DC-47CE-41DB-81F6-8F0F06E1FE9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r="9368"/>
          <a:stretch>
            <a:fillRect/>
          </a:stretch>
        </p:blipFill>
        <p:spPr bwMode="auto">
          <a:xfrm>
            <a:off x="7797800" y="-13758"/>
            <a:ext cx="3956540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2451E-50F4-4509-927E-793E867D7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471" y="4326903"/>
            <a:ext cx="1038083" cy="10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EF3DF-C7BA-4663-A771-9287F91F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" y="2048687"/>
            <a:ext cx="3448530" cy="1059241"/>
          </a:xfrm>
        </p:spPr>
        <p:txBody>
          <a:bodyPr>
            <a:normAutofit fontScale="90000"/>
          </a:bodyPr>
          <a:lstStyle/>
          <a:p>
            <a: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  <a:t>Sammutusvälineet </a:t>
            </a:r>
            <a:b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  <a:t>kotona</a:t>
            </a:r>
            <a:endParaRPr lang="fi-FI" sz="3200" dirty="0"/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61F929D3-F86D-C501-9B66-074E9AC80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873778"/>
              </p:ext>
            </p:extLst>
          </p:nvPr>
        </p:nvGraphicFramePr>
        <p:xfrm>
          <a:off x="3470612" y="1757665"/>
          <a:ext cx="4335294" cy="4490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25F8-8774-4267-8EE3-72695F579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94106" y="6492874"/>
            <a:ext cx="5170046" cy="365125"/>
          </a:xfrm>
        </p:spPr>
        <p:txBody>
          <a:bodyPr/>
          <a:lstStyle/>
          <a:p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Kodin turvallisuusvalmennus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8D1AB-C81B-49EF-930B-227121C5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97FC97-2B99-194C-8F4F-6A107DAD767C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F6B01-A958-4331-B55C-569A4FEEA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1737" y="6610584"/>
            <a:ext cx="2386931" cy="244682"/>
          </a:xfrm>
        </p:spPr>
        <p:txBody>
          <a:bodyPr/>
          <a:lstStyle/>
          <a:p>
            <a:r>
              <a:rPr lang="fi-FI" sz="1100" dirty="0"/>
              <a:t>Kuva: Pirkanmaan pelastuslaitos</a:t>
            </a:r>
          </a:p>
        </p:txBody>
      </p:sp>
      <p:pic>
        <p:nvPicPr>
          <p:cNvPr id="12" name="Kuva 2" descr="Kuva, joka sisältää kohteen keittiön kodinkone, tuli, Kodinkone, vaate&#10;&#10;Tekoälyn generoima sisältö voi olla virheellistä.">
            <a:extLst>
              <a:ext uri="{FF2B5EF4-FFF2-40B4-BE49-F238E27FC236}">
                <a16:creationId xmlns:a16="http://schemas.microsoft.com/office/drawing/2014/main" id="{CE2AE52F-74CD-47FD-91BC-A9D863822FC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r="4270"/>
          <a:stretch>
            <a:fillRect/>
          </a:stretch>
        </p:blipFill>
        <p:spPr bwMode="auto">
          <a:xfrm>
            <a:off x="7805906" y="-14862"/>
            <a:ext cx="4038600" cy="662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843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ED5E-099B-4D9F-8FFF-95CAA621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85" y="1668092"/>
            <a:ext cx="6397029" cy="1080120"/>
          </a:xfrm>
        </p:spPr>
        <p:txBody>
          <a:bodyPr/>
          <a:lstStyle/>
          <a:p>
            <a:r>
              <a:rPr lang="fi-FI" sz="3200" dirty="0"/>
              <a:t>Poistumisreitit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33D19-D069-4503-B110-B4F07EC5E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967582"/>
            <a:ext cx="7492738" cy="5009012"/>
          </a:xfrm>
        </p:spPr>
        <p:txBody>
          <a:bodyPr>
            <a:normAutofit/>
          </a:bodyPr>
          <a:lstStyle/>
          <a:p>
            <a:r>
              <a:rPr lang="fi-FI" sz="2400" dirty="0">
                <a:solidFill>
                  <a:srgbClr val="0070C0"/>
                </a:solidFill>
              </a:rPr>
              <a:t>Poistumisreitit ulos on syytä pitää esteettöminä.</a:t>
            </a:r>
          </a:p>
          <a:p>
            <a:pPr lvl="1"/>
            <a:r>
              <a:rPr lang="fi-FI" sz="2400" dirty="0"/>
              <a:t>Hätääntyneenä tai pimeässäkin on päästävä ulos nopeasti.</a:t>
            </a:r>
          </a:p>
          <a:p>
            <a:pPr lvl="1"/>
            <a:r>
              <a:rPr lang="fi-FI" sz="2400" dirty="0"/>
              <a:t>Kenkä- ja laukkuvuoret eivät kuulu ovelle.</a:t>
            </a:r>
          </a:p>
          <a:p>
            <a:pPr lvl="1"/>
            <a:endParaRPr lang="fi-FI" sz="2400" dirty="0"/>
          </a:p>
          <a:p>
            <a:r>
              <a:rPr lang="fi-FI" sz="2400" dirty="0"/>
              <a:t>Poistumisreiteillä ei pidä pitää akkukäyttöisiä laitteita latauksessa</a:t>
            </a:r>
          </a:p>
          <a:p>
            <a:pPr lvl="1"/>
            <a:r>
              <a:rPr lang="fi-FI" sz="2400" dirty="0"/>
              <a:t>Sähköpotkulautojen tms. akkupalo on todella raju.</a:t>
            </a:r>
          </a:p>
          <a:p>
            <a:endParaRPr lang="fi-FI" sz="2400" dirty="0"/>
          </a:p>
          <a:p>
            <a:r>
              <a:rPr lang="fi-FI" sz="2400" dirty="0"/>
              <a:t>Porraskäytävissä ei saa säilyttää mitään.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DE566-54F6-449F-B8C0-67CB13774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6277475"/>
            <a:ext cx="541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50" b="1" i="0" kern="1200">
                <a:solidFill>
                  <a:schemeClr val="tx1"/>
                </a:solidFill>
                <a:latin typeface="Calibri"/>
                <a:ea typeface="ヒラギノ角ゴ Pro W3" charset="0"/>
                <a:cs typeface="Calibri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i-FI"/>
              <a:t>Kodin turvallisuusvalmennus</a:t>
            </a:r>
            <a:endParaRPr lang="fi-FI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D801B-BAFE-4D77-B8C4-E386FE982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2774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rgbClr val="000000"/>
                </a:solidFill>
                <a:latin typeface="Calibri"/>
                <a:ea typeface="ヒラギノ角ゴ Pro W3" charset="0"/>
                <a:cs typeface="Calibri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E97FC97-2B99-194C-8F4F-6A107DAD767C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322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ED5E-099B-4D9F-8FFF-95CAA621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9" y="2212899"/>
            <a:ext cx="3195687" cy="1080120"/>
          </a:xfrm>
        </p:spPr>
        <p:txBody>
          <a:bodyPr>
            <a:normAutofit fontScale="90000"/>
          </a:bodyPr>
          <a:lstStyle/>
          <a:p>
            <a: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  <a:t>Jos siinä asunnossa palaa,</a:t>
            </a:r>
            <a:b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  <a:t>jossa olet</a:t>
            </a:r>
            <a:endParaRPr lang="fi-FI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33D19-D069-4503-B110-B4F07EC5E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072" y="1648370"/>
            <a:ext cx="6553200" cy="356125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Varoita ja pelasta.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Yritä sammuttaa. Älä vaaranna itseäsi.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Poistu palavasta tilasta.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Rajoita tulipaloa sulkemalla ovi, ikkunat ja ilmanvaihto.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Soita 112 turvallisesta paikasta.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Järjestä palokunnalle opastus tulipalopaikalle.</a:t>
            </a:r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DE566-54F6-449F-B8C0-67CB13774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6277475"/>
            <a:ext cx="541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50" b="1" i="0" kern="1200">
                <a:solidFill>
                  <a:schemeClr val="tx1"/>
                </a:solidFill>
                <a:latin typeface="Calibri"/>
                <a:ea typeface="ヒラギノ角ゴ Pro W3" charset="0"/>
                <a:cs typeface="Calibri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i-FI"/>
              <a:t>Kodin turvallisuusvalmennus</a:t>
            </a:r>
            <a:endParaRPr lang="fi-FI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D801B-BAFE-4D77-B8C4-E386FE982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2774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rgbClr val="000000"/>
                </a:solidFill>
                <a:latin typeface="Calibri"/>
                <a:ea typeface="ヒラギノ角ゴ Pro W3" charset="0"/>
                <a:cs typeface="Calibri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E97FC97-2B99-194C-8F4F-6A107DAD767C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9668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B52BEB19-553C-4586-A20F-EA8F39D04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187360"/>
            <a:ext cx="3403076" cy="10099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  <a:t>Kun kerrostalon muussa asunnossa palaa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7AC75223-A7B9-431F-9C70-82EB45BA87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27807" y="1513804"/>
            <a:ext cx="6776968" cy="43968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Jos porraskäytävässä ei ole savua, pelastaudu porraskäytävän kautta ulos.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Sulje asuntosi ovi, älä käytä hissiä.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Jos porraskäytävässä on savua, pysy asunnossa ja pidä porraskäytävän ovi suljettuna.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Jos asuntoosi tulee savua, mene parvekkeelle tai avoimen ikkunan ääreen. Huuda apua ja odota, että palokunta auttaa sinut turvaan.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Älä mene parvekkeelle, jos tulipalo on alapuolella olevassa asunnossa.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2FAEE-0BEF-4964-9BB5-49812B5FE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>
              <a:defRPr/>
            </a:pPr>
            <a:r>
              <a:rPr lang="fi-FI" sz="800" b="1" dirty="0">
                <a:solidFill>
                  <a:srgbClr val="000000"/>
                </a:solidFill>
                <a:latin typeface="Calibri"/>
                <a:ea typeface="ヒラギノ角ゴ Pro W3" charset="0"/>
                <a:cs typeface="Calibri"/>
              </a:rPr>
              <a:t>Kodin turvallisuusvalmennus</a:t>
            </a:r>
          </a:p>
        </p:txBody>
      </p:sp>
      <p:sp>
        <p:nvSpPr>
          <p:cNvPr id="26629" name="Slide Number Placeholder 4">
            <a:extLst>
              <a:ext uri="{FF2B5EF4-FFF2-40B4-BE49-F238E27FC236}">
                <a16:creationId xmlns:a16="http://schemas.microsoft.com/office/drawing/2014/main" id="{65C91080-0F0D-4AFD-BDB3-8754E23362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39F2EC2-A742-47D3-891A-D3B052D169AC}" type="slidenum">
              <a:rPr lang="fi-FI" altLang="fi-FI" sz="900" b="1">
                <a:solidFill>
                  <a:srgbClr val="000000"/>
                </a:solidFill>
                <a:ea typeface="ヒラギノ角ゴ Pro W3"/>
                <a:cs typeface="Calibri" panose="020F0502020204030204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i-FI" altLang="fi-FI" sz="900" b="1">
              <a:solidFill>
                <a:srgbClr val="000000"/>
              </a:solidFill>
              <a:ea typeface="ヒラギノ角ゴ Pro W3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B52BEB19-553C-4586-A20F-EA8F39D04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3347" y="1953979"/>
            <a:ext cx="6366396" cy="10099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i-FI" altLang="fi-FI" sz="3200" dirty="0">
                <a:latin typeface="Arial" panose="020B0604020202020204" pitchFamily="34" charset="0"/>
                <a:cs typeface="Arial" panose="020B0604020202020204" pitchFamily="34" charset="0"/>
              </a:rPr>
              <a:t>Lisätietoa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7AC75223-A7B9-431F-9C70-82EB45BA87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548204" y="1870497"/>
            <a:ext cx="4073183" cy="256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https://www.spek.fi/turvallisuus/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  <a:hlinkClick r:id="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  <a:hlinkClick r:id=""/>
              </a:rPr>
              <a:t>https://www.spek.fi/turvallisuus/erityisryhmien-asumisturvallisuus/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Font typeface="Arial" panose="020B0604020202020204" pitchFamily="34" charset="0"/>
              <a:buChar char="•"/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https://paloturvallisuusviikko.fi/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2FAEE-0BEF-4964-9BB5-49812B5FE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>
              <a:defRPr/>
            </a:pPr>
            <a:r>
              <a:rPr lang="fi-FI" sz="800" b="1" dirty="0">
                <a:solidFill>
                  <a:srgbClr val="000000"/>
                </a:solidFill>
                <a:latin typeface="Calibri"/>
                <a:ea typeface="ヒラギノ角ゴ Pro W3" charset="0"/>
                <a:cs typeface="Calibri"/>
              </a:rPr>
              <a:t>Kodin turvallisuusvalmennus</a:t>
            </a:r>
          </a:p>
        </p:txBody>
      </p:sp>
      <p:sp>
        <p:nvSpPr>
          <p:cNvPr id="26629" name="Slide Number Placeholder 4">
            <a:extLst>
              <a:ext uri="{FF2B5EF4-FFF2-40B4-BE49-F238E27FC236}">
                <a16:creationId xmlns:a16="http://schemas.microsoft.com/office/drawing/2014/main" id="{65C91080-0F0D-4AFD-BDB3-8754E23362C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39F2EC2-A742-47D3-891A-D3B052D169AC}" type="slidenum">
              <a:rPr lang="fi-FI" altLang="fi-FI" sz="900" b="1">
                <a:solidFill>
                  <a:srgbClr val="000000"/>
                </a:solidFill>
                <a:ea typeface="ヒラギノ角ゴ Pro W3"/>
                <a:cs typeface="Calibri" panose="020F0502020204030204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i-FI" altLang="fi-FI" sz="900" b="1">
              <a:solidFill>
                <a:srgbClr val="000000"/>
              </a:solidFill>
              <a:ea typeface="ヒラギノ角ゴ Pro W3"/>
              <a:cs typeface="Calibri" panose="020F0502020204030204" pitchFamily="34" charset="0"/>
            </a:endParaRPr>
          </a:p>
        </p:txBody>
      </p:sp>
      <p:pic>
        <p:nvPicPr>
          <p:cNvPr id="2" name="Sisällön paikkamerkki 4" descr="Kuva, joka sisältää kohteen nuoli&#10;&#10;Kuvaus luotu automaattisesti">
            <a:extLst>
              <a:ext uri="{FF2B5EF4-FFF2-40B4-BE49-F238E27FC236}">
                <a16:creationId xmlns:a16="http://schemas.microsoft.com/office/drawing/2014/main" id="{51206BC6-B6BA-5A94-DCAE-EA37E3459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50" y="2592370"/>
            <a:ext cx="2013208" cy="2013208"/>
          </a:xfrm>
          <a:prstGeom prst="rect">
            <a:avLst/>
          </a:prstGeom>
        </p:spPr>
      </p:pic>
      <p:pic>
        <p:nvPicPr>
          <p:cNvPr id="5" name="Kuva 4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F44AD08-BE24-7CAA-5D79-A29FBBB979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51" b="26900"/>
          <a:stretch/>
        </p:blipFill>
        <p:spPr>
          <a:xfrm>
            <a:off x="7948763" y="1037483"/>
            <a:ext cx="3223500" cy="1455390"/>
          </a:xfrm>
          <a:prstGeom prst="rect">
            <a:avLst/>
          </a:prstGeom>
        </p:spPr>
      </p:pic>
      <p:pic>
        <p:nvPicPr>
          <p:cNvPr id="6" name="Kuva 5" descr="Kuva, joka sisältää kohteen clipart, animaatio, Grafiikka, lintu&#10;&#10;Kuvaus luotu automaattisesti">
            <a:extLst>
              <a:ext uri="{FF2B5EF4-FFF2-40B4-BE49-F238E27FC236}">
                <a16:creationId xmlns:a16="http://schemas.microsoft.com/office/drawing/2014/main" id="{10112803-20CB-03E9-F384-DF72E4EE8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514" y="2592370"/>
            <a:ext cx="2013208" cy="2025385"/>
          </a:xfrm>
          <a:prstGeom prst="rect">
            <a:avLst/>
          </a:prstGeom>
        </p:spPr>
      </p:pic>
      <p:pic>
        <p:nvPicPr>
          <p:cNvPr id="8" name="Kuva 7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3C4E8DDF-2393-9E4C-11DC-ED3289016B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102" y="4569063"/>
            <a:ext cx="2501408" cy="125145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EFE09F1-CA1B-6BE3-9F6D-AA1C700AFDF3}"/>
              </a:ext>
            </a:extLst>
          </p:cNvPr>
          <p:cNvSpPr txBox="1"/>
          <p:nvPr/>
        </p:nvSpPr>
        <p:spPr>
          <a:xfrm>
            <a:off x="123347" y="3231893"/>
            <a:ext cx="3271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alt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Juha Hassila</a:t>
            </a:r>
          </a:p>
          <a:p>
            <a:pPr marL="0" indent="0">
              <a:buNone/>
            </a:pPr>
            <a:r>
              <a:rPr lang="fi-FI" alt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Turvallisuusviestinnän erityisasiantuntija</a:t>
            </a:r>
          </a:p>
          <a:p>
            <a:pPr marL="0" indent="0">
              <a:buNone/>
            </a:pPr>
            <a:r>
              <a:rPr lang="fi-FI" alt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Juha.hassila@spek.fi</a:t>
            </a:r>
          </a:p>
        </p:txBody>
      </p:sp>
    </p:spTree>
    <p:extLst>
      <p:ext uri="{BB962C8B-B14F-4D97-AF65-F5344CB8AC3E}">
        <p14:creationId xmlns:p14="http://schemas.microsoft.com/office/powerpoint/2010/main" val="9643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DEFD-4EB1-3A40-A5E6-DDC9B774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fi-FI" dirty="0">
                <a:solidFill>
                  <a:schemeClr val="bg1"/>
                </a:solidFill>
              </a:rPr>
              <a:t>Asuntopalot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vuonna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7B463-9776-8648-AF4D-0F759B26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969" y="1571118"/>
            <a:ext cx="3394720" cy="30781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00B0F0"/>
                </a:solidFill>
              </a:rPr>
              <a:t>Asunto</a:t>
            </a:r>
            <a:r>
              <a:rPr lang="en-US" sz="2400" dirty="0" err="1"/>
              <a:t>paloja</a:t>
            </a:r>
            <a:r>
              <a:rPr lang="en-US" sz="2400" dirty="0"/>
              <a:t> 2791.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25DC770-B97F-461B-AE63-F4018280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279" y="413338"/>
            <a:ext cx="3731003" cy="250093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5E8520B-8B89-7518-7B9A-A4C22FBE051C}"/>
              </a:ext>
            </a:extLst>
          </p:cNvPr>
          <p:cNvSpPr txBox="1"/>
          <p:nvPr/>
        </p:nvSpPr>
        <p:spPr>
          <a:xfrm>
            <a:off x="3864696" y="6379140"/>
            <a:ext cx="33947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tx2"/>
                </a:solidFill>
              </a:rPr>
              <a:t>Tiedot: Pelastusopisto, Tilastokeskus</a:t>
            </a: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B62F1BD9-35AF-C2E3-9224-D61583EE6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470641"/>
              </p:ext>
            </p:extLst>
          </p:nvPr>
        </p:nvGraphicFramePr>
        <p:xfrm>
          <a:off x="7032103" y="3176725"/>
          <a:ext cx="4006685" cy="3135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5296">
                  <a:extLst>
                    <a:ext uri="{9D8B030D-6E8A-4147-A177-3AD203B41FA5}">
                      <a16:colId xmlns:a16="http://schemas.microsoft.com/office/drawing/2014/main" val="3050719644"/>
                    </a:ext>
                  </a:extLst>
                </a:gridCol>
                <a:gridCol w="581389">
                  <a:extLst>
                    <a:ext uri="{9D8B030D-6E8A-4147-A177-3AD203B41FA5}">
                      <a16:colId xmlns:a16="http://schemas.microsoft.com/office/drawing/2014/main" val="3015923337"/>
                    </a:ext>
                  </a:extLst>
                </a:gridCol>
              </a:tblGrid>
              <a:tr h="249672">
                <a:tc>
                  <a:txBody>
                    <a:bodyPr/>
                    <a:lstStyle/>
                    <a:p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Rakennustyyppi 2018 luokitus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90838896"/>
                  </a:ext>
                </a:extLst>
              </a:tr>
              <a:tr h="239686">
                <a:tc>
                  <a:txBody>
                    <a:bodyPr/>
                    <a:lstStyle/>
                    <a:p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Omakotitalot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1 235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6535828"/>
                  </a:ext>
                </a:extLst>
              </a:tr>
              <a:tr h="239686">
                <a:tc>
                  <a:txBody>
                    <a:bodyPr/>
                    <a:lstStyle/>
                    <a:p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Paritalot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27636245"/>
                  </a:ext>
                </a:extLst>
              </a:tr>
              <a:tr h="239686">
                <a:tc>
                  <a:txBody>
                    <a:bodyPr/>
                    <a:lstStyle/>
                    <a:p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Rivitalot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236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78593698"/>
                  </a:ext>
                </a:extLst>
              </a:tr>
              <a:tr h="239686">
                <a:tc>
                  <a:txBody>
                    <a:bodyPr/>
                    <a:lstStyle/>
                    <a:p>
                      <a:r>
                        <a:rPr lang="fi-FI" sz="1100" dirty="0">
                          <a:solidFill>
                            <a:schemeClr val="tx1"/>
                          </a:solidFill>
                          <a:effectLst/>
                        </a:rPr>
                        <a:t>Pienkerrostalot</a:t>
                      </a:r>
                      <a:endParaRPr lang="fi-FI" sz="1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161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93524873"/>
                  </a:ext>
                </a:extLst>
              </a:tr>
              <a:tr h="239686">
                <a:tc>
                  <a:txBody>
                    <a:bodyPr/>
                    <a:lstStyle/>
                    <a:p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Asuinkerrostalot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>
                          <a:solidFill>
                            <a:schemeClr val="tx1"/>
                          </a:solidFill>
                          <a:effectLst/>
                        </a:rPr>
                        <a:t>1 102</a:t>
                      </a:r>
                      <a:endParaRPr lang="fi-FI" sz="1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27762214"/>
                  </a:ext>
                </a:extLst>
              </a:tr>
              <a:tr h="239686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effectLst/>
                        </a:rPr>
                        <a:t>Asuntolarakennukset</a:t>
                      </a:r>
                      <a:endParaRPr lang="fi-FI" sz="11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 b="0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fi-FI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96865473"/>
                  </a:ext>
                </a:extLst>
              </a:tr>
              <a:tr h="239686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effectLst/>
                        </a:rPr>
                        <a:t>Erityisryhmien asuinrakennukset</a:t>
                      </a:r>
                      <a:endParaRPr lang="fi-FI" sz="11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 b="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fi-FI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63110214"/>
                  </a:ext>
                </a:extLst>
              </a:tr>
              <a:tr h="479372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effectLst/>
                        </a:rPr>
                        <a:t>Ympärivuotiseen käyttöön soveltuvat vapaa-ajan asuinrakennukset</a:t>
                      </a:r>
                      <a:endParaRPr lang="fi-FI" sz="11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 b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fi-FI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18195156"/>
                  </a:ext>
                </a:extLst>
              </a:tr>
              <a:tr h="479372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effectLst/>
                        </a:rPr>
                        <a:t>Osavuotiseen käyttöön soveltuvat vapaa-ajan asuinrakennukset</a:t>
                      </a:r>
                      <a:endParaRPr lang="fi-FI" sz="11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 b="0">
                          <a:solidFill>
                            <a:schemeClr val="tx1"/>
                          </a:solidFill>
                          <a:effectLst/>
                        </a:rPr>
                        <a:t>84</a:t>
                      </a:r>
                      <a:endParaRPr lang="fi-FI" sz="1100" b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97650874"/>
                  </a:ext>
                </a:extLst>
              </a:tr>
              <a:tr h="249672">
                <a:tc>
                  <a:txBody>
                    <a:bodyPr/>
                    <a:lstStyle/>
                    <a:p>
                      <a:r>
                        <a:rPr lang="fi-FI" sz="1100" b="1" dirty="0">
                          <a:solidFill>
                            <a:schemeClr val="tx1"/>
                          </a:solidFill>
                          <a:effectLst/>
                        </a:rPr>
                        <a:t>Asuinrakennuspalot yhteensä</a:t>
                      </a:r>
                      <a:endParaRPr lang="fi-FI" sz="1100" b="1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100" b="0" dirty="0">
                          <a:solidFill>
                            <a:schemeClr val="tx1"/>
                          </a:solidFill>
                          <a:effectLst/>
                        </a:rPr>
                        <a:t>3 094</a:t>
                      </a:r>
                      <a:endParaRPr lang="fi-FI" sz="1100" b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85002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0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E86094-B32F-41A2-AFEB-5C3545480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97" y="2262432"/>
            <a:ext cx="3000136" cy="2149311"/>
          </a:xfrm>
        </p:spPr>
        <p:txBody>
          <a:bodyPr>
            <a:normAutofit/>
          </a:bodyPr>
          <a:lstStyle/>
          <a:p>
            <a:r>
              <a:rPr lang="fi-FI" altLang="fi-FI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Asuntopalojen määrä Suomessa</a:t>
            </a:r>
            <a:endParaRPr lang="fi-FI" sz="3200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F76B8-A802-47C3-B68A-50C707010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Kodin turvallisuusvalmennus, Pelastusopiston tilastot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EADEE-BD68-4290-B527-F3BE965A4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97FC97-2B99-194C-8F4F-6A107DAD767C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32B48D-E9E6-47D3-9CAF-52149F43D99D}"/>
              </a:ext>
            </a:extLst>
          </p:cNvPr>
          <p:cNvSpPr/>
          <p:nvPr/>
        </p:nvSpPr>
        <p:spPr>
          <a:xfrm>
            <a:off x="7722704" y="1286646"/>
            <a:ext cx="3800778" cy="553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34290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Yleisimmät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syyt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ovat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lieden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valvomaton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käyttö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sähkölaitteiden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käyttö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vastoin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käyttöohjeita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valvomatta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rikkinäisinä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avotulen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käsittely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tupakointi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defTabSz="34290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fi-FI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Huolimattomuus</a:t>
            </a:r>
            <a:r>
              <a:rPr lang="en-US" altLang="fi-F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br>
              <a:rPr lang="en-US" altLang="fi-F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i-FI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päihteiden</a:t>
            </a:r>
            <a:r>
              <a:rPr lang="en-US" altLang="fi-F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käyttö</a:t>
            </a:r>
            <a:r>
              <a:rPr lang="en-US" altLang="fi-F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altistavat</a:t>
            </a:r>
            <a:r>
              <a:rPr lang="en-US" altLang="fi-F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fi-F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34290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Ikääntymiseen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liittyvä</a:t>
            </a:r>
            <a:b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toimintakyvyn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muutos</a:t>
            </a:r>
            <a:r>
              <a:rPr lang="en-US" altLang="fi-F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defTabSz="34290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fi-F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34290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fi-F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34290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fi-FI" altLang="fi-F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8E58434-5652-8FA5-23E7-AF19D9C13450}"/>
              </a:ext>
            </a:extLst>
          </p:cNvPr>
          <p:cNvSpPr txBox="1"/>
          <p:nvPr/>
        </p:nvSpPr>
        <p:spPr>
          <a:xfrm>
            <a:off x="6960282" y="6460038"/>
            <a:ext cx="1962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tx2"/>
                </a:solidFill>
              </a:rPr>
              <a:t>Tiedot: Pelastusopisto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28C7162-783A-625F-34F6-CBD9953B3A9B}"/>
              </a:ext>
            </a:extLst>
          </p:cNvPr>
          <p:cNvSpPr txBox="1"/>
          <p:nvPr/>
        </p:nvSpPr>
        <p:spPr>
          <a:xfrm>
            <a:off x="3657600" y="5323222"/>
            <a:ext cx="4572000" cy="72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342900" eaLnBrk="0" hangingPunct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fi-FI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</a:t>
            </a:r>
            <a:r>
              <a:rPr lang="en-US" alt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päivä</a:t>
            </a:r>
            <a:r>
              <a:rPr lang="en-US" alt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kahdeksassa</a:t>
            </a:r>
            <a:r>
              <a:rPr lang="en-US" alt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suomalaisessa</a:t>
            </a:r>
            <a:r>
              <a:rPr lang="en-US" alt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kodissa</a:t>
            </a:r>
            <a:r>
              <a:rPr lang="en-US" alt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fi-FI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tulipalo</a:t>
            </a:r>
            <a:r>
              <a:rPr lang="en-US" altLang="fi-F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A396D703-3CBB-73AC-2794-BD2096E8DF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584067"/>
              </p:ext>
            </p:extLst>
          </p:nvPr>
        </p:nvGraphicFramePr>
        <p:xfrm>
          <a:off x="3657601" y="1743959"/>
          <a:ext cx="3800778" cy="233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433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DBB55E-1509-4A36-AD5C-ED0AE0B1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75674"/>
            <a:ext cx="2806831" cy="1153326"/>
          </a:xfrm>
        </p:spPr>
        <p:txBody>
          <a:bodyPr>
            <a:normAutofit/>
          </a:bodyPr>
          <a:lstStyle/>
          <a:p>
            <a:r>
              <a:rPr lang="fi-FI" sz="3200" dirty="0"/>
              <a:t>Palokuolemat</a:t>
            </a:r>
            <a:r>
              <a:rPr lang="fi-FI" dirty="0"/>
              <a:t> </a:t>
            </a:r>
            <a:r>
              <a:rPr lang="fi-FI" sz="3200" dirty="0"/>
              <a:t>2006 - 2023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73D4C5F-BA3A-49BE-8491-95AF739E7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6277475"/>
            <a:ext cx="541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50" b="1" i="0" kern="1200">
                <a:solidFill>
                  <a:schemeClr val="tx1"/>
                </a:solidFill>
                <a:latin typeface="Calibri"/>
                <a:ea typeface="ヒラギノ角ゴ Pro W3" charset="0"/>
                <a:cs typeface="Calibri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i-FI"/>
              <a:t>Kodin turvallisuusvalmennus</a:t>
            </a:r>
            <a:endParaRPr lang="fi-FI" sz="8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7F5FE80-0DF3-4101-B33F-18047CF14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2774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rgbClr val="000000"/>
                </a:solidFill>
                <a:latin typeface="Calibri"/>
                <a:ea typeface="ヒラギノ角ゴ Pro W3" charset="0"/>
                <a:cs typeface="Calibri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E97FC97-2B99-194C-8F4F-6A107DAD767C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7B4679C0-D0F4-4837-B240-8D66EDED5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795BD10-C1BB-4B5E-82F2-CA895BEA84BB}"/>
              </a:ext>
            </a:extLst>
          </p:cNvPr>
          <p:cNvSpPr txBox="1"/>
          <p:nvPr/>
        </p:nvSpPr>
        <p:spPr>
          <a:xfrm>
            <a:off x="4643227" y="1290928"/>
            <a:ext cx="7007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tx2"/>
                </a:solidFill>
              </a:rPr>
              <a:t>Palokuolemien vuosittainen määrä näyttää vakiintuneen noin 50:een.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F34BC37-F68A-8835-78DB-3C5BEC9C4678}"/>
              </a:ext>
            </a:extLst>
          </p:cNvPr>
          <p:cNvSpPr txBox="1"/>
          <p:nvPr/>
        </p:nvSpPr>
        <p:spPr>
          <a:xfrm>
            <a:off x="4401385" y="6324831"/>
            <a:ext cx="3541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tx2"/>
                </a:solidFill>
              </a:rPr>
              <a:t>Tiedot: Pelastusopisto, SPEK</a:t>
            </a:r>
          </a:p>
        </p:txBody>
      </p:sp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17FB8EB6-D5E3-A5E3-3F49-6FB0D6212C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5075"/>
              </p:ext>
            </p:extLst>
          </p:nvPr>
        </p:nvGraphicFramePr>
        <p:xfrm>
          <a:off x="4528008" y="2396296"/>
          <a:ext cx="5562600" cy="3260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885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493EB8-4FB1-47EF-A406-D57D9327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08" y="2512242"/>
            <a:ext cx="6553200" cy="6096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Palokuolemat</a:t>
            </a:r>
            <a:endParaRPr lang="fi-FI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4266EC-F7A4-4E43-8DB0-2195DA355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962" y="1277959"/>
            <a:ext cx="7634384" cy="4642073"/>
          </a:xfrm>
        </p:spPr>
        <p:txBody>
          <a:bodyPr>
            <a:noAutofit/>
          </a:bodyPr>
          <a:lstStyle/>
          <a:p>
            <a:r>
              <a:rPr lang="fi-FI" sz="2400" dirty="0"/>
              <a:t>Savuke on yhä yleisin kohtalokkaan palon syttymissyy.</a:t>
            </a:r>
          </a:p>
          <a:p>
            <a:r>
              <a:rPr lang="fi-FI" sz="2400" dirty="0"/>
              <a:t>Päihteet yli puolessa tapauksista</a:t>
            </a:r>
          </a:p>
          <a:p>
            <a:r>
              <a:rPr lang="fi-FI" sz="2400" dirty="0"/>
              <a:t>Joka kolmannessa kohtalokkaassa palossa puuttui toimiva palovaroitin.</a:t>
            </a:r>
          </a:p>
          <a:p>
            <a:r>
              <a:rPr lang="fi-FI" sz="2400" dirty="0"/>
              <a:t>Kuolemaan johtavissa tulipaloissa syttymispaikka useimmiten olohuone.</a:t>
            </a:r>
          </a:p>
          <a:p>
            <a:r>
              <a:rPr lang="fi-FI" sz="2400" dirty="0">
                <a:solidFill>
                  <a:srgbClr val="0070C0"/>
                </a:solidFill>
              </a:rPr>
              <a:t>Ikäihmiset ovat yliedustettuina palokuolemissa – toimintakyvyn haasteet kotona asuvilla!</a:t>
            </a:r>
          </a:p>
        </p:txBody>
      </p:sp>
    </p:spTree>
    <p:extLst>
      <p:ext uri="{BB962C8B-B14F-4D97-AF65-F5344CB8AC3E}">
        <p14:creationId xmlns:p14="http://schemas.microsoft.com/office/powerpoint/2010/main" val="131378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4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0EF3DF-C7BA-4663-A771-9287F91F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  <a:cs typeface="+mj-cs"/>
              </a:rPr>
              <a:t>Palovaroitin</a:t>
            </a:r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10" name="Kuvan paikkamerkki 9" descr="Kuva, joka sisältää kohteen henkilö, seinä, Ihmisen kasvot, vaate&#10;&#10;Kuvaus luotu automaattisesti">
            <a:extLst>
              <a:ext uri="{FF2B5EF4-FFF2-40B4-BE49-F238E27FC236}">
                <a16:creationId xmlns:a16="http://schemas.microsoft.com/office/drawing/2014/main" id="{CCAC5652-BDB1-C85D-4C4C-EBAA654904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363" r="9363"/>
          <a:stretch>
            <a:fillRect/>
          </a:stretch>
        </p:blipFill>
        <p:spPr>
          <a:xfrm>
            <a:off x="1125253" y="758953"/>
            <a:ext cx="3249322" cy="53306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EE54E-A6FF-4A54-8B15-0429CC28B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Kodin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jokaisen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kerroksen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jokaista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alkavaa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60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neliömetriä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kohden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täytyy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olla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toimiva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palovaroitin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Kiinnitä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palovaroittimet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kattoon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Vaihda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palovaroittimien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paristot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kerran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vuodessa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Testaa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palovaroittimet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säännöllisesti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testausnappulasta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painamalla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Palovaroitin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on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vaihdettava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uuteen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viimeistään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10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vuoden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fi-FI" sz="2200" dirty="0" err="1">
                <a:solidFill>
                  <a:srgbClr val="FFFFFF"/>
                </a:solidFill>
                <a:latin typeface="+mn-lt"/>
                <a:cs typeface="+mn-cs"/>
              </a:rPr>
              <a:t>kuluttua</a:t>
            </a:r>
            <a:r>
              <a:rPr lang="en-US" altLang="fi-FI" sz="2200" dirty="0">
                <a:solidFill>
                  <a:srgbClr val="FFFFFF"/>
                </a:solidFill>
                <a:latin typeface="+mn-lt"/>
                <a:cs typeface="+mn-cs"/>
              </a:rPr>
              <a:t>.</a:t>
            </a:r>
          </a:p>
          <a:p>
            <a:pPr marL="0">
              <a:buFont typeface="Wingdings 2" pitchFamily="18" charset="2"/>
              <a:buChar char=""/>
              <a:defRPr/>
            </a:pPr>
            <a:br>
              <a:rPr lang="en-US" altLang="fi-FI" sz="1700" dirty="0">
                <a:solidFill>
                  <a:srgbClr val="FFFFFF"/>
                </a:solidFill>
                <a:latin typeface="+mn-lt"/>
                <a:cs typeface="+mn-cs"/>
              </a:rPr>
            </a:br>
            <a:endParaRPr lang="en-US" altLang="fi-FI" sz="1700" dirty="0">
              <a:solidFill>
                <a:srgbClr val="FFFFFF"/>
              </a:solidFill>
              <a:latin typeface="+mn-lt"/>
              <a:cs typeface="+mn-cs"/>
            </a:endParaRPr>
          </a:p>
          <a:p>
            <a:pPr>
              <a:buFont typeface="Wingdings 2" pitchFamily="18" charset="2"/>
              <a:buChar char=""/>
            </a:pPr>
            <a:endParaRPr lang="en-US" sz="170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25F8-8774-4267-8EE3-72695F579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39514" y="6356350"/>
            <a:ext cx="4641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Kodin turvallisuusvalmennus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8D1AB-C81B-49EF-930B-227121C5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E97FC97-2B99-194C-8F4F-6A107DAD767C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6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3B49AB5-1BE2-C757-2897-F2613076939D}"/>
              </a:ext>
            </a:extLst>
          </p:cNvPr>
          <p:cNvSpPr txBox="1"/>
          <p:nvPr/>
        </p:nvSpPr>
        <p:spPr>
          <a:xfrm>
            <a:off x="1125253" y="6166024"/>
            <a:ext cx="3541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tx2"/>
                </a:solidFill>
              </a:rPr>
              <a:t>Kuva: SPEK</a:t>
            </a:r>
          </a:p>
        </p:txBody>
      </p:sp>
    </p:spTree>
    <p:extLst>
      <p:ext uri="{BB962C8B-B14F-4D97-AF65-F5344CB8AC3E}">
        <p14:creationId xmlns:p14="http://schemas.microsoft.com/office/powerpoint/2010/main" val="99700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C5852AD-8EAD-4E3B-B2FD-08A7930A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Vastuu palovaroittimista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4" name="Kuva 3" descr="Kuva, joka sisältää kohteen sisä-&#10;&#10;Kuvaus luotu automaattisesti">
            <a:extLst>
              <a:ext uri="{FF2B5EF4-FFF2-40B4-BE49-F238E27FC236}">
                <a16:creationId xmlns:a16="http://schemas.microsoft.com/office/drawing/2014/main" id="{97AB907D-9A26-B523-810C-99883B88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71" y="2163275"/>
            <a:ext cx="3778286" cy="2522005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E889D77-C79D-801A-36F6-ED62BF1BE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sz="3100" dirty="0">
                <a:solidFill>
                  <a:srgbClr val="FFFFFF"/>
                </a:solidFill>
                <a:cs typeface="Arial" panose="020B0604020202020204" pitchFamily="34" charset="0"/>
              </a:rPr>
              <a:t>Kerros- ja rivitaloissa toiminnasta kunnossapidosta vastaa taloyhtiö.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altLang="fi-FI" sz="3100" dirty="0">
                <a:solidFill>
                  <a:srgbClr val="FFFFFF"/>
                </a:solidFill>
                <a:cs typeface="Arial" panose="020B0604020202020204" pitchFamily="34" charset="0"/>
              </a:rPr>
              <a:t>Asukas testaa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altLang="fi-FI" sz="3100" dirty="0">
                <a:solidFill>
                  <a:srgbClr val="FFFFFF"/>
                </a:solidFill>
                <a:cs typeface="Arial" panose="020B0604020202020204" pitchFamily="34" charset="0"/>
              </a:rPr>
              <a:t>Yhtiö vastaa</a:t>
            </a:r>
          </a:p>
          <a:p>
            <a:pPr>
              <a:buFont typeface="Arial" panose="020B0604020202020204" pitchFamily="34" charset="0"/>
              <a:buChar char="•"/>
            </a:pPr>
            <a:endParaRPr lang="fi-FI" altLang="fi-FI" sz="31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3100" dirty="0">
                <a:solidFill>
                  <a:srgbClr val="FFFFFF"/>
                </a:solidFill>
                <a:cs typeface="Arial" panose="020B0604020202020204" pitchFamily="34" charset="0"/>
              </a:rPr>
              <a:t>Omakotitaloissa palovaroittimista vastaa omistaja.</a:t>
            </a:r>
          </a:p>
          <a:p>
            <a:endParaRPr lang="fi-FI" altLang="fi-FI" sz="1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sz="1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fi-FI" altLang="fi-FI" sz="1300" dirty="0">
              <a:solidFill>
                <a:srgbClr val="FFFFFF"/>
              </a:solidFill>
            </a:endParaRPr>
          </a:p>
          <a:p>
            <a:pPr marL="0" indent="0">
              <a:buNone/>
              <a:defRPr/>
            </a:pPr>
            <a:br>
              <a:rPr lang="fi-FI" altLang="fi-FI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altLang="fi-FI" sz="1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1300" dirty="0">
              <a:solidFill>
                <a:srgbClr val="FFFFFF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85657E-1EFF-46E1-9AC7-B6D1A889A1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39514" y="6356350"/>
            <a:ext cx="4641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Kodin turvallisuusvalmennus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566E16-5695-404F-8E6F-2D23B37A7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E97FC97-2B99-194C-8F4F-6A107DAD767C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64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1665AA57-BE87-4454-A0D2-0776954330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860" r="27860"/>
          <a:stretch>
            <a:fillRect/>
          </a:stretch>
        </p:blipFill>
        <p:spPr>
          <a:xfrm>
            <a:off x="8218603" y="234858"/>
            <a:ext cx="3952875" cy="66231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0EF3DF-C7BA-4663-A771-9287F91F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492895"/>
            <a:ext cx="4191000" cy="936104"/>
          </a:xfrm>
        </p:spPr>
        <p:txBody>
          <a:bodyPr/>
          <a:lstStyle/>
          <a:p>
            <a:r>
              <a:rPr lang="fi-FI" sz="3200" dirty="0"/>
              <a:t>Liesi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EE54E-A6FF-4A54-8B15-0429CC28B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229" y="1488099"/>
            <a:ext cx="4433837" cy="5064443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altLang="fi-FI" sz="36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Noin kolmannes kotien tulipaloista johtuu lieden väärästä käytöstä.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3600" dirty="0">
                <a:latin typeface="+mn-lt"/>
                <a:cs typeface="Arial" panose="020B0604020202020204" pitchFamily="34" charset="0"/>
              </a:rPr>
              <a:t>Pidä lieden ympäristö vapaana kaikesta syttyvästä: paperi, pahvirasiat, muoviastiat, pannulaput jne.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altLang="fi-FI" sz="3600" dirty="0">
                <a:latin typeface="+mn-lt"/>
                <a:cs typeface="Arial" panose="020B0604020202020204" pitchFamily="34" charset="0"/>
              </a:rPr>
              <a:t>Älä jätä liettä valvomatta päälle.</a:t>
            </a:r>
          </a:p>
          <a:p>
            <a:r>
              <a:rPr lang="fi-FI" altLang="fi-FI" sz="36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Turvatekniikka kompensoi toimintakyvyn haasteita:</a:t>
            </a:r>
          </a:p>
          <a:p>
            <a:pPr lvl="1"/>
            <a:r>
              <a:rPr lang="fi-FI" altLang="fi-FI" sz="36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Liesivahti</a:t>
            </a:r>
          </a:p>
          <a:p>
            <a:pPr lvl="1"/>
            <a:r>
              <a:rPr lang="fi-FI" altLang="fi-FI" sz="36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Liesihälytin</a:t>
            </a:r>
          </a:p>
          <a:p>
            <a:pPr lvl="1"/>
            <a:r>
              <a:rPr lang="fi-FI" altLang="fi-FI" sz="36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Sammuttava liesituuletin</a:t>
            </a:r>
          </a:p>
          <a:p>
            <a:pPr>
              <a:buFont typeface="Arial" panose="020B0604020202020204" pitchFamily="34" charset="0"/>
              <a:buChar char="•"/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fi-FI" altLang="fi-FI" dirty="0"/>
          </a:p>
          <a:p>
            <a:pPr marL="0" indent="0">
              <a:buNone/>
              <a:defRPr/>
            </a:pPr>
            <a:br>
              <a:rPr lang="fi-FI" altLang="fi-F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altLang="fi-FI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25F8-8774-4267-8EE3-72695F579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525344"/>
            <a:ext cx="5114528" cy="228472"/>
          </a:xfrm>
        </p:spPr>
        <p:txBody>
          <a:bodyPr/>
          <a:lstStyle/>
          <a:p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Kodin turvallisuusvalmennus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8D1AB-C81B-49EF-930B-227121C5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97FC97-2B99-194C-8F4F-6A107DAD767C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F6B01-A958-4331-B55C-569A4FEEA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7582" y="6534577"/>
            <a:ext cx="2386931" cy="258532"/>
          </a:xfrm>
          <a:noFill/>
        </p:spPr>
        <p:txBody>
          <a:bodyPr/>
          <a:lstStyle/>
          <a:p>
            <a:r>
              <a:rPr lang="fi-FI" sz="1200" dirty="0">
                <a:solidFill>
                  <a:schemeClr val="tx1"/>
                </a:solidFill>
              </a:rPr>
              <a:t>Kuva: SPEK arkisto</a:t>
            </a:r>
          </a:p>
        </p:txBody>
      </p:sp>
      <p:sp>
        <p:nvSpPr>
          <p:cNvPr id="11" name="Suorakulmio 1">
            <a:extLst>
              <a:ext uri="{FF2B5EF4-FFF2-40B4-BE49-F238E27FC236}">
                <a16:creationId xmlns:a16="http://schemas.microsoft.com/office/drawing/2014/main" id="{5FC55A65-5353-4AD9-9ACA-7EA56F66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582" y="1108508"/>
            <a:ext cx="39528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i-FI" altLang="fi-FI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Siisteys on paloturvallisuutta</a:t>
            </a:r>
            <a:r>
              <a:rPr lang="fi-FI" altLang="fi-FI" sz="2800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3CFFF663-FA3C-40AC-8265-C8B6445B4796}"/>
              </a:ext>
            </a:extLst>
          </p:cNvPr>
          <p:cNvSpPr/>
          <p:nvPr/>
        </p:nvSpPr>
        <p:spPr>
          <a:xfrm>
            <a:off x="8671178" y="3242821"/>
            <a:ext cx="1113845" cy="1358580"/>
          </a:xfrm>
          <a:prstGeom prst="mathMultiply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484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0EF3DF-C7BA-4663-A771-9287F91F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189973"/>
            <a:ext cx="2966301" cy="936104"/>
          </a:xfrm>
        </p:spPr>
        <p:txBody>
          <a:bodyPr>
            <a:noAutofit/>
          </a:bodyPr>
          <a:lstStyle/>
          <a:p>
            <a:r>
              <a:rPr lang="fi-FI" sz="3200" dirty="0"/>
              <a:t>Ladattavat laitteet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EE54E-A6FF-4A54-8B15-0429CC28B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3593" y="1272404"/>
            <a:ext cx="4343400" cy="4137323"/>
          </a:xfrm>
        </p:spPr>
        <p:txBody>
          <a:bodyPr>
            <a:normAutofit lnSpcReduction="10000"/>
          </a:bodyPr>
          <a:lstStyle/>
          <a:p>
            <a:r>
              <a:rPr lang="fi-FI" sz="2400" dirty="0">
                <a:solidFill>
                  <a:srgbClr val="0070C0"/>
                </a:solidFill>
              </a:rPr>
              <a:t>Latauksessa olevaa laitetta on syytä valvoa.</a:t>
            </a:r>
          </a:p>
          <a:p>
            <a:pPr lvl="1"/>
            <a:r>
              <a:rPr lang="fi-FI" dirty="0"/>
              <a:t>Myös kännykkää!</a:t>
            </a:r>
          </a:p>
          <a:p>
            <a:pPr lvl="1"/>
            <a:r>
              <a:rPr lang="fi-FI" dirty="0"/>
              <a:t>75 % akkupaloista latauksen aikana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Akkupalot ovat vaikeita sammuttaa.</a:t>
            </a:r>
          </a:p>
          <a:p>
            <a:pPr lvl="1"/>
            <a:r>
              <a:rPr lang="fi-FI" dirty="0"/>
              <a:t>”Syttynyt akkukäyttöinen laite, on syytä upottaa veteen ja kiikuttaa ämpärissä ulos ja pitää siellä viikko.”</a:t>
            </a:r>
          </a:p>
          <a:p>
            <a:pPr lvl="1"/>
            <a:endParaRPr lang="fi-FI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25F8-8774-4267-8EE3-72695F579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525344"/>
            <a:ext cx="5114528" cy="228472"/>
          </a:xfrm>
        </p:spPr>
        <p:txBody>
          <a:bodyPr/>
          <a:lstStyle/>
          <a:p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Kodin turvallisuusvalmennus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8D1AB-C81B-49EF-930B-227121C54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97FC97-2B99-194C-8F4F-6A107DAD767C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F6B01-A958-4331-B55C-569A4FEEA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87272" y="4947881"/>
            <a:ext cx="2386931" cy="258532"/>
          </a:xfrm>
        </p:spPr>
        <p:txBody>
          <a:bodyPr/>
          <a:lstStyle/>
          <a:p>
            <a:r>
              <a:rPr lang="fi-FI" sz="1200" dirty="0"/>
              <a:t>Kuva: SPEK arkisto</a:t>
            </a:r>
          </a:p>
        </p:txBody>
      </p:sp>
      <p:pic>
        <p:nvPicPr>
          <p:cNvPr id="13" name="Kuva 12" descr="Kuva, joka sisältää kohteen sisä, istuminen, pöytä, pieni&#10;&#10;Kuvaus luotu automaattisesti">
            <a:extLst>
              <a:ext uri="{FF2B5EF4-FFF2-40B4-BE49-F238E27FC236}">
                <a16:creationId xmlns:a16="http://schemas.microsoft.com/office/drawing/2014/main" id="{7CD5EC73-2411-40E0-906D-5881D22C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0"/>
            <a:ext cx="3693816" cy="492508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89DAFD0-08BD-DED1-C545-84896C3FF959}"/>
              </a:ext>
            </a:extLst>
          </p:cNvPr>
          <p:cNvSpPr txBox="1"/>
          <p:nvPr/>
        </p:nvSpPr>
        <p:spPr>
          <a:xfrm>
            <a:off x="7896993" y="5325015"/>
            <a:ext cx="2946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Pienlaitteiden akkupaloja:</a:t>
            </a:r>
          </a:p>
          <a:p>
            <a:r>
              <a:rPr lang="fi-FI" dirty="0"/>
              <a:t>2020: 48</a:t>
            </a:r>
          </a:p>
          <a:p>
            <a:r>
              <a:rPr lang="fi-FI" dirty="0"/>
              <a:t>2024: 110</a:t>
            </a:r>
          </a:p>
        </p:txBody>
      </p:sp>
    </p:spTree>
    <p:extLst>
      <p:ext uri="{BB962C8B-B14F-4D97-AF65-F5344CB8AC3E}">
        <p14:creationId xmlns:p14="http://schemas.microsoft.com/office/powerpoint/2010/main" val="60415440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F68F75A7B88B449214C0A427420773" ma:contentTypeVersion="11" ma:contentTypeDescription="Skapa ett nytt dokument." ma:contentTypeScope="" ma:versionID="f07a3998aaab58c931f975f4caf4eb9c">
  <xsd:schema xmlns:xsd="http://www.w3.org/2001/XMLSchema" xmlns:xs="http://www.w3.org/2001/XMLSchema" xmlns:p="http://schemas.microsoft.com/office/2006/metadata/properties" xmlns:ns3="6314c1f8-3b4d-4063-bdd1-048e309fd270" xmlns:ns4="cdf1ace0-27ef-49a4-a7a2-8f399deaf9c7" targetNamespace="http://schemas.microsoft.com/office/2006/metadata/properties" ma:root="true" ma:fieldsID="98c406013a0e7bf223d1c4ad8bad972e" ns3:_="" ns4:_="">
    <xsd:import namespace="6314c1f8-3b4d-4063-bdd1-048e309fd270"/>
    <xsd:import namespace="cdf1ace0-27ef-49a4-a7a2-8f399deaf9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4c1f8-3b4d-4063-bdd1-048e309fd2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1ace0-27ef-49a4-a7a2-8f399deaf9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A418C0-D34A-42FA-A00F-C98878EC1C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14c1f8-3b4d-4063-bdd1-048e309fd270"/>
    <ds:schemaRef ds:uri="cdf1ace0-27ef-49a4-a7a2-8f399deaf9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CBCFB9-9F83-4824-B7D7-149018BBDE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3E6119-C6C8-47A8-9701-810CCBED179F}">
  <ds:schemaRefs>
    <ds:schemaRef ds:uri="http://purl.org/dc/elements/1.1/"/>
    <ds:schemaRef ds:uri="cdf1ace0-27ef-49a4-a7a2-8f399deaf9c7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6314c1f8-3b4d-4063-bdd1-048e309fd270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1285</Words>
  <Application>Microsoft Office PowerPoint</Application>
  <PresentationFormat>Laajakuva</PresentationFormat>
  <Paragraphs>246</Paragraphs>
  <Slides>17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Corbel</vt:lpstr>
      <vt:lpstr>Lucida Grande</vt:lpstr>
      <vt:lpstr>Wingdings</vt:lpstr>
      <vt:lpstr>Wingdings 2</vt:lpstr>
      <vt:lpstr>ヒラギノ角ゴ Pro W3</vt:lpstr>
      <vt:lpstr>Frame</vt:lpstr>
      <vt:lpstr>Koti- ja vapaa-ajan tapaturmien ehkäisy – Paloturvallisuus ja palotapaturmat</vt:lpstr>
      <vt:lpstr>Asuntopalot vuonna 2024</vt:lpstr>
      <vt:lpstr>Asuntopalojen määrä Suomessa</vt:lpstr>
      <vt:lpstr>Palokuolemat 2006 - 2023</vt:lpstr>
      <vt:lpstr>Palokuolemat</vt:lpstr>
      <vt:lpstr>Palovaroitin</vt:lpstr>
      <vt:lpstr>Vastuu palovaroittimista</vt:lpstr>
      <vt:lpstr>Liesi</vt:lpstr>
      <vt:lpstr>Ladattavat laitteet</vt:lpstr>
      <vt:lpstr>Sähkölaitteet</vt:lpstr>
      <vt:lpstr>Sauna</vt:lpstr>
      <vt:lpstr>Avotuli ja tupakointi</vt:lpstr>
      <vt:lpstr>Sammutusvälineet  kotona</vt:lpstr>
      <vt:lpstr>Poistumisreitit</vt:lpstr>
      <vt:lpstr>Jos siinä asunnossa palaa, jossa olet</vt:lpstr>
      <vt:lpstr>Kun kerrostalon muussa asunnossa palaa</vt:lpstr>
      <vt:lpstr>Lisätietoa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Förebyggande av olyckor i hemmet och på fritiden - Levnadssätt</dc:title>
  <dc:creator>Kopperi Eeva</dc:creator>
  <cp:lastModifiedBy>Aakko Saara</cp:lastModifiedBy>
  <cp:revision>15</cp:revision>
  <dcterms:created xsi:type="dcterms:W3CDTF">2021-05-24T08:16:39Z</dcterms:created>
  <dcterms:modified xsi:type="dcterms:W3CDTF">2025-09-11T07:29:53Z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0x0101000BF68F75A7B88B449214C0A427420773</vt:lpwstr>
  </property>
</Properties>
</file>