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0" r:id="rId7"/>
    <p:sldId id="282" r:id="rId8"/>
    <p:sldId id="278" r:id="rId9"/>
    <p:sldId id="279" r:id="rId10"/>
    <p:sldId id="264" r:id="rId11"/>
    <p:sldId id="280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80787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39476-B055-4DBB-ACFE-CBDCF60276AC}" type="datetimeFigureOut">
              <a:rPr lang="fi-FI" smtClean="0"/>
              <a:t>8.3.2023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B646-84B8-4237-B794-67EEE88C0A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14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s.fi/sairaanhoito/sairaanhoitopalvelut/myrkytystietokeskus/Ensiapuohjeet/Sivut/default.asp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us.fi/sairaanhoito/sairaanhoitopalvelut/myrkytystietokeskus/aineluettelo/Sivut/default.asp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Myrkytysten määrä on hieman vähentynyt vuosituhannen vaihteesta nykyhetkeen.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Huippukausi tapahtui 2006-2008. Alkoholimyrkytyksissä piikki 2005-2008, jolloin alkoholimyrkytyksiä kaksinkertaisesti muihin myrkytyksiin. 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Perusteluita: Alkoholin tuontimäärärajoitukset EU-maista poistuivat 1. tammikuuta 2004</a:t>
            </a:r>
            <a:br>
              <a:rPr lang="fi-FI" b="0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ja Viro liittyi </a:t>
            </a:r>
            <a:r>
              <a:rPr lang="fi-FI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EU:iin</a:t>
            </a: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1. toukokuuta 2004. Maaliskuussa 2004 eduskunta laski väkevien alkoholiveroa 44 %, oluiden 32 % ja viinin 10 %.</a:t>
            </a:r>
            <a:endParaRPr lang="fi-FI" altLang="fi-FI" b="0" dirty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200" dirty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Vuoden 2010 jälkeen alkoholimyrkytykset olivat likimain yhtä yleisiä kuin muut myrkytykset (lääkkeet/huumausaineet), nyt lääkkeet/huumausainemyrkytykset ohittaneet alkoholimyrkytykset.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Suurin osa huumausainekuolemista oli tapaturmaisia moniainemyrkytyksiä, joissa huumeen osuus oli merkittävin. </a:t>
            </a:r>
            <a:r>
              <a:rPr lang="fi-FI" altLang="fi-FI" sz="1200" dirty="0">
                <a:solidFill>
                  <a:srgbClr val="000000"/>
                </a:solidFill>
              </a:rPr>
              <a:t>Usein myrkytys on tarkoituksellinen.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Keski-ikäisillä miehillä eniten myrkytyksiä, lapsilla harvinaisia, alle 15-vuotiailla ei myrkytyskuolemia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altLang="fi-FI" sz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Selvästi yleisin myrkytys koko tarkastelujaksolla oli aiemmin alkoholimyrkytys, mutta tuorein tieto kertoo, että myrkytykset morfiinijohdoksille tai </a:t>
            </a:r>
            <a:r>
              <a:rPr lang="fi-FI" sz="1200" dirty="0" err="1"/>
              <a:t>psykodysleptisille</a:t>
            </a:r>
            <a:r>
              <a:rPr lang="fi-FI" sz="1200" dirty="0"/>
              <a:t> lääkkeille on ohittanut alkoholimyrkytysten määrän ja on noin kolminkertaistunut vuosituhannen vaihteesta nykypäivään.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2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Myrkytyksiin</a:t>
            </a:r>
            <a:r>
              <a:rPr lang="fi-FI" sz="1200" b="0" i="1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 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kuolee vuosittain 15-24-vuotiaita keskimäärin 25, ja heistä 20-24-vuotiaiden osuus on 80 %. 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8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Hengitysvaikeudet: hätäkeskus, ulkoilmaan hengitysvaikeuksissa. </a:t>
            </a:r>
          </a:p>
          <a:p>
            <a:endParaRPr lang="fi-FI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fi-FI" dirty="0"/>
              <a:t>P.O: lääkehiili ei-ärsyttäviin aineisiin (hyvä turva olla kotona, kuuluu kodin </a:t>
            </a:r>
            <a:r>
              <a:rPr lang="fi-FI" dirty="0" err="1"/>
              <a:t>ea</a:t>
            </a:r>
            <a:r>
              <a:rPr lang="fi-FI" dirty="0"/>
              <a:t>-varusteisiin). </a:t>
            </a:r>
            <a:r>
              <a:rPr lang="fi-FI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Lääkehiili ei sido esimerkiksi alkoholeja ja rautaa, eikä sitä pidä käyttää hapon tai emäksen aiheuttamiin myrkytyksiin (kuten tiskiaine). 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Hiili vaikeuttaa ruokatorven ja mahan limakalvon tutkimista. Vettä voi juoda varovasti, jotta happo tai emäs laimenisi, ja lähdettävä sen jälkeen lääkäriin.</a:t>
            </a:r>
            <a:endParaRPr lang="fi-FI" dirty="0"/>
          </a:p>
          <a:p>
            <a:endParaRPr lang="fi-FI" dirty="0"/>
          </a:p>
          <a:p>
            <a:r>
              <a:rPr lang="fi-FI" dirty="0"/>
              <a:t>Sienet- oireet vasta myöhemmin esim. vuorokauden jälkeen. </a:t>
            </a:r>
          </a:p>
          <a:p>
            <a:r>
              <a:rPr lang="fi-FI" dirty="0"/>
              <a:t>Iho: vähintään 20 min huuhtelu, haalea vesi. Silmien kohdalla aina lääkäriin. </a:t>
            </a:r>
          </a:p>
          <a:p>
            <a:endParaRPr lang="fi-FI" dirty="0"/>
          </a:p>
          <a:p>
            <a:r>
              <a:rPr lang="fi-FI" dirty="0"/>
              <a:t>Kyytabletti: kortisoni, pään- ja kaulan alueen turvotus: aina 112. Kyyn myrkky tuhoaa punasoluja. Kortisoni ei tehoa itse myrkkyyn, vältetään raajan liikuttamista. </a:t>
            </a:r>
          </a:p>
          <a:p>
            <a:endParaRPr lang="fi-FI" dirty="0"/>
          </a:p>
          <a:p>
            <a:r>
              <a:rPr lang="fi-FI" b="0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Oireet voivat olla kaksivaiheisia. </a:t>
            </a:r>
            <a:r>
              <a:rPr lang="fi-FI" b="1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Ensin tulee ruuansulatuskanavan oireita </a:t>
            </a:r>
            <a:r>
              <a:rPr lang="fi-FI" b="0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ja sitten vähän myöhemmin </a:t>
            </a:r>
            <a:r>
              <a:rPr lang="fi-FI" b="1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ehkä joidenkin päivien kuluttua sitten näitä hermostollisia oireita. </a:t>
            </a:r>
            <a:r>
              <a:rPr lang="fi-FI" b="0" i="0" dirty="0">
                <a:solidFill>
                  <a:srgbClr val="131415"/>
                </a:solidFill>
                <a:effectLst/>
                <a:latin typeface="Open Sans" panose="020B0606030504020204" pitchFamily="34" charset="0"/>
              </a:rPr>
              <a:t>Suomessa tavallisin vakavan myrkytyksen aiheuttava sieni on valkokärpässieni.  Vakavimmissa tapauksissa myrkytyksen seurauksena voi olla pysyvä maksa- tai munuaisvaurio ja hoitamattomana kuolema.</a:t>
            </a:r>
            <a:endParaRPr lang="fi-F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15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Ensiapuohjeet: https://www.hus.fi/sairaanhoito/sairaanhoitopalvelut/myrkytystietokeskus/Ensiapuohjeet/Sivut/default.aspx</a:t>
            </a:r>
            <a:endParaRPr lang="fi-FI" dirty="0"/>
          </a:p>
          <a:p>
            <a:r>
              <a:rPr lang="fi-FI" dirty="0"/>
              <a:t>Aineluettelo: </a:t>
            </a:r>
            <a:r>
              <a:rPr lang="fi-FI" dirty="0">
                <a:hlinkClick r:id="rId4"/>
              </a:rPr>
              <a:t>https://www.hus.fi/sairaanhoito/sairaanhoitopalvelut/myrkytystietokeskus/aineluettelo/Sivut/default.aspx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BB646-84B8-4237-B794-67EEE88C0A3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1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1739-788C-4DF9-8DEB-A8F84D64EBA5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791AD7-23A0-4CF3-AA91-A3EEEBD96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5863" y="4219303"/>
            <a:ext cx="1876697" cy="18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0D5-AC82-4A24-B42D-0AD6FB83D40A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9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7E46-6A96-43C4-B704-4BBAC3D9EE51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2A62-2181-4E30-A152-9A6E08D3BB0F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3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1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114F6-601A-4484-8B56-8FEB60BE2A1F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E44-A015-4207-8B78-6B774C70DECC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E5F7-F158-40EB-89A2-F22516A8C20C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5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4A5E-DA01-4A8D-9DFF-5A5B4FAAC58F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5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A61D-57A3-484A-8B66-71F54CFAF6F0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ABF5-66A9-44C6-8853-D71262D79974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237F-5C71-4E8E-811C-6D2F4B90F91C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1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CB9F8-CA98-4A33-98CB-63D0A701B61C}" type="datetime1">
              <a:rPr lang="fi-FI" smtClean="0"/>
              <a:t>8.3.2023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B02C266-6F06-4BC2-9A63-0EC502AED7A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2986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s.fi/sairaanhoito/sairaanhoitopalvelut/myrkytystietokeskus/Sivut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ainenristi.fi/ensiapu/ensiapuohje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https://www.hus.fi/sairaanhoito/sairaanhoitopalvelut/myrkytystietokeskus/aineluettelo/Sivut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2219-9636-406B-AE93-55E2BF58B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Koti- ja vapaa-ajan tapaturmien ehkäisy</a:t>
            </a:r>
            <a:br>
              <a:rPr lang="fi-FI" b="1" dirty="0"/>
            </a:br>
            <a:r>
              <a:rPr lang="fi-FI" b="1" dirty="0"/>
              <a:t>– Myrkytykset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8BBCF-46CD-497C-8622-DC1573EA7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Sisällöt perustuvat koti- ja vapaa-ajan tapaturmien</a:t>
            </a:r>
          </a:p>
          <a:p>
            <a:r>
              <a:rPr lang="fi-FI" dirty="0"/>
              <a:t>ehkäisytyön sisältöihin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988E9-2B47-45F8-BE6C-E764871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4291D-946A-40ED-813B-9267F06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F576-3919-4D47-BCAB-604704C91BE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66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DE9C-B3D5-454B-A9FB-D2FF682B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b="1" dirty="0" err="1">
                <a:cs typeface="Arial" panose="020B0604020202020204" pitchFamily="34" charset="0"/>
              </a:rPr>
              <a:t>Myrkytys-tapaturmien</a:t>
            </a:r>
            <a:r>
              <a:rPr lang="en-GB" altLang="fi-FI" b="1" dirty="0">
                <a:cs typeface="Arial" panose="020B0604020202020204" pitchFamily="34" charset="0"/>
              </a:rPr>
              <a:t> </a:t>
            </a:r>
            <a:r>
              <a:rPr lang="en-GB" altLang="fi-FI" b="1" dirty="0" err="1">
                <a:cs typeface="Arial" panose="020B0604020202020204" pitchFamily="34" charset="0"/>
              </a:rPr>
              <a:t>ehk</a:t>
            </a:r>
            <a:r>
              <a:rPr lang="en-GB" altLang="fi-FI" b="1" dirty="0" err="1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en-GB" altLang="fi-FI" b="1" dirty="0" err="1">
                <a:cs typeface="Arial" panose="020B0604020202020204" pitchFamily="34" charset="0"/>
              </a:rPr>
              <a:t>isy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97B8-8364-4703-A9E7-96995734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fi-FI" altLang="fi-FI" sz="1800" dirty="0">
                <a:solidFill>
                  <a:schemeClr val="tx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Varaudu myrkytystapaturmaan ennalta </a:t>
            </a:r>
          </a:p>
          <a:p>
            <a:pPr marL="457200" lvl="1" indent="0" fontAlgn="base"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Pidä myrkytysten varalta lääkekaapissa lääkehiiltä (esim. </a:t>
            </a:r>
            <a:r>
              <a:rPr lang="fi-FI" altLang="fi-FI" dirty="0" err="1">
                <a:solidFill>
                  <a:schemeClr val="tx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Carbomix</a:t>
            </a:r>
            <a:r>
              <a:rPr lang="fi-FI" altLang="fi-FI" baseline="30000" dirty="0">
                <a:solidFill>
                  <a:schemeClr val="tx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®</a:t>
            </a:r>
            <a:r>
              <a:rPr lang="fi-FI" altLang="fi-FI" dirty="0">
                <a:solidFill>
                  <a:schemeClr val="tx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 50g pullo) </a:t>
            </a:r>
          </a:p>
          <a:p>
            <a:pPr marL="457200" lvl="1" indent="0" fontAlgn="base"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FontTx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  <a:ea typeface="ヒラギノ角ゴ Pro W3" pitchFamily="-60" charset="-128"/>
                <a:cs typeface="Arial" panose="020B0604020202020204" pitchFamily="34" charset="0"/>
              </a:rPr>
              <a:t>Hanki itsellesi riittävät ensiaputaidot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i-FI" altLang="fi-FI" sz="1800" dirty="0">
                <a:solidFill>
                  <a:schemeClr val="tx1"/>
                </a:solidFill>
                <a:latin typeface="+mj-lt"/>
              </a:rPr>
              <a:t>Älä käytä lääkkeitä ja alkoholia samanaikaisesti</a:t>
            </a:r>
          </a:p>
          <a:p>
            <a:pPr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GB" altLang="fi-FI" sz="1800" dirty="0" err="1">
                <a:solidFill>
                  <a:schemeClr val="tx1"/>
                </a:solidFill>
                <a:latin typeface="+mj-lt"/>
              </a:rPr>
              <a:t>Selvitä</a:t>
            </a:r>
            <a:r>
              <a:rPr lang="en-GB" altLang="fi-FI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i-FI" sz="1800" dirty="0" err="1">
                <a:solidFill>
                  <a:schemeClr val="tx1"/>
                </a:solidFill>
                <a:latin typeface="+mj-lt"/>
              </a:rPr>
              <a:t>heti</a:t>
            </a:r>
            <a:r>
              <a:rPr lang="en-GB" altLang="fi-FI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i-FI" sz="1800" dirty="0" err="1">
                <a:solidFill>
                  <a:schemeClr val="tx1"/>
                </a:solidFill>
                <a:latin typeface="+mj-lt"/>
              </a:rPr>
              <a:t>myrkytysvaara</a:t>
            </a:r>
            <a:r>
              <a:rPr lang="en-GB" altLang="fi-FI" sz="1800" dirty="0">
                <a:solidFill>
                  <a:schemeClr val="tx1"/>
                </a:solidFill>
                <a:latin typeface="+mj-lt"/>
              </a:rPr>
              <a:t> ja </a:t>
            </a:r>
            <a:r>
              <a:rPr lang="en-GB" altLang="fi-FI" sz="1800" dirty="0" err="1">
                <a:solidFill>
                  <a:schemeClr val="tx1"/>
                </a:solidFill>
                <a:latin typeface="+mj-lt"/>
              </a:rPr>
              <a:t>jatkotoimenpiteet</a:t>
            </a:r>
            <a:r>
              <a:rPr lang="en-GB" altLang="fi-FI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altLang="fi-FI" sz="1800" dirty="0">
                <a:solidFill>
                  <a:schemeClr val="accent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myrkytystietokeskuksesta!</a:t>
            </a:r>
            <a:endParaRPr lang="en-GB" altLang="fi-FI" sz="1800" dirty="0">
              <a:solidFill>
                <a:schemeClr val="accent2"/>
              </a:solidFill>
              <a:latin typeface="+mj-lt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816D2-04AA-46AB-AF76-3C461C42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3D495-B111-4235-B0EE-0E96C6F0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F576-3919-4D47-BCAB-604704C91BE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58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12BB1-9B1D-4859-8EF3-AF2F135B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Myrkytys-tietokeskus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70D3-93EF-4268-BC97-484535CC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67" y="864108"/>
            <a:ext cx="3585891" cy="51206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en-US" dirty="0" err="1"/>
              <a:t>Myrkytystietokeskus</a:t>
            </a:r>
            <a:r>
              <a:rPr lang="en-US" dirty="0"/>
              <a:t>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puhelimitse</a:t>
            </a:r>
            <a:r>
              <a:rPr lang="en-US" dirty="0"/>
              <a:t> </a:t>
            </a:r>
            <a:r>
              <a:rPr lang="en-US" dirty="0" err="1"/>
              <a:t>ympäri</a:t>
            </a:r>
            <a:r>
              <a:rPr lang="en-US" dirty="0"/>
              <a:t> </a:t>
            </a:r>
            <a:r>
              <a:rPr lang="en-US" dirty="0" err="1"/>
              <a:t>vuorokauden</a:t>
            </a:r>
            <a:r>
              <a:rPr lang="en-US" dirty="0"/>
              <a:t> </a:t>
            </a:r>
            <a:r>
              <a:rPr lang="en-US" dirty="0" err="1"/>
              <a:t>äkillisten</a:t>
            </a:r>
            <a:r>
              <a:rPr lang="en-US" dirty="0"/>
              <a:t> </a:t>
            </a:r>
            <a:r>
              <a:rPr lang="en-US" dirty="0" err="1"/>
              <a:t>myrkytysten</a:t>
            </a:r>
            <a:r>
              <a:rPr lang="en-US" dirty="0"/>
              <a:t> </a:t>
            </a:r>
            <a:r>
              <a:rPr lang="en-US" dirty="0" err="1"/>
              <a:t>ehkäisyyn</a:t>
            </a:r>
            <a:r>
              <a:rPr lang="en-US" dirty="0"/>
              <a:t> ja </a:t>
            </a:r>
            <a:r>
              <a:rPr lang="en-US" dirty="0" err="1"/>
              <a:t>hoitoon</a:t>
            </a:r>
            <a:r>
              <a:rPr lang="en-US" dirty="0"/>
              <a:t> </a:t>
            </a:r>
            <a:r>
              <a:rPr lang="en-US" dirty="0" err="1"/>
              <a:t>liittyviin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. </a:t>
            </a:r>
          </a:p>
          <a:p>
            <a:pPr marL="342900" lvl="0">
              <a:spcBef>
                <a:spcPct val="20000"/>
              </a:spcBef>
            </a:pPr>
            <a:r>
              <a:rPr lang="en-US" b="1" dirty="0" err="1"/>
              <a:t>Avoinna</a:t>
            </a:r>
            <a:r>
              <a:rPr lang="en-US" b="1" dirty="0"/>
              <a:t> 24 h/</a:t>
            </a:r>
            <a:r>
              <a:rPr lang="en-US" b="1" dirty="0" err="1"/>
              <a:t>vrk</a:t>
            </a:r>
            <a:r>
              <a:rPr lang="en-US" b="1" dirty="0"/>
              <a:t>​</a:t>
            </a:r>
            <a:br>
              <a:rPr lang="en-US" dirty="0"/>
            </a:br>
            <a:r>
              <a:rPr lang="en-US" b="1" dirty="0"/>
              <a:t>0800 147 111</a:t>
            </a:r>
            <a:r>
              <a:rPr lang="en-US" dirty="0"/>
              <a:t> (</a:t>
            </a:r>
            <a:r>
              <a:rPr lang="en-US" dirty="0" err="1"/>
              <a:t>maksuton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​</a:t>
            </a:r>
            <a:r>
              <a:rPr lang="en-US" b="1" dirty="0"/>
              <a:t>09 471 977</a:t>
            </a:r>
            <a:r>
              <a:rPr lang="en-US" dirty="0"/>
              <a:t> (</a:t>
            </a:r>
            <a:r>
              <a:rPr lang="en-US" dirty="0" err="1"/>
              <a:t>normaalihintainen</a:t>
            </a:r>
            <a:r>
              <a:rPr lang="en-US" dirty="0"/>
              <a:t> </a:t>
            </a:r>
            <a:r>
              <a:rPr lang="en-US" dirty="0" err="1"/>
              <a:t>puhelu</a:t>
            </a:r>
            <a:r>
              <a:rPr lang="en-US" dirty="0"/>
              <a:t>)</a:t>
            </a:r>
          </a:p>
          <a:p>
            <a:pPr marL="742950" lvl="1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hlinkClick r:id="rId3"/>
              </a:rPr>
              <a:t>Ensiapuohjeet</a:t>
            </a:r>
            <a:endParaRPr lang="en-US" dirty="0"/>
          </a:p>
          <a:p>
            <a:pPr marL="742950" lvl="1">
              <a:spcBef>
                <a:spcPct val="20000"/>
              </a:spcBef>
              <a:spcAft>
                <a:spcPts val="0"/>
              </a:spcAft>
            </a:pPr>
            <a:r>
              <a:rPr lang="en-US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Aineluettelo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290EAF-00EA-418E-95AA-11E28C649D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818120" y="1900123"/>
            <a:ext cx="3474720" cy="3057754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AECD49-72DB-4520-9068-5FE8E8EC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Kodin turvallisuusvalmennus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A7B1D2-69CF-498C-81EE-2C06824B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209A96F-B844-4630-8EFC-CDC37A346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3395764" y="2425564"/>
            <a:ext cx="1832686" cy="184163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Kodin turvallisuusvalmennus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D31F4-64FA-4BA0-9498-67783267A8C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157F1CE-E2DB-4C72-B2C4-15AF6D5E3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52" y="2425564"/>
            <a:ext cx="1841636" cy="18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spc="-100" dirty="0" err="1"/>
              <a:t>Myrkytys-kuolemat</a:t>
            </a:r>
            <a:r>
              <a:rPr lang="en-US" sz="4100" b="1" spc="-100" dirty="0"/>
              <a:t> </a:t>
            </a:r>
            <a:r>
              <a:rPr lang="en-US" sz="4100" b="1" spc="-100" dirty="0" err="1"/>
              <a:t>ikäryhmittäin</a:t>
            </a:r>
            <a:r>
              <a:rPr lang="en-US" sz="4100" b="1" spc="-100" dirty="0"/>
              <a:t>  </a:t>
            </a:r>
            <a:r>
              <a:rPr lang="en-US" sz="4100" b="1" spc="-100" dirty="0" err="1"/>
              <a:t>vuosina</a:t>
            </a:r>
            <a:r>
              <a:rPr lang="en-US" sz="4100" b="1" spc="-100" dirty="0"/>
              <a:t> 1998-2021</a:t>
            </a:r>
            <a:endParaRPr lang="en-US" sz="4100" spc="-100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9CE3AAAB-52F4-A49F-92F4-7DA4EC08A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933"/>
          <a:stretch/>
        </p:blipFill>
        <p:spPr>
          <a:xfrm>
            <a:off x="4770873" y="1631667"/>
            <a:ext cx="6790280" cy="359466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Kodin turvallisuusvalmennus, Tilastokeskus kuolemansyyt</a:t>
            </a:r>
          </a:p>
          <a:p>
            <a:pPr>
              <a:spcAft>
                <a:spcPts val="600"/>
              </a:spcAft>
            </a:pPr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39F576-3919-4D47-BCAB-604704C91BE1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55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b="1" spc="-100" dirty="0" err="1"/>
              <a:t>Yleisimmät</a:t>
            </a:r>
            <a:r>
              <a:rPr lang="en-US" sz="5500" b="1" spc="-100" dirty="0"/>
              <a:t> </a:t>
            </a:r>
            <a:r>
              <a:rPr lang="en-US" sz="5500" b="1" spc="-100" dirty="0" err="1"/>
              <a:t>myrkytykset</a:t>
            </a:r>
            <a:endParaRPr lang="en-US" sz="5500" b="1" spc="-100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59544DFF-CA90-1519-7F9D-68972861B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3919" y="222457"/>
            <a:ext cx="6145293" cy="41634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Kodin turvallisuusvalmennus, Tilastokeskus kuolemansyyt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639F576-3919-4D47-BCAB-604704C91BE1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0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/>
              <a:t>Tavallisimmat myrkytys-tapaturmat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4B96-977E-4AC0-A2FC-4CD3D74C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</a:rPr>
              <a:t>Lapsista myrkytystapaturmille alttiimpia ovat alle 3-vuotiaat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</a:rPr>
              <a:t>Myrkytyksiä aiheuttavat tavallisimmin</a:t>
            </a:r>
            <a:endParaRPr lang="fi-FI" dirty="0">
              <a:solidFill>
                <a:schemeClr val="tx1"/>
              </a:solidFill>
              <a:latin typeface="+mj-lt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+mj-lt"/>
              </a:rPr>
              <a:t>Lääkkeet, sienet, marjat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+mj-lt"/>
              </a:rPr>
              <a:t>Häkä, kaasut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+mj-lt"/>
              </a:rPr>
              <a:t>Pesuaineet, kemikaalit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  <a:latin typeface="+mj-lt"/>
              </a:rPr>
              <a:t>Alkoholi, muut päihteet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endParaRPr lang="fi-FI" altLang="fi-FI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Lapsilla (0-5v) useimmiten lääkkeet, kasvit, pesuaineet ja kemikaalit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Lapsilla (6-16v) useimmiten alkoholi ja lääkkeet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Aikuisilla useimmiten lääkkeet, alkoholi ja kemikaalit </a:t>
            </a:r>
            <a:r>
              <a:rPr lang="sv-fi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</a:t>
            </a:r>
            <a:r>
              <a:rPr lang="sv-fi" sz="2100" dirty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None/>
            </a:pPr>
            <a:r>
              <a:rPr lang="sv-fi" sz="2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Kodin turvallisuusvalmennus, Myrkytystietokeskus 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F576-3919-4D47-BCAB-604704C91BE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92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/>
              <a:t>Vaarallisimpia kodin kemikaaleja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4B96-977E-4AC0-A2FC-4CD3D74C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190500">
              <a:lnSpc>
                <a:spcPct val="91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Voimakkaasti happamat tai emäksiset pesuaineet</a:t>
            </a:r>
          </a:p>
          <a:p>
            <a:pPr marL="0" indent="0" defTabSz="190500">
              <a:lnSpc>
                <a:spcPct val="91000"/>
              </a:lnSpc>
              <a:buClr>
                <a:srgbClr val="CC0000"/>
              </a:buClr>
              <a:buNone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		esim. putkenavaajat (lipeää), uuninpesuaineet</a:t>
            </a:r>
          </a:p>
          <a:p>
            <a:pPr defTabSz="190500">
              <a:lnSpc>
                <a:spcPct val="91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Autokemikaalit</a:t>
            </a:r>
          </a:p>
          <a:p>
            <a:pPr marL="0" indent="0" defTabSz="190500">
              <a:lnSpc>
                <a:spcPct val="91000"/>
              </a:lnSpc>
              <a:buClr>
                <a:srgbClr val="CC0000"/>
              </a:buClr>
              <a:buNone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	  esim. tuulilasinpesunesteet (metanoli!), jäähdytysnesteet</a:t>
            </a:r>
          </a:p>
          <a:p>
            <a:pPr defTabSz="190500">
              <a:lnSpc>
                <a:spcPct val="91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Maalaustarvikkeet</a:t>
            </a:r>
          </a:p>
          <a:p>
            <a:pPr marL="0" indent="0" defTabSz="190500">
              <a:lnSpc>
                <a:spcPct val="91000"/>
              </a:lnSpc>
              <a:buClr>
                <a:srgbClr val="CC0000"/>
              </a:buClr>
              <a:buNone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     esim. liuottimet, emäksiset pesuaineet </a:t>
            </a:r>
          </a:p>
          <a:p>
            <a:pPr defTabSz="190500">
              <a:lnSpc>
                <a:spcPct val="91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latin typeface="+mj-lt"/>
                <a:cs typeface="Arial" panose="020B0604020202020204" pitchFamily="34" charset="0"/>
              </a:rPr>
              <a:t>Sytytysnesteet	</a:t>
            </a:r>
          </a:p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F576-3919-4D47-BCAB-604704C91BE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91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96D4-0EB1-44EB-B776-6F08C27C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b="1" dirty="0" err="1"/>
              <a:t>Myrkytys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4B96-977E-4AC0-A2FC-4CD3D74C2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fi-FI" dirty="0"/>
              <a:t>Myrkytysoireiden vakavuus ja niiden ilmaantumisen nopeus riippuvat aineesta ja määrästä sekä siitä, millä tavoin myrkky on joutunut elimistöön.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dirty="0"/>
              <a:t>Aine voi joutua elimistöön suun kautta, hengittämällä, ihon ja silmien kautta sekä pistämällä</a:t>
            </a:r>
            <a:r>
              <a:rPr lang="fi-FI" b="1" dirty="0"/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 dirty="0"/>
              <a:t>Oireet: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Pahoinvointi, oksentelu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Iho-oireet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Tokkuraisuus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Päänsärky, huimaus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Hengenahdistus, sydämentykytys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dirty="0"/>
              <a:t>Kouristelu, tajuttomuus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F76B6-66B5-4391-A126-09C46152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85020-5CCA-408C-95F1-B2EDCAD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F576-3919-4D47-BCAB-604704C91BE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23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38BC7-A92D-4947-9CDD-A2CB7C26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Myrkytysten ensiapu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69E4D-1D70-40F8-AE18-1C5AF02C9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719977"/>
            <a:ext cx="3474720" cy="807720"/>
          </a:xfrm>
        </p:spPr>
        <p:txBody>
          <a:bodyPr/>
          <a:lstStyle/>
          <a:p>
            <a:r>
              <a:rPr lang="fi-FI" dirty="0"/>
              <a:t>Myrkyn reitti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24AB4-5756-4227-80CF-B78AC5AD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279" y="2036475"/>
            <a:ext cx="3474720" cy="4023360"/>
          </a:xfrm>
        </p:spPr>
        <p:txBody>
          <a:bodyPr/>
          <a:lstStyle/>
          <a:p>
            <a:r>
              <a:rPr lang="fi-FI" dirty="0"/>
              <a:t>Hengitettynä esim. häkä tai kemikaali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Suun kautta nieltynä: lääkkeet, sienet</a:t>
            </a:r>
          </a:p>
          <a:p>
            <a:endParaRPr lang="fi-FI" dirty="0"/>
          </a:p>
          <a:p>
            <a:r>
              <a:rPr lang="fi-FI" dirty="0"/>
              <a:t>Imeytyy iholta, limakalvoilta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Pistettynä, kyynpurema</a:t>
            </a:r>
          </a:p>
          <a:p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AEE33-394E-49CE-8F9D-71D7AF52F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4878" y="714526"/>
            <a:ext cx="3474720" cy="813171"/>
          </a:xfrm>
        </p:spPr>
        <p:txBody>
          <a:bodyPr/>
          <a:lstStyle/>
          <a:p>
            <a:r>
              <a:rPr lang="fi-FI" dirty="0"/>
              <a:t>Ensiapu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AF39E-6F04-4787-AD92-0F0D949FC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22520" y="2065561"/>
            <a:ext cx="3474720" cy="4023360"/>
          </a:xfrm>
        </p:spPr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Ulos raittiiseen ilmaan, asento jossa on helppo hengittää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Ei saa oksettaa, jos kyse on ei- ärsyttävästä aineesta. 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V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oi antaa lääkehiiltä pakkauksen ohjeen mukaan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  <a:latin typeface="Corbel" panose="020B0503020204020204"/>
              </a:rPr>
              <a:t>Runsas huuhtelu vedellä, silmien osalta aina lääkäriin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Oireen mukainen ensiapu, esim. kyytabletti </a:t>
            </a:r>
          </a:p>
          <a:p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801ECE-CC64-4E5F-9C4C-9AF28C75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FA345A-B0F6-4795-BA37-049A4E92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0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E2AE-B086-47BB-9C50-C017B654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 err="1">
                <a:cs typeface="Arial" panose="020B0604020202020204" pitchFamily="34" charset="0"/>
              </a:rPr>
              <a:t>Myrkytys-tapaturmien</a:t>
            </a:r>
            <a:r>
              <a:rPr lang="en-GB" altLang="fi-FI" dirty="0">
                <a:cs typeface="Arial" panose="020B0604020202020204" pitchFamily="34" charset="0"/>
              </a:rPr>
              <a:t> </a:t>
            </a:r>
            <a:r>
              <a:rPr lang="en-GB" altLang="fi-FI" dirty="0" err="1">
                <a:cs typeface="Arial" panose="020B0604020202020204" pitchFamily="34" charset="0"/>
              </a:rPr>
              <a:t>ehk</a:t>
            </a:r>
            <a:r>
              <a:rPr lang="en-GB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en-GB" altLang="fi-FI" dirty="0" err="1">
                <a:cs typeface="Arial" panose="020B0604020202020204" pitchFamily="34" charset="0"/>
              </a:rPr>
              <a:t>isy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921B-0359-4C0B-9DA3-15E051BEC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cs typeface="Arial"/>
              </a:rPr>
              <a:t>Perehdy tuotteiden varoitusmerkintöihin ja käyttöohjeisiin.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cs typeface="Arial"/>
              </a:rPr>
              <a:t>Säilytä vaaralliset aineet turvallisesti.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cs typeface="Arial"/>
              </a:rPr>
              <a:t>Kodin kemikaalit ja lääkkeet lukkojen takana alkuperäispakkauksissaan.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cs typeface="Arial"/>
              </a:rPr>
              <a:t>Valitse turvakorkilla varustettuja tuotteita.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i-FI" altLang="fi-FI" dirty="0">
                <a:solidFill>
                  <a:schemeClr val="tx1"/>
                </a:solidFill>
                <a:cs typeface="Arial"/>
              </a:rPr>
              <a:t>Pidä tupakat ja tupakantumpit lasten ulottumattomissa.</a:t>
            </a:r>
          </a:p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E86-E240-437F-9844-E57BB9BD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D213-B636-4449-909F-196FB648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 descr="LÃ¤Ã¤ketiede, PillereitÃ¤, Verenpaine, Verenpainetauti">
            <a:extLst>
              <a:ext uri="{FF2B5EF4-FFF2-40B4-BE49-F238E27FC236}">
                <a16:creationId xmlns:a16="http://schemas.microsoft.com/office/drawing/2014/main" id="{D0E259F6-92F9-4A62-AF32-1F49BE77B9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6" r="15229"/>
          <a:stretch/>
        </p:blipFill>
        <p:spPr bwMode="auto">
          <a:xfrm>
            <a:off x="7742913" y="868680"/>
            <a:ext cx="362608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8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F506-FA25-462C-AE5B-CF415FE3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08896" cy="4601183"/>
          </a:xfrm>
        </p:spPr>
        <p:txBody>
          <a:bodyPr/>
          <a:lstStyle/>
          <a:p>
            <a:r>
              <a:rPr lang="en-US" altLang="en-US" dirty="0" err="1"/>
              <a:t>Myrkyllisten</a:t>
            </a:r>
            <a:r>
              <a:rPr lang="en-US" altLang="en-US" dirty="0"/>
              <a:t> </a:t>
            </a:r>
            <a:r>
              <a:rPr lang="en-US" altLang="en-US" dirty="0" err="1"/>
              <a:t>aineiden</a:t>
            </a:r>
            <a:r>
              <a:rPr lang="en-US" altLang="en-US" dirty="0"/>
              <a:t> </a:t>
            </a:r>
            <a:r>
              <a:rPr lang="en-US" altLang="en-US" dirty="0" err="1"/>
              <a:t>tunnistaminen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0AC6-6844-4C78-ABD7-F832B10711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Opettele tunnistamaan sienet ja myrkylliset kasvit.</a:t>
            </a:r>
          </a:p>
          <a:p>
            <a:r>
              <a:rPr lang="fi-FI" dirty="0"/>
              <a:t>Tunnistamattomia sieniä ei pidä syödä.</a:t>
            </a:r>
          </a:p>
          <a:p>
            <a:r>
              <a:rPr lang="fi-FI" dirty="0"/>
              <a:t>Pidä myrkylliset sisäkasvit poissa lasten ulottuvilta.</a:t>
            </a:r>
          </a:p>
          <a:p>
            <a:r>
              <a:rPr lang="fi-FI" dirty="0"/>
              <a:t>Opeta lapsia, ettei kaikkea laiteta suuhun.</a:t>
            </a:r>
          </a:p>
          <a:p>
            <a:endParaRPr lang="fi-F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CA1C64-1A7F-43C7-A0A2-F7C6ABE2D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18438" y="975703"/>
            <a:ext cx="3475037" cy="49065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C36A-9AAF-42AC-9C3B-3DDC2483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BFC6-3115-457A-AEF2-44110733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9624"/>
      </p:ext>
    </p:extLst>
  </p:cSld>
  <p:clrMapOvr>
    <a:masterClrMapping/>
  </p:clrMapOvr>
</p:sld>
</file>

<file path=ppt/theme/theme1.xml><?xml version="1.0" encoding="utf-8"?>
<a:theme xmlns:a="http://schemas.openxmlformats.org/drawingml/2006/main" name="1_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796</Words>
  <Application>Microsoft Office PowerPoint</Application>
  <PresentationFormat>Widescreen</PresentationFormat>
  <Paragraphs>122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Georgia</vt:lpstr>
      <vt:lpstr>Open Sans</vt:lpstr>
      <vt:lpstr>Segoe UI</vt:lpstr>
      <vt:lpstr>Wingdings 2</vt:lpstr>
      <vt:lpstr>1_Frame</vt:lpstr>
      <vt:lpstr>Koti- ja vapaa-ajan tapaturmien ehkäisy – Myrkytykset</vt:lpstr>
      <vt:lpstr>Myrkytys-kuolemat ikäryhmittäin  vuosina 1998-2021</vt:lpstr>
      <vt:lpstr>Yleisimmät myrkytykset</vt:lpstr>
      <vt:lpstr>Tavallisimmat myrkytys-tapaturmat</vt:lpstr>
      <vt:lpstr>Vaarallisimpia kodin kemikaaleja</vt:lpstr>
      <vt:lpstr>Myrkytys</vt:lpstr>
      <vt:lpstr>Myrkytysten ensiapu </vt:lpstr>
      <vt:lpstr>Myrkytys-tapaturmien ehkäisy</vt:lpstr>
      <vt:lpstr>Myrkyllisten aineiden tunnistaminen</vt:lpstr>
      <vt:lpstr>Myrkytys-tapaturmien ehkäisy</vt:lpstr>
      <vt:lpstr>Myrkytys-tietokeskus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Förebyggande av olyckor i hemmet och på fritiden – Förgiftningar</dc:title>
  <dc:creator>Kopperi Eeva</dc:creator>
  <cp:lastModifiedBy>Aakko Saara</cp:lastModifiedBy>
  <cp:revision>11</cp:revision>
  <dcterms:created xsi:type="dcterms:W3CDTF">2021-05-25T11:45:25Z</dcterms:created>
  <dcterms:modified xsi:type="dcterms:W3CDTF">2023-03-08T14:33:19Z</dcterms:modified>
</cp:coreProperties>
</file>