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8"/>
  </p:notesMasterIdLst>
  <p:sldIdLst>
    <p:sldId id="256" r:id="rId5"/>
    <p:sldId id="287" r:id="rId6"/>
    <p:sldId id="257" r:id="rId7"/>
    <p:sldId id="281" r:id="rId8"/>
    <p:sldId id="263" r:id="rId9"/>
    <p:sldId id="308" r:id="rId10"/>
    <p:sldId id="307" r:id="rId11"/>
    <p:sldId id="290" r:id="rId12"/>
    <p:sldId id="306" r:id="rId13"/>
    <p:sldId id="289" r:id="rId14"/>
    <p:sldId id="293" r:id="rId15"/>
    <p:sldId id="295" r:id="rId16"/>
    <p:sldId id="265" r:id="rId17"/>
    <p:sldId id="262" r:id="rId18"/>
    <p:sldId id="266" r:id="rId19"/>
    <p:sldId id="288" r:id="rId20"/>
    <p:sldId id="259" r:id="rId21"/>
    <p:sldId id="260" r:id="rId22"/>
    <p:sldId id="261" r:id="rId23"/>
    <p:sldId id="303" r:id="rId24"/>
    <p:sldId id="300" r:id="rId25"/>
    <p:sldId id="304" r:id="rId26"/>
    <p:sldId id="27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DC205-A0E7-46EC-986A-1AFE2C368A11}" v="57" dt="2025-10-24T10:34:22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88200" autoAdjust="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7ADB-BF81-4F7B-B89E-8C5B1A1EFE8C}" type="datetimeFigureOut">
              <a:rPr lang="fi-FI" smtClean="0"/>
              <a:t>17.11.2025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84AA-B612-43EC-BC30-EA599CC723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39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1D5AFA-328E-C748-9683-520FAB4A86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04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79AA0-E0D0-82B1-4D3F-7EE120D3D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416DC7EA-B614-C2DF-26D4-E9AA04E086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85CBB338-915B-BE4D-0D94-379906392E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B954BD-5F7C-6820-0EDB-3E982976D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B84AA-B612-43EC-BC30-EA599CC723F9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899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E6300-F888-BE78-4BDA-5FE36AC62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91088134-8EA0-9C9D-432D-CDE538E279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4F8ADA3-CA29-83D7-F3BB-DDC011378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A7633DE-7BA0-E87F-2E4D-23650457B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B84AA-B612-43EC-BC30-EA599CC723F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38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 sz="1200" dirty="0"/>
              <a:t>Tärkeä huomioida, että muistisairaudet vaikuttavat ja etenevät yksilöllisesti.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EB84AA-B612-43EC-BC30-EA599CC723F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27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4E3EC-5747-4175-BD1C-E850062335D9}" type="datetime1">
              <a:rPr lang="fi-FI" smtClean="0"/>
              <a:t>17.11.2025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6A52E0-0E69-460B-93EE-51ED4F9A4E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80785" y="4140926"/>
            <a:ext cx="1955074" cy="195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43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0248-3953-4B5B-B91B-2DF26C0ED5B4}" type="datetime1">
              <a:rPr lang="fi-FI" smtClean="0"/>
              <a:t>17.11.2025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00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0ADD-603A-4EDA-B744-E686413E9D6C}" type="datetime1">
              <a:rPr lang="fi-FI" smtClean="0"/>
              <a:t>17.11.2025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75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FFA43-2AA4-4A5A-8C3C-DCAD04783BF0}" type="datetime1">
              <a:rPr lang="fi-FI" smtClean="0"/>
              <a:t>17.11.2025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88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1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F1E4-C7B1-4F57-8B3C-497CBA3E9C3A}" type="datetime1">
              <a:rPr lang="fi-FI" smtClean="0"/>
              <a:t>17.11.2025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63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0775-623F-4FDF-9037-8D8762C50DD9}" type="datetime1">
              <a:rPr lang="fi-FI" smtClean="0"/>
              <a:t>17.11.2025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4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5F0B6-64D5-4C7F-B712-90A4587913CC}" type="datetime1">
              <a:rPr lang="fi-FI" smtClean="0"/>
              <a:t>17.11.2025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70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8690-A5E7-434F-B4D0-AB66A4CD40DD}" type="datetime1">
              <a:rPr lang="fi-FI" smtClean="0"/>
              <a:t>17.11.2025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51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99A2-A72A-4428-B6C9-44131ED9F7D7}" type="datetime1">
              <a:rPr lang="fi-FI" smtClean="0"/>
              <a:t>17.11.2025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305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F8D7-BD7C-4EEF-AAEB-E28C783365DB}" type="datetime1">
              <a:rPr lang="fi-FI" smtClean="0"/>
              <a:t>17.11.2025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824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9A13E-F03F-4504-8ACA-BEFF1644C867}" type="datetime1">
              <a:rPr lang="fi-FI" smtClean="0"/>
              <a:t>17.11.2025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2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B2476F-8E00-40FC-A9F3-EED3991A5419}" type="datetime1">
              <a:rPr lang="fi-FI" smtClean="0"/>
              <a:t>17.11.2025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F040D1AC-0989-41DD-9D74-3919B7094DCE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7D01D62E-C8A0-48B1-ADE1-A5CE64A021F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29868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2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uistiliitto.fi/muistisairaan-kaatumisvaaran-arviointi-haasteet-ja-mahdollisuud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O7XntTYpy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istikummit.fi/verkkotuokio" TargetMode="External"/><Relationship Id="rId2" Type="http://schemas.openxmlformats.org/officeDocument/2006/relationships/hyperlink" Target="https://www.muistikummit.fi/kummituokio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a.fi/fi-FI/Lainat_ja_avustukset/Korjausavustukset/Korjausavustus_iakkaiden_ja_vammaisten_henkiloiden_asuntoihin" TargetMode="External"/><Relationship Id="rId3" Type="http://schemas.openxmlformats.org/officeDocument/2006/relationships/hyperlink" Target="https://www.martat.fi/wp-content/uploads/2022/07/AsumisenApu-Asumisen-pikatestin-ohjeistus_martoille.pdf" TargetMode="External"/><Relationship Id="rId7" Type="http://schemas.openxmlformats.org/officeDocument/2006/relationships/hyperlink" Target="https://vtkl.fi/toiminta/korjausneuvonta" TargetMode="External"/><Relationship Id="rId2" Type="http://schemas.openxmlformats.org/officeDocument/2006/relationships/hyperlink" Target="http://www.vanheneminen.fi/asumin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uistiliitto.fi/muistisairaus-ja-arki/asuminen/" TargetMode="External"/><Relationship Id="rId5" Type="http://schemas.openxmlformats.org/officeDocument/2006/relationships/hyperlink" Target="https://www.kotitapaturma.fi/aineistopankki/turvallisuustestit/kodin-turvallisuuden-tarkistuslista/" TargetMode="External"/><Relationship Id="rId10" Type="http://schemas.openxmlformats.org/officeDocument/2006/relationships/hyperlink" Target="https://www.muistiturku.fi/media/filer_public/19/b3/19b3cc9b-86db-4d5d-bde3-6ef483a05e01/trygga_ar_for_minnesfamiljer.pdf" TargetMode="External"/><Relationship Id="rId4" Type="http://schemas.openxmlformats.org/officeDocument/2006/relationships/hyperlink" Target="https://www.vanheneminen.fi/wp-content/uploads/sites/2/2025/08/esteettoman-asumisen-tarkistuslista.pdf" TargetMode="External"/><Relationship Id="rId9" Type="http://schemas.openxmlformats.org/officeDocument/2006/relationships/hyperlink" Target="https://www.muistiturku.fi/media/filer_public/20/cf/20cf9e4e-7b85-46be-9449-a6b3031ce160/turvallisia_vuosia_muistiperheille.pdf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tanja.kulmala@muistiliitto.fi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6BF09-31AC-4B23-830B-8D09EA1E2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fi-FI" b="0" dirty="0"/>
              <a:t>Koti- ja vapaa-ajan tapaturmien ehkäisy – M</a:t>
            </a:r>
            <a:r>
              <a:rPr lang="fi-FI" dirty="0"/>
              <a:t>uistisairaudet ja tapaturmat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9641F-4003-4518-B547-83EA388D6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Sisällöt perustuvat koti- ja vapaa-ajan tapaturmien ehkäisytyön sisältöihin</a:t>
            </a:r>
          </a:p>
          <a:p>
            <a:r>
              <a:rPr lang="fi-FI" dirty="0" err="1"/>
              <a:t>Turvakoutsivalmennus</a:t>
            </a:r>
            <a:r>
              <a:rPr lang="fi-FI" dirty="0"/>
              <a:t> syksy 2025</a:t>
            </a:r>
          </a:p>
          <a:p>
            <a:r>
              <a:rPr lang="fi-FI" dirty="0"/>
              <a:t>Tanja Kulmala, Muistiliitto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AAEB4-E4F0-4940-B822-842985E0C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F9F0B-D584-42EC-9E90-0AD75662F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/>
          <a:lstStyle/>
          <a:p>
            <a:fld id="{F040D1AC-0989-41DD-9D74-3919B7094DC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27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A5EE31-D2EF-A439-F7B8-316CC0A27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400" dirty="0"/>
              <a:t>Jotta asuminen on turvallista, laadukasta ja omannäköistä, tarvitaan </a:t>
            </a:r>
          </a:p>
          <a:p>
            <a:pPr lvl="1"/>
            <a:r>
              <a:rPr lang="fi-FI" sz="2200" dirty="0"/>
              <a:t>ennakointia</a:t>
            </a:r>
          </a:p>
          <a:p>
            <a:pPr lvl="1"/>
            <a:r>
              <a:rPr lang="fi-FI" sz="2200" dirty="0"/>
              <a:t>asumisen esteettömyyden ja toimivuuden arviointia</a:t>
            </a:r>
          </a:p>
          <a:p>
            <a:pPr lvl="1"/>
            <a:r>
              <a:rPr lang="fi-FI" sz="2200" dirty="0"/>
              <a:t>turvallisuuden huomioimista ja riskien kartoittamista</a:t>
            </a:r>
          </a:p>
          <a:p>
            <a:pPr lvl="1"/>
            <a:r>
              <a:rPr lang="fi-FI" sz="2200" dirty="0"/>
              <a:t>oikeita turva- ja apuvälineitä. </a:t>
            </a:r>
          </a:p>
          <a:p>
            <a:r>
              <a:rPr lang="fi-FI" sz="2400" dirty="0"/>
              <a:t>Mitä varhaisemmassa vaiheessa asioita pohtii, sitä helpommin uusiin ajatuksiin ja tuleviin muutoksiin ehtii tottua, ne on hyväksyä ja ottaa käyttöön.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cs typeface="Arial" panose="020B0604020202020204" pitchFamily="34" charset="0"/>
              </a:rPr>
              <a:t>Vaaranpaikkoja ja turvallisuusasioita tulee pohtia hyvissä ajoin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200" dirty="0">
                <a:cs typeface="Arial" panose="020B0604020202020204" pitchFamily="34" charset="0"/>
              </a:rPr>
              <a:t>samat riskit kuin ikäihmisillä yleisesti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cs typeface="Arial" panose="020B0604020202020204" pitchFamily="34" charset="0"/>
              </a:rPr>
              <a:t>kenellä on </a:t>
            </a:r>
            <a:r>
              <a:rPr lang="fi-FI" altLang="fi-FI" sz="2000" b="1" dirty="0">
                <a:cs typeface="Arial" panose="020B0604020202020204" pitchFamily="34" charset="0"/>
              </a:rPr>
              <a:t>vastuu </a:t>
            </a:r>
            <a:r>
              <a:rPr lang="fi-FI" altLang="fi-FI" sz="2000" dirty="0">
                <a:cs typeface="Arial" panose="020B0604020202020204" pitchFamily="34" charset="0"/>
              </a:rPr>
              <a:t>turvallisuuteen liittyvistä asioista silloin, kun henkilö itse ei enää pysty?</a:t>
            </a:r>
            <a:endParaRPr lang="fi-FI" altLang="fi-FI" sz="2400" dirty="0"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cs typeface="Arial" panose="020B0604020202020204" pitchFamily="34" charset="0"/>
              </a:rPr>
              <a:t>Muistetaan myös yksinasuvat, kuka huolehtii heistä?</a:t>
            </a:r>
          </a:p>
          <a:p>
            <a:pPr lvl="1"/>
            <a:endParaRPr lang="fi-FI" sz="22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FBA7190-646D-F89E-E17F-C73023E71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781CCFA-0695-2974-5AFC-179DFDB32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10</a:t>
            </a:fld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FC4D3BA-4676-9EAA-2118-B7D48A1B78CE}"/>
              </a:ext>
            </a:extLst>
          </p:cNvPr>
          <p:cNvSpPr txBox="1"/>
          <p:nvPr/>
        </p:nvSpPr>
        <p:spPr>
          <a:xfrm>
            <a:off x="365850" y="1659285"/>
            <a:ext cx="293778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b="1" spc="-60" dirty="0">
                <a:solidFill>
                  <a:srgbClr val="FFFFFF"/>
                </a:solidFill>
                <a:latin typeface="Corbel" panose="020B0503020204020204"/>
                <a:ea typeface="+mj-ea"/>
                <a:cs typeface="+mj-cs"/>
              </a:rPr>
              <a:t>Valtaosa muistisairaista ihmisistä asuu omissa kodeissaan ja tulevaisuudessa myös  yhteisöllisissä asumispalveluissa</a:t>
            </a:r>
          </a:p>
        </p:txBody>
      </p:sp>
    </p:spTree>
    <p:extLst>
      <p:ext uri="{BB962C8B-B14F-4D97-AF65-F5344CB8AC3E}">
        <p14:creationId xmlns:p14="http://schemas.microsoft.com/office/powerpoint/2010/main" val="3786943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AD604D-8480-C866-5682-CC0B63E4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Muistiystävällinen asuminen tukee muistisairaan toimintakykyä ja turvallisuutta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BF0D70-65FF-7361-EA33-339C19167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Selkeät ja esteettömät tilaratkaisut, hahmottamista helpottava värimaailma ja orientaatiota tukeva ympäristö</a:t>
            </a:r>
          </a:p>
          <a:p>
            <a:pPr lvl="1"/>
            <a:r>
              <a:rPr lang="fi-FI" sz="2000" dirty="0"/>
              <a:t>vähentää myös eksymisiä.</a:t>
            </a:r>
          </a:p>
          <a:p>
            <a:r>
              <a:rPr lang="fi-FI" sz="2400" dirty="0"/>
              <a:t>Oikea-aikaiset apuvälineet ja teknologia tukevat itsenäistä arkea ja turvallista kotona asumista.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paikannukseen perustuvat turvalaitteet mahdollistavat itsenäisen ulkoilun ja tuovat turvaa sekä sairastuneille että läheisille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1800" dirty="0">
                <a:latin typeface="+mj-lt"/>
                <a:cs typeface="Arial" panose="020B0604020202020204" pitchFamily="34" charset="0"/>
              </a:rPr>
              <a:t>huom. muistisairaan oma suostumus!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Vaaranpaikkojen yksilöllinen kartoittaminen!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ABB91A-98B2-368A-B6C7-DB79BA09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6DA621-7A6A-1ECF-5A41-4DE41E4B7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5372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AD604D-8480-C866-5682-CC0B63E4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POHDI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BF0D70-65FF-7361-EA33-339C19167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Kotona asumisen tulee tuntua turvalliselta, miellyttävältä ja mielekkäältä. </a:t>
            </a:r>
          </a:p>
          <a:p>
            <a:pPr lvl="1"/>
            <a:r>
              <a:rPr lang="fi-FI" sz="2000" dirty="0"/>
              <a:t>kotia muokkaamalla voidaan saada aikaiseksi toimivia ratkaisuja, huomioidaan aina myös muistisairaan näkökulma.</a:t>
            </a:r>
          </a:p>
          <a:p>
            <a:pPr lvl="1"/>
            <a:r>
              <a:rPr lang="fi-FI" sz="2000" dirty="0"/>
              <a:t>mikä tekee kodista toimivan ja turvallisen? Mitkä ovat tärkeitä palveluja, joita kodin lähellä tulisi olla?</a:t>
            </a:r>
          </a:p>
          <a:p>
            <a:pPr lvl="1"/>
            <a:r>
              <a:rPr lang="fi-FI" sz="2000" dirty="0"/>
              <a:t>Miten nykyisessä kodissa pärjää seuraavat viisi vuotta? Mitä kodissa täytyy muuttua, jotta siellä pärjää tai millainen kodin tulisi olla? </a:t>
            </a:r>
            <a:endParaRPr lang="fi-FI" sz="2200" dirty="0"/>
          </a:p>
          <a:p>
            <a:r>
              <a:rPr lang="fi-FI" sz="2400" dirty="0"/>
              <a:t>Kun sairaus etenee, oma koti ei välttämättä ole enää toimiva ja turvallinen.</a:t>
            </a:r>
          </a:p>
          <a:p>
            <a:r>
              <a:rPr lang="fi-FI" sz="2400" dirty="0"/>
              <a:t>Tulee pohtia myös, milloin itsenäinen asuminen ei ole enää turvallista ja mahdollista.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ABB91A-98B2-368A-B6C7-DB79BA098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6DA621-7A6A-1ECF-5A41-4DE41E4B7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466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175D-2D1B-4AB3-9D5D-49BDB7FBD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b="1" dirty="0"/>
              <a:t>Kaatuminen ja muistisairaudet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D70D8-964F-463C-A1D5-3BA68B032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F96F1-C812-4C0C-AE8B-3A1C0D7D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D0E2B-2535-45E3-BDE5-C9B5D01A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584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Muistisairaus lisää </a:t>
            </a:r>
            <a:r>
              <a:rPr lang="fi-FI" dirty="0"/>
              <a:t>riskiä </a:t>
            </a:r>
            <a:r>
              <a:rPr lang="fi-FI" b="1" dirty="0"/>
              <a:t>kaatua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Muistisairauden edetessä tapahtuu kaatumis- ja putoamisvaaraa lisääviä muutoksia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kehossa (jähmeät, epätarkoituksenmukaiset liikkeet)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toiminnassa (hätäily, liiallinen varominen)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hahmottamisessa (istuu tai astuu ”harhaan”)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reagointi- ja päättelykyvyssä (</a:t>
            </a:r>
            <a:r>
              <a:rPr lang="fi-FI" sz="2200" dirty="0"/>
              <a:t>riskinotto, kaatumispelko)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liikkumiskyvyssä (ei ”osaa” nousta tuolista ylös)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vireystilassa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1800" dirty="0"/>
              <a:t>Johtuvatko liikkumisen ongelmat muistisairaudesta vai liian vähäisestä liikkumisesta?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Muistisairaiden henkilöiden kaatumisriski on kaksinkertainen ikätovereihin verrattuna!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396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3120-D145-45CE-BA4D-C2B2459C8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8" y="1123837"/>
            <a:ext cx="3160294" cy="4601183"/>
          </a:xfrm>
        </p:spPr>
        <p:txBody>
          <a:bodyPr/>
          <a:lstStyle/>
          <a:p>
            <a:r>
              <a:rPr lang="fi-FI" b="1" dirty="0"/>
              <a:t>Muistisairaudet ja kaatuminen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6DEDE-2A08-4432-ABD0-8CC55976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Kaatumisten ehkäisyssä korostuu ennaltaehkäisy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tunnistetaan vaaranpaikat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pidetään huolta riittävästä liikunnasta, erityisesti säännöllinen tasapaino- ja lihasvoimaharjoittelu sekä kaikki arjessa tapahtuva </a:t>
            </a:r>
            <a:r>
              <a:rPr lang="fi-FI" sz="2400"/>
              <a:t>liike.</a:t>
            </a:r>
            <a:endParaRPr lang="fi-FI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hankitaan liikkumiseen tarvittavia apuvälineitä ja tukikahvoja. Opetellaan niiden käyttö yhdessä ja ajoissa!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hlinkClick r:id="rId2"/>
              </a:rPr>
              <a:t>Muistisairaan kaatumisvaaran arviointi: Haasteet ja mahdollisuudet - Muistiliitto</a:t>
            </a:r>
            <a:r>
              <a:rPr lang="fi-FI" sz="2000" dirty="0"/>
              <a:t> (blogikirjoitus)</a:t>
            </a:r>
            <a:endParaRPr lang="fi-FI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8999B-D961-4034-BE40-8AAFE9D1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44D06-AF7B-4EE8-A466-3F9B6BE4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429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3433C-B5B3-465B-BFE3-1648000D64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b="1" dirty="0"/>
              <a:t>Muisti ja paloturvallisuus</a:t>
            </a:r>
            <a:endParaRPr lang="fi-FI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D9325-9185-46B9-A446-C360A0D4F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E43C29-D1D0-4085-BADC-61C85AB6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900E8-0E05-4685-95AD-EC99CAC60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8710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9881" cy="4601183"/>
          </a:xfrm>
        </p:spPr>
        <p:txBody>
          <a:bodyPr/>
          <a:lstStyle/>
          <a:p>
            <a:r>
              <a:rPr lang="fi-FI" b="1" dirty="0"/>
              <a:t>Muistisairaus ja palo-turvallisuus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Paloturvallisuus vaatii uudenlaista huomiota, sillä muistin heikkeneminen ja muut muistisairaudesta johtuvat vaikeudet voivat johtaa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unohduksiin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1800" dirty="0"/>
              <a:t>liesi jää päälle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1800" dirty="0"/>
              <a:t>unohtuu, mitä oli tekemässä, kun esim. puhelin soi ja vaatteiden silittäminen jää kesken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sähkölaitteiden oikeaan käyttöön, esim. mikro, vedenkeitin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Avotulen käyttöä, kuten takan ja kynttilöiden polttamista, täytyy harkita toimintakyvyn mukaan ja hankkia tarvittavat turvavälineet.</a:t>
            </a:r>
          </a:p>
          <a:p>
            <a:pPr marL="0" indent="0">
              <a:buNone/>
            </a:pPr>
            <a:endParaRPr lang="fi-FI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Paloturvallisuus ja muistisairaudet -video</a:t>
            </a:r>
            <a:endParaRPr lang="fi-FI" dirty="0">
              <a:solidFill>
                <a:schemeClr val="accent2"/>
              </a:solidFill>
            </a:endParaRP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0136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Kenen vastuulla 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palovaroittimien tarkistaminen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sähkölaitteiden kunnossapito ja käytön opastus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pölyjen siivoaminen kodinkoneiden takaa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uusien itsestään sammuvien piensähkölaitteiden hankinta ja käytön harjoittelu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saunan siisteydestä huolehtiminen ja mm. kiuaskivien vaihto?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8690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b="1" dirty="0"/>
              <a:t>Poistuminen</a:t>
            </a:r>
            <a:endParaRPr lang="en-US" b="1" spc="-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57175" lvl="0" indent="-257175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latin typeface="+mj-lt"/>
                <a:cs typeface="Arial"/>
              </a:rPr>
              <a:t>Tulipalotilanteessa poistumistilanne sisältää monia vaiheita, joiden muistaminen vaatii keneltä tahansa paljon uudessa tilanteessa</a:t>
            </a:r>
            <a:r>
              <a:rPr lang="fi-FI" dirty="0">
                <a:solidFill>
                  <a:schemeClr val="bg1"/>
                </a:solidFill>
                <a:latin typeface="+mj-lt"/>
                <a:cs typeface="Arial"/>
              </a:rPr>
              <a:t>.</a:t>
            </a:r>
          </a:p>
          <a:p>
            <a:pPr marL="257175" lvl="0" indent="-257175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  <a:latin typeface="+mj-lt"/>
                <a:cs typeface="Arial"/>
              </a:rPr>
              <a:t>Poistuminen vaatii myös hyvää toimintakykyä</a:t>
            </a:r>
            <a:r>
              <a:rPr lang="fi-FI" dirty="0">
                <a:solidFill>
                  <a:schemeClr val="bg1"/>
                </a:solidFill>
                <a:latin typeface="+mj-lt"/>
                <a:cs typeface="Arial"/>
              </a:rPr>
              <a:t>.</a:t>
            </a:r>
          </a:p>
          <a:p>
            <a:pPr marL="257175" lvl="0" indent="-257175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fi-FI" dirty="0">
              <a:solidFill>
                <a:schemeClr val="bg1"/>
              </a:solidFill>
              <a:latin typeface="+mj-lt"/>
              <a:cs typeface="Arial"/>
            </a:endParaRPr>
          </a:p>
          <a:p>
            <a:pPr marL="0" lvl="0" indent="0" fontAlgn="base">
              <a:spcAft>
                <a:spcPct val="0"/>
              </a:spcAft>
              <a:buNone/>
            </a:pPr>
            <a:endParaRPr lang="en-US" dirty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6" name="Content Placeholder 5" descr="Diagram&#10;&#10;Description automatically generated">
            <a:extLst>
              <a:ext uri="{FF2B5EF4-FFF2-40B4-BE49-F238E27FC236}">
                <a16:creationId xmlns:a16="http://schemas.microsoft.com/office/drawing/2014/main" id="{684BAA3A-2614-455A-9E5C-90A156E50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944" y="1148202"/>
            <a:ext cx="3778286" cy="4552152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 err="1">
                <a:latin typeface="+mn-lt"/>
                <a:ea typeface="+mn-ea"/>
                <a:cs typeface="+mn-cs"/>
              </a:rPr>
              <a:t>Turvakoutsivalmennus</a:t>
            </a:r>
            <a:r>
              <a:rPr lang="en-US" kern="1200" dirty="0">
                <a:latin typeface="+mn-lt"/>
                <a:ea typeface="+mn-ea"/>
                <a:cs typeface="+mn-cs"/>
              </a:rPr>
              <a:t> 2025,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kuva</a:t>
            </a:r>
            <a:r>
              <a:rPr lang="en-US" dirty="0"/>
              <a:t>: </a:t>
            </a:r>
            <a:r>
              <a:rPr lang="en-US" dirty="0" err="1"/>
              <a:t>Varsinais</a:t>
            </a:r>
            <a:r>
              <a:rPr lang="en-US" dirty="0"/>
              <a:t>-Suomen </a:t>
            </a:r>
            <a:r>
              <a:rPr lang="en-US" dirty="0" err="1"/>
              <a:t>Muistiyhdistys</a:t>
            </a:r>
            <a:r>
              <a:rPr lang="en-US" dirty="0"/>
              <a:t> </a:t>
            </a:r>
            <a:r>
              <a:rPr lang="en-US" dirty="0" err="1"/>
              <a:t>ry</a:t>
            </a:r>
            <a:endParaRPr lang="sv-fi" dirty="0"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F040D1AC-0989-41DD-9D74-3919B7094DCE}" type="slidenum">
              <a:rPr lang="en-US" b="1" kern="1200" dirty="0"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19</a:t>
            </a:fld>
            <a:endParaRPr lang="en-US" b="1" kern="1200"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8D8D0B-EEC4-4C35-AF82-AE086D7AA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37" y="1"/>
            <a:ext cx="1040063" cy="69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5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2A8650F8-4C5B-4773-8928-B746427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93" y="782664"/>
            <a:ext cx="7674406" cy="5207432"/>
          </a:xfrm>
        </p:spPr>
        <p:txBody>
          <a:bodyPr>
            <a:normAutofit fontScale="90000"/>
          </a:bodyPr>
          <a:lstStyle/>
          <a:p>
            <a:br>
              <a:rPr lang="fi-FI" dirty="0">
                <a:solidFill>
                  <a:schemeClr val="tx1"/>
                </a:solidFill>
              </a:rPr>
            </a:b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Muistisairaudet ovat kansantauti, ja sairastuneiden määrä kasvaa väestön ikääntyessä, sillä ikä on muistisairauksien merkittävin yksittäinen riskitekijä.</a:t>
            </a:r>
            <a:br>
              <a:rPr lang="fi-FI" dirty="0">
                <a:solidFill>
                  <a:schemeClr val="tx1"/>
                </a:solidFill>
              </a:rPr>
            </a:b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Muistisairaus ei kuitenkaan ole osa normaalia ikääntymistä, vaan muistisairauksia voidaan ehkäistä tai sairastumisajankohtaa lykätä.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811705-65C5-4D0F-B958-AD5F0174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675" y="6367019"/>
            <a:ext cx="1968989" cy="349540"/>
          </a:xfrm>
        </p:spPr>
        <p:txBody>
          <a:bodyPr/>
          <a:lstStyle/>
          <a:p>
            <a:fld id="{45DF6F37-5097-4E47-8B81-D0C39EA1F6C1}" type="datetime1">
              <a:rPr lang="fi-FI" noProof="0" smtClean="0">
                <a:solidFill>
                  <a:schemeClr val="tx1"/>
                </a:solidFill>
              </a:rPr>
              <a:t>17.11.2025</a:t>
            </a:fld>
            <a:endParaRPr lang="fi-FI" noProof="0">
              <a:solidFill>
                <a:schemeClr val="tx1"/>
              </a:solidFill>
            </a:endParaRPr>
          </a:p>
        </p:txBody>
      </p:sp>
      <p:sp>
        <p:nvSpPr>
          <p:cNvPr id="5" name="Alatunnisteen paikkamerkki 3">
            <a:extLst>
              <a:ext uri="{FF2B5EF4-FFF2-40B4-BE49-F238E27FC236}">
                <a16:creationId xmlns:a16="http://schemas.microsoft.com/office/drawing/2014/main" id="{747F5330-9E45-1391-A468-7D981996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779565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1C3676-0322-D7AB-D2AD-935EF8221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Muistikummi-tuokio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C3B0FD-DB8A-BD7E-2598-29CBFDEEE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Me kaikki voimme olla hyväntekijöitä arjessa – muistikummeja. Muistikummituokioon ovat kaikki ja kaikenikäiset suomalaiset tervetulleita. Tunnin mittaisessa tuokiossa tuleva muistikummi oppii ja oivaltaa muistisairauksista viisi tärkeää asiaa. Tämän jälkeen muistikummi voi helposti tehdä omassa arjessaan muistiystävällisiä tekoja. </a:t>
            </a:r>
          </a:p>
          <a:p>
            <a:endParaRPr lang="fi-FI" sz="2400" dirty="0">
              <a:solidFill>
                <a:srgbClr val="555555"/>
              </a:solidFill>
              <a:latin typeface="Raleway" pitchFamily="2" charset="0"/>
            </a:endParaRPr>
          </a:p>
          <a:p>
            <a:r>
              <a:rPr lang="fi-FI" sz="2400" dirty="0"/>
              <a:t>Löydät lähimmän Muistikummituokion: </a:t>
            </a:r>
            <a:r>
              <a:rPr lang="fi-FI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https://www.muistikummit.fi/kummituokiot</a:t>
            </a:r>
            <a:r>
              <a:rPr lang="fi-FI" sz="2400" dirty="0"/>
              <a:t>TAI voit suorittaa itsenäisesti verkkotuokion: </a:t>
            </a:r>
            <a:r>
              <a:rPr lang="fi-FI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https://www.muistikummit.fi/verkkotuokio</a:t>
            </a:r>
            <a:r>
              <a:rPr lang="fi-FI" sz="2400" dirty="0"/>
              <a:t>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B8C30A-43F7-28FF-AF39-BCFB29B92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127C3C8-46D5-03C9-80C6-7BAD6904D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9768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44CBF9-0CE7-3B2C-6BE7-734D00355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247365" cy="4601183"/>
          </a:xfrm>
        </p:spPr>
        <p:txBody>
          <a:bodyPr/>
          <a:lstStyle/>
          <a:p>
            <a:r>
              <a:rPr lang="fi-FI" dirty="0"/>
              <a:t>Asumisen aineistopankki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2FC46-52B0-CC2A-15C4-DC1A5CA39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www.vanheneminen.fi/asuminen</a:t>
            </a:r>
            <a:r>
              <a:rPr lang="fi-FI" dirty="0"/>
              <a:t> on laaja aineistopankki, jossa on paljon hyvää tietoa asumisesta, asumisen turvallisuudesta ja muistiystävällisestä asumista mm. </a:t>
            </a:r>
            <a:r>
              <a:rPr lang="fi-FI" dirty="0">
                <a:hlinkClick r:id="rId3"/>
              </a:rPr>
              <a:t>asumisen pikatesti</a:t>
            </a:r>
            <a:r>
              <a:rPr lang="fi-FI" dirty="0"/>
              <a:t>, </a:t>
            </a:r>
            <a:r>
              <a:rPr lang="fi-FI" dirty="0">
                <a:hlinkClick r:id="rId4"/>
              </a:rPr>
              <a:t>esteettömän asumisen tarkistuslista</a:t>
            </a:r>
            <a:r>
              <a:rPr lang="fi-FI" dirty="0"/>
              <a:t> ja paljon muuta ajantasaista tietoa.</a:t>
            </a:r>
          </a:p>
          <a:p>
            <a:r>
              <a:rPr lang="fi-FI" dirty="0"/>
              <a:t>Kotitapaturma.fi-sivuilla</a:t>
            </a:r>
            <a:r>
              <a:rPr lang="fi-FI" dirty="0">
                <a:hlinkClick r:id="rId5"/>
              </a:rPr>
              <a:t> kodin turvallisuuden tarkistuslista</a:t>
            </a:r>
            <a:endParaRPr lang="fi-FI" dirty="0"/>
          </a:p>
          <a:p>
            <a:r>
              <a:rPr lang="fi-FI" dirty="0"/>
              <a:t>Myös </a:t>
            </a:r>
            <a:r>
              <a:rPr lang="fi-FI" dirty="0">
                <a:hlinkClick r:id="rId6"/>
              </a:rPr>
              <a:t>Muistiliiton sivuilla</a:t>
            </a:r>
            <a:r>
              <a:rPr lang="fi-FI" dirty="0"/>
              <a:t> on kattavasti erityisesti muistisairaiden asumisesta ja turvallisuudesta.</a:t>
            </a:r>
          </a:p>
          <a:p>
            <a:r>
              <a:rPr lang="fi-FI" dirty="0"/>
              <a:t>Kodin muokkaamiseen esteettömäksi ja turvalliseksi on saatavilla apua</a:t>
            </a:r>
          </a:p>
          <a:p>
            <a:pPr lvl="1"/>
            <a:r>
              <a:rPr lang="fi-FI" sz="2000" dirty="0">
                <a:solidFill>
                  <a:srgbClr val="00B0F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Vanhustyön Keskusliiton korjausneuvonta</a:t>
            </a:r>
            <a:endParaRPr lang="fi-FI" sz="2000" dirty="0">
              <a:solidFill>
                <a:srgbClr val="00B0F0"/>
              </a:solidFill>
            </a:endParaRPr>
          </a:p>
          <a:p>
            <a:pPr lvl="1"/>
            <a:r>
              <a:rPr lang="fi-FI" sz="2000" dirty="0">
                <a:solidFill>
                  <a:srgbClr val="00B0F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ARA-avustukset</a:t>
            </a:r>
            <a:endParaRPr lang="fi-FI" sz="2000" dirty="0">
              <a:solidFill>
                <a:srgbClr val="00B0F0"/>
              </a:solidFill>
            </a:endParaRPr>
          </a:p>
          <a:p>
            <a:r>
              <a:rPr lang="fi-FI" dirty="0"/>
              <a:t>Hyvää tietoa löytyy myös Varsinais-Suomen Muistiyhdistyksen </a:t>
            </a:r>
            <a:r>
              <a:rPr lang="fi-FI" dirty="0">
                <a:hlinkClick r:id="rId9"/>
              </a:rPr>
              <a:t>Turvallisia vuosi muistiperheille- opas</a:t>
            </a:r>
            <a:r>
              <a:rPr lang="fi-FI" dirty="0"/>
              <a:t>, joka löytyy myös ruotsiksi </a:t>
            </a:r>
            <a:r>
              <a:rPr lang="fi-FI" dirty="0" err="1">
                <a:hlinkClick r:id="rId10"/>
              </a:rPr>
              <a:t>Trygga</a:t>
            </a:r>
            <a:r>
              <a:rPr lang="fi-FI" dirty="0">
                <a:hlinkClick r:id="rId10"/>
              </a:rPr>
              <a:t> </a:t>
            </a:r>
            <a:r>
              <a:rPr lang="fi-FI" dirty="0" err="1">
                <a:hlinkClick r:id="rId10"/>
              </a:rPr>
              <a:t>år</a:t>
            </a:r>
            <a:r>
              <a:rPr lang="fi-FI" dirty="0">
                <a:hlinkClick r:id="rId10"/>
              </a:rPr>
              <a:t> för </a:t>
            </a:r>
            <a:r>
              <a:rPr lang="fi-FI" dirty="0" err="1">
                <a:hlinkClick r:id="rId10"/>
              </a:rPr>
              <a:t>minnesfamiljer</a:t>
            </a:r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19A1BBD-47B7-D6B9-1504-259260E5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3ABA73E-1750-8A80-11AB-B1AD42DC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091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6DBAB3-AF83-5D53-60E3-A4570687B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E68440-1486-B46D-9A43-9FDD37605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tanja.kulmala@muistiliitto.fi</a:t>
            </a:r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1899A0-7244-45D3-0481-FB94188E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51B038-CDB6-8296-208D-784C9700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286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7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6209A96F-B844-4630-8EFC-CDC37A3464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" r="46" b="1"/>
          <a:stretch/>
        </p:blipFill>
        <p:spPr>
          <a:xfrm>
            <a:off x="4470457" y="2023095"/>
            <a:ext cx="3251086" cy="3266962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24D9BB-6928-4A21-A7A4-F85759754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404118"/>
            <a:ext cx="59115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solidFill>
                  <a:srgbClr val="FFFFFF"/>
                </a:solidFill>
              </a:rPr>
              <a:t>Turvakoutsivalmennus</a:t>
            </a:r>
            <a:r>
              <a:rPr lang="en-US" dirty="0">
                <a:solidFill>
                  <a:srgbClr val="FFFFFF"/>
                </a:solidFill>
              </a:rPr>
              <a:t>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996F07-879D-48E8-81F8-1153E0B9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23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4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D217B-C901-458D-AFFF-DC5483AA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Yleistä etenevistä muisti-sairauksista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E4F93-FE7D-4C21-9039-6CBDBF179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Muistin heikentyminen ei kuulu normaaliin ikääntymiseen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ym typeface="Wingdings" panose="05000000000000000000" pitchFamily="2" charset="2"/>
              </a:rPr>
              <a:t>syyt aina tutkittava, sillä nopea diagnosointi on tärkeää.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Tällä hetkellä Suomessa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ym typeface="Wingdings" panose="05000000000000000000" pitchFamily="2" charset="2"/>
              </a:rPr>
              <a:t>on 150 000 henkilöä, joilla on diagnosoitu muistisairaus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ym typeface="Wingdings" panose="05000000000000000000" pitchFamily="2" charset="2"/>
              </a:rPr>
              <a:t>diagnosoidaan 23 000 uutta tapausta vuosittain. (</a:t>
            </a:r>
            <a:r>
              <a:rPr lang="fi-FI" sz="2000" dirty="0" err="1">
                <a:sym typeface="Wingdings" panose="05000000000000000000" pitchFamily="2" charset="2"/>
              </a:rPr>
              <a:t>Roitto</a:t>
            </a:r>
            <a:r>
              <a:rPr lang="fi-FI" sz="2000" dirty="0">
                <a:sym typeface="Wingdings" panose="05000000000000000000" pitchFamily="2" charset="2"/>
              </a:rPr>
              <a:t> ym. 2024.)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ym typeface="Wingdings" panose="05000000000000000000" pitchFamily="2" charset="2"/>
              </a:rPr>
              <a:t>vuosittain sairastuu myös 600 työikäistä (</a:t>
            </a:r>
            <a:r>
              <a:rPr lang="fi-FI" sz="2000" dirty="0" err="1">
                <a:sym typeface="Wingdings" panose="05000000000000000000" pitchFamily="2" charset="2"/>
              </a:rPr>
              <a:t>Krüger</a:t>
            </a:r>
            <a:r>
              <a:rPr lang="fi-FI" sz="2000" dirty="0">
                <a:sym typeface="Wingdings" panose="05000000000000000000" pitchFamily="2" charset="2"/>
              </a:rPr>
              <a:t> ym. 2024).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Muistisairaudet ovat eteneviä neurologisia sairauksia, joihin voi sairastua kuka tahansa.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ym typeface="Wingdings" panose="05000000000000000000" pitchFamily="2" charset="2"/>
              </a:rPr>
              <a:t>Ehkäisyn kannalta tärkeää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sym typeface="Wingdings" panose="05000000000000000000" pitchFamily="2" charset="2"/>
              </a:rPr>
              <a:t>aivoterveyden edistäminen kaikissa ikäluokissa, sillä koskaan ei ole liian myöhäistä aloittaa eikä liian myöhäistä lopettaa!</a:t>
            </a:r>
            <a:endParaRPr lang="fi-FI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E308D-E572-4403-9782-452BA8FF1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896F2-3972-4253-BFC2-F01323D6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71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756D99-9DE3-5CB4-2923-6C55A323C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Eri muistisairaudet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041BBA-BAC0-498C-C218-2348C7B90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83870"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Yleisimpiä eteneviä muistisairauksia ovat:</a:t>
            </a:r>
          </a:p>
          <a:p>
            <a:pPr marL="929640" lvl="1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Alzheimerin tauti</a:t>
            </a:r>
          </a:p>
          <a:p>
            <a:pPr marL="929640" lvl="1">
              <a:buFont typeface="Arial" panose="020B0604020202020204" pitchFamily="34" charset="0"/>
              <a:buChar char="•"/>
            </a:pPr>
            <a:r>
              <a:rPr lang="fi-FI" sz="2000" dirty="0" err="1">
                <a:latin typeface="+mj-lt"/>
                <a:cs typeface="Arial" panose="020B0604020202020204" pitchFamily="34" charset="0"/>
              </a:rPr>
              <a:t>Lewyn</a:t>
            </a:r>
            <a:r>
              <a:rPr lang="fi-FI" sz="2000" dirty="0">
                <a:latin typeface="+mj-lt"/>
                <a:cs typeface="Arial" panose="020B0604020202020204" pitchFamily="34" charset="0"/>
              </a:rPr>
              <a:t> kappaleen tauti</a:t>
            </a:r>
          </a:p>
          <a:p>
            <a:pPr marL="929640" lvl="1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Otsa-ohimolohkorappeuma</a:t>
            </a:r>
          </a:p>
          <a:p>
            <a:pPr marL="929640" lvl="1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Verenkiertoperäinen muistisairaus</a:t>
            </a:r>
          </a:p>
          <a:p>
            <a:pPr marL="929640" lvl="1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muut harvinaisemmat muistisairaudet</a:t>
            </a:r>
          </a:p>
          <a:p>
            <a:pPr marL="502775"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Suomeksi emme käytä sanaa ”dementia”, vaan etenevät muistisairaudet. Dementia on muistisairauden myöhäisvaiheen oireyhtymä, ei yksittäinen sairaus.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E16379F-CCBC-47F3-9FDF-4A248D758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E964ED-1C59-4CD0-E42A-D9429EBB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34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48AA-7593-4FB5-9C8E-317D37806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123836"/>
            <a:ext cx="3468849" cy="4601183"/>
          </a:xfrm>
        </p:spPr>
        <p:txBody>
          <a:bodyPr/>
          <a:lstStyle/>
          <a:p>
            <a:r>
              <a:rPr lang="fi-FI" altLang="fi-FI" b="1" dirty="0">
                <a:cs typeface="Arial" panose="020B0604020202020204" pitchFamily="34" charset="0"/>
              </a:rPr>
              <a:t>Muistisairaudet vaikuttavat aivoihin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938E5-F27E-45F1-A5FA-145DD445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+mj-lt"/>
                <a:cs typeface="Arial" panose="020B0604020202020204" pitchFamily="34" charset="0"/>
              </a:rPr>
              <a:t>Muistisairaus ei vaikuta pelkästään muistiin, vaan se voi vaikuttaa myös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hahmottamis-, päättely- ja ongelmanratkaisukykyyn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puheen tuottamiseen ja ymmärtämiseen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käsitykseen ajasta ja paikasta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liikkumiseen ja kävelemiseen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käyttäytymiseen.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+mj-lt"/>
                <a:cs typeface="Arial" panose="020B0604020202020204" pitchFamily="34" charset="0"/>
              </a:rPr>
              <a:t>Oireet ovat yksilöllisiä ja riippuvat siitä, mikä muistisairaus on kyseessä ja millä aivoalueella se vaikuttaa.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+mj-lt"/>
                <a:cs typeface="Arial" panose="020B0604020202020204" pitchFamily="34" charset="0"/>
              </a:rPr>
              <a:t>Muistisairaudet etenevät pääsääntöisesti hitaasti, mutta sairauden kulku vaihtelee yksilöllisesti.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cs typeface="Arial" panose="020B0604020202020204" pitchFamily="34" charset="0"/>
              </a:rPr>
              <a:t>Muistisairauteen voi liittyä sairaudentunnottomuutta, jolloin henkilö ei tunnista/huomaa omia oireitaan.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E8CFB-4242-4486-BA1D-4B781F8A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74F53A-03B8-4B4F-8947-54D2281A5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110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09B4D-3CBE-5935-FD43-B9A6CC7D3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1DA2-DBCC-3355-459F-99B05795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58875" cy="4601183"/>
          </a:xfrm>
        </p:spPr>
        <p:txBody>
          <a:bodyPr/>
          <a:lstStyle/>
          <a:p>
            <a:r>
              <a:rPr lang="fi-FI" altLang="fi-FI" dirty="0">
                <a:cs typeface="Arial" panose="020B0604020202020204" pitchFamily="34" charset="0"/>
              </a:rPr>
              <a:t>Tapaturmien riski voi lisääntyä jo sairauden varhaisessa vaiheessa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4C852-74BE-226B-3C9C-D16D6A648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+mj-lt"/>
                <a:cs typeface="Arial" panose="020B0604020202020204" pitchFamily="34" charset="0"/>
              </a:rPr>
              <a:t>Tapaturmien riskiä lisäävät mm.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200" dirty="0">
                <a:latin typeface="+mj-lt"/>
                <a:cs typeface="Arial" panose="020B0604020202020204" pitchFamily="34" charset="0"/>
              </a:rPr>
              <a:t>muistipulmat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kattila unohtuu liedelle, avaimet kotiin, kynttilät palamaan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altLang="fi-FI" sz="2200" dirty="0">
                <a:latin typeface="+mj-lt"/>
                <a:cs typeface="Arial" panose="020B0604020202020204" pitchFamily="34" charset="0"/>
              </a:rPr>
              <a:t>vetäytyminen tai eristäytyminen sosiaalisista suhteista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altLang="fi-FI" sz="2000" dirty="0">
                <a:latin typeface="+mj-lt"/>
                <a:cs typeface="Arial" panose="020B0604020202020204" pitchFamily="34" charset="0"/>
              </a:rPr>
              <a:t>lisää yksinäisyyttä, pelkoja ja levottomuutta, liikkuminen vähenee, eksymiset lisääntyy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itsenäisen selviytymisen haasteet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lääkkeiden ja säännöllisen ruokailun unohtaminen, rahankäyttö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ajan</a:t>
            </a:r>
            <a:r>
              <a:rPr lang="fi-FI" sz="2400" dirty="0">
                <a:latin typeface="+mj-lt"/>
                <a:cs typeface="Arial" panose="020B0604020202020204" pitchFamily="34" charset="0"/>
              </a:rPr>
              <a:t> ja paikantajun hämärtyminen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eksyminen, vuorokaudenajan tunnistaminen, liikkuminen öisin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C081B-39EE-F20B-D77A-C5D7FCD27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ABD58-7F68-983C-2FC7-DDE0E1F4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68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A7335-49CE-4013-2421-549D3181F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80279-4B42-C9C0-0205-6A1A19CA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58875" cy="4601183"/>
          </a:xfrm>
        </p:spPr>
        <p:txBody>
          <a:bodyPr/>
          <a:lstStyle/>
          <a:p>
            <a:r>
              <a:rPr lang="fi-FI" altLang="fi-FI" dirty="0">
                <a:cs typeface="Arial" panose="020B0604020202020204" pitchFamily="34" charset="0"/>
              </a:rPr>
              <a:t>Tapaturmien riski voi lisääntyä jo sairauden varhaisessa vaiheessa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31025-3490-AFD3-2276-4C4843724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altLang="fi-FI" sz="2400" dirty="0">
                <a:latin typeface="+mj-lt"/>
                <a:cs typeface="Arial" panose="020B0604020202020204" pitchFamily="34" charset="0"/>
              </a:rPr>
              <a:t>Tapaturmien riskiä lisäävät mm.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cs typeface="Arial" panose="020B0604020202020204" pitchFamily="34" charset="0"/>
              </a:rPr>
              <a:t>uni- ja valverytmin häiriintyminen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>
                <a:cs typeface="Arial" panose="020B0604020202020204" pitchFamily="34" charset="0"/>
              </a:rPr>
              <a:t>lisää sekavuutta, väsymistä, kaatumisia, muistipulmia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hienomotoriikan vaikeutuminen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laitteiden oikea käyttö, pukeutuminen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hahmottamisen ongelmat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istuminen ohi tuolista, törmäily, kaatumiset, kompastumiset, putoamiset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>
                <a:latin typeface="+mj-lt"/>
                <a:cs typeface="Arial" panose="020B0604020202020204" pitchFamily="34" charset="0"/>
              </a:rPr>
              <a:t>liikuntakyvyn heikkeneminen ja hidastuminen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000" dirty="0">
                <a:latin typeface="+mj-lt"/>
                <a:cs typeface="Arial" panose="020B0604020202020204" pitchFamily="34" charset="0"/>
              </a:rPr>
              <a:t>kaatumisvaara kaksinkertainen ikätovereihin verrattuna, eristäytyminen, kaatumispelko</a:t>
            </a:r>
            <a:br>
              <a:rPr lang="fi-FI" sz="2000" dirty="0">
                <a:latin typeface="+mj-lt"/>
                <a:cs typeface="Arial" panose="020B0604020202020204" pitchFamily="34" charset="0"/>
              </a:rPr>
            </a:br>
            <a:endParaRPr lang="fi-FI" altLang="fi-FI" sz="20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0C018A-3F29-763C-B3B3-84FDCDB1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F30A3-4A69-011D-ADCA-8E7373143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541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5BC29D-AF83-7512-891A-718898DD0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Muistisairaiden henkilöiden asumismuodot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E8D583-25E9-7D0A-E251-1B999FCBE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762294" cy="512064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oma koti joko omistus-, vuokra- tai asumisoikeusasunnossa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oma asunto voi olla myös esim. senioritalossa</a:t>
            </a:r>
            <a:endParaRPr lang="fi-FI" sz="2000" dirty="0">
              <a:latin typeface="+mj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yhteisöllinen asuminen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hyvinvointialueen järjestämä asuminen esteettömässä ja turvallisessa asumisyksikössä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asiakkaalla tarpeitaan vastaava asunto sekä tarjolla sosiaalista kanssakäymistä edistävää toimintaa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alentunut toimintakyky tai kohonnut hoidon ja huolenpidon tarve (ikä, sairaus, vamma tms.) mutta ei ympärivuorokautista henkilöstöä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  <a:cs typeface="Arial" panose="020B0604020202020204" pitchFamily="34" charset="0"/>
              </a:rPr>
              <a:t>ympärivuorokautinen palveluasuminen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esteetön ja turvallinen asumispalveluyksikkö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asiakkaalla oma asunto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hoitoa ja huolenpitoa saa henkilöstöltä vuorokaudenajasta riippumatta, myös äkilliseen tarpeeseen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dirty="0">
                <a:latin typeface="+mj-lt"/>
                <a:cs typeface="Arial" panose="020B0604020202020204" pitchFamily="34" charset="0"/>
              </a:rPr>
              <a:t>iäkäs tarvitsee hoivaa ja huolenpitoa tai valvontaa säännöllisesti, ympäri vuorokauden.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FDB8D01-2126-06CF-A603-D5D3E3AB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E8AFAC-45FA-133F-2294-CAA4D1EA4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562EF-9122-A306-E611-59807072C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650B9C-DF7A-884A-D9D6-006AFF9D1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80216" cy="4601183"/>
          </a:xfrm>
        </p:spPr>
        <p:txBody>
          <a:bodyPr>
            <a:normAutofit/>
          </a:bodyPr>
          <a:lstStyle/>
          <a:p>
            <a:r>
              <a:rPr lang="fi-FI" sz="3200" dirty="0"/>
              <a:t>Muistisairauksiin liittyvä stigma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4B769B-C97B-733E-DCE7-DE2160525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762294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spc="-6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Mielikuva muistisairaista ihmisistä liittyy usein sairauden myöhäiseen vaiheeseen, jolloin ihminen tarvitsee ympärivuorokautista palveluasumista</a:t>
            </a:r>
            <a:r>
              <a:rPr lang="fi-FI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fi-FI" sz="24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3200" b="1" spc="-6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Tämän pitää muuttua, jotta voimme edistää muistisairaiden ihmisten toimintakykyä ja osallisuutta ja sen myötä myös tapaturmien ehkäisyä.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4579F67-DC03-553E-357D-017CB57F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Turvakoutsivalmennus</a:t>
            </a:r>
            <a:r>
              <a:rPr lang="fi-FI" dirty="0"/>
              <a:t> 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CBC1570-1946-DDB9-509F-88E46B88A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D1AC-0989-41DD-9D74-3919B7094DCE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37085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294aab-70bd-45d1-95c0-64bca812614b">
      <Terms xmlns="http://schemas.microsoft.com/office/infopath/2007/PartnerControls"/>
    </lcf76f155ced4ddcb4097134ff3c332f>
    <TaxCatchAll xmlns="e89c625a-b686-40ed-a960-7a23f54a6c5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04288EC059CCD4395F2698829D45374" ma:contentTypeVersion="12" ma:contentTypeDescription="Luo uusi asiakirja." ma:contentTypeScope="" ma:versionID="62141778a30cefb05d5ec426b221a80e">
  <xsd:schema xmlns:xsd="http://www.w3.org/2001/XMLSchema" xmlns:xs="http://www.w3.org/2001/XMLSchema" xmlns:p="http://schemas.microsoft.com/office/2006/metadata/properties" xmlns:ns2="15294aab-70bd-45d1-95c0-64bca812614b" xmlns:ns3="e89c625a-b686-40ed-a960-7a23f54a6c5a" targetNamespace="http://schemas.microsoft.com/office/2006/metadata/properties" ma:root="true" ma:fieldsID="949b4bb0b600b396d13039c71c0475ef" ns2:_="" ns3:_="">
    <xsd:import namespace="15294aab-70bd-45d1-95c0-64bca812614b"/>
    <xsd:import namespace="e89c625a-b686-40ed-a960-7a23f54a6c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94aab-70bd-45d1-95c0-64bca81261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78a7bd5f-c34c-4ae4-9ec4-f6d54f3c4b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9c625a-b686-40ed-a960-7a23f54a6c5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a404506-8373-4b2c-986e-38286954e02e}" ma:internalName="TaxCatchAll" ma:showField="CatchAllData" ma:web="e89c625a-b686-40ed-a960-7a23f54a6c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916F79-9903-4F19-B1FA-CB63CED4A9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2B9FAE-40E4-451B-9B22-EE9D53F06B9D}">
  <ds:schemaRefs>
    <ds:schemaRef ds:uri="http://purl.org/dc/elements/1.1/"/>
    <ds:schemaRef ds:uri="15294aab-70bd-45d1-95c0-64bca812614b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e89c625a-b686-40ed-a960-7a23f54a6c5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23CA5CA-E529-457F-963A-A4A15B87DB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94aab-70bd-45d1-95c0-64bca812614b"/>
    <ds:schemaRef ds:uri="e89c625a-b686-40ed-a960-7a23f54a6c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1260</Words>
  <Application>Microsoft Office PowerPoint</Application>
  <PresentationFormat>Laajakuva</PresentationFormat>
  <Paragraphs>196</Paragraphs>
  <Slides>23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30" baseType="lpstr">
      <vt:lpstr>Arial</vt:lpstr>
      <vt:lpstr>Calibri</vt:lpstr>
      <vt:lpstr>Corbel</vt:lpstr>
      <vt:lpstr>Raleway</vt:lpstr>
      <vt:lpstr>Wingdings</vt:lpstr>
      <vt:lpstr>Wingdings 2</vt:lpstr>
      <vt:lpstr>Frame</vt:lpstr>
      <vt:lpstr>Koti- ja vapaa-ajan tapaturmien ehkäisy – Muistisairaudet ja tapaturmat </vt:lpstr>
      <vt:lpstr>  Muistisairaudet ovat kansantauti, ja sairastuneiden määrä kasvaa väestön ikääntyessä, sillä ikä on muistisairauksien merkittävin yksittäinen riskitekijä.  Muistisairaus ei kuitenkaan ole osa normaalia ikääntymistä, vaan muistisairauksia voidaan ehkäistä tai sairastumisajankohtaa lykätä.</vt:lpstr>
      <vt:lpstr>Yleistä etenevistä muisti-sairauksista</vt:lpstr>
      <vt:lpstr>Eri muistisairaudet</vt:lpstr>
      <vt:lpstr>Muistisairaudet vaikuttavat aivoihin</vt:lpstr>
      <vt:lpstr>Tapaturmien riski voi lisääntyä jo sairauden varhaisessa vaiheessa</vt:lpstr>
      <vt:lpstr>Tapaturmien riski voi lisääntyä jo sairauden varhaisessa vaiheessa</vt:lpstr>
      <vt:lpstr>Muistisairaiden henkilöiden asumismuodot</vt:lpstr>
      <vt:lpstr>Muistisairauksiin liittyvä stigma</vt:lpstr>
      <vt:lpstr>PowerPoint-esitys</vt:lpstr>
      <vt:lpstr>Muistiystävällinen asuminen tukee muistisairaan toimintakykyä ja turvallisuutta</vt:lpstr>
      <vt:lpstr>POHDI</vt:lpstr>
      <vt:lpstr>Kaatuminen ja muistisairaudet</vt:lpstr>
      <vt:lpstr>Muistisairaus lisää riskiä kaatua</vt:lpstr>
      <vt:lpstr>Muistisairaudet ja kaatuminen</vt:lpstr>
      <vt:lpstr>Muisti ja paloturvallisuus</vt:lpstr>
      <vt:lpstr>Muistisairaus ja palo-turvallisuus</vt:lpstr>
      <vt:lpstr>Kenen vastuulla on?</vt:lpstr>
      <vt:lpstr>Poistuminen</vt:lpstr>
      <vt:lpstr>Muistikummi-tuokio</vt:lpstr>
      <vt:lpstr>Asumisen aineistopankki</vt:lpstr>
      <vt:lpstr>Kiitos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Förebyggande av olyckor i hemmet och på fritiden – minnessjukdomar och olyckor</dc:title>
  <dc:creator>Kopperi Eeva</dc:creator>
  <cp:lastModifiedBy>Aakko Saara</cp:lastModifiedBy>
  <cp:revision>17</cp:revision>
  <dcterms:created xsi:type="dcterms:W3CDTF">2021-05-25T11:36:45Z</dcterms:created>
  <dcterms:modified xsi:type="dcterms:W3CDTF">2025-11-17T08:54:55Z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0x010100A04288EC059CCD4395F2698829D45374</vt:lpwstr>
  </property>
  <property fmtid="{D5CDD505-2E9C-101B-9397-08002B2CF9AE}" pid="3" name="MediaServiceImageTags">
    <vt:lpwstr/>
  </property>
</Properties>
</file>