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97" r:id="rId2"/>
    <p:sldId id="257" r:id="rId3"/>
    <p:sldId id="258" r:id="rId4"/>
    <p:sldId id="259" r:id="rId5"/>
    <p:sldId id="260" r:id="rId6"/>
    <p:sldId id="261" r:id="rId7"/>
    <p:sldId id="278" r:id="rId8"/>
    <p:sldId id="279" r:id="rId9"/>
    <p:sldId id="280" r:id="rId10"/>
    <p:sldId id="281" r:id="rId11"/>
    <p:sldId id="282" r:id="rId12"/>
    <p:sldId id="283" r:id="rId13"/>
    <p:sldId id="284" r:id="rId14"/>
    <p:sldId id="285" r:id="rId15"/>
    <p:sldId id="287" r:id="rId16"/>
    <p:sldId id="286" r:id="rId17"/>
    <p:sldId id="288" r:id="rId18"/>
    <p:sldId id="289" r:id="rId19"/>
    <p:sldId id="290" r:id="rId20"/>
    <p:sldId id="291" r:id="rId21"/>
    <p:sldId id="292" r:id="rId22"/>
    <p:sldId id="293" r:id="rId23"/>
    <p:sldId id="294" r:id="rId24"/>
    <p:sldId id="295" r:id="rId25"/>
    <p:sldId id="29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90285-0BF1-40B4-9B07-D1B3E0F137B4}" v="4" dt="2025-03-31T10:52:10.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84409" autoAdjust="0"/>
  </p:normalViewPr>
  <p:slideViewPr>
    <p:cSldViewPr snapToGrid="0">
      <p:cViewPr varScale="1">
        <p:scale>
          <a:sx n="63" d="100"/>
          <a:sy n="63" d="100"/>
        </p:scale>
        <p:origin x="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kko Saara" userId="9d5ffdb9-af53-4b03-bd6f-09669f15185f" providerId="ADAL" clId="{CD090285-0BF1-40B4-9B07-D1B3E0F137B4}"/>
    <pc:docChg chg="undo custSel modSld">
      <pc:chgData name="Aakko Saara" userId="9d5ffdb9-af53-4b03-bd6f-09669f15185f" providerId="ADAL" clId="{CD090285-0BF1-40B4-9B07-D1B3E0F137B4}" dt="2025-03-31T10:54:32.218" v="128" actId="6549"/>
      <pc:docMkLst>
        <pc:docMk/>
      </pc:docMkLst>
      <pc:sldChg chg="modSp mod">
        <pc:chgData name="Aakko Saara" userId="9d5ffdb9-af53-4b03-bd6f-09669f15185f" providerId="ADAL" clId="{CD090285-0BF1-40B4-9B07-D1B3E0F137B4}" dt="2025-03-31T10:51:42.259" v="114" actId="20577"/>
        <pc:sldMkLst>
          <pc:docMk/>
          <pc:sldMk cId="3806354207" sldId="278"/>
        </pc:sldMkLst>
        <pc:spChg chg="mod">
          <ac:chgData name="Aakko Saara" userId="9d5ffdb9-af53-4b03-bd6f-09669f15185f" providerId="ADAL" clId="{CD090285-0BF1-40B4-9B07-D1B3E0F137B4}" dt="2025-03-31T10:51:42.259" v="114" actId="20577"/>
          <ac:spMkLst>
            <pc:docMk/>
            <pc:sldMk cId="3806354207" sldId="278"/>
            <ac:spMk id="3" creationId="{60B98F02-DD22-4AE5-B821-A03F386B9E85}"/>
          </ac:spMkLst>
        </pc:spChg>
      </pc:sldChg>
      <pc:sldChg chg="modSp mod">
        <pc:chgData name="Aakko Saara" userId="9d5ffdb9-af53-4b03-bd6f-09669f15185f" providerId="ADAL" clId="{CD090285-0BF1-40B4-9B07-D1B3E0F137B4}" dt="2025-03-31T10:54:32.218" v="128" actId="6549"/>
        <pc:sldMkLst>
          <pc:docMk/>
          <pc:sldMk cId="3703648882" sldId="294"/>
        </pc:sldMkLst>
        <pc:spChg chg="mod">
          <ac:chgData name="Aakko Saara" userId="9d5ffdb9-af53-4b03-bd6f-09669f15185f" providerId="ADAL" clId="{CD090285-0BF1-40B4-9B07-D1B3E0F137B4}" dt="2025-03-31T10:54:32.218" v="128" actId="6549"/>
          <ac:spMkLst>
            <pc:docMk/>
            <pc:sldMk cId="3703648882" sldId="294"/>
            <ac:spMk id="3" creationId="{28F2E9CB-1FB1-45B6-A64B-6F358C0EFE68}"/>
          </ac:spMkLst>
        </pc:spChg>
      </pc:sldChg>
      <pc:sldChg chg="modSp mod">
        <pc:chgData name="Aakko Saara" userId="9d5ffdb9-af53-4b03-bd6f-09669f15185f" providerId="ADAL" clId="{CD090285-0BF1-40B4-9B07-D1B3E0F137B4}" dt="2025-03-31T10:53:53.858" v="125" actId="6549"/>
        <pc:sldMkLst>
          <pc:docMk/>
          <pc:sldMk cId="3399884383" sldId="296"/>
        </pc:sldMkLst>
        <pc:spChg chg="mod">
          <ac:chgData name="Aakko Saara" userId="9d5ffdb9-af53-4b03-bd6f-09669f15185f" providerId="ADAL" clId="{CD090285-0BF1-40B4-9B07-D1B3E0F137B4}" dt="2025-03-31T10:53:53.858" v="125" actId="6549"/>
          <ac:spMkLst>
            <pc:docMk/>
            <pc:sldMk cId="3399884383" sldId="296"/>
            <ac:spMk id="3" creationId="{28F2E9CB-1FB1-45B6-A64B-6F358C0EFE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1EC5E-7DB5-4701-8890-6275D00C02ED}" type="datetimeFigureOut">
              <a:rPr lang="fi-FI" smtClean="0"/>
              <a:t>31.3.2025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82C8-DEDA-48E8-82F7-F4C47CCF1681}" type="slidenum">
              <a:rPr lang="fi-FI" smtClean="0"/>
              <a:t>‹#›</a:t>
            </a:fld>
            <a:endParaRPr lang="fi-FI"/>
          </a:p>
        </p:txBody>
      </p:sp>
    </p:spTree>
    <p:extLst>
      <p:ext uri="{BB962C8B-B14F-4D97-AF65-F5344CB8AC3E}">
        <p14:creationId xmlns:p14="http://schemas.microsoft.com/office/powerpoint/2010/main" val="10125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kainstituutti.fi/content/uploads/2017/01/Liite_12_Voimaa_vanhuuteen_ruuasta.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altLang="fi-FI" dirty="0"/>
              <a:t>Tärkeää on, että hätäpuhelun soittaa se, jota asia koskee tai onnettomuuspaikalla oleva ihminen. Hänellä on tietoja, joita päivystäjä tarvitsee, kun hän päättää, millaista apua lähetetään. Välikäsien kautta tuleva puhelu voi viivästyttää avun tuloa.</a:t>
            </a:r>
          </a:p>
          <a:p>
            <a:pPr marL="171450" indent="-171450">
              <a:buFont typeface="Arial" panose="020B0604020202020204" pitchFamily="34" charset="0"/>
              <a:buChar char="•"/>
            </a:pPr>
            <a:r>
              <a:rPr lang="fi-FI" altLang="fi-FI" dirty="0"/>
              <a:t>Kysymykset eivät viivästytä avun tuloa. Kiireellisessä tapauksessa päivystäjä hälyttää jo puhelun aikana auttamaan tulevat viranomaiset.</a:t>
            </a:r>
          </a:p>
          <a:p>
            <a:pPr marL="171450" indent="-171450">
              <a:buFont typeface="Arial" panose="020B0604020202020204" pitchFamily="34" charset="0"/>
              <a:buChar char="•"/>
            </a:pPr>
            <a:r>
              <a:rPr lang="fi-FI" altLang="fi-FI" dirty="0"/>
              <a:t>Päivystäjä osaa antaa ohjeita. On tärkeää noudattaa annettuja ohjeita.</a:t>
            </a:r>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3</a:t>
            </a:fld>
            <a:endParaRPr lang="fi-FI"/>
          </a:p>
        </p:txBody>
      </p:sp>
    </p:spTree>
    <p:extLst>
      <p:ext uri="{BB962C8B-B14F-4D97-AF65-F5344CB8AC3E}">
        <p14:creationId xmlns:p14="http://schemas.microsoft.com/office/powerpoint/2010/main" val="16065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7</a:t>
            </a:fld>
            <a:endParaRPr lang="fi-FI"/>
          </a:p>
        </p:txBody>
      </p:sp>
    </p:spTree>
    <p:extLst>
      <p:ext uri="{BB962C8B-B14F-4D97-AF65-F5344CB8AC3E}">
        <p14:creationId xmlns:p14="http://schemas.microsoft.com/office/powerpoint/2010/main" val="102528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https://www.julkari.fi/bitstream/handle/10024/140684/THL_TT_Kaatumisen_ehkaisy_Omaishoitajat__A4_2s%20WEB.pdf?sequence=5&amp;isAllowed=y</a:t>
            </a:r>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8</a:t>
            </a:fld>
            <a:endParaRPr lang="fi-FI"/>
          </a:p>
        </p:txBody>
      </p:sp>
    </p:spTree>
    <p:extLst>
      <p:ext uri="{BB962C8B-B14F-4D97-AF65-F5344CB8AC3E}">
        <p14:creationId xmlns:p14="http://schemas.microsoft.com/office/powerpoint/2010/main" val="26090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Ohjeistus löytyy </a:t>
            </a:r>
            <a:r>
              <a:rPr lang="fi-FI" dirty="0" err="1"/>
              <a:t>Turvakoutsien</a:t>
            </a:r>
            <a:r>
              <a:rPr lang="fi-FI" dirty="0"/>
              <a:t> </a:t>
            </a:r>
            <a:r>
              <a:rPr lang="fi-FI" dirty="0" err="1"/>
              <a:t>Rednetistä</a:t>
            </a:r>
            <a:r>
              <a:rPr lang="fi-FI" dirty="0"/>
              <a:t>: https://rednet.punainenristi.fi/system/files/page/Turvallinen%20virtuaali%20koti%20ja%20tapaturmaindikaattorit.pdf</a:t>
            </a:r>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15</a:t>
            </a:fld>
            <a:endParaRPr lang="fi-FI"/>
          </a:p>
        </p:txBody>
      </p:sp>
    </p:spTree>
    <p:extLst>
      <p:ext uri="{BB962C8B-B14F-4D97-AF65-F5344CB8AC3E}">
        <p14:creationId xmlns:p14="http://schemas.microsoft.com/office/powerpoint/2010/main" val="403339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http://www.terveytemme.fi/</a:t>
            </a:r>
          </a:p>
          <a:p>
            <a:r>
              <a:rPr lang="fi-FI" b="1" dirty="0">
                <a:effectLst/>
              </a:rPr>
              <a:t>Kuntien vertailutietoa </a:t>
            </a:r>
            <a:r>
              <a:rPr lang="fi-FI" b="1" dirty="0" err="1">
                <a:effectLst/>
              </a:rPr>
              <a:t>TEAviisarista</a:t>
            </a:r>
            <a:endParaRPr lang="fi-FI" dirty="0"/>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16</a:t>
            </a:fld>
            <a:endParaRPr lang="fi-FI"/>
          </a:p>
        </p:txBody>
      </p:sp>
    </p:spTree>
    <p:extLst>
      <p:ext uri="{BB962C8B-B14F-4D97-AF65-F5344CB8AC3E}">
        <p14:creationId xmlns:p14="http://schemas.microsoft.com/office/powerpoint/2010/main" val="175437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i-FI" sz="1200" dirty="0">
                <a:latin typeface="Arial" panose="020B0604020202020204" pitchFamily="34" charset="0"/>
                <a:cs typeface="Arial" panose="020B0604020202020204" pitchFamily="34" charset="0"/>
                <a:hlinkClick r:id="rId3"/>
              </a:rPr>
              <a:t>https://www.youtube.com/watch?v=hqJ5FoUY3W8</a:t>
            </a:r>
            <a:endParaRPr lang="fi-FI" dirty="0"/>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17</a:t>
            </a:fld>
            <a:endParaRPr lang="fi-FI"/>
          </a:p>
        </p:txBody>
      </p:sp>
    </p:spTree>
    <p:extLst>
      <p:ext uri="{BB962C8B-B14F-4D97-AF65-F5344CB8AC3E}">
        <p14:creationId xmlns:p14="http://schemas.microsoft.com/office/powerpoint/2010/main" val="398178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dirty="0"/>
              <a:t>Turvallisesti kaiken ikää” - tavoiteohjelma turvallisuustaitojen vahvistamiseen ja ennakointiin</a:t>
            </a:r>
          </a:p>
          <a:p>
            <a:endParaRPr lang="fi-FI" dirty="0"/>
          </a:p>
        </p:txBody>
      </p:sp>
      <p:sp>
        <p:nvSpPr>
          <p:cNvPr id="4" name="Slide Number Placeholder 3"/>
          <p:cNvSpPr>
            <a:spLocks noGrp="1"/>
          </p:cNvSpPr>
          <p:nvPr>
            <p:ph type="sldNum" sz="quarter" idx="5"/>
          </p:nvPr>
        </p:nvSpPr>
        <p:spPr/>
        <p:txBody>
          <a:bodyPr/>
          <a:lstStyle/>
          <a:p>
            <a:fld id="{F21A82C8-DEDA-48E8-82F7-F4C47CCF1681}" type="slidenum">
              <a:rPr lang="fi-FI" smtClean="0"/>
              <a:t>23</a:t>
            </a:fld>
            <a:endParaRPr lang="fi-FI"/>
          </a:p>
        </p:txBody>
      </p:sp>
    </p:spTree>
    <p:extLst>
      <p:ext uri="{BB962C8B-B14F-4D97-AF65-F5344CB8AC3E}">
        <p14:creationId xmlns:p14="http://schemas.microsoft.com/office/powerpoint/2010/main" val="299563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1"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71CACE-1154-4339-A12A-1057A61041B6}" type="datetime1">
              <a:rPr lang="fi-FI" smtClean="0"/>
              <a:t>31.3.2025</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pic>
        <p:nvPicPr>
          <p:cNvPr id="9" name="Picture 8" descr="A picture containing icon&#10;&#10;Description automatically generated">
            <a:extLst>
              <a:ext uri="{FF2B5EF4-FFF2-40B4-BE49-F238E27FC236}">
                <a16:creationId xmlns:a16="http://schemas.microsoft.com/office/drawing/2014/main" id="{B591FD5D-F802-48CD-A0AA-C550723CA7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2" r="45" b="1"/>
          <a:stretch/>
        </p:blipFill>
        <p:spPr>
          <a:xfrm>
            <a:off x="0" y="-1"/>
            <a:ext cx="1208879" cy="1214783"/>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98BB8CE8-1677-43AF-8BE7-B758334AA7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7668" y="4395667"/>
            <a:ext cx="1830508" cy="1830508"/>
          </a:xfrm>
          <a:prstGeom prst="rect">
            <a:avLst/>
          </a:prstGeom>
        </p:spPr>
      </p:pic>
    </p:spTree>
    <p:extLst>
      <p:ext uri="{BB962C8B-B14F-4D97-AF65-F5344CB8AC3E}">
        <p14:creationId xmlns:p14="http://schemas.microsoft.com/office/powerpoint/2010/main" val="168917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688DA-3095-40DB-B2FB-4B309D5DB69E}" type="datetime1">
              <a:rPr lang="fi-FI" smtClean="0"/>
              <a:t>31.3.2025</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8702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8CC2DF-D805-41D0-8F43-BA085D88114A}" type="datetime1">
              <a:rPr lang="fi-FI" smtClean="0"/>
              <a:t>31.3.2025</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0322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DF1BC-8405-47C2-9073-AFF0ED546AA9}" type="datetime1">
              <a:rPr lang="fi-FI" smtClean="0"/>
              <a:t>31.3.2025</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550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1"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61CBD-C0D5-45CF-BAF5-AAB5944338A3}" type="datetime1">
              <a:rPr lang="fi-FI" smtClean="0"/>
              <a:t>31.3.2025</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8278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F268CD-DA06-4EC6-9CA2-6AD34A8FE9A5}" type="datetime1">
              <a:rPr lang="fi-FI" smtClean="0"/>
              <a:t>31.3.2025</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219870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24387C5-E984-4384-BFD7-5B1E6D372104}" type="datetime1">
              <a:rPr lang="fi-FI" smtClean="0"/>
              <a:t>31.3.2025</a:t>
            </a:fld>
            <a:endParaRPr lang="fi-FI"/>
          </a:p>
        </p:txBody>
      </p:sp>
      <p:sp>
        <p:nvSpPr>
          <p:cNvPr id="11" name="Footer Placeholder 10"/>
          <p:cNvSpPr>
            <a:spLocks noGrp="1"/>
          </p:cNvSpPr>
          <p:nvPr>
            <p:ph type="ftr" sz="quarter" idx="11"/>
          </p:nvPr>
        </p:nvSpPr>
        <p:spPr/>
        <p:txBody>
          <a:bodyPr/>
          <a:lstStyle/>
          <a:p>
            <a:r>
              <a:rPr lang="fi-FI"/>
              <a:t>Kodin turvallisuusvalmennus</a:t>
            </a:r>
          </a:p>
        </p:txBody>
      </p:sp>
      <p:sp>
        <p:nvSpPr>
          <p:cNvPr id="12" name="Slide Number Placeholder 11"/>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2540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18DDAD7-F4E9-4BAA-BDCA-7435AE53AEA1}" type="datetime1">
              <a:rPr lang="fi-FI" smtClean="0"/>
              <a:t>31.3.2025</a:t>
            </a:fld>
            <a:endParaRPr lang="fi-FI"/>
          </a:p>
        </p:txBody>
      </p:sp>
      <p:sp>
        <p:nvSpPr>
          <p:cNvPr id="7" name="Footer Placeholder 6"/>
          <p:cNvSpPr>
            <a:spLocks noGrp="1"/>
          </p:cNvSpPr>
          <p:nvPr>
            <p:ph type="ftr" sz="quarter" idx="11"/>
          </p:nvPr>
        </p:nvSpPr>
        <p:spPr/>
        <p:txBody>
          <a:bodyPr/>
          <a:lstStyle/>
          <a:p>
            <a:r>
              <a:rPr lang="fi-FI"/>
              <a:t>Kodin turvallisuusvalmennus</a:t>
            </a:r>
          </a:p>
        </p:txBody>
      </p:sp>
      <p:sp>
        <p:nvSpPr>
          <p:cNvPr id="8" name="Slide Number Placeholder 7"/>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9577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C5DE09-3A21-40DD-BCB3-D10EB915994A}" type="datetime1">
              <a:rPr lang="fi-FI" smtClean="0"/>
              <a:t>31.3.2025</a:t>
            </a:fld>
            <a:endParaRPr lang="fi-FI"/>
          </a:p>
        </p:txBody>
      </p:sp>
      <p:sp>
        <p:nvSpPr>
          <p:cNvPr id="6" name="Footer Placeholder 5"/>
          <p:cNvSpPr>
            <a:spLocks noGrp="1"/>
          </p:cNvSpPr>
          <p:nvPr>
            <p:ph type="ftr" sz="quarter" idx="11"/>
          </p:nvPr>
        </p:nvSpPr>
        <p:spPr/>
        <p:txBody>
          <a:bodyPr/>
          <a:lstStyle/>
          <a:p>
            <a:r>
              <a:rPr lang="fi-FI"/>
              <a:t>Kodin turvallisuusvalmennus</a:t>
            </a:r>
          </a:p>
        </p:txBody>
      </p:sp>
      <p:sp>
        <p:nvSpPr>
          <p:cNvPr id="7" name="Slide Number Placeholder 6"/>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08532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C54BF29-4E9F-4855-BA02-5B45B66EA1F2}" type="datetime1">
              <a:rPr lang="fi-FI" smtClean="0"/>
              <a:t>31.3.2025</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0080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D17C2A-59B5-4089-8CEE-D5AC4053A884}" type="datetime1">
              <a:rPr lang="fi-FI" smtClean="0"/>
              <a:t>31.3.2025</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26953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F993781-B2FA-425C-AA88-54BC53A6A793}" type="datetime1">
              <a:rPr lang="fi-FI" smtClean="0"/>
              <a:t>31.3.2025</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Kodin turvallisuusvalmennus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EC19665-757B-4082-B394-D86A0A1D74C0}" type="slidenum">
              <a:rPr lang="fi-FI" smtClean="0"/>
              <a:t>‹#›</a:t>
            </a:fld>
            <a:endParaRPr lang="fi-FI"/>
          </a:p>
        </p:txBody>
      </p:sp>
      <p:pic>
        <p:nvPicPr>
          <p:cNvPr id="9" name="Picture 8" descr="Icon&#10;&#10;Description automatically generated">
            <a:extLst>
              <a:ext uri="{FF2B5EF4-FFF2-40B4-BE49-F238E27FC236}">
                <a16:creationId xmlns:a16="http://schemas.microsoft.com/office/drawing/2014/main" id="{65D51571-E977-4A59-B784-7994110C6E0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129868" cy="758952"/>
          </a:xfrm>
          <a:prstGeom prst="rect">
            <a:avLst/>
          </a:prstGeom>
        </p:spPr>
      </p:pic>
    </p:spTree>
    <p:extLst>
      <p:ext uri="{BB962C8B-B14F-4D97-AF65-F5344CB8AC3E}">
        <p14:creationId xmlns:p14="http://schemas.microsoft.com/office/powerpoint/2010/main" val="40896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kkinstituutti.fi/liikkuminen/liikkumisen-suositukset/aikuisten-liikkumisen-suositus/" TargetMode="External"/><Relationship Id="rId2" Type="http://schemas.openxmlformats.org/officeDocument/2006/relationships/hyperlink" Target="https://ukkinstituutti.fi/liikkuminen/liikkumisen-suositukset/liikkumisen-suositus-yli-65-vuotiaille/" TargetMode="External"/><Relationship Id="rId1" Type="http://schemas.openxmlformats.org/officeDocument/2006/relationships/slideLayout" Target="../slideLayouts/slideLayout2.xml"/><Relationship Id="rId6" Type="http://schemas.openxmlformats.org/officeDocument/2006/relationships/hyperlink" Target="https://ukkinstituutti.fi/liikkuminen/liikkumisen-suositukset/soveltavat-liikkumisen-suositukset/" TargetMode="External"/><Relationship Id="rId5" Type="http://schemas.openxmlformats.org/officeDocument/2006/relationships/hyperlink" Target="https://ukkinstituutti.fi/liikkuminen/liikkumisen-suositukset/lasten-ja-nuorten-fyysisen-aktiivisuuden-suositukset/" TargetMode="External"/><Relationship Id="rId4" Type="http://schemas.openxmlformats.org/officeDocument/2006/relationships/hyperlink" Target="https://www.youtube.com/watch?v=83oenOpDUmM&amp;t=3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playlist?list=PLROoT1wfS6qEbOHdI1KisfsgfvQExhUrS" TargetMode="External"/><Relationship Id="rId7" Type="http://schemas.openxmlformats.org/officeDocument/2006/relationships/hyperlink" Target="https://frantic.s3.eu-west-1.amazonaws.com/kotitapaturma/2020/03/15160722/Turvallisia-vuosia-2020.pdf" TargetMode="External"/><Relationship Id="rId2" Type="http://schemas.openxmlformats.org/officeDocument/2006/relationships/hyperlink" Target="http://www.vtkl.fi/fin/kehittaminen_kit/kotiturva_hanke/videot/" TargetMode="External"/><Relationship Id="rId1" Type="http://schemas.openxmlformats.org/officeDocument/2006/relationships/slideLayout" Target="../slideLayouts/slideLayout2.xml"/><Relationship Id="rId6" Type="http://schemas.openxmlformats.org/officeDocument/2006/relationships/hyperlink" Target="http://julkaisut.valtioneuvosto.fi/bitstream/handle/10024/160520/6%202018%20SM%20Turvallinen%20elama%20ikaantyneille.pdf" TargetMode="External"/><Relationship Id="rId5" Type="http://schemas.openxmlformats.org/officeDocument/2006/relationships/hyperlink" Target="https://vtkl.fi/tietoa/materiaalipankki/arkiteknologia" TargetMode="External"/><Relationship Id="rId4" Type="http://schemas.openxmlformats.org/officeDocument/2006/relationships/hyperlink" Target="http://www.vtkl.fi/fin/kehittaminen_kit/kotiturva_hanke/esitte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kotitapaturma.fi/tietotyyppi/ladattavat-materiaalit/" TargetMode="External"/><Relationship Id="rId2" Type="http://schemas.openxmlformats.org/officeDocument/2006/relationships/hyperlink" Target="https://www.kotitapaturma.fi/tietotyyppi/turvallisuustestit/" TargetMode="External"/><Relationship Id="rId1" Type="http://schemas.openxmlformats.org/officeDocument/2006/relationships/slideLayout" Target="../slideLayouts/slideLayout2.xml"/><Relationship Id="rId6" Type="http://schemas.openxmlformats.org/officeDocument/2006/relationships/hyperlink" Target="https://www.kotonaasumisenturvallisuus.fi/asumisturvallisuustesti" TargetMode="External"/><Relationship Id="rId5" Type="http://schemas.openxmlformats.org/officeDocument/2006/relationships/hyperlink" Target="http://www.spek.fi/loader.aspx?id=ec05dc23-5191-448e-9d13-9735d9d04354" TargetMode="External"/><Relationship Id="rId4" Type="http://schemas.openxmlformats.org/officeDocument/2006/relationships/hyperlink" Target="https://www.ikainstituutti.fi/content/uploads/2017/01/Liite_12_Voimaa_vanhuuteen_ruuasta.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hannel/UCixfWehlI-HqamQ_OBQXDQQ" TargetMode="External"/><Relationship Id="rId3" Type="http://schemas.openxmlformats.org/officeDocument/2006/relationships/hyperlink" Target="http://ilmatieteenlaitos.fi/alypuhelimet" TargetMode="External"/><Relationship Id="rId7" Type="http://schemas.openxmlformats.org/officeDocument/2006/relationships/hyperlink" Target="https://www.youtube.com/watch?v=S5OcxHSjlqE&amp;list=PLO3s1j_AK-1tAH-SMF5SOkLI5o9A2xHmw" TargetMode="External"/><Relationship Id="rId2" Type="http://schemas.openxmlformats.org/officeDocument/2006/relationships/hyperlink" Target="https://www.youtube.com/watch?v=LUZ_d10TNE0" TargetMode="External"/><Relationship Id="rId1" Type="http://schemas.openxmlformats.org/officeDocument/2006/relationships/slideLayout" Target="../slideLayouts/slideLayout2.xml"/><Relationship Id="rId6" Type="http://schemas.openxmlformats.org/officeDocument/2006/relationships/hyperlink" Target="https://youtu.be/XqxCStW_HKQ" TargetMode="External"/><Relationship Id="rId5" Type="http://schemas.openxmlformats.org/officeDocument/2006/relationships/hyperlink" Target="https://www.spek.fi/turvallisuus/varautuminen-ja-paloturvallisuus/lapsille/" TargetMode="External"/><Relationship Id="rId4" Type="http://schemas.openxmlformats.org/officeDocument/2006/relationships/hyperlink" Target="http://www.rescuebusters.f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hl.fi/fi/web/hyvinvoinnin-ja-terveyden-edistamisen-johtaminen/turvallisuuden-edistaminen/tapaturmien-ehkaisy/tapaturmat-suomessa/tapaturmakatsaukset-alueitta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s://rednet.punainenristi.fi/system/files/page/OHJEET%20INDIKAAATTOREIDEN%20HAUSTA%20JA%20TULOSTEN%20HY%C3%96DYNT%C3%84MISEST%C3%84%20OSANA%20TILAISUUKSIA.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hyperlink" Target="https://thl.fi/fi/web/elintavat-ja-ravitsemus/ravitsemus/ruokapalvelut" TargetMode="External"/><Relationship Id="rId3" Type="http://schemas.openxmlformats.org/officeDocument/2006/relationships/hyperlink" Target="https://thl.fi/fi/web/elintavat-ja-ravitsemus" TargetMode="External"/><Relationship Id="rId7" Type="http://schemas.openxmlformats.org/officeDocument/2006/relationships/hyperlink" Target="https://thl.fi/fi/web/elintavat-ja-ravitsemus/ravitsemus/suomalaisten-ravitsemus-ja-ruokail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hl.fi/fi/web/elintavat-ja-ravitsemus/ravitsemus" TargetMode="External"/><Relationship Id="rId5" Type="http://schemas.openxmlformats.org/officeDocument/2006/relationships/hyperlink" Target="https://www.ikainstituutti.fi/content/uploads/2017/01/Liite_12_Voimaa_vanhuuteen_ruuasta.pdf" TargetMode="External"/><Relationship Id="rId4" Type="http://schemas.openxmlformats.org/officeDocument/2006/relationships/hyperlink" Target="https://www.youtube.com/watch?v=hqJ5FoUY3W8" TargetMode="External"/><Relationship Id="rId9" Type="http://schemas.openxmlformats.org/officeDocument/2006/relationships/hyperlink" Target="http://www.syohyvaa.fi/"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oivamieli.fi/" TargetMode="External"/><Relationship Id="rId3" Type="http://schemas.openxmlformats.org/officeDocument/2006/relationships/hyperlink" Target="http://www.kaypahoito.fi/web/kh/suositukset/suositus?id=nix00349" TargetMode="External"/><Relationship Id="rId7" Type="http://schemas.openxmlformats.org/officeDocument/2006/relationships/hyperlink" Target="https://www.luontosivusto.fi/kevat/tekemisen-iloa/" TargetMode="External"/><Relationship Id="rId2" Type="http://schemas.openxmlformats.org/officeDocument/2006/relationships/hyperlink" Target="https://helda.helsinki.fi/bitstream/handle/10138/308844/SLL472018_2786.pdf?sequence=1&amp;isAllowed=y" TargetMode="External"/><Relationship Id="rId1" Type="http://schemas.openxmlformats.org/officeDocument/2006/relationships/slideLayout" Target="../slideLayouts/slideLayout2.xml"/><Relationship Id="rId6" Type="http://schemas.openxmlformats.org/officeDocument/2006/relationships/hyperlink" Target="https://www.youtube.com/playlist?list=PLYvuCDT0qzDGnzJloVER9zxsUQiY2U9Ej" TargetMode="External"/><Relationship Id="rId11" Type="http://schemas.openxmlformats.org/officeDocument/2006/relationships/hyperlink" Target="https://thl.fi/fi/tilastot-ja-data/tilastot-aiheittain/paihteet-ja-riippuvuudet" TargetMode="External"/><Relationship Id="rId5" Type="http://schemas.openxmlformats.org/officeDocument/2006/relationships/hyperlink" Target="http://www.ehyt.fi/" TargetMode="External"/><Relationship Id="rId10" Type="http://schemas.openxmlformats.org/officeDocument/2006/relationships/hyperlink" Target="https://sproppimateriaalit.fi/web/site-364266/state-jurdenjqgercytzr/front-page" TargetMode="External"/><Relationship Id="rId4" Type="http://schemas.openxmlformats.org/officeDocument/2006/relationships/hyperlink" Target="https://paihdelinkki.fi/fi/tietopankki" TargetMode="External"/><Relationship Id="rId9" Type="http://schemas.openxmlformats.org/officeDocument/2006/relationships/hyperlink" Target="https://www.kotitapaturma.fi/tapaturmatyypit/paihteiden-aiheuttamat-tapaturmat/#9209763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L0KTqPloUiU" TargetMode="External"/><Relationship Id="rId13" Type="http://schemas.openxmlformats.org/officeDocument/2006/relationships/hyperlink" Target="https://www.youtube.com/watch?v=7kgRsf5Waqk" TargetMode="External"/><Relationship Id="rId3" Type="http://schemas.openxmlformats.org/officeDocument/2006/relationships/hyperlink" Target="https://www.viisaastivesilla.fi/etusivu" TargetMode="External"/><Relationship Id="rId7" Type="http://schemas.openxmlformats.org/officeDocument/2006/relationships/hyperlink" Target="https://www.youtube.com/watch?v=51NFzBQzwBI" TargetMode="External"/><Relationship Id="rId12" Type="http://schemas.openxmlformats.org/officeDocument/2006/relationships/hyperlink" Target="https://www.youtube.com/playlist?list=PLk_ZOpfO8W5FOf33wiTlItVzTYZXdaizL" TargetMode="External"/><Relationship Id="rId2" Type="http://schemas.openxmlformats.org/officeDocument/2006/relationships/hyperlink" Target="http://www.suh.fi/" TargetMode="External"/><Relationship Id="rId1" Type="http://schemas.openxmlformats.org/officeDocument/2006/relationships/slideLayout" Target="../slideLayouts/slideLayout2.xml"/><Relationship Id="rId6" Type="http://schemas.openxmlformats.org/officeDocument/2006/relationships/hyperlink" Target="https://www.viisaastivesilla.fi/etusivu/pelastu_ja_pelasta" TargetMode="External"/><Relationship Id="rId11" Type="http://schemas.openxmlformats.org/officeDocument/2006/relationships/hyperlink" Target="https://www.youtube.com/watch?v=PSw6UfWa0mU&amp;t=29s" TargetMode="External"/><Relationship Id="rId5" Type="http://schemas.openxmlformats.org/officeDocument/2006/relationships/hyperlink" Target="https://www.suh.fi/oppaat_ja_vinkit/verkkoaineistoja_etaopetukseen" TargetMode="External"/><Relationship Id="rId10" Type="http://schemas.openxmlformats.org/officeDocument/2006/relationships/hyperlink" Target="https://www.youtube.com/watch?v=7Fivcxxz-BQ&amp;t=78s" TargetMode="External"/><Relationship Id="rId4" Type="http://schemas.openxmlformats.org/officeDocument/2006/relationships/hyperlink" Target="https://www.viisaastivesilla.fi/etusivu/hukkumattomuudenlupaus" TargetMode="External"/><Relationship Id="rId9" Type="http://schemas.openxmlformats.org/officeDocument/2006/relationships/hyperlink" Target="https://www.youtube.com/watch?v=64r6OUFJlJ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uodecimlehti.fi/lehti/2019/9/duo14909?fbclid=IwAR3DSmyxLasqIeujUSCgphntQP5cQ4xvwZ27GKBL-9Iy96HMfgkSsgWV0K4" TargetMode="External"/><Relationship Id="rId7" Type="http://schemas.openxmlformats.org/officeDocument/2006/relationships/hyperlink" Target="https://www.kotitapaturma.fi/tapaturmatyypit/myrkytykset/#92097635" TargetMode="External"/><Relationship Id="rId2" Type="http://schemas.openxmlformats.org/officeDocument/2006/relationships/hyperlink" Target="https://www.hus.fi/potilaalle/sairaalat-ja-toimipisteet/myrkytystietokeskus" TargetMode="External"/><Relationship Id="rId1" Type="http://schemas.openxmlformats.org/officeDocument/2006/relationships/slideLayout" Target="../slideLayouts/slideLayout2.xml"/><Relationship Id="rId6" Type="http://schemas.openxmlformats.org/officeDocument/2006/relationships/hyperlink" Target="https://thl.fi/fi/web/hyvinvoinnin-ja-terveyden-edistamisen-johtaminen/turvallisuuden-edistaminen/tapaturmien-ehkaisy/lasten-ja-nuorten-tapaturmat/myrkytykset" TargetMode="External"/><Relationship Id="rId5" Type="http://schemas.openxmlformats.org/officeDocument/2006/relationships/hyperlink" Target="https://www.youtube.com/watch?v=GqH4TW_6EIM" TargetMode="External"/><Relationship Id="rId4" Type="http://schemas.openxmlformats.org/officeDocument/2006/relationships/hyperlink" Target="https://www.punainenristi.fi/ensiapuohjeet/myrkyty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pek.fi/turvallisuus/erityisryhmien-asumisturvallisuus/" TargetMode="External"/><Relationship Id="rId2" Type="http://schemas.openxmlformats.org/officeDocument/2006/relationships/hyperlink" Target="https://www.spek.fi/turvallisuus/" TargetMode="External"/><Relationship Id="rId1" Type="http://schemas.openxmlformats.org/officeDocument/2006/relationships/slideLayout" Target="../slideLayouts/slideLayout2.xml"/><Relationship Id="rId6" Type="http://schemas.openxmlformats.org/officeDocument/2006/relationships/hyperlink" Target="https://www.spek.fi/uusi-palojarki-oppiaineisto-helpottaa-paloturvallisuusasioiden-opettamista-alakouluissa/" TargetMode="External"/><Relationship Id="rId5" Type="http://schemas.openxmlformats.org/officeDocument/2006/relationships/hyperlink" Target="https://issuu.com/spek_ry/docs/paloturvallisuuttakotona_suomi?fr=sZTJjOTgxMTQzNQ" TargetMode="External"/><Relationship Id="rId4" Type="http://schemas.openxmlformats.org/officeDocument/2006/relationships/hyperlink" Target="http://www.pirkanmaanpelastuslaitos.fi/Pirkanmaa-677"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youtube.com/playlist?list=PLgLPQTR4eKAp7XxIYTPDIBkwFD2F82G4O" TargetMode="External"/><Relationship Id="rId13" Type="http://schemas.openxmlformats.org/officeDocument/2006/relationships/hyperlink" Target="https://www.muistiliitto.fi/application/files/6016/6720/9091/Muistiliitto-asuminen2022_saavutettava.pdf" TargetMode="External"/><Relationship Id="rId3" Type="http://schemas.openxmlformats.org/officeDocument/2006/relationships/hyperlink" Target="https://www.muistiliitto.fi/fi/muistisairaudet/asuminen" TargetMode="External"/><Relationship Id="rId7" Type="http://schemas.openxmlformats.org/officeDocument/2006/relationships/hyperlink" Target="https://youtu.be/ZyttovDbVyo" TargetMode="External"/><Relationship Id="rId12" Type="http://schemas.openxmlformats.org/officeDocument/2006/relationships/hyperlink" Target="https://www.muistiliitto.fi/application/files/8215/8088/7370/Elamaa_muistisairauden_kanssa_saavutettava_verkko.pdf" TargetMode="External"/><Relationship Id="rId2" Type="http://schemas.openxmlformats.org/officeDocument/2006/relationships/hyperlink" Target="https://www.muistiturku.fi/fi/muisti-ja-muistisairaudet/arjen-turvallisuus/" TargetMode="External"/><Relationship Id="rId1" Type="http://schemas.openxmlformats.org/officeDocument/2006/relationships/slideLayout" Target="../slideLayouts/slideLayout2.xml"/><Relationship Id="rId6" Type="http://schemas.openxmlformats.org/officeDocument/2006/relationships/hyperlink" Target="https://youtu.be/NO7XntTYpyM" TargetMode="External"/><Relationship Id="rId11" Type="http://schemas.openxmlformats.org/officeDocument/2006/relationships/hyperlink" Target="https://www.muistiturku.fi/media/filer_public/19/e2/19e2794e-e578-46e8-bd10-71b22b3abb15/turvarannekkeet_ja_paikantavat_laitteet_2020.pdf" TargetMode="External"/><Relationship Id="rId5" Type="http://schemas.openxmlformats.org/officeDocument/2006/relationships/hyperlink" Target="https://youtu.be/QB-jCvOcMB4" TargetMode="External"/><Relationship Id="rId10" Type="http://schemas.openxmlformats.org/officeDocument/2006/relationships/hyperlink" Target="https://www.muistiturku.fi/media/filer_public/4c/4d/4c4d56f0-0e7a-41a0-8056-c05c08ce0fe9/tarkistuslista_turvallisuus_kotona_2018.pdf" TargetMode="External"/><Relationship Id="rId4" Type="http://schemas.openxmlformats.org/officeDocument/2006/relationships/hyperlink" Target="https://www.muistiliitto.fi/fi/muistisairaudet/muistiystavallinen-ymparisto-turvallisuus" TargetMode="External"/><Relationship Id="rId9" Type="http://schemas.openxmlformats.org/officeDocument/2006/relationships/hyperlink" Target="https://www.muistiturku.fi/media/filer_public/20/cf/20cf9e4e-7b85-46be-9449-a6b3031ce160/turvallisia_vuosia_muistiperheille.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xdata.stat.fi/PxWeb/pxweb/fi/StatFin/StatFin__ksyyt/statfin_ksyyt_pxt_11b2.px/" TargetMode="External"/><Relationship Id="rId3" Type="http://schemas.openxmlformats.org/officeDocument/2006/relationships/hyperlink" Target="https://julkaisut.valtioneuvosto.fi/handle/10024/162537" TargetMode="External"/><Relationship Id="rId7" Type="http://schemas.openxmlformats.org/officeDocument/2006/relationships/hyperlink" Target="http://www.julkari.fi/handle/10024/13620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julkari.fi/bitstream/handle/10024/135809/TY%C3%962017_45_UHRI._.WEB.pdf?sequence=1&amp;isAllowed=y" TargetMode="External"/><Relationship Id="rId5" Type="http://schemas.openxmlformats.org/officeDocument/2006/relationships/hyperlink" Target="http://www.kotitapaturma.fi/" TargetMode="External"/><Relationship Id="rId4" Type="http://schemas.openxmlformats.org/officeDocument/2006/relationships/hyperlink" Target="https://thl.fi/fi/web/hyvinvoinnin-ja-terveyden-edistamisen-johtaminen/turvallisuuden-edistaminen/tapaturmien-ehkaisy/tapaturmat-suomess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ysypystyssa.fi/" TargetMode="External"/><Relationship Id="rId2" Type="http://schemas.openxmlformats.org/officeDocument/2006/relationships/hyperlink" Target="http://www.kotitapaturma.fi/" TargetMode="External"/><Relationship Id="rId1" Type="http://schemas.openxmlformats.org/officeDocument/2006/relationships/slideLayout" Target="../slideLayouts/slideLayout2.xml"/><Relationship Id="rId6" Type="http://schemas.openxmlformats.org/officeDocument/2006/relationships/hyperlink" Target="https://www.terveysportti.fi/dtk/sfs/avaa?p_artikkeli=sfs00003" TargetMode="External"/><Relationship Id="rId5" Type="http://schemas.openxmlformats.org/officeDocument/2006/relationships/hyperlink" Target="https://www.liikenneturva.fi/fi/ajankohtaista/tiedote/nelja-kymmenesta-kaatunut-liukastumalla" TargetMode="External"/><Relationship Id="rId4" Type="http://schemas.openxmlformats.org/officeDocument/2006/relationships/hyperlink" Target="https://julkaisut.valtioneuvosto.fi/handle/10024/16253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kkinstituutti.fi/liikkumisen-turvallisuus/kaatumisten-ehkaisy-ammattilaisille/" TargetMode="External"/><Relationship Id="rId2" Type="http://schemas.openxmlformats.org/officeDocument/2006/relationships/hyperlink" Target="http://www.ukkinstituutti.fi/ammattilaisille/terveysliikunnan-suositukset" TargetMode="External"/><Relationship Id="rId1" Type="http://schemas.openxmlformats.org/officeDocument/2006/relationships/slideLayout" Target="../slideLayouts/slideLayout2.xml"/><Relationship Id="rId6" Type="http://schemas.openxmlformats.org/officeDocument/2006/relationships/hyperlink" Target="voitas.fi" TargetMode="External"/><Relationship Id="rId5" Type="http://schemas.openxmlformats.org/officeDocument/2006/relationships/hyperlink" Target="https://thl.fi/fi/web/hyvinvoinnin-ja-terveyden-edistamisen-johtaminen/turvallisuuden-edistaminen/tapaturmien-ehkaisy/tapaturmat-suomessa" TargetMode="External"/><Relationship Id="rId4" Type="http://schemas.openxmlformats.org/officeDocument/2006/relationships/hyperlink" Target="https://thl.fi/fi/web/hyvinvoinnin-ja-terveyden-edistamisen-johtaminen/turvallisuuden-edistaminen/tapaturmien-ehkaisy/iakkaiden-tapaturmat/kaatumiset-ja-putoamiset/kaatumisvaaran-arvioint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unainenristi.fi/mobiili?gclid=Cj0KEQjw4cLKBRCZmNTvyovvj-4BEiQAl_sgQsfCyvBN2T3RUJB1GU5ahYS7aHplvuUvo5NSt6gRRtAaAgMO8P8HAQ" TargetMode="External"/><Relationship Id="rId2" Type="http://schemas.openxmlformats.org/officeDocument/2006/relationships/hyperlink" Target="http://www.112.fi/hatakeskusuudistus/112suomi_mobiilisovellu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rantic.s3-eu-west-1.amazonaws.com/kotitapaturma/2016/12/28133747/Pysypystyssa_kengat_esite_A5.pdf" TargetMode="External"/><Relationship Id="rId2" Type="http://schemas.openxmlformats.org/officeDocument/2006/relationships/hyperlink" Target="http://www.ukkinstituutti.fi/tietoa_terveysliikunnasta/kaatumisten-ehkaisy/kymmenen-keinoa-kaatumisten-ehkaisyy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www.terveyskyla.fi/laaketalo/laakkeiden-kayttaminen/laakkeet-ja-kaatumisriski/kaatumisten-ehkaisy" TargetMode="External"/><Relationship Id="rId13" Type="http://schemas.openxmlformats.org/officeDocument/2006/relationships/hyperlink" Target="http://www.julkari.fi/bitstream/handle/10024/79998/THL_Opas_16_verkko.pdf" TargetMode="External"/><Relationship Id="rId3" Type="http://schemas.openxmlformats.org/officeDocument/2006/relationships/hyperlink" Target="https://ukkinstituutti.fi/liikkumisen-turvallisuus/kaatumisten-ehkaisy-ammattilaisille/" TargetMode="External"/><Relationship Id="rId7" Type="http://schemas.openxmlformats.org/officeDocument/2006/relationships/hyperlink" Target="https://thl.fi/fi/web/hyvinvoinnin-ja-terveyden-edistamisen-johtaminen/turvallisuuden-edistaminen/tapaturmien-ehkaisy/iakkaiden-tapaturmat/kaatumiset-ja-putoamiset" TargetMode="External"/><Relationship Id="rId12" Type="http://schemas.openxmlformats.org/officeDocument/2006/relationships/hyperlink" Target="https://www.terveyskyla.fi/laaketalo/l%C3%A4%C3%A4kkeiden-k%C3%A4ytt%C3%A4minen/l%C3%A4%C3%A4kkeet-ja-kaatumisrisk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ukkinstituutti.fi/liikkumisen-turvallisuus/kaatumisten-ehkaisy-iakkaille-ja-laheisille/koti-ja-lahiympariston-turvallisuus/" TargetMode="External"/><Relationship Id="rId11" Type="http://schemas.openxmlformats.org/officeDocument/2006/relationships/hyperlink" Target="https://www.kotitapaturma.fi/laakkeet-ja-kaatumisten-ehkaisy/#18c135d4" TargetMode="External"/><Relationship Id="rId5" Type="http://schemas.openxmlformats.org/officeDocument/2006/relationships/hyperlink" Target="https://ukkinstituutti.fi/liikkumisen-turvallisuus/kaatumisten-ehkaisy-jarjestotoimijoille/" TargetMode="External"/><Relationship Id="rId10" Type="http://schemas.openxmlformats.org/officeDocument/2006/relationships/hyperlink" Target="https://www.keusote.fi/wp-content/uploads/2025/02/Kaatumisten_ehkaisyn_opas_17022025.pdf" TargetMode="External"/><Relationship Id="rId4" Type="http://schemas.openxmlformats.org/officeDocument/2006/relationships/hyperlink" Target="https://www.facebook.com/kotitapaturma/" TargetMode="External"/><Relationship Id="rId9" Type="http://schemas.openxmlformats.org/officeDocument/2006/relationships/hyperlink" Target="https://luustoliitto.fi/luusto/65-vuotta-tayttaneille/kaatumisen-ehkais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julkari.fi/bitstream/handle/10024/140682/THL_TT_Kaatumisen_ehkaisy_i%c3%a4kk%c3%a4%c3%a4t__A4_2s%20WEB.pdf?sequence=5&amp;isAllowed=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julkari.fi/bitstream/handle/10024/140684/THL_TT_Kaatumisen_ehkaisy_Omaishoitajat__A4_2s%20WEB.pdf?sequence=5&amp;isAllowed=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vahvike.fi/" TargetMode="External"/><Relationship Id="rId3" Type="http://schemas.openxmlformats.org/officeDocument/2006/relationships/hyperlink" Target="https://ukkinstituutti.fi/liikkuminen/vinkkeja-liikkumiseen/miten-lahtea-liikkeelle/" TargetMode="External"/><Relationship Id="rId7" Type="http://schemas.openxmlformats.org/officeDocument/2006/relationships/hyperlink" Target="https://www.terveyskirjasto.fi/terveyskirjasto/tk.koti?p_artikkeli=dlk01079" TargetMode="External"/><Relationship Id="rId2" Type="http://schemas.openxmlformats.org/officeDocument/2006/relationships/hyperlink" Target="https://ukkinstituutti.fi/liikkuminen/" TargetMode="External"/><Relationship Id="rId1" Type="http://schemas.openxmlformats.org/officeDocument/2006/relationships/slideLayout" Target="../slideLayouts/slideLayout2.xml"/><Relationship Id="rId6" Type="http://schemas.openxmlformats.org/officeDocument/2006/relationships/hyperlink" Target="https://www.youtube.com/playlist?list=PLSGkbeFujqqHZT7pHktH6-eEGxTbGs0J7" TargetMode="External"/><Relationship Id="rId5" Type="http://schemas.openxmlformats.org/officeDocument/2006/relationships/hyperlink" Target="https://ukkinstituutti.fi/liikkuminen/vinkkeja-liikkumiseen/lihasvoima-ja-tasapainojumppaa/" TargetMode="External"/><Relationship Id="rId10" Type="http://schemas.openxmlformats.org/officeDocument/2006/relationships/hyperlink" Target="http://www.voimaavanhuuteen.fi/content/uploads/2016/04/Kotivoimisteluohjelma.pdf" TargetMode="External"/><Relationship Id="rId4" Type="http://schemas.openxmlformats.org/officeDocument/2006/relationships/hyperlink" Target="https://ukkinstituutti.fi/liikkuminen/vinkkeja-liikkumiseen/lihaskunto-ja-liikehallintaharjoituksia/" TargetMode="External"/><Relationship Id="rId9" Type="http://schemas.openxmlformats.org/officeDocument/2006/relationships/hyperlink" Target="http://paakallokelit.fi/?page_id=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9B763BD7-03BF-4C99-9A3B-C7C927D466D9}"/>
              </a:ext>
            </a:extLst>
          </p:cNvPr>
          <p:cNvSpPr>
            <a:spLocks noGrp="1"/>
          </p:cNvSpPr>
          <p:nvPr>
            <p:ph type="ctrTitle"/>
          </p:nvPr>
        </p:nvSpPr>
        <p:spPr>
          <a:xfrm>
            <a:off x="1069848" y="1298448"/>
            <a:ext cx="6068070" cy="3255264"/>
          </a:xfrm>
        </p:spPr>
        <p:txBody>
          <a:bodyPr>
            <a:normAutofit/>
          </a:bodyPr>
          <a:lstStyle/>
          <a:p>
            <a:r>
              <a:rPr lang="sv-FI" sz="5400" b="1" dirty="0" err="1"/>
              <a:t>Koti</a:t>
            </a:r>
            <a:r>
              <a:rPr lang="sv-FI" sz="5400" b="1" dirty="0"/>
              <a:t>- ja </a:t>
            </a:r>
            <a:r>
              <a:rPr lang="sv-FI" sz="5400" b="1" dirty="0" err="1"/>
              <a:t>vapaa-ajan</a:t>
            </a:r>
            <a:r>
              <a:rPr lang="sv-FI" sz="5400" b="1" dirty="0"/>
              <a:t> </a:t>
            </a:r>
            <a:r>
              <a:rPr lang="sv-FI" sz="5400" b="1" dirty="0" err="1"/>
              <a:t>tapaturmien</a:t>
            </a:r>
            <a:r>
              <a:rPr lang="sv-FI" sz="5400" b="1" dirty="0"/>
              <a:t> </a:t>
            </a:r>
            <a:r>
              <a:rPr lang="sv-FI" sz="5400" b="1" dirty="0" err="1"/>
              <a:t>ehkäisy</a:t>
            </a:r>
            <a:r>
              <a:rPr lang="sv-FI" sz="5400" b="1" dirty="0"/>
              <a:t> – </a:t>
            </a:r>
            <a:r>
              <a:rPr lang="sv-FI" sz="5400" b="1" dirty="0" err="1"/>
              <a:t>Lisätietoa</a:t>
            </a:r>
            <a:r>
              <a:rPr lang="sv-FI" sz="5400" b="1" dirty="0"/>
              <a:t> ja </a:t>
            </a:r>
            <a:r>
              <a:rPr lang="sv-FI" sz="5400" b="1" dirty="0" err="1"/>
              <a:t>lähteet</a:t>
            </a:r>
            <a:endParaRPr lang="fi-FI" sz="5000" b="1" dirty="0"/>
          </a:p>
        </p:txBody>
      </p:sp>
      <p:sp>
        <p:nvSpPr>
          <p:cNvPr id="3" name="Subtitle 2">
            <a:extLst>
              <a:ext uri="{FF2B5EF4-FFF2-40B4-BE49-F238E27FC236}">
                <a16:creationId xmlns:a16="http://schemas.microsoft.com/office/drawing/2014/main" id="{37C66410-3C71-4866-8EA0-326541CD78C3}"/>
              </a:ext>
            </a:extLst>
          </p:cNvPr>
          <p:cNvSpPr>
            <a:spLocks noGrp="1"/>
          </p:cNvSpPr>
          <p:nvPr>
            <p:ph type="subTitle" idx="1"/>
          </p:nvPr>
        </p:nvSpPr>
        <p:spPr>
          <a:xfrm>
            <a:off x="1100014" y="4670246"/>
            <a:ext cx="6037903" cy="914400"/>
          </a:xfrm>
        </p:spPr>
        <p:txBody>
          <a:bodyPr>
            <a:normAutofit/>
          </a:bodyPr>
          <a:lstStyle/>
          <a:p>
            <a:r>
              <a:rPr lang="fi-FI" dirty="0"/>
              <a:t>Sisällöt perustuvat koti- ja vapaa-ajan tapaturmien</a:t>
            </a:r>
          </a:p>
          <a:p>
            <a:r>
              <a:rPr lang="fi-FI" dirty="0"/>
              <a:t>ehkäisyhankeen sisältöihin</a:t>
            </a:r>
          </a:p>
        </p:txBody>
      </p:sp>
      <p:pic>
        <p:nvPicPr>
          <p:cNvPr id="9" name="Picture 8" descr="A picture containing icon&#10;&#10;Description automatically generated">
            <a:extLst>
              <a:ext uri="{FF2B5EF4-FFF2-40B4-BE49-F238E27FC236}">
                <a16:creationId xmlns:a16="http://schemas.microsoft.com/office/drawing/2014/main" id="{1F7AC197-91E5-47D9-9196-0C5B1F519448}"/>
              </a:ext>
            </a:extLst>
          </p:cNvPr>
          <p:cNvPicPr>
            <a:picLocks noChangeAspect="1"/>
          </p:cNvPicPr>
          <p:nvPr/>
        </p:nvPicPr>
        <p:blipFill rotWithShape="1">
          <a:blip r:embed="rId2">
            <a:extLst>
              <a:ext uri="{28A0092B-C50C-407E-A947-70E740481C1C}">
                <a14:useLocalDpi xmlns:a14="http://schemas.microsoft.com/office/drawing/2010/main" val="0"/>
              </a:ext>
            </a:extLst>
          </a:blip>
          <a:srcRect l="441" r="46" b="1"/>
          <a:stretch/>
        </p:blipFill>
        <p:spPr>
          <a:xfrm>
            <a:off x="8037574" y="1687355"/>
            <a:ext cx="3458249" cy="3475137"/>
          </a:xfrm>
          <a:prstGeom prst="rect">
            <a:avLst/>
          </a:prstGeom>
        </p:spPr>
      </p:pic>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6" name="Footer Placeholder 5">
            <a:extLst>
              <a:ext uri="{FF2B5EF4-FFF2-40B4-BE49-F238E27FC236}">
                <a16:creationId xmlns:a16="http://schemas.microsoft.com/office/drawing/2014/main" id="{FB1D29A6-0DBE-42AF-9777-96B1A99EC31E}"/>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Kodin turvallisuusvalmennus</a:t>
            </a:r>
          </a:p>
        </p:txBody>
      </p:sp>
      <p:sp>
        <p:nvSpPr>
          <p:cNvPr id="7" name="Slide Number Placeholder 6">
            <a:extLst>
              <a:ext uri="{FF2B5EF4-FFF2-40B4-BE49-F238E27FC236}">
                <a16:creationId xmlns:a16="http://schemas.microsoft.com/office/drawing/2014/main" id="{3FA68969-E2CF-4BAA-A730-4B650283AB70}"/>
              </a:ext>
            </a:extLst>
          </p:cNvPr>
          <p:cNvSpPr>
            <a:spLocks noGrp="1"/>
          </p:cNvSpPr>
          <p:nvPr>
            <p:ph type="sldNum" sz="quarter" idx="12"/>
          </p:nvPr>
        </p:nvSpPr>
        <p:spPr>
          <a:xfrm>
            <a:off x="10634135" y="6356350"/>
            <a:ext cx="1530927" cy="365125"/>
          </a:xfrm>
        </p:spPr>
        <p:txBody>
          <a:bodyPr>
            <a:normAutofit/>
          </a:bodyPr>
          <a:lstStyle/>
          <a:p>
            <a:pPr>
              <a:spcAft>
                <a:spcPts val="600"/>
              </a:spcAft>
            </a:pPr>
            <a:fld id="{FBB799C3-6FDF-4B12-A7E3-2684940BCD21}" type="slidenum">
              <a:rPr lang="fi-FI" smtClean="0"/>
              <a:pPr>
                <a:spcAft>
                  <a:spcPts val="600"/>
                </a:spcAft>
              </a:pPr>
              <a:t>1</a:t>
            </a:fld>
            <a:endParaRPr lang="fi-FI"/>
          </a:p>
        </p:txBody>
      </p:sp>
    </p:spTree>
    <p:extLst>
      <p:ext uri="{BB962C8B-B14F-4D97-AF65-F5344CB8AC3E}">
        <p14:creationId xmlns:p14="http://schemas.microsoft.com/office/powerpoint/2010/main" val="352799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A0D4-B0D8-43F8-8704-FCEDD79853D2}"/>
              </a:ext>
            </a:extLst>
          </p:cNvPr>
          <p:cNvSpPr>
            <a:spLocks noGrp="1"/>
          </p:cNvSpPr>
          <p:nvPr>
            <p:ph type="title"/>
          </p:nvPr>
        </p:nvSpPr>
        <p:spPr/>
        <p:txBody>
          <a:bodyPr/>
          <a:lstStyle/>
          <a:p>
            <a:r>
              <a:rPr lang="fi-FI" b="1" dirty="0"/>
              <a:t>Liikkumisen suositukset, videot</a:t>
            </a:r>
          </a:p>
        </p:txBody>
      </p:sp>
      <p:sp>
        <p:nvSpPr>
          <p:cNvPr id="3" name="Content Placeholder 2">
            <a:extLst>
              <a:ext uri="{FF2B5EF4-FFF2-40B4-BE49-F238E27FC236}">
                <a16:creationId xmlns:a16="http://schemas.microsoft.com/office/drawing/2014/main" id="{FDCCE8B8-0B54-4CCA-B6CA-964F8052FEBA}"/>
              </a:ext>
            </a:extLst>
          </p:cNvPr>
          <p:cNvSpPr>
            <a:spLocks noGrp="1"/>
          </p:cNvSpPr>
          <p:nvPr>
            <p:ph idx="1"/>
          </p:nvPr>
        </p:nvSpPr>
        <p:spPr/>
        <p:txBody>
          <a:bodyPr/>
          <a:lstStyle/>
          <a:p>
            <a:pPr marL="0" lvl="0" indent="0" defTabSz="342900" eaLnBrk="0" fontAlgn="base" hangingPunct="0">
              <a:lnSpc>
                <a:spcPct val="100000"/>
              </a:lnSpc>
              <a:spcBef>
                <a:spcPct val="20000"/>
              </a:spcBef>
              <a:spcAft>
                <a:spcPct val="0"/>
              </a:spcAft>
              <a:buClrTx/>
              <a:buNone/>
            </a:pPr>
            <a:r>
              <a:rPr lang="fi-FI" sz="1800" dirty="0">
                <a:solidFill>
                  <a:schemeClr val="accent2"/>
                </a:solidFill>
                <a:latin typeface="+mj-lt"/>
                <a:cs typeface="Arial"/>
                <a:hlinkClick r:id="rId2">
                  <a:extLst>
                    <a:ext uri="{A12FA001-AC4F-418D-AE19-62706E023703}">
                      <ahyp:hlinkClr xmlns:ahyp="http://schemas.microsoft.com/office/drawing/2018/hyperlinkcolor" val="tx"/>
                    </a:ext>
                  </a:extLst>
                </a:hlinkClick>
              </a:rPr>
              <a:t>Liikkumisen suositukset yli 65-vuotiaille </a:t>
            </a:r>
            <a:endParaRPr lang="fi-FI" sz="1800" dirty="0">
              <a:solidFill>
                <a:schemeClr val="accent2"/>
              </a:solidFill>
              <a:latin typeface="+mj-lt"/>
              <a:cs typeface="Arial"/>
            </a:endParaRPr>
          </a:p>
          <a:p>
            <a:pPr marL="257175" lvl="0" indent="-257175" defTabSz="342900" eaLnBrk="0" fontAlgn="base" hangingPunct="0">
              <a:lnSpc>
                <a:spcPct val="100000"/>
              </a:lnSpc>
              <a:spcBef>
                <a:spcPct val="20000"/>
              </a:spcBef>
              <a:spcAft>
                <a:spcPct val="0"/>
              </a:spcAft>
              <a:buClrTx/>
              <a:buFont typeface="Arial" panose="020B0604020202020204" pitchFamily="34" charset="0"/>
              <a:buChar char="•"/>
            </a:pPr>
            <a:r>
              <a:rPr lang="fi-FI" sz="1800" dirty="0">
                <a:solidFill>
                  <a:schemeClr val="accent2"/>
                </a:solidFill>
                <a:latin typeface="+mj-lt"/>
                <a:cs typeface="Arial"/>
                <a:hlinkClick r:id="rId2">
                  <a:extLst>
                    <a:ext uri="{A12FA001-AC4F-418D-AE19-62706E023703}">
                      <ahyp:hlinkClr xmlns:ahyp="http://schemas.microsoft.com/office/drawing/2018/hyperlinkcolor" val="tx"/>
                    </a:ext>
                  </a:extLst>
                </a:hlinkClick>
              </a:rPr>
              <a:t>Video liikkumisen suositukset yli 65-vuotiaille. Saija Karinkanta, UKK-	instituutti. (10 min)</a:t>
            </a:r>
            <a:endParaRPr lang="fi-FI" sz="1800" dirty="0">
              <a:solidFill>
                <a:schemeClr val="accent2"/>
              </a:solidFill>
              <a:latin typeface="+mj-lt"/>
              <a:cs typeface="Arial"/>
            </a:endParaRPr>
          </a:p>
          <a:p>
            <a:pPr marL="0" lvl="0" indent="0" defTabSz="342900" eaLnBrk="0" fontAlgn="base" hangingPunct="0">
              <a:lnSpc>
                <a:spcPct val="100000"/>
              </a:lnSpc>
              <a:spcBef>
                <a:spcPct val="20000"/>
              </a:spcBef>
              <a:spcAft>
                <a:spcPct val="0"/>
              </a:spcAft>
              <a:buClrTx/>
              <a:buNone/>
            </a:pPr>
            <a:endParaRPr lang="fi-FI" sz="1800" dirty="0">
              <a:solidFill>
                <a:schemeClr val="accent2"/>
              </a:solidFill>
              <a:latin typeface="+mj-lt"/>
              <a:cs typeface="Arial"/>
            </a:endParaRPr>
          </a:p>
          <a:p>
            <a:pPr marL="0" lvl="0" indent="0" defTabSz="342900" eaLnBrk="0" fontAlgn="base" hangingPunct="0">
              <a:lnSpc>
                <a:spcPct val="100000"/>
              </a:lnSpc>
              <a:spcBef>
                <a:spcPct val="20000"/>
              </a:spcBef>
              <a:spcAft>
                <a:spcPct val="0"/>
              </a:spcAft>
              <a:buClrTx/>
              <a:buNone/>
            </a:pPr>
            <a:r>
              <a:rPr lang="fi-FI" sz="1800" dirty="0">
                <a:solidFill>
                  <a:schemeClr val="accent2"/>
                </a:solidFill>
                <a:latin typeface="+mj-lt"/>
                <a:cs typeface="Arial"/>
                <a:hlinkClick r:id="rId3">
                  <a:extLst>
                    <a:ext uri="{A12FA001-AC4F-418D-AE19-62706E023703}">
                      <ahyp:hlinkClr xmlns:ahyp="http://schemas.microsoft.com/office/drawing/2018/hyperlinkcolor" val="tx"/>
                    </a:ext>
                  </a:extLst>
                </a:hlinkClick>
              </a:rPr>
              <a:t>Aikuisten liikkumisen suositus (18-64 –vuotiaat)</a:t>
            </a:r>
            <a:endParaRPr lang="fi-FI" sz="1800" dirty="0">
              <a:solidFill>
                <a:schemeClr val="accent2"/>
              </a:solidFill>
              <a:latin typeface="+mj-lt"/>
              <a:cs typeface="Arial"/>
              <a:hlinkClick r:id="rId4">
                <a:extLst>
                  <a:ext uri="{A12FA001-AC4F-418D-AE19-62706E023703}">
                    <ahyp:hlinkClr xmlns:ahyp="http://schemas.microsoft.com/office/drawing/2018/hyperlinkcolor" val="tx"/>
                  </a:ext>
                </a:extLst>
              </a:hlinkClick>
            </a:endParaRPr>
          </a:p>
          <a:p>
            <a:pPr marL="257175" lvl="0" indent="-257175" defTabSz="342900" eaLnBrk="0" fontAlgn="base" hangingPunct="0">
              <a:lnSpc>
                <a:spcPct val="100000"/>
              </a:lnSpc>
              <a:spcBef>
                <a:spcPct val="20000"/>
              </a:spcBef>
              <a:spcAft>
                <a:spcPct val="0"/>
              </a:spcAft>
              <a:buClrTx/>
              <a:buFont typeface="Arial" panose="020B0604020202020204" pitchFamily="34" charset="0"/>
              <a:buChar char="•"/>
            </a:pPr>
            <a:r>
              <a:rPr lang="fi-FI" sz="1800" dirty="0">
                <a:solidFill>
                  <a:schemeClr val="accent2"/>
                </a:solidFill>
                <a:latin typeface="+mj-lt"/>
                <a:cs typeface="Arial"/>
                <a:hlinkClick r:id="rId4">
                  <a:extLst>
                    <a:ext uri="{A12FA001-AC4F-418D-AE19-62706E023703}">
                      <ahyp:hlinkClr xmlns:ahyp="http://schemas.microsoft.com/office/drawing/2018/hyperlinkcolor" val="tx"/>
                    </a:ext>
                  </a:extLst>
                </a:hlinkClick>
              </a:rPr>
              <a:t>Video liikkumisen suositus 18–64-vuotiaille. Minna Aittasalo, 	UKK-	instituutti (15 min) </a:t>
            </a:r>
            <a:endParaRPr lang="fi-FI" sz="1800" dirty="0">
              <a:solidFill>
                <a:schemeClr val="accent2"/>
              </a:solidFill>
              <a:latin typeface="+mj-lt"/>
              <a:cs typeface="Arial"/>
            </a:endParaRPr>
          </a:p>
          <a:p>
            <a:pPr marL="0" lvl="0" indent="0" defTabSz="342900" eaLnBrk="0" fontAlgn="base" hangingPunct="0">
              <a:lnSpc>
                <a:spcPct val="100000"/>
              </a:lnSpc>
              <a:spcBef>
                <a:spcPct val="20000"/>
              </a:spcBef>
              <a:spcAft>
                <a:spcPct val="0"/>
              </a:spcAft>
              <a:buClrTx/>
              <a:buNone/>
            </a:pPr>
            <a:endParaRPr lang="fi-FI" sz="1800" dirty="0">
              <a:solidFill>
                <a:schemeClr val="accent2"/>
              </a:solidFill>
              <a:latin typeface="+mj-lt"/>
              <a:cs typeface="Arial"/>
            </a:endParaRPr>
          </a:p>
          <a:p>
            <a:pPr marL="0" lvl="0" indent="0" defTabSz="342900" eaLnBrk="0" fontAlgn="base" hangingPunct="0">
              <a:lnSpc>
                <a:spcPct val="100000"/>
              </a:lnSpc>
              <a:spcBef>
                <a:spcPct val="20000"/>
              </a:spcBef>
              <a:spcAft>
                <a:spcPct val="0"/>
              </a:spcAft>
              <a:buClrTx/>
              <a:buNone/>
            </a:pPr>
            <a:r>
              <a:rPr lang="fi-FI" sz="1800" dirty="0">
                <a:solidFill>
                  <a:schemeClr val="accent2"/>
                </a:solidFill>
                <a:latin typeface="+mj-lt"/>
                <a:cs typeface="Arial"/>
                <a:hlinkClick r:id="rId5">
                  <a:extLst>
                    <a:ext uri="{A12FA001-AC4F-418D-AE19-62706E023703}">
                      <ahyp:hlinkClr xmlns:ahyp="http://schemas.microsoft.com/office/drawing/2018/hyperlinkcolor" val="tx"/>
                    </a:ext>
                  </a:extLst>
                </a:hlinkClick>
              </a:rPr>
              <a:t>Lapset ja nuoret </a:t>
            </a:r>
            <a:endParaRPr lang="fi-FI" sz="1800" dirty="0">
              <a:solidFill>
                <a:schemeClr val="accent2"/>
              </a:solidFill>
              <a:latin typeface="+mj-lt"/>
              <a:cs typeface="Arial"/>
            </a:endParaRPr>
          </a:p>
          <a:p>
            <a:pPr marL="0" lvl="0" indent="0" defTabSz="342900" eaLnBrk="0" fontAlgn="base" hangingPunct="0">
              <a:lnSpc>
                <a:spcPct val="100000"/>
              </a:lnSpc>
              <a:spcBef>
                <a:spcPct val="20000"/>
              </a:spcBef>
              <a:spcAft>
                <a:spcPct val="0"/>
              </a:spcAft>
              <a:buClrTx/>
              <a:buNone/>
            </a:pPr>
            <a:endParaRPr lang="fi-FI" sz="1800" dirty="0">
              <a:solidFill>
                <a:schemeClr val="accent2"/>
              </a:solidFill>
              <a:latin typeface="+mj-lt"/>
              <a:cs typeface="Arial"/>
            </a:endParaRPr>
          </a:p>
          <a:p>
            <a:pPr marL="0" lvl="0" indent="0" defTabSz="342900" eaLnBrk="0" fontAlgn="base" hangingPunct="0">
              <a:lnSpc>
                <a:spcPct val="100000"/>
              </a:lnSpc>
              <a:spcBef>
                <a:spcPct val="20000"/>
              </a:spcBef>
              <a:spcAft>
                <a:spcPct val="0"/>
              </a:spcAft>
              <a:buClrTx/>
              <a:buNone/>
            </a:pPr>
            <a:r>
              <a:rPr lang="fi-FI" sz="1800" dirty="0">
                <a:solidFill>
                  <a:schemeClr val="accent2"/>
                </a:solidFill>
                <a:latin typeface="+mj-lt"/>
                <a:cs typeface="Arial"/>
                <a:hlinkClick r:id="rId6">
                  <a:extLst>
                    <a:ext uri="{A12FA001-AC4F-418D-AE19-62706E023703}">
                      <ahyp:hlinkClr xmlns:ahyp="http://schemas.microsoft.com/office/drawing/2018/hyperlinkcolor" val="tx"/>
                    </a:ext>
                  </a:extLst>
                </a:hlinkClick>
              </a:rPr>
              <a:t>Soveltavat liikkumisen suositukset </a:t>
            </a:r>
            <a:endParaRPr lang="fi-FI" sz="1800" dirty="0">
              <a:solidFill>
                <a:schemeClr val="accent2"/>
              </a:solidFill>
              <a:latin typeface="+mj-lt"/>
              <a:cs typeface="Arial"/>
            </a:endParaRPr>
          </a:p>
          <a:p>
            <a:endParaRPr lang="fi-FI" dirty="0"/>
          </a:p>
        </p:txBody>
      </p:sp>
      <p:sp>
        <p:nvSpPr>
          <p:cNvPr id="4" name="Footer Placeholder 3">
            <a:extLst>
              <a:ext uri="{FF2B5EF4-FFF2-40B4-BE49-F238E27FC236}">
                <a16:creationId xmlns:a16="http://schemas.microsoft.com/office/drawing/2014/main" id="{DCF2F64E-82CA-4617-8838-87F58E19848D}"/>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41F05B88-34D0-4C8E-944C-350E32960C89}"/>
              </a:ext>
            </a:extLst>
          </p:cNvPr>
          <p:cNvSpPr>
            <a:spLocks noGrp="1"/>
          </p:cNvSpPr>
          <p:nvPr>
            <p:ph type="sldNum" sz="quarter" idx="12"/>
          </p:nvPr>
        </p:nvSpPr>
        <p:spPr/>
        <p:txBody>
          <a:bodyPr/>
          <a:lstStyle/>
          <a:p>
            <a:fld id="{3EC19665-757B-4082-B394-D86A0A1D74C0}" type="slidenum">
              <a:rPr lang="fi-FI" smtClean="0"/>
              <a:t>10</a:t>
            </a:fld>
            <a:endParaRPr lang="fi-FI"/>
          </a:p>
        </p:txBody>
      </p:sp>
    </p:spTree>
    <p:extLst>
      <p:ext uri="{BB962C8B-B14F-4D97-AF65-F5344CB8AC3E}">
        <p14:creationId xmlns:p14="http://schemas.microsoft.com/office/powerpoint/2010/main" val="309040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83F7432-F22E-4E26-8307-A1782D7E6E64}"/>
              </a:ext>
            </a:extLst>
          </p:cNvPr>
          <p:cNvSpPr>
            <a:spLocks noGrp="1"/>
          </p:cNvSpPr>
          <p:nvPr>
            <p:ph idx="1"/>
          </p:nvPr>
        </p:nvSpPr>
        <p:spPr>
          <a:xfrm>
            <a:off x="252920" y="2407298"/>
            <a:ext cx="2947482" cy="3498980"/>
          </a:xfrm>
        </p:spPr>
        <p:txBody>
          <a:bodyPr anchor="t">
            <a:normAutofit/>
          </a:bodyPr>
          <a:lstStyle/>
          <a:p>
            <a:endParaRPr lang="en-US" sz="1600">
              <a:solidFill>
                <a:srgbClr val="FFFFFF"/>
              </a:solidFill>
            </a:endParaRPr>
          </a:p>
        </p:txBody>
      </p:sp>
      <p:pic>
        <p:nvPicPr>
          <p:cNvPr id="6" name="Content Placeholder 3">
            <a:extLst>
              <a:ext uri="{FF2B5EF4-FFF2-40B4-BE49-F238E27FC236}">
                <a16:creationId xmlns:a16="http://schemas.microsoft.com/office/drawing/2014/main" id="{6E730053-BFE7-444F-AA41-8A4F762C9DBB}"/>
              </a:ext>
            </a:extLst>
          </p:cNvPr>
          <p:cNvPicPr>
            <a:picLocks noChangeAspect="1"/>
          </p:cNvPicPr>
          <p:nvPr/>
        </p:nvPicPr>
        <p:blipFill rotWithShape="1">
          <a:blip r:embed="rId2">
            <a:extLst>
              <a:ext uri="{28A0092B-C50C-407E-A947-70E740481C1C}">
                <a14:useLocalDpi xmlns:a14="http://schemas.microsoft.com/office/drawing/2010/main" val="0"/>
              </a:ext>
            </a:extLst>
          </a:blip>
          <a:srcRect r="5233" b="2"/>
          <a:stretch/>
        </p:blipFill>
        <p:spPr>
          <a:xfrm>
            <a:off x="3778897" y="758952"/>
            <a:ext cx="7772401" cy="5330952"/>
          </a:xfrm>
          <a:prstGeom prst="rect">
            <a:avLst/>
          </a:prstGeom>
        </p:spPr>
      </p:pic>
      <p:sp>
        <p:nvSpPr>
          <p:cNvPr id="4" name="Footer Placeholder 3">
            <a:extLst>
              <a:ext uri="{FF2B5EF4-FFF2-40B4-BE49-F238E27FC236}">
                <a16:creationId xmlns:a16="http://schemas.microsoft.com/office/drawing/2014/main" id="{54E98637-288C-4478-8426-05C78B0338CB}"/>
              </a:ext>
            </a:extLst>
          </p:cNvPr>
          <p:cNvSpPr>
            <a:spLocks noGrp="1"/>
          </p:cNvSpPr>
          <p:nvPr>
            <p:ph type="ftr" sz="quarter" idx="11"/>
          </p:nvPr>
        </p:nvSpPr>
        <p:spPr>
          <a:xfrm>
            <a:off x="3869268" y="6356350"/>
            <a:ext cx="5911517" cy="365125"/>
          </a:xfrm>
        </p:spPr>
        <p:txBody>
          <a:bodyPr vert="horz" lIns="91440" tIns="45720" rIns="91440" bIns="45720" rtlCol="0">
            <a:normAutofit/>
          </a:bodyPr>
          <a:lstStyle/>
          <a:p>
            <a:pPr>
              <a:spcAft>
                <a:spcPts val="600"/>
              </a:spcAft>
            </a:pPr>
            <a:r>
              <a:rPr lang="en-US" kern="1200" err="1">
                <a:latin typeface="+mn-lt"/>
                <a:ea typeface="+mn-ea"/>
                <a:cs typeface="+mn-cs"/>
              </a:rPr>
              <a:t>Kodin</a:t>
            </a:r>
            <a:r>
              <a:rPr lang="en-US" kern="1200">
                <a:latin typeface="+mn-lt"/>
                <a:ea typeface="+mn-ea"/>
                <a:cs typeface="+mn-cs"/>
              </a:rPr>
              <a:t> </a:t>
            </a:r>
            <a:r>
              <a:rPr lang="en-US" kern="1200" err="1">
                <a:latin typeface="+mn-lt"/>
                <a:ea typeface="+mn-ea"/>
                <a:cs typeface="+mn-cs"/>
              </a:rPr>
              <a:t>turvallisuusvalmennus</a:t>
            </a:r>
            <a:r>
              <a:rPr lang="en-US" kern="1200">
                <a:latin typeface="+mn-lt"/>
                <a:ea typeface="+mn-ea"/>
                <a:cs typeface="+mn-cs"/>
              </a:rPr>
              <a:t>, </a:t>
            </a:r>
            <a:r>
              <a:rPr lang="en-US" kern="1200" err="1">
                <a:latin typeface="+mn-lt"/>
                <a:ea typeface="+mn-ea"/>
                <a:cs typeface="+mn-cs"/>
              </a:rPr>
              <a:t>kuva</a:t>
            </a:r>
            <a:r>
              <a:rPr lang="en-US" kern="1200">
                <a:latin typeface="+mn-lt"/>
                <a:ea typeface="+mn-ea"/>
                <a:cs typeface="+mn-cs"/>
              </a:rPr>
              <a:t>: Thomas </a:t>
            </a:r>
            <a:r>
              <a:rPr lang="en-US" kern="1200" err="1">
                <a:latin typeface="+mn-lt"/>
                <a:ea typeface="+mn-ea"/>
                <a:cs typeface="+mn-cs"/>
              </a:rPr>
              <a:t>Broumand</a:t>
            </a:r>
            <a:endParaRPr lang="en-US" kern="1200">
              <a:latin typeface="+mn-lt"/>
              <a:ea typeface="+mn-ea"/>
              <a:cs typeface="+mn-cs"/>
            </a:endParaRPr>
          </a:p>
        </p:txBody>
      </p:sp>
      <p:sp>
        <p:nvSpPr>
          <p:cNvPr id="5" name="Slide Number Placeholder 4">
            <a:extLst>
              <a:ext uri="{FF2B5EF4-FFF2-40B4-BE49-F238E27FC236}">
                <a16:creationId xmlns:a16="http://schemas.microsoft.com/office/drawing/2014/main" id="{3DC01D8D-E5C1-4A89-A2BA-C6F13A9483CD}"/>
              </a:ext>
            </a:extLst>
          </p:cNvPr>
          <p:cNvSpPr>
            <a:spLocks noGrp="1"/>
          </p:cNvSpPr>
          <p:nvPr>
            <p:ph type="sldNum" sz="quarter" idx="12"/>
          </p:nvPr>
        </p:nvSpPr>
        <p:spPr>
          <a:xfrm>
            <a:off x="10634135" y="6356350"/>
            <a:ext cx="1530927" cy="365125"/>
          </a:xfrm>
        </p:spPr>
        <p:txBody>
          <a:bodyPr vert="horz" lIns="91440" tIns="45720" rIns="91440" bIns="45720" rtlCol="0">
            <a:normAutofit/>
          </a:bodyPr>
          <a:lstStyle/>
          <a:p>
            <a:pPr>
              <a:spcAft>
                <a:spcPts val="600"/>
              </a:spcAft>
            </a:pPr>
            <a:fld id="{3EC19665-757B-4082-B394-D86A0A1D74C0}" type="slidenum">
              <a:rPr lang="en-US"/>
              <a:pPr>
                <a:spcAft>
                  <a:spcPts val="600"/>
                </a:spcAft>
              </a:pPr>
              <a:t>11</a:t>
            </a:fld>
            <a:endParaRPr lang="en-US"/>
          </a:p>
        </p:txBody>
      </p:sp>
    </p:spTree>
    <p:extLst>
      <p:ext uri="{BB962C8B-B14F-4D97-AF65-F5344CB8AC3E}">
        <p14:creationId xmlns:p14="http://schemas.microsoft.com/office/powerpoint/2010/main" val="71798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4942-99CF-48CB-9A22-89B974258884}"/>
              </a:ext>
            </a:extLst>
          </p:cNvPr>
          <p:cNvSpPr>
            <a:spLocks noGrp="1"/>
          </p:cNvSpPr>
          <p:nvPr>
            <p:ph type="title"/>
          </p:nvPr>
        </p:nvSpPr>
        <p:spPr>
          <a:xfrm>
            <a:off x="252919" y="1123837"/>
            <a:ext cx="3059624" cy="4601183"/>
          </a:xfrm>
        </p:spPr>
        <p:txBody>
          <a:bodyPr/>
          <a:lstStyle/>
          <a:p>
            <a:r>
              <a:rPr lang="fi-FI" b="1" dirty="0"/>
              <a:t>Arkiteknologia</a:t>
            </a:r>
          </a:p>
        </p:txBody>
      </p:sp>
      <p:sp>
        <p:nvSpPr>
          <p:cNvPr id="3" name="Content Placeholder 2">
            <a:extLst>
              <a:ext uri="{FF2B5EF4-FFF2-40B4-BE49-F238E27FC236}">
                <a16:creationId xmlns:a16="http://schemas.microsoft.com/office/drawing/2014/main" id="{CE2656C7-19F1-48FE-99D4-29EEF987E44A}"/>
              </a:ext>
            </a:extLst>
          </p:cNvPr>
          <p:cNvSpPr>
            <a:spLocks noGrp="1"/>
          </p:cNvSpPr>
          <p:nvPr>
            <p:ph idx="1"/>
          </p:nvPr>
        </p:nvSpPr>
        <p:spPr/>
        <p:txBody>
          <a:bodyPr/>
          <a:lstStyle/>
          <a:p>
            <a:pPr marL="0" lvl="0" indent="0" defTabSz="342900" fontAlgn="base">
              <a:lnSpc>
                <a:spcPct val="150000"/>
              </a:lnSpc>
              <a:spcBef>
                <a:spcPts val="0"/>
              </a:spcBef>
              <a:spcAft>
                <a:spcPct val="0"/>
              </a:spcAft>
              <a:buClrTx/>
              <a:buNone/>
            </a:pPr>
            <a:r>
              <a:rPr lang="fi-FI" altLang="fi-FI" sz="1800" dirty="0">
                <a:solidFill>
                  <a:schemeClr val="accent2"/>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Arkiteknologiavälineiden ohjevideot </a:t>
            </a:r>
            <a:endParaRPr lang="fi-FI" altLang="fi-FI" sz="1800" dirty="0">
              <a:solidFill>
                <a:schemeClr val="accent2"/>
              </a:solidFill>
              <a:latin typeface="+mj-lt"/>
              <a:cs typeface="Arial" panose="020B0604020202020204" pitchFamily="34" charset="0"/>
            </a:endParaRPr>
          </a:p>
          <a:p>
            <a:pPr marL="0" lvl="0" indent="0" defTabSz="342900" fontAlgn="base">
              <a:lnSpc>
                <a:spcPct val="100000"/>
              </a:lnSpc>
              <a:spcBef>
                <a:spcPts val="0"/>
              </a:spcBef>
              <a:spcAft>
                <a:spcPct val="0"/>
              </a:spcAft>
              <a:buClrTx/>
              <a:buNone/>
            </a:pPr>
            <a:r>
              <a:rPr lang="fi-FI" sz="1800" dirty="0">
                <a:solidFill>
                  <a:schemeClr val="accent2"/>
                </a:solidFill>
                <a:latin typeface="+mj-lt"/>
                <a:cs typeface="Arial"/>
                <a:hlinkClick r:id="rId3">
                  <a:extLst>
                    <a:ext uri="{A12FA001-AC4F-418D-AE19-62706E023703}">
                      <ahyp:hlinkClr xmlns:ahyp="http://schemas.microsoft.com/office/drawing/2018/hyperlinkcolor" val="tx"/>
                    </a:ext>
                  </a:extLst>
                </a:hlinkClick>
              </a:rPr>
              <a:t>Kaikki korjausneuvonnan videot</a:t>
            </a:r>
            <a:endParaRPr lang="fi-FI" sz="1800" dirty="0">
              <a:solidFill>
                <a:schemeClr val="accent2"/>
              </a:solidFill>
              <a:latin typeface="+mj-lt"/>
              <a:cs typeface="Arial"/>
            </a:endParaRPr>
          </a:p>
          <a:p>
            <a:pPr marL="857250" lvl="2" indent="-171450" defTabSz="342900" fontAlgn="base">
              <a:lnSpc>
                <a:spcPct val="100000"/>
              </a:lnSpc>
              <a:spcBef>
                <a:spcPts val="0"/>
              </a:spcBef>
              <a:spcAft>
                <a:spcPct val="0"/>
              </a:spcAft>
              <a:buClrTx/>
              <a:buFont typeface="Arial" panose="020B0604020202020204" pitchFamily="34" charset="0"/>
              <a:buChar char="•"/>
            </a:pPr>
            <a:r>
              <a:rPr lang="fi-FI" altLang="fi-FI" sz="1800" dirty="0">
                <a:latin typeface="+mj-lt"/>
                <a:cs typeface="Arial" panose="020B0604020202020204" pitchFamily="34" charset="0"/>
              </a:rPr>
              <a:t>Palovaroittimen asennus, liesihälytin, purkinavaajat ja kommunikaattorit jne. arjen apuna</a:t>
            </a:r>
          </a:p>
          <a:p>
            <a:pPr marL="0" lvl="0" indent="0" defTabSz="342900" eaLnBrk="0" fontAlgn="base" hangingPunct="0">
              <a:lnSpc>
                <a:spcPct val="100000"/>
              </a:lnSpc>
              <a:spcBef>
                <a:spcPts val="0"/>
              </a:spcBef>
              <a:spcAft>
                <a:spcPct val="0"/>
              </a:spcAft>
              <a:buClrTx/>
              <a:buNone/>
            </a:pPr>
            <a:endParaRPr lang="fi-FI" sz="1800" dirty="0">
              <a:solidFill>
                <a:srgbClr val="000000"/>
              </a:solidFill>
              <a:latin typeface="+mj-lt"/>
              <a:cs typeface="Arial"/>
              <a:hlinkClick r:id="rId4">
                <a:extLst>
                  <a:ext uri="{A12FA001-AC4F-418D-AE19-62706E023703}">
                    <ahyp:hlinkClr xmlns:ahyp="http://schemas.microsoft.com/office/drawing/2018/hyperlinkcolor" val="tx"/>
                  </a:ext>
                </a:extLst>
              </a:hlinkClick>
            </a:endParaRPr>
          </a:p>
          <a:p>
            <a:pPr marL="0" lvl="0" indent="0" defTabSz="342900" eaLnBrk="0" fontAlgn="base" hangingPunct="0">
              <a:lnSpc>
                <a:spcPct val="100000"/>
              </a:lnSpc>
              <a:spcBef>
                <a:spcPts val="0"/>
              </a:spcBef>
              <a:spcAft>
                <a:spcPct val="0"/>
              </a:spcAft>
              <a:buClrTx/>
              <a:buNone/>
            </a:pPr>
            <a:r>
              <a:rPr lang="fi-FI" sz="1800" dirty="0">
                <a:solidFill>
                  <a:schemeClr val="accent2"/>
                </a:solidFill>
                <a:latin typeface="+mj-lt"/>
                <a:cs typeface="Arial"/>
                <a:hlinkClick r:id="rId4">
                  <a:extLst>
                    <a:ext uri="{A12FA001-AC4F-418D-AE19-62706E023703}">
                      <ahyp:hlinkClr xmlns:ahyp="http://schemas.microsoft.com/office/drawing/2018/hyperlinkcolor" val="tx"/>
                    </a:ext>
                  </a:extLst>
                </a:hlinkClick>
              </a:rPr>
              <a:t>Vanhustyön keskusliitto</a:t>
            </a:r>
          </a:p>
          <a:p>
            <a:pPr marL="0" lvl="0" indent="0" defTabSz="342900" eaLnBrk="0" fontAlgn="base" hangingPunct="0">
              <a:lnSpc>
                <a:spcPct val="100000"/>
              </a:lnSpc>
              <a:spcBef>
                <a:spcPts val="0"/>
              </a:spcBef>
              <a:spcAft>
                <a:spcPct val="0"/>
              </a:spcAft>
              <a:buClrTx/>
              <a:buNone/>
            </a:pPr>
            <a:r>
              <a:rPr lang="fi-FI" sz="1800" dirty="0">
                <a:solidFill>
                  <a:schemeClr val="accent2"/>
                </a:solidFill>
                <a:latin typeface="+mj-lt"/>
                <a:cs typeface="Arial"/>
                <a:hlinkClick r:id="rId4">
                  <a:extLst>
                    <a:ext uri="{A12FA001-AC4F-418D-AE19-62706E023703}">
                      <ahyp:hlinkClr xmlns:ahyp="http://schemas.microsoft.com/office/drawing/2018/hyperlinkcolor" val="tx"/>
                    </a:ext>
                  </a:extLst>
                </a:hlinkClick>
              </a:rPr>
              <a:t>http://www.vtkl.fi/fin/kehittaminen_kit/kotiturva_hanke/esitteet/</a:t>
            </a:r>
            <a:endParaRPr lang="fi-FI" sz="1800" dirty="0">
              <a:solidFill>
                <a:schemeClr val="accent2"/>
              </a:solidFill>
              <a:latin typeface="+mj-lt"/>
              <a:cs typeface="Arial"/>
            </a:endParaRPr>
          </a:p>
          <a:p>
            <a:pPr marL="0" lvl="0" indent="0" defTabSz="342900" eaLnBrk="0" fontAlgn="base" hangingPunct="0">
              <a:lnSpc>
                <a:spcPct val="100000"/>
              </a:lnSpc>
              <a:spcBef>
                <a:spcPts val="0"/>
              </a:spcBef>
              <a:spcAft>
                <a:spcPct val="0"/>
              </a:spcAft>
              <a:buClrTx/>
              <a:buNone/>
            </a:pPr>
            <a:endParaRPr lang="fi-FI" sz="1800" dirty="0">
              <a:solidFill>
                <a:schemeClr val="accent2"/>
              </a:solidFill>
              <a:latin typeface="+mj-lt"/>
              <a:cs typeface="Arial"/>
            </a:endParaRPr>
          </a:p>
          <a:p>
            <a:pPr marL="0" lvl="0" indent="0" defTabSz="342900" eaLnBrk="0" fontAlgn="base" hangingPunct="0">
              <a:lnSpc>
                <a:spcPct val="100000"/>
              </a:lnSpc>
              <a:spcBef>
                <a:spcPts val="0"/>
              </a:spcBef>
              <a:spcAft>
                <a:spcPct val="0"/>
              </a:spcAft>
              <a:buClrTx/>
              <a:buNone/>
            </a:pPr>
            <a:r>
              <a:rPr lang="fi-FI" sz="1800" dirty="0">
                <a:solidFill>
                  <a:schemeClr val="accent2"/>
                </a:solidFill>
                <a:latin typeface="+mj-lt"/>
                <a:cs typeface="Arial"/>
                <a:hlinkClick r:id="rId5">
                  <a:extLst>
                    <a:ext uri="{A12FA001-AC4F-418D-AE19-62706E023703}">
                      <ahyp:hlinkClr xmlns:ahyp="http://schemas.microsoft.com/office/drawing/2018/hyperlinkcolor" val="tx"/>
                    </a:ext>
                  </a:extLst>
                </a:hlinkClick>
              </a:rPr>
              <a:t>Ikäteknologiakeskus, oppaita ja tutkimustietoa </a:t>
            </a:r>
            <a:endParaRPr lang="fi-FI" sz="1800" dirty="0">
              <a:solidFill>
                <a:schemeClr val="accent2"/>
              </a:solidFill>
              <a:latin typeface="+mj-lt"/>
              <a:cs typeface="Arial"/>
            </a:endParaRPr>
          </a:p>
          <a:p>
            <a:pPr marL="0" lvl="0" indent="0" defTabSz="342900" eaLnBrk="0" fontAlgn="base" hangingPunct="0">
              <a:lnSpc>
                <a:spcPct val="100000"/>
              </a:lnSpc>
              <a:spcBef>
                <a:spcPts val="0"/>
              </a:spcBef>
              <a:spcAft>
                <a:spcPct val="0"/>
              </a:spcAft>
              <a:buClrTx/>
              <a:buNone/>
            </a:pPr>
            <a:endParaRPr lang="fi-FI" sz="1800" dirty="0">
              <a:solidFill>
                <a:schemeClr val="accent2"/>
              </a:solidFill>
              <a:latin typeface="+mj-lt"/>
              <a:cs typeface="Arial"/>
            </a:endParaRPr>
          </a:p>
          <a:p>
            <a:pPr marL="0" lvl="0" indent="0" defTabSz="342900" eaLnBrk="0" fontAlgn="base" hangingPunct="0">
              <a:lnSpc>
                <a:spcPct val="100000"/>
              </a:lnSpc>
              <a:spcBef>
                <a:spcPts val="0"/>
              </a:spcBef>
              <a:spcAft>
                <a:spcPct val="0"/>
              </a:spcAft>
              <a:buClrTx/>
              <a:buNone/>
            </a:pPr>
            <a:r>
              <a:rPr lang="fi-FI" sz="1800" dirty="0">
                <a:solidFill>
                  <a:schemeClr val="accent2"/>
                </a:solidFill>
                <a:latin typeface="+mj-lt"/>
                <a:cs typeface="Arial"/>
                <a:hlinkClick r:id="rId6">
                  <a:extLst>
                    <a:ext uri="{A12FA001-AC4F-418D-AE19-62706E023703}">
                      <ahyp:hlinkClr xmlns:ahyp="http://schemas.microsoft.com/office/drawing/2018/hyperlinkcolor" val="tx"/>
                    </a:ext>
                  </a:extLst>
                </a:hlinkClick>
              </a:rPr>
              <a:t>Sisäministeriö 2019. Turvallinen elämä ikääntyneille. Toimintaohjelman päivitys.</a:t>
            </a:r>
            <a:endParaRPr lang="fi-FI" sz="1800" dirty="0">
              <a:solidFill>
                <a:schemeClr val="accent2"/>
              </a:solidFill>
              <a:latin typeface="+mj-lt"/>
              <a:cs typeface="Arial"/>
            </a:endParaRPr>
          </a:p>
          <a:p>
            <a:pPr marL="0" lvl="0" indent="0" defTabSz="342900" eaLnBrk="0" fontAlgn="base" hangingPunct="0">
              <a:lnSpc>
                <a:spcPct val="100000"/>
              </a:lnSpc>
              <a:spcBef>
                <a:spcPts val="0"/>
              </a:spcBef>
              <a:spcAft>
                <a:spcPct val="0"/>
              </a:spcAft>
              <a:buClrTx/>
              <a:buNone/>
            </a:pPr>
            <a:endParaRPr lang="fi-FI" sz="1800" dirty="0">
              <a:solidFill>
                <a:schemeClr val="accent2"/>
              </a:solidFill>
              <a:latin typeface="+mj-lt"/>
              <a:cs typeface="Arial"/>
            </a:endParaRPr>
          </a:p>
          <a:p>
            <a:pPr marL="0" lvl="0" indent="0" defTabSz="342900" eaLnBrk="0" fontAlgn="base" hangingPunct="0">
              <a:lnSpc>
                <a:spcPct val="100000"/>
              </a:lnSpc>
              <a:spcBef>
                <a:spcPts val="0"/>
              </a:spcBef>
              <a:spcAft>
                <a:spcPct val="0"/>
              </a:spcAft>
              <a:buClrTx/>
              <a:buNone/>
            </a:pPr>
            <a:r>
              <a:rPr lang="fi-FI" altLang="fi-FI" sz="1800" dirty="0">
                <a:solidFill>
                  <a:schemeClr val="accent2"/>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Turvallisia vuosia opas </a:t>
            </a:r>
            <a:r>
              <a:rPr lang="fi-FI" altLang="fi-FI" sz="1800" dirty="0">
                <a:latin typeface="+mj-lt"/>
                <a:cs typeface="Arial" panose="020B0604020202020204" pitchFamily="34" charset="0"/>
              </a:rPr>
              <a:t>(suomi, ruotsi, englanti ja selkokieli)</a:t>
            </a:r>
          </a:p>
          <a:p>
            <a:endParaRPr lang="fi-FI" dirty="0"/>
          </a:p>
        </p:txBody>
      </p:sp>
      <p:sp>
        <p:nvSpPr>
          <p:cNvPr id="4" name="Footer Placeholder 3">
            <a:extLst>
              <a:ext uri="{FF2B5EF4-FFF2-40B4-BE49-F238E27FC236}">
                <a16:creationId xmlns:a16="http://schemas.microsoft.com/office/drawing/2014/main" id="{5EA1D083-D973-4885-BB24-087A911FFCD1}"/>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09DE0C65-C0EF-41E4-B86C-9670A42D2896}"/>
              </a:ext>
            </a:extLst>
          </p:cNvPr>
          <p:cNvSpPr>
            <a:spLocks noGrp="1"/>
          </p:cNvSpPr>
          <p:nvPr>
            <p:ph type="sldNum" sz="quarter" idx="12"/>
          </p:nvPr>
        </p:nvSpPr>
        <p:spPr/>
        <p:txBody>
          <a:bodyPr/>
          <a:lstStyle/>
          <a:p>
            <a:fld id="{3EC19665-757B-4082-B394-D86A0A1D74C0}" type="slidenum">
              <a:rPr lang="fi-FI" smtClean="0"/>
              <a:t>12</a:t>
            </a:fld>
            <a:endParaRPr lang="fi-FI"/>
          </a:p>
        </p:txBody>
      </p:sp>
    </p:spTree>
    <p:extLst>
      <p:ext uri="{BB962C8B-B14F-4D97-AF65-F5344CB8AC3E}">
        <p14:creationId xmlns:p14="http://schemas.microsoft.com/office/powerpoint/2010/main" val="411584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BD8-4274-4A8D-8C74-A28A73859A48}"/>
              </a:ext>
            </a:extLst>
          </p:cNvPr>
          <p:cNvSpPr>
            <a:spLocks noGrp="1"/>
          </p:cNvSpPr>
          <p:nvPr>
            <p:ph type="title"/>
          </p:nvPr>
        </p:nvSpPr>
        <p:spPr>
          <a:xfrm>
            <a:off x="252919" y="1123837"/>
            <a:ext cx="3212176" cy="4601183"/>
          </a:xfrm>
        </p:spPr>
        <p:txBody>
          <a:bodyPr/>
          <a:lstStyle/>
          <a:p>
            <a:r>
              <a:rPr lang="fi-FI" altLang="fi-FI" b="1" dirty="0">
                <a:solidFill>
                  <a:schemeClr val="bg1"/>
                </a:solidFill>
                <a:cs typeface="Arial" panose="020B0604020202020204" pitchFamily="34" charset="0"/>
                <a:hlinkClick r:id="rId2">
                  <a:extLst>
                    <a:ext uri="{A12FA001-AC4F-418D-AE19-62706E023703}">
                      <ahyp:hlinkClr xmlns:ahyp="http://schemas.microsoft.com/office/drawing/2018/hyperlinkcolor" val="tx"/>
                    </a:ext>
                  </a:extLst>
                </a:hlinkClick>
              </a:rPr>
              <a:t>Tarkistuslistoja</a:t>
            </a:r>
            <a:r>
              <a:rPr lang="fi-FI" altLang="fi-FI" b="1" dirty="0">
                <a:solidFill>
                  <a:schemeClr val="bg1"/>
                </a:solidFill>
                <a:cs typeface="Arial" panose="020B0604020202020204" pitchFamily="34" charset="0"/>
              </a:rPr>
              <a:t> </a:t>
            </a:r>
            <a:r>
              <a:rPr lang="fi-FI" altLang="fi-FI" b="1" dirty="0">
                <a:cs typeface="Arial" panose="020B0604020202020204" pitchFamily="34" charset="0"/>
              </a:rPr>
              <a:t>kodin turvallisuuden </a:t>
            </a:r>
            <a:r>
              <a:rPr lang="fi-FI" altLang="fi-FI" b="1" dirty="0" err="1">
                <a:cs typeface="Arial" panose="020B0604020202020204" pitchFamily="34" charset="0"/>
              </a:rPr>
              <a:t>varmis-tamiseksi</a:t>
            </a:r>
            <a:endParaRPr lang="fi-FI" b="1" dirty="0"/>
          </a:p>
        </p:txBody>
      </p:sp>
      <p:sp>
        <p:nvSpPr>
          <p:cNvPr id="3" name="Content Placeholder 2">
            <a:extLst>
              <a:ext uri="{FF2B5EF4-FFF2-40B4-BE49-F238E27FC236}">
                <a16:creationId xmlns:a16="http://schemas.microsoft.com/office/drawing/2014/main" id="{EBE43D96-AB77-4852-80AF-3E5CE1582667}"/>
              </a:ext>
            </a:extLst>
          </p:cNvPr>
          <p:cNvSpPr>
            <a:spLocks noGrp="1"/>
          </p:cNvSpPr>
          <p:nvPr>
            <p:ph idx="1"/>
          </p:nvPr>
        </p:nvSpPr>
        <p:spPr/>
        <p:txBody>
          <a:bodyPr/>
          <a:lstStyle/>
          <a:p>
            <a:pPr>
              <a:buFont typeface="Arial" panose="020B0604020202020204" pitchFamily="34" charset="0"/>
              <a:buChar char="•"/>
            </a:pPr>
            <a:r>
              <a:rPr lang="fi-FI" altLang="fi-FI" sz="1800" dirty="0">
                <a:cs typeface="Arial" panose="020B0604020202020204" pitchFamily="34" charset="0"/>
              </a:rPr>
              <a:t>Hyödynnä tarkistuslistaa. Katso kohta kohdalta, onko kotisi turvallisuus kunnossa. Jos huomaat puutteita, korjaa puutteet välittömästi. </a:t>
            </a:r>
          </a:p>
          <a:p>
            <a:pPr>
              <a:buFont typeface="Arial" panose="020B0604020202020204" pitchFamily="34" charset="0"/>
              <a:buChar char="•"/>
            </a:pPr>
            <a:r>
              <a:rPr lang="fi-FI" altLang="fi-FI" sz="1800" dirty="0">
                <a:cs typeface="Arial" panose="020B0604020202020204" pitchFamily="34" charset="0"/>
              </a:rPr>
              <a:t>Toista tarkistus vuosittain tai aina asumistilanteen muuttuessa merkittävästi. Ota huomioon asukkaiden toimintakyvyn mahdolliset muutokset. </a:t>
            </a:r>
          </a:p>
          <a:p>
            <a:pPr>
              <a:buFont typeface="Arial" panose="020B0604020202020204" pitchFamily="34" charset="0"/>
              <a:buChar char="•"/>
            </a:pPr>
            <a:r>
              <a:rPr lang="fi-FI" altLang="fi-FI" sz="1800" dirty="0">
                <a:cs typeface="Arial" panose="020B0604020202020204" pitchFamily="34" charset="0"/>
              </a:rPr>
              <a:t>Huomaa, että useilla toimijoilla on olemassa tarkistuslistoja kodin turvallisuuden varmistamiseksi, mm: </a:t>
            </a:r>
          </a:p>
          <a:p>
            <a:pPr>
              <a:buFont typeface="Arial" panose="020B0604020202020204" pitchFamily="34" charset="0"/>
              <a:buChar char="•"/>
            </a:pPr>
            <a:r>
              <a:rPr lang="fi-FI" altLang="fi-FI" sz="1800" dirty="0">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Kotitapaturmasivuston Kodin turvallisuuden tarkastuslista</a:t>
            </a:r>
            <a:r>
              <a:rPr lang="fi-FI" altLang="fi-FI" sz="1800" dirty="0">
                <a:solidFill>
                  <a:schemeClr val="accent2"/>
                </a:solidFill>
                <a:cs typeface="Arial" panose="020B0604020202020204" pitchFamily="34" charset="0"/>
              </a:rPr>
              <a:t> </a:t>
            </a:r>
            <a:r>
              <a:rPr lang="fi-FI" altLang="fi-FI" sz="1800" dirty="0">
                <a:cs typeface="Arial" panose="020B0604020202020204" pitchFamily="34" charset="0"/>
              </a:rPr>
              <a:t>– verkossa tehtävät sekä </a:t>
            </a:r>
            <a:r>
              <a:rPr lang="fi-FI" altLang="fi-FI" sz="1800" dirty="0">
                <a:solidFill>
                  <a:schemeClr val="accent2"/>
                </a:solidFill>
                <a:cs typeface="Arial" panose="020B0604020202020204" pitchFamily="34" charset="0"/>
                <a:hlinkClick r:id="rId3">
                  <a:extLst>
                    <a:ext uri="{A12FA001-AC4F-418D-AE19-62706E023703}">
                      <ahyp:hlinkClr xmlns:ahyp="http://schemas.microsoft.com/office/drawing/2018/hyperlinkcolor" val="tx"/>
                    </a:ext>
                  </a:extLst>
                </a:hlinkClick>
              </a:rPr>
              <a:t>aineistopankissa</a:t>
            </a:r>
            <a:r>
              <a:rPr lang="fi-FI" altLang="fi-FI" sz="1800" dirty="0">
                <a:cs typeface="Arial" panose="020B0604020202020204" pitchFamily="34" charset="0"/>
              </a:rPr>
              <a:t> ladattavat tai tilattavat </a:t>
            </a:r>
            <a:r>
              <a:rPr lang="en-US" altLang="fi-FI" sz="1800" u="sng" dirty="0">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Eri-</a:t>
            </a:r>
            <a:r>
              <a:rPr lang="en-US" altLang="fi-FI" sz="1800" u="sng" dirty="0" err="1">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ikäisten</a:t>
            </a:r>
            <a:r>
              <a:rPr lang="en-US" altLang="fi-FI" sz="1800" u="sng" dirty="0">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 </a:t>
            </a:r>
            <a:r>
              <a:rPr lang="en-US" altLang="fi-FI" sz="1800" u="sng" dirty="0" err="1">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turvallisuuden</a:t>
            </a:r>
            <a:r>
              <a:rPr lang="en-US" altLang="fi-FI" sz="1800" u="sng" dirty="0">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 </a:t>
            </a:r>
            <a:r>
              <a:rPr lang="en-US" altLang="fi-FI" sz="1800" u="sng" dirty="0" err="1">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tarkistuslistat</a:t>
            </a:r>
            <a:r>
              <a:rPr lang="en-US" altLang="fi-FI" sz="1800" u="sng" dirty="0">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 (</a:t>
            </a:r>
            <a:r>
              <a:rPr lang="en-US" altLang="fi-FI" sz="1800" u="sng" dirty="0" err="1">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suomi</a:t>
            </a:r>
            <a:r>
              <a:rPr lang="en-US" altLang="fi-FI" sz="1800" u="sng" dirty="0">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 </a:t>
            </a:r>
            <a:r>
              <a:rPr lang="en-US" altLang="fi-FI" sz="1800" u="sng" dirty="0" err="1">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ruotsi</a:t>
            </a:r>
            <a:r>
              <a:rPr lang="en-US" altLang="fi-FI" sz="1800" u="sng" dirty="0">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 </a:t>
            </a:r>
            <a:r>
              <a:rPr lang="en-US" altLang="fi-FI" sz="1800" u="sng" dirty="0" err="1">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englanti</a:t>
            </a:r>
            <a:r>
              <a:rPr lang="en-US" altLang="fi-FI" sz="1800" u="sng" dirty="0">
                <a:solidFill>
                  <a:schemeClr val="tx2"/>
                </a:solidFill>
                <a:cs typeface="Arial" panose="020B0604020202020204" pitchFamily="34" charset="0"/>
                <a:hlinkClick r:id="rId4">
                  <a:extLst>
                    <a:ext uri="{A12FA001-AC4F-418D-AE19-62706E023703}">
                      <ahyp:hlinkClr xmlns:ahyp="http://schemas.microsoft.com/office/drawing/2018/hyperlinkcolor" val="tx"/>
                    </a:ext>
                  </a:extLst>
                </a:hlinkClick>
              </a:rPr>
              <a:t>)</a:t>
            </a:r>
          </a:p>
          <a:p>
            <a:pPr marL="300038" lvl="1" indent="0">
              <a:buNone/>
            </a:pPr>
            <a:r>
              <a:rPr lang="fi-FI" dirty="0"/>
              <a:t>	Lisäksi Lasten turvallisuuden tarkistuslistat löytyvät myös 	arabiaksi ja somaliksi sekä iäkkään tarkistuslista venäjäksi.</a:t>
            </a:r>
            <a:endParaRPr lang="en-US" altLang="fi-FI" u="sng" dirty="0">
              <a:solidFill>
                <a:schemeClr val="tx2"/>
              </a:solidFill>
              <a:cs typeface="Arial" panose="020B0604020202020204" pitchFamily="34" charset="0"/>
            </a:endParaRPr>
          </a:p>
          <a:p>
            <a:pPr lvl="1">
              <a:buFont typeface="Arial" panose="020B0604020202020204" pitchFamily="34" charset="0"/>
              <a:buChar char="•"/>
            </a:pPr>
            <a:r>
              <a:rPr lang="fi-FI" altLang="fi-FI"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SPEK Kodin turvallisuuden tarkistuslista</a:t>
            </a:r>
            <a:endParaRPr lang="fi-FI" altLang="fi-FI" dirty="0">
              <a:solidFill>
                <a:schemeClr val="accent2"/>
              </a:solidFill>
              <a:cs typeface="Arial" panose="020B0604020202020204" pitchFamily="34" charset="0"/>
            </a:endParaRPr>
          </a:p>
          <a:p>
            <a:pPr lvl="1">
              <a:buFont typeface="Arial" panose="020B0604020202020204" pitchFamily="34" charset="0"/>
              <a:buChar char="•"/>
            </a:pPr>
            <a:r>
              <a:rPr lang="fi-FI" altLang="fi-FI" dirty="0">
                <a:solidFill>
                  <a:schemeClr val="accent2"/>
                </a:solidFill>
                <a:cs typeface="Arial" panose="020B0604020202020204" pitchFamily="34" charset="0"/>
                <a:hlinkClick r:id="rId6">
                  <a:extLst>
                    <a:ext uri="{A12FA001-AC4F-418D-AE19-62706E023703}">
                      <ahyp:hlinkClr xmlns:ahyp="http://schemas.microsoft.com/office/drawing/2018/hyperlinkcolor" val="tx"/>
                    </a:ext>
                  </a:extLst>
                </a:hlinkClick>
              </a:rPr>
              <a:t>KAT tarkastuslista</a:t>
            </a:r>
            <a:endParaRPr lang="fi-FI" altLang="fi-FI" dirty="0">
              <a:solidFill>
                <a:schemeClr val="accent2"/>
              </a:solidFill>
              <a:cs typeface="Arial" panose="020B0604020202020204" pitchFamily="34" charset="0"/>
            </a:endParaRPr>
          </a:p>
          <a:p>
            <a:endParaRPr lang="fi-FI" dirty="0"/>
          </a:p>
        </p:txBody>
      </p:sp>
      <p:sp>
        <p:nvSpPr>
          <p:cNvPr id="4" name="Footer Placeholder 3">
            <a:extLst>
              <a:ext uri="{FF2B5EF4-FFF2-40B4-BE49-F238E27FC236}">
                <a16:creationId xmlns:a16="http://schemas.microsoft.com/office/drawing/2014/main" id="{C7D2C837-1D78-4817-858D-A90FE46FD05C}"/>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0C06D9CE-CAF5-4A22-8958-08167AE5F5D0}"/>
              </a:ext>
            </a:extLst>
          </p:cNvPr>
          <p:cNvSpPr>
            <a:spLocks noGrp="1"/>
          </p:cNvSpPr>
          <p:nvPr>
            <p:ph type="sldNum" sz="quarter" idx="12"/>
          </p:nvPr>
        </p:nvSpPr>
        <p:spPr/>
        <p:txBody>
          <a:bodyPr/>
          <a:lstStyle/>
          <a:p>
            <a:fld id="{3EC19665-757B-4082-B394-D86A0A1D74C0}" type="slidenum">
              <a:rPr lang="fi-FI" smtClean="0"/>
              <a:t>13</a:t>
            </a:fld>
            <a:endParaRPr lang="fi-FI"/>
          </a:p>
        </p:txBody>
      </p:sp>
    </p:spTree>
    <p:extLst>
      <p:ext uri="{BB962C8B-B14F-4D97-AF65-F5344CB8AC3E}">
        <p14:creationId xmlns:p14="http://schemas.microsoft.com/office/powerpoint/2010/main" val="285490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p:txBody>
          <a:bodyPr/>
          <a:lstStyle/>
          <a:p>
            <a:r>
              <a:rPr lang="fi-FI" altLang="fi-FI" b="1" dirty="0">
                <a:cs typeface="Arial" panose="020B0604020202020204" pitchFamily="34" charset="0"/>
              </a:rPr>
              <a:t>Digitaalisia sovelluksia, kampanja-videot </a:t>
            </a:r>
            <a:endParaRPr lang="fi-FI" b="1" dirty="0"/>
          </a:p>
        </p:txBody>
      </p:sp>
      <p:sp>
        <p:nvSpPr>
          <p:cNvPr id="3" name="Content Placeholder 2">
            <a:extLst>
              <a:ext uri="{FF2B5EF4-FFF2-40B4-BE49-F238E27FC236}">
                <a16:creationId xmlns:a16="http://schemas.microsoft.com/office/drawing/2014/main" id="{74046D9E-E077-492F-A474-4B4B774C6080}"/>
              </a:ext>
            </a:extLst>
          </p:cNvPr>
          <p:cNvSpPr>
            <a:spLocks noGrp="1"/>
          </p:cNvSpPr>
          <p:nvPr>
            <p:ph idx="1"/>
          </p:nvPr>
        </p:nvSpPr>
        <p:spPr/>
        <p:txBody>
          <a:bodyPr/>
          <a:lstStyle/>
          <a:p>
            <a:pPr>
              <a:lnSpc>
                <a:spcPct val="150000"/>
              </a:lnSpc>
              <a:spcBef>
                <a:spcPts val="0"/>
              </a:spcBef>
              <a:buFont typeface="Arial" panose="020B0604020202020204" pitchFamily="34" charset="0"/>
              <a:buChar char="•"/>
            </a:pPr>
            <a:r>
              <a:rPr lang="fi-FI" altLang="fi-FI" dirty="0">
                <a:solidFill>
                  <a:schemeClr val="accent2"/>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Kipinä -paloturvallisuussovellus</a:t>
            </a:r>
            <a:endParaRPr lang="fi-FI" altLang="fi-FI" dirty="0">
              <a:solidFill>
                <a:schemeClr val="accent2"/>
              </a:solidFill>
              <a:latin typeface="+mj-lt"/>
              <a:cs typeface="Arial" panose="020B0604020202020204" pitchFamily="34" charset="0"/>
            </a:endParaRPr>
          </a:p>
          <a:p>
            <a:pPr>
              <a:lnSpc>
                <a:spcPct val="150000"/>
              </a:lnSpc>
              <a:spcBef>
                <a:spcPts val="0"/>
              </a:spcBef>
              <a:buFont typeface="Arial" panose="020B0604020202020204" pitchFamily="34" charset="0"/>
              <a:buChar char="•"/>
            </a:pPr>
            <a:r>
              <a:rPr lang="fi-FI" altLang="fi-FI" dirty="0">
                <a:solidFill>
                  <a:schemeClr val="accent2"/>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Ilmatieteen laitoksen Sää -sovellus </a:t>
            </a:r>
            <a:endParaRPr lang="fi-FI" altLang="fi-FI" dirty="0">
              <a:solidFill>
                <a:schemeClr val="accent2"/>
              </a:solidFill>
              <a:latin typeface="+mj-lt"/>
              <a:cs typeface="Arial" panose="020B0604020202020204" pitchFamily="34" charset="0"/>
            </a:endParaRPr>
          </a:p>
          <a:p>
            <a:pPr>
              <a:lnSpc>
                <a:spcPct val="150000"/>
              </a:lnSpc>
              <a:spcBef>
                <a:spcPts val="0"/>
              </a:spcBef>
              <a:buFont typeface="Arial" panose="020B0604020202020204" pitchFamily="34" charset="0"/>
              <a:buChar char="•"/>
            </a:pPr>
            <a:r>
              <a:rPr lang="fi-FI" altLang="fi-FI" dirty="0" err="1">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Rescue</a:t>
            </a:r>
            <a:r>
              <a:rPr lang="fi-FI" altLang="fi-FI"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 </a:t>
            </a:r>
            <a:r>
              <a:rPr lang="fi-FI" altLang="fi-FI" dirty="0" err="1">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busters</a:t>
            </a:r>
            <a:r>
              <a:rPr lang="fi-FI" altLang="fi-FI"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 –peli  </a:t>
            </a:r>
            <a:r>
              <a:rPr lang="fi-FI" altLang="fi-FI" dirty="0">
                <a:latin typeface="+mj-lt"/>
                <a:cs typeface="Arial" panose="020B0604020202020204" pitchFamily="34" charset="0"/>
              </a:rPr>
              <a:t>nuorten turvallisuuskasvatukseen</a:t>
            </a:r>
          </a:p>
          <a:p>
            <a:pPr>
              <a:lnSpc>
                <a:spcPct val="150000"/>
              </a:lnSpc>
              <a:spcBef>
                <a:spcPts val="0"/>
              </a:spcBef>
              <a:buFont typeface="Arial" panose="020B0604020202020204" pitchFamily="34" charset="0"/>
              <a:buChar char="•"/>
            </a:pPr>
            <a:r>
              <a:rPr lang="en-US" altLang="fi-FI" dirty="0" err="1">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Paloturvallisuuteen</a:t>
            </a:r>
            <a:r>
              <a:rPr lang="en-US" altLang="fi-FI" dirty="0">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 </a:t>
            </a:r>
            <a:r>
              <a:rPr lang="en-US" altLang="fi-FI" dirty="0" err="1">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liittyvä</a:t>
            </a:r>
            <a:r>
              <a:rPr lang="en-US" altLang="fi-FI" dirty="0">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 </a:t>
            </a:r>
            <a:r>
              <a:rPr lang="en-US" altLang="fi-FI" dirty="0" err="1">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peli</a:t>
            </a:r>
            <a:r>
              <a:rPr lang="en-US" altLang="fi-FI" dirty="0">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 </a:t>
            </a:r>
            <a:r>
              <a:rPr lang="en-US" altLang="fi-FI" dirty="0" err="1">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lapsille</a:t>
            </a:r>
            <a:endParaRPr lang="en-US" altLang="fi-FI" dirty="0">
              <a:solidFill>
                <a:schemeClr val="accent2"/>
              </a:solidFill>
              <a:latin typeface="+mj-lt"/>
              <a:cs typeface="Arial" panose="020B0604020202020204" pitchFamily="34" charset="0"/>
            </a:endParaRPr>
          </a:p>
          <a:p>
            <a:pPr>
              <a:lnSpc>
                <a:spcPct val="150000"/>
              </a:lnSpc>
              <a:spcBef>
                <a:spcPts val="0"/>
              </a:spcBef>
              <a:buFont typeface="Arial" panose="020B0604020202020204" pitchFamily="34" charset="0"/>
              <a:buChar char="•"/>
            </a:pPr>
            <a:r>
              <a:rPr lang="fi-FI" altLang="fi-FI" dirty="0">
                <a:latin typeface="+mj-lt"/>
                <a:cs typeface="Arial" panose="020B0604020202020204" pitchFamily="34" charset="0"/>
              </a:rPr>
              <a:t>Animaatio:</a:t>
            </a:r>
            <a:r>
              <a:rPr lang="fi-FI" altLang="fi-FI" dirty="0">
                <a:solidFill>
                  <a:schemeClr val="accent2"/>
                </a:solidFill>
                <a:latin typeface="+mj-lt"/>
                <a:cs typeface="Arial" panose="020B0604020202020204" pitchFamily="34" charset="0"/>
              </a:rPr>
              <a:t> </a:t>
            </a:r>
            <a:r>
              <a:rPr lang="fi-FI" altLang="fi-FI" dirty="0">
                <a:solidFill>
                  <a:schemeClr val="accent2"/>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Tukevasti kiinni arjessa </a:t>
            </a:r>
            <a:endParaRPr lang="fi-FI" altLang="fi-FI" dirty="0">
              <a:solidFill>
                <a:schemeClr val="accent2"/>
              </a:solidFill>
              <a:latin typeface="+mj-lt"/>
              <a:cs typeface="Arial" panose="020B0604020202020204" pitchFamily="34" charset="0"/>
            </a:endParaRPr>
          </a:p>
          <a:p>
            <a:pPr>
              <a:lnSpc>
                <a:spcPct val="150000"/>
              </a:lnSpc>
              <a:spcBef>
                <a:spcPts val="0"/>
              </a:spcBef>
              <a:buFont typeface="Arial" panose="020B0604020202020204" pitchFamily="34" charset="0"/>
              <a:buChar char="•"/>
            </a:pPr>
            <a:r>
              <a:rPr lang="fi-FI" altLang="fi-FI" dirty="0">
                <a:solidFill>
                  <a:schemeClr val="accent2"/>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Video: Hopulle loppu </a:t>
            </a:r>
            <a:endParaRPr lang="fi-FI" altLang="fi-FI" dirty="0">
              <a:solidFill>
                <a:schemeClr val="accent2"/>
              </a:solidFill>
              <a:latin typeface="+mj-lt"/>
              <a:cs typeface="Arial" panose="020B0604020202020204" pitchFamily="34" charset="0"/>
            </a:endParaRPr>
          </a:p>
          <a:p>
            <a:pPr>
              <a:lnSpc>
                <a:spcPct val="150000"/>
              </a:lnSpc>
              <a:spcBef>
                <a:spcPts val="0"/>
              </a:spcBef>
              <a:buFont typeface="Arial" panose="020B0604020202020204" pitchFamily="34" charset="0"/>
              <a:buChar char="•"/>
            </a:pPr>
            <a:r>
              <a:rPr lang="fi-FI" altLang="fi-FI"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Pysy Pystyssä kampanjavideot ja Tapaturmapäivän kampanjavideot </a:t>
            </a:r>
            <a:endParaRPr lang="fi-FI" altLang="fi-FI" dirty="0">
              <a:solidFill>
                <a:schemeClr val="accent2"/>
              </a:solidFill>
              <a:latin typeface="+mj-lt"/>
              <a:cs typeface="Arial" panose="020B0604020202020204" pitchFamily="34" charset="0"/>
            </a:endParaRPr>
          </a:p>
          <a:p>
            <a:endParaRPr lang="fi-FI" dirty="0"/>
          </a:p>
        </p:txBody>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p:txBody>
          <a:bodyPr/>
          <a:lstStyle/>
          <a:p>
            <a:fld id="{3EC19665-757B-4082-B394-D86A0A1D74C0}" type="slidenum">
              <a:rPr lang="fi-FI" smtClean="0"/>
              <a:t>14</a:t>
            </a:fld>
            <a:endParaRPr lang="fi-FI"/>
          </a:p>
        </p:txBody>
      </p:sp>
    </p:spTree>
    <p:extLst>
      <p:ext uri="{BB962C8B-B14F-4D97-AF65-F5344CB8AC3E}">
        <p14:creationId xmlns:p14="http://schemas.microsoft.com/office/powerpoint/2010/main" val="125624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a:xfrm>
            <a:off x="224589" y="1298447"/>
            <a:ext cx="4209388" cy="4133539"/>
          </a:xfrm>
        </p:spPr>
        <p:txBody>
          <a:bodyPr vert="horz" lIns="91440" tIns="45720" rIns="91440" bIns="45720" rtlCol="0" anchor="b">
            <a:normAutofit fontScale="90000"/>
          </a:bodyPr>
          <a:lstStyle/>
          <a:p>
            <a:r>
              <a:rPr lang="en-US" sz="3000" b="1" spc="-100" dirty="0"/>
              <a:t>Tapaturma-</a:t>
            </a:r>
            <a:br>
              <a:rPr lang="en-US" sz="3000" b="1" spc="-100" dirty="0"/>
            </a:br>
            <a:r>
              <a:rPr lang="en-US" sz="3000" b="1" spc="-100" dirty="0" err="1"/>
              <a:t>indikaattoreiden</a:t>
            </a:r>
            <a:r>
              <a:rPr lang="en-US" sz="3000" b="1" spc="-100" dirty="0"/>
              <a:t> </a:t>
            </a:r>
            <a:r>
              <a:rPr lang="en-US" sz="3000" b="1" spc="-100" dirty="0" err="1"/>
              <a:t>hyödyntäminen</a:t>
            </a:r>
            <a:r>
              <a:rPr lang="en-US" sz="3000" b="1" spc="-100" dirty="0"/>
              <a:t> </a:t>
            </a:r>
            <a:r>
              <a:rPr lang="en-US" sz="3000" b="1" spc="-100" dirty="0" err="1"/>
              <a:t>tilaisuuksissa</a:t>
            </a:r>
            <a:r>
              <a:rPr lang="en-US" sz="3000" b="1" spc="-100" dirty="0"/>
              <a:t>, </a:t>
            </a:r>
            <a:r>
              <a:rPr lang="en-US" sz="3000" b="1" spc="-100" dirty="0" err="1"/>
              <a:t>Sotkanet</a:t>
            </a:r>
            <a:br>
              <a:rPr lang="en-US" sz="3000" spc="-100" dirty="0"/>
            </a:br>
            <a:br>
              <a:rPr lang="en-US" sz="3000" spc="-100" dirty="0"/>
            </a:br>
            <a:br>
              <a:rPr lang="en-US" sz="3000" spc="-100" dirty="0"/>
            </a:br>
            <a:br>
              <a:rPr lang="en-US" sz="2400" spc="-100" dirty="0"/>
            </a:br>
            <a:r>
              <a:rPr lang="en-US" sz="2400" spc="-100" dirty="0" err="1">
                <a:hlinkClick r:id="rId3">
                  <a:extLst>
                    <a:ext uri="{A12FA001-AC4F-418D-AE19-62706E023703}">
                      <ahyp:hlinkClr xmlns:ahyp="http://schemas.microsoft.com/office/drawing/2018/hyperlinkcolor" val="tx"/>
                    </a:ext>
                  </a:extLst>
                </a:hlinkClick>
              </a:rPr>
              <a:t>Alueelliset</a:t>
            </a:r>
            <a:r>
              <a:rPr lang="en-US" sz="2400" spc="-100" dirty="0">
                <a:hlinkClick r:id="rId3">
                  <a:extLst>
                    <a:ext uri="{A12FA001-AC4F-418D-AE19-62706E023703}">
                      <ahyp:hlinkClr xmlns:ahyp="http://schemas.microsoft.com/office/drawing/2018/hyperlinkcolor" val="tx"/>
                    </a:ext>
                  </a:extLst>
                </a:hlinkClick>
              </a:rPr>
              <a:t> tapaturmakatsaukset</a:t>
            </a:r>
            <a:br>
              <a:rPr lang="en-US" sz="2400" spc="-100" dirty="0"/>
            </a:br>
            <a:br>
              <a:rPr lang="en-US" sz="2400" spc="-100" dirty="0"/>
            </a:br>
            <a:r>
              <a:rPr lang="en-US" sz="2400" spc="-100" dirty="0" err="1">
                <a:hlinkClick r:id="rId4">
                  <a:extLst>
                    <a:ext uri="{A12FA001-AC4F-418D-AE19-62706E023703}">
                      <ahyp:hlinkClr xmlns:ahyp="http://schemas.microsoft.com/office/drawing/2018/hyperlinkcolor" val="tx"/>
                    </a:ext>
                  </a:extLst>
                </a:hlinkClick>
              </a:rPr>
              <a:t>Ohjeet</a:t>
            </a:r>
            <a:r>
              <a:rPr lang="en-US" sz="2400" spc="-100" dirty="0">
                <a:hlinkClick r:id="rId4">
                  <a:extLst>
                    <a:ext uri="{A12FA001-AC4F-418D-AE19-62706E023703}">
                      <ahyp:hlinkClr xmlns:ahyp="http://schemas.microsoft.com/office/drawing/2018/hyperlinkcolor" val="tx"/>
                    </a:ext>
                  </a:extLst>
                </a:hlinkClick>
              </a:rPr>
              <a:t> </a:t>
            </a:r>
            <a:r>
              <a:rPr lang="en-US" sz="2400" spc="-100" dirty="0" err="1">
                <a:hlinkClick r:id="rId4">
                  <a:extLst>
                    <a:ext uri="{A12FA001-AC4F-418D-AE19-62706E023703}">
                      <ahyp:hlinkClr xmlns:ahyp="http://schemas.microsoft.com/office/drawing/2018/hyperlinkcolor" val="tx"/>
                    </a:ext>
                  </a:extLst>
                </a:hlinkClick>
              </a:rPr>
              <a:t>Turvakoutseille</a:t>
            </a:r>
            <a:r>
              <a:rPr lang="en-US" sz="2400" spc="-100" dirty="0">
                <a:hlinkClick r:id="rId4">
                  <a:extLst>
                    <a:ext uri="{A12FA001-AC4F-418D-AE19-62706E023703}">
                      <ahyp:hlinkClr xmlns:ahyp="http://schemas.microsoft.com/office/drawing/2018/hyperlinkcolor" val="tx"/>
                    </a:ext>
                  </a:extLst>
                </a:hlinkClick>
              </a:rPr>
              <a:t> </a:t>
            </a:r>
            <a:r>
              <a:rPr lang="en-US" sz="2400" spc="-100" dirty="0" err="1">
                <a:hlinkClick r:id="rId4">
                  <a:extLst>
                    <a:ext uri="{A12FA001-AC4F-418D-AE19-62706E023703}">
                      <ahyp:hlinkClr xmlns:ahyp="http://schemas.microsoft.com/office/drawing/2018/hyperlinkcolor" val="tx"/>
                    </a:ext>
                  </a:extLst>
                </a:hlinkClick>
              </a:rPr>
              <a:t>indikaattorien</a:t>
            </a:r>
            <a:r>
              <a:rPr lang="en-US" sz="2400" spc="-100" dirty="0">
                <a:hlinkClick r:id="rId4">
                  <a:extLst>
                    <a:ext uri="{A12FA001-AC4F-418D-AE19-62706E023703}">
                      <ahyp:hlinkClr xmlns:ahyp="http://schemas.microsoft.com/office/drawing/2018/hyperlinkcolor" val="tx"/>
                    </a:ext>
                  </a:extLst>
                </a:hlinkClick>
              </a:rPr>
              <a:t> </a:t>
            </a:r>
            <a:r>
              <a:rPr lang="en-US" sz="2400" spc="-100" dirty="0" err="1">
                <a:hlinkClick r:id="rId4">
                  <a:extLst>
                    <a:ext uri="{A12FA001-AC4F-418D-AE19-62706E023703}">
                      <ahyp:hlinkClr xmlns:ahyp="http://schemas.microsoft.com/office/drawing/2018/hyperlinkcolor" val="tx"/>
                    </a:ext>
                  </a:extLst>
                </a:hlinkClick>
              </a:rPr>
              <a:t>hakemisesta</a:t>
            </a:r>
            <a:endParaRPr lang="en-US" sz="2400" spc="-100" dirty="0"/>
          </a:p>
        </p:txBody>
      </p:sp>
      <p:pic>
        <p:nvPicPr>
          <p:cNvPr id="6" name="Content Placeholder 8" descr="Graphical user interface, text, application, Word, email&#10;&#10;Description automatically generated">
            <a:extLst>
              <a:ext uri="{FF2B5EF4-FFF2-40B4-BE49-F238E27FC236}">
                <a16:creationId xmlns:a16="http://schemas.microsoft.com/office/drawing/2014/main" id="{19D250F3-E988-4CA6-9441-AD45D8756CA4}"/>
              </a:ext>
            </a:extLst>
          </p:cNvPr>
          <p:cNvPicPr>
            <a:picLocks noGrp="1" noChangeAspect="1"/>
          </p:cNvPicPr>
          <p:nvPr>
            <p:ph idx="1"/>
          </p:nvPr>
        </p:nvPicPr>
        <p:blipFill rotWithShape="1">
          <a:blip r:embed="rId5"/>
          <a:srcRect l="10051" t="24074" r="29419" b="8086"/>
          <a:stretch/>
        </p:blipFill>
        <p:spPr>
          <a:xfrm>
            <a:off x="5120640" y="1417861"/>
            <a:ext cx="6367271" cy="4014126"/>
          </a:xfrm>
          <a:prstGeom prst="rect">
            <a:avLst/>
          </a:prstGeom>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dirty="0">
                <a:solidFill>
                  <a:schemeClr val="tx1">
                    <a:lumMod val="50000"/>
                    <a:lumOff val="50000"/>
                  </a:schemeClr>
                </a:solidFill>
                <a:latin typeface="+mn-lt"/>
                <a:ea typeface="+mn-ea"/>
                <a:cs typeface="+mn-cs"/>
              </a:rPr>
              <a:t>Kodin turvallisuusvalmennus</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EC19665-757B-4082-B394-D86A0A1D74C0}" type="slidenum">
              <a:rPr lang="en-US" b="1" kern="1200" dirty="0">
                <a:solidFill>
                  <a:schemeClr val="accent1"/>
                </a:solidFill>
                <a:latin typeface="+mn-lt"/>
                <a:ea typeface="+mn-ea"/>
                <a:cs typeface="+mn-cs"/>
              </a:rPr>
              <a:pPr>
                <a:spcAft>
                  <a:spcPts val="600"/>
                </a:spcAft>
              </a:pPr>
              <a:t>15</a:t>
            </a:fld>
            <a:endParaRPr lang="en-US" b="1" kern="1200" dirty="0">
              <a:solidFill>
                <a:schemeClr val="accent1"/>
              </a:solidFill>
              <a:latin typeface="+mn-lt"/>
              <a:ea typeface="+mn-ea"/>
              <a:cs typeface="+mn-cs"/>
            </a:endParaRPr>
          </a:p>
        </p:txBody>
      </p:sp>
      <p:pic>
        <p:nvPicPr>
          <p:cNvPr id="12" name="Picture 11">
            <a:extLst>
              <a:ext uri="{FF2B5EF4-FFF2-40B4-BE49-F238E27FC236}">
                <a16:creationId xmlns:a16="http://schemas.microsoft.com/office/drawing/2014/main" id="{643309C3-C0F8-48E3-8C2E-3A182ED2E5E6}"/>
              </a:ext>
            </a:extLst>
          </p:cNvPr>
          <p:cNvPicPr>
            <a:picLocks noChangeAspect="1"/>
          </p:cNvPicPr>
          <p:nvPr/>
        </p:nvPicPr>
        <p:blipFill>
          <a:blip r:embed="rId6"/>
          <a:stretch>
            <a:fillRect/>
          </a:stretch>
        </p:blipFill>
        <p:spPr>
          <a:xfrm>
            <a:off x="76201" y="0"/>
            <a:ext cx="1092200" cy="733649"/>
          </a:xfrm>
          <a:prstGeom prst="rect">
            <a:avLst/>
          </a:prstGeom>
        </p:spPr>
      </p:pic>
    </p:spTree>
    <p:extLst>
      <p:ext uri="{BB962C8B-B14F-4D97-AF65-F5344CB8AC3E}">
        <p14:creationId xmlns:p14="http://schemas.microsoft.com/office/powerpoint/2010/main" val="22333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a:xfrm>
            <a:off x="603849" y="1298448"/>
            <a:ext cx="3724688" cy="3722126"/>
          </a:xfrm>
        </p:spPr>
        <p:txBody>
          <a:bodyPr vert="horz" lIns="91440" tIns="45720" rIns="91440" bIns="45720" rtlCol="0" anchor="b">
            <a:normAutofit/>
          </a:bodyPr>
          <a:lstStyle/>
          <a:p>
            <a:r>
              <a:rPr lang="en-US" sz="3700" b="1" spc="-100" dirty="0" err="1"/>
              <a:t>Terveytemme-portaali</a:t>
            </a:r>
            <a:r>
              <a:rPr lang="en-US" sz="3700" b="1" spc="-100" dirty="0"/>
              <a:t>, </a:t>
            </a:r>
            <a:r>
              <a:rPr lang="en-US" sz="3700" b="1" spc="-100" dirty="0" err="1"/>
              <a:t>esim</a:t>
            </a:r>
            <a:r>
              <a:rPr lang="en-US" sz="3700" b="1" spc="-100" dirty="0"/>
              <a:t>. </a:t>
            </a:r>
            <a:r>
              <a:rPr lang="en-US" sz="3700" b="1" spc="-100" dirty="0" err="1"/>
              <a:t>erilaisten</a:t>
            </a:r>
            <a:r>
              <a:rPr lang="en-US" sz="3700" b="1" spc="-100" dirty="0"/>
              <a:t> </a:t>
            </a:r>
            <a:r>
              <a:rPr lang="en-US" sz="3700" b="1" spc="-100" dirty="0" err="1"/>
              <a:t>taustojen</a:t>
            </a:r>
            <a:r>
              <a:rPr lang="en-US" sz="3700" b="1" spc="-100" dirty="0"/>
              <a:t> </a:t>
            </a:r>
            <a:r>
              <a:rPr lang="en-US" sz="3700" b="1" spc="-100" dirty="0" err="1"/>
              <a:t>vaikutus</a:t>
            </a:r>
            <a:r>
              <a:rPr lang="en-US" sz="3700" b="1" spc="-100" dirty="0"/>
              <a:t> </a:t>
            </a:r>
            <a:r>
              <a:rPr lang="en-US" sz="3700" b="1" spc="-100" dirty="0" err="1"/>
              <a:t>kaatumiseen</a:t>
            </a:r>
            <a:endParaRPr lang="en-US" sz="3700" b="1" spc="-100" dirty="0"/>
          </a:p>
        </p:txBody>
      </p:sp>
      <p:pic>
        <p:nvPicPr>
          <p:cNvPr id="6" name="Content Placeholder 5">
            <a:extLst>
              <a:ext uri="{FF2B5EF4-FFF2-40B4-BE49-F238E27FC236}">
                <a16:creationId xmlns:a16="http://schemas.microsoft.com/office/drawing/2014/main" id="{9D468615-1205-419E-BEA0-24B9508B9381}"/>
              </a:ext>
            </a:extLst>
          </p:cNvPr>
          <p:cNvPicPr>
            <a:picLocks noGrp="1" noChangeAspect="1"/>
          </p:cNvPicPr>
          <p:nvPr>
            <p:ph idx="1"/>
          </p:nvPr>
        </p:nvPicPr>
        <p:blipFill rotWithShape="1">
          <a:blip r:embed="rId3"/>
          <a:srcRect t="12378" r="50473" b="5746"/>
          <a:stretch/>
        </p:blipFill>
        <p:spPr>
          <a:xfrm>
            <a:off x="5438031" y="759599"/>
            <a:ext cx="5732489" cy="5330650"/>
          </a:xfrm>
          <a:prstGeom prst="rect">
            <a:avLst/>
          </a:prstGeom>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dirty="0">
                <a:solidFill>
                  <a:schemeClr val="tx1">
                    <a:lumMod val="50000"/>
                    <a:lumOff val="50000"/>
                  </a:schemeClr>
                </a:solidFill>
                <a:latin typeface="+mn-lt"/>
                <a:ea typeface="+mn-ea"/>
                <a:cs typeface="+mn-cs"/>
              </a:rPr>
              <a:t>Kodin turvallisuusvalmennus</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EC19665-757B-4082-B394-D86A0A1D74C0}" type="slidenum">
              <a:rPr lang="en-US" b="1" kern="1200" dirty="0">
                <a:solidFill>
                  <a:schemeClr val="accent1"/>
                </a:solidFill>
                <a:latin typeface="+mn-lt"/>
                <a:ea typeface="+mn-ea"/>
                <a:cs typeface="+mn-cs"/>
              </a:rPr>
              <a:pPr>
                <a:spcAft>
                  <a:spcPts val="600"/>
                </a:spcAft>
              </a:pPr>
              <a:t>16</a:t>
            </a:fld>
            <a:endParaRPr lang="en-US" b="1" kern="1200" dirty="0">
              <a:solidFill>
                <a:schemeClr val="accent1"/>
              </a:solidFill>
              <a:latin typeface="+mn-lt"/>
              <a:ea typeface="+mn-ea"/>
              <a:cs typeface="+mn-cs"/>
            </a:endParaRPr>
          </a:p>
        </p:txBody>
      </p:sp>
      <p:pic>
        <p:nvPicPr>
          <p:cNvPr id="12" name="Picture 11">
            <a:extLst>
              <a:ext uri="{FF2B5EF4-FFF2-40B4-BE49-F238E27FC236}">
                <a16:creationId xmlns:a16="http://schemas.microsoft.com/office/drawing/2014/main" id="{011A1820-EE7C-4B23-B7A9-D2DDCB667ED1}"/>
              </a:ext>
            </a:extLst>
          </p:cNvPr>
          <p:cNvPicPr>
            <a:picLocks noChangeAspect="1"/>
          </p:cNvPicPr>
          <p:nvPr/>
        </p:nvPicPr>
        <p:blipFill>
          <a:blip r:embed="rId4"/>
          <a:stretch>
            <a:fillRect/>
          </a:stretch>
        </p:blipFill>
        <p:spPr>
          <a:xfrm>
            <a:off x="38533" y="0"/>
            <a:ext cx="1129867" cy="758951"/>
          </a:xfrm>
          <a:prstGeom prst="rect">
            <a:avLst/>
          </a:prstGeom>
        </p:spPr>
      </p:pic>
    </p:spTree>
    <p:extLst>
      <p:ext uri="{BB962C8B-B14F-4D97-AF65-F5344CB8AC3E}">
        <p14:creationId xmlns:p14="http://schemas.microsoft.com/office/powerpoint/2010/main" val="59002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p:txBody>
          <a:bodyPr/>
          <a:lstStyle/>
          <a:p>
            <a:r>
              <a:rPr lang="fi-FI" b="1" dirty="0"/>
              <a:t>Ravitsemus</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marL="0" indent="0">
              <a:buNone/>
            </a:pPr>
            <a:r>
              <a:rPr lang="fi-FI" altLang="fi-FI" dirty="0">
                <a:solidFill>
                  <a:schemeClr val="accent2"/>
                </a:solidFill>
                <a:cs typeface="Arial" panose="020B0604020202020204" pitchFamily="34" charset="0"/>
                <a:hlinkClick r:id="rId3">
                  <a:extLst>
                    <a:ext uri="{A12FA001-AC4F-418D-AE19-62706E023703}">
                      <ahyp:hlinkClr xmlns:ahyp="http://schemas.microsoft.com/office/drawing/2018/hyperlinkcolor" val="tx"/>
                    </a:ext>
                  </a:extLst>
                </a:hlinkClick>
              </a:rPr>
              <a:t>Ravitsemus:</a:t>
            </a:r>
            <a:r>
              <a:rPr lang="fi-FI" dirty="0">
                <a:solidFill>
                  <a:schemeClr val="accent2"/>
                </a:solidFill>
                <a:hlinkClick r:id="rId3">
                  <a:extLst>
                    <a:ext uri="{A12FA001-AC4F-418D-AE19-62706E023703}">
                      <ahyp:hlinkClr xmlns:ahyp="http://schemas.microsoft.com/office/drawing/2018/hyperlinkcolor" val="tx"/>
                    </a:ext>
                  </a:extLst>
                </a:hlinkClick>
              </a:rPr>
              <a:t>THL:n sivustolta </a:t>
            </a:r>
            <a:r>
              <a:rPr lang="fi-FI" dirty="0"/>
              <a:t>löydät tutkittua tietoa ravinnon ja terveyden välisistä yhteyksistä, suosituksista sekä suomalaisten ravitsemuksesta. </a:t>
            </a:r>
            <a:r>
              <a:rPr lang="fi-FI" dirty="0">
                <a:solidFill>
                  <a:schemeClr val="accent2"/>
                </a:solidFill>
                <a:hlinkClick r:id="rId4">
                  <a:extLst>
                    <a:ext uri="{A12FA001-AC4F-418D-AE19-62706E023703}">
                      <ahyp:hlinkClr xmlns:ahyp="http://schemas.microsoft.com/office/drawing/2018/hyperlinkcolor" val="tx"/>
                    </a:ext>
                  </a:extLst>
                </a:hlinkClick>
              </a:rPr>
              <a:t>Terveyttä ruoasta – Hyvän ruokavalion aineksia</a:t>
            </a:r>
            <a:r>
              <a:rPr lang="fi-FI" dirty="0">
                <a:solidFill>
                  <a:schemeClr val="accent2"/>
                </a:solidFill>
              </a:rPr>
              <a:t> </a:t>
            </a:r>
            <a:r>
              <a:rPr lang="fi-FI" dirty="0"/>
              <a:t>-video (Valtion ravitsemusneuvottelukunta)</a:t>
            </a:r>
            <a:endParaRPr lang="en-US" altLang="fi-FI" dirty="0">
              <a:cs typeface="Arial" panose="020B0604020202020204" pitchFamily="34" charset="0"/>
              <a:hlinkClick r:id="rId5"/>
            </a:endParaRPr>
          </a:p>
          <a:p>
            <a:pPr>
              <a:buFont typeface="Arial" panose="020B0604020202020204" pitchFamily="34" charset="0"/>
              <a:buChar char="•"/>
            </a:pPr>
            <a:r>
              <a:rPr lang="en-US" dirty="0" err="1">
                <a:solidFill>
                  <a:schemeClr val="accent2"/>
                </a:solidFill>
                <a:hlinkClick r:id="rId6">
                  <a:extLst>
                    <a:ext uri="{A12FA001-AC4F-418D-AE19-62706E023703}">
                      <ahyp:hlinkClr xmlns:ahyp="http://schemas.microsoft.com/office/drawing/2018/hyperlinkcolor" val="tx"/>
                    </a:ext>
                  </a:extLst>
                </a:hlinkClick>
              </a:rPr>
              <a:t>Ravitsemuksesta</a:t>
            </a:r>
            <a:endParaRPr lang="en-US" dirty="0">
              <a:solidFill>
                <a:schemeClr val="accent2"/>
              </a:solidFill>
            </a:endParaRPr>
          </a:p>
          <a:p>
            <a:pPr>
              <a:buFont typeface="Arial" panose="020B0604020202020204" pitchFamily="34" charset="0"/>
              <a:buChar char="•"/>
            </a:pPr>
            <a:r>
              <a:rPr lang="en-US" dirty="0">
                <a:solidFill>
                  <a:schemeClr val="accent2"/>
                </a:solidFill>
                <a:hlinkClick r:id="rId7">
                  <a:extLst>
                    <a:ext uri="{A12FA001-AC4F-418D-AE19-62706E023703}">
                      <ahyp:hlinkClr xmlns:ahyp="http://schemas.microsoft.com/office/drawing/2018/hyperlinkcolor" val="tx"/>
                    </a:ext>
                  </a:extLst>
                </a:hlinkClick>
              </a:rPr>
              <a:t>Eri ikäryhmien ravitsemus</a:t>
            </a:r>
            <a:endParaRPr lang="en-US" dirty="0">
              <a:solidFill>
                <a:schemeClr val="accent2"/>
              </a:solidFill>
            </a:endParaRPr>
          </a:p>
          <a:p>
            <a:pPr>
              <a:buFont typeface="Arial" panose="020B0604020202020204" pitchFamily="34" charset="0"/>
              <a:buChar char="•"/>
            </a:pPr>
            <a:r>
              <a:rPr lang="en-US" dirty="0" err="1">
                <a:solidFill>
                  <a:schemeClr val="accent2"/>
                </a:solidFill>
                <a:hlinkClick r:id="rId8">
                  <a:extLst>
                    <a:ext uri="{A12FA001-AC4F-418D-AE19-62706E023703}">
                      <ahyp:hlinkClr xmlns:ahyp="http://schemas.microsoft.com/office/drawing/2018/hyperlinkcolor" val="tx"/>
                    </a:ext>
                  </a:extLst>
                </a:hlinkClick>
              </a:rPr>
              <a:t>Ruokapalvelut</a:t>
            </a:r>
            <a:endParaRPr lang="en-US" altLang="fi-FI"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altLang="fi-FI" dirty="0" err="1">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Voimaa</a:t>
            </a:r>
            <a:r>
              <a:rPr lang="en-US" altLang="fi-FI"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 vanhuuteen </a:t>
            </a:r>
            <a:r>
              <a:rPr lang="en-US" altLang="fi-FI" dirty="0" err="1">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ruoasta</a:t>
            </a:r>
            <a:r>
              <a:rPr lang="en-US" altLang="fi-FI"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 (</a:t>
            </a:r>
            <a:r>
              <a:rPr lang="en-US" altLang="fi-FI" dirty="0" err="1">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ikäinstituutin</a:t>
            </a:r>
            <a:r>
              <a:rPr lang="en-US" altLang="fi-FI"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 </a:t>
            </a:r>
            <a:r>
              <a:rPr lang="en-US" altLang="fi-FI" dirty="0" err="1">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esite</a:t>
            </a:r>
            <a:r>
              <a:rPr lang="en-US" altLang="fi-FI"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a:t>
            </a:r>
          </a:p>
          <a:p>
            <a:pPr>
              <a:buFont typeface="Arial" panose="020B0604020202020204" pitchFamily="34" charset="0"/>
              <a:buChar char="•"/>
            </a:pPr>
            <a:r>
              <a:rPr lang="en-US" altLang="fi-FI"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Kuluttajaliitto, </a:t>
            </a:r>
            <a:r>
              <a:rPr lang="en-US" altLang="fi-FI" dirty="0">
                <a:solidFill>
                  <a:schemeClr val="accent2"/>
                </a:solidFill>
                <a:cs typeface="Arial" panose="020B0604020202020204" pitchFamily="34" charset="0"/>
                <a:hlinkClick r:id="rId9">
                  <a:extLst>
                    <a:ext uri="{A12FA001-AC4F-418D-AE19-62706E023703}">
                      <ahyp:hlinkClr xmlns:ahyp="http://schemas.microsoft.com/office/drawing/2018/hyperlinkcolor" val="tx"/>
                    </a:ext>
                  </a:extLst>
                </a:hlinkClick>
              </a:rPr>
              <a:t>syohyvaa.fi</a:t>
            </a:r>
            <a:endParaRPr lang="en-US" altLang="fi-FI" dirty="0">
              <a:solidFill>
                <a:schemeClr val="accent2"/>
              </a:solidFill>
              <a:cs typeface="Arial" panose="020B0604020202020204" pitchFamily="34" charset="0"/>
            </a:endParaRPr>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fld id="{3EC19665-757B-4082-B394-D86A0A1D74C0}" type="slidenum">
              <a:rPr lang="fi-FI" smtClean="0"/>
              <a:t>17</a:t>
            </a:fld>
            <a:endParaRPr lang="fi-FI"/>
          </a:p>
        </p:txBody>
      </p:sp>
    </p:spTree>
    <p:extLst>
      <p:ext uri="{BB962C8B-B14F-4D97-AF65-F5344CB8AC3E}">
        <p14:creationId xmlns:p14="http://schemas.microsoft.com/office/powerpoint/2010/main" val="299572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p:txBody>
          <a:bodyPr/>
          <a:lstStyle/>
          <a:p>
            <a:r>
              <a:rPr lang="fi-FI" altLang="fi-FI" b="1" dirty="0">
                <a:cs typeface="Arial" panose="020B0604020202020204" pitchFamily="34" charset="0"/>
              </a:rPr>
              <a:t>Päihteet ja kiireen hallinta</a:t>
            </a:r>
            <a:endParaRPr lang="fi-FI" b="1" dirty="0"/>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marL="0" indent="0">
              <a:buNone/>
              <a:defRPr/>
            </a:pPr>
            <a:r>
              <a:rPr lang="fi-FI" dirty="0">
                <a:solidFill>
                  <a:schemeClr val="accent2"/>
                </a:solidFill>
                <a:hlinkClick r:id="rId2">
                  <a:extLst>
                    <a:ext uri="{A12FA001-AC4F-418D-AE19-62706E023703}">
                      <ahyp:hlinkClr xmlns:ahyp="http://schemas.microsoft.com/office/drawing/2018/hyperlinkcolor" val="tx"/>
                    </a:ext>
                  </a:extLst>
                </a:hlinkClick>
              </a:rPr>
              <a:t>Päihteet lisäävät tapaturmavaaraa, </a:t>
            </a:r>
            <a:r>
              <a:rPr lang="fi-FI" dirty="0">
                <a:solidFill>
                  <a:schemeClr val="tx1"/>
                </a:solidFill>
              </a:rPr>
              <a:t>Lääkärilehden julkaisu. </a:t>
            </a:r>
          </a:p>
          <a:p>
            <a:pPr marL="0" indent="0">
              <a:buNone/>
              <a:defRPr/>
            </a:pPr>
            <a:r>
              <a:rPr lang="en-US" dirty="0" err="1">
                <a:solidFill>
                  <a:schemeClr val="accent2"/>
                </a:solidFill>
                <a:hlinkClick r:id="rId3">
                  <a:extLst>
                    <a:ext uri="{A12FA001-AC4F-418D-AE19-62706E023703}">
                      <ahyp:hlinkClr xmlns:ahyp="http://schemas.microsoft.com/office/drawing/2018/hyperlinkcolor" val="tx"/>
                    </a:ext>
                  </a:extLst>
                </a:hlinkClick>
              </a:rPr>
              <a:t>Alkoholinkäytön</a:t>
            </a:r>
            <a:r>
              <a:rPr lang="en-US" dirty="0">
                <a:solidFill>
                  <a:schemeClr val="accent2"/>
                </a:solidFill>
                <a:hlinkClick r:id="rId3">
                  <a:extLst>
                    <a:ext uri="{A12FA001-AC4F-418D-AE19-62706E023703}">
                      <ahyp:hlinkClr xmlns:ahyp="http://schemas.microsoft.com/office/drawing/2018/hyperlinkcolor" val="tx"/>
                    </a:ext>
                  </a:extLst>
                </a:hlinkClick>
              </a:rPr>
              <a:t> </a:t>
            </a:r>
            <a:r>
              <a:rPr lang="en-US" dirty="0" err="1">
                <a:solidFill>
                  <a:schemeClr val="accent2"/>
                </a:solidFill>
                <a:hlinkClick r:id="rId3">
                  <a:extLst>
                    <a:ext uri="{A12FA001-AC4F-418D-AE19-62706E023703}">
                      <ahyp:hlinkClr xmlns:ahyp="http://schemas.microsoft.com/office/drawing/2018/hyperlinkcolor" val="tx"/>
                    </a:ext>
                  </a:extLst>
                </a:hlinkClick>
              </a:rPr>
              <a:t>riskirajat</a:t>
            </a:r>
            <a:r>
              <a:rPr lang="en-US" dirty="0">
                <a:solidFill>
                  <a:schemeClr val="accent2"/>
                </a:solidFill>
                <a:hlinkClick r:id="rId3">
                  <a:extLst>
                    <a:ext uri="{A12FA001-AC4F-418D-AE19-62706E023703}">
                      <ahyp:hlinkClr xmlns:ahyp="http://schemas.microsoft.com/office/drawing/2018/hyperlinkcolor" val="tx"/>
                    </a:ext>
                  </a:extLst>
                </a:hlinkClick>
              </a:rPr>
              <a:t>, </a:t>
            </a:r>
            <a:r>
              <a:rPr lang="en-US" dirty="0" err="1">
                <a:solidFill>
                  <a:schemeClr val="accent2"/>
                </a:solidFill>
                <a:hlinkClick r:id="rId3">
                  <a:extLst>
                    <a:ext uri="{A12FA001-AC4F-418D-AE19-62706E023703}">
                      <ahyp:hlinkClr xmlns:ahyp="http://schemas.microsoft.com/office/drawing/2018/hyperlinkcolor" val="tx"/>
                    </a:ext>
                  </a:extLst>
                </a:hlinkClick>
              </a:rPr>
              <a:t>Käypähoito-suositukset</a:t>
            </a:r>
            <a:r>
              <a:rPr lang="en-US" dirty="0">
                <a:solidFill>
                  <a:schemeClr val="accent2"/>
                </a:solidFill>
                <a:hlinkClick r:id="rId3">
                  <a:extLst>
                    <a:ext uri="{A12FA001-AC4F-418D-AE19-62706E023703}">
                      <ahyp:hlinkClr xmlns:ahyp="http://schemas.microsoft.com/office/drawing/2018/hyperlinkcolor" val="tx"/>
                    </a:ext>
                  </a:extLst>
                </a:hlinkClick>
              </a:rPr>
              <a:t>: </a:t>
            </a:r>
            <a:r>
              <a:rPr lang="en-US" dirty="0">
                <a:solidFill>
                  <a:schemeClr val="accent2"/>
                </a:solidFill>
              </a:rPr>
              <a:t>	 </a:t>
            </a:r>
          </a:p>
          <a:p>
            <a:pPr marL="0" indent="0">
              <a:buNone/>
              <a:defRPr/>
            </a:pPr>
            <a:r>
              <a:rPr lang="en-US" dirty="0" err="1"/>
              <a:t>Monipuolista</a:t>
            </a:r>
            <a:r>
              <a:rPr lang="en-US" dirty="0"/>
              <a:t> </a:t>
            </a:r>
            <a:r>
              <a:rPr lang="en-US" dirty="0" err="1"/>
              <a:t>tietoa</a:t>
            </a:r>
            <a:r>
              <a:rPr lang="en-US" dirty="0"/>
              <a:t> </a:t>
            </a:r>
            <a:r>
              <a:rPr lang="en-US" dirty="0" err="1"/>
              <a:t>päihteistä</a:t>
            </a:r>
            <a:r>
              <a:rPr lang="en-US" dirty="0"/>
              <a:t>: </a:t>
            </a:r>
            <a:r>
              <a:rPr lang="en-US" dirty="0" err="1">
                <a:solidFill>
                  <a:schemeClr val="accent2"/>
                </a:solidFill>
                <a:hlinkClick r:id="rId4">
                  <a:extLst>
                    <a:ext uri="{A12FA001-AC4F-418D-AE19-62706E023703}">
                      <ahyp:hlinkClr xmlns:ahyp="http://schemas.microsoft.com/office/drawing/2018/hyperlinkcolor" val="tx"/>
                    </a:ext>
                  </a:extLst>
                </a:hlinkClick>
              </a:rPr>
              <a:t>Päihdelinkki</a:t>
            </a:r>
            <a:r>
              <a:rPr lang="en-US" dirty="0">
                <a:solidFill>
                  <a:schemeClr val="accent2"/>
                </a:solidFill>
                <a:hlinkClick r:id="rId4">
                  <a:extLst>
                    <a:ext uri="{A12FA001-AC4F-418D-AE19-62706E023703}">
                      <ahyp:hlinkClr xmlns:ahyp="http://schemas.microsoft.com/office/drawing/2018/hyperlinkcolor" val="tx"/>
                    </a:ext>
                  </a:extLst>
                </a:hlinkClick>
              </a:rPr>
              <a:t> </a:t>
            </a:r>
            <a:endParaRPr lang="en-US" dirty="0">
              <a:solidFill>
                <a:schemeClr val="accent2"/>
              </a:solidFill>
            </a:endParaRPr>
          </a:p>
          <a:p>
            <a:pPr marL="0" indent="0">
              <a:buNone/>
              <a:defRPr/>
            </a:pPr>
            <a:r>
              <a:rPr lang="fi-FI" dirty="0">
                <a:solidFill>
                  <a:schemeClr val="accent2"/>
                </a:solidFill>
                <a:hlinkClick r:id="rId5">
                  <a:extLst>
                    <a:ext uri="{A12FA001-AC4F-418D-AE19-62706E023703}">
                      <ahyp:hlinkClr xmlns:ahyp="http://schemas.microsoft.com/office/drawing/2018/hyperlinkcolor" val="tx"/>
                    </a:ext>
                  </a:extLst>
                </a:hlinkClick>
              </a:rPr>
              <a:t>Ehkäisevä päihdetyö EHYT ry</a:t>
            </a:r>
            <a:r>
              <a:rPr lang="fi-FI" b="1" dirty="0">
                <a:solidFill>
                  <a:schemeClr val="accent2"/>
                </a:solidFill>
              </a:rPr>
              <a:t>:</a:t>
            </a:r>
          </a:p>
          <a:p>
            <a:pPr marL="0" indent="0">
              <a:buNone/>
              <a:defRPr/>
            </a:pPr>
            <a:r>
              <a:rPr lang="en-US" dirty="0" err="1">
                <a:solidFill>
                  <a:schemeClr val="accent2"/>
                </a:solidFill>
                <a:hlinkClick r:id="rId6">
                  <a:extLst>
                    <a:ext uri="{A12FA001-AC4F-418D-AE19-62706E023703}">
                      <ahyp:hlinkClr xmlns:ahyp="http://schemas.microsoft.com/office/drawing/2018/hyperlinkcolor" val="tx"/>
                    </a:ext>
                  </a:extLst>
                </a:hlinkClick>
              </a:rPr>
              <a:t>Hyvän</a:t>
            </a:r>
            <a:r>
              <a:rPr lang="en-US" dirty="0">
                <a:solidFill>
                  <a:schemeClr val="accent2"/>
                </a:solidFill>
                <a:hlinkClick r:id="rId6">
                  <a:extLst>
                    <a:ext uri="{A12FA001-AC4F-418D-AE19-62706E023703}">
                      <ahyp:hlinkClr xmlns:ahyp="http://schemas.microsoft.com/office/drawing/2018/hyperlinkcolor" val="tx"/>
                    </a:ext>
                  </a:extLst>
                </a:hlinkClick>
              </a:rPr>
              <a:t> </a:t>
            </a:r>
            <a:r>
              <a:rPr lang="en-US" dirty="0" err="1">
                <a:solidFill>
                  <a:schemeClr val="accent2"/>
                </a:solidFill>
                <a:hlinkClick r:id="rId6">
                  <a:extLst>
                    <a:ext uri="{A12FA001-AC4F-418D-AE19-62706E023703}">
                      <ahyp:hlinkClr xmlns:ahyp="http://schemas.microsoft.com/office/drawing/2018/hyperlinkcolor" val="tx"/>
                    </a:ext>
                  </a:extLst>
                </a:hlinkClick>
              </a:rPr>
              <a:t>mielen</a:t>
            </a:r>
            <a:r>
              <a:rPr lang="en-US" dirty="0">
                <a:solidFill>
                  <a:schemeClr val="accent2"/>
                </a:solidFill>
                <a:hlinkClick r:id="rId6">
                  <a:extLst>
                    <a:ext uri="{A12FA001-AC4F-418D-AE19-62706E023703}">
                      <ahyp:hlinkClr xmlns:ahyp="http://schemas.microsoft.com/office/drawing/2018/hyperlinkcolor" val="tx"/>
                    </a:ext>
                  </a:extLst>
                </a:hlinkClick>
              </a:rPr>
              <a:t> </a:t>
            </a:r>
            <a:r>
              <a:rPr lang="en-US" dirty="0" err="1">
                <a:solidFill>
                  <a:schemeClr val="accent2"/>
                </a:solidFill>
                <a:hlinkClick r:id="rId6">
                  <a:extLst>
                    <a:ext uri="{A12FA001-AC4F-418D-AE19-62706E023703}">
                      <ahyp:hlinkClr xmlns:ahyp="http://schemas.microsoft.com/office/drawing/2018/hyperlinkcolor" val="tx"/>
                    </a:ext>
                  </a:extLst>
                </a:hlinkClick>
              </a:rPr>
              <a:t>metsäkävelyt</a:t>
            </a:r>
            <a:r>
              <a:rPr lang="en-US" dirty="0">
                <a:solidFill>
                  <a:schemeClr val="accent2"/>
                </a:solidFill>
                <a:hlinkClick r:id="rId6">
                  <a:extLst>
                    <a:ext uri="{A12FA001-AC4F-418D-AE19-62706E023703}">
                      <ahyp:hlinkClr xmlns:ahyp="http://schemas.microsoft.com/office/drawing/2018/hyperlinkcolor" val="tx"/>
                    </a:ext>
                  </a:extLst>
                </a:hlinkClick>
              </a:rPr>
              <a:t>, </a:t>
            </a:r>
            <a:r>
              <a:rPr lang="en-US" dirty="0" err="1">
                <a:solidFill>
                  <a:schemeClr val="accent2"/>
                </a:solidFill>
                <a:hlinkClick r:id="rId6">
                  <a:extLst>
                    <a:ext uri="{A12FA001-AC4F-418D-AE19-62706E023703}">
                      <ahyp:hlinkClr xmlns:ahyp="http://schemas.microsoft.com/office/drawing/2018/hyperlinkcolor" val="tx"/>
                    </a:ext>
                  </a:extLst>
                </a:hlinkClick>
              </a:rPr>
              <a:t>Suomen</a:t>
            </a:r>
            <a:r>
              <a:rPr lang="en-US" dirty="0">
                <a:solidFill>
                  <a:schemeClr val="accent2"/>
                </a:solidFill>
                <a:hlinkClick r:id="rId6">
                  <a:extLst>
                    <a:ext uri="{A12FA001-AC4F-418D-AE19-62706E023703}">
                      <ahyp:hlinkClr xmlns:ahyp="http://schemas.microsoft.com/office/drawing/2018/hyperlinkcolor" val="tx"/>
                    </a:ext>
                  </a:extLst>
                </a:hlinkClick>
              </a:rPr>
              <a:t> </a:t>
            </a:r>
            <a:r>
              <a:rPr lang="en-US" dirty="0" err="1">
                <a:solidFill>
                  <a:schemeClr val="accent2"/>
                </a:solidFill>
                <a:hlinkClick r:id="rId6">
                  <a:extLst>
                    <a:ext uri="{A12FA001-AC4F-418D-AE19-62706E023703}">
                      <ahyp:hlinkClr xmlns:ahyp="http://schemas.microsoft.com/office/drawing/2018/hyperlinkcolor" val="tx"/>
                    </a:ext>
                  </a:extLst>
                </a:hlinkClick>
              </a:rPr>
              <a:t>Mielenterveysseura</a:t>
            </a:r>
            <a:r>
              <a:rPr lang="en-US" dirty="0">
                <a:solidFill>
                  <a:schemeClr val="accent2"/>
                </a:solidFill>
                <a:hlinkClick r:id="rId6">
                  <a:extLst>
                    <a:ext uri="{A12FA001-AC4F-418D-AE19-62706E023703}">
                      <ahyp:hlinkClr xmlns:ahyp="http://schemas.microsoft.com/office/drawing/2018/hyperlinkcolor" val="tx"/>
                    </a:ext>
                  </a:extLst>
                </a:hlinkClick>
              </a:rPr>
              <a:t> </a:t>
            </a:r>
            <a:endParaRPr lang="en-US" dirty="0">
              <a:solidFill>
                <a:schemeClr val="accent2"/>
              </a:solidFill>
            </a:endParaRPr>
          </a:p>
          <a:p>
            <a:pPr marL="0" indent="0">
              <a:buNone/>
              <a:defRPr/>
            </a:pPr>
            <a:r>
              <a:rPr lang="fi-FI" dirty="0"/>
              <a:t>Kuuntelua ja tekemistä: </a:t>
            </a:r>
            <a:r>
              <a:rPr lang="fi-FI" dirty="0">
                <a:solidFill>
                  <a:schemeClr val="accent2"/>
                </a:solidFill>
                <a:hlinkClick r:id="rId7">
                  <a:extLst>
                    <a:ext uri="{A12FA001-AC4F-418D-AE19-62706E023703}">
                      <ahyp:hlinkClr xmlns:ahyp="http://schemas.microsoft.com/office/drawing/2018/hyperlinkcolor" val="tx"/>
                    </a:ext>
                  </a:extLst>
                </a:hlinkClick>
              </a:rPr>
              <a:t>https://www.luontosivusto.fi/kevat/tekemisen-iloa/</a:t>
            </a:r>
            <a:endParaRPr lang="fi-FI" dirty="0">
              <a:solidFill>
                <a:schemeClr val="accent2"/>
              </a:solidFill>
            </a:endParaRPr>
          </a:p>
          <a:p>
            <a:pPr marL="0" indent="0">
              <a:buNone/>
              <a:defRPr/>
            </a:pPr>
            <a:r>
              <a:rPr lang="fi-FI" dirty="0"/>
              <a:t>Tietoisuusharjoitukset, </a:t>
            </a:r>
            <a:r>
              <a:rPr lang="fi-FI" dirty="0">
                <a:solidFill>
                  <a:schemeClr val="accent2"/>
                </a:solidFill>
                <a:hlinkClick r:id="rId8">
                  <a:extLst>
                    <a:ext uri="{A12FA001-AC4F-418D-AE19-62706E023703}">
                      <ahyp:hlinkClr xmlns:ahyp="http://schemas.microsoft.com/office/drawing/2018/hyperlinkcolor" val="tx"/>
                    </a:ext>
                  </a:extLst>
                </a:hlinkClick>
              </a:rPr>
              <a:t>Oivamieli-sivusto</a:t>
            </a:r>
            <a:endParaRPr lang="fi-FI" dirty="0">
              <a:solidFill>
                <a:schemeClr val="accent2"/>
              </a:solidFill>
            </a:endParaRPr>
          </a:p>
          <a:p>
            <a:pPr marL="0" indent="0">
              <a:buNone/>
              <a:defRPr/>
            </a:pPr>
            <a:r>
              <a:rPr lang="en-US" dirty="0">
                <a:solidFill>
                  <a:schemeClr val="accent2"/>
                </a:solidFill>
                <a:hlinkClick r:id="rId9">
                  <a:extLst>
                    <a:ext uri="{A12FA001-AC4F-418D-AE19-62706E023703}">
                      <ahyp:hlinkClr xmlns:ahyp="http://schemas.microsoft.com/office/drawing/2018/hyperlinkcolor" val="tx"/>
                    </a:ext>
                  </a:extLst>
                </a:hlinkClick>
              </a:rPr>
              <a:t>Päihteet ja </a:t>
            </a:r>
            <a:r>
              <a:rPr lang="en-US" dirty="0" err="1">
                <a:solidFill>
                  <a:schemeClr val="accent2"/>
                </a:solidFill>
                <a:hlinkClick r:id="rId9">
                  <a:extLst>
                    <a:ext uri="{A12FA001-AC4F-418D-AE19-62706E023703}">
                      <ahyp:hlinkClr xmlns:ahyp="http://schemas.microsoft.com/office/drawing/2018/hyperlinkcolor" val="tx"/>
                    </a:ext>
                  </a:extLst>
                </a:hlinkClick>
              </a:rPr>
              <a:t>tapaturmat</a:t>
            </a:r>
            <a:r>
              <a:rPr lang="en-US" dirty="0">
                <a:solidFill>
                  <a:schemeClr val="accent2"/>
                </a:solidFill>
                <a:hlinkClick r:id="rId9">
                  <a:extLst>
                    <a:ext uri="{A12FA001-AC4F-418D-AE19-62706E023703}">
                      <ahyp:hlinkClr xmlns:ahyp="http://schemas.microsoft.com/office/drawing/2018/hyperlinkcolor" val="tx"/>
                    </a:ext>
                  </a:extLst>
                </a:hlinkClick>
              </a:rPr>
              <a:t>, kotitapaturma.fi</a:t>
            </a:r>
          </a:p>
          <a:p>
            <a:pPr marL="0" indent="0">
              <a:buNone/>
              <a:defRPr/>
            </a:pPr>
            <a:r>
              <a:rPr lang="en-US" dirty="0">
                <a:solidFill>
                  <a:schemeClr val="accent2"/>
                </a:solidFill>
                <a:hlinkClick r:id="rId10">
                  <a:extLst>
                    <a:ext uri="{A12FA001-AC4F-418D-AE19-62706E023703}">
                      <ahyp:hlinkClr xmlns:ahyp="http://schemas.microsoft.com/office/drawing/2018/hyperlinkcolor" val="tx"/>
                    </a:ext>
                  </a:extLst>
                </a:hlinkClick>
              </a:rPr>
              <a:t>Päihteet ja </a:t>
            </a:r>
            <a:r>
              <a:rPr lang="en-US" dirty="0" err="1">
                <a:solidFill>
                  <a:schemeClr val="accent2"/>
                </a:solidFill>
                <a:hlinkClick r:id="rId10">
                  <a:extLst>
                    <a:ext uri="{A12FA001-AC4F-418D-AE19-62706E023703}">
                      <ahyp:hlinkClr xmlns:ahyp="http://schemas.microsoft.com/office/drawing/2018/hyperlinkcolor" val="tx"/>
                    </a:ext>
                  </a:extLst>
                </a:hlinkClick>
              </a:rPr>
              <a:t>minä</a:t>
            </a:r>
            <a:r>
              <a:rPr lang="en-US" dirty="0">
                <a:solidFill>
                  <a:schemeClr val="accent2"/>
                </a:solidFill>
                <a:hlinkClick r:id="rId10">
                  <a:extLst>
                    <a:ext uri="{A12FA001-AC4F-418D-AE19-62706E023703}">
                      <ahyp:hlinkClr xmlns:ahyp="http://schemas.microsoft.com/office/drawing/2018/hyperlinkcolor" val="tx"/>
                    </a:ext>
                  </a:extLst>
                </a:hlinkClick>
              </a:rPr>
              <a:t> -</a:t>
            </a:r>
            <a:r>
              <a:rPr lang="en-US" dirty="0" err="1">
                <a:solidFill>
                  <a:schemeClr val="accent2"/>
                </a:solidFill>
                <a:hlinkClick r:id="rId10">
                  <a:extLst>
                    <a:ext uri="{A12FA001-AC4F-418D-AE19-62706E023703}">
                      <ahyp:hlinkClr xmlns:ahyp="http://schemas.microsoft.com/office/drawing/2018/hyperlinkcolor" val="tx"/>
                    </a:ext>
                  </a:extLst>
                </a:hlinkClick>
              </a:rPr>
              <a:t>oppimateriaali</a:t>
            </a:r>
            <a:endParaRPr lang="en-US" dirty="0">
              <a:solidFill>
                <a:schemeClr val="accent2"/>
              </a:solidFill>
              <a:hlinkClick r:id="rId9">
                <a:extLst>
                  <a:ext uri="{A12FA001-AC4F-418D-AE19-62706E023703}">
                    <ahyp:hlinkClr xmlns:ahyp="http://schemas.microsoft.com/office/drawing/2018/hyperlinkcolor" val="tx"/>
                  </a:ext>
                </a:extLst>
              </a:hlinkClick>
            </a:endParaRPr>
          </a:p>
          <a:p>
            <a:pPr marL="0" indent="0">
              <a:buNone/>
              <a:defRPr/>
            </a:pPr>
            <a:r>
              <a:rPr lang="en-US" dirty="0">
                <a:solidFill>
                  <a:schemeClr val="accent2"/>
                </a:solidFill>
                <a:hlinkClick r:id="rId11">
                  <a:extLst>
                    <a:ext uri="{A12FA001-AC4F-418D-AE19-62706E023703}">
                      <ahyp:hlinkClr xmlns:ahyp="http://schemas.microsoft.com/office/drawing/2018/hyperlinkcolor" val="tx"/>
                    </a:ext>
                  </a:extLst>
                </a:hlinkClick>
              </a:rPr>
              <a:t>Päihteet ja riippuvuudet, THL. </a:t>
            </a:r>
            <a:endParaRPr lang="en-US" dirty="0">
              <a:solidFill>
                <a:schemeClr val="accent2"/>
              </a:solidFill>
            </a:endParaRPr>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fld id="{3EC19665-757B-4082-B394-D86A0A1D74C0}" type="slidenum">
              <a:rPr lang="fi-FI" smtClean="0"/>
              <a:t>18</a:t>
            </a:fld>
            <a:endParaRPr lang="fi-FI"/>
          </a:p>
        </p:txBody>
      </p:sp>
    </p:spTree>
    <p:extLst>
      <p:ext uri="{BB962C8B-B14F-4D97-AF65-F5344CB8AC3E}">
        <p14:creationId xmlns:p14="http://schemas.microsoft.com/office/powerpoint/2010/main" val="139871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a:xfrm>
            <a:off x="128337" y="1123836"/>
            <a:ext cx="3163142" cy="4601183"/>
          </a:xfrm>
        </p:spPr>
        <p:txBody>
          <a:bodyPr/>
          <a:lstStyle/>
          <a:p>
            <a:r>
              <a:rPr lang="fi-FI" b="1" dirty="0"/>
              <a:t>Vesi-turvallisuus</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marL="0" indent="0" defTabSz="457200">
              <a:spcBef>
                <a:spcPts val="0"/>
              </a:spcBef>
              <a:buNone/>
            </a:pPr>
            <a:r>
              <a:rPr lang="fi-FI" dirty="0">
                <a:solidFill>
                  <a:schemeClr val="accent2"/>
                </a:solidFill>
                <a:hlinkClick r:id="rId2">
                  <a:extLst>
                    <a:ext uri="{A12FA001-AC4F-418D-AE19-62706E023703}">
                      <ahyp:hlinkClr xmlns:ahyp="http://schemas.microsoft.com/office/drawing/2018/hyperlinkcolor" val="tx"/>
                    </a:ext>
                  </a:extLst>
                </a:hlinkClick>
              </a:rPr>
              <a:t>Suomen Uimaopetus- ja Hengenpelastusliitto</a:t>
            </a:r>
            <a:endParaRPr lang="fi-FI" dirty="0">
              <a:solidFill>
                <a:schemeClr val="accent2"/>
              </a:solidFill>
            </a:endParaRPr>
          </a:p>
          <a:p>
            <a:pPr marL="0" indent="0" defTabSz="457200">
              <a:spcBef>
                <a:spcPts val="0"/>
              </a:spcBef>
              <a:buNone/>
            </a:pPr>
            <a:r>
              <a:rPr lang="fi-FI" dirty="0">
                <a:solidFill>
                  <a:schemeClr val="accent2"/>
                </a:solidFill>
                <a:hlinkClick r:id="rId3">
                  <a:extLst>
                    <a:ext uri="{A12FA001-AC4F-418D-AE19-62706E023703}">
                      <ahyp:hlinkClr xmlns:ahyp="http://schemas.microsoft.com/office/drawing/2018/hyperlinkcolor" val="tx"/>
                    </a:ext>
                  </a:extLst>
                </a:hlinkClick>
              </a:rPr>
              <a:t>Viisaasti vesillä</a:t>
            </a:r>
            <a:endParaRPr lang="fi-FI" dirty="0">
              <a:solidFill>
                <a:schemeClr val="accent2"/>
              </a:solidFill>
            </a:endParaRPr>
          </a:p>
          <a:p>
            <a:pPr marL="0" indent="0" defTabSz="457200">
              <a:spcBef>
                <a:spcPts val="0"/>
              </a:spcBef>
              <a:buNone/>
            </a:pPr>
            <a:r>
              <a:rPr lang="fi-FI" dirty="0">
                <a:solidFill>
                  <a:schemeClr val="accent2"/>
                </a:solidFill>
                <a:hlinkClick r:id="rId4">
                  <a:extLst>
                    <a:ext uri="{A12FA001-AC4F-418D-AE19-62706E023703}">
                      <ahyp:hlinkClr xmlns:ahyp="http://schemas.microsoft.com/office/drawing/2018/hyperlinkcolor" val="tx"/>
                    </a:ext>
                  </a:extLst>
                </a:hlinkClick>
              </a:rPr>
              <a:t>Hukkumattomuudenlupaus</a:t>
            </a:r>
            <a:br>
              <a:rPr lang="fi-FI" dirty="0">
                <a:solidFill>
                  <a:schemeClr val="accent2"/>
                </a:solidFill>
              </a:rPr>
            </a:br>
            <a:r>
              <a:rPr lang="fi-FI" dirty="0">
                <a:solidFill>
                  <a:schemeClr val="accent2"/>
                </a:solidFill>
                <a:hlinkClick r:id="rId5">
                  <a:extLst>
                    <a:ext uri="{A12FA001-AC4F-418D-AE19-62706E023703}">
                      <ahyp:hlinkClr xmlns:ahyp="http://schemas.microsoft.com/office/drawing/2018/hyperlinkcolor" val="tx"/>
                    </a:ext>
                  </a:extLst>
                </a:hlinkClick>
              </a:rPr>
              <a:t>Verkkoaineistoja etäopetukseen</a:t>
            </a:r>
            <a:endParaRPr lang="fi-FI" dirty="0">
              <a:solidFill>
                <a:schemeClr val="accent2"/>
              </a:solidFill>
            </a:endParaRPr>
          </a:p>
          <a:p>
            <a:pPr marL="0" indent="0" defTabSz="457200">
              <a:spcBef>
                <a:spcPts val="0"/>
              </a:spcBef>
              <a:buNone/>
            </a:pPr>
            <a:r>
              <a:rPr lang="fi-FI" dirty="0">
                <a:solidFill>
                  <a:schemeClr val="accent2"/>
                </a:solidFill>
                <a:hlinkClick r:id="rId6">
                  <a:extLst>
                    <a:ext uri="{A12FA001-AC4F-418D-AE19-62706E023703}">
                      <ahyp:hlinkClr xmlns:ahyp="http://schemas.microsoft.com/office/drawing/2018/hyperlinkcolor" val="tx"/>
                    </a:ext>
                  </a:extLst>
                </a:hlinkClick>
              </a:rPr>
              <a:t>Pelastu ja pelasta</a:t>
            </a:r>
            <a:br>
              <a:rPr lang="fi-FI" sz="2400" dirty="0">
                <a:solidFill>
                  <a:schemeClr val="accent2"/>
                </a:solidFill>
              </a:rPr>
            </a:br>
            <a:endParaRPr lang="fi-FI" sz="2400" dirty="0">
              <a:solidFill>
                <a:schemeClr val="accent2"/>
              </a:solidFill>
            </a:endParaRPr>
          </a:p>
          <a:p>
            <a:pPr marL="0" indent="0" defTabSz="457200">
              <a:spcBef>
                <a:spcPts val="0"/>
              </a:spcBef>
              <a:buNone/>
            </a:pPr>
            <a:r>
              <a:rPr lang="fi-FI" b="1" dirty="0"/>
              <a:t>Videoita opetuskäyttöön:</a:t>
            </a:r>
            <a:endParaRPr lang="fi-FI" sz="2400" dirty="0"/>
          </a:p>
          <a:p>
            <a:pPr marL="0" lvl="0" indent="0" defTabSz="457200">
              <a:spcBef>
                <a:spcPts val="0"/>
              </a:spcBef>
              <a:buNone/>
            </a:pPr>
            <a:r>
              <a:rPr lang="fi-FI" dirty="0">
                <a:solidFill>
                  <a:schemeClr val="accent2"/>
                </a:solidFill>
                <a:hlinkClick r:id="rId7">
                  <a:extLst>
                    <a:ext uri="{A12FA001-AC4F-418D-AE19-62706E023703}">
                      <ahyp:hlinkClr xmlns:ahyp="http://schemas.microsoft.com/office/drawing/2018/hyperlinkcolor" val="tx"/>
                    </a:ext>
                  </a:extLst>
                </a:hlinkClick>
              </a:rPr>
              <a:t>Pelastusliivit </a:t>
            </a:r>
            <a:endParaRPr lang="fi-FI" dirty="0">
              <a:solidFill>
                <a:schemeClr val="accent2"/>
              </a:solidFill>
            </a:endParaRPr>
          </a:p>
          <a:p>
            <a:pPr marL="0" lvl="0" indent="0" defTabSz="457200">
              <a:spcBef>
                <a:spcPts val="0"/>
              </a:spcBef>
              <a:buNone/>
            </a:pPr>
            <a:r>
              <a:rPr lang="fi-FI" dirty="0">
                <a:solidFill>
                  <a:schemeClr val="accent2"/>
                </a:solidFill>
                <a:hlinkClick r:id="rId8">
                  <a:extLst>
                    <a:ext uri="{A12FA001-AC4F-418D-AE19-62706E023703}">
                      <ahyp:hlinkClr xmlns:ahyp="http://schemas.microsoft.com/office/drawing/2018/hyperlinkcolor" val="tx"/>
                    </a:ext>
                  </a:extLst>
                </a:hlinkClick>
              </a:rPr>
              <a:t>Tunnista hukkuva </a:t>
            </a:r>
            <a:endParaRPr lang="fi-FI" dirty="0">
              <a:solidFill>
                <a:schemeClr val="accent2"/>
              </a:solidFill>
            </a:endParaRPr>
          </a:p>
          <a:p>
            <a:pPr marL="0" lvl="0" indent="0" defTabSz="457200">
              <a:spcBef>
                <a:spcPts val="0"/>
              </a:spcBef>
              <a:buNone/>
            </a:pPr>
            <a:r>
              <a:rPr lang="fi-FI" dirty="0">
                <a:solidFill>
                  <a:schemeClr val="accent2"/>
                </a:solidFill>
                <a:hlinkClick r:id="rId9">
                  <a:extLst>
                    <a:ext uri="{A12FA001-AC4F-418D-AE19-62706E023703}">
                      <ahyp:hlinkClr xmlns:ahyp="http://schemas.microsoft.com/office/drawing/2018/hyperlinkcolor" val="tx"/>
                    </a:ext>
                  </a:extLst>
                </a:hlinkClick>
              </a:rPr>
              <a:t>H-RAP sääntö</a:t>
            </a:r>
            <a:br>
              <a:rPr lang="fi-FI" dirty="0">
                <a:solidFill>
                  <a:schemeClr val="accent2"/>
                </a:solidFill>
                <a:hlinkClick r:id="rId9">
                  <a:extLst>
                    <a:ext uri="{A12FA001-AC4F-418D-AE19-62706E023703}">
                      <ahyp:hlinkClr xmlns:ahyp="http://schemas.microsoft.com/office/drawing/2018/hyperlinkcolor" val="tx"/>
                    </a:ext>
                  </a:extLst>
                </a:hlinkClick>
              </a:rPr>
            </a:br>
            <a:r>
              <a:rPr lang="fi-FI" dirty="0">
                <a:solidFill>
                  <a:schemeClr val="accent2"/>
                </a:solidFill>
                <a:hlinkClick r:id="rId10">
                  <a:extLst>
                    <a:ext uri="{A12FA001-AC4F-418D-AE19-62706E023703}">
                      <ahyp:hlinkClr xmlns:ahyp="http://schemas.microsoft.com/office/drawing/2018/hyperlinkcolor" val="tx"/>
                    </a:ext>
                  </a:extLst>
                </a:hlinkClick>
              </a:rPr>
              <a:t>Pienten lasten turvallisuus rannalla </a:t>
            </a:r>
            <a:br>
              <a:rPr lang="fi-FI" b="1" dirty="0">
                <a:solidFill>
                  <a:schemeClr val="accent2"/>
                </a:solidFill>
              </a:rPr>
            </a:br>
            <a:r>
              <a:rPr lang="fi-FI" dirty="0">
                <a:solidFill>
                  <a:schemeClr val="accent2"/>
                </a:solidFill>
                <a:hlinkClick r:id="rId11">
                  <a:extLst>
                    <a:ext uri="{A12FA001-AC4F-418D-AE19-62706E023703}">
                      <ahyp:hlinkClr xmlns:ahyp="http://schemas.microsoft.com/office/drawing/2018/hyperlinkcolor" val="tx"/>
                    </a:ext>
                  </a:extLst>
                </a:hlinkClick>
              </a:rPr>
              <a:t>Jääturvallisuus-webinaari</a:t>
            </a:r>
            <a:endParaRPr lang="fi-FI" dirty="0">
              <a:solidFill>
                <a:schemeClr val="accent2"/>
              </a:solidFill>
            </a:endParaRPr>
          </a:p>
          <a:p>
            <a:pPr marL="0" indent="0" defTabSz="457200">
              <a:spcBef>
                <a:spcPts val="0"/>
              </a:spcBef>
              <a:buNone/>
            </a:pPr>
            <a:r>
              <a:rPr lang="fi-FI" dirty="0">
                <a:solidFill>
                  <a:schemeClr val="accent2"/>
                </a:solidFill>
                <a:hlinkClick r:id="rId12">
                  <a:extLst>
                    <a:ext uri="{A12FA001-AC4F-418D-AE19-62706E023703}">
                      <ahyp:hlinkClr xmlns:ahyp="http://schemas.microsoft.com/office/drawing/2018/hyperlinkcolor" val="tx"/>
                    </a:ext>
                  </a:extLst>
                </a:hlinkClick>
              </a:rPr>
              <a:t>Liiku turvallisesti jäällä </a:t>
            </a:r>
            <a:r>
              <a:rPr lang="fi-FI" dirty="0">
                <a:solidFill>
                  <a:schemeClr val="accent2"/>
                </a:solidFill>
                <a:hlinkClick r:id="rId13">
                  <a:extLst>
                    <a:ext uri="{A12FA001-AC4F-418D-AE19-62706E023703}">
                      <ahyp:hlinkClr xmlns:ahyp="http://schemas.microsoft.com/office/drawing/2018/hyperlinkcolor" val="tx"/>
                    </a:ext>
                  </a:extLst>
                </a:hlinkClick>
              </a:rPr>
              <a:t>–</a:t>
            </a:r>
            <a:r>
              <a:rPr lang="fi-FI" dirty="0">
                <a:solidFill>
                  <a:schemeClr val="accent2"/>
                </a:solidFill>
                <a:hlinkClick r:id="rId12">
                  <a:extLst>
                    <a:ext uri="{A12FA001-AC4F-418D-AE19-62706E023703}">
                      <ahyp:hlinkClr xmlns:ahyp="http://schemas.microsoft.com/office/drawing/2018/hyperlinkcolor" val="tx"/>
                    </a:ext>
                  </a:extLst>
                </a:hlinkClick>
              </a:rPr>
              <a:t>videot</a:t>
            </a:r>
            <a:endParaRPr lang="fi-FI" dirty="0">
              <a:solidFill>
                <a:schemeClr val="accent2"/>
              </a:solidFill>
            </a:endParaRPr>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fld id="{3EC19665-757B-4082-B394-D86A0A1D74C0}" type="slidenum">
              <a:rPr lang="fi-FI" smtClean="0"/>
              <a:t>19</a:t>
            </a:fld>
            <a:endParaRPr lang="fi-FI"/>
          </a:p>
        </p:txBody>
      </p:sp>
    </p:spTree>
    <p:extLst>
      <p:ext uri="{BB962C8B-B14F-4D97-AF65-F5344CB8AC3E}">
        <p14:creationId xmlns:p14="http://schemas.microsoft.com/office/powerpoint/2010/main" val="26534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03FC-1FAF-4670-AA50-8906566D81AC}"/>
              </a:ext>
            </a:extLst>
          </p:cNvPr>
          <p:cNvSpPr>
            <a:spLocks noGrp="1"/>
          </p:cNvSpPr>
          <p:nvPr>
            <p:ph type="title"/>
          </p:nvPr>
        </p:nvSpPr>
        <p:spPr/>
        <p:txBody>
          <a:bodyPr/>
          <a:lstStyle/>
          <a:p>
            <a:r>
              <a:rPr lang="fi-FI" b="1" dirty="0"/>
              <a:t>Tapaturmien ehkäisy</a:t>
            </a:r>
          </a:p>
        </p:txBody>
      </p:sp>
      <p:sp>
        <p:nvSpPr>
          <p:cNvPr id="3" name="Content Placeholder 2">
            <a:extLst>
              <a:ext uri="{FF2B5EF4-FFF2-40B4-BE49-F238E27FC236}">
                <a16:creationId xmlns:a16="http://schemas.microsoft.com/office/drawing/2014/main" id="{D0AA2A40-DB2A-4E23-BCE0-09E79D1AB683}"/>
              </a:ext>
            </a:extLst>
          </p:cNvPr>
          <p:cNvSpPr>
            <a:spLocks noGrp="1"/>
          </p:cNvSpPr>
          <p:nvPr>
            <p:ph idx="1"/>
          </p:nvPr>
        </p:nvSpPr>
        <p:spPr/>
        <p:txBody>
          <a:bodyPr/>
          <a:lstStyle/>
          <a:p>
            <a:pPr>
              <a:buFont typeface="Arial" panose="020B0604020202020204" pitchFamily="34" charset="0"/>
              <a:buChar char="•"/>
            </a:pPr>
            <a:r>
              <a:rPr lang="fi-FI" sz="1800" dirty="0"/>
              <a:t>Tietoon perustuva viestintä: ympäristön ja ihmisten käyttäytymisen muuttuminen turvallisemmaksi.</a:t>
            </a:r>
          </a:p>
          <a:p>
            <a:pPr>
              <a:buFont typeface="Arial" panose="020B0604020202020204" pitchFamily="34" charset="0"/>
              <a:buChar char="•"/>
            </a:pPr>
            <a:r>
              <a:rPr lang="fi-FI" sz="1800" dirty="0"/>
              <a:t>Asennemuutos:  turvallisuuden parantamiseen on ihmisellä itsellään, hänen läheisillään ja muilla arjessa mukana olevilla toimijoilla. </a:t>
            </a:r>
          </a:p>
          <a:p>
            <a:pPr>
              <a:buFont typeface="Arial" panose="020B0604020202020204" pitchFamily="34" charset="0"/>
              <a:buChar char="•"/>
            </a:pPr>
            <a:r>
              <a:rPr lang="fi-FI" sz="1800" dirty="0"/>
              <a:t>Tiedostaminen:</a:t>
            </a:r>
          </a:p>
          <a:p>
            <a:pPr lvl="1">
              <a:buFont typeface="Arial" panose="020B0604020202020204" pitchFamily="34" charset="0"/>
              <a:buChar char="•"/>
            </a:pPr>
            <a:r>
              <a:rPr lang="fi-FI" dirty="0"/>
              <a:t>tapaturman mahdollisuus on todellinen</a:t>
            </a:r>
          </a:p>
          <a:p>
            <a:pPr lvl="1">
              <a:buFont typeface="Arial" panose="020B0604020202020204" pitchFamily="34" charset="0"/>
              <a:buChar char="•"/>
            </a:pPr>
            <a:r>
              <a:rPr lang="fi-FI" dirty="0"/>
              <a:t>riskit koskettavat itseä tai henkilöitä, joiden kanssa on tekemisissä</a:t>
            </a:r>
          </a:p>
          <a:p>
            <a:pPr lvl="1">
              <a:buFont typeface="Arial" panose="020B0604020202020204" pitchFamily="34" charset="0"/>
              <a:buChar char="•"/>
            </a:pPr>
            <a:r>
              <a:rPr lang="fi-FI" dirty="0"/>
              <a:t>seuraukset esim. putoamisvammat</a:t>
            </a:r>
          </a:p>
          <a:p>
            <a:pPr lvl="1">
              <a:buFont typeface="Arial" panose="020B0604020202020204" pitchFamily="34" charset="0"/>
              <a:buChar char="•"/>
            </a:pPr>
            <a:r>
              <a:rPr lang="fi-FI" dirty="0"/>
              <a:t>ennaltaehkäisykeinot ja keinot, joilla tapaturman seurauksia voi vähentää</a:t>
            </a:r>
          </a:p>
        </p:txBody>
      </p:sp>
      <p:sp>
        <p:nvSpPr>
          <p:cNvPr id="4" name="Footer Placeholder 3">
            <a:extLst>
              <a:ext uri="{FF2B5EF4-FFF2-40B4-BE49-F238E27FC236}">
                <a16:creationId xmlns:a16="http://schemas.microsoft.com/office/drawing/2014/main" id="{E8D5A47B-83BF-40A9-9D57-8E800F323AB2}"/>
              </a:ext>
            </a:extLst>
          </p:cNvPr>
          <p:cNvSpPr>
            <a:spLocks noGrp="1"/>
          </p:cNvSpPr>
          <p:nvPr>
            <p:ph type="ftr" sz="quarter" idx="11"/>
          </p:nvPr>
        </p:nvSpPr>
        <p:spPr/>
        <p:txBody>
          <a:bodyPr/>
          <a:lstStyle/>
          <a:p>
            <a:r>
              <a:rPr lang="fi-FI" dirty="0"/>
              <a:t>Kodin turvallisuusvalmennus, Työikäisten vakavat tapaturmat (2016), Onnettomuustutkintakeskus</a:t>
            </a:r>
          </a:p>
        </p:txBody>
      </p:sp>
      <p:sp>
        <p:nvSpPr>
          <p:cNvPr id="5" name="Slide Number Placeholder 4">
            <a:extLst>
              <a:ext uri="{FF2B5EF4-FFF2-40B4-BE49-F238E27FC236}">
                <a16:creationId xmlns:a16="http://schemas.microsoft.com/office/drawing/2014/main" id="{F1CDBF08-8463-4944-BC46-B8C9E8070B50}"/>
              </a:ext>
            </a:extLst>
          </p:cNvPr>
          <p:cNvSpPr>
            <a:spLocks noGrp="1"/>
          </p:cNvSpPr>
          <p:nvPr>
            <p:ph type="sldNum" sz="quarter" idx="12"/>
          </p:nvPr>
        </p:nvSpPr>
        <p:spPr/>
        <p:txBody>
          <a:bodyPr/>
          <a:lstStyle/>
          <a:p>
            <a:fld id="{3EC19665-757B-4082-B394-D86A0A1D74C0}" type="slidenum">
              <a:rPr lang="fi-FI" smtClean="0"/>
              <a:t>2</a:t>
            </a:fld>
            <a:endParaRPr lang="fi-FI"/>
          </a:p>
        </p:txBody>
      </p:sp>
    </p:spTree>
    <p:extLst>
      <p:ext uri="{BB962C8B-B14F-4D97-AF65-F5344CB8AC3E}">
        <p14:creationId xmlns:p14="http://schemas.microsoft.com/office/powerpoint/2010/main" val="415225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p:txBody>
          <a:bodyPr/>
          <a:lstStyle/>
          <a:p>
            <a:r>
              <a:rPr lang="fi-FI" b="1" dirty="0"/>
              <a:t>Myrkytys-tapaturmat</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marL="0" indent="0">
              <a:spcBef>
                <a:spcPts val="0"/>
              </a:spcBef>
              <a:buNone/>
            </a:pPr>
            <a:r>
              <a:rPr lang="fi-FI" dirty="0">
                <a:solidFill>
                  <a:schemeClr val="accent2"/>
                </a:solidFill>
                <a:hlinkClick r:id="rId2">
                  <a:extLst>
                    <a:ext uri="{A12FA001-AC4F-418D-AE19-62706E023703}">
                      <ahyp:hlinkClr xmlns:ahyp="http://schemas.microsoft.com/office/drawing/2018/hyperlinkcolor" val="tx"/>
                    </a:ext>
                  </a:extLst>
                </a:hlinkClick>
              </a:rPr>
              <a:t>Myrkytystietokeskus</a:t>
            </a:r>
            <a:endParaRPr lang="fi-FI" dirty="0">
              <a:solidFill>
                <a:schemeClr val="accent2"/>
              </a:solidFill>
            </a:endParaRPr>
          </a:p>
          <a:p>
            <a:pPr marL="0" indent="0">
              <a:spcBef>
                <a:spcPts val="0"/>
              </a:spcBef>
              <a:buNone/>
            </a:pPr>
            <a:endParaRPr lang="fi-FI" dirty="0"/>
          </a:p>
          <a:p>
            <a:pPr marL="0" indent="0">
              <a:spcBef>
                <a:spcPts val="0"/>
              </a:spcBef>
              <a:buNone/>
            </a:pPr>
            <a:r>
              <a:rPr lang="fi-FI" dirty="0">
                <a:hlinkClick r:id="rId3">
                  <a:extLst>
                    <a:ext uri="{A12FA001-AC4F-418D-AE19-62706E023703}">
                      <ahyp:hlinkClr xmlns:ahyp="http://schemas.microsoft.com/office/drawing/2018/hyperlinkcolor" val="tx"/>
                    </a:ext>
                  </a:extLst>
                </a:hlinkClick>
              </a:rPr>
              <a:t>Korpilahti, Ulla ym. </a:t>
            </a:r>
            <a:r>
              <a:rPr lang="fi-FI" dirty="0">
                <a:solidFill>
                  <a:schemeClr val="accent2"/>
                </a:solidFill>
                <a:hlinkClick r:id="rId3">
                  <a:extLst>
                    <a:ext uri="{A12FA001-AC4F-418D-AE19-62706E023703}">
                      <ahyp:hlinkClr xmlns:ahyp="http://schemas.microsoft.com/office/drawing/2018/hyperlinkcolor" val="tx"/>
                    </a:ext>
                  </a:extLst>
                </a:hlinkClick>
              </a:rPr>
              <a:t>Lasten ja nuorten tapaturmakuolleisuus on Suomessa yleisempää kuin Euroopassa </a:t>
            </a:r>
            <a:r>
              <a:rPr lang="fi-FI" dirty="0" err="1">
                <a:solidFill>
                  <a:schemeClr val="accent2"/>
                </a:solidFill>
                <a:hlinkClick r:id="rId3">
                  <a:extLst>
                    <a:ext uri="{A12FA001-AC4F-418D-AE19-62706E023703}">
                      <ahyp:hlinkClr xmlns:ahyp="http://schemas.microsoft.com/office/drawing/2018/hyperlinkcolor" val="tx"/>
                    </a:ext>
                  </a:extLst>
                </a:hlinkClick>
              </a:rPr>
              <a:t>keskimäärin.Duodecim</a:t>
            </a:r>
            <a:r>
              <a:rPr lang="fi-FI" dirty="0">
                <a:solidFill>
                  <a:schemeClr val="accent2"/>
                </a:solidFill>
                <a:hlinkClick r:id="rId3">
                  <a:extLst>
                    <a:ext uri="{A12FA001-AC4F-418D-AE19-62706E023703}">
                      <ahyp:hlinkClr xmlns:ahyp="http://schemas.microsoft.com/office/drawing/2018/hyperlinkcolor" val="tx"/>
                    </a:ext>
                  </a:extLst>
                </a:hlinkClick>
              </a:rPr>
              <a:t>, 2019.  </a:t>
            </a:r>
            <a:endParaRPr lang="fi-FI" dirty="0">
              <a:solidFill>
                <a:schemeClr val="accent2"/>
              </a:solidFill>
            </a:endParaRPr>
          </a:p>
          <a:p>
            <a:pPr marL="0" indent="0">
              <a:spcBef>
                <a:spcPts val="0"/>
              </a:spcBef>
              <a:buNone/>
            </a:pPr>
            <a:endParaRPr lang="fi-FI" dirty="0">
              <a:solidFill>
                <a:schemeClr val="accent2"/>
              </a:solidFill>
            </a:endParaRPr>
          </a:p>
          <a:p>
            <a:pPr marL="0" indent="0">
              <a:spcBef>
                <a:spcPts val="0"/>
              </a:spcBef>
              <a:buNone/>
            </a:pPr>
            <a:r>
              <a:rPr lang="fi-FI" dirty="0">
                <a:solidFill>
                  <a:schemeClr val="accent2"/>
                </a:solidFill>
                <a:hlinkClick r:id="rId4">
                  <a:extLst>
                    <a:ext uri="{A12FA001-AC4F-418D-AE19-62706E023703}">
                      <ahyp:hlinkClr xmlns:ahyp="http://schemas.microsoft.com/office/drawing/2018/hyperlinkcolor" val="tx"/>
                    </a:ext>
                  </a:extLst>
                </a:hlinkClick>
              </a:rPr>
              <a:t>Punainen Risti, myrkytysten ensiapuohjeet  </a:t>
            </a:r>
            <a:endParaRPr lang="fi-FI" dirty="0">
              <a:solidFill>
                <a:schemeClr val="accent2"/>
              </a:solidFill>
            </a:endParaRPr>
          </a:p>
          <a:p>
            <a:pPr marL="0" indent="0">
              <a:spcBef>
                <a:spcPts val="0"/>
              </a:spcBef>
              <a:buNone/>
            </a:pPr>
            <a:r>
              <a:rPr lang="fi-FI" dirty="0"/>
              <a:t>Video: </a:t>
            </a:r>
            <a:r>
              <a:rPr lang="fi-FI" dirty="0">
                <a:solidFill>
                  <a:schemeClr val="accent2"/>
                </a:solidFill>
                <a:hlinkClick r:id="rId5">
                  <a:extLst>
                    <a:ext uri="{A12FA001-AC4F-418D-AE19-62706E023703}">
                      <ahyp:hlinkClr xmlns:ahyp="http://schemas.microsoft.com/office/drawing/2018/hyperlinkcolor" val="tx"/>
                    </a:ext>
                  </a:extLst>
                </a:hlinkClick>
              </a:rPr>
              <a:t>Ensiapu epäillyssä myrkytystilanteessa, Myrkytystietokeskus</a:t>
            </a:r>
            <a:endParaRPr lang="fi-FI" dirty="0">
              <a:solidFill>
                <a:schemeClr val="accent2"/>
              </a:solidFill>
            </a:endParaRPr>
          </a:p>
          <a:p>
            <a:pPr marL="0" indent="0">
              <a:spcBef>
                <a:spcPts val="0"/>
              </a:spcBef>
              <a:buNone/>
            </a:pPr>
            <a:endParaRPr lang="fi-FI" dirty="0">
              <a:solidFill>
                <a:schemeClr val="accent2"/>
              </a:solidFill>
            </a:endParaRPr>
          </a:p>
          <a:p>
            <a:pPr marL="0" indent="0">
              <a:spcBef>
                <a:spcPts val="0"/>
              </a:spcBef>
              <a:buNone/>
            </a:pPr>
            <a:r>
              <a:rPr lang="fi-FI" dirty="0">
                <a:solidFill>
                  <a:schemeClr val="accent2"/>
                </a:solidFill>
                <a:hlinkClick r:id="rId6">
                  <a:extLst>
                    <a:ext uri="{A12FA001-AC4F-418D-AE19-62706E023703}">
                      <ahyp:hlinkClr xmlns:ahyp="http://schemas.microsoft.com/office/drawing/2018/hyperlinkcolor" val="tx"/>
                    </a:ext>
                  </a:extLst>
                </a:hlinkClick>
              </a:rPr>
              <a:t>THL, myrkytykset  </a:t>
            </a:r>
            <a:endParaRPr lang="fi-FI" dirty="0">
              <a:solidFill>
                <a:schemeClr val="accent2"/>
              </a:solidFill>
            </a:endParaRPr>
          </a:p>
          <a:p>
            <a:pPr marL="0" indent="0">
              <a:spcBef>
                <a:spcPts val="0"/>
              </a:spcBef>
              <a:buNone/>
            </a:pPr>
            <a:endParaRPr lang="fi-FI" dirty="0">
              <a:solidFill>
                <a:schemeClr val="accent2"/>
              </a:solidFill>
            </a:endParaRPr>
          </a:p>
          <a:p>
            <a:pPr marL="0" indent="0">
              <a:spcBef>
                <a:spcPts val="0"/>
              </a:spcBef>
              <a:buNone/>
            </a:pPr>
            <a:r>
              <a:rPr lang="fi-FI" dirty="0">
                <a:solidFill>
                  <a:schemeClr val="accent2"/>
                </a:solidFill>
                <a:hlinkClick r:id="rId7">
                  <a:extLst>
                    <a:ext uri="{A12FA001-AC4F-418D-AE19-62706E023703}">
                      <ahyp:hlinkClr xmlns:ahyp="http://schemas.microsoft.com/office/drawing/2018/hyperlinkcolor" val="tx"/>
                    </a:ext>
                  </a:extLst>
                </a:hlinkClick>
              </a:rPr>
              <a:t>Myrkytykset, kotitapaturma.fi</a:t>
            </a:r>
            <a:endParaRPr lang="fi-FI" dirty="0">
              <a:solidFill>
                <a:schemeClr val="accent2"/>
              </a:solidFill>
            </a:endParaRPr>
          </a:p>
          <a:p>
            <a:pPr marL="0" indent="0">
              <a:buNone/>
            </a:pPr>
            <a:endParaRPr lang="fi-FI" dirty="0"/>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fld id="{3EC19665-757B-4082-B394-D86A0A1D74C0}" type="slidenum">
              <a:rPr lang="fi-FI" smtClean="0"/>
              <a:t>20</a:t>
            </a:fld>
            <a:endParaRPr lang="fi-FI"/>
          </a:p>
        </p:txBody>
      </p:sp>
    </p:spTree>
    <p:extLst>
      <p:ext uri="{BB962C8B-B14F-4D97-AF65-F5344CB8AC3E}">
        <p14:creationId xmlns:p14="http://schemas.microsoft.com/office/powerpoint/2010/main" val="229687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p:txBody>
          <a:bodyPr/>
          <a:lstStyle/>
          <a:p>
            <a:r>
              <a:rPr lang="fi-FI" altLang="fi-FI" b="1" dirty="0">
                <a:cs typeface="Arial" panose="020B0604020202020204" pitchFamily="34" charset="0"/>
              </a:rPr>
              <a:t>Palo-turvallisuus</a:t>
            </a:r>
            <a:endParaRPr lang="fi-FI" b="1" dirty="0"/>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marL="0" indent="0">
              <a:buNone/>
            </a:pPr>
            <a:r>
              <a:rPr lang="fi-FI" altLang="fi-FI" dirty="0">
                <a:solidFill>
                  <a:schemeClr val="accent2"/>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Kodin turvallisuutta, SPEK </a:t>
            </a:r>
            <a:endParaRPr lang="fi-FI" altLang="fi-FI" dirty="0">
              <a:solidFill>
                <a:schemeClr val="accent2"/>
              </a:solidFill>
              <a:latin typeface="+mj-lt"/>
              <a:cs typeface="Arial" panose="020B0604020202020204" pitchFamily="34" charset="0"/>
            </a:endParaRPr>
          </a:p>
          <a:p>
            <a:pPr marL="0" indent="0">
              <a:buNone/>
            </a:pPr>
            <a:endParaRPr lang="fi-FI" altLang="fi-FI" dirty="0">
              <a:solidFill>
                <a:schemeClr val="accent2"/>
              </a:solidFill>
              <a:latin typeface="+mj-lt"/>
              <a:cs typeface="Arial" panose="020B0604020202020204" pitchFamily="34" charset="0"/>
            </a:endParaRPr>
          </a:p>
          <a:p>
            <a:pPr marL="0" indent="0">
              <a:buNone/>
            </a:pPr>
            <a:r>
              <a:rPr lang="fi-FI" altLang="fi-FI" dirty="0">
                <a:solidFill>
                  <a:schemeClr val="accent2"/>
                </a:solidFill>
                <a:latin typeface="+mj-lt"/>
                <a:ea typeface="Calibri" panose="020F0502020204030204" pitchFamily="34" charset="0"/>
                <a:hlinkClick r:id="rId3">
                  <a:extLst>
                    <a:ext uri="{A12FA001-AC4F-418D-AE19-62706E023703}">
                      <ahyp:hlinkClr xmlns:ahyp="http://schemas.microsoft.com/office/drawing/2018/hyperlinkcolor" val="tx"/>
                    </a:ext>
                  </a:extLst>
                </a:hlinkClick>
              </a:rPr>
              <a:t>Lisätietoa turvallisuudesta, erityisryhmille, eli iäkkäät, muistisairaat</a:t>
            </a:r>
            <a:endParaRPr lang="fi-FI" altLang="fi-FI" dirty="0">
              <a:solidFill>
                <a:schemeClr val="accent2"/>
              </a:solidFill>
              <a:latin typeface="+mj-lt"/>
              <a:ea typeface="Calibri" panose="020F0502020204030204" pitchFamily="34" charset="0"/>
            </a:endParaRPr>
          </a:p>
          <a:p>
            <a:pPr marL="0" indent="0">
              <a:buNone/>
            </a:pPr>
            <a:endParaRPr lang="fi-FI" altLang="fi-FI" dirty="0">
              <a:solidFill>
                <a:schemeClr val="accent2"/>
              </a:solidFill>
              <a:latin typeface="+mj-lt"/>
              <a:ea typeface="Calibri" panose="020F0502020204030204" pitchFamily="34" charset="0"/>
            </a:endParaRPr>
          </a:p>
          <a:p>
            <a:pPr marL="0" indent="0">
              <a:buNone/>
            </a:pPr>
            <a:r>
              <a:rPr lang="fi-FI" altLang="fi-FI"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Paloturvallisuutta eri kielillä, Pirkanmaan pelastuslaitoksen videoita</a:t>
            </a:r>
          </a:p>
          <a:p>
            <a:pPr marL="0" indent="0">
              <a:buNone/>
            </a:pPr>
            <a:r>
              <a:rPr lang="fi-FI" altLang="fi-FI"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 </a:t>
            </a:r>
            <a:endParaRPr lang="fi-FI" altLang="fi-FI" dirty="0">
              <a:solidFill>
                <a:schemeClr val="accent2"/>
              </a:solidFill>
              <a:latin typeface="+mj-lt"/>
              <a:cs typeface="Arial" panose="020B0604020202020204" pitchFamily="34" charset="0"/>
            </a:endParaRPr>
          </a:p>
          <a:p>
            <a:pPr marL="0" indent="0">
              <a:buNone/>
            </a:pPr>
            <a:r>
              <a:rPr lang="fi-FI" dirty="0">
                <a:solidFill>
                  <a:schemeClr val="accent2"/>
                </a:solidFill>
                <a:latin typeface="+mj-lt"/>
                <a:hlinkClick r:id="rId5">
                  <a:extLst>
                    <a:ext uri="{A12FA001-AC4F-418D-AE19-62706E023703}">
                      <ahyp:hlinkClr xmlns:ahyp="http://schemas.microsoft.com/office/drawing/2018/hyperlinkcolor" val="tx"/>
                    </a:ext>
                  </a:extLst>
                </a:hlinkClick>
              </a:rPr>
              <a:t>Paloturvallisuutta kotona –opas </a:t>
            </a:r>
            <a:endParaRPr lang="fi-FI" dirty="0">
              <a:solidFill>
                <a:schemeClr val="accent2"/>
              </a:solidFill>
              <a:latin typeface="+mj-lt"/>
            </a:endParaRPr>
          </a:p>
          <a:p>
            <a:pPr marL="0" indent="0">
              <a:buNone/>
            </a:pPr>
            <a:endParaRPr lang="fi-FI" dirty="0">
              <a:solidFill>
                <a:schemeClr val="accent2"/>
              </a:solidFill>
              <a:latin typeface="+mj-lt"/>
            </a:endParaRPr>
          </a:p>
          <a:p>
            <a:pPr marL="0" indent="0">
              <a:buNone/>
            </a:pPr>
            <a:r>
              <a:rPr lang="fi-FI" altLang="fi-FI" dirty="0">
                <a:solidFill>
                  <a:schemeClr val="accent2"/>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Palojärki- oppimateriaali</a:t>
            </a:r>
            <a:r>
              <a:rPr lang="fi-FI" altLang="fi-FI" dirty="0">
                <a:solidFill>
                  <a:schemeClr val="accent2"/>
                </a:solidFill>
                <a:latin typeface="+mj-lt"/>
                <a:cs typeface="Arial" panose="020B0604020202020204" pitchFamily="34" charset="0"/>
              </a:rPr>
              <a:t> </a:t>
            </a:r>
            <a:r>
              <a:rPr lang="fi-FI" altLang="fi-FI" dirty="0">
                <a:latin typeface="+mj-lt"/>
                <a:cs typeface="Arial" panose="020B0604020202020204" pitchFamily="34" charset="0"/>
              </a:rPr>
              <a:t>alakoululaisille </a:t>
            </a:r>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fld id="{3EC19665-757B-4082-B394-D86A0A1D74C0}" type="slidenum">
              <a:rPr lang="fi-FI" smtClean="0"/>
              <a:t>21</a:t>
            </a:fld>
            <a:endParaRPr lang="fi-FI"/>
          </a:p>
        </p:txBody>
      </p:sp>
    </p:spTree>
    <p:extLst>
      <p:ext uri="{BB962C8B-B14F-4D97-AF65-F5344CB8AC3E}">
        <p14:creationId xmlns:p14="http://schemas.microsoft.com/office/powerpoint/2010/main" val="118217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8CB3-A6B3-4124-96CA-02B4B2E7B779}"/>
              </a:ext>
            </a:extLst>
          </p:cNvPr>
          <p:cNvSpPr>
            <a:spLocks noGrp="1"/>
          </p:cNvSpPr>
          <p:nvPr>
            <p:ph type="title"/>
          </p:nvPr>
        </p:nvSpPr>
        <p:spPr>
          <a:xfrm>
            <a:off x="252918" y="1123837"/>
            <a:ext cx="3099881" cy="4601183"/>
          </a:xfrm>
        </p:spPr>
        <p:txBody>
          <a:bodyPr/>
          <a:lstStyle/>
          <a:p>
            <a:r>
              <a:rPr lang="fi-FI" b="1" dirty="0"/>
              <a:t>Muisti-sairaudet ja tapaturmat</a:t>
            </a:r>
          </a:p>
        </p:txBody>
      </p:sp>
      <p:sp>
        <p:nvSpPr>
          <p:cNvPr id="3" name="Content Placeholder 2">
            <a:extLst>
              <a:ext uri="{FF2B5EF4-FFF2-40B4-BE49-F238E27FC236}">
                <a16:creationId xmlns:a16="http://schemas.microsoft.com/office/drawing/2014/main" id="{5CEA0DE0-1D68-4DA0-B41E-CFF8C4CA5C19}"/>
              </a:ext>
            </a:extLst>
          </p:cNvPr>
          <p:cNvSpPr>
            <a:spLocks noGrp="1"/>
          </p:cNvSpPr>
          <p:nvPr>
            <p:ph idx="1"/>
          </p:nvPr>
        </p:nvSpPr>
        <p:spPr/>
        <p:txBody>
          <a:bodyPr/>
          <a:lstStyle/>
          <a:p>
            <a:pPr marL="0" indent="0">
              <a:spcBef>
                <a:spcPts val="0"/>
              </a:spcBef>
              <a:buNone/>
            </a:pPr>
            <a:r>
              <a:rPr lang="fi-FI" dirty="0">
                <a:solidFill>
                  <a:schemeClr val="accent2"/>
                </a:solidFill>
                <a:hlinkClick r:id="rId2">
                  <a:extLst>
                    <a:ext uri="{A12FA001-AC4F-418D-AE19-62706E023703}">
                      <ahyp:hlinkClr xmlns:ahyp="http://schemas.microsoft.com/office/drawing/2018/hyperlinkcolor" val="tx"/>
                    </a:ext>
                  </a:extLst>
                </a:hlinkClick>
              </a:rPr>
              <a:t>Varsinais-Suomen Muistiyhdistyksen Arjen Turvallisuus -sivut</a:t>
            </a:r>
            <a:endParaRPr lang="fi-FI" dirty="0">
              <a:solidFill>
                <a:schemeClr val="accent2"/>
              </a:solidFill>
            </a:endParaRPr>
          </a:p>
          <a:p>
            <a:pPr marL="0" indent="0">
              <a:spcBef>
                <a:spcPts val="0"/>
              </a:spcBef>
              <a:buNone/>
            </a:pPr>
            <a:endParaRPr lang="fi-FI" dirty="0">
              <a:solidFill>
                <a:schemeClr val="accent2"/>
              </a:solidFill>
            </a:endParaRPr>
          </a:p>
          <a:p>
            <a:pPr marL="0" indent="0">
              <a:spcBef>
                <a:spcPts val="0"/>
              </a:spcBef>
              <a:buNone/>
            </a:pPr>
            <a:r>
              <a:rPr lang="fi-FI" dirty="0">
                <a:solidFill>
                  <a:schemeClr val="accent2"/>
                </a:solidFill>
              </a:rPr>
              <a:t>Muistiliiton </a:t>
            </a:r>
            <a:r>
              <a:rPr lang="fi-FI" dirty="0">
                <a:solidFill>
                  <a:schemeClr val="accent2"/>
                </a:solidFill>
                <a:hlinkClick r:id="rId3">
                  <a:extLst>
                    <a:ext uri="{A12FA001-AC4F-418D-AE19-62706E023703}">
                      <ahyp:hlinkClr xmlns:ahyp="http://schemas.microsoft.com/office/drawing/2018/hyperlinkcolor" val="tx"/>
                    </a:ext>
                  </a:extLst>
                </a:hlinkClick>
              </a:rPr>
              <a:t>Asuminen</a:t>
            </a:r>
            <a:r>
              <a:rPr lang="fi-FI" dirty="0">
                <a:solidFill>
                  <a:schemeClr val="accent2"/>
                </a:solidFill>
              </a:rPr>
              <a:t> sivut ja </a:t>
            </a:r>
            <a:r>
              <a:rPr lang="fi-FI" dirty="0">
                <a:solidFill>
                  <a:schemeClr val="accent2"/>
                </a:solidFill>
                <a:hlinkClick r:id="rId4">
                  <a:extLst>
                    <a:ext uri="{A12FA001-AC4F-418D-AE19-62706E023703}">
                      <ahyp:hlinkClr xmlns:ahyp="http://schemas.microsoft.com/office/drawing/2018/hyperlinkcolor" val="tx"/>
                    </a:ext>
                  </a:extLst>
                </a:hlinkClick>
              </a:rPr>
              <a:t>Muistiystävällinen ympäristö ja turvallisuus</a:t>
            </a:r>
            <a:r>
              <a:rPr lang="fi-FI" dirty="0">
                <a:solidFill>
                  <a:schemeClr val="accent2"/>
                </a:solidFill>
              </a:rPr>
              <a:t> sivut</a:t>
            </a:r>
          </a:p>
          <a:p>
            <a:pPr marL="0" indent="0">
              <a:spcBef>
                <a:spcPts val="0"/>
              </a:spcBef>
              <a:buNone/>
            </a:pPr>
            <a:endParaRPr lang="fi-FI" dirty="0"/>
          </a:p>
          <a:p>
            <a:pPr marL="0" indent="0">
              <a:spcBef>
                <a:spcPts val="0"/>
              </a:spcBef>
              <a:buNone/>
            </a:pPr>
            <a:r>
              <a:rPr lang="fi-FI" dirty="0"/>
              <a:t>Videot:</a:t>
            </a:r>
          </a:p>
          <a:p>
            <a:pPr>
              <a:spcBef>
                <a:spcPts val="0"/>
              </a:spcBef>
              <a:buFontTx/>
              <a:buChar char="-"/>
            </a:pPr>
            <a:r>
              <a:rPr lang="fi-FI" dirty="0">
                <a:solidFill>
                  <a:schemeClr val="accent2"/>
                </a:solidFill>
                <a:hlinkClick r:id="rId5">
                  <a:extLst>
                    <a:ext uri="{A12FA001-AC4F-418D-AE19-62706E023703}">
                      <ahyp:hlinkClr xmlns:ahyp="http://schemas.microsoft.com/office/drawing/2018/hyperlinkcolor" val="tx"/>
                    </a:ext>
                  </a:extLst>
                </a:hlinkClick>
              </a:rPr>
              <a:t>Turvallisesti kotona –luentotallenne</a:t>
            </a:r>
            <a:r>
              <a:rPr lang="fi-FI" dirty="0">
                <a:solidFill>
                  <a:schemeClr val="accent2"/>
                </a:solidFill>
              </a:rPr>
              <a:t> </a:t>
            </a:r>
            <a:r>
              <a:rPr lang="fi-FI" dirty="0"/>
              <a:t>90min</a:t>
            </a:r>
          </a:p>
          <a:p>
            <a:pPr>
              <a:spcBef>
                <a:spcPts val="0"/>
              </a:spcBef>
              <a:buFontTx/>
              <a:buChar char="-"/>
            </a:pPr>
            <a:r>
              <a:rPr lang="fi-FI" dirty="0">
                <a:solidFill>
                  <a:schemeClr val="accent2"/>
                </a:solidFill>
                <a:hlinkClick r:id="rId6">
                  <a:extLst>
                    <a:ext uri="{A12FA001-AC4F-418D-AE19-62706E023703}">
                      <ahyp:hlinkClr xmlns:ahyp="http://schemas.microsoft.com/office/drawing/2018/hyperlinkcolor" val="tx"/>
                    </a:ext>
                  </a:extLst>
                </a:hlinkClick>
              </a:rPr>
              <a:t>Paloturvallisuus ja muistisairaudet </a:t>
            </a:r>
            <a:r>
              <a:rPr lang="fi-FI" dirty="0"/>
              <a:t>6min</a:t>
            </a:r>
          </a:p>
          <a:p>
            <a:pPr>
              <a:spcBef>
                <a:spcPts val="0"/>
              </a:spcBef>
              <a:buFontTx/>
              <a:buChar char="-"/>
            </a:pPr>
            <a:r>
              <a:rPr lang="fi-FI" dirty="0">
                <a:solidFill>
                  <a:schemeClr val="accent2"/>
                </a:solidFill>
                <a:hlinkClick r:id="rId7">
                  <a:extLst>
                    <a:ext uri="{A12FA001-AC4F-418D-AE19-62706E023703}">
                      <ahyp:hlinkClr xmlns:ahyp="http://schemas.microsoft.com/office/drawing/2018/hyperlinkcolor" val="tx"/>
                    </a:ext>
                  </a:extLst>
                </a:hlinkClick>
              </a:rPr>
              <a:t>Muistisairaan eksymistilanteiden ennaltaehkäisy</a:t>
            </a:r>
            <a:r>
              <a:rPr lang="fi-FI" dirty="0">
                <a:solidFill>
                  <a:schemeClr val="accent2"/>
                </a:solidFill>
              </a:rPr>
              <a:t> </a:t>
            </a:r>
            <a:r>
              <a:rPr lang="fi-FI" dirty="0"/>
              <a:t>3min</a:t>
            </a:r>
          </a:p>
          <a:p>
            <a:pPr>
              <a:spcBef>
                <a:spcPts val="0"/>
              </a:spcBef>
              <a:buFontTx/>
              <a:buChar char="-"/>
            </a:pPr>
            <a:r>
              <a:rPr lang="fi-FI" dirty="0">
                <a:solidFill>
                  <a:schemeClr val="accent2"/>
                </a:solidFill>
                <a:hlinkClick r:id="rId8">
                  <a:extLst>
                    <a:ext uri="{A12FA001-AC4F-418D-AE19-62706E023703}">
                      <ahyp:hlinkClr xmlns:ahyp="http://schemas.microsoft.com/office/drawing/2018/hyperlinkcolor" val="tx"/>
                    </a:ext>
                  </a:extLst>
                </a:hlinkClick>
              </a:rPr>
              <a:t>Tänään kotona- webinaari muistisairaan asumisesta </a:t>
            </a:r>
            <a:r>
              <a:rPr lang="fi-FI" dirty="0"/>
              <a:t>90 min</a:t>
            </a:r>
          </a:p>
          <a:p>
            <a:pPr marL="0" indent="0">
              <a:spcBef>
                <a:spcPts val="0"/>
              </a:spcBef>
              <a:buNone/>
            </a:pPr>
            <a:endParaRPr lang="fi-FI" dirty="0"/>
          </a:p>
          <a:p>
            <a:pPr marL="0" indent="0">
              <a:spcBef>
                <a:spcPts val="0"/>
              </a:spcBef>
              <a:buNone/>
            </a:pPr>
            <a:r>
              <a:rPr lang="fi-FI" dirty="0"/>
              <a:t>Opas- ja lisämateriaalia:</a:t>
            </a:r>
          </a:p>
          <a:p>
            <a:pPr>
              <a:spcBef>
                <a:spcPts val="0"/>
              </a:spcBef>
            </a:pPr>
            <a:r>
              <a:rPr lang="fi-FI" dirty="0">
                <a:solidFill>
                  <a:schemeClr val="accent2"/>
                </a:solidFill>
                <a:hlinkClick r:id="rId9">
                  <a:extLst>
                    <a:ext uri="{A12FA001-AC4F-418D-AE19-62706E023703}">
                      <ahyp:hlinkClr xmlns:ahyp="http://schemas.microsoft.com/office/drawing/2018/hyperlinkcolor" val="tx"/>
                    </a:ext>
                  </a:extLst>
                </a:hlinkClick>
              </a:rPr>
              <a:t>Turvallisia vuosia muistiperheille (VS Muistiyhdistys)</a:t>
            </a:r>
            <a:endParaRPr lang="fi-FI" dirty="0">
              <a:solidFill>
                <a:schemeClr val="accent2"/>
              </a:solidFill>
            </a:endParaRPr>
          </a:p>
          <a:p>
            <a:pPr>
              <a:spcBef>
                <a:spcPts val="0"/>
              </a:spcBef>
            </a:pPr>
            <a:r>
              <a:rPr lang="fi-FI" dirty="0">
                <a:solidFill>
                  <a:schemeClr val="accent2"/>
                </a:solidFill>
                <a:hlinkClick r:id="rId10">
                  <a:extLst>
                    <a:ext uri="{A12FA001-AC4F-418D-AE19-62706E023703}">
                      <ahyp:hlinkClr xmlns:ahyp="http://schemas.microsoft.com/office/drawing/2018/hyperlinkcolor" val="tx"/>
                    </a:ext>
                  </a:extLst>
                </a:hlinkClick>
              </a:rPr>
              <a:t>Tarkistuslista Turvallisesti kotona </a:t>
            </a:r>
            <a:endParaRPr lang="fi-FI" dirty="0">
              <a:solidFill>
                <a:schemeClr val="accent2"/>
              </a:solidFill>
            </a:endParaRPr>
          </a:p>
          <a:p>
            <a:pPr>
              <a:spcBef>
                <a:spcPts val="0"/>
              </a:spcBef>
            </a:pPr>
            <a:r>
              <a:rPr lang="fi-FI" dirty="0">
                <a:solidFill>
                  <a:schemeClr val="accent2"/>
                </a:solidFill>
                <a:hlinkClick r:id="rId11">
                  <a:extLst>
                    <a:ext uri="{A12FA001-AC4F-418D-AE19-62706E023703}">
                      <ahyp:hlinkClr xmlns:ahyp="http://schemas.microsoft.com/office/drawing/2018/hyperlinkcolor" val="tx"/>
                    </a:ext>
                  </a:extLst>
                </a:hlinkClick>
              </a:rPr>
              <a:t>Turvarannekkeet ja paikantavat laitteet –opas</a:t>
            </a:r>
            <a:endParaRPr lang="fi-FI" dirty="0">
              <a:solidFill>
                <a:schemeClr val="accent2"/>
              </a:solidFill>
            </a:endParaRPr>
          </a:p>
          <a:p>
            <a:pPr>
              <a:spcBef>
                <a:spcPts val="0"/>
              </a:spcBef>
            </a:pPr>
            <a:r>
              <a:rPr lang="fi-FI" dirty="0">
                <a:solidFill>
                  <a:schemeClr val="accent2"/>
                </a:solidFill>
                <a:hlinkClick r:id="rId12">
                  <a:extLst>
                    <a:ext uri="{A12FA001-AC4F-418D-AE19-62706E023703}">
                      <ahyp:hlinkClr xmlns:ahyp="http://schemas.microsoft.com/office/drawing/2018/hyperlinkcolor" val="tx"/>
                    </a:ext>
                  </a:extLst>
                </a:hlinkClick>
              </a:rPr>
              <a:t>Elämää muistisairauden kanssa –opas</a:t>
            </a:r>
            <a:endParaRPr lang="fi-FI" dirty="0">
              <a:solidFill>
                <a:schemeClr val="accent2"/>
              </a:solidFill>
            </a:endParaRPr>
          </a:p>
          <a:p>
            <a:pPr>
              <a:spcBef>
                <a:spcPts val="0"/>
              </a:spcBef>
            </a:pPr>
            <a:r>
              <a:rPr lang="fi-FI" dirty="0">
                <a:solidFill>
                  <a:schemeClr val="accent2"/>
                </a:solidFill>
                <a:hlinkClick r:id="rId13">
                  <a:extLst>
                    <a:ext uri="{A12FA001-AC4F-418D-AE19-62706E023703}">
                      <ahyp:hlinkClr xmlns:ahyp="http://schemas.microsoft.com/office/drawing/2018/hyperlinkcolor" val="tx"/>
                    </a:ext>
                  </a:extLst>
                </a:hlinkClick>
              </a:rPr>
              <a:t>Muistiystävällinen asuminen </a:t>
            </a:r>
            <a:r>
              <a:rPr lang="fi-FI" dirty="0">
                <a:solidFill>
                  <a:schemeClr val="accent2"/>
                </a:solidFill>
              </a:rPr>
              <a:t>-esite</a:t>
            </a:r>
          </a:p>
          <a:p>
            <a:pPr marL="0" indent="0">
              <a:buNone/>
            </a:pPr>
            <a:endParaRPr lang="fi-FI" dirty="0"/>
          </a:p>
        </p:txBody>
      </p:sp>
      <p:sp>
        <p:nvSpPr>
          <p:cNvPr id="4" name="Footer Placeholder 3">
            <a:extLst>
              <a:ext uri="{FF2B5EF4-FFF2-40B4-BE49-F238E27FC236}">
                <a16:creationId xmlns:a16="http://schemas.microsoft.com/office/drawing/2014/main" id="{2E70F81F-CA09-4E7A-A3F1-B64EADD6A5E5}"/>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EB00DDAC-F0A3-4A30-AFCB-8871F80AB7A1}"/>
              </a:ext>
            </a:extLst>
          </p:cNvPr>
          <p:cNvSpPr>
            <a:spLocks noGrp="1"/>
          </p:cNvSpPr>
          <p:nvPr>
            <p:ph type="sldNum" sz="quarter" idx="12"/>
          </p:nvPr>
        </p:nvSpPr>
        <p:spPr/>
        <p:txBody>
          <a:bodyPr/>
          <a:lstStyle/>
          <a:p>
            <a:fld id="{3EC19665-757B-4082-B394-D86A0A1D74C0}" type="slidenum">
              <a:rPr lang="fi-FI" smtClean="0"/>
              <a:t>22</a:t>
            </a:fld>
            <a:endParaRPr lang="fi-FI"/>
          </a:p>
        </p:txBody>
      </p:sp>
    </p:spTree>
    <p:extLst>
      <p:ext uri="{BB962C8B-B14F-4D97-AF65-F5344CB8AC3E}">
        <p14:creationId xmlns:p14="http://schemas.microsoft.com/office/powerpoint/2010/main" val="318642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E4E-31B0-468C-A6EE-179E3AC3C641}"/>
              </a:ext>
            </a:extLst>
          </p:cNvPr>
          <p:cNvSpPr>
            <a:spLocks noGrp="1"/>
          </p:cNvSpPr>
          <p:nvPr>
            <p:ph type="title"/>
          </p:nvPr>
        </p:nvSpPr>
        <p:spPr/>
        <p:txBody>
          <a:bodyPr/>
          <a:lstStyle/>
          <a:p>
            <a:r>
              <a:rPr lang="fi-FI" altLang="en-US" b="1" dirty="0">
                <a:cs typeface="Arial" panose="020B0604020202020204" pitchFamily="34" charset="0"/>
              </a:rPr>
              <a:t>Koulutus-sisältöä pääosin ohjaavat </a:t>
            </a:r>
            <a:endParaRPr lang="fi-FI" b="1" dirty="0"/>
          </a:p>
        </p:txBody>
      </p:sp>
      <p:sp>
        <p:nvSpPr>
          <p:cNvPr id="3" name="Content Placeholder 2">
            <a:extLst>
              <a:ext uri="{FF2B5EF4-FFF2-40B4-BE49-F238E27FC236}">
                <a16:creationId xmlns:a16="http://schemas.microsoft.com/office/drawing/2014/main" id="{28F2E9CB-1FB1-45B6-A64B-6F358C0EFE68}"/>
              </a:ext>
            </a:extLst>
          </p:cNvPr>
          <p:cNvSpPr>
            <a:spLocks noGrp="1"/>
          </p:cNvSpPr>
          <p:nvPr>
            <p:ph idx="1"/>
          </p:nvPr>
        </p:nvSpPr>
        <p:spPr/>
        <p:txBody>
          <a:bodyPr/>
          <a:lstStyle/>
          <a:p>
            <a:pPr>
              <a:buFont typeface="Arial" panose="020B0604020202020204" pitchFamily="34" charset="0"/>
              <a:buChar char="•"/>
            </a:pPr>
            <a:r>
              <a:rPr lang="fi-FI" altLang="en-US" dirty="0">
                <a:solidFill>
                  <a:schemeClr val="accent2"/>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STM Koti- ja vapaa-ajan tapaturmien ehkäisyn ohjelma 2021-2030</a:t>
            </a:r>
            <a:endParaRPr lang="fi-FI" altLang="en-US" dirty="0">
              <a:solidFill>
                <a:schemeClr val="accent2"/>
              </a:solidFill>
              <a:latin typeface="+mj-lt"/>
              <a:cs typeface="Arial" panose="020B0604020202020204" pitchFamily="34" charset="0"/>
            </a:endParaRPr>
          </a:p>
          <a:p>
            <a:pPr>
              <a:buFont typeface="Arial" panose="020B0604020202020204" pitchFamily="34" charset="0"/>
              <a:buChar char="•"/>
            </a:pPr>
            <a:r>
              <a:rPr lang="fi-FI" altLang="en-US"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THL tapaturmat</a:t>
            </a:r>
            <a:endParaRPr lang="fi-FI" altLang="en-US" dirty="0">
              <a:solidFill>
                <a:schemeClr val="accent2"/>
              </a:solidFill>
              <a:latin typeface="+mj-lt"/>
              <a:cs typeface="Arial" panose="020B0604020202020204" pitchFamily="34" charset="0"/>
            </a:endParaRPr>
          </a:p>
          <a:p>
            <a:pPr>
              <a:buFont typeface="Arial" panose="020B0604020202020204" pitchFamily="34" charset="0"/>
              <a:buChar char="•"/>
            </a:pPr>
            <a:r>
              <a:rPr lang="fi-FI" altLang="en-US" dirty="0">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www.kotitapaturma.fi</a:t>
            </a:r>
            <a:r>
              <a:rPr lang="fi-FI" altLang="en-US" dirty="0">
                <a:solidFill>
                  <a:schemeClr val="accent2"/>
                </a:solidFill>
                <a:latin typeface="+mj-lt"/>
                <a:cs typeface="Arial" panose="020B0604020202020204" pitchFamily="34" charset="0"/>
              </a:rPr>
              <a:t> </a:t>
            </a:r>
            <a:r>
              <a:rPr lang="fi-FI" altLang="en-US" dirty="0">
                <a:latin typeface="+mj-lt"/>
                <a:cs typeface="Arial" panose="020B0604020202020204" pitchFamily="34" charset="0"/>
              </a:rPr>
              <a:t>–verkkosivut </a:t>
            </a:r>
          </a:p>
          <a:p>
            <a:pPr>
              <a:buFont typeface="Arial" panose="020B0604020202020204" pitchFamily="34" charset="0"/>
              <a:buChar char="•"/>
            </a:pPr>
            <a:r>
              <a:rPr lang="fi-FI" altLang="en-US" dirty="0">
                <a:solidFill>
                  <a:schemeClr val="accent2"/>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Kansallinen uhritutkimus 2017</a:t>
            </a:r>
            <a:endParaRPr lang="fi-FI" altLang="en-US" dirty="0">
              <a:solidFill>
                <a:schemeClr val="accent2"/>
              </a:solidFill>
              <a:latin typeface="+mj-lt"/>
              <a:cs typeface="Arial" panose="020B0604020202020204" pitchFamily="34" charset="0"/>
            </a:endParaRPr>
          </a:p>
          <a:p>
            <a:pPr>
              <a:buFont typeface="Arial" panose="020B0604020202020204" pitchFamily="34" charset="0"/>
              <a:buChar char="•"/>
            </a:pPr>
            <a:r>
              <a:rPr lang="fi-FI" altLang="fi-FI" dirty="0">
                <a:solidFill>
                  <a:schemeClr val="accent2"/>
                </a:solidFill>
                <a:latin typeface="+mj-lt"/>
                <a:cs typeface="Arial" panose="020B0604020202020204" pitchFamily="34" charset="0"/>
                <a:hlinkClick r:id="rId7">
                  <a:extLst>
                    <a:ext uri="{A12FA001-AC4F-418D-AE19-62706E023703}">
                      <ahyp:hlinkClr xmlns:ahyp="http://schemas.microsoft.com/office/drawing/2018/hyperlinkcolor" val="tx"/>
                    </a:ext>
                  </a:extLst>
                </a:hlinkClick>
              </a:rPr>
              <a:t>Kansallisen lasten ja nuorten turvallisuuden edistämisen ohjelman tavoite- ja toimenpidesuunnitelma vuosille 2018-2025 : Osa I</a:t>
            </a:r>
            <a:endParaRPr lang="fi-FI" altLang="fi-FI" dirty="0">
              <a:solidFill>
                <a:schemeClr val="accent2"/>
              </a:solidFill>
              <a:latin typeface="+mj-lt"/>
              <a:cs typeface="Arial" panose="020B0604020202020204" pitchFamily="34" charset="0"/>
            </a:endParaRPr>
          </a:p>
          <a:p>
            <a:pPr>
              <a:buFont typeface="Arial" panose="020B0604020202020204" pitchFamily="34" charset="0"/>
              <a:buChar char="•"/>
            </a:pPr>
            <a:r>
              <a:rPr lang="fi-FI" sz="2000" b="0" i="0" u="sng" strike="noStrike" dirty="0">
                <a:solidFill>
                  <a:schemeClr val="tx1"/>
                </a:solidFill>
                <a:effectLst/>
                <a:hlinkClick r:id="rId8">
                  <a:extLst>
                    <a:ext uri="{A12FA001-AC4F-418D-AE19-62706E023703}">
                      <ahyp:hlinkClr xmlns:ahyp="http://schemas.microsoft.com/office/drawing/2018/hyperlinkcolor" val="tx"/>
                    </a:ext>
                  </a:extLst>
                </a:hlinkClick>
              </a:rPr>
              <a:t>Tilastokeskuksen tapaturmakuolematilastot</a:t>
            </a:r>
            <a:endParaRPr lang="fi-FI" sz="2000" b="0" i="0" u="sng" strike="noStrike" dirty="0">
              <a:solidFill>
                <a:schemeClr val="tx1"/>
              </a:solidFill>
              <a:effectLst/>
            </a:endParaRPr>
          </a:p>
          <a:p>
            <a:pPr>
              <a:buFont typeface="Arial" panose="020B0604020202020204" pitchFamily="34" charset="0"/>
              <a:buChar char="•"/>
            </a:pPr>
            <a:r>
              <a:rPr lang="fi-FI" altLang="en-US" dirty="0">
                <a:latin typeface="+mj-lt"/>
                <a:cs typeface="Arial" panose="020B0604020202020204" pitchFamily="34" charset="0"/>
              </a:rPr>
              <a:t>Erilaiset kyselyt, pienimuotoiset tutkimukset Tapaturmien ehkäisyverkoston työstä </a:t>
            </a:r>
          </a:p>
          <a:p>
            <a:pPr>
              <a:buFont typeface="Arial" panose="020B0604020202020204" pitchFamily="34" charset="0"/>
              <a:buChar char="•"/>
            </a:pPr>
            <a:r>
              <a:rPr lang="fi-FI" altLang="en-US" dirty="0">
                <a:latin typeface="+mj-lt"/>
                <a:cs typeface="Arial" panose="020B0604020202020204" pitchFamily="34" charset="0"/>
              </a:rPr>
              <a:t>Otantatutkimus 2020</a:t>
            </a:r>
          </a:p>
          <a:p>
            <a:pPr marL="0" indent="0">
              <a:buNone/>
            </a:pPr>
            <a:endParaRPr lang="fi-FI" altLang="en-US" dirty="0">
              <a:latin typeface="+mj-lt"/>
              <a:cs typeface="Arial" panose="020B0604020202020204" pitchFamily="34" charset="0"/>
            </a:endParaRPr>
          </a:p>
          <a:p>
            <a:endParaRPr lang="fi-FI" dirty="0"/>
          </a:p>
        </p:txBody>
      </p:sp>
      <p:sp>
        <p:nvSpPr>
          <p:cNvPr id="4" name="Footer Placeholder 3">
            <a:extLst>
              <a:ext uri="{FF2B5EF4-FFF2-40B4-BE49-F238E27FC236}">
                <a16:creationId xmlns:a16="http://schemas.microsoft.com/office/drawing/2014/main" id="{B823C781-641A-494F-8426-BC49C9BA9DC7}"/>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7FD23C4A-A407-49D4-B960-512139B2677B}"/>
              </a:ext>
            </a:extLst>
          </p:cNvPr>
          <p:cNvSpPr>
            <a:spLocks noGrp="1"/>
          </p:cNvSpPr>
          <p:nvPr>
            <p:ph type="sldNum" sz="quarter" idx="12"/>
          </p:nvPr>
        </p:nvSpPr>
        <p:spPr/>
        <p:txBody>
          <a:bodyPr/>
          <a:lstStyle/>
          <a:p>
            <a:fld id="{3EC19665-757B-4082-B394-D86A0A1D74C0}" type="slidenum">
              <a:rPr lang="fi-FI" smtClean="0"/>
              <a:t>23</a:t>
            </a:fld>
            <a:endParaRPr lang="fi-FI"/>
          </a:p>
        </p:txBody>
      </p:sp>
    </p:spTree>
    <p:extLst>
      <p:ext uri="{BB962C8B-B14F-4D97-AF65-F5344CB8AC3E}">
        <p14:creationId xmlns:p14="http://schemas.microsoft.com/office/powerpoint/2010/main" val="370364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E4E-31B0-468C-A6EE-179E3AC3C641}"/>
              </a:ext>
            </a:extLst>
          </p:cNvPr>
          <p:cNvSpPr>
            <a:spLocks noGrp="1"/>
          </p:cNvSpPr>
          <p:nvPr>
            <p:ph type="title"/>
          </p:nvPr>
        </p:nvSpPr>
        <p:spPr>
          <a:xfrm>
            <a:off x="128337" y="1123836"/>
            <a:ext cx="3352265" cy="4601183"/>
          </a:xfrm>
        </p:spPr>
        <p:txBody>
          <a:bodyPr/>
          <a:lstStyle/>
          <a:p>
            <a:r>
              <a:rPr lang="fi-FI" altLang="fi-FI" b="1" dirty="0">
                <a:cs typeface="Arial" panose="020B0604020202020204" pitchFamily="34" charset="0"/>
              </a:rPr>
              <a:t>Muita valmennuksessa käytettyjä lähteitä</a:t>
            </a:r>
            <a:br>
              <a:rPr lang="fi-FI" altLang="fi-FI" b="1" dirty="0">
                <a:cs typeface="Arial" panose="020B0604020202020204" pitchFamily="34" charset="0"/>
              </a:rPr>
            </a:br>
            <a:endParaRPr lang="fi-FI" b="1" dirty="0"/>
          </a:p>
        </p:txBody>
      </p:sp>
      <p:sp>
        <p:nvSpPr>
          <p:cNvPr id="3" name="Content Placeholder 2">
            <a:extLst>
              <a:ext uri="{FF2B5EF4-FFF2-40B4-BE49-F238E27FC236}">
                <a16:creationId xmlns:a16="http://schemas.microsoft.com/office/drawing/2014/main" id="{28F2E9CB-1FB1-45B6-A64B-6F358C0EFE68}"/>
              </a:ext>
            </a:extLst>
          </p:cNvPr>
          <p:cNvSpPr>
            <a:spLocks noGrp="1"/>
          </p:cNvSpPr>
          <p:nvPr>
            <p:ph idx="1"/>
          </p:nvPr>
        </p:nvSpPr>
        <p:spPr>
          <a:xfrm>
            <a:off x="3480602" y="864108"/>
            <a:ext cx="8189428" cy="5120640"/>
          </a:xfrm>
        </p:spPr>
        <p:txBody>
          <a:bodyPr>
            <a:noAutofit/>
          </a:bodyPr>
          <a:lstStyle/>
          <a:p>
            <a:pPr marL="0" indent="0">
              <a:spcBef>
                <a:spcPts val="400"/>
              </a:spcBef>
              <a:buNone/>
            </a:pPr>
            <a:r>
              <a:rPr lang="fi-FI" altLang="en-US" sz="1800" dirty="0">
                <a:cs typeface="Arial" panose="020B0604020202020204" pitchFamily="34" charset="0"/>
              </a:rPr>
              <a:t>Korpilahti ja Kolehmainen (2016). Kansallisen lasten ja nuorten tapaturmien ehkäisyn ohjelman väliarviointi. THL.</a:t>
            </a:r>
          </a:p>
          <a:p>
            <a:pPr marL="0" indent="0">
              <a:spcBef>
                <a:spcPts val="400"/>
              </a:spcBef>
              <a:buNone/>
            </a:pPr>
            <a:endParaRPr lang="fi-FI" altLang="en-US" sz="1800" dirty="0">
              <a:cs typeface="Arial" panose="020B0604020202020204" pitchFamily="34" charset="0"/>
            </a:endParaRPr>
          </a:p>
          <a:p>
            <a:pPr marL="0" indent="0">
              <a:spcBef>
                <a:spcPts val="400"/>
              </a:spcBef>
              <a:buNone/>
            </a:pPr>
            <a:r>
              <a:rPr lang="fi-FI" altLang="en-US" sz="1800" dirty="0">
                <a:cs typeface="Arial" panose="020B0604020202020204" pitchFamily="34" charset="0"/>
              </a:rPr>
              <a:t>Kotitapaturma verkkosivut. </a:t>
            </a:r>
            <a:r>
              <a:rPr lang="fi-FI" altLang="en-US" sz="1800" dirty="0">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http://www.kotitapaturma.fi/</a:t>
            </a:r>
            <a:endParaRPr lang="fi-FI" altLang="en-US" sz="1800" dirty="0">
              <a:solidFill>
                <a:schemeClr val="accent2"/>
              </a:solidFill>
              <a:cs typeface="Arial" panose="020B0604020202020204" pitchFamily="34" charset="0"/>
            </a:endParaRPr>
          </a:p>
          <a:p>
            <a:pPr marL="0" indent="0">
              <a:spcBef>
                <a:spcPts val="400"/>
              </a:spcBef>
              <a:buNone/>
            </a:pPr>
            <a:r>
              <a:rPr lang="fi-FI" altLang="en-US" sz="1800" dirty="0">
                <a:cs typeface="Arial" panose="020B0604020202020204" pitchFamily="34" charset="0"/>
              </a:rPr>
              <a:t>Pysy pystyssä verkkosivut </a:t>
            </a:r>
            <a:r>
              <a:rPr lang="fi-FI" altLang="en-US" sz="1800" dirty="0">
                <a:solidFill>
                  <a:schemeClr val="accent2"/>
                </a:solidFill>
                <a:cs typeface="Arial" panose="020B0604020202020204" pitchFamily="34" charset="0"/>
                <a:hlinkClick r:id="rId3">
                  <a:extLst>
                    <a:ext uri="{A12FA001-AC4F-418D-AE19-62706E023703}">
                      <ahyp:hlinkClr xmlns:ahyp="http://schemas.microsoft.com/office/drawing/2018/hyperlinkcolor" val="tx"/>
                    </a:ext>
                  </a:extLst>
                </a:hlinkClick>
              </a:rPr>
              <a:t>www.pysypystyssa.fi</a:t>
            </a:r>
            <a:endParaRPr lang="fi-FI" altLang="en-US" sz="1800" dirty="0">
              <a:solidFill>
                <a:schemeClr val="accent2"/>
              </a:solidFill>
              <a:cs typeface="Arial" panose="020B0604020202020204" pitchFamily="34" charset="0"/>
            </a:endParaRPr>
          </a:p>
          <a:p>
            <a:pPr marL="0" indent="0">
              <a:spcBef>
                <a:spcPts val="400"/>
              </a:spcBef>
              <a:buNone/>
            </a:pPr>
            <a:endParaRPr lang="fi-FI" altLang="en-US" sz="1800" dirty="0">
              <a:solidFill>
                <a:schemeClr val="accent2"/>
              </a:solidFill>
              <a:cs typeface="Arial" panose="020B0604020202020204" pitchFamily="34" charset="0"/>
            </a:endParaRPr>
          </a:p>
          <a:p>
            <a:pPr marL="0" indent="0">
              <a:spcBef>
                <a:spcPts val="400"/>
              </a:spcBef>
              <a:buNone/>
            </a:pPr>
            <a:r>
              <a:rPr lang="fi-FI" sz="1800" b="0" i="0" dirty="0">
                <a:solidFill>
                  <a:schemeClr val="accent2"/>
                </a:solidFill>
                <a:effectLst/>
                <a:hlinkClick r:id="rId4">
                  <a:extLst>
                    <a:ext uri="{A12FA001-AC4F-418D-AE19-62706E023703}">
                      <ahyp:hlinkClr xmlns:ahyp="http://schemas.microsoft.com/office/drawing/2018/hyperlinkcolor" val="tx"/>
                    </a:ext>
                  </a:extLst>
                </a:hlinkClick>
              </a:rPr>
              <a:t>Turvallisesti kaiken ikää : Koti- ja vapaa-ajan tapaturmien ehkäisyn ohjelma 2021–2030 sekä selvitys kustannuksista. Sosiaali- ja terveysministeriön julkaisuja 2020:33. </a:t>
            </a:r>
            <a:endParaRPr lang="fi-FI" sz="1800" b="0" i="0" dirty="0">
              <a:solidFill>
                <a:schemeClr val="accent2"/>
              </a:solidFill>
              <a:effectLst/>
            </a:endParaRPr>
          </a:p>
          <a:p>
            <a:pPr marL="0" indent="0">
              <a:spcBef>
                <a:spcPts val="400"/>
              </a:spcBef>
              <a:buNone/>
            </a:pPr>
            <a:endParaRPr lang="fi-FI" sz="1800" b="0" i="0" dirty="0">
              <a:solidFill>
                <a:srgbClr val="002F6C"/>
              </a:solidFill>
              <a:effectLst/>
            </a:endParaRPr>
          </a:p>
          <a:p>
            <a:pPr marL="0" indent="0">
              <a:spcBef>
                <a:spcPts val="400"/>
              </a:spcBef>
              <a:buNone/>
            </a:pPr>
            <a:r>
              <a:rPr lang="fi-FI" sz="1800" u="sng" dirty="0">
                <a:solidFill>
                  <a:schemeClr val="accent2"/>
                </a:solidFill>
                <a:hlinkClick r:id="rId5">
                  <a:extLst>
                    <a:ext uri="{A12FA001-AC4F-418D-AE19-62706E023703}">
                      <ahyp:hlinkClr xmlns:ahyp="http://schemas.microsoft.com/office/drawing/2018/hyperlinkcolor" val="tx"/>
                    </a:ext>
                  </a:extLst>
                </a:hlinkClick>
              </a:rPr>
              <a:t>Liikenneturva kyselyt 2017 &amp;2018</a:t>
            </a:r>
            <a:r>
              <a:rPr lang="fi-FI" sz="1800" dirty="0">
                <a:solidFill>
                  <a:schemeClr val="accent2"/>
                </a:solidFill>
              </a:rPr>
              <a:t> </a:t>
            </a:r>
          </a:p>
          <a:p>
            <a:pPr marL="0" indent="0">
              <a:spcBef>
                <a:spcPts val="400"/>
              </a:spcBef>
              <a:buNone/>
            </a:pPr>
            <a:endParaRPr lang="fi-FI" sz="1800" dirty="0">
              <a:solidFill>
                <a:schemeClr val="accent2"/>
              </a:solidFill>
            </a:endParaRPr>
          </a:p>
          <a:p>
            <a:pPr marL="0" indent="0">
              <a:spcBef>
                <a:spcPts val="400"/>
              </a:spcBef>
              <a:buNone/>
            </a:pPr>
            <a:r>
              <a:rPr lang="fi-FI" sz="1800" dirty="0"/>
              <a:t>Lönnroos, Eija &amp; Karinkanta, Saija &amp; Häkkinen, Hanna &amp; Havulinna Satu (2018) Tiedosta ja toimi- Iäkkäiden kaatumisia voidaan vähentää. Lääkärilehti 11/2018 nro 47. </a:t>
            </a:r>
          </a:p>
          <a:p>
            <a:pPr marL="0" indent="0">
              <a:buNone/>
            </a:pPr>
            <a:r>
              <a:rPr lang="fi-FI" sz="1800" dirty="0"/>
              <a:t>Suomen fysioterapeutit (2017) Kaatumisten ja kaatumisvammojen ehkäisyn fysioterapiasuositus. </a:t>
            </a:r>
            <a:r>
              <a:rPr lang="fi-FI" sz="1800" u="sng" dirty="0">
                <a:solidFill>
                  <a:schemeClr val="accent2"/>
                </a:solidFill>
                <a:hlinkClick r:id="rId6">
                  <a:extLst>
                    <a:ext uri="{A12FA001-AC4F-418D-AE19-62706E023703}">
                      <ahyp:hlinkClr xmlns:ahyp="http://schemas.microsoft.com/office/drawing/2018/hyperlinkcolor" val="tx"/>
                    </a:ext>
                  </a:extLst>
                </a:hlinkClick>
              </a:rPr>
              <a:t>https://www.terveysportti.fi/dtk/sfs/avaa?p_artikkeli=sfs00003</a:t>
            </a:r>
            <a:endParaRPr lang="fi-FI" sz="1800" dirty="0">
              <a:solidFill>
                <a:schemeClr val="accent2"/>
              </a:solidFill>
            </a:endParaRPr>
          </a:p>
          <a:p>
            <a:pPr marL="0" indent="0">
              <a:buNone/>
            </a:pPr>
            <a:r>
              <a:rPr lang="fi-FI" altLang="en-US" sz="1800" dirty="0">
                <a:cs typeface="Arial" panose="020B0604020202020204" pitchFamily="34" charset="0"/>
              </a:rPr>
              <a:t>Suomalaiset tapaturmien uhreina 2009 - Kansallisen uhritutkimuksen tuloksia. (2010). Haikonen ym. THL. Julkaisu 13/2010.</a:t>
            </a:r>
            <a:endParaRPr lang="fi-FI" sz="1800" dirty="0"/>
          </a:p>
        </p:txBody>
      </p:sp>
      <p:sp>
        <p:nvSpPr>
          <p:cNvPr id="4" name="Footer Placeholder 3">
            <a:extLst>
              <a:ext uri="{FF2B5EF4-FFF2-40B4-BE49-F238E27FC236}">
                <a16:creationId xmlns:a16="http://schemas.microsoft.com/office/drawing/2014/main" id="{B823C781-641A-494F-8426-BC49C9BA9DC7}"/>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7FD23C4A-A407-49D4-B960-512139B2677B}"/>
              </a:ext>
            </a:extLst>
          </p:cNvPr>
          <p:cNvSpPr>
            <a:spLocks noGrp="1"/>
          </p:cNvSpPr>
          <p:nvPr>
            <p:ph type="sldNum" sz="quarter" idx="12"/>
          </p:nvPr>
        </p:nvSpPr>
        <p:spPr/>
        <p:txBody>
          <a:bodyPr/>
          <a:lstStyle/>
          <a:p>
            <a:fld id="{3EC19665-757B-4082-B394-D86A0A1D74C0}" type="slidenum">
              <a:rPr lang="fi-FI" smtClean="0"/>
              <a:t>24</a:t>
            </a:fld>
            <a:endParaRPr lang="fi-FI"/>
          </a:p>
        </p:txBody>
      </p:sp>
    </p:spTree>
    <p:extLst>
      <p:ext uri="{BB962C8B-B14F-4D97-AF65-F5344CB8AC3E}">
        <p14:creationId xmlns:p14="http://schemas.microsoft.com/office/powerpoint/2010/main" val="1350973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7E4E-31B0-468C-A6EE-179E3AC3C641}"/>
              </a:ext>
            </a:extLst>
          </p:cNvPr>
          <p:cNvSpPr>
            <a:spLocks noGrp="1"/>
          </p:cNvSpPr>
          <p:nvPr>
            <p:ph type="title"/>
          </p:nvPr>
        </p:nvSpPr>
        <p:spPr>
          <a:xfrm>
            <a:off x="128337" y="1123836"/>
            <a:ext cx="3475801" cy="4601183"/>
          </a:xfrm>
        </p:spPr>
        <p:txBody>
          <a:bodyPr/>
          <a:lstStyle/>
          <a:p>
            <a:r>
              <a:rPr lang="fi-FI" b="1" dirty="0"/>
              <a:t>Muita valmennuksessa käytettyjä lähteitä</a:t>
            </a:r>
          </a:p>
        </p:txBody>
      </p:sp>
      <p:sp>
        <p:nvSpPr>
          <p:cNvPr id="3" name="Content Placeholder 2">
            <a:extLst>
              <a:ext uri="{FF2B5EF4-FFF2-40B4-BE49-F238E27FC236}">
                <a16:creationId xmlns:a16="http://schemas.microsoft.com/office/drawing/2014/main" id="{28F2E9CB-1FB1-45B6-A64B-6F358C0EFE68}"/>
              </a:ext>
            </a:extLst>
          </p:cNvPr>
          <p:cNvSpPr>
            <a:spLocks noGrp="1"/>
          </p:cNvSpPr>
          <p:nvPr>
            <p:ph idx="1"/>
          </p:nvPr>
        </p:nvSpPr>
        <p:spPr/>
        <p:txBody>
          <a:bodyPr>
            <a:normAutofit/>
          </a:bodyPr>
          <a:lstStyle/>
          <a:p>
            <a:pPr marL="0" indent="0">
              <a:buNone/>
            </a:pPr>
            <a:r>
              <a:rPr lang="fi-FI" altLang="fi-FI" dirty="0">
                <a:solidFill>
                  <a:schemeClr val="accent2"/>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Terveysliikunnan suositukset. UKK Instituutti. </a:t>
            </a:r>
            <a:endParaRPr lang="fi-FI" altLang="fi-FI" dirty="0">
              <a:solidFill>
                <a:schemeClr val="accent2"/>
              </a:solidFill>
              <a:latin typeface="+mj-lt"/>
              <a:cs typeface="Arial" panose="020B0604020202020204" pitchFamily="34" charset="0"/>
            </a:endParaRPr>
          </a:p>
          <a:p>
            <a:pPr marL="0" indent="0">
              <a:buNone/>
            </a:pPr>
            <a:r>
              <a:rPr lang="fi-FI" altLang="en-US" dirty="0">
                <a:solidFill>
                  <a:schemeClr val="accent2"/>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UKK-instituutti, liikkuminen ja liikkumisen turvallisuus</a:t>
            </a:r>
            <a:r>
              <a:rPr lang="fi-FI" altLang="en-US" dirty="0">
                <a:solidFill>
                  <a:schemeClr val="accent2"/>
                </a:solidFill>
                <a:latin typeface="+mj-lt"/>
                <a:cs typeface="Arial" panose="020B0604020202020204" pitchFamily="34" charset="0"/>
              </a:rPr>
              <a:t>. </a:t>
            </a:r>
          </a:p>
          <a:p>
            <a:pPr marL="0" indent="0">
              <a:buNone/>
            </a:pPr>
            <a:r>
              <a:rPr lang="fi-FI" altLang="fi-FI" dirty="0">
                <a:latin typeface="+mj-lt"/>
                <a:cs typeface="Arial" panose="020B0604020202020204" pitchFamily="34" charset="0"/>
              </a:rPr>
              <a:t>Terveyttä edistävä ruokavalio. Evira. </a:t>
            </a:r>
          </a:p>
          <a:p>
            <a:pPr marL="0" indent="0">
              <a:spcBef>
                <a:spcPts val="400"/>
              </a:spcBef>
              <a:buNone/>
            </a:pPr>
            <a:r>
              <a:rPr lang="fi-FI" altLang="en-US"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Terveyden ja hyvinvoinnin laitos (THL). Kaatumisvaaran arviointi. </a:t>
            </a:r>
            <a:r>
              <a:rPr lang="fi-FI" altLang="en-US" dirty="0">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THL. Tapaturmien ehkäisy verkkosivut</a:t>
            </a:r>
            <a:endParaRPr lang="fi-FI" altLang="en-US" dirty="0">
              <a:solidFill>
                <a:schemeClr val="accent2"/>
              </a:solidFill>
              <a:latin typeface="+mj-lt"/>
              <a:cs typeface="Arial" panose="020B0604020202020204" pitchFamily="34" charset="0"/>
            </a:endParaRPr>
          </a:p>
          <a:p>
            <a:pPr marL="0" indent="0">
              <a:spcBef>
                <a:spcPts val="400"/>
              </a:spcBef>
              <a:buNone/>
            </a:pPr>
            <a:r>
              <a:rPr lang="fi-FI" altLang="fi-FI" dirty="0">
                <a:latin typeface="+mj-lt"/>
                <a:cs typeface="Arial" panose="020B0604020202020204" pitchFamily="34" charset="0"/>
              </a:rPr>
              <a:t>Turvallisia vuosia – Tietoa tapaturmien ehkäisemiseksi iäkkäille ja heidän läheisilleen. Pajala, S. (2016 + 2020) THL.</a:t>
            </a:r>
          </a:p>
          <a:p>
            <a:pPr marL="0" indent="0">
              <a:buNone/>
            </a:pPr>
            <a:r>
              <a:rPr lang="fi-FI" altLang="fi-FI" dirty="0">
                <a:latin typeface="+mj-lt"/>
                <a:cs typeface="Arial" panose="020B0604020202020204" pitchFamily="34" charset="0"/>
              </a:rPr>
              <a:t>Työikäisten vakavat tapaturmat. (2016) Onnettomuustutkintakeskus. Tutkintaselostus 8/2016.</a:t>
            </a:r>
          </a:p>
          <a:p>
            <a:pPr marL="0" indent="0">
              <a:buNone/>
            </a:pPr>
            <a:r>
              <a:rPr lang="fi-FI" altLang="fi-FI" dirty="0">
                <a:latin typeface="+mj-lt"/>
                <a:cs typeface="Arial" panose="020B0604020202020204" pitchFamily="34" charset="0"/>
              </a:rPr>
              <a:t>Voima- ja tasapainoharjoittelua iäkkäille. Voimaa vanhuuteen. Ikäinstituutti. Verkkodokumentti osoitteessa </a:t>
            </a:r>
            <a:r>
              <a:rPr lang="fi-FI" altLang="fi-FI" dirty="0">
                <a:solidFill>
                  <a:schemeClr val="accent2"/>
                </a:solidFill>
                <a:latin typeface="+mj-lt"/>
                <a:cs typeface="Arial" panose="020B0604020202020204" pitchFamily="34" charset="0"/>
                <a:hlinkClick r:id="rId6" action="ppaction://hlinkfile">
                  <a:extLst>
                    <a:ext uri="{A12FA001-AC4F-418D-AE19-62706E023703}">
                      <ahyp:hlinkClr xmlns:ahyp="http://schemas.microsoft.com/office/drawing/2018/hyperlinkcolor" val="tx"/>
                    </a:ext>
                  </a:extLst>
                </a:hlinkClick>
              </a:rPr>
              <a:t>www.voitas.fi </a:t>
            </a:r>
            <a:endParaRPr lang="fi-FI" altLang="fi-FI" dirty="0">
              <a:solidFill>
                <a:schemeClr val="accent2"/>
              </a:solidFill>
              <a:latin typeface="+mj-lt"/>
              <a:cs typeface="Arial" panose="020B0604020202020204" pitchFamily="34" charset="0"/>
            </a:endParaRPr>
          </a:p>
          <a:p>
            <a:endParaRPr lang="fi-FI" dirty="0"/>
          </a:p>
        </p:txBody>
      </p:sp>
      <p:sp>
        <p:nvSpPr>
          <p:cNvPr id="4" name="Footer Placeholder 3">
            <a:extLst>
              <a:ext uri="{FF2B5EF4-FFF2-40B4-BE49-F238E27FC236}">
                <a16:creationId xmlns:a16="http://schemas.microsoft.com/office/drawing/2014/main" id="{B823C781-641A-494F-8426-BC49C9BA9DC7}"/>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7FD23C4A-A407-49D4-B960-512139B2677B}"/>
              </a:ext>
            </a:extLst>
          </p:cNvPr>
          <p:cNvSpPr>
            <a:spLocks noGrp="1"/>
          </p:cNvSpPr>
          <p:nvPr>
            <p:ph type="sldNum" sz="quarter" idx="12"/>
          </p:nvPr>
        </p:nvSpPr>
        <p:spPr/>
        <p:txBody>
          <a:bodyPr/>
          <a:lstStyle/>
          <a:p>
            <a:fld id="{3EC19665-757B-4082-B394-D86A0A1D74C0}" type="slidenum">
              <a:rPr lang="fi-FI" smtClean="0"/>
              <a:t>25</a:t>
            </a:fld>
            <a:endParaRPr lang="fi-FI"/>
          </a:p>
        </p:txBody>
      </p:sp>
    </p:spTree>
    <p:extLst>
      <p:ext uri="{BB962C8B-B14F-4D97-AF65-F5344CB8AC3E}">
        <p14:creationId xmlns:p14="http://schemas.microsoft.com/office/powerpoint/2010/main" val="3399884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6209A96F-B844-4630-8EFC-CDC37A3464FA}"/>
              </a:ext>
            </a:extLst>
          </p:cNvPr>
          <p:cNvPicPr>
            <a:picLocks noChangeAspect="1"/>
          </p:cNvPicPr>
          <p:nvPr/>
        </p:nvPicPr>
        <p:blipFill rotWithShape="1">
          <a:blip r:embed="rId2">
            <a:extLst>
              <a:ext uri="{28A0092B-C50C-407E-A947-70E740481C1C}">
                <a14:useLocalDpi xmlns:a14="http://schemas.microsoft.com/office/drawing/2010/main" val="0"/>
              </a:ext>
            </a:extLst>
          </a:blip>
          <a:srcRect l="441" r="45" b="1"/>
          <a:stretch/>
        </p:blipFill>
        <p:spPr>
          <a:xfrm>
            <a:off x="3472808" y="771434"/>
            <a:ext cx="5246384" cy="5271953"/>
          </a:xfrm>
          <a:prstGeom prst="rect">
            <a:avLst/>
          </a:prstGeom>
        </p:spPr>
      </p:pic>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spcAft>
                <a:spcPts val="600"/>
              </a:spcAft>
            </a:pPr>
            <a:r>
              <a:rPr lang="en-US">
                <a:solidFill>
                  <a:srgbClr val="FFFFFF"/>
                </a:solidFill>
              </a:rPr>
              <a:t>Kodin turvallisuusvalmennus</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221254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D675-5651-42C1-AF2D-8CE9CC5FF49A}"/>
              </a:ext>
            </a:extLst>
          </p:cNvPr>
          <p:cNvSpPr>
            <a:spLocks noGrp="1"/>
          </p:cNvSpPr>
          <p:nvPr>
            <p:ph type="title"/>
          </p:nvPr>
        </p:nvSpPr>
        <p:spPr/>
        <p:txBody>
          <a:bodyPr/>
          <a:lstStyle/>
          <a:p>
            <a:r>
              <a:rPr lang="fi-FI" b="1" dirty="0"/>
              <a:t>Avun hälyttäminen tapaturman sattuessa </a:t>
            </a:r>
          </a:p>
        </p:txBody>
      </p:sp>
      <p:sp>
        <p:nvSpPr>
          <p:cNvPr id="3" name="Content Placeholder 2">
            <a:extLst>
              <a:ext uri="{FF2B5EF4-FFF2-40B4-BE49-F238E27FC236}">
                <a16:creationId xmlns:a16="http://schemas.microsoft.com/office/drawing/2014/main" id="{1C5AF3E0-2C25-4B32-9C6D-5ACAB045EA4A}"/>
              </a:ext>
            </a:extLst>
          </p:cNvPr>
          <p:cNvSpPr>
            <a:spLocks noGrp="1"/>
          </p:cNvSpPr>
          <p:nvPr>
            <p:ph idx="1"/>
          </p:nvPr>
        </p:nvSpPr>
        <p:spPr/>
        <p:txBody>
          <a:bodyPr/>
          <a:lstStyle/>
          <a:p>
            <a:pPr>
              <a:buFont typeface="Arial" panose="020B0604020202020204" pitchFamily="34" charset="0"/>
              <a:buChar char="•"/>
            </a:pPr>
            <a:r>
              <a:rPr lang="fi-FI" sz="1800" dirty="0"/>
              <a:t>Tee hätäilmoitus numeroon 112.</a:t>
            </a:r>
          </a:p>
          <a:p>
            <a:pPr>
              <a:buFont typeface="Arial" panose="020B0604020202020204" pitchFamily="34" charset="0"/>
              <a:buChar char="•"/>
            </a:pPr>
            <a:r>
              <a:rPr lang="fi-FI" sz="1800" dirty="0"/>
              <a:t>Soita itse, jos voit.</a:t>
            </a:r>
          </a:p>
          <a:p>
            <a:pPr>
              <a:buFont typeface="Arial" panose="020B0604020202020204" pitchFamily="34" charset="0"/>
              <a:buChar char="•"/>
            </a:pPr>
            <a:r>
              <a:rPr lang="fi-FI" sz="1800" dirty="0"/>
              <a:t>Kerro tarkka osoite ja kunta.</a:t>
            </a:r>
          </a:p>
          <a:p>
            <a:pPr>
              <a:buFont typeface="Arial" panose="020B0604020202020204" pitchFamily="34" charset="0"/>
              <a:buChar char="•"/>
            </a:pPr>
            <a:r>
              <a:rPr lang="fi-FI" sz="1800" dirty="0"/>
              <a:t>Kerro, mitä on tapahtunut.</a:t>
            </a:r>
          </a:p>
          <a:p>
            <a:pPr lvl="1">
              <a:buFont typeface="Arial" panose="020B0604020202020204" pitchFamily="34" charset="0"/>
              <a:buChar char="•"/>
            </a:pPr>
            <a:r>
              <a:rPr lang="fi-FI" dirty="0"/>
              <a:t>Sairauskohtaus tai tapaturma.</a:t>
            </a:r>
          </a:p>
          <a:p>
            <a:pPr lvl="1">
              <a:buFont typeface="Arial" panose="020B0604020202020204" pitchFamily="34" charset="0"/>
              <a:buChar char="•"/>
            </a:pPr>
            <a:r>
              <a:rPr lang="fi-FI" dirty="0"/>
              <a:t>Mitä autettava tekee juuri nyt.</a:t>
            </a:r>
          </a:p>
          <a:p>
            <a:pPr>
              <a:buFont typeface="Arial" panose="020B0604020202020204" pitchFamily="34" charset="0"/>
              <a:buChar char="•"/>
            </a:pPr>
            <a:r>
              <a:rPr lang="fi-FI" sz="1800" dirty="0"/>
              <a:t>Vastaa sinulle esitettyihin kysymyksiin.</a:t>
            </a:r>
          </a:p>
          <a:p>
            <a:pPr lvl="1">
              <a:buFont typeface="Arial" panose="020B0604020202020204" pitchFamily="34" charset="0"/>
              <a:buChar char="•"/>
            </a:pPr>
            <a:r>
              <a:rPr lang="fi-FI" dirty="0"/>
              <a:t>Hätäkeskus voi pyytää autettavaa puhelimeen, jos tämä siihen pystyy.</a:t>
            </a:r>
          </a:p>
          <a:p>
            <a:pPr>
              <a:buFont typeface="Arial" panose="020B0604020202020204" pitchFamily="34" charset="0"/>
              <a:buChar char="•"/>
            </a:pPr>
            <a:r>
              <a:rPr lang="fi-FI" sz="1800" dirty="0"/>
              <a:t>Toimi annettujen ohjeiden mukaan.</a:t>
            </a:r>
          </a:p>
          <a:p>
            <a:pPr>
              <a:buFont typeface="Arial" panose="020B0604020202020204" pitchFamily="34" charset="0"/>
              <a:buChar char="•"/>
            </a:pPr>
            <a:r>
              <a:rPr lang="fi-FI" sz="1800" dirty="0"/>
              <a:t>Lopeta puhelu luvan saatuasi.</a:t>
            </a:r>
          </a:p>
        </p:txBody>
      </p:sp>
      <p:sp>
        <p:nvSpPr>
          <p:cNvPr id="4" name="Footer Placeholder 3">
            <a:extLst>
              <a:ext uri="{FF2B5EF4-FFF2-40B4-BE49-F238E27FC236}">
                <a16:creationId xmlns:a16="http://schemas.microsoft.com/office/drawing/2014/main" id="{97B7EA02-2F2C-4923-B250-CACE70DDC1FF}"/>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15EB439F-6402-4835-962F-A9CCFEF70956}"/>
              </a:ext>
            </a:extLst>
          </p:cNvPr>
          <p:cNvSpPr>
            <a:spLocks noGrp="1"/>
          </p:cNvSpPr>
          <p:nvPr>
            <p:ph type="sldNum" sz="quarter" idx="12"/>
          </p:nvPr>
        </p:nvSpPr>
        <p:spPr/>
        <p:txBody>
          <a:bodyPr/>
          <a:lstStyle/>
          <a:p>
            <a:fld id="{3EC19665-757B-4082-B394-D86A0A1D74C0}" type="slidenum">
              <a:rPr lang="fi-FI" smtClean="0"/>
              <a:t>3</a:t>
            </a:fld>
            <a:endParaRPr lang="fi-FI"/>
          </a:p>
        </p:txBody>
      </p:sp>
    </p:spTree>
    <p:extLst>
      <p:ext uri="{BB962C8B-B14F-4D97-AF65-F5344CB8AC3E}">
        <p14:creationId xmlns:p14="http://schemas.microsoft.com/office/powerpoint/2010/main" val="24426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BB693508-1648-4557-BE95-82051849C0F4}"/>
              </a:ext>
            </a:extLst>
          </p:cNvPr>
          <p:cNvSpPr>
            <a:spLocks noGrp="1"/>
          </p:cNvSpPr>
          <p:nvPr>
            <p:ph type="title"/>
          </p:nvPr>
        </p:nvSpPr>
        <p:spPr>
          <a:xfrm>
            <a:off x="289248" y="1123837"/>
            <a:ext cx="6451110" cy="1255469"/>
          </a:xfrm>
        </p:spPr>
        <p:txBody>
          <a:bodyPr>
            <a:normAutofit/>
          </a:bodyPr>
          <a:lstStyle/>
          <a:p>
            <a:r>
              <a:rPr lang="fi-FI" b="1" dirty="0"/>
              <a:t>112-sovellus</a:t>
            </a:r>
          </a:p>
        </p:txBody>
      </p:sp>
      <p:sp>
        <p:nvSpPr>
          <p:cNvPr id="3" name="Content Placeholder 2">
            <a:extLst>
              <a:ext uri="{FF2B5EF4-FFF2-40B4-BE49-F238E27FC236}">
                <a16:creationId xmlns:a16="http://schemas.microsoft.com/office/drawing/2014/main" id="{8449C4E1-CAB2-452B-9E2B-819AF9B7A0B3}"/>
              </a:ext>
            </a:extLst>
          </p:cNvPr>
          <p:cNvSpPr>
            <a:spLocks noGrp="1"/>
          </p:cNvSpPr>
          <p:nvPr>
            <p:ph idx="1"/>
          </p:nvPr>
        </p:nvSpPr>
        <p:spPr>
          <a:xfrm>
            <a:off x="289248" y="2510395"/>
            <a:ext cx="6451109" cy="3274586"/>
          </a:xfrm>
        </p:spPr>
        <p:txBody>
          <a:bodyPr anchor="t">
            <a:normAutofit/>
          </a:bodyPr>
          <a:lstStyle/>
          <a:p>
            <a:pPr marL="342900" lvl="0" indent="-342900" defTabSz="457200">
              <a:lnSpc>
                <a:spcPct val="100000"/>
              </a:lnSpc>
              <a:spcBef>
                <a:spcPts val="600"/>
              </a:spcBef>
              <a:buClrTx/>
              <a:buFont typeface="Arial" panose="020B0604020202020204" pitchFamily="34" charset="0"/>
              <a:buChar char="•"/>
            </a:pPr>
            <a:r>
              <a:rPr lang="fi-FI" sz="1800" dirty="0">
                <a:solidFill>
                  <a:schemeClr val="bg1"/>
                </a:solidFill>
                <a:latin typeface="+mj-lt"/>
                <a:cs typeface="Arial"/>
              </a:rPr>
              <a:t>Jos ei ole älypuhelinta, niin puhelimessa olisi hyvä olla 112-tarra. </a:t>
            </a:r>
          </a:p>
          <a:p>
            <a:pPr marL="342900" lvl="0" indent="-342900" defTabSz="457200">
              <a:lnSpc>
                <a:spcPct val="100000"/>
              </a:lnSpc>
              <a:spcBef>
                <a:spcPts val="600"/>
              </a:spcBef>
              <a:buClrTx/>
              <a:buFont typeface="Arial" panose="020B0604020202020204" pitchFamily="34" charset="0"/>
              <a:buChar char="•"/>
            </a:pPr>
            <a:r>
              <a:rPr lang="fi-FI" sz="1800" dirty="0">
                <a:solidFill>
                  <a:schemeClr val="bg1"/>
                </a:solidFill>
                <a:latin typeface="+mj-lt"/>
                <a:cs typeface="Arial"/>
              </a:rPr>
              <a:t>Voitte ladata yhdessä ilmaisen </a:t>
            </a:r>
            <a:r>
              <a:rPr lang="fi-FI" sz="1800" dirty="0">
                <a:solidFill>
                  <a:schemeClr val="bg1"/>
                </a:solidFill>
                <a:latin typeface="+mj-lt"/>
                <a:cs typeface="Arial"/>
                <a:hlinkClick r:id="rId2">
                  <a:extLst>
                    <a:ext uri="{A12FA001-AC4F-418D-AE19-62706E023703}">
                      <ahyp:hlinkClr xmlns:ahyp="http://schemas.microsoft.com/office/drawing/2018/hyperlinkcolor" val="tx"/>
                    </a:ext>
                  </a:extLst>
                </a:hlinkClick>
              </a:rPr>
              <a:t>112-Suomi sovelluksen </a:t>
            </a:r>
            <a:r>
              <a:rPr lang="fi-FI" sz="1800" dirty="0">
                <a:solidFill>
                  <a:schemeClr val="bg1"/>
                </a:solidFill>
                <a:latin typeface="+mj-lt"/>
                <a:cs typeface="Arial"/>
              </a:rPr>
              <a:t>puhelimen kaupasta.</a:t>
            </a:r>
          </a:p>
          <a:p>
            <a:pPr marL="342900" lvl="0" indent="-342900" defTabSz="457200">
              <a:lnSpc>
                <a:spcPct val="100000"/>
              </a:lnSpc>
              <a:spcBef>
                <a:spcPts val="600"/>
              </a:spcBef>
              <a:buClrTx/>
              <a:buFont typeface="Arial" panose="020B0604020202020204" pitchFamily="34" charset="0"/>
              <a:buChar char="•"/>
            </a:pPr>
            <a:r>
              <a:rPr lang="fi-FI" altLang="fi-FI" sz="1800" dirty="0">
                <a:solidFill>
                  <a:schemeClr val="bg1"/>
                </a:solidFill>
                <a:latin typeface="+mj-lt"/>
                <a:cs typeface="Arial" panose="020B0604020202020204" pitchFamily="34" charset="0"/>
              </a:rPr>
              <a:t>112-sovellusta käyttämällä hätäkeskus näkee sijaintisi ja pystyy ohjaamaan avun paikalle, vaikka et tietäisi sijaintiasi tai osoitetta. </a:t>
            </a:r>
          </a:p>
          <a:p>
            <a:pPr marL="342900" lvl="0" indent="-342900" defTabSz="457200">
              <a:lnSpc>
                <a:spcPct val="100000"/>
              </a:lnSpc>
              <a:spcBef>
                <a:spcPts val="600"/>
              </a:spcBef>
              <a:buClrTx/>
              <a:buFont typeface="Arial" panose="020B0604020202020204" pitchFamily="34" charset="0"/>
              <a:buChar char="•"/>
            </a:pPr>
            <a:r>
              <a:rPr lang="fi-FI" sz="1800" dirty="0">
                <a:solidFill>
                  <a:schemeClr val="bg1"/>
                </a:solidFill>
                <a:latin typeface="+mj-lt"/>
                <a:cs typeface="Arial"/>
              </a:rPr>
              <a:t>Myös </a:t>
            </a:r>
            <a:r>
              <a:rPr lang="fi-FI" sz="1800" dirty="0">
                <a:solidFill>
                  <a:schemeClr val="bg1"/>
                </a:solidFill>
                <a:latin typeface="+mj-lt"/>
                <a:cs typeface="Arial"/>
                <a:hlinkClick r:id="rId3">
                  <a:extLst>
                    <a:ext uri="{A12FA001-AC4F-418D-AE19-62706E023703}">
                      <ahyp:hlinkClr xmlns:ahyp="http://schemas.microsoft.com/office/drawing/2018/hyperlinkcolor" val="tx"/>
                    </a:ext>
                  </a:extLst>
                </a:hlinkClick>
              </a:rPr>
              <a:t>SPR:n mobiiliensiapuohjeet </a:t>
            </a:r>
            <a:r>
              <a:rPr lang="fi-FI" sz="1800" dirty="0">
                <a:solidFill>
                  <a:schemeClr val="bg1"/>
                </a:solidFill>
                <a:latin typeface="+mj-lt"/>
                <a:cs typeface="Arial"/>
              </a:rPr>
              <a:t>kannattaa ladata puhelimeen.</a:t>
            </a:r>
            <a:endParaRPr lang="en-US" sz="1800" dirty="0">
              <a:solidFill>
                <a:schemeClr val="bg1"/>
              </a:solidFill>
              <a:latin typeface="+mj-lt"/>
              <a:cs typeface="Arial"/>
            </a:endParaRPr>
          </a:p>
          <a:p>
            <a:pPr marL="0" indent="0">
              <a:buNone/>
            </a:pPr>
            <a:endParaRPr lang="fi-FI" dirty="0">
              <a:solidFill>
                <a:srgbClr val="FFFFFF"/>
              </a:solidFill>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866EEDB9-C479-4211-AED4-4A0E0632D491}"/>
              </a:ext>
            </a:extLst>
          </p:cNvPr>
          <p:cNvPicPr>
            <a:picLocks noChangeAspect="1"/>
          </p:cNvPicPr>
          <p:nvPr/>
        </p:nvPicPr>
        <p:blipFill>
          <a:blip r:embed="rId4"/>
          <a:stretch>
            <a:fillRect/>
          </a:stretch>
        </p:blipFill>
        <p:spPr>
          <a:xfrm>
            <a:off x="7949505" y="758953"/>
            <a:ext cx="2985164" cy="5330650"/>
          </a:xfrm>
          <a:prstGeom prst="rect">
            <a:avLst/>
          </a:prstGeom>
        </p:spPr>
      </p:pic>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 name="Footer Placeholder 3">
            <a:extLst>
              <a:ext uri="{FF2B5EF4-FFF2-40B4-BE49-F238E27FC236}">
                <a16:creationId xmlns:a16="http://schemas.microsoft.com/office/drawing/2014/main" id="{19D60885-2D85-41AD-A73D-B77C9A69CC99}"/>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Kodin turvallisuusvalmennus</a:t>
            </a:r>
          </a:p>
        </p:txBody>
      </p:sp>
      <p:sp>
        <p:nvSpPr>
          <p:cNvPr id="5" name="Slide Number Placeholder 4">
            <a:extLst>
              <a:ext uri="{FF2B5EF4-FFF2-40B4-BE49-F238E27FC236}">
                <a16:creationId xmlns:a16="http://schemas.microsoft.com/office/drawing/2014/main" id="{79FEA079-FD89-44FF-A626-5648FE1A89F1}"/>
              </a:ext>
            </a:extLst>
          </p:cNvPr>
          <p:cNvSpPr>
            <a:spLocks noGrp="1"/>
          </p:cNvSpPr>
          <p:nvPr>
            <p:ph type="sldNum" sz="quarter" idx="12"/>
          </p:nvPr>
        </p:nvSpPr>
        <p:spPr>
          <a:xfrm>
            <a:off x="10634135" y="6356350"/>
            <a:ext cx="1530927" cy="365125"/>
          </a:xfrm>
        </p:spPr>
        <p:txBody>
          <a:bodyPr>
            <a:normAutofit/>
          </a:bodyPr>
          <a:lstStyle/>
          <a:p>
            <a:pPr>
              <a:spcAft>
                <a:spcPts val="600"/>
              </a:spcAft>
            </a:pPr>
            <a:fld id="{3EC19665-757B-4082-B394-D86A0A1D74C0}" type="slidenum">
              <a:rPr lang="fi-FI" smtClean="0"/>
              <a:pPr>
                <a:spcAft>
                  <a:spcPts val="600"/>
                </a:spcAft>
              </a:pPr>
              <a:t>4</a:t>
            </a:fld>
            <a:endParaRPr lang="fi-FI"/>
          </a:p>
        </p:txBody>
      </p:sp>
      <p:pic>
        <p:nvPicPr>
          <p:cNvPr id="10" name="Picture 9">
            <a:extLst>
              <a:ext uri="{FF2B5EF4-FFF2-40B4-BE49-F238E27FC236}">
                <a16:creationId xmlns:a16="http://schemas.microsoft.com/office/drawing/2014/main" id="{981A4FE8-378F-45AF-BA65-67B75330AB48}"/>
              </a:ext>
            </a:extLst>
          </p:cNvPr>
          <p:cNvPicPr>
            <a:picLocks noChangeAspect="1"/>
          </p:cNvPicPr>
          <p:nvPr/>
        </p:nvPicPr>
        <p:blipFill>
          <a:blip r:embed="rId5"/>
          <a:stretch>
            <a:fillRect/>
          </a:stretch>
        </p:blipFill>
        <p:spPr>
          <a:xfrm>
            <a:off x="24921" y="1"/>
            <a:ext cx="1143479" cy="768094"/>
          </a:xfrm>
          <a:prstGeom prst="rect">
            <a:avLst/>
          </a:prstGeom>
        </p:spPr>
      </p:pic>
    </p:spTree>
    <p:extLst>
      <p:ext uri="{BB962C8B-B14F-4D97-AF65-F5344CB8AC3E}">
        <p14:creationId xmlns:p14="http://schemas.microsoft.com/office/powerpoint/2010/main" val="125549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61F0-F53D-49CA-B9C5-3728E5A3FDED}"/>
              </a:ext>
            </a:extLst>
          </p:cNvPr>
          <p:cNvSpPr>
            <a:spLocks noGrp="1"/>
          </p:cNvSpPr>
          <p:nvPr>
            <p:ph type="title"/>
          </p:nvPr>
        </p:nvSpPr>
        <p:spPr>
          <a:xfrm>
            <a:off x="128337" y="1123836"/>
            <a:ext cx="3094130" cy="4601183"/>
          </a:xfrm>
        </p:spPr>
        <p:txBody>
          <a:bodyPr/>
          <a:lstStyle/>
          <a:p>
            <a:r>
              <a:rPr lang="fi-FI" altLang="en-US" b="1" dirty="0"/>
              <a:t>Putoamisissa, liukastumisissa ja kaatumisissa syntyvät vammat</a:t>
            </a:r>
            <a:endParaRPr lang="fi-FI" b="1" dirty="0"/>
          </a:p>
        </p:txBody>
      </p:sp>
      <p:sp>
        <p:nvSpPr>
          <p:cNvPr id="3" name="Content Placeholder 2">
            <a:extLst>
              <a:ext uri="{FF2B5EF4-FFF2-40B4-BE49-F238E27FC236}">
                <a16:creationId xmlns:a16="http://schemas.microsoft.com/office/drawing/2014/main" id="{4DA5A01A-393F-44B1-A527-BC60B74A1FF9}"/>
              </a:ext>
            </a:extLst>
          </p:cNvPr>
          <p:cNvSpPr>
            <a:spLocks noGrp="1"/>
          </p:cNvSpPr>
          <p:nvPr>
            <p:ph idx="1"/>
          </p:nvPr>
        </p:nvSpPr>
        <p:spPr/>
        <p:txBody>
          <a:bodyPr/>
          <a:lstStyle/>
          <a:p>
            <a:pPr>
              <a:buFont typeface="Arial" panose="020B0604020202020204" pitchFamily="34" charset="0"/>
              <a:buChar char="•"/>
            </a:pPr>
            <a:r>
              <a:rPr lang="fi-FI" sz="1800" dirty="0"/>
              <a:t>Vammapaikka kehossa:</a:t>
            </a:r>
          </a:p>
          <a:p>
            <a:pPr lvl="1">
              <a:buFont typeface="Arial" panose="020B0604020202020204" pitchFamily="34" charset="0"/>
              <a:buChar char="•"/>
            </a:pPr>
            <a:r>
              <a:rPr lang="fi-FI" dirty="0"/>
              <a:t>Pää tai kaularanka</a:t>
            </a:r>
          </a:p>
          <a:p>
            <a:pPr lvl="1">
              <a:buFont typeface="Arial" panose="020B0604020202020204" pitchFamily="34" charset="0"/>
              <a:buChar char="•"/>
            </a:pPr>
            <a:r>
              <a:rPr lang="fi-FI" dirty="0"/>
              <a:t>Lantio</a:t>
            </a:r>
          </a:p>
          <a:p>
            <a:pPr lvl="1">
              <a:buFont typeface="Arial" panose="020B0604020202020204" pitchFamily="34" charset="0"/>
              <a:buChar char="•"/>
            </a:pPr>
            <a:r>
              <a:rPr lang="fi-FI" dirty="0"/>
              <a:t>Rintakehä</a:t>
            </a:r>
          </a:p>
          <a:p>
            <a:pPr lvl="1">
              <a:buFont typeface="Arial" panose="020B0604020202020204" pitchFamily="34" charset="0"/>
              <a:buChar char="•"/>
            </a:pPr>
            <a:r>
              <a:rPr lang="fi-FI" dirty="0"/>
              <a:t>Reisiluu</a:t>
            </a:r>
          </a:p>
          <a:p>
            <a:pPr lvl="1">
              <a:buFont typeface="Arial" panose="020B0604020202020204" pitchFamily="34" charset="0"/>
              <a:buChar char="•"/>
            </a:pPr>
            <a:r>
              <a:rPr lang="fi-FI" dirty="0"/>
              <a:t>Yläraaja</a:t>
            </a:r>
          </a:p>
          <a:p>
            <a:pPr>
              <a:buFont typeface="Arial" panose="020B0604020202020204" pitchFamily="34" charset="0"/>
              <a:buChar char="•"/>
            </a:pPr>
            <a:r>
              <a:rPr lang="fi-FI" sz="1800" dirty="0"/>
              <a:t>Vammat tapahtuvat kotiaskareiden yhteydessä.</a:t>
            </a:r>
          </a:p>
          <a:p>
            <a:pPr>
              <a:buFont typeface="Arial" panose="020B0604020202020204" pitchFamily="34" charset="0"/>
              <a:buChar char="•"/>
            </a:pPr>
            <a:r>
              <a:rPr lang="fi-FI" sz="1800" dirty="0"/>
              <a:t>Riskikäyttäytyminen usein taustalla.</a:t>
            </a:r>
          </a:p>
          <a:p>
            <a:pPr>
              <a:buFont typeface="Arial" panose="020B0604020202020204" pitchFamily="34" charset="0"/>
              <a:buChar char="•"/>
            </a:pPr>
            <a:r>
              <a:rPr lang="fi-FI" sz="1800" dirty="0"/>
              <a:t>Toimintakyvyn alentuminen vaikuttaa tapaturman syntyyn</a:t>
            </a:r>
            <a:r>
              <a:rPr lang="sv-fi" sz="1400" dirty="0"/>
              <a:t> </a:t>
            </a:r>
          </a:p>
        </p:txBody>
      </p:sp>
      <p:sp>
        <p:nvSpPr>
          <p:cNvPr id="4" name="Footer Placeholder 3">
            <a:extLst>
              <a:ext uri="{FF2B5EF4-FFF2-40B4-BE49-F238E27FC236}">
                <a16:creationId xmlns:a16="http://schemas.microsoft.com/office/drawing/2014/main" id="{B5A58FCD-1564-4183-B4A2-AC22F1E44D73}"/>
              </a:ext>
            </a:extLst>
          </p:cNvPr>
          <p:cNvSpPr>
            <a:spLocks noGrp="1"/>
          </p:cNvSpPr>
          <p:nvPr>
            <p:ph type="ftr" sz="quarter" idx="11"/>
          </p:nvPr>
        </p:nvSpPr>
        <p:spPr/>
        <p:txBody>
          <a:bodyPr/>
          <a:lstStyle/>
          <a:p>
            <a:r>
              <a:rPr lang="fi-FI" dirty="0"/>
              <a:t>Kodin turvallisuusvalmennus, Työikäisten vakavat tapaturmat (2016), Onnettomuustutkintakeskus</a:t>
            </a:r>
          </a:p>
        </p:txBody>
      </p:sp>
      <p:sp>
        <p:nvSpPr>
          <p:cNvPr id="5" name="Slide Number Placeholder 4">
            <a:extLst>
              <a:ext uri="{FF2B5EF4-FFF2-40B4-BE49-F238E27FC236}">
                <a16:creationId xmlns:a16="http://schemas.microsoft.com/office/drawing/2014/main" id="{AE092CDA-D7B8-47C9-95E3-F62EB255DD91}"/>
              </a:ext>
            </a:extLst>
          </p:cNvPr>
          <p:cNvSpPr>
            <a:spLocks noGrp="1"/>
          </p:cNvSpPr>
          <p:nvPr>
            <p:ph type="sldNum" sz="quarter" idx="12"/>
          </p:nvPr>
        </p:nvSpPr>
        <p:spPr/>
        <p:txBody>
          <a:bodyPr/>
          <a:lstStyle/>
          <a:p>
            <a:fld id="{3EC19665-757B-4082-B394-D86A0A1D74C0}" type="slidenum">
              <a:rPr lang="fi-FI" smtClean="0"/>
              <a:t>5</a:t>
            </a:fld>
            <a:endParaRPr lang="fi-FI" dirty="0"/>
          </a:p>
        </p:txBody>
      </p:sp>
    </p:spTree>
    <p:extLst>
      <p:ext uri="{BB962C8B-B14F-4D97-AF65-F5344CB8AC3E}">
        <p14:creationId xmlns:p14="http://schemas.microsoft.com/office/powerpoint/2010/main" val="376550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3C30E77C-2F35-49C2-8DDE-8EAA325AFA8C}"/>
              </a:ext>
            </a:extLst>
          </p:cNvPr>
          <p:cNvSpPr>
            <a:spLocks noGrp="1"/>
          </p:cNvSpPr>
          <p:nvPr>
            <p:ph type="title"/>
          </p:nvPr>
        </p:nvSpPr>
        <p:spPr>
          <a:xfrm>
            <a:off x="289248" y="1123837"/>
            <a:ext cx="6451110" cy="1255469"/>
          </a:xfrm>
        </p:spPr>
        <p:txBody>
          <a:bodyPr>
            <a:normAutofit/>
          </a:bodyPr>
          <a:lstStyle/>
          <a:p>
            <a:r>
              <a:rPr lang="fi-FI" altLang="fi-FI" b="1" dirty="0">
                <a:cs typeface="Arial" panose="020B0604020202020204" pitchFamily="34" charset="0"/>
              </a:rPr>
              <a:t>Toimenpiteet kaatumisten ehkäisemiseksi </a:t>
            </a:r>
            <a:endParaRPr lang="fi-FI" b="1" dirty="0"/>
          </a:p>
        </p:txBody>
      </p:sp>
      <p:sp>
        <p:nvSpPr>
          <p:cNvPr id="3" name="Content Placeholder 2">
            <a:extLst>
              <a:ext uri="{FF2B5EF4-FFF2-40B4-BE49-F238E27FC236}">
                <a16:creationId xmlns:a16="http://schemas.microsoft.com/office/drawing/2014/main" id="{E803B3CD-9AF4-444D-9D0B-5204AB03C7AC}"/>
              </a:ext>
            </a:extLst>
          </p:cNvPr>
          <p:cNvSpPr>
            <a:spLocks noGrp="1"/>
          </p:cNvSpPr>
          <p:nvPr>
            <p:ph idx="1"/>
          </p:nvPr>
        </p:nvSpPr>
        <p:spPr>
          <a:xfrm>
            <a:off x="289248" y="2510395"/>
            <a:ext cx="6451109" cy="3274586"/>
          </a:xfrm>
        </p:spPr>
        <p:txBody>
          <a:bodyPr anchor="t">
            <a:normAutofit/>
          </a:bodyPr>
          <a:lstStyle/>
          <a:p>
            <a:pPr marL="0" lvl="0" indent="0" defTabSz="342900" fontAlgn="base">
              <a:lnSpc>
                <a:spcPct val="100000"/>
              </a:lnSpc>
              <a:spcBef>
                <a:spcPts val="2900"/>
              </a:spcBef>
              <a:spcAft>
                <a:spcPct val="0"/>
              </a:spcAft>
              <a:buClrTx/>
              <a:buNone/>
              <a:defRPr/>
            </a:pPr>
            <a:r>
              <a:rPr lang="fi-FI" altLang="fi-FI" sz="1800" dirty="0">
                <a:solidFill>
                  <a:schemeClr val="bg1"/>
                </a:solidFill>
                <a:cs typeface="Arial" panose="020B0604020202020204" pitchFamily="34" charset="0"/>
                <a:hlinkClick r:id="rId2">
                  <a:extLst>
                    <a:ext uri="{A12FA001-AC4F-418D-AE19-62706E023703}">
                      <ahyp:hlinkClr xmlns:ahyp="http://schemas.microsoft.com/office/drawing/2018/hyperlinkcolor" val="tx"/>
                    </a:ext>
                  </a:extLst>
                </a:hlinkClick>
              </a:rPr>
              <a:t>10 keinoa ehkäistä kaatumisia </a:t>
            </a:r>
            <a:endParaRPr lang="fi-FI" altLang="fi-FI" sz="1800" dirty="0">
              <a:solidFill>
                <a:schemeClr val="bg1"/>
              </a:solidFill>
              <a:cs typeface="Arial" panose="020B0604020202020204" pitchFamily="34" charset="0"/>
            </a:endParaRPr>
          </a:p>
          <a:p>
            <a:pPr marL="0" lvl="0" indent="0" defTabSz="342900" fontAlgn="base">
              <a:lnSpc>
                <a:spcPct val="100000"/>
              </a:lnSpc>
              <a:spcBef>
                <a:spcPts val="0"/>
              </a:spcBef>
              <a:spcAft>
                <a:spcPct val="0"/>
              </a:spcAft>
              <a:buClrTx/>
              <a:buNone/>
              <a:defRPr/>
            </a:pPr>
            <a:endParaRPr lang="fi-FI" altLang="fi-FI" sz="1800" dirty="0">
              <a:solidFill>
                <a:schemeClr val="bg1"/>
              </a:solidFill>
              <a:cs typeface="Arial" panose="020B0604020202020204" pitchFamily="34" charset="0"/>
            </a:endParaRP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Liikkuminen monipuolisesti ja säännöllisesti </a:t>
            </a: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Kunnon jalkineet ja liukuesteet ”</a:t>
            </a:r>
            <a:r>
              <a:rPr lang="fi-FI" sz="1800" dirty="0">
                <a:solidFill>
                  <a:schemeClr val="bg1"/>
                </a:solidFill>
                <a:cs typeface="Arial"/>
                <a:hlinkClick r:id="rId3">
                  <a:extLst>
                    <a:ext uri="{A12FA001-AC4F-418D-AE19-62706E023703}">
                      <ahyp:hlinkClr xmlns:ahyp="http://schemas.microsoft.com/office/drawing/2018/hyperlinkcolor" val="tx"/>
                    </a:ext>
                  </a:extLst>
                </a:hlinkClick>
              </a:rPr>
              <a:t>kengät kelin mukaan” </a:t>
            </a:r>
            <a:endParaRPr lang="fi-FI" sz="1800" dirty="0">
              <a:solidFill>
                <a:schemeClr val="bg1"/>
              </a:solidFill>
              <a:cs typeface="Arial"/>
            </a:endParaRP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Kodin ja lähiympäristön turvallisuus </a:t>
            </a: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Monipuolinen ravitsemus </a:t>
            </a: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D- vitamiinin riittävä saanti</a:t>
            </a: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Runsaan alkoholin käytön vähentäminen</a:t>
            </a: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Terveydentilasta huolehtiminen </a:t>
            </a:r>
          </a:p>
          <a:p>
            <a:pPr marL="257175" lvl="0" indent="-257175" defTabSz="342900" fontAlgn="base">
              <a:lnSpc>
                <a:spcPct val="100000"/>
              </a:lnSpc>
              <a:spcBef>
                <a:spcPts val="0"/>
              </a:spcBef>
              <a:spcAft>
                <a:spcPct val="0"/>
              </a:spcAft>
              <a:buClrTx/>
              <a:buFont typeface="Arial" panose="020B0604020202020204" pitchFamily="34" charset="0"/>
              <a:buChar char="•"/>
              <a:defRPr/>
            </a:pPr>
            <a:r>
              <a:rPr lang="fi-FI" sz="1800" dirty="0">
                <a:solidFill>
                  <a:schemeClr val="bg1"/>
                </a:solidFill>
                <a:cs typeface="Arial"/>
              </a:rPr>
              <a:t>Ajantasaisesta lääkityksestä huolehtiminen </a:t>
            </a:r>
          </a:p>
        </p:txBody>
      </p:sp>
      <p:pic>
        <p:nvPicPr>
          <p:cNvPr id="6" name="Picture 5">
            <a:extLst>
              <a:ext uri="{FF2B5EF4-FFF2-40B4-BE49-F238E27FC236}">
                <a16:creationId xmlns:a16="http://schemas.microsoft.com/office/drawing/2014/main" id="{43ADCCE0-B16C-4C53-9A2B-B80BB38F3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794" t="17525" r="35043" b="6534"/>
          <a:stretch>
            <a:fillRect/>
          </a:stretch>
        </p:blipFill>
        <p:spPr bwMode="auto">
          <a:xfrm>
            <a:off x="7552944" y="834728"/>
            <a:ext cx="3778286" cy="5179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 name="Footer Placeholder 3">
            <a:extLst>
              <a:ext uri="{FF2B5EF4-FFF2-40B4-BE49-F238E27FC236}">
                <a16:creationId xmlns:a16="http://schemas.microsoft.com/office/drawing/2014/main" id="{562E2B1F-BCE8-46CC-B42D-BD5E58D79E79}"/>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dirty="0"/>
              <a:t>Kodin turvallisuusvalmennus, UKK-instituutti</a:t>
            </a:r>
          </a:p>
        </p:txBody>
      </p:sp>
      <p:sp>
        <p:nvSpPr>
          <p:cNvPr id="5" name="Slide Number Placeholder 4">
            <a:extLst>
              <a:ext uri="{FF2B5EF4-FFF2-40B4-BE49-F238E27FC236}">
                <a16:creationId xmlns:a16="http://schemas.microsoft.com/office/drawing/2014/main" id="{17392B7A-017E-4084-A642-DCFD80C85AB9}"/>
              </a:ext>
            </a:extLst>
          </p:cNvPr>
          <p:cNvSpPr>
            <a:spLocks noGrp="1"/>
          </p:cNvSpPr>
          <p:nvPr>
            <p:ph type="sldNum" sz="quarter" idx="12"/>
          </p:nvPr>
        </p:nvSpPr>
        <p:spPr>
          <a:xfrm>
            <a:off x="10634135" y="6356350"/>
            <a:ext cx="1530927" cy="365125"/>
          </a:xfrm>
        </p:spPr>
        <p:txBody>
          <a:bodyPr>
            <a:normAutofit/>
          </a:bodyPr>
          <a:lstStyle/>
          <a:p>
            <a:pPr>
              <a:spcAft>
                <a:spcPts val="600"/>
              </a:spcAft>
            </a:pPr>
            <a:fld id="{3EC19665-757B-4082-B394-D86A0A1D74C0}" type="slidenum">
              <a:rPr lang="fi-FI" smtClean="0"/>
              <a:pPr>
                <a:spcAft>
                  <a:spcPts val="600"/>
                </a:spcAft>
              </a:pPr>
              <a:t>6</a:t>
            </a:fld>
            <a:endParaRPr lang="fi-FI" dirty="0"/>
          </a:p>
        </p:txBody>
      </p:sp>
      <p:pic>
        <p:nvPicPr>
          <p:cNvPr id="10" name="Picture 9">
            <a:extLst>
              <a:ext uri="{FF2B5EF4-FFF2-40B4-BE49-F238E27FC236}">
                <a16:creationId xmlns:a16="http://schemas.microsoft.com/office/drawing/2014/main" id="{BA4C7AB2-1A0A-49F5-893C-3883899FAEFA}"/>
              </a:ext>
            </a:extLst>
          </p:cNvPr>
          <p:cNvPicPr>
            <a:picLocks noChangeAspect="1"/>
          </p:cNvPicPr>
          <p:nvPr/>
        </p:nvPicPr>
        <p:blipFill>
          <a:blip r:embed="rId5"/>
          <a:stretch>
            <a:fillRect/>
          </a:stretch>
        </p:blipFill>
        <p:spPr>
          <a:xfrm>
            <a:off x="24921" y="1"/>
            <a:ext cx="1143479" cy="768094"/>
          </a:xfrm>
          <a:prstGeom prst="rect">
            <a:avLst/>
          </a:prstGeom>
        </p:spPr>
      </p:pic>
    </p:spTree>
    <p:extLst>
      <p:ext uri="{BB962C8B-B14F-4D97-AF65-F5344CB8AC3E}">
        <p14:creationId xmlns:p14="http://schemas.microsoft.com/office/powerpoint/2010/main" val="94888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706E-2C61-4150-97D5-CBC8EA951A68}"/>
              </a:ext>
            </a:extLst>
          </p:cNvPr>
          <p:cNvSpPr>
            <a:spLocks noGrp="1"/>
          </p:cNvSpPr>
          <p:nvPr>
            <p:ph type="title"/>
          </p:nvPr>
        </p:nvSpPr>
        <p:spPr/>
        <p:txBody>
          <a:bodyPr/>
          <a:lstStyle/>
          <a:p>
            <a:r>
              <a:rPr lang="fi-FI" b="1" dirty="0"/>
              <a:t>Kaatumisten ehkäisy</a:t>
            </a:r>
          </a:p>
        </p:txBody>
      </p:sp>
      <p:sp>
        <p:nvSpPr>
          <p:cNvPr id="3" name="Content Placeholder 2">
            <a:extLst>
              <a:ext uri="{FF2B5EF4-FFF2-40B4-BE49-F238E27FC236}">
                <a16:creationId xmlns:a16="http://schemas.microsoft.com/office/drawing/2014/main" id="{60B98F02-DD22-4AE5-B821-A03F386B9E85}"/>
              </a:ext>
            </a:extLst>
          </p:cNvPr>
          <p:cNvSpPr>
            <a:spLocks noGrp="1"/>
          </p:cNvSpPr>
          <p:nvPr>
            <p:ph idx="1"/>
          </p:nvPr>
        </p:nvSpPr>
        <p:spPr/>
        <p:txBody>
          <a:bodyPr/>
          <a:lstStyle/>
          <a:p>
            <a:pPr marL="0" lvl="0" indent="0" defTabSz="342900" eaLnBrk="0" fontAlgn="base" hangingPunct="0">
              <a:lnSpc>
                <a:spcPct val="100000"/>
              </a:lnSpc>
              <a:spcBef>
                <a:spcPct val="20000"/>
              </a:spcBef>
              <a:spcAft>
                <a:spcPct val="0"/>
              </a:spcAft>
              <a:buClrTx/>
              <a:buNone/>
            </a:pPr>
            <a:r>
              <a:rPr lang="fi-FI" sz="1800" dirty="0">
                <a:solidFill>
                  <a:schemeClr val="bg2">
                    <a:lumMod val="50000"/>
                  </a:schemeClr>
                </a:solidFill>
                <a:latin typeface="+mj-lt"/>
                <a:cs typeface="Arial"/>
                <a:hlinkClick r:id="rId3">
                  <a:extLst>
                    <a:ext uri="{A12FA001-AC4F-418D-AE19-62706E023703}">
                      <ahyp:hlinkClr xmlns:ahyp="http://schemas.microsoft.com/office/drawing/2018/hyperlinkcolor" val="tx"/>
                    </a:ext>
                  </a:extLst>
                </a:hlinkClick>
              </a:rPr>
              <a:t>Kaatumisten ehkäisy</a:t>
            </a:r>
            <a:r>
              <a:rPr lang="fi-FI" sz="1800" dirty="0">
                <a:solidFill>
                  <a:srgbClr val="000000"/>
                </a:solidFill>
                <a:latin typeface="+mj-lt"/>
                <a:cs typeface="Arial"/>
              </a:rPr>
              <a:t>, UKK-instituutti</a:t>
            </a:r>
          </a:p>
          <a:p>
            <a:pPr marL="0" lvl="0" indent="0" defTabSz="342900" eaLnBrk="0" fontAlgn="base" hangingPunct="0">
              <a:lnSpc>
                <a:spcPct val="100000"/>
              </a:lnSpc>
              <a:spcBef>
                <a:spcPct val="20000"/>
              </a:spcBef>
              <a:spcAft>
                <a:spcPct val="0"/>
              </a:spcAft>
              <a:buClrTx/>
              <a:buNone/>
            </a:pPr>
            <a:endParaRPr lang="fi-FI" sz="1800" dirty="0">
              <a:solidFill>
                <a:srgbClr val="000000"/>
              </a:solidFill>
              <a:latin typeface="+mj-lt"/>
              <a:cs typeface="Arial"/>
              <a:hlinkClick r:id="rId4">
                <a:extLst>
                  <a:ext uri="{A12FA001-AC4F-418D-AE19-62706E023703}">
                    <ahyp:hlinkClr xmlns:ahyp="http://schemas.microsoft.com/office/drawing/2018/hyperlinkcolor" val="tx"/>
                  </a:ext>
                </a:extLst>
              </a:hlinkClick>
            </a:endParaRPr>
          </a:p>
          <a:p>
            <a:pPr marL="257175" lvl="0" indent="-257175" defTabSz="342900" eaLnBrk="0" fontAlgn="base" hangingPunct="0">
              <a:lnSpc>
                <a:spcPct val="100000"/>
              </a:lnSpc>
              <a:spcBef>
                <a:spcPct val="20000"/>
              </a:spcBef>
              <a:spcAft>
                <a:spcPct val="0"/>
              </a:spcAft>
              <a:buClrTx/>
              <a:buFont typeface="Arial" panose="020B0604020202020204" pitchFamily="34" charset="0"/>
              <a:buChar char="•"/>
            </a:pPr>
            <a:r>
              <a:rPr lang="fi-FI" sz="1800" dirty="0">
                <a:solidFill>
                  <a:schemeClr val="bg2">
                    <a:lumMod val="50000"/>
                  </a:schemeClr>
                </a:solidFill>
                <a:latin typeface="+mj-lt"/>
                <a:cs typeface="Arial"/>
                <a:hlinkClick r:id="rId3">
                  <a:extLst>
                    <a:ext uri="{A12FA001-AC4F-418D-AE19-62706E023703}">
                      <ahyp:hlinkClr xmlns:ahyp="http://schemas.microsoft.com/office/drawing/2018/hyperlinkcolor" val="tx"/>
                    </a:ext>
                  </a:extLst>
                </a:hlinkClick>
              </a:rPr>
              <a:t>Ammattilaisille</a:t>
            </a:r>
            <a:endParaRPr lang="fi-FI" sz="1800" dirty="0">
              <a:solidFill>
                <a:schemeClr val="bg2">
                  <a:lumMod val="50000"/>
                </a:schemeClr>
              </a:solidFill>
              <a:latin typeface="+mj-lt"/>
              <a:cs typeface="Arial"/>
              <a:hlinkClick r:id="rId4">
                <a:extLst>
                  <a:ext uri="{A12FA001-AC4F-418D-AE19-62706E023703}">
                    <ahyp:hlinkClr xmlns:ahyp="http://schemas.microsoft.com/office/drawing/2018/hyperlinkcolor" val="tx"/>
                  </a:ext>
                </a:extLst>
              </a:hlinkClick>
            </a:endParaRPr>
          </a:p>
          <a:p>
            <a:pPr marL="257175" lvl="0" indent="-257175" defTabSz="342900" eaLnBrk="0" fontAlgn="base" hangingPunct="0">
              <a:lnSpc>
                <a:spcPct val="100000"/>
              </a:lnSpc>
              <a:spcBef>
                <a:spcPct val="20000"/>
              </a:spcBef>
              <a:spcAft>
                <a:spcPct val="0"/>
              </a:spcAft>
              <a:buClrTx/>
              <a:buFont typeface="Arial" panose="020B0604020202020204" pitchFamily="34" charset="0"/>
              <a:buChar char="•"/>
            </a:pPr>
            <a:r>
              <a:rPr lang="fi-FI" sz="1800" dirty="0">
                <a:solidFill>
                  <a:schemeClr val="bg2">
                    <a:lumMod val="50000"/>
                  </a:schemeClr>
                </a:solidFill>
                <a:latin typeface="+mj-lt"/>
                <a:cs typeface="Arial"/>
                <a:hlinkClick r:id="rId5">
                  <a:extLst>
                    <a:ext uri="{A12FA001-AC4F-418D-AE19-62706E023703}">
                      <ahyp:hlinkClr xmlns:ahyp="http://schemas.microsoft.com/office/drawing/2018/hyperlinkcolor" val="tx"/>
                    </a:ext>
                  </a:extLst>
                </a:hlinkClick>
              </a:rPr>
              <a:t>Järjestötoimijoille</a:t>
            </a:r>
            <a:endParaRPr lang="fi-FI" sz="1800" dirty="0">
              <a:solidFill>
                <a:schemeClr val="bg2">
                  <a:lumMod val="50000"/>
                </a:schemeClr>
              </a:solidFill>
              <a:latin typeface="+mj-lt"/>
              <a:cs typeface="Arial"/>
              <a:hlinkClick r:id="rId4">
                <a:extLst>
                  <a:ext uri="{A12FA001-AC4F-418D-AE19-62706E023703}">
                    <ahyp:hlinkClr xmlns:ahyp="http://schemas.microsoft.com/office/drawing/2018/hyperlinkcolor" val="tx"/>
                  </a:ext>
                </a:extLst>
              </a:hlinkClick>
            </a:endParaRPr>
          </a:p>
          <a:p>
            <a:pPr marL="257175" lvl="0" indent="-257175" defTabSz="342900" eaLnBrk="0" fontAlgn="base" hangingPunct="0">
              <a:lnSpc>
                <a:spcPct val="100000"/>
              </a:lnSpc>
              <a:spcBef>
                <a:spcPct val="20000"/>
              </a:spcBef>
              <a:spcAft>
                <a:spcPct val="0"/>
              </a:spcAft>
              <a:buClrTx/>
              <a:buFont typeface="Arial" panose="020B0604020202020204" pitchFamily="34" charset="0"/>
              <a:buChar char="•"/>
            </a:pPr>
            <a:r>
              <a:rPr lang="fi-FI" sz="1800" dirty="0">
                <a:solidFill>
                  <a:schemeClr val="bg2">
                    <a:lumMod val="50000"/>
                  </a:schemeClr>
                </a:solidFill>
                <a:latin typeface="+mj-lt"/>
                <a:cs typeface="Arial"/>
                <a:hlinkClick r:id="rId6">
                  <a:extLst>
                    <a:ext uri="{A12FA001-AC4F-418D-AE19-62706E023703}">
                      <ahyp:hlinkClr xmlns:ahyp="http://schemas.microsoft.com/office/drawing/2018/hyperlinkcolor" val="tx"/>
                    </a:ext>
                  </a:extLst>
                </a:hlinkClick>
              </a:rPr>
              <a:t>Kaatumisten ehkäisy iäkkäille ja heidän läheisilleen</a:t>
            </a:r>
            <a:br>
              <a:rPr lang="fi-FI" sz="1500" dirty="0">
                <a:solidFill>
                  <a:srgbClr val="000000"/>
                </a:solidFill>
                <a:latin typeface="+mj-lt"/>
                <a:cs typeface="Arial"/>
              </a:rPr>
            </a:br>
            <a:endParaRPr lang="fi-FI" sz="1500" dirty="0">
              <a:solidFill>
                <a:srgbClr val="000000"/>
              </a:solidFill>
              <a:latin typeface="+mj-lt"/>
              <a:cs typeface="Arial"/>
            </a:endParaRPr>
          </a:p>
          <a:p>
            <a:pPr marL="0" lvl="0" indent="0" defTabSz="342900" eaLnBrk="0" fontAlgn="base" hangingPunct="0">
              <a:lnSpc>
                <a:spcPct val="100000"/>
              </a:lnSpc>
              <a:spcBef>
                <a:spcPct val="20000"/>
              </a:spcBef>
              <a:spcAft>
                <a:spcPct val="0"/>
              </a:spcAft>
              <a:buClrTx/>
              <a:buNone/>
            </a:pPr>
            <a:r>
              <a:rPr lang="fi-FI" sz="1800" dirty="0">
                <a:solidFill>
                  <a:schemeClr val="bg2">
                    <a:lumMod val="50000"/>
                  </a:schemeClr>
                </a:solidFill>
                <a:latin typeface="+mj-lt"/>
                <a:cs typeface="Arial"/>
                <a:hlinkClick r:id="rId7">
                  <a:extLst>
                    <a:ext uri="{A12FA001-AC4F-418D-AE19-62706E023703}">
                      <ahyp:hlinkClr xmlns:ahyp="http://schemas.microsoft.com/office/drawing/2018/hyperlinkcolor" val="tx"/>
                    </a:ext>
                  </a:extLst>
                </a:hlinkClick>
              </a:rPr>
              <a:t>Kaatumisten ehkäisy, THL</a:t>
            </a:r>
            <a:endParaRPr lang="fi-FI" sz="1800" dirty="0">
              <a:solidFill>
                <a:schemeClr val="bg2">
                  <a:lumMod val="50000"/>
                </a:schemeClr>
              </a:solidFill>
              <a:latin typeface="+mj-lt"/>
              <a:cs typeface="Arial"/>
              <a:hlinkClick r:id="rId4">
                <a:extLst>
                  <a:ext uri="{A12FA001-AC4F-418D-AE19-62706E023703}">
                    <ahyp:hlinkClr xmlns:ahyp="http://schemas.microsoft.com/office/drawing/2018/hyperlinkcolor" val="tx"/>
                  </a:ext>
                </a:extLst>
              </a:hlinkClick>
            </a:endParaRPr>
          </a:p>
          <a:p>
            <a:pPr marL="0" lvl="0" indent="0" defTabSz="342900" eaLnBrk="0" fontAlgn="base" hangingPunct="0">
              <a:lnSpc>
                <a:spcPct val="100000"/>
              </a:lnSpc>
              <a:spcBef>
                <a:spcPct val="20000"/>
              </a:spcBef>
              <a:spcAft>
                <a:spcPct val="0"/>
              </a:spcAft>
              <a:buClrTx/>
              <a:buNone/>
            </a:pPr>
            <a:r>
              <a:rPr lang="fi-FI" altLang="fi-FI" sz="1800" dirty="0">
                <a:solidFill>
                  <a:schemeClr val="bg2">
                    <a:lumMod val="50000"/>
                  </a:schemeClr>
                </a:solidFill>
                <a:latin typeface="+mj-lt"/>
                <a:cs typeface="Arial" panose="020B0604020202020204" pitchFamily="34" charset="0"/>
                <a:hlinkClick r:id="rId8"/>
              </a:rPr>
              <a:t>Terveyskylä </a:t>
            </a:r>
            <a:endParaRPr lang="fi-FI" altLang="fi-FI" sz="1800" dirty="0">
              <a:solidFill>
                <a:srgbClr val="000000"/>
              </a:solidFill>
              <a:latin typeface="+mj-lt"/>
              <a:cs typeface="Arial" panose="020B0604020202020204" pitchFamily="34" charset="0"/>
            </a:endParaRPr>
          </a:p>
          <a:p>
            <a:pPr marL="0" lvl="0" indent="0" defTabSz="342900" eaLnBrk="0" fontAlgn="base" hangingPunct="0">
              <a:lnSpc>
                <a:spcPct val="100000"/>
              </a:lnSpc>
              <a:spcBef>
                <a:spcPct val="20000"/>
              </a:spcBef>
              <a:spcAft>
                <a:spcPct val="0"/>
              </a:spcAft>
              <a:buClrTx/>
              <a:buNone/>
            </a:pPr>
            <a:r>
              <a:rPr lang="fi-FI" altLang="fi-FI" sz="1800" dirty="0">
                <a:solidFill>
                  <a:schemeClr val="accent2"/>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Kaatumisten ehkäisy, Luustoliitto  </a:t>
            </a:r>
            <a:endParaRPr lang="fi-FI" altLang="fi-FI" sz="1800" dirty="0">
              <a:solidFill>
                <a:schemeClr val="accent2"/>
              </a:solidFill>
              <a:latin typeface="+mj-lt"/>
              <a:cs typeface="Arial" panose="020B0604020202020204" pitchFamily="34" charset="0"/>
            </a:endParaRPr>
          </a:p>
          <a:p>
            <a:pPr marL="0" lvl="0" indent="0" defTabSz="342900" eaLnBrk="0" fontAlgn="base" hangingPunct="0">
              <a:lnSpc>
                <a:spcPct val="100000"/>
              </a:lnSpc>
              <a:spcBef>
                <a:spcPct val="20000"/>
              </a:spcBef>
              <a:spcAft>
                <a:spcPct val="0"/>
              </a:spcAft>
              <a:buClrTx/>
              <a:buNone/>
            </a:pPr>
            <a:r>
              <a:rPr lang="fi-FI" altLang="fi-FI" sz="1800" dirty="0">
                <a:solidFill>
                  <a:schemeClr val="accent2"/>
                </a:solidFill>
                <a:latin typeface="+mj-lt"/>
                <a:cs typeface="Arial" panose="020B0604020202020204" pitchFamily="34" charset="0"/>
                <a:hlinkClick r:id="rId10"/>
              </a:rPr>
              <a:t>Keusote. Varmoin askelin: opas ikääntyneiden kaatumisten ehkäisyyn </a:t>
            </a:r>
            <a:endParaRPr lang="fi-FI" altLang="fi-FI" sz="1800" dirty="0">
              <a:solidFill>
                <a:schemeClr val="accent2"/>
              </a:solidFill>
              <a:latin typeface="+mj-lt"/>
              <a:cs typeface="Arial" panose="020B0604020202020204" pitchFamily="34" charset="0"/>
            </a:endParaRPr>
          </a:p>
          <a:p>
            <a:pPr marL="0" lvl="0" indent="0" defTabSz="342900" eaLnBrk="0" fontAlgn="base" hangingPunct="0">
              <a:lnSpc>
                <a:spcPct val="100000"/>
              </a:lnSpc>
              <a:spcBef>
                <a:spcPct val="20000"/>
              </a:spcBef>
              <a:spcAft>
                <a:spcPct val="0"/>
              </a:spcAft>
              <a:buClrTx/>
              <a:buNone/>
            </a:pPr>
            <a:r>
              <a:rPr lang="fi-FI" altLang="fi-FI" sz="1800" dirty="0">
                <a:solidFill>
                  <a:schemeClr val="accent2"/>
                </a:solidFill>
                <a:latin typeface="+mj-lt"/>
                <a:cs typeface="Arial" panose="020B0604020202020204" pitchFamily="34" charset="0"/>
                <a:hlinkClick r:id="rId11">
                  <a:extLst>
                    <a:ext uri="{A12FA001-AC4F-418D-AE19-62706E023703}">
                      <ahyp:hlinkClr xmlns:ahyp="http://schemas.microsoft.com/office/drawing/2018/hyperlinkcolor" val="tx"/>
                    </a:ext>
                  </a:extLst>
                </a:hlinkClick>
              </a:rPr>
              <a:t>Lääkkeet ja kaatumisten ehkäisy</a:t>
            </a:r>
            <a:endParaRPr lang="fi-FI" altLang="fi-FI" sz="1800" dirty="0">
              <a:solidFill>
                <a:schemeClr val="accent2"/>
              </a:solidFill>
              <a:latin typeface="+mj-lt"/>
              <a:cs typeface="Arial" panose="020B0604020202020204" pitchFamily="34" charset="0"/>
            </a:endParaRPr>
          </a:p>
          <a:p>
            <a:pPr marL="0" lvl="0" indent="0" defTabSz="342900" eaLnBrk="0" fontAlgn="base" hangingPunct="0">
              <a:lnSpc>
                <a:spcPct val="100000"/>
              </a:lnSpc>
              <a:spcBef>
                <a:spcPct val="20000"/>
              </a:spcBef>
              <a:spcAft>
                <a:spcPct val="0"/>
              </a:spcAft>
              <a:buClrTx/>
              <a:buNone/>
            </a:pPr>
            <a:r>
              <a:rPr lang="fi-FI" altLang="fi-FI" sz="1800" dirty="0">
                <a:solidFill>
                  <a:schemeClr val="accent2"/>
                </a:solidFill>
                <a:latin typeface="+mj-lt"/>
                <a:cs typeface="Arial" panose="020B0604020202020204" pitchFamily="34" charset="0"/>
                <a:hlinkClick r:id="rId12">
                  <a:extLst>
                    <a:ext uri="{A12FA001-AC4F-418D-AE19-62706E023703}">
                      <ahyp:hlinkClr xmlns:ahyp="http://schemas.microsoft.com/office/drawing/2018/hyperlinkcolor" val="tx"/>
                    </a:ext>
                  </a:extLst>
                </a:hlinkClick>
              </a:rPr>
              <a:t>Lääkkeet ja kaatumisriski</a:t>
            </a:r>
            <a:endParaRPr lang="fi-FI" altLang="fi-FI" sz="1800" dirty="0">
              <a:solidFill>
                <a:schemeClr val="accent2"/>
              </a:solidFill>
              <a:latin typeface="+mj-lt"/>
              <a:cs typeface="Arial" panose="020B0604020202020204" pitchFamily="34" charset="0"/>
            </a:endParaRPr>
          </a:p>
          <a:p>
            <a:pPr marL="0" lvl="0" indent="0" defTabSz="342900" eaLnBrk="0" fontAlgn="base" hangingPunct="0">
              <a:lnSpc>
                <a:spcPct val="100000"/>
              </a:lnSpc>
              <a:spcBef>
                <a:spcPct val="20000"/>
              </a:spcBef>
              <a:spcAft>
                <a:spcPct val="0"/>
              </a:spcAft>
              <a:buClrTx/>
              <a:buNone/>
            </a:pPr>
            <a:r>
              <a:rPr lang="fi-FI" altLang="fi-FI" sz="1800" dirty="0">
                <a:solidFill>
                  <a:schemeClr val="bg2">
                    <a:lumMod val="50000"/>
                  </a:schemeClr>
                </a:solidFill>
                <a:latin typeface="+mj-lt"/>
                <a:cs typeface="Arial" panose="020B0604020202020204" pitchFamily="34" charset="0"/>
                <a:hlinkClick r:id="rId13">
                  <a:extLst>
                    <a:ext uri="{A12FA001-AC4F-418D-AE19-62706E023703}">
                      <ahyp:hlinkClr xmlns:ahyp="http://schemas.microsoft.com/office/drawing/2018/hyperlinkcolor" val="tx"/>
                    </a:ext>
                  </a:extLst>
                </a:hlinkClick>
              </a:rPr>
              <a:t>Iäkkäiden kaatumisten ehkäisy. Pajala, S (2016).</a:t>
            </a:r>
            <a:endParaRPr lang="fi-FI" altLang="fi-FI" sz="1800" dirty="0">
              <a:solidFill>
                <a:schemeClr val="bg2">
                  <a:lumMod val="50000"/>
                </a:schemeClr>
              </a:solidFill>
              <a:latin typeface="+mj-lt"/>
              <a:cs typeface="Arial" panose="020B0604020202020204" pitchFamily="34" charset="0"/>
            </a:endParaRPr>
          </a:p>
          <a:p>
            <a:endParaRPr lang="fi-FI" dirty="0"/>
          </a:p>
        </p:txBody>
      </p:sp>
      <p:sp>
        <p:nvSpPr>
          <p:cNvPr id="4" name="Footer Placeholder 3">
            <a:extLst>
              <a:ext uri="{FF2B5EF4-FFF2-40B4-BE49-F238E27FC236}">
                <a16:creationId xmlns:a16="http://schemas.microsoft.com/office/drawing/2014/main" id="{1922C119-8142-4036-B6AE-87FF1BD7DD3C}"/>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21E31BE3-935F-43A8-9A34-1C77F374E94E}"/>
              </a:ext>
            </a:extLst>
          </p:cNvPr>
          <p:cNvSpPr>
            <a:spLocks noGrp="1"/>
          </p:cNvSpPr>
          <p:nvPr>
            <p:ph type="sldNum" sz="quarter" idx="12"/>
          </p:nvPr>
        </p:nvSpPr>
        <p:spPr/>
        <p:txBody>
          <a:bodyPr/>
          <a:lstStyle/>
          <a:p>
            <a:fld id="{3EC19665-757B-4082-B394-D86A0A1D74C0}" type="slidenum">
              <a:rPr lang="fi-FI" smtClean="0"/>
              <a:t>7</a:t>
            </a:fld>
            <a:endParaRPr lang="fi-FI"/>
          </a:p>
        </p:txBody>
      </p:sp>
    </p:spTree>
    <p:extLst>
      <p:ext uri="{BB962C8B-B14F-4D97-AF65-F5344CB8AC3E}">
        <p14:creationId xmlns:p14="http://schemas.microsoft.com/office/powerpoint/2010/main" val="380635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34E5C731-6472-453C-87F5-BC57D7C17907}"/>
              </a:ext>
            </a:extLst>
          </p:cNvPr>
          <p:cNvSpPr>
            <a:spLocks noGrp="1"/>
          </p:cNvSpPr>
          <p:nvPr>
            <p:ph type="title"/>
          </p:nvPr>
        </p:nvSpPr>
        <p:spPr>
          <a:xfrm>
            <a:off x="289249" y="1123837"/>
            <a:ext cx="4016116" cy="1255469"/>
          </a:xfrm>
        </p:spPr>
        <p:txBody>
          <a:bodyPr>
            <a:normAutofit/>
          </a:bodyPr>
          <a:lstStyle/>
          <a:p>
            <a:r>
              <a:rPr lang="fi-FI" b="1" dirty="0"/>
              <a:t>Tiedä ja toimi -kortit</a:t>
            </a:r>
          </a:p>
        </p:txBody>
      </p:sp>
      <p:sp>
        <p:nvSpPr>
          <p:cNvPr id="3" name="Content Placeholder 2">
            <a:extLst>
              <a:ext uri="{FF2B5EF4-FFF2-40B4-BE49-F238E27FC236}">
                <a16:creationId xmlns:a16="http://schemas.microsoft.com/office/drawing/2014/main" id="{FBC72456-45DB-4565-B06C-95CB5E9ACA8F}"/>
              </a:ext>
            </a:extLst>
          </p:cNvPr>
          <p:cNvSpPr>
            <a:spLocks noGrp="1"/>
          </p:cNvSpPr>
          <p:nvPr>
            <p:ph idx="1"/>
          </p:nvPr>
        </p:nvSpPr>
        <p:spPr>
          <a:xfrm>
            <a:off x="289249" y="2510395"/>
            <a:ext cx="4016116" cy="3274586"/>
          </a:xfrm>
        </p:spPr>
        <p:txBody>
          <a:bodyPr anchor="t">
            <a:normAutofit/>
          </a:bodyPr>
          <a:lstStyle/>
          <a:p>
            <a:r>
              <a:rPr lang="fi-FI" dirty="0">
                <a:solidFill>
                  <a:srgbClr val="FFFFFF"/>
                </a:solidFill>
              </a:rPr>
              <a:t>Lataa ja tutustu kortteihin </a:t>
            </a:r>
            <a:r>
              <a:rPr lang="fi-FI" dirty="0" err="1">
                <a:solidFill>
                  <a:srgbClr val="FFFFFF"/>
                </a:solidFill>
              </a:rPr>
              <a:t>THL:n</a:t>
            </a:r>
            <a:r>
              <a:rPr lang="fi-FI" dirty="0">
                <a:solidFill>
                  <a:srgbClr val="FFFFFF"/>
                </a:solidFill>
              </a:rPr>
              <a:t> sivuilla</a:t>
            </a:r>
          </a:p>
          <a:p>
            <a:r>
              <a:rPr lang="fi-FI" dirty="0">
                <a:solidFill>
                  <a:schemeClr val="bg1"/>
                </a:solidFill>
                <a:hlinkClick r:id="rId3">
                  <a:extLst>
                    <a:ext uri="{A12FA001-AC4F-418D-AE19-62706E023703}">
                      <ahyp:hlinkClr xmlns:ahyp="http://schemas.microsoft.com/office/drawing/2018/hyperlinkcolor" val="tx"/>
                    </a:ext>
                  </a:extLst>
                </a:hlinkClick>
              </a:rPr>
              <a:t>Kaatumisten ehkäisy- iäkkäät</a:t>
            </a:r>
          </a:p>
          <a:p>
            <a:pPr marL="0" indent="0">
              <a:buNone/>
            </a:pPr>
            <a:endParaRPr lang="fi-FI" dirty="0">
              <a:solidFill>
                <a:schemeClr val="bg1"/>
              </a:solidFill>
            </a:endParaRPr>
          </a:p>
          <a:p>
            <a:r>
              <a:rPr lang="fi-FI" dirty="0">
                <a:solidFill>
                  <a:schemeClr val="bg1"/>
                </a:solidFill>
                <a:hlinkClick r:id="rId4">
                  <a:extLst>
                    <a:ext uri="{A12FA001-AC4F-418D-AE19-62706E023703}">
                      <ahyp:hlinkClr xmlns:ahyp="http://schemas.microsoft.com/office/drawing/2018/hyperlinkcolor" val="tx"/>
                    </a:ext>
                  </a:extLst>
                </a:hlinkClick>
              </a:rPr>
              <a:t>Kaatumisten ehkäisy – omaishoitajat </a:t>
            </a:r>
            <a:endParaRPr lang="fi-FI" dirty="0">
              <a:solidFill>
                <a:schemeClr val="bg1"/>
              </a:solidFill>
            </a:endParaRPr>
          </a:p>
          <a:p>
            <a:endParaRPr lang="fi-FI" dirty="0">
              <a:solidFill>
                <a:srgbClr val="FFFFFF"/>
              </a:solidFill>
            </a:endParaRPr>
          </a:p>
        </p:txBody>
      </p:sp>
      <p:pic>
        <p:nvPicPr>
          <p:cNvPr id="6" name="Picture 5" descr="Graphical user interface, text, Word, website&#10;&#10;Description automatically generated">
            <a:extLst>
              <a:ext uri="{FF2B5EF4-FFF2-40B4-BE49-F238E27FC236}">
                <a16:creationId xmlns:a16="http://schemas.microsoft.com/office/drawing/2014/main" id="{8212E69E-5E89-40DB-82CC-F543C223A88E}"/>
              </a:ext>
            </a:extLst>
          </p:cNvPr>
          <p:cNvPicPr>
            <a:picLocks noChangeAspect="1"/>
          </p:cNvPicPr>
          <p:nvPr/>
        </p:nvPicPr>
        <p:blipFill rotWithShape="1">
          <a:blip r:embed="rId5"/>
          <a:srcRect l="45275" t="18964" r="23333" b="5200"/>
          <a:stretch/>
        </p:blipFill>
        <p:spPr>
          <a:xfrm>
            <a:off x="6272924" y="759599"/>
            <a:ext cx="3922845" cy="5330650"/>
          </a:xfrm>
          <a:prstGeom prst="rect">
            <a:avLst/>
          </a:prstGeom>
        </p:spPr>
      </p:pic>
      <p:sp>
        <p:nvSpPr>
          <p:cNvPr id="4" name="Footer Placeholder 3">
            <a:extLst>
              <a:ext uri="{FF2B5EF4-FFF2-40B4-BE49-F238E27FC236}">
                <a16:creationId xmlns:a16="http://schemas.microsoft.com/office/drawing/2014/main" id="{2072FE4C-7ABC-4B04-B932-B1E4D9A4281F}"/>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Kodin turvallisuusvalmennus</a:t>
            </a:r>
          </a:p>
        </p:txBody>
      </p:sp>
      <p:sp>
        <p:nvSpPr>
          <p:cNvPr id="5" name="Slide Number Placeholder 4">
            <a:extLst>
              <a:ext uri="{FF2B5EF4-FFF2-40B4-BE49-F238E27FC236}">
                <a16:creationId xmlns:a16="http://schemas.microsoft.com/office/drawing/2014/main" id="{60E34A0F-0A3C-4A66-844D-5F43B09A5710}"/>
              </a:ext>
            </a:extLst>
          </p:cNvPr>
          <p:cNvSpPr>
            <a:spLocks noGrp="1"/>
          </p:cNvSpPr>
          <p:nvPr>
            <p:ph type="sldNum" sz="quarter" idx="12"/>
          </p:nvPr>
        </p:nvSpPr>
        <p:spPr>
          <a:xfrm>
            <a:off x="10634135" y="6356350"/>
            <a:ext cx="1530927" cy="365125"/>
          </a:xfrm>
        </p:spPr>
        <p:txBody>
          <a:bodyPr>
            <a:normAutofit/>
          </a:bodyPr>
          <a:lstStyle/>
          <a:p>
            <a:pPr>
              <a:spcAft>
                <a:spcPts val="600"/>
              </a:spcAft>
            </a:pPr>
            <a:fld id="{3EC19665-757B-4082-B394-D86A0A1D74C0}" type="slidenum">
              <a:rPr lang="fi-FI" smtClean="0"/>
              <a:pPr>
                <a:spcAft>
                  <a:spcPts val="600"/>
                </a:spcAft>
              </a:pPr>
              <a:t>8</a:t>
            </a:fld>
            <a:endParaRPr lang="fi-FI"/>
          </a:p>
        </p:txBody>
      </p:sp>
    </p:spTree>
    <p:extLst>
      <p:ext uri="{BB962C8B-B14F-4D97-AF65-F5344CB8AC3E}">
        <p14:creationId xmlns:p14="http://schemas.microsoft.com/office/powerpoint/2010/main" val="156417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F0A6-2AEA-4EFE-BC46-ECACFE9999EE}"/>
              </a:ext>
            </a:extLst>
          </p:cNvPr>
          <p:cNvSpPr>
            <a:spLocks noGrp="1"/>
          </p:cNvSpPr>
          <p:nvPr>
            <p:ph type="title"/>
          </p:nvPr>
        </p:nvSpPr>
        <p:spPr/>
        <p:txBody>
          <a:bodyPr/>
          <a:lstStyle/>
          <a:p>
            <a:r>
              <a:rPr lang="fi-FI" altLang="fi-FI" b="1" dirty="0">
                <a:cs typeface="Arial" panose="020B0604020202020204" pitchFamily="34" charset="0"/>
              </a:rPr>
              <a:t>Tasapaino- ja lihaskunto-harjoituksia</a:t>
            </a:r>
            <a:endParaRPr lang="fi-FI" b="1" dirty="0"/>
          </a:p>
        </p:txBody>
      </p:sp>
      <p:sp>
        <p:nvSpPr>
          <p:cNvPr id="3" name="Content Placeholder 2">
            <a:extLst>
              <a:ext uri="{FF2B5EF4-FFF2-40B4-BE49-F238E27FC236}">
                <a16:creationId xmlns:a16="http://schemas.microsoft.com/office/drawing/2014/main" id="{4442953C-8171-467D-B85F-2CC488C1463B}"/>
              </a:ext>
            </a:extLst>
          </p:cNvPr>
          <p:cNvSpPr>
            <a:spLocks noGrp="1"/>
          </p:cNvSpPr>
          <p:nvPr>
            <p:ph idx="1"/>
          </p:nvPr>
        </p:nvSpPr>
        <p:spPr/>
        <p:txBody>
          <a:bodyPr/>
          <a:lstStyle/>
          <a:p>
            <a:pPr marL="0" lvl="0" indent="0" defTabSz="342900" fontAlgn="base">
              <a:lnSpc>
                <a:spcPct val="100000"/>
              </a:lnSpc>
              <a:spcBef>
                <a:spcPts val="600"/>
              </a:spcBef>
              <a:spcAft>
                <a:spcPct val="0"/>
              </a:spcAft>
              <a:buClrTx/>
              <a:buNone/>
            </a:pPr>
            <a:r>
              <a:rPr lang="fi-FI" altLang="fi-FI" sz="1800" dirty="0">
                <a:solidFill>
                  <a:schemeClr val="accent2"/>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Liikkuminen</a:t>
            </a:r>
            <a:r>
              <a:rPr lang="fi-FI" altLang="fi-FI" sz="1800" dirty="0">
                <a:solidFill>
                  <a:schemeClr val="accent2"/>
                </a:solidFill>
                <a:latin typeface="+mj-lt"/>
                <a:cs typeface="Arial" panose="020B0604020202020204" pitchFamily="34" charset="0"/>
              </a:rPr>
              <a:t>, </a:t>
            </a:r>
            <a:r>
              <a:rPr lang="fi-FI" altLang="fi-FI" sz="1800" dirty="0">
                <a:solidFill>
                  <a:srgbClr val="000000"/>
                </a:solidFill>
                <a:latin typeface="+mj-lt"/>
                <a:cs typeface="Arial" panose="020B0604020202020204" pitchFamily="34" charset="0"/>
              </a:rPr>
              <a:t>UKK- instituutti</a:t>
            </a:r>
          </a:p>
          <a:p>
            <a:pPr marL="0" lvl="0" indent="0" defTabSz="342900" fontAlgn="base">
              <a:lnSpc>
                <a:spcPct val="100000"/>
              </a:lnSpc>
              <a:spcBef>
                <a:spcPts val="600"/>
              </a:spcBef>
              <a:spcAft>
                <a:spcPct val="0"/>
              </a:spcAft>
              <a:buClrTx/>
              <a:buNone/>
            </a:pPr>
            <a:r>
              <a:rPr lang="fi-FI" altLang="fi-FI" sz="1800" dirty="0">
                <a:solidFill>
                  <a:schemeClr val="accent2"/>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Miten lähteä Liikkeelle? </a:t>
            </a:r>
            <a:r>
              <a:rPr lang="fi-FI" altLang="fi-FI" sz="1800" dirty="0">
                <a:solidFill>
                  <a:schemeClr val="accent2"/>
                </a:solidFill>
                <a:latin typeface="+mj-lt"/>
                <a:cs typeface="Arial" panose="020B0604020202020204" pitchFamily="34" charset="0"/>
              </a:rPr>
              <a:t>– </a:t>
            </a:r>
            <a:r>
              <a:rPr lang="fi-FI" altLang="fi-FI" sz="1800" dirty="0">
                <a:solidFill>
                  <a:srgbClr val="000000"/>
                </a:solidFill>
                <a:latin typeface="+mj-lt"/>
                <a:cs typeface="Arial" panose="020B0604020202020204" pitchFamily="34" charset="0"/>
              </a:rPr>
              <a:t>vinkkejä oman liikkumisen pohdintaan</a:t>
            </a:r>
          </a:p>
          <a:p>
            <a:pPr marL="0" lvl="0" indent="0" defTabSz="342900" fontAlgn="base">
              <a:lnSpc>
                <a:spcPct val="100000"/>
              </a:lnSpc>
              <a:spcBef>
                <a:spcPts val="600"/>
              </a:spcBef>
              <a:spcAft>
                <a:spcPct val="0"/>
              </a:spcAft>
              <a:buClrTx/>
              <a:buNone/>
            </a:pPr>
            <a:r>
              <a:rPr lang="fi-FI" altLang="fi-FI" sz="1800" dirty="0">
                <a:solidFill>
                  <a:schemeClr val="accent2"/>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Lihaskunto- ja liikehallintaa kehittävät harjoitukset </a:t>
            </a:r>
            <a:endParaRPr lang="fi-FI" altLang="fi-FI" sz="1800" dirty="0">
              <a:solidFill>
                <a:schemeClr val="accent2"/>
              </a:solidFill>
              <a:latin typeface="+mj-lt"/>
              <a:cs typeface="Arial" panose="020B0604020202020204" pitchFamily="34" charset="0"/>
            </a:endParaRPr>
          </a:p>
          <a:p>
            <a:pPr marL="0" lvl="0" indent="0" defTabSz="342900" fontAlgn="base">
              <a:lnSpc>
                <a:spcPct val="100000"/>
              </a:lnSpc>
              <a:spcBef>
                <a:spcPts val="600"/>
              </a:spcBef>
              <a:spcAft>
                <a:spcPct val="0"/>
              </a:spcAft>
              <a:buClrTx/>
              <a:buNone/>
            </a:pPr>
            <a:r>
              <a:rPr lang="fi-FI" altLang="fi-FI" sz="1800" dirty="0">
                <a:solidFill>
                  <a:schemeClr val="accent2"/>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Lihasvoimaa- ja tasapainojumppaa</a:t>
            </a:r>
            <a:endParaRPr lang="fi-FI" altLang="fi-FI" sz="1800" dirty="0">
              <a:solidFill>
                <a:schemeClr val="accent2"/>
              </a:solidFill>
              <a:latin typeface="+mj-lt"/>
              <a:cs typeface="Arial" panose="020B0604020202020204" pitchFamily="34" charset="0"/>
            </a:endParaRPr>
          </a:p>
          <a:p>
            <a:pPr marL="0" lvl="0" indent="0" defTabSz="342900" eaLnBrk="0" fontAlgn="base" hangingPunct="0">
              <a:lnSpc>
                <a:spcPct val="100000"/>
              </a:lnSpc>
              <a:spcBef>
                <a:spcPct val="20000"/>
              </a:spcBef>
              <a:spcAft>
                <a:spcPct val="0"/>
              </a:spcAft>
              <a:buClrTx/>
              <a:buNone/>
            </a:pPr>
            <a:r>
              <a:rPr lang="fi-FI" sz="1800" dirty="0">
                <a:solidFill>
                  <a:schemeClr val="accent2"/>
                </a:solidFill>
                <a:latin typeface="+mj-lt"/>
                <a:cs typeface="Arial"/>
                <a:hlinkClick r:id="rId6">
                  <a:extLst>
                    <a:ext uri="{A12FA001-AC4F-418D-AE19-62706E023703}">
                      <ahyp:hlinkClr xmlns:ahyp="http://schemas.microsoft.com/office/drawing/2018/hyperlinkcolor" val="tx"/>
                    </a:ext>
                  </a:extLst>
                </a:hlinkClick>
              </a:rPr>
              <a:t>Voima ja tasapainoharjoittelu</a:t>
            </a:r>
            <a:r>
              <a:rPr lang="fi-FI" sz="1800" dirty="0">
                <a:solidFill>
                  <a:srgbClr val="000000"/>
                </a:solidFill>
                <a:latin typeface="+mj-lt"/>
                <a:cs typeface="Arial"/>
                <a:hlinkClick r:id="rId6">
                  <a:extLst>
                    <a:ext uri="{A12FA001-AC4F-418D-AE19-62706E023703}">
                      <ahyp:hlinkClr xmlns:ahyp="http://schemas.microsoft.com/office/drawing/2018/hyperlinkcolor" val="tx"/>
                    </a:ext>
                  </a:extLst>
                </a:hlinkClick>
              </a:rPr>
              <a:t>, </a:t>
            </a:r>
            <a:r>
              <a:rPr lang="fi-FI" sz="1800" dirty="0">
                <a:solidFill>
                  <a:srgbClr val="000000"/>
                </a:solidFill>
                <a:latin typeface="+mj-lt"/>
                <a:cs typeface="Arial"/>
              </a:rPr>
              <a:t>(4 videota YouTubessa, Voimaa vanhuuteen)</a:t>
            </a:r>
          </a:p>
          <a:p>
            <a:pPr marL="0" lvl="0" indent="0" defTabSz="342900" eaLnBrk="0" fontAlgn="base" hangingPunct="0">
              <a:lnSpc>
                <a:spcPct val="100000"/>
              </a:lnSpc>
              <a:spcBef>
                <a:spcPct val="20000"/>
              </a:spcBef>
              <a:spcAft>
                <a:spcPct val="0"/>
              </a:spcAft>
              <a:buClrTx/>
              <a:buNone/>
            </a:pPr>
            <a:r>
              <a:rPr lang="fi-FI" sz="1800" dirty="0">
                <a:solidFill>
                  <a:srgbClr val="000000"/>
                </a:solidFill>
                <a:latin typeface="+mj-lt"/>
                <a:cs typeface="Arial"/>
              </a:rPr>
              <a:t>Terveyskirjasto</a:t>
            </a:r>
            <a:r>
              <a:rPr lang="fi-FI" sz="1800" dirty="0">
                <a:solidFill>
                  <a:schemeClr val="accent2"/>
                </a:solidFill>
                <a:latin typeface="+mj-lt"/>
                <a:cs typeface="Arial"/>
              </a:rPr>
              <a:t>: </a:t>
            </a:r>
            <a:r>
              <a:rPr lang="fi-FI" sz="1800" dirty="0">
                <a:solidFill>
                  <a:schemeClr val="accent2"/>
                </a:solidFill>
                <a:latin typeface="+mj-lt"/>
                <a:cs typeface="Arial"/>
                <a:hlinkClick r:id="rId7">
                  <a:extLst>
                    <a:ext uri="{A12FA001-AC4F-418D-AE19-62706E023703}">
                      <ahyp:hlinkClr xmlns:ahyp="http://schemas.microsoft.com/office/drawing/2018/hyperlinkcolor" val="tx"/>
                    </a:ext>
                  </a:extLst>
                </a:hlinkClick>
              </a:rPr>
              <a:t>Voimaharjoittelu – ohje keski-ikäisille ja sitä vanhemmille</a:t>
            </a:r>
            <a:r>
              <a:rPr lang="fi-FI" sz="1500" dirty="0">
                <a:solidFill>
                  <a:schemeClr val="accent2"/>
                </a:solidFill>
                <a:latin typeface="+mj-lt"/>
                <a:cs typeface="Arial"/>
              </a:rPr>
              <a:t> </a:t>
            </a:r>
            <a:endParaRPr lang="fi-FI" sz="1800" dirty="0">
              <a:solidFill>
                <a:schemeClr val="accent2"/>
              </a:solidFill>
              <a:latin typeface="+mj-lt"/>
              <a:cs typeface="Arial"/>
            </a:endParaRPr>
          </a:p>
          <a:p>
            <a:pPr marL="0" lvl="0" indent="0" defTabSz="342900" fontAlgn="base">
              <a:lnSpc>
                <a:spcPct val="100000"/>
              </a:lnSpc>
              <a:spcBef>
                <a:spcPct val="20000"/>
              </a:spcBef>
              <a:spcAft>
                <a:spcPct val="0"/>
              </a:spcAft>
              <a:buClrTx/>
              <a:buNone/>
            </a:pPr>
            <a:r>
              <a:rPr lang="en-US" altLang="fi-FI" sz="1800" dirty="0" err="1">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Vanhustyön</a:t>
            </a:r>
            <a:r>
              <a:rPr lang="en-US" altLang="fi-FI" sz="180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 </a:t>
            </a:r>
            <a:r>
              <a:rPr lang="en-US" altLang="fi-FI" sz="1800" dirty="0" err="1">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keskusliiton</a:t>
            </a:r>
            <a:r>
              <a:rPr lang="en-US" altLang="fi-FI" sz="180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 </a:t>
            </a:r>
            <a:r>
              <a:rPr lang="en-US" altLang="fi-FI" sz="1800" dirty="0" err="1">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ryhmä</a:t>
            </a:r>
            <a:r>
              <a:rPr lang="en-US" altLang="fi-FI" sz="180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 ja </a:t>
            </a:r>
            <a:r>
              <a:rPr lang="en-US" altLang="fi-FI" sz="1800" dirty="0" err="1">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viriketoiminnan</a:t>
            </a:r>
            <a:r>
              <a:rPr lang="en-US" altLang="fi-FI" sz="180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 </a:t>
            </a:r>
            <a:r>
              <a:rPr lang="en-US" altLang="fi-FI" sz="1800" dirty="0" err="1">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aineistopankki</a:t>
            </a:r>
            <a:r>
              <a:rPr lang="en-US" altLang="fi-FI" sz="1800" dirty="0">
                <a:solidFill>
                  <a:schemeClr val="accent2"/>
                </a:solidFill>
                <a:latin typeface="+mj-lt"/>
                <a:cs typeface="Arial" panose="020B0604020202020204" pitchFamily="34" charset="0"/>
                <a:hlinkClick r:id="rId8">
                  <a:extLst>
                    <a:ext uri="{A12FA001-AC4F-418D-AE19-62706E023703}">
                      <ahyp:hlinkClr xmlns:ahyp="http://schemas.microsoft.com/office/drawing/2018/hyperlinkcolor" val="tx"/>
                    </a:ext>
                  </a:extLst>
                </a:hlinkClick>
              </a:rPr>
              <a:t> </a:t>
            </a:r>
            <a:r>
              <a:rPr lang="en-US" altLang="fi-FI" sz="1800" dirty="0" err="1">
                <a:solidFill>
                  <a:srgbClr val="000000"/>
                </a:solidFill>
                <a:latin typeface="+mj-lt"/>
                <a:cs typeface="Arial" panose="020B0604020202020204" pitchFamily="34" charset="0"/>
              </a:rPr>
              <a:t>Jumppaohjeet</a:t>
            </a:r>
            <a:r>
              <a:rPr lang="en-US" altLang="fi-FI" sz="1800" dirty="0">
                <a:solidFill>
                  <a:srgbClr val="000000"/>
                </a:solidFill>
                <a:latin typeface="+mj-lt"/>
                <a:cs typeface="Arial" panose="020B0604020202020204" pitchFamily="34" charset="0"/>
              </a:rPr>
              <a:t>, </a:t>
            </a:r>
            <a:r>
              <a:rPr lang="en-US" altLang="fi-FI" sz="1800" dirty="0" err="1">
                <a:solidFill>
                  <a:srgbClr val="000000"/>
                </a:solidFill>
                <a:latin typeface="+mj-lt"/>
                <a:cs typeface="Arial" panose="020B0604020202020204" pitchFamily="34" charset="0"/>
              </a:rPr>
              <a:t>välineet</a:t>
            </a:r>
            <a:r>
              <a:rPr lang="en-US" altLang="fi-FI" sz="1800" dirty="0">
                <a:solidFill>
                  <a:srgbClr val="000000"/>
                </a:solidFill>
                <a:latin typeface="+mj-lt"/>
                <a:cs typeface="Arial" panose="020B0604020202020204" pitchFamily="34" charset="0"/>
              </a:rPr>
              <a:t>, </a:t>
            </a:r>
            <a:r>
              <a:rPr lang="en-US" altLang="fi-FI" sz="1800" dirty="0" err="1">
                <a:solidFill>
                  <a:srgbClr val="000000"/>
                </a:solidFill>
                <a:latin typeface="+mj-lt"/>
                <a:cs typeface="Arial" panose="020B0604020202020204" pitchFamily="34" charset="0"/>
              </a:rPr>
              <a:t>liikuntamuodot</a:t>
            </a:r>
            <a:endParaRPr lang="en-US" altLang="fi-FI" sz="1800" dirty="0">
              <a:solidFill>
                <a:srgbClr val="000000"/>
              </a:solidFill>
              <a:latin typeface="+mj-lt"/>
              <a:cs typeface="Arial" panose="020B0604020202020204" pitchFamily="34" charset="0"/>
            </a:endParaRPr>
          </a:p>
          <a:p>
            <a:pPr marL="0" lvl="0" indent="0" defTabSz="342900" fontAlgn="base">
              <a:lnSpc>
                <a:spcPct val="100000"/>
              </a:lnSpc>
              <a:spcBef>
                <a:spcPts val="600"/>
              </a:spcBef>
              <a:spcAft>
                <a:spcPct val="0"/>
              </a:spcAft>
              <a:buClrTx/>
              <a:buNone/>
            </a:pPr>
            <a:r>
              <a:rPr lang="fi-FI" altLang="fi-FI" sz="1800" dirty="0">
                <a:solidFill>
                  <a:srgbClr val="000000"/>
                </a:solidFill>
                <a:latin typeface="+mj-lt"/>
                <a:cs typeface="Arial" panose="020B0604020202020204" pitchFamily="34" charset="0"/>
              </a:rPr>
              <a:t>Tasapaino ja kehonhallintaharjoitteet</a:t>
            </a:r>
            <a:r>
              <a:rPr lang="fi-FI" altLang="fi-FI" sz="1800" dirty="0">
                <a:solidFill>
                  <a:schemeClr val="accent2"/>
                </a:solidFill>
                <a:latin typeface="+mj-lt"/>
                <a:cs typeface="Arial" panose="020B0604020202020204" pitchFamily="34" charset="0"/>
              </a:rPr>
              <a:t>, </a:t>
            </a:r>
            <a:r>
              <a:rPr lang="fi-FI" altLang="fi-FI" sz="1800" dirty="0">
                <a:solidFill>
                  <a:schemeClr val="accent2"/>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Pääkallokelit-sivusto</a:t>
            </a:r>
            <a:endParaRPr lang="fi-FI" altLang="fi-FI" sz="1800" dirty="0">
              <a:solidFill>
                <a:schemeClr val="accent2"/>
              </a:solidFill>
              <a:latin typeface="+mj-lt"/>
              <a:cs typeface="Arial" panose="020B0604020202020204" pitchFamily="34" charset="0"/>
            </a:endParaRPr>
          </a:p>
          <a:p>
            <a:pPr marL="0" lvl="0" indent="0" defTabSz="342900" fontAlgn="base">
              <a:lnSpc>
                <a:spcPct val="100000"/>
              </a:lnSpc>
              <a:spcBef>
                <a:spcPts val="600"/>
              </a:spcBef>
              <a:spcAft>
                <a:spcPct val="0"/>
              </a:spcAft>
              <a:buClrTx/>
              <a:buNone/>
            </a:pPr>
            <a:r>
              <a:rPr lang="fi-FI" altLang="fi-FI" sz="1800" dirty="0">
                <a:solidFill>
                  <a:schemeClr val="accent2"/>
                </a:solidFill>
                <a:latin typeface="+mj-lt"/>
                <a:cs typeface="Arial" panose="020B0604020202020204" pitchFamily="34" charset="0"/>
                <a:hlinkClick r:id="rId10">
                  <a:extLst>
                    <a:ext uri="{A12FA001-AC4F-418D-AE19-62706E023703}">
                      <ahyp:hlinkClr xmlns:ahyp="http://schemas.microsoft.com/office/drawing/2018/hyperlinkcolor" val="tx"/>
                    </a:ext>
                  </a:extLst>
                </a:hlinkClick>
              </a:rPr>
              <a:t>Kävely kevyemmäksi –kotivoimisteluohjelma</a:t>
            </a:r>
            <a:r>
              <a:rPr lang="fi-FI" altLang="fi-FI" sz="1800" dirty="0">
                <a:solidFill>
                  <a:srgbClr val="000000"/>
                </a:solidFill>
                <a:latin typeface="+mj-lt"/>
                <a:cs typeface="Arial" panose="020B0604020202020204" pitchFamily="34" charset="0"/>
              </a:rPr>
              <a:t>, Ikäinstituutti</a:t>
            </a:r>
          </a:p>
          <a:p>
            <a:endParaRPr lang="fi-FI" dirty="0"/>
          </a:p>
        </p:txBody>
      </p:sp>
      <p:sp>
        <p:nvSpPr>
          <p:cNvPr id="4" name="Footer Placeholder 3">
            <a:extLst>
              <a:ext uri="{FF2B5EF4-FFF2-40B4-BE49-F238E27FC236}">
                <a16:creationId xmlns:a16="http://schemas.microsoft.com/office/drawing/2014/main" id="{9BD34630-54A8-4984-B635-6AF8444D8823}"/>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C1D29ED3-D223-4189-8530-4370E1286B95}"/>
              </a:ext>
            </a:extLst>
          </p:cNvPr>
          <p:cNvSpPr>
            <a:spLocks noGrp="1"/>
          </p:cNvSpPr>
          <p:nvPr>
            <p:ph type="sldNum" sz="quarter" idx="12"/>
          </p:nvPr>
        </p:nvSpPr>
        <p:spPr/>
        <p:txBody>
          <a:bodyPr/>
          <a:lstStyle/>
          <a:p>
            <a:fld id="{3EC19665-757B-4082-B394-D86A0A1D74C0}" type="slidenum">
              <a:rPr lang="fi-FI" smtClean="0"/>
              <a:t>9</a:t>
            </a:fld>
            <a:endParaRPr lang="fi-FI"/>
          </a:p>
        </p:txBody>
      </p:sp>
    </p:spTree>
    <p:extLst>
      <p:ext uri="{BB962C8B-B14F-4D97-AF65-F5344CB8AC3E}">
        <p14:creationId xmlns:p14="http://schemas.microsoft.com/office/powerpoint/2010/main" val="3716460105"/>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1539</Words>
  <Application>Microsoft Office PowerPoint</Application>
  <PresentationFormat>Laajakuva</PresentationFormat>
  <Paragraphs>281</Paragraphs>
  <Slides>26</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26</vt:i4>
      </vt:variant>
    </vt:vector>
  </HeadingPairs>
  <TitlesOfParts>
    <vt:vector size="31" baseType="lpstr">
      <vt:lpstr>Arial</vt:lpstr>
      <vt:lpstr>Calibri</vt:lpstr>
      <vt:lpstr>Corbel</vt:lpstr>
      <vt:lpstr>Wingdings 2</vt:lpstr>
      <vt:lpstr>Frame</vt:lpstr>
      <vt:lpstr>Koti- ja vapaa-ajan tapaturmien ehkäisy – Lisätietoa ja lähteet</vt:lpstr>
      <vt:lpstr>Tapaturmien ehkäisy</vt:lpstr>
      <vt:lpstr>Avun hälyttäminen tapaturman sattuessa </vt:lpstr>
      <vt:lpstr>112-sovellus</vt:lpstr>
      <vt:lpstr>Putoamisissa, liukastumisissa ja kaatumisissa syntyvät vammat</vt:lpstr>
      <vt:lpstr>Toimenpiteet kaatumisten ehkäisemiseksi </vt:lpstr>
      <vt:lpstr>Kaatumisten ehkäisy</vt:lpstr>
      <vt:lpstr>Tiedä ja toimi -kortit</vt:lpstr>
      <vt:lpstr>Tasapaino- ja lihaskunto-harjoituksia</vt:lpstr>
      <vt:lpstr>Liikkumisen suositukset, videot</vt:lpstr>
      <vt:lpstr>PowerPoint-esitys</vt:lpstr>
      <vt:lpstr>Arkiteknologia</vt:lpstr>
      <vt:lpstr>Tarkistuslistoja kodin turvallisuuden varmis-tamiseksi</vt:lpstr>
      <vt:lpstr>Digitaalisia sovelluksia, kampanja-videot </vt:lpstr>
      <vt:lpstr>Tapaturma- indikaattoreiden hyödyntäminen tilaisuuksissa, Sotkanet    Alueelliset tapaturmakatsaukset  Ohjeet Turvakoutseille indikaattorien hakemisesta</vt:lpstr>
      <vt:lpstr>Terveytemme-portaali, esim. erilaisten taustojen vaikutus kaatumiseen</vt:lpstr>
      <vt:lpstr>Ravitsemus</vt:lpstr>
      <vt:lpstr>Päihteet ja kiireen hallinta</vt:lpstr>
      <vt:lpstr>Vesi-turvallisuus</vt:lpstr>
      <vt:lpstr>Myrkytys-tapaturmat</vt:lpstr>
      <vt:lpstr>Palo-turvallisuus</vt:lpstr>
      <vt:lpstr>Muisti-sairaudet ja tapaturmat</vt:lpstr>
      <vt:lpstr>Koulutus-sisältöä pääosin ohjaavat </vt:lpstr>
      <vt:lpstr>Muita valmennuksessa käytettyjä lähteitä </vt:lpstr>
      <vt:lpstr>Muita valmennuksessa käytettyjä lähteitä</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Koti- ja vapaa-ajan tapaturmien ehkäisy – Lisätietoa ja lähteet</dc:title>
  <dc:creator>Kopperi Eeva</dc:creator>
  <cp:lastModifiedBy>Aakko Saara</cp:lastModifiedBy>
  <cp:revision>14</cp:revision>
  <dcterms:created xsi:type="dcterms:W3CDTF">2021-05-31T06:41:33Z</dcterms:created>
  <dcterms:modified xsi:type="dcterms:W3CDTF">2025-03-31T10:54:38Z</dcterms:modified>
</cp:coreProperties>
</file>