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 id="2147483750" r:id="rId3"/>
  </p:sldMasterIdLst>
  <p:notesMasterIdLst>
    <p:notesMasterId r:id="rId18"/>
  </p:notesMasterIdLst>
  <p:sldIdLst>
    <p:sldId id="257" r:id="rId4"/>
    <p:sldId id="1408" r:id="rId5"/>
    <p:sldId id="1433" r:id="rId6"/>
    <p:sldId id="1434" r:id="rId7"/>
    <p:sldId id="1435" r:id="rId8"/>
    <p:sldId id="422" r:id="rId9"/>
    <p:sldId id="1416" r:id="rId10"/>
    <p:sldId id="259" r:id="rId11"/>
    <p:sldId id="1417" r:id="rId12"/>
    <p:sldId id="1436" r:id="rId13"/>
    <p:sldId id="1418" r:id="rId14"/>
    <p:sldId id="1431" r:id="rId15"/>
    <p:sldId id="1430" r:id="rId16"/>
    <p:sldId id="142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3B61B-76D5-4CD1-8E9D-9C5FBA0A76E6}" v="31" dt="2025-03-31T10:28:28.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autoAdjust="0"/>
    <p:restoredTop sz="72542" autoAdjust="0"/>
  </p:normalViewPr>
  <p:slideViewPr>
    <p:cSldViewPr snapToGrid="0">
      <p:cViewPr varScale="1">
        <p:scale>
          <a:sx n="54" d="100"/>
          <a:sy n="54" d="100"/>
        </p:scale>
        <p:origin x="2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hyperlink" Target="http://www.fmi.fi/"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fmi.fi/"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F8D8A-6B32-48EB-8AD2-BB2A4B9C0CBF}"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676854D9-F5FA-4643-8BA5-AE4249C39CE5}">
      <dgm:prSet/>
      <dgm:spPr/>
      <dgm:t>
        <a:bodyPr/>
        <a:lstStyle/>
        <a:p>
          <a:r>
            <a:rPr lang="fi-FI"/>
            <a:t>Lääkitys voi vaikuttaa tasapainoon ja siitä on hyvä keskustella lääkärin kanssa. </a:t>
          </a:r>
          <a:endParaRPr lang="en-US"/>
        </a:p>
      </dgm:t>
    </dgm:pt>
    <dgm:pt modelId="{0CA0F04E-4C98-416C-B876-3B39836CDE09}" type="parTrans" cxnId="{D0AE0312-AF1E-49C2-9F88-4DB624C7263F}">
      <dgm:prSet/>
      <dgm:spPr/>
      <dgm:t>
        <a:bodyPr/>
        <a:lstStyle/>
        <a:p>
          <a:endParaRPr lang="en-US"/>
        </a:p>
      </dgm:t>
    </dgm:pt>
    <dgm:pt modelId="{56FFE536-8047-4F45-9B99-C7FC76A73C19}" type="sibTrans" cxnId="{D0AE0312-AF1E-49C2-9F88-4DB624C7263F}">
      <dgm:prSet/>
      <dgm:spPr/>
      <dgm:t>
        <a:bodyPr/>
        <a:lstStyle/>
        <a:p>
          <a:endParaRPr lang="en-US"/>
        </a:p>
      </dgm:t>
    </dgm:pt>
    <dgm:pt modelId="{2E63B99D-DA20-493F-86E3-6017B8390880}">
      <dgm:prSet/>
      <dgm:spPr/>
      <dgm:t>
        <a:bodyPr/>
        <a:lstStyle/>
        <a:p>
          <a:r>
            <a:rPr lang="fi-FI"/>
            <a:t>Myös näkökyky kannattaa tarkistuttaa säännöllisesti. </a:t>
          </a:r>
          <a:endParaRPr lang="en-US"/>
        </a:p>
      </dgm:t>
    </dgm:pt>
    <dgm:pt modelId="{1509A1F2-1AD0-4BF3-B7DB-10A7FF15A565}" type="parTrans" cxnId="{0E660213-889C-4CAA-9F25-64AF63C58781}">
      <dgm:prSet/>
      <dgm:spPr/>
      <dgm:t>
        <a:bodyPr/>
        <a:lstStyle/>
        <a:p>
          <a:endParaRPr lang="en-US"/>
        </a:p>
      </dgm:t>
    </dgm:pt>
    <dgm:pt modelId="{4349DD79-5FC1-4323-A42F-81280C9CF36B}" type="sibTrans" cxnId="{0E660213-889C-4CAA-9F25-64AF63C58781}">
      <dgm:prSet/>
      <dgm:spPr/>
      <dgm:t>
        <a:bodyPr/>
        <a:lstStyle/>
        <a:p>
          <a:endParaRPr lang="en-US"/>
        </a:p>
      </dgm:t>
    </dgm:pt>
    <dgm:pt modelId="{2E17A0C9-BCCD-456E-AC7F-B3EFBA854BD8}">
      <dgm:prSet/>
      <dgm:spPr/>
      <dgm:t>
        <a:bodyPr/>
        <a:lstStyle/>
        <a:p>
          <a:r>
            <a:rPr lang="fi-FI"/>
            <a:t>Sairauksien ja vammojen ehkäisy ja hyvä kuntoutus.</a:t>
          </a:r>
          <a:endParaRPr lang="en-US"/>
        </a:p>
      </dgm:t>
    </dgm:pt>
    <dgm:pt modelId="{8E44B8D2-D68A-4D2B-8330-A264BAC240B4}" type="parTrans" cxnId="{64AA0953-83E2-429B-A58D-D25948850ED3}">
      <dgm:prSet/>
      <dgm:spPr/>
      <dgm:t>
        <a:bodyPr/>
        <a:lstStyle/>
        <a:p>
          <a:endParaRPr lang="en-US"/>
        </a:p>
      </dgm:t>
    </dgm:pt>
    <dgm:pt modelId="{01BC1989-B54C-4248-B084-4BAFFB4CDC58}" type="sibTrans" cxnId="{64AA0953-83E2-429B-A58D-D25948850ED3}">
      <dgm:prSet/>
      <dgm:spPr/>
      <dgm:t>
        <a:bodyPr/>
        <a:lstStyle/>
        <a:p>
          <a:endParaRPr lang="en-US"/>
        </a:p>
      </dgm:t>
    </dgm:pt>
    <dgm:pt modelId="{FA354290-5C50-4F97-B4A5-0A4134B2339A}">
      <dgm:prSet/>
      <dgm:spPr/>
      <dgm:t>
        <a:bodyPr/>
        <a:lstStyle/>
        <a:p>
          <a:r>
            <a:rPr lang="fi-FI"/>
            <a:t>Tarvittavien apuvälineiden käyttäminen.</a:t>
          </a:r>
          <a:endParaRPr lang="en-US"/>
        </a:p>
      </dgm:t>
    </dgm:pt>
    <dgm:pt modelId="{7DBB3A02-D3E2-43BB-9320-2F7989288AFD}" type="parTrans" cxnId="{7B335761-3572-40A3-B420-CD4A7BCF8BC3}">
      <dgm:prSet/>
      <dgm:spPr/>
      <dgm:t>
        <a:bodyPr/>
        <a:lstStyle/>
        <a:p>
          <a:endParaRPr lang="en-US"/>
        </a:p>
      </dgm:t>
    </dgm:pt>
    <dgm:pt modelId="{735364E2-8B5B-4CFF-AE61-EA5740348CC1}" type="sibTrans" cxnId="{7B335761-3572-40A3-B420-CD4A7BCF8BC3}">
      <dgm:prSet/>
      <dgm:spPr/>
      <dgm:t>
        <a:bodyPr/>
        <a:lstStyle/>
        <a:p>
          <a:endParaRPr lang="en-US"/>
        </a:p>
      </dgm:t>
    </dgm:pt>
    <dgm:pt modelId="{3E8E953C-095A-49D5-A1E1-11231DC76586}">
      <dgm:prSet/>
      <dgm:spPr/>
      <dgm:t>
        <a:bodyPr/>
        <a:lstStyle/>
        <a:p>
          <a:r>
            <a:rPr lang="fi-FI"/>
            <a:t>Kaatumisessa syntyvien iskujen vaimennus esim. lonkkasuojat, lattiapintojen pehmustus.</a:t>
          </a:r>
          <a:endParaRPr lang="en-US"/>
        </a:p>
      </dgm:t>
    </dgm:pt>
    <dgm:pt modelId="{6462CC49-F5A2-4971-8B12-6DD801151CFB}" type="parTrans" cxnId="{48D9EBFB-02CC-40DC-B79A-1110EA55218C}">
      <dgm:prSet/>
      <dgm:spPr/>
      <dgm:t>
        <a:bodyPr/>
        <a:lstStyle/>
        <a:p>
          <a:endParaRPr lang="en-US"/>
        </a:p>
      </dgm:t>
    </dgm:pt>
    <dgm:pt modelId="{A4170E29-F2CF-4DE9-8D62-9F09A00AECCC}" type="sibTrans" cxnId="{48D9EBFB-02CC-40DC-B79A-1110EA55218C}">
      <dgm:prSet/>
      <dgm:spPr/>
      <dgm:t>
        <a:bodyPr/>
        <a:lstStyle/>
        <a:p>
          <a:endParaRPr lang="en-US"/>
        </a:p>
      </dgm:t>
    </dgm:pt>
    <dgm:pt modelId="{7BC49CCB-9F1F-4F5B-97C2-1236BA2CD866}">
      <dgm:prSet/>
      <dgm:spPr/>
      <dgm:t>
        <a:bodyPr/>
        <a:lstStyle/>
        <a:p>
          <a:r>
            <a:rPr lang="fi-FI"/>
            <a:t>Monipuolinen ja säännöllinen ravitsemus. Kalsium ja D-vitamiini ja proteiini. </a:t>
          </a:r>
          <a:endParaRPr lang="en-US"/>
        </a:p>
      </dgm:t>
    </dgm:pt>
    <dgm:pt modelId="{9883B642-3C50-4A75-A847-BCF9CB0108E2}" type="parTrans" cxnId="{B4801317-AE21-4BDE-9ADF-0F16D9F7A2A5}">
      <dgm:prSet/>
      <dgm:spPr/>
      <dgm:t>
        <a:bodyPr/>
        <a:lstStyle/>
        <a:p>
          <a:endParaRPr lang="en-US"/>
        </a:p>
      </dgm:t>
    </dgm:pt>
    <dgm:pt modelId="{41399B0D-BC43-4BB7-BA96-B7515E70C805}" type="sibTrans" cxnId="{B4801317-AE21-4BDE-9ADF-0F16D9F7A2A5}">
      <dgm:prSet/>
      <dgm:spPr/>
      <dgm:t>
        <a:bodyPr/>
        <a:lstStyle/>
        <a:p>
          <a:endParaRPr lang="en-US"/>
        </a:p>
      </dgm:t>
    </dgm:pt>
    <dgm:pt modelId="{50D4073C-F256-45A9-9D44-DD692E6D393A}">
      <dgm:prSet/>
      <dgm:spPr/>
      <dgm:t>
        <a:bodyPr/>
        <a:lstStyle/>
        <a:p>
          <a:r>
            <a:rPr lang="fi-FI"/>
            <a:t>Alkoholin kohtuullinen käyttö.</a:t>
          </a:r>
          <a:endParaRPr lang="en-US"/>
        </a:p>
      </dgm:t>
    </dgm:pt>
    <dgm:pt modelId="{FB670860-6D3A-4755-ACFF-A447DF370A2B}" type="parTrans" cxnId="{73EAEBD7-C6B7-42DF-83E6-F10F00003A15}">
      <dgm:prSet/>
      <dgm:spPr/>
      <dgm:t>
        <a:bodyPr/>
        <a:lstStyle/>
        <a:p>
          <a:endParaRPr lang="en-US"/>
        </a:p>
      </dgm:t>
    </dgm:pt>
    <dgm:pt modelId="{F9A12C4A-5E7D-470F-A429-67FE00422D77}" type="sibTrans" cxnId="{73EAEBD7-C6B7-42DF-83E6-F10F00003A15}">
      <dgm:prSet/>
      <dgm:spPr/>
      <dgm:t>
        <a:bodyPr/>
        <a:lstStyle/>
        <a:p>
          <a:endParaRPr lang="en-US"/>
        </a:p>
      </dgm:t>
    </dgm:pt>
    <dgm:pt modelId="{DF0A0192-1D50-4CBD-B161-68DEE56F07F6}">
      <dgm:prSet/>
      <dgm:spPr/>
      <dgm:t>
        <a:bodyPr/>
        <a:lstStyle/>
        <a:p>
          <a:r>
            <a:rPr lang="fi-FI"/>
            <a:t>Mielenvirkeys ja henkinen turvallisuus. </a:t>
          </a:r>
          <a:endParaRPr lang="en-US"/>
        </a:p>
      </dgm:t>
    </dgm:pt>
    <dgm:pt modelId="{4B62AE41-B9DD-4951-9F36-29E52DC5BAA8}" type="parTrans" cxnId="{2D4DE59E-78B4-4AF3-9AA7-0513A2B0BF2D}">
      <dgm:prSet/>
      <dgm:spPr/>
      <dgm:t>
        <a:bodyPr/>
        <a:lstStyle/>
        <a:p>
          <a:endParaRPr lang="en-US"/>
        </a:p>
      </dgm:t>
    </dgm:pt>
    <dgm:pt modelId="{41D0710C-75F9-4A49-9A51-C4D9E33868A5}" type="sibTrans" cxnId="{2D4DE59E-78B4-4AF3-9AA7-0513A2B0BF2D}">
      <dgm:prSet/>
      <dgm:spPr/>
      <dgm:t>
        <a:bodyPr/>
        <a:lstStyle/>
        <a:p>
          <a:endParaRPr lang="en-US"/>
        </a:p>
      </dgm:t>
    </dgm:pt>
    <dgm:pt modelId="{10524D0D-E0A6-43F8-8D25-AE8BC919B4D2}">
      <dgm:prSet/>
      <dgm:spPr/>
      <dgm:t>
        <a:bodyPr/>
        <a:lstStyle/>
        <a:p>
          <a:r>
            <a:rPr lang="fi-FI"/>
            <a:t>Toimintakyvyn ja sen rajojen sekä turvallisuusriskien tiedostaminen. </a:t>
          </a:r>
          <a:endParaRPr lang="en-US"/>
        </a:p>
      </dgm:t>
    </dgm:pt>
    <dgm:pt modelId="{11978C01-5A54-4531-BBD1-C00C15C96CA0}" type="parTrans" cxnId="{505EF8A6-778F-412B-9114-A219E9258908}">
      <dgm:prSet/>
      <dgm:spPr/>
      <dgm:t>
        <a:bodyPr/>
        <a:lstStyle/>
        <a:p>
          <a:endParaRPr lang="en-US"/>
        </a:p>
      </dgm:t>
    </dgm:pt>
    <dgm:pt modelId="{0570A539-C07E-4CDB-8953-3385DEB464F7}" type="sibTrans" cxnId="{505EF8A6-778F-412B-9114-A219E9258908}">
      <dgm:prSet/>
      <dgm:spPr/>
      <dgm:t>
        <a:bodyPr/>
        <a:lstStyle/>
        <a:p>
          <a:endParaRPr lang="en-US"/>
        </a:p>
      </dgm:t>
    </dgm:pt>
    <dgm:pt modelId="{B03D7D7D-E45A-4D65-8EE0-10C34A6FB718}" type="pres">
      <dgm:prSet presAssocID="{C38F8D8A-6B32-48EB-8AD2-BB2A4B9C0CBF}" presName="diagram" presStyleCnt="0">
        <dgm:presLayoutVars>
          <dgm:dir/>
          <dgm:resizeHandles val="exact"/>
        </dgm:presLayoutVars>
      </dgm:prSet>
      <dgm:spPr/>
    </dgm:pt>
    <dgm:pt modelId="{F331B5D6-BE95-4CDC-9B0D-928DD3B9A90D}" type="pres">
      <dgm:prSet presAssocID="{676854D9-F5FA-4643-8BA5-AE4249C39CE5}" presName="node" presStyleLbl="node1" presStyleIdx="0" presStyleCnt="9">
        <dgm:presLayoutVars>
          <dgm:bulletEnabled val="1"/>
        </dgm:presLayoutVars>
      </dgm:prSet>
      <dgm:spPr/>
    </dgm:pt>
    <dgm:pt modelId="{55E31394-9400-4A40-987E-FC14A3EE8464}" type="pres">
      <dgm:prSet presAssocID="{56FFE536-8047-4F45-9B99-C7FC76A73C19}" presName="sibTrans" presStyleCnt="0"/>
      <dgm:spPr/>
    </dgm:pt>
    <dgm:pt modelId="{5255B42E-474C-496B-ADAE-AF48BB6875FF}" type="pres">
      <dgm:prSet presAssocID="{2E63B99D-DA20-493F-86E3-6017B8390880}" presName="node" presStyleLbl="node1" presStyleIdx="1" presStyleCnt="9">
        <dgm:presLayoutVars>
          <dgm:bulletEnabled val="1"/>
        </dgm:presLayoutVars>
      </dgm:prSet>
      <dgm:spPr/>
    </dgm:pt>
    <dgm:pt modelId="{EE5346CA-15EF-4EEB-8B07-88D42F31A1EE}" type="pres">
      <dgm:prSet presAssocID="{4349DD79-5FC1-4323-A42F-81280C9CF36B}" presName="sibTrans" presStyleCnt="0"/>
      <dgm:spPr/>
    </dgm:pt>
    <dgm:pt modelId="{E5E661A5-DC6E-4B62-959D-4F69EC783DCD}" type="pres">
      <dgm:prSet presAssocID="{2E17A0C9-BCCD-456E-AC7F-B3EFBA854BD8}" presName="node" presStyleLbl="node1" presStyleIdx="2" presStyleCnt="9">
        <dgm:presLayoutVars>
          <dgm:bulletEnabled val="1"/>
        </dgm:presLayoutVars>
      </dgm:prSet>
      <dgm:spPr/>
    </dgm:pt>
    <dgm:pt modelId="{35CED68F-0639-498B-BE06-05FC16BC46E0}" type="pres">
      <dgm:prSet presAssocID="{01BC1989-B54C-4248-B084-4BAFFB4CDC58}" presName="sibTrans" presStyleCnt="0"/>
      <dgm:spPr/>
    </dgm:pt>
    <dgm:pt modelId="{8B025690-0ACA-45A0-915B-C2BB7938F333}" type="pres">
      <dgm:prSet presAssocID="{FA354290-5C50-4F97-B4A5-0A4134B2339A}" presName="node" presStyleLbl="node1" presStyleIdx="3" presStyleCnt="9">
        <dgm:presLayoutVars>
          <dgm:bulletEnabled val="1"/>
        </dgm:presLayoutVars>
      </dgm:prSet>
      <dgm:spPr/>
    </dgm:pt>
    <dgm:pt modelId="{E39ACABC-D10A-4F7B-A2B0-F35C08375B7A}" type="pres">
      <dgm:prSet presAssocID="{735364E2-8B5B-4CFF-AE61-EA5740348CC1}" presName="sibTrans" presStyleCnt="0"/>
      <dgm:spPr/>
    </dgm:pt>
    <dgm:pt modelId="{574D0E5B-1D7E-4E18-8E88-1B6140DAB76D}" type="pres">
      <dgm:prSet presAssocID="{3E8E953C-095A-49D5-A1E1-11231DC76586}" presName="node" presStyleLbl="node1" presStyleIdx="4" presStyleCnt="9">
        <dgm:presLayoutVars>
          <dgm:bulletEnabled val="1"/>
        </dgm:presLayoutVars>
      </dgm:prSet>
      <dgm:spPr/>
    </dgm:pt>
    <dgm:pt modelId="{E0CBCAA3-E13C-4093-A741-54985C848143}" type="pres">
      <dgm:prSet presAssocID="{A4170E29-F2CF-4DE9-8D62-9F09A00AECCC}" presName="sibTrans" presStyleCnt="0"/>
      <dgm:spPr/>
    </dgm:pt>
    <dgm:pt modelId="{AD5A34DA-0E78-4AC3-B9E7-BC122FFBA2BE}" type="pres">
      <dgm:prSet presAssocID="{7BC49CCB-9F1F-4F5B-97C2-1236BA2CD866}" presName="node" presStyleLbl="node1" presStyleIdx="5" presStyleCnt="9">
        <dgm:presLayoutVars>
          <dgm:bulletEnabled val="1"/>
        </dgm:presLayoutVars>
      </dgm:prSet>
      <dgm:spPr/>
    </dgm:pt>
    <dgm:pt modelId="{0B3887C6-EDF0-450C-A826-083898DEBAF1}" type="pres">
      <dgm:prSet presAssocID="{41399B0D-BC43-4BB7-BA96-B7515E70C805}" presName="sibTrans" presStyleCnt="0"/>
      <dgm:spPr/>
    </dgm:pt>
    <dgm:pt modelId="{8D083397-46F7-4D81-B8E1-AC5BC5C7EC24}" type="pres">
      <dgm:prSet presAssocID="{50D4073C-F256-45A9-9D44-DD692E6D393A}" presName="node" presStyleLbl="node1" presStyleIdx="6" presStyleCnt="9">
        <dgm:presLayoutVars>
          <dgm:bulletEnabled val="1"/>
        </dgm:presLayoutVars>
      </dgm:prSet>
      <dgm:spPr/>
    </dgm:pt>
    <dgm:pt modelId="{AB8F544D-E8BF-4988-A965-1B2A993AEB4C}" type="pres">
      <dgm:prSet presAssocID="{F9A12C4A-5E7D-470F-A429-67FE00422D77}" presName="sibTrans" presStyleCnt="0"/>
      <dgm:spPr/>
    </dgm:pt>
    <dgm:pt modelId="{A69D423D-C973-48FD-AD11-0DD0D8C2821C}" type="pres">
      <dgm:prSet presAssocID="{DF0A0192-1D50-4CBD-B161-68DEE56F07F6}" presName="node" presStyleLbl="node1" presStyleIdx="7" presStyleCnt="9">
        <dgm:presLayoutVars>
          <dgm:bulletEnabled val="1"/>
        </dgm:presLayoutVars>
      </dgm:prSet>
      <dgm:spPr/>
    </dgm:pt>
    <dgm:pt modelId="{62642B48-075A-49A3-A1CC-AB8A7431D6CF}" type="pres">
      <dgm:prSet presAssocID="{41D0710C-75F9-4A49-9A51-C4D9E33868A5}" presName="sibTrans" presStyleCnt="0"/>
      <dgm:spPr/>
    </dgm:pt>
    <dgm:pt modelId="{2B4AD78F-B881-4514-9635-74D63879E332}" type="pres">
      <dgm:prSet presAssocID="{10524D0D-E0A6-43F8-8D25-AE8BC919B4D2}" presName="node" presStyleLbl="node1" presStyleIdx="8" presStyleCnt="9">
        <dgm:presLayoutVars>
          <dgm:bulletEnabled val="1"/>
        </dgm:presLayoutVars>
      </dgm:prSet>
      <dgm:spPr/>
    </dgm:pt>
  </dgm:ptLst>
  <dgm:cxnLst>
    <dgm:cxn modelId="{D0AE0312-AF1E-49C2-9F88-4DB624C7263F}" srcId="{C38F8D8A-6B32-48EB-8AD2-BB2A4B9C0CBF}" destId="{676854D9-F5FA-4643-8BA5-AE4249C39CE5}" srcOrd="0" destOrd="0" parTransId="{0CA0F04E-4C98-416C-B876-3B39836CDE09}" sibTransId="{56FFE536-8047-4F45-9B99-C7FC76A73C19}"/>
    <dgm:cxn modelId="{0E660213-889C-4CAA-9F25-64AF63C58781}" srcId="{C38F8D8A-6B32-48EB-8AD2-BB2A4B9C0CBF}" destId="{2E63B99D-DA20-493F-86E3-6017B8390880}" srcOrd="1" destOrd="0" parTransId="{1509A1F2-1AD0-4BF3-B7DB-10A7FF15A565}" sibTransId="{4349DD79-5FC1-4323-A42F-81280C9CF36B}"/>
    <dgm:cxn modelId="{B4801317-AE21-4BDE-9ADF-0F16D9F7A2A5}" srcId="{C38F8D8A-6B32-48EB-8AD2-BB2A4B9C0CBF}" destId="{7BC49CCB-9F1F-4F5B-97C2-1236BA2CD866}" srcOrd="5" destOrd="0" parTransId="{9883B642-3C50-4A75-A847-BCF9CB0108E2}" sibTransId="{41399B0D-BC43-4BB7-BA96-B7515E70C805}"/>
    <dgm:cxn modelId="{FF1E613E-C41B-4DB2-97A6-F7B499C30826}" type="presOf" srcId="{7BC49CCB-9F1F-4F5B-97C2-1236BA2CD866}" destId="{AD5A34DA-0E78-4AC3-B9E7-BC122FFBA2BE}" srcOrd="0" destOrd="0" presId="urn:microsoft.com/office/officeart/2005/8/layout/default"/>
    <dgm:cxn modelId="{7B335761-3572-40A3-B420-CD4A7BCF8BC3}" srcId="{C38F8D8A-6B32-48EB-8AD2-BB2A4B9C0CBF}" destId="{FA354290-5C50-4F97-B4A5-0A4134B2339A}" srcOrd="3" destOrd="0" parTransId="{7DBB3A02-D3E2-43BB-9320-2F7989288AFD}" sibTransId="{735364E2-8B5B-4CFF-AE61-EA5740348CC1}"/>
    <dgm:cxn modelId="{64AA0953-83E2-429B-A58D-D25948850ED3}" srcId="{C38F8D8A-6B32-48EB-8AD2-BB2A4B9C0CBF}" destId="{2E17A0C9-BCCD-456E-AC7F-B3EFBA854BD8}" srcOrd="2" destOrd="0" parTransId="{8E44B8D2-D68A-4D2B-8330-A264BAC240B4}" sibTransId="{01BC1989-B54C-4248-B084-4BAFFB4CDC58}"/>
    <dgm:cxn modelId="{24A22178-ACD8-40E1-9223-FCAD88C0202F}" type="presOf" srcId="{676854D9-F5FA-4643-8BA5-AE4249C39CE5}" destId="{F331B5D6-BE95-4CDC-9B0D-928DD3B9A90D}" srcOrd="0" destOrd="0" presId="urn:microsoft.com/office/officeart/2005/8/layout/default"/>
    <dgm:cxn modelId="{16791D97-DCAB-4528-B3FC-3E520C5D29DC}" type="presOf" srcId="{10524D0D-E0A6-43F8-8D25-AE8BC919B4D2}" destId="{2B4AD78F-B881-4514-9635-74D63879E332}" srcOrd="0" destOrd="0" presId="urn:microsoft.com/office/officeart/2005/8/layout/default"/>
    <dgm:cxn modelId="{A162E39A-B7C0-436E-8870-B5F9989B37C7}" type="presOf" srcId="{50D4073C-F256-45A9-9D44-DD692E6D393A}" destId="{8D083397-46F7-4D81-B8E1-AC5BC5C7EC24}" srcOrd="0" destOrd="0" presId="urn:microsoft.com/office/officeart/2005/8/layout/default"/>
    <dgm:cxn modelId="{9382EF9A-FBE1-4F5B-88A5-326C33875D33}" type="presOf" srcId="{3E8E953C-095A-49D5-A1E1-11231DC76586}" destId="{574D0E5B-1D7E-4E18-8E88-1B6140DAB76D}" srcOrd="0" destOrd="0" presId="urn:microsoft.com/office/officeart/2005/8/layout/default"/>
    <dgm:cxn modelId="{2D4DE59E-78B4-4AF3-9AA7-0513A2B0BF2D}" srcId="{C38F8D8A-6B32-48EB-8AD2-BB2A4B9C0CBF}" destId="{DF0A0192-1D50-4CBD-B161-68DEE56F07F6}" srcOrd="7" destOrd="0" parTransId="{4B62AE41-B9DD-4951-9F36-29E52DC5BAA8}" sibTransId="{41D0710C-75F9-4A49-9A51-C4D9E33868A5}"/>
    <dgm:cxn modelId="{505EF8A6-778F-412B-9114-A219E9258908}" srcId="{C38F8D8A-6B32-48EB-8AD2-BB2A4B9C0CBF}" destId="{10524D0D-E0A6-43F8-8D25-AE8BC919B4D2}" srcOrd="8" destOrd="0" parTransId="{11978C01-5A54-4531-BBD1-C00C15C96CA0}" sibTransId="{0570A539-C07E-4CDB-8953-3385DEB464F7}"/>
    <dgm:cxn modelId="{7776C4D4-468C-437D-9B33-28F529087E43}" type="presOf" srcId="{C38F8D8A-6B32-48EB-8AD2-BB2A4B9C0CBF}" destId="{B03D7D7D-E45A-4D65-8EE0-10C34A6FB718}" srcOrd="0" destOrd="0" presId="urn:microsoft.com/office/officeart/2005/8/layout/default"/>
    <dgm:cxn modelId="{73EAEBD7-C6B7-42DF-83E6-F10F00003A15}" srcId="{C38F8D8A-6B32-48EB-8AD2-BB2A4B9C0CBF}" destId="{50D4073C-F256-45A9-9D44-DD692E6D393A}" srcOrd="6" destOrd="0" parTransId="{FB670860-6D3A-4755-ACFF-A447DF370A2B}" sibTransId="{F9A12C4A-5E7D-470F-A429-67FE00422D77}"/>
    <dgm:cxn modelId="{62A4DDD9-F19C-4B60-8B69-C892EE28A326}" type="presOf" srcId="{FA354290-5C50-4F97-B4A5-0A4134B2339A}" destId="{8B025690-0ACA-45A0-915B-C2BB7938F333}" srcOrd="0" destOrd="0" presId="urn:microsoft.com/office/officeart/2005/8/layout/default"/>
    <dgm:cxn modelId="{092FC2E0-62F0-435C-92B8-5F5E89F7E2FB}" type="presOf" srcId="{2E17A0C9-BCCD-456E-AC7F-B3EFBA854BD8}" destId="{E5E661A5-DC6E-4B62-959D-4F69EC783DCD}" srcOrd="0" destOrd="0" presId="urn:microsoft.com/office/officeart/2005/8/layout/default"/>
    <dgm:cxn modelId="{143DBEF9-4E2D-4E3A-AF16-8B88C32E782A}" type="presOf" srcId="{DF0A0192-1D50-4CBD-B161-68DEE56F07F6}" destId="{A69D423D-C973-48FD-AD11-0DD0D8C2821C}" srcOrd="0" destOrd="0" presId="urn:microsoft.com/office/officeart/2005/8/layout/default"/>
    <dgm:cxn modelId="{48D9EBFB-02CC-40DC-B79A-1110EA55218C}" srcId="{C38F8D8A-6B32-48EB-8AD2-BB2A4B9C0CBF}" destId="{3E8E953C-095A-49D5-A1E1-11231DC76586}" srcOrd="4" destOrd="0" parTransId="{6462CC49-F5A2-4971-8B12-6DD801151CFB}" sibTransId="{A4170E29-F2CF-4DE9-8D62-9F09A00AECCC}"/>
    <dgm:cxn modelId="{0A60A5FD-3CFF-4AA9-B1E8-0324BB0433F1}" type="presOf" srcId="{2E63B99D-DA20-493F-86E3-6017B8390880}" destId="{5255B42E-474C-496B-ADAE-AF48BB6875FF}" srcOrd="0" destOrd="0" presId="urn:microsoft.com/office/officeart/2005/8/layout/default"/>
    <dgm:cxn modelId="{3C3163F5-C01A-4851-8E96-4553E4DAD442}" type="presParOf" srcId="{B03D7D7D-E45A-4D65-8EE0-10C34A6FB718}" destId="{F331B5D6-BE95-4CDC-9B0D-928DD3B9A90D}" srcOrd="0" destOrd="0" presId="urn:microsoft.com/office/officeart/2005/8/layout/default"/>
    <dgm:cxn modelId="{6D1D00BF-9EB9-4E0D-BE98-1B34DE6CC965}" type="presParOf" srcId="{B03D7D7D-E45A-4D65-8EE0-10C34A6FB718}" destId="{55E31394-9400-4A40-987E-FC14A3EE8464}" srcOrd="1" destOrd="0" presId="urn:microsoft.com/office/officeart/2005/8/layout/default"/>
    <dgm:cxn modelId="{6BD98DD9-EF81-4413-AF4C-71696DC64980}" type="presParOf" srcId="{B03D7D7D-E45A-4D65-8EE0-10C34A6FB718}" destId="{5255B42E-474C-496B-ADAE-AF48BB6875FF}" srcOrd="2" destOrd="0" presId="urn:microsoft.com/office/officeart/2005/8/layout/default"/>
    <dgm:cxn modelId="{ACDB1777-1D10-4E9B-9F83-56C2C27F9570}" type="presParOf" srcId="{B03D7D7D-E45A-4D65-8EE0-10C34A6FB718}" destId="{EE5346CA-15EF-4EEB-8B07-88D42F31A1EE}" srcOrd="3" destOrd="0" presId="urn:microsoft.com/office/officeart/2005/8/layout/default"/>
    <dgm:cxn modelId="{1A4CEA0A-07A7-4C22-AAAE-FE80F58B95FF}" type="presParOf" srcId="{B03D7D7D-E45A-4D65-8EE0-10C34A6FB718}" destId="{E5E661A5-DC6E-4B62-959D-4F69EC783DCD}" srcOrd="4" destOrd="0" presId="urn:microsoft.com/office/officeart/2005/8/layout/default"/>
    <dgm:cxn modelId="{D26755BA-02EB-4394-90B1-20033E68913D}" type="presParOf" srcId="{B03D7D7D-E45A-4D65-8EE0-10C34A6FB718}" destId="{35CED68F-0639-498B-BE06-05FC16BC46E0}" srcOrd="5" destOrd="0" presId="urn:microsoft.com/office/officeart/2005/8/layout/default"/>
    <dgm:cxn modelId="{99F5D877-E8CE-491E-A43E-F854F428EA55}" type="presParOf" srcId="{B03D7D7D-E45A-4D65-8EE0-10C34A6FB718}" destId="{8B025690-0ACA-45A0-915B-C2BB7938F333}" srcOrd="6" destOrd="0" presId="urn:microsoft.com/office/officeart/2005/8/layout/default"/>
    <dgm:cxn modelId="{F922C220-109D-4332-AB78-48F397FF3253}" type="presParOf" srcId="{B03D7D7D-E45A-4D65-8EE0-10C34A6FB718}" destId="{E39ACABC-D10A-4F7B-A2B0-F35C08375B7A}" srcOrd="7" destOrd="0" presId="urn:microsoft.com/office/officeart/2005/8/layout/default"/>
    <dgm:cxn modelId="{CB900E2F-3209-4F8C-867E-C9ACDF309140}" type="presParOf" srcId="{B03D7D7D-E45A-4D65-8EE0-10C34A6FB718}" destId="{574D0E5B-1D7E-4E18-8E88-1B6140DAB76D}" srcOrd="8" destOrd="0" presId="urn:microsoft.com/office/officeart/2005/8/layout/default"/>
    <dgm:cxn modelId="{D9692DC6-75E6-4D37-9EDE-F6CC57E89AAD}" type="presParOf" srcId="{B03D7D7D-E45A-4D65-8EE0-10C34A6FB718}" destId="{E0CBCAA3-E13C-4093-A741-54985C848143}" srcOrd="9" destOrd="0" presId="urn:microsoft.com/office/officeart/2005/8/layout/default"/>
    <dgm:cxn modelId="{CA412A43-81F8-4CD0-A903-E7516E20DAC1}" type="presParOf" srcId="{B03D7D7D-E45A-4D65-8EE0-10C34A6FB718}" destId="{AD5A34DA-0E78-4AC3-B9E7-BC122FFBA2BE}" srcOrd="10" destOrd="0" presId="urn:microsoft.com/office/officeart/2005/8/layout/default"/>
    <dgm:cxn modelId="{C9B71DEA-4E7B-4849-A552-CED103E263F4}" type="presParOf" srcId="{B03D7D7D-E45A-4D65-8EE0-10C34A6FB718}" destId="{0B3887C6-EDF0-450C-A826-083898DEBAF1}" srcOrd="11" destOrd="0" presId="urn:microsoft.com/office/officeart/2005/8/layout/default"/>
    <dgm:cxn modelId="{F4F67CF2-1942-42EE-8E04-55F65BB84064}" type="presParOf" srcId="{B03D7D7D-E45A-4D65-8EE0-10C34A6FB718}" destId="{8D083397-46F7-4D81-B8E1-AC5BC5C7EC24}" srcOrd="12" destOrd="0" presId="urn:microsoft.com/office/officeart/2005/8/layout/default"/>
    <dgm:cxn modelId="{E9D65DA2-0B49-4577-96BE-A1F5E0A25D8E}" type="presParOf" srcId="{B03D7D7D-E45A-4D65-8EE0-10C34A6FB718}" destId="{AB8F544D-E8BF-4988-A965-1B2A993AEB4C}" srcOrd="13" destOrd="0" presId="urn:microsoft.com/office/officeart/2005/8/layout/default"/>
    <dgm:cxn modelId="{D5928E5F-B956-4D54-B471-DAB82CB67F4B}" type="presParOf" srcId="{B03D7D7D-E45A-4D65-8EE0-10C34A6FB718}" destId="{A69D423D-C973-48FD-AD11-0DD0D8C2821C}" srcOrd="14" destOrd="0" presId="urn:microsoft.com/office/officeart/2005/8/layout/default"/>
    <dgm:cxn modelId="{5E5D41A6-F085-4DB7-9201-7755800561D7}" type="presParOf" srcId="{B03D7D7D-E45A-4D65-8EE0-10C34A6FB718}" destId="{62642B48-075A-49A3-A1CC-AB8A7431D6CF}" srcOrd="15" destOrd="0" presId="urn:microsoft.com/office/officeart/2005/8/layout/default"/>
    <dgm:cxn modelId="{792F4CF4-129F-4A25-A9AE-433044A493E9}" type="presParOf" srcId="{B03D7D7D-E45A-4D65-8EE0-10C34A6FB718}" destId="{2B4AD78F-B881-4514-9635-74D63879E332}"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B7601-6D84-44FE-8DA7-3FB1332B35F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94409416-9A66-457F-B744-8A6FC44868E0}">
      <dgm:prSet custT="1"/>
      <dgm:spPr/>
      <dgm:t>
        <a:bodyPr/>
        <a:lstStyle/>
        <a:p>
          <a:r>
            <a:rPr lang="fi-FI" sz="1800" b="0" i="0" dirty="0"/>
            <a:t>Valitse </a:t>
          </a:r>
          <a:r>
            <a:rPr lang="fi-FI" sz="1800" b="1" i="0" dirty="0"/>
            <a:t>kengät</a:t>
          </a:r>
          <a:r>
            <a:rPr lang="fi-FI" sz="1800" b="0" i="0" dirty="0"/>
            <a:t> kelin mukaan ja käytä </a:t>
          </a:r>
          <a:r>
            <a:rPr lang="fi-FI" sz="1800" b="1" i="0" dirty="0"/>
            <a:t>liukuesteitä</a:t>
          </a:r>
          <a:r>
            <a:rPr lang="fi-FI" sz="1500" b="0" i="0" dirty="0"/>
            <a:t>. </a:t>
          </a:r>
          <a:r>
            <a:rPr lang="en-US" sz="1500" b="0" i="0" dirty="0"/>
            <a:t>​</a:t>
          </a:r>
          <a:endParaRPr lang="en-US" sz="1500" dirty="0"/>
        </a:p>
      </dgm:t>
    </dgm:pt>
    <dgm:pt modelId="{F85B9F41-CB80-4D57-90F2-EECF8A607AA5}" type="parTrans" cxnId="{1E447D3C-9199-4030-8520-E632BE740D8B}">
      <dgm:prSet/>
      <dgm:spPr/>
      <dgm:t>
        <a:bodyPr/>
        <a:lstStyle/>
        <a:p>
          <a:endParaRPr lang="en-US"/>
        </a:p>
      </dgm:t>
    </dgm:pt>
    <dgm:pt modelId="{EB7F9934-6371-4147-AB6F-4C57958E3871}" type="sibTrans" cxnId="{1E447D3C-9199-4030-8520-E632BE740D8B}">
      <dgm:prSet/>
      <dgm:spPr/>
      <dgm:t>
        <a:bodyPr/>
        <a:lstStyle/>
        <a:p>
          <a:endParaRPr lang="en-US"/>
        </a:p>
      </dgm:t>
    </dgm:pt>
    <dgm:pt modelId="{87F30579-75CA-4E31-9674-4835F09A2829}">
      <dgm:prSet custT="1"/>
      <dgm:spPr/>
      <dgm:t>
        <a:bodyPr/>
        <a:lstStyle/>
        <a:p>
          <a:r>
            <a:rPr lang="fi-FI" sz="1800" b="0" i="0" dirty="0"/>
            <a:t>Huolehdi, että </a:t>
          </a:r>
          <a:r>
            <a:rPr lang="fi-FI" sz="1800" b="1" i="0" dirty="0"/>
            <a:t>piha-alueet ja kulkuväylät on puhdistettu lumesta, hiekoitettu ja valaistus </a:t>
          </a:r>
          <a:r>
            <a:rPr lang="fi-FI" sz="1800" b="0" i="0" dirty="0"/>
            <a:t>on riittävä. </a:t>
          </a:r>
          <a:r>
            <a:rPr lang="en-US" sz="1800" b="0" i="0" dirty="0"/>
            <a:t>​</a:t>
          </a:r>
          <a:endParaRPr lang="en-US" sz="1800" dirty="0"/>
        </a:p>
      </dgm:t>
    </dgm:pt>
    <dgm:pt modelId="{20D92CA4-6913-4ADB-A67E-4F2C2D4414AD}" type="parTrans" cxnId="{BB43A21D-D95B-42D2-880C-9EB1CBEDA206}">
      <dgm:prSet/>
      <dgm:spPr/>
      <dgm:t>
        <a:bodyPr/>
        <a:lstStyle/>
        <a:p>
          <a:endParaRPr lang="en-US"/>
        </a:p>
      </dgm:t>
    </dgm:pt>
    <dgm:pt modelId="{9EC08751-C6B7-40B9-9358-92B6F88374E9}" type="sibTrans" cxnId="{BB43A21D-D95B-42D2-880C-9EB1CBEDA206}">
      <dgm:prSet/>
      <dgm:spPr/>
      <dgm:t>
        <a:bodyPr/>
        <a:lstStyle/>
        <a:p>
          <a:endParaRPr lang="en-US"/>
        </a:p>
      </dgm:t>
    </dgm:pt>
    <dgm:pt modelId="{4B892F54-6083-4FAC-816E-7E826FBDF1C1}">
      <dgm:prSet custT="1"/>
      <dgm:spPr/>
      <dgm:t>
        <a:bodyPr/>
        <a:lstStyle/>
        <a:p>
          <a:r>
            <a:rPr lang="fi-FI" sz="1800" b="1" i="0" dirty="0"/>
            <a:t>Muut apuvälineet</a:t>
          </a:r>
          <a:r>
            <a:rPr lang="fi-FI" sz="1800" dirty="0"/>
            <a:t>,</a:t>
          </a:r>
          <a:r>
            <a:rPr lang="fi-FI" sz="1800" b="0" i="0" dirty="0"/>
            <a:t> esim. lonkkasuojaimet ja kaiteet tuovat tukea ja turvaa</a:t>
          </a:r>
          <a:r>
            <a:rPr lang="fi-FI" sz="500" b="0" i="0" dirty="0"/>
            <a:t>.</a:t>
          </a:r>
          <a:r>
            <a:rPr lang="en-US" sz="500" b="0" i="0" dirty="0"/>
            <a:t>​</a:t>
          </a:r>
          <a:endParaRPr lang="en-US" sz="500" dirty="0"/>
        </a:p>
      </dgm:t>
    </dgm:pt>
    <dgm:pt modelId="{F8C49F2F-96E1-409D-9410-892C66281B03}" type="parTrans" cxnId="{B7B6B767-091B-424C-A555-F6EE52385072}">
      <dgm:prSet/>
      <dgm:spPr/>
      <dgm:t>
        <a:bodyPr/>
        <a:lstStyle/>
        <a:p>
          <a:endParaRPr lang="en-US"/>
        </a:p>
      </dgm:t>
    </dgm:pt>
    <dgm:pt modelId="{1AA7DD1D-177F-4B15-BC0F-54684EEC827D}" type="sibTrans" cxnId="{B7B6B767-091B-424C-A555-F6EE52385072}">
      <dgm:prSet/>
      <dgm:spPr/>
      <dgm:t>
        <a:bodyPr/>
        <a:lstStyle/>
        <a:p>
          <a:endParaRPr lang="en-US"/>
        </a:p>
      </dgm:t>
    </dgm:pt>
    <dgm:pt modelId="{3060F25B-0D5F-48A5-9A4F-2916049E54F2}">
      <dgm:prSet custT="1"/>
      <dgm:spPr/>
      <dgm:t>
        <a:bodyPr/>
        <a:lstStyle/>
        <a:p>
          <a:r>
            <a:rPr lang="fi-FI" sz="1800" b="0" i="0" dirty="0"/>
            <a:t>Liikkeelle lähtiessä </a:t>
          </a:r>
          <a:r>
            <a:rPr lang="fi-FI" sz="1800" b="1" i="0" dirty="0"/>
            <a:t>unohda turha kiire, varaa riittävästi aikaa</a:t>
          </a:r>
          <a:r>
            <a:rPr lang="fi-FI" sz="1800" b="0" i="0" dirty="0"/>
            <a:t> ja liiku harkiten</a:t>
          </a:r>
          <a:r>
            <a:rPr lang="fi-FI" sz="500" b="0" i="0" dirty="0"/>
            <a:t>. </a:t>
          </a:r>
          <a:r>
            <a:rPr lang="en-US" sz="500" b="0" i="0" dirty="0"/>
            <a:t>​</a:t>
          </a:r>
          <a:endParaRPr lang="en-US" sz="500" dirty="0"/>
        </a:p>
      </dgm:t>
    </dgm:pt>
    <dgm:pt modelId="{281730D5-87EB-41BC-984E-3F6D1363C2D5}" type="parTrans" cxnId="{CC194240-B0CD-411A-B137-A40F4E210D3C}">
      <dgm:prSet/>
      <dgm:spPr/>
      <dgm:t>
        <a:bodyPr/>
        <a:lstStyle/>
        <a:p>
          <a:endParaRPr lang="en-US"/>
        </a:p>
      </dgm:t>
    </dgm:pt>
    <dgm:pt modelId="{B5B2A8A7-035C-48A1-8C84-EBBFE89259BC}" type="sibTrans" cxnId="{CC194240-B0CD-411A-B137-A40F4E210D3C}">
      <dgm:prSet/>
      <dgm:spPr/>
      <dgm:t>
        <a:bodyPr/>
        <a:lstStyle/>
        <a:p>
          <a:endParaRPr lang="en-US"/>
        </a:p>
      </dgm:t>
    </dgm:pt>
    <dgm:pt modelId="{C5E46FED-577B-4B04-8661-965AC634A1C6}">
      <dgm:prSet custT="1"/>
      <dgm:spPr/>
      <dgm:t>
        <a:bodyPr/>
        <a:lstStyle/>
        <a:p>
          <a:r>
            <a:rPr lang="fi-FI" sz="1800" i="0" dirty="0"/>
            <a:t>Tarkista</a:t>
          </a:r>
          <a:r>
            <a:rPr lang="fi-FI" sz="1800" b="1" i="0" dirty="0"/>
            <a:t> jalankulkusää ja kelivaroitukset</a:t>
          </a:r>
          <a:r>
            <a:rPr lang="fi-FI" sz="1800" b="0" i="0" dirty="0"/>
            <a:t> Ilmatieteen laitos </a:t>
          </a:r>
          <a:r>
            <a:rPr lang="fi-FI" sz="1800" b="0" i="0" u="sng" dirty="0">
              <a:hlinkClick xmlns:r="http://schemas.openxmlformats.org/officeDocument/2006/relationships" r:id="rId1"/>
            </a:rPr>
            <a:t>www.fmi.fi</a:t>
          </a:r>
          <a:r>
            <a:rPr lang="fi-FI" sz="500" b="0" i="0" dirty="0"/>
            <a:t>.</a:t>
          </a:r>
          <a:endParaRPr lang="en-US" sz="500" dirty="0"/>
        </a:p>
      </dgm:t>
    </dgm:pt>
    <dgm:pt modelId="{EF72FDF7-AB35-4CE0-AC98-B4D0465118A9}" type="parTrans" cxnId="{10B79687-7DB4-49EC-8786-1D86B462C90D}">
      <dgm:prSet/>
      <dgm:spPr/>
      <dgm:t>
        <a:bodyPr/>
        <a:lstStyle/>
        <a:p>
          <a:endParaRPr lang="en-US"/>
        </a:p>
      </dgm:t>
    </dgm:pt>
    <dgm:pt modelId="{EFC89091-A6FD-49DF-945C-E877CC707089}" type="sibTrans" cxnId="{10B79687-7DB4-49EC-8786-1D86B462C90D}">
      <dgm:prSet/>
      <dgm:spPr/>
      <dgm:t>
        <a:bodyPr/>
        <a:lstStyle/>
        <a:p>
          <a:endParaRPr lang="en-US"/>
        </a:p>
      </dgm:t>
    </dgm:pt>
    <dgm:pt modelId="{C9CCDF3D-31CA-4DA2-A766-1E9EDF97B046}" type="pres">
      <dgm:prSet presAssocID="{475B7601-6D84-44FE-8DA7-3FB1332B35F9}" presName="linear" presStyleCnt="0">
        <dgm:presLayoutVars>
          <dgm:animLvl val="lvl"/>
          <dgm:resizeHandles val="exact"/>
        </dgm:presLayoutVars>
      </dgm:prSet>
      <dgm:spPr/>
    </dgm:pt>
    <dgm:pt modelId="{DF48FA59-4527-4F2B-A6FD-BD3086F211F5}" type="pres">
      <dgm:prSet presAssocID="{94409416-9A66-457F-B744-8A6FC44868E0}" presName="parentText" presStyleLbl="node1" presStyleIdx="0" presStyleCnt="5">
        <dgm:presLayoutVars>
          <dgm:chMax val="0"/>
          <dgm:bulletEnabled val="1"/>
        </dgm:presLayoutVars>
      </dgm:prSet>
      <dgm:spPr/>
    </dgm:pt>
    <dgm:pt modelId="{D6A46A8A-4BA5-4B5E-873E-6B66E9768E61}" type="pres">
      <dgm:prSet presAssocID="{EB7F9934-6371-4147-AB6F-4C57958E3871}" presName="spacer" presStyleCnt="0"/>
      <dgm:spPr/>
    </dgm:pt>
    <dgm:pt modelId="{FA15E237-A924-4BF7-A01D-F1BD08CBD24A}" type="pres">
      <dgm:prSet presAssocID="{87F30579-75CA-4E31-9674-4835F09A2829}" presName="parentText" presStyleLbl="node1" presStyleIdx="1" presStyleCnt="5">
        <dgm:presLayoutVars>
          <dgm:chMax val="0"/>
          <dgm:bulletEnabled val="1"/>
        </dgm:presLayoutVars>
      </dgm:prSet>
      <dgm:spPr/>
    </dgm:pt>
    <dgm:pt modelId="{C0469BA2-47E3-4C31-9CC3-5537D44E643B}" type="pres">
      <dgm:prSet presAssocID="{9EC08751-C6B7-40B9-9358-92B6F88374E9}" presName="spacer" presStyleCnt="0"/>
      <dgm:spPr/>
    </dgm:pt>
    <dgm:pt modelId="{117FE6F2-3122-4397-BFA9-9F38F5ABCBE1}" type="pres">
      <dgm:prSet presAssocID="{4B892F54-6083-4FAC-816E-7E826FBDF1C1}" presName="parentText" presStyleLbl="node1" presStyleIdx="2" presStyleCnt="5">
        <dgm:presLayoutVars>
          <dgm:chMax val="0"/>
          <dgm:bulletEnabled val="1"/>
        </dgm:presLayoutVars>
      </dgm:prSet>
      <dgm:spPr/>
    </dgm:pt>
    <dgm:pt modelId="{A8EFC61A-1403-4F4A-B13F-F508700CB77A}" type="pres">
      <dgm:prSet presAssocID="{1AA7DD1D-177F-4B15-BC0F-54684EEC827D}" presName="spacer" presStyleCnt="0"/>
      <dgm:spPr/>
    </dgm:pt>
    <dgm:pt modelId="{3CD0CDB7-2BBE-443D-8475-125392000462}" type="pres">
      <dgm:prSet presAssocID="{3060F25B-0D5F-48A5-9A4F-2916049E54F2}" presName="parentText" presStyleLbl="node1" presStyleIdx="3" presStyleCnt="5">
        <dgm:presLayoutVars>
          <dgm:chMax val="0"/>
          <dgm:bulletEnabled val="1"/>
        </dgm:presLayoutVars>
      </dgm:prSet>
      <dgm:spPr/>
    </dgm:pt>
    <dgm:pt modelId="{B042E78D-6AD0-4501-893B-A198A1C265EE}" type="pres">
      <dgm:prSet presAssocID="{B5B2A8A7-035C-48A1-8C84-EBBFE89259BC}" presName="spacer" presStyleCnt="0"/>
      <dgm:spPr/>
    </dgm:pt>
    <dgm:pt modelId="{357594E2-1783-48DA-A4E5-57BC8BC095F5}" type="pres">
      <dgm:prSet presAssocID="{C5E46FED-577B-4B04-8661-965AC634A1C6}" presName="parentText" presStyleLbl="node1" presStyleIdx="4" presStyleCnt="5">
        <dgm:presLayoutVars>
          <dgm:chMax val="0"/>
          <dgm:bulletEnabled val="1"/>
        </dgm:presLayoutVars>
      </dgm:prSet>
      <dgm:spPr/>
    </dgm:pt>
  </dgm:ptLst>
  <dgm:cxnLst>
    <dgm:cxn modelId="{1D876E11-419B-49AC-87A6-898BFDC629B4}" type="presOf" srcId="{87F30579-75CA-4E31-9674-4835F09A2829}" destId="{FA15E237-A924-4BF7-A01D-F1BD08CBD24A}" srcOrd="0" destOrd="0" presId="urn:microsoft.com/office/officeart/2005/8/layout/vList2"/>
    <dgm:cxn modelId="{BB43A21D-D95B-42D2-880C-9EB1CBEDA206}" srcId="{475B7601-6D84-44FE-8DA7-3FB1332B35F9}" destId="{87F30579-75CA-4E31-9674-4835F09A2829}" srcOrd="1" destOrd="0" parTransId="{20D92CA4-6913-4ADB-A67E-4F2C2D4414AD}" sibTransId="{9EC08751-C6B7-40B9-9358-92B6F88374E9}"/>
    <dgm:cxn modelId="{1E447D3C-9199-4030-8520-E632BE740D8B}" srcId="{475B7601-6D84-44FE-8DA7-3FB1332B35F9}" destId="{94409416-9A66-457F-B744-8A6FC44868E0}" srcOrd="0" destOrd="0" parTransId="{F85B9F41-CB80-4D57-90F2-EECF8A607AA5}" sibTransId="{EB7F9934-6371-4147-AB6F-4C57958E3871}"/>
    <dgm:cxn modelId="{CC194240-B0CD-411A-B137-A40F4E210D3C}" srcId="{475B7601-6D84-44FE-8DA7-3FB1332B35F9}" destId="{3060F25B-0D5F-48A5-9A4F-2916049E54F2}" srcOrd="3" destOrd="0" parTransId="{281730D5-87EB-41BC-984E-3F6D1363C2D5}" sibTransId="{B5B2A8A7-035C-48A1-8C84-EBBFE89259BC}"/>
    <dgm:cxn modelId="{99AE4B62-47F2-4321-867F-C86026476BD1}" type="presOf" srcId="{C5E46FED-577B-4B04-8661-965AC634A1C6}" destId="{357594E2-1783-48DA-A4E5-57BC8BC095F5}" srcOrd="0" destOrd="0" presId="urn:microsoft.com/office/officeart/2005/8/layout/vList2"/>
    <dgm:cxn modelId="{B7B6B767-091B-424C-A555-F6EE52385072}" srcId="{475B7601-6D84-44FE-8DA7-3FB1332B35F9}" destId="{4B892F54-6083-4FAC-816E-7E826FBDF1C1}" srcOrd="2" destOrd="0" parTransId="{F8C49F2F-96E1-409D-9410-892C66281B03}" sibTransId="{1AA7DD1D-177F-4B15-BC0F-54684EEC827D}"/>
    <dgm:cxn modelId="{E86E0D55-6B41-4E9E-A31D-3602B9D07CCC}" type="presOf" srcId="{94409416-9A66-457F-B744-8A6FC44868E0}" destId="{DF48FA59-4527-4F2B-A6FD-BD3086F211F5}" srcOrd="0" destOrd="0" presId="urn:microsoft.com/office/officeart/2005/8/layout/vList2"/>
    <dgm:cxn modelId="{10B79687-7DB4-49EC-8786-1D86B462C90D}" srcId="{475B7601-6D84-44FE-8DA7-3FB1332B35F9}" destId="{C5E46FED-577B-4B04-8661-965AC634A1C6}" srcOrd="4" destOrd="0" parTransId="{EF72FDF7-AB35-4CE0-AC98-B4D0465118A9}" sibTransId="{EFC89091-A6FD-49DF-945C-E877CC707089}"/>
    <dgm:cxn modelId="{E4D94AA3-4426-408B-984B-B4BA5600AF47}" type="presOf" srcId="{475B7601-6D84-44FE-8DA7-3FB1332B35F9}" destId="{C9CCDF3D-31CA-4DA2-A766-1E9EDF97B046}" srcOrd="0" destOrd="0" presId="urn:microsoft.com/office/officeart/2005/8/layout/vList2"/>
    <dgm:cxn modelId="{D96174AB-8A38-426C-8426-7B6E8B31BCF0}" type="presOf" srcId="{3060F25B-0D5F-48A5-9A4F-2916049E54F2}" destId="{3CD0CDB7-2BBE-443D-8475-125392000462}" srcOrd="0" destOrd="0" presId="urn:microsoft.com/office/officeart/2005/8/layout/vList2"/>
    <dgm:cxn modelId="{A12CEFAF-B178-4309-B5AE-71B0A7A91FC8}" type="presOf" srcId="{4B892F54-6083-4FAC-816E-7E826FBDF1C1}" destId="{117FE6F2-3122-4397-BFA9-9F38F5ABCBE1}" srcOrd="0" destOrd="0" presId="urn:microsoft.com/office/officeart/2005/8/layout/vList2"/>
    <dgm:cxn modelId="{7E5C6C7D-A10B-4362-840A-E7E97593A85D}" type="presParOf" srcId="{C9CCDF3D-31CA-4DA2-A766-1E9EDF97B046}" destId="{DF48FA59-4527-4F2B-A6FD-BD3086F211F5}" srcOrd="0" destOrd="0" presId="urn:microsoft.com/office/officeart/2005/8/layout/vList2"/>
    <dgm:cxn modelId="{B8D919C1-1248-4363-9A6E-3F223A6868E7}" type="presParOf" srcId="{C9CCDF3D-31CA-4DA2-A766-1E9EDF97B046}" destId="{D6A46A8A-4BA5-4B5E-873E-6B66E9768E61}" srcOrd="1" destOrd="0" presId="urn:microsoft.com/office/officeart/2005/8/layout/vList2"/>
    <dgm:cxn modelId="{16C9054A-48F8-4D97-BB0D-891D9ED244DD}" type="presParOf" srcId="{C9CCDF3D-31CA-4DA2-A766-1E9EDF97B046}" destId="{FA15E237-A924-4BF7-A01D-F1BD08CBD24A}" srcOrd="2" destOrd="0" presId="urn:microsoft.com/office/officeart/2005/8/layout/vList2"/>
    <dgm:cxn modelId="{AA3CEDC2-9878-443E-8C45-D72C67EED64B}" type="presParOf" srcId="{C9CCDF3D-31CA-4DA2-A766-1E9EDF97B046}" destId="{C0469BA2-47E3-4C31-9CC3-5537D44E643B}" srcOrd="3" destOrd="0" presId="urn:microsoft.com/office/officeart/2005/8/layout/vList2"/>
    <dgm:cxn modelId="{D54614DB-9E7D-47C1-8072-978131EA33E3}" type="presParOf" srcId="{C9CCDF3D-31CA-4DA2-A766-1E9EDF97B046}" destId="{117FE6F2-3122-4397-BFA9-9F38F5ABCBE1}" srcOrd="4" destOrd="0" presId="urn:microsoft.com/office/officeart/2005/8/layout/vList2"/>
    <dgm:cxn modelId="{6A7568F6-846E-4BFD-845A-FBAF655B27C2}" type="presParOf" srcId="{C9CCDF3D-31CA-4DA2-A766-1E9EDF97B046}" destId="{A8EFC61A-1403-4F4A-B13F-F508700CB77A}" srcOrd="5" destOrd="0" presId="urn:microsoft.com/office/officeart/2005/8/layout/vList2"/>
    <dgm:cxn modelId="{A6D32EDD-739B-430D-8EB7-743CBC8E31C7}" type="presParOf" srcId="{C9CCDF3D-31CA-4DA2-A766-1E9EDF97B046}" destId="{3CD0CDB7-2BBE-443D-8475-125392000462}" srcOrd="6" destOrd="0" presId="urn:microsoft.com/office/officeart/2005/8/layout/vList2"/>
    <dgm:cxn modelId="{FDC4F62C-F527-4C9C-BE2F-38DC4562045D}" type="presParOf" srcId="{C9CCDF3D-31CA-4DA2-A766-1E9EDF97B046}" destId="{B042E78D-6AD0-4501-893B-A198A1C265EE}" srcOrd="7" destOrd="0" presId="urn:microsoft.com/office/officeart/2005/8/layout/vList2"/>
    <dgm:cxn modelId="{5579C237-6919-410C-90FA-5230D20DC912}" type="presParOf" srcId="{C9CCDF3D-31CA-4DA2-A766-1E9EDF97B046}" destId="{357594E2-1783-48DA-A4E5-57BC8BC095F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1B5D6-BE95-4CDC-9B0D-928DD3B9A90D}">
      <dsp:nvSpPr>
        <dsp:cNvPr id="0" name=""/>
        <dsp:cNvSpPr/>
      </dsp:nvSpPr>
      <dsp:spPr>
        <a:xfrm>
          <a:off x="609831" y="2466"/>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Lääkitys voi vaikuttaa tasapainoon ja siitä on hyvä keskustella lääkärin kanssa. </a:t>
          </a:r>
          <a:endParaRPr lang="en-US" sz="1200" kern="1200"/>
        </a:p>
      </dsp:txBody>
      <dsp:txXfrm>
        <a:off x="609831" y="2466"/>
        <a:ext cx="1634826" cy="980896"/>
      </dsp:txXfrm>
    </dsp:sp>
    <dsp:sp modelId="{5255B42E-474C-496B-ADAE-AF48BB6875FF}">
      <dsp:nvSpPr>
        <dsp:cNvPr id="0" name=""/>
        <dsp:cNvSpPr/>
      </dsp:nvSpPr>
      <dsp:spPr>
        <a:xfrm>
          <a:off x="2408141" y="2466"/>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Myös näkökyky kannattaa tarkistuttaa säännöllisesti. </a:t>
          </a:r>
          <a:endParaRPr lang="en-US" sz="1200" kern="1200"/>
        </a:p>
      </dsp:txBody>
      <dsp:txXfrm>
        <a:off x="2408141" y="2466"/>
        <a:ext cx="1634826" cy="980896"/>
      </dsp:txXfrm>
    </dsp:sp>
    <dsp:sp modelId="{E5E661A5-DC6E-4B62-959D-4F69EC783DCD}">
      <dsp:nvSpPr>
        <dsp:cNvPr id="0" name=""/>
        <dsp:cNvSpPr/>
      </dsp:nvSpPr>
      <dsp:spPr>
        <a:xfrm>
          <a:off x="4206450" y="2466"/>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Sairauksien ja vammojen ehkäisy ja hyvä kuntoutus.</a:t>
          </a:r>
          <a:endParaRPr lang="en-US" sz="1200" kern="1200"/>
        </a:p>
      </dsp:txBody>
      <dsp:txXfrm>
        <a:off x="4206450" y="2466"/>
        <a:ext cx="1634826" cy="980896"/>
      </dsp:txXfrm>
    </dsp:sp>
    <dsp:sp modelId="{8B025690-0ACA-45A0-915B-C2BB7938F333}">
      <dsp:nvSpPr>
        <dsp:cNvPr id="0" name=""/>
        <dsp:cNvSpPr/>
      </dsp:nvSpPr>
      <dsp:spPr>
        <a:xfrm>
          <a:off x="609831" y="1146844"/>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Tarvittavien apuvälineiden käyttäminen.</a:t>
          </a:r>
          <a:endParaRPr lang="en-US" sz="1200" kern="1200"/>
        </a:p>
      </dsp:txBody>
      <dsp:txXfrm>
        <a:off x="609831" y="1146844"/>
        <a:ext cx="1634826" cy="980896"/>
      </dsp:txXfrm>
    </dsp:sp>
    <dsp:sp modelId="{574D0E5B-1D7E-4E18-8E88-1B6140DAB76D}">
      <dsp:nvSpPr>
        <dsp:cNvPr id="0" name=""/>
        <dsp:cNvSpPr/>
      </dsp:nvSpPr>
      <dsp:spPr>
        <a:xfrm>
          <a:off x="2408141" y="1146844"/>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Kaatumisessa syntyvien iskujen vaimennus esim. lonkkasuojat, lattiapintojen pehmustus.</a:t>
          </a:r>
          <a:endParaRPr lang="en-US" sz="1200" kern="1200"/>
        </a:p>
      </dsp:txBody>
      <dsp:txXfrm>
        <a:off x="2408141" y="1146844"/>
        <a:ext cx="1634826" cy="980896"/>
      </dsp:txXfrm>
    </dsp:sp>
    <dsp:sp modelId="{AD5A34DA-0E78-4AC3-B9E7-BC122FFBA2BE}">
      <dsp:nvSpPr>
        <dsp:cNvPr id="0" name=""/>
        <dsp:cNvSpPr/>
      </dsp:nvSpPr>
      <dsp:spPr>
        <a:xfrm>
          <a:off x="4206450" y="1146844"/>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Monipuolinen ja säännöllinen ravitsemus. Kalsium ja D-vitamiini ja proteiini. </a:t>
          </a:r>
          <a:endParaRPr lang="en-US" sz="1200" kern="1200"/>
        </a:p>
      </dsp:txBody>
      <dsp:txXfrm>
        <a:off x="4206450" y="1146844"/>
        <a:ext cx="1634826" cy="980896"/>
      </dsp:txXfrm>
    </dsp:sp>
    <dsp:sp modelId="{8D083397-46F7-4D81-B8E1-AC5BC5C7EC24}">
      <dsp:nvSpPr>
        <dsp:cNvPr id="0" name=""/>
        <dsp:cNvSpPr/>
      </dsp:nvSpPr>
      <dsp:spPr>
        <a:xfrm>
          <a:off x="609831" y="2291223"/>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Alkoholin kohtuullinen käyttö.</a:t>
          </a:r>
          <a:endParaRPr lang="en-US" sz="1200" kern="1200"/>
        </a:p>
      </dsp:txBody>
      <dsp:txXfrm>
        <a:off x="609831" y="2291223"/>
        <a:ext cx="1634826" cy="980896"/>
      </dsp:txXfrm>
    </dsp:sp>
    <dsp:sp modelId="{A69D423D-C973-48FD-AD11-0DD0D8C2821C}">
      <dsp:nvSpPr>
        <dsp:cNvPr id="0" name=""/>
        <dsp:cNvSpPr/>
      </dsp:nvSpPr>
      <dsp:spPr>
        <a:xfrm>
          <a:off x="2408141" y="2291223"/>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Mielenvirkeys ja henkinen turvallisuus. </a:t>
          </a:r>
          <a:endParaRPr lang="en-US" sz="1200" kern="1200"/>
        </a:p>
      </dsp:txBody>
      <dsp:txXfrm>
        <a:off x="2408141" y="2291223"/>
        <a:ext cx="1634826" cy="980896"/>
      </dsp:txXfrm>
    </dsp:sp>
    <dsp:sp modelId="{2B4AD78F-B881-4514-9635-74D63879E332}">
      <dsp:nvSpPr>
        <dsp:cNvPr id="0" name=""/>
        <dsp:cNvSpPr/>
      </dsp:nvSpPr>
      <dsp:spPr>
        <a:xfrm>
          <a:off x="4206450" y="2291223"/>
          <a:ext cx="1634826" cy="98089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Toimintakyvyn ja sen rajojen sekä turvallisuusriskien tiedostaminen. </a:t>
          </a:r>
          <a:endParaRPr lang="en-US" sz="1200" kern="1200"/>
        </a:p>
      </dsp:txBody>
      <dsp:txXfrm>
        <a:off x="4206450" y="2291223"/>
        <a:ext cx="1634826" cy="980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FA59-4527-4F2B-A6FD-BD3086F211F5}">
      <dsp:nvSpPr>
        <dsp:cNvPr id="0" name=""/>
        <dsp:cNvSpPr/>
      </dsp:nvSpPr>
      <dsp:spPr>
        <a:xfrm>
          <a:off x="0" y="989"/>
          <a:ext cx="6451109" cy="644171"/>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0" i="0" kern="1200" dirty="0"/>
            <a:t>Valitse </a:t>
          </a:r>
          <a:r>
            <a:rPr lang="fi-FI" sz="1800" b="1" i="0" kern="1200" dirty="0"/>
            <a:t>kengät</a:t>
          </a:r>
          <a:r>
            <a:rPr lang="fi-FI" sz="1800" b="0" i="0" kern="1200" dirty="0"/>
            <a:t> kelin mukaan ja käytä </a:t>
          </a:r>
          <a:r>
            <a:rPr lang="fi-FI" sz="1800" b="1" i="0" kern="1200" dirty="0"/>
            <a:t>liukuesteitä</a:t>
          </a:r>
          <a:r>
            <a:rPr lang="fi-FI" sz="1500" b="0" i="0" kern="1200" dirty="0"/>
            <a:t>. </a:t>
          </a:r>
          <a:r>
            <a:rPr lang="en-US" sz="1500" b="0" i="0" kern="1200" dirty="0"/>
            <a:t>​</a:t>
          </a:r>
          <a:endParaRPr lang="en-US" sz="1500" kern="1200" dirty="0"/>
        </a:p>
      </dsp:txBody>
      <dsp:txXfrm>
        <a:off x="31446" y="32435"/>
        <a:ext cx="6388217" cy="581279"/>
      </dsp:txXfrm>
    </dsp:sp>
    <dsp:sp modelId="{FA15E237-A924-4BF7-A01D-F1BD08CBD24A}">
      <dsp:nvSpPr>
        <dsp:cNvPr id="0" name=""/>
        <dsp:cNvSpPr/>
      </dsp:nvSpPr>
      <dsp:spPr>
        <a:xfrm>
          <a:off x="0" y="658098"/>
          <a:ext cx="6451109" cy="644171"/>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0" i="0" kern="1200" dirty="0"/>
            <a:t>Huolehdi, että </a:t>
          </a:r>
          <a:r>
            <a:rPr lang="fi-FI" sz="1800" b="1" i="0" kern="1200" dirty="0"/>
            <a:t>piha-alueet ja kulkuväylät on puhdistettu lumesta, hiekoitettu ja valaistus </a:t>
          </a:r>
          <a:r>
            <a:rPr lang="fi-FI" sz="1800" b="0" i="0" kern="1200" dirty="0"/>
            <a:t>on riittävä. </a:t>
          </a:r>
          <a:r>
            <a:rPr lang="en-US" sz="1800" b="0" i="0" kern="1200" dirty="0"/>
            <a:t>​</a:t>
          </a:r>
          <a:endParaRPr lang="en-US" sz="1800" kern="1200" dirty="0"/>
        </a:p>
      </dsp:txBody>
      <dsp:txXfrm>
        <a:off x="31446" y="689544"/>
        <a:ext cx="6388217" cy="581279"/>
      </dsp:txXfrm>
    </dsp:sp>
    <dsp:sp modelId="{117FE6F2-3122-4397-BFA9-9F38F5ABCBE1}">
      <dsp:nvSpPr>
        <dsp:cNvPr id="0" name=""/>
        <dsp:cNvSpPr/>
      </dsp:nvSpPr>
      <dsp:spPr>
        <a:xfrm>
          <a:off x="0" y="1315207"/>
          <a:ext cx="6451109" cy="644171"/>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1" i="0" kern="1200" dirty="0"/>
            <a:t>Muut apuvälineet</a:t>
          </a:r>
          <a:r>
            <a:rPr lang="fi-FI" sz="1800" kern="1200" dirty="0"/>
            <a:t>,</a:t>
          </a:r>
          <a:r>
            <a:rPr lang="fi-FI" sz="1800" b="0" i="0" kern="1200" dirty="0"/>
            <a:t> esim. lonkkasuojaimet ja kaiteet tuovat tukea ja turvaa</a:t>
          </a:r>
          <a:r>
            <a:rPr lang="fi-FI" sz="500" b="0" i="0" kern="1200" dirty="0"/>
            <a:t>.</a:t>
          </a:r>
          <a:r>
            <a:rPr lang="en-US" sz="500" b="0" i="0" kern="1200" dirty="0"/>
            <a:t>​</a:t>
          </a:r>
          <a:endParaRPr lang="en-US" sz="500" kern="1200" dirty="0"/>
        </a:p>
      </dsp:txBody>
      <dsp:txXfrm>
        <a:off x="31446" y="1346653"/>
        <a:ext cx="6388217" cy="581279"/>
      </dsp:txXfrm>
    </dsp:sp>
    <dsp:sp modelId="{3CD0CDB7-2BBE-443D-8475-125392000462}">
      <dsp:nvSpPr>
        <dsp:cNvPr id="0" name=""/>
        <dsp:cNvSpPr/>
      </dsp:nvSpPr>
      <dsp:spPr>
        <a:xfrm>
          <a:off x="0" y="1972316"/>
          <a:ext cx="6451109" cy="644171"/>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b="0" i="0" kern="1200" dirty="0"/>
            <a:t>Liikkeelle lähtiessä </a:t>
          </a:r>
          <a:r>
            <a:rPr lang="fi-FI" sz="1800" b="1" i="0" kern="1200" dirty="0"/>
            <a:t>unohda turha kiire, varaa riittävästi aikaa</a:t>
          </a:r>
          <a:r>
            <a:rPr lang="fi-FI" sz="1800" b="0" i="0" kern="1200" dirty="0"/>
            <a:t> ja liiku harkiten</a:t>
          </a:r>
          <a:r>
            <a:rPr lang="fi-FI" sz="500" b="0" i="0" kern="1200" dirty="0"/>
            <a:t>. </a:t>
          </a:r>
          <a:r>
            <a:rPr lang="en-US" sz="500" b="0" i="0" kern="1200" dirty="0"/>
            <a:t>​</a:t>
          </a:r>
          <a:endParaRPr lang="en-US" sz="500" kern="1200" dirty="0"/>
        </a:p>
      </dsp:txBody>
      <dsp:txXfrm>
        <a:off x="31446" y="2003762"/>
        <a:ext cx="6388217" cy="581279"/>
      </dsp:txXfrm>
    </dsp:sp>
    <dsp:sp modelId="{357594E2-1783-48DA-A4E5-57BC8BC095F5}">
      <dsp:nvSpPr>
        <dsp:cNvPr id="0" name=""/>
        <dsp:cNvSpPr/>
      </dsp:nvSpPr>
      <dsp:spPr>
        <a:xfrm>
          <a:off x="0" y="2629424"/>
          <a:ext cx="6451109" cy="644171"/>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i="0" kern="1200" dirty="0"/>
            <a:t>Tarkista</a:t>
          </a:r>
          <a:r>
            <a:rPr lang="fi-FI" sz="1800" b="1" i="0" kern="1200" dirty="0"/>
            <a:t> jalankulkusää ja kelivaroitukset</a:t>
          </a:r>
          <a:r>
            <a:rPr lang="fi-FI" sz="1800" b="0" i="0" kern="1200" dirty="0"/>
            <a:t> Ilmatieteen laitos </a:t>
          </a:r>
          <a:r>
            <a:rPr lang="fi-FI" sz="1800" b="0" i="0" u="sng" kern="1200" dirty="0">
              <a:hlinkClick xmlns:r="http://schemas.openxmlformats.org/officeDocument/2006/relationships" r:id="rId1"/>
            </a:rPr>
            <a:t>www.fmi.fi</a:t>
          </a:r>
          <a:r>
            <a:rPr lang="fi-FI" sz="500" b="0" i="0" kern="1200" dirty="0"/>
            <a:t>.</a:t>
          </a:r>
          <a:endParaRPr lang="en-US" sz="500" kern="1200" dirty="0"/>
        </a:p>
      </dsp:txBody>
      <dsp:txXfrm>
        <a:off x="31446" y="2660870"/>
        <a:ext cx="6388217" cy="5812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940ED-6373-41DD-A2C1-716710B49160}" type="datetimeFigureOut">
              <a:rPr lang="fi-FI" smtClean="0"/>
              <a:t>28.3.2025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7A915-99F8-4C2B-B9EE-C30A3DBE50A3}" type="slidenum">
              <a:rPr lang="fi-FI" smtClean="0"/>
              <a:t>‹#›</a:t>
            </a:fld>
            <a:endParaRPr lang="fi-FI"/>
          </a:p>
        </p:txBody>
      </p:sp>
    </p:spTree>
    <p:extLst>
      <p:ext uri="{BB962C8B-B14F-4D97-AF65-F5344CB8AC3E}">
        <p14:creationId xmlns:p14="http://schemas.microsoft.com/office/powerpoint/2010/main" val="397626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kkinstituutti.fi/liikkumisen-turvallisuus/kaatumisten-ehkaisy-ammattilaisille/materiaalia/#ty%C3%B6kalu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ea typeface="Calibri"/>
                <a:cs typeface="Calibri"/>
              </a:rPr>
              <a:t>Tässä nähdään Tilastokeskuksen tilastoa kaatumis- ja putoamiskuolemista vuodesta 1971 vuoteen 2023. </a:t>
            </a:r>
            <a:r>
              <a:rPr lang="fi-FI" dirty="0"/>
              <a:t>Muodostavat noin puolet kaikista koti- ja vapaa-ajan tapaturmakuolemista.</a:t>
            </a:r>
          </a:p>
          <a:p>
            <a:pPr marL="171450" indent="-171450">
              <a:buFont typeface="Arial" panose="020B0604020202020204" pitchFamily="34" charset="0"/>
              <a:buChar char="•"/>
            </a:pPr>
            <a:r>
              <a:rPr lang="fi-FI" dirty="0"/>
              <a:t>Suomessa kuolee vuosittain yhteensä reilut 1000 henkilöä kaatumisen seurauksena, vuonna 2023 yli 1300 hlöä.</a:t>
            </a:r>
          </a:p>
          <a:p>
            <a:pPr marL="171450" indent="-171450">
              <a:buFont typeface="Arial" panose="020B0604020202020204" pitchFamily="34" charset="0"/>
              <a:buChar char="•"/>
            </a:pPr>
            <a:r>
              <a:rPr lang="fi-FI" dirty="0">
                <a:ea typeface="Calibri"/>
                <a:cs typeface="Calibri"/>
              </a:rPr>
              <a:t>Vaikka pientä positiivista kehitystä kaatumiskuolemien laskuun ajoittain nähdään, tapahtuu Suomessa edelleen varsin paljon kaatumiskuolemia muihin Läsi-Euroopan maihin verrattuna.</a:t>
            </a:r>
          </a:p>
          <a:p>
            <a:pPr marL="171450" indent="-171450">
              <a:buFont typeface="Arial" panose="020B0604020202020204" pitchFamily="34" charset="0"/>
              <a:buChar char="•"/>
            </a:pPr>
            <a:endParaRPr lang="fi-FI" dirty="0">
              <a:ea typeface="Calibri"/>
              <a:cs typeface="Calibri"/>
            </a:endParaRPr>
          </a:p>
          <a:p>
            <a:pPr algn="l"/>
            <a:endParaRPr lang="fi-FI" b="0" i="0" dirty="0">
              <a:solidFill>
                <a:srgbClr val="000000"/>
              </a:solidFill>
              <a:effectLst/>
              <a:latin typeface="Barlow" panose="00000500000000000000" pitchFamily="2" charset="0"/>
            </a:endParaRPr>
          </a:p>
          <a:p>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2</a:t>
            </a:fld>
            <a:endParaRPr lang="fi-FI"/>
          </a:p>
        </p:txBody>
      </p:sp>
    </p:spTree>
    <p:extLst>
      <p:ext uri="{BB962C8B-B14F-4D97-AF65-F5344CB8AC3E}">
        <p14:creationId xmlns:p14="http://schemas.microsoft.com/office/powerpoint/2010/main" val="383097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solidFill>
                  <a:srgbClr val="303030"/>
                </a:solidFill>
                <a:effectLst/>
                <a:latin typeface="source sans pro" panose="020B0503030403020204" pitchFamily="34" charset="0"/>
              </a:rPr>
              <a:t>Tiedetään, että Ilmastonmuutos lisää sään vaihtelua ja nollan molemmin puolin vaihteleva sää lisää puolestaan liukastumistapaturmia. </a:t>
            </a:r>
            <a:r>
              <a:rPr lang="fi-FI" dirty="0"/>
              <a:t>Ilmastonmuutoksen myötä yleistyvien liukkaiden kelien ja väestön ikääntymisen myötä liukastumistapaturmia on todennäköisesti jatkossa enemmän, ja niiden seuraukset voivat olla entistä vakavampia.</a:t>
            </a:r>
            <a:endParaRPr lang="fi-FI" b="0" i="0" dirty="0">
              <a:solidFill>
                <a:srgbClr val="303030"/>
              </a:solidFill>
              <a:effectLst/>
              <a:latin typeface="source sans pro" panose="020B05030304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u="none" strike="noStrike" dirty="0">
                <a:solidFill>
                  <a:srgbClr val="00705B"/>
                </a:solidFill>
                <a:effectLst/>
              </a:rPr>
              <a:t>Vuosittain sattuu arviolta noin 125 000 kaatumis- ja liukastumistapaturmaa sisältäen myös lievät tapaturmat. </a:t>
            </a:r>
            <a:r>
              <a:rPr lang="fi-FI" sz="1200" b="0" i="0" u="none" strike="noStrike" dirty="0">
                <a:solidFill>
                  <a:srgbClr val="00705B"/>
                </a:solidFill>
                <a:effectLst/>
              </a:rPr>
              <a:t>Näistä n. 60% on liukastumisia talvikeleillä ja niistä kustannukset yli miljardin. </a:t>
            </a:r>
            <a:r>
              <a:rPr lang="fi-FI" b="0" i="0" dirty="0">
                <a:solidFill>
                  <a:srgbClr val="303030"/>
                </a:solidFill>
                <a:effectLst/>
                <a:latin typeface="source sans pro" panose="020B0503030403020204" pitchFamily="34" charset="0"/>
              </a:rPr>
              <a:t>Jäällä ja lumella tapahtuvien liukastumistapaturmien määrä vaihtelee vuosittain riippuen muun muassa keliolosuhteista. </a:t>
            </a:r>
            <a:r>
              <a:rPr lang="fi-FI" dirty="0"/>
              <a:t>Tarkkaa lukua liukastumistapaturmien määrästä voi olla vaikea antaa, koska suuri osa liukastumistapaturmista on niin lieviä, ettei lääkärin hoitoon hakeuduta.</a:t>
            </a:r>
            <a:endParaRPr lang="fi-FI" sz="1200" b="0" i="0" u="none" strike="noStrike" dirty="0">
              <a:solidFill>
                <a:srgbClr val="00705B"/>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u="none" strike="noStrike" dirty="0">
                <a:solidFill>
                  <a:srgbClr val="00705B"/>
                </a:solidFill>
                <a:effectLst/>
                <a:latin typeface="source sans pro" panose="020B0503030403020204" pitchFamily="34" charset="0"/>
              </a:rPr>
              <a:t>Raportoituja liukastumisiin myötävaikuttavia tekijöitä esim. </a:t>
            </a:r>
            <a:r>
              <a:rPr lang="fi-FI" sz="1200" b="0" i="0" u="none" strike="noStrike" dirty="0">
                <a:solidFill>
                  <a:srgbClr val="00705B"/>
                </a:solidFill>
                <a:effectLst/>
              </a:rPr>
              <a:t>kenkien huono pito, huono talvikunnossapito, erityisen liukas alusta ja kiire.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u="none" strike="noStrike" dirty="0">
                <a:solidFill>
                  <a:srgbClr val="00705B"/>
                </a:solidFill>
                <a:effectLst/>
              </a:rPr>
              <a:t>Vuosittain n. 2500–4000 potilasta hoidetaan erikoissairaanhoidon vuodeosastolla liukastumistapaturman vuoksi. </a:t>
            </a:r>
            <a:r>
              <a:rPr lang="fi-FI" dirty="0"/>
              <a:t>Liukastumistapaturmista johtuvat sairaanhoito ja työpoissaolot johtavat siihen, että liukastumisilla myös selvä kansantaloudellinen merkitys.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u="none" strike="noStrike" dirty="0">
                <a:solidFill>
                  <a:srgbClr val="000000"/>
                </a:solidFill>
                <a:effectLst/>
                <a:latin typeface="Calibri" panose="020F0502020204030204" pitchFamily="34" charset="0"/>
              </a:rPr>
              <a:t>Tyypillisiä liukastumisesta aiheutuneita vammoja ovat ruhjeet, nyrjähdykset sekä käden ja jalan murtumat, mutta vuosittain ne johtaa myös vakaviin loukkaantumisiin ja jopa kuolemiin.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b="0" i="0" u="none" strike="noStrike" dirty="0">
              <a:solidFill>
                <a:srgbClr val="00705B"/>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1" i="0" u="none" strike="noStrike" dirty="0">
                <a:solidFill>
                  <a:srgbClr val="000000"/>
                </a:solidFill>
                <a:effectLst/>
                <a:latin typeface="Calibri" panose="020F0502020204030204" pitchFamily="34" charset="0"/>
              </a:rPr>
              <a:t>Tilastolliset haasteet: </a:t>
            </a:r>
            <a:r>
              <a:rPr lang="fi-FI" b="0" i="0" u="none" strike="noStrike" dirty="0">
                <a:solidFill>
                  <a:srgbClr val="000000"/>
                </a:solidFill>
                <a:effectLst/>
                <a:latin typeface="Calibri" panose="020F0502020204030204" pitchFamily="34" charset="0"/>
              </a:rPr>
              <a:t>Terveydenhuollon hoitoilmoitusrekisteristä (HILMO) löytyy tietoa jalankulkijoiden liukastumistapaturmista, mutta koska niitä ei luokitella tieliikenneonnettomuuksiksi, niille ei ole selkeää kategoriaa (kuten tieliikenneonnettomuuksien osallisille) eikä kattavaa kuvaa liukastumisten takia loukkaantuneista jalankulkijoista välttämättä saada.</a:t>
            </a:r>
            <a:endParaRPr lang="fi-FI" b="0" i="0" dirty="0">
              <a:solidFill>
                <a:srgbClr val="30303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20E9D54C-20E1-40FE-B910-130BA2CD9423}" type="slidenum">
              <a:rPr lang="fi-FI" smtClean="0"/>
              <a:t>11</a:t>
            </a:fld>
            <a:endParaRPr lang="fi-FI"/>
          </a:p>
        </p:txBody>
      </p:sp>
    </p:spTree>
    <p:extLst>
      <p:ext uri="{BB962C8B-B14F-4D97-AF65-F5344CB8AC3E}">
        <p14:creationId xmlns:p14="http://schemas.microsoft.com/office/powerpoint/2010/main" val="427203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b="0" i="0" dirty="0">
                <a:solidFill>
                  <a:srgbClr val="131415"/>
                </a:solidFill>
                <a:effectLst/>
                <a:latin typeface="Yle Next"/>
              </a:rPr>
              <a:t>Erittäin liukkaiden kelien yhteydessä voidaan puhua ns. kasautumispäivistä eli liukastumisen määrällisesti suurista kertymistä, jotka kuormittavat terveydenhuoltoa.</a:t>
            </a:r>
          </a:p>
          <a:p>
            <a:pPr marL="171450" indent="-171450">
              <a:buFont typeface="Arial" panose="020B0604020202020204" pitchFamily="34" charset="0"/>
              <a:buChar char="•"/>
            </a:pPr>
            <a:r>
              <a:rPr lang="fi-FI" b="0" i="0" u="none" strike="noStrike" dirty="0">
                <a:solidFill>
                  <a:srgbClr val="131415"/>
                </a:solidFill>
                <a:effectLst/>
                <a:latin typeface="Yle Next"/>
              </a:rPr>
              <a:t>Näitä kasautumispäiviä edeltää tyypillisesti -2 ja 0 asteen välillä oleva lämpötila ja </a:t>
            </a:r>
            <a:r>
              <a:rPr lang="fi-FI" b="0" i="0" dirty="0">
                <a:solidFill>
                  <a:srgbClr val="000000"/>
                </a:solidFill>
                <a:effectLst/>
                <a:latin typeface="Roboto" panose="020F0502020204030204" pitchFamily="2" charset="0"/>
              </a:rPr>
              <a:t>kun lämpötila vaihtelee nollan molemmin puolin aiheuttaa se jäätymistä ja sulamista ja siten liukkaita kävelykelejä. Jos jään päälle vielä sataa lunta tai</a:t>
            </a:r>
            <a:r>
              <a:rPr lang="fi-FI" b="0" i="0" u="none" strike="noStrike" dirty="0">
                <a:solidFill>
                  <a:srgbClr val="000000"/>
                </a:solidFill>
                <a:effectLst/>
                <a:latin typeface="Calibri" panose="020F0502020204030204" pitchFamily="34" charset="0"/>
              </a:rPr>
              <a:t> vettä tai lumi on </a:t>
            </a:r>
            <a:r>
              <a:rPr lang="fi-FI" b="0" i="0" u="none" strike="noStrike" dirty="0" err="1">
                <a:solidFill>
                  <a:srgbClr val="000000"/>
                </a:solidFill>
                <a:effectLst/>
                <a:latin typeface="Calibri" panose="020F0502020204030204" pitchFamily="34" charset="0"/>
              </a:rPr>
              <a:t>tamppaantunut</a:t>
            </a:r>
            <a:r>
              <a:rPr lang="fi-FI" b="0" i="0" u="none" strike="noStrike" dirty="0">
                <a:solidFill>
                  <a:srgbClr val="000000"/>
                </a:solidFill>
                <a:effectLst/>
                <a:latin typeface="Calibri" panose="020F0502020204030204" pitchFamily="34" charset="0"/>
              </a:rPr>
              <a:t> liukkaaksi, voidaan puhua erittäin liukkaasta kelistä.</a:t>
            </a:r>
          </a:p>
          <a:p>
            <a:pPr marL="171450" indent="-171450">
              <a:buFont typeface="Arial" panose="020B0604020202020204" pitchFamily="34" charset="0"/>
              <a:buChar char="•"/>
            </a:pPr>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12</a:t>
            </a:fld>
            <a:endParaRPr lang="fi-FI"/>
          </a:p>
        </p:txBody>
      </p:sp>
    </p:spTree>
    <p:extLst>
      <p:ext uri="{BB962C8B-B14F-4D97-AF65-F5344CB8AC3E}">
        <p14:creationId xmlns:p14="http://schemas.microsoft.com/office/powerpoint/2010/main" val="366076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Kengät vaikuttavat pystyssä pysymiseen. Piikkikorot ja sileäpohjaiset kengät ovat liukkaille keleille huonoimmat. Kenkien valinnassa tulisi kiinnittää huomiota kantaan, pohjamateriaaliin ja pohjan kuviointiin. Myös liukuesteet ehkäisevät liukastumista tehokkaasti. Samoin nastakengät on oiva valinta liukkaille keleille.</a:t>
            </a:r>
          </a:p>
          <a:p>
            <a:pPr marL="171450" indent="-171450">
              <a:buFont typeface="Arial" panose="020B0604020202020204" pitchFamily="34" charset="0"/>
              <a:buChar char="•"/>
            </a:pPr>
            <a:r>
              <a:rPr lang="fi-FI" dirty="0"/>
              <a:t>Pihojen ja katujen lumien auraus, hiekoitus ja valaistus vaikuttavat turvallisuuteen talvikeleillä. Tärkeää on huolehtia, että pihat ja kulkuväylät on aurattu lumesta ja hiekoitettu. Yksi konkreettinen keino, jolla itse näihin voi vaikuttaa on antaa palautetta esim. huoltoyhtiölle, jos näissä huomaa puutteita.</a:t>
            </a:r>
          </a:p>
          <a:p>
            <a:pPr marL="171450" indent="-171450">
              <a:buFont typeface="Arial" panose="020B0604020202020204" pitchFamily="34" charset="0"/>
              <a:buChar char="•"/>
            </a:pPr>
            <a:r>
              <a:rPr lang="fi-FI" dirty="0"/>
              <a:t>Joka kuudes liukastuminen johtuu kiireestä, jolloin asiat jätetään viime tippaan. Kiire vaikeuttaa ennakointia, varautumista ja etukäteissuunnittelua, jotka ovat kaikki tärkeitä liukastumisen ehkäisyssä eli liikkeelle lähtiessä unohda turha kiire ja varaa liikkumiseen aikaa. Myös omasta kunnosta ja vireystilasta on tärkeä huolehtia.</a:t>
            </a:r>
          </a:p>
          <a:p>
            <a:pPr marL="171450" indent="-171450">
              <a:buFont typeface="Arial" panose="020B0604020202020204" pitchFamily="34" charset="0"/>
              <a:buChar char="•"/>
            </a:pPr>
            <a:r>
              <a:rPr lang="fi-FI" dirty="0"/>
              <a:t>Jalankulkijalle erityisen vaarallinen keli on silloin, kun jään päällä on vettä tai lunta. Ilmatieteen laitos kuitenkin antaa varoituksia jalankulkusäästä, jotka kannattaa tarkistaa ennen ulos lähtemistä ja varautua sitten sen mukaan.</a:t>
            </a:r>
          </a:p>
        </p:txBody>
      </p:sp>
      <p:sp>
        <p:nvSpPr>
          <p:cNvPr id="4" name="Slide Number Placeholder 3"/>
          <p:cNvSpPr>
            <a:spLocks noGrp="1"/>
          </p:cNvSpPr>
          <p:nvPr>
            <p:ph type="sldNum" sz="quarter" idx="5"/>
          </p:nvPr>
        </p:nvSpPr>
        <p:spPr/>
        <p:txBody>
          <a:bodyPr/>
          <a:lstStyle/>
          <a:p>
            <a:fld id="{20E9D54C-20E1-40FE-B910-130BA2CD9423}" type="slidenum">
              <a:rPr lang="fi-FI" smtClean="0"/>
              <a:t>13</a:t>
            </a:fld>
            <a:endParaRPr lang="fi-FI"/>
          </a:p>
        </p:txBody>
      </p:sp>
    </p:spTree>
    <p:extLst>
      <p:ext uri="{BB962C8B-B14F-4D97-AF65-F5344CB8AC3E}">
        <p14:creationId xmlns:p14="http://schemas.microsoft.com/office/powerpoint/2010/main" val="245768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err="1">
                <a:solidFill>
                  <a:srgbClr val="000000"/>
                </a:solidFill>
                <a:effectLst/>
                <a:latin typeface="Calibri" panose="020F0502020204030204" pitchFamily="34" charset="0"/>
              </a:rPr>
              <a:t>Tiedoksi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erilaisia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materiaaleja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kaatumisvaaran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arviointiin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liittyen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joita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voi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hyvin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hyödyntää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infoissa</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tilaisuuksissa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toimitte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Turvakoutsina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Linkki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suoraan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materiaaleihin</a:t>
            </a:r>
            <a:r>
              <a:rPr lang="en-US" b="0" i="0" u="none" strike="noStrike" dirty="0">
                <a:solidFill>
                  <a:srgbClr val="000000"/>
                </a:solidFill>
                <a:effectLst/>
                <a:latin typeface="Calibri" panose="020F0502020204030204" pitchFamily="34" charset="0"/>
              </a:rPr>
              <a:t>)</a:t>
            </a:r>
          </a:p>
          <a:p>
            <a:pPr algn="l" rtl="0" fontAlgn="base"/>
            <a:r>
              <a:rPr lang="en-US" b="0" i="0" u="none" strike="noStrike" dirty="0" err="1">
                <a:solidFill>
                  <a:srgbClr val="000000"/>
                </a:solidFill>
                <a:effectLst/>
                <a:latin typeface="Calibri" panose="020F0502020204030204" pitchFamily="34" charset="0"/>
              </a:rPr>
              <a:t>Tehokas</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tuloksekas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kaatumisten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ehkäisytyö</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perustuu</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kaatumisvaaran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arviointiin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Erityisesti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jos</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vaaratekijöitä</a:t>
            </a:r>
            <a:r>
              <a:rPr lang="en-US" b="0" i="0" u="none" strike="noStrike" dirty="0">
                <a:solidFill>
                  <a:srgbClr val="000000"/>
                </a:solidFill>
                <a:effectLst/>
                <a:latin typeface="Calibri" panose="020F0502020204030204" pitchFamily="34" charset="0"/>
              </a:rPr>
              <a:t> on </a:t>
            </a:r>
            <a:r>
              <a:rPr lang="en-US" b="0" i="0" u="none" strike="noStrike" dirty="0" err="1">
                <a:solidFill>
                  <a:srgbClr val="000000"/>
                </a:solidFill>
                <a:effectLst/>
                <a:latin typeface="Calibri" panose="020F0502020204030204" pitchFamily="34" charset="0"/>
              </a:rPr>
              <a:t>paljon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tarvitaan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laaja-alaista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kaatumisvaaran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arviointia</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yksilöllistä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ehkäisykeinojen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suunnittelua</a:t>
            </a:r>
            <a:r>
              <a:rPr lang="en-US" b="0" i="0" u="none" strike="noStrike" dirty="0">
                <a:solidFill>
                  <a:srgbClr val="000000"/>
                </a:solidFill>
                <a:effectLst/>
                <a:latin typeface="Calibri" panose="020F0502020204030204" pitchFamily="34" charset="0"/>
              </a:rPr>
              <a:t>. Eli </a:t>
            </a:r>
            <a:r>
              <a:rPr lang="en-US" b="0" i="0" u="none" strike="noStrike" dirty="0" err="1">
                <a:solidFill>
                  <a:srgbClr val="000000"/>
                </a:solidFill>
                <a:effectLst/>
                <a:latin typeface="Calibri" panose="020F0502020204030204" pitchFamily="34" charset="0"/>
              </a:rPr>
              <a:t>mitkä</a:t>
            </a:r>
            <a:r>
              <a:rPr lang="en-US" b="0" i="0" u="none" strike="noStrike" dirty="0">
                <a:solidFill>
                  <a:srgbClr val="000000"/>
                </a:solidFill>
                <a:effectLst/>
                <a:latin typeface="Calibri" panose="020F0502020204030204" pitchFamily="34" charset="0"/>
              </a:rPr>
              <a:t> on </a:t>
            </a:r>
            <a:r>
              <a:rPr lang="en-US" b="0" i="0" u="none" strike="noStrike" dirty="0" err="1">
                <a:solidFill>
                  <a:srgbClr val="000000"/>
                </a:solidFill>
                <a:effectLst/>
                <a:latin typeface="Calibri" panose="020F0502020204030204" pitchFamily="34" charset="0"/>
              </a:rPr>
              <a:t>juuri</a:t>
            </a:r>
            <a:r>
              <a:rPr lang="en-US" b="0" i="0" u="none" strike="noStrike" dirty="0">
                <a:solidFill>
                  <a:srgbClr val="000000"/>
                </a:solidFill>
                <a:effectLst/>
                <a:latin typeface="Calibri" panose="020F0502020204030204" pitchFamily="34" charset="0"/>
              </a:rPr>
              <a:t> ne </a:t>
            </a:r>
            <a:r>
              <a:rPr lang="en-US" b="0" i="0" u="none" strike="noStrike" dirty="0" err="1">
                <a:solidFill>
                  <a:srgbClr val="000000"/>
                </a:solidFill>
                <a:effectLst/>
                <a:latin typeface="Calibri" panose="020F0502020204030204" pitchFamily="34" charset="0"/>
              </a:rPr>
              <a:t>tekijät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jotka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yksilölle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aiheuttaa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kaatumisia</a:t>
            </a:r>
            <a:r>
              <a:rPr lang="en-US" b="0" i="0" u="none" strike="noStrike" dirty="0">
                <a:solidFill>
                  <a:srgbClr val="000000"/>
                </a:solidFill>
                <a:effectLst/>
                <a:latin typeface="Calibri" panose="020F0502020204030204" pitchFamily="34" charset="0"/>
              </a:rPr>
              <a:t>/</a:t>
            </a:r>
            <a:r>
              <a:rPr lang="en-US" b="0" i="0" u="none" strike="noStrike" dirty="0" err="1">
                <a:solidFill>
                  <a:srgbClr val="000000"/>
                </a:solidFill>
                <a:effectLst/>
                <a:latin typeface="Calibri" panose="020F0502020204030204" pitchFamily="34" charset="0"/>
              </a:rPr>
              <a:t>lisää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kaatumisvaaraa</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mitkä</a:t>
            </a:r>
            <a:r>
              <a:rPr lang="en-US" b="0" i="0" u="none" strike="noStrike" dirty="0">
                <a:solidFill>
                  <a:srgbClr val="000000"/>
                </a:solidFill>
                <a:effectLst/>
                <a:latin typeface="Calibri" panose="020F0502020204030204" pitchFamily="34" charset="0"/>
              </a:rPr>
              <a:t> on ne </a:t>
            </a:r>
            <a:r>
              <a:rPr lang="en-US" b="0" i="0" u="none" strike="noStrike" dirty="0" err="1">
                <a:solidFill>
                  <a:srgbClr val="000000"/>
                </a:solidFill>
                <a:effectLst/>
                <a:latin typeface="Calibri" panose="020F0502020204030204" pitchFamily="34" charset="0"/>
              </a:rPr>
              <a:t>keinot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miten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omalta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osalta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kaatumisia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voi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vähentää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Tärkeää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olisi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että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ikäihminen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tietää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itse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vaaratekijät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omalta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kohdaltaan</a:t>
            </a:r>
            <a:r>
              <a:rPr lang="en-US" b="0" i="0" u="none" strike="noStrike" dirty="0">
                <a:solidFill>
                  <a:srgbClr val="000000"/>
                </a:solidFill>
                <a:effectLst/>
                <a:latin typeface="Calibri" panose="020F0502020204030204" pitchFamily="34" charset="0"/>
              </a:rPr>
              <a:t>.</a:t>
            </a:r>
          </a:p>
          <a:p>
            <a:pPr marL="171450" indent="-171450" algn="l" rtl="0" fontAlgn="base">
              <a:buFont typeface="Arial" panose="020B0604020202020204" pitchFamily="34" charset="0"/>
              <a:buChar char="•"/>
            </a:pPr>
            <a:r>
              <a:rPr lang="en-US" b="1" i="0" u="none" strike="noStrike" dirty="0" err="1">
                <a:solidFill>
                  <a:srgbClr val="000000"/>
                </a:solidFill>
                <a:effectLst/>
                <a:latin typeface="Calibri" panose="020F0502020204030204" pitchFamily="34" charset="0"/>
              </a:rPr>
              <a:t>KaatumisSeula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jonka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vastausten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perusteella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käyttäjä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saa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karkean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arvion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omasta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kaatumisvaarastaan</a:t>
            </a:r>
            <a:r>
              <a:rPr lang="en-US" b="0" i="0" u="none" strike="noStrike" dirty="0">
                <a:solidFill>
                  <a:srgbClr val="000000"/>
                </a:solidFill>
                <a:effectLst/>
                <a:latin typeface="Calibri" panose="020F0502020204030204" pitchFamily="34" charset="0"/>
              </a:rPr>
              <a:t>. </a:t>
            </a:r>
            <a:r>
              <a:rPr lang="fi-FI" b="0" i="0" u="none" strike="noStrike" dirty="0">
                <a:solidFill>
                  <a:srgbClr val="000000"/>
                </a:solidFill>
                <a:effectLst/>
                <a:latin typeface="Calibri" panose="020F0502020204030204" pitchFamily="34" charset="0"/>
              </a:rPr>
              <a:t>Arviointilomakkeen voi tulostaa esim.  turvallisuusaiheiseen infoon täytettäväksi tai opastaa täyttämään älylaitteilla eli </a:t>
            </a:r>
            <a:r>
              <a:rPr lang="en-US" b="0" i="0" u="none" strike="noStrike" dirty="0" err="1">
                <a:solidFill>
                  <a:srgbClr val="444444"/>
                </a:solidFill>
                <a:effectLst/>
                <a:latin typeface="Calibri" panose="020F0502020204030204" pitchFamily="34" charset="0"/>
              </a:rPr>
              <a:t>l</a:t>
            </a:r>
            <a:r>
              <a:rPr lang="en-US" b="0" i="0" dirty="0" err="1">
                <a:solidFill>
                  <a:srgbClr val="444444"/>
                </a:solidFill>
                <a:effectLst/>
                <a:latin typeface="Calibri" panose="020F0502020204030204" pitchFamily="34" charset="0"/>
              </a:rPr>
              <a:t>öytyy</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myös</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sähköisenä</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versiona</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Turvallinen</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käyttää</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vaikka</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ei</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olisi</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terveydenhuoltoalan</a:t>
            </a:r>
            <a:r>
              <a:rPr lang="en-US" b="0" i="0" dirty="0">
                <a:solidFill>
                  <a:srgbClr val="444444"/>
                </a:solidFill>
                <a:effectLst/>
                <a:latin typeface="Calibri" panose="020F0502020204030204" pitchFamily="34" charset="0"/>
              </a:rPr>
              <a:t> </a:t>
            </a:r>
            <a:r>
              <a:rPr lang="en-US" b="0" i="0" dirty="0" err="1">
                <a:solidFill>
                  <a:srgbClr val="444444"/>
                </a:solidFill>
                <a:effectLst/>
                <a:latin typeface="Calibri" panose="020F0502020204030204" pitchFamily="34" charset="0"/>
              </a:rPr>
              <a:t>koulutusta</a:t>
            </a:r>
            <a:r>
              <a:rPr lang="en-US" b="0" i="0" dirty="0">
                <a:solidFill>
                  <a:srgbClr val="444444"/>
                </a:solidFill>
                <a:effectLst/>
                <a:latin typeface="Calibri" panose="020F0502020204030204" pitchFamily="34" charset="0"/>
              </a:rPr>
              <a:t>.</a:t>
            </a:r>
          </a:p>
          <a:p>
            <a:pPr marL="171450" indent="-171450" algn="l" rtl="0" fontAlgn="base">
              <a:buFont typeface="Arial" panose="020B0604020202020204" pitchFamily="34" charset="0"/>
              <a:buChar char="•"/>
            </a:pPr>
            <a:r>
              <a:rPr lang="en-US" b="1" i="0" u="none" strike="noStrike" dirty="0" err="1">
                <a:solidFill>
                  <a:srgbClr val="000000"/>
                </a:solidFill>
                <a:effectLst/>
                <a:latin typeface="Calibri" panose="020F0502020204030204" pitchFamily="34" charset="0"/>
              </a:rPr>
              <a:t>Kymmenen</a:t>
            </a:r>
            <a:r>
              <a:rPr lang="en-US" b="1" i="0" u="none" strike="noStrike" dirty="0">
                <a:solidFill>
                  <a:srgbClr val="000000"/>
                </a:solidFill>
                <a:effectLst/>
                <a:latin typeface="Calibri" panose="020F0502020204030204" pitchFamily="34" charset="0"/>
              </a:rPr>
              <a:t> </a:t>
            </a:r>
            <a:r>
              <a:rPr lang="en-US" b="1" i="0" u="none" strike="noStrike" dirty="0" err="1">
                <a:solidFill>
                  <a:srgbClr val="000000"/>
                </a:solidFill>
                <a:effectLst/>
                <a:latin typeface="Calibri" panose="020F0502020204030204" pitchFamily="34" charset="0"/>
              </a:rPr>
              <a:t>keinoa</a:t>
            </a:r>
            <a:r>
              <a:rPr lang="en-US" b="1" i="0" u="none" strike="noStrike" dirty="0">
                <a:solidFill>
                  <a:srgbClr val="000000"/>
                </a:solidFill>
                <a:effectLst/>
                <a:latin typeface="Calibri" panose="020F0502020204030204" pitchFamily="34" charset="0"/>
              </a:rPr>
              <a:t> </a:t>
            </a:r>
            <a:r>
              <a:rPr lang="en-US" b="1" i="0" u="none" strike="noStrike" dirty="0" err="1">
                <a:solidFill>
                  <a:srgbClr val="000000"/>
                </a:solidFill>
                <a:effectLst/>
                <a:latin typeface="Calibri" panose="020F0502020204030204" pitchFamily="34" charset="0"/>
              </a:rPr>
              <a:t>kaatumisten</a:t>
            </a:r>
            <a:r>
              <a:rPr lang="en-US" b="1" i="0" u="none" strike="noStrike" dirty="0">
                <a:solidFill>
                  <a:srgbClr val="000000"/>
                </a:solidFill>
                <a:effectLst/>
                <a:latin typeface="Calibri" panose="020F0502020204030204" pitchFamily="34" charset="0"/>
              </a:rPr>
              <a:t> </a:t>
            </a:r>
            <a:r>
              <a:rPr lang="en-US" b="1" i="0" u="none" strike="noStrike" dirty="0" err="1">
                <a:solidFill>
                  <a:srgbClr val="000000"/>
                </a:solidFill>
                <a:effectLst/>
                <a:latin typeface="Calibri" panose="020F0502020204030204" pitchFamily="34" charset="0"/>
              </a:rPr>
              <a:t>ehkäisyyn</a:t>
            </a:r>
            <a:r>
              <a:rPr lang="en-US" b="1"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eli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muistilista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tyyppinen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materiaali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joka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sopii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erittäin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hyvin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keskustelujen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pohjaksi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ryhmätoiminnassa</a:t>
            </a:r>
            <a:r>
              <a:rPr lang="en-US" b="0" i="0" u="none" strike="noStrike" dirty="0">
                <a:solidFill>
                  <a:srgbClr val="000000"/>
                </a:solidFill>
                <a:effectLst/>
                <a:latin typeface="Calibri" panose="020F0502020204030204" pitchFamily="34" charset="0"/>
              </a:rPr>
              <a:t>.</a:t>
            </a:r>
          </a:p>
          <a:p>
            <a:pPr marL="171450" indent="-171450" algn="l" rtl="0" fontAlgn="base">
              <a:buFont typeface="Arial" panose="020B0604020202020204" pitchFamily="34" charset="0"/>
              <a:buChar char="•"/>
            </a:pPr>
            <a:r>
              <a:rPr lang="en-US" b="0" i="0" u="none" strike="noStrike" dirty="0" err="1">
                <a:solidFill>
                  <a:srgbClr val="000000"/>
                </a:solidFill>
                <a:effectLst/>
                <a:latin typeface="Calibri" panose="020F0502020204030204" pitchFamily="34" charset="0"/>
              </a:rPr>
              <a:t>Iäkkäille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sopiva</a:t>
            </a:r>
            <a:r>
              <a:rPr lang="en-US" b="0" i="0" u="none" strike="noStrike" dirty="0">
                <a:solidFill>
                  <a:srgbClr val="000000"/>
                </a:solidFill>
                <a:effectLst/>
                <a:latin typeface="Calibri" panose="020F0502020204030204" pitchFamily="34" charset="0"/>
              </a:rPr>
              <a:t> </a:t>
            </a:r>
            <a:r>
              <a:rPr lang="en-US" b="1" i="0" u="none" strike="noStrike" dirty="0" err="1">
                <a:solidFill>
                  <a:srgbClr val="000000"/>
                </a:solidFill>
                <a:effectLst/>
                <a:latin typeface="Calibri" panose="020F0502020204030204" pitchFamily="34" charset="0"/>
              </a:rPr>
              <a:t>Tiedä</a:t>
            </a:r>
            <a:r>
              <a:rPr lang="en-US" b="1" i="0" u="none" strike="noStrike" dirty="0">
                <a:solidFill>
                  <a:srgbClr val="000000"/>
                </a:solidFill>
                <a:effectLst/>
                <a:latin typeface="Calibri" panose="020F0502020204030204" pitchFamily="34" charset="0"/>
              </a:rPr>
              <a:t> ja </a:t>
            </a:r>
            <a:r>
              <a:rPr lang="en-US" b="1" i="0" u="none" strike="noStrike" dirty="0" err="1">
                <a:solidFill>
                  <a:srgbClr val="000000"/>
                </a:solidFill>
                <a:effectLst/>
                <a:latin typeface="Calibri" panose="020F0502020204030204" pitchFamily="34" charset="0"/>
              </a:rPr>
              <a:t>toimi</a:t>
            </a:r>
            <a:r>
              <a:rPr lang="en-US" b="1" i="0" u="none" strike="noStrike" dirty="0">
                <a:solidFill>
                  <a:srgbClr val="000000"/>
                </a:solidFill>
                <a:effectLst/>
                <a:latin typeface="Calibri" panose="020F0502020204030204" pitchFamily="34" charset="0"/>
              </a:rPr>
              <a:t> –</a:t>
            </a:r>
            <a:r>
              <a:rPr lang="en-US" b="1" i="0" u="none" strike="noStrike" dirty="0" err="1">
                <a:solidFill>
                  <a:srgbClr val="000000"/>
                </a:solidFill>
                <a:effectLst/>
                <a:latin typeface="Calibri" panose="020F0502020204030204" pitchFamily="34" charset="0"/>
              </a:rPr>
              <a:t>kortti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jonka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toisella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sivulla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esitellään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kaatumisten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ehkäisyä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tiiviisti</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kohderyhmän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näkökulmasta</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toiselle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sivulle</a:t>
            </a:r>
            <a:r>
              <a:rPr lang="en-US" b="0" i="0" u="none" strike="noStrike" dirty="0">
                <a:solidFill>
                  <a:srgbClr val="000000"/>
                </a:solidFill>
                <a:effectLst/>
                <a:latin typeface="Calibri" panose="020F0502020204030204" pitchFamily="34" charset="0"/>
              </a:rPr>
              <a:t> on </a:t>
            </a:r>
            <a:r>
              <a:rPr lang="en-US" b="0" i="0" u="none" strike="noStrike" dirty="0" err="1">
                <a:solidFill>
                  <a:srgbClr val="000000"/>
                </a:solidFill>
                <a:effectLst/>
                <a:latin typeface="Calibri" panose="020F0502020204030204" pitchFamily="34" charset="0"/>
              </a:rPr>
              <a:t>koottu</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syventävää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tietoa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sekä</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käytäntöön</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soveltuvia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toimintamalleja</a:t>
            </a:r>
            <a:r>
              <a:rPr lang="en-US" b="0" i="0" u="none" strike="noStrike" dirty="0">
                <a:solidFill>
                  <a:srgbClr val="000000"/>
                </a:solidFill>
                <a:effectLst/>
                <a:latin typeface="Calibri" panose="020F0502020204030204" pitchFamily="34" charset="0"/>
              </a:rPr>
              <a:t> ja </a:t>
            </a:r>
            <a:r>
              <a:rPr lang="en-US" b="0" i="0" u="none" strike="noStrike" dirty="0" err="1">
                <a:solidFill>
                  <a:srgbClr val="000000"/>
                </a:solidFill>
                <a:effectLst/>
                <a:latin typeface="Calibri" panose="020F0502020204030204" pitchFamily="34" charset="0"/>
              </a:rPr>
              <a:t>ohjeita</a:t>
            </a:r>
            <a:r>
              <a:rPr lang="en-US" b="0" i="0" u="none" strike="noStrike" dirty="0">
                <a:solidFill>
                  <a:srgbClr val="000000"/>
                </a:solidFill>
                <a:effectLst/>
                <a:latin typeface="Calibri" panose="020F0502020204030204" pitchFamily="34" charset="0"/>
              </a:rPr>
              <a:t>.</a:t>
            </a:r>
          </a:p>
          <a:p>
            <a:pPr marL="171450" indent="-171450" algn="l" rtl="0" fontAlgn="base">
              <a:buFont typeface="Arial" panose="020B0604020202020204" pitchFamily="34" charset="0"/>
              <a:buChar char="•"/>
            </a:pPr>
            <a:endParaRPr lang="fi-FI"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fi-FI" b="0" i="0" u="none" strike="noStrike" dirty="0">
                <a:solidFill>
                  <a:srgbClr val="000000"/>
                </a:solidFill>
                <a:effectLst/>
                <a:latin typeface="Calibri" panose="020F0502020204030204" pitchFamily="34" charset="0"/>
              </a:rPr>
              <a:t>Enemmän tietoa UKK-instituutin verkkosivuilla: </a:t>
            </a:r>
            <a:r>
              <a:rPr lang="fi-FI" dirty="0">
                <a:hlinkClick r:id="rId3"/>
              </a:rPr>
              <a:t>Materiaalia kaatumisten ehkäisytyön tueksi - UKK-instituutti (ukkinstituutti.fi)</a:t>
            </a:r>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14</a:t>
            </a:fld>
            <a:endParaRPr lang="fi-FI"/>
          </a:p>
        </p:txBody>
      </p:sp>
    </p:spTree>
    <p:extLst>
      <p:ext uri="{BB962C8B-B14F-4D97-AF65-F5344CB8AC3E}">
        <p14:creationId xmlns:p14="http://schemas.microsoft.com/office/powerpoint/2010/main" val="429101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 Kaatumiset ja kaatumisen riski lisääntyy ikääntyessä molemmilla sukupuolilla. Alle 85-vuotiailla kaatumisia tapahtuu enemmän miehille, kun taas yli 85-vuotiailla se kääntyy niin, että kaatumisia tapahtuu enemmän naisille.</a:t>
            </a:r>
            <a:r>
              <a:rPr lang="fi-FI" sz="1800" b="0" i="0" dirty="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800" b="1" i="0" dirty="0">
                <a:solidFill>
                  <a:srgbClr val="000000"/>
                </a:solidFill>
                <a:effectLst/>
                <a:latin typeface="Barlow" panose="00000500000000000000" pitchFamily="2" charset="0"/>
              </a:rPr>
              <a:t>Kaatumisturmissa kuolleiden mediaani-ikä oli 85 vuotta, </a:t>
            </a:r>
            <a:r>
              <a:rPr lang="fi-FI" sz="1800" b="0" i="0" dirty="0">
                <a:solidFill>
                  <a:srgbClr val="000000"/>
                </a:solidFill>
                <a:effectLst/>
                <a:latin typeface="Barlow" panose="00000500000000000000" pitchFamily="2" charset="0"/>
              </a:rPr>
              <a:t>alle 40-vuotiaita menehtyi kaatumisiin tai putoamisiin vuonna 2023 alle 20 henkeä.</a:t>
            </a: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 Yli 65-vuotiaista noin joka kolmas kaatuu vuosittain</a:t>
            </a:r>
            <a:r>
              <a:rPr lang="fi-FI" sz="1800" b="0" i="0" dirty="0">
                <a:solidFill>
                  <a:srgbClr val="444444"/>
                </a:solidFill>
                <a:effectLst/>
                <a:latin typeface="Calibri" panose="020F0502020204030204" pitchFamily="34" charset="0"/>
              </a:rPr>
              <a:t>​</a:t>
            </a:r>
            <a:endParaRPr lang="fi-FI"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 Yli 80-vuotiaista noin joka toinen kaatuu vuosittain</a:t>
            </a:r>
            <a:r>
              <a:rPr lang="fi-FI" sz="1800" b="0" i="0" dirty="0">
                <a:solidFill>
                  <a:srgbClr val="444444"/>
                </a:solidFill>
                <a:effectLst/>
                <a:latin typeface="Calibri" panose="020F0502020204030204" pitchFamily="34" charset="0"/>
              </a:rPr>
              <a:t>​</a:t>
            </a:r>
            <a:endParaRPr lang="fi-FI"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 Yksi kaatuminen ennakoi uutta kaatumista, joten yhteenkin kaatumiseen on tärkeä kiinnittää huomioita ja selvittää syyt kaatumisen taustalla sekä pohtia, miten kaatumisia voidaan ennaltaehkäistä.</a:t>
            </a:r>
            <a:endParaRPr lang="fi-FI" sz="1800" b="0" i="0" dirty="0">
              <a:solidFill>
                <a:srgbClr val="444444"/>
              </a:solidFill>
              <a:effectLst/>
              <a:latin typeface="Arial" panose="020B0604020202020204" pitchFamily="34" charset="0"/>
            </a:endParaRPr>
          </a:p>
          <a:p>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3</a:t>
            </a:fld>
            <a:endParaRPr lang="fi-FI"/>
          </a:p>
        </p:txBody>
      </p:sp>
    </p:spTree>
    <p:extLst>
      <p:ext uri="{BB962C8B-B14F-4D97-AF65-F5344CB8AC3E}">
        <p14:creationId xmlns:p14="http://schemas.microsoft.com/office/powerpoint/2010/main" val="383985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Iäkkäiden kaatumisista seuraa se, että kaatumistapaturmia sattuu noin 35 000 vuodessa. Jo yksi kaatuminen ennakoi uutta kaatumista ja noin 15 % iäkkäistä kaatuukin vähintään kolme kertaa vuodessa.</a:t>
            </a:r>
          </a:p>
          <a:p>
            <a:pPr marL="171450" indent="-171450">
              <a:buFontTx/>
              <a:buChar char="-"/>
            </a:pPr>
            <a:r>
              <a:rPr lang="fi-FI" dirty="0"/>
              <a:t>Huolestuttavaa kaatumisissa vakavat kaatumisvammat. Vaikka iso osa kaatumisista aiheuttaa itse hoidettavia vammoja, huolta aiheuttavat erityisesti iäkkäille kaatumisista johtuvat pää- ja aivovammat sekä lonkkamurtumat. Näistä aiheutuu suuria kustannuksia yhteiskunnalle.</a:t>
            </a:r>
          </a:p>
          <a:p>
            <a:pPr marL="171450" indent="-171450">
              <a:buFontTx/>
              <a:buChar char="-"/>
            </a:pPr>
            <a:r>
              <a:rPr lang="fi-FI" dirty="0"/>
              <a:t>Pelkästään lonkkamurtumia syntyy paljon, noin 7 000 vuodessa, joista 1/10 kotona asuvista jää pysyvästi laitoshoitoon ja </a:t>
            </a:r>
            <a:r>
              <a:rPr lang="fi-FI" b="1" dirty="0"/>
              <a:t>vakavuutta korostaa lisäksi se, että noin viidennes lonkkamurtumapotilaista menehtyy vuoden sisällä murtumasta. </a:t>
            </a:r>
            <a:endParaRPr lang="fi-FI" dirty="0"/>
          </a:p>
        </p:txBody>
      </p:sp>
      <p:sp>
        <p:nvSpPr>
          <p:cNvPr id="4" name="Dian numeron paikkamerkki 3"/>
          <p:cNvSpPr>
            <a:spLocks noGrp="1"/>
          </p:cNvSpPr>
          <p:nvPr>
            <p:ph type="sldNum" sz="quarter" idx="5"/>
          </p:nvPr>
        </p:nvSpPr>
        <p:spPr/>
        <p:txBody>
          <a:bodyPr/>
          <a:lstStyle/>
          <a:p>
            <a:fld id="{CC17A915-99F8-4C2B-B9EE-C30A3DBE50A3}" type="slidenum">
              <a:rPr lang="fi-FI" smtClean="0"/>
              <a:t>4</a:t>
            </a:fld>
            <a:endParaRPr lang="fi-FI"/>
          </a:p>
        </p:txBody>
      </p:sp>
    </p:spTree>
    <p:extLst>
      <p:ext uri="{BB962C8B-B14F-4D97-AF65-F5344CB8AC3E}">
        <p14:creationId xmlns:p14="http://schemas.microsoft.com/office/powerpoint/2010/main" val="130019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Kaatumisten taustalta löytyy useita erilaisia vaara- tai riskitekijöitä, jotka voidaan jakaa sisäisiin ja ulkoisiin tekijöihin sekä käyttäytymistekijöihin.</a:t>
            </a:r>
          </a:p>
          <a:p>
            <a:pPr marL="171450" indent="-171450">
              <a:buFont typeface="Arial" panose="020B0604020202020204" pitchFamily="34" charset="0"/>
              <a:buChar char="•"/>
            </a:pPr>
            <a:r>
              <a:rPr lang="fi-FI" dirty="0">
                <a:ea typeface="Calibri" panose="020F0502020204030204"/>
                <a:cs typeface="Calibri" panose="020F0502020204030204"/>
              </a:rPr>
              <a:t>Sisäisillä vaaratekijöillä tarkoitetaan ihmiseen itseensä liittyviä vaaratekijöitä, joista tärkeimpiä ovat korkea ikä (75+), naissukupuoli, heikentynyt terveys sekä alentunut toiminta- ja liikkumiskyky. Mitä iäkkäämpi henkilö on, sitä useammin kaatumisen syynä ovat ensisijaisesti sisäiset vaaratekijät.</a:t>
            </a:r>
          </a:p>
          <a:p>
            <a:pPr marL="171450" indent="-171450">
              <a:buFont typeface="Arial" panose="020B0604020202020204" pitchFamily="34" charset="0"/>
              <a:buChar char="•"/>
            </a:pPr>
            <a:r>
              <a:rPr lang="fi-FI" dirty="0">
                <a:ea typeface="Calibri" panose="020F0502020204030204"/>
                <a:cs typeface="Calibri" panose="020F0502020204030204"/>
              </a:rPr>
              <a:t>Ulkoiset kaatumisen vaaratekijät puolestaan liittyvät asuin- ja elinympäristöön sekä sen turvallisuuteen.</a:t>
            </a:r>
            <a:endParaRPr lang="fi-FI" dirty="0"/>
          </a:p>
          <a:p>
            <a:pPr marL="171450" indent="-171450">
              <a:buFont typeface="Arial" panose="020B0604020202020204" pitchFamily="34" charset="0"/>
              <a:buChar char="•"/>
            </a:pPr>
            <a:r>
              <a:rPr lang="fi-FI" dirty="0"/>
              <a:t>Osaan riskitekijöistä ei ole mahdollista itse vaikuttaa, kuten sukupuoleen, ikään ja perinnöllisiin sairauksiin, mutta suurimpaan osaan on mahdollista itse vaikuttaa ja siten ehkäistä kaatumisista johtuvia tapaturmia. Itse voi vaikuttaa erityisesti omalla käyttäytymisellä, ennakoinnilla ja esim. sopivien jalkineiden valinnalla.</a:t>
            </a:r>
            <a:endParaRPr lang="fi-FI" dirty="0">
              <a:ea typeface="Calibri" panose="020F0502020204030204"/>
              <a:cs typeface="Calibri" panose="020F0502020204030204"/>
            </a:endParaRPr>
          </a:p>
          <a:p>
            <a:pPr marL="171450" indent="-171450">
              <a:buFont typeface="Arial" panose="020B0604020202020204" pitchFamily="34" charset="0"/>
              <a:buChar char="•"/>
            </a:pPr>
            <a:r>
              <a:rPr lang="fi-FI" dirty="0"/>
              <a:t>Jos riskitekijöitä on useampia (erityisesti iäkkäillä, kun on useita sairauksia ja liikkumiskyky on heikentynyt), tarvitaan laaja-alaista arviointia ja yksilöllistä ehkäisytoimien suunnittelua.</a:t>
            </a:r>
            <a:endParaRPr lang="fi-FI" dirty="0">
              <a:ea typeface="Calibri" panose="020F0502020204030204"/>
              <a:cs typeface="Calibri" panose="020F0502020204030204"/>
            </a:endParaRP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9D54C-20E1-40FE-B910-130BA2CD942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23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fi-FI" sz="1800" b="0" i="0" u="none" strike="noStrike" dirty="0">
                <a:solidFill>
                  <a:srgbClr val="000000"/>
                </a:solidFill>
                <a:effectLst/>
                <a:latin typeface="Arial" panose="020B0604020202020204" pitchFamily="34" charset="0"/>
              </a:rPr>
              <a:t>Noin 80 % kaatumisista tapahtuu kotona tai kodin piha-alueella. </a:t>
            </a:r>
            <a:r>
              <a:rPr lang="en-US" sz="1800" b="0" i="0" dirty="0">
                <a:solidFill>
                  <a:srgbClr val="444444"/>
                </a:solidFill>
                <a:effectLst/>
                <a:latin typeface="Arial" panose="020B0604020202020204" pitchFamily="34" charset="0"/>
              </a:rPr>
              <a:t>​</a:t>
            </a: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Puuttuvat kaiteet ja </a:t>
            </a:r>
            <a:r>
              <a:rPr lang="fi-FI" sz="1800" b="0" i="0" u="none" strike="noStrike" dirty="0" err="1">
                <a:solidFill>
                  <a:srgbClr val="000000"/>
                </a:solidFill>
                <a:effectLst/>
                <a:latin typeface="Calibri" panose="020F0502020204030204" pitchFamily="34" charset="0"/>
              </a:rPr>
              <a:t>yövalo</a:t>
            </a:r>
            <a:r>
              <a:rPr lang="fi-FI" sz="1800" b="0" i="0" u="none" strike="noStrike" dirty="0">
                <a:solidFill>
                  <a:srgbClr val="000000"/>
                </a:solidFill>
                <a:effectLst/>
                <a:latin typeface="Calibri" panose="020F0502020204030204" pitchFamily="34" charset="0"/>
              </a:rPr>
              <a:t> yleisimmät tunnistetut riskitekijät tutkimuksen mukaan.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i-FI" sz="1800" b="0" i="0" u="none" strike="noStrike" dirty="0">
                <a:solidFill>
                  <a:srgbClr val="000000"/>
                </a:solidFill>
                <a:effectLst/>
                <a:latin typeface="Calibri" panose="020F0502020204030204" pitchFamily="34" charset="0"/>
              </a:rPr>
              <a:t>Tukikaiteet, valaistus, liukuesteet</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C17A915-99F8-4C2B-B9EE-C30A3DBE50A3}" type="slidenum">
              <a:rPr lang="fi-FI" smtClean="0"/>
              <a:t>6</a:t>
            </a:fld>
            <a:endParaRPr lang="fi-FI"/>
          </a:p>
        </p:txBody>
      </p:sp>
    </p:spTree>
    <p:extLst>
      <p:ext uri="{BB962C8B-B14F-4D97-AF65-F5344CB8AC3E}">
        <p14:creationId xmlns:p14="http://schemas.microsoft.com/office/powerpoint/2010/main" val="205495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7</a:t>
            </a:fld>
            <a:endParaRPr lang="fi-FI"/>
          </a:p>
        </p:txBody>
      </p:sp>
    </p:spTree>
    <p:extLst>
      <p:ext uri="{BB962C8B-B14F-4D97-AF65-F5344CB8AC3E}">
        <p14:creationId xmlns:p14="http://schemas.microsoft.com/office/powerpoint/2010/main" val="397705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fi-FI" altLang="fi-FI" dirty="0"/>
              <a:t>Mitkä tekijät juuri hänen kohdallaan lisäävät kaatumisvaaraa? </a:t>
            </a:r>
          </a:p>
          <a:p>
            <a:pPr marL="171450" indent="-171450">
              <a:buFont typeface="Arial" panose="020B0604020202020204" pitchFamily="34" charset="0"/>
              <a:buChar char="•"/>
              <a:defRPr/>
            </a:pPr>
            <a:r>
              <a:rPr lang="fi-FI" altLang="fi-FI" dirty="0"/>
              <a:t>Miten hän omalta osaltaan voi vähentää kaatumisvaaraa?</a:t>
            </a:r>
          </a:p>
          <a:p>
            <a:pPr marL="171450" indent="-171450">
              <a:buFont typeface="Arial" panose="020B0604020202020204" pitchFamily="34" charset="0"/>
              <a:buChar char="•"/>
              <a:defRPr/>
            </a:pPr>
            <a:r>
              <a:rPr lang="fi-FI" altLang="fi-FI" dirty="0"/>
              <a:t>Omainen tuntee iäkkään tavat ja ympäristön ja hän pystyy tunnistamaan paikkoja, joissa vaaratilanteita voi tapahtua. Läheisille iäkkään voi olla helpompi kertoa esimerkiksi kaatumispelosta kuin vaikkapa lääkärille. </a:t>
            </a:r>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8</a:t>
            </a:fld>
            <a:endParaRPr lang="fi-FI"/>
          </a:p>
        </p:txBody>
      </p:sp>
    </p:spTree>
    <p:extLst>
      <p:ext uri="{BB962C8B-B14F-4D97-AF65-F5344CB8AC3E}">
        <p14:creationId xmlns:p14="http://schemas.microsoft.com/office/powerpoint/2010/main" val="107130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i-FI" b="0" i="0" dirty="0">
                <a:solidFill>
                  <a:srgbClr val="253848"/>
                </a:solidFill>
                <a:effectLst/>
                <a:latin typeface="Adelle Sans W01 Regular"/>
              </a:rPr>
              <a:t>Käydään läpi kaatumisten ehkäisykeinoja, joita pystyy kotona huomioimaan ja jos toimitte esimerkiksi iäkkäiden parissa, niin käymään esim. iäkkään kanssa kohta kohdalta läpi.</a:t>
            </a:r>
          </a:p>
          <a:p>
            <a:pPr marL="171450" indent="-171450">
              <a:buFont typeface="Arial" panose="020B0604020202020204" pitchFamily="34" charset="0"/>
              <a:buChar char="•"/>
            </a:pPr>
            <a:r>
              <a:rPr lang="fi-FI" b="0" i="0" dirty="0">
                <a:solidFill>
                  <a:srgbClr val="253848"/>
                </a:solidFill>
                <a:effectLst/>
                <a:latin typeface="Adelle Sans W01 Regular"/>
              </a:rPr>
              <a:t>Varmistetaan, että kulkuväylillä ei ole irtotavaroita, joihin voi kompastua tai apuväline tarttua. Pidetään kulkureitit vapaina kalusteista ja varmistetaan, että liikkumaan mahtuu myös apuvälineen kanssa.</a:t>
            </a:r>
          </a:p>
          <a:p>
            <a:pPr marL="171450" indent="-171450">
              <a:buFont typeface="Arial" panose="020B0604020202020204" pitchFamily="34" charset="0"/>
              <a:buChar char="•"/>
            </a:pPr>
            <a:r>
              <a:rPr lang="fi-FI" b="0" i="0" dirty="0">
                <a:solidFill>
                  <a:srgbClr val="253848"/>
                </a:solidFill>
                <a:effectLst/>
                <a:latin typeface="Adelle Sans W01 Regular"/>
              </a:rPr>
              <a:t>Varmistetaan, että mattoihin tai niiden reunoihin ei voi kompastua ja käytä liukuestemattoja. Erityisesti kylpyhuoneessa tärkeä huomioida liukuestemattojen käyttäminen, lattiapintojen kuivaaminen tai pinnan käsitteleminen niin, ettei se liukasta.</a:t>
            </a:r>
          </a:p>
          <a:p>
            <a:pPr marL="171450" indent="-171450">
              <a:buFont typeface="Arial" panose="020B0604020202020204" pitchFamily="34" charset="0"/>
              <a:buChar char="•"/>
            </a:pPr>
            <a:r>
              <a:rPr lang="fi-FI" b="0" i="0" dirty="0">
                <a:solidFill>
                  <a:srgbClr val="253848"/>
                </a:solidFill>
                <a:effectLst/>
                <a:latin typeface="Adelle Sans W01 Regular"/>
              </a:rPr>
              <a:t>Myös portaissa hyvä käyttää liukuestetarroja ja muutenkin varmistaa, että portaat ja askelmat on selvästi havaittavissa.</a:t>
            </a:r>
          </a:p>
          <a:p>
            <a:pPr marL="171450" indent="-171450">
              <a:buFont typeface="Arial" panose="020B0604020202020204" pitchFamily="34" charset="0"/>
              <a:buChar char="•"/>
            </a:pPr>
            <a:r>
              <a:rPr lang="fi-FI" b="0" i="0" dirty="0">
                <a:solidFill>
                  <a:srgbClr val="253848"/>
                </a:solidFill>
                <a:effectLst/>
                <a:latin typeface="Adelle Sans W01 Regular"/>
              </a:rPr>
              <a:t>Tukikaiteita on hyvä lisätä esim. portaikkoihin, eteiseen, pitkille käytäville ja kylpyhuoneeseen.</a:t>
            </a:r>
          </a:p>
          <a:p>
            <a:pPr marL="171450" indent="-171450">
              <a:buFont typeface="Arial" panose="020B0604020202020204" pitchFamily="34" charset="0"/>
              <a:buChar char="•"/>
            </a:pPr>
            <a:r>
              <a:rPr lang="fi-FI" b="0" i="0" dirty="0">
                <a:solidFill>
                  <a:srgbClr val="253848"/>
                </a:solidFill>
                <a:effectLst/>
                <a:latin typeface="Adelle Sans W01 Regular"/>
              </a:rPr>
              <a:t>Poistetaan korkeat kynnykset. Jos kynnyksiä ei voi poistaa, merkitään ne huomiovärillä.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i="0" dirty="0">
                <a:solidFill>
                  <a:srgbClr val="253848"/>
                </a:solidFill>
                <a:effectLst/>
                <a:latin typeface="Adelle Sans W01 Regular"/>
              </a:rPr>
              <a:t>Ulko-ovella on hyvä olla tukeva istuin, jossa voi pukeutua ja riisuutua.</a:t>
            </a:r>
          </a:p>
          <a:p>
            <a:pPr marL="171450" indent="-171450">
              <a:buFont typeface="Arial" panose="020B0604020202020204" pitchFamily="34" charset="0"/>
              <a:buChar char="•"/>
            </a:pPr>
            <a:r>
              <a:rPr lang="fi-FI" b="0" i="0" dirty="0">
                <a:solidFill>
                  <a:srgbClr val="253848"/>
                </a:solidFill>
                <a:effectLst/>
                <a:latin typeface="Adelle Sans W01 Regular"/>
              </a:rPr>
              <a:t>Varmistetaan riittävä valaistus myös yöaikaan ja käytetään esimerkiksi </a:t>
            </a:r>
            <a:r>
              <a:rPr lang="fi-FI" b="0" i="0" dirty="0" err="1">
                <a:solidFill>
                  <a:srgbClr val="253848"/>
                </a:solidFill>
                <a:effectLst/>
                <a:latin typeface="Adelle Sans W01 Regular"/>
              </a:rPr>
              <a:t>yövaloa</a:t>
            </a:r>
            <a:r>
              <a:rPr lang="fi-FI" b="0" i="0" dirty="0">
                <a:solidFill>
                  <a:srgbClr val="253848"/>
                </a:solidFill>
                <a:effectLst/>
                <a:latin typeface="Adelle Sans W01 Regular"/>
              </a:rPr>
              <a:t>. Vältetään kuitenkin häikäiseviä valaisimia.</a:t>
            </a:r>
          </a:p>
          <a:p>
            <a:pPr marL="171450" indent="-171450">
              <a:buFont typeface="Arial" panose="020B0604020202020204" pitchFamily="34" charset="0"/>
              <a:buChar char="•"/>
            </a:pPr>
            <a:r>
              <a:rPr lang="fi-FI" b="0" i="0" dirty="0">
                <a:solidFill>
                  <a:srgbClr val="253848"/>
                </a:solidFill>
                <a:effectLst/>
                <a:latin typeface="Adelle Sans W01 Regular"/>
              </a:rPr>
              <a:t>Käyttöastiat ja muut tavarat sijoitetaan niin, ettei niitä tarvitse kurotella tai kiivetä jakkaralle. Jos tulee tarve kurotella korkeammalle, turvallisinta on käyttää tukevia käsinojallisia taloustikkaita.</a:t>
            </a:r>
          </a:p>
          <a:p>
            <a:pPr marL="171450" indent="-171450">
              <a:buFont typeface="Arial" panose="020B0604020202020204" pitchFamily="34" charset="0"/>
              <a:buChar char="•"/>
            </a:pPr>
            <a:r>
              <a:rPr lang="fi-FI" b="0" i="0" dirty="0">
                <a:solidFill>
                  <a:srgbClr val="253848"/>
                </a:solidFill>
                <a:effectLst/>
                <a:latin typeface="Adelle Sans W01 Regular"/>
              </a:rPr>
              <a:t>Varmista, että kalusteet, esimerkiksi kirjahyllyt, ovat oikean korkuisia ja paikallaan pysyviä, varsinkin jos niistä otetaan tukea. </a:t>
            </a:r>
            <a:endParaRPr lang="fi-FI" dirty="0"/>
          </a:p>
        </p:txBody>
      </p:sp>
      <p:sp>
        <p:nvSpPr>
          <p:cNvPr id="4" name="Slide Number Placeholder 3"/>
          <p:cNvSpPr>
            <a:spLocks noGrp="1"/>
          </p:cNvSpPr>
          <p:nvPr>
            <p:ph type="sldNum" sz="quarter" idx="5"/>
          </p:nvPr>
        </p:nvSpPr>
        <p:spPr/>
        <p:txBody>
          <a:bodyPr/>
          <a:lstStyle/>
          <a:p>
            <a:fld id="{20E9D54C-20E1-40FE-B910-130BA2CD9423}" type="slidenum">
              <a:rPr lang="fi-FI" smtClean="0"/>
              <a:t>9</a:t>
            </a:fld>
            <a:endParaRPr lang="fi-FI"/>
          </a:p>
        </p:txBody>
      </p:sp>
    </p:spTree>
    <p:extLst>
      <p:ext uri="{BB962C8B-B14F-4D97-AF65-F5344CB8AC3E}">
        <p14:creationId xmlns:p14="http://schemas.microsoft.com/office/powerpoint/2010/main" val="242306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fi-FI" altLang="fi-FI" b="1" dirty="0"/>
              <a:t>Lääkkeiden minimointi, </a:t>
            </a:r>
            <a:r>
              <a:rPr lang="fi-FI" altLang="fi-FI" dirty="0"/>
              <a:t>jotka aiheuttavat kaatumistaipumusta esim. </a:t>
            </a:r>
            <a:r>
              <a:rPr lang="fi-FI" altLang="fi-FI" dirty="0" err="1"/>
              <a:t>uniläkkeet</a:t>
            </a:r>
            <a:r>
              <a:rPr lang="fi-FI" altLang="fi-FI" dirty="0"/>
              <a:t>, psyykenlääkkeet, varsinkin </a:t>
            </a:r>
            <a:r>
              <a:rPr lang="fi-FI" altLang="fi-FI" dirty="0" err="1"/>
              <a:t>bentsodiatsepiinit</a:t>
            </a:r>
            <a:r>
              <a:rPr lang="fi-FI" altLang="fi-FI" dirty="0"/>
              <a:t>.</a:t>
            </a:r>
          </a:p>
          <a:p>
            <a:pPr marL="171450" indent="-171450">
              <a:buFont typeface="Arial" panose="020B0604020202020204" pitchFamily="34" charset="0"/>
              <a:buChar char="•"/>
              <a:defRPr/>
            </a:pPr>
            <a:r>
              <a:rPr lang="fi-FI" altLang="fi-FI" dirty="0"/>
              <a:t>Mahdollisimman </a:t>
            </a:r>
            <a:r>
              <a:rPr lang="fi-FI" altLang="fi-FI" b="1" dirty="0"/>
              <a:t>hyvän näkökyvyn </a:t>
            </a:r>
            <a:r>
              <a:rPr lang="fi-FI" altLang="fi-FI" dirty="0"/>
              <a:t>varmistaminen. </a:t>
            </a:r>
          </a:p>
          <a:p>
            <a:pPr marL="171450" indent="-171450">
              <a:buFont typeface="Arial" panose="020B0604020202020204" pitchFamily="34" charset="0"/>
              <a:buChar char="•"/>
              <a:defRPr/>
            </a:pPr>
            <a:r>
              <a:rPr lang="fi-FI" altLang="fi-FI" dirty="0"/>
              <a:t>Sairauksien ja vammojen ehkäisy ja hyvä kuntoutus esim. reuma, </a:t>
            </a:r>
            <a:r>
              <a:rPr lang="fi-FI" altLang="fi-FI" dirty="0" err="1"/>
              <a:t>rr</a:t>
            </a:r>
            <a:r>
              <a:rPr lang="fi-FI" altLang="fi-FI" dirty="0"/>
              <a:t>-tauti, diabetes. Akuutit (esim. rytmihäiriöt, infektiot, kuin myös pitkäaikaissairaudet kuten nivelvaivat, osteoporoosin hoito)</a:t>
            </a:r>
          </a:p>
          <a:p>
            <a:pPr marL="171450" indent="-171450">
              <a:buFont typeface="Arial" panose="020B0604020202020204" pitchFamily="34" charset="0"/>
              <a:buChar char="•"/>
              <a:defRPr/>
            </a:pPr>
            <a:r>
              <a:rPr lang="fi-FI" altLang="fi-FI" dirty="0"/>
              <a:t>Apuvälineet kuten keppi ja rollaattori. Lonkkasuojat erityisesti korkean murtumariskin omaavat henkilöt.</a:t>
            </a:r>
          </a:p>
          <a:p>
            <a:pPr marL="171450" indent="-171450">
              <a:buFont typeface="Arial" panose="020B0604020202020204" pitchFamily="34" charset="0"/>
              <a:buChar char="•"/>
              <a:defRPr/>
            </a:pPr>
            <a:r>
              <a:rPr lang="fi-FI" altLang="fi-FI" b="1" dirty="0"/>
              <a:t>Ravitsemus</a:t>
            </a:r>
            <a:r>
              <a:rPr lang="fi-FI" altLang="fi-FI" dirty="0"/>
              <a:t>: D-vitamiinin ja proteiinin puute aiheuttaa lihasheikkoutta (</a:t>
            </a:r>
            <a:r>
              <a:rPr lang="fi-FI" altLang="fi-FI" dirty="0" err="1"/>
              <a:t>myopatia</a:t>
            </a:r>
            <a:r>
              <a:rPr lang="fi-FI" altLang="fi-FI" dirty="0"/>
              <a:t>). Proteiini 1 g/kg/vrk. Yli 75-vuotiaille suositellaan D-vitamiinilisää 20 µg/vrk ympäri vuoden. </a:t>
            </a:r>
          </a:p>
          <a:p>
            <a:pPr marL="171450" indent="-171450">
              <a:buFont typeface="Arial" panose="020B0604020202020204" pitchFamily="34" charset="0"/>
              <a:buChar char="•"/>
              <a:defRPr/>
            </a:pPr>
            <a:r>
              <a:rPr lang="fi-FI" altLang="fi-FI" dirty="0">
                <a:solidFill>
                  <a:srgbClr val="000000"/>
                </a:solidFill>
              </a:rPr>
              <a:t>Mielenvirkeys ja henkinen turvallisuus: ulkoilu, harrastukset, ystävät, kerhot jne. </a:t>
            </a:r>
          </a:p>
          <a:p>
            <a:pPr marL="171450" indent="-171450">
              <a:buFont typeface="Arial" panose="020B0604020202020204" pitchFamily="34" charset="0"/>
              <a:buChar char="•"/>
              <a:defRPr/>
            </a:pPr>
            <a:r>
              <a:rPr lang="fi-FI" altLang="fi-FI" dirty="0">
                <a:solidFill>
                  <a:srgbClr val="000000"/>
                </a:solidFill>
              </a:rPr>
              <a:t>Toimintakyvyn ja sen rajojen sekä turvallisuusriskien tiedostaminen. Esim. lähipiirin tuki lamppujen vaihdossa, vireystekijöiden huomiointi kuten väsymys, kiire. </a:t>
            </a:r>
            <a:endParaRPr lang="fi-FI" altLang="fi-FI" dirty="0"/>
          </a:p>
          <a:p>
            <a:pPr marL="171450" indent="-171450">
              <a:buFont typeface="Arial" panose="020B0604020202020204" pitchFamily="34" charset="0"/>
              <a:buChar char="•"/>
              <a:defRPr/>
            </a:pPr>
            <a:endParaRPr lang="fi-FI" altLang="fi-FI" dirty="0"/>
          </a:p>
          <a:p>
            <a:endParaRPr lang="fi-FI" dirty="0"/>
          </a:p>
        </p:txBody>
      </p:sp>
      <p:sp>
        <p:nvSpPr>
          <p:cNvPr id="4" name="Slide Number Placeholder 3"/>
          <p:cNvSpPr>
            <a:spLocks noGrp="1"/>
          </p:cNvSpPr>
          <p:nvPr>
            <p:ph type="sldNum" sz="quarter" idx="5"/>
          </p:nvPr>
        </p:nvSpPr>
        <p:spPr/>
        <p:txBody>
          <a:bodyPr/>
          <a:lstStyle/>
          <a:p>
            <a:fld id="{CC17A915-99F8-4C2B-B9EE-C30A3DBE50A3}" type="slidenum">
              <a:rPr lang="fi-FI" smtClean="0"/>
              <a:t>10</a:t>
            </a:fld>
            <a:endParaRPr lang="fi-FI"/>
          </a:p>
        </p:txBody>
      </p:sp>
    </p:spTree>
    <p:extLst>
      <p:ext uri="{BB962C8B-B14F-4D97-AF65-F5344CB8AC3E}">
        <p14:creationId xmlns:p14="http://schemas.microsoft.com/office/powerpoint/2010/main" val="3258865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CB4604-90A2-4013-9F22-E5077BD12C88}" type="datetime1">
              <a:rPr lang="fi-FI" smtClean="0"/>
              <a:t>28.3.2025</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9" name="Picture 8" descr="A picture containing icon&#10;&#10;Description automatically generated">
            <a:extLst>
              <a:ext uri="{FF2B5EF4-FFF2-40B4-BE49-F238E27FC236}">
                <a16:creationId xmlns:a16="http://schemas.microsoft.com/office/drawing/2014/main" id="{456CA2BA-BF58-4AB2-AC7F-DDD5733B1C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2" r="45" b="1"/>
          <a:stretch/>
        </p:blipFill>
        <p:spPr>
          <a:xfrm>
            <a:off x="9886004" y="4162454"/>
            <a:ext cx="1924149" cy="1933546"/>
          </a:xfrm>
          <a:prstGeom prst="rect">
            <a:avLst/>
          </a:prstGeom>
        </p:spPr>
      </p:pic>
    </p:spTree>
    <p:extLst>
      <p:ext uri="{BB962C8B-B14F-4D97-AF65-F5344CB8AC3E}">
        <p14:creationId xmlns:p14="http://schemas.microsoft.com/office/powerpoint/2010/main" val="20720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27F7-5DCF-4CE6-A1E1-2453548F5C0B}" type="datetime1">
              <a:rPr lang="fi-FI" smtClean="0"/>
              <a:t>28.3.2025</a:t>
            </a:fld>
            <a:endParaRPr lang="fi-FI"/>
          </a:p>
        </p:txBody>
      </p:sp>
      <p:sp>
        <p:nvSpPr>
          <p:cNvPr id="8" name="Footer Placeholder 7"/>
          <p:cNvSpPr>
            <a:spLocks noGrp="1"/>
          </p:cNvSpPr>
          <p:nvPr>
            <p:ph type="ftr" sz="quarter" idx="11"/>
          </p:nvPr>
        </p:nvSpPr>
        <p:spPr/>
        <p:txBody>
          <a:bodyPr/>
          <a:lstStyle/>
          <a:p>
            <a:r>
              <a:rPr lang="sv-SE"/>
              <a:t>Kodin turvallisuusvalmennus</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pic>
        <p:nvPicPr>
          <p:cNvPr id="10" name="Picture 9" descr="Icon&#10;&#10;Description automatically generated">
            <a:extLst>
              <a:ext uri="{FF2B5EF4-FFF2-40B4-BE49-F238E27FC236}">
                <a16:creationId xmlns:a16="http://schemas.microsoft.com/office/drawing/2014/main" id="{B9B94724-B97C-4DA2-AA65-C0E61C967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19755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26E416-2E0E-4BCE-949E-CA8673F52809}" type="datetime1">
              <a:rPr lang="fi-FI" smtClean="0"/>
              <a:t>28.3.2025</a:t>
            </a:fld>
            <a:endParaRPr lang="fi-FI"/>
          </a:p>
        </p:txBody>
      </p:sp>
      <p:sp>
        <p:nvSpPr>
          <p:cNvPr id="8" name="Footer Placeholder 7"/>
          <p:cNvSpPr>
            <a:spLocks noGrp="1"/>
          </p:cNvSpPr>
          <p:nvPr>
            <p:ph type="ftr" sz="quarter" idx="11"/>
          </p:nvPr>
        </p:nvSpPr>
        <p:spPr/>
        <p:txBody>
          <a:bodyPr/>
          <a:lstStyle/>
          <a:p>
            <a:r>
              <a:rPr lang="sv-SE"/>
              <a:t>Kodin turvallisuusvalmennus</a:t>
            </a:r>
            <a:endParaRPr lang="fi-FI"/>
          </a:p>
        </p:txBody>
      </p:sp>
      <p:sp>
        <p:nvSpPr>
          <p:cNvPr id="9" name="Slide Number Placeholder 8"/>
          <p:cNvSpPr>
            <a:spLocks noGrp="1"/>
          </p:cNvSpPr>
          <p:nvPr>
            <p:ph type="sldNum" sz="quarter" idx="12"/>
          </p:nvPr>
        </p:nvSpPr>
        <p:spPr/>
        <p:txBody>
          <a:bodyPr/>
          <a:lstStyle/>
          <a:p>
            <a:fld id="{3764AA29-B7F6-4299-8215-1A6CF7A7C7F0}" type="slidenum">
              <a:rPr lang="fi-FI" smtClean="0"/>
              <a:t>‹#›</a:t>
            </a:fld>
            <a:endParaRPr lang="fi-FI"/>
          </a:p>
        </p:txBody>
      </p:sp>
      <p:pic>
        <p:nvPicPr>
          <p:cNvPr id="10" name="Picture 9" descr="Icon&#10;&#10;Description automatically generated">
            <a:extLst>
              <a:ext uri="{FF2B5EF4-FFF2-40B4-BE49-F238E27FC236}">
                <a16:creationId xmlns:a16="http://schemas.microsoft.com/office/drawing/2014/main" id="{5084AFC0-50C5-40CD-989B-80A3DD741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221106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C45618-B101-4C0B-8C44-1DC5ADE3AF1E}" type="datetime1">
              <a:rPr lang="en-US" smtClean="0"/>
              <a:t>3/28/2025</a:t>
            </a:fld>
            <a:endParaRPr lang="en-US" dirty="0"/>
          </a:p>
        </p:txBody>
      </p:sp>
      <p:sp>
        <p:nvSpPr>
          <p:cNvPr id="5" name="Footer Placeholder 4"/>
          <p:cNvSpPr>
            <a:spLocks noGrp="1"/>
          </p:cNvSpPr>
          <p:nvPr>
            <p:ph type="ftr" sz="quarter" idx="11"/>
          </p:nvPr>
        </p:nvSpPr>
        <p:spPr/>
        <p:txBody>
          <a:bodyPr/>
          <a:lstStyle/>
          <a:p>
            <a:r>
              <a:rPr lang="en-US"/>
              <a:t>Kodin turvallisuusvalmennus</a:t>
            </a:r>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539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D66FB-572E-497D-AAEB-92DC15C849CB}" type="datetime1">
              <a:rPr lang="en-US" smtClean="0"/>
              <a:t>3/28/2025</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11690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3D55E-84CA-486D-9818-333BBEF9490A}" type="datetime1">
              <a:rPr lang="en-US" smtClean="0"/>
              <a:t>3/28/2025</a:t>
            </a:fld>
            <a:endParaRPr lang="en-US" dirty="0"/>
          </a:p>
        </p:txBody>
      </p:sp>
      <p:sp>
        <p:nvSpPr>
          <p:cNvPr id="5" name="Footer Placeholder 4"/>
          <p:cNvSpPr>
            <a:spLocks noGrp="1"/>
          </p:cNvSpPr>
          <p:nvPr>
            <p:ph type="ftr" sz="quarter" idx="11"/>
          </p:nvPr>
        </p:nvSpPr>
        <p:spPr/>
        <p:txBody>
          <a:bodyPr/>
          <a:lstStyle/>
          <a:p>
            <a:r>
              <a:rPr lang="en-US"/>
              <a:t>Kodin turvallisuusvalmennus</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0693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F7D0E22-8976-47F5-A99B-E1EEEA49F7EA}" type="datetime1">
              <a:rPr lang="en-US" smtClean="0"/>
              <a:t>3/28/2025</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07746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2D5F2EA-19BE-4190-895D-B51F85789410}" type="datetime1">
              <a:rPr lang="en-US" smtClean="0"/>
              <a:t>3/28/2025</a:t>
            </a:fld>
            <a:endParaRPr lang="en-US" dirty="0"/>
          </a:p>
        </p:txBody>
      </p:sp>
      <p:sp>
        <p:nvSpPr>
          <p:cNvPr id="11" name="Footer Placeholder 10"/>
          <p:cNvSpPr>
            <a:spLocks noGrp="1"/>
          </p:cNvSpPr>
          <p:nvPr>
            <p:ph type="ftr" sz="quarter" idx="11"/>
          </p:nvPr>
        </p:nvSpPr>
        <p:spPr/>
        <p:txBody>
          <a:bodyPr/>
          <a:lstStyle/>
          <a:p>
            <a:r>
              <a:rPr lang="en-US"/>
              <a:t>Kodin turvallisuusvalmennus</a:t>
            </a:r>
            <a:endParaRPr lang="en-US" dirty="0"/>
          </a:p>
        </p:txBody>
      </p:sp>
      <p:sp>
        <p:nvSpPr>
          <p:cNvPr id="12" name="Slide Number Placeholder 11"/>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5024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581EE92-4F74-4E17-9067-F83B6F1B75C0}" type="datetime1">
              <a:rPr lang="en-US" smtClean="0"/>
              <a:t>3/28/2025</a:t>
            </a:fld>
            <a:endParaRPr lang="en-US" dirty="0"/>
          </a:p>
        </p:txBody>
      </p:sp>
      <p:sp>
        <p:nvSpPr>
          <p:cNvPr id="7" name="Footer Placeholder 6"/>
          <p:cNvSpPr>
            <a:spLocks noGrp="1"/>
          </p:cNvSpPr>
          <p:nvPr>
            <p:ph type="ftr" sz="quarter" idx="11"/>
          </p:nvPr>
        </p:nvSpPr>
        <p:spPr/>
        <p:txBody>
          <a:bodyPr/>
          <a:lstStyle/>
          <a:p>
            <a:r>
              <a:rPr lang="en-US"/>
              <a:t>Kodin turvallisuusvalmennus</a:t>
            </a:r>
            <a:endParaRPr lang="en-US" dirty="0"/>
          </a:p>
        </p:txBody>
      </p:sp>
      <p:sp>
        <p:nvSpPr>
          <p:cNvPr id="8" name="Slide Number Placeholder 7"/>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3999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42C63D-9365-4091-8F45-32396248370F}" type="datetime1">
              <a:rPr lang="en-US" smtClean="0"/>
              <a:t>3/28/2025</a:t>
            </a:fld>
            <a:endParaRPr lang="en-US" dirty="0"/>
          </a:p>
        </p:txBody>
      </p:sp>
      <p:sp>
        <p:nvSpPr>
          <p:cNvPr id="6" name="Footer Placeholder 5"/>
          <p:cNvSpPr>
            <a:spLocks noGrp="1"/>
          </p:cNvSpPr>
          <p:nvPr>
            <p:ph type="ftr" sz="quarter" idx="11"/>
          </p:nvPr>
        </p:nvSpPr>
        <p:spPr/>
        <p:txBody>
          <a:bodyPr/>
          <a:lstStyle/>
          <a:p>
            <a:r>
              <a:rPr lang="en-US"/>
              <a:t>Kodin turvallisuusvalmennus</a:t>
            </a:r>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690542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8F9A36F-1EF5-44F3-BBD6-4AF278453E24}" type="datetime1">
              <a:rPr lang="en-US" smtClean="0"/>
              <a:t>3/28/2025</a:t>
            </a:fld>
            <a:endParaRPr lang="en-US" dirty="0"/>
          </a:p>
        </p:txBody>
      </p:sp>
      <p:sp>
        <p:nvSpPr>
          <p:cNvPr id="9" name="Footer Placeholder 8"/>
          <p:cNvSpPr>
            <a:spLocks noGrp="1"/>
          </p:cNvSpPr>
          <p:nvPr>
            <p:ph type="ftr" sz="quarter" idx="11"/>
          </p:nvPr>
        </p:nvSpPr>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8356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02F4A-0729-43D8-9A88-DE0BB0415F15}" type="datetime1">
              <a:rPr lang="fi-FI" smtClean="0"/>
              <a:t>28.3.2025</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7" name="Picture 6" descr="Icon&#10;&#10;Description automatically generated">
            <a:extLst>
              <a:ext uri="{FF2B5EF4-FFF2-40B4-BE49-F238E27FC236}">
                <a16:creationId xmlns:a16="http://schemas.microsoft.com/office/drawing/2014/main" id="{1D6BED91-711B-4709-92AE-2D6D815AA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933771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E20168-27FF-4358-A9D8-EF2E430AE1D7}" type="datetime1">
              <a:rPr lang="en-US" smtClean="0"/>
              <a:t>3/28/2025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Kodin turvallisuusvalmennus</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6613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24AA6D-13CD-4CF3-BA3E-477BFED4BCA8}" type="datetime1">
              <a:rPr lang="en-US" smtClean="0"/>
              <a:t>3/28/2025</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196580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BA61FB-3861-40A6-BB7E-C02C23D600FB}" type="datetime1">
              <a:rPr lang="en-US" smtClean="0"/>
              <a:t>3/28/2025</a:t>
            </a:fld>
            <a:endParaRPr lang="en-US" dirty="0"/>
          </a:p>
        </p:txBody>
      </p:sp>
      <p:sp>
        <p:nvSpPr>
          <p:cNvPr id="8" name="Footer Placeholder 7"/>
          <p:cNvSpPr>
            <a:spLocks noGrp="1"/>
          </p:cNvSpPr>
          <p:nvPr>
            <p:ph type="ftr" sz="quarter" idx="11"/>
          </p:nvPr>
        </p:nvSpPr>
        <p:spPr/>
        <p:txBody>
          <a:bodyPr/>
          <a:lstStyle/>
          <a:p>
            <a:r>
              <a:rPr lang="en-US"/>
              <a:t>Kodin turvallisuusvalmennus</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08903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698690-9EB4-DBE5-F635-DCE264B12DF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7861373-0F6E-6C9E-C506-13D29F3BF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EE0CB51-400A-2F76-EE20-A64B1EE8A27A}"/>
              </a:ext>
            </a:extLst>
          </p:cNvPr>
          <p:cNvSpPr>
            <a:spLocks noGrp="1"/>
          </p:cNvSpPr>
          <p:nvPr>
            <p:ph type="dt" sz="half" idx="10"/>
          </p:nvPr>
        </p:nvSpPr>
        <p:spPr/>
        <p:txBody>
          <a:bodyPr/>
          <a:lstStyle/>
          <a:p>
            <a:fld id="{30B88462-9D0E-42D8-AD86-8E539DD7B305}" type="datetime1">
              <a:rPr lang="fi-FI" smtClean="0"/>
              <a:t>28.3.2025</a:t>
            </a:fld>
            <a:endParaRPr lang="fi-FI"/>
          </a:p>
        </p:txBody>
      </p:sp>
      <p:sp>
        <p:nvSpPr>
          <p:cNvPr id="5" name="Alatunnisteen paikkamerkki 4">
            <a:extLst>
              <a:ext uri="{FF2B5EF4-FFF2-40B4-BE49-F238E27FC236}">
                <a16:creationId xmlns:a16="http://schemas.microsoft.com/office/drawing/2014/main" id="{F6D2024C-A5C6-969A-A3AE-CE6CD4B9E7E7}"/>
              </a:ext>
            </a:extLst>
          </p:cNvPr>
          <p:cNvSpPr>
            <a:spLocks noGrp="1"/>
          </p:cNvSpPr>
          <p:nvPr>
            <p:ph type="ftr" sz="quarter" idx="11"/>
          </p:nvPr>
        </p:nvSpPr>
        <p:spPr/>
        <p:txBody>
          <a:bodyPr/>
          <a:lstStyle/>
          <a:p>
            <a:r>
              <a:rPr lang="fi-FI" err="1"/>
              <a:t>Turvakoutsi</a:t>
            </a:r>
            <a:r>
              <a:rPr lang="fi-FI"/>
              <a:t>-valmennus</a:t>
            </a:r>
          </a:p>
        </p:txBody>
      </p:sp>
      <p:sp>
        <p:nvSpPr>
          <p:cNvPr id="6" name="Dian numeron paikkamerkki 5">
            <a:extLst>
              <a:ext uri="{FF2B5EF4-FFF2-40B4-BE49-F238E27FC236}">
                <a16:creationId xmlns:a16="http://schemas.microsoft.com/office/drawing/2014/main" id="{1013084C-BBC1-7D39-4B34-41E746FBA2EB}"/>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208040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478BA-B5AE-471A-4E39-AEB6E462DBE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A57976D-A66D-675A-5EA9-C3ECC9748F5C}"/>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843454-6F9F-E71E-9B94-732E543CE43C}"/>
              </a:ext>
            </a:extLst>
          </p:cNvPr>
          <p:cNvSpPr>
            <a:spLocks noGrp="1"/>
          </p:cNvSpPr>
          <p:nvPr>
            <p:ph type="dt" sz="half" idx="10"/>
          </p:nvPr>
        </p:nvSpPr>
        <p:spPr/>
        <p:txBody>
          <a:bodyPr/>
          <a:lstStyle/>
          <a:p>
            <a:fld id="{FAFF08C2-EA92-422B-80ED-B06D399AFA5D}" type="datetime1">
              <a:rPr lang="fi-FI" smtClean="0"/>
              <a:t>28.3.2025</a:t>
            </a:fld>
            <a:endParaRPr lang="fi-FI"/>
          </a:p>
        </p:txBody>
      </p:sp>
      <p:sp>
        <p:nvSpPr>
          <p:cNvPr id="5" name="Alatunnisteen paikkamerkki 4">
            <a:extLst>
              <a:ext uri="{FF2B5EF4-FFF2-40B4-BE49-F238E27FC236}">
                <a16:creationId xmlns:a16="http://schemas.microsoft.com/office/drawing/2014/main" id="{01F0D170-913E-3EF0-3CFC-EB0B45B45343}"/>
              </a:ext>
            </a:extLst>
          </p:cNvPr>
          <p:cNvSpPr>
            <a:spLocks noGrp="1"/>
          </p:cNvSpPr>
          <p:nvPr>
            <p:ph type="ftr" sz="quarter" idx="11"/>
          </p:nvPr>
        </p:nvSpPr>
        <p:spPr/>
        <p:txBody>
          <a:bodyPr/>
          <a:lstStyle/>
          <a:p>
            <a:r>
              <a:rPr lang="fi-FI" dirty="0" err="1"/>
              <a:t>Turvakoutsi</a:t>
            </a:r>
            <a:r>
              <a:rPr lang="fi-FI" dirty="0"/>
              <a:t>-valmennus 2025</a:t>
            </a:r>
          </a:p>
        </p:txBody>
      </p:sp>
      <p:sp>
        <p:nvSpPr>
          <p:cNvPr id="6" name="Dian numeron paikkamerkki 5">
            <a:extLst>
              <a:ext uri="{FF2B5EF4-FFF2-40B4-BE49-F238E27FC236}">
                <a16:creationId xmlns:a16="http://schemas.microsoft.com/office/drawing/2014/main" id="{41BC0D11-F2DB-0F74-E8A2-712CE99D019B}"/>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2320403943"/>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4075F1-D4B4-E6C3-AAE1-3050ED0469E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B5CBC56-CF0B-7A37-EFB9-9D68FE00A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B3C440-FB11-3A93-3E8C-1B81A5D77B50}"/>
              </a:ext>
            </a:extLst>
          </p:cNvPr>
          <p:cNvSpPr>
            <a:spLocks noGrp="1"/>
          </p:cNvSpPr>
          <p:nvPr>
            <p:ph type="dt" sz="half" idx="10"/>
          </p:nvPr>
        </p:nvSpPr>
        <p:spPr/>
        <p:txBody>
          <a:bodyPr/>
          <a:lstStyle/>
          <a:p>
            <a:fld id="{59698A2B-9BAC-4012-A068-3740C72C69D7}" type="datetime1">
              <a:rPr lang="fi-FI" smtClean="0"/>
              <a:t>28.3.2025</a:t>
            </a:fld>
            <a:endParaRPr lang="fi-FI"/>
          </a:p>
        </p:txBody>
      </p:sp>
      <p:sp>
        <p:nvSpPr>
          <p:cNvPr id="5" name="Alatunnisteen paikkamerkki 4">
            <a:extLst>
              <a:ext uri="{FF2B5EF4-FFF2-40B4-BE49-F238E27FC236}">
                <a16:creationId xmlns:a16="http://schemas.microsoft.com/office/drawing/2014/main" id="{242B2053-8148-F2AB-A61C-63EE22FD9BC3}"/>
              </a:ext>
            </a:extLst>
          </p:cNvPr>
          <p:cNvSpPr>
            <a:spLocks noGrp="1"/>
          </p:cNvSpPr>
          <p:nvPr>
            <p:ph type="ftr" sz="quarter" idx="11"/>
          </p:nvPr>
        </p:nvSpPr>
        <p:spPr/>
        <p:txBody>
          <a:bodyPr/>
          <a:lstStyle/>
          <a:p>
            <a:r>
              <a:rPr lang="fi-FI" err="1"/>
              <a:t>Turvakoutsi</a:t>
            </a:r>
            <a:r>
              <a:rPr lang="fi-FI"/>
              <a:t>-valmennus</a:t>
            </a:r>
          </a:p>
        </p:txBody>
      </p:sp>
      <p:sp>
        <p:nvSpPr>
          <p:cNvPr id="6" name="Dian numeron paikkamerkki 5">
            <a:extLst>
              <a:ext uri="{FF2B5EF4-FFF2-40B4-BE49-F238E27FC236}">
                <a16:creationId xmlns:a16="http://schemas.microsoft.com/office/drawing/2014/main" id="{96CB9E8B-0C7B-A118-3060-D978EF5719B0}"/>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109782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4D18D9-4836-42EC-509B-2E96CC88B80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D509900-A9A8-99AD-AD27-07A92AF7D47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F882926-036C-2D3A-16BC-63543737206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8EEA430-BBC0-FC75-3F5C-01FC6D4C1823}"/>
              </a:ext>
            </a:extLst>
          </p:cNvPr>
          <p:cNvSpPr>
            <a:spLocks noGrp="1"/>
          </p:cNvSpPr>
          <p:nvPr>
            <p:ph type="dt" sz="half" idx="10"/>
          </p:nvPr>
        </p:nvSpPr>
        <p:spPr/>
        <p:txBody>
          <a:bodyPr/>
          <a:lstStyle/>
          <a:p>
            <a:fld id="{45F0BD6F-DC0F-4B05-A2A3-DF47B089DFC7}" type="datetime1">
              <a:rPr lang="fi-FI" smtClean="0"/>
              <a:t>28.3.2025</a:t>
            </a:fld>
            <a:endParaRPr lang="fi-FI"/>
          </a:p>
        </p:txBody>
      </p:sp>
      <p:sp>
        <p:nvSpPr>
          <p:cNvPr id="6" name="Alatunnisteen paikkamerkki 5">
            <a:extLst>
              <a:ext uri="{FF2B5EF4-FFF2-40B4-BE49-F238E27FC236}">
                <a16:creationId xmlns:a16="http://schemas.microsoft.com/office/drawing/2014/main" id="{2BC1C533-8548-958F-113E-612E2F7115D2}"/>
              </a:ext>
            </a:extLst>
          </p:cNvPr>
          <p:cNvSpPr>
            <a:spLocks noGrp="1"/>
          </p:cNvSpPr>
          <p:nvPr>
            <p:ph type="ftr" sz="quarter" idx="11"/>
          </p:nvPr>
        </p:nvSpPr>
        <p:spPr/>
        <p:txBody>
          <a:bodyPr/>
          <a:lstStyle/>
          <a:p>
            <a:r>
              <a:rPr lang="fi-FI" dirty="0" err="1"/>
              <a:t>Turvakoutsi</a:t>
            </a:r>
            <a:r>
              <a:rPr lang="fi-FI" dirty="0"/>
              <a:t>-valmennus 2025</a:t>
            </a:r>
          </a:p>
        </p:txBody>
      </p:sp>
      <p:sp>
        <p:nvSpPr>
          <p:cNvPr id="7" name="Dian numeron paikkamerkki 6">
            <a:extLst>
              <a:ext uri="{FF2B5EF4-FFF2-40B4-BE49-F238E27FC236}">
                <a16:creationId xmlns:a16="http://schemas.microsoft.com/office/drawing/2014/main" id="{9AA17E8F-33FC-CBE2-E44C-CE2EFF9FB66D}"/>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275245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1A23AA-A8ED-0976-1F4A-2269F09C4E7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FE56CAC-8FA0-30D1-615C-FD1C29ACE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C61EE7A-736F-C644-82A7-95760F91ADF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1ABF849-FA8A-9A27-A353-A940705AD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0830326-C777-2EE7-60ED-190E7BAD886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EDDD93A-FC60-2EAF-7E88-CAC9FA5F0069}"/>
              </a:ext>
            </a:extLst>
          </p:cNvPr>
          <p:cNvSpPr>
            <a:spLocks noGrp="1"/>
          </p:cNvSpPr>
          <p:nvPr>
            <p:ph type="dt" sz="half" idx="10"/>
          </p:nvPr>
        </p:nvSpPr>
        <p:spPr/>
        <p:txBody>
          <a:bodyPr/>
          <a:lstStyle/>
          <a:p>
            <a:fld id="{84F68013-2E79-44D3-B288-3DC3232B2BAF}" type="datetime1">
              <a:rPr lang="fi-FI" smtClean="0"/>
              <a:t>28.3.2025</a:t>
            </a:fld>
            <a:endParaRPr lang="fi-FI"/>
          </a:p>
        </p:txBody>
      </p:sp>
      <p:sp>
        <p:nvSpPr>
          <p:cNvPr id="9" name="Dian numeron paikkamerkki 8">
            <a:extLst>
              <a:ext uri="{FF2B5EF4-FFF2-40B4-BE49-F238E27FC236}">
                <a16:creationId xmlns:a16="http://schemas.microsoft.com/office/drawing/2014/main" id="{2388E519-9B89-D482-5C61-5C8C0512E4C1}"/>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552835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A87FD-8466-4C49-5DF1-8144B6836D4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DC93B16-5E4F-A10D-ABBD-1DC6DCCCAA20}"/>
              </a:ext>
            </a:extLst>
          </p:cNvPr>
          <p:cNvSpPr>
            <a:spLocks noGrp="1"/>
          </p:cNvSpPr>
          <p:nvPr>
            <p:ph type="dt" sz="half" idx="10"/>
          </p:nvPr>
        </p:nvSpPr>
        <p:spPr/>
        <p:txBody>
          <a:bodyPr/>
          <a:lstStyle/>
          <a:p>
            <a:fld id="{B147E3B7-6363-4E19-9666-D4D1911B177C}" type="datetime1">
              <a:rPr lang="fi-FI" smtClean="0"/>
              <a:t>28.3.2025</a:t>
            </a:fld>
            <a:endParaRPr lang="fi-FI"/>
          </a:p>
        </p:txBody>
      </p:sp>
      <p:sp>
        <p:nvSpPr>
          <p:cNvPr id="4" name="Alatunnisteen paikkamerkki 3">
            <a:extLst>
              <a:ext uri="{FF2B5EF4-FFF2-40B4-BE49-F238E27FC236}">
                <a16:creationId xmlns:a16="http://schemas.microsoft.com/office/drawing/2014/main" id="{B28FA6B0-110F-945C-C1B9-ACD6F81321CF}"/>
              </a:ext>
            </a:extLst>
          </p:cNvPr>
          <p:cNvSpPr>
            <a:spLocks noGrp="1"/>
          </p:cNvSpPr>
          <p:nvPr>
            <p:ph type="ftr" sz="quarter" idx="11"/>
          </p:nvPr>
        </p:nvSpPr>
        <p:spPr/>
        <p:txBody>
          <a:bodyPr/>
          <a:lstStyle/>
          <a:p>
            <a:r>
              <a:rPr lang="fi-FI" dirty="0" err="1"/>
              <a:t>Turvakoutsi</a:t>
            </a:r>
            <a:r>
              <a:rPr lang="fi-FI" dirty="0"/>
              <a:t>-valmennus 2025</a:t>
            </a:r>
          </a:p>
        </p:txBody>
      </p:sp>
      <p:sp>
        <p:nvSpPr>
          <p:cNvPr id="5" name="Dian numeron paikkamerkki 4">
            <a:extLst>
              <a:ext uri="{FF2B5EF4-FFF2-40B4-BE49-F238E27FC236}">
                <a16:creationId xmlns:a16="http://schemas.microsoft.com/office/drawing/2014/main" id="{8253D0EE-6BF9-3B0E-A19C-7966A79CD083}"/>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4011661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FD6B82B-D62F-8FDB-AF6C-09ED52C1289D}"/>
              </a:ext>
            </a:extLst>
          </p:cNvPr>
          <p:cNvSpPr>
            <a:spLocks noGrp="1"/>
          </p:cNvSpPr>
          <p:nvPr>
            <p:ph type="dt" sz="half" idx="10"/>
          </p:nvPr>
        </p:nvSpPr>
        <p:spPr/>
        <p:txBody>
          <a:bodyPr/>
          <a:lstStyle/>
          <a:p>
            <a:fld id="{94602F4B-BD5A-44FC-80A6-682B49DE3D90}" type="datetime1">
              <a:rPr lang="fi-FI" smtClean="0"/>
              <a:t>28.3.2025</a:t>
            </a:fld>
            <a:endParaRPr lang="fi-FI"/>
          </a:p>
        </p:txBody>
      </p:sp>
      <p:sp>
        <p:nvSpPr>
          <p:cNvPr id="3" name="Alatunnisteen paikkamerkki 2">
            <a:extLst>
              <a:ext uri="{FF2B5EF4-FFF2-40B4-BE49-F238E27FC236}">
                <a16:creationId xmlns:a16="http://schemas.microsoft.com/office/drawing/2014/main" id="{9632FFB3-308F-752C-1485-5B9E21971B38}"/>
              </a:ext>
            </a:extLst>
          </p:cNvPr>
          <p:cNvSpPr>
            <a:spLocks noGrp="1"/>
          </p:cNvSpPr>
          <p:nvPr>
            <p:ph type="ftr" sz="quarter" idx="11"/>
          </p:nvPr>
        </p:nvSpPr>
        <p:spPr/>
        <p:txBody>
          <a:bodyPr/>
          <a:lstStyle/>
          <a:p>
            <a:r>
              <a:rPr lang="fi-FI" dirty="0" err="1"/>
              <a:t>Turvakoutsi</a:t>
            </a:r>
            <a:r>
              <a:rPr lang="fi-FI" dirty="0"/>
              <a:t>-valmennus 2025</a:t>
            </a:r>
          </a:p>
        </p:txBody>
      </p:sp>
      <p:sp>
        <p:nvSpPr>
          <p:cNvPr id="4" name="Dian numeron paikkamerkki 3">
            <a:extLst>
              <a:ext uri="{FF2B5EF4-FFF2-40B4-BE49-F238E27FC236}">
                <a16:creationId xmlns:a16="http://schemas.microsoft.com/office/drawing/2014/main" id="{48F10999-548B-41BC-9B03-16260E406904}"/>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155116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1"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9785F-48AA-4F0E-972B-52789C34ED85}" type="datetime1">
              <a:rPr lang="fi-FI" smtClean="0"/>
              <a:t>28.3.2025</a:t>
            </a:fld>
            <a:endParaRPr lang="fi-FI"/>
          </a:p>
        </p:txBody>
      </p:sp>
      <p:sp>
        <p:nvSpPr>
          <p:cNvPr id="5" name="Footer Placeholder 4"/>
          <p:cNvSpPr>
            <a:spLocks noGrp="1"/>
          </p:cNvSpPr>
          <p:nvPr>
            <p:ph type="ftr" sz="quarter" idx="11"/>
          </p:nvPr>
        </p:nvSpPr>
        <p:spPr/>
        <p:txBody>
          <a:bodyPr/>
          <a:lstStyle/>
          <a:p>
            <a:r>
              <a:rPr lang="sv-SE"/>
              <a:t>Kodin turvallisuusvalmennus</a:t>
            </a:r>
            <a:endParaRPr lang="fi-FI"/>
          </a:p>
        </p:txBody>
      </p:sp>
      <p:sp>
        <p:nvSpPr>
          <p:cNvPr id="6" name="Slide Number Placeholder 5"/>
          <p:cNvSpPr>
            <a:spLocks noGrp="1"/>
          </p:cNvSpPr>
          <p:nvPr>
            <p:ph type="sldNum" sz="quarter" idx="12"/>
          </p:nvPr>
        </p:nvSpPr>
        <p:spPr/>
        <p:txBody>
          <a:bodyPr/>
          <a:lstStyle/>
          <a:p>
            <a:fld id="{3764AA29-B7F6-4299-8215-1A6CF7A7C7F0}" type="slidenum">
              <a:rPr lang="fi-FI" smtClean="0"/>
              <a:t>‹#›</a:t>
            </a:fld>
            <a:endParaRPr lang="fi-FI"/>
          </a:p>
        </p:txBody>
      </p:sp>
      <p:pic>
        <p:nvPicPr>
          <p:cNvPr id="7" name="Picture 6" descr="Icon&#10;&#10;Description automatically generated">
            <a:extLst>
              <a:ext uri="{FF2B5EF4-FFF2-40B4-BE49-F238E27FC236}">
                <a16:creationId xmlns:a16="http://schemas.microsoft.com/office/drawing/2014/main" id="{C7D52F12-419E-4EF0-9B2B-E6442F9944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571930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AEDE3-797B-E991-BF35-42153860D00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8079493-AB5A-E274-563C-94717FBD3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A4BAD3A-101C-7D35-20AF-BBC91C7BE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097D093B-75F8-BCB4-312A-BE14F23A4185}"/>
              </a:ext>
            </a:extLst>
          </p:cNvPr>
          <p:cNvSpPr>
            <a:spLocks noGrp="1"/>
          </p:cNvSpPr>
          <p:nvPr>
            <p:ph type="dt" sz="half" idx="10"/>
          </p:nvPr>
        </p:nvSpPr>
        <p:spPr/>
        <p:txBody>
          <a:bodyPr/>
          <a:lstStyle/>
          <a:p>
            <a:fld id="{B45BE0C1-4BD9-4CF7-B93C-8D4806D19638}" type="datetime1">
              <a:rPr lang="fi-FI" smtClean="0"/>
              <a:t>28.3.2025</a:t>
            </a:fld>
            <a:endParaRPr lang="fi-FI"/>
          </a:p>
        </p:txBody>
      </p:sp>
      <p:sp>
        <p:nvSpPr>
          <p:cNvPr id="6" name="Alatunnisteen paikkamerkki 5">
            <a:extLst>
              <a:ext uri="{FF2B5EF4-FFF2-40B4-BE49-F238E27FC236}">
                <a16:creationId xmlns:a16="http://schemas.microsoft.com/office/drawing/2014/main" id="{AF97829C-E62A-BA84-F2D6-0AA09D90FCDE}"/>
              </a:ext>
            </a:extLst>
          </p:cNvPr>
          <p:cNvSpPr>
            <a:spLocks noGrp="1"/>
          </p:cNvSpPr>
          <p:nvPr>
            <p:ph type="ftr" sz="quarter" idx="11"/>
          </p:nvPr>
        </p:nvSpPr>
        <p:spPr/>
        <p:txBody>
          <a:bodyPr/>
          <a:lstStyle/>
          <a:p>
            <a:r>
              <a:rPr lang="fi-FI" dirty="0" err="1"/>
              <a:t>Turvakoutsi</a:t>
            </a:r>
            <a:r>
              <a:rPr lang="fi-FI" dirty="0"/>
              <a:t>-valmennus 2025</a:t>
            </a:r>
          </a:p>
        </p:txBody>
      </p:sp>
      <p:sp>
        <p:nvSpPr>
          <p:cNvPr id="7" name="Dian numeron paikkamerkki 6">
            <a:extLst>
              <a:ext uri="{FF2B5EF4-FFF2-40B4-BE49-F238E27FC236}">
                <a16:creationId xmlns:a16="http://schemas.microsoft.com/office/drawing/2014/main" id="{1097895E-A884-D6B0-D595-D3EBA3061AB2}"/>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54051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DD102E-6E7A-F872-E059-92886D7E1C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339BE67-A8BA-5DA6-7A6F-C329F8F51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653B338-CBE4-3760-C8F1-F1FEB57C9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AA7488B5-C532-24BD-3C12-B28069C6943C}"/>
              </a:ext>
            </a:extLst>
          </p:cNvPr>
          <p:cNvSpPr>
            <a:spLocks noGrp="1"/>
          </p:cNvSpPr>
          <p:nvPr>
            <p:ph type="dt" sz="half" idx="10"/>
          </p:nvPr>
        </p:nvSpPr>
        <p:spPr/>
        <p:txBody>
          <a:bodyPr/>
          <a:lstStyle/>
          <a:p>
            <a:fld id="{6F5586D6-0032-4186-AEDC-FDCAACA4B865}" type="datetime1">
              <a:rPr lang="fi-FI" smtClean="0"/>
              <a:t>28.3.2025</a:t>
            </a:fld>
            <a:endParaRPr lang="fi-FI"/>
          </a:p>
        </p:txBody>
      </p:sp>
      <p:sp>
        <p:nvSpPr>
          <p:cNvPr id="6" name="Alatunnisteen paikkamerkki 5">
            <a:extLst>
              <a:ext uri="{FF2B5EF4-FFF2-40B4-BE49-F238E27FC236}">
                <a16:creationId xmlns:a16="http://schemas.microsoft.com/office/drawing/2014/main" id="{A18C24A7-0695-787C-E05B-E153CFBCEDE0}"/>
              </a:ext>
            </a:extLst>
          </p:cNvPr>
          <p:cNvSpPr>
            <a:spLocks noGrp="1"/>
          </p:cNvSpPr>
          <p:nvPr>
            <p:ph type="ftr" sz="quarter" idx="11"/>
          </p:nvPr>
        </p:nvSpPr>
        <p:spPr/>
        <p:txBody>
          <a:bodyPr/>
          <a:lstStyle/>
          <a:p>
            <a:r>
              <a:rPr lang="fi-FI" dirty="0" err="1"/>
              <a:t>Turvakoutsi</a:t>
            </a:r>
            <a:r>
              <a:rPr lang="fi-FI" dirty="0"/>
              <a:t>-valmennus 2025</a:t>
            </a:r>
          </a:p>
        </p:txBody>
      </p:sp>
      <p:sp>
        <p:nvSpPr>
          <p:cNvPr id="7" name="Dian numeron paikkamerkki 6">
            <a:extLst>
              <a:ext uri="{FF2B5EF4-FFF2-40B4-BE49-F238E27FC236}">
                <a16:creationId xmlns:a16="http://schemas.microsoft.com/office/drawing/2014/main" id="{B2FD63A3-546E-05D5-2133-A3D17D8D87CF}"/>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1059067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56550-CFEA-CF20-827D-7916754E358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09CB496-6BA5-6E7C-268B-88708FDB1AA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D686088-2FBB-D9FF-E341-5CFE7090B01B}"/>
              </a:ext>
            </a:extLst>
          </p:cNvPr>
          <p:cNvSpPr>
            <a:spLocks noGrp="1"/>
          </p:cNvSpPr>
          <p:nvPr>
            <p:ph type="dt" sz="half" idx="10"/>
          </p:nvPr>
        </p:nvSpPr>
        <p:spPr/>
        <p:txBody>
          <a:bodyPr/>
          <a:lstStyle/>
          <a:p>
            <a:fld id="{9339C24A-3C13-4507-AD6A-E0F843398E21}" type="datetime1">
              <a:rPr lang="fi-FI" smtClean="0"/>
              <a:t>28.3.2025</a:t>
            </a:fld>
            <a:endParaRPr lang="fi-FI"/>
          </a:p>
        </p:txBody>
      </p:sp>
      <p:sp>
        <p:nvSpPr>
          <p:cNvPr id="5" name="Alatunnisteen paikkamerkki 4">
            <a:extLst>
              <a:ext uri="{FF2B5EF4-FFF2-40B4-BE49-F238E27FC236}">
                <a16:creationId xmlns:a16="http://schemas.microsoft.com/office/drawing/2014/main" id="{F42BBBF5-2925-1EF7-4CE0-AD32673AF2E5}"/>
              </a:ext>
            </a:extLst>
          </p:cNvPr>
          <p:cNvSpPr>
            <a:spLocks noGrp="1"/>
          </p:cNvSpPr>
          <p:nvPr>
            <p:ph type="ftr" sz="quarter" idx="11"/>
          </p:nvPr>
        </p:nvSpPr>
        <p:spPr/>
        <p:txBody>
          <a:bodyPr/>
          <a:lstStyle/>
          <a:p>
            <a:r>
              <a:rPr lang="fi-FI" dirty="0" err="1"/>
              <a:t>Turvakoutsi</a:t>
            </a:r>
            <a:r>
              <a:rPr lang="fi-FI" dirty="0"/>
              <a:t>-valmennus 2025</a:t>
            </a:r>
          </a:p>
        </p:txBody>
      </p:sp>
      <p:sp>
        <p:nvSpPr>
          <p:cNvPr id="6" name="Dian numeron paikkamerkki 5">
            <a:extLst>
              <a:ext uri="{FF2B5EF4-FFF2-40B4-BE49-F238E27FC236}">
                <a16:creationId xmlns:a16="http://schemas.microsoft.com/office/drawing/2014/main" id="{1868923D-0A1C-3186-55F8-574AB413D9A7}"/>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2749616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F942278-723C-3E7A-C29D-8FFDCD69A99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E98A077-36DD-3305-7320-A0714859389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C53D971-5301-9488-D6CA-6FFAF882BF5D}"/>
              </a:ext>
            </a:extLst>
          </p:cNvPr>
          <p:cNvSpPr>
            <a:spLocks noGrp="1"/>
          </p:cNvSpPr>
          <p:nvPr>
            <p:ph type="dt" sz="half" idx="10"/>
          </p:nvPr>
        </p:nvSpPr>
        <p:spPr/>
        <p:txBody>
          <a:bodyPr/>
          <a:lstStyle/>
          <a:p>
            <a:fld id="{1479AD93-3E7A-4BFA-BA43-86523DC50F17}" type="datetime1">
              <a:rPr lang="fi-FI" smtClean="0"/>
              <a:t>28.3.2025</a:t>
            </a:fld>
            <a:endParaRPr lang="fi-FI"/>
          </a:p>
        </p:txBody>
      </p:sp>
      <p:sp>
        <p:nvSpPr>
          <p:cNvPr id="5" name="Alatunnisteen paikkamerkki 4">
            <a:extLst>
              <a:ext uri="{FF2B5EF4-FFF2-40B4-BE49-F238E27FC236}">
                <a16:creationId xmlns:a16="http://schemas.microsoft.com/office/drawing/2014/main" id="{B40C9DDD-3DCB-E409-DF6B-7652F84FC6E0}"/>
              </a:ext>
            </a:extLst>
          </p:cNvPr>
          <p:cNvSpPr>
            <a:spLocks noGrp="1"/>
          </p:cNvSpPr>
          <p:nvPr>
            <p:ph type="ftr" sz="quarter" idx="11"/>
          </p:nvPr>
        </p:nvSpPr>
        <p:spPr/>
        <p:txBody>
          <a:bodyPr/>
          <a:lstStyle/>
          <a:p>
            <a:r>
              <a:rPr lang="fi-FI" dirty="0" err="1"/>
              <a:t>Turvakoutsi</a:t>
            </a:r>
            <a:r>
              <a:rPr lang="fi-FI" dirty="0"/>
              <a:t>-valmennus 2025</a:t>
            </a:r>
          </a:p>
        </p:txBody>
      </p:sp>
      <p:sp>
        <p:nvSpPr>
          <p:cNvPr id="6" name="Dian numeron paikkamerkki 5">
            <a:extLst>
              <a:ext uri="{FF2B5EF4-FFF2-40B4-BE49-F238E27FC236}">
                <a16:creationId xmlns:a16="http://schemas.microsoft.com/office/drawing/2014/main" id="{3A86388D-CBF0-C72B-1437-3E7768513A79}"/>
              </a:ext>
            </a:extLst>
          </p:cNvPr>
          <p:cNvSpPr>
            <a:spLocks noGrp="1"/>
          </p:cNvSpPr>
          <p:nvPr>
            <p:ph type="sldNum" sz="quarter" idx="12"/>
          </p:nvPr>
        </p:nvSpPr>
        <p:spPr/>
        <p:txBody>
          <a:bodyPr/>
          <a:lstStyle/>
          <a:p>
            <a:fld id="{DA60AE39-CD70-4C4C-A0A5-53678F091B22}" type="slidenum">
              <a:rPr lang="fi-FI" smtClean="0"/>
              <a:t>‹#›</a:t>
            </a:fld>
            <a:endParaRPr lang="fi-FI"/>
          </a:p>
        </p:txBody>
      </p:sp>
    </p:spTree>
    <p:extLst>
      <p:ext uri="{BB962C8B-B14F-4D97-AF65-F5344CB8AC3E}">
        <p14:creationId xmlns:p14="http://schemas.microsoft.com/office/powerpoint/2010/main" val="4008727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3123" y="6113644"/>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627672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 x nuoliku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ECF3D9-D307-114B-873F-D046DBE1AD52}"/>
              </a:ext>
            </a:extLst>
          </p:cNvPr>
          <p:cNvSpPr>
            <a:spLocks noGrp="1"/>
          </p:cNvSpPr>
          <p:nvPr>
            <p:ph type="title"/>
          </p:nvPr>
        </p:nvSpPr>
        <p:spPr/>
        <p:txBody>
          <a:bodyPr/>
          <a:lstStyle/>
          <a:p>
            <a:r>
              <a:rPr lang="fi-FI"/>
              <a:t>Muokkaa ots. perustyyl. napsautt.</a:t>
            </a:r>
          </a:p>
        </p:txBody>
      </p:sp>
      <p:pic>
        <p:nvPicPr>
          <p:cNvPr id="3" name="Kuva 2" descr="Kuva, joka sisältää kohteen teksti, merkki, kuningatar&#10;&#10;Kuvaus luotu automaattisesti">
            <a:extLst>
              <a:ext uri="{FF2B5EF4-FFF2-40B4-BE49-F238E27FC236}">
                <a16:creationId xmlns:a16="http://schemas.microsoft.com/office/drawing/2014/main" id="{C3B2AE94-07C8-1043-B9C5-4691F8D63D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3945" y="5273964"/>
            <a:ext cx="1353457" cy="1379319"/>
          </a:xfrm>
          <a:prstGeom prst="rect">
            <a:avLst/>
          </a:prstGeom>
        </p:spPr>
      </p:pic>
      <p:pic>
        <p:nvPicPr>
          <p:cNvPr id="4" name="Kuva 3" descr="Kuva, joka sisältää kohteen teksti, kuningatar, valikoima&#10;&#10;Kuvaus luotu automaattisesti">
            <a:extLst>
              <a:ext uri="{FF2B5EF4-FFF2-40B4-BE49-F238E27FC236}">
                <a16:creationId xmlns:a16="http://schemas.microsoft.com/office/drawing/2014/main" id="{0FF545C7-CCE5-EA4D-A2C2-73F97AEBC7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632" y="4910645"/>
            <a:ext cx="1353457" cy="1379319"/>
          </a:xfrm>
          <a:prstGeom prst="rect">
            <a:avLst/>
          </a:prstGeom>
        </p:spPr>
      </p:pic>
      <p:pic>
        <p:nvPicPr>
          <p:cNvPr id="5" name="Kuva 4">
            <a:extLst>
              <a:ext uri="{FF2B5EF4-FFF2-40B4-BE49-F238E27FC236}">
                <a16:creationId xmlns:a16="http://schemas.microsoft.com/office/drawing/2014/main" id="{DDB61383-DC6F-9741-BA76-6F7BA98334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8137" y="3894645"/>
            <a:ext cx="1353457" cy="1379319"/>
          </a:xfrm>
          <a:prstGeom prst="rect">
            <a:avLst/>
          </a:prstGeom>
        </p:spPr>
      </p:pic>
      <p:sp>
        <p:nvSpPr>
          <p:cNvPr id="7" name="Tekstin paikkamerkki 4">
            <a:extLst>
              <a:ext uri="{FF2B5EF4-FFF2-40B4-BE49-F238E27FC236}">
                <a16:creationId xmlns:a16="http://schemas.microsoft.com/office/drawing/2014/main" id="{8BB6D463-E551-AB4A-BBB3-1BE749261ED2}"/>
              </a:ext>
            </a:extLst>
          </p:cNvPr>
          <p:cNvSpPr>
            <a:spLocks noGrp="1"/>
          </p:cNvSpPr>
          <p:nvPr>
            <p:ph type="body" sz="quarter" idx="10"/>
          </p:nvPr>
        </p:nvSpPr>
        <p:spPr>
          <a:xfrm>
            <a:off x="937107" y="2113026"/>
            <a:ext cx="8218487" cy="39497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13441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ikka isolle kuvalle">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BB783ADE-D051-3B4D-B1E2-E965217AFD5D}"/>
              </a:ext>
            </a:extLst>
          </p:cNvPr>
          <p:cNvSpPr>
            <a:spLocks noGrp="1"/>
          </p:cNvSpPr>
          <p:nvPr>
            <p:ph type="pic" sz="quarter" idx="10"/>
          </p:nvPr>
        </p:nvSpPr>
        <p:spPr>
          <a:xfrm>
            <a:off x="194598" y="204717"/>
            <a:ext cx="9249711" cy="6448566"/>
          </a:xfrm>
          <a:prstGeom prst="rect">
            <a:avLst/>
          </a:prstGeom>
        </p:spPr>
        <p:txBody>
          <a:bodyPr/>
          <a:lstStyle/>
          <a:p>
            <a:endParaRPr lang="fi-FI"/>
          </a:p>
        </p:txBody>
      </p:sp>
      <p:pic>
        <p:nvPicPr>
          <p:cNvPr id="4" name="Kuva 3" descr="Kuva, joka sisältää kohteen teksti, merkki, kuningatar&#10;&#10;Kuvaus luotu automaattisesti">
            <a:extLst>
              <a:ext uri="{FF2B5EF4-FFF2-40B4-BE49-F238E27FC236}">
                <a16:creationId xmlns:a16="http://schemas.microsoft.com/office/drawing/2014/main" id="{B0C56E78-1231-D948-9BA7-7A61D873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3945" y="5273964"/>
            <a:ext cx="1353457" cy="1379319"/>
          </a:xfrm>
          <a:prstGeom prst="rect">
            <a:avLst/>
          </a:prstGeom>
        </p:spPr>
      </p:pic>
      <p:pic>
        <p:nvPicPr>
          <p:cNvPr id="6" name="Kuva 5" descr="Kuva, joka sisältää kohteen teksti, kuningatar, valikoima&#10;&#10;Kuvaus luotu automaattisesti">
            <a:extLst>
              <a:ext uri="{FF2B5EF4-FFF2-40B4-BE49-F238E27FC236}">
                <a16:creationId xmlns:a16="http://schemas.microsoft.com/office/drawing/2014/main" id="{7CCA3AB8-72A5-D648-B584-D336B48B8B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632" y="4910645"/>
            <a:ext cx="1353457" cy="1379319"/>
          </a:xfrm>
          <a:prstGeom prst="rect">
            <a:avLst/>
          </a:prstGeom>
        </p:spPr>
      </p:pic>
      <p:pic>
        <p:nvPicPr>
          <p:cNvPr id="8" name="Kuva 7">
            <a:extLst>
              <a:ext uri="{FF2B5EF4-FFF2-40B4-BE49-F238E27FC236}">
                <a16:creationId xmlns:a16="http://schemas.microsoft.com/office/drawing/2014/main" id="{551030A2-1AED-EE48-BF11-25B1903BDAB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8137" y="3894645"/>
            <a:ext cx="1353457" cy="1379319"/>
          </a:xfrm>
          <a:prstGeom prst="rect">
            <a:avLst/>
          </a:prstGeom>
        </p:spPr>
      </p:pic>
    </p:spTree>
    <p:extLst>
      <p:ext uri="{BB962C8B-B14F-4D97-AF65-F5344CB8AC3E}">
        <p14:creationId xmlns:p14="http://schemas.microsoft.com/office/powerpoint/2010/main" val="27853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3DFA65-65FA-425E-8373-5DCAEED587A6}" type="datetime1">
              <a:rPr lang="fi-FI" smtClean="0"/>
              <a:t>28.3.2025</a:t>
            </a:fld>
            <a:endParaRPr lang="fi-FI"/>
          </a:p>
        </p:txBody>
      </p:sp>
      <p:sp>
        <p:nvSpPr>
          <p:cNvPr id="9" name="Footer Placeholder 8"/>
          <p:cNvSpPr>
            <a:spLocks noGrp="1"/>
          </p:cNvSpPr>
          <p:nvPr>
            <p:ph type="ftr" sz="quarter" idx="11"/>
          </p:nvPr>
        </p:nvSpPr>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E80A5FF8-3B2F-4A34-A37C-4CC899918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750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927C9E9-3EF0-4E43-A4DF-8917EC5ADFA9}" type="datetime1">
              <a:rPr lang="fi-FI" smtClean="0"/>
              <a:t>28.3.2025</a:t>
            </a:fld>
            <a:endParaRPr lang="fi-FI"/>
          </a:p>
        </p:txBody>
      </p:sp>
      <p:sp>
        <p:nvSpPr>
          <p:cNvPr id="11" name="Footer Placeholder 10"/>
          <p:cNvSpPr>
            <a:spLocks noGrp="1"/>
          </p:cNvSpPr>
          <p:nvPr>
            <p:ph type="ftr" sz="quarter" idx="11"/>
          </p:nvPr>
        </p:nvSpPr>
        <p:spPr/>
        <p:txBody>
          <a:bodyPr/>
          <a:lstStyle/>
          <a:p>
            <a:r>
              <a:rPr lang="sv-SE"/>
              <a:t>Kodin turvallisuusvalmennus</a:t>
            </a:r>
            <a:endParaRPr lang="fi-FI"/>
          </a:p>
        </p:txBody>
      </p:sp>
      <p:sp>
        <p:nvSpPr>
          <p:cNvPr id="12" name="Slide Number Placeholder 11"/>
          <p:cNvSpPr>
            <a:spLocks noGrp="1"/>
          </p:cNvSpPr>
          <p:nvPr>
            <p:ph type="sldNum" sz="quarter" idx="12"/>
          </p:nvPr>
        </p:nvSpPr>
        <p:spPr/>
        <p:txBody>
          <a:bodyPr/>
          <a:lstStyle/>
          <a:p>
            <a:fld id="{3764AA29-B7F6-4299-8215-1A6CF7A7C7F0}" type="slidenum">
              <a:rPr lang="fi-FI" smtClean="0"/>
              <a:t>‹#›</a:t>
            </a:fld>
            <a:endParaRPr lang="fi-FI"/>
          </a:p>
        </p:txBody>
      </p:sp>
      <p:pic>
        <p:nvPicPr>
          <p:cNvPr id="13" name="Picture 12" descr="Icon&#10;&#10;Description automatically generated">
            <a:extLst>
              <a:ext uri="{FF2B5EF4-FFF2-40B4-BE49-F238E27FC236}">
                <a16:creationId xmlns:a16="http://schemas.microsoft.com/office/drawing/2014/main" id="{7EA395B3-5D2A-408A-A1D0-30853F7677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202136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16406E0-3455-49CC-B1B0-97644562570F}" type="datetime1">
              <a:rPr lang="fi-FI" smtClean="0"/>
              <a:t>28.3.2025</a:t>
            </a:fld>
            <a:endParaRPr lang="fi-FI"/>
          </a:p>
        </p:txBody>
      </p:sp>
      <p:sp>
        <p:nvSpPr>
          <p:cNvPr id="7" name="Footer Placeholder 6"/>
          <p:cNvSpPr>
            <a:spLocks noGrp="1"/>
          </p:cNvSpPr>
          <p:nvPr>
            <p:ph type="ftr" sz="quarter" idx="11"/>
          </p:nvPr>
        </p:nvSpPr>
        <p:spPr/>
        <p:txBody>
          <a:bodyPr/>
          <a:lstStyle/>
          <a:p>
            <a:r>
              <a:rPr lang="sv-SE"/>
              <a:t>Kodin turvallisuusvalmennus</a:t>
            </a:r>
            <a:endParaRPr lang="fi-FI"/>
          </a:p>
        </p:txBody>
      </p:sp>
      <p:sp>
        <p:nvSpPr>
          <p:cNvPr id="8" name="Slide Number Placeholder 7"/>
          <p:cNvSpPr>
            <a:spLocks noGrp="1"/>
          </p:cNvSpPr>
          <p:nvPr>
            <p:ph type="sldNum" sz="quarter" idx="12"/>
          </p:nvPr>
        </p:nvSpPr>
        <p:spPr/>
        <p:txBody>
          <a:bodyPr/>
          <a:lstStyle/>
          <a:p>
            <a:fld id="{3764AA29-B7F6-4299-8215-1A6CF7A7C7F0}" type="slidenum">
              <a:rPr lang="fi-FI" smtClean="0"/>
              <a:t>‹#›</a:t>
            </a:fld>
            <a:endParaRPr lang="fi-FI"/>
          </a:p>
        </p:txBody>
      </p:sp>
      <p:pic>
        <p:nvPicPr>
          <p:cNvPr id="9" name="Picture 8" descr="Icon&#10;&#10;Description automatically generated">
            <a:extLst>
              <a:ext uri="{FF2B5EF4-FFF2-40B4-BE49-F238E27FC236}">
                <a16:creationId xmlns:a16="http://schemas.microsoft.com/office/drawing/2014/main" id="{8E64980D-6AF0-472E-AF16-B9D7BFAAD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45994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9420C6-C794-4568-993A-0A72A8943096}" type="datetime1">
              <a:rPr lang="fi-FI" smtClean="0"/>
              <a:t>28.3.2025</a:t>
            </a:fld>
            <a:endParaRPr lang="fi-FI"/>
          </a:p>
        </p:txBody>
      </p:sp>
      <p:sp>
        <p:nvSpPr>
          <p:cNvPr id="6" name="Footer Placeholder 5"/>
          <p:cNvSpPr>
            <a:spLocks noGrp="1"/>
          </p:cNvSpPr>
          <p:nvPr>
            <p:ph type="ftr" sz="quarter" idx="11"/>
          </p:nvPr>
        </p:nvSpPr>
        <p:spPr/>
        <p:txBody>
          <a:bodyPr/>
          <a:lstStyle/>
          <a:p>
            <a:r>
              <a:rPr lang="sv-SE"/>
              <a:t>Kodin turvallisuusvalmennus</a:t>
            </a:r>
            <a:endParaRPr lang="fi-FI"/>
          </a:p>
        </p:txBody>
      </p:sp>
      <p:sp>
        <p:nvSpPr>
          <p:cNvPr id="7" name="Slide Number Placeholder 6"/>
          <p:cNvSpPr>
            <a:spLocks noGrp="1"/>
          </p:cNvSpPr>
          <p:nvPr>
            <p:ph type="sldNum" sz="quarter" idx="12"/>
          </p:nvPr>
        </p:nvSpPr>
        <p:spPr/>
        <p:txBody>
          <a:bodyPr/>
          <a:lstStyle/>
          <a:p>
            <a:fld id="{3764AA29-B7F6-4299-8215-1A6CF7A7C7F0}" type="slidenum">
              <a:rPr lang="fi-FI" smtClean="0"/>
              <a:t>‹#›</a:t>
            </a:fld>
            <a:endParaRPr lang="fi-FI"/>
          </a:p>
        </p:txBody>
      </p:sp>
      <p:pic>
        <p:nvPicPr>
          <p:cNvPr id="8" name="Picture 7" descr="Icon&#10;&#10;Description automatically generated">
            <a:extLst>
              <a:ext uri="{FF2B5EF4-FFF2-40B4-BE49-F238E27FC236}">
                <a16:creationId xmlns:a16="http://schemas.microsoft.com/office/drawing/2014/main" id="{753C7931-F477-45FF-ADBE-66900E1D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14067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996BED4-E441-4693-8C2F-7CB77A5B67DE}" type="datetime1">
              <a:rPr lang="fi-FI" smtClean="0"/>
              <a:t>28.3.2025</a:t>
            </a:fld>
            <a:endParaRPr lang="fi-FI"/>
          </a:p>
        </p:txBody>
      </p:sp>
      <p:sp>
        <p:nvSpPr>
          <p:cNvPr id="9" name="Footer Placeholder 8"/>
          <p:cNvSpPr>
            <a:spLocks noGrp="1"/>
          </p:cNvSpPr>
          <p:nvPr>
            <p:ph type="ftr" sz="quarter" idx="11"/>
          </p:nvPr>
        </p:nvSpPr>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13C5112E-E468-49CA-B6D1-2B23BB33D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158533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7BE202C-47E7-4479-815B-050CF84AA0E7}" type="datetime1">
              <a:rPr lang="fi-FI" smtClean="0"/>
              <a:t>28.3.2025</a:t>
            </a:fld>
            <a:endParaRPr lang="fi-FI"/>
          </a:p>
        </p:txBody>
      </p:sp>
      <p:sp>
        <p:nvSpPr>
          <p:cNvPr id="9" name="Footer Placeholder 8"/>
          <p:cNvSpPr>
            <a:spLocks noGrp="1"/>
          </p:cNvSpPr>
          <p:nvPr>
            <p:ph type="ftr" sz="quarter" idx="11"/>
          </p:nvPr>
        </p:nvSpPr>
        <p:spPr>
          <a:xfrm>
            <a:off x="3499101" y="6356350"/>
            <a:ext cx="5911517" cy="365125"/>
          </a:xfrm>
        </p:spPr>
        <p:txBody>
          <a:bodyPr/>
          <a:lstStyle/>
          <a:p>
            <a:r>
              <a:rPr lang="sv-SE"/>
              <a:t>Kodin turvallisuusvalmennus</a:t>
            </a:r>
            <a:endParaRPr lang="fi-FI"/>
          </a:p>
        </p:txBody>
      </p:sp>
      <p:sp>
        <p:nvSpPr>
          <p:cNvPr id="10" name="Slide Number Placeholder 9"/>
          <p:cNvSpPr>
            <a:spLocks noGrp="1"/>
          </p:cNvSpPr>
          <p:nvPr>
            <p:ph type="sldNum" sz="quarter" idx="12"/>
          </p:nvPr>
        </p:nvSpPr>
        <p:spPr/>
        <p:txBody>
          <a:bodyPr/>
          <a:lstStyle/>
          <a:p>
            <a:fld id="{3764AA29-B7F6-4299-8215-1A6CF7A7C7F0}" type="slidenum">
              <a:rPr lang="fi-FI" smtClean="0"/>
              <a:t>‹#›</a:t>
            </a:fld>
            <a:endParaRPr lang="fi-FI"/>
          </a:p>
        </p:txBody>
      </p:sp>
      <p:pic>
        <p:nvPicPr>
          <p:cNvPr id="11" name="Picture 10" descr="Icon&#10;&#10;Description automatically generated">
            <a:extLst>
              <a:ext uri="{FF2B5EF4-FFF2-40B4-BE49-F238E27FC236}">
                <a16:creationId xmlns:a16="http://schemas.microsoft.com/office/drawing/2014/main" id="{40E46F01-CE54-4AA3-B4D2-25AB610AF4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404" cy="761999"/>
          </a:xfrm>
          <a:prstGeom prst="rect">
            <a:avLst/>
          </a:prstGeom>
        </p:spPr>
      </p:pic>
    </p:spTree>
    <p:extLst>
      <p:ext uri="{BB962C8B-B14F-4D97-AF65-F5344CB8AC3E}">
        <p14:creationId xmlns:p14="http://schemas.microsoft.com/office/powerpoint/2010/main" val="6372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5EA925C-09EA-47E0-96A9-E6382965C2C1}" type="datetime1">
              <a:rPr lang="fi-FI" smtClean="0"/>
              <a:t>28.3.2025</a:t>
            </a:fld>
            <a:endParaRPr lang="fi-FI"/>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sv-SE"/>
              <a:t>Kodin turvallisuusvalmennus</a:t>
            </a:r>
            <a:endParaRPr lang="fi-FI"/>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764AA29-B7F6-4299-8215-1A6CF7A7C7F0}" type="slidenum">
              <a:rPr lang="fi-FI" smtClean="0"/>
              <a:t>‹#›</a:t>
            </a:fld>
            <a:endParaRPr lang="fi-FI"/>
          </a:p>
        </p:txBody>
      </p:sp>
    </p:spTree>
    <p:extLst>
      <p:ext uri="{BB962C8B-B14F-4D97-AF65-F5344CB8AC3E}">
        <p14:creationId xmlns:p14="http://schemas.microsoft.com/office/powerpoint/2010/main" val="40848184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3600" b="1"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3CC7B0B-39E9-448E-8ECE-AEC2EBE07617}" type="datetime1">
              <a:rPr lang="en-US" smtClean="0"/>
              <a:t>3/28/2025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Kodin turvallisuusvalmennus</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2325947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793B7A6-418F-1E5F-4E24-FDEF87E6E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err="1"/>
              <a:t>Turvakoutsi</a:t>
            </a:r>
            <a:r>
              <a:rPr lang="fi-FI"/>
              <a:t>-valmennus webinaarit 14.10. ja 21.10.</a:t>
            </a:r>
          </a:p>
        </p:txBody>
      </p:sp>
      <p:sp>
        <p:nvSpPr>
          <p:cNvPr id="3" name="Tekstin paikkamerkki 2">
            <a:extLst>
              <a:ext uri="{FF2B5EF4-FFF2-40B4-BE49-F238E27FC236}">
                <a16:creationId xmlns:a16="http://schemas.microsoft.com/office/drawing/2014/main" id="{EC93D7E6-BBF4-7EEE-DD7A-85BBBC972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Webinaarin ohjelma </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62F0CCE-7850-1505-40BC-2D215AE53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22517-AD90-45CC-B4AD-F9643B0BBF14}" type="datetime1">
              <a:rPr lang="fi-FI" smtClean="0"/>
              <a:t>28.3.2025</a:t>
            </a:fld>
            <a:endParaRPr lang="fi-FI"/>
          </a:p>
        </p:txBody>
      </p:sp>
      <p:sp>
        <p:nvSpPr>
          <p:cNvPr id="5" name="Alatunnisteen paikkamerkki 4">
            <a:extLst>
              <a:ext uri="{FF2B5EF4-FFF2-40B4-BE49-F238E27FC236}">
                <a16:creationId xmlns:a16="http://schemas.microsoft.com/office/drawing/2014/main" id="{56FB0956-270E-153B-B15C-B43780622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Turvakoutsi-valmennus</a:t>
            </a:r>
          </a:p>
        </p:txBody>
      </p:sp>
      <p:sp>
        <p:nvSpPr>
          <p:cNvPr id="6" name="Dian numeron paikkamerkki 5">
            <a:extLst>
              <a:ext uri="{FF2B5EF4-FFF2-40B4-BE49-F238E27FC236}">
                <a16:creationId xmlns:a16="http://schemas.microsoft.com/office/drawing/2014/main" id="{46D6F26E-0491-11D6-79F8-A353967C4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0AE39-CD70-4C4C-A0A5-53678F091B22}" type="slidenum">
              <a:rPr lang="fi-FI" smtClean="0"/>
              <a:t>‹#›</a:t>
            </a:fld>
            <a:endParaRPr lang="fi-FI"/>
          </a:p>
        </p:txBody>
      </p:sp>
      <p:pic>
        <p:nvPicPr>
          <p:cNvPr id="8" name="Picture 9">
            <a:extLst>
              <a:ext uri="{FF2B5EF4-FFF2-40B4-BE49-F238E27FC236}">
                <a16:creationId xmlns:a16="http://schemas.microsoft.com/office/drawing/2014/main" id="{42C02D50-B751-D423-3639-117342CB388F}"/>
              </a:ext>
            </a:extLst>
          </p:cNvPr>
          <p:cNvPicPr>
            <a:picLocks noChangeAspect="1"/>
          </p:cNvPicPr>
          <p:nvPr userDrawn="1"/>
        </p:nvPicPr>
        <p:blipFill>
          <a:blip r:embed="rId16"/>
          <a:stretch>
            <a:fillRect/>
          </a:stretch>
        </p:blipFill>
        <p:spPr>
          <a:xfrm>
            <a:off x="10465724" y="6140929"/>
            <a:ext cx="888076" cy="596536"/>
          </a:xfrm>
          <a:prstGeom prst="rect">
            <a:avLst/>
          </a:prstGeom>
        </p:spPr>
      </p:pic>
    </p:spTree>
    <p:extLst>
      <p:ext uri="{BB962C8B-B14F-4D97-AF65-F5344CB8AC3E}">
        <p14:creationId xmlns:p14="http://schemas.microsoft.com/office/powerpoint/2010/main" val="422685101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sldNum="0" hdr="0"/>
  <p:txStyles>
    <p:titleStyle>
      <a:lvl1pPr algn="ctr"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hyperlink" Target="https://rednet.punainenristi.fi/node/56088"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ukkinstituutti.fi/liikkumisen-turvallisuus/kaatumisten-ehkaisy-ammattilaisille/materiaalia/kaatumisseul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814978" cy="3255264"/>
          </a:xfrm>
        </p:spPr>
        <p:txBody>
          <a:bodyPr>
            <a:normAutofit fontScale="90000"/>
          </a:bodyPr>
          <a:lstStyle/>
          <a:p>
            <a:r>
              <a:rPr lang="fi-FI" altLang="fi-FI" sz="5300" b="1" dirty="0">
                <a:cs typeface="Arial" panose="020B0604020202020204" pitchFamily="34" charset="0"/>
              </a:rPr>
              <a:t>Koti- ja vapaa-ajan tapaturmien ehkäisy</a:t>
            </a:r>
            <a:br>
              <a:rPr lang="fi-FI" altLang="fi-FI" sz="5300" b="1" dirty="0">
                <a:cs typeface="Arial" panose="020B0604020202020204" pitchFamily="34" charset="0"/>
              </a:rPr>
            </a:br>
            <a:r>
              <a:rPr lang="fi-FI" altLang="fi-FI" sz="5300" b="1" dirty="0">
                <a:cs typeface="Arial" panose="020B0604020202020204" pitchFamily="34" charset="0"/>
              </a:rPr>
              <a:t>– Kaatumiset, putoamiset ja liukastumiset</a:t>
            </a:r>
            <a:r>
              <a:rPr lang="fi-FI" sz="5300" b="1" dirty="0"/>
              <a:t>	</a:t>
            </a:r>
            <a:r>
              <a:rPr lang="fi-FI" sz="5500" b="1" dirty="0"/>
              <a:t>	</a:t>
            </a:r>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r>
              <a:rPr lang="fi-FI" altLang="fi-FI" dirty="0"/>
              <a:t>Sisällöt perustuvat koti- ja vapaa-ajan tapaturmien</a:t>
            </a:r>
          </a:p>
          <a:p>
            <a:r>
              <a:rPr lang="fi-FI" altLang="fi-FI" dirty="0"/>
              <a:t>ehkäisyhankeen sisältöihin</a:t>
            </a:r>
            <a:endParaRPr lang="fi-FI" dirty="0"/>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p:txBody>
          <a:bodyPr>
            <a:normAutofit/>
          </a:bodyPr>
          <a:lstStyle/>
          <a:p>
            <a:pPr>
              <a:spcAft>
                <a:spcPts val="600"/>
              </a:spcAft>
            </a:pPr>
            <a:fld id="{A7CD31F4-64FA-4BA0-9498-67783267A8C8}" type="slidenum">
              <a:rPr lang="en-US" smtClean="0"/>
              <a:pPr>
                <a:spcAft>
                  <a:spcPts val="600"/>
                </a:spcAft>
              </a:pPr>
              <a:t>1</a:t>
            </a:fld>
            <a:endParaRPr lang="en-US"/>
          </a:p>
        </p:txBody>
      </p:sp>
    </p:spTree>
    <p:extLst>
      <p:ext uri="{BB962C8B-B14F-4D97-AF65-F5344CB8AC3E}">
        <p14:creationId xmlns:p14="http://schemas.microsoft.com/office/powerpoint/2010/main" val="24755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6">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6BFA19CB-1126-4D25-9BE8-195B51ACF68A}"/>
              </a:ext>
            </a:extLst>
          </p:cNvPr>
          <p:cNvSpPr>
            <a:spLocks noGrp="1"/>
          </p:cNvSpPr>
          <p:nvPr>
            <p:ph type="title"/>
          </p:nvPr>
        </p:nvSpPr>
        <p:spPr>
          <a:xfrm>
            <a:off x="289248" y="1123837"/>
            <a:ext cx="6451110" cy="1255469"/>
          </a:xfrm>
        </p:spPr>
        <p:txBody>
          <a:bodyPr>
            <a:normAutofit/>
          </a:bodyPr>
          <a:lstStyle/>
          <a:p>
            <a:r>
              <a:rPr lang="fi-FI" altLang="fi-FI"/>
              <a:t>Muita asioita liittyen kaatumisten ehkäisyyn</a:t>
            </a:r>
            <a:endParaRPr lang="fi-FI"/>
          </a:p>
        </p:txBody>
      </p:sp>
      <p:pic>
        <p:nvPicPr>
          <p:cNvPr id="3" name="Kuva 2">
            <a:extLst>
              <a:ext uri="{FF2B5EF4-FFF2-40B4-BE49-F238E27FC236}">
                <a16:creationId xmlns:a16="http://schemas.microsoft.com/office/drawing/2014/main" id="{4C140633-2198-D21E-EAE5-3C2E0DDF7050}"/>
              </a:ext>
            </a:extLst>
          </p:cNvPr>
          <p:cNvPicPr>
            <a:picLocks noChangeAspect="1"/>
          </p:cNvPicPr>
          <p:nvPr/>
        </p:nvPicPr>
        <p:blipFill>
          <a:blip r:embed="rId3"/>
          <a:srcRect r="1" b="183"/>
          <a:stretch/>
        </p:blipFill>
        <p:spPr>
          <a:xfrm>
            <a:off x="7545032" y="759599"/>
            <a:ext cx="3778286" cy="5330650"/>
          </a:xfrm>
          <a:prstGeom prst="rect">
            <a:avLst/>
          </a:prstGeom>
        </p:spPr>
      </p:pic>
      <p:sp>
        <p:nvSpPr>
          <p:cNvPr id="11" name="Date Placeholder 3">
            <a:extLst>
              <a:ext uri="{FF2B5EF4-FFF2-40B4-BE49-F238E27FC236}">
                <a16:creationId xmlns:a16="http://schemas.microsoft.com/office/drawing/2014/main" id="{0D89B7A1-72A8-F160-5B08-D614148D2D0D}"/>
              </a:ext>
            </a:extLst>
          </p:cNvPr>
          <p:cNvSpPr>
            <a:spLocks noGrp="1"/>
          </p:cNvSpPr>
          <p:nvPr>
            <p:ph type="dt" sz="half" idx="10"/>
          </p:nvPr>
        </p:nvSpPr>
        <p:spPr>
          <a:xfrm>
            <a:off x="262465" y="6356350"/>
            <a:ext cx="2743200" cy="365125"/>
          </a:xfrm>
        </p:spPr>
        <p:txBody>
          <a:bodyPr>
            <a:normAutofit/>
          </a:bodyPr>
          <a:lstStyle/>
          <a:p>
            <a:pPr>
              <a:spcAft>
                <a:spcPts val="600"/>
              </a:spcAft>
            </a:pPr>
            <a:fld id="{FAFF08C2-EA92-422B-80ED-B06D399AFA5D}" type="datetime1">
              <a:rPr lang="fi-FI" smtClean="0"/>
              <a:pPr>
                <a:spcAft>
                  <a:spcPts val="600"/>
                </a:spcAft>
              </a:pPr>
              <a:t>31.3.2025</a:t>
            </a:fld>
            <a:endParaRPr lang="fi-FI"/>
          </a:p>
        </p:txBody>
      </p:sp>
      <p:sp>
        <p:nvSpPr>
          <p:cNvPr id="5" name="Slide Number Placeholder 4" hidden="1">
            <a:extLst>
              <a:ext uri="{FF2B5EF4-FFF2-40B4-BE49-F238E27FC236}">
                <a16:creationId xmlns:a16="http://schemas.microsoft.com/office/drawing/2014/main" id="{57DD3EA5-8630-4263-A5F7-3E4F78AFA02B}"/>
              </a:ext>
            </a:extLst>
          </p:cNvPr>
          <p:cNvSpPr>
            <a:spLocks noGrp="1"/>
          </p:cNvSpPr>
          <p:nvPr>
            <p:ph type="sldNum" sz="quarter" idx="12"/>
          </p:nvPr>
        </p:nvSpPr>
        <p:spPr/>
        <p:txBody>
          <a:bodyPr/>
          <a:lstStyle/>
          <a:p>
            <a:pPr>
              <a:spcAft>
                <a:spcPts val="600"/>
              </a:spcAft>
            </a:pPr>
            <a:fld id="{3764AA29-B7F6-4299-8215-1A6CF7A7C7F0}" type="slidenum">
              <a:rPr lang="fi-FI" smtClean="0"/>
              <a:pPr>
                <a:spcAft>
                  <a:spcPts val="600"/>
                </a:spcAft>
              </a:pPr>
              <a:t>10</a:t>
            </a:fld>
            <a:endParaRPr lang="fi-FI"/>
          </a:p>
        </p:txBody>
      </p:sp>
      <p:graphicFrame>
        <p:nvGraphicFramePr>
          <p:cNvPr id="7" name="Content Placeholder 2">
            <a:extLst>
              <a:ext uri="{FF2B5EF4-FFF2-40B4-BE49-F238E27FC236}">
                <a16:creationId xmlns:a16="http://schemas.microsoft.com/office/drawing/2014/main" id="{DCB9FCC1-ECAC-2FA1-87C2-542A839B420F}"/>
              </a:ext>
            </a:extLst>
          </p:cNvPr>
          <p:cNvGraphicFramePr>
            <a:graphicFrameLocks noGrp="1"/>
          </p:cNvGraphicFramePr>
          <p:nvPr>
            <p:ph idx="1"/>
            <p:extLst>
              <p:ext uri="{D42A27DB-BD31-4B8C-83A1-F6EECF244321}">
                <p14:modId xmlns:p14="http://schemas.microsoft.com/office/powerpoint/2010/main" val="1718607975"/>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10">
            <a:extLst>
              <a:ext uri="{FF2B5EF4-FFF2-40B4-BE49-F238E27FC236}">
                <a16:creationId xmlns:a16="http://schemas.microsoft.com/office/drawing/2014/main" id="{C5628932-2FDD-394D-DF64-5AC3B8AE2414}"/>
              </a:ext>
            </a:extLst>
          </p:cNvPr>
          <p:cNvSpPr txBox="1"/>
          <p:nvPr/>
        </p:nvSpPr>
        <p:spPr>
          <a:xfrm>
            <a:off x="7545032" y="5557184"/>
            <a:ext cx="3778286" cy="533065"/>
          </a:xfrm>
          <a:prstGeom prst="rect">
            <a:avLst/>
          </a:prstGeom>
          <a:solidFill>
            <a:srgbClr val="000000">
              <a:alpha val="50000"/>
            </a:srgbClr>
          </a:solidFill>
          <a:ln>
            <a:noFill/>
          </a:ln>
        </p:spPr>
        <p:txBody>
          <a:bodyPr wrap="square" rtlCol="0">
            <a:noAutofit/>
          </a:bodyPr>
          <a:lstStyle/>
          <a:p>
            <a:pPr algn="ctr">
              <a:spcAft>
                <a:spcPts val="600"/>
              </a:spcAft>
            </a:pPr>
            <a:r>
              <a:rPr lang="fi-FI" sz="1300" dirty="0">
                <a:solidFill>
                  <a:srgbClr val="FFFFFF"/>
                </a:solidFill>
              </a:rPr>
              <a:t>Kuva: Jaakko Jaskari/Suomen Punainen Risti</a:t>
            </a:r>
          </a:p>
        </p:txBody>
      </p:sp>
    </p:spTree>
    <p:extLst>
      <p:ext uri="{BB962C8B-B14F-4D97-AF65-F5344CB8AC3E}">
        <p14:creationId xmlns:p14="http://schemas.microsoft.com/office/powerpoint/2010/main" val="218971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3C15-962F-D17A-DA7C-6F54E0351440}"/>
              </a:ext>
            </a:extLst>
          </p:cNvPr>
          <p:cNvSpPr>
            <a:spLocks noGrp="1"/>
          </p:cNvSpPr>
          <p:nvPr>
            <p:ph type="title"/>
          </p:nvPr>
        </p:nvSpPr>
        <p:spPr/>
        <p:txBody>
          <a:bodyPr/>
          <a:lstStyle/>
          <a:p>
            <a:r>
              <a:rPr lang="fi-FI" b="1" dirty="0" err="1"/>
              <a:t>Liukastumis</a:t>
            </a:r>
            <a:r>
              <a:rPr lang="fi-FI" b="1" dirty="0"/>
              <a:t> tapaturmat</a:t>
            </a:r>
          </a:p>
        </p:txBody>
      </p:sp>
      <p:sp>
        <p:nvSpPr>
          <p:cNvPr id="3" name="Content Placeholder 2">
            <a:extLst>
              <a:ext uri="{FF2B5EF4-FFF2-40B4-BE49-F238E27FC236}">
                <a16:creationId xmlns:a16="http://schemas.microsoft.com/office/drawing/2014/main" id="{B400C1B5-695B-A4C0-A485-190C0E1781BF}"/>
              </a:ext>
            </a:extLst>
          </p:cNvPr>
          <p:cNvSpPr>
            <a:spLocks noGrp="1"/>
          </p:cNvSpPr>
          <p:nvPr>
            <p:ph idx="1"/>
          </p:nvPr>
        </p:nvSpPr>
        <p:spPr>
          <a:xfrm>
            <a:off x="4047397" y="982861"/>
            <a:ext cx="7315200" cy="5120640"/>
          </a:xfrm>
        </p:spPr>
        <p:txBody>
          <a:bodyPr>
            <a:normAutofit/>
          </a:bodyPr>
          <a:lstStyle/>
          <a:p>
            <a:pPr algn="l" rtl="0" fontAlgn="base">
              <a:buFont typeface="Arial" panose="020B0604020202020204" pitchFamily="34" charset="0"/>
              <a:buChar char="•"/>
            </a:pPr>
            <a:r>
              <a:rPr lang="fi-FI" dirty="0">
                <a:solidFill>
                  <a:schemeClr val="tx1">
                    <a:lumMod val="75000"/>
                    <a:lumOff val="25000"/>
                  </a:schemeClr>
                </a:solidFill>
              </a:rPr>
              <a:t>Suomessa ilmastonmuutoksen on arvioitu lisäävän liukastumistapaturmia yleistyvien liukkaiden kelien myötä (THL 2024).</a:t>
            </a:r>
          </a:p>
          <a:p>
            <a:pPr algn="l" rtl="0" fontAlgn="base">
              <a:buFont typeface="Arial" panose="020B0604020202020204" pitchFamily="34" charset="0"/>
              <a:buChar char="•"/>
            </a:pPr>
            <a:r>
              <a:rPr lang="fi-FI" b="0" i="0" u="none" strike="noStrike" dirty="0">
                <a:solidFill>
                  <a:schemeClr val="tx1">
                    <a:lumMod val="75000"/>
                    <a:lumOff val="25000"/>
                  </a:schemeClr>
                </a:solidFill>
                <a:effectLst/>
              </a:rPr>
              <a:t>Suomessa arvioidaan tapahtuvan vuosittain n. </a:t>
            </a:r>
            <a:r>
              <a:rPr lang="fi-FI" b="1" i="0" u="none" strike="noStrike" dirty="0">
                <a:solidFill>
                  <a:schemeClr val="tx1">
                    <a:lumMod val="75000"/>
                    <a:lumOff val="25000"/>
                  </a:schemeClr>
                </a:solidFill>
                <a:effectLst/>
              </a:rPr>
              <a:t>125 000 kaatumis- ja liukastumistapaturmaa</a:t>
            </a:r>
            <a:r>
              <a:rPr lang="fi-FI" b="0" i="0" u="none" strike="noStrike" dirty="0">
                <a:solidFill>
                  <a:schemeClr val="tx1">
                    <a:lumMod val="75000"/>
                    <a:lumOff val="25000"/>
                  </a:schemeClr>
                </a:solidFill>
                <a:effectLst/>
              </a:rPr>
              <a:t>, joista </a:t>
            </a:r>
            <a:r>
              <a:rPr lang="fi-FI" b="1" i="0" u="none" strike="noStrike" dirty="0">
                <a:solidFill>
                  <a:schemeClr val="tx1">
                    <a:lumMod val="75000"/>
                    <a:lumOff val="25000"/>
                  </a:schemeClr>
                </a:solidFill>
                <a:effectLst/>
              </a:rPr>
              <a:t>liukastumisia n. 60 % </a:t>
            </a:r>
            <a:r>
              <a:rPr lang="fi-FI" b="0" i="0" u="none" strike="noStrike" dirty="0">
                <a:solidFill>
                  <a:schemeClr val="tx1">
                    <a:lumMod val="75000"/>
                    <a:lumOff val="25000"/>
                  </a:schemeClr>
                </a:solidFill>
                <a:effectLst/>
              </a:rPr>
              <a:t>ja niiden kustannukset yli miljardi euroa (Liikenne- ja viestintäministeriö 2022).</a:t>
            </a:r>
          </a:p>
          <a:p>
            <a:pPr algn="l" rtl="0" fontAlgn="base">
              <a:buFont typeface="Arial" panose="020B0604020202020204" pitchFamily="34" charset="0"/>
              <a:buChar char="•"/>
            </a:pPr>
            <a:r>
              <a:rPr lang="fi-FI" dirty="0">
                <a:solidFill>
                  <a:schemeClr val="tx1">
                    <a:lumMod val="75000"/>
                    <a:lumOff val="25000"/>
                  </a:schemeClr>
                </a:solidFill>
              </a:rPr>
              <a:t>M</a:t>
            </a:r>
            <a:r>
              <a:rPr lang="fi-FI" b="0" i="0" u="none" strike="noStrike" dirty="0">
                <a:solidFill>
                  <a:schemeClr val="tx1">
                    <a:lumMod val="75000"/>
                    <a:lumOff val="25000"/>
                  </a:schemeClr>
                </a:solidFill>
                <a:effectLst/>
              </a:rPr>
              <a:t>yötävaikuttavina tekijöinä esim. </a:t>
            </a:r>
            <a:r>
              <a:rPr lang="fi-FI" b="1" i="0" u="none" strike="noStrike" dirty="0">
                <a:solidFill>
                  <a:schemeClr val="tx1">
                    <a:lumMod val="75000"/>
                    <a:lumOff val="25000"/>
                  </a:schemeClr>
                </a:solidFill>
                <a:effectLst/>
              </a:rPr>
              <a:t>kenkien huono pito</a:t>
            </a:r>
            <a:r>
              <a:rPr lang="fi-FI" b="0" i="0" u="none" strike="noStrike" dirty="0">
                <a:solidFill>
                  <a:schemeClr val="tx1">
                    <a:lumMod val="75000"/>
                    <a:lumOff val="25000"/>
                  </a:schemeClr>
                </a:solidFill>
                <a:effectLst/>
              </a:rPr>
              <a:t>, </a:t>
            </a:r>
            <a:r>
              <a:rPr lang="fi-FI" b="1" i="0" u="none" strike="noStrike" dirty="0">
                <a:solidFill>
                  <a:schemeClr val="tx1">
                    <a:lumMod val="75000"/>
                    <a:lumOff val="25000"/>
                  </a:schemeClr>
                </a:solidFill>
                <a:effectLst/>
              </a:rPr>
              <a:t>talvikunnossapidon puutteet</a:t>
            </a:r>
            <a:r>
              <a:rPr lang="fi-FI" b="0" i="0" u="none" strike="noStrike" dirty="0">
                <a:solidFill>
                  <a:schemeClr val="tx1">
                    <a:lumMod val="75000"/>
                    <a:lumOff val="25000"/>
                  </a:schemeClr>
                </a:solidFill>
                <a:effectLst/>
              </a:rPr>
              <a:t>, </a:t>
            </a:r>
            <a:r>
              <a:rPr lang="fi-FI" b="1" i="0" u="none" strike="noStrike" dirty="0">
                <a:solidFill>
                  <a:schemeClr val="tx1">
                    <a:lumMod val="75000"/>
                    <a:lumOff val="25000"/>
                  </a:schemeClr>
                </a:solidFill>
                <a:effectLst/>
              </a:rPr>
              <a:t>erityisen liukas alusta </a:t>
            </a:r>
            <a:r>
              <a:rPr lang="fi-FI" b="0" i="0" u="none" strike="noStrike" dirty="0">
                <a:solidFill>
                  <a:schemeClr val="tx1">
                    <a:lumMod val="75000"/>
                    <a:lumOff val="25000"/>
                  </a:schemeClr>
                </a:solidFill>
                <a:effectLst/>
              </a:rPr>
              <a:t>ja </a:t>
            </a:r>
            <a:r>
              <a:rPr lang="fi-FI" b="1" i="0" u="none" strike="noStrike" dirty="0">
                <a:solidFill>
                  <a:schemeClr val="tx1">
                    <a:lumMod val="75000"/>
                    <a:lumOff val="25000"/>
                  </a:schemeClr>
                </a:solidFill>
                <a:effectLst/>
              </a:rPr>
              <a:t>kiire</a:t>
            </a:r>
            <a:r>
              <a:rPr lang="fi-FI" b="0" i="0" u="none" strike="noStrike" dirty="0">
                <a:solidFill>
                  <a:schemeClr val="tx1">
                    <a:lumMod val="75000"/>
                    <a:lumOff val="25000"/>
                  </a:schemeClr>
                </a:solidFill>
                <a:effectLst/>
              </a:rPr>
              <a:t> (Liikenne- ja viestintäministeriö 2022).</a:t>
            </a:r>
          </a:p>
          <a:p>
            <a:pPr algn="l" rtl="0" fontAlgn="base">
              <a:buFont typeface="Arial" panose="020B0604020202020204" pitchFamily="34" charset="0"/>
              <a:buChar char="•"/>
            </a:pPr>
            <a:r>
              <a:rPr lang="fi-FI" b="0" i="0" u="none" strike="noStrike" dirty="0">
                <a:solidFill>
                  <a:schemeClr val="tx1">
                    <a:lumMod val="75000"/>
                    <a:lumOff val="25000"/>
                  </a:schemeClr>
                </a:solidFill>
                <a:effectLst/>
              </a:rPr>
              <a:t>THL:n (2024) arvion mukaan vuosittain n. 2500–4000 potilasta hoidetaan erikoissairaanhoidon vuodeosastolla liukastumistapaturman vuoksi.</a:t>
            </a:r>
          </a:p>
          <a:p>
            <a:pPr algn="l" rtl="0" fontAlgn="base">
              <a:buFont typeface="Arial" panose="020B0604020202020204" pitchFamily="34" charset="0"/>
              <a:buChar char="•"/>
            </a:pPr>
            <a:r>
              <a:rPr lang="fi-FI" b="0" i="0" u="none" strike="noStrike" dirty="0">
                <a:solidFill>
                  <a:schemeClr val="tx1">
                    <a:lumMod val="75000"/>
                    <a:lumOff val="25000"/>
                  </a:schemeClr>
                </a:solidFill>
                <a:effectLst/>
              </a:rPr>
              <a:t>Liukastumis- ja kaatumistapaturmat voivat johtaa vakaviin loukkaantumisiin ja kuolemiin. </a:t>
            </a:r>
            <a:r>
              <a:rPr lang="en-US" b="0" i="0" dirty="0">
                <a:solidFill>
                  <a:schemeClr val="tx1">
                    <a:lumMod val="75000"/>
                    <a:lumOff val="25000"/>
                  </a:schemeClr>
                </a:solidFill>
                <a:effectLst/>
              </a:rPr>
              <a:t>​</a:t>
            </a:r>
          </a:p>
          <a:p>
            <a:endParaRPr lang="fi-FI" dirty="0"/>
          </a:p>
        </p:txBody>
      </p:sp>
      <p:sp>
        <p:nvSpPr>
          <p:cNvPr id="4" name="Date Placeholder 3">
            <a:extLst>
              <a:ext uri="{FF2B5EF4-FFF2-40B4-BE49-F238E27FC236}">
                <a16:creationId xmlns:a16="http://schemas.microsoft.com/office/drawing/2014/main" id="{6F662564-6421-AEFA-3C8F-16275A88B24E}"/>
              </a:ext>
            </a:extLst>
          </p:cNvPr>
          <p:cNvSpPr>
            <a:spLocks noGrp="1"/>
          </p:cNvSpPr>
          <p:nvPr>
            <p:ph type="dt" sz="half" idx="10"/>
          </p:nvPr>
        </p:nvSpPr>
        <p:spPr/>
        <p:txBody>
          <a:bodyPr/>
          <a:lstStyle/>
          <a:p>
            <a:fld id="{AE67BB24-C58B-4B0B-A8E3-3EAC0C35B862}" type="datetime1">
              <a:rPr lang="fi-FI" smtClean="0"/>
              <a:t>31.3.2025</a:t>
            </a:fld>
            <a:endParaRPr lang="fi-FI"/>
          </a:p>
        </p:txBody>
      </p:sp>
    </p:spTree>
    <p:extLst>
      <p:ext uri="{BB962C8B-B14F-4D97-AF65-F5344CB8AC3E}">
        <p14:creationId xmlns:p14="http://schemas.microsoft.com/office/powerpoint/2010/main" val="383048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a:extLst>
              <a:ext uri="{FF2B5EF4-FFF2-40B4-BE49-F238E27FC236}">
                <a16:creationId xmlns:a16="http://schemas.microsoft.com/office/drawing/2014/main" id="{20B3B5A3-45BA-DDF6-B790-0FC80B3E0FD7}"/>
              </a:ext>
            </a:extLst>
          </p:cNvPr>
          <p:cNvPicPr>
            <a:picLocks noChangeAspect="1"/>
          </p:cNvPicPr>
          <p:nvPr/>
        </p:nvPicPr>
        <p:blipFill>
          <a:blip r:embed="rId3"/>
          <a:srcRect l="59528" t="8756" r="-1" b="200"/>
          <a:stretch/>
        </p:blipFill>
        <p:spPr>
          <a:xfrm>
            <a:off x="7052485" y="201881"/>
            <a:ext cx="4933209" cy="6519594"/>
          </a:xfrm>
          <a:prstGeom prst="rect">
            <a:avLst/>
          </a:prstGeom>
        </p:spPr>
      </p:pic>
      <p:sp>
        <p:nvSpPr>
          <p:cNvPr id="20" name="Rectangle 1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3" name="Content Placeholder 2">
            <a:extLst>
              <a:ext uri="{FF2B5EF4-FFF2-40B4-BE49-F238E27FC236}">
                <a16:creationId xmlns:a16="http://schemas.microsoft.com/office/drawing/2014/main" id="{C43CE4D2-E930-3190-D843-76AB5335310E}"/>
              </a:ext>
            </a:extLst>
          </p:cNvPr>
          <p:cNvSpPr>
            <a:spLocks noGrp="1"/>
          </p:cNvSpPr>
          <p:nvPr>
            <p:ph idx="1"/>
          </p:nvPr>
        </p:nvSpPr>
        <p:spPr>
          <a:xfrm>
            <a:off x="479253" y="2014384"/>
            <a:ext cx="6451109" cy="3274586"/>
          </a:xfrm>
        </p:spPr>
        <p:txBody>
          <a:bodyPr anchor="t">
            <a:normAutofit/>
          </a:bodyPr>
          <a:lstStyle/>
          <a:p>
            <a:pPr rtl="0" fontAlgn="base">
              <a:buFont typeface="Arial" panose="020B0604020202020204" pitchFamily="34" charset="0"/>
              <a:buChar char="•"/>
            </a:pPr>
            <a:r>
              <a:rPr lang="fi-FI" b="0" i="0" u="none" strike="noStrike" dirty="0">
                <a:solidFill>
                  <a:srgbClr val="FFFFFF"/>
                </a:solidFill>
                <a:effectLst/>
              </a:rPr>
              <a:t>Loukkaantumisriski liukastumistapaturmassa kasvaa iän myötä ja siksi myös väestön ikääntymisen arvioidaan lisäävän liukastumistapaturmia.</a:t>
            </a:r>
          </a:p>
          <a:p>
            <a:pPr rtl="0" fontAlgn="base">
              <a:buFont typeface="Arial" panose="020B0604020202020204" pitchFamily="34" charset="0"/>
              <a:buChar char="•"/>
            </a:pPr>
            <a:r>
              <a:rPr lang="fi-FI" b="0" i="0" u="none" strike="noStrike" dirty="0">
                <a:solidFill>
                  <a:srgbClr val="FFFFFF"/>
                </a:solidFill>
                <a:effectLst/>
              </a:rPr>
              <a:t>Erittäin liukkaat kävelykelit voivat johtaa liukastumisten suuriin kertymiin eli ns. kasautumispäiviin, </a:t>
            </a:r>
            <a:r>
              <a:rPr lang="fi-FI" dirty="0">
                <a:solidFill>
                  <a:srgbClr val="FFFFFF"/>
                </a:solidFill>
              </a:rPr>
              <a:t>jotka</a:t>
            </a:r>
            <a:r>
              <a:rPr lang="fi-FI" b="0" i="0" u="none" strike="noStrike" dirty="0">
                <a:solidFill>
                  <a:srgbClr val="FFFFFF"/>
                </a:solidFill>
                <a:effectLst/>
              </a:rPr>
              <a:t> voivat kuormittaa terveydenhuoltoa. </a:t>
            </a:r>
            <a:r>
              <a:rPr lang="en-US" b="0" i="0" dirty="0">
                <a:solidFill>
                  <a:srgbClr val="FFFFFF"/>
                </a:solidFill>
                <a:effectLst/>
              </a:rPr>
              <a:t>​</a:t>
            </a:r>
          </a:p>
          <a:p>
            <a:pPr lvl="1" fontAlgn="base"/>
            <a:r>
              <a:rPr lang="fi-FI" b="0" i="0" u="none" strike="noStrike" dirty="0">
                <a:solidFill>
                  <a:srgbClr val="FFFFFF"/>
                </a:solidFill>
                <a:effectLst/>
              </a:rPr>
              <a:t>Liukastumistapaturmien kasautumispäiviä edeltää tyypillisesti -2–0-asteen lämpötila, nollan asteen ylitys tai alitus viimeisen vuorokauden aikana sekä sade (lumi, vesi tai räntä)</a:t>
            </a:r>
            <a:endParaRPr lang="en-US" b="0" i="0" dirty="0">
              <a:solidFill>
                <a:srgbClr val="FFFFFF"/>
              </a:solidFill>
              <a:effectLst/>
            </a:endParaRPr>
          </a:p>
          <a:p>
            <a:endParaRPr lang="fi-FI" dirty="0">
              <a:solidFill>
                <a:srgbClr val="FFFFFF"/>
              </a:solidFill>
            </a:endParaRPr>
          </a:p>
        </p:txBody>
      </p:sp>
      <p:sp>
        <p:nvSpPr>
          <p:cNvPr id="21" name="Rectangle 1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Date Placeholder 3">
            <a:extLst>
              <a:ext uri="{FF2B5EF4-FFF2-40B4-BE49-F238E27FC236}">
                <a16:creationId xmlns:a16="http://schemas.microsoft.com/office/drawing/2014/main" id="{53FEC556-7DE1-D634-46DA-8F082FCA2449}"/>
              </a:ext>
            </a:extLst>
          </p:cNvPr>
          <p:cNvSpPr>
            <a:spLocks noGrp="1"/>
          </p:cNvSpPr>
          <p:nvPr>
            <p:ph type="dt" sz="half" idx="10"/>
          </p:nvPr>
        </p:nvSpPr>
        <p:spPr>
          <a:xfrm>
            <a:off x="262465" y="6356350"/>
            <a:ext cx="2743200" cy="365125"/>
          </a:xfrm>
        </p:spPr>
        <p:txBody>
          <a:bodyPr>
            <a:normAutofit/>
          </a:bodyPr>
          <a:lstStyle/>
          <a:p>
            <a:pPr>
              <a:spcAft>
                <a:spcPts val="600"/>
              </a:spcAft>
            </a:pPr>
            <a:fld id="{388ECC84-2654-4B7F-A239-E0482EC61E8D}" type="datetime1">
              <a:rPr lang="fi-FI">
                <a:solidFill>
                  <a:srgbClr val="FFFFFF"/>
                </a:solidFill>
              </a:rPr>
              <a:pPr>
                <a:spcAft>
                  <a:spcPts val="600"/>
                </a:spcAft>
              </a:pPr>
              <a:t>31.3.2025</a:t>
            </a:fld>
            <a:endParaRPr lang="fi-FI">
              <a:solidFill>
                <a:srgbClr val="FFFFFF"/>
              </a:solidFill>
            </a:endParaRPr>
          </a:p>
        </p:txBody>
      </p:sp>
    </p:spTree>
    <p:extLst>
      <p:ext uri="{BB962C8B-B14F-4D97-AF65-F5344CB8AC3E}">
        <p14:creationId xmlns:p14="http://schemas.microsoft.com/office/powerpoint/2010/main" val="246432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up of person walking in snow with trekking pole, wearing snowshoe chains">
            <a:extLst>
              <a:ext uri="{FF2B5EF4-FFF2-40B4-BE49-F238E27FC236}">
                <a16:creationId xmlns:a16="http://schemas.microsoft.com/office/drawing/2014/main" id="{8FDF7BD4-D95C-7524-6581-ADDCAB4EE0E3}"/>
              </a:ext>
            </a:extLst>
          </p:cNvPr>
          <p:cNvPicPr>
            <a:picLocks noChangeAspect="1"/>
          </p:cNvPicPr>
          <p:nvPr/>
        </p:nvPicPr>
        <p:blipFill>
          <a:blip r:embed="rId3">
            <a:extLst>
              <a:ext uri="{28A0092B-C50C-407E-A947-70E740481C1C}">
                <a14:useLocalDpi xmlns:a14="http://schemas.microsoft.com/office/drawing/2010/main" val="0"/>
              </a:ext>
            </a:extLst>
          </a:blip>
          <a:srcRect t="9091" r="9114"/>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B6F66616-1B0C-35D9-C02E-774AA7A27A1D}"/>
              </a:ext>
            </a:extLst>
          </p:cNvPr>
          <p:cNvSpPr>
            <a:spLocks noGrp="1"/>
          </p:cNvSpPr>
          <p:nvPr>
            <p:ph type="title"/>
          </p:nvPr>
        </p:nvSpPr>
        <p:spPr>
          <a:xfrm>
            <a:off x="289248" y="1123837"/>
            <a:ext cx="6451110" cy="1255469"/>
          </a:xfrm>
        </p:spPr>
        <p:txBody>
          <a:bodyPr>
            <a:normAutofit/>
          </a:bodyPr>
          <a:lstStyle/>
          <a:p>
            <a:r>
              <a:rPr lang="fi-FI" b="1">
                <a:latin typeface="+mn-lt"/>
              </a:rPr>
              <a:t>Keinoja liukastumisten ennaltaehkäisyyn</a:t>
            </a:r>
          </a:p>
        </p:txBody>
      </p:sp>
      <p:sp>
        <p:nvSpPr>
          <p:cNvPr id="18" name="Rectangle 1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 name="Date Placeholder 3">
            <a:extLst>
              <a:ext uri="{FF2B5EF4-FFF2-40B4-BE49-F238E27FC236}">
                <a16:creationId xmlns:a16="http://schemas.microsoft.com/office/drawing/2014/main" id="{AC06A571-7395-F5E7-66B1-B1ADF4803CC8}"/>
              </a:ext>
            </a:extLst>
          </p:cNvPr>
          <p:cNvSpPr>
            <a:spLocks noGrp="1"/>
          </p:cNvSpPr>
          <p:nvPr>
            <p:ph type="dt" sz="half" idx="10"/>
          </p:nvPr>
        </p:nvSpPr>
        <p:spPr>
          <a:xfrm>
            <a:off x="262465" y="6356350"/>
            <a:ext cx="2743200" cy="365125"/>
          </a:xfrm>
        </p:spPr>
        <p:txBody>
          <a:bodyPr>
            <a:normAutofit/>
          </a:bodyPr>
          <a:lstStyle/>
          <a:p>
            <a:pPr>
              <a:spcAft>
                <a:spcPts val="600"/>
              </a:spcAft>
            </a:pPr>
            <a:fld id="{A55C8EEE-7F2E-4FE8-AE11-053012D77228}" type="datetime1">
              <a:rPr lang="fi-FI">
                <a:solidFill>
                  <a:srgbClr val="FFFFFF"/>
                </a:solidFill>
              </a:rPr>
              <a:pPr>
                <a:spcAft>
                  <a:spcPts val="600"/>
                </a:spcAft>
              </a:pPr>
              <a:t>31.3.2025</a:t>
            </a:fld>
            <a:endParaRPr lang="fi-FI" dirty="0">
              <a:solidFill>
                <a:srgbClr val="FFFFFF"/>
              </a:solidFill>
            </a:endParaRPr>
          </a:p>
        </p:txBody>
      </p:sp>
      <p:graphicFrame>
        <p:nvGraphicFramePr>
          <p:cNvPr id="9" name="Content Placeholder 2">
            <a:extLst>
              <a:ext uri="{FF2B5EF4-FFF2-40B4-BE49-F238E27FC236}">
                <a16:creationId xmlns:a16="http://schemas.microsoft.com/office/drawing/2014/main" id="{55F20F46-6D5B-A642-896D-B7A994A066A2}"/>
              </a:ext>
            </a:extLst>
          </p:cNvPr>
          <p:cNvGraphicFramePr>
            <a:graphicFrameLocks noGrp="1"/>
          </p:cNvGraphicFramePr>
          <p:nvPr>
            <p:ph idx="1"/>
            <p:extLst>
              <p:ext uri="{D42A27DB-BD31-4B8C-83A1-F6EECF244321}">
                <p14:modId xmlns:p14="http://schemas.microsoft.com/office/powerpoint/2010/main" val="3723592427"/>
              </p:ext>
            </p:extLst>
          </p:nvPr>
        </p:nvGraphicFramePr>
        <p:xfrm>
          <a:off x="289248" y="2510395"/>
          <a:ext cx="6451109" cy="3274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349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417C0CE7-27E3-D00E-9363-8A3094109E67}"/>
              </a:ext>
            </a:extLst>
          </p:cNvPr>
          <p:cNvSpPr>
            <a:spLocks noGrp="1"/>
          </p:cNvSpPr>
          <p:nvPr>
            <p:ph type="title"/>
          </p:nvPr>
        </p:nvSpPr>
        <p:spPr>
          <a:xfrm>
            <a:off x="252919" y="1123837"/>
            <a:ext cx="3616348" cy="1322637"/>
          </a:xfrm>
        </p:spPr>
        <p:txBody>
          <a:bodyPr vert="horz" lIns="91440" tIns="45720" rIns="91440" bIns="45720" rtlCol="0" anchor="ctr">
            <a:normAutofit/>
          </a:bodyPr>
          <a:lstStyle/>
          <a:p>
            <a:r>
              <a:rPr lang="en-US" sz="2800" b="1"/>
              <a:t>Kaatumisvaaran arviointi -materiaaleja</a:t>
            </a:r>
          </a:p>
        </p:txBody>
      </p:sp>
      <p:sp>
        <p:nvSpPr>
          <p:cNvPr id="6" name="TextBox 5">
            <a:extLst>
              <a:ext uri="{FF2B5EF4-FFF2-40B4-BE49-F238E27FC236}">
                <a16:creationId xmlns:a16="http://schemas.microsoft.com/office/drawing/2014/main" id="{E7DA0D4F-950A-38F2-7502-1EF02C9D913B}"/>
              </a:ext>
            </a:extLst>
          </p:cNvPr>
          <p:cNvSpPr txBox="1"/>
          <p:nvPr/>
        </p:nvSpPr>
        <p:spPr>
          <a:xfrm>
            <a:off x="252920" y="2597864"/>
            <a:ext cx="3616348" cy="3386883"/>
          </a:xfrm>
          <a:prstGeom prst="rect">
            <a:avLst/>
          </a:prstGeom>
        </p:spPr>
        <p:txBody>
          <a:bodyPr vert="horz" lIns="91440" tIns="45720" rIns="91440" bIns="45720" rtlCol="0" anchor="t">
            <a:normAutofit/>
          </a:bodyPr>
          <a:lstStyle/>
          <a:p>
            <a:pPr marL="342900" indent="-182880" defTabSz="914400">
              <a:lnSpc>
                <a:spcPct val="90000"/>
              </a:lnSpc>
              <a:spcAft>
                <a:spcPts val="600"/>
              </a:spcAft>
              <a:buClr>
                <a:schemeClr val="accent1"/>
              </a:buClr>
              <a:buFont typeface="Wingdings 2" pitchFamily="18" charset="2"/>
              <a:buChar char=""/>
            </a:pPr>
            <a:r>
              <a:rPr lang="en-US" b="0" i="0" u="sng" strike="noStrike">
                <a:solidFill>
                  <a:srgbClr val="FFFFFF"/>
                </a:solidFill>
                <a:effectLst/>
                <a:hlinkClick r:id="rId3"/>
              </a:rPr>
              <a:t>Lisämateriaalit infoihin ja tilaisuuksiin | RedNet (punainenristi.fi)</a:t>
            </a:r>
            <a:endParaRPr lang="en-US">
              <a:solidFill>
                <a:srgbClr val="FFFFFF"/>
              </a:solidFill>
            </a:endParaRPr>
          </a:p>
          <a:p>
            <a:pPr marL="285750" indent="-182880" defTabSz="914400">
              <a:lnSpc>
                <a:spcPct val="90000"/>
              </a:lnSpc>
              <a:spcAft>
                <a:spcPts val="600"/>
              </a:spcAft>
              <a:buClr>
                <a:schemeClr val="accent1"/>
              </a:buClr>
              <a:buFont typeface="Wingdings 2" pitchFamily="18" charset="2"/>
              <a:buChar char=""/>
            </a:pPr>
            <a:r>
              <a:rPr lang="en-US">
                <a:solidFill>
                  <a:srgbClr val="FFFFFF"/>
                </a:solidFill>
              </a:rPr>
              <a:t>KaatumisSeula</a:t>
            </a:r>
          </a:p>
          <a:p>
            <a:pPr marL="285750" indent="-182880" defTabSz="914400">
              <a:lnSpc>
                <a:spcPct val="90000"/>
              </a:lnSpc>
              <a:spcAft>
                <a:spcPts val="600"/>
              </a:spcAft>
              <a:buClr>
                <a:schemeClr val="accent1"/>
              </a:buClr>
              <a:buFont typeface="Wingdings 2" pitchFamily="18" charset="2"/>
              <a:buChar char=""/>
            </a:pPr>
            <a:r>
              <a:rPr lang="en-US" b="0" i="0" strike="noStrike">
                <a:solidFill>
                  <a:srgbClr val="FFFFFF"/>
                </a:solidFill>
                <a:effectLst/>
              </a:rPr>
              <a:t>Kymmenen keinoa kaatumisten ehkäisyyn</a:t>
            </a:r>
          </a:p>
          <a:p>
            <a:pPr marL="285750" indent="-182880" defTabSz="914400">
              <a:lnSpc>
                <a:spcPct val="90000"/>
              </a:lnSpc>
              <a:spcAft>
                <a:spcPts val="600"/>
              </a:spcAft>
              <a:buClr>
                <a:schemeClr val="accent1"/>
              </a:buClr>
              <a:buFont typeface="Wingdings 2" pitchFamily="18" charset="2"/>
              <a:buChar char=""/>
            </a:pPr>
            <a:r>
              <a:rPr lang="en-US">
                <a:solidFill>
                  <a:srgbClr val="FFFFFF"/>
                </a:solidFill>
              </a:rPr>
              <a:t>Tiedä ja toimi -kortit</a:t>
            </a:r>
          </a:p>
          <a:p>
            <a:pPr marL="285750" indent="-182880" defTabSz="914400">
              <a:lnSpc>
                <a:spcPct val="90000"/>
              </a:lnSpc>
              <a:spcAft>
                <a:spcPts val="600"/>
              </a:spcAft>
              <a:buClr>
                <a:schemeClr val="accent1"/>
              </a:buClr>
              <a:buFont typeface="Wingdings 2" pitchFamily="18" charset="2"/>
              <a:buChar char=""/>
            </a:pPr>
            <a:r>
              <a:rPr lang="en-US" b="0" i="0" strike="noStrike">
                <a:solidFill>
                  <a:srgbClr val="FFFFFF"/>
                </a:solidFill>
                <a:effectLst/>
              </a:rPr>
              <a:t>Sähköinen kaatumisvaaran arviointi: </a:t>
            </a:r>
            <a:r>
              <a:rPr lang="en-US" b="0" i="0" u="sng" strike="noStrike">
                <a:solidFill>
                  <a:srgbClr val="FFFFFF"/>
                </a:solidFill>
                <a:effectLst/>
                <a:hlinkClick r:id="rId4"/>
              </a:rPr>
              <a:t>KaatumisSeula®- kaatumisvaaran arviointi - UKK-instituutti (ukkinstituutti.fi)</a:t>
            </a:r>
            <a:endParaRPr lang="en-US" b="0" i="0" strike="noStrike">
              <a:solidFill>
                <a:srgbClr val="FFFFFF"/>
              </a:solidFill>
              <a:effectLst/>
            </a:endParaRPr>
          </a:p>
        </p:txBody>
      </p:sp>
      <p:pic>
        <p:nvPicPr>
          <p:cNvPr id="3076" name="Picture 4">
            <a:extLst>
              <a:ext uri="{FF2B5EF4-FFF2-40B4-BE49-F238E27FC236}">
                <a16:creationId xmlns:a16="http://schemas.microsoft.com/office/drawing/2014/main" id="{F28D7A70-BAF5-9FA1-1AD3-592CAC4734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15391" y="1009304"/>
            <a:ext cx="3435968" cy="48393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able&#10;&#10;Description automatically generated">
            <a:extLst>
              <a:ext uri="{FF2B5EF4-FFF2-40B4-BE49-F238E27FC236}">
                <a16:creationId xmlns:a16="http://schemas.microsoft.com/office/drawing/2014/main" id="{45DA7AB0-1634-B27F-9730-BFD43978159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9087175" y="762001"/>
            <a:ext cx="1804416" cy="2506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questionnaire&#10;&#10;Description automatically generated">
            <a:extLst>
              <a:ext uri="{FF2B5EF4-FFF2-40B4-BE49-F238E27FC236}">
                <a16:creationId xmlns:a16="http://schemas.microsoft.com/office/drawing/2014/main" id="{B13C1910-B96F-F076-6820-5C2A05E187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6574" y="3589868"/>
            <a:ext cx="1785618" cy="2506132"/>
          </a:xfrm>
          <a:prstGeom prst="rect">
            <a:avLst/>
          </a:prstGeom>
        </p:spPr>
      </p:pic>
      <p:sp>
        <p:nvSpPr>
          <p:cNvPr id="4" name="Date Placeholder 3">
            <a:extLst>
              <a:ext uri="{FF2B5EF4-FFF2-40B4-BE49-F238E27FC236}">
                <a16:creationId xmlns:a16="http://schemas.microsoft.com/office/drawing/2014/main" id="{F864D898-78CE-6BD2-3167-738B2DFC6493}"/>
              </a:ext>
            </a:extLst>
          </p:cNvPr>
          <p:cNvSpPr>
            <a:spLocks noGrp="1"/>
          </p:cNvSpPr>
          <p:nvPr>
            <p:ph type="dt" sz="half" idx="10"/>
          </p:nvPr>
        </p:nvSpPr>
        <p:spPr>
          <a:xfrm>
            <a:off x="262465" y="6356350"/>
            <a:ext cx="2743200" cy="365125"/>
          </a:xfrm>
        </p:spPr>
        <p:txBody>
          <a:bodyPr vert="horz" lIns="91440" tIns="45720" rIns="91440" bIns="45720" rtlCol="0" anchor="ctr">
            <a:normAutofit/>
          </a:bodyPr>
          <a:lstStyle/>
          <a:p>
            <a:pPr>
              <a:spcAft>
                <a:spcPts val="600"/>
              </a:spcAft>
            </a:pPr>
            <a:fld id="{68C5C311-4D55-45FD-8BA9-A832AC1719A6}" type="datetime1">
              <a:rPr lang="en-US" kern="1200" dirty="0">
                <a:solidFill>
                  <a:schemeClr val="tx1">
                    <a:lumMod val="50000"/>
                    <a:lumOff val="50000"/>
                  </a:schemeClr>
                </a:solidFill>
                <a:latin typeface="+mn-lt"/>
                <a:ea typeface="+mn-ea"/>
                <a:cs typeface="+mn-cs"/>
              </a:rPr>
              <a:pPr>
                <a:spcAft>
                  <a:spcPts val="600"/>
                </a:spcAft>
              </a:pPr>
              <a:t>3/31/2025</a:t>
            </a:fld>
            <a:endParaRPr lang="en-US" kern="120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314084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1" name="Rectangle 2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useBgFill="1">
        <p:nvSpPr>
          <p:cNvPr id="42" name="Rectangle 25">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itle 1">
            <a:extLst>
              <a:ext uri="{FF2B5EF4-FFF2-40B4-BE49-F238E27FC236}">
                <a16:creationId xmlns:a16="http://schemas.microsoft.com/office/drawing/2014/main" id="{23742F61-A996-A682-E18E-1097C64DBCBD}"/>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3000" spc="-100" dirty="0" err="1"/>
              <a:t>Kuolemaan</a:t>
            </a:r>
            <a:r>
              <a:rPr lang="en-US" sz="3000" spc="-100" dirty="0"/>
              <a:t> </a:t>
            </a:r>
            <a:r>
              <a:rPr lang="en-US" sz="3000" spc="-100" dirty="0" err="1"/>
              <a:t>johtaneet</a:t>
            </a:r>
            <a:r>
              <a:rPr lang="en-US" sz="3000" spc="-100" dirty="0"/>
              <a:t> </a:t>
            </a:r>
            <a:r>
              <a:rPr lang="en-US" sz="3000" spc="-100" dirty="0" err="1"/>
              <a:t>kaatumis</a:t>
            </a:r>
            <a:r>
              <a:rPr lang="en-US" sz="3000" spc="-100" dirty="0"/>
              <a:t>- ja </a:t>
            </a:r>
            <a:r>
              <a:rPr lang="en-US" sz="3000" spc="-100" dirty="0" err="1"/>
              <a:t>putoamistapaturmat</a:t>
            </a:r>
            <a:r>
              <a:rPr lang="en-US" sz="3000" spc="-100" dirty="0"/>
              <a:t> 1971–2023</a:t>
            </a:r>
          </a:p>
        </p:txBody>
      </p:sp>
      <p:pic>
        <p:nvPicPr>
          <p:cNvPr id="10" name="Kuva 9" descr="Kuva, joka sisältää kohteen teksti, kuvakaappaus, viiva, Tontti&#10;&#10;Tekoälyn generoima sisältö voi olla virheellistä.">
            <a:extLst>
              <a:ext uri="{FF2B5EF4-FFF2-40B4-BE49-F238E27FC236}">
                <a16:creationId xmlns:a16="http://schemas.microsoft.com/office/drawing/2014/main" id="{FE26F66D-8B83-29B6-F136-6EC0875837BB}"/>
              </a:ext>
            </a:extLst>
          </p:cNvPr>
          <p:cNvPicPr>
            <a:picLocks noChangeAspect="1"/>
          </p:cNvPicPr>
          <p:nvPr/>
        </p:nvPicPr>
        <p:blipFill>
          <a:blip r:embed="rId3"/>
          <a:srcRect b="4273"/>
          <a:stretch/>
        </p:blipFill>
        <p:spPr>
          <a:xfrm>
            <a:off x="4275922" y="2005880"/>
            <a:ext cx="3435970" cy="2976680"/>
          </a:xfrm>
          <a:prstGeom prst="rect">
            <a:avLst/>
          </a:prstGeom>
        </p:spPr>
      </p:pic>
      <p:pic>
        <p:nvPicPr>
          <p:cNvPr id="4" name="Picture 3" descr="Kuva, joka sisältää kohteen musta, pimeys&#10;&#10;Tekoälyn generoima sisältö voi olla virheellistä.">
            <a:extLst>
              <a:ext uri="{FF2B5EF4-FFF2-40B4-BE49-F238E27FC236}">
                <a16:creationId xmlns:a16="http://schemas.microsoft.com/office/drawing/2014/main" id="{F418C30B-0DBA-A264-CFCF-3733B8096FE1}"/>
              </a:ext>
            </a:extLst>
          </p:cNvPr>
          <p:cNvPicPr>
            <a:picLocks noChangeAspect="1"/>
          </p:cNvPicPr>
          <p:nvPr/>
        </p:nvPicPr>
        <p:blipFill>
          <a:blip r:embed="rId4"/>
          <a:stretch>
            <a:fillRect/>
          </a:stretch>
        </p:blipFill>
        <p:spPr>
          <a:xfrm>
            <a:off x="8271399" y="1845941"/>
            <a:ext cx="3435969" cy="1422192"/>
          </a:xfrm>
          <a:prstGeom prst="rect">
            <a:avLst/>
          </a:prstGeom>
        </p:spPr>
      </p:pic>
      <p:pic>
        <p:nvPicPr>
          <p:cNvPr id="9" name="Kuva 8" descr="Kuva, joka sisältää kohteen teksti, viiva, Tontti, diagrammi&#10;&#10;Tekoälyn generoima sisältö voi olla virheellistä.">
            <a:extLst>
              <a:ext uri="{FF2B5EF4-FFF2-40B4-BE49-F238E27FC236}">
                <a16:creationId xmlns:a16="http://schemas.microsoft.com/office/drawing/2014/main" id="{77DBE1C2-B99B-2758-ABED-EDC641299810}"/>
              </a:ext>
            </a:extLst>
          </p:cNvPr>
          <p:cNvPicPr>
            <a:picLocks noChangeAspect="1"/>
          </p:cNvPicPr>
          <p:nvPr/>
        </p:nvPicPr>
        <p:blipFill>
          <a:blip r:embed="rId5"/>
          <a:srcRect r="3149" b="5772"/>
          <a:stretch/>
        </p:blipFill>
        <p:spPr>
          <a:xfrm>
            <a:off x="7624807" y="2005880"/>
            <a:ext cx="4567193" cy="2566120"/>
          </a:xfrm>
          <a:prstGeom prst="rect">
            <a:avLst/>
          </a:prstGeom>
        </p:spPr>
      </p:pic>
      <p:sp>
        <p:nvSpPr>
          <p:cNvPr id="5" name="TextBox 5">
            <a:extLst>
              <a:ext uri="{FF2B5EF4-FFF2-40B4-BE49-F238E27FC236}">
                <a16:creationId xmlns:a16="http://schemas.microsoft.com/office/drawing/2014/main" id="{3C01045C-4591-F6E2-C286-E4B7A7E9038F}"/>
              </a:ext>
            </a:extLst>
          </p:cNvPr>
          <p:cNvSpPr txBox="1"/>
          <p:nvPr/>
        </p:nvSpPr>
        <p:spPr>
          <a:xfrm>
            <a:off x="0" y="6007633"/>
            <a:ext cx="4349823" cy="238282"/>
          </a:xfrm>
          <a:prstGeom prst="rect">
            <a:avLst/>
          </a:prstGeom>
        </p:spPr>
        <p:txBody>
          <a:bodyPr vert="horz" lIns="91440" tIns="45720" rIns="91440" bIns="45720" rtlCol="0" anchor="t">
            <a:normAutofit lnSpcReduction="10000"/>
          </a:bodyPr>
          <a:lstStyle/>
          <a:p>
            <a:pPr defTabSz="914400">
              <a:lnSpc>
                <a:spcPct val="90000"/>
              </a:lnSpc>
              <a:spcBef>
                <a:spcPts val="1200"/>
              </a:spcBef>
              <a:spcAft>
                <a:spcPts val="600"/>
              </a:spcAft>
              <a:buClr>
                <a:schemeClr val="accent1"/>
              </a:buClr>
            </a:pPr>
            <a:r>
              <a:rPr lang="en-US" sz="1100" dirty="0"/>
              <a:t>Lähde: </a:t>
            </a:r>
            <a:r>
              <a:rPr lang="en-US" sz="1100" dirty="0" err="1"/>
              <a:t>Tilastokeskus</a:t>
            </a:r>
            <a:r>
              <a:rPr lang="en-US" sz="1100" dirty="0"/>
              <a:t>, </a:t>
            </a:r>
            <a:r>
              <a:rPr lang="en-US" sz="1100" dirty="0" err="1"/>
              <a:t>kuolemansyyt</a:t>
            </a:r>
            <a:endParaRPr lang="en-US" sz="1100" dirty="0"/>
          </a:p>
        </p:txBody>
      </p:sp>
    </p:spTree>
    <p:extLst>
      <p:ext uri="{BB962C8B-B14F-4D97-AF65-F5344CB8AC3E}">
        <p14:creationId xmlns:p14="http://schemas.microsoft.com/office/powerpoint/2010/main" val="167179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D1432A-DBF4-E9F6-923F-C311F06431AD}"/>
              </a:ext>
            </a:extLst>
          </p:cNvPr>
          <p:cNvSpPr>
            <a:spLocks noGrp="1"/>
          </p:cNvSpPr>
          <p:nvPr>
            <p:ph idx="1"/>
          </p:nvPr>
        </p:nvSpPr>
        <p:spPr>
          <a:xfrm>
            <a:off x="171585" y="1985987"/>
            <a:ext cx="3165381" cy="3096652"/>
          </a:xfrm>
        </p:spPr>
        <p:txBody>
          <a:bodyPr>
            <a:noAutofit/>
          </a:bodyPr>
          <a:lstStyle/>
          <a:p>
            <a:r>
              <a:rPr lang="fi-FI" sz="3200" dirty="0">
                <a:solidFill>
                  <a:schemeClr val="bg2"/>
                </a:solidFill>
              </a:rPr>
              <a:t>Iäkkäillä kaatumiset ja putoamiset ovat yleisin tapaturmakuolemien syy</a:t>
            </a:r>
          </a:p>
        </p:txBody>
      </p:sp>
      <p:sp>
        <p:nvSpPr>
          <p:cNvPr id="4" name="Date Placeholder 3">
            <a:extLst>
              <a:ext uri="{FF2B5EF4-FFF2-40B4-BE49-F238E27FC236}">
                <a16:creationId xmlns:a16="http://schemas.microsoft.com/office/drawing/2014/main" id="{4E9DCE1B-8B08-374B-C3D4-C0004EA35961}"/>
              </a:ext>
            </a:extLst>
          </p:cNvPr>
          <p:cNvSpPr>
            <a:spLocks noGrp="1"/>
          </p:cNvSpPr>
          <p:nvPr>
            <p:ph type="dt" sz="half" idx="10"/>
          </p:nvPr>
        </p:nvSpPr>
        <p:spPr/>
        <p:txBody>
          <a:bodyPr/>
          <a:lstStyle/>
          <a:p>
            <a:fld id="{9D041989-BF79-425C-8D12-B16DB959F90D}" type="datetime1">
              <a:rPr lang="fi-FI" smtClean="0"/>
              <a:t>31.3.2025</a:t>
            </a:fld>
            <a:endParaRPr lang="fi-FI"/>
          </a:p>
        </p:txBody>
      </p:sp>
      <p:pic>
        <p:nvPicPr>
          <p:cNvPr id="4098" name="Picture 2" descr="A graph with green and blue bars&#10;&#10;Description automatically generated">
            <a:extLst>
              <a:ext uri="{FF2B5EF4-FFF2-40B4-BE49-F238E27FC236}">
                <a16:creationId xmlns:a16="http://schemas.microsoft.com/office/drawing/2014/main" id="{D6879262-4CF0-C6D0-80EF-C1DDB4F8B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763" y="1482296"/>
            <a:ext cx="6781799" cy="406907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B5E347-E687-896E-B973-D7C2023FDC48}"/>
              </a:ext>
            </a:extLst>
          </p:cNvPr>
          <p:cNvSpPr txBox="1"/>
          <p:nvPr/>
        </p:nvSpPr>
        <p:spPr>
          <a:xfrm>
            <a:off x="1188522" y="6459865"/>
            <a:ext cx="6781800" cy="261610"/>
          </a:xfrm>
          <a:prstGeom prst="rect">
            <a:avLst/>
          </a:prstGeom>
          <a:noFill/>
        </p:spPr>
        <p:txBody>
          <a:bodyPr wrap="square">
            <a:spAutoFit/>
          </a:bodyPr>
          <a:lstStyle/>
          <a:p>
            <a:r>
              <a:rPr lang="fi-FI" sz="1100" b="0" i="0" u="none" strike="noStrike" dirty="0">
                <a:effectLst/>
              </a:rPr>
              <a:t>THL.2024. Kaatumis- ja putoamiskuolemat iäkkäillä ajanjaksolla 2020–2022. </a:t>
            </a:r>
            <a:endParaRPr lang="fi-FI" sz="1100" dirty="0"/>
          </a:p>
        </p:txBody>
      </p:sp>
    </p:spTree>
    <p:extLst>
      <p:ext uri="{BB962C8B-B14F-4D97-AF65-F5344CB8AC3E}">
        <p14:creationId xmlns:p14="http://schemas.microsoft.com/office/powerpoint/2010/main" val="248798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sign with white text&#10;&#10;Description automatically generated">
            <a:extLst>
              <a:ext uri="{FF2B5EF4-FFF2-40B4-BE49-F238E27FC236}">
                <a16:creationId xmlns:a16="http://schemas.microsoft.com/office/drawing/2014/main" id="{687580A1-B9F5-90C2-24D9-EE8091770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095" y="771434"/>
            <a:ext cx="8897811" cy="5271953"/>
          </a:xfrm>
          <a:prstGeom prst="rect">
            <a:avLst/>
          </a:prstGeom>
        </p:spPr>
      </p:pic>
      <p:sp>
        <p:nvSpPr>
          <p:cNvPr id="3" name="Dian numeron paikkamerkki 2">
            <a:extLst>
              <a:ext uri="{FF2B5EF4-FFF2-40B4-BE49-F238E27FC236}">
                <a16:creationId xmlns:a16="http://schemas.microsoft.com/office/drawing/2014/main" id="{4D7F6D6A-D86D-3619-11D2-95F7EE5971AF}"/>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238559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A30BB3D-2E1D-7B31-526C-04392C700255}"/>
              </a:ext>
            </a:extLst>
          </p:cNvPr>
          <p:cNvSpPr txBox="1">
            <a:spLocks/>
          </p:cNvSpPr>
          <p:nvPr/>
        </p:nvSpPr>
        <p:spPr>
          <a:xfrm>
            <a:off x="1257300" y="1606550"/>
            <a:ext cx="2847975" cy="435133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err="1">
                <a:ln>
                  <a:noFill/>
                </a:ln>
                <a:solidFill>
                  <a:srgbClr val="00705B"/>
                </a:solidFill>
                <a:effectLst/>
                <a:uLnTx/>
                <a:uFillTx/>
                <a:latin typeface="Calibri" panose="020F0502020204030204"/>
                <a:ea typeface="Calibri"/>
                <a:cs typeface="Calibri"/>
              </a:rPr>
              <a:t>Sisäiset</a:t>
            </a:r>
            <a:r>
              <a:rPr kumimoji="0" lang="en-US" sz="1800" b="1"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1" i="0" u="none" strike="noStrike" kern="1200" cap="none" spc="0" normalizeH="0" baseline="0" noProof="0" err="1">
                <a:ln>
                  <a:noFill/>
                </a:ln>
                <a:solidFill>
                  <a:srgbClr val="00705B"/>
                </a:solidFill>
                <a:effectLst/>
                <a:uLnTx/>
                <a:uFillTx/>
                <a:latin typeface="Calibri" panose="020F0502020204030204"/>
                <a:ea typeface="Calibri"/>
                <a:cs typeface="Calibri"/>
              </a:rPr>
              <a:t>vaaratekijät</a:t>
            </a:r>
            <a:endParaRPr kumimoji="0" lang="en-US" sz="1800" b="1"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Korkea</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ikä</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Naissukupuoli</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Sairaudet</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ja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lääkkeet</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Kipu</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ja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pelkotilat</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Kaatumishistoria</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Alentunut</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lihasvoima</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Alentunut</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kognitio</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Heikentynyt</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näkö</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Heikentynyt</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toimintakyky</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Ravitsemustila</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ja BMI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Alkoholin</a:t>
            </a:r>
            <a:r>
              <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rPr>
              <a:t> </a:t>
            </a:r>
            <a:r>
              <a:rPr kumimoji="0" lang="en-US" sz="1800" b="0" i="0" u="none" strike="noStrike" kern="1200" cap="none" spc="0" normalizeH="0" baseline="0" noProof="0" err="1">
                <a:ln>
                  <a:noFill/>
                </a:ln>
                <a:solidFill>
                  <a:srgbClr val="00705B"/>
                </a:solidFill>
                <a:effectLst/>
                <a:uLnTx/>
                <a:uFillTx/>
                <a:latin typeface="Calibri" panose="020F0502020204030204"/>
                <a:ea typeface="Calibri"/>
                <a:cs typeface="Calibri"/>
              </a:rPr>
              <a:t>käyttö</a:t>
            </a: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705B"/>
              </a:solidFill>
              <a:effectLst/>
              <a:uLnTx/>
              <a:uFillTx/>
              <a:latin typeface="Calibri" panose="020F0502020204030204"/>
              <a:ea typeface="Calibri"/>
              <a:cs typeface="Calibri"/>
            </a:endParaRPr>
          </a:p>
        </p:txBody>
      </p:sp>
      <p:sp>
        <p:nvSpPr>
          <p:cNvPr id="5" name="Title 1">
            <a:extLst>
              <a:ext uri="{FF2B5EF4-FFF2-40B4-BE49-F238E27FC236}">
                <a16:creationId xmlns:a16="http://schemas.microsoft.com/office/drawing/2014/main" id="{31DEC33C-321C-1DAD-89AF-4849AE3FE7A9}"/>
              </a:ext>
            </a:extLst>
          </p:cNvPr>
          <p:cNvSpPr txBox="1">
            <a:spLocks/>
          </p:cNvSpPr>
          <p:nvPr/>
        </p:nvSpPr>
        <p:spPr>
          <a:xfrm>
            <a:off x="674782" y="389595"/>
            <a:ext cx="10515600" cy="873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rgbClr val="00705B"/>
                </a:solidFill>
                <a:effectLst/>
                <a:uLnTx/>
                <a:uFillTx/>
                <a:latin typeface="Open Sans" panose="020B0606030504020204" pitchFamily="34" charset="0"/>
                <a:ea typeface="Open Sans" panose="020B0606030504020204" pitchFamily="34" charset="0"/>
                <a:cs typeface="Open Sans" panose="020B0606030504020204" pitchFamily="34" charset="0"/>
              </a:rPr>
              <a:t>Kaatumisten riskitekijöitä</a:t>
            </a:r>
          </a:p>
        </p:txBody>
      </p:sp>
      <p:sp>
        <p:nvSpPr>
          <p:cNvPr id="6" name="Content Placeholder 2">
            <a:extLst>
              <a:ext uri="{FF2B5EF4-FFF2-40B4-BE49-F238E27FC236}">
                <a16:creationId xmlns:a16="http://schemas.microsoft.com/office/drawing/2014/main" id="{3B5F2389-5628-7645-2B96-74EA7921B084}"/>
              </a:ext>
            </a:extLst>
          </p:cNvPr>
          <p:cNvSpPr txBox="1">
            <a:spLocks/>
          </p:cNvSpPr>
          <p:nvPr/>
        </p:nvSpPr>
        <p:spPr>
          <a:xfrm>
            <a:off x="8039100" y="1444625"/>
            <a:ext cx="2846763" cy="277971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Ulkoiset vaaratekijät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mn-ea"/>
                <a:cs typeface="+mn-cs"/>
              </a:rPr>
              <a:t>Liukas tai epätasainen alusta</a:t>
            </a:r>
            <a:endParaRPr kumimoji="0" lang="fi-FI"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mn-ea"/>
                <a:cs typeface="+mn-cs"/>
              </a:rPr>
              <a:t>Kulkuväylän esteet</a:t>
            </a:r>
            <a:endParaRPr kumimoji="0" lang="fi-FI"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mn-ea"/>
                <a:cs typeface="+mn-cs"/>
              </a:rPr>
              <a:t>Huono valaistus</a:t>
            </a:r>
            <a:endParaRPr kumimoji="0" lang="fi-FI" sz="1800" b="0" i="0" u="none" strike="noStrike" kern="1200" cap="none" spc="0" normalizeH="0" baseline="0" noProof="0">
              <a:ln>
                <a:noFill/>
              </a:ln>
              <a:solidFill>
                <a:srgbClr val="00705B"/>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mn-ea"/>
                <a:cs typeface="+mn-cs"/>
              </a:rPr>
              <a:t>Jalkineet</a:t>
            </a:r>
            <a:endPar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Apuvälineiden puuttuminen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endParaRPr>
          </a:p>
        </p:txBody>
      </p:sp>
      <p:sp>
        <p:nvSpPr>
          <p:cNvPr id="7" name="Content Placeholder 2">
            <a:extLst>
              <a:ext uri="{FF2B5EF4-FFF2-40B4-BE49-F238E27FC236}">
                <a16:creationId xmlns:a16="http://schemas.microsoft.com/office/drawing/2014/main" id="{017A7DCB-781D-FA1E-41D8-230A2F9E5E96}"/>
              </a:ext>
            </a:extLst>
          </p:cNvPr>
          <p:cNvSpPr txBox="1">
            <a:spLocks/>
          </p:cNvSpPr>
          <p:nvPr/>
        </p:nvSpPr>
        <p:spPr>
          <a:xfrm>
            <a:off x="8039100" y="4578350"/>
            <a:ext cx="2846763" cy="188436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Käyttäytymistekijät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mn-ea"/>
                <a:cs typeface="+mn-cs"/>
              </a:rPr>
              <a:t>Väsymys ja vireystila</a:t>
            </a:r>
            <a:endPar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Kiire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Huolimattomuus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rPr>
              <a:t>Riskien ottaminen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a:ln>
                <a:noFill/>
              </a:ln>
              <a:solidFill>
                <a:srgbClr val="00705B"/>
              </a:solidFill>
              <a:effectLst/>
              <a:uLnTx/>
              <a:uFillTx/>
              <a:latin typeface="Calibri" panose="020F0502020204030204"/>
              <a:ea typeface="Calibri" panose="020F0502020204030204"/>
              <a:cs typeface="Calibri" panose="020F0502020204030204"/>
            </a:endParaRPr>
          </a:p>
        </p:txBody>
      </p:sp>
      <p:sp>
        <p:nvSpPr>
          <p:cNvPr id="8" name="TextBox 7">
            <a:extLst>
              <a:ext uri="{FF2B5EF4-FFF2-40B4-BE49-F238E27FC236}">
                <a16:creationId xmlns:a16="http://schemas.microsoft.com/office/drawing/2014/main" id="{B671E793-4D74-B2FA-5BCA-E7154A05E688}"/>
              </a:ext>
            </a:extLst>
          </p:cNvPr>
          <p:cNvSpPr txBox="1"/>
          <p:nvPr/>
        </p:nvSpPr>
        <p:spPr>
          <a:xfrm>
            <a:off x="4671603" y="3250788"/>
            <a:ext cx="2521959" cy="6469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E1F0EB"/>
                </a:solidFill>
                <a:effectLst/>
                <a:uLnTx/>
                <a:uFillTx/>
                <a:latin typeface="Calibri" panose="020F0502020204030204"/>
                <a:ea typeface="Calibri"/>
                <a:cs typeface="Calibri"/>
              </a:rPr>
              <a:t>Kaatuminen</a:t>
            </a:r>
            <a:endParaRPr kumimoji="0" lang="en-US" sz="2800" b="1" i="0" u="none" strike="noStrike" kern="1200" cap="none" spc="0" normalizeH="0" baseline="0" noProof="0">
              <a:ln>
                <a:noFill/>
              </a:ln>
              <a:solidFill>
                <a:srgbClr val="E1F0EB"/>
              </a:solidFill>
              <a:effectLst/>
              <a:uLnTx/>
              <a:uFillTx/>
              <a:latin typeface="Calibri" panose="020F0502020204030204"/>
              <a:ea typeface="Calibri"/>
              <a:cs typeface="Calibri"/>
            </a:endParaRPr>
          </a:p>
        </p:txBody>
      </p:sp>
      <p:sp>
        <p:nvSpPr>
          <p:cNvPr id="9" name="Arrow: Right 8">
            <a:extLst>
              <a:ext uri="{FF2B5EF4-FFF2-40B4-BE49-F238E27FC236}">
                <a16:creationId xmlns:a16="http://schemas.microsoft.com/office/drawing/2014/main" id="{7F19A093-2272-AF83-BCF0-A477C564731C}"/>
              </a:ext>
            </a:extLst>
          </p:cNvPr>
          <p:cNvSpPr/>
          <p:nvPr/>
        </p:nvSpPr>
        <p:spPr>
          <a:xfrm>
            <a:off x="3875262" y="3260481"/>
            <a:ext cx="710115" cy="5172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0EB"/>
              </a:solidFill>
              <a:effectLst/>
              <a:uLnTx/>
              <a:uFillTx/>
              <a:latin typeface="Calibri" panose="020F0502020204030204"/>
              <a:ea typeface="+mn-ea"/>
              <a:cs typeface="+mn-cs"/>
            </a:endParaRPr>
          </a:p>
        </p:txBody>
      </p:sp>
      <p:sp>
        <p:nvSpPr>
          <p:cNvPr id="10" name="Arrow: Left 9">
            <a:extLst>
              <a:ext uri="{FF2B5EF4-FFF2-40B4-BE49-F238E27FC236}">
                <a16:creationId xmlns:a16="http://schemas.microsoft.com/office/drawing/2014/main" id="{3EB8B20F-6242-6D79-ACE0-56D0BAE414F1}"/>
              </a:ext>
            </a:extLst>
          </p:cNvPr>
          <p:cNvSpPr/>
          <p:nvPr/>
        </p:nvSpPr>
        <p:spPr>
          <a:xfrm rot="19680000">
            <a:off x="7164357" y="2850789"/>
            <a:ext cx="904710" cy="48819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0EB"/>
              </a:solidFill>
              <a:effectLst/>
              <a:uLnTx/>
              <a:uFillTx/>
              <a:latin typeface="Calibri" panose="020F0502020204030204"/>
              <a:ea typeface="+mn-ea"/>
              <a:cs typeface="+mn-cs"/>
            </a:endParaRPr>
          </a:p>
        </p:txBody>
      </p:sp>
      <p:sp>
        <p:nvSpPr>
          <p:cNvPr id="11" name="Arrow: Left 10">
            <a:extLst>
              <a:ext uri="{FF2B5EF4-FFF2-40B4-BE49-F238E27FC236}">
                <a16:creationId xmlns:a16="http://schemas.microsoft.com/office/drawing/2014/main" id="{9BAF095F-7CD9-3257-CD6B-AD3F916D26CE}"/>
              </a:ext>
            </a:extLst>
          </p:cNvPr>
          <p:cNvSpPr/>
          <p:nvPr/>
        </p:nvSpPr>
        <p:spPr>
          <a:xfrm rot="3060000">
            <a:off x="6871591" y="4300856"/>
            <a:ext cx="1286796" cy="54610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1F0EB"/>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084EB96-2E22-D109-C5C2-4FBD57FC99DB}"/>
              </a:ext>
            </a:extLst>
          </p:cNvPr>
          <p:cNvSpPr txBox="1"/>
          <p:nvPr/>
        </p:nvSpPr>
        <p:spPr>
          <a:xfrm>
            <a:off x="223932" y="6259810"/>
            <a:ext cx="43614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Lähde: </a:t>
            </a:r>
            <a:r>
              <a:rPr kumimoji="0" lang="en-US" sz="1200" b="0" i="0" u="none" strike="noStrike" kern="1200" cap="none" spc="0" normalizeH="0" baseline="0" noProof="0" dirty="0" err="1">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Kaatumisten</a:t>
            </a: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ja </a:t>
            </a:r>
            <a:r>
              <a:rPr kumimoji="0" lang="en-US" sz="1200" b="0" i="0" u="none" strike="noStrike" kern="1200" cap="none" spc="0" normalizeH="0" baseline="0" noProof="0" dirty="0" err="1">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kaatumisvammojen</a:t>
            </a: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ehkäisyn</a:t>
            </a: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err="1">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fysioterapiasuositus</a:t>
            </a: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Havulinna </a:t>
            </a:r>
            <a:r>
              <a:rPr kumimoji="0" lang="en-US" sz="1200" b="0" i="0" u="none" strike="noStrike" kern="1200" cap="none" spc="0" normalizeH="0" baseline="0" noProof="0" dirty="0" err="1">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ym</a:t>
            </a:r>
            <a:r>
              <a:rPr kumimoji="0" lang="en-US" sz="1200" b="0" i="0" u="none" strike="noStrike" kern="1200" cap="none" spc="0" normalizeH="0" baseline="0" noProof="0" dirty="0">
                <a:ln>
                  <a:noFill/>
                </a:ln>
                <a:solidFill>
                  <a:schemeClr val="accent3">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2017</a:t>
            </a:r>
          </a:p>
        </p:txBody>
      </p:sp>
    </p:spTree>
    <p:extLst>
      <p:ext uri="{BB962C8B-B14F-4D97-AF65-F5344CB8AC3E}">
        <p14:creationId xmlns:p14="http://schemas.microsoft.com/office/powerpoint/2010/main" val="302853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5" descr="A picture containing graphical user interface&#10;&#10;Description automatically generated">
            <a:extLst>
              <a:ext uri="{FF2B5EF4-FFF2-40B4-BE49-F238E27FC236}">
                <a16:creationId xmlns:a16="http://schemas.microsoft.com/office/drawing/2014/main" id="{1B4CE274-D8FD-4E2A-ABB4-AFC0E330D422}"/>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5208" t="12378" r="5370" b="5540"/>
          <a:stretch>
            <a:fillRect/>
          </a:stretch>
        </p:blipFill>
        <p:spPr bwMode="auto">
          <a:xfrm>
            <a:off x="990767" y="771434"/>
            <a:ext cx="10210466" cy="5271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2824A19-1985-49F2-B91A-95E1B432524A}"/>
              </a:ext>
            </a:extLst>
          </p:cNvPr>
          <p:cNvSpPr>
            <a:spLocks noGrp="1"/>
          </p:cNvSpPr>
          <p:nvPr>
            <p:ph type="ftr" sz="quarter" idx="11"/>
          </p:nvPr>
        </p:nvSpPr>
        <p:spPr>
          <a:xfrm>
            <a:off x="3869268" y="6404118"/>
            <a:ext cx="5911517" cy="365125"/>
          </a:xfrm>
        </p:spPr>
        <p:txBody>
          <a:bodyPr>
            <a:normAutofit/>
          </a:bodyPr>
          <a:lstStyle/>
          <a:p>
            <a:pPr>
              <a:spcAft>
                <a:spcPts val="600"/>
              </a:spcAft>
            </a:pPr>
            <a:r>
              <a:rPr lang="sv-SE">
                <a:solidFill>
                  <a:srgbClr val="FFFFFF"/>
                </a:solidFill>
              </a:rPr>
              <a:t>Kodin turvallisuusvalmennus</a:t>
            </a:r>
            <a:endParaRPr lang="fi-FI">
              <a:solidFill>
                <a:srgbClr val="FFFFFF"/>
              </a:solidFill>
            </a:endParaRPr>
          </a:p>
        </p:txBody>
      </p:sp>
      <p:sp>
        <p:nvSpPr>
          <p:cNvPr id="3" name="Slide Number Placeholder 2">
            <a:extLst>
              <a:ext uri="{FF2B5EF4-FFF2-40B4-BE49-F238E27FC236}">
                <a16:creationId xmlns:a16="http://schemas.microsoft.com/office/drawing/2014/main" id="{51E327F2-C8DC-45EB-9D45-D780A8D9A028}"/>
              </a:ext>
            </a:extLst>
          </p:cNvPr>
          <p:cNvSpPr>
            <a:spLocks noGrp="1"/>
          </p:cNvSpPr>
          <p:nvPr>
            <p:ph type="sldNum" sz="quarter" idx="12"/>
          </p:nvPr>
        </p:nvSpPr>
        <p:spPr/>
        <p:txBody>
          <a:bodyPr>
            <a:normAutofit/>
          </a:bodyPr>
          <a:lstStyle/>
          <a:p>
            <a:pPr>
              <a:spcAft>
                <a:spcPts val="600"/>
              </a:spcAft>
            </a:pPr>
            <a:fld id="{3764AA29-B7F6-4299-8215-1A6CF7A7C7F0}" type="slidenum">
              <a:rPr lang="fi-FI">
                <a:solidFill>
                  <a:srgbClr val="FFFFFF"/>
                </a:solidFill>
              </a:rPr>
              <a:pPr>
                <a:spcAft>
                  <a:spcPts val="600"/>
                </a:spcAft>
              </a:pPr>
              <a:t>6</a:t>
            </a:fld>
            <a:endParaRPr lang="fi-FI">
              <a:solidFill>
                <a:srgbClr val="FFFFFF"/>
              </a:solidFill>
            </a:endParaRPr>
          </a:p>
        </p:txBody>
      </p:sp>
    </p:spTree>
    <p:extLst>
      <p:ext uri="{BB962C8B-B14F-4D97-AF65-F5344CB8AC3E}">
        <p14:creationId xmlns:p14="http://schemas.microsoft.com/office/powerpoint/2010/main" val="393875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75AD-DA40-A25B-4708-637159CC6DC1}"/>
              </a:ext>
            </a:extLst>
          </p:cNvPr>
          <p:cNvSpPr>
            <a:spLocks noGrp="1"/>
          </p:cNvSpPr>
          <p:nvPr>
            <p:ph type="title"/>
          </p:nvPr>
        </p:nvSpPr>
        <p:spPr>
          <a:xfrm>
            <a:off x="113805" y="1762465"/>
            <a:ext cx="3258787" cy="890797"/>
          </a:xfrm>
        </p:spPr>
        <p:txBody>
          <a:bodyPr>
            <a:noAutofit/>
          </a:bodyPr>
          <a:lstStyle/>
          <a:p>
            <a:r>
              <a:rPr lang="fi-FI" b="1" dirty="0"/>
              <a:t>Kodin </a:t>
            </a:r>
            <a:br>
              <a:rPr lang="fi-FI" b="1" dirty="0"/>
            </a:br>
            <a:r>
              <a:rPr lang="fi-FI" b="1" dirty="0"/>
              <a:t>yleisimmät vaaranpaikat</a:t>
            </a:r>
          </a:p>
        </p:txBody>
      </p:sp>
      <p:sp>
        <p:nvSpPr>
          <p:cNvPr id="4" name="Date Placeholder 3">
            <a:extLst>
              <a:ext uri="{FF2B5EF4-FFF2-40B4-BE49-F238E27FC236}">
                <a16:creationId xmlns:a16="http://schemas.microsoft.com/office/drawing/2014/main" id="{E64F6ADD-D6FA-95AF-4782-ADE2C853D5F5}"/>
              </a:ext>
            </a:extLst>
          </p:cNvPr>
          <p:cNvSpPr>
            <a:spLocks noGrp="1"/>
          </p:cNvSpPr>
          <p:nvPr>
            <p:ph type="dt" sz="half" idx="10"/>
          </p:nvPr>
        </p:nvSpPr>
        <p:spPr/>
        <p:txBody>
          <a:bodyPr/>
          <a:lstStyle/>
          <a:p>
            <a:fld id="{1AC0B658-AD89-4850-A0DA-D40179B26ED3}" type="datetime1">
              <a:rPr lang="fi-FI" smtClean="0"/>
              <a:t>31.3.2025</a:t>
            </a:fld>
            <a:endParaRPr lang="fi-FI"/>
          </a:p>
        </p:txBody>
      </p:sp>
      <p:pic>
        <p:nvPicPr>
          <p:cNvPr id="7" name="Picture 6" descr="A diagram of a living room&#10;&#10;Description automatically generated">
            <a:extLst>
              <a:ext uri="{FF2B5EF4-FFF2-40B4-BE49-F238E27FC236}">
                <a16:creationId xmlns:a16="http://schemas.microsoft.com/office/drawing/2014/main" id="{F4D23648-D413-B134-5595-DF9A26CE5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734" y="1062841"/>
            <a:ext cx="6765832" cy="4732317"/>
          </a:xfrm>
          <a:prstGeom prst="rect">
            <a:avLst/>
          </a:prstGeom>
        </p:spPr>
      </p:pic>
      <p:sp>
        <p:nvSpPr>
          <p:cNvPr id="8" name="TextBox 7">
            <a:extLst>
              <a:ext uri="{FF2B5EF4-FFF2-40B4-BE49-F238E27FC236}">
                <a16:creationId xmlns:a16="http://schemas.microsoft.com/office/drawing/2014/main" id="{B7ACEB0C-18FF-A659-A4BE-D4E470ABA52B}"/>
              </a:ext>
            </a:extLst>
          </p:cNvPr>
          <p:cNvSpPr txBox="1"/>
          <p:nvPr/>
        </p:nvSpPr>
        <p:spPr>
          <a:xfrm>
            <a:off x="-21195" y="6088573"/>
            <a:ext cx="3528785" cy="270787"/>
          </a:xfrm>
          <a:prstGeom prst="rect">
            <a:avLst/>
          </a:prstGeom>
          <a:noFill/>
        </p:spPr>
        <p:txBody>
          <a:bodyPr wrap="square" rtlCol="0">
            <a:spAutoFit/>
          </a:bodyPr>
          <a:lstStyle/>
          <a:p>
            <a:r>
              <a:rPr lang="fi-FI" sz="1100" dirty="0"/>
              <a:t>Kuva: UKK-instituutti 2023</a:t>
            </a:r>
          </a:p>
        </p:txBody>
      </p:sp>
    </p:spTree>
    <p:extLst>
      <p:ext uri="{BB962C8B-B14F-4D97-AF65-F5344CB8AC3E}">
        <p14:creationId xmlns:p14="http://schemas.microsoft.com/office/powerpoint/2010/main" val="403842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11BE-DB1E-4B80-9F5D-1EE408D913F3}"/>
              </a:ext>
            </a:extLst>
          </p:cNvPr>
          <p:cNvSpPr>
            <a:spLocks noGrp="1"/>
          </p:cNvSpPr>
          <p:nvPr>
            <p:ph type="title"/>
          </p:nvPr>
        </p:nvSpPr>
        <p:spPr/>
        <p:txBody>
          <a:bodyPr/>
          <a:lstStyle/>
          <a:p>
            <a:r>
              <a:rPr lang="fi-FI" altLang="fi-FI" b="1" dirty="0">
                <a:cs typeface="Arial" panose="020B0604020202020204" pitchFamily="34" charset="0"/>
              </a:rPr>
              <a:t>Ennakoi: tunnista riskit, ehkäise kaatumiset ja putoamiset</a:t>
            </a:r>
            <a:endParaRPr lang="fi-FI" b="1" dirty="0">
              <a:solidFill>
                <a:schemeClr val="bg1"/>
              </a:solidFill>
            </a:endParaRPr>
          </a:p>
        </p:txBody>
      </p:sp>
      <p:sp>
        <p:nvSpPr>
          <p:cNvPr id="3" name="Content Placeholder 2">
            <a:extLst>
              <a:ext uri="{FF2B5EF4-FFF2-40B4-BE49-F238E27FC236}">
                <a16:creationId xmlns:a16="http://schemas.microsoft.com/office/drawing/2014/main" id="{75398F79-DAC3-4CC1-BB93-91F0BB4EE8EC}"/>
              </a:ext>
            </a:extLst>
          </p:cNvPr>
          <p:cNvSpPr>
            <a:spLocks noGrp="1"/>
          </p:cNvSpPr>
          <p:nvPr>
            <p:ph idx="1"/>
          </p:nvPr>
        </p:nvSpPr>
        <p:spPr/>
        <p:txBody>
          <a:bodyPr/>
          <a:lstStyle/>
          <a:p>
            <a:pPr>
              <a:buFont typeface="Arial" panose="020B0604020202020204" pitchFamily="34" charset="0"/>
              <a:buChar char="•"/>
            </a:pPr>
            <a:r>
              <a:rPr lang="fi-FI" altLang="fi-FI" sz="2400" b="1" dirty="0">
                <a:latin typeface="+mj-lt"/>
                <a:cs typeface="Arial" panose="020B0604020202020204" pitchFamily="34" charset="0"/>
              </a:rPr>
              <a:t>Tunnista kaatumiseen yhteydessä olevat tekijät. </a:t>
            </a:r>
          </a:p>
          <a:p>
            <a:pPr>
              <a:spcBef>
                <a:spcPts val="2900"/>
              </a:spcBef>
              <a:buFont typeface="Arial" panose="020B0604020202020204" pitchFamily="34" charset="0"/>
              <a:buChar char="•"/>
            </a:pPr>
            <a:r>
              <a:rPr lang="fi-FI" altLang="fi-FI" sz="2400" b="1" dirty="0">
                <a:latin typeface="+mj-lt"/>
                <a:cs typeface="Arial" panose="020B0604020202020204" pitchFamily="34" charset="0"/>
              </a:rPr>
              <a:t>Mieti toimenpiteet, joilla riskitekijät voi:</a:t>
            </a:r>
          </a:p>
          <a:p>
            <a:pPr lvl="1">
              <a:buFont typeface="Arial" panose="020B0604020202020204" pitchFamily="34" charset="0"/>
              <a:buChar char="•"/>
            </a:pPr>
            <a:r>
              <a:rPr lang="fi-FI" altLang="fi-FI" sz="2400" b="1" dirty="0">
                <a:latin typeface="+mj-lt"/>
                <a:cs typeface="Arial" panose="020B0604020202020204" pitchFamily="34" charset="0"/>
              </a:rPr>
              <a:t>poistaa osittain tai kokonaan.</a:t>
            </a:r>
          </a:p>
          <a:p>
            <a:pPr lvl="1">
              <a:buFont typeface="Arial" panose="020B0604020202020204" pitchFamily="34" charset="0"/>
              <a:buChar char="•"/>
            </a:pPr>
            <a:r>
              <a:rPr lang="fi-FI" altLang="fi-FI" sz="2400" b="1" dirty="0">
                <a:latin typeface="+mj-lt"/>
                <a:cs typeface="Arial" panose="020B0604020202020204" pitchFamily="34" charset="0"/>
              </a:rPr>
              <a:t>vähentää niiden vaikutuksia turvallisuutta lisäämällä.</a:t>
            </a:r>
          </a:p>
          <a:p>
            <a:endParaRPr lang="fi-FI" dirty="0"/>
          </a:p>
        </p:txBody>
      </p:sp>
      <p:sp>
        <p:nvSpPr>
          <p:cNvPr id="5" name="Slide Number Placeholder 4">
            <a:extLst>
              <a:ext uri="{FF2B5EF4-FFF2-40B4-BE49-F238E27FC236}">
                <a16:creationId xmlns:a16="http://schemas.microsoft.com/office/drawing/2014/main" id="{A32FC90F-07C2-4683-A3B9-FB689441181A}"/>
              </a:ext>
            </a:extLst>
          </p:cNvPr>
          <p:cNvSpPr>
            <a:spLocks noGrp="1"/>
          </p:cNvSpPr>
          <p:nvPr>
            <p:ph type="sldNum" sz="quarter" idx="12"/>
          </p:nvPr>
        </p:nvSpPr>
        <p:spPr/>
        <p:txBody>
          <a:bodyPr/>
          <a:lstStyle/>
          <a:p>
            <a:fld id="{3764AA29-B7F6-4299-8215-1A6CF7A7C7F0}" type="slidenum">
              <a:rPr lang="fi-FI" smtClean="0"/>
              <a:t>8</a:t>
            </a:fld>
            <a:endParaRPr lang="fi-FI"/>
          </a:p>
        </p:txBody>
      </p:sp>
    </p:spTree>
    <p:extLst>
      <p:ext uri="{BB962C8B-B14F-4D97-AF65-F5344CB8AC3E}">
        <p14:creationId xmlns:p14="http://schemas.microsoft.com/office/powerpoint/2010/main" val="63610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1451162-C9EF-D97C-F569-AFA8D5B19A50}"/>
              </a:ext>
            </a:extLst>
          </p:cNvPr>
          <p:cNvSpPr>
            <a:spLocks noGrp="1"/>
          </p:cNvSpPr>
          <p:nvPr>
            <p:ph type="title"/>
          </p:nvPr>
        </p:nvSpPr>
        <p:spPr>
          <a:xfrm>
            <a:off x="1604255" y="921494"/>
            <a:ext cx="8983489" cy="1000978"/>
          </a:xfrm>
        </p:spPr>
        <p:txBody>
          <a:bodyPr>
            <a:normAutofit/>
          </a:bodyPr>
          <a:lstStyle/>
          <a:p>
            <a:r>
              <a:rPr lang="fi-FI" b="1" dirty="0"/>
              <a:t>Kaatumisten ehkäisykeinoja kotona</a:t>
            </a:r>
          </a:p>
        </p:txBody>
      </p:sp>
      <p:sp>
        <p:nvSpPr>
          <p:cNvPr id="46" name="Rectangle 3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2" name="Rectangle 4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44" name="Rectangle 4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3FBC68F-FA5C-001D-79C8-E35B9649AB94}"/>
              </a:ext>
            </a:extLst>
          </p:cNvPr>
          <p:cNvSpPr>
            <a:spLocks noGrp="1"/>
          </p:cNvSpPr>
          <p:nvPr>
            <p:ph idx="1"/>
          </p:nvPr>
        </p:nvSpPr>
        <p:spPr>
          <a:xfrm>
            <a:off x="451262" y="2921330"/>
            <a:ext cx="11412187" cy="3936670"/>
          </a:xfrm>
        </p:spPr>
        <p:txBody>
          <a:bodyPr>
            <a:normAutofit fontScale="92500" lnSpcReduction="20000"/>
          </a:bodyPr>
          <a:lstStyle/>
          <a:p>
            <a:pPr rtl="0" fontAlgn="base">
              <a:buFont typeface="Arial" panose="020B0604020202020204" pitchFamily="34" charset="0"/>
              <a:buChar char="•"/>
            </a:pPr>
            <a:r>
              <a:rPr lang="fi-FI" sz="2200" b="1" i="0" u="none" strike="noStrike" dirty="0">
                <a:solidFill>
                  <a:schemeClr val="tx1"/>
                </a:solidFill>
                <a:effectLst/>
              </a:rPr>
              <a:t>Esteettömyys ja siisteys</a:t>
            </a:r>
            <a:r>
              <a:rPr lang="fi-FI" sz="2200" b="0" i="0" u="none" strike="noStrike" dirty="0">
                <a:solidFill>
                  <a:schemeClr val="tx1"/>
                </a:solidFill>
                <a:effectLst/>
              </a:rPr>
              <a:t>: ei jatkojohtoja tai tavaroita lattioilla.</a:t>
            </a:r>
            <a:r>
              <a:rPr lang="en-US" sz="2200" b="0" i="0" dirty="0">
                <a:solidFill>
                  <a:schemeClr val="tx1"/>
                </a:solidFill>
                <a:effectLst/>
              </a:rPr>
              <a:t>​</a:t>
            </a:r>
          </a:p>
          <a:p>
            <a:pPr rtl="0" fontAlgn="base">
              <a:buFont typeface="Arial" panose="020B0604020202020204" pitchFamily="34" charset="0"/>
              <a:buChar char="•"/>
            </a:pPr>
            <a:r>
              <a:rPr lang="fi-FI" sz="2200" b="1" i="0" u="none" strike="noStrike" dirty="0">
                <a:solidFill>
                  <a:schemeClr val="tx1"/>
                </a:solidFill>
                <a:effectLst/>
              </a:rPr>
              <a:t>Liukuesteet matoissa</a:t>
            </a:r>
            <a:r>
              <a:rPr lang="fi-FI" sz="2200" b="0" i="0" u="none" strike="noStrike" dirty="0">
                <a:solidFill>
                  <a:schemeClr val="tx1"/>
                </a:solidFill>
                <a:effectLst/>
              </a:rPr>
              <a:t>, kylpyhuoneen lattialla liukuestematto tai lattian käsitteleminen liukastumattomaksi.</a:t>
            </a:r>
            <a:r>
              <a:rPr lang="fi-FI" sz="2200" b="0" i="0" dirty="0">
                <a:solidFill>
                  <a:schemeClr val="tx1"/>
                </a:solidFill>
                <a:effectLst/>
              </a:rPr>
              <a:t>​</a:t>
            </a:r>
          </a:p>
          <a:p>
            <a:pPr rtl="0" fontAlgn="base">
              <a:buFont typeface="Arial" panose="020B0604020202020204" pitchFamily="34" charset="0"/>
              <a:buChar char="•"/>
            </a:pPr>
            <a:r>
              <a:rPr lang="fi-FI" sz="2200" b="1" i="0" u="none" strike="noStrike" dirty="0">
                <a:solidFill>
                  <a:schemeClr val="tx1"/>
                </a:solidFill>
                <a:effectLst/>
              </a:rPr>
              <a:t>Selvästi havaittavat &amp; erottuvat porrasaskelmat </a:t>
            </a:r>
            <a:r>
              <a:rPr lang="fi-FI" sz="2200" b="0" i="0" u="none" strike="noStrike" dirty="0">
                <a:solidFill>
                  <a:schemeClr val="tx1"/>
                </a:solidFill>
                <a:effectLst/>
              </a:rPr>
              <a:t>ja liukuestetarrat sisäportaissa.</a:t>
            </a:r>
            <a:r>
              <a:rPr lang="fi-FI" sz="2200" b="0" i="0" dirty="0">
                <a:solidFill>
                  <a:schemeClr val="tx1"/>
                </a:solidFill>
                <a:effectLst/>
              </a:rPr>
              <a:t>​</a:t>
            </a:r>
          </a:p>
          <a:p>
            <a:pPr rtl="0" fontAlgn="base">
              <a:buFont typeface="Arial" panose="020B0604020202020204" pitchFamily="34" charset="0"/>
              <a:buChar char="•"/>
            </a:pPr>
            <a:r>
              <a:rPr lang="fi-FI" sz="2200" b="1" dirty="0">
                <a:solidFill>
                  <a:schemeClr val="tx1"/>
                </a:solidFill>
              </a:rPr>
              <a:t>Tukik</a:t>
            </a:r>
            <a:r>
              <a:rPr lang="fi-FI" sz="2200" b="1" i="0" u="none" strike="noStrike" dirty="0">
                <a:solidFill>
                  <a:schemeClr val="tx1"/>
                </a:solidFill>
                <a:effectLst/>
              </a:rPr>
              <a:t>aiteet </a:t>
            </a:r>
            <a:r>
              <a:rPr lang="fi-FI" sz="2200" b="0" i="0" u="none" strike="noStrike" dirty="0">
                <a:solidFill>
                  <a:schemeClr val="tx1"/>
                </a:solidFill>
                <a:effectLst/>
              </a:rPr>
              <a:t>portaikoissa</a:t>
            </a:r>
            <a:r>
              <a:rPr lang="fi-FI" sz="2200" dirty="0">
                <a:solidFill>
                  <a:schemeClr val="tx1"/>
                </a:solidFill>
              </a:rPr>
              <a:t>, pitkillä käytävillä ja kylpyhuoneessa.</a:t>
            </a:r>
            <a:endParaRPr lang="fi-FI" sz="2200" b="0" i="0" dirty="0">
              <a:solidFill>
                <a:schemeClr val="tx1"/>
              </a:solidFill>
              <a:effectLst/>
            </a:endParaRPr>
          </a:p>
          <a:p>
            <a:pPr rtl="0" fontAlgn="base">
              <a:buFont typeface="Arial" panose="020B0604020202020204" pitchFamily="34" charset="0"/>
              <a:buChar char="•"/>
            </a:pPr>
            <a:r>
              <a:rPr lang="fi-FI" sz="2200" b="1" i="0" u="none" strike="noStrike" dirty="0">
                <a:solidFill>
                  <a:schemeClr val="tx1"/>
                </a:solidFill>
                <a:effectLst/>
              </a:rPr>
              <a:t>Kynnykset</a:t>
            </a:r>
            <a:r>
              <a:rPr lang="fi-FI" sz="2200" b="0" i="0" u="none" strike="noStrike" dirty="0">
                <a:solidFill>
                  <a:schemeClr val="tx1"/>
                </a:solidFill>
                <a:effectLst/>
              </a:rPr>
              <a:t> kannattaa poistaa tai madaltaa ja kiinnittää mahdolliset irralliset johdot seinään.</a:t>
            </a:r>
          </a:p>
          <a:p>
            <a:pPr rtl="0" fontAlgn="base">
              <a:buFont typeface="Arial" panose="020B0604020202020204" pitchFamily="34" charset="0"/>
              <a:buChar char="•"/>
            </a:pPr>
            <a:r>
              <a:rPr lang="fi-FI" sz="2200" b="0" i="0" u="none" strike="noStrike" dirty="0">
                <a:solidFill>
                  <a:schemeClr val="tx1"/>
                </a:solidFill>
                <a:effectLst/>
              </a:rPr>
              <a:t>Ulko-oven lä­helle </a:t>
            </a:r>
            <a:r>
              <a:rPr lang="fi-FI" sz="2200" b="1" i="0" u="none" strike="noStrike" dirty="0">
                <a:solidFill>
                  <a:schemeClr val="tx1"/>
                </a:solidFill>
                <a:effectLst/>
              </a:rPr>
              <a:t>tukeva istuin, </a:t>
            </a:r>
            <a:r>
              <a:rPr lang="fi-FI" sz="2200" b="0" i="0" u="none" strike="noStrike" dirty="0">
                <a:solidFill>
                  <a:schemeClr val="tx1"/>
                </a:solidFill>
                <a:effectLst/>
              </a:rPr>
              <a:t>jossa voi riisua ja pukea kengät ja muut ulkovaatteet. </a:t>
            </a:r>
            <a:r>
              <a:rPr lang="en-US" sz="2200" b="0" i="0" dirty="0">
                <a:solidFill>
                  <a:schemeClr val="tx1"/>
                </a:solidFill>
                <a:effectLst/>
              </a:rPr>
              <a:t>​</a:t>
            </a:r>
          </a:p>
          <a:p>
            <a:pPr rtl="0" fontAlgn="base">
              <a:buFont typeface="Arial" panose="020B0604020202020204" pitchFamily="34" charset="0"/>
              <a:buChar char="•"/>
            </a:pPr>
            <a:r>
              <a:rPr lang="fi-FI" sz="2200" b="1" i="0" u="none" strike="noStrike" dirty="0">
                <a:solidFill>
                  <a:schemeClr val="tx1"/>
                </a:solidFill>
                <a:effectLst/>
              </a:rPr>
              <a:t>Riittävä valaistus </a:t>
            </a:r>
            <a:r>
              <a:rPr lang="fi-FI" sz="2200" b="0" i="0" u="none" strike="noStrike" dirty="0">
                <a:solidFill>
                  <a:schemeClr val="tx1"/>
                </a:solidFill>
                <a:effectLst/>
              </a:rPr>
              <a:t>erityisesti pihalla ja portaikossa, </a:t>
            </a:r>
            <a:r>
              <a:rPr lang="fi-FI" sz="2200" b="0" i="0" u="none" strike="noStrike" dirty="0" err="1">
                <a:solidFill>
                  <a:schemeClr val="tx1"/>
                </a:solidFill>
                <a:effectLst/>
              </a:rPr>
              <a:t>yövalo</a:t>
            </a:r>
            <a:r>
              <a:rPr lang="fi-FI" sz="2200" b="0" i="0" u="none" strike="noStrike" dirty="0">
                <a:solidFill>
                  <a:schemeClr val="tx1"/>
                </a:solidFill>
                <a:effectLst/>
              </a:rPr>
              <a:t> tarvittaessa käytössä.</a:t>
            </a:r>
            <a:r>
              <a:rPr lang="en-US" sz="2200" b="0" i="0" dirty="0">
                <a:solidFill>
                  <a:schemeClr val="tx1"/>
                </a:solidFill>
                <a:effectLst/>
              </a:rPr>
              <a:t>​</a:t>
            </a:r>
          </a:p>
          <a:p>
            <a:pPr rtl="0" fontAlgn="base">
              <a:buFont typeface="Arial" panose="020B0604020202020204" pitchFamily="34" charset="0"/>
              <a:buChar char="•"/>
            </a:pPr>
            <a:r>
              <a:rPr lang="fi-FI" sz="2200" b="1" i="0" u="none" strike="noStrike" dirty="0">
                <a:solidFill>
                  <a:schemeClr val="tx1"/>
                </a:solidFill>
                <a:effectLst/>
              </a:rPr>
              <a:t>Tukevat käsinojalliset taloustikkaat </a:t>
            </a:r>
            <a:r>
              <a:rPr lang="fi-FI" sz="2200" b="0" i="0" u="none" strike="noStrike" dirty="0">
                <a:solidFill>
                  <a:schemeClr val="tx1"/>
                </a:solidFill>
                <a:effectLst/>
              </a:rPr>
              <a:t>– mutta sijoita myös useimmin käytetyt tavarat ja ruoka-aineet helposti saataville.</a:t>
            </a:r>
            <a:r>
              <a:rPr lang="en-US" sz="2200" b="0" i="0" dirty="0">
                <a:solidFill>
                  <a:schemeClr val="tx1"/>
                </a:solidFill>
                <a:effectLst/>
              </a:rPr>
              <a:t>​</a:t>
            </a:r>
          </a:p>
          <a:p>
            <a:pPr rtl="0" fontAlgn="base">
              <a:buFont typeface="Arial" panose="020B0604020202020204" pitchFamily="34" charset="0"/>
              <a:buChar char="•"/>
            </a:pPr>
            <a:r>
              <a:rPr lang="fi-FI" sz="2200" b="0" i="0" u="none" strike="noStrike" dirty="0">
                <a:solidFill>
                  <a:schemeClr val="tx1"/>
                </a:solidFill>
                <a:effectLst/>
              </a:rPr>
              <a:t>Kirjahyllyt </a:t>
            </a:r>
            <a:r>
              <a:rPr lang="fi-FI" sz="2200" b="1" i="0" u="none" strike="noStrike" dirty="0">
                <a:solidFill>
                  <a:schemeClr val="tx1"/>
                </a:solidFill>
                <a:effectLst/>
              </a:rPr>
              <a:t>kiinnitettynä seinään</a:t>
            </a:r>
            <a:r>
              <a:rPr lang="fi-FI" sz="2200" i="0" u="none" strike="noStrike" dirty="0">
                <a:solidFill>
                  <a:schemeClr val="tx1"/>
                </a:solidFill>
                <a:effectLst/>
              </a:rPr>
              <a:t> tai muuten paikallaan pysyviä</a:t>
            </a:r>
            <a:r>
              <a:rPr lang="fi-FI" sz="2200" b="0" i="0" u="none" strike="noStrike" dirty="0">
                <a:solidFill>
                  <a:schemeClr val="tx1"/>
                </a:solidFill>
                <a:effectLst/>
              </a:rPr>
              <a:t>.</a:t>
            </a:r>
            <a:endParaRPr lang="en-US" sz="2200" b="0" i="0" dirty="0">
              <a:solidFill>
                <a:schemeClr val="tx1"/>
              </a:solidFill>
              <a:effectLst/>
            </a:endParaRPr>
          </a:p>
          <a:p>
            <a:pPr rtl="0" fontAlgn="base">
              <a:buFont typeface="Arial" panose="020B0604020202020204" pitchFamily="34" charset="0"/>
              <a:buChar char="•"/>
            </a:pPr>
            <a:endParaRPr lang="fi-FI" sz="1400" b="0" i="0" dirty="0">
              <a:solidFill>
                <a:schemeClr val="tx1"/>
              </a:solidFill>
              <a:effectLst/>
            </a:endParaRPr>
          </a:p>
          <a:p>
            <a:endParaRPr lang="fi-FI" sz="1400" dirty="0">
              <a:solidFill>
                <a:schemeClr val="tx1"/>
              </a:solidFill>
            </a:endParaRPr>
          </a:p>
        </p:txBody>
      </p:sp>
    </p:spTree>
    <p:extLst>
      <p:ext uri="{BB962C8B-B14F-4D97-AF65-F5344CB8AC3E}">
        <p14:creationId xmlns:p14="http://schemas.microsoft.com/office/powerpoint/2010/main" val="39474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103"/>
</p:tagLst>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teema">
  <a:themeElements>
    <a:clrScheme name="Mukautettu 1">
      <a:dk1>
        <a:srgbClr val="00705B"/>
      </a:dk1>
      <a:lt1>
        <a:srgbClr val="E1F0EB"/>
      </a:lt1>
      <a:dk2>
        <a:srgbClr val="194995"/>
      </a:dk2>
      <a:lt2>
        <a:srgbClr val="E3EFF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4482</TotalTime>
  <Words>2077</Words>
  <Application>Microsoft Office PowerPoint</Application>
  <PresentationFormat>Laajakuva</PresentationFormat>
  <Paragraphs>168</Paragraphs>
  <Slides>14</Slides>
  <Notes>13</Notes>
  <HiddenSlides>0</HiddenSlides>
  <MMClips>0</MMClips>
  <ScaleCrop>false</ScaleCrop>
  <HeadingPairs>
    <vt:vector size="6" baseType="variant">
      <vt:variant>
        <vt:lpstr>Käytetyt fontit</vt:lpstr>
      </vt:variant>
      <vt:variant>
        <vt:i4>10</vt:i4>
      </vt:variant>
      <vt:variant>
        <vt:lpstr>Teema</vt:lpstr>
      </vt:variant>
      <vt:variant>
        <vt:i4>3</vt:i4>
      </vt:variant>
      <vt:variant>
        <vt:lpstr>Dian otsikot</vt:lpstr>
      </vt:variant>
      <vt:variant>
        <vt:i4>14</vt:i4>
      </vt:variant>
    </vt:vector>
  </HeadingPairs>
  <TitlesOfParts>
    <vt:vector size="27" baseType="lpstr">
      <vt:lpstr>Adelle Sans W01 Regular</vt:lpstr>
      <vt:lpstr>Arial</vt:lpstr>
      <vt:lpstr>Barlow</vt:lpstr>
      <vt:lpstr>Calibri</vt:lpstr>
      <vt:lpstr>Corbel</vt:lpstr>
      <vt:lpstr>Open Sans</vt:lpstr>
      <vt:lpstr>Roboto</vt:lpstr>
      <vt:lpstr>source sans pro</vt:lpstr>
      <vt:lpstr>Wingdings 2</vt:lpstr>
      <vt:lpstr>Yle Next</vt:lpstr>
      <vt:lpstr>Frame</vt:lpstr>
      <vt:lpstr>2_Frame</vt:lpstr>
      <vt:lpstr>Office-teema</vt:lpstr>
      <vt:lpstr>Koti- ja vapaa-ajan tapaturmien ehkäisy – Kaatumiset, putoamiset ja liukastumiset  </vt:lpstr>
      <vt:lpstr>Kuolemaan johtaneet kaatumis- ja putoamistapaturmat 1971–2023</vt:lpstr>
      <vt:lpstr>PowerPoint-esitys</vt:lpstr>
      <vt:lpstr>PowerPoint-esitys</vt:lpstr>
      <vt:lpstr>PowerPoint-esitys</vt:lpstr>
      <vt:lpstr>PowerPoint-esitys</vt:lpstr>
      <vt:lpstr>Kodin  yleisimmät vaaranpaikat</vt:lpstr>
      <vt:lpstr>Ennakoi: tunnista riskit, ehkäise kaatumiset ja putoamiset</vt:lpstr>
      <vt:lpstr>Kaatumisten ehkäisykeinoja kotona</vt:lpstr>
      <vt:lpstr>Muita asioita liittyen kaatumisten ehkäisyyn</vt:lpstr>
      <vt:lpstr>Liukastumis tapaturmat</vt:lpstr>
      <vt:lpstr>PowerPoint-esitys</vt:lpstr>
      <vt:lpstr>Keinoja liukastumisten ennaltaehkäisyyn</vt:lpstr>
      <vt:lpstr>Kaatumisvaaran arviointi -materiaaleja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 Fallolyckor och halkolyckor</dc:title>
  <dc:creator>Kopperi Eeva</dc:creator>
  <cp:lastModifiedBy>Aakko Saara</cp:lastModifiedBy>
  <cp:revision>20</cp:revision>
  <dcterms:created xsi:type="dcterms:W3CDTF">2021-05-25T11:39:54Z</dcterms:created>
  <dcterms:modified xsi:type="dcterms:W3CDTF">2025-03-31T10:39:29Z</dcterms:modified>
</cp:coreProperties>
</file>