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8" r:id="rId14"/>
    <p:sldId id="265" r:id="rId15"/>
    <p:sldId id="266" r:id="rId16"/>
    <p:sldId id="267" r:id="rId17"/>
    <p:sldId id="273" r:id="rId18"/>
    <p:sldId id="268" r:id="rId19"/>
    <p:sldId id="279" r:id="rId20"/>
    <p:sldId id="269" r:id="rId21"/>
    <p:sldId id="270" r:id="rId22"/>
    <p:sldId id="271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958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kuolemat%202020\kuolemat_29_12_20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elfs01.thl.fi\documents\HYVI-yksikko\Tietopalvelupyynn&#246;t\STM%20kokous%20kuolemat%202020\kuolemat_29_12_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'Kaikki tapaturmat'!$B$53</c:f>
              <c:strCache>
                <c:ptCount val="1"/>
                <c:pt idx="0">
                  <c:v>Yhteensä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tapaturmat'!$C$52:$Y$52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'Kaikki tapaturmat'!$C$53:$Y$53</c:f>
              <c:numCache>
                <c:formatCode>0.0\ %</c:formatCode>
                <c:ptCount val="23"/>
                <c:pt idx="0">
                  <c:v>0.32101372756071805</c:v>
                </c:pt>
                <c:pt idx="1">
                  <c:v>0.342143906020558</c:v>
                </c:pt>
                <c:pt idx="2">
                  <c:v>0.32814814814814813</c:v>
                </c:pt>
                <c:pt idx="3">
                  <c:v>0.33234968646255997</c:v>
                </c:pt>
                <c:pt idx="4">
                  <c:v>0.311863173216885</c:v>
                </c:pt>
                <c:pt idx="5">
                  <c:v>0.32900280898876405</c:v>
                </c:pt>
                <c:pt idx="6">
                  <c:v>0.33496571988246815</c:v>
                </c:pt>
                <c:pt idx="7">
                  <c:v>0.36748545572074987</c:v>
                </c:pt>
                <c:pt idx="8">
                  <c:v>0.38611291369240752</c:v>
                </c:pt>
                <c:pt idx="9">
                  <c:v>0.35681520314547838</c:v>
                </c:pt>
                <c:pt idx="10">
                  <c:v>0.35500995355009951</c:v>
                </c:pt>
                <c:pt idx="11">
                  <c:v>0.32586978987254567</c:v>
                </c:pt>
                <c:pt idx="12">
                  <c:v>0.30637254901960786</c:v>
                </c:pt>
                <c:pt idx="13">
                  <c:v>0.28452639190166307</c:v>
                </c:pt>
                <c:pt idx="14">
                  <c:v>0.27310606060606063</c:v>
                </c:pt>
                <c:pt idx="15">
                  <c:v>0.27080062794348508</c:v>
                </c:pt>
                <c:pt idx="16">
                  <c:v>0.24717285945072698</c:v>
                </c:pt>
                <c:pt idx="17">
                  <c:v>0.2421842434347645</c:v>
                </c:pt>
                <c:pt idx="18">
                  <c:v>0.24898785425101214</c:v>
                </c:pt>
                <c:pt idx="19">
                  <c:v>0.21912350597609562</c:v>
                </c:pt>
                <c:pt idx="20">
                  <c:v>0.22477943996931338</c:v>
                </c:pt>
                <c:pt idx="21">
                  <c:v>0.21692686935086278</c:v>
                </c:pt>
                <c:pt idx="22">
                  <c:v>0.21281078803202697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63-493C-9211-7A1E80F2834A}"/>
            </c:ext>
          </c:extLst>
        </c:ser>
        <c:ser>
          <c:idx val="1"/>
          <c:order val="1"/>
          <c:tx>
            <c:strRef>
              <c:f>'Kaikki tapaturmat'!$B$54</c:f>
              <c:strCache>
                <c:ptCount val="1"/>
                <c:pt idx="0">
                  <c:v>Miehet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tapaturmat'!$C$52:$Y$52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'Kaikki tapaturmat'!$C$54:$Y$54</c:f>
              <c:numCache>
                <c:formatCode>0.0\ %</c:formatCode>
                <c:ptCount val="23"/>
                <c:pt idx="0">
                  <c:v>0.41277509393451423</c:v>
                </c:pt>
                <c:pt idx="1">
                  <c:v>0.4249726177437021</c:v>
                </c:pt>
                <c:pt idx="2">
                  <c:v>0.41140301844605925</c:v>
                </c:pt>
                <c:pt idx="3">
                  <c:v>0.41689983212087295</c:v>
                </c:pt>
                <c:pt idx="4">
                  <c:v>0.39611111111111114</c:v>
                </c:pt>
                <c:pt idx="5">
                  <c:v>0.40839086563993626</c:v>
                </c:pt>
                <c:pt idx="6">
                  <c:v>0.41708796764408496</c:v>
                </c:pt>
                <c:pt idx="7">
                  <c:v>0.44302600472813236</c:v>
                </c:pt>
                <c:pt idx="8">
                  <c:v>0.45986460348162478</c:v>
                </c:pt>
                <c:pt idx="9">
                  <c:v>0.42761904761904762</c:v>
                </c:pt>
                <c:pt idx="10">
                  <c:v>0.4248046875</c:v>
                </c:pt>
                <c:pt idx="11">
                  <c:v>0.39526686807653577</c:v>
                </c:pt>
                <c:pt idx="12">
                  <c:v>0.37025147137506687</c:v>
                </c:pt>
                <c:pt idx="13">
                  <c:v>0.35102925243770317</c:v>
                </c:pt>
                <c:pt idx="14">
                  <c:v>0.34309133489461358</c:v>
                </c:pt>
                <c:pt idx="15">
                  <c:v>0.33795180722891566</c:v>
                </c:pt>
                <c:pt idx="16">
                  <c:v>0.30574857864813643</c:v>
                </c:pt>
                <c:pt idx="17">
                  <c:v>0.2970684039087948</c:v>
                </c:pt>
                <c:pt idx="18">
                  <c:v>0.30973451327433627</c:v>
                </c:pt>
                <c:pt idx="19">
                  <c:v>0.2693926638604931</c:v>
                </c:pt>
                <c:pt idx="20">
                  <c:v>0.28393598103141671</c:v>
                </c:pt>
                <c:pt idx="21">
                  <c:v>0.2575855390574564</c:v>
                </c:pt>
                <c:pt idx="22">
                  <c:v>0.24968474148802017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63-493C-9211-7A1E80F2834A}"/>
            </c:ext>
          </c:extLst>
        </c:ser>
        <c:ser>
          <c:idx val="2"/>
          <c:order val="2"/>
          <c:tx>
            <c:strRef>
              <c:f>'Kaikki tapaturmat'!$B$55</c:f>
              <c:strCache>
                <c:ptCount val="1"/>
                <c:pt idx="0">
                  <c:v>Naiset</c:v>
                </c:pt>
              </c:strCache>
            </c:strRef>
          </c:tx>
          <c:marker>
            <c:symbol val="square"/>
            <c:size val="8"/>
          </c:marker>
          <c:cat>
            <c:strRef>
              <c:f>'Kaikki tapaturmat'!$C$52:$Y$52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'Kaikki tapaturmat'!$C$55:$Y$55</c:f>
              <c:numCache>
                <c:formatCode>0.0\ %</c:formatCode>
                <c:ptCount val="23"/>
                <c:pt idx="0">
                  <c:v>0.14621676891615543</c:v>
                </c:pt>
                <c:pt idx="1">
                  <c:v>0.17371937639198218</c:v>
                </c:pt>
                <c:pt idx="2">
                  <c:v>0.16465422612513722</c:v>
                </c:pt>
                <c:pt idx="3">
                  <c:v>0.16883116883116883</c:v>
                </c:pt>
                <c:pt idx="4">
                  <c:v>0.15189873417721519</c:v>
                </c:pt>
                <c:pt idx="5">
                  <c:v>0.17409326424870467</c:v>
                </c:pt>
                <c:pt idx="6">
                  <c:v>0.18525345622119815</c:v>
                </c:pt>
                <c:pt idx="7">
                  <c:v>0.20429009193054137</c:v>
                </c:pt>
                <c:pt idx="8">
                  <c:v>0.23570019723865879</c:v>
                </c:pt>
                <c:pt idx="9">
                  <c:v>0.20063025210084034</c:v>
                </c:pt>
                <c:pt idx="10">
                  <c:v>0.20703933747412009</c:v>
                </c:pt>
                <c:pt idx="11">
                  <c:v>0.17557251908396945</c:v>
                </c:pt>
                <c:pt idx="12">
                  <c:v>0.18541033434650456</c:v>
                </c:pt>
                <c:pt idx="13">
                  <c:v>0.15108695652173912</c:v>
                </c:pt>
                <c:pt idx="14">
                  <c:v>0.14484978540772533</c:v>
                </c:pt>
                <c:pt idx="15">
                  <c:v>0.14527027027027026</c:v>
                </c:pt>
                <c:pt idx="16">
                  <c:v>0.14333706606942889</c:v>
                </c:pt>
                <c:pt idx="17">
                  <c:v>0.14467592592592593</c:v>
                </c:pt>
                <c:pt idx="18">
                  <c:v>0.14076576576576577</c:v>
                </c:pt>
                <c:pt idx="19">
                  <c:v>0.1204250295159386</c:v>
                </c:pt>
                <c:pt idx="20">
                  <c:v>0.11630434782608695</c:v>
                </c:pt>
                <c:pt idx="21">
                  <c:v>0.14576271186440679</c:v>
                </c:pt>
                <c:pt idx="22">
                  <c:v>0.13850063532401524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63-493C-9211-7A1E80F28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90816"/>
        <c:axId val="137492352"/>
      </c:lineChart>
      <c:catAx>
        <c:axId val="13749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37492352"/>
        <c:crosses val="autoZero"/>
        <c:auto val="1"/>
        <c:lblAlgn val="ctr"/>
        <c:lblOffset val="100"/>
        <c:noMultiLvlLbl val="0"/>
      </c:catAx>
      <c:valAx>
        <c:axId val="1374923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Päihtyneiden osuus tapaturmissa kuolleista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37490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622329358542272"/>
          <c:y val="7.2339272859507059E-2"/>
          <c:w val="0.10778182477670138"/>
          <c:h val="0.17043273690694413"/>
        </c:manualLayout>
      </c:layout>
      <c:overlay val="0"/>
      <c:txPr>
        <a:bodyPr/>
        <a:lstStyle/>
        <a:p>
          <a:pPr>
            <a:defRPr sz="105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46628937007874"/>
          <c:y val="4.8759418906628764E-2"/>
          <c:w val="0.76958131698381449"/>
          <c:h val="0.8057569878863956"/>
        </c:manualLayout>
      </c:layout>
      <c:lineChart>
        <c:grouping val="standard"/>
        <c:varyColors val="0"/>
        <c:ser>
          <c:idx val="0"/>
          <c:order val="0"/>
          <c:tx>
            <c:strRef>
              <c:f>Alkoholinkulutus!$B$4</c:f>
              <c:strCache>
                <c:ptCount val="1"/>
                <c:pt idx="0">
                  <c:v>%päihtynyt</c:v>
                </c:pt>
              </c:strCache>
            </c:strRef>
          </c:tx>
          <c:marker>
            <c:symbol val="square"/>
            <c:size val="8"/>
          </c:marker>
          <c:cat>
            <c:strRef>
              <c:f>Alkoholinkulutus!$C$3:$Y$3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Alkoholinkulutus!$C$4:$Y$4</c:f>
              <c:numCache>
                <c:formatCode>0.0\ %</c:formatCode>
                <c:ptCount val="23"/>
                <c:pt idx="0">
                  <c:v>0.32101372756071805</c:v>
                </c:pt>
                <c:pt idx="1">
                  <c:v>0.342143906020558</c:v>
                </c:pt>
                <c:pt idx="2">
                  <c:v>0.32814814814814813</c:v>
                </c:pt>
                <c:pt idx="3">
                  <c:v>0.33234968646255997</c:v>
                </c:pt>
                <c:pt idx="4">
                  <c:v>0.311863173216885</c:v>
                </c:pt>
                <c:pt idx="5">
                  <c:v>0.32900280898876405</c:v>
                </c:pt>
                <c:pt idx="6">
                  <c:v>0.33496571988246815</c:v>
                </c:pt>
                <c:pt idx="7">
                  <c:v>0.36748545572074987</c:v>
                </c:pt>
                <c:pt idx="8">
                  <c:v>0.38611291369240752</c:v>
                </c:pt>
                <c:pt idx="9">
                  <c:v>0.35681520314547838</c:v>
                </c:pt>
                <c:pt idx="10">
                  <c:v>0.35500995355009951</c:v>
                </c:pt>
                <c:pt idx="11">
                  <c:v>0.32586978987254567</c:v>
                </c:pt>
                <c:pt idx="12">
                  <c:v>0.30637254901960786</c:v>
                </c:pt>
                <c:pt idx="13">
                  <c:v>0.28452639190166307</c:v>
                </c:pt>
                <c:pt idx="14">
                  <c:v>0.27310606060606063</c:v>
                </c:pt>
                <c:pt idx="15">
                  <c:v>0.27080062794348508</c:v>
                </c:pt>
                <c:pt idx="16">
                  <c:v>0.24717285945072698</c:v>
                </c:pt>
                <c:pt idx="17">
                  <c:v>0.2421842434347645</c:v>
                </c:pt>
                <c:pt idx="18">
                  <c:v>0.24898785425101214</c:v>
                </c:pt>
                <c:pt idx="19">
                  <c:v>0.21912350597609562</c:v>
                </c:pt>
                <c:pt idx="20">
                  <c:v>0.22477943996931338</c:v>
                </c:pt>
                <c:pt idx="21">
                  <c:v>0.21692686935086278</c:v>
                </c:pt>
                <c:pt idx="22" formatCode="0.00%">
                  <c:v>0.21299999999999999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ED-4915-B6E3-DF3E96A55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01920"/>
        <c:axId val="146477440"/>
      </c:lineChart>
      <c:lineChart>
        <c:grouping val="standard"/>
        <c:varyColors val="0"/>
        <c:ser>
          <c:idx val="1"/>
          <c:order val="1"/>
          <c:tx>
            <c:strRef>
              <c:f>Alkoholinkulutus!$B$5</c:f>
              <c:strCache>
                <c:ptCount val="1"/>
                <c:pt idx="0">
                  <c:v>kulutus</c:v>
                </c:pt>
              </c:strCache>
            </c:strRef>
          </c:tx>
          <c:marker>
            <c:symbol val="square"/>
            <c:size val="8"/>
          </c:marker>
          <c:cat>
            <c:strRef>
              <c:f>Alkoholinkulutus!$C$3:$Y$3</c:f>
              <c:strCache>
                <c:ptCount val="23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</c:strCache>
            </c:strRef>
          </c:cat>
          <c:val>
            <c:numRef>
              <c:f>Alkoholinkulutus!$C$5:$Y$5</c:f>
              <c:numCache>
                <c:formatCode>General</c:formatCode>
                <c:ptCount val="23"/>
                <c:pt idx="0">
                  <c:v>10.8</c:v>
                </c:pt>
                <c:pt idx="1">
                  <c:v>10.7</c:v>
                </c:pt>
                <c:pt idx="2">
                  <c:v>10.7</c:v>
                </c:pt>
                <c:pt idx="3">
                  <c:v>11</c:v>
                </c:pt>
                <c:pt idx="4">
                  <c:v>11.2</c:v>
                </c:pt>
                <c:pt idx="5">
                  <c:v>11.3</c:v>
                </c:pt>
                <c:pt idx="6">
                  <c:v>12.5</c:v>
                </c:pt>
                <c:pt idx="7">
                  <c:v>12.7</c:v>
                </c:pt>
                <c:pt idx="8">
                  <c:v>12.3</c:v>
                </c:pt>
                <c:pt idx="9">
                  <c:v>12.7</c:v>
                </c:pt>
                <c:pt idx="10">
                  <c:v>12.5</c:v>
                </c:pt>
                <c:pt idx="11">
                  <c:v>12.3</c:v>
                </c:pt>
                <c:pt idx="12">
                  <c:v>12</c:v>
                </c:pt>
                <c:pt idx="13">
                  <c:v>12.1</c:v>
                </c:pt>
                <c:pt idx="14">
                  <c:v>11.5</c:v>
                </c:pt>
                <c:pt idx="15">
                  <c:v>11.5</c:v>
                </c:pt>
                <c:pt idx="16">
                  <c:v>11.1</c:v>
                </c:pt>
                <c:pt idx="17">
                  <c:v>10.8</c:v>
                </c:pt>
                <c:pt idx="18">
                  <c:v>10.8</c:v>
                </c:pt>
                <c:pt idx="19">
                  <c:v>10.3</c:v>
                </c:pt>
                <c:pt idx="20">
                  <c:v>10.4</c:v>
                </c:pt>
                <c:pt idx="21">
                  <c:v>10</c:v>
                </c:pt>
                <c:pt idx="22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ED-4915-B6E3-DF3E96A55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489728"/>
        <c:axId val="146479360"/>
      </c:lineChart>
      <c:catAx>
        <c:axId val="14640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146477440"/>
        <c:crosses val="autoZero"/>
        <c:auto val="1"/>
        <c:lblAlgn val="ctr"/>
        <c:lblOffset val="100"/>
        <c:noMultiLvlLbl val="0"/>
      </c:catAx>
      <c:valAx>
        <c:axId val="146477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Päihtyneiden osuus kuolleista,</a:t>
                </a:r>
                <a:r>
                  <a:rPr lang="fi-FI" sz="1200" baseline="0"/>
                  <a:t> %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crossAx val="146401920"/>
        <c:crosses val="autoZero"/>
        <c:crossBetween val="between"/>
      </c:valAx>
      <c:valAx>
        <c:axId val="146479360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fi-FI" sz="1200"/>
                  <a:t>Alkoholin kokonaiskulutus, litraa / hlö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6489728"/>
        <c:crosses val="max"/>
        <c:crossBetween val="between"/>
      </c:valAx>
      <c:catAx>
        <c:axId val="146489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64793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440712489063866"/>
          <c:y val="0.60942945372935098"/>
          <c:w val="0.16438853346456692"/>
          <c:h val="0.1588310354486321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7BC9B-7A10-49F2-A2C8-C843C72821C4}" type="datetimeFigureOut">
              <a:rPr lang="fi-FI" smtClean="0"/>
              <a:t>11.4.2024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63C75-FB7A-433E-9E68-BCB70F24660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481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l.fi/fi/web/elintavat-ja-ravitsemus/ravitsemu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hl.fi/fi/web/elintavat-ja-ravitsemus/ravitsemus/ruokapalvelut" TargetMode="External"/><Relationship Id="rId4" Type="http://schemas.openxmlformats.org/officeDocument/2006/relationships/hyperlink" Target="https://thl.fi/fi/web/elintavat-ja-ravitsemus/ravitsemus/suomalaisten-ravitsemus-ja-ruokailu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48HgjzxjL4&amp;t=28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J5FoUY3W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kainstituutti.fi/content/uploads/2017/01/Liite_12_Voimaa_vanhuuteen_ruuasta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Päihtymyksen osallisuudesta tapaturmiin oli piikki vuoden 2006 tietämillä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Perusteluita: Alkoholin tuontimäärärajoitukset EU-maista poistuivat 1. tammikuuta 2004</a:t>
            </a:r>
            <a:br>
              <a:rPr lang="fi-FI" b="0" dirty="0"/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ja Viro liittyi </a:t>
            </a:r>
            <a:r>
              <a:rPr lang="fi-FI" b="0" i="0" dirty="0" err="1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EU:iin</a:t>
            </a: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 1. toukokuuta 2004. Maaliskuussa 2004</a:t>
            </a:r>
            <a:br>
              <a:rPr lang="fi-FI" b="0" dirty="0"/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eduskunta laski väkevien alkoholiveroa 44 %, oluiden 32 % ja viinin</a:t>
            </a:r>
            <a:br>
              <a:rPr lang="fi-FI" b="0" dirty="0"/>
            </a:br>
            <a:r>
              <a:rPr lang="fi-FI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10 %.</a:t>
            </a:r>
            <a:endParaRPr lang="fi-FI" altLang="fi-FI" b="0" dirty="0"/>
          </a:p>
          <a:p>
            <a:pPr marL="0" indent="0">
              <a:buFont typeface="Arial" panose="020B0604020202020204" pitchFamily="34" charset="0"/>
              <a:buNone/>
            </a:pPr>
            <a:endParaRPr lang="fi-FI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Jakson alussa noin kolmannes tapaturmista sattui päihtyneenä, jakson lopulla enää hieman useampi kuin joka viides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Vähenemä selkeää miehillä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583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dirty="0" err="1"/>
              <a:t>THL:n</a:t>
            </a:r>
            <a:r>
              <a:rPr lang="fi-FI" dirty="0"/>
              <a:t> sivustolta löydät tutkittua tietoa ravinnon ja terveyden välisistä yhteyksistä, suosituksista sekä suomalaisten ravitsemuksesta.</a:t>
            </a:r>
            <a:endParaRPr lang="en-US" dirty="0">
              <a:hlinkClick r:id="rId3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3"/>
              </a:rPr>
              <a:t>Ravitsemuksesta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Eri </a:t>
            </a:r>
            <a:r>
              <a:rPr lang="en-US" dirty="0" err="1">
                <a:hlinkClick r:id="rId4"/>
              </a:rPr>
              <a:t>ikäryhmien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ravitsemus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5"/>
              </a:rPr>
              <a:t>Ruokapalvelut</a:t>
            </a:r>
            <a:endParaRPr lang="en-US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Voimaa</a:t>
            </a:r>
            <a:r>
              <a:rPr lang="en-US"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vanhuuteen</a:t>
            </a:r>
            <a:r>
              <a:rPr lang="en-US"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ruoasta</a:t>
            </a:r>
            <a:r>
              <a:rPr lang="en-US" altLang="fi-FI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ikäinstituutin</a:t>
            </a:r>
            <a:r>
              <a:rPr lang="en-US" alt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esite</a:t>
            </a:r>
            <a:r>
              <a:rPr lang="en-US" altLang="fi-FI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sv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81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31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Päihtyneinä tapaturmissa kuolleiden osuus jokseenkin seurailee alkoholin kokonaiskulutusta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118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Ikääntyessä elimistön toiminta ja kehon koostumus muuttuu, mikä vähentää myös alkoholin sietokykyä. Lisäksi eri sairaudet ja lääkitykset voivat voimistaa alkoholin negatiivisia vaikutuksia ja lisätä kaatumis- ja tapaturmariskiä.</a:t>
            </a:r>
          </a:p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kahdella kolmesta hukkuneesta on havaittu olevan alkoholia veressä puoli promillea tai enemmän.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60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Myös reilussa neljäsosassa liikuntatapaturmista ja noin 40 prosentissa muista vapaa-ajan tapaturmista aiheuttajana oli kiire (lähde Uhritutkimus 2017)</a:t>
            </a:r>
            <a:endParaRPr lang="fi-FI" sz="1200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250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Vaihdevuosien aikana naissukuhormonin eli estrogeenin tuotanto hiipuu, mikä vaikuttaa myös lihaksiin ja aiheuttaa lihasmassan vähenemistä.</a:t>
            </a:r>
            <a:endParaRPr 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3702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Hyvä lihaskunto ja tasapaino auttavat ennaltaehkäisemään kaatumisia ja liukastumisia.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746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Runsas liikunta vähentää kehon rasvamäärää, erityisesti se vaikuttaa keskivartalon ja sisäelinten alueen rasvakudokseen.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Ylläpitää luuston massaa ja vahvuutta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i-FI" sz="1200" b="0" i="0" kern="1200" dirty="0">
                <a:solidFill>
                  <a:schemeClr val="tx1"/>
                </a:solidFill>
                <a:effectLst/>
                <a:latin typeface="+mn-lt"/>
                <a:ea typeface="ヒラギノ角ゴ Pro W3" pitchFamily="-60" charset="-128"/>
                <a:cs typeface="ヒラギノ角ゴ Pro W3" pitchFamily="-60" charset="-128"/>
              </a:rPr>
              <a:t>ovat tärkeitä luukadon eli osteoporoosin ja murtumien ehkäisemiseksi.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814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altLang="fi-FI" dirty="0"/>
              <a:t>Reippaasti liikkuessa, esimerkiksi kävellessä, hengästyy lievästi, mutta pystyy puhumaan kokonaisia lauseita.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altLang="fi-FI" dirty="0"/>
              <a:t>Rasittavaa liikuntaa on esimerkiksi hiihto tai vesijuoksu, joissa hengästyy selvästi ja pystyy puhumaan vain muutaman sanan kerrallaan.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altLang="fi-FI" dirty="0"/>
              <a:t>Tasapaino, lihasvoima: monet jumpat harjoittavat samanaikaisesti näitä ominaisuuksia. 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/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https://ukkinstituutti.fi/liikkuminen/liikkumisen-suositukset/liikkumisen-suositus-yli-65-vuotiaille/ ,  </a:t>
            </a:r>
            <a:r>
              <a:rPr lang="fi-FI" altLang="en-US" sz="1200" dirty="0">
                <a:hlinkClick r:id="rId3"/>
              </a:rPr>
              <a:t>video</a:t>
            </a:r>
            <a:r>
              <a:rPr lang="fi-FI" altLang="en-US" sz="1200" dirty="0"/>
              <a:t> (https://www.youtube.com/watch?v=748HgjzxjL4&amp;t=28s)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831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>
                <a:hlinkClick r:id="rId3"/>
              </a:rPr>
              <a:t>Terveyttä ruoasta – Hyvän ruokavalion aineksia</a:t>
            </a:r>
            <a:r>
              <a:rPr lang="fi-FI" sz="1200" dirty="0"/>
              <a:t> -video (Valtion ravitsemusneuvottelukunta)</a:t>
            </a:r>
            <a:endParaRPr lang="en-US" altLang="fi-FI" sz="12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63C75-FB7A-433E-9E68-BCB70F24660E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464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0C8D-1DD9-49B9-AAF7-BE31650D3D98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83ADD-2F40-42DC-8E77-DCA596DCA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6233" y="3908246"/>
            <a:ext cx="2187754" cy="2187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83E3C-D3FE-4960-8587-B01ADD8167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6984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5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A60EE-907D-4E55-B050-1446CA1F8EAA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1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EDFC-E862-4658-8065-FB0CD0AF810C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A3614-8929-467D-801C-4E471D9AFA57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94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1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1ACA-2A1E-4A74-B8C4-C1EB11AD00CA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12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13AA-9A5F-4EE2-BD72-7374BA23A904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9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93A5B-177D-4986-9DFC-1DC1DD8A7FEE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45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7132-832B-495F-8611-3427A62E0D1F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5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2B35B-8A43-4B85-A687-18A528511C3D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54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5552-72EF-4931-8112-808C5E24AF23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60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72E7-A27E-49B5-A8FC-953ACED72242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4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A3FD0D-875C-48BE-97DD-C03E32973F63}" type="datetime1">
              <a:rPr lang="en-US" smtClean="0"/>
              <a:t>4/11/2024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32DB5B1-4D12-4FE5-A5EE-08454AFF1EB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29868" cy="7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kinstituutti.fi/testaaliikkumises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kinstituutti.fi/filebank/722-Yli_65_v_liikuntapiirakka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kkinstituutti.fi/liikkumisensuositus/aikuisten-liikkumisen-suositu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kainstituutti.fi/content/uploads/2017/01/Liite_12_Voimaa_vanhuuteen_ruuasta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0D87B8-EAC1-4028-85CE-3288F468F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fi-FI" sz="5500" b="1" dirty="0"/>
              <a:t>Koti- ja vapaa-ajan tapaturmien ehkäisy</a:t>
            </a:r>
            <a:br>
              <a:rPr lang="fi-FI" sz="5500" b="1" dirty="0"/>
            </a:br>
            <a:r>
              <a:rPr lang="fi-FI" sz="5500" b="1" dirty="0"/>
              <a:t>– Elämäntavat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77DC02-815A-46E5-BF07-5631F560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0193" y="4705292"/>
            <a:ext cx="6037903" cy="914400"/>
          </a:xfrm>
        </p:spPr>
        <p:txBody>
          <a:bodyPr>
            <a:normAutofit/>
          </a:bodyPr>
          <a:lstStyle/>
          <a:p>
            <a:r>
              <a:rPr lang="fi-FI" sz="2000" b="1"/>
              <a:t>Koti- ja vapaa-ajan tapaturmien ehkäisy</a:t>
            </a:r>
            <a:endParaRPr lang="fi-FI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647EC34E-C11E-4489-87D4-6F808AB2E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8037574" y="1687355"/>
            <a:ext cx="3458249" cy="347513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88C9E35-E205-41A6-AE1F-FB8ECC12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E306001-A2E2-45B3-B995-631D11F9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91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3239D-2BB8-44A5-A5BE-23633AEB8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fi-FI" sz="3200" b="1" dirty="0"/>
              <a:t>Elämäntavat: Liikunta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28493-CED7-4177-82F9-1479DDB35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fi-FI" b="1"/>
              <a:t>Koti- ja vapaa-ajan tapaturmien ehkäisy</a:t>
            </a:r>
            <a:endParaRPr lang="fi-FI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499E7F5-35DA-1D88-5117-F9B914937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8037574" y="1687355"/>
            <a:ext cx="3458249" cy="34751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F052-B600-4125-A31E-C3D6B65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075AD-68A0-415B-8371-891A32CC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37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Iän mukanaan tuomat muutokset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Muutokset tulevat vähitellen ja yksilöllisesti.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Tutkittua tietoa ikääntymisen vaikutuksista: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lihasmassa on 50-vuotiaalla pienentynyt 10 %, 70-vuotiaalla jo 40 %.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pituus vähenee, 60 vuotta täyttäneiltä jo 2 cm 10 vuotta kohti.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paino lisääntyy iän myötä aiempaa helpommin.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luuston massa saattaa pienentyä jo 40 ikävuodesta alkaen.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Lihasvoima heikkenee alaraajoissa nopeammin kuin yläraajoissa.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1800" dirty="0"/>
              <a:t>Tapaturmavaara kasvaa, koska tasapaino heikkenee, kaatumisriski kasvaa ja reaktionopeus hidastuu.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13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24" y="1128408"/>
            <a:ext cx="3180092" cy="4601183"/>
          </a:xfrm>
        </p:spPr>
        <p:txBody>
          <a:bodyPr>
            <a:noAutofit/>
          </a:bodyPr>
          <a:lstStyle/>
          <a:p>
            <a:r>
              <a:rPr lang="fi-FI" altLang="fi-FI" b="1" dirty="0">
                <a:cs typeface="Arial" panose="020B0604020202020204" pitchFamily="34" charset="0"/>
              </a:rPr>
              <a:t>Liikunta edistää </a:t>
            </a:r>
            <a:r>
              <a:rPr lang="fi-FI" b="1" dirty="0"/>
              <a:t>toimintakykyä, ehkäisee sairauksia sekä parantaa elämänlaatua</a:t>
            </a:r>
            <a:endParaRPr lang="fi-FI" sz="3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Tutkimusten mukaan tehokkain yksittäinen interventio kaatumisten ehkäisyssä on liikuntaharjoittelu.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Liikuntaa ei ole milloinkaan myöhäistä aloittaa, mutta sen lopettaminen on aina liian aikaista.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Pienetkin vaikutukset voivat iäkkäillä olla aivan ratkaisevia toimintakyvyn ja elämänlaadun kannalta. </a:t>
            </a:r>
            <a:endParaRPr lang="fi-FI" altLang="fi-FI" dirty="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UKK-instituutin liikuntasuositus kertoo terveyden edistämiseksi tarvittavan viikoittaisen liikuntamäärän ja antaa esimerkkejä liikuntamuodoista.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dirty="0">
                <a:cs typeface="Arial" panose="020B0604020202020204" pitchFamily="34" charset="0"/>
              </a:rPr>
              <a:t>UKK-instituutin verkkosivuilla olevalla </a:t>
            </a:r>
            <a:r>
              <a:rPr lang="fi-FI" altLang="fi-FI" dirty="0">
                <a:solidFill>
                  <a:schemeClr val="accent2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maksuttomalla sovelluksella </a:t>
            </a:r>
            <a:r>
              <a:rPr lang="fi-FI" altLang="fi-FI" dirty="0">
                <a:cs typeface="Arial" panose="020B0604020202020204" pitchFamily="34" charset="0"/>
              </a:rPr>
              <a:t>voit arvioida, kertyykö sinulle riittävästi viikoittaista liikuntaa. </a:t>
            </a:r>
            <a:endParaRPr lang="fi-FI" altLang="fi-FI" dirty="0"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UKK-</a:t>
            </a:r>
            <a:r>
              <a:rPr lang="en-US" dirty="0" err="1"/>
              <a:t>instituutti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31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Liikunnalla voidaan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vähentää ja hidastaa vanhenemisen tuomia muutoksia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edistää terveyttä ja fyysistä toimintakykyä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parantaa kehonkoostumusta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hidastaa lihasmassan ja -voiman vähenemistä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pitää yllä ja jopa parantaa lihasvoimaa ja -kestävyyttä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ylläpitää luuston massaa ja vahvuutta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pitää yllä liikkuvuutta, tasapainoa, notkeutta ja nivelten hyvinvointia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lisätä hapenottokykyä 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parantaa unen laatua ja unirytmiä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parantaa ruokahalua ja ravitsemustilaa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cs typeface="Arial" panose="020B0604020202020204" pitchFamily="34" charset="0"/>
              </a:rPr>
              <a:t>parantaa psyykkistä hyvinvointia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UKK-</a:t>
            </a:r>
            <a:r>
              <a:rPr lang="en-US" dirty="0" err="1"/>
              <a:t>instituutti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8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FB8EA7-0996-4601-8F06-E21E8D2E6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Valitse oma tapasi liikkua, jokainen askel kannattaa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4D45-D70C-4A95-A58C-E677DCF51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9248" y="2510395"/>
            <a:ext cx="6451109" cy="32745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Kevyttä liikuskelua mahdollisimman usein esim. kotiaskareet, ulkoilu, kauppareissut, pihatyöt ja muut tavalliset puuhat. </a:t>
            </a:r>
          </a:p>
          <a:p>
            <a:r>
              <a:rPr lang="en-US" altLang="en-US" sz="1500">
                <a:solidFill>
                  <a:srgbClr val="FFFFFF"/>
                </a:solidFill>
              </a:rPr>
              <a:t>Iäkkäälle hyviä ja turvallisia lajeja ovat 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</a:rPr>
              <a:t>kävely 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</a:rPr>
              <a:t>sauvakävely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</a:rPr>
              <a:t>hiihto 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</a:rPr>
              <a:t>voimistelu 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</a:rPr>
              <a:t>tanssi 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</a:rPr>
              <a:t>uinti, vesiliikunta</a:t>
            </a:r>
          </a:p>
          <a:p>
            <a:pPr lvl="1"/>
            <a:r>
              <a:rPr lang="en-US" altLang="en-US" sz="1500">
                <a:solidFill>
                  <a:srgbClr val="FFFFFF"/>
                </a:solidFill>
              </a:rPr>
              <a:t>erilaiset ikääntyville tarkoitetut ryhmäjumpat.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1A72C7-8D5B-4AC5-8A30-046FCCBE98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r="1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0EF5D-6619-4EEF-8C84-0ED32008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Kodin turvallisuusvalmennus</a:t>
            </a:r>
            <a:endParaRPr lang="en-US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36D7F-4F19-416C-8E02-5D47EB42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dirty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DDBF50-EE41-4DDB-8F22-84ECA6BA5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54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fi-FI" b="1" dirty="0"/>
              <a:t>Liikkumisen suositukset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sz="1400">
                <a:solidFill>
                  <a:srgbClr val="FFFFFF"/>
                </a:solidFill>
              </a:rPr>
              <a:t>Uudet liikkumisen suositukset (2019) huomioivat entistä paremmin kevyen liikuskelun, paikallaanolon tauottamisen ja riittävän unen merkityksen.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400">
                <a:solidFill>
                  <a:srgbClr val="FFFFFF"/>
                </a:solidFill>
              </a:rPr>
              <a:t>Reipasta liikuntaa yhteensä 2 tuntia 30 minuuttia viikossa tai rasittavaa liikuntaa yhteensä 1 tunti 15 minuuttia viikossa.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400">
                <a:solidFill>
                  <a:srgbClr val="FFFFFF"/>
                </a:solidFill>
              </a:rPr>
              <a:t>Lihasvoimaa, tasapainoa ja notkeutta suositellaan harjoitettavaksi 2–3 kertaa viikossa. </a:t>
            </a:r>
          </a:p>
          <a:p>
            <a:pPr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 altLang="fi-FI" sz="1400">
                <a:solidFill>
                  <a:srgbClr val="FFFFFF"/>
                </a:solidFill>
              </a:rPr>
              <a:t>Vähäinenkin liikkuminen on hyväksi toimintakyvylle ja terveydelle, kunhan se on säännöllistä.</a:t>
            </a:r>
          </a:p>
          <a:p>
            <a:pPr>
              <a:buFont typeface="Arial" panose="020B0604020202020204" pitchFamily="34" charset="0"/>
              <a:buChar char="•"/>
            </a:pPr>
            <a:endParaRPr lang="fi-FI" altLang="fi-FI" sz="1400">
              <a:solidFill>
                <a:srgbClr val="FFFFFF"/>
              </a:solidFill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sv-fi" sz="14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https://www.ukkinstituutti.fi/liikkumisensuositus/aikuisten-liikkumisen-suositus</a:t>
            </a:r>
            <a:endParaRPr lang="sv-fi" sz="1400">
              <a:solidFill>
                <a:srgbClr val="FFFFFF"/>
              </a:solidFill>
            </a:endParaRPr>
          </a:p>
          <a:p>
            <a:endParaRPr lang="fi-FI" sz="1400">
              <a:solidFill>
                <a:srgbClr val="FFFFFF"/>
              </a:solidFill>
            </a:endParaRPr>
          </a:p>
        </p:txBody>
      </p:sp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B756351D-00DC-43AC-9425-A7A41DE94A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10415" r="32675" b="5586"/>
          <a:stretch/>
        </p:blipFill>
        <p:spPr>
          <a:xfrm>
            <a:off x="7552944" y="848204"/>
            <a:ext cx="3778286" cy="51521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pic>
        <p:nvPicPr>
          <p:cNvPr id="12" name="Picture 11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0249FD68-6A6D-4587-9359-92E53B142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3239D-2BB8-44A5-A5BE-23633AEB8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fi-FI" sz="3200" b="1" dirty="0"/>
              <a:t>Elämäntavat: Ravitsemus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28493-CED7-4177-82F9-1479DDB35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fi-FI" b="1"/>
              <a:t>Koti- ja vapaa-ajan tapaturmien ehkäisy</a:t>
            </a:r>
            <a:endParaRPr lang="fi-FI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499E7F5-35DA-1D88-5117-F9B914937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8037574" y="1687355"/>
            <a:ext cx="3458249" cy="347513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F052-B600-4125-A31E-C3D6B65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075AD-68A0-415B-8371-891A32CC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5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Ravinnon merkitys korostuu iäkkäänä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Liian vähäinen energian saanti tai yksipuolinen ruoka voivat heikentää muun muassa liikkumiskykyä ja siten altistaa tapaturmille.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Monipuolisen ravinnon ja riittävän nesteiden saannin merkitys korostuu iäkkäänä.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Ikääntyminen lisää myös osteoporoosin riskiä, jota voidaan ennaltaehkäistä riittävällä kalsiumin ja D-vitamiinin saannilla ja luustoa kuormittavalla liikunnalla.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</a:t>
            </a:r>
            <a:r>
              <a:rPr lang="en-US" dirty="0" err="1"/>
              <a:t>Turvallisia</a:t>
            </a:r>
            <a:r>
              <a:rPr lang="en-US" dirty="0"/>
              <a:t> </a:t>
            </a:r>
            <a:r>
              <a:rPr lang="en-US" dirty="0" err="1"/>
              <a:t>vuosia</a:t>
            </a:r>
            <a:r>
              <a:rPr lang="en-US" dirty="0"/>
              <a:t> –</a:t>
            </a:r>
            <a:r>
              <a:rPr lang="en-US" dirty="0" err="1"/>
              <a:t>opas</a:t>
            </a:r>
            <a:r>
              <a:rPr lang="en-US" dirty="0"/>
              <a:t> (2016), THL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56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b="1" dirty="0" err="1"/>
              <a:t>Ravitsemussuositus</a:t>
            </a:r>
            <a:br>
              <a:rPr lang="en-US" b="1" dirty="0"/>
            </a:br>
            <a:r>
              <a:rPr lang="en-US" b="1" dirty="0" err="1"/>
              <a:t>iäkkäät</a:t>
            </a:r>
            <a:endParaRPr lang="fi-FI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</a:rPr>
              <a:t>Ruokavalion energiamäärä on sopiva energiankulutukseen nähden.</a:t>
            </a:r>
          </a:p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</a:rPr>
              <a:t>Ruokavalio on monipuolinen, värikäs ja sisältää riittävästi proteiinia.</a:t>
            </a:r>
          </a:p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</a:rPr>
              <a:t>Suolan käytön kohtuullisuus ja hyvälaatuisten rasvojen käyttö on tärkeää valtimoterveyden kannalta.</a:t>
            </a:r>
          </a:p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</a:rPr>
              <a:t>Energiankulutusta lisäävää ja lihaskuntoa ylläpitää liikuntaa on riittävästi.</a:t>
            </a:r>
          </a:p>
          <a:p>
            <a:pPr lvl="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</a:rPr>
              <a:t>Mahdollinen laihduttaminen tapahtuu hitaasti.</a:t>
            </a:r>
          </a:p>
          <a:p>
            <a:endParaRPr lang="fi-FI">
              <a:solidFill>
                <a:srgbClr val="FFFFFF"/>
              </a:solidFill>
            </a:endParaRPr>
          </a:p>
        </p:txBody>
      </p:sp>
      <p:pic>
        <p:nvPicPr>
          <p:cNvPr id="6" name="Picture Placeholder 13">
            <a:extLst>
              <a:ext uri="{FF2B5EF4-FFF2-40B4-BE49-F238E27FC236}">
                <a16:creationId xmlns:a16="http://schemas.microsoft.com/office/drawing/2014/main" id="{E3116C6F-2DA8-48ED-AAD2-A48413AC4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84" r="31757" b="1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err="1"/>
              <a:t>Kodin</a:t>
            </a:r>
            <a:r>
              <a:rPr lang="en-US"/>
              <a:t> </a:t>
            </a:r>
            <a:r>
              <a:rPr lang="en-US" err="1"/>
              <a:t>turvallisuusvalmennus</a:t>
            </a:r>
            <a:r>
              <a:rPr lang="en-US"/>
              <a:t>, </a:t>
            </a:r>
            <a:r>
              <a:rPr lang="en-US" err="1"/>
              <a:t>Valtion</a:t>
            </a:r>
            <a:r>
              <a:rPr lang="en-US"/>
              <a:t> </a:t>
            </a:r>
            <a:r>
              <a:rPr lang="en-US" err="1"/>
              <a:t>ravitsemusneuvottelukunta</a:t>
            </a:r>
            <a:r>
              <a:rPr lang="en-US"/>
              <a:t> (2010)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ADE19E-75DE-4A9A-96A2-42F43BF37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7" y="1"/>
            <a:ext cx="1040063" cy="69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3577A01-3DD8-4E33-BEE1-3065F7E6F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sv-FI" b="1" dirty="0" err="1"/>
              <a:t>Ravitsemussuositus</a:t>
            </a:r>
            <a:r>
              <a:rPr lang="sv-FI" b="1" dirty="0"/>
              <a:t> </a:t>
            </a:r>
            <a:r>
              <a:rPr lang="sv-FI" b="1" dirty="0" err="1"/>
              <a:t>iäkkäät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pPr marL="342900" lvl="0" indent="-342900" defTabSz="457200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  <a:cs typeface="Arial"/>
              </a:rPr>
              <a:t>Huolehditaan riittävästä energian, proteiinin ja ravintoaineiden saannista sairauksien aikana.</a:t>
            </a:r>
          </a:p>
          <a:p>
            <a:pPr marL="342900" lvl="0" indent="-342900" defTabSz="457200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  <a:cs typeface="Arial"/>
              </a:rPr>
              <a:t>D-vitamiinilisää käytetään 20 mikrogrammaa/vrk ympäri vuoden</a:t>
            </a:r>
          </a:p>
          <a:p>
            <a:pPr marL="342900" lvl="0" indent="-342900" defTabSz="457200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  <a:cs typeface="Arial"/>
              </a:rPr>
              <a:t>Pidetään huolta suun terveydestä.</a:t>
            </a:r>
          </a:p>
          <a:p>
            <a:pPr marL="342900" lvl="0" indent="-342900" defTabSz="457200">
              <a:spcBef>
                <a:spcPct val="20000"/>
              </a:spcBef>
              <a:buClrTx/>
              <a:buFont typeface="Arial" panose="020B0604020202020204" pitchFamily="34" charset="0"/>
              <a:buChar char="•"/>
            </a:pPr>
            <a:r>
              <a:rPr lang="fi-FI">
                <a:solidFill>
                  <a:srgbClr val="FFFFFF"/>
                </a:solidFill>
                <a:cs typeface="Arial"/>
              </a:rPr>
              <a:t>THL:n sivustolta löydät tutkittua tietoa mm. </a:t>
            </a:r>
            <a:endParaRPr lang="en-US">
              <a:solidFill>
                <a:srgbClr val="FFFFFF"/>
              </a:solidFill>
              <a:cs typeface="Arial"/>
            </a:endParaRPr>
          </a:p>
          <a:p>
            <a:pPr marL="742950" lvl="1" indent="-285750" defTabSz="457200"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Eri ikäryhmien ravitsemuksesta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Ruokapalveluista</a:t>
            </a:r>
            <a:endParaRPr lang="en-US" altLang="fi-FI">
              <a:solidFill>
                <a:srgbClr val="FFFFFF"/>
              </a:solidFill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742950" lvl="1" indent="-285750" defTabSz="457200">
              <a:spcBef>
                <a:spcPct val="20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fi-FI">
                <a:solidFill>
                  <a:srgbClr val="FFFFFF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Voimaa vanhuuteen ruoasta (ikäinstituutin esite) </a:t>
            </a:r>
            <a:endParaRPr lang="fi-FI" altLang="fi-FI">
              <a:solidFill>
                <a:srgbClr val="FFFFFF"/>
              </a:solidFill>
              <a:cs typeface="Arial" panose="020B0604020202020204" pitchFamily="34" charset="0"/>
            </a:endParaRPr>
          </a:p>
          <a:p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EE08ADD-0A04-4E47-9A0F-83BAC1919F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10" r="25992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</a:t>
            </a:r>
            <a:r>
              <a:rPr lang="en-US" dirty="0" err="1"/>
              <a:t>Valtion</a:t>
            </a:r>
            <a:r>
              <a:rPr lang="en-US" dirty="0"/>
              <a:t> </a:t>
            </a:r>
            <a:r>
              <a:rPr lang="en-US" dirty="0" err="1"/>
              <a:t>ravitsemusneuvottelukiunta</a:t>
            </a:r>
            <a:r>
              <a:rPr lang="en-US" dirty="0"/>
              <a:t> (2010), </a:t>
            </a:r>
            <a:r>
              <a:rPr lang="en-US" dirty="0" err="1"/>
              <a:t>Kuva</a:t>
            </a:r>
            <a:r>
              <a:rPr lang="en-US" dirty="0"/>
              <a:t>: </a:t>
            </a:r>
            <a:r>
              <a:rPr lang="en-US" dirty="0" err="1"/>
              <a:t>Evira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1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8684-9B5C-42C0-9810-97B36E91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Elämäntavat tapaturmien ehkäisyssä 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8AEB-54DC-417B-82DB-B5F5ACBC0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Kotiympäristön turvallisuuden lisäksi tapaturmia voi ehkäistä huolehtimalla omasta terveydestä ja toimintakyvystä: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säännöllinen liikunta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kiireettömyys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riittävä uni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monipuolinen ravinto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päihteettömyys</a:t>
            </a:r>
            <a:endParaRPr lang="en-US" altLang="en-US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E536B-78DC-4F33-915F-B3D628EE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5CA9F2-AEA4-40DC-A110-3E0E3746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41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209A96F-B844-4630-8EFC-CDC37A3464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3472835" y="771434"/>
            <a:ext cx="5246331" cy="527195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24D9BB-6928-4A21-A7A4-F85759754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404118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Kodin turvallisuusvalmennus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996F07-879D-48E8-81F8-1153E0B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41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7CBBDD0-4420-4A50-96AB-392F9B97C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5BA403-54B9-4A0B-BC79-028C495C03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3239D-2BB8-44A5-A5BE-23633AEB8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6068070" cy="3255264"/>
          </a:xfrm>
        </p:spPr>
        <p:txBody>
          <a:bodyPr>
            <a:normAutofit/>
          </a:bodyPr>
          <a:lstStyle/>
          <a:p>
            <a:r>
              <a:rPr lang="fi-FI" sz="3200" b="1" dirty="0"/>
              <a:t>Elämäntavat: Päihteet ja kiire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28493-CED7-4177-82F9-1479DDB35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6037903" cy="914400"/>
          </a:xfrm>
        </p:spPr>
        <p:txBody>
          <a:bodyPr>
            <a:normAutofit/>
          </a:bodyPr>
          <a:lstStyle/>
          <a:p>
            <a:r>
              <a:rPr lang="fi-FI" sz="2400" b="1" dirty="0"/>
              <a:t>Koti- ja vapaa-ajan tapaturmien ehkäisy</a:t>
            </a:r>
            <a:endParaRPr lang="fi-FI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0499E7F5-35DA-1D88-5117-F9B9149375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45" b="1"/>
          <a:stretch/>
        </p:blipFill>
        <p:spPr>
          <a:xfrm>
            <a:off x="8037574" y="1687355"/>
            <a:ext cx="3458249" cy="347513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8C6883-513A-4FE8-8B55-7AA2A13A9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F052-B600-4125-A31E-C3D6B65C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Kodin turvallisuusvalmennus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075AD-68A0-415B-8371-891A32CC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25A3-3F6A-4907-A046-806AFA3F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en-US" b="1" dirty="0"/>
              <a:t>Päihteet ja onnettomuus-riskit</a:t>
            </a:r>
            <a:endParaRPr lang="fi-FI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735A7-CFAB-46DD-BCCE-9360D3132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Suorituskyky heikkenee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Keskushermoston lamaantuminen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Koordinaatiokyky heikkenee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Impulsiivisuus lisääntyy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Harkintakyky heikkenee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Riskinotto kasvaa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Käsitys omista taidoista vääristyy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2DC27-CBA4-4B90-B2D0-070B91EE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</a:t>
            </a:r>
            <a:r>
              <a:rPr lang="en-US" dirty="0" err="1"/>
              <a:t>Korpilahti</a:t>
            </a:r>
            <a:r>
              <a:rPr lang="en-US" dirty="0"/>
              <a:t> ja </a:t>
            </a:r>
            <a:r>
              <a:rPr lang="en-US" dirty="0" err="1"/>
              <a:t>Kolehmainen</a:t>
            </a:r>
            <a:r>
              <a:rPr lang="en-US" dirty="0"/>
              <a:t>, THL (2016)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7BDA2-DBE8-4BF6-9717-B7D4CE952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7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41F7-7CE4-4BDF-B7E8-27919FFE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FI" b="1" dirty="0" err="1"/>
              <a:t>Päihtymys</a:t>
            </a:r>
            <a:r>
              <a:rPr lang="sv-FI" b="1" dirty="0"/>
              <a:t> </a:t>
            </a:r>
            <a:r>
              <a:rPr lang="sv-FI" b="1" dirty="0" err="1"/>
              <a:t>usein</a:t>
            </a:r>
            <a:r>
              <a:rPr lang="sv-FI" b="1" dirty="0"/>
              <a:t> </a:t>
            </a:r>
            <a:r>
              <a:rPr lang="sv-FI" b="1" dirty="0" err="1"/>
              <a:t>osallisena</a:t>
            </a:r>
            <a:r>
              <a:rPr lang="sv-FI" b="1" dirty="0"/>
              <a:t> </a:t>
            </a:r>
            <a:r>
              <a:rPr lang="sv-FI" b="1" dirty="0" err="1"/>
              <a:t>tapaturmissa</a:t>
            </a:r>
            <a:endParaRPr lang="fi-FI" dirty="0"/>
          </a:p>
        </p:txBody>
      </p:sp>
      <p:graphicFrame>
        <p:nvGraphicFramePr>
          <p:cNvPr id="11" name="Chart 2">
            <a:extLst>
              <a:ext uri="{FF2B5EF4-FFF2-40B4-BE49-F238E27FC236}">
                <a16:creationId xmlns:a16="http://schemas.microsoft.com/office/drawing/2014/main" id="{9AD3A8E7-3B5B-4382-801A-D7A1DDA000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687382"/>
              </p:ext>
            </p:extLst>
          </p:nvPr>
        </p:nvGraphicFramePr>
        <p:xfrm>
          <a:off x="3474720" y="773723"/>
          <a:ext cx="8013443" cy="5199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E2892-2848-43C2-A1A8-3E4AD7C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7126" y="6356350"/>
            <a:ext cx="61136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</a:t>
            </a:r>
            <a:r>
              <a:rPr lang="fi-FI" dirty="0"/>
              <a:t>Tilastokeskus kuolemansyyt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C3D7E-4DF4-4567-A94C-82A5F636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6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552A0-6529-4C72-9CCB-995B6D00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Päihtyneinä tapaturmissa kuolleiden osuus vrt. alkoholin kokonais-kulutus</a:t>
            </a:r>
          </a:p>
        </p:txBody>
      </p:sp>
      <p:graphicFrame>
        <p:nvGraphicFramePr>
          <p:cNvPr id="11" name="Chart 3">
            <a:extLst>
              <a:ext uri="{FF2B5EF4-FFF2-40B4-BE49-F238E27FC236}">
                <a16:creationId xmlns:a16="http://schemas.microsoft.com/office/drawing/2014/main" id="{DC7151E4-CC25-400C-BA65-FE3BE86CB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4757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13F8B8-D567-4F34-90E7-A9DB82AC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7126" y="6356350"/>
            <a:ext cx="611366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err="1"/>
              <a:t>Kodin</a:t>
            </a:r>
            <a:r>
              <a:rPr lang="en-US" dirty="0"/>
              <a:t> </a:t>
            </a:r>
            <a:r>
              <a:rPr lang="en-US" dirty="0" err="1"/>
              <a:t>turvallisuusvalmennus</a:t>
            </a:r>
            <a:r>
              <a:rPr lang="en-US" dirty="0"/>
              <a:t>, </a:t>
            </a:r>
            <a:r>
              <a:rPr lang="fi-FI" dirty="0"/>
              <a:t>Tilastokeskus kuolemansyyt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83970-DE1B-419B-9607-14B2ED94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7CD31F4-64FA-4BA0-9498-67783267A8C8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39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D332C-1D44-44E9-B328-98DE3A108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Päihteet ja tapaturmat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CBE1A-A4D2-4BB6-AA9F-E7A86F0A7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Eniten tapaturmia tapahtuu päihteiden vaikutuksen alaisena nuorille, keski-ikäisille ja miehille.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Iäkkäällä alkoholin määrän ei tarvitse olla suuri lisätäkseen alttiutta tapaturmille.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Päihteillä ja erityisesti alkoholilla on merkittävä rooli palo- ja saunakuolemissa. Lisäksi liikenne- ja vesiliikenneonnettomuuksissa, paleltumisissa, ja tukehtumisissa alkoholi on usein osallisena.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Runsas 7 % kaatumisista kaatumistapaturmista tapahtuu alkoholin vaikutuksen alaisena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648036-291E-4C13-AB6C-AB32A0B2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63639-048C-4238-BA9E-DCC15F6B6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63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C190-620D-49F0-8E62-DB93F2C3C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Päihteiden aiheuttamia tapaturmia voidaan ehkäistä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2ABF7-309B-40CD-A3EF-8985D8FE9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Alkoholin kokonaiskulutuksen ja erityisesti humalahakuisen juomisen vähentämisellä.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Tiedon jakamisella lääkkeiden ja päihteiden sekakäytön riskeistä.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Pidättäytymällä päihteiden käytöstä veden äärellä ja vesillä liikuttaessa.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Päihteiden käytön aktiivisella puheeksi ottamisella ja riskikäytön tunnistamisella.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Matalan kynnyksen päihdepalveluilla ja hoitoon ohjauksella.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0B810-E74A-4305-ACFB-63724083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93E7A-0D43-4B78-A801-017FF5D5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3BDD-A246-4DC8-B9E2-66BA5D81C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Kiire ja tapaturma-riskit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52C31-F38F-4AAF-8233-951306353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Keskittymiskyky heikkenee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Reaktiokyky hidastuu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Riskinotto lisääntyy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Huolimattomuus, välinpitämättömyys lisääntyy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ea typeface="ヒラギノ角ゴ Pro W3" pitchFamily="-60" charset="-128"/>
                <a:cs typeface="ヒラギノ角ゴ Pro W3" pitchFamily="-60" charset="-128"/>
              </a:rPr>
              <a:t>Kiire on taustasyynä varsinkin kotitapaturmissa, joista reilusti yli puolet (62 prosenttia) johtui osin tai kokonaan kiireestä</a:t>
            </a:r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618F1-77DA-4929-B136-FFDC89CD2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Kodin turvallisuusvalmennus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5EA82-663E-4E5C-BF5C-F812A053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9200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F68F75A7B88B449214C0A427420773" ma:contentTypeVersion="11" ma:contentTypeDescription="Skapa ett nytt dokument." ma:contentTypeScope="" ma:versionID="f07a3998aaab58c931f975f4caf4eb9c">
  <xsd:schema xmlns:xsd="http://www.w3.org/2001/XMLSchema" xmlns:xs="http://www.w3.org/2001/XMLSchema" xmlns:p="http://schemas.microsoft.com/office/2006/metadata/properties" xmlns:ns3="6314c1f8-3b4d-4063-bdd1-048e309fd270" xmlns:ns4="cdf1ace0-27ef-49a4-a7a2-8f399deaf9c7" targetNamespace="http://schemas.microsoft.com/office/2006/metadata/properties" ma:root="true" ma:fieldsID="98c406013a0e7bf223d1c4ad8bad972e" ns3:_="" ns4:_="">
    <xsd:import namespace="6314c1f8-3b4d-4063-bdd1-048e309fd270"/>
    <xsd:import namespace="cdf1ace0-27ef-49a4-a7a2-8f399deaf9c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4c1f8-3b4d-4063-bdd1-048e309fd2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1ace0-27ef-49a4-a7a2-8f399deaf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3E6119-C6C8-47A8-9701-810CCBED179F}">
  <ds:schemaRefs>
    <ds:schemaRef ds:uri="http://purl.org/dc/elements/1.1/"/>
    <ds:schemaRef ds:uri="cdf1ace0-27ef-49a4-a7a2-8f399deaf9c7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314c1f8-3b4d-4063-bdd1-048e309fd270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CBCFB9-9F83-4824-B7D7-149018BBDE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A418C0-D34A-42FA-A00F-C98878EC1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4c1f8-3b4d-4063-bdd1-048e309fd270"/>
    <ds:schemaRef ds:uri="cdf1ace0-27ef-49a4-a7a2-8f399deaf9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</TotalTime>
  <Words>1140</Words>
  <Application>Microsoft Office PowerPoint</Application>
  <PresentationFormat>Widescreen</PresentationFormat>
  <Paragraphs>184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Corbel</vt:lpstr>
      <vt:lpstr>Segoe UI</vt:lpstr>
      <vt:lpstr>Wingdings 2</vt:lpstr>
      <vt:lpstr>Frame</vt:lpstr>
      <vt:lpstr>Koti- ja vapaa-ajan tapaturmien ehkäisy – Elämäntavat</vt:lpstr>
      <vt:lpstr>Elämäntavat tapaturmien ehkäisyssä </vt:lpstr>
      <vt:lpstr>Elämäntavat: Päihteet ja kiire</vt:lpstr>
      <vt:lpstr>Päihteet ja onnettomuus-riskit</vt:lpstr>
      <vt:lpstr>Päihtymys usein osallisena tapaturmissa</vt:lpstr>
      <vt:lpstr>Päihtyneinä tapaturmissa kuolleiden osuus vrt. alkoholin kokonais-kulutus</vt:lpstr>
      <vt:lpstr>Päihteet ja tapaturmat </vt:lpstr>
      <vt:lpstr>Päihteiden aiheuttamia tapaturmia voidaan ehkäistä</vt:lpstr>
      <vt:lpstr>Kiire ja tapaturma-riskit </vt:lpstr>
      <vt:lpstr>Elämäntavat: Liikunta</vt:lpstr>
      <vt:lpstr>Iän mukanaan tuomat muutokset</vt:lpstr>
      <vt:lpstr>Liikunta edistää toimintakykyä, ehkäisee sairauksia sekä parantaa elämänlaatua</vt:lpstr>
      <vt:lpstr>Liikunnalla voidaan</vt:lpstr>
      <vt:lpstr>Valitse oma tapasi liikkua, jokainen askel kannattaa</vt:lpstr>
      <vt:lpstr>Liikkumisen suositukset </vt:lpstr>
      <vt:lpstr>Elämäntavat: Ravitsemus</vt:lpstr>
      <vt:lpstr>Ravinnon merkitys korostuu iäkkäänä </vt:lpstr>
      <vt:lpstr>Ravitsemussuositus iäkkäät</vt:lpstr>
      <vt:lpstr>Ravitsemussuositus iäkkäät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Förebyggande av olyckor i hemmet och på fritiden - Levnadssätt</dc:title>
  <dc:creator>Kopperi Eeva</dc:creator>
  <cp:lastModifiedBy>Karhunen Iida</cp:lastModifiedBy>
  <cp:revision>14</cp:revision>
  <dcterms:created xsi:type="dcterms:W3CDTF">2021-05-24T08:16:39Z</dcterms:created>
  <dcterms:modified xsi:type="dcterms:W3CDTF">2024-04-11T17:51:10Z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0x0101000BF68F75A7B88B449214C0A427420773</vt:lpwstr>
  </property>
</Properties>
</file>