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3" r:id="rId4"/>
    <p:sldId id="264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3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8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8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5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1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9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68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0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97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5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DAA7-7135-42AB-AFF5-4CAA42239B80}" type="datetimeFigureOut">
              <a:rPr lang="fi-FI" smtClean="0"/>
              <a:t>17.3.2022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4595-EB12-4CD1-AB1D-A97F3B4A06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89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punaisenristinkauppa.fi/" TargetMode="External"/><Relationship Id="rId7" Type="http://schemas.openxmlformats.org/officeDocument/2006/relationships/slide" Target="slide1.xml"/><Relationship Id="rId2" Type="http://schemas.openxmlformats.org/officeDocument/2006/relationships/hyperlink" Target="http://www.pysypystyss&#228;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ma.punainenristi.fi/event/12759" TargetMode="External"/><Relationship Id="rId5" Type="http://schemas.openxmlformats.org/officeDocument/2006/relationships/hyperlink" Target="https://teams.microsoft.com/l/meetup-join/19%3ameeting_NWZlMDBjNTAtNTRmOC00ZmI5LTgwMWItOWZjNzBmNjY5ZmRm%40thread.v2/0?context=%7b%22Tid%22%3a%228dc51ca0-bd55-4dff-8ba7-86b481660778%22%2c%22Oid%22%3a%2237e577ce-2b20-4698-be0d-66ad4610ee40%22%7d" TargetMode="External"/><Relationship Id="rId4" Type="http://schemas.openxmlformats.org/officeDocument/2006/relationships/hyperlink" Target="https://www.lyyti.fi/reg/Turvakoutsien_verkkotapaamin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ma.punainenristi.fi/event/12760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lyyti.in/elvytysjaeaohjee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hyperlink" Target="https://oma.punainenristi.fi/event/12762" TargetMode="External"/><Relationship Id="rId4" Type="http://schemas.openxmlformats.org/officeDocument/2006/relationships/hyperlink" Target="https://oma.punainenristi.fi/event/127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oma.punainenristi.fi/event/127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453439" y="130386"/>
            <a:ext cx="7837874" cy="6731000"/>
            <a:chOff x="395535" y="371473"/>
            <a:chExt cx="6127750" cy="61214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371473"/>
              <a:ext cx="6127750" cy="61214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F0000">
                  <a:alpha val="6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Ryhmä 5"/>
            <p:cNvGrpSpPr/>
            <p:nvPr/>
          </p:nvGrpSpPr>
          <p:grpSpPr>
            <a:xfrm>
              <a:off x="2559438" y="2532202"/>
              <a:ext cx="1799946" cy="1799946"/>
              <a:chOff x="2559438" y="2532202"/>
              <a:chExt cx="1799946" cy="1799946"/>
            </a:xfrm>
          </p:grpSpPr>
          <p:sp>
            <p:nvSpPr>
              <p:cNvPr id="7" name="Freeform 11">
                <a:hlinkClick r:id="rId3" action="ppaction://hlinksldjump"/>
              </p:cNvPr>
              <p:cNvSpPr>
                <a:spLocks noChangeAspect="1"/>
              </p:cNvSpPr>
              <p:nvPr/>
            </p:nvSpPr>
            <p:spPr bwMode="auto">
              <a:xfrm>
                <a:off x="3459411" y="2532202"/>
                <a:ext cx="449986" cy="899973"/>
              </a:xfrm>
              <a:custGeom>
                <a:avLst/>
                <a:gdLst>
                  <a:gd name="T0" fmla="*/ 86686632 w 2336"/>
                  <a:gd name="T1" fmla="*/ 23230283 h 4672"/>
                  <a:gd name="T2" fmla="*/ 0 w 2336"/>
                  <a:gd name="T3" fmla="*/ 0 h 4672"/>
                  <a:gd name="T4" fmla="*/ 0 w 2336"/>
                  <a:gd name="T5" fmla="*/ 173373263 h 4672"/>
                  <a:gd name="T6" fmla="*/ 86686632 w 2336"/>
                  <a:gd name="T7" fmla="*/ 23230283 h 4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"/>
                  <a:gd name="T13" fmla="*/ 0 h 4672"/>
                  <a:gd name="T14" fmla="*/ 2336 w 2336"/>
                  <a:gd name="T15" fmla="*/ 4672 h 4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" h="4672">
                    <a:moveTo>
                      <a:pt x="2336" y="626"/>
                    </a:moveTo>
                    <a:cubicBezTo>
                      <a:pt x="1626" y="216"/>
                      <a:pt x="821" y="0"/>
                      <a:pt x="0" y="0"/>
                    </a:cubicBezTo>
                    <a:lnTo>
                      <a:pt x="0" y="4672"/>
                    </a:lnTo>
                    <a:lnTo>
                      <a:pt x="2336" y="6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327BBB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12">
                <a:hlinkClick r:id="rId4" action="ppaction://hlinksldjump"/>
              </p:cNvPr>
              <p:cNvSpPr>
                <a:spLocks noChangeAspect="1"/>
              </p:cNvSpPr>
              <p:nvPr/>
            </p:nvSpPr>
            <p:spPr bwMode="auto">
              <a:xfrm>
                <a:off x="3459411" y="2652917"/>
                <a:ext cx="779771" cy="779257"/>
              </a:xfrm>
              <a:custGeom>
                <a:avLst/>
                <a:gdLst>
                  <a:gd name="T0" fmla="*/ 150254581 w 4047"/>
                  <a:gd name="T1" fmla="*/ 63435524 h 4046"/>
                  <a:gd name="T2" fmla="*/ 86729701 w 4047"/>
                  <a:gd name="T3" fmla="*/ 0 h 4046"/>
                  <a:gd name="T4" fmla="*/ 0 w 4047"/>
                  <a:gd name="T5" fmla="*/ 150093654 h 4046"/>
                  <a:gd name="T6" fmla="*/ 150254581 w 4047"/>
                  <a:gd name="T7" fmla="*/ 63435524 h 40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7"/>
                  <a:gd name="T13" fmla="*/ 0 h 4046"/>
                  <a:gd name="T14" fmla="*/ 4047 w 4047"/>
                  <a:gd name="T15" fmla="*/ 4046 h 40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7" h="4046">
                    <a:moveTo>
                      <a:pt x="4047" y="1710"/>
                    </a:moveTo>
                    <a:cubicBezTo>
                      <a:pt x="3636" y="1000"/>
                      <a:pt x="3047" y="410"/>
                      <a:pt x="2336" y="0"/>
                    </a:cubicBezTo>
                    <a:lnTo>
                      <a:pt x="0" y="4046"/>
                    </a:lnTo>
                    <a:lnTo>
                      <a:pt x="4047" y="171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13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459411" y="2982188"/>
                <a:ext cx="899973" cy="449986"/>
              </a:xfrm>
              <a:custGeom>
                <a:avLst/>
                <a:gdLst>
                  <a:gd name="T0" fmla="*/ 173373263 w 4672"/>
                  <a:gd name="T1" fmla="*/ 86686632 h 2336"/>
                  <a:gd name="T2" fmla="*/ 150180165 w 4672"/>
                  <a:gd name="T3" fmla="*/ 0 h 2336"/>
                  <a:gd name="T4" fmla="*/ 0 w 4672"/>
                  <a:gd name="T5" fmla="*/ 86686632 h 2336"/>
                  <a:gd name="T6" fmla="*/ 173373263 w 4672"/>
                  <a:gd name="T7" fmla="*/ 86686632 h 2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2"/>
                  <a:gd name="T13" fmla="*/ 0 h 2336"/>
                  <a:gd name="T14" fmla="*/ 4672 w 4672"/>
                  <a:gd name="T15" fmla="*/ 2336 h 2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2" h="2336">
                    <a:moveTo>
                      <a:pt x="4672" y="2336"/>
                    </a:moveTo>
                    <a:cubicBezTo>
                      <a:pt x="4672" y="1516"/>
                      <a:pt x="4457" y="711"/>
                      <a:pt x="4047" y="0"/>
                    </a:cubicBezTo>
                    <a:lnTo>
                      <a:pt x="0" y="2336"/>
                    </a:lnTo>
                    <a:lnTo>
                      <a:pt x="4672" y="23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65B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14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459411" y="3432175"/>
                <a:ext cx="899973" cy="449986"/>
              </a:xfrm>
              <a:custGeom>
                <a:avLst/>
                <a:gdLst>
                  <a:gd name="T0" fmla="*/ 150180165 w 4672"/>
                  <a:gd name="T1" fmla="*/ 86686632 h 2336"/>
                  <a:gd name="T2" fmla="*/ 173373263 w 4672"/>
                  <a:gd name="T3" fmla="*/ 0 h 2336"/>
                  <a:gd name="T4" fmla="*/ 0 w 4672"/>
                  <a:gd name="T5" fmla="*/ 0 h 2336"/>
                  <a:gd name="T6" fmla="*/ 150180165 w 4672"/>
                  <a:gd name="T7" fmla="*/ 86686632 h 2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2"/>
                  <a:gd name="T13" fmla="*/ 0 h 2336"/>
                  <a:gd name="T14" fmla="*/ 4672 w 4672"/>
                  <a:gd name="T15" fmla="*/ 2336 h 2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2" h="2336">
                    <a:moveTo>
                      <a:pt x="4047" y="2336"/>
                    </a:moveTo>
                    <a:cubicBezTo>
                      <a:pt x="4457" y="1626"/>
                      <a:pt x="4672" y="821"/>
                      <a:pt x="4672" y="0"/>
                    </a:cubicBezTo>
                    <a:lnTo>
                      <a:pt x="0" y="0"/>
                    </a:lnTo>
                    <a:lnTo>
                      <a:pt x="4047" y="2336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5">
                <a:hlinkClick r:id="rId4" action="ppaction://hlinksldjump"/>
              </p:cNvPr>
              <p:cNvSpPr>
                <a:spLocks noChangeAspect="1"/>
              </p:cNvSpPr>
              <p:nvPr/>
            </p:nvSpPr>
            <p:spPr bwMode="auto">
              <a:xfrm>
                <a:off x="3459411" y="3432175"/>
                <a:ext cx="779771" cy="779771"/>
              </a:xfrm>
              <a:custGeom>
                <a:avLst/>
                <a:gdLst>
                  <a:gd name="T0" fmla="*/ 86729701 w 4047"/>
                  <a:gd name="T1" fmla="*/ 150254581 h 4047"/>
                  <a:gd name="T2" fmla="*/ 150254581 w 4047"/>
                  <a:gd name="T3" fmla="*/ 86729701 h 4047"/>
                  <a:gd name="T4" fmla="*/ 0 w 4047"/>
                  <a:gd name="T5" fmla="*/ 0 h 4047"/>
                  <a:gd name="T6" fmla="*/ 86729701 w 4047"/>
                  <a:gd name="T7" fmla="*/ 150254581 h 40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7"/>
                  <a:gd name="T13" fmla="*/ 0 h 4047"/>
                  <a:gd name="T14" fmla="*/ 4047 w 4047"/>
                  <a:gd name="T15" fmla="*/ 4047 h 40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7" h="4047">
                    <a:moveTo>
                      <a:pt x="2336" y="4047"/>
                    </a:moveTo>
                    <a:cubicBezTo>
                      <a:pt x="3047" y="3636"/>
                      <a:pt x="3636" y="3047"/>
                      <a:pt x="4047" y="2336"/>
                    </a:cubicBezTo>
                    <a:lnTo>
                      <a:pt x="0" y="0"/>
                    </a:lnTo>
                    <a:lnTo>
                      <a:pt x="2336" y="40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65B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0065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6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3459411" y="3432175"/>
                <a:ext cx="449986" cy="899973"/>
              </a:xfrm>
              <a:custGeom>
                <a:avLst/>
                <a:gdLst>
                  <a:gd name="T0" fmla="*/ 0 w 2336"/>
                  <a:gd name="T1" fmla="*/ 173373263 h 4672"/>
                  <a:gd name="T2" fmla="*/ 86686632 w 2336"/>
                  <a:gd name="T3" fmla="*/ 150180165 h 4672"/>
                  <a:gd name="T4" fmla="*/ 0 w 2336"/>
                  <a:gd name="T5" fmla="*/ 0 h 4672"/>
                  <a:gd name="T6" fmla="*/ 0 w 2336"/>
                  <a:gd name="T7" fmla="*/ 173373263 h 4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"/>
                  <a:gd name="T13" fmla="*/ 0 h 4672"/>
                  <a:gd name="T14" fmla="*/ 2336 w 2336"/>
                  <a:gd name="T15" fmla="*/ 4672 h 4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" h="4672">
                    <a:moveTo>
                      <a:pt x="0" y="4672"/>
                    </a:moveTo>
                    <a:cubicBezTo>
                      <a:pt x="821" y="4672"/>
                      <a:pt x="1626" y="4457"/>
                      <a:pt x="2336" y="4047"/>
                    </a:cubicBezTo>
                    <a:lnTo>
                      <a:pt x="0" y="0"/>
                    </a:lnTo>
                    <a:lnTo>
                      <a:pt x="0" y="4672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7"/>
              <p:cNvSpPr>
                <a:spLocks noChangeAspect="1"/>
              </p:cNvSpPr>
              <p:nvPr/>
            </p:nvSpPr>
            <p:spPr bwMode="auto">
              <a:xfrm>
                <a:off x="3009424" y="3432175"/>
                <a:ext cx="449986" cy="899973"/>
              </a:xfrm>
              <a:custGeom>
                <a:avLst/>
                <a:gdLst>
                  <a:gd name="T0" fmla="*/ 0 w 2336"/>
                  <a:gd name="T1" fmla="*/ 150180165 h 4672"/>
                  <a:gd name="T2" fmla="*/ 86686632 w 2336"/>
                  <a:gd name="T3" fmla="*/ 173373263 h 4672"/>
                  <a:gd name="T4" fmla="*/ 86686632 w 2336"/>
                  <a:gd name="T5" fmla="*/ 0 h 4672"/>
                  <a:gd name="T6" fmla="*/ 0 w 2336"/>
                  <a:gd name="T7" fmla="*/ 150180165 h 4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"/>
                  <a:gd name="T13" fmla="*/ 0 h 4672"/>
                  <a:gd name="T14" fmla="*/ 2336 w 2336"/>
                  <a:gd name="T15" fmla="*/ 4672 h 4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" h="4672">
                    <a:moveTo>
                      <a:pt x="0" y="4047"/>
                    </a:moveTo>
                    <a:cubicBezTo>
                      <a:pt x="711" y="4457"/>
                      <a:pt x="1516" y="4672"/>
                      <a:pt x="2336" y="4672"/>
                    </a:cubicBezTo>
                    <a:lnTo>
                      <a:pt x="2336" y="0"/>
                    </a:lnTo>
                    <a:lnTo>
                      <a:pt x="0" y="40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327BBB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8"/>
              <p:cNvSpPr>
                <a:spLocks noChangeAspect="1"/>
              </p:cNvSpPr>
              <p:nvPr/>
            </p:nvSpPr>
            <p:spPr bwMode="auto">
              <a:xfrm>
                <a:off x="2680153" y="3432175"/>
                <a:ext cx="779257" cy="779771"/>
              </a:xfrm>
              <a:custGeom>
                <a:avLst/>
                <a:gdLst>
                  <a:gd name="T0" fmla="*/ 0 w 4046"/>
                  <a:gd name="T1" fmla="*/ 86729701 h 4047"/>
                  <a:gd name="T2" fmla="*/ 63435524 w 4046"/>
                  <a:gd name="T3" fmla="*/ 150254581 h 4047"/>
                  <a:gd name="T4" fmla="*/ 150093654 w 4046"/>
                  <a:gd name="T5" fmla="*/ 0 h 4047"/>
                  <a:gd name="T6" fmla="*/ 0 w 4046"/>
                  <a:gd name="T7" fmla="*/ 86729701 h 40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6"/>
                  <a:gd name="T13" fmla="*/ 0 h 4047"/>
                  <a:gd name="T14" fmla="*/ 4046 w 4046"/>
                  <a:gd name="T15" fmla="*/ 4047 h 40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6" h="4047">
                    <a:moveTo>
                      <a:pt x="0" y="2336"/>
                    </a:moveTo>
                    <a:cubicBezTo>
                      <a:pt x="410" y="3047"/>
                      <a:pt x="1000" y="3636"/>
                      <a:pt x="1710" y="4047"/>
                    </a:cubicBezTo>
                    <a:lnTo>
                      <a:pt x="4046" y="0"/>
                    </a:lnTo>
                    <a:lnTo>
                      <a:pt x="0" y="2336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9">
                <a:hlinkClick r:id="" action="ppaction://noaction"/>
              </p:cNvPr>
              <p:cNvSpPr>
                <a:spLocks noChangeAspect="1"/>
              </p:cNvSpPr>
              <p:nvPr/>
            </p:nvSpPr>
            <p:spPr bwMode="auto">
              <a:xfrm>
                <a:off x="2559438" y="3432175"/>
                <a:ext cx="899973" cy="449986"/>
              </a:xfrm>
              <a:custGeom>
                <a:avLst/>
                <a:gdLst>
                  <a:gd name="T0" fmla="*/ 0 w 4672"/>
                  <a:gd name="T1" fmla="*/ 0 h 2336"/>
                  <a:gd name="T2" fmla="*/ 23230283 w 4672"/>
                  <a:gd name="T3" fmla="*/ 86686632 h 2336"/>
                  <a:gd name="T4" fmla="*/ 173373263 w 4672"/>
                  <a:gd name="T5" fmla="*/ 0 h 2336"/>
                  <a:gd name="T6" fmla="*/ 0 w 4672"/>
                  <a:gd name="T7" fmla="*/ 0 h 2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2"/>
                  <a:gd name="T13" fmla="*/ 0 h 2336"/>
                  <a:gd name="T14" fmla="*/ 4672 w 4672"/>
                  <a:gd name="T15" fmla="*/ 2336 h 2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2" h="2336">
                    <a:moveTo>
                      <a:pt x="0" y="0"/>
                    </a:moveTo>
                    <a:cubicBezTo>
                      <a:pt x="0" y="821"/>
                      <a:pt x="216" y="1626"/>
                      <a:pt x="626" y="2336"/>
                    </a:cubicBezTo>
                    <a:lnTo>
                      <a:pt x="46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65B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20"/>
              <p:cNvSpPr>
                <a:spLocks noChangeAspect="1"/>
              </p:cNvSpPr>
              <p:nvPr/>
            </p:nvSpPr>
            <p:spPr bwMode="auto">
              <a:xfrm>
                <a:off x="2559438" y="2982188"/>
                <a:ext cx="899973" cy="449986"/>
              </a:xfrm>
              <a:custGeom>
                <a:avLst/>
                <a:gdLst>
                  <a:gd name="T0" fmla="*/ 23230283 w 4672"/>
                  <a:gd name="T1" fmla="*/ 0 h 2336"/>
                  <a:gd name="T2" fmla="*/ 0 w 4672"/>
                  <a:gd name="T3" fmla="*/ 86686632 h 2336"/>
                  <a:gd name="T4" fmla="*/ 173373263 w 4672"/>
                  <a:gd name="T5" fmla="*/ 86686632 h 2336"/>
                  <a:gd name="T6" fmla="*/ 23230283 w 4672"/>
                  <a:gd name="T7" fmla="*/ 0 h 2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2"/>
                  <a:gd name="T13" fmla="*/ 0 h 2336"/>
                  <a:gd name="T14" fmla="*/ 4672 w 4672"/>
                  <a:gd name="T15" fmla="*/ 2336 h 2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2" h="2336">
                    <a:moveTo>
                      <a:pt x="626" y="0"/>
                    </a:moveTo>
                    <a:cubicBezTo>
                      <a:pt x="216" y="711"/>
                      <a:pt x="0" y="1516"/>
                      <a:pt x="0" y="2336"/>
                    </a:cubicBezTo>
                    <a:lnTo>
                      <a:pt x="4672" y="2336"/>
                    </a:lnTo>
                    <a:lnTo>
                      <a:pt x="626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21"/>
              <p:cNvSpPr>
                <a:spLocks noChangeAspect="1"/>
              </p:cNvSpPr>
              <p:nvPr/>
            </p:nvSpPr>
            <p:spPr bwMode="auto">
              <a:xfrm>
                <a:off x="2680153" y="2652917"/>
                <a:ext cx="779257" cy="779257"/>
              </a:xfrm>
              <a:custGeom>
                <a:avLst/>
                <a:gdLst>
                  <a:gd name="T0" fmla="*/ 63435524 w 4046"/>
                  <a:gd name="T1" fmla="*/ 0 h 4046"/>
                  <a:gd name="T2" fmla="*/ 0 w 4046"/>
                  <a:gd name="T3" fmla="*/ 63435524 h 4046"/>
                  <a:gd name="T4" fmla="*/ 150093654 w 4046"/>
                  <a:gd name="T5" fmla="*/ 150093654 h 4046"/>
                  <a:gd name="T6" fmla="*/ 63435524 w 4046"/>
                  <a:gd name="T7" fmla="*/ 0 h 40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6"/>
                  <a:gd name="T13" fmla="*/ 0 h 4046"/>
                  <a:gd name="T14" fmla="*/ 4046 w 4046"/>
                  <a:gd name="T15" fmla="*/ 4046 h 40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6" h="4046">
                    <a:moveTo>
                      <a:pt x="1710" y="0"/>
                    </a:moveTo>
                    <a:cubicBezTo>
                      <a:pt x="1000" y="410"/>
                      <a:pt x="410" y="1000"/>
                      <a:pt x="0" y="1710"/>
                    </a:cubicBezTo>
                    <a:lnTo>
                      <a:pt x="4046" y="4046"/>
                    </a:lnTo>
                    <a:lnTo>
                      <a:pt x="171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65B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22"/>
              <p:cNvSpPr>
                <a:spLocks noChangeAspect="1"/>
              </p:cNvSpPr>
              <p:nvPr/>
            </p:nvSpPr>
            <p:spPr bwMode="auto">
              <a:xfrm>
                <a:off x="3009424" y="2532202"/>
                <a:ext cx="449986" cy="899973"/>
              </a:xfrm>
              <a:custGeom>
                <a:avLst/>
                <a:gdLst>
                  <a:gd name="T0" fmla="*/ 86686632 w 2336"/>
                  <a:gd name="T1" fmla="*/ 0 h 4672"/>
                  <a:gd name="T2" fmla="*/ 0 w 2336"/>
                  <a:gd name="T3" fmla="*/ 23230283 h 4672"/>
                  <a:gd name="T4" fmla="*/ 86686632 w 2336"/>
                  <a:gd name="T5" fmla="*/ 173373263 h 4672"/>
                  <a:gd name="T6" fmla="*/ 86686632 w 2336"/>
                  <a:gd name="T7" fmla="*/ 0 h 4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"/>
                  <a:gd name="T13" fmla="*/ 0 h 4672"/>
                  <a:gd name="T14" fmla="*/ 2336 w 2336"/>
                  <a:gd name="T15" fmla="*/ 4672 h 4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" h="4672">
                    <a:moveTo>
                      <a:pt x="2336" y="0"/>
                    </a:moveTo>
                    <a:cubicBezTo>
                      <a:pt x="1516" y="0"/>
                      <a:pt x="711" y="216"/>
                      <a:pt x="0" y="626"/>
                    </a:cubicBezTo>
                    <a:lnTo>
                      <a:pt x="2336" y="4672"/>
                    </a:lnTo>
                    <a:lnTo>
                      <a:pt x="2336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kstikehys 10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3787119" y="2725978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2</a:t>
                </a:r>
              </a:p>
            </p:txBody>
          </p:sp>
          <p:sp>
            <p:nvSpPr>
              <p:cNvPr id="20" name="Tekstikehys 103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3972203" y="3032149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65B0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3</a:t>
                </a:r>
              </a:p>
            </p:txBody>
          </p:sp>
          <p:sp>
            <p:nvSpPr>
              <p:cNvPr id="21" name="Tekstikehys 104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3958691" y="3395143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4</a:t>
                </a:r>
              </a:p>
            </p:txBody>
          </p:sp>
          <p:sp>
            <p:nvSpPr>
              <p:cNvPr id="22" name="Tekstikehys 105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3781881" y="3735512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65B0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5</a:t>
                </a:r>
              </a:p>
            </p:txBody>
          </p:sp>
          <p:sp>
            <p:nvSpPr>
              <p:cNvPr id="23" name="Tekstikehys 106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3488123" y="3917558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6</a:t>
                </a:r>
              </a:p>
            </p:txBody>
          </p:sp>
          <p:sp>
            <p:nvSpPr>
              <p:cNvPr id="24" name="Tekstikehys 107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3116593" y="3906758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65B0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7</a:t>
                </a:r>
              </a:p>
            </p:txBody>
          </p:sp>
          <p:sp>
            <p:nvSpPr>
              <p:cNvPr id="25" name="Tekstikehys 108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3034107" y="2543932"/>
                <a:ext cx="469986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12</a:t>
                </a:r>
              </a:p>
            </p:txBody>
          </p:sp>
          <p:sp>
            <p:nvSpPr>
              <p:cNvPr id="26" name="Tekstikehys 109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2759936" y="2734254"/>
                <a:ext cx="450943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65B0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11</a:t>
                </a:r>
              </a:p>
            </p:txBody>
          </p:sp>
          <p:sp>
            <p:nvSpPr>
              <p:cNvPr id="27" name="Tekstikehys 110">
                <a:hlinkClick r:id="rId3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3470910" y="2532892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65B0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1</a:t>
                </a:r>
              </a:p>
            </p:txBody>
          </p:sp>
          <p:sp>
            <p:nvSpPr>
              <p:cNvPr id="28" name="Tekstikehys 111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2785860" y="3714499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8</a:t>
                </a:r>
              </a:p>
            </p:txBody>
          </p:sp>
          <p:sp>
            <p:nvSpPr>
              <p:cNvPr id="29" name="Tekstikehys 112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2594699" y="3409688"/>
                <a:ext cx="327324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65B0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9</a:t>
                </a:r>
              </a:p>
            </p:txBody>
          </p:sp>
          <p:sp>
            <p:nvSpPr>
              <p:cNvPr id="30" name="Tekstikehys 113">
                <a:hlinkClick r:id="" action="ppaction://noaction"/>
              </p:cNvPr>
              <p:cNvSpPr txBox="1">
                <a:spLocks noChangeArrowheads="1"/>
              </p:cNvSpPr>
              <p:nvPr/>
            </p:nvSpPr>
            <p:spPr bwMode="auto">
              <a:xfrm>
                <a:off x="2564580" y="3064352"/>
                <a:ext cx="469986" cy="40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8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-80" charset="-128"/>
                    <a:cs typeface="+mn-cs"/>
                  </a:rPr>
                  <a:t>10</a:t>
                </a:r>
              </a:p>
            </p:txBody>
          </p:sp>
        </p:grpSp>
      </p:grpSp>
      <p:sp>
        <p:nvSpPr>
          <p:cNvPr id="33" name="Tekstiruutu 32"/>
          <p:cNvSpPr txBox="1"/>
          <p:nvPr/>
        </p:nvSpPr>
        <p:spPr>
          <a:xfrm>
            <a:off x="5315854" y="1101613"/>
            <a:ext cx="3249608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25.1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Turvakoutsien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verkkotapaaminen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6812954" y="2274024"/>
            <a:ext cx="360006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fi-FI" sz="1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.3. Terveyden edistämisen webinaari-ilta: ensiapu, uudet ensiapuohjeet 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5542015" y="3726303"/>
            <a:ext cx="3274342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Maailman Terveyspäivä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Huhtikuun webinaari: aihe avoin</a:t>
            </a:r>
            <a:endParaRPr kumimoji="0" lang="fi-FI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5315854" y="4554684"/>
            <a:ext cx="249067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Tapaturmapäivä 13.5</a:t>
            </a: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2572028" y="4858608"/>
            <a:ext cx="117140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1360651" y="4617806"/>
            <a:ext cx="120520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766088" y="3616032"/>
            <a:ext cx="282745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800050" y="2673917"/>
            <a:ext cx="2017032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4.10. Paloturvallisuus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1022749" y="2851638"/>
            <a:ext cx="24249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3408929" y="280621"/>
            <a:ext cx="250246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Pysy pystyssä-kampanja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  <p:sp>
        <p:nvSpPr>
          <p:cNvPr id="45" name="Otsikko 44"/>
          <p:cNvSpPr>
            <a:spLocks noGrp="1"/>
          </p:cNvSpPr>
          <p:nvPr>
            <p:ph type="ctrTitle" idx="4294967295"/>
          </p:nvPr>
        </p:nvSpPr>
        <p:spPr>
          <a:xfrm>
            <a:off x="8498620" y="3130474"/>
            <a:ext cx="5899148" cy="1074909"/>
          </a:xfrm>
        </p:spPr>
        <p:txBody>
          <a:bodyPr>
            <a:normAutofit/>
          </a:bodyPr>
          <a:lstStyle/>
          <a:p>
            <a:br>
              <a:rPr lang="fi-FI" sz="1600" dirty="0"/>
            </a:br>
            <a:r>
              <a:rPr lang="fi-FI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Turvakoutsien</a:t>
            </a:r>
            <a:r>
              <a:rPr lang="fi-FI" sz="1600" b="1" dirty="0">
                <a:latin typeface="Verdana" panose="020B0604030504040204" pitchFamily="34" charset="0"/>
                <a:ea typeface="Verdana" panose="020B0604030504040204" pitchFamily="34" charset="0"/>
              </a:rPr>
              <a:t> vuosikello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18409-A79B-451C-833F-2638E0F5BD37}"/>
              </a:ext>
            </a:extLst>
          </p:cNvPr>
          <p:cNvSpPr/>
          <p:nvPr/>
        </p:nvSpPr>
        <p:spPr>
          <a:xfrm>
            <a:off x="2696569" y="4846200"/>
            <a:ext cx="23168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Kesätauko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9" name="Tekstiruutu 33">
            <a:extLst>
              <a:ext uri="{FF2B5EF4-FFF2-40B4-BE49-F238E27FC236}">
                <a16:creationId xmlns:a16="http://schemas.microsoft.com/office/drawing/2014/main" id="{84BCD0B6-A666-482F-B418-D8F72519DFD1}"/>
              </a:ext>
            </a:extLst>
          </p:cNvPr>
          <p:cNvSpPr txBox="1"/>
          <p:nvPr/>
        </p:nvSpPr>
        <p:spPr>
          <a:xfrm>
            <a:off x="2817082" y="5695695"/>
            <a:ext cx="195945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4" name="Tekstiruutu 32">
            <a:extLst>
              <a:ext uri="{FF2B5EF4-FFF2-40B4-BE49-F238E27FC236}">
                <a16:creationId xmlns:a16="http://schemas.microsoft.com/office/drawing/2014/main" id="{E63654E2-5935-450A-A34E-2DA862C8071B}"/>
              </a:ext>
            </a:extLst>
          </p:cNvPr>
          <p:cNvSpPr txBox="1"/>
          <p:nvPr/>
        </p:nvSpPr>
        <p:spPr>
          <a:xfrm>
            <a:off x="6013107" y="2773945"/>
            <a:ext cx="2254143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29.3. </a:t>
            </a:r>
            <a:r>
              <a:rPr lang="fi-FI" sz="1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Myrkytystapaturmat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85C129-C7FF-44D9-ADA1-7FC83A51EC5A}"/>
              </a:ext>
            </a:extLst>
          </p:cNvPr>
          <p:cNvSpPr txBox="1"/>
          <p:nvPr/>
        </p:nvSpPr>
        <p:spPr>
          <a:xfrm>
            <a:off x="4372375" y="5863042"/>
            <a:ext cx="65399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7.6. Vesiturvallisuus</a:t>
            </a:r>
            <a:endParaRPr lang="fi-FI" sz="1100" dirty="0"/>
          </a:p>
        </p:txBody>
      </p:sp>
      <p:pic>
        <p:nvPicPr>
          <p:cNvPr id="47" name="Picture 46" descr="Järvi, Ruoko, Auringonlasku, Maisema">
            <a:extLst>
              <a:ext uri="{FF2B5EF4-FFF2-40B4-BE49-F238E27FC236}">
                <a16:creationId xmlns:a16="http://schemas.microsoft.com/office/drawing/2014/main" id="{3FBDD5FF-0B70-4272-A516-A370981158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70" y="5118236"/>
            <a:ext cx="1959452" cy="86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CA6881-58E9-4148-BB9F-723C4DB67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64" y="607122"/>
            <a:ext cx="1758737" cy="11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2138" y="368543"/>
            <a:ext cx="8971661" cy="1325563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</a:rPr>
              <a:t>Koulutukset tammi-helmikuu 2022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61352"/>
              </p:ext>
            </p:extLst>
          </p:nvPr>
        </p:nvGraphicFramePr>
        <p:xfrm>
          <a:off x="814136" y="1690688"/>
          <a:ext cx="10680027" cy="377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373">
                <a:tc>
                  <a:txBody>
                    <a:bodyPr/>
                    <a:lstStyle/>
                    <a:p>
                      <a:pPr algn="ctr"/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876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Päivämäärä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Teema/tapahtuma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Sisältö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Tammikuu 17-30.1. 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Pysy pystyssä –kampanja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100" b="0" i="0" u="none" strike="noStrike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Kampanja edistää talvijalankulun turvallisuutta. Liukkaus koskettaa kaikkia kulkutavasta riippumatta. Kampanjan aikoihin voi nostaa talvijalanturvallisuutta kertomalla aiheesta terveyspisteellä, ryhmätapaamisissa tai eri tapahtumissa. Kampanjamateriaali löytyy verkkosivuilta </a:t>
                      </a:r>
                      <a:r>
                        <a:rPr lang="fi-FI" sz="1100" b="0" i="0" u="none" strike="noStrike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hlinkClick r:id="rId2"/>
                        </a:rPr>
                        <a:t>www.pysypystyssä.fi</a:t>
                      </a:r>
                      <a:r>
                        <a:rPr lang="fi-FI" sz="1100" b="0" i="0" u="none" strike="noStrike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sekä julisteet ja kortit tilattavissa </a:t>
                      </a:r>
                      <a:r>
                        <a:rPr lang="fi-FI" sz="1100" b="0" i="0" u="none" strike="noStrike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hlinkClick r:id="rId3"/>
                        </a:rPr>
                        <a:t>https://www.punaisenristinkauppa.fi/</a:t>
                      </a:r>
                      <a:r>
                        <a:rPr lang="fi-FI" sz="1100" b="0" i="0" u="none" strike="noStrike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r>
                        <a:rPr lang="fi-FI" sz="11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Turvakoutsien</a:t>
                      </a:r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verkkotapaaminen 25.1. klo 17-19.30.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Vertaistapaaminen koulutetuille </a:t>
                      </a:r>
                      <a:r>
                        <a:rPr lang="fi-FI" sz="11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Turvakoutseille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Ajankohtaiset asiat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Arjen turvatunti -verkkokoulutus </a:t>
                      </a: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Ilmoittautuminen 24.1. mennessä:</a:t>
                      </a:r>
                    </a:p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hlinkClick r:id="rId4"/>
                        </a:rPr>
                        <a:t>https://www.lyyti.fi/reg/Turvakoutsien_verkkotapaaminen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16950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Helmikuu 15.2.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klo 17-19.00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Terveyden edistämisen webinaari-ilta: ensiapu, uudet ensiapuohjeet.</a:t>
                      </a: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Suora linkki webinaariin: </a:t>
                      </a:r>
                      <a:r>
                        <a:rPr lang="en-US" sz="110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5"/>
                        </a:rPr>
                        <a:t>Click here to join the meeting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endParaRPr lang="fi-FI" sz="11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59439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Helmikuu 17.2. klo 17.30-19.00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Kehon rauhoittumisjärjestelmä (TE-webinaari  Kaakkois-Suomen piiri järjestää) 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u="non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Lisätietoja ja linkki webinaariin löytyy: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6"/>
                        </a:rPr>
                        <a:t>https://oma.punainenristi.fi/event/12759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endParaRPr lang="fi-FI" sz="1100" u="non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hlinkClick r:id="rId6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" name="Kuva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13" y="180446"/>
            <a:ext cx="1313954" cy="1311342"/>
          </a:xfrm>
          <a:prstGeom prst="rect">
            <a:avLst/>
          </a:prstGeom>
        </p:spPr>
      </p:pic>
      <p:sp>
        <p:nvSpPr>
          <p:cNvPr id="35" name="Nuoli oikealle 34"/>
          <p:cNvSpPr/>
          <p:nvPr/>
        </p:nvSpPr>
        <p:spPr>
          <a:xfrm rot="6788277">
            <a:off x="1361782" y="324740"/>
            <a:ext cx="417787" cy="157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0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23410" y="368543"/>
            <a:ext cx="8530389" cy="1325563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</a:rPr>
              <a:t>Koulutukset maalis-toukokuu 2022</a:t>
            </a:r>
            <a:endParaRPr lang="fi-FI" sz="36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485499"/>
              </p:ext>
            </p:extLst>
          </p:nvPr>
        </p:nvGraphicFramePr>
        <p:xfrm>
          <a:off x="755984" y="1563689"/>
          <a:ext cx="10984683" cy="484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8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618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Päivämäärä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Teema/tapahtuma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sisältö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Maaliskuu 22.3.klo 17.30-19.30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SPR:n päivitetyt elvytys- ja ensiapuohjeet 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Ilmoittautumiset 21.3. mennessä:  </a:t>
                      </a:r>
                      <a:r>
                        <a:rPr lang="fi-FI" sz="110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2"/>
                        </a:rPr>
                        <a:t>https://www.lyyti.in/elvytysjaeaohjeet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2704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Maaliskuu 23.3. klo 17-18.30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Ravitsemus hyvinvointia tukemassa (TE-webinaari, Kaakkois-Suomen piiri järjestää) 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u="non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Lisätietoja ja linkki webinaariin löytyy: </a:t>
                      </a:r>
                      <a:endParaRPr lang="fi-FI" sz="1100" u="sng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hlinkClick r:id="rId3"/>
                      </a:endParaRPr>
                    </a:p>
                    <a:p>
                      <a:r>
                        <a:rPr lang="fi-FI" sz="110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3"/>
                        </a:rPr>
                        <a:t>https://oma.punainenristi.fi/event/12760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65498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Maaliskuu 29.3. klo 17-18.30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Myrkytystapaturmat, Kristiina Myllyrinne, asiantuntija ensiapu ja terveys, Punainen Risti</a:t>
                      </a: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Linkki ilmoittautumiseen 27.3. mennessä: </a:t>
                      </a:r>
                      <a:r>
                        <a:rPr lang="fi-FI" sz="1100" b="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https://www.lyyti.in/myrkytystapaturmat_2022</a:t>
                      </a:r>
                      <a:endParaRPr lang="fi-FI" sz="11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26377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Huhtikuu 7.4.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Maailman terveyspäivän webinaari: </a:t>
                      </a:r>
                      <a:r>
                        <a:rPr lang="fi-FI" sz="1100" b="0" i="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Clobal</a:t>
                      </a:r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fi-FI" sz="1100" b="0" i="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clinic</a:t>
                      </a:r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  <a:b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</a:b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Linkki tulee myöhemmin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2494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Huhtikuu 20.4. </a:t>
                      </a:r>
                    </a:p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klo 17.30-19.00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Miten huolehdin mielen hyvinvoinnista ihmisenä ja vapaaehtoisena (TE-webinaari Kaakkois-Suomen piiri järjestää) </a:t>
                      </a: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u="non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Lisätietoja ja linkki webinaariin löytyy</a:t>
                      </a:r>
                      <a:endParaRPr lang="fi-FI" sz="1100" u="sng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hlinkClick r:id="rId4"/>
                      </a:endParaRPr>
                    </a:p>
                    <a:p>
                      <a:r>
                        <a:rPr lang="fi-FI" sz="110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4"/>
                        </a:rPr>
                        <a:t>https://oma.punainenristi.fi/event/12761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959896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Toukokuu 10.5.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Tapaturmapäivän webinaari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Teema ja linkki myöhemmin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635"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Toukokuu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13.5.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100" b="0" i="0" u="none" strike="noStrike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Valtakunnallinen Tapaturmapäivä herättelee ihmisiä pohtimaan, miten riskinotto altistaa tapaturmille kotona, töissä ja liikenteessä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100" b="0" i="0" u="none" strike="noStrike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Kampanjaan voi osallistua esim. jakamalla tapaturmien ehkäisymateriaalia, joka tilattavissa  punaisenristinkauppa.fi.  Muu kampanjamateriaali löytyy tapaturmapäivä.fi. </a:t>
                      </a:r>
                    </a:p>
                    <a:p>
                      <a:pPr lvl="0">
                        <a:buNone/>
                      </a:pP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975116"/>
                  </a:ext>
                </a:extLst>
              </a:tr>
              <a:tr h="645635"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Toukokuu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23.5. </a:t>
                      </a:r>
                    </a:p>
                    <a:p>
                      <a:r>
                        <a:rPr lang="en-US" sz="11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klo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17.30-19.00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100" b="0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Elintavoilla hyvinvointia  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u="non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Lisätietoja ja linkki webinaariin löytyy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fi-FI" sz="110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5"/>
                        </a:rPr>
                        <a:t>https://oma.punainenristi.fi/event/12762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45357"/>
                  </a:ext>
                </a:extLst>
              </a:tr>
            </a:tbl>
          </a:graphicData>
        </a:graphic>
      </p:graphicFrame>
      <p:pic>
        <p:nvPicPr>
          <p:cNvPr id="33" name="Kuva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13" y="180446"/>
            <a:ext cx="1313954" cy="1311342"/>
          </a:xfrm>
          <a:prstGeom prst="rect">
            <a:avLst/>
          </a:prstGeom>
        </p:spPr>
      </p:pic>
      <p:sp>
        <p:nvSpPr>
          <p:cNvPr id="34" name="Nuoli oikealle 33"/>
          <p:cNvSpPr/>
          <p:nvPr/>
        </p:nvSpPr>
        <p:spPr>
          <a:xfrm rot="13331100">
            <a:off x="1539455" y="1055065"/>
            <a:ext cx="417787" cy="157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2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2138" y="368543"/>
            <a:ext cx="8971661" cy="1325563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Verdana" panose="020B0604030504040204" pitchFamily="34" charset="0"/>
                <a:ea typeface="Verdana" panose="020B0604030504040204" pitchFamily="34" charset="0"/>
              </a:rPr>
              <a:t>Koulutukset kesäkuu 2022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26570"/>
              </p:ext>
            </p:extLst>
          </p:nvPr>
        </p:nvGraphicFramePr>
        <p:xfrm>
          <a:off x="814136" y="1690688"/>
          <a:ext cx="10680027" cy="333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373">
                <a:tc>
                  <a:txBody>
                    <a:bodyPr/>
                    <a:lstStyle/>
                    <a:p>
                      <a:pPr algn="ctr"/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876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Päivämäärä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Teema/tapahtuma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Sisältö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Kesäkuu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i-FI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7.6. klo 17-18.30. </a:t>
                      </a:r>
                    </a:p>
                    <a:p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Vesiturvallisuus, Niko Nieminen, viestintäasiantuntija, Suomen Uimaopetus- ja Hengenpelastusliitto (SUH)</a:t>
                      </a:r>
                    </a:p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Linkki ilmoittautumiseen 6.6. mennessä: </a:t>
                      </a:r>
                      <a:r>
                        <a:rPr lang="fi-FI" sz="1100" b="0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https://www.lyyti.in/vesiturvallisuus_2022</a:t>
                      </a:r>
                      <a:endParaRPr lang="fi-FI" sz="11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fi-FI" sz="1100" b="0" i="0" u="none" strike="noStrike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16950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59439"/>
                  </a:ext>
                </a:extLst>
              </a:tr>
              <a:tr h="655507"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u="non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  <a:hlinkClick r:id="rId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" name="Kuva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13" y="180446"/>
            <a:ext cx="1313954" cy="1311342"/>
          </a:xfrm>
          <a:prstGeom prst="rect">
            <a:avLst/>
          </a:prstGeom>
        </p:spPr>
      </p:pic>
      <p:sp>
        <p:nvSpPr>
          <p:cNvPr id="35" name="Nuoli oikealle 34"/>
          <p:cNvSpPr/>
          <p:nvPr/>
        </p:nvSpPr>
        <p:spPr>
          <a:xfrm rot="6788277">
            <a:off x="1361782" y="324740"/>
            <a:ext cx="417787" cy="157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6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465</Words>
  <Application>Microsoft Office PowerPoint</Application>
  <PresentationFormat>Widescreen</PresentationFormat>
  <Paragraphs>89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Office-teema</vt:lpstr>
      <vt:lpstr> Turvakoutsien vuosikello 2022</vt:lpstr>
      <vt:lpstr>Koulutukset tammi-helmikuu 2022</vt:lpstr>
      <vt:lpstr>Koulutukset maalis-toukokuu 2022</vt:lpstr>
      <vt:lpstr>Koulutukset kesäkuu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Turvakoutsien vuosikello 2022</dc:title>
  <dc:creator>Aakko Saara</dc:creator>
  <cp:lastModifiedBy>Saara</cp:lastModifiedBy>
  <cp:revision>8</cp:revision>
  <dcterms:created xsi:type="dcterms:W3CDTF">2021-12-21T06:43:35Z</dcterms:created>
  <dcterms:modified xsi:type="dcterms:W3CDTF">2022-03-17T13:13:04Z</dcterms:modified>
</cp:coreProperties>
</file>