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267" r:id="rId3"/>
    <p:sldId id="268" r:id="rId4"/>
    <p:sldId id="262" r:id="rId5"/>
    <p:sldId id="263" r:id="rId6"/>
    <p:sldId id="264" r:id="rId7"/>
    <p:sldId id="266" r:id="rId8"/>
    <p:sldId id="265" r:id="rId9"/>
    <p:sldId id="269" r:id="rId10"/>
  </p:sldIdLst>
  <p:sldSz cx="10693400" cy="7561263"/>
  <p:notesSz cx="9410700" cy="7086600"/>
  <p:defaultTextStyle>
    <a:defPPr>
      <a:defRPr lang="fi-FI"/>
    </a:defPPr>
    <a:lvl1pPr algn="l" rtl="0" eaLnBrk="0" fontAlgn="base" hangingPunct="0">
      <a:spcBef>
        <a:spcPct val="0"/>
      </a:spcBef>
      <a:spcAft>
        <a:spcPct val="0"/>
      </a:spcAft>
      <a:defRPr sz="25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5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5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5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500" kern="1200">
        <a:solidFill>
          <a:schemeClr val="tx1"/>
        </a:solidFill>
        <a:latin typeface="Times New Roman" panose="02020603050405020304" pitchFamily="18" charset="0"/>
        <a:ea typeface="+mn-ea"/>
        <a:cs typeface="+mn-cs"/>
      </a:defRPr>
    </a:lvl5pPr>
    <a:lvl6pPr marL="2286000" algn="l" defTabSz="914400" rtl="0" eaLnBrk="1" latinLnBrk="0" hangingPunct="1">
      <a:defRPr sz="2500" kern="1200">
        <a:solidFill>
          <a:schemeClr val="tx1"/>
        </a:solidFill>
        <a:latin typeface="Times New Roman" panose="02020603050405020304" pitchFamily="18" charset="0"/>
        <a:ea typeface="+mn-ea"/>
        <a:cs typeface="+mn-cs"/>
      </a:defRPr>
    </a:lvl6pPr>
    <a:lvl7pPr marL="2743200" algn="l" defTabSz="914400" rtl="0" eaLnBrk="1" latinLnBrk="0" hangingPunct="1">
      <a:defRPr sz="2500" kern="1200">
        <a:solidFill>
          <a:schemeClr val="tx1"/>
        </a:solidFill>
        <a:latin typeface="Times New Roman" panose="02020603050405020304" pitchFamily="18" charset="0"/>
        <a:ea typeface="+mn-ea"/>
        <a:cs typeface="+mn-cs"/>
      </a:defRPr>
    </a:lvl7pPr>
    <a:lvl8pPr marL="3200400" algn="l" defTabSz="914400" rtl="0" eaLnBrk="1" latinLnBrk="0" hangingPunct="1">
      <a:defRPr sz="2500" kern="1200">
        <a:solidFill>
          <a:schemeClr val="tx1"/>
        </a:solidFill>
        <a:latin typeface="Times New Roman" panose="02020603050405020304" pitchFamily="18" charset="0"/>
        <a:ea typeface="+mn-ea"/>
        <a:cs typeface="+mn-cs"/>
      </a:defRPr>
    </a:lvl8pPr>
    <a:lvl9pPr marL="3657600" algn="l" defTabSz="914400" rtl="0" eaLnBrk="1" latinLnBrk="0" hangingPunct="1">
      <a:defRPr sz="25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112">
          <p15:clr>
            <a:srgbClr val="A4A3A4"/>
          </p15:clr>
        </p15:guide>
        <p15:guide id="2" orient="horz" pos="336">
          <p15:clr>
            <a:srgbClr val="A4A3A4"/>
          </p15:clr>
        </p15:guide>
        <p15:guide id="3" orient="horz" pos="816">
          <p15:clr>
            <a:srgbClr val="A4A3A4"/>
          </p15:clr>
        </p15:guide>
        <p15:guide id="4" orient="horz" pos="976">
          <p15:clr>
            <a:srgbClr val="A4A3A4"/>
          </p15:clr>
        </p15:guide>
        <p15:guide id="5" orient="horz" pos="677">
          <p15:clr>
            <a:srgbClr val="A4A3A4"/>
          </p15:clr>
        </p15:guide>
        <p15:guide id="6" pos="6611">
          <p15:clr>
            <a:srgbClr val="A4A3A4"/>
          </p15:clr>
        </p15:guide>
        <p15:guide id="7" pos="115">
          <p15:clr>
            <a:srgbClr val="A4A3A4"/>
          </p15:clr>
        </p15:guide>
        <p15:guide id="8" pos="3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Rg st="1" end="18"/>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9601B"/>
    <a:srgbClr val="AB64D2"/>
    <a:srgbClr val="FD3144"/>
    <a:srgbClr val="C663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75" autoAdjust="0"/>
    <p:restoredTop sz="79396" autoAdjust="0"/>
  </p:normalViewPr>
  <p:slideViewPr>
    <p:cSldViewPr snapToGrid="0" snapToObjects="1">
      <p:cViewPr varScale="1">
        <p:scale>
          <a:sx n="62" d="100"/>
          <a:sy n="62" d="100"/>
        </p:scale>
        <p:origin x="1896" y="48"/>
      </p:cViewPr>
      <p:guideLst>
        <p:guide orient="horz" pos="112"/>
        <p:guide orient="horz" pos="336"/>
        <p:guide orient="horz" pos="816"/>
        <p:guide orient="horz" pos="976"/>
        <p:guide orient="horz" pos="677"/>
        <p:guide pos="6611"/>
        <p:guide pos="115"/>
        <p:guide pos="380"/>
      </p:guideLst>
    </p:cSldViewPr>
  </p:slideViewPr>
  <p:outlineViewPr>
    <p:cViewPr>
      <p:scale>
        <a:sx n="25" d="100"/>
        <a:sy n="25"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3FC4341A-CEEE-45A6-A6B3-4040F09D5227}"/>
              </a:ext>
            </a:extLst>
          </p:cNvPr>
          <p:cNvSpPr>
            <a:spLocks noGrp="1" noChangeArrowheads="1"/>
          </p:cNvSpPr>
          <p:nvPr>
            <p:ph type="hdr" sz="quarter"/>
          </p:nvPr>
        </p:nvSpPr>
        <p:spPr bwMode="auto">
          <a:xfrm>
            <a:off x="0" y="0"/>
            <a:ext cx="4079875" cy="354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fi-FI"/>
          </a:p>
        </p:txBody>
      </p:sp>
      <p:sp>
        <p:nvSpPr>
          <p:cNvPr id="22531" name="Rectangle 3">
            <a:extLst>
              <a:ext uri="{FF2B5EF4-FFF2-40B4-BE49-F238E27FC236}">
                <a16:creationId xmlns:a16="http://schemas.microsoft.com/office/drawing/2014/main" id="{13FE4735-2336-43AB-8342-CB0CDB6D0976}"/>
              </a:ext>
            </a:extLst>
          </p:cNvPr>
          <p:cNvSpPr>
            <a:spLocks noGrp="1" noChangeArrowheads="1"/>
          </p:cNvSpPr>
          <p:nvPr>
            <p:ph type="dt" sz="quarter" idx="1"/>
          </p:nvPr>
        </p:nvSpPr>
        <p:spPr bwMode="auto">
          <a:xfrm>
            <a:off x="5330825" y="0"/>
            <a:ext cx="4079875" cy="354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fi-FI"/>
          </a:p>
        </p:txBody>
      </p:sp>
      <p:sp>
        <p:nvSpPr>
          <p:cNvPr id="22532" name="Rectangle 4">
            <a:extLst>
              <a:ext uri="{FF2B5EF4-FFF2-40B4-BE49-F238E27FC236}">
                <a16:creationId xmlns:a16="http://schemas.microsoft.com/office/drawing/2014/main" id="{918A842F-99C2-4F92-AFCE-DAF5E259FCCA}"/>
              </a:ext>
            </a:extLst>
          </p:cNvPr>
          <p:cNvSpPr>
            <a:spLocks noGrp="1" noChangeArrowheads="1"/>
          </p:cNvSpPr>
          <p:nvPr>
            <p:ph type="ftr" sz="quarter" idx="2"/>
          </p:nvPr>
        </p:nvSpPr>
        <p:spPr bwMode="auto">
          <a:xfrm>
            <a:off x="0" y="6732588"/>
            <a:ext cx="4079875" cy="3540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fi-FI"/>
          </a:p>
        </p:txBody>
      </p:sp>
      <p:sp>
        <p:nvSpPr>
          <p:cNvPr id="22533" name="Rectangle 5">
            <a:extLst>
              <a:ext uri="{FF2B5EF4-FFF2-40B4-BE49-F238E27FC236}">
                <a16:creationId xmlns:a16="http://schemas.microsoft.com/office/drawing/2014/main" id="{E302A95B-D608-4D66-BDB5-5D33314FC8AF}"/>
              </a:ext>
            </a:extLst>
          </p:cNvPr>
          <p:cNvSpPr>
            <a:spLocks noGrp="1" noChangeArrowheads="1"/>
          </p:cNvSpPr>
          <p:nvPr>
            <p:ph type="sldNum" sz="quarter" idx="3"/>
          </p:nvPr>
        </p:nvSpPr>
        <p:spPr bwMode="auto">
          <a:xfrm>
            <a:off x="5330825" y="6732588"/>
            <a:ext cx="4079875" cy="3540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450A2688-0675-4449-B5FE-EBFAC3835CAE}" type="slidenum">
              <a:rPr lang="fi-FI" altLang="fi-FI"/>
              <a:pPr>
                <a:defRPr/>
              </a:pPr>
              <a:t>‹#›</a:t>
            </a:fld>
            <a:endParaRPr lang="fi-FI" altLang="fi-FI"/>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39764929-8C62-402C-8B83-5021E8A8B4B9}"/>
              </a:ext>
            </a:extLst>
          </p:cNvPr>
          <p:cNvSpPr>
            <a:spLocks noGrp="1" noChangeArrowheads="1"/>
          </p:cNvSpPr>
          <p:nvPr>
            <p:ph type="hdr" sz="quarter"/>
          </p:nvPr>
        </p:nvSpPr>
        <p:spPr bwMode="auto">
          <a:xfrm>
            <a:off x="0" y="0"/>
            <a:ext cx="4078288" cy="354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fi-FI"/>
          </a:p>
        </p:txBody>
      </p:sp>
      <p:sp>
        <p:nvSpPr>
          <p:cNvPr id="57347" name="Rectangle 3">
            <a:extLst>
              <a:ext uri="{FF2B5EF4-FFF2-40B4-BE49-F238E27FC236}">
                <a16:creationId xmlns:a16="http://schemas.microsoft.com/office/drawing/2014/main" id="{FD1CD817-1C0C-4238-86DF-8B37E9E1AEB4}"/>
              </a:ext>
            </a:extLst>
          </p:cNvPr>
          <p:cNvSpPr>
            <a:spLocks noGrp="1" noChangeArrowheads="1"/>
          </p:cNvSpPr>
          <p:nvPr>
            <p:ph type="dt" idx="1"/>
          </p:nvPr>
        </p:nvSpPr>
        <p:spPr bwMode="auto">
          <a:xfrm>
            <a:off x="5330825" y="0"/>
            <a:ext cx="4078288" cy="354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fi-FI"/>
          </a:p>
        </p:txBody>
      </p:sp>
      <p:sp>
        <p:nvSpPr>
          <p:cNvPr id="3076" name="Rectangle 4">
            <a:extLst>
              <a:ext uri="{FF2B5EF4-FFF2-40B4-BE49-F238E27FC236}">
                <a16:creationId xmlns:a16="http://schemas.microsoft.com/office/drawing/2014/main" id="{58499347-3772-4C2F-95A6-A4BDA5FDF3B6}"/>
              </a:ext>
            </a:extLst>
          </p:cNvPr>
          <p:cNvSpPr>
            <a:spLocks noGrp="1" noRot="1" noChangeAspect="1" noChangeArrowheads="1" noTextEdit="1"/>
          </p:cNvSpPr>
          <p:nvPr>
            <p:ph type="sldImg" idx="2"/>
          </p:nvPr>
        </p:nvSpPr>
        <p:spPr bwMode="auto">
          <a:xfrm>
            <a:off x="2825750" y="531813"/>
            <a:ext cx="3759200" cy="26574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9" name="Rectangle 5">
            <a:extLst>
              <a:ext uri="{FF2B5EF4-FFF2-40B4-BE49-F238E27FC236}">
                <a16:creationId xmlns:a16="http://schemas.microsoft.com/office/drawing/2014/main" id="{51F9BF2C-56D3-4A93-A238-F5E203986BD5}"/>
              </a:ext>
            </a:extLst>
          </p:cNvPr>
          <p:cNvSpPr>
            <a:spLocks noGrp="1" noChangeArrowheads="1"/>
          </p:cNvSpPr>
          <p:nvPr>
            <p:ph type="body" sz="quarter" idx="3"/>
          </p:nvPr>
        </p:nvSpPr>
        <p:spPr bwMode="auto">
          <a:xfrm>
            <a:off x="941388" y="3365500"/>
            <a:ext cx="7527925" cy="31892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57350" name="Rectangle 6">
            <a:extLst>
              <a:ext uri="{FF2B5EF4-FFF2-40B4-BE49-F238E27FC236}">
                <a16:creationId xmlns:a16="http://schemas.microsoft.com/office/drawing/2014/main" id="{84682EC3-F3B5-401A-AB0F-51F1BDE1F5A6}"/>
              </a:ext>
            </a:extLst>
          </p:cNvPr>
          <p:cNvSpPr>
            <a:spLocks noGrp="1" noChangeArrowheads="1"/>
          </p:cNvSpPr>
          <p:nvPr>
            <p:ph type="ftr" sz="quarter" idx="4"/>
          </p:nvPr>
        </p:nvSpPr>
        <p:spPr bwMode="auto">
          <a:xfrm>
            <a:off x="0" y="6731000"/>
            <a:ext cx="4078288" cy="3540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fi-FI"/>
          </a:p>
        </p:txBody>
      </p:sp>
      <p:sp>
        <p:nvSpPr>
          <p:cNvPr id="57351" name="Rectangle 7">
            <a:extLst>
              <a:ext uri="{FF2B5EF4-FFF2-40B4-BE49-F238E27FC236}">
                <a16:creationId xmlns:a16="http://schemas.microsoft.com/office/drawing/2014/main" id="{CDEEAC8E-AE68-4EE9-A49B-92B0B692DB99}"/>
              </a:ext>
            </a:extLst>
          </p:cNvPr>
          <p:cNvSpPr>
            <a:spLocks noGrp="1" noChangeArrowheads="1"/>
          </p:cNvSpPr>
          <p:nvPr>
            <p:ph type="sldNum" sz="quarter" idx="5"/>
          </p:nvPr>
        </p:nvSpPr>
        <p:spPr bwMode="auto">
          <a:xfrm>
            <a:off x="5330825" y="6731000"/>
            <a:ext cx="4078288" cy="3540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90E7C3B6-7F2E-494F-82B2-3D6439E95982}" type="slidenum">
              <a:rPr lang="fi-FI" altLang="fi-FI"/>
              <a:pPr>
                <a:defRPr/>
              </a:pPr>
              <a:t>‹#›</a:t>
            </a:fld>
            <a:endParaRPr lang="fi-FI" altLang="fi-FI"/>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ian kuvan paikkamerkki 1">
            <a:extLst>
              <a:ext uri="{FF2B5EF4-FFF2-40B4-BE49-F238E27FC236}">
                <a16:creationId xmlns:a16="http://schemas.microsoft.com/office/drawing/2014/main" id="{A0C90DB5-2D23-4FDB-ADEC-B1A594A6A615}"/>
              </a:ext>
            </a:extLst>
          </p:cNvPr>
          <p:cNvSpPr>
            <a:spLocks noGrp="1" noRot="1" noChangeAspect="1" noTextEdit="1"/>
          </p:cNvSpPr>
          <p:nvPr>
            <p:ph type="sldImg"/>
          </p:nvPr>
        </p:nvSpPr>
        <p:spPr>
          <a:ln/>
        </p:spPr>
      </p:sp>
      <p:sp>
        <p:nvSpPr>
          <p:cNvPr id="6147" name="Huomautusten paikkamerkki 2">
            <a:extLst>
              <a:ext uri="{FF2B5EF4-FFF2-40B4-BE49-F238E27FC236}">
                <a16:creationId xmlns:a16="http://schemas.microsoft.com/office/drawing/2014/main" id="{D522ADCC-5BD2-4721-B400-C27AFB7EB57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i-FI" altLang="en-US"/>
              <a:t>Riippuvuuden moninaisuuden ymmärtäminen on oleellinen osa päihdeongelmien ymmärtämistä.</a:t>
            </a:r>
            <a:endParaRPr lang="en-US" altLang="en-US"/>
          </a:p>
        </p:txBody>
      </p:sp>
      <p:sp>
        <p:nvSpPr>
          <p:cNvPr id="6148" name="Dian numeron paikkamerkki 3">
            <a:extLst>
              <a:ext uri="{FF2B5EF4-FFF2-40B4-BE49-F238E27FC236}">
                <a16:creationId xmlns:a16="http://schemas.microsoft.com/office/drawing/2014/main" id="{EF6C840F-C4E9-4D9B-BEF5-F178CB59E46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D8A2680-D25D-4E41-A8BF-8B8C68B6C1E1}" type="slidenum">
              <a:rPr lang="fi-FI" altLang="en-US" smtClean="0"/>
              <a:pPr>
                <a:spcBef>
                  <a:spcPct val="0"/>
                </a:spcBef>
              </a:pPr>
              <a:t>1</a:t>
            </a:fld>
            <a:endParaRPr lang="fi-FI"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ian kuvan paikkamerkki 1">
            <a:extLst>
              <a:ext uri="{FF2B5EF4-FFF2-40B4-BE49-F238E27FC236}">
                <a16:creationId xmlns:a16="http://schemas.microsoft.com/office/drawing/2014/main" id="{5F98EF19-F98C-4206-8A7E-924EF2216413}"/>
              </a:ext>
            </a:extLst>
          </p:cNvPr>
          <p:cNvSpPr>
            <a:spLocks noGrp="1" noRot="1" noChangeAspect="1" noTextEdit="1"/>
          </p:cNvSpPr>
          <p:nvPr>
            <p:ph type="sldImg"/>
          </p:nvPr>
        </p:nvSpPr>
        <p:spPr>
          <a:ln/>
        </p:spPr>
      </p:sp>
      <p:sp>
        <p:nvSpPr>
          <p:cNvPr id="8195" name="Huomautusten paikkamerkki 2">
            <a:extLst>
              <a:ext uri="{FF2B5EF4-FFF2-40B4-BE49-F238E27FC236}">
                <a16:creationId xmlns:a16="http://schemas.microsoft.com/office/drawing/2014/main" id="{F4087BE7-394A-4A9A-9946-A59464D0E78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i-FI" altLang="en-US" b="1" dirty="0"/>
              <a:t>Pakonomainen halu tai himo käyttää ainetta</a:t>
            </a:r>
            <a:endParaRPr lang="fi-FI" altLang="en-US" dirty="0"/>
          </a:p>
          <a:p>
            <a:r>
              <a:rPr lang="fi-FI" altLang="en-US" dirty="0"/>
              <a:t>Henkilö ei kykene olemaan juomatta, jos alkoholia on tarjolla. Hän ei kykene siirtämään tarpeen tyydytystä, vaan juo myös silloin, kun tilanne vaatisi raittiutta tai vaikka ei itse haluaisi edes juoda.. Hän manipuloi muita ihmisiä voidakseen juoda.</a:t>
            </a:r>
          </a:p>
          <a:p>
            <a:r>
              <a:rPr lang="fi-FI" altLang="en-US" b="1" dirty="0"/>
              <a:t>Heikentynyt kyky hallita aineen käytön aloittamista, määrää tai lopettamista</a:t>
            </a:r>
            <a:endParaRPr lang="fi-FI" altLang="en-US" dirty="0"/>
          </a:p>
          <a:p>
            <a:r>
              <a:rPr lang="fi-FI" altLang="en-US" dirty="0"/>
              <a:t>Henkilö juo niin kauan kuin alkoholia riittää tai hän sammuu. Juomisen hillitseminen ja vähentäminen eivät onnistu. Hän unohtaa sopimukset ja lupaukset.</a:t>
            </a:r>
          </a:p>
          <a:p>
            <a:r>
              <a:rPr lang="fi-FI" altLang="en-US" b="1" dirty="0"/>
              <a:t>Vieroitusoireet</a:t>
            </a:r>
            <a:endParaRPr lang="fi-FI" altLang="en-US" dirty="0"/>
          </a:p>
          <a:p>
            <a:r>
              <a:rPr lang="fi-FI" altLang="en-US" dirty="0"/>
              <a:t>Henkilö kärsii voimakkaista krapulatiloista. Päänsäryn, oksentelun, vapinan ja kipujen lisäksi hän saattaa nähdä harhanäkyjä. Hän lievittää vieroitusoireita krapularyypyillä.</a:t>
            </a:r>
          </a:p>
          <a:p>
            <a:r>
              <a:rPr lang="fi-FI" altLang="en-US" b="1" dirty="0"/>
              <a:t>Sietokyvyn kasvu</a:t>
            </a:r>
            <a:endParaRPr lang="fi-FI" alt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fi-FI" altLang="en-US" dirty="0"/>
              <a:t>Vanha annos ei tuota haluttua vaikutusta.</a:t>
            </a:r>
          </a:p>
          <a:p>
            <a:r>
              <a:rPr lang="fi-FI" altLang="en-US" dirty="0"/>
              <a:t>Henkilö kykenee juomaan huomattavasti enemmän kuin aiemmin. Hän ei merkittävästi päihdy tai menetä toimintakykyään, kuten muut saman määrän juoneet. </a:t>
            </a:r>
          </a:p>
          <a:p>
            <a:r>
              <a:rPr lang="fi-FI" altLang="en-US" b="1" dirty="0"/>
              <a:t>Aineen käyttö muodostuu elämän keskeiseksi asiaksi</a:t>
            </a:r>
            <a:endParaRPr lang="fi-FI" altLang="en-US" dirty="0"/>
          </a:p>
          <a:p>
            <a:r>
              <a:rPr lang="fi-FI" altLang="en-US" dirty="0"/>
              <a:t>Päihde ohjaa henkilön elämää ja vaikuttaa valintoihin: ajan- ja rahankäyttöön, ihmissuhteisiin ja harrastuksiin. Selvin päin ei oikein voi tehdä mitään, vaan päihde on koko ajan eri elämäntilanteissa mukana. Selvinäkin aikoina ajatukset vievät edelliseen tai seuraavaan päihteen käyttökertaan.</a:t>
            </a:r>
          </a:p>
          <a:p>
            <a:r>
              <a:rPr lang="fi-FI" altLang="en-US" b="1" dirty="0"/>
              <a:t>Käyttö jatkuu huolimatta sen aiheuttamista kiistattomista haitoista</a:t>
            </a:r>
            <a:endParaRPr lang="fi-FI" altLang="en-US" dirty="0"/>
          </a:p>
          <a:p>
            <a:r>
              <a:rPr lang="fi-FI" altLang="en-US" dirty="0"/>
              <a:t>Henkilö jatkaa päihteen käyttöä, vaikka siitä aiheutuvat fyysiset, psyykkiset, sosiaaliset, moraaliset, juridiset tai taloudelliset haitat ovat selvästi havaittavissa. Päihtymisen tarve ohittaa tärkeysjärjestyksessä läheiset ihmissuhteet, oman terveyden ja työpaikan säilymisen.</a:t>
            </a:r>
          </a:p>
          <a:p>
            <a:endParaRPr lang="fi-FI" altLang="en-US" dirty="0"/>
          </a:p>
        </p:txBody>
      </p:sp>
      <p:sp>
        <p:nvSpPr>
          <p:cNvPr id="8196" name="Dian numeron paikkamerkki 3">
            <a:extLst>
              <a:ext uri="{FF2B5EF4-FFF2-40B4-BE49-F238E27FC236}">
                <a16:creationId xmlns:a16="http://schemas.microsoft.com/office/drawing/2014/main" id="{1077455D-4832-4ED0-832B-FDDBE7969B0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163">
              <a:defRPr sz="2500">
                <a:solidFill>
                  <a:schemeClr val="tx1"/>
                </a:solidFill>
                <a:latin typeface="Times New Roman" panose="02020603050405020304" pitchFamily="18" charset="0"/>
              </a:defRPr>
            </a:lvl1pPr>
            <a:lvl2pPr marL="742950" indent="-285750" defTabSz="919163">
              <a:defRPr sz="2500">
                <a:solidFill>
                  <a:schemeClr val="tx1"/>
                </a:solidFill>
                <a:latin typeface="Times New Roman" panose="02020603050405020304" pitchFamily="18" charset="0"/>
              </a:defRPr>
            </a:lvl2pPr>
            <a:lvl3pPr marL="1143000" indent="-228600" defTabSz="919163">
              <a:defRPr sz="2500">
                <a:solidFill>
                  <a:schemeClr val="tx1"/>
                </a:solidFill>
                <a:latin typeface="Times New Roman" panose="02020603050405020304" pitchFamily="18" charset="0"/>
              </a:defRPr>
            </a:lvl3pPr>
            <a:lvl4pPr marL="1600200" indent="-228600" defTabSz="919163">
              <a:defRPr sz="2500">
                <a:solidFill>
                  <a:schemeClr val="tx1"/>
                </a:solidFill>
                <a:latin typeface="Times New Roman" panose="02020603050405020304" pitchFamily="18" charset="0"/>
              </a:defRPr>
            </a:lvl4pPr>
            <a:lvl5pPr marL="2057400" indent="-228600" defTabSz="919163">
              <a:defRPr sz="2500">
                <a:solidFill>
                  <a:schemeClr val="tx1"/>
                </a:solidFill>
                <a:latin typeface="Times New Roman" panose="02020603050405020304" pitchFamily="18" charset="0"/>
              </a:defRPr>
            </a:lvl5pPr>
            <a:lvl6pPr marL="2514600" indent="-228600" defTabSz="919163" eaLnBrk="0" fontAlgn="base" hangingPunct="0">
              <a:spcBef>
                <a:spcPct val="0"/>
              </a:spcBef>
              <a:spcAft>
                <a:spcPct val="0"/>
              </a:spcAft>
              <a:defRPr sz="2500">
                <a:solidFill>
                  <a:schemeClr val="tx1"/>
                </a:solidFill>
                <a:latin typeface="Times New Roman" panose="02020603050405020304" pitchFamily="18" charset="0"/>
              </a:defRPr>
            </a:lvl6pPr>
            <a:lvl7pPr marL="2971800" indent="-228600" defTabSz="919163" eaLnBrk="0" fontAlgn="base" hangingPunct="0">
              <a:spcBef>
                <a:spcPct val="0"/>
              </a:spcBef>
              <a:spcAft>
                <a:spcPct val="0"/>
              </a:spcAft>
              <a:defRPr sz="2500">
                <a:solidFill>
                  <a:schemeClr val="tx1"/>
                </a:solidFill>
                <a:latin typeface="Times New Roman" panose="02020603050405020304" pitchFamily="18" charset="0"/>
              </a:defRPr>
            </a:lvl7pPr>
            <a:lvl8pPr marL="3429000" indent="-228600" defTabSz="919163" eaLnBrk="0" fontAlgn="base" hangingPunct="0">
              <a:spcBef>
                <a:spcPct val="0"/>
              </a:spcBef>
              <a:spcAft>
                <a:spcPct val="0"/>
              </a:spcAft>
              <a:defRPr sz="2500">
                <a:solidFill>
                  <a:schemeClr val="tx1"/>
                </a:solidFill>
                <a:latin typeface="Times New Roman" panose="02020603050405020304" pitchFamily="18" charset="0"/>
              </a:defRPr>
            </a:lvl8pPr>
            <a:lvl9pPr marL="3886200" indent="-228600" defTabSz="919163" eaLnBrk="0" fontAlgn="base" hangingPunct="0">
              <a:spcBef>
                <a:spcPct val="0"/>
              </a:spcBef>
              <a:spcAft>
                <a:spcPct val="0"/>
              </a:spcAft>
              <a:defRPr sz="2500">
                <a:solidFill>
                  <a:schemeClr val="tx1"/>
                </a:solidFill>
                <a:latin typeface="Times New Roman" panose="02020603050405020304" pitchFamily="18" charset="0"/>
              </a:defRPr>
            </a:lvl9pPr>
          </a:lstStyle>
          <a:p>
            <a:fld id="{4BB861F1-44E1-4A09-90EF-74FE2C729F3D}" type="slidenum">
              <a:rPr lang="fi-FI" altLang="fi-FI" sz="1200" smtClean="0"/>
              <a:pPr/>
              <a:t>2</a:t>
            </a:fld>
            <a:endParaRPr lang="fi-FI" altLang="fi-FI"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Aivosairaus= aivoissa on rakenteellisia poikkeavuuksia, jotka vaikuttavat toimintaan.</a:t>
            </a:r>
          </a:p>
          <a:p>
            <a:r>
              <a:rPr lang="fi-FI" dirty="0"/>
              <a:t>Perinnöllisyys alttiuteen, varhainen päihdealtistus lisää riskiä ja on myös biologisia riskitekijöitä.</a:t>
            </a:r>
          </a:p>
        </p:txBody>
      </p:sp>
      <p:sp>
        <p:nvSpPr>
          <p:cNvPr id="4" name="Dian numeron paikkamerkki 3"/>
          <p:cNvSpPr>
            <a:spLocks noGrp="1"/>
          </p:cNvSpPr>
          <p:nvPr>
            <p:ph type="sldNum" sz="quarter" idx="5"/>
          </p:nvPr>
        </p:nvSpPr>
        <p:spPr/>
        <p:txBody>
          <a:bodyPr/>
          <a:lstStyle/>
          <a:p>
            <a:pPr>
              <a:defRPr/>
            </a:pPr>
            <a:fld id="{90E7C3B6-7F2E-494F-82B2-3D6439E95982}" type="slidenum">
              <a:rPr lang="fi-FI" altLang="fi-FI" smtClean="0"/>
              <a:pPr>
                <a:defRPr/>
              </a:pPr>
              <a:t>3</a:t>
            </a:fld>
            <a:endParaRPr lang="fi-FI" altLang="fi-FI"/>
          </a:p>
        </p:txBody>
      </p:sp>
    </p:spTree>
    <p:extLst>
      <p:ext uri="{BB962C8B-B14F-4D97-AF65-F5344CB8AC3E}">
        <p14:creationId xmlns:p14="http://schemas.microsoft.com/office/powerpoint/2010/main" val="38889491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62009059-A74C-41FD-8D0A-6C6C87AE30A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DA641F20-5437-4573-BCD8-924E3CBF3734}" type="slidenum">
              <a:rPr lang="fi-FI" altLang="en-US" smtClean="0"/>
              <a:pPr>
                <a:spcBef>
                  <a:spcPct val="0"/>
                </a:spcBef>
              </a:pPr>
              <a:t>4</a:t>
            </a:fld>
            <a:endParaRPr lang="fi-FI" altLang="en-US"/>
          </a:p>
        </p:txBody>
      </p:sp>
      <p:sp>
        <p:nvSpPr>
          <p:cNvPr id="10243" name="Rectangle 2">
            <a:extLst>
              <a:ext uri="{FF2B5EF4-FFF2-40B4-BE49-F238E27FC236}">
                <a16:creationId xmlns:a16="http://schemas.microsoft.com/office/drawing/2014/main" id="{CB791539-A022-46BE-900E-B242A31B6CCE}"/>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E5BFA003-3CDA-42B2-8624-99F2CD93CBA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i-FI" altLang="en-US" dirty="0"/>
              <a:t>Avaa riippuvuus: positiivinen (äiti-lapsi) ja negatiivinen (hallitsee, ohjaa toimintaa, on pakonomaista).</a:t>
            </a:r>
          </a:p>
          <a:p>
            <a:pPr eaLnBrk="1" hangingPunct="1"/>
            <a:r>
              <a:rPr lang="fi-FI" altLang="en-US" dirty="0"/>
              <a:t>Kerro, että ihminen on kokonaisuus ja päihteet vaikuttavat kaikkiin osa-alueisiimme.</a:t>
            </a:r>
          </a:p>
          <a:p>
            <a:pPr eaLnBrk="1" hangingPunct="1"/>
            <a:r>
              <a:rPr lang="fi-FI" altLang="en-US" dirty="0"/>
              <a:t>Kerro, mitä tarkoittaa jokainen osa-alue.</a:t>
            </a:r>
          </a:p>
          <a:p>
            <a:pPr eaLnBrk="1" hangingPunct="1"/>
            <a:r>
              <a:rPr lang="fi-FI" altLang="en-US" dirty="0"/>
              <a:t>Fyysinen – kehollinen, anatomia ja fysiologia</a:t>
            </a:r>
          </a:p>
          <a:p>
            <a:pPr eaLnBrk="1" hangingPunct="1"/>
            <a:r>
              <a:rPr lang="fi-FI" altLang="en-US" dirty="0"/>
              <a:t>Psyykkinen – mieli (osin toki aivokemiaa, mutta yleistyksenä mieli, mieliala, tunteet, kokemus itsestä ja  ympäristöstä)</a:t>
            </a:r>
          </a:p>
          <a:p>
            <a:pPr eaLnBrk="1" hangingPunct="1"/>
            <a:r>
              <a:rPr lang="fi-FI" altLang="en-US" dirty="0"/>
              <a:t>Henkinen – uskomukset, kuka minä olen, yhteys johonkin suurempaan</a:t>
            </a:r>
          </a:p>
          <a:p>
            <a:pPr eaLnBrk="1" hangingPunct="1"/>
            <a:r>
              <a:rPr lang="fi-FI" altLang="en-US" dirty="0"/>
              <a:t>Sosiaalinen – ihmissuhteet (vanhemmat, kaverit jne.), oma rooli kaveripiirissä, mutta myös yhteiskunnassa</a:t>
            </a:r>
          </a:p>
          <a:p>
            <a:pPr eaLnBrk="1" hangingPunct="1"/>
            <a:r>
              <a:rPr lang="fi-FI" altLang="en-US" dirty="0"/>
              <a:t>Ovat limittäisiä, vaikuttavat vahvasti toisiinsa, mutta tämä yleistystä. </a:t>
            </a:r>
          </a:p>
          <a:p>
            <a:pPr eaLnBrk="1" hangingPunct="1"/>
            <a:r>
              <a:rPr lang="fi-FI" altLang="en-US" dirty="0"/>
              <a:t>Päihteet vaikuttavat kaikkiin osa-alueisiin. Se, mihin erityisesti, riippuu käytetystä aineesta ja henkilöstä itsestään ja hänen elämäntilanteestaan.</a:t>
            </a:r>
          </a:p>
          <a:p>
            <a:pPr eaLnBrk="1" hangingPunct="1"/>
            <a:r>
              <a:rPr lang="fi-FI" altLang="en-US" dirty="0"/>
              <a:t>Tässä on nimetty asioita, mihin tarkoitukseen monet käyttävät aineita ja mitä käytöstä voi seurata.</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8ED23707-9DD4-46D9-BA02-EB037C51AE0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AFF3AD46-B3AD-4057-B914-A04C4DCFC9A9}" type="slidenum">
              <a:rPr lang="fi-FI" altLang="en-US" smtClean="0"/>
              <a:pPr>
                <a:spcBef>
                  <a:spcPct val="0"/>
                </a:spcBef>
              </a:pPr>
              <a:t>5</a:t>
            </a:fld>
            <a:endParaRPr lang="fi-FI" altLang="en-US"/>
          </a:p>
        </p:txBody>
      </p:sp>
      <p:sp>
        <p:nvSpPr>
          <p:cNvPr id="12291" name="Rectangle 2">
            <a:extLst>
              <a:ext uri="{FF2B5EF4-FFF2-40B4-BE49-F238E27FC236}">
                <a16:creationId xmlns:a16="http://schemas.microsoft.com/office/drawing/2014/main" id="{4AA4C4A7-CE55-43FB-9805-79B01B40574D}"/>
              </a:ext>
            </a:extLst>
          </p:cNvPr>
          <p:cNvSpPr>
            <a:spLocks noGrp="1" noRot="1" noChangeAspect="1" noChangeArrowheads="1" noTextEdit="1"/>
          </p:cNvSpPr>
          <p:nvPr>
            <p:ph type="sldImg"/>
          </p:nvPr>
        </p:nvSpPr>
        <p:spPr>
          <a:ln/>
        </p:spPr>
      </p:sp>
      <p:sp>
        <p:nvSpPr>
          <p:cNvPr id="12292" name="Rectangle 3">
            <a:extLst>
              <a:ext uri="{FF2B5EF4-FFF2-40B4-BE49-F238E27FC236}">
                <a16:creationId xmlns:a16="http://schemas.microsoft.com/office/drawing/2014/main" id="{878011F2-1091-4E63-A1C4-A8AE3D03597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i-FI" altLang="en-US" dirty="0"/>
              <a:t>Aine "palvelee" jokaista osa-aluetta. Eniten ehkä sitä, mikä on ollut heikoimmalla. Käytöstä on aina käyttäjälleen jotain hyötyä. Meidän on hyväksyttävä se, jotta hän kuuntelee meidän näkökulmaa.</a:t>
            </a:r>
          </a:p>
          <a:p>
            <a:pPr eaLnBrk="1" hangingPunct="1"/>
            <a:r>
              <a:rPr lang="fi-FI" altLang="en-US" dirty="0"/>
              <a:t>Käy läpi esimerkein, mitä ihminen saa jokaisessa osa-alueessa parhaalta ystävältään, joka ei koskaan jätä eli aineelta.</a:t>
            </a:r>
          </a:p>
          <a:p>
            <a:pPr eaLnBrk="1" hangingPunct="1"/>
            <a:r>
              <a:rPr lang="fi-FI" altLang="en-US" dirty="0"/>
              <a:t>Fyysinen – ei  pystyisi hoitamaan arkeaan vieroitusoireissa, joita myös pelkää. Keho on tottunut aineeseen ja ei toimi normaalisti ilman ainetta.</a:t>
            </a:r>
          </a:p>
          <a:p>
            <a:pPr eaLnBrk="1" hangingPunct="1"/>
            <a:r>
              <a:rPr lang="fi-FI" altLang="en-US" dirty="0"/>
              <a:t>Psyykkinen – omasta mielestä heikot piirteet häviävät, saa itsevarmuutta tai mielenrauhaa.</a:t>
            </a:r>
          </a:p>
          <a:p>
            <a:pPr eaLnBrk="1" hangingPunct="1"/>
            <a:r>
              <a:rPr lang="fi-FI" altLang="en-US" dirty="0"/>
              <a:t>Henkinen – elämä ei tunnu merkityksettömältä, on osa jotain suurempaa…</a:t>
            </a:r>
          </a:p>
          <a:p>
            <a:pPr eaLnBrk="1" hangingPunct="1"/>
            <a:r>
              <a:rPr lang="fi-FI" altLang="en-US" dirty="0"/>
              <a:t>Sosiaalinen – ujokin saa muista käyttävistä ihmisistä kavereita. Kokee yhteenkuuluvuutta (samat harrastukset, samat laittomuudet, saa hyväksyntää)</a:t>
            </a:r>
          </a:p>
          <a:p>
            <a:pPr eaLnBrk="1" hangingPunct="1"/>
            <a:r>
              <a:rPr lang="fi-FI" altLang="en-US" dirty="0"/>
              <a:t>Ihminen on ”vahvoilla” vertaisryhmässään. Hän tuntee toimintatavat ja ”pärjää”.</a:t>
            </a:r>
          </a:p>
          <a:p>
            <a:pPr eaLnBrk="1" hangingPunct="1"/>
            <a:endParaRPr lang="fi-FI"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91A71516-FB88-4439-AD65-E22AEC84C18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C416E51-7E52-4FEA-9C49-66E98788F228}" type="slidenum">
              <a:rPr lang="fi-FI" altLang="en-US" smtClean="0"/>
              <a:pPr>
                <a:spcBef>
                  <a:spcPct val="0"/>
                </a:spcBef>
              </a:pPr>
              <a:t>6</a:t>
            </a:fld>
            <a:endParaRPr lang="fi-FI" altLang="en-US"/>
          </a:p>
        </p:txBody>
      </p:sp>
      <p:sp>
        <p:nvSpPr>
          <p:cNvPr id="14339" name="Rectangle 2">
            <a:extLst>
              <a:ext uri="{FF2B5EF4-FFF2-40B4-BE49-F238E27FC236}">
                <a16:creationId xmlns:a16="http://schemas.microsoft.com/office/drawing/2014/main" id="{129FDFF6-FDDC-4D99-87FF-F82242050B66}"/>
              </a:ext>
            </a:extLst>
          </p:cNvPr>
          <p:cNvSpPr>
            <a:spLocks noGrp="1" noRot="1" noChangeAspect="1" noChangeArrowheads="1" noTextEdit="1"/>
          </p:cNvSpPr>
          <p:nvPr>
            <p:ph type="sldImg"/>
          </p:nvPr>
        </p:nvSpPr>
        <p:spPr>
          <a:ln/>
        </p:spPr>
      </p:sp>
      <p:sp>
        <p:nvSpPr>
          <p:cNvPr id="14340" name="Rectangle 3">
            <a:extLst>
              <a:ext uri="{FF2B5EF4-FFF2-40B4-BE49-F238E27FC236}">
                <a16:creationId xmlns:a16="http://schemas.microsoft.com/office/drawing/2014/main" id="{A9C8EB2E-116A-454C-A0F5-0E3E82D4A16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i-FI" altLang="en-US" dirty="0"/>
              <a:t>Sitten me tulemme ja käskemme lopettamaan. Käy läpi osa-alueittain, mitä ihminen on menettänyt ja miltä elämä ilman ainetta näyttää. Vieras elämäntapa ja luopuminen jostain on aina pelottavaa. Etenkin, kun valtakulttuurissa saa vain ”luuserin” tai ”narkkarin” leiman.</a:t>
            </a:r>
          </a:p>
          <a:p>
            <a:pPr eaLnBrk="1" hangingPunct="1"/>
            <a:r>
              <a:rPr lang="fi-FI" altLang="en-US" dirty="0"/>
              <a:t>Kuvaa arkea:  keho ei toimi (joko hitaalla tai nopealla, ei jaksa), jos pakeni jotain pahoja fiiliksiään aineisiin, niin ne palautuvat entistä voimakkaampina, ei käyttäviä kavereita ei ole ja kaveripiirissä saatu kunnioitus on poissa. Elämä on tylsää pahoinvointia yksin…</a:t>
            </a:r>
          </a:p>
          <a:p>
            <a:pPr eaLnBrk="1" hangingPunct="1"/>
            <a:endParaRPr lang="fi-FI" altLang="en-US" dirty="0"/>
          </a:p>
          <a:p>
            <a:pPr eaLnBrk="1" hangingPunct="1"/>
            <a:r>
              <a:rPr lang="fi-FI" altLang="en-US" dirty="0"/>
              <a:t>Tämän dian jälkeen ryhmätyö siitä, mikä muu voisi antaa jotain tilalle kyseisiin osa-alueisiin. Millä korvata siis päihteen antia.</a:t>
            </a:r>
          </a:p>
          <a:p>
            <a:pPr eaLnBrk="1" hangingPunct="1"/>
            <a:endParaRPr lang="fi-FI"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ian kuvan paikkamerkki 1">
            <a:extLst>
              <a:ext uri="{FF2B5EF4-FFF2-40B4-BE49-F238E27FC236}">
                <a16:creationId xmlns:a16="http://schemas.microsoft.com/office/drawing/2014/main" id="{6F2D625A-C05C-4340-A767-F2DBE06D3267}"/>
              </a:ext>
            </a:extLst>
          </p:cNvPr>
          <p:cNvSpPr>
            <a:spLocks noGrp="1" noRot="1" noChangeAspect="1" noTextEdit="1"/>
          </p:cNvSpPr>
          <p:nvPr>
            <p:ph type="sldImg"/>
          </p:nvPr>
        </p:nvSpPr>
        <p:spPr>
          <a:ln/>
        </p:spPr>
      </p:sp>
      <p:sp>
        <p:nvSpPr>
          <p:cNvPr id="16387" name="Huomautusten paikkamerkki 2">
            <a:extLst>
              <a:ext uri="{FF2B5EF4-FFF2-40B4-BE49-F238E27FC236}">
                <a16:creationId xmlns:a16="http://schemas.microsoft.com/office/drawing/2014/main" id="{66D2879E-20FB-4423-90CD-AFB6D267D43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i-FI" altLang="en-US"/>
              <a:t>Mitä tilalle viihdekäyttäjälle, mitä tilalle pitkän linjan käyttäjälle.</a:t>
            </a:r>
          </a:p>
          <a:p>
            <a:r>
              <a:rPr lang="fi-FI" altLang="en-US"/>
              <a:t>Miten vahvistaa kyseistä osa-aluetta, jotta aine ei antaisi siihen niin paljon ”sisältöä”.</a:t>
            </a:r>
          </a:p>
          <a:p>
            <a:r>
              <a:rPr lang="fi-FI" altLang="en-US"/>
              <a:t>Ei riitä, harrastaa jotain, vain on mietittävä, mitä juuri tällä paikkakunnalla harrastaa, mistä tietoa harrastuksesta, maksaako, tuleeko joku kaveriksi. Onko mahdollista saada joku tukihenkilö? Missä NA kokoontuu jne…</a:t>
            </a:r>
            <a:endParaRPr lang="en-US" altLang="en-US"/>
          </a:p>
        </p:txBody>
      </p:sp>
      <p:sp>
        <p:nvSpPr>
          <p:cNvPr id="16388" name="Dian numeron paikkamerkki 3">
            <a:extLst>
              <a:ext uri="{FF2B5EF4-FFF2-40B4-BE49-F238E27FC236}">
                <a16:creationId xmlns:a16="http://schemas.microsoft.com/office/drawing/2014/main" id="{70284289-E72A-4C9C-97BA-61ED034390E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0E82192-012E-4793-B2A5-1D24830620EE}" type="slidenum">
              <a:rPr lang="fi-FI" altLang="en-US" smtClean="0"/>
              <a:pPr>
                <a:spcBef>
                  <a:spcPct val="0"/>
                </a:spcBef>
              </a:pPr>
              <a:t>7</a:t>
            </a:fld>
            <a:endParaRPr lang="fi-FI"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AC5DE375-D5C7-465B-B93A-EAD7E41E505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6457989-6666-42E7-B385-342E9E9F23DB}" type="slidenum">
              <a:rPr lang="fi-FI" altLang="en-US" smtClean="0"/>
              <a:pPr>
                <a:spcBef>
                  <a:spcPct val="0"/>
                </a:spcBef>
              </a:pPr>
              <a:t>8</a:t>
            </a:fld>
            <a:endParaRPr lang="fi-FI" altLang="en-US"/>
          </a:p>
        </p:txBody>
      </p:sp>
      <p:sp>
        <p:nvSpPr>
          <p:cNvPr id="18435" name="Rectangle 2">
            <a:extLst>
              <a:ext uri="{FF2B5EF4-FFF2-40B4-BE49-F238E27FC236}">
                <a16:creationId xmlns:a16="http://schemas.microsoft.com/office/drawing/2014/main" id="{C737BC2F-3F30-4BD6-AD32-2FDE63E48E8B}"/>
              </a:ext>
            </a:extLst>
          </p:cNvPr>
          <p:cNvSpPr>
            <a:spLocks noGrp="1" noRot="1" noChangeAspect="1" noChangeArrowheads="1" noTextEdit="1"/>
          </p:cNvSpPr>
          <p:nvPr>
            <p:ph type="sldImg"/>
          </p:nvPr>
        </p:nvSpPr>
        <p:spPr>
          <a:ln/>
        </p:spPr>
      </p:sp>
      <p:sp>
        <p:nvSpPr>
          <p:cNvPr id="18436" name="Rectangle 3">
            <a:extLst>
              <a:ext uri="{FF2B5EF4-FFF2-40B4-BE49-F238E27FC236}">
                <a16:creationId xmlns:a16="http://schemas.microsoft.com/office/drawing/2014/main" id="{FC91DE2F-02BE-4CA4-B794-9C4283E8ADE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r>
              <a:rPr lang="fi-FI" altLang="en-US" dirty="0"/>
              <a:t>Näytä </a:t>
            </a:r>
            <a:r>
              <a:rPr lang="fi-FI" altLang="en-US" dirty="0" err="1"/>
              <a:t>ko</a:t>
            </a:r>
            <a:r>
              <a:rPr lang="fi-FI" altLang="en-US" dirty="0"/>
              <a:t> pallo aina sen jälkeen, kun kohta on käsitelty. "Lypsä" konkretiaa ja erilaisille persoonille sopivia vaihtoehtoja. </a:t>
            </a:r>
          </a:p>
          <a:p>
            <a:pPr eaLnBrk="1" hangingPunct="1">
              <a:lnSpc>
                <a:spcPct val="90000"/>
              </a:lnSpc>
            </a:pPr>
            <a:r>
              <a:rPr lang="fi-FI" altLang="en-US" u="sng" dirty="0"/>
              <a:t>Lyhyt</a:t>
            </a:r>
            <a:r>
              <a:rPr lang="fi-FI" altLang="en-US" dirty="0"/>
              <a:t> idealista ajatusten pohjaksi:</a:t>
            </a:r>
          </a:p>
          <a:p>
            <a:pPr eaLnBrk="1" hangingPunct="1">
              <a:lnSpc>
                <a:spcPct val="90000"/>
              </a:lnSpc>
            </a:pPr>
            <a:r>
              <a:rPr lang="fi-FI" altLang="en-US" dirty="0"/>
              <a:t>Fyysinen: sairauksien hoito (kaikkeen ei edes saa hoitoa, ennen kuin on ollut "kuivilla" tietyn ajan (hepatiittien hoito vaatii usein ½-1 vuoden kuivilla olon), liikuntaharrastus oman tason mukaan, vaihtoehtoisia rentoutumistapoja: sauna, hieronta, hyvä ruoka, musiikki, kylpylä tai jännitystapoja: leffat, seikkailupedagogiikka, jopa videopelit jne.</a:t>
            </a:r>
          </a:p>
          <a:p>
            <a:pPr eaLnBrk="1" hangingPunct="1">
              <a:lnSpc>
                <a:spcPct val="90000"/>
              </a:lnSpc>
            </a:pPr>
            <a:r>
              <a:rPr lang="fi-FI" altLang="en-US" dirty="0"/>
              <a:t>Psyykkinen: Itsevarmuutta harrastuksista (luettelo alueen mahdollisuuksista), onnistumisen kokemuksia (taide, musiikki, teatteri, vaikka SPR:n ensiapuryhmä), positiivinen palaute, </a:t>
            </a:r>
          </a:p>
          <a:p>
            <a:pPr eaLnBrk="1" hangingPunct="1">
              <a:lnSpc>
                <a:spcPct val="90000"/>
              </a:lnSpc>
            </a:pPr>
            <a:r>
              <a:rPr lang="fi-FI" altLang="en-US" dirty="0"/>
              <a:t>Henkinen: uskonnot, jooga, itämaiset lajit, filosofia, mietiskely, luonto jne.</a:t>
            </a:r>
          </a:p>
          <a:p>
            <a:pPr eaLnBrk="1" hangingPunct="1">
              <a:lnSpc>
                <a:spcPct val="90000"/>
              </a:lnSpc>
            </a:pPr>
            <a:r>
              <a:rPr lang="fi-FI" altLang="en-US" dirty="0"/>
              <a:t>Sosiaalinen: tukihenkilöt (mistä niitä saa omalla paikkakunnalla), uudet/vanhat harrastusryhmät, suhteiden palauttaminen sukulaisiin, jopa netti, NA ja AA yms. ryhmät, päihteettömät eri järjestöjen ryhmät, jne.</a:t>
            </a:r>
          </a:p>
          <a:p>
            <a:pPr eaLnBrk="1" hangingPunct="1">
              <a:lnSpc>
                <a:spcPct val="90000"/>
              </a:lnSpc>
            </a:pPr>
            <a:endParaRPr lang="fi-FI" altLang="en-US" dirty="0"/>
          </a:p>
          <a:p>
            <a:pPr eaLnBrk="1" hangingPunct="1">
              <a:lnSpc>
                <a:spcPct val="90000"/>
              </a:lnSpc>
            </a:pPr>
            <a:r>
              <a:rPr lang="fi-FI" altLang="en-US" dirty="0"/>
              <a:t>Yhteenveto: Riippuvuus on hyvin moninaista. Yleensä psyykkinen, henkinen ja sosiaalinen on jopa fyysistä vaikeampia hoitaa. Aika parantaa osan fyysisistä, mutta psyykkinen ja sosiaalinen vaatii "parantuakseen" enemmän. On mentävä kohti jotain, ei ainoastaan poispäin tai luovuttava. Uuden tavoittelu on luopumista motivoivampaa.</a:t>
            </a:r>
          </a:p>
          <a:p>
            <a:pPr eaLnBrk="1" hangingPunct="1">
              <a:lnSpc>
                <a:spcPct val="90000"/>
              </a:lnSpc>
            </a:pPr>
            <a:r>
              <a:rPr lang="fi-FI" altLang="en-US" dirty="0"/>
              <a:t>Riippuvuuden ymmärrys on yksi merkittävä osa koko päihdeongelman ymmärrystä ja hyvin oleellinen kohtaamisen kannalta.</a:t>
            </a:r>
          </a:p>
          <a:p>
            <a:pPr eaLnBrk="1" hangingPunct="1"/>
            <a:endParaRPr lang="fi-FI" alt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5">
            <a:extLst>
              <a:ext uri="{FF2B5EF4-FFF2-40B4-BE49-F238E27FC236}">
                <a16:creationId xmlns:a16="http://schemas.microsoft.com/office/drawing/2014/main" id="{1F3AF220-1D44-4E94-9579-ACA5604E8342}"/>
              </a:ext>
            </a:extLst>
          </p:cNvPr>
          <p:cNvSpPr>
            <a:spLocks noChangeArrowheads="1"/>
          </p:cNvSpPr>
          <p:nvPr userDrawn="1"/>
        </p:nvSpPr>
        <p:spPr bwMode="auto">
          <a:xfrm>
            <a:off x="179388" y="1549400"/>
            <a:ext cx="10328275" cy="510698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500">
                <a:solidFill>
                  <a:schemeClr val="tx1"/>
                </a:solidFill>
                <a:latin typeface="Times New Roman" pitchFamily="18" charset="0"/>
              </a:defRPr>
            </a:lvl1pPr>
            <a:lvl2pPr marL="742950" indent="-285750" eaLnBrk="0" hangingPunct="0">
              <a:defRPr sz="2500">
                <a:solidFill>
                  <a:schemeClr val="tx1"/>
                </a:solidFill>
                <a:latin typeface="Times New Roman" pitchFamily="18" charset="0"/>
              </a:defRPr>
            </a:lvl2pPr>
            <a:lvl3pPr marL="1143000" indent="-228600" eaLnBrk="0" hangingPunct="0">
              <a:defRPr sz="2500">
                <a:solidFill>
                  <a:schemeClr val="tx1"/>
                </a:solidFill>
                <a:latin typeface="Times New Roman" pitchFamily="18" charset="0"/>
              </a:defRPr>
            </a:lvl3pPr>
            <a:lvl4pPr marL="1600200" indent="-228600" eaLnBrk="0" hangingPunct="0">
              <a:defRPr sz="2500">
                <a:solidFill>
                  <a:schemeClr val="tx1"/>
                </a:solidFill>
                <a:latin typeface="Times New Roman" pitchFamily="18" charset="0"/>
              </a:defRPr>
            </a:lvl4pPr>
            <a:lvl5pPr marL="2057400" indent="-228600" eaLnBrk="0" hangingPunct="0">
              <a:defRPr sz="2500">
                <a:solidFill>
                  <a:schemeClr val="tx1"/>
                </a:solidFill>
                <a:latin typeface="Times New Roman" pitchFamily="18" charset="0"/>
              </a:defRPr>
            </a:lvl5pPr>
            <a:lvl6pPr marL="2514600" indent="-228600" eaLnBrk="0" fontAlgn="base" hangingPunct="0">
              <a:spcBef>
                <a:spcPct val="0"/>
              </a:spcBef>
              <a:spcAft>
                <a:spcPct val="0"/>
              </a:spcAft>
              <a:defRPr sz="2500">
                <a:solidFill>
                  <a:schemeClr val="tx1"/>
                </a:solidFill>
                <a:latin typeface="Times New Roman" pitchFamily="18" charset="0"/>
              </a:defRPr>
            </a:lvl6pPr>
            <a:lvl7pPr marL="2971800" indent="-228600" eaLnBrk="0" fontAlgn="base" hangingPunct="0">
              <a:spcBef>
                <a:spcPct val="0"/>
              </a:spcBef>
              <a:spcAft>
                <a:spcPct val="0"/>
              </a:spcAft>
              <a:defRPr sz="2500">
                <a:solidFill>
                  <a:schemeClr val="tx1"/>
                </a:solidFill>
                <a:latin typeface="Times New Roman" pitchFamily="18" charset="0"/>
              </a:defRPr>
            </a:lvl7pPr>
            <a:lvl8pPr marL="3429000" indent="-228600" eaLnBrk="0" fontAlgn="base" hangingPunct="0">
              <a:spcBef>
                <a:spcPct val="0"/>
              </a:spcBef>
              <a:spcAft>
                <a:spcPct val="0"/>
              </a:spcAft>
              <a:defRPr sz="2500">
                <a:solidFill>
                  <a:schemeClr val="tx1"/>
                </a:solidFill>
                <a:latin typeface="Times New Roman" pitchFamily="18" charset="0"/>
              </a:defRPr>
            </a:lvl8pPr>
            <a:lvl9pPr marL="3886200" indent="-228600" eaLnBrk="0" fontAlgn="base" hangingPunct="0">
              <a:spcBef>
                <a:spcPct val="0"/>
              </a:spcBef>
              <a:spcAft>
                <a:spcPct val="0"/>
              </a:spcAft>
              <a:defRPr sz="2500">
                <a:solidFill>
                  <a:schemeClr val="tx1"/>
                </a:solidFill>
                <a:latin typeface="Times New Roman" pitchFamily="18" charset="0"/>
              </a:defRPr>
            </a:lvl9pPr>
          </a:lstStyle>
          <a:p>
            <a:pPr eaLnBrk="1" hangingPunct="1">
              <a:defRPr/>
            </a:pPr>
            <a:endParaRPr lang="en-US" altLang="en-US"/>
          </a:p>
        </p:txBody>
      </p:sp>
      <p:sp>
        <p:nvSpPr>
          <p:cNvPr id="5" name="Rectangle 30">
            <a:extLst>
              <a:ext uri="{FF2B5EF4-FFF2-40B4-BE49-F238E27FC236}">
                <a16:creationId xmlns:a16="http://schemas.microsoft.com/office/drawing/2014/main" id="{F05A1583-88A8-486F-9940-F76EA0122AA8}"/>
              </a:ext>
            </a:extLst>
          </p:cNvPr>
          <p:cNvSpPr>
            <a:spLocks noChangeArrowheads="1"/>
          </p:cNvSpPr>
          <p:nvPr userDrawn="1"/>
        </p:nvSpPr>
        <p:spPr bwMode="auto">
          <a:xfrm>
            <a:off x="179388" y="6837363"/>
            <a:ext cx="10328275" cy="5334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500">
                <a:solidFill>
                  <a:schemeClr val="tx1"/>
                </a:solidFill>
                <a:latin typeface="Times New Roman" pitchFamily="18" charset="0"/>
              </a:defRPr>
            </a:lvl1pPr>
            <a:lvl2pPr marL="742950" indent="-285750" eaLnBrk="0" hangingPunct="0">
              <a:defRPr sz="2500">
                <a:solidFill>
                  <a:schemeClr val="tx1"/>
                </a:solidFill>
                <a:latin typeface="Times New Roman" pitchFamily="18" charset="0"/>
              </a:defRPr>
            </a:lvl2pPr>
            <a:lvl3pPr marL="1143000" indent="-228600" eaLnBrk="0" hangingPunct="0">
              <a:defRPr sz="2500">
                <a:solidFill>
                  <a:schemeClr val="tx1"/>
                </a:solidFill>
                <a:latin typeface="Times New Roman" pitchFamily="18" charset="0"/>
              </a:defRPr>
            </a:lvl3pPr>
            <a:lvl4pPr marL="1600200" indent="-228600" eaLnBrk="0" hangingPunct="0">
              <a:defRPr sz="2500">
                <a:solidFill>
                  <a:schemeClr val="tx1"/>
                </a:solidFill>
                <a:latin typeface="Times New Roman" pitchFamily="18" charset="0"/>
              </a:defRPr>
            </a:lvl4pPr>
            <a:lvl5pPr marL="2057400" indent="-228600" eaLnBrk="0" hangingPunct="0">
              <a:defRPr sz="2500">
                <a:solidFill>
                  <a:schemeClr val="tx1"/>
                </a:solidFill>
                <a:latin typeface="Times New Roman" pitchFamily="18" charset="0"/>
              </a:defRPr>
            </a:lvl5pPr>
            <a:lvl6pPr marL="2514600" indent="-228600" eaLnBrk="0" fontAlgn="base" hangingPunct="0">
              <a:spcBef>
                <a:spcPct val="0"/>
              </a:spcBef>
              <a:spcAft>
                <a:spcPct val="0"/>
              </a:spcAft>
              <a:defRPr sz="2500">
                <a:solidFill>
                  <a:schemeClr val="tx1"/>
                </a:solidFill>
                <a:latin typeface="Times New Roman" pitchFamily="18" charset="0"/>
              </a:defRPr>
            </a:lvl6pPr>
            <a:lvl7pPr marL="2971800" indent="-228600" eaLnBrk="0" fontAlgn="base" hangingPunct="0">
              <a:spcBef>
                <a:spcPct val="0"/>
              </a:spcBef>
              <a:spcAft>
                <a:spcPct val="0"/>
              </a:spcAft>
              <a:defRPr sz="2500">
                <a:solidFill>
                  <a:schemeClr val="tx1"/>
                </a:solidFill>
                <a:latin typeface="Times New Roman" pitchFamily="18" charset="0"/>
              </a:defRPr>
            </a:lvl7pPr>
            <a:lvl8pPr marL="3429000" indent="-228600" eaLnBrk="0" fontAlgn="base" hangingPunct="0">
              <a:spcBef>
                <a:spcPct val="0"/>
              </a:spcBef>
              <a:spcAft>
                <a:spcPct val="0"/>
              </a:spcAft>
              <a:defRPr sz="2500">
                <a:solidFill>
                  <a:schemeClr val="tx1"/>
                </a:solidFill>
                <a:latin typeface="Times New Roman" pitchFamily="18" charset="0"/>
              </a:defRPr>
            </a:lvl8pPr>
            <a:lvl9pPr marL="3886200" indent="-228600" eaLnBrk="0" fontAlgn="base" hangingPunct="0">
              <a:spcBef>
                <a:spcPct val="0"/>
              </a:spcBef>
              <a:spcAft>
                <a:spcPct val="0"/>
              </a:spcAft>
              <a:defRPr sz="2500">
                <a:solidFill>
                  <a:schemeClr val="tx1"/>
                </a:solidFill>
                <a:latin typeface="Times New Roman" pitchFamily="18" charset="0"/>
              </a:defRPr>
            </a:lvl9pPr>
          </a:lstStyle>
          <a:p>
            <a:pPr eaLnBrk="1" hangingPunct="1">
              <a:defRPr/>
            </a:pPr>
            <a:endParaRPr lang="en-US" altLang="en-US"/>
          </a:p>
        </p:txBody>
      </p:sp>
      <p:sp>
        <p:nvSpPr>
          <p:cNvPr id="6" name="Text Box 33">
            <a:extLst>
              <a:ext uri="{FF2B5EF4-FFF2-40B4-BE49-F238E27FC236}">
                <a16:creationId xmlns:a16="http://schemas.microsoft.com/office/drawing/2014/main" id="{1EC9ED2C-C83E-49E7-A7FE-1A09A806703A}"/>
              </a:ext>
            </a:extLst>
          </p:cNvPr>
          <p:cNvSpPr txBox="1">
            <a:spLocks noChangeArrowheads="1"/>
          </p:cNvSpPr>
          <p:nvPr userDrawn="1"/>
        </p:nvSpPr>
        <p:spPr bwMode="auto">
          <a:xfrm>
            <a:off x="8897938" y="6991350"/>
            <a:ext cx="1022350"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866" tIns="47933" rIns="95866" bIns="47933">
            <a:spAutoFit/>
          </a:bodyPr>
          <a:lstStyle>
            <a:lvl1pPr defTabSz="958850" eaLnBrk="0" hangingPunct="0">
              <a:defRPr sz="2500">
                <a:solidFill>
                  <a:schemeClr val="tx1"/>
                </a:solidFill>
                <a:latin typeface="Times New Roman" pitchFamily="18" charset="0"/>
              </a:defRPr>
            </a:lvl1pPr>
            <a:lvl2pPr marL="742950" indent="-285750" defTabSz="958850" eaLnBrk="0" hangingPunct="0">
              <a:defRPr sz="2500">
                <a:solidFill>
                  <a:schemeClr val="tx1"/>
                </a:solidFill>
                <a:latin typeface="Times New Roman" pitchFamily="18" charset="0"/>
              </a:defRPr>
            </a:lvl2pPr>
            <a:lvl3pPr marL="1143000" indent="-228600" defTabSz="958850" eaLnBrk="0" hangingPunct="0">
              <a:defRPr sz="2500">
                <a:solidFill>
                  <a:schemeClr val="tx1"/>
                </a:solidFill>
                <a:latin typeface="Times New Roman" pitchFamily="18" charset="0"/>
              </a:defRPr>
            </a:lvl3pPr>
            <a:lvl4pPr marL="1600200" indent="-228600" defTabSz="958850" eaLnBrk="0" hangingPunct="0">
              <a:defRPr sz="2500">
                <a:solidFill>
                  <a:schemeClr val="tx1"/>
                </a:solidFill>
                <a:latin typeface="Times New Roman" pitchFamily="18" charset="0"/>
              </a:defRPr>
            </a:lvl4pPr>
            <a:lvl5pPr marL="2057400" indent="-228600" defTabSz="958850" eaLnBrk="0" hangingPunct="0">
              <a:defRPr sz="2500">
                <a:solidFill>
                  <a:schemeClr val="tx1"/>
                </a:solidFill>
                <a:latin typeface="Times New Roman" pitchFamily="18" charset="0"/>
              </a:defRPr>
            </a:lvl5pPr>
            <a:lvl6pPr marL="2514600" indent="-228600" defTabSz="958850" eaLnBrk="0" fontAlgn="base" hangingPunct="0">
              <a:spcBef>
                <a:spcPct val="0"/>
              </a:spcBef>
              <a:spcAft>
                <a:spcPct val="0"/>
              </a:spcAft>
              <a:defRPr sz="2500">
                <a:solidFill>
                  <a:schemeClr val="tx1"/>
                </a:solidFill>
                <a:latin typeface="Times New Roman" pitchFamily="18" charset="0"/>
              </a:defRPr>
            </a:lvl6pPr>
            <a:lvl7pPr marL="2971800" indent="-228600" defTabSz="958850" eaLnBrk="0" fontAlgn="base" hangingPunct="0">
              <a:spcBef>
                <a:spcPct val="0"/>
              </a:spcBef>
              <a:spcAft>
                <a:spcPct val="0"/>
              </a:spcAft>
              <a:defRPr sz="2500">
                <a:solidFill>
                  <a:schemeClr val="tx1"/>
                </a:solidFill>
                <a:latin typeface="Times New Roman" pitchFamily="18" charset="0"/>
              </a:defRPr>
            </a:lvl7pPr>
            <a:lvl8pPr marL="3429000" indent="-228600" defTabSz="958850" eaLnBrk="0" fontAlgn="base" hangingPunct="0">
              <a:spcBef>
                <a:spcPct val="0"/>
              </a:spcBef>
              <a:spcAft>
                <a:spcPct val="0"/>
              </a:spcAft>
              <a:defRPr sz="2500">
                <a:solidFill>
                  <a:schemeClr val="tx1"/>
                </a:solidFill>
                <a:latin typeface="Times New Roman" pitchFamily="18" charset="0"/>
              </a:defRPr>
            </a:lvl8pPr>
            <a:lvl9pPr marL="3886200" indent="-228600" defTabSz="958850" eaLnBrk="0" fontAlgn="base" hangingPunct="0">
              <a:spcBef>
                <a:spcPct val="0"/>
              </a:spcBef>
              <a:spcAft>
                <a:spcPct val="0"/>
              </a:spcAft>
              <a:defRPr sz="2500">
                <a:solidFill>
                  <a:schemeClr val="tx1"/>
                </a:solidFill>
                <a:latin typeface="Times New Roman" pitchFamily="18" charset="0"/>
              </a:defRPr>
            </a:lvl9pPr>
          </a:lstStyle>
          <a:p>
            <a:pPr algn="r" eaLnBrk="1" hangingPunct="1">
              <a:defRPr/>
            </a:pPr>
            <a:r>
              <a:rPr lang="fi-FI" altLang="en-US" sz="1100">
                <a:solidFill>
                  <a:schemeClr val="bg1"/>
                </a:solidFill>
                <a:latin typeface="Verdana" pitchFamily="34" charset="0"/>
              </a:rPr>
              <a:t>PÄIHDETYÖ</a:t>
            </a:r>
          </a:p>
        </p:txBody>
      </p:sp>
      <p:pic>
        <p:nvPicPr>
          <p:cNvPr id="7" name="Picture 39" descr="PR_pun">
            <a:extLst>
              <a:ext uri="{FF2B5EF4-FFF2-40B4-BE49-F238E27FC236}">
                <a16:creationId xmlns:a16="http://schemas.microsoft.com/office/drawing/2014/main" id="{1576464C-D40F-4991-8E16-C1E3E306BF8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743950" y="533400"/>
            <a:ext cx="174942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1" name="Rectangle 3"/>
          <p:cNvSpPr>
            <a:spLocks noGrp="1" noChangeArrowheads="1"/>
          </p:cNvSpPr>
          <p:nvPr>
            <p:ph type="subTitle" idx="1"/>
          </p:nvPr>
        </p:nvSpPr>
        <p:spPr>
          <a:xfrm>
            <a:off x="495300" y="4321175"/>
            <a:ext cx="9090025" cy="1930400"/>
          </a:xfrm>
        </p:spPr>
        <p:txBody>
          <a:bodyPr/>
          <a:lstStyle>
            <a:lvl1pPr marL="0" indent="0">
              <a:buFont typeface="Times" charset="0"/>
              <a:buNone/>
              <a:defRPr sz="3000">
                <a:solidFill>
                  <a:schemeClr val="bg1"/>
                </a:solidFill>
              </a:defRPr>
            </a:lvl1pPr>
          </a:lstStyle>
          <a:p>
            <a:r>
              <a:rPr lang="fi-FI" dirty="0" err="1"/>
              <a:t>Click</a:t>
            </a:r>
            <a:r>
              <a:rPr lang="fi-FI" dirty="0"/>
              <a:t> to </a:t>
            </a:r>
            <a:r>
              <a:rPr lang="fi-FI" dirty="0" err="1"/>
              <a:t>edit</a:t>
            </a:r>
            <a:r>
              <a:rPr lang="fi-FI" dirty="0"/>
              <a:t> </a:t>
            </a:r>
            <a:r>
              <a:rPr lang="fi-FI" dirty="0" err="1"/>
              <a:t>Master</a:t>
            </a:r>
            <a:r>
              <a:rPr lang="fi-FI" dirty="0"/>
              <a:t> </a:t>
            </a:r>
            <a:r>
              <a:rPr lang="fi-FI" dirty="0" err="1"/>
              <a:t>subtitle</a:t>
            </a:r>
            <a:r>
              <a:rPr lang="fi-FI" dirty="0"/>
              <a:t> </a:t>
            </a:r>
            <a:r>
              <a:rPr lang="fi-FI" dirty="0" err="1"/>
              <a:t>style</a:t>
            </a:r>
            <a:endParaRPr lang="fi-FI" dirty="0"/>
          </a:p>
        </p:txBody>
      </p:sp>
      <p:sp>
        <p:nvSpPr>
          <p:cNvPr id="27677" name="Rectangle 29"/>
          <p:cNvSpPr>
            <a:spLocks noGrp="1" noChangeArrowheads="1"/>
          </p:cNvSpPr>
          <p:nvPr>
            <p:ph type="ctrTitle" sz="quarter"/>
          </p:nvPr>
        </p:nvSpPr>
        <p:spPr>
          <a:xfrm>
            <a:off x="487363" y="2519363"/>
            <a:ext cx="9090025" cy="1620837"/>
          </a:xfrm>
        </p:spPr>
        <p:txBody>
          <a:bodyPr lIns="91440" tIns="45720" rIns="91440" bIns="45720"/>
          <a:lstStyle>
            <a:lvl1pPr>
              <a:lnSpc>
                <a:spcPts val="5000"/>
              </a:lnSpc>
              <a:defRPr sz="4000" b="1">
                <a:solidFill>
                  <a:schemeClr val="accent2"/>
                </a:solidFill>
              </a:defRPr>
            </a:lvl1pPr>
          </a:lstStyle>
          <a:p>
            <a:r>
              <a:rPr lang="fi-FI"/>
              <a:t>Click to edit Master title style</a:t>
            </a:r>
          </a:p>
        </p:txBody>
      </p:sp>
    </p:spTree>
    <p:extLst>
      <p:ext uri="{BB962C8B-B14F-4D97-AF65-F5344CB8AC3E}">
        <p14:creationId xmlns:p14="http://schemas.microsoft.com/office/powerpoint/2010/main" val="1671492686"/>
      </p:ext>
    </p:extLst>
  </p:cSld>
  <p:clrMapOvr>
    <a:masterClrMapping/>
  </p:clrMapOvr>
  <p:transition>
    <p:cover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Rectangle 4">
            <a:extLst>
              <a:ext uri="{FF2B5EF4-FFF2-40B4-BE49-F238E27FC236}">
                <a16:creationId xmlns:a16="http://schemas.microsoft.com/office/drawing/2014/main" id="{7C41E104-D007-4802-B53A-2EB5D6CD52A0}"/>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4065588164"/>
      </p:ext>
    </p:extLst>
  </p:cSld>
  <p:clrMapOvr>
    <a:masterClrMapping/>
  </p:clrMapOvr>
  <p:transition>
    <p:cover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70813" y="230188"/>
            <a:ext cx="2419350" cy="6426200"/>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509588" y="230188"/>
            <a:ext cx="7108825" cy="6426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Rectangle 4">
            <a:extLst>
              <a:ext uri="{FF2B5EF4-FFF2-40B4-BE49-F238E27FC236}">
                <a16:creationId xmlns:a16="http://schemas.microsoft.com/office/drawing/2014/main" id="{43AA681B-3176-40B3-A1B1-C2B4F4CBA672}"/>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3684896200"/>
      </p:ext>
    </p:extLst>
  </p:cSld>
  <p:clrMapOvr>
    <a:masterClrMapping/>
  </p:clrMapOvr>
  <p:transition>
    <p:cover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52450" y="230188"/>
            <a:ext cx="7705725" cy="13716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509588" y="1906588"/>
            <a:ext cx="4764087" cy="474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5426075" y="1906588"/>
            <a:ext cx="4764088" cy="474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Rectangle 4">
            <a:extLst>
              <a:ext uri="{FF2B5EF4-FFF2-40B4-BE49-F238E27FC236}">
                <a16:creationId xmlns:a16="http://schemas.microsoft.com/office/drawing/2014/main" id="{27D9CD42-335D-4962-9F21-B0EED8D1775B}"/>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2756095797"/>
      </p:ext>
    </p:extLst>
  </p:cSld>
  <p:clrMapOvr>
    <a:masterClrMapping/>
  </p:clrMapOvr>
  <p:transition>
    <p:cover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Rectangle 4">
            <a:extLst>
              <a:ext uri="{FF2B5EF4-FFF2-40B4-BE49-F238E27FC236}">
                <a16:creationId xmlns:a16="http://schemas.microsoft.com/office/drawing/2014/main" id="{11D7E20E-9BF9-4A46-B8CC-B43BBBE62B8C}"/>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786499791"/>
      </p:ext>
    </p:extLst>
  </p:cSld>
  <p:clrMapOvr>
    <a:masterClrMapping/>
  </p:clrMapOvr>
  <p:transition>
    <p:cover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44550" y="4859338"/>
            <a:ext cx="9090025" cy="1501775"/>
          </a:xfrm>
        </p:spPr>
        <p:txBody>
          <a:bodyPr anchor="t"/>
          <a:lstStyle>
            <a:lvl1pPr algn="l">
              <a:defRPr sz="4000" b="1" cap="all"/>
            </a:lvl1pPr>
          </a:lstStyle>
          <a:p>
            <a:r>
              <a:rPr lang="en-US"/>
              <a:t>Click to edit Master title style</a:t>
            </a:r>
            <a:endParaRPr lang="fi-FI"/>
          </a:p>
        </p:txBody>
      </p:sp>
      <p:sp>
        <p:nvSpPr>
          <p:cNvPr id="3" name="Text Placeholder 2"/>
          <p:cNvSpPr>
            <a:spLocks noGrp="1"/>
          </p:cNvSpPr>
          <p:nvPr>
            <p:ph type="body" idx="1"/>
          </p:nvPr>
        </p:nvSpPr>
        <p:spPr>
          <a:xfrm>
            <a:off x="844550" y="3205163"/>
            <a:ext cx="9090025"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63CE0C2F-BC7C-446D-8AB2-8147C6F79DB7}"/>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3560013503"/>
      </p:ext>
    </p:extLst>
  </p:cSld>
  <p:clrMapOvr>
    <a:masterClrMapping/>
  </p:clrMapOvr>
  <p:transition>
    <p:cover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Content Placeholder 2"/>
          <p:cNvSpPr>
            <a:spLocks noGrp="1"/>
          </p:cNvSpPr>
          <p:nvPr>
            <p:ph sz="half" idx="1"/>
          </p:nvPr>
        </p:nvSpPr>
        <p:spPr>
          <a:xfrm>
            <a:off x="509588" y="1906588"/>
            <a:ext cx="4764087" cy="474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5426075" y="1906588"/>
            <a:ext cx="4764088" cy="474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Rectangle 4">
            <a:extLst>
              <a:ext uri="{FF2B5EF4-FFF2-40B4-BE49-F238E27FC236}">
                <a16:creationId xmlns:a16="http://schemas.microsoft.com/office/drawing/2014/main" id="{CC4AC481-9379-4F04-A1D6-5CA274081ED5}"/>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3411483125"/>
      </p:ext>
    </p:extLst>
  </p:cSld>
  <p:clrMapOvr>
    <a:masterClrMapping/>
  </p:clrMapOvr>
  <p:transition>
    <p:cover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4988" y="303213"/>
            <a:ext cx="9623425" cy="1260475"/>
          </a:xfrm>
        </p:spPr>
        <p:txBody>
          <a:bodyPr/>
          <a:lstStyle>
            <a:lvl1pPr>
              <a:defRPr/>
            </a:lvl1pPr>
          </a:lstStyle>
          <a:p>
            <a:r>
              <a:rPr lang="en-US"/>
              <a:t>Click to edit Master title style</a:t>
            </a:r>
            <a:endParaRPr lang="fi-FI"/>
          </a:p>
        </p:txBody>
      </p:sp>
      <p:sp>
        <p:nvSpPr>
          <p:cNvPr id="3" name="Text Placeholder 2"/>
          <p:cNvSpPr>
            <a:spLocks noGrp="1"/>
          </p:cNvSpPr>
          <p:nvPr>
            <p:ph type="body" idx="1"/>
          </p:nvPr>
        </p:nvSpPr>
        <p:spPr>
          <a:xfrm>
            <a:off x="534988" y="1692275"/>
            <a:ext cx="4724400"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4988" y="2397125"/>
            <a:ext cx="4724400" cy="43576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Text Placeholder 4"/>
          <p:cNvSpPr>
            <a:spLocks noGrp="1"/>
          </p:cNvSpPr>
          <p:nvPr>
            <p:ph type="body" sz="quarter" idx="3"/>
          </p:nvPr>
        </p:nvSpPr>
        <p:spPr>
          <a:xfrm>
            <a:off x="5432425" y="1692275"/>
            <a:ext cx="472598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432425" y="2397125"/>
            <a:ext cx="4725988" cy="43576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7" name="Rectangle 4">
            <a:extLst>
              <a:ext uri="{FF2B5EF4-FFF2-40B4-BE49-F238E27FC236}">
                <a16:creationId xmlns:a16="http://schemas.microsoft.com/office/drawing/2014/main" id="{116F6AF5-8B37-44CA-BA07-D156ECE9CA3E}"/>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1717363572"/>
      </p:ext>
    </p:extLst>
  </p:cSld>
  <p:clrMapOvr>
    <a:masterClrMapping/>
  </p:clrMapOvr>
  <p:transition>
    <p:cover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Rectangle 4">
            <a:extLst>
              <a:ext uri="{FF2B5EF4-FFF2-40B4-BE49-F238E27FC236}">
                <a16:creationId xmlns:a16="http://schemas.microsoft.com/office/drawing/2014/main" id="{7A4AE403-83B8-4FA6-A11F-760AAF770F1D}"/>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2170934888"/>
      </p:ext>
    </p:extLst>
  </p:cSld>
  <p:clrMapOvr>
    <a:masterClrMapping/>
  </p:clrMapOvr>
  <p:transition>
    <p:cover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C8202A2-48FB-4C5E-A4BC-B66A34B922F6}"/>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4178159358"/>
      </p:ext>
    </p:extLst>
  </p:cSld>
  <p:clrMapOvr>
    <a:masterClrMapping/>
  </p:clrMapOvr>
  <p:transition>
    <p:cover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4988" y="301625"/>
            <a:ext cx="3517900" cy="1281113"/>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4181475" y="301625"/>
            <a:ext cx="5976938" cy="64531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534988" y="1582738"/>
            <a:ext cx="3517900"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06ABEAAF-AA9A-49CC-A055-1F3F1AF3F755}"/>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3155190916"/>
      </p:ext>
    </p:extLst>
  </p:cSld>
  <p:clrMapOvr>
    <a:masterClrMapping/>
  </p:clrMapOvr>
  <p:transition>
    <p:cover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95500" y="5292725"/>
            <a:ext cx="6416675" cy="625475"/>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2095500" y="676275"/>
            <a:ext cx="6416675" cy="45354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i-FI" noProof="0"/>
          </a:p>
        </p:txBody>
      </p:sp>
      <p:sp>
        <p:nvSpPr>
          <p:cNvPr id="4" name="Text Placeholder 3"/>
          <p:cNvSpPr>
            <a:spLocks noGrp="1"/>
          </p:cNvSpPr>
          <p:nvPr>
            <p:ph type="body" sz="half" idx="2"/>
          </p:nvPr>
        </p:nvSpPr>
        <p:spPr>
          <a:xfrm>
            <a:off x="2095500" y="5918200"/>
            <a:ext cx="6416675" cy="8874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24ADBBCA-FE0B-4275-A29C-C33BAB8D5C29}"/>
              </a:ext>
            </a:extLst>
          </p:cNvPr>
          <p:cNvSpPr>
            <a:spLocks noGrp="1" noChangeArrowheads="1"/>
          </p:cNvSpPr>
          <p:nvPr>
            <p:ph type="dt" sz="half" idx="10"/>
          </p:nvPr>
        </p:nvSpPr>
        <p:spPr>
          <a:ln/>
        </p:spPr>
        <p:txBody>
          <a:bodyPr/>
          <a:lstStyle>
            <a:lvl1pPr>
              <a:defRPr/>
            </a:lvl1pPr>
          </a:lstStyle>
          <a:p>
            <a:pPr>
              <a:defRPr/>
            </a:pPr>
            <a:endParaRPr lang="fi-FI"/>
          </a:p>
        </p:txBody>
      </p:sp>
    </p:spTree>
    <p:extLst>
      <p:ext uri="{BB962C8B-B14F-4D97-AF65-F5344CB8AC3E}">
        <p14:creationId xmlns:p14="http://schemas.microsoft.com/office/powerpoint/2010/main" val="3221931988"/>
      </p:ext>
    </p:extLst>
  </p:cSld>
  <p:clrMapOvr>
    <a:masterClrMapping/>
  </p:clrMapOvr>
  <p:transition>
    <p:cover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DBE1EEF9-81F1-4B3B-A79F-214EC0946C42}"/>
              </a:ext>
            </a:extLst>
          </p:cNvPr>
          <p:cNvSpPr>
            <a:spLocks noChangeArrowheads="1"/>
          </p:cNvSpPr>
          <p:nvPr/>
        </p:nvSpPr>
        <p:spPr bwMode="auto">
          <a:xfrm>
            <a:off x="179388" y="6837363"/>
            <a:ext cx="10328275" cy="5334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500">
                <a:solidFill>
                  <a:schemeClr val="tx1"/>
                </a:solidFill>
                <a:latin typeface="Times New Roman" pitchFamily="18" charset="0"/>
              </a:defRPr>
            </a:lvl1pPr>
            <a:lvl2pPr marL="742950" indent="-285750" eaLnBrk="0" hangingPunct="0">
              <a:defRPr sz="2500">
                <a:solidFill>
                  <a:schemeClr val="tx1"/>
                </a:solidFill>
                <a:latin typeface="Times New Roman" pitchFamily="18" charset="0"/>
              </a:defRPr>
            </a:lvl2pPr>
            <a:lvl3pPr marL="1143000" indent="-228600" eaLnBrk="0" hangingPunct="0">
              <a:defRPr sz="2500">
                <a:solidFill>
                  <a:schemeClr val="tx1"/>
                </a:solidFill>
                <a:latin typeface="Times New Roman" pitchFamily="18" charset="0"/>
              </a:defRPr>
            </a:lvl3pPr>
            <a:lvl4pPr marL="1600200" indent="-228600" eaLnBrk="0" hangingPunct="0">
              <a:defRPr sz="2500">
                <a:solidFill>
                  <a:schemeClr val="tx1"/>
                </a:solidFill>
                <a:latin typeface="Times New Roman" pitchFamily="18" charset="0"/>
              </a:defRPr>
            </a:lvl4pPr>
            <a:lvl5pPr marL="2057400" indent="-228600" eaLnBrk="0" hangingPunct="0">
              <a:defRPr sz="2500">
                <a:solidFill>
                  <a:schemeClr val="tx1"/>
                </a:solidFill>
                <a:latin typeface="Times New Roman" pitchFamily="18" charset="0"/>
              </a:defRPr>
            </a:lvl5pPr>
            <a:lvl6pPr marL="2514600" indent="-228600" eaLnBrk="0" fontAlgn="base" hangingPunct="0">
              <a:spcBef>
                <a:spcPct val="0"/>
              </a:spcBef>
              <a:spcAft>
                <a:spcPct val="0"/>
              </a:spcAft>
              <a:defRPr sz="2500">
                <a:solidFill>
                  <a:schemeClr val="tx1"/>
                </a:solidFill>
                <a:latin typeface="Times New Roman" pitchFamily="18" charset="0"/>
              </a:defRPr>
            </a:lvl6pPr>
            <a:lvl7pPr marL="2971800" indent="-228600" eaLnBrk="0" fontAlgn="base" hangingPunct="0">
              <a:spcBef>
                <a:spcPct val="0"/>
              </a:spcBef>
              <a:spcAft>
                <a:spcPct val="0"/>
              </a:spcAft>
              <a:defRPr sz="2500">
                <a:solidFill>
                  <a:schemeClr val="tx1"/>
                </a:solidFill>
                <a:latin typeface="Times New Roman" pitchFamily="18" charset="0"/>
              </a:defRPr>
            </a:lvl7pPr>
            <a:lvl8pPr marL="3429000" indent="-228600" eaLnBrk="0" fontAlgn="base" hangingPunct="0">
              <a:spcBef>
                <a:spcPct val="0"/>
              </a:spcBef>
              <a:spcAft>
                <a:spcPct val="0"/>
              </a:spcAft>
              <a:defRPr sz="2500">
                <a:solidFill>
                  <a:schemeClr val="tx1"/>
                </a:solidFill>
                <a:latin typeface="Times New Roman" pitchFamily="18" charset="0"/>
              </a:defRPr>
            </a:lvl8pPr>
            <a:lvl9pPr marL="3886200" indent="-228600" eaLnBrk="0" fontAlgn="base" hangingPunct="0">
              <a:spcBef>
                <a:spcPct val="0"/>
              </a:spcBef>
              <a:spcAft>
                <a:spcPct val="0"/>
              </a:spcAft>
              <a:defRPr sz="2500">
                <a:solidFill>
                  <a:schemeClr val="tx1"/>
                </a:solidFill>
                <a:latin typeface="Times New Roman" pitchFamily="18" charset="0"/>
              </a:defRPr>
            </a:lvl9pPr>
          </a:lstStyle>
          <a:p>
            <a:pPr eaLnBrk="1" hangingPunct="1">
              <a:defRPr/>
            </a:pPr>
            <a:endParaRPr lang="en-US" altLang="en-US"/>
          </a:p>
        </p:txBody>
      </p:sp>
      <p:sp>
        <p:nvSpPr>
          <p:cNvPr id="1027" name="Rectangle 2">
            <a:extLst>
              <a:ext uri="{FF2B5EF4-FFF2-40B4-BE49-F238E27FC236}">
                <a16:creationId xmlns:a16="http://schemas.microsoft.com/office/drawing/2014/main" id="{101EE453-4443-4502-A962-E6B5DFE2BB91}"/>
              </a:ext>
            </a:extLst>
          </p:cNvPr>
          <p:cNvSpPr>
            <a:spLocks noGrp="1" noChangeArrowheads="1"/>
          </p:cNvSpPr>
          <p:nvPr>
            <p:ph type="title"/>
          </p:nvPr>
        </p:nvSpPr>
        <p:spPr bwMode="auto">
          <a:xfrm>
            <a:off x="552450" y="230188"/>
            <a:ext cx="7705725"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fi-FI" altLang="en-US"/>
              <a:t>Click to edit Master title style</a:t>
            </a:r>
          </a:p>
        </p:txBody>
      </p:sp>
      <p:sp>
        <p:nvSpPr>
          <p:cNvPr id="1028" name="Rectangle 3">
            <a:extLst>
              <a:ext uri="{FF2B5EF4-FFF2-40B4-BE49-F238E27FC236}">
                <a16:creationId xmlns:a16="http://schemas.microsoft.com/office/drawing/2014/main" id="{9CA0DCF1-6703-47F9-AEFF-1410FF6BCAEE}"/>
              </a:ext>
            </a:extLst>
          </p:cNvPr>
          <p:cNvSpPr>
            <a:spLocks noGrp="1" noChangeArrowheads="1"/>
          </p:cNvSpPr>
          <p:nvPr>
            <p:ph type="body" idx="1"/>
          </p:nvPr>
        </p:nvSpPr>
        <p:spPr bwMode="auto">
          <a:xfrm>
            <a:off x="509588" y="1906588"/>
            <a:ext cx="9680575" cy="474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4073" tIns="52035" rIns="104073" bIns="52035" numCol="1" anchor="t" anchorCtr="0" compatLnSpc="1">
            <a:prstTxWarp prst="textNoShape">
              <a:avLst/>
            </a:prstTxWarp>
          </a:bodyPr>
          <a:lstStyle/>
          <a:p>
            <a:pPr lvl="0"/>
            <a:r>
              <a:rPr lang="fi-FI" altLang="en-US"/>
              <a:t>Click to edit Master text styles</a:t>
            </a:r>
          </a:p>
          <a:p>
            <a:pPr lvl="1"/>
            <a:r>
              <a:rPr lang="fi-FI" altLang="en-US"/>
              <a:t>Second level</a:t>
            </a:r>
          </a:p>
          <a:p>
            <a:pPr lvl="2"/>
            <a:r>
              <a:rPr lang="fi-FI" altLang="en-US"/>
              <a:t>Third level</a:t>
            </a:r>
          </a:p>
          <a:p>
            <a:pPr lvl="3"/>
            <a:r>
              <a:rPr lang="fi-FI" altLang="en-US"/>
              <a:t>Fourth level</a:t>
            </a:r>
          </a:p>
          <a:p>
            <a:pPr lvl="4"/>
            <a:r>
              <a:rPr lang="fi-FI" altLang="en-US"/>
              <a:t>Fifth level</a:t>
            </a:r>
          </a:p>
        </p:txBody>
      </p:sp>
      <p:sp>
        <p:nvSpPr>
          <p:cNvPr id="2" name="Rectangle 4">
            <a:extLst>
              <a:ext uri="{FF2B5EF4-FFF2-40B4-BE49-F238E27FC236}">
                <a16:creationId xmlns:a16="http://schemas.microsoft.com/office/drawing/2014/main" id="{839FC258-47A4-4A19-B808-6FE01D76358C}"/>
              </a:ext>
            </a:extLst>
          </p:cNvPr>
          <p:cNvSpPr>
            <a:spLocks noGrp="1" noChangeArrowheads="1"/>
          </p:cNvSpPr>
          <p:nvPr>
            <p:ph type="dt" sz="half" idx="2"/>
          </p:nvPr>
        </p:nvSpPr>
        <p:spPr bwMode="auto">
          <a:xfrm>
            <a:off x="5526088" y="7007225"/>
            <a:ext cx="2227262" cy="503238"/>
          </a:xfrm>
          <a:prstGeom prst="rect">
            <a:avLst/>
          </a:prstGeom>
          <a:noFill/>
          <a:ln w="9525">
            <a:noFill/>
            <a:miter lim="800000"/>
            <a:headEnd/>
            <a:tailEnd/>
          </a:ln>
          <a:effectLst/>
        </p:spPr>
        <p:txBody>
          <a:bodyPr vert="horz" wrap="square" lIns="104073" tIns="52035" rIns="104073" bIns="52035" numCol="1" anchor="t" anchorCtr="0" compatLnSpc="1">
            <a:prstTxWarp prst="textNoShape">
              <a:avLst/>
            </a:prstTxWarp>
          </a:bodyPr>
          <a:lstStyle>
            <a:lvl1pPr eaLnBrk="1" hangingPunct="1">
              <a:defRPr sz="1100">
                <a:solidFill>
                  <a:schemeClr val="bg1"/>
                </a:solidFill>
                <a:latin typeface="Verdana" pitchFamily="34" charset="0"/>
              </a:defRPr>
            </a:lvl1pPr>
          </a:lstStyle>
          <a:p>
            <a:pPr>
              <a:defRPr/>
            </a:pPr>
            <a:endParaRPr lang="fi-FI"/>
          </a:p>
        </p:txBody>
      </p:sp>
      <p:sp>
        <p:nvSpPr>
          <p:cNvPr id="1030" name="Text Box 9">
            <a:extLst>
              <a:ext uri="{FF2B5EF4-FFF2-40B4-BE49-F238E27FC236}">
                <a16:creationId xmlns:a16="http://schemas.microsoft.com/office/drawing/2014/main" id="{CF413099-E933-4BF9-8917-DD3F8066C116}"/>
              </a:ext>
            </a:extLst>
          </p:cNvPr>
          <p:cNvSpPr txBox="1">
            <a:spLocks noChangeArrowheads="1"/>
          </p:cNvSpPr>
          <p:nvPr/>
        </p:nvSpPr>
        <p:spPr bwMode="auto">
          <a:xfrm>
            <a:off x="666750" y="6932613"/>
            <a:ext cx="2500313" cy="35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4073" tIns="52035" rIns="104073" bIns="52035">
            <a:spAutoFit/>
          </a:bodyPr>
          <a:lstStyle>
            <a:lvl1pPr defTabSz="1041400" eaLnBrk="0" hangingPunct="0">
              <a:defRPr sz="2500">
                <a:solidFill>
                  <a:schemeClr val="tx1"/>
                </a:solidFill>
                <a:latin typeface="Times New Roman" pitchFamily="18" charset="0"/>
              </a:defRPr>
            </a:lvl1pPr>
            <a:lvl2pPr marL="742950" indent="-285750" defTabSz="1041400" eaLnBrk="0" hangingPunct="0">
              <a:defRPr sz="2500">
                <a:solidFill>
                  <a:schemeClr val="tx1"/>
                </a:solidFill>
                <a:latin typeface="Times New Roman" pitchFamily="18" charset="0"/>
              </a:defRPr>
            </a:lvl2pPr>
            <a:lvl3pPr marL="1143000" indent="-228600" defTabSz="1041400" eaLnBrk="0" hangingPunct="0">
              <a:defRPr sz="2500">
                <a:solidFill>
                  <a:schemeClr val="tx1"/>
                </a:solidFill>
                <a:latin typeface="Times New Roman" pitchFamily="18" charset="0"/>
              </a:defRPr>
            </a:lvl3pPr>
            <a:lvl4pPr marL="1600200" indent="-228600" defTabSz="1041400" eaLnBrk="0" hangingPunct="0">
              <a:defRPr sz="2500">
                <a:solidFill>
                  <a:schemeClr val="tx1"/>
                </a:solidFill>
                <a:latin typeface="Times New Roman" pitchFamily="18" charset="0"/>
              </a:defRPr>
            </a:lvl4pPr>
            <a:lvl5pPr marL="2057400" indent="-228600" defTabSz="1041400" eaLnBrk="0" hangingPunct="0">
              <a:defRPr sz="2500">
                <a:solidFill>
                  <a:schemeClr val="tx1"/>
                </a:solidFill>
                <a:latin typeface="Times New Roman" pitchFamily="18" charset="0"/>
              </a:defRPr>
            </a:lvl5pPr>
            <a:lvl6pPr marL="2514600" indent="-228600" defTabSz="1041400" eaLnBrk="0" fontAlgn="base" hangingPunct="0">
              <a:spcBef>
                <a:spcPct val="0"/>
              </a:spcBef>
              <a:spcAft>
                <a:spcPct val="0"/>
              </a:spcAft>
              <a:defRPr sz="2500">
                <a:solidFill>
                  <a:schemeClr val="tx1"/>
                </a:solidFill>
                <a:latin typeface="Times New Roman" pitchFamily="18" charset="0"/>
              </a:defRPr>
            </a:lvl6pPr>
            <a:lvl7pPr marL="2971800" indent="-228600" defTabSz="1041400" eaLnBrk="0" fontAlgn="base" hangingPunct="0">
              <a:spcBef>
                <a:spcPct val="0"/>
              </a:spcBef>
              <a:spcAft>
                <a:spcPct val="0"/>
              </a:spcAft>
              <a:defRPr sz="2500">
                <a:solidFill>
                  <a:schemeClr val="tx1"/>
                </a:solidFill>
                <a:latin typeface="Times New Roman" pitchFamily="18" charset="0"/>
              </a:defRPr>
            </a:lvl7pPr>
            <a:lvl8pPr marL="3429000" indent="-228600" defTabSz="1041400" eaLnBrk="0" fontAlgn="base" hangingPunct="0">
              <a:spcBef>
                <a:spcPct val="0"/>
              </a:spcBef>
              <a:spcAft>
                <a:spcPct val="0"/>
              </a:spcAft>
              <a:defRPr sz="2500">
                <a:solidFill>
                  <a:schemeClr val="tx1"/>
                </a:solidFill>
                <a:latin typeface="Times New Roman" pitchFamily="18" charset="0"/>
              </a:defRPr>
            </a:lvl8pPr>
            <a:lvl9pPr marL="3886200" indent="-228600" defTabSz="1041400" eaLnBrk="0" fontAlgn="base" hangingPunct="0">
              <a:spcBef>
                <a:spcPct val="0"/>
              </a:spcBef>
              <a:spcAft>
                <a:spcPct val="0"/>
              </a:spcAft>
              <a:defRPr sz="2500">
                <a:solidFill>
                  <a:schemeClr val="tx1"/>
                </a:solidFill>
                <a:latin typeface="Times New Roman" pitchFamily="18" charset="0"/>
              </a:defRPr>
            </a:lvl9pPr>
          </a:lstStyle>
          <a:p>
            <a:pPr eaLnBrk="1" hangingPunct="1">
              <a:defRPr/>
            </a:pPr>
            <a:r>
              <a:rPr lang="fi-FI" altLang="en-US" sz="1600" b="1">
                <a:solidFill>
                  <a:schemeClr val="bg1"/>
                </a:solidFill>
                <a:latin typeface="Verdana" pitchFamily="34" charset="0"/>
              </a:rPr>
              <a:t>Apua Sinun Avullasi</a:t>
            </a:r>
          </a:p>
        </p:txBody>
      </p:sp>
      <p:pic>
        <p:nvPicPr>
          <p:cNvPr id="1031" name="Picture 11" descr="PR_pun">
            <a:extLst>
              <a:ext uri="{FF2B5EF4-FFF2-40B4-BE49-F238E27FC236}">
                <a16:creationId xmlns:a16="http://schemas.microsoft.com/office/drawing/2014/main" id="{F752E882-321E-4244-837B-554405265D0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743950" y="533400"/>
            <a:ext cx="174942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Text Box 33">
            <a:extLst>
              <a:ext uri="{FF2B5EF4-FFF2-40B4-BE49-F238E27FC236}">
                <a16:creationId xmlns:a16="http://schemas.microsoft.com/office/drawing/2014/main" id="{E6812E26-AD53-4F26-B02E-DEF567E8A423}"/>
              </a:ext>
            </a:extLst>
          </p:cNvPr>
          <p:cNvSpPr txBox="1">
            <a:spLocks noChangeArrowheads="1"/>
          </p:cNvSpPr>
          <p:nvPr/>
        </p:nvSpPr>
        <p:spPr bwMode="auto">
          <a:xfrm>
            <a:off x="8897938" y="6991350"/>
            <a:ext cx="1022350"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866" tIns="47933" rIns="95866" bIns="47933">
            <a:spAutoFit/>
          </a:bodyPr>
          <a:lstStyle>
            <a:lvl1pPr defTabSz="958850" eaLnBrk="0" hangingPunct="0">
              <a:defRPr sz="2500">
                <a:solidFill>
                  <a:schemeClr val="tx1"/>
                </a:solidFill>
                <a:latin typeface="Times New Roman" pitchFamily="18" charset="0"/>
              </a:defRPr>
            </a:lvl1pPr>
            <a:lvl2pPr marL="742950" indent="-285750" defTabSz="958850" eaLnBrk="0" hangingPunct="0">
              <a:defRPr sz="2500">
                <a:solidFill>
                  <a:schemeClr val="tx1"/>
                </a:solidFill>
                <a:latin typeface="Times New Roman" pitchFamily="18" charset="0"/>
              </a:defRPr>
            </a:lvl2pPr>
            <a:lvl3pPr marL="1143000" indent="-228600" defTabSz="958850" eaLnBrk="0" hangingPunct="0">
              <a:defRPr sz="2500">
                <a:solidFill>
                  <a:schemeClr val="tx1"/>
                </a:solidFill>
                <a:latin typeface="Times New Roman" pitchFamily="18" charset="0"/>
              </a:defRPr>
            </a:lvl3pPr>
            <a:lvl4pPr marL="1600200" indent="-228600" defTabSz="958850" eaLnBrk="0" hangingPunct="0">
              <a:defRPr sz="2500">
                <a:solidFill>
                  <a:schemeClr val="tx1"/>
                </a:solidFill>
                <a:latin typeface="Times New Roman" pitchFamily="18" charset="0"/>
              </a:defRPr>
            </a:lvl4pPr>
            <a:lvl5pPr marL="2057400" indent="-228600" defTabSz="958850" eaLnBrk="0" hangingPunct="0">
              <a:defRPr sz="2500">
                <a:solidFill>
                  <a:schemeClr val="tx1"/>
                </a:solidFill>
                <a:latin typeface="Times New Roman" pitchFamily="18" charset="0"/>
              </a:defRPr>
            </a:lvl5pPr>
            <a:lvl6pPr marL="2514600" indent="-228600" defTabSz="958850" eaLnBrk="0" fontAlgn="base" hangingPunct="0">
              <a:spcBef>
                <a:spcPct val="0"/>
              </a:spcBef>
              <a:spcAft>
                <a:spcPct val="0"/>
              </a:spcAft>
              <a:defRPr sz="2500">
                <a:solidFill>
                  <a:schemeClr val="tx1"/>
                </a:solidFill>
                <a:latin typeface="Times New Roman" pitchFamily="18" charset="0"/>
              </a:defRPr>
            </a:lvl6pPr>
            <a:lvl7pPr marL="2971800" indent="-228600" defTabSz="958850" eaLnBrk="0" fontAlgn="base" hangingPunct="0">
              <a:spcBef>
                <a:spcPct val="0"/>
              </a:spcBef>
              <a:spcAft>
                <a:spcPct val="0"/>
              </a:spcAft>
              <a:defRPr sz="2500">
                <a:solidFill>
                  <a:schemeClr val="tx1"/>
                </a:solidFill>
                <a:latin typeface="Times New Roman" pitchFamily="18" charset="0"/>
              </a:defRPr>
            </a:lvl7pPr>
            <a:lvl8pPr marL="3429000" indent="-228600" defTabSz="958850" eaLnBrk="0" fontAlgn="base" hangingPunct="0">
              <a:spcBef>
                <a:spcPct val="0"/>
              </a:spcBef>
              <a:spcAft>
                <a:spcPct val="0"/>
              </a:spcAft>
              <a:defRPr sz="2500">
                <a:solidFill>
                  <a:schemeClr val="tx1"/>
                </a:solidFill>
                <a:latin typeface="Times New Roman" pitchFamily="18" charset="0"/>
              </a:defRPr>
            </a:lvl8pPr>
            <a:lvl9pPr marL="3886200" indent="-228600" defTabSz="958850" eaLnBrk="0" fontAlgn="base" hangingPunct="0">
              <a:spcBef>
                <a:spcPct val="0"/>
              </a:spcBef>
              <a:spcAft>
                <a:spcPct val="0"/>
              </a:spcAft>
              <a:defRPr sz="2500">
                <a:solidFill>
                  <a:schemeClr val="tx1"/>
                </a:solidFill>
                <a:latin typeface="Times New Roman" pitchFamily="18" charset="0"/>
              </a:defRPr>
            </a:lvl9pPr>
          </a:lstStyle>
          <a:p>
            <a:pPr algn="r" eaLnBrk="1" hangingPunct="1">
              <a:defRPr/>
            </a:pPr>
            <a:r>
              <a:rPr lang="fi-FI" altLang="en-US" sz="1100">
                <a:solidFill>
                  <a:schemeClr val="bg1"/>
                </a:solidFill>
                <a:latin typeface="Verdana" pitchFamily="34" charset="0"/>
              </a:rPr>
              <a:t>PÄIHDETYÖ</a:t>
            </a:r>
          </a:p>
        </p:txBody>
      </p:sp>
    </p:spTree>
  </p:cSld>
  <p:clrMap bg1="lt1" tx1="dk1" bg2="lt2" tx2="dk2" accent1="accent1" accent2="accent2" accent3="accent3" accent4="accent4" accent5="accent5" accent6="accent6" hlink="hlink" folHlink="folHlink"/>
  <p:sldLayoutIdLst>
    <p:sldLayoutId id="2147483842" r:id="rId1"/>
    <p:sldLayoutId id="2147483831" r:id="rId2"/>
    <p:sldLayoutId id="2147483832" r:id="rId3"/>
    <p:sldLayoutId id="2147483833" r:id="rId4"/>
    <p:sldLayoutId id="2147483834" r:id="rId5"/>
    <p:sldLayoutId id="2147483835" r:id="rId6"/>
    <p:sldLayoutId id="2147483836" r:id="rId7"/>
    <p:sldLayoutId id="2147483837" r:id="rId8"/>
    <p:sldLayoutId id="2147483838" r:id="rId9"/>
    <p:sldLayoutId id="2147483839" r:id="rId10"/>
    <p:sldLayoutId id="2147483840" r:id="rId11"/>
    <p:sldLayoutId id="2147483841" r:id="rId12"/>
  </p:sldLayoutIdLst>
  <p:transition>
    <p:cover dir="r"/>
  </p:transition>
  <p:txStyles>
    <p:titleStyle>
      <a:lvl1pPr algn="l" defTabSz="1041400" rtl="0" eaLnBrk="0" fontAlgn="base" hangingPunct="0">
        <a:spcBef>
          <a:spcPct val="0"/>
        </a:spcBef>
        <a:spcAft>
          <a:spcPct val="0"/>
        </a:spcAft>
        <a:defRPr sz="3200">
          <a:solidFill>
            <a:schemeClr val="tx2"/>
          </a:solidFill>
          <a:latin typeface="+mj-lt"/>
          <a:ea typeface="+mj-ea"/>
          <a:cs typeface="+mj-cs"/>
        </a:defRPr>
      </a:lvl1pPr>
      <a:lvl2pPr algn="l" defTabSz="1041400" rtl="0" eaLnBrk="0" fontAlgn="base" hangingPunct="0">
        <a:spcBef>
          <a:spcPct val="0"/>
        </a:spcBef>
        <a:spcAft>
          <a:spcPct val="0"/>
        </a:spcAft>
        <a:defRPr sz="3200">
          <a:solidFill>
            <a:schemeClr val="tx2"/>
          </a:solidFill>
          <a:latin typeface="Verdana" pitchFamily="34" charset="0"/>
        </a:defRPr>
      </a:lvl2pPr>
      <a:lvl3pPr algn="l" defTabSz="1041400" rtl="0" eaLnBrk="0" fontAlgn="base" hangingPunct="0">
        <a:spcBef>
          <a:spcPct val="0"/>
        </a:spcBef>
        <a:spcAft>
          <a:spcPct val="0"/>
        </a:spcAft>
        <a:defRPr sz="3200">
          <a:solidFill>
            <a:schemeClr val="tx2"/>
          </a:solidFill>
          <a:latin typeface="Verdana" pitchFamily="34" charset="0"/>
        </a:defRPr>
      </a:lvl3pPr>
      <a:lvl4pPr algn="l" defTabSz="1041400" rtl="0" eaLnBrk="0" fontAlgn="base" hangingPunct="0">
        <a:spcBef>
          <a:spcPct val="0"/>
        </a:spcBef>
        <a:spcAft>
          <a:spcPct val="0"/>
        </a:spcAft>
        <a:defRPr sz="3200">
          <a:solidFill>
            <a:schemeClr val="tx2"/>
          </a:solidFill>
          <a:latin typeface="Verdana" pitchFamily="34" charset="0"/>
        </a:defRPr>
      </a:lvl4pPr>
      <a:lvl5pPr algn="l" defTabSz="1041400" rtl="0" eaLnBrk="0" fontAlgn="base" hangingPunct="0">
        <a:spcBef>
          <a:spcPct val="0"/>
        </a:spcBef>
        <a:spcAft>
          <a:spcPct val="0"/>
        </a:spcAft>
        <a:defRPr sz="3200">
          <a:solidFill>
            <a:schemeClr val="tx2"/>
          </a:solidFill>
          <a:latin typeface="Verdana" pitchFamily="34" charset="0"/>
        </a:defRPr>
      </a:lvl5pPr>
      <a:lvl6pPr marL="457200" algn="l" defTabSz="1041400" rtl="0" fontAlgn="base">
        <a:spcBef>
          <a:spcPct val="0"/>
        </a:spcBef>
        <a:spcAft>
          <a:spcPct val="0"/>
        </a:spcAft>
        <a:defRPr sz="3200">
          <a:solidFill>
            <a:schemeClr val="tx2"/>
          </a:solidFill>
          <a:latin typeface="Verdana" pitchFamily="34" charset="0"/>
        </a:defRPr>
      </a:lvl6pPr>
      <a:lvl7pPr marL="914400" algn="l" defTabSz="1041400" rtl="0" fontAlgn="base">
        <a:spcBef>
          <a:spcPct val="0"/>
        </a:spcBef>
        <a:spcAft>
          <a:spcPct val="0"/>
        </a:spcAft>
        <a:defRPr sz="3200">
          <a:solidFill>
            <a:schemeClr val="tx2"/>
          </a:solidFill>
          <a:latin typeface="Verdana" pitchFamily="34" charset="0"/>
        </a:defRPr>
      </a:lvl7pPr>
      <a:lvl8pPr marL="1371600" algn="l" defTabSz="1041400" rtl="0" fontAlgn="base">
        <a:spcBef>
          <a:spcPct val="0"/>
        </a:spcBef>
        <a:spcAft>
          <a:spcPct val="0"/>
        </a:spcAft>
        <a:defRPr sz="3200">
          <a:solidFill>
            <a:schemeClr val="tx2"/>
          </a:solidFill>
          <a:latin typeface="Verdana" pitchFamily="34" charset="0"/>
        </a:defRPr>
      </a:lvl8pPr>
      <a:lvl9pPr marL="1828800" algn="l" defTabSz="1041400" rtl="0" fontAlgn="base">
        <a:spcBef>
          <a:spcPct val="0"/>
        </a:spcBef>
        <a:spcAft>
          <a:spcPct val="0"/>
        </a:spcAft>
        <a:defRPr sz="3200">
          <a:solidFill>
            <a:schemeClr val="tx2"/>
          </a:solidFill>
          <a:latin typeface="Verdana" pitchFamily="34" charset="0"/>
        </a:defRPr>
      </a:lvl9pPr>
    </p:titleStyle>
    <p:bodyStyle>
      <a:lvl1pPr marL="388938" indent="-388938" algn="l" defTabSz="1041400" rtl="0" eaLnBrk="0" fontAlgn="base" hangingPunct="0">
        <a:spcBef>
          <a:spcPct val="20000"/>
        </a:spcBef>
        <a:spcAft>
          <a:spcPct val="0"/>
        </a:spcAft>
        <a:buClr>
          <a:schemeClr val="accent2"/>
        </a:buClr>
        <a:buFont typeface="Times" panose="02020603050405020304" pitchFamily="18" charset="0"/>
        <a:buChar char="•"/>
        <a:defRPr sz="2800">
          <a:solidFill>
            <a:schemeClr val="tx1"/>
          </a:solidFill>
          <a:latin typeface="+mn-lt"/>
          <a:ea typeface="+mn-ea"/>
          <a:cs typeface="+mn-cs"/>
        </a:defRPr>
      </a:lvl1pPr>
      <a:lvl2pPr marL="847725" indent="-328613" algn="l" defTabSz="1041400" rtl="0" eaLnBrk="0" fontAlgn="base" hangingPunct="0">
        <a:spcBef>
          <a:spcPct val="20000"/>
        </a:spcBef>
        <a:spcAft>
          <a:spcPct val="0"/>
        </a:spcAft>
        <a:buClr>
          <a:schemeClr val="accent2"/>
        </a:buClr>
        <a:buFont typeface="Times" panose="02020603050405020304" pitchFamily="18" charset="0"/>
        <a:buChar char="•"/>
        <a:defRPr sz="2400">
          <a:solidFill>
            <a:schemeClr val="tx1"/>
          </a:solidFill>
          <a:latin typeface="+mn-lt"/>
        </a:defRPr>
      </a:lvl2pPr>
      <a:lvl3pPr marL="1301750" indent="-260350" algn="l" defTabSz="1041400" rtl="0" eaLnBrk="0" fontAlgn="base" hangingPunct="0">
        <a:spcBef>
          <a:spcPct val="20000"/>
        </a:spcBef>
        <a:spcAft>
          <a:spcPct val="0"/>
        </a:spcAft>
        <a:buClr>
          <a:schemeClr val="accent2"/>
        </a:buClr>
        <a:buFont typeface="Times" panose="02020603050405020304" pitchFamily="18" charset="0"/>
        <a:buChar char="•"/>
        <a:defRPr sz="2000">
          <a:solidFill>
            <a:schemeClr val="tx1"/>
          </a:solidFill>
          <a:latin typeface="+mn-lt"/>
        </a:defRPr>
      </a:lvl3pPr>
      <a:lvl4pPr marL="1820863" indent="-260350" algn="l" defTabSz="1041400" rtl="0" eaLnBrk="0" fontAlgn="base" hangingPunct="0">
        <a:spcBef>
          <a:spcPct val="20000"/>
        </a:spcBef>
        <a:spcAft>
          <a:spcPct val="0"/>
        </a:spcAft>
        <a:buClr>
          <a:schemeClr val="accent2"/>
        </a:buClr>
        <a:buFont typeface="Times" panose="02020603050405020304" pitchFamily="18" charset="0"/>
        <a:buChar char="•"/>
        <a:defRPr sz="1600">
          <a:solidFill>
            <a:schemeClr val="tx1"/>
          </a:solidFill>
          <a:latin typeface="+mn-lt"/>
        </a:defRPr>
      </a:lvl4pPr>
      <a:lvl5pPr marL="2343150" indent="-260350" algn="l" defTabSz="1041400" rtl="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mn-lt"/>
        </a:defRPr>
      </a:lvl5pPr>
      <a:lvl6pPr marL="2800350" indent="-260350" algn="l" defTabSz="1041400" rtl="0" fontAlgn="base">
        <a:spcBef>
          <a:spcPct val="20000"/>
        </a:spcBef>
        <a:spcAft>
          <a:spcPct val="0"/>
        </a:spcAft>
        <a:buClr>
          <a:schemeClr val="accent2"/>
        </a:buClr>
        <a:buFont typeface="Times" charset="0"/>
        <a:buChar char="•"/>
        <a:defRPr sz="1200">
          <a:solidFill>
            <a:schemeClr val="tx1"/>
          </a:solidFill>
          <a:latin typeface="+mn-lt"/>
        </a:defRPr>
      </a:lvl6pPr>
      <a:lvl7pPr marL="3257550" indent="-260350" algn="l" defTabSz="1041400" rtl="0" fontAlgn="base">
        <a:spcBef>
          <a:spcPct val="20000"/>
        </a:spcBef>
        <a:spcAft>
          <a:spcPct val="0"/>
        </a:spcAft>
        <a:buClr>
          <a:schemeClr val="accent2"/>
        </a:buClr>
        <a:buFont typeface="Times" charset="0"/>
        <a:buChar char="•"/>
        <a:defRPr sz="1200">
          <a:solidFill>
            <a:schemeClr val="tx1"/>
          </a:solidFill>
          <a:latin typeface="+mn-lt"/>
        </a:defRPr>
      </a:lvl7pPr>
      <a:lvl8pPr marL="3714750" indent="-260350" algn="l" defTabSz="1041400" rtl="0" fontAlgn="base">
        <a:spcBef>
          <a:spcPct val="20000"/>
        </a:spcBef>
        <a:spcAft>
          <a:spcPct val="0"/>
        </a:spcAft>
        <a:buClr>
          <a:schemeClr val="accent2"/>
        </a:buClr>
        <a:buFont typeface="Times" charset="0"/>
        <a:buChar char="•"/>
        <a:defRPr sz="1200">
          <a:solidFill>
            <a:schemeClr val="tx1"/>
          </a:solidFill>
          <a:latin typeface="+mn-lt"/>
        </a:defRPr>
      </a:lvl8pPr>
      <a:lvl9pPr marL="4171950" indent="-260350" algn="l" defTabSz="1041400" rtl="0" fontAlgn="base">
        <a:spcBef>
          <a:spcPct val="20000"/>
        </a:spcBef>
        <a:spcAft>
          <a:spcPct val="0"/>
        </a:spcAft>
        <a:buClr>
          <a:schemeClr val="accent2"/>
        </a:buClr>
        <a:buFont typeface="Times" charset="0"/>
        <a:buChar char="•"/>
        <a:defRPr sz="12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who.int/classifications/icd/en/"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EAF41915-F03D-4DF8-B94D-9E96F985C449}"/>
              </a:ext>
            </a:extLst>
          </p:cNvPr>
          <p:cNvSpPr>
            <a:spLocks noGrp="1" noChangeArrowheads="1"/>
          </p:cNvSpPr>
          <p:nvPr>
            <p:ph type="ctrTitle"/>
          </p:nvPr>
        </p:nvSpPr>
        <p:spPr>
          <a:xfrm>
            <a:off x="1216412" y="2701108"/>
            <a:ext cx="9090025" cy="1620837"/>
          </a:xfrm>
        </p:spPr>
        <p:txBody>
          <a:bodyPr/>
          <a:lstStyle/>
          <a:p>
            <a:pPr eaLnBrk="1" hangingPunct="1"/>
            <a:r>
              <a:rPr lang="fi-FI" altLang="en-US" dirty="0"/>
              <a:t>Riippuvuus</a:t>
            </a:r>
          </a:p>
        </p:txBody>
      </p:sp>
      <p:pic>
        <p:nvPicPr>
          <p:cNvPr id="2" name="Kuva 1">
            <a:extLst>
              <a:ext uri="{FF2B5EF4-FFF2-40B4-BE49-F238E27FC236}">
                <a16:creationId xmlns:a16="http://schemas.microsoft.com/office/drawing/2014/main" id="{49D2AE41-D4F5-4621-B53E-6BE8AA837AF7}"/>
              </a:ext>
            </a:extLst>
          </p:cNvPr>
          <p:cNvPicPr>
            <a:picLocks noChangeAspect="1"/>
          </p:cNvPicPr>
          <p:nvPr/>
        </p:nvPicPr>
        <p:blipFill>
          <a:blip r:embed="rId3"/>
          <a:stretch>
            <a:fillRect/>
          </a:stretch>
        </p:blipFill>
        <p:spPr>
          <a:xfrm>
            <a:off x="6314302" y="3511527"/>
            <a:ext cx="3040664" cy="2307454"/>
          </a:xfrm>
          <a:prstGeom prst="rect">
            <a:avLst/>
          </a:prstGeom>
        </p:spPr>
      </p:pic>
    </p:spTree>
  </p:cSld>
  <p:clrMapOvr>
    <a:masterClrMapping/>
  </p:clrMapOvr>
  <p:transition>
    <p:cover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Otsikko 1">
            <a:extLst>
              <a:ext uri="{FF2B5EF4-FFF2-40B4-BE49-F238E27FC236}">
                <a16:creationId xmlns:a16="http://schemas.microsoft.com/office/drawing/2014/main" id="{8BEDDEB1-B18A-4A33-B46B-35208D9B7927}"/>
              </a:ext>
            </a:extLst>
          </p:cNvPr>
          <p:cNvSpPr>
            <a:spLocks noGrp="1"/>
          </p:cNvSpPr>
          <p:nvPr>
            <p:ph type="title"/>
          </p:nvPr>
        </p:nvSpPr>
        <p:spPr/>
        <p:txBody>
          <a:bodyPr/>
          <a:lstStyle/>
          <a:p>
            <a:r>
              <a:rPr lang="fi-FI" altLang="en-US" dirty="0"/>
              <a:t>ICD 10</a:t>
            </a:r>
            <a:br>
              <a:rPr lang="fi-FI" altLang="en-US" dirty="0"/>
            </a:br>
            <a:r>
              <a:rPr lang="fi-FI" altLang="en-US" dirty="0"/>
              <a:t>Päihderiippuvuus, oireyhtymä</a:t>
            </a:r>
          </a:p>
        </p:txBody>
      </p:sp>
      <p:sp>
        <p:nvSpPr>
          <p:cNvPr id="3" name="Sisällön paikkamerkki 2">
            <a:extLst>
              <a:ext uri="{FF2B5EF4-FFF2-40B4-BE49-F238E27FC236}">
                <a16:creationId xmlns:a16="http://schemas.microsoft.com/office/drawing/2014/main" id="{4D5DADAC-E015-4597-944D-8DF9796229A9}"/>
              </a:ext>
            </a:extLst>
          </p:cNvPr>
          <p:cNvSpPr>
            <a:spLocks noGrp="1"/>
          </p:cNvSpPr>
          <p:nvPr>
            <p:ph idx="1"/>
          </p:nvPr>
        </p:nvSpPr>
        <p:spPr>
          <a:xfrm>
            <a:off x="509588" y="1601788"/>
            <a:ext cx="9680575" cy="5054600"/>
          </a:xfrm>
        </p:spPr>
        <p:txBody>
          <a:bodyPr/>
          <a:lstStyle/>
          <a:p>
            <a:pPr marL="0" indent="0">
              <a:buFont typeface="Times" panose="02020603050405020304" pitchFamily="18" charset="0"/>
              <a:buNone/>
              <a:defRPr/>
            </a:pPr>
            <a:r>
              <a:rPr lang="fi-FI" sz="2000" dirty="0"/>
              <a:t>Kansainvälisten </a:t>
            </a:r>
            <a:r>
              <a:rPr lang="fi-FI" sz="2000" u="sng" dirty="0">
                <a:hlinkClick r:id="rId3"/>
              </a:rPr>
              <a:t>ICD-10</a:t>
            </a:r>
            <a:r>
              <a:rPr lang="fi-FI" sz="2000" dirty="0"/>
              <a:t> kriteeristöjen mukaan todetaan päihderiippuvuus, kun alla olevista ilmenee yhtäaikaisesti kolme kuukauden ajan vuoden sisällä:</a:t>
            </a:r>
          </a:p>
          <a:p>
            <a:pPr marL="0" indent="0">
              <a:buFont typeface="Times" panose="02020603050405020304" pitchFamily="18" charset="0"/>
              <a:buNone/>
              <a:defRPr/>
            </a:pPr>
            <a:endParaRPr lang="fi-FI" sz="2000" dirty="0"/>
          </a:p>
          <a:p>
            <a:pPr marL="0" indent="0">
              <a:buFont typeface="Times" panose="02020603050405020304" pitchFamily="18" charset="0"/>
              <a:buNone/>
              <a:defRPr/>
            </a:pPr>
            <a:r>
              <a:rPr lang="fi-FI" sz="2000" dirty="0"/>
              <a:t>• Pakonomainen halu tai himo käyttää ainetta.</a:t>
            </a:r>
          </a:p>
          <a:p>
            <a:pPr marL="0" indent="0">
              <a:buFont typeface="Times" panose="02020603050405020304" pitchFamily="18" charset="0"/>
              <a:buNone/>
              <a:defRPr/>
            </a:pPr>
            <a:r>
              <a:rPr lang="fi-FI" sz="2000" dirty="0"/>
              <a:t>• Heikentynyt kyky hallita aineen käytön aloittamista, määrää tai lopettamista.</a:t>
            </a:r>
          </a:p>
          <a:p>
            <a:pPr marL="0" indent="0">
              <a:buFont typeface="Times" panose="02020603050405020304" pitchFamily="18" charset="0"/>
              <a:buNone/>
              <a:defRPr/>
            </a:pPr>
            <a:r>
              <a:rPr lang="fi-FI" sz="2000" dirty="0"/>
              <a:t>• Vieroitusoireet.</a:t>
            </a:r>
          </a:p>
          <a:p>
            <a:pPr marL="0" indent="0">
              <a:buFont typeface="Times" panose="02020603050405020304" pitchFamily="18" charset="0"/>
              <a:buNone/>
              <a:defRPr/>
            </a:pPr>
            <a:r>
              <a:rPr lang="fi-FI" sz="2000" dirty="0"/>
              <a:t>• Sietokyvyn kasvu. (toleranssi)</a:t>
            </a:r>
          </a:p>
          <a:p>
            <a:pPr marL="0" indent="0">
              <a:buFont typeface="Times" panose="02020603050405020304" pitchFamily="18" charset="0"/>
              <a:buNone/>
              <a:defRPr/>
            </a:pPr>
            <a:r>
              <a:rPr lang="fi-FI" sz="2000" dirty="0"/>
              <a:t>• Aineen käyttö muodostuu elämän keskeiseksi asiaksi.</a:t>
            </a:r>
          </a:p>
          <a:p>
            <a:pPr marL="0" indent="0">
              <a:buFont typeface="Times" panose="02020603050405020304" pitchFamily="18" charset="0"/>
              <a:buNone/>
              <a:defRPr/>
            </a:pPr>
            <a:r>
              <a:rPr lang="fi-FI" sz="2000" dirty="0"/>
              <a:t>• Käyttö jatkuu huolimatta sen aiheuttamista kiistattomista haitoista.</a:t>
            </a:r>
          </a:p>
          <a:p>
            <a:pPr marL="0" indent="0">
              <a:buFont typeface="Times" panose="02020603050405020304" pitchFamily="18" charset="0"/>
              <a:buNone/>
              <a:defRPr/>
            </a:pPr>
            <a:endParaRPr lang="fi-FI" sz="2000" dirty="0"/>
          </a:p>
          <a:p>
            <a:pPr marL="0" indent="0">
              <a:buNone/>
              <a:defRPr/>
            </a:pPr>
            <a:r>
              <a:rPr lang="fi-FI" sz="2000" dirty="0"/>
              <a:t>Nykykäsityksen mukaan päihderiippuvuus on neurobiologinen sairaus, jolla on psykologinen ja sosiaalinen ulottuvuus. </a:t>
            </a:r>
          </a:p>
          <a:p>
            <a:pPr marL="0" indent="0">
              <a:buFont typeface="Times" panose="02020603050405020304" pitchFamily="18" charset="0"/>
              <a:buNone/>
              <a:defRPr/>
            </a:pPr>
            <a:r>
              <a:rPr lang="fi-FI" sz="1200" dirty="0"/>
              <a:t> </a:t>
            </a:r>
            <a:endParaRPr lang="fi-FI" dirty="0"/>
          </a:p>
          <a:p>
            <a:pPr>
              <a:defRPr/>
            </a:pPr>
            <a:endParaRPr lang="fi-FI" dirty="0"/>
          </a:p>
        </p:txBody>
      </p:sp>
    </p:spTree>
  </p:cSld>
  <p:clrMapOvr>
    <a:masterClrMapping/>
  </p:clrMapOvr>
  <p:transition>
    <p:cover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617F241-3C9D-489C-9E18-7B7B3DBABDB7}"/>
              </a:ext>
            </a:extLst>
          </p:cNvPr>
          <p:cNvSpPr>
            <a:spLocks noGrp="1"/>
          </p:cNvSpPr>
          <p:nvPr>
            <p:ph type="title"/>
          </p:nvPr>
        </p:nvSpPr>
        <p:spPr/>
        <p:txBody>
          <a:bodyPr/>
          <a:lstStyle/>
          <a:p>
            <a:r>
              <a:rPr lang="fi-FI" b="1" dirty="0"/>
              <a:t>Riippuvuus</a:t>
            </a:r>
          </a:p>
        </p:txBody>
      </p:sp>
      <p:sp>
        <p:nvSpPr>
          <p:cNvPr id="5" name="Sisällön paikkamerkki 4">
            <a:extLst>
              <a:ext uri="{FF2B5EF4-FFF2-40B4-BE49-F238E27FC236}">
                <a16:creationId xmlns:a16="http://schemas.microsoft.com/office/drawing/2014/main" id="{D3BE3506-8B03-401C-8477-A181FE2BAE5F}"/>
              </a:ext>
            </a:extLst>
          </p:cNvPr>
          <p:cNvSpPr>
            <a:spLocks noGrp="1"/>
          </p:cNvSpPr>
          <p:nvPr>
            <p:ph idx="1"/>
          </p:nvPr>
        </p:nvSpPr>
        <p:spPr/>
        <p:txBody>
          <a:bodyPr/>
          <a:lstStyle/>
          <a:p>
            <a:r>
              <a:rPr lang="fi-FI" dirty="0"/>
              <a:t>Nykykäsityksen mukaan päihderiippuvuus on neurobiologinen sairaus, jolla on psykologinen ja sosiaalinen ulottuvuus. </a:t>
            </a:r>
          </a:p>
          <a:p>
            <a:r>
              <a:rPr lang="fi-FI" dirty="0"/>
              <a:t>Historian mallit (moraalinen-, oppimis-, sosiaalinen malli) hylätty</a:t>
            </a:r>
          </a:p>
          <a:p>
            <a:r>
              <a:rPr lang="fi-FI" dirty="0"/>
              <a:t>Krooninen, </a:t>
            </a:r>
            <a:r>
              <a:rPr lang="fi-FI" dirty="0" err="1"/>
              <a:t>relapsoiva</a:t>
            </a:r>
            <a:r>
              <a:rPr lang="fi-FI" dirty="0"/>
              <a:t> ja </a:t>
            </a:r>
            <a:br>
              <a:rPr lang="fi-FI" dirty="0"/>
            </a:br>
            <a:r>
              <a:rPr lang="fi-FI" dirty="0"/>
              <a:t>monimutkainen aivosairaus</a:t>
            </a:r>
          </a:p>
          <a:p>
            <a:r>
              <a:rPr lang="fi-FI" dirty="0"/>
              <a:t>Yksilötekijät ja ympäristötekijät</a:t>
            </a:r>
          </a:p>
          <a:p>
            <a:r>
              <a:rPr lang="fi-FI" dirty="0"/>
              <a:t>Perimä (jopa 50 – 75 %) </a:t>
            </a:r>
            <a:br>
              <a:rPr lang="fi-FI" dirty="0"/>
            </a:br>
            <a:r>
              <a:rPr lang="fi-FI" dirty="0"/>
              <a:t>ja ympäristö</a:t>
            </a:r>
          </a:p>
          <a:p>
            <a:endParaRPr lang="fi-FI" dirty="0"/>
          </a:p>
        </p:txBody>
      </p:sp>
      <p:pic>
        <p:nvPicPr>
          <p:cNvPr id="6" name="Kuva 5">
            <a:extLst>
              <a:ext uri="{FF2B5EF4-FFF2-40B4-BE49-F238E27FC236}">
                <a16:creationId xmlns:a16="http://schemas.microsoft.com/office/drawing/2014/main" id="{9375A5C3-1D27-46FA-8154-B61243BDD494}"/>
              </a:ext>
            </a:extLst>
          </p:cNvPr>
          <p:cNvPicPr>
            <a:picLocks noChangeAspect="1"/>
          </p:cNvPicPr>
          <p:nvPr/>
        </p:nvPicPr>
        <p:blipFill>
          <a:blip r:embed="rId3"/>
          <a:stretch>
            <a:fillRect/>
          </a:stretch>
        </p:blipFill>
        <p:spPr>
          <a:xfrm>
            <a:off x="7314076" y="4182750"/>
            <a:ext cx="3379324" cy="2434259"/>
          </a:xfrm>
          <a:prstGeom prst="rect">
            <a:avLst/>
          </a:prstGeom>
        </p:spPr>
      </p:pic>
    </p:spTree>
    <p:extLst>
      <p:ext uri="{BB962C8B-B14F-4D97-AF65-F5344CB8AC3E}">
        <p14:creationId xmlns:p14="http://schemas.microsoft.com/office/powerpoint/2010/main" val="1047005080"/>
      </p:ext>
    </p:extLst>
  </p:cSld>
  <p:clrMapOvr>
    <a:masterClrMapping/>
  </p:clrMapOvr>
  <p:transition>
    <p:cover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AF75E356-729B-4510-89B4-9D4B097F39C3}"/>
              </a:ext>
            </a:extLst>
          </p:cNvPr>
          <p:cNvSpPr>
            <a:spLocks noGrp="1" noChangeArrowheads="1"/>
          </p:cNvSpPr>
          <p:nvPr>
            <p:ph type="title"/>
          </p:nvPr>
        </p:nvSpPr>
        <p:spPr>
          <a:xfrm>
            <a:off x="388938" y="230188"/>
            <a:ext cx="2844800" cy="749300"/>
          </a:xfrm>
        </p:spPr>
        <p:txBody>
          <a:bodyPr/>
          <a:lstStyle/>
          <a:p>
            <a:pPr eaLnBrk="1" hangingPunct="1"/>
            <a:r>
              <a:rPr lang="fi-FI" altLang="en-US" sz="2800" b="1"/>
              <a:t>RIIPPUVUUS</a:t>
            </a:r>
          </a:p>
        </p:txBody>
      </p:sp>
      <p:grpSp>
        <p:nvGrpSpPr>
          <p:cNvPr id="2" name="Group 26">
            <a:extLst>
              <a:ext uri="{FF2B5EF4-FFF2-40B4-BE49-F238E27FC236}">
                <a16:creationId xmlns:a16="http://schemas.microsoft.com/office/drawing/2014/main" id="{E399384E-B2A4-47FC-9A18-83934C4F273A}"/>
              </a:ext>
            </a:extLst>
          </p:cNvPr>
          <p:cNvGrpSpPr/>
          <p:nvPr/>
        </p:nvGrpSpPr>
        <p:grpSpPr>
          <a:xfrm>
            <a:off x="898079" y="477880"/>
            <a:ext cx="9519541" cy="6282024"/>
            <a:chOff x="898079" y="477880"/>
            <a:chExt cx="9519541" cy="6282024"/>
          </a:xfrm>
          <a:solidFill>
            <a:srgbClr val="F9601B"/>
          </a:solidFill>
        </p:grpSpPr>
        <p:sp>
          <p:nvSpPr>
            <p:cNvPr id="14" name="Donut 13">
              <a:extLst>
                <a:ext uri="{FF2B5EF4-FFF2-40B4-BE49-F238E27FC236}">
                  <a16:creationId xmlns:a16="http://schemas.microsoft.com/office/drawing/2014/main" id="{84FA33BD-5E53-447D-A120-09A153FCAFB1}"/>
                </a:ext>
              </a:extLst>
            </p:cNvPr>
            <p:cNvSpPr/>
            <p:nvPr/>
          </p:nvSpPr>
          <p:spPr bwMode="auto">
            <a:xfrm>
              <a:off x="1959410" y="816434"/>
              <a:ext cx="6302854" cy="5524498"/>
            </a:xfrm>
            <a:prstGeom prst="donut">
              <a:avLst>
                <a:gd name="adj" fmla="val 1348"/>
              </a:avLst>
            </a:prstGeom>
            <a:grpFill/>
            <a:ln w="9525" cap="flat" cmpd="sng" algn="ctr">
              <a:solidFill>
                <a:schemeClr val="tx1"/>
              </a:solidFill>
              <a:prstDash val="solid"/>
              <a:round/>
              <a:headEnd type="none" w="med" len="med"/>
              <a:tailEnd type="none" w="med" len="med"/>
            </a:ln>
            <a:effectLst/>
          </p:spPr>
          <p:txBody>
            <a:bodyPr/>
            <a:lstStyle/>
            <a:p>
              <a:pPr defTabSz="958850" eaLnBrk="1" hangingPunct="1">
                <a:defRPr/>
              </a:pPr>
              <a:endParaRPr lang="fi-FI"/>
            </a:p>
          </p:txBody>
        </p:sp>
        <p:grpSp>
          <p:nvGrpSpPr>
            <p:cNvPr id="3" name="Group 25">
              <a:extLst>
                <a:ext uri="{FF2B5EF4-FFF2-40B4-BE49-F238E27FC236}">
                  <a16:creationId xmlns:a16="http://schemas.microsoft.com/office/drawing/2014/main" id="{26448B2D-C3BB-4932-B37D-A582CCFB07DE}"/>
                </a:ext>
              </a:extLst>
            </p:cNvPr>
            <p:cNvGrpSpPr/>
            <p:nvPr/>
          </p:nvGrpSpPr>
          <p:grpSpPr>
            <a:xfrm>
              <a:off x="3869869" y="4596549"/>
              <a:ext cx="2416630" cy="2155370"/>
              <a:chOff x="3869869" y="4596549"/>
              <a:chExt cx="2416630" cy="2155370"/>
            </a:xfrm>
            <a:grpFill/>
          </p:grpSpPr>
          <p:sp>
            <p:nvSpPr>
              <p:cNvPr id="5" name="Oval 4">
                <a:extLst>
                  <a:ext uri="{FF2B5EF4-FFF2-40B4-BE49-F238E27FC236}">
                    <a16:creationId xmlns:a16="http://schemas.microsoft.com/office/drawing/2014/main" id="{9F53ED59-E359-4A01-A819-342C2949A0D1}"/>
                  </a:ext>
                </a:extLst>
              </p:cNvPr>
              <p:cNvSpPr/>
              <p:nvPr/>
            </p:nvSpPr>
            <p:spPr bwMode="auto">
              <a:xfrm>
                <a:off x="3869869" y="4596549"/>
                <a:ext cx="2416630" cy="2155370"/>
              </a:xfrm>
              <a:prstGeom prst="ellipse">
                <a:avLst/>
              </a:prstGeom>
              <a:grpFill/>
              <a:ln w="9525" cap="flat" cmpd="sng" algn="ctr">
                <a:solidFill>
                  <a:schemeClr val="tx1"/>
                </a:solidFill>
                <a:prstDash val="solid"/>
                <a:round/>
                <a:headEnd type="none" w="med" len="med"/>
                <a:tailEnd type="none" w="med" len="med"/>
              </a:ln>
              <a:effectLst/>
            </p:spPr>
            <p:txBody>
              <a:bodyPr/>
              <a:lstStyle/>
              <a:p>
                <a:pPr defTabSz="958850" eaLnBrk="1" hangingPunct="1">
                  <a:defRPr/>
                </a:pPr>
                <a:endParaRPr lang="fi-FI"/>
              </a:p>
            </p:txBody>
          </p:sp>
          <p:sp>
            <p:nvSpPr>
              <p:cNvPr id="9" name="TextBox 8">
                <a:extLst>
                  <a:ext uri="{FF2B5EF4-FFF2-40B4-BE49-F238E27FC236}">
                    <a16:creationId xmlns:a16="http://schemas.microsoft.com/office/drawing/2014/main" id="{580B7D2A-E71D-4D85-BFD9-7F4BEFBBB8C2}"/>
                  </a:ext>
                </a:extLst>
              </p:cNvPr>
              <p:cNvSpPr txBox="1"/>
              <p:nvPr/>
            </p:nvSpPr>
            <p:spPr>
              <a:xfrm>
                <a:off x="3967843" y="5474179"/>
                <a:ext cx="2302329" cy="400110"/>
              </a:xfrm>
              <a:prstGeom prst="rect">
                <a:avLst/>
              </a:prstGeom>
              <a:grpFill/>
            </p:spPr>
            <p:txBody>
              <a:bodyPr>
                <a:spAutoFit/>
              </a:bodyPr>
              <a:lstStyle/>
              <a:p>
                <a:pPr eaLnBrk="1" hangingPunct="1">
                  <a:defRPr/>
                </a:pPr>
                <a:r>
                  <a:rPr lang="fi-FI" sz="2000" b="1" dirty="0">
                    <a:solidFill>
                      <a:schemeClr val="bg1"/>
                    </a:solidFill>
                    <a:latin typeface="+mj-lt"/>
                  </a:rPr>
                  <a:t>SOSIAALINEN</a:t>
                </a:r>
              </a:p>
            </p:txBody>
          </p:sp>
        </p:grpSp>
        <p:grpSp>
          <p:nvGrpSpPr>
            <p:cNvPr id="4" name="Group 21">
              <a:extLst>
                <a:ext uri="{FF2B5EF4-FFF2-40B4-BE49-F238E27FC236}">
                  <a16:creationId xmlns:a16="http://schemas.microsoft.com/office/drawing/2014/main" id="{EEE03358-3665-4BBE-A8C4-281C49BC50EF}"/>
                </a:ext>
              </a:extLst>
            </p:cNvPr>
            <p:cNvGrpSpPr/>
            <p:nvPr/>
          </p:nvGrpSpPr>
          <p:grpSpPr>
            <a:xfrm>
              <a:off x="898079" y="1447805"/>
              <a:ext cx="2416630" cy="2155370"/>
              <a:chOff x="898079" y="1447805"/>
              <a:chExt cx="2416630" cy="2155370"/>
            </a:xfrm>
            <a:grpFill/>
          </p:grpSpPr>
          <p:sp>
            <p:nvSpPr>
              <p:cNvPr id="10" name="Oval 9">
                <a:extLst>
                  <a:ext uri="{FF2B5EF4-FFF2-40B4-BE49-F238E27FC236}">
                    <a16:creationId xmlns:a16="http://schemas.microsoft.com/office/drawing/2014/main" id="{037B1B63-56B1-4BDA-B7A6-DFAECCA8D987}"/>
                  </a:ext>
                </a:extLst>
              </p:cNvPr>
              <p:cNvSpPr/>
              <p:nvPr/>
            </p:nvSpPr>
            <p:spPr bwMode="auto">
              <a:xfrm>
                <a:off x="898079" y="1447805"/>
                <a:ext cx="2416630" cy="2155370"/>
              </a:xfrm>
              <a:prstGeom prst="ellipse">
                <a:avLst/>
              </a:prstGeom>
              <a:grpFill/>
              <a:ln w="9525" cap="flat" cmpd="sng" algn="ctr">
                <a:solidFill>
                  <a:schemeClr val="tx1"/>
                </a:solidFill>
                <a:prstDash val="solid"/>
                <a:round/>
                <a:headEnd type="none" w="med" len="med"/>
                <a:tailEnd type="none" w="med" len="med"/>
              </a:ln>
              <a:effectLst/>
            </p:spPr>
            <p:txBody>
              <a:bodyPr/>
              <a:lstStyle/>
              <a:p>
                <a:pPr defTabSz="958850" eaLnBrk="1" hangingPunct="1">
                  <a:defRPr/>
                </a:pPr>
                <a:endParaRPr lang="fi-FI"/>
              </a:p>
            </p:txBody>
          </p:sp>
          <p:sp>
            <p:nvSpPr>
              <p:cNvPr id="6" name="TextBox 5">
                <a:extLst>
                  <a:ext uri="{FF2B5EF4-FFF2-40B4-BE49-F238E27FC236}">
                    <a16:creationId xmlns:a16="http://schemas.microsoft.com/office/drawing/2014/main" id="{0D344E27-238E-478E-A21B-0F71A5373AFA}"/>
                  </a:ext>
                </a:extLst>
              </p:cNvPr>
              <p:cNvSpPr txBox="1"/>
              <p:nvPr/>
            </p:nvSpPr>
            <p:spPr>
              <a:xfrm>
                <a:off x="1191988" y="2253344"/>
                <a:ext cx="1877786" cy="400110"/>
              </a:xfrm>
              <a:prstGeom prst="rect">
                <a:avLst/>
              </a:prstGeom>
              <a:grpFill/>
            </p:spPr>
            <p:txBody>
              <a:bodyPr>
                <a:spAutoFit/>
              </a:bodyPr>
              <a:lstStyle/>
              <a:p>
                <a:pPr eaLnBrk="1" hangingPunct="1">
                  <a:defRPr/>
                </a:pPr>
                <a:r>
                  <a:rPr lang="fi-FI" sz="2000" b="1" dirty="0">
                    <a:solidFill>
                      <a:schemeClr val="bg1"/>
                    </a:solidFill>
                    <a:latin typeface="+mj-lt"/>
                  </a:rPr>
                  <a:t>FYYSINEN</a:t>
                </a:r>
              </a:p>
            </p:txBody>
          </p:sp>
        </p:grpSp>
        <p:grpSp>
          <p:nvGrpSpPr>
            <p:cNvPr id="13" name="Group 24">
              <a:extLst>
                <a:ext uri="{FF2B5EF4-FFF2-40B4-BE49-F238E27FC236}">
                  <a16:creationId xmlns:a16="http://schemas.microsoft.com/office/drawing/2014/main" id="{D20E5E8C-3A42-4FEE-913F-5C5C5A527D81}"/>
                </a:ext>
              </a:extLst>
            </p:cNvPr>
            <p:cNvGrpSpPr/>
            <p:nvPr/>
          </p:nvGrpSpPr>
          <p:grpSpPr>
            <a:xfrm>
              <a:off x="6204849" y="1445137"/>
              <a:ext cx="4212771" cy="2171699"/>
              <a:chOff x="6204849" y="1445137"/>
              <a:chExt cx="4212771" cy="2171699"/>
            </a:xfrm>
            <a:grpFill/>
          </p:grpSpPr>
          <p:sp>
            <p:nvSpPr>
              <p:cNvPr id="11" name="Oval 10">
                <a:extLst>
                  <a:ext uri="{FF2B5EF4-FFF2-40B4-BE49-F238E27FC236}">
                    <a16:creationId xmlns:a16="http://schemas.microsoft.com/office/drawing/2014/main" id="{28BF56F7-5F74-43C3-9979-AB8F6A8890E1}"/>
                  </a:ext>
                </a:extLst>
              </p:cNvPr>
              <p:cNvSpPr/>
              <p:nvPr/>
            </p:nvSpPr>
            <p:spPr bwMode="auto">
              <a:xfrm>
                <a:off x="7184558" y="1445137"/>
                <a:ext cx="2416630" cy="2155370"/>
              </a:xfrm>
              <a:prstGeom prst="ellipse">
                <a:avLst/>
              </a:prstGeom>
              <a:grpFill/>
              <a:ln w="9525" cap="flat" cmpd="sng" algn="ctr">
                <a:solidFill>
                  <a:schemeClr val="tx1"/>
                </a:solidFill>
                <a:prstDash val="solid"/>
                <a:round/>
                <a:headEnd type="none" w="med" len="med"/>
                <a:tailEnd type="none" w="med" len="med"/>
              </a:ln>
              <a:effectLst/>
            </p:spPr>
            <p:txBody>
              <a:bodyPr/>
              <a:lstStyle/>
              <a:p>
                <a:pPr defTabSz="958850" eaLnBrk="1" hangingPunct="1">
                  <a:defRPr/>
                </a:pPr>
                <a:endParaRPr lang="fi-FI"/>
              </a:p>
            </p:txBody>
          </p:sp>
          <p:sp>
            <p:nvSpPr>
              <p:cNvPr id="12" name="Oval 11">
                <a:extLst>
                  <a:ext uri="{FF2B5EF4-FFF2-40B4-BE49-F238E27FC236}">
                    <a16:creationId xmlns:a16="http://schemas.microsoft.com/office/drawing/2014/main" id="{353627BB-C09B-4C41-A80D-A8AC51707F7F}"/>
                  </a:ext>
                </a:extLst>
              </p:cNvPr>
              <p:cNvSpPr/>
              <p:nvPr/>
            </p:nvSpPr>
            <p:spPr bwMode="auto">
              <a:xfrm>
                <a:off x="6204849" y="1461466"/>
                <a:ext cx="2416630" cy="2155370"/>
              </a:xfrm>
              <a:prstGeom prst="ellipse">
                <a:avLst/>
              </a:prstGeom>
              <a:grpFill/>
              <a:ln w="9525" cap="flat" cmpd="sng" algn="ctr">
                <a:solidFill>
                  <a:schemeClr val="tx1"/>
                </a:solidFill>
                <a:prstDash val="solid"/>
                <a:round/>
                <a:headEnd type="none" w="med" len="med"/>
                <a:tailEnd type="none" w="med" len="med"/>
              </a:ln>
              <a:effectLst/>
            </p:spPr>
            <p:txBody>
              <a:bodyPr/>
              <a:lstStyle/>
              <a:p>
                <a:pPr defTabSz="958850" eaLnBrk="1" hangingPunct="1">
                  <a:defRPr/>
                </a:pPr>
                <a:endParaRPr lang="fi-FI"/>
              </a:p>
            </p:txBody>
          </p:sp>
          <p:sp>
            <p:nvSpPr>
              <p:cNvPr id="8" name="TextBox 7">
                <a:extLst>
                  <a:ext uri="{FF2B5EF4-FFF2-40B4-BE49-F238E27FC236}">
                    <a16:creationId xmlns:a16="http://schemas.microsoft.com/office/drawing/2014/main" id="{69F4E340-BAEC-4214-891B-387DA9A06E9B}"/>
                  </a:ext>
                </a:extLst>
              </p:cNvPr>
              <p:cNvSpPr txBox="1"/>
              <p:nvPr/>
            </p:nvSpPr>
            <p:spPr>
              <a:xfrm>
                <a:off x="6324624" y="2220686"/>
                <a:ext cx="2100943" cy="400110"/>
              </a:xfrm>
              <a:prstGeom prst="rect">
                <a:avLst/>
              </a:prstGeom>
              <a:grpFill/>
            </p:spPr>
            <p:txBody>
              <a:bodyPr>
                <a:spAutoFit/>
              </a:bodyPr>
              <a:lstStyle/>
              <a:p>
                <a:pPr eaLnBrk="1" hangingPunct="1">
                  <a:defRPr/>
                </a:pPr>
                <a:r>
                  <a:rPr lang="fi-FI" sz="2000" b="1" dirty="0">
                    <a:solidFill>
                      <a:schemeClr val="bg1"/>
                    </a:solidFill>
                    <a:latin typeface="+mj-lt"/>
                  </a:rPr>
                  <a:t>PSYYKKINEN</a:t>
                </a:r>
              </a:p>
            </p:txBody>
          </p:sp>
          <p:sp>
            <p:nvSpPr>
              <p:cNvPr id="7" name="TextBox 6">
                <a:extLst>
                  <a:ext uri="{FF2B5EF4-FFF2-40B4-BE49-F238E27FC236}">
                    <a16:creationId xmlns:a16="http://schemas.microsoft.com/office/drawing/2014/main" id="{A5A2B061-C3F7-44EB-9CA6-B4DFF1223236}"/>
                  </a:ext>
                </a:extLst>
              </p:cNvPr>
              <p:cNvSpPr txBox="1"/>
              <p:nvPr/>
            </p:nvSpPr>
            <p:spPr>
              <a:xfrm>
                <a:off x="8539834" y="2257451"/>
                <a:ext cx="1877786" cy="400110"/>
              </a:xfrm>
              <a:prstGeom prst="rect">
                <a:avLst/>
              </a:prstGeom>
              <a:noFill/>
            </p:spPr>
            <p:txBody>
              <a:bodyPr>
                <a:spAutoFit/>
              </a:bodyPr>
              <a:lstStyle/>
              <a:p>
                <a:pPr eaLnBrk="1" hangingPunct="1">
                  <a:defRPr/>
                </a:pPr>
                <a:r>
                  <a:rPr lang="fi-FI" sz="2000" b="1" dirty="0">
                    <a:solidFill>
                      <a:schemeClr val="bg1"/>
                    </a:solidFill>
                    <a:latin typeface="+mj-lt"/>
                  </a:rPr>
                  <a:t>HENKI</a:t>
                </a:r>
                <a:r>
                  <a:rPr lang="fi-FI" sz="2000" b="1" dirty="0">
                    <a:latin typeface="+mj-lt"/>
                  </a:rPr>
                  <a:t>NEN</a:t>
                </a:r>
              </a:p>
            </p:txBody>
          </p:sp>
        </p:grpSp>
        <p:sp>
          <p:nvSpPr>
            <p:cNvPr id="18" name="TextBox 17">
              <a:extLst>
                <a:ext uri="{FF2B5EF4-FFF2-40B4-BE49-F238E27FC236}">
                  <a16:creationId xmlns:a16="http://schemas.microsoft.com/office/drawing/2014/main" id="{E28D7A3F-AE9D-4369-8DE6-025D53F8CBAC}"/>
                </a:ext>
              </a:extLst>
            </p:cNvPr>
            <p:cNvSpPr txBox="1"/>
            <p:nvPr/>
          </p:nvSpPr>
          <p:spPr>
            <a:xfrm>
              <a:off x="4000501" y="477880"/>
              <a:ext cx="2661548" cy="338554"/>
            </a:xfrm>
            <a:prstGeom prst="rect">
              <a:avLst/>
            </a:prstGeom>
            <a:noFill/>
          </p:spPr>
          <p:txBody>
            <a:bodyPr>
              <a:spAutoFit/>
            </a:bodyPr>
            <a:lstStyle/>
            <a:p>
              <a:pPr eaLnBrk="1" hangingPunct="1">
                <a:defRPr/>
              </a:pPr>
              <a:r>
                <a:rPr lang="fi-FI" sz="1600" b="1" dirty="0">
                  <a:solidFill>
                    <a:srgbClr val="F9601B"/>
                  </a:solidFill>
                  <a:latin typeface="+mn-lt"/>
                </a:rPr>
                <a:t>PSYKOFYYSINEN</a:t>
              </a:r>
            </a:p>
          </p:txBody>
        </p:sp>
        <p:sp>
          <p:nvSpPr>
            <p:cNvPr id="19" name="TextBox 18">
              <a:extLst>
                <a:ext uri="{FF2B5EF4-FFF2-40B4-BE49-F238E27FC236}">
                  <a16:creationId xmlns:a16="http://schemas.microsoft.com/office/drawing/2014/main" id="{0266813E-B06E-4F2F-AAAC-CC748CF2D4C6}"/>
                </a:ext>
              </a:extLst>
            </p:cNvPr>
            <p:cNvSpPr txBox="1"/>
            <p:nvPr/>
          </p:nvSpPr>
          <p:spPr>
            <a:xfrm rot="18567782">
              <a:off x="6718273" y="5018797"/>
              <a:ext cx="2632401" cy="338554"/>
            </a:xfrm>
            <a:prstGeom prst="rect">
              <a:avLst/>
            </a:prstGeom>
            <a:noFill/>
          </p:spPr>
          <p:txBody>
            <a:bodyPr>
              <a:spAutoFit/>
            </a:bodyPr>
            <a:lstStyle/>
            <a:p>
              <a:pPr eaLnBrk="1" hangingPunct="1">
                <a:defRPr/>
              </a:pPr>
              <a:r>
                <a:rPr lang="fi-FI" sz="1600" b="1" dirty="0">
                  <a:solidFill>
                    <a:srgbClr val="F9601B"/>
                  </a:solidFill>
                  <a:latin typeface="+mn-lt"/>
                </a:rPr>
                <a:t>PSYKOSOSIAALINEN</a:t>
              </a:r>
            </a:p>
          </p:txBody>
        </p:sp>
        <p:sp>
          <p:nvSpPr>
            <p:cNvPr id="20" name="TextBox 19">
              <a:extLst>
                <a:ext uri="{FF2B5EF4-FFF2-40B4-BE49-F238E27FC236}">
                  <a16:creationId xmlns:a16="http://schemas.microsoft.com/office/drawing/2014/main" id="{A0DAE029-65C3-4007-8A96-DD26CE76A49F}"/>
                </a:ext>
              </a:extLst>
            </p:cNvPr>
            <p:cNvSpPr txBox="1"/>
            <p:nvPr/>
          </p:nvSpPr>
          <p:spPr>
            <a:xfrm rot="2991056">
              <a:off x="935215" y="5206927"/>
              <a:ext cx="2767400" cy="338554"/>
            </a:xfrm>
            <a:prstGeom prst="rect">
              <a:avLst/>
            </a:prstGeom>
            <a:noFill/>
          </p:spPr>
          <p:txBody>
            <a:bodyPr>
              <a:spAutoFit/>
            </a:bodyPr>
            <a:lstStyle/>
            <a:p>
              <a:pPr eaLnBrk="1" hangingPunct="1">
                <a:defRPr/>
              </a:pPr>
              <a:r>
                <a:rPr lang="fi-FI" sz="1600" b="1" dirty="0">
                  <a:solidFill>
                    <a:srgbClr val="F9601B"/>
                  </a:solidFill>
                  <a:latin typeface="+mn-lt"/>
                </a:rPr>
                <a:t>SOSIAALIS-FYYSINEN</a:t>
              </a:r>
            </a:p>
          </p:txBody>
        </p:sp>
        <p:sp>
          <p:nvSpPr>
            <p:cNvPr id="21" name="TextBox 20">
              <a:extLst>
                <a:ext uri="{FF2B5EF4-FFF2-40B4-BE49-F238E27FC236}">
                  <a16:creationId xmlns:a16="http://schemas.microsoft.com/office/drawing/2014/main" id="{79AB3493-7FC3-4DF4-A75C-27B33D5578AB}"/>
                </a:ext>
              </a:extLst>
            </p:cNvPr>
            <p:cNvSpPr txBox="1"/>
            <p:nvPr/>
          </p:nvSpPr>
          <p:spPr>
            <a:xfrm>
              <a:off x="3750094" y="3172288"/>
              <a:ext cx="2454755" cy="861774"/>
            </a:xfrm>
            <a:prstGeom prst="rect">
              <a:avLst/>
            </a:prstGeom>
            <a:noFill/>
          </p:spPr>
          <p:txBody>
            <a:bodyPr>
              <a:spAutoFit/>
            </a:bodyPr>
            <a:lstStyle/>
            <a:p>
              <a:pPr algn="ctr" eaLnBrk="1" hangingPunct="1">
                <a:defRPr/>
              </a:pPr>
              <a:r>
                <a:rPr lang="fi-FI" sz="2400" b="1" dirty="0">
                  <a:solidFill>
                    <a:srgbClr val="F9601B"/>
                  </a:solidFill>
                  <a:latin typeface="+mn-lt"/>
                </a:rPr>
                <a:t>PÄIHTEIDEN KÄYTTÖ</a:t>
              </a:r>
            </a:p>
          </p:txBody>
        </p:sp>
      </p:grpSp>
      <p:sp>
        <p:nvSpPr>
          <p:cNvPr id="28" name="TextBox 27">
            <a:extLst>
              <a:ext uri="{FF2B5EF4-FFF2-40B4-BE49-F238E27FC236}">
                <a16:creationId xmlns:a16="http://schemas.microsoft.com/office/drawing/2014/main" id="{DEBDB033-3652-47B0-84BD-ACF07A2B0BF1}"/>
              </a:ext>
            </a:extLst>
          </p:cNvPr>
          <p:cNvSpPr txBox="1"/>
          <p:nvPr/>
        </p:nvSpPr>
        <p:spPr>
          <a:xfrm>
            <a:off x="138113" y="2732088"/>
            <a:ext cx="1847850" cy="339725"/>
          </a:xfrm>
          <a:prstGeom prst="rect">
            <a:avLst/>
          </a:prstGeom>
          <a:noFill/>
        </p:spPr>
        <p:txBody>
          <a:bodyPr>
            <a:spAutoFit/>
          </a:bodyPr>
          <a:lstStyle/>
          <a:p>
            <a:pPr eaLnBrk="1" hangingPunct="1">
              <a:defRPr/>
            </a:pPr>
            <a:r>
              <a:rPr lang="fi-FI" sz="1600" b="1" dirty="0">
                <a:latin typeface="+mn-lt"/>
              </a:rPr>
              <a:t>KRAPULA</a:t>
            </a:r>
          </a:p>
        </p:txBody>
      </p:sp>
      <p:sp>
        <p:nvSpPr>
          <p:cNvPr id="29" name="TextBox 28">
            <a:extLst>
              <a:ext uri="{FF2B5EF4-FFF2-40B4-BE49-F238E27FC236}">
                <a16:creationId xmlns:a16="http://schemas.microsoft.com/office/drawing/2014/main" id="{C618A5BE-9951-4615-B289-F613BDA7F746}"/>
              </a:ext>
            </a:extLst>
          </p:cNvPr>
          <p:cNvSpPr txBox="1"/>
          <p:nvPr/>
        </p:nvSpPr>
        <p:spPr>
          <a:xfrm>
            <a:off x="2152650" y="2652713"/>
            <a:ext cx="1847850" cy="339725"/>
          </a:xfrm>
          <a:prstGeom prst="rect">
            <a:avLst/>
          </a:prstGeom>
          <a:noFill/>
        </p:spPr>
        <p:txBody>
          <a:bodyPr>
            <a:spAutoFit/>
          </a:bodyPr>
          <a:lstStyle/>
          <a:p>
            <a:pPr eaLnBrk="1" hangingPunct="1">
              <a:defRPr/>
            </a:pPr>
            <a:r>
              <a:rPr lang="fi-FI" sz="1600" b="1" dirty="0">
                <a:latin typeface="+mn-lt"/>
              </a:rPr>
              <a:t>”HELPOTUS”</a:t>
            </a:r>
          </a:p>
        </p:txBody>
      </p:sp>
      <p:sp>
        <p:nvSpPr>
          <p:cNvPr id="30" name="TextBox 29">
            <a:extLst>
              <a:ext uri="{FF2B5EF4-FFF2-40B4-BE49-F238E27FC236}">
                <a16:creationId xmlns:a16="http://schemas.microsoft.com/office/drawing/2014/main" id="{43126DAA-5994-41D5-81C5-F2FCB071A6C0}"/>
              </a:ext>
            </a:extLst>
          </p:cNvPr>
          <p:cNvSpPr txBox="1"/>
          <p:nvPr/>
        </p:nvSpPr>
        <p:spPr>
          <a:xfrm>
            <a:off x="1296988" y="3148013"/>
            <a:ext cx="1847850" cy="338137"/>
          </a:xfrm>
          <a:prstGeom prst="rect">
            <a:avLst/>
          </a:prstGeom>
          <a:noFill/>
        </p:spPr>
        <p:txBody>
          <a:bodyPr>
            <a:spAutoFit/>
          </a:bodyPr>
          <a:lstStyle/>
          <a:p>
            <a:pPr eaLnBrk="1" hangingPunct="1">
              <a:defRPr/>
            </a:pPr>
            <a:r>
              <a:rPr lang="fi-FI" sz="1600" b="1" dirty="0">
                <a:latin typeface="+mn-lt"/>
              </a:rPr>
              <a:t>VIEROITUS</a:t>
            </a:r>
          </a:p>
        </p:txBody>
      </p:sp>
      <p:sp>
        <p:nvSpPr>
          <p:cNvPr id="31" name="TextBox 30">
            <a:extLst>
              <a:ext uri="{FF2B5EF4-FFF2-40B4-BE49-F238E27FC236}">
                <a16:creationId xmlns:a16="http://schemas.microsoft.com/office/drawing/2014/main" id="{3A453D9F-EC8C-4563-BC7E-626DB1A7FCBF}"/>
              </a:ext>
            </a:extLst>
          </p:cNvPr>
          <p:cNvSpPr txBox="1"/>
          <p:nvPr/>
        </p:nvSpPr>
        <p:spPr>
          <a:xfrm>
            <a:off x="138113" y="1462088"/>
            <a:ext cx="3201987" cy="584200"/>
          </a:xfrm>
          <a:prstGeom prst="rect">
            <a:avLst/>
          </a:prstGeom>
          <a:noFill/>
        </p:spPr>
        <p:txBody>
          <a:bodyPr>
            <a:spAutoFit/>
          </a:bodyPr>
          <a:lstStyle/>
          <a:p>
            <a:pPr eaLnBrk="1" hangingPunct="1">
              <a:defRPr/>
            </a:pPr>
            <a:r>
              <a:rPr lang="fi-FI" sz="1600" b="1" dirty="0">
                <a:latin typeface="+mn-lt"/>
              </a:rPr>
              <a:t>ITSELÄÄKINTÄ, OLON NORMALISOINTI</a:t>
            </a:r>
          </a:p>
        </p:txBody>
      </p:sp>
      <p:sp>
        <p:nvSpPr>
          <p:cNvPr id="32" name="TextBox 31">
            <a:extLst>
              <a:ext uri="{FF2B5EF4-FFF2-40B4-BE49-F238E27FC236}">
                <a16:creationId xmlns:a16="http://schemas.microsoft.com/office/drawing/2014/main" id="{56CEFE4D-9A90-49B9-B266-F70983FBEBC2}"/>
              </a:ext>
            </a:extLst>
          </p:cNvPr>
          <p:cNvSpPr txBox="1"/>
          <p:nvPr/>
        </p:nvSpPr>
        <p:spPr>
          <a:xfrm>
            <a:off x="5556250" y="1635125"/>
            <a:ext cx="4918075" cy="585788"/>
          </a:xfrm>
          <a:prstGeom prst="rect">
            <a:avLst/>
          </a:prstGeom>
          <a:noFill/>
        </p:spPr>
        <p:txBody>
          <a:bodyPr>
            <a:spAutoFit/>
          </a:bodyPr>
          <a:lstStyle/>
          <a:p>
            <a:pPr eaLnBrk="1" hangingPunct="1">
              <a:defRPr/>
            </a:pPr>
            <a:r>
              <a:rPr lang="fi-FI" sz="1600" b="1" dirty="0">
                <a:latin typeface="+mn-lt"/>
              </a:rPr>
              <a:t>ONGELMIEN </a:t>
            </a:r>
          </a:p>
          <a:p>
            <a:pPr eaLnBrk="1" hangingPunct="1">
              <a:defRPr/>
            </a:pPr>
            <a:r>
              <a:rPr lang="fi-FI" sz="1600" b="1" dirty="0">
                <a:latin typeface="+mn-lt"/>
              </a:rPr>
              <a:t>VAIKEUTUMINEN / UNOHTUMINEN </a:t>
            </a:r>
          </a:p>
        </p:txBody>
      </p:sp>
      <p:sp>
        <p:nvSpPr>
          <p:cNvPr id="34" name="TextBox 33">
            <a:extLst>
              <a:ext uri="{FF2B5EF4-FFF2-40B4-BE49-F238E27FC236}">
                <a16:creationId xmlns:a16="http://schemas.microsoft.com/office/drawing/2014/main" id="{701E8582-EAFB-4BE8-801D-9EFED6966BBD}"/>
              </a:ext>
            </a:extLst>
          </p:cNvPr>
          <p:cNvSpPr txBox="1"/>
          <p:nvPr/>
        </p:nvSpPr>
        <p:spPr>
          <a:xfrm>
            <a:off x="7219950" y="2901950"/>
            <a:ext cx="3036888" cy="584200"/>
          </a:xfrm>
          <a:prstGeom prst="rect">
            <a:avLst/>
          </a:prstGeom>
          <a:noFill/>
        </p:spPr>
        <p:txBody>
          <a:bodyPr>
            <a:spAutoFit/>
          </a:bodyPr>
          <a:lstStyle/>
          <a:p>
            <a:pPr eaLnBrk="1" hangingPunct="1">
              <a:defRPr/>
            </a:pPr>
            <a:r>
              <a:rPr lang="fi-FI" sz="1600" b="1" dirty="0">
                <a:latin typeface="+mn-lt"/>
              </a:rPr>
              <a:t>ELÄMÄNHALLINNAN NOUSU / ROMAHDUS</a:t>
            </a:r>
          </a:p>
        </p:txBody>
      </p:sp>
      <p:sp>
        <p:nvSpPr>
          <p:cNvPr id="35" name="TextBox 34">
            <a:extLst>
              <a:ext uri="{FF2B5EF4-FFF2-40B4-BE49-F238E27FC236}">
                <a16:creationId xmlns:a16="http://schemas.microsoft.com/office/drawing/2014/main" id="{CC05F910-21E0-4878-9F13-9748C5FA4BA5}"/>
              </a:ext>
            </a:extLst>
          </p:cNvPr>
          <p:cNvSpPr txBox="1"/>
          <p:nvPr/>
        </p:nvSpPr>
        <p:spPr>
          <a:xfrm>
            <a:off x="5014913" y="2566988"/>
            <a:ext cx="3203575" cy="339725"/>
          </a:xfrm>
          <a:prstGeom prst="rect">
            <a:avLst/>
          </a:prstGeom>
          <a:noFill/>
        </p:spPr>
        <p:txBody>
          <a:bodyPr>
            <a:spAutoFit/>
          </a:bodyPr>
          <a:lstStyle/>
          <a:p>
            <a:pPr eaLnBrk="1" hangingPunct="1">
              <a:defRPr/>
            </a:pPr>
            <a:r>
              <a:rPr lang="fi-FI" sz="1600" b="1" dirty="0">
                <a:latin typeface="+mn-lt"/>
              </a:rPr>
              <a:t>”ONNEN” TAVOITTELU</a:t>
            </a:r>
          </a:p>
        </p:txBody>
      </p:sp>
      <p:sp>
        <p:nvSpPr>
          <p:cNvPr id="36" name="TextBox 35">
            <a:extLst>
              <a:ext uri="{FF2B5EF4-FFF2-40B4-BE49-F238E27FC236}">
                <a16:creationId xmlns:a16="http://schemas.microsoft.com/office/drawing/2014/main" id="{9C1C5842-577D-4BB9-954A-67DB32A02050}"/>
              </a:ext>
            </a:extLst>
          </p:cNvPr>
          <p:cNvSpPr txBox="1"/>
          <p:nvPr/>
        </p:nvSpPr>
        <p:spPr>
          <a:xfrm>
            <a:off x="7766050" y="1152525"/>
            <a:ext cx="3203575" cy="584200"/>
          </a:xfrm>
          <a:prstGeom prst="rect">
            <a:avLst/>
          </a:prstGeom>
          <a:noFill/>
        </p:spPr>
        <p:txBody>
          <a:bodyPr>
            <a:spAutoFit/>
          </a:bodyPr>
          <a:lstStyle/>
          <a:p>
            <a:pPr eaLnBrk="1" hangingPunct="1">
              <a:defRPr/>
            </a:pPr>
            <a:r>
              <a:rPr lang="fi-FI" sz="1600" b="1" dirty="0">
                <a:latin typeface="+mn-lt"/>
              </a:rPr>
              <a:t>ELÄMÄN MERKITYKSEN LÖYTÄMINEN</a:t>
            </a:r>
          </a:p>
        </p:txBody>
      </p:sp>
      <p:sp>
        <p:nvSpPr>
          <p:cNvPr id="37" name="TextBox 36">
            <a:extLst>
              <a:ext uri="{FF2B5EF4-FFF2-40B4-BE49-F238E27FC236}">
                <a16:creationId xmlns:a16="http://schemas.microsoft.com/office/drawing/2014/main" id="{B64C8EF2-D2A1-4179-8B2E-14F6D2B0599E}"/>
              </a:ext>
            </a:extLst>
          </p:cNvPr>
          <p:cNvSpPr txBox="1"/>
          <p:nvPr/>
        </p:nvSpPr>
        <p:spPr>
          <a:xfrm>
            <a:off x="3305175" y="4783138"/>
            <a:ext cx="2730500" cy="338137"/>
          </a:xfrm>
          <a:prstGeom prst="rect">
            <a:avLst/>
          </a:prstGeom>
          <a:noFill/>
        </p:spPr>
        <p:txBody>
          <a:bodyPr>
            <a:spAutoFit/>
          </a:bodyPr>
          <a:lstStyle/>
          <a:p>
            <a:pPr eaLnBrk="1" hangingPunct="1">
              <a:defRPr/>
            </a:pPr>
            <a:r>
              <a:rPr lang="fi-FI" sz="1600" b="1" dirty="0">
                <a:latin typeface="+mn-lt"/>
              </a:rPr>
              <a:t>OMA PAIKKA, ROOLI</a:t>
            </a:r>
          </a:p>
        </p:txBody>
      </p:sp>
      <p:sp>
        <p:nvSpPr>
          <p:cNvPr id="38" name="TextBox 37">
            <a:extLst>
              <a:ext uri="{FF2B5EF4-FFF2-40B4-BE49-F238E27FC236}">
                <a16:creationId xmlns:a16="http://schemas.microsoft.com/office/drawing/2014/main" id="{9BE7EA58-E717-4C42-BAFE-8A96BBDC70B0}"/>
              </a:ext>
            </a:extLst>
          </p:cNvPr>
          <p:cNvSpPr txBox="1"/>
          <p:nvPr/>
        </p:nvSpPr>
        <p:spPr>
          <a:xfrm>
            <a:off x="5167313" y="6345238"/>
            <a:ext cx="1847850" cy="339725"/>
          </a:xfrm>
          <a:prstGeom prst="rect">
            <a:avLst/>
          </a:prstGeom>
          <a:noFill/>
        </p:spPr>
        <p:txBody>
          <a:bodyPr>
            <a:spAutoFit/>
          </a:bodyPr>
          <a:lstStyle/>
          <a:p>
            <a:pPr eaLnBrk="1" hangingPunct="1">
              <a:defRPr/>
            </a:pPr>
            <a:r>
              <a:rPr lang="fi-FI" sz="1600" b="1" dirty="0">
                <a:latin typeface="+mn-lt"/>
              </a:rPr>
              <a:t>SELVIYTYY</a:t>
            </a:r>
          </a:p>
        </p:txBody>
      </p:sp>
      <p:sp>
        <p:nvSpPr>
          <p:cNvPr id="39" name="TextBox 38">
            <a:extLst>
              <a:ext uri="{FF2B5EF4-FFF2-40B4-BE49-F238E27FC236}">
                <a16:creationId xmlns:a16="http://schemas.microsoft.com/office/drawing/2014/main" id="{439F68F7-81B2-4ACA-84ED-81C0F8B16915}"/>
              </a:ext>
            </a:extLst>
          </p:cNvPr>
          <p:cNvSpPr txBox="1"/>
          <p:nvPr/>
        </p:nvSpPr>
        <p:spPr>
          <a:xfrm>
            <a:off x="5246688" y="5168900"/>
            <a:ext cx="1847850" cy="339725"/>
          </a:xfrm>
          <a:prstGeom prst="rect">
            <a:avLst/>
          </a:prstGeom>
          <a:noFill/>
        </p:spPr>
        <p:txBody>
          <a:bodyPr>
            <a:spAutoFit/>
          </a:bodyPr>
          <a:lstStyle/>
          <a:p>
            <a:pPr eaLnBrk="1" hangingPunct="1">
              <a:defRPr/>
            </a:pPr>
            <a:r>
              <a:rPr lang="fi-FI" sz="1600" b="1" dirty="0">
                <a:latin typeface="+mn-lt"/>
              </a:rPr>
              <a:t>ARVOSTUS</a:t>
            </a:r>
          </a:p>
        </p:txBody>
      </p:sp>
      <p:sp>
        <p:nvSpPr>
          <p:cNvPr id="40" name="TextBox 39">
            <a:extLst>
              <a:ext uri="{FF2B5EF4-FFF2-40B4-BE49-F238E27FC236}">
                <a16:creationId xmlns:a16="http://schemas.microsoft.com/office/drawing/2014/main" id="{005B3655-90CC-48E9-A21F-8FCAC6880FA1}"/>
              </a:ext>
            </a:extLst>
          </p:cNvPr>
          <p:cNvSpPr txBox="1"/>
          <p:nvPr/>
        </p:nvSpPr>
        <p:spPr>
          <a:xfrm>
            <a:off x="3233738" y="5989638"/>
            <a:ext cx="2057400" cy="339725"/>
          </a:xfrm>
          <a:prstGeom prst="rect">
            <a:avLst/>
          </a:prstGeom>
          <a:noFill/>
        </p:spPr>
        <p:txBody>
          <a:bodyPr>
            <a:spAutoFit/>
          </a:bodyPr>
          <a:lstStyle/>
          <a:p>
            <a:pPr eaLnBrk="1" hangingPunct="1">
              <a:defRPr/>
            </a:pPr>
            <a:r>
              <a:rPr lang="fi-FI" sz="1600" b="1" dirty="0">
                <a:latin typeface="+mn-lt"/>
              </a:rPr>
              <a:t>TOIMINTATAPA</a:t>
            </a: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1">
                                            <p:txEl>
                                              <p:pRg st="0" end="0"/>
                                            </p:txEl>
                                          </p:spTgt>
                                        </p:tgtEl>
                                        <p:attrNameLst>
                                          <p:attrName>style.visibility</p:attrName>
                                        </p:attrNameLst>
                                      </p:cBhvr>
                                      <p:to>
                                        <p:strVal val="visible"/>
                                      </p:to>
                                    </p:set>
                                    <p:animEffect transition="in" filter="fade">
                                      <p:cBhvr>
                                        <p:cTn id="7" dur="2000"/>
                                        <p:tgtEl>
                                          <p:spTgt spid="3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8">
                                            <p:txEl>
                                              <p:pRg st="0" end="0"/>
                                            </p:txEl>
                                          </p:spTgt>
                                        </p:tgtEl>
                                        <p:attrNameLst>
                                          <p:attrName>style.visibility</p:attrName>
                                        </p:attrNameLst>
                                      </p:cBhvr>
                                      <p:to>
                                        <p:strVal val="visible"/>
                                      </p:to>
                                    </p:set>
                                    <p:animEffect transition="in" filter="fade">
                                      <p:cBhvr>
                                        <p:cTn id="12" dur="2000"/>
                                        <p:tgtEl>
                                          <p:spTgt spid="28">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9">
                                            <p:txEl>
                                              <p:pRg st="0" end="0"/>
                                            </p:txEl>
                                          </p:spTgt>
                                        </p:tgtEl>
                                        <p:attrNameLst>
                                          <p:attrName>style.visibility</p:attrName>
                                        </p:attrNameLst>
                                      </p:cBhvr>
                                      <p:to>
                                        <p:strVal val="visible"/>
                                      </p:to>
                                    </p:set>
                                    <p:animEffect transition="in" filter="fade">
                                      <p:cBhvr>
                                        <p:cTn id="17" dur="2000"/>
                                        <p:tgtEl>
                                          <p:spTgt spid="29">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0">
                                            <p:txEl>
                                              <p:pRg st="0" end="0"/>
                                            </p:txEl>
                                          </p:spTgt>
                                        </p:tgtEl>
                                        <p:attrNameLst>
                                          <p:attrName>style.visibility</p:attrName>
                                        </p:attrNameLst>
                                      </p:cBhvr>
                                      <p:to>
                                        <p:strVal val="visible"/>
                                      </p:to>
                                    </p:set>
                                    <p:animEffect transition="in" filter="fade">
                                      <p:cBhvr>
                                        <p:cTn id="22" dur="2000"/>
                                        <p:tgtEl>
                                          <p:spTgt spid="30">
                                            <p:txEl>
                                              <p:pRg st="0" end="0"/>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2">
                                            <p:txEl>
                                              <p:pRg st="0" end="0"/>
                                            </p:txEl>
                                          </p:spTgt>
                                        </p:tgtEl>
                                        <p:attrNameLst>
                                          <p:attrName>style.visibility</p:attrName>
                                        </p:attrNameLst>
                                      </p:cBhvr>
                                      <p:to>
                                        <p:strVal val="visible"/>
                                      </p:to>
                                    </p:set>
                                    <p:animEffect transition="in" filter="fade">
                                      <p:cBhvr>
                                        <p:cTn id="27" dur="2000"/>
                                        <p:tgtEl>
                                          <p:spTgt spid="32">
                                            <p:txEl>
                                              <p:pRg st="0" end="0"/>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2">
                                            <p:txEl>
                                              <p:pRg st="1" end="1"/>
                                            </p:txEl>
                                          </p:spTgt>
                                        </p:tgtEl>
                                        <p:attrNameLst>
                                          <p:attrName>style.visibility</p:attrName>
                                        </p:attrNameLst>
                                      </p:cBhvr>
                                      <p:to>
                                        <p:strVal val="visible"/>
                                      </p:to>
                                    </p:set>
                                    <p:animEffect transition="in" filter="fade">
                                      <p:cBhvr>
                                        <p:cTn id="32" dur="2000"/>
                                        <p:tgtEl>
                                          <p:spTgt spid="32">
                                            <p:txEl>
                                              <p:pRg st="1" end="1"/>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4">
                                            <p:txEl>
                                              <p:pRg st="0" end="0"/>
                                            </p:txEl>
                                          </p:spTgt>
                                        </p:tgtEl>
                                        <p:attrNameLst>
                                          <p:attrName>style.visibility</p:attrName>
                                        </p:attrNameLst>
                                      </p:cBhvr>
                                      <p:to>
                                        <p:strVal val="visible"/>
                                      </p:to>
                                    </p:set>
                                    <p:animEffect transition="in" filter="fade">
                                      <p:cBhvr>
                                        <p:cTn id="37" dur="2000"/>
                                        <p:tgtEl>
                                          <p:spTgt spid="34">
                                            <p:txEl>
                                              <p:pRg st="0" end="0"/>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5">
                                            <p:txEl>
                                              <p:pRg st="0" end="0"/>
                                            </p:txEl>
                                          </p:spTgt>
                                        </p:tgtEl>
                                        <p:attrNameLst>
                                          <p:attrName>style.visibility</p:attrName>
                                        </p:attrNameLst>
                                      </p:cBhvr>
                                      <p:to>
                                        <p:strVal val="visible"/>
                                      </p:to>
                                    </p:set>
                                    <p:animEffect transition="in" filter="fade">
                                      <p:cBhvr>
                                        <p:cTn id="42" dur="2000"/>
                                        <p:tgtEl>
                                          <p:spTgt spid="35">
                                            <p:txEl>
                                              <p:pRg st="0" end="0"/>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6">
                                            <p:txEl>
                                              <p:pRg st="0" end="0"/>
                                            </p:txEl>
                                          </p:spTgt>
                                        </p:tgtEl>
                                        <p:attrNameLst>
                                          <p:attrName>style.visibility</p:attrName>
                                        </p:attrNameLst>
                                      </p:cBhvr>
                                      <p:to>
                                        <p:strVal val="visible"/>
                                      </p:to>
                                    </p:set>
                                    <p:animEffect transition="in" filter="fade">
                                      <p:cBhvr>
                                        <p:cTn id="47" dur="2000"/>
                                        <p:tgtEl>
                                          <p:spTgt spid="36">
                                            <p:txEl>
                                              <p:pRg st="0" end="0"/>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7">
                                            <p:txEl>
                                              <p:pRg st="0" end="0"/>
                                            </p:txEl>
                                          </p:spTgt>
                                        </p:tgtEl>
                                        <p:attrNameLst>
                                          <p:attrName>style.visibility</p:attrName>
                                        </p:attrNameLst>
                                      </p:cBhvr>
                                      <p:to>
                                        <p:strVal val="visible"/>
                                      </p:to>
                                    </p:set>
                                    <p:animEffect transition="in" filter="fade">
                                      <p:cBhvr>
                                        <p:cTn id="52" dur="2000"/>
                                        <p:tgtEl>
                                          <p:spTgt spid="37">
                                            <p:txEl>
                                              <p:pRg st="0" end="0"/>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8">
                                            <p:txEl>
                                              <p:pRg st="0" end="0"/>
                                            </p:txEl>
                                          </p:spTgt>
                                        </p:tgtEl>
                                        <p:attrNameLst>
                                          <p:attrName>style.visibility</p:attrName>
                                        </p:attrNameLst>
                                      </p:cBhvr>
                                      <p:to>
                                        <p:strVal val="visible"/>
                                      </p:to>
                                    </p:set>
                                    <p:animEffect transition="in" filter="fade">
                                      <p:cBhvr>
                                        <p:cTn id="57" dur="2000"/>
                                        <p:tgtEl>
                                          <p:spTgt spid="38">
                                            <p:txEl>
                                              <p:pRg st="0" end="0"/>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9">
                                            <p:txEl>
                                              <p:pRg st="0" end="0"/>
                                            </p:txEl>
                                          </p:spTgt>
                                        </p:tgtEl>
                                        <p:attrNameLst>
                                          <p:attrName>style.visibility</p:attrName>
                                        </p:attrNameLst>
                                      </p:cBhvr>
                                      <p:to>
                                        <p:strVal val="visible"/>
                                      </p:to>
                                    </p:set>
                                    <p:animEffect transition="in" filter="fade">
                                      <p:cBhvr>
                                        <p:cTn id="62" dur="2000"/>
                                        <p:tgtEl>
                                          <p:spTgt spid="39">
                                            <p:txEl>
                                              <p:pRg st="0" end="0"/>
                                            </p:txEl>
                                          </p:spTgt>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40">
                                            <p:txEl>
                                              <p:pRg st="0" end="0"/>
                                            </p:txEl>
                                          </p:spTgt>
                                        </p:tgtEl>
                                        <p:attrNameLst>
                                          <p:attrName>style.visibility</p:attrName>
                                        </p:attrNameLst>
                                      </p:cBhvr>
                                      <p:to>
                                        <p:strVal val="visible"/>
                                      </p:to>
                                    </p:set>
                                    <p:animEffect transition="in" filter="fade">
                                      <p:cBhvr>
                                        <p:cTn id="67" dur="2000"/>
                                        <p:tgtEl>
                                          <p:spTgt spid="4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build="p"/>
      <p:bldP spid="29" grpId="0" build="p"/>
      <p:bldP spid="30" grpId="0" build="p"/>
      <p:bldP spid="31" grpId="0" build="p"/>
      <p:bldP spid="32" grpId="0" build="p"/>
      <p:bldP spid="34" grpId="0" build="p"/>
      <p:bldP spid="35" grpId="0" build="p"/>
      <p:bldP spid="36" grpId="0" build="p"/>
      <p:bldP spid="37" grpId="0" build="p"/>
      <p:bldP spid="38" grpId="0" build="p"/>
      <p:bldP spid="39" grpId="0" build="p"/>
      <p:bldP spid="40"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8D60528D-4FF0-4C74-8DDD-7092CAF566D2}"/>
              </a:ext>
            </a:extLst>
          </p:cNvPr>
          <p:cNvSpPr>
            <a:spLocks noGrp="1" noChangeArrowheads="1"/>
          </p:cNvSpPr>
          <p:nvPr>
            <p:ph type="title"/>
          </p:nvPr>
        </p:nvSpPr>
        <p:spPr>
          <a:xfrm>
            <a:off x="388938" y="230188"/>
            <a:ext cx="2844800" cy="749300"/>
          </a:xfrm>
        </p:spPr>
        <p:txBody>
          <a:bodyPr/>
          <a:lstStyle/>
          <a:p>
            <a:pPr eaLnBrk="1" hangingPunct="1"/>
            <a:r>
              <a:rPr lang="fi-FI" altLang="en-US" sz="2800" b="1"/>
              <a:t>RIIPPUVUUS</a:t>
            </a:r>
          </a:p>
        </p:txBody>
      </p:sp>
      <p:grpSp>
        <p:nvGrpSpPr>
          <p:cNvPr id="11267" name="Group 39">
            <a:extLst>
              <a:ext uri="{FF2B5EF4-FFF2-40B4-BE49-F238E27FC236}">
                <a16:creationId xmlns:a16="http://schemas.microsoft.com/office/drawing/2014/main" id="{A090C9EC-86F2-45AD-ACF8-44F625EF9904}"/>
              </a:ext>
            </a:extLst>
          </p:cNvPr>
          <p:cNvGrpSpPr>
            <a:grpSpLocks/>
          </p:cNvGrpSpPr>
          <p:nvPr/>
        </p:nvGrpSpPr>
        <p:grpSpPr bwMode="auto">
          <a:xfrm>
            <a:off x="936625" y="333375"/>
            <a:ext cx="9518650" cy="6281738"/>
            <a:chOff x="936646" y="332765"/>
            <a:chExt cx="9518650" cy="6281737"/>
          </a:xfrm>
        </p:grpSpPr>
        <p:sp>
          <p:nvSpPr>
            <p:cNvPr id="14" name="Donut 13">
              <a:extLst>
                <a:ext uri="{FF2B5EF4-FFF2-40B4-BE49-F238E27FC236}">
                  <a16:creationId xmlns:a16="http://schemas.microsoft.com/office/drawing/2014/main" id="{A8871DF9-D34C-4B64-971C-25328971A8F2}"/>
                </a:ext>
              </a:extLst>
            </p:cNvPr>
            <p:cNvSpPr/>
            <p:nvPr/>
          </p:nvSpPr>
          <p:spPr bwMode="auto">
            <a:xfrm>
              <a:off x="1958996" y="815365"/>
              <a:ext cx="6302375" cy="5524499"/>
            </a:xfrm>
            <a:prstGeom prst="donut">
              <a:avLst>
                <a:gd name="adj" fmla="val 1348"/>
              </a:avLst>
            </a:prstGeom>
            <a:solidFill>
              <a:srgbClr val="AB64D2"/>
            </a:solidFill>
            <a:ln w="9525" cap="flat" cmpd="sng" algn="ctr">
              <a:solidFill>
                <a:schemeClr val="tx1"/>
              </a:solidFill>
              <a:prstDash val="solid"/>
              <a:round/>
              <a:headEnd type="none" w="med" len="med"/>
              <a:tailEnd type="none" w="med" len="med"/>
            </a:ln>
            <a:effectLst/>
          </p:spPr>
          <p:txBody>
            <a:bodyPr/>
            <a:lstStyle/>
            <a:p>
              <a:pPr defTabSz="958850" eaLnBrk="1" hangingPunct="1">
                <a:defRPr/>
              </a:pPr>
              <a:endParaRPr lang="fi-FI"/>
            </a:p>
          </p:txBody>
        </p:sp>
        <p:grpSp>
          <p:nvGrpSpPr>
            <p:cNvPr id="3" name="Group 24">
              <a:extLst>
                <a:ext uri="{FF2B5EF4-FFF2-40B4-BE49-F238E27FC236}">
                  <a16:creationId xmlns:a16="http://schemas.microsoft.com/office/drawing/2014/main" id="{595F2DFD-F391-46A5-B76E-7EF08D50AC5B}"/>
                </a:ext>
              </a:extLst>
            </p:cNvPr>
            <p:cNvGrpSpPr/>
            <p:nvPr/>
          </p:nvGrpSpPr>
          <p:grpSpPr bwMode="auto">
            <a:xfrm>
              <a:off x="3908158" y="4451246"/>
              <a:ext cx="2416404" cy="2155272"/>
              <a:chOff x="3869869" y="4596549"/>
              <a:chExt cx="2416630" cy="2155370"/>
            </a:xfrm>
            <a:solidFill>
              <a:srgbClr val="AB64D2"/>
            </a:solidFill>
          </p:grpSpPr>
          <p:sp>
            <p:nvSpPr>
              <p:cNvPr id="5" name="Oval 4">
                <a:extLst>
                  <a:ext uri="{FF2B5EF4-FFF2-40B4-BE49-F238E27FC236}">
                    <a16:creationId xmlns:a16="http://schemas.microsoft.com/office/drawing/2014/main" id="{1DCD4641-7697-44A6-828F-79DADD6D2C92}"/>
                  </a:ext>
                </a:extLst>
              </p:cNvPr>
              <p:cNvSpPr/>
              <p:nvPr/>
            </p:nvSpPr>
            <p:spPr bwMode="auto">
              <a:xfrm>
                <a:off x="3869869" y="4596549"/>
                <a:ext cx="2416630" cy="2155370"/>
              </a:xfrm>
              <a:prstGeom prst="ellipse">
                <a:avLst/>
              </a:prstGeom>
              <a:grpFill/>
              <a:ln w="9525" cap="flat" cmpd="sng" algn="ctr">
                <a:solidFill>
                  <a:schemeClr val="tx1"/>
                </a:solidFill>
                <a:prstDash val="solid"/>
                <a:round/>
                <a:headEnd type="none" w="med" len="med"/>
                <a:tailEnd type="none" w="med" len="med"/>
              </a:ln>
              <a:effectLst/>
            </p:spPr>
            <p:txBody>
              <a:bodyPr/>
              <a:lstStyle/>
              <a:p>
                <a:pPr defTabSz="958850" eaLnBrk="1" hangingPunct="1">
                  <a:defRPr/>
                </a:pPr>
                <a:endParaRPr lang="fi-FI"/>
              </a:p>
            </p:txBody>
          </p:sp>
          <p:sp>
            <p:nvSpPr>
              <p:cNvPr id="9" name="TextBox 8">
                <a:extLst>
                  <a:ext uri="{FF2B5EF4-FFF2-40B4-BE49-F238E27FC236}">
                    <a16:creationId xmlns:a16="http://schemas.microsoft.com/office/drawing/2014/main" id="{08DF0543-4BD0-4A9E-B678-FF748CA68B15}"/>
                  </a:ext>
                </a:extLst>
              </p:cNvPr>
              <p:cNvSpPr txBox="1"/>
              <p:nvPr/>
            </p:nvSpPr>
            <p:spPr>
              <a:xfrm>
                <a:off x="3967843" y="5474179"/>
                <a:ext cx="2302329" cy="400110"/>
              </a:xfrm>
              <a:prstGeom prst="rect">
                <a:avLst/>
              </a:prstGeom>
              <a:grpFill/>
            </p:spPr>
            <p:txBody>
              <a:bodyPr>
                <a:spAutoFit/>
              </a:bodyPr>
              <a:lstStyle/>
              <a:p>
                <a:pPr eaLnBrk="1" hangingPunct="1">
                  <a:defRPr/>
                </a:pPr>
                <a:r>
                  <a:rPr lang="fi-FI" sz="2000" b="1" dirty="0">
                    <a:solidFill>
                      <a:schemeClr val="bg1"/>
                    </a:solidFill>
                    <a:latin typeface="+mj-lt"/>
                  </a:rPr>
                  <a:t>SOSIAALINEN</a:t>
                </a:r>
              </a:p>
            </p:txBody>
          </p:sp>
        </p:grpSp>
        <p:grpSp>
          <p:nvGrpSpPr>
            <p:cNvPr id="4" name="Group 15">
              <a:extLst>
                <a:ext uri="{FF2B5EF4-FFF2-40B4-BE49-F238E27FC236}">
                  <a16:creationId xmlns:a16="http://schemas.microsoft.com/office/drawing/2014/main" id="{5F78342D-2E3A-427A-8F65-AB9FF65E212F}"/>
                </a:ext>
              </a:extLst>
            </p:cNvPr>
            <p:cNvGrpSpPr/>
            <p:nvPr/>
          </p:nvGrpSpPr>
          <p:grpSpPr bwMode="auto">
            <a:xfrm>
              <a:off x="936646" y="1302646"/>
              <a:ext cx="2416404" cy="2155272"/>
              <a:chOff x="898079" y="1447805"/>
              <a:chExt cx="2416630" cy="2155370"/>
            </a:xfrm>
            <a:solidFill>
              <a:srgbClr val="AB64D2"/>
            </a:solidFill>
          </p:grpSpPr>
          <p:sp>
            <p:nvSpPr>
              <p:cNvPr id="10" name="Oval 9">
                <a:extLst>
                  <a:ext uri="{FF2B5EF4-FFF2-40B4-BE49-F238E27FC236}">
                    <a16:creationId xmlns:a16="http://schemas.microsoft.com/office/drawing/2014/main" id="{5749F0A7-8664-4171-AE68-D729B02FCDDA}"/>
                  </a:ext>
                </a:extLst>
              </p:cNvPr>
              <p:cNvSpPr/>
              <p:nvPr/>
            </p:nvSpPr>
            <p:spPr bwMode="auto">
              <a:xfrm>
                <a:off x="898079" y="1447805"/>
                <a:ext cx="2416630" cy="2155370"/>
              </a:xfrm>
              <a:prstGeom prst="ellipse">
                <a:avLst/>
              </a:prstGeom>
              <a:grpFill/>
              <a:ln w="9525" cap="flat" cmpd="sng" algn="ctr">
                <a:solidFill>
                  <a:schemeClr val="tx1"/>
                </a:solidFill>
                <a:prstDash val="solid"/>
                <a:round/>
                <a:headEnd type="none" w="med" len="med"/>
                <a:tailEnd type="none" w="med" len="med"/>
              </a:ln>
              <a:effectLst/>
            </p:spPr>
            <p:txBody>
              <a:bodyPr/>
              <a:lstStyle/>
              <a:p>
                <a:pPr defTabSz="958850" eaLnBrk="1" hangingPunct="1">
                  <a:defRPr/>
                </a:pPr>
                <a:endParaRPr lang="fi-FI"/>
              </a:p>
            </p:txBody>
          </p:sp>
          <p:sp>
            <p:nvSpPr>
              <p:cNvPr id="6" name="TextBox 5">
                <a:extLst>
                  <a:ext uri="{FF2B5EF4-FFF2-40B4-BE49-F238E27FC236}">
                    <a16:creationId xmlns:a16="http://schemas.microsoft.com/office/drawing/2014/main" id="{73197321-E313-4E8F-862E-A8B6D9240F6F}"/>
                  </a:ext>
                </a:extLst>
              </p:cNvPr>
              <p:cNvSpPr txBox="1"/>
              <p:nvPr/>
            </p:nvSpPr>
            <p:spPr>
              <a:xfrm>
                <a:off x="1191988" y="2253344"/>
                <a:ext cx="1877786" cy="400110"/>
              </a:xfrm>
              <a:prstGeom prst="rect">
                <a:avLst/>
              </a:prstGeom>
              <a:grpFill/>
            </p:spPr>
            <p:txBody>
              <a:bodyPr>
                <a:spAutoFit/>
              </a:bodyPr>
              <a:lstStyle/>
              <a:p>
                <a:pPr eaLnBrk="1" hangingPunct="1">
                  <a:defRPr/>
                </a:pPr>
                <a:r>
                  <a:rPr lang="fi-FI" sz="2000" b="1" dirty="0">
                    <a:solidFill>
                      <a:schemeClr val="bg1"/>
                    </a:solidFill>
                    <a:latin typeface="+mj-lt"/>
                  </a:rPr>
                  <a:t>FYYSINEN</a:t>
                </a:r>
              </a:p>
            </p:txBody>
          </p:sp>
        </p:grpSp>
        <p:grpSp>
          <p:nvGrpSpPr>
            <p:cNvPr id="13" name="Group 23">
              <a:extLst>
                <a:ext uri="{FF2B5EF4-FFF2-40B4-BE49-F238E27FC236}">
                  <a16:creationId xmlns:a16="http://schemas.microsoft.com/office/drawing/2014/main" id="{79ABA01E-9385-4407-8098-31902221A079}"/>
                </a:ext>
              </a:extLst>
            </p:cNvPr>
            <p:cNvGrpSpPr/>
            <p:nvPr/>
          </p:nvGrpSpPr>
          <p:grpSpPr bwMode="auto">
            <a:xfrm>
              <a:off x="6226592" y="1316306"/>
              <a:ext cx="4228704" cy="2155272"/>
              <a:chOff x="6188520" y="1461466"/>
              <a:chExt cx="4229100" cy="2155370"/>
            </a:xfrm>
            <a:solidFill>
              <a:srgbClr val="AB64D2"/>
            </a:solidFill>
          </p:grpSpPr>
          <p:sp>
            <p:nvSpPr>
              <p:cNvPr id="12" name="Oval 11">
                <a:extLst>
                  <a:ext uri="{FF2B5EF4-FFF2-40B4-BE49-F238E27FC236}">
                    <a16:creationId xmlns:a16="http://schemas.microsoft.com/office/drawing/2014/main" id="{0438EC16-9160-4197-B551-D4E4D774224C}"/>
                  </a:ext>
                </a:extLst>
              </p:cNvPr>
              <p:cNvSpPr/>
              <p:nvPr/>
            </p:nvSpPr>
            <p:spPr bwMode="auto">
              <a:xfrm>
                <a:off x="7217252" y="1461466"/>
                <a:ext cx="2416630" cy="2155370"/>
              </a:xfrm>
              <a:prstGeom prst="ellipse">
                <a:avLst/>
              </a:prstGeom>
              <a:grpFill/>
              <a:ln w="9525" cap="flat" cmpd="sng" algn="ctr">
                <a:solidFill>
                  <a:schemeClr val="tx1"/>
                </a:solidFill>
                <a:prstDash val="solid"/>
                <a:round/>
                <a:headEnd type="none" w="med" len="med"/>
                <a:tailEnd type="none" w="med" len="med"/>
              </a:ln>
              <a:effectLst/>
            </p:spPr>
            <p:txBody>
              <a:bodyPr/>
              <a:lstStyle/>
              <a:p>
                <a:pPr defTabSz="958850" eaLnBrk="1" hangingPunct="1">
                  <a:defRPr/>
                </a:pPr>
                <a:endParaRPr lang="fi-FI"/>
              </a:p>
            </p:txBody>
          </p:sp>
          <p:sp>
            <p:nvSpPr>
              <p:cNvPr id="11" name="Oval 10">
                <a:extLst>
                  <a:ext uri="{FF2B5EF4-FFF2-40B4-BE49-F238E27FC236}">
                    <a16:creationId xmlns:a16="http://schemas.microsoft.com/office/drawing/2014/main" id="{CAB76300-5040-4C8C-9A4E-7C024E53758C}"/>
                  </a:ext>
                </a:extLst>
              </p:cNvPr>
              <p:cNvSpPr/>
              <p:nvPr/>
            </p:nvSpPr>
            <p:spPr bwMode="auto">
              <a:xfrm>
                <a:off x="6188520" y="1461466"/>
                <a:ext cx="2416630" cy="2155370"/>
              </a:xfrm>
              <a:prstGeom prst="ellipse">
                <a:avLst/>
              </a:prstGeom>
              <a:grpFill/>
              <a:ln w="9525" cap="flat" cmpd="sng" algn="ctr">
                <a:solidFill>
                  <a:schemeClr val="tx1"/>
                </a:solidFill>
                <a:prstDash val="solid"/>
                <a:round/>
                <a:headEnd type="none" w="med" len="med"/>
                <a:tailEnd type="none" w="med" len="med"/>
              </a:ln>
              <a:effectLst/>
            </p:spPr>
            <p:txBody>
              <a:bodyPr/>
              <a:lstStyle/>
              <a:p>
                <a:pPr defTabSz="958850" eaLnBrk="1" hangingPunct="1">
                  <a:defRPr/>
                </a:pPr>
                <a:endParaRPr lang="fi-FI"/>
              </a:p>
            </p:txBody>
          </p:sp>
          <p:sp>
            <p:nvSpPr>
              <p:cNvPr id="8" name="TextBox 7">
                <a:extLst>
                  <a:ext uri="{FF2B5EF4-FFF2-40B4-BE49-F238E27FC236}">
                    <a16:creationId xmlns:a16="http://schemas.microsoft.com/office/drawing/2014/main" id="{17A64E07-F3B8-4B31-96E7-8FAB6B343DAF}"/>
                  </a:ext>
                </a:extLst>
              </p:cNvPr>
              <p:cNvSpPr txBox="1"/>
              <p:nvPr/>
            </p:nvSpPr>
            <p:spPr>
              <a:xfrm>
                <a:off x="6324624" y="2220686"/>
                <a:ext cx="2100943" cy="400110"/>
              </a:xfrm>
              <a:prstGeom prst="rect">
                <a:avLst/>
              </a:prstGeom>
              <a:grpFill/>
            </p:spPr>
            <p:txBody>
              <a:bodyPr>
                <a:spAutoFit/>
              </a:bodyPr>
              <a:lstStyle/>
              <a:p>
                <a:pPr eaLnBrk="1" hangingPunct="1">
                  <a:defRPr/>
                </a:pPr>
                <a:r>
                  <a:rPr lang="fi-FI" sz="2000" b="1" dirty="0">
                    <a:solidFill>
                      <a:schemeClr val="bg1"/>
                    </a:solidFill>
                    <a:latin typeface="+mj-lt"/>
                  </a:rPr>
                  <a:t>PSYYKKINEN</a:t>
                </a:r>
              </a:p>
            </p:txBody>
          </p:sp>
          <p:sp>
            <p:nvSpPr>
              <p:cNvPr id="7" name="TextBox 6">
                <a:extLst>
                  <a:ext uri="{FF2B5EF4-FFF2-40B4-BE49-F238E27FC236}">
                    <a16:creationId xmlns:a16="http://schemas.microsoft.com/office/drawing/2014/main" id="{7EDAB8F9-68C6-4467-80F8-59A60972F8EB}"/>
                  </a:ext>
                </a:extLst>
              </p:cNvPr>
              <p:cNvSpPr txBox="1"/>
              <p:nvPr/>
            </p:nvSpPr>
            <p:spPr>
              <a:xfrm>
                <a:off x="8539834" y="2257451"/>
                <a:ext cx="1877786" cy="400110"/>
              </a:xfrm>
              <a:prstGeom prst="rect">
                <a:avLst/>
              </a:prstGeom>
              <a:noFill/>
            </p:spPr>
            <p:txBody>
              <a:bodyPr>
                <a:spAutoFit/>
              </a:bodyPr>
              <a:lstStyle/>
              <a:p>
                <a:pPr eaLnBrk="1" hangingPunct="1">
                  <a:defRPr/>
                </a:pPr>
                <a:r>
                  <a:rPr lang="fi-FI" sz="2000" b="1" dirty="0">
                    <a:solidFill>
                      <a:schemeClr val="bg1"/>
                    </a:solidFill>
                    <a:latin typeface="+mj-lt"/>
                  </a:rPr>
                  <a:t>HENKI</a:t>
                </a:r>
                <a:r>
                  <a:rPr lang="fi-FI" sz="2000" b="1" dirty="0">
                    <a:latin typeface="+mj-lt"/>
                  </a:rPr>
                  <a:t>NEN</a:t>
                </a:r>
              </a:p>
            </p:txBody>
          </p:sp>
        </p:grpSp>
        <p:sp>
          <p:nvSpPr>
            <p:cNvPr id="18" name="TextBox 17">
              <a:extLst>
                <a:ext uri="{FF2B5EF4-FFF2-40B4-BE49-F238E27FC236}">
                  <a16:creationId xmlns:a16="http://schemas.microsoft.com/office/drawing/2014/main" id="{D81E2FED-479E-4FBB-9CE4-9100967C99A5}"/>
                </a:ext>
              </a:extLst>
            </p:cNvPr>
            <p:cNvSpPr txBox="1"/>
            <p:nvPr/>
          </p:nvSpPr>
          <p:spPr bwMode="auto">
            <a:xfrm>
              <a:off x="4000521" y="332765"/>
              <a:ext cx="2662238" cy="338138"/>
            </a:xfrm>
            <a:prstGeom prst="rect">
              <a:avLst/>
            </a:prstGeom>
            <a:noFill/>
          </p:spPr>
          <p:txBody>
            <a:bodyPr>
              <a:spAutoFit/>
            </a:bodyPr>
            <a:lstStyle/>
            <a:p>
              <a:pPr eaLnBrk="1" hangingPunct="1">
                <a:defRPr/>
              </a:pPr>
              <a:r>
                <a:rPr lang="fi-FI" sz="1600" b="1" dirty="0">
                  <a:solidFill>
                    <a:srgbClr val="AB64D2"/>
                  </a:solidFill>
                  <a:latin typeface="+mn-lt"/>
                </a:rPr>
                <a:t>PSYKOFYYSINEN</a:t>
              </a:r>
            </a:p>
          </p:txBody>
        </p:sp>
        <p:sp>
          <p:nvSpPr>
            <p:cNvPr id="19" name="TextBox 18">
              <a:extLst>
                <a:ext uri="{FF2B5EF4-FFF2-40B4-BE49-F238E27FC236}">
                  <a16:creationId xmlns:a16="http://schemas.microsoft.com/office/drawing/2014/main" id="{E628EEC2-6044-4FD3-8FD4-C6C18B425498}"/>
                </a:ext>
              </a:extLst>
            </p:cNvPr>
            <p:cNvSpPr txBox="1"/>
            <p:nvPr/>
          </p:nvSpPr>
          <p:spPr bwMode="auto">
            <a:xfrm rot="18567782">
              <a:off x="6718321" y="4873014"/>
              <a:ext cx="2632075" cy="339725"/>
            </a:xfrm>
            <a:prstGeom prst="rect">
              <a:avLst/>
            </a:prstGeom>
            <a:noFill/>
          </p:spPr>
          <p:txBody>
            <a:bodyPr>
              <a:spAutoFit/>
            </a:bodyPr>
            <a:lstStyle/>
            <a:p>
              <a:pPr eaLnBrk="1" hangingPunct="1">
                <a:defRPr/>
              </a:pPr>
              <a:r>
                <a:rPr lang="fi-FI" sz="1600" b="1" dirty="0">
                  <a:solidFill>
                    <a:srgbClr val="AB64D2"/>
                  </a:solidFill>
                  <a:latin typeface="+mn-lt"/>
                </a:rPr>
                <a:t>PSYKOSOSIAALINEN</a:t>
              </a:r>
            </a:p>
          </p:txBody>
        </p:sp>
        <p:sp>
          <p:nvSpPr>
            <p:cNvPr id="20" name="TextBox 19">
              <a:extLst>
                <a:ext uri="{FF2B5EF4-FFF2-40B4-BE49-F238E27FC236}">
                  <a16:creationId xmlns:a16="http://schemas.microsoft.com/office/drawing/2014/main" id="{5DA966C4-033C-46D0-BEDB-20F341E80F8D}"/>
                </a:ext>
              </a:extLst>
            </p:cNvPr>
            <p:cNvSpPr txBox="1"/>
            <p:nvPr/>
          </p:nvSpPr>
          <p:spPr bwMode="auto">
            <a:xfrm rot="2991056">
              <a:off x="935852" y="5061133"/>
              <a:ext cx="2767013" cy="339725"/>
            </a:xfrm>
            <a:prstGeom prst="rect">
              <a:avLst/>
            </a:prstGeom>
            <a:noFill/>
          </p:spPr>
          <p:txBody>
            <a:bodyPr>
              <a:spAutoFit/>
            </a:bodyPr>
            <a:lstStyle/>
            <a:p>
              <a:pPr eaLnBrk="1" hangingPunct="1">
                <a:defRPr/>
              </a:pPr>
              <a:r>
                <a:rPr lang="fi-FI" sz="1600" b="1" dirty="0">
                  <a:solidFill>
                    <a:srgbClr val="AB64D2"/>
                  </a:solidFill>
                  <a:latin typeface="+mn-lt"/>
                </a:rPr>
                <a:t>SOSIAALIS-FYYSINEN</a:t>
              </a:r>
            </a:p>
          </p:txBody>
        </p:sp>
        <p:sp>
          <p:nvSpPr>
            <p:cNvPr id="15" name="TextBox 14">
              <a:extLst>
                <a:ext uri="{FF2B5EF4-FFF2-40B4-BE49-F238E27FC236}">
                  <a16:creationId xmlns:a16="http://schemas.microsoft.com/office/drawing/2014/main" id="{BF3B8A63-C73C-46A2-BE79-E4966EC91038}"/>
                </a:ext>
              </a:extLst>
            </p:cNvPr>
            <p:cNvSpPr txBox="1"/>
            <p:nvPr/>
          </p:nvSpPr>
          <p:spPr bwMode="auto">
            <a:xfrm>
              <a:off x="3657621" y="3079140"/>
              <a:ext cx="2454275" cy="830263"/>
            </a:xfrm>
            <a:prstGeom prst="rect">
              <a:avLst/>
            </a:prstGeom>
            <a:noFill/>
          </p:spPr>
          <p:txBody>
            <a:bodyPr>
              <a:spAutoFit/>
            </a:bodyPr>
            <a:lstStyle/>
            <a:p>
              <a:pPr algn="ctr" eaLnBrk="1" hangingPunct="1">
                <a:defRPr/>
              </a:pPr>
              <a:r>
                <a:rPr lang="fi-FI" sz="2400" b="1" dirty="0">
                  <a:solidFill>
                    <a:srgbClr val="AB64D2"/>
                  </a:solidFill>
                  <a:latin typeface="+mn-lt"/>
                </a:rPr>
                <a:t>AINE ”ANTAA”</a:t>
              </a:r>
            </a:p>
          </p:txBody>
        </p:sp>
      </p:grpSp>
      <p:sp>
        <p:nvSpPr>
          <p:cNvPr id="32" name="TextBox 31">
            <a:extLst>
              <a:ext uri="{FF2B5EF4-FFF2-40B4-BE49-F238E27FC236}">
                <a16:creationId xmlns:a16="http://schemas.microsoft.com/office/drawing/2014/main" id="{7D6F3928-08F5-4660-B16D-A0BCA59F5167}"/>
              </a:ext>
            </a:extLst>
          </p:cNvPr>
          <p:cNvSpPr txBox="1"/>
          <p:nvPr/>
        </p:nvSpPr>
        <p:spPr>
          <a:xfrm>
            <a:off x="5818188" y="2943225"/>
            <a:ext cx="2787650" cy="338138"/>
          </a:xfrm>
          <a:prstGeom prst="rect">
            <a:avLst/>
          </a:prstGeom>
          <a:noFill/>
        </p:spPr>
        <p:txBody>
          <a:bodyPr>
            <a:spAutoFit/>
          </a:bodyPr>
          <a:lstStyle/>
          <a:p>
            <a:pPr eaLnBrk="1" hangingPunct="1">
              <a:defRPr/>
            </a:pPr>
            <a:r>
              <a:rPr lang="fi-FI" sz="1600" b="1" dirty="0">
                <a:latin typeface="+mn-lt"/>
              </a:rPr>
              <a:t>”ELÄMÄN HALLINTA”</a:t>
            </a:r>
          </a:p>
        </p:txBody>
      </p:sp>
      <p:sp>
        <p:nvSpPr>
          <p:cNvPr id="33" name="TextBox 32">
            <a:extLst>
              <a:ext uri="{FF2B5EF4-FFF2-40B4-BE49-F238E27FC236}">
                <a16:creationId xmlns:a16="http://schemas.microsoft.com/office/drawing/2014/main" id="{6CBAF8BC-09EB-4D0E-AAF3-8D29226E7C3B}"/>
              </a:ext>
            </a:extLst>
          </p:cNvPr>
          <p:cNvSpPr txBox="1"/>
          <p:nvPr/>
        </p:nvSpPr>
        <p:spPr>
          <a:xfrm>
            <a:off x="6873875" y="1882775"/>
            <a:ext cx="1389063" cy="338138"/>
          </a:xfrm>
          <a:prstGeom prst="rect">
            <a:avLst/>
          </a:prstGeom>
          <a:noFill/>
        </p:spPr>
        <p:txBody>
          <a:bodyPr>
            <a:spAutoFit/>
          </a:bodyPr>
          <a:lstStyle/>
          <a:p>
            <a:pPr eaLnBrk="1" hangingPunct="1">
              <a:defRPr/>
            </a:pPr>
            <a:r>
              <a:rPr lang="fi-FI" sz="1600" b="1" dirty="0">
                <a:latin typeface="+mn-lt"/>
              </a:rPr>
              <a:t>ROHKEA</a:t>
            </a:r>
          </a:p>
        </p:txBody>
      </p:sp>
      <p:sp>
        <p:nvSpPr>
          <p:cNvPr id="34" name="TextBox 33">
            <a:extLst>
              <a:ext uri="{FF2B5EF4-FFF2-40B4-BE49-F238E27FC236}">
                <a16:creationId xmlns:a16="http://schemas.microsoft.com/office/drawing/2014/main" id="{84A5BD85-2CFE-47F1-A62B-C67A9A938C2C}"/>
              </a:ext>
            </a:extLst>
          </p:cNvPr>
          <p:cNvSpPr txBox="1"/>
          <p:nvPr/>
        </p:nvSpPr>
        <p:spPr>
          <a:xfrm>
            <a:off x="8591550" y="3079750"/>
            <a:ext cx="1900238" cy="584200"/>
          </a:xfrm>
          <a:prstGeom prst="rect">
            <a:avLst/>
          </a:prstGeom>
          <a:noFill/>
        </p:spPr>
        <p:txBody>
          <a:bodyPr>
            <a:spAutoFit/>
          </a:bodyPr>
          <a:lstStyle/>
          <a:p>
            <a:pPr eaLnBrk="1" hangingPunct="1">
              <a:defRPr/>
            </a:pPr>
            <a:r>
              <a:rPr lang="fi-FI" sz="1600" b="1" dirty="0">
                <a:latin typeface="+mn-lt"/>
              </a:rPr>
              <a:t>HYVÄ OLO / EUFORIA</a:t>
            </a:r>
          </a:p>
        </p:txBody>
      </p:sp>
      <p:sp>
        <p:nvSpPr>
          <p:cNvPr id="35" name="TextBox 34">
            <a:extLst>
              <a:ext uri="{FF2B5EF4-FFF2-40B4-BE49-F238E27FC236}">
                <a16:creationId xmlns:a16="http://schemas.microsoft.com/office/drawing/2014/main" id="{D9AD98BF-D3F8-40D8-BA43-28640B355A1E}"/>
              </a:ext>
            </a:extLst>
          </p:cNvPr>
          <p:cNvSpPr txBox="1"/>
          <p:nvPr/>
        </p:nvSpPr>
        <p:spPr>
          <a:xfrm>
            <a:off x="8539163" y="1673225"/>
            <a:ext cx="2044700" cy="584200"/>
          </a:xfrm>
          <a:prstGeom prst="rect">
            <a:avLst/>
          </a:prstGeom>
          <a:noFill/>
        </p:spPr>
        <p:txBody>
          <a:bodyPr>
            <a:spAutoFit/>
          </a:bodyPr>
          <a:lstStyle/>
          <a:p>
            <a:pPr eaLnBrk="1" hangingPunct="1">
              <a:defRPr/>
            </a:pPr>
            <a:r>
              <a:rPr lang="fi-FI" sz="1600" b="1" dirty="0">
                <a:latin typeface="+mn-lt"/>
              </a:rPr>
              <a:t>YHTEYS KORKEAMPAAN</a:t>
            </a:r>
          </a:p>
        </p:txBody>
      </p:sp>
      <p:sp>
        <p:nvSpPr>
          <p:cNvPr id="36" name="TextBox 35">
            <a:extLst>
              <a:ext uri="{FF2B5EF4-FFF2-40B4-BE49-F238E27FC236}">
                <a16:creationId xmlns:a16="http://schemas.microsoft.com/office/drawing/2014/main" id="{4D869FBB-0811-4D6E-B6AA-FA9910E12A1E}"/>
              </a:ext>
            </a:extLst>
          </p:cNvPr>
          <p:cNvSpPr txBox="1"/>
          <p:nvPr/>
        </p:nvSpPr>
        <p:spPr>
          <a:xfrm>
            <a:off x="5270500" y="1503363"/>
            <a:ext cx="2786063" cy="339725"/>
          </a:xfrm>
          <a:prstGeom prst="rect">
            <a:avLst/>
          </a:prstGeom>
          <a:noFill/>
        </p:spPr>
        <p:txBody>
          <a:bodyPr>
            <a:spAutoFit/>
          </a:bodyPr>
          <a:lstStyle/>
          <a:p>
            <a:pPr eaLnBrk="1" hangingPunct="1">
              <a:defRPr/>
            </a:pPr>
            <a:r>
              <a:rPr lang="fi-FI" sz="1600" b="1" dirty="0">
                <a:latin typeface="+mn-lt"/>
              </a:rPr>
              <a:t>ITSEVARMUUS</a:t>
            </a:r>
          </a:p>
        </p:txBody>
      </p:sp>
      <p:sp>
        <p:nvSpPr>
          <p:cNvPr id="37" name="TextBox 36">
            <a:extLst>
              <a:ext uri="{FF2B5EF4-FFF2-40B4-BE49-F238E27FC236}">
                <a16:creationId xmlns:a16="http://schemas.microsoft.com/office/drawing/2014/main" id="{156E3127-B200-4EBC-B4B7-BCCBF2D20472}"/>
              </a:ext>
            </a:extLst>
          </p:cNvPr>
          <p:cNvSpPr txBox="1"/>
          <p:nvPr/>
        </p:nvSpPr>
        <p:spPr>
          <a:xfrm>
            <a:off x="5067300" y="5133975"/>
            <a:ext cx="2786063" cy="338138"/>
          </a:xfrm>
          <a:prstGeom prst="rect">
            <a:avLst/>
          </a:prstGeom>
          <a:noFill/>
        </p:spPr>
        <p:txBody>
          <a:bodyPr>
            <a:spAutoFit/>
          </a:bodyPr>
          <a:lstStyle/>
          <a:p>
            <a:pPr eaLnBrk="1" hangingPunct="1">
              <a:defRPr/>
            </a:pPr>
            <a:r>
              <a:rPr lang="fi-FI" sz="1600" b="1" dirty="0">
                <a:latin typeface="+mn-lt"/>
              </a:rPr>
              <a:t>YSTÄVÄPIIRI</a:t>
            </a:r>
          </a:p>
        </p:txBody>
      </p:sp>
      <p:sp>
        <p:nvSpPr>
          <p:cNvPr id="38" name="TextBox 37">
            <a:extLst>
              <a:ext uri="{FF2B5EF4-FFF2-40B4-BE49-F238E27FC236}">
                <a16:creationId xmlns:a16="http://schemas.microsoft.com/office/drawing/2014/main" id="{7F49951B-C085-48BE-AC97-F52B60BFCFB4}"/>
              </a:ext>
            </a:extLst>
          </p:cNvPr>
          <p:cNvSpPr txBox="1"/>
          <p:nvPr/>
        </p:nvSpPr>
        <p:spPr>
          <a:xfrm>
            <a:off x="3324225" y="6192838"/>
            <a:ext cx="2787650" cy="338137"/>
          </a:xfrm>
          <a:prstGeom prst="rect">
            <a:avLst/>
          </a:prstGeom>
          <a:noFill/>
        </p:spPr>
        <p:txBody>
          <a:bodyPr>
            <a:spAutoFit/>
          </a:bodyPr>
          <a:lstStyle/>
          <a:p>
            <a:pPr eaLnBrk="1" hangingPunct="1">
              <a:defRPr/>
            </a:pPr>
            <a:r>
              <a:rPr lang="fi-FI" sz="1600" b="1" dirty="0">
                <a:latin typeface="+mn-lt"/>
              </a:rPr>
              <a:t>OMA PAIKKA</a:t>
            </a:r>
          </a:p>
        </p:txBody>
      </p:sp>
      <p:sp>
        <p:nvSpPr>
          <p:cNvPr id="39" name="TextBox 38">
            <a:extLst>
              <a:ext uri="{FF2B5EF4-FFF2-40B4-BE49-F238E27FC236}">
                <a16:creationId xmlns:a16="http://schemas.microsoft.com/office/drawing/2014/main" id="{8285CA7E-1BC6-48F5-ACB7-C24A441CAEC5}"/>
              </a:ext>
            </a:extLst>
          </p:cNvPr>
          <p:cNvSpPr txBox="1"/>
          <p:nvPr/>
        </p:nvSpPr>
        <p:spPr>
          <a:xfrm>
            <a:off x="5213350" y="6226175"/>
            <a:ext cx="2786063" cy="338138"/>
          </a:xfrm>
          <a:prstGeom prst="rect">
            <a:avLst/>
          </a:prstGeom>
          <a:noFill/>
        </p:spPr>
        <p:txBody>
          <a:bodyPr>
            <a:spAutoFit/>
          </a:bodyPr>
          <a:lstStyle/>
          <a:p>
            <a:pPr eaLnBrk="1" hangingPunct="1">
              <a:defRPr/>
            </a:pPr>
            <a:r>
              <a:rPr lang="fi-FI" sz="1600" b="1" dirty="0">
                <a:latin typeface="+mn-lt"/>
              </a:rPr>
              <a:t>ARVOSTUS</a:t>
            </a:r>
          </a:p>
        </p:txBody>
      </p:sp>
      <p:sp>
        <p:nvSpPr>
          <p:cNvPr id="30" name="TextBox 29">
            <a:extLst>
              <a:ext uri="{FF2B5EF4-FFF2-40B4-BE49-F238E27FC236}">
                <a16:creationId xmlns:a16="http://schemas.microsoft.com/office/drawing/2014/main" id="{0EA35E0C-38DE-41EA-8862-1C63AA2B39DD}"/>
              </a:ext>
            </a:extLst>
          </p:cNvPr>
          <p:cNvSpPr txBox="1"/>
          <p:nvPr/>
        </p:nvSpPr>
        <p:spPr>
          <a:xfrm>
            <a:off x="2300288" y="2843213"/>
            <a:ext cx="1501775" cy="338137"/>
          </a:xfrm>
          <a:prstGeom prst="rect">
            <a:avLst/>
          </a:prstGeom>
          <a:noFill/>
        </p:spPr>
        <p:txBody>
          <a:bodyPr>
            <a:spAutoFit/>
          </a:bodyPr>
          <a:lstStyle/>
          <a:p>
            <a:pPr eaLnBrk="1" hangingPunct="1">
              <a:defRPr/>
            </a:pPr>
            <a:r>
              <a:rPr lang="fi-FI" sz="1600" b="1" dirty="0">
                <a:latin typeface="+mn-lt"/>
              </a:rPr>
              <a:t>TERVE OLO</a:t>
            </a:r>
          </a:p>
        </p:txBody>
      </p:sp>
      <p:sp>
        <p:nvSpPr>
          <p:cNvPr id="28" name="TextBox 27">
            <a:extLst>
              <a:ext uri="{FF2B5EF4-FFF2-40B4-BE49-F238E27FC236}">
                <a16:creationId xmlns:a16="http://schemas.microsoft.com/office/drawing/2014/main" id="{7A4C6A9A-F2CF-4C96-A765-DAC2B39847C8}"/>
              </a:ext>
            </a:extLst>
          </p:cNvPr>
          <p:cNvSpPr txBox="1"/>
          <p:nvPr/>
        </p:nvSpPr>
        <p:spPr>
          <a:xfrm>
            <a:off x="722313" y="1882775"/>
            <a:ext cx="3262312" cy="338138"/>
          </a:xfrm>
          <a:prstGeom prst="rect">
            <a:avLst/>
          </a:prstGeom>
          <a:noFill/>
        </p:spPr>
        <p:txBody>
          <a:bodyPr>
            <a:spAutoFit/>
          </a:bodyPr>
          <a:lstStyle/>
          <a:p>
            <a:pPr eaLnBrk="1" hangingPunct="1">
              <a:defRPr/>
            </a:pPr>
            <a:r>
              <a:rPr lang="fi-FI" sz="1600" b="1" dirty="0">
                <a:latin typeface="+mn-lt"/>
              </a:rPr>
              <a:t>EI VIEROITUSOIREITA</a:t>
            </a:r>
          </a:p>
        </p:txBody>
      </p:sp>
      <p:sp>
        <p:nvSpPr>
          <p:cNvPr id="29" name="TextBox 28">
            <a:extLst>
              <a:ext uri="{FF2B5EF4-FFF2-40B4-BE49-F238E27FC236}">
                <a16:creationId xmlns:a16="http://schemas.microsoft.com/office/drawing/2014/main" id="{2E16F2FC-E3EC-4E1D-AA00-233E28DB4CF6}"/>
              </a:ext>
            </a:extLst>
          </p:cNvPr>
          <p:cNvSpPr txBox="1"/>
          <p:nvPr/>
        </p:nvSpPr>
        <p:spPr>
          <a:xfrm>
            <a:off x="509588" y="2809875"/>
            <a:ext cx="1501775" cy="339725"/>
          </a:xfrm>
          <a:prstGeom prst="rect">
            <a:avLst/>
          </a:prstGeom>
          <a:noFill/>
        </p:spPr>
        <p:txBody>
          <a:bodyPr>
            <a:spAutoFit/>
          </a:bodyPr>
          <a:lstStyle/>
          <a:p>
            <a:pPr eaLnBrk="1" hangingPunct="1">
              <a:defRPr/>
            </a:pPr>
            <a:r>
              <a:rPr lang="fi-FI" sz="1600" b="1" dirty="0">
                <a:latin typeface="+mn-lt"/>
              </a:rPr>
              <a:t>JAKSAA...</a:t>
            </a:r>
          </a:p>
        </p:txBody>
      </p:sp>
      <p:sp>
        <p:nvSpPr>
          <p:cNvPr id="42" name="TextBox 41">
            <a:extLst>
              <a:ext uri="{FF2B5EF4-FFF2-40B4-BE49-F238E27FC236}">
                <a16:creationId xmlns:a16="http://schemas.microsoft.com/office/drawing/2014/main" id="{D7DF881B-B242-4A86-8ED6-A29C0230287B}"/>
              </a:ext>
            </a:extLst>
          </p:cNvPr>
          <p:cNvSpPr txBox="1"/>
          <p:nvPr/>
        </p:nvSpPr>
        <p:spPr>
          <a:xfrm>
            <a:off x="3352800" y="4795838"/>
            <a:ext cx="2465388" cy="338137"/>
          </a:xfrm>
          <a:prstGeom prst="rect">
            <a:avLst/>
          </a:prstGeom>
          <a:noFill/>
        </p:spPr>
        <p:txBody>
          <a:bodyPr>
            <a:spAutoFit/>
          </a:bodyPr>
          <a:lstStyle/>
          <a:p>
            <a:pPr eaLnBrk="1" hangingPunct="1">
              <a:defRPr/>
            </a:pPr>
            <a:r>
              <a:rPr lang="fi-FI" sz="1600" b="1" dirty="0">
                <a:latin typeface="+mn-lt"/>
              </a:rPr>
              <a:t>KUULUU JOHONKIN</a:t>
            </a: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
                                            <p:txEl>
                                              <p:pRg st="0" end="0"/>
                                            </p:txEl>
                                          </p:spTgt>
                                        </p:tgtEl>
                                        <p:attrNameLst>
                                          <p:attrName>style.visibility</p:attrName>
                                        </p:attrNameLst>
                                      </p:cBhvr>
                                      <p:to>
                                        <p:strVal val="visible"/>
                                      </p:to>
                                    </p:set>
                                    <p:animEffect transition="in" filter="fade">
                                      <p:cBhvr>
                                        <p:cTn id="7" dur="2000"/>
                                        <p:tgtEl>
                                          <p:spTgt spid="2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9">
                                            <p:txEl>
                                              <p:pRg st="0" end="0"/>
                                            </p:txEl>
                                          </p:spTgt>
                                        </p:tgtEl>
                                        <p:attrNameLst>
                                          <p:attrName>style.visibility</p:attrName>
                                        </p:attrNameLst>
                                      </p:cBhvr>
                                      <p:to>
                                        <p:strVal val="visible"/>
                                      </p:to>
                                    </p:set>
                                    <p:animEffect transition="in" filter="fade">
                                      <p:cBhvr>
                                        <p:cTn id="12" dur="2000"/>
                                        <p:tgtEl>
                                          <p:spTgt spid="2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0">
                                            <p:txEl>
                                              <p:pRg st="0" end="0"/>
                                            </p:txEl>
                                          </p:spTgt>
                                        </p:tgtEl>
                                        <p:attrNameLst>
                                          <p:attrName>style.visibility</p:attrName>
                                        </p:attrNameLst>
                                      </p:cBhvr>
                                      <p:to>
                                        <p:strVal val="visible"/>
                                      </p:to>
                                    </p:set>
                                    <p:animEffect transition="in" filter="fade">
                                      <p:cBhvr>
                                        <p:cTn id="17" dur="2000"/>
                                        <p:tgtEl>
                                          <p:spTgt spid="30">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2">
                                            <p:txEl>
                                              <p:pRg st="0" end="0"/>
                                            </p:txEl>
                                          </p:spTgt>
                                        </p:tgtEl>
                                        <p:attrNameLst>
                                          <p:attrName>style.visibility</p:attrName>
                                        </p:attrNameLst>
                                      </p:cBhvr>
                                      <p:to>
                                        <p:strVal val="visible"/>
                                      </p:to>
                                    </p:set>
                                    <p:animEffect transition="in" filter="fade">
                                      <p:cBhvr>
                                        <p:cTn id="22" dur="2000"/>
                                        <p:tgtEl>
                                          <p:spTgt spid="32">
                                            <p:txEl>
                                              <p:pRg st="0" end="0"/>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3">
                                            <p:txEl>
                                              <p:pRg st="0" end="0"/>
                                            </p:txEl>
                                          </p:spTgt>
                                        </p:tgtEl>
                                        <p:attrNameLst>
                                          <p:attrName>style.visibility</p:attrName>
                                        </p:attrNameLst>
                                      </p:cBhvr>
                                      <p:to>
                                        <p:strVal val="visible"/>
                                      </p:to>
                                    </p:set>
                                    <p:animEffect transition="in" filter="fade">
                                      <p:cBhvr>
                                        <p:cTn id="27" dur="2000"/>
                                        <p:tgtEl>
                                          <p:spTgt spid="33">
                                            <p:txEl>
                                              <p:pRg st="0" end="0"/>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4">
                                            <p:txEl>
                                              <p:pRg st="0" end="0"/>
                                            </p:txEl>
                                          </p:spTgt>
                                        </p:tgtEl>
                                        <p:attrNameLst>
                                          <p:attrName>style.visibility</p:attrName>
                                        </p:attrNameLst>
                                      </p:cBhvr>
                                      <p:to>
                                        <p:strVal val="visible"/>
                                      </p:to>
                                    </p:set>
                                    <p:animEffect transition="in" filter="fade">
                                      <p:cBhvr>
                                        <p:cTn id="32" dur="2000"/>
                                        <p:tgtEl>
                                          <p:spTgt spid="34">
                                            <p:txEl>
                                              <p:pRg st="0" end="0"/>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5">
                                            <p:txEl>
                                              <p:pRg st="0" end="0"/>
                                            </p:txEl>
                                          </p:spTgt>
                                        </p:tgtEl>
                                        <p:attrNameLst>
                                          <p:attrName>style.visibility</p:attrName>
                                        </p:attrNameLst>
                                      </p:cBhvr>
                                      <p:to>
                                        <p:strVal val="visible"/>
                                      </p:to>
                                    </p:set>
                                    <p:animEffect transition="in" filter="fade">
                                      <p:cBhvr>
                                        <p:cTn id="37" dur="2000"/>
                                        <p:tgtEl>
                                          <p:spTgt spid="35">
                                            <p:txEl>
                                              <p:pRg st="0" end="0"/>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6">
                                            <p:txEl>
                                              <p:pRg st="0" end="0"/>
                                            </p:txEl>
                                          </p:spTgt>
                                        </p:tgtEl>
                                        <p:attrNameLst>
                                          <p:attrName>style.visibility</p:attrName>
                                        </p:attrNameLst>
                                      </p:cBhvr>
                                      <p:to>
                                        <p:strVal val="visible"/>
                                      </p:to>
                                    </p:set>
                                    <p:animEffect transition="in" filter="fade">
                                      <p:cBhvr>
                                        <p:cTn id="42" dur="2000"/>
                                        <p:tgtEl>
                                          <p:spTgt spid="36">
                                            <p:txEl>
                                              <p:pRg st="0" end="0"/>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7">
                                            <p:txEl>
                                              <p:pRg st="0" end="0"/>
                                            </p:txEl>
                                          </p:spTgt>
                                        </p:tgtEl>
                                        <p:attrNameLst>
                                          <p:attrName>style.visibility</p:attrName>
                                        </p:attrNameLst>
                                      </p:cBhvr>
                                      <p:to>
                                        <p:strVal val="visible"/>
                                      </p:to>
                                    </p:set>
                                    <p:animEffect transition="in" filter="fade">
                                      <p:cBhvr>
                                        <p:cTn id="47" dur="2000"/>
                                        <p:tgtEl>
                                          <p:spTgt spid="37">
                                            <p:txEl>
                                              <p:pRg st="0" end="0"/>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8">
                                            <p:txEl>
                                              <p:pRg st="0" end="0"/>
                                            </p:txEl>
                                          </p:spTgt>
                                        </p:tgtEl>
                                        <p:attrNameLst>
                                          <p:attrName>style.visibility</p:attrName>
                                        </p:attrNameLst>
                                      </p:cBhvr>
                                      <p:to>
                                        <p:strVal val="visible"/>
                                      </p:to>
                                    </p:set>
                                    <p:animEffect transition="in" filter="fade">
                                      <p:cBhvr>
                                        <p:cTn id="52" dur="2000"/>
                                        <p:tgtEl>
                                          <p:spTgt spid="38">
                                            <p:txEl>
                                              <p:pRg st="0" end="0"/>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9">
                                            <p:txEl>
                                              <p:pRg st="0" end="0"/>
                                            </p:txEl>
                                          </p:spTgt>
                                        </p:tgtEl>
                                        <p:attrNameLst>
                                          <p:attrName>style.visibility</p:attrName>
                                        </p:attrNameLst>
                                      </p:cBhvr>
                                      <p:to>
                                        <p:strVal val="visible"/>
                                      </p:to>
                                    </p:set>
                                    <p:animEffect transition="in" filter="fade">
                                      <p:cBhvr>
                                        <p:cTn id="57" dur="2000"/>
                                        <p:tgtEl>
                                          <p:spTgt spid="39">
                                            <p:txEl>
                                              <p:pRg st="0" end="0"/>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42">
                                            <p:txEl>
                                              <p:pRg st="0" end="0"/>
                                            </p:txEl>
                                          </p:spTgt>
                                        </p:tgtEl>
                                        <p:attrNameLst>
                                          <p:attrName>style.visibility</p:attrName>
                                        </p:attrNameLst>
                                      </p:cBhvr>
                                      <p:to>
                                        <p:strVal val="visible"/>
                                      </p:to>
                                    </p:set>
                                    <p:animEffect transition="in" filter="fade">
                                      <p:cBhvr>
                                        <p:cTn id="62" dur="2000"/>
                                        <p:tgtEl>
                                          <p:spTgt spid="4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build="p"/>
      <p:bldP spid="33" grpId="0" build="p"/>
      <p:bldP spid="34" grpId="0" build="p"/>
      <p:bldP spid="35" grpId="0" build="p"/>
      <p:bldP spid="36" grpId="0" build="p"/>
      <p:bldP spid="37" grpId="0" build="p"/>
      <p:bldP spid="38" grpId="0" build="p"/>
      <p:bldP spid="39" grpId="0" build="p"/>
      <p:bldP spid="30" grpId="0" build="p"/>
      <p:bldP spid="28" grpId="0" build="p"/>
      <p:bldP spid="29" grpId="0" build="p"/>
      <p:bldP spid="4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B4DF31FD-6957-4588-BC0B-D23E42877D2D}"/>
              </a:ext>
            </a:extLst>
          </p:cNvPr>
          <p:cNvSpPr>
            <a:spLocks noGrp="1" noChangeArrowheads="1"/>
          </p:cNvSpPr>
          <p:nvPr>
            <p:ph type="title"/>
          </p:nvPr>
        </p:nvSpPr>
        <p:spPr>
          <a:xfrm>
            <a:off x="388938" y="230188"/>
            <a:ext cx="2844800" cy="749300"/>
          </a:xfrm>
        </p:spPr>
        <p:txBody>
          <a:bodyPr/>
          <a:lstStyle/>
          <a:p>
            <a:pPr eaLnBrk="1" hangingPunct="1"/>
            <a:r>
              <a:rPr lang="fi-FI" altLang="en-US" sz="2800" b="1"/>
              <a:t>RIIPPUVUUS</a:t>
            </a:r>
          </a:p>
        </p:txBody>
      </p:sp>
      <p:sp>
        <p:nvSpPr>
          <p:cNvPr id="13315" name="Oval 10">
            <a:extLst>
              <a:ext uri="{FF2B5EF4-FFF2-40B4-BE49-F238E27FC236}">
                <a16:creationId xmlns:a16="http://schemas.microsoft.com/office/drawing/2014/main" id="{CBCA6340-788D-425C-B2DB-018334E37FD8}"/>
              </a:ext>
            </a:extLst>
          </p:cNvPr>
          <p:cNvSpPr>
            <a:spLocks noChangeArrowheads="1"/>
          </p:cNvSpPr>
          <p:nvPr/>
        </p:nvSpPr>
        <p:spPr bwMode="auto">
          <a:xfrm>
            <a:off x="7185025" y="1470025"/>
            <a:ext cx="2416175" cy="2154238"/>
          </a:xfrm>
          <a:prstGeom prst="ellipse">
            <a:avLst/>
          </a:prstGeom>
          <a:solidFill>
            <a:srgbClr val="00B050"/>
          </a:solidFill>
          <a:ln w="9525" algn="ctr">
            <a:solidFill>
              <a:schemeClr val="tx1"/>
            </a:solidFill>
            <a:round/>
            <a:headEnd/>
            <a:tailEnd/>
          </a:ln>
        </p:spPr>
        <p:txBody>
          <a:bodyPr/>
          <a:lstStyle>
            <a:lvl1pPr defTabSz="958850">
              <a:spcBef>
                <a:spcPct val="20000"/>
              </a:spcBef>
              <a:buClr>
                <a:schemeClr val="accent2"/>
              </a:buClr>
              <a:buFont typeface="Times" panose="02020603050405020304" pitchFamily="18" charset="0"/>
              <a:buChar char="•"/>
              <a:defRPr sz="2800">
                <a:solidFill>
                  <a:schemeClr val="tx1"/>
                </a:solidFill>
                <a:latin typeface="Verdana" panose="020B0604030504040204" pitchFamily="34" charset="0"/>
              </a:defRPr>
            </a:lvl1pPr>
            <a:lvl2pPr marL="742950" indent="-285750" defTabSz="958850">
              <a:spcBef>
                <a:spcPct val="20000"/>
              </a:spcBef>
              <a:buClr>
                <a:schemeClr val="accent2"/>
              </a:buClr>
              <a:buFont typeface="Times" panose="02020603050405020304" pitchFamily="18" charset="0"/>
              <a:buChar char="•"/>
              <a:defRPr sz="2400">
                <a:solidFill>
                  <a:schemeClr val="tx1"/>
                </a:solidFill>
                <a:latin typeface="Verdana" panose="020B0604030504040204" pitchFamily="34" charset="0"/>
              </a:defRPr>
            </a:lvl2pPr>
            <a:lvl3pPr marL="1143000" indent="-228600" defTabSz="958850">
              <a:spcBef>
                <a:spcPct val="20000"/>
              </a:spcBef>
              <a:buClr>
                <a:schemeClr val="accent2"/>
              </a:buClr>
              <a:buFont typeface="Times" panose="02020603050405020304" pitchFamily="18" charset="0"/>
              <a:buChar char="•"/>
              <a:defRPr sz="2000">
                <a:solidFill>
                  <a:schemeClr val="tx1"/>
                </a:solidFill>
                <a:latin typeface="Verdana" panose="020B0604030504040204" pitchFamily="34" charset="0"/>
              </a:defRPr>
            </a:lvl3pPr>
            <a:lvl4pPr marL="1600200" indent="-228600" defTabSz="958850">
              <a:spcBef>
                <a:spcPct val="20000"/>
              </a:spcBef>
              <a:buClr>
                <a:schemeClr val="accent2"/>
              </a:buClr>
              <a:buFont typeface="Times" panose="02020603050405020304" pitchFamily="18" charset="0"/>
              <a:buChar char="•"/>
              <a:defRPr sz="1600">
                <a:solidFill>
                  <a:schemeClr val="tx1"/>
                </a:solidFill>
                <a:latin typeface="Verdana" panose="020B0604030504040204" pitchFamily="34" charset="0"/>
              </a:defRPr>
            </a:lvl4pPr>
            <a:lvl5pPr marL="2057400" indent="-228600" defTabSz="958850">
              <a:spcBef>
                <a:spcPct val="20000"/>
              </a:spcBef>
              <a:buClr>
                <a:schemeClr val="accent2"/>
              </a:buClr>
              <a:buFont typeface="Times" panose="02020603050405020304" pitchFamily="18" charset="0"/>
              <a:buChar char="•"/>
              <a:defRPr sz="1200">
                <a:solidFill>
                  <a:schemeClr val="tx1"/>
                </a:solidFill>
                <a:latin typeface="Verdana" panose="020B0604030504040204" pitchFamily="34" charset="0"/>
              </a:defRPr>
            </a:lvl5pPr>
            <a:lvl6pPr marL="25146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6pPr>
            <a:lvl7pPr marL="29718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7pPr>
            <a:lvl8pPr marL="34290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8pPr>
            <a:lvl9pPr marL="38862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9pPr>
          </a:lstStyle>
          <a:p>
            <a:pPr eaLnBrk="1" hangingPunct="1">
              <a:spcBef>
                <a:spcPct val="0"/>
              </a:spcBef>
              <a:buClrTx/>
              <a:buFontTx/>
              <a:buNone/>
            </a:pPr>
            <a:endParaRPr lang="en-US" altLang="en-US" sz="2500">
              <a:latin typeface="Times New Roman" panose="02020603050405020304" pitchFamily="18" charset="0"/>
            </a:endParaRPr>
          </a:p>
        </p:txBody>
      </p:sp>
      <p:grpSp>
        <p:nvGrpSpPr>
          <p:cNvPr id="13316" name="Group 21">
            <a:extLst>
              <a:ext uri="{FF2B5EF4-FFF2-40B4-BE49-F238E27FC236}">
                <a16:creationId xmlns:a16="http://schemas.microsoft.com/office/drawing/2014/main" id="{386317F9-123F-4BA0-A767-19EA5CA4D14E}"/>
              </a:ext>
            </a:extLst>
          </p:cNvPr>
          <p:cNvGrpSpPr>
            <a:grpSpLocks/>
          </p:cNvGrpSpPr>
          <p:nvPr/>
        </p:nvGrpSpPr>
        <p:grpSpPr bwMode="auto">
          <a:xfrm>
            <a:off x="898525" y="477838"/>
            <a:ext cx="9518650" cy="6307137"/>
            <a:chOff x="898079" y="477880"/>
            <a:chExt cx="9519541" cy="6306697"/>
          </a:xfrm>
        </p:grpSpPr>
        <p:sp>
          <p:nvSpPr>
            <p:cNvPr id="14" name="Donut 13">
              <a:extLst>
                <a:ext uri="{FF2B5EF4-FFF2-40B4-BE49-F238E27FC236}">
                  <a16:creationId xmlns:a16="http://schemas.microsoft.com/office/drawing/2014/main" id="{3CA31D38-4E5E-4268-BD48-B2E165D425FA}"/>
                </a:ext>
              </a:extLst>
            </p:cNvPr>
            <p:cNvSpPr/>
            <p:nvPr/>
          </p:nvSpPr>
          <p:spPr bwMode="auto">
            <a:xfrm>
              <a:off x="1958628" y="815993"/>
              <a:ext cx="6302965" cy="5525702"/>
            </a:xfrm>
            <a:prstGeom prst="donut">
              <a:avLst>
                <a:gd name="adj" fmla="val 1348"/>
              </a:avLst>
            </a:prstGeom>
            <a:solidFill>
              <a:srgbClr val="00B050"/>
            </a:solidFill>
            <a:ln w="9525" cap="flat" cmpd="sng" algn="ctr">
              <a:solidFill>
                <a:schemeClr val="tx1"/>
              </a:solidFill>
              <a:prstDash val="solid"/>
              <a:round/>
              <a:headEnd type="none" w="med" len="med"/>
              <a:tailEnd type="none" w="med" len="med"/>
            </a:ln>
            <a:effectLst/>
          </p:spPr>
          <p:txBody>
            <a:bodyPr/>
            <a:lstStyle/>
            <a:p>
              <a:pPr defTabSz="958850" eaLnBrk="1" hangingPunct="1">
                <a:defRPr/>
              </a:pPr>
              <a:endParaRPr lang="fi-FI"/>
            </a:p>
          </p:txBody>
        </p:sp>
        <p:grpSp>
          <p:nvGrpSpPr>
            <p:cNvPr id="13327" name="Group 20">
              <a:extLst>
                <a:ext uri="{FF2B5EF4-FFF2-40B4-BE49-F238E27FC236}">
                  <a16:creationId xmlns:a16="http://schemas.microsoft.com/office/drawing/2014/main" id="{C9AB9254-0149-4A45-8BEA-9D90C9E98DB9}"/>
                </a:ext>
              </a:extLst>
            </p:cNvPr>
            <p:cNvGrpSpPr>
              <a:grpSpLocks/>
            </p:cNvGrpSpPr>
            <p:nvPr/>
          </p:nvGrpSpPr>
          <p:grpSpPr bwMode="auto">
            <a:xfrm>
              <a:off x="3869869" y="4629207"/>
              <a:ext cx="2416632" cy="2155370"/>
              <a:chOff x="3869869" y="4629207"/>
              <a:chExt cx="2416632" cy="2155370"/>
            </a:xfrm>
          </p:grpSpPr>
          <p:sp>
            <p:nvSpPr>
              <p:cNvPr id="13339" name="Oval 4">
                <a:extLst>
                  <a:ext uri="{FF2B5EF4-FFF2-40B4-BE49-F238E27FC236}">
                    <a16:creationId xmlns:a16="http://schemas.microsoft.com/office/drawing/2014/main" id="{167E2EAC-F0C2-4322-8C0F-91D19DEF47B7}"/>
                  </a:ext>
                </a:extLst>
              </p:cNvPr>
              <p:cNvSpPr>
                <a:spLocks noChangeArrowheads="1"/>
              </p:cNvSpPr>
              <p:nvPr/>
            </p:nvSpPr>
            <p:spPr bwMode="auto">
              <a:xfrm>
                <a:off x="3869869" y="4629207"/>
                <a:ext cx="2416630" cy="2155370"/>
              </a:xfrm>
              <a:prstGeom prst="ellipse">
                <a:avLst/>
              </a:prstGeom>
              <a:solidFill>
                <a:srgbClr val="00B050"/>
              </a:solidFill>
              <a:ln w="9525" algn="ctr">
                <a:solidFill>
                  <a:schemeClr val="tx1"/>
                </a:solidFill>
                <a:round/>
                <a:headEnd/>
                <a:tailEnd/>
              </a:ln>
            </p:spPr>
            <p:txBody>
              <a:bodyPr/>
              <a:lstStyle>
                <a:lvl1pPr defTabSz="958850">
                  <a:spcBef>
                    <a:spcPct val="20000"/>
                  </a:spcBef>
                  <a:buClr>
                    <a:schemeClr val="accent2"/>
                  </a:buClr>
                  <a:buFont typeface="Times" panose="02020603050405020304" pitchFamily="18" charset="0"/>
                  <a:buChar char="•"/>
                  <a:defRPr sz="2800">
                    <a:solidFill>
                      <a:schemeClr val="tx1"/>
                    </a:solidFill>
                    <a:latin typeface="Verdana" panose="020B0604030504040204" pitchFamily="34" charset="0"/>
                  </a:defRPr>
                </a:lvl1pPr>
                <a:lvl2pPr marL="742950" indent="-285750" defTabSz="958850">
                  <a:spcBef>
                    <a:spcPct val="20000"/>
                  </a:spcBef>
                  <a:buClr>
                    <a:schemeClr val="accent2"/>
                  </a:buClr>
                  <a:buFont typeface="Times" panose="02020603050405020304" pitchFamily="18" charset="0"/>
                  <a:buChar char="•"/>
                  <a:defRPr sz="2400">
                    <a:solidFill>
                      <a:schemeClr val="tx1"/>
                    </a:solidFill>
                    <a:latin typeface="Verdana" panose="020B0604030504040204" pitchFamily="34" charset="0"/>
                  </a:defRPr>
                </a:lvl2pPr>
                <a:lvl3pPr marL="1143000" indent="-228600" defTabSz="958850">
                  <a:spcBef>
                    <a:spcPct val="20000"/>
                  </a:spcBef>
                  <a:buClr>
                    <a:schemeClr val="accent2"/>
                  </a:buClr>
                  <a:buFont typeface="Times" panose="02020603050405020304" pitchFamily="18" charset="0"/>
                  <a:buChar char="•"/>
                  <a:defRPr sz="2000">
                    <a:solidFill>
                      <a:schemeClr val="tx1"/>
                    </a:solidFill>
                    <a:latin typeface="Verdana" panose="020B0604030504040204" pitchFamily="34" charset="0"/>
                  </a:defRPr>
                </a:lvl3pPr>
                <a:lvl4pPr marL="1600200" indent="-228600" defTabSz="958850">
                  <a:spcBef>
                    <a:spcPct val="20000"/>
                  </a:spcBef>
                  <a:buClr>
                    <a:schemeClr val="accent2"/>
                  </a:buClr>
                  <a:buFont typeface="Times" panose="02020603050405020304" pitchFamily="18" charset="0"/>
                  <a:buChar char="•"/>
                  <a:defRPr sz="1600">
                    <a:solidFill>
                      <a:schemeClr val="tx1"/>
                    </a:solidFill>
                    <a:latin typeface="Verdana" panose="020B0604030504040204" pitchFamily="34" charset="0"/>
                  </a:defRPr>
                </a:lvl4pPr>
                <a:lvl5pPr marL="2057400" indent="-228600" defTabSz="958850">
                  <a:spcBef>
                    <a:spcPct val="20000"/>
                  </a:spcBef>
                  <a:buClr>
                    <a:schemeClr val="accent2"/>
                  </a:buClr>
                  <a:buFont typeface="Times" panose="02020603050405020304" pitchFamily="18" charset="0"/>
                  <a:buChar char="•"/>
                  <a:defRPr sz="1200">
                    <a:solidFill>
                      <a:schemeClr val="tx1"/>
                    </a:solidFill>
                    <a:latin typeface="Verdana" panose="020B0604030504040204" pitchFamily="34" charset="0"/>
                  </a:defRPr>
                </a:lvl5pPr>
                <a:lvl6pPr marL="25146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6pPr>
                <a:lvl7pPr marL="29718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7pPr>
                <a:lvl8pPr marL="34290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8pPr>
                <a:lvl9pPr marL="38862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9pPr>
              </a:lstStyle>
              <a:p>
                <a:pPr eaLnBrk="1" hangingPunct="1">
                  <a:spcBef>
                    <a:spcPct val="0"/>
                  </a:spcBef>
                  <a:buClrTx/>
                  <a:buFontTx/>
                  <a:buNone/>
                </a:pPr>
                <a:endParaRPr lang="en-US" altLang="en-US" sz="2500">
                  <a:latin typeface="Times New Roman" panose="02020603050405020304" pitchFamily="18" charset="0"/>
                </a:endParaRPr>
              </a:p>
            </p:txBody>
          </p:sp>
          <p:sp>
            <p:nvSpPr>
              <p:cNvPr id="9" name="TextBox 8">
                <a:extLst>
                  <a:ext uri="{FF2B5EF4-FFF2-40B4-BE49-F238E27FC236}">
                    <a16:creationId xmlns:a16="http://schemas.microsoft.com/office/drawing/2014/main" id="{B5AC9E41-786E-4D37-99A0-983FDECFD51A}"/>
                  </a:ext>
                </a:extLst>
              </p:cNvPr>
              <p:cNvSpPr txBox="1"/>
              <p:nvPr/>
            </p:nvSpPr>
            <p:spPr>
              <a:xfrm>
                <a:off x="3984468" y="5540064"/>
                <a:ext cx="2302090" cy="400022"/>
              </a:xfrm>
              <a:prstGeom prst="rect">
                <a:avLst/>
              </a:prstGeom>
              <a:noFill/>
            </p:spPr>
            <p:txBody>
              <a:bodyPr>
                <a:spAutoFit/>
              </a:bodyPr>
              <a:lstStyle/>
              <a:p>
                <a:pPr eaLnBrk="1" hangingPunct="1">
                  <a:defRPr/>
                </a:pPr>
                <a:r>
                  <a:rPr lang="fi-FI" sz="2000" b="1" dirty="0">
                    <a:solidFill>
                      <a:schemeClr val="bg1"/>
                    </a:solidFill>
                    <a:latin typeface="+mj-lt"/>
                  </a:rPr>
                  <a:t>SOSIAALINEN</a:t>
                </a:r>
              </a:p>
            </p:txBody>
          </p:sp>
        </p:grpSp>
        <p:grpSp>
          <p:nvGrpSpPr>
            <p:cNvPr id="13328" name="Group 16">
              <a:extLst>
                <a:ext uri="{FF2B5EF4-FFF2-40B4-BE49-F238E27FC236}">
                  <a16:creationId xmlns:a16="http://schemas.microsoft.com/office/drawing/2014/main" id="{85852FA6-715C-4CAF-A0A5-A265A12C4042}"/>
                </a:ext>
              </a:extLst>
            </p:cNvPr>
            <p:cNvGrpSpPr>
              <a:grpSpLocks/>
            </p:cNvGrpSpPr>
            <p:nvPr/>
          </p:nvGrpSpPr>
          <p:grpSpPr bwMode="auto">
            <a:xfrm>
              <a:off x="898079" y="1447805"/>
              <a:ext cx="2416630" cy="2155370"/>
              <a:chOff x="898079" y="1447805"/>
              <a:chExt cx="2416630" cy="2155370"/>
            </a:xfrm>
          </p:grpSpPr>
          <p:sp>
            <p:nvSpPr>
              <p:cNvPr id="13337" name="Oval 9">
                <a:extLst>
                  <a:ext uri="{FF2B5EF4-FFF2-40B4-BE49-F238E27FC236}">
                    <a16:creationId xmlns:a16="http://schemas.microsoft.com/office/drawing/2014/main" id="{F79471D7-513A-4FE5-9BDA-8F4F7C99D857}"/>
                  </a:ext>
                </a:extLst>
              </p:cNvPr>
              <p:cNvSpPr>
                <a:spLocks noChangeArrowheads="1"/>
              </p:cNvSpPr>
              <p:nvPr/>
            </p:nvSpPr>
            <p:spPr bwMode="auto">
              <a:xfrm>
                <a:off x="898079" y="1447805"/>
                <a:ext cx="2416630" cy="2155370"/>
              </a:xfrm>
              <a:prstGeom prst="ellipse">
                <a:avLst/>
              </a:prstGeom>
              <a:solidFill>
                <a:srgbClr val="00B050"/>
              </a:solidFill>
              <a:ln w="9525" algn="ctr">
                <a:solidFill>
                  <a:schemeClr val="tx1"/>
                </a:solidFill>
                <a:round/>
                <a:headEnd/>
                <a:tailEnd/>
              </a:ln>
            </p:spPr>
            <p:txBody>
              <a:bodyPr/>
              <a:lstStyle>
                <a:lvl1pPr defTabSz="958850">
                  <a:spcBef>
                    <a:spcPct val="20000"/>
                  </a:spcBef>
                  <a:buClr>
                    <a:schemeClr val="accent2"/>
                  </a:buClr>
                  <a:buFont typeface="Times" panose="02020603050405020304" pitchFamily="18" charset="0"/>
                  <a:buChar char="•"/>
                  <a:defRPr sz="2800">
                    <a:solidFill>
                      <a:schemeClr val="tx1"/>
                    </a:solidFill>
                    <a:latin typeface="Verdana" panose="020B0604030504040204" pitchFamily="34" charset="0"/>
                  </a:defRPr>
                </a:lvl1pPr>
                <a:lvl2pPr marL="742950" indent="-285750" defTabSz="958850">
                  <a:spcBef>
                    <a:spcPct val="20000"/>
                  </a:spcBef>
                  <a:buClr>
                    <a:schemeClr val="accent2"/>
                  </a:buClr>
                  <a:buFont typeface="Times" panose="02020603050405020304" pitchFamily="18" charset="0"/>
                  <a:buChar char="•"/>
                  <a:defRPr sz="2400">
                    <a:solidFill>
                      <a:schemeClr val="tx1"/>
                    </a:solidFill>
                    <a:latin typeface="Verdana" panose="020B0604030504040204" pitchFamily="34" charset="0"/>
                  </a:defRPr>
                </a:lvl2pPr>
                <a:lvl3pPr marL="1143000" indent="-228600" defTabSz="958850">
                  <a:spcBef>
                    <a:spcPct val="20000"/>
                  </a:spcBef>
                  <a:buClr>
                    <a:schemeClr val="accent2"/>
                  </a:buClr>
                  <a:buFont typeface="Times" panose="02020603050405020304" pitchFamily="18" charset="0"/>
                  <a:buChar char="•"/>
                  <a:defRPr sz="2000">
                    <a:solidFill>
                      <a:schemeClr val="tx1"/>
                    </a:solidFill>
                    <a:latin typeface="Verdana" panose="020B0604030504040204" pitchFamily="34" charset="0"/>
                  </a:defRPr>
                </a:lvl3pPr>
                <a:lvl4pPr marL="1600200" indent="-228600" defTabSz="958850">
                  <a:spcBef>
                    <a:spcPct val="20000"/>
                  </a:spcBef>
                  <a:buClr>
                    <a:schemeClr val="accent2"/>
                  </a:buClr>
                  <a:buFont typeface="Times" panose="02020603050405020304" pitchFamily="18" charset="0"/>
                  <a:buChar char="•"/>
                  <a:defRPr sz="1600">
                    <a:solidFill>
                      <a:schemeClr val="tx1"/>
                    </a:solidFill>
                    <a:latin typeface="Verdana" panose="020B0604030504040204" pitchFamily="34" charset="0"/>
                  </a:defRPr>
                </a:lvl4pPr>
                <a:lvl5pPr marL="2057400" indent="-228600" defTabSz="958850">
                  <a:spcBef>
                    <a:spcPct val="20000"/>
                  </a:spcBef>
                  <a:buClr>
                    <a:schemeClr val="accent2"/>
                  </a:buClr>
                  <a:buFont typeface="Times" panose="02020603050405020304" pitchFamily="18" charset="0"/>
                  <a:buChar char="•"/>
                  <a:defRPr sz="1200">
                    <a:solidFill>
                      <a:schemeClr val="tx1"/>
                    </a:solidFill>
                    <a:latin typeface="Verdana" panose="020B0604030504040204" pitchFamily="34" charset="0"/>
                  </a:defRPr>
                </a:lvl5pPr>
                <a:lvl6pPr marL="25146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6pPr>
                <a:lvl7pPr marL="29718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7pPr>
                <a:lvl8pPr marL="34290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8pPr>
                <a:lvl9pPr marL="38862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9pPr>
              </a:lstStyle>
              <a:p>
                <a:pPr eaLnBrk="1" hangingPunct="1">
                  <a:spcBef>
                    <a:spcPct val="0"/>
                  </a:spcBef>
                  <a:buClrTx/>
                  <a:buFontTx/>
                  <a:buNone/>
                </a:pPr>
                <a:endParaRPr lang="en-US" altLang="en-US" sz="2500">
                  <a:latin typeface="Times New Roman" panose="02020603050405020304" pitchFamily="18" charset="0"/>
                </a:endParaRPr>
              </a:p>
            </p:txBody>
          </p:sp>
          <p:sp>
            <p:nvSpPr>
              <p:cNvPr id="6" name="TextBox 5">
                <a:extLst>
                  <a:ext uri="{FF2B5EF4-FFF2-40B4-BE49-F238E27FC236}">
                    <a16:creationId xmlns:a16="http://schemas.microsoft.com/office/drawing/2014/main" id="{C07486BF-C0F2-44F8-8733-A1EDB1FDD109}"/>
                  </a:ext>
                </a:extLst>
              </p:cNvPr>
              <p:cNvSpPr txBox="1"/>
              <p:nvPr/>
            </p:nvSpPr>
            <p:spPr>
              <a:xfrm>
                <a:off x="1191794" y="2254168"/>
                <a:ext cx="1878188" cy="400022"/>
              </a:xfrm>
              <a:prstGeom prst="rect">
                <a:avLst/>
              </a:prstGeom>
              <a:noFill/>
            </p:spPr>
            <p:txBody>
              <a:bodyPr>
                <a:spAutoFit/>
              </a:bodyPr>
              <a:lstStyle/>
              <a:p>
                <a:pPr eaLnBrk="1" hangingPunct="1">
                  <a:defRPr/>
                </a:pPr>
                <a:r>
                  <a:rPr lang="fi-FI" sz="2000" b="1" dirty="0">
                    <a:solidFill>
                      <a:schemeClr val="bg1"/>
                    </a:solidFill>
                    <a:latin typeface="+mj-lt"/>
                  </a:rPr>
                  <a:t>FYYSINEN</a:t>
                </a:r>
              </a:p>
            </p:txBody>
          </p:sp>
        </p:grpSp>
        <p:grpSp>
          <p:nvGrpSpPr>
            <p:cNvPr id="13329" name="Group 15">
              <a:extLst>
                <a:ext uri="{FF2B5EF4-FFF2-40B4-BE49-F238E27FC236}">
                  <a16:creationId xmlns:a16="http://schemas.microsoft.com/office/drawing/2014/main" id="{FEA45753-6F37-4139-BD0C-B64712748431}"/>
                </a:ext>
              </a:extLst>
            </p:cNvPr>
            <p:cNvGrpSpPr>
              <a:grpSpLocks/>
            </p:cNvGrpSpPr>
            <p:nvPr/>
          </p:nvGrpSpPr>
          <p:grpSpPr bwMode="auto">
            <a:xfrm>
              <a:off x="6204849" y="1461466"/>
              <a:ext cx="4212771" cy="2155370"/>
              <a:chOff x="6204849" y="1461466"/>
              <a:chExt cx="4212771" cy="2155370"/>
            </a:xfrm>
          </p:grpSpPr>
          <p:sp>
            <p:nvSpPr>
              <p:cNvPr id="13334" name="Oval 11">
                <a:extLst>
                  <a:ext uri="{FF2B5EF4-FFF2-40B4-BE49-F238E27FC236}">
                    <a16:creationId xmlns:a16="http://schemas.microsoft.com/office/drawing/2014/main" id="{9794ED4D-33E7-4907-BB44-48848C2C6DB9}"/>
                  </a:ext>
                </a:extLst>
              </p:cNvPr>
              <p:cNvSpPr>
                <a:spLocks noChangeArrowheads="1"/>
              </p:cNvSpPr>
              <p:nvPr/>
            </p:nvSpPr>
            <p:spPr bwMode="auto">
              <a:xfrm>
                <a:off x="6204849" y="1461466"/>
                <a:ext cx="2416630" cy="2155370"/>
              </a:xfrm>
              <a:prstGeom prst="ellipse">
                <a:avLst/>
              </a:prstGeom>
              <a:solidFill>
                <a:srgbClr val="00B050"/>
              </a:solidFill>
              <a:ln w="9525" algn="ctr">
                <a:solidFill>
                  <a:schemeClr val="tx1"/>
                </a:solidFill>
                <a:round/>
                <a:headEnd/>
                <a:tailEnd/>
              </a:ln>
            </p:spPr>
            <p:txBody>
              <a:bodyPr/>
              <a:lstStyle>
                <a:lvl1pPr defTabSz="958850">
                  <a:spcBef>
                    <a:spcPct val="20000"/>
                  </a:spcBef>
                  <a:buClr>
                    <a:schemeClr val="accent2"/>
                  </a:buClr>
                  <a:buFont typeface="Times" panose="02020603050405020304" pitchFamily="18" charset="0"/>
                  <a:buChar char="•"/>
                  <a:defRPr sz="2800">
                    <a:solidFill>
                      <a:schemeClr val="tx1"/>
                    </a:solidFill>
                    <a:latin typeface="Verdana" panose="020B0604030504040204" pitchFamily="34" charset="0"/>
                  </a:defRPr>
                </a:lvl1pPr>
                <a:lvl2pPr marL="742950" indent="-285750" defTabSz="958850">
                  <a:spcBef>
                    <a:spcPct val="20000"/>
                  </a:spcBef>
                  <a:buClr>
                    <a:schemeClr val="accent2"/>
                  </a:buClr>
                  <a:buFont typeface="Times" panose="02020603050405020304" pitchFamily="18" charset="0"/>
                  <a:buChar char="•"/>
                  <a:defRPr sz="2400">
                    <a:solidFill>
                      <a:schemeClr val="tx1"/>
                    </a:solidFill>
                    <a:latin typeface="Verdana" panose="020B0604030504040204" pitchFamily="34" charset="0"/>
                  </a:defRPr>
                </a:lvl2pPr>
                <a:lvl3pPr marL="1143000" indent="-228600" defTabSz="958850">
                  <a:spcBef>
                    <a:spcPct val="20000"/>
                  </a:spcBef>
                  <a:buClr>
                    <a:schemeClr val="accent2"/>
                  </a:buClr>
                  <a:buFont typeface="Times" panose="02020603050405020304" pitchFamily="18" charset="0"/>
                  <a:buChar char="•"/>
                  <a:defRPr sz="2000">
                    <a:solidFill>
                      <a:schemeClr val="tx1"/>
                    </a:solidFill>
                    <a:latin typeface="Verdana" panose="020B0604030504040204" pitchFamily="34" charset="0"/>
                  </a:defRPr>
                </a:lvl3pPr>
                <a:lvl4pPr marL="1600200" indent="-228600" defTabSz="958850">
                  <a:spcBef>
                    <a:spcPct val="20000"/>
                  </a:spcBef>
                  <a:buClr>
                    <a:schemeClr val="accent2"/>
                  </a:buClr>
                  <a:buFont typeface="Times" panose="02020603050405020304" pitchFamily="18" charset="0"/>
                  <a:buChar char="•"/>
                  <a:defRPr sz="1600">
                    <a:solidFill>
                      <a:schemeClr val="tx1"/>
                    </a:solidFill>
                    <a:latin typeface="Verdana" panose="020B0604030504040204" pitchFamily="34" charset="0"/>
                  </a:defRPr>
                </a:lvl4pPr>
                <a:lvl5pPr marL="2057400" indent="-228600" defTabSz="958850">
                  <a:spcBef>
                    <a:spcPct val="20000"/>
                  </a:spcBef>
                  <a:buClr>
                    <a:schemeClr val="accent2"/>
                  </a:buClr>
                  <a:buFont typeface="Times" panose="02020603050405020304" pitchFamily="18" charset="0"/>
                  <a:buChar char="•"/>
                  <a:defRPr sz="1200">
                    <a:solidFill>
                      <a:schemeClr val="tx1"/>
                    </a:solidFill>
                    <a:latin typeface="Verdana" panose="020B0604030504040204" pitchFamily="34" charset="0"/>
                  </a:defRPr>
                </a:lvl5pPr>
                <a:lvl6pPr marL="25146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6pPr>
                <a:lvl7pPr marL="29718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7pPr>
                <a:lvl8pPr marL="34290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8pPr>
                <a:lvl9pPr marL="38862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9pPr>
              </a:lstStyle>
              <a:p>
                <a:pPr eaLnBrk="1" hangingPunct="1">
                  <a:spcBef>
                    <a:spcPct val="0"/>
                  </a:spcBef>
                  <a:buClrTx/>
                  <a:buFontTx/>
                  <a:buNone/>
                </a:pPr>
                <a:endParaRPr lang="en-US" altLang="en-US" sz="2500">
                  <a:latin typeface="Times New Roman" panose="02020603050405020304" pitchFamily="18" charset="0"/>
                </a:endParaRPr>
              </a:p>
            </p:txBody>
          </p:sp>
          <p:sp>
            <p:nvSpPr>
              <p:cNvPr id="8" name="TextBox 7">
                <a:extLst>
                  <a:ext uri="{FF2B5EF4-FFF2-40B4-BE49-F238E27FC236}">
                    <a16:creationId xmlns:a16="http://schemas.microsoft.com/office/drawing/2014/main" id="{FAA897F7-D347-4A82-BCD5-D794060763D1}"/>
                  </a:ext>
                </a:extLst>
              </p:cNvPr>
              <p:cNvSpPr txBox="1"/>
              <p:nvPr/>
            </p:nvSpPr>
            <p:spPr>
              <a:xfrm>
                <a:off x="6324662" y="2220833"/>
                <a:ext cx="2102047" cy="400022"/>
              </a:xfrm>
              <a:prstGeom prst="rect">
                <a:avLst/>
              </a:prstGeom>
              <a:noFill/>
            </p:spPr>
            <p:txBody>
              <a:bodyPr>
                <a:spAutoFit/>
              </a:bodyPr>
              <a:lstStyle/>
              <a:p>
                <a:pPr eaLnBrk="1" hangingPunct="1">
                  <a:defRPr/>
                </a:pPr>
                <a:r>
                  <a:rPr lang="fi-FI" sz="2000" b="1" dirty="0">
                    <a:solidFill>
                      <a:schemeClr val="bg1"/>
                    </a:solidFill>
                    <a:latin typeface="+mj-lt"/>
                  </a:rPr>
                  <a:t>PSYYKKINEN</a:t>
                </a:r>
              </a:p>
            </p:txBody>
          </p:sp>
          <p:sp>
            <p:nvSpPr>
              <p:cNvPr id="7" name="TextBox 6">
                <a:extLst>
                  <a:ext uri="{FF2B5EF4-FFF2-40B4-BE49-F238E27FC236}">
                    <a16:creationId xmlns:a16="http://schemas.microsoft.com/office/drawing/2014/main" id="{5FC811F9-E86E-47AB-9B31-96D31B99223D}"/>
                  </a:ext>
                </a:extLst>
              </p:cNvPr>
              <p:cNvSpPr txBox="1"/>
              <p:nvPr/>
            </p:nvSpPr>
            <p:spPr>
              <a:xfrm>
                <a:off x="8539432" y="2257343"/>
                <a:ext cx="1878188" cy="400022"/>
              </a:xfrm>
              <a:prstGeom prst="rect">
                <a:avLst/>
              </a:prstGeom>
              <a:noFill/>
            </p:spPr>
            <p:txBody>
              <a:bodyPr>
                <a:spAutoFit/>
              </a:bodyPr>
              <a:lstStyle/>
              <a:p>
                <a:pPr eaLnBrk="1" hangingPunct="1">
                  <a:defRPr/>
                </a:pPr>
                <a:r>
                  <a:rPr lang="fi-FI" sz="2000" b="1" dirty="0">
                    <a:solidFill>
                      <a:schemeClr val="bg1"/>
                    </a:solidFill>
                    <a:latin typeface="+mj-lt"/>
                  </a:rPr>
                  <a:t>HENKI</a:t>
                </a:r>
                <a:r>
                  <a:rPr lang="fi-FI" sz="2000" b="1" dirty="0">
                    <a:latin typeface="+mj-lt"/>
                  </a:rPr>
                  <a:t>NEN</a:t>
                </a:r>
              </a:p>
            </p:txBody>
          </p:sp>
        </p:grpSp>
        <p:sp>
          <p:nvSpPr>
            <p:cNvPr id="18" name="TextBox 17">
              <a:extLst>
                <a:ext uri="{FF2B5EF4-FFF2-40B4-BE49-F238E27FC236}">
                  <a16:creationId xmlns:a16="http://schemas.microsoft.com/office/drawing/2014/main" id="{73E57252-7980-4BE2-B59F-BF76ADB7382E}"/>
                </a:ext>
              </a:extLst>
            </p:cNvPr>
            <p:cNvSpPr txBox="1"/>
            <p:nvPr/>
          </p:nvSpPr>
          <p:spPr>
            <a:xfrm>
              <a:off x="4000344" y="477880"/>
              <a:ext cx="2662487" cy="338113"/>
            </a:xfrm>
            <a:prstGeom prst="rect">
              <a:avLst/>
            </a:prstGeom>
            <a:noFill/>
          </p:spPr>
          <p:txBody>
            <a:bodyPr>
              <a:spAutoFit/>
            </a:bodyPr>
            <a:lstStyle/>
            <a:p>
              <a:pPr eaLnBrk="1" hangingPunct="1">
                <a:defRPr/>
              </a:pPr>
              <a:r>
                <a:rPr lang="fi-FI" sz="1600" b="1" dirty="0">
                  <a:solidFill>
                    <a:srgbClr val="00B050"/>
                  </a:solidFill>
                  <a:latin typeface="+mn-lt"/>
                </a:rPr>
                <a:t>PSYKOFYYSINEN</a:t>
              </a:r>
            </a:p>
          </p:txBody>
        </p:sp>
        <p:sp>
          <p:nvSpPr>
            <p:cNvPr id="19" name="TextBox 18">
              <a:extLst>
                <a:ext uri="{FF2B5EF4-FFF2-40B4-BE49-F238E27FC236}">
                  <a16:creationId xmlns:a16="http://schemas.microsoft.com/office/drawing/2014/main" id="{012E4930-3713-468A-9F68-07A3AA4EAAAA}"/>
                </a:ext>
              </a:extLst>
            </p:cNvPr>
            <p:cNvSpPr txBox="1"/>
            <p:nvPr/>
          </p:nvSpPr>
          <p:spPr>
            <a:xfrm rot="18567782">
              <a:off x="6718614" y="5017786"/>
              <a:ext cx="2631891" cy="339757"/>
            </a:xfrm>
            <a:prstGeom prst="rect">
              <a:avLst/>
            </a:prstGeom>
            <a:noFill/>
          </p:spPr>
          <p:txBody>
            <a:bodyPr>
              <a:spAutoFit/>
            </a:bodyPr>
            <a:lstStyle/>
            <a:p>
              <a:pPr eaLnBrk="1" hangingPunct="1">
                <a:defRPr/>
              </a:pPr>
              <a:r>
                <a:rPr lang="fi-FI" sz="1600" b="1" dirty="0">
                  <a:solidFill>
                    <a:srgbClr val="00B050"/>
                  </a:solidFill>
                  <a:latin typeface="+mn-lt"/>
                </a:rPr>
                <a:t>PSYKOSOSIAALINEN</a:t>
              </a:r>
            </a:p>
          </p:txBody>
        </p:sp>
        <p:sp>
          <p:nvSpPr>
            <p:cNvPr id="20" name="TextBox 19">
              <a:extLst>
                <a:ext uri="{FF2B5EF4-FFF2-40B4-BE49-F238E27FC236}">
                  <a16:creationId xmlns:a16="http://schemas.microsoft.com/office/drawing/2014/main" id="{19A9E0EF-6851-46D1-B2E9-DC20CC128A2F}"/>
                </a:ext>
              </a:extLst>
            </p:cNvPr>
            <p:cNvSpPr txBox="1"/>
            <p:nvPr/>
          </p:nvSpPr>
          <p:spPr>
            <a:xfrm rot="2991056">
              <a:off x="935616" y="5205890"/>
              <a:ext cx="2766819" cy="339757"/>
            </a:xfrm>
            <a:prstGeom prst="rect">
              <a:avLst/>
            </a:prstGeom>
            <a:noFill/>
          </p:spPr>
          <p:txBody>
            <a:bodyPr>
              <a:spAutoFit/>
            </a:bodyPr>
            <a:lstStyle/>
            <a:p>
              <a:pPr eaLnBrk="1" hangingPunct="1">
                <a:defRPr/>
              </a:pPr>
              <a:r>
                <a:rPr lang="fi-FI" sz="1600" b="1" dirty="0">
                  <a:solidFill>
                    <a:srgbClr val="00B050"/>
                  </a:solidFill>
                  <a:latin typeface="+mn-lt"/>
                </a:rPr>
                <a:t>SOSIAALIS-FYYSINEN</a:t>
              </a:r>
            </a:p>
          </p:txBody>
        </p:sp>
        <p:sp>
          <p:nvSpPr>
            <p:cNvPr id="15" name="TextBox 14">
              <a:extLst>
                <a:ext uri="{FF2B5EF4-FFF2-40B4-BE49-F238E27FC236}">
                  <a16:creationId xmlns:a16="http://schemas.microsoft.com/office/drawing/2014/main" id="{44065641-C210-44AF-9F83-AB5967D9AE08}"/>
                </a:ext>
              </a:extLst>
            </p:cNvPr>
            <p:cNvSpPr txBox="1"/>
            <p:nvPr/>
          </p:nvSpPr>
          <p:spPr>
            <a:xfrm>
              <a:off x="3339883" y="3371690"/>
              <a:ext cx="2984779" cy="461931"/>
            </a:xfrm>
            <a:prstGeom prst="rect">
              <a:avLst/>
            </a:prstGeom>
            <a:noFill/>
          </p:spPr>
          <p:txBody>
            <a:bodyPr>
              <a:spAutoFit/>
            </a:bodyPr>
            <a:lstStyle/>
            <a:p>
              <a:pPr eaLnBrk="1" hangingPunct="1">
                <a:defRPr/>
              </a:pPr>
              <a:r>
                <a:rPr lang="fi-FI" sz="2400" b="1" dirty="0">
                  <a:solidFill>
                    <a:srgbClr val="00B050"/>
                  </a:solidFill>
                  <a:latin typeface="+mn-lt"/>
                </a:rPr>
                <a:t>LOPETTAMINEN</a:t>
              </a:r>
            </a:p>
          </p:txBody>
        </p:sp>
      </p:grpSp>
      <p:sp>
        <p:nvSpPr>
          <p:cNvPr id="23" name="TextBox 22">
            <a:extLst>
              <a:ext uri="{FF2B5EF4-FFF2-40B4-BE49-F238E27FC236}">
                <a16:creationId xmlns:a16="http://schemas.microsoft.com/office/drawing/2014/main" id="{F652BFB1-A1BE-4222-9B78-621FDB3BEA31}"/>
              </a:ext>
            </a:extLst>
          </p:cNvPr>
          <p:cNvSpPr txBox="1"/>
          <p:nvPr/>
        </p:nvSpPr>
        <p:spPr>
          <a:xfrm>
            <a:off x="446088" y="1882775"/>
            <a:ext cx="2787650" cy="338138"/>
          </a:xfrm>
          <a:prstGeom prst="rect">
            <a:avLst/>
          </a:prstGeom>
          <a:noFill/>
        </p:spPr>
        <p:txBody>
          <a:bodyPr>
            <a:spAutoFit/>
          </a:bodyPr>
          <a:lstStyle/>
          <a:p>
            <a:pPr eaLnBrk="1" hangingPunct="1">
              <a:defRPr/>
            </a:pPr>
            <a:r>
              <a:rPr lang="fi-FI" sz="1600" b="1" dirty="0">
                <a:latin typeface="+mn-lt"/>
              </a:rPr>
              <a:t>ELIMISTÖ EI TOIMI</a:t>
            </a:r>
          </a:p>
        </p:txBody>
      </p:sp>
      <p:sp>
        <p:nvSpPr>
          <p:cNvPr id="24" name="TextBox 23">
            <a:extLst>
              <a:ext uri="{FF2B5EF4-FFF2-40B4-BE49-F238E27FC236}">
                <a16:creationId xmlns:a16="http://schemas.microsoft.com/office/drawing/2014/main" id="{EDF669C0-667B-4BD2-905C-04053E77BDE0}"/>
              </a:ext>
            </a:extLst>
          </p:cNvPr>
          <p:cNvSpPr txBox="1"/>
          <p:nvPr/>
        </p:nvSpPr>
        <p:spPr>
          <a:xfrm>
            <a:off x="1676400" y="2790825"/>
            <a:ext cx="2787650" cy="338138"/>
          </a:xfrm>
          <a:prstGeom prst="rect">
            <a:avLst/>
          </a:prstGeom>
          <a:noFill/>
        </p:spPr>
        <p:txBody>
          <a:bodyPr>
            <a:spAutoFit/>
          </a:bodyPr>
          <a:lstStyle/>
          <a:p>
            <a:pPr eaLnBrk="1" hangingPunct="1">
              <a:defRPr/>
            </a:pPr>
            <a:r>
              <a:rPr lang="fi-FI" sz="1600" b="1" dirty="0">
                <a:latin typeface="+mn-lt"/>
              </a:rPr>
              <a:t>VIEROITUSOIREET</a:t>
            </a:r>
          </a:p>
        </p:txBody>
      </p:sp>
      <p:sp>
        <p:nvSpPr>
          <p:cNvPr id="25" name="TextBox 24">
            <a:extLst>
              <a:ext uri="{FF2B5EF4-FFF2-40B4-BE49-F238E27FC236}">
                <a16:creationId xmlns:a16="http://schemas.microsoft.com/office/drawing/2014/main" id="{D8B8F4EA-B4C6-431E-ACCC-018F8EA6F793}"/>
              </a:ext>
            </a:extLst>
          </p:cNvPr>
          <p:cNvSpPr txBox="1"/>
          <p:nvPr/>
        </p:nvSpPr>
        <p:spPr>
          <a:xfrm>
            <a:off x="5753100" y="1712913"/>
            <a:ext cx="2786063" cy="338137"/>
          </a:xfrm>
          <a:prstGeom prst="rect">
            <a:avLst/>
          </a:prstGeom>
          <a:noFill/>
        </p:spPr>
        <p:txBody>
          <a:bodyPr>
            <a:spAutoFit/>
          </a:bodyPr>
          <a:lstStyle/>
          <a:p>
            <a:pPr eaLnBrk="1" hangingPunct="1">
              <a:defRPr/>
            </a:pPr>
            <a:r>
              <a:rPr lang="fi-FI" sz="1600" b="1" dirty="0">
                <a:latin typeface="+mn-lt"/>
              </a:rPr>
              <a:t>”EI MITÄÄN” FIILISTÄ</a:t>
            </a:r>
          </a:p>
        </p:txBody>
      </p:sp>
      <p:sp>
        <p:nvSpPr>
          <p:cNvPr id="26" name="TextBox 25">
            <a:extLst>
              <a:ext uri="{FF2B5EF4-FFF2-40B4-BE49-F238E27FC236}">
                <a16:creationId xmlns:a16="http://schemas.microsoft.com/office/drawing/2014/main" id="{989F4518-0EFE-4E98-BCB3-8305B58672C9}"/>
              </a:ext>
            </a:extLst>
          </p:cNvPr>
          <p:cNvSpPr txBox="1"/>
          <p:nvPr/>
        </p:nvSpPr>
        <p:spPr>
          <a:xfrm>
            <a:off x="5880100" y="2693988"/>
            <a:ext cx="1187450" cy="338137"/>
          </a:xfrm>
          <a:prstGeom prst="rect">
            <a:avLst/>
          </a:prstGeom>
          <a:noFill/>
        </p:spPr>
        <p:txBody>
          <a:bodyPr>
            <a:spAutoFit/>
          </a:bodyPr>
          <a:lstStyle/>
          <a:p>
            <a:pPr eaLnBrk="1" hangingPunct="1">
              <a:defRPr/>
            </a:pPr>
            <a:r>
              <a:rPr lang="fi-FI" sz="1600" b="1" dirty="0">
                <a:latin typeface="+mn-lt"/>
              </a:rPr>
              <a:t>TYLSÄÄ</a:t>
            </a:r>
          </a:p>
        </p:txBody>
      </p:sp>
      <p:sp>
        <p:nvSpPr>
          <p:cNvPr id="27" name="TextBox 26">
            <a:extLst>
              <a:ext uri="{FF2B5EF4-FFF2-40B4-BE49-F238E27FC236}">
                <a16:creationId xmlns:a16="http://schemas.microsoft.com/office/drawing/2014/main" id="{4D96FC33-A2A5-4DB0-9DDA-1B104FD0AAFF}"/>
              </a:ext>
            </a:extLst>
          </p:cNvPr>
          <p:cNvSpPr txBox="1"/>
          <p:nvPr/>
        </p:nvSpPr>
        <p:spPr>
          <a:xfrm>
            <a:off x="6808788" y="3027363"/>
            <a:ext cx="1452562" cy="338137"/>
          </a:xfrm>
          <a:prstGeom prst="rect">
            <a:avLst/>
          </a:prstGeom>
          <a:noFill/>
        </p:spPr>
        <p:txBody>
          <a:bodyPr>
            <a:spAutoFit/>
          </a:bodyPr>
          <a:lstStyle/>
          <a:p>
            <a:pPr eaLnBrk="1" hangingPunct="1">
              <a:defRPr/>
            </a:pPr>
            <a:r>
              <a:rPr lang="fi-FI" sz="1600" b="1" dirty="0">
                <a:latin typeface="+mn-lt"/>
              </a:rPr>
              <a:t>AHDISTUS</a:t>
            </a:r>
          </a:p>
        </p:txBody>
      </p:sp>
      <p:sp>
        <p:nvSpPr>
          <p:cNvPr id="28" name="TextBox 27">
            <a:extLst>
              <a:ext uri="{FF2B5EF4-FFF2-40B4-BE49-F238E27FC236}">
                <a16:creationId xmlns:a16="http://schemas.microsoft.com/office/drawing/2014/main" id="{B0420FE4-CD3E-45ED-9EEA-B0971E855765}"/>
              </a:ext>
            </a:extLst>
          </p:cNvPr>
          <p:cNvSpPr txBox="1"/>
          <p:nvPr/>
        </p:nvSpPr>
        <p:spPr>
          <a:xfrm>
            <a:off x="8424863" y="3027363"/>
            <a:ext cx="1992312" cy="584200"/>
          </a:xfrm>
          <a:prstGeom prst="rect">
            <a:avLst/>
          </a:prstGeom>
          <a:noFill/>
        </p:spPr>
        <p:txBody>
          <a:bodyPr>
            <a:spAutoFit/>
          </a:bodyPr>
          <a:lstStyle/>
          <a:p>
            <a:pPr eaLnBrk="1" hangingPunct="1">
              <a:defRPr/>
            </a:pPr>
            <a:r>
              <a:rPr lang="fi-FI" sz="1600" b="1" dirty="0">
                <a:latin typeface="+mn-lt"/>
              </a:rPr>
              <a:t>ELÄMÄLLÄ EI TARKOITUSTA </a:t>
            </a:r>
          </a:p>
        </p:txBody>
      </p:sp>
      <p:sp>
        <p:nvSpPr>
          <p:cNvPr id="29" name="TextBox 28">
            <a:extLst>
              <a:ext uri="{FF2B5EF4-FFF2-40B4-BE49-F238E27FC236}">
                <a16:creationId xmlns:a16="http://schemas.microsoft.com/office/drawing/2014/main" id="{EFE2B9B0-4C12-473B-A973-EDCF97B6774C}"/>
              </a:ext>
            </a:extLst>
          </p:cNvPr>
          <p:cNvSpPr txBox="1"/>
          <p:nvPr/>
        </p:nvSpPr>
        <p:spPr>
          <a:xfrm>
            <a:off x="4275138" y="4791075"/>
            <a:ext cx="2790825" cy="584200"/>
          </a:xfrm>
          <a:prstGeom prst="rect">
            <a:avLst/>
          </a:prstGeom>
          <a:noFill/>
        </p:spPr>
        <p:txBody>
          <a:bodyPr>
            <a:spAutoFit/>
          </a:bodyPr>
          <a:lstStyle/>
          <a:p>
            <a:pPr eaLnBrk="1" hangingPunct="1">
              <a:defRPr/>
            </a:pPr>
            <a:r>
              <a:rPr lang="fi-FI" sz="1600" b="1" dirty="0">
                <a:latin typeface="+mn-lt"/>
              </a:rPr>
              <a:t>ONGELMAT KOHDATTAVA</a:t>
            </a:r>
          </a:p>
        </p:txBody>
      </p:sp>
      <p:sp>
        <p:nvSpPr>
          <p:cNvPr id="30" name="TextBox 29">
            <a:extLst>
              <a:ext uri="{FF2B5EF4-FFF2-40B4-BE49-F238E27FC236}">
                <a16:creationId xmlns:a16="http://schemas.microsoft.com/office/drawing/2014/main" id="{11699EB7-7E0B-4B10-8946-1D713C044401}"/>
              </a:ext>
            </a:extLst>
          </p:cNvPr>
          <p:cNvSpPr txBox="1"/>
          <p:nvPr/>
        </p:nvSpPr>
        <p:spPr>
          <a:xfrm>
            <a:off x="2984500" y="5367338"/>
            <a:ext cx="1187450" cy="339725"/>
          </a:xfrm>
          <a:prstGeom prst="rect">
            <a:avLst/>
          </a:prstGeom>
          <a:noFill/>
        </p:spPr>
        <p:txBody>
          <a:bodyPr>
            <a:spAutoFit/>
          </a:bodyPr>
          <a:lstStyle/>
          <a:p>
            <a:pPr eaLnBrk="1" hangingPunct="1">
              <a:defRPr/>
            </a:pPr>
            <a:r>
              <a:rPr lang="fi-FI" sz="1600" b="1" dirty="0">
                <a:latin typeface="+mn-lt"/>
              </a:rPr>
              <a:t>YKSIN</a:t>
            </a:r>
          </a:p>
        </p:txBody>
      </p:sp>
      <p:sp>
        <p:nvSpPr>
          <p:cNvPr id="31" name="TextBox 30">
            <a:extLst>
              <a:ext uri="{FF2B5EF4-FFF2-40B4-BE49-F238E27FC236}">
                <a16:creationId xmlns:a16="http://schemas.microsoft.com/office/drawing/2014/main" id="{A833987C-06F3-4D81-9448-D29FE92D7005}"/>
              </a:ext>
            </a:extLst>
          </p:cNvPr>
          <p:cNvSpPr txBox="1"/>
          <p:nvPr/>
        </p:nvSpPr>
        <p:spPr>
          <a:xfrm>
            <a:off x="4578350" y="6048375"/>
            <a:ext cx="2617788" cy="584200"/>
          </a:xfrm>
          <a:prstGeom prst="rect">
            <a:avLst/>
          </a:prstGeom>
          <a:noFill/>
        </p:spPr>
        <p:txBody>
          <a:bodyPr>
            <a:spAutoFit/>
          </a:bodyPr>
          <a:lstStyle/>
          <a:p>
            <a:pPr eaLnBrk="1" hangingPunct="1">
              <a:defRPr/>
            </a:pPr>
            <a:r>
              <a:rPr lang="fi-FI" sz="1600" b="1" dirty="0">
                <a:latin typeface="+mn-lt"/>
              </a:rPr>
              <a:t>”LOOSERI” YHTEISKUNNASSA</a:t>
            </a: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
                                            <p:txEl>
                                              <p:pRg st="0" end="0"/>
                                            </p:txEl>
                                          </p:spTgt>
                                        </p:tgtEl>
                                        <p:attrNameLst>
                                          <p:attrName>style.visibility</p:attrName>
                                        </p:attrNameLst>
                                      </p:cBhvr>
                                      <p:to>
                                        <p:strVal val="visible"/>
                                      </p:to>
                                    </p:set>
                                    <p:animEffect transition="in" filter="fade">
                                      <p:cBhvr>
                                        <p:cTn id="7" dur="2000"/>
                                        <p:tgtEl>
                                          <p:spTgt spid="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4">
                                            <p:txEl>
                                              <p:pRg st="0" end="0"/>
                                            </p:txEl>
                                          </p:spTgt>
                                        </p:tgtEl>
                                        <p:attrNameLst>
                                          <p:attrName>style.visibility</p:attrName>
                                        </p:attrNameLst>
                                      </p:cBhvr>
                                      <p:to>
                                        <p:strVal val="visible"/>
                                      </p:to>
                                    </p:set>
                                    <p:animEffect transition="in" filter="fade">
                                      <p:cBhvr>
                                        <p:cTn id="12" dur="2000"/>
                                        <p:tgtEl>
                                          <p:spTgt spid="24">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
                                            <p:txEl>
                                              <p:pRg st="0" end="0"/>
                                            </p:txEl>
                                          </p:spTgt>
                                        </p:tgtEl>
                                        <p:attrNameLst>
                                          <p:attrName>style.visibility</p:attrName>
                                        </p:attrNameLst>
                                      </p:cBhvr>
                                      <p:to>
                                        <p:strVal val="visible"/>
                                      </p:to>
                                    </p:set>
                                    <p:animEffect transition="in" filter="fade">
                                      <p:cBhvr>
                                        <p:cTn id="17" dur="2000"/>
                                        <p:tgtEl>
                                          <p:spTgt spid="25">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6">
                                            <p:txEl>
                                              <p:pRg st="0" end="0"/>
                                            </p:txEl>
                                          </p:spTgt>
                                        </p:tgtEl>
                                        <p:attrNameLst>
                                          <p:attrName>style.visibility</p:attrName>
                                        </p:attrNameLst>
                                      </p:cBhvr>
                                      <p:to>
                                        <p:strVal val="visible"/>
                                      </p:to>
                                    </p:set>
                                    <p:animEffect transition="in" filter="fade">
                                      <p:cBhvr>
                                        <p:cTn id="22" dur="2000"/>
                                        <p:tgtEl>
                                          <p:spTgt spid="26">
                                            <p:txEl>
                                              <p:pRg st="0" end="0"/>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7">
                                            <p:txEl>
                                              <p:pRg st="0" end="0"/>
                                            </p:txEl>
                                          </p:spTgt>
                                        </p:tgtEl>
                                        <p:attrNameLst>
                                          <p:attrName>style.visibility</p:attrName>
                                        </p:attrNameLst>
                                      </p:cBhvr>
                                      <p:to>
                                        <p:strVal val="visible"/>
                                      </p:to>
                                    </p:set>
                                    <p:animEffect transition="in" filter="fade">
                                      <p:cBhvr>
                                        <p:cTn id="27" dur="2000"/>
                                        <p:tgtEl>
                                          <p:spTgt spid="27">
                                            <p:txEl>
                                              <p:pRg st="0" end="0"/>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8">
                                            <p:txEl>
                                              <p:pRg st="0" end="0"/>
                                            </p:txEl>
                                          </p:spTgt>
                                        </p:tgtEl>
                                        <p:attrNameLst>
                                          <p:attrName>style.visibility</p:attrName>
                                        </p:attrNameLst>
                                      </p:cBhvr>
                                      <p:to>
                                        <p:strVal val="visible"/>
                                      </p:to>
                                    </p:set>
                                    <p:animEffect transition="in" filter="fade">
                                      <p:cBhvr>
                                        <p:cTn id="32" dur="2000"/>
                                        <p:tgtEl>
                                          <p:spTgt spid="28">
                                            <p:txEl>
                                              <p:pRg st="0" end="0"/>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9">
                                            <p:txEl>
                                              <p:pRg st="0" end="0"/>
                                            </p:txEl>
                                          </p:spTgt>
                                        </p:tgtEl>
                                        <p:attrNameLst>
                                          <p:attrName>style.visibility</p:attrName>
                                        </p:attrNameLst>
                                      </p:cBhvr>
                                      <p:to>
                                        <p:strVal val="visible"/>
                                      </p:to>
                                    </p:set>
                                    <p:animEffect transition="in" filter="fade">
                                      <p:cBhvr>
                                        <p:cTn id="37" dur="2000"/>
                                        <p:tgtEl>
                                          <p:spTgt spid="29">
                                            <p:txEl>
                                              <p:pRg st="0" end="0"/>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0">
                                            <p:txEl>
                                              <p:pRg st="0" end="0"/>
                                            </p:txEl>
                                          </p:spTgt>
                                        </p:tgtEl>
                                        <p:attrNameLst>
                                          <p:attrName>style.visibility</p:attrName>
                                        </p:attrNameLst>
                                      </p:cBhvr>
                                      <p:to>
                                        <p:strVal val="visible"/>
                                      </p:to>
                                    </p:set>
                                    <p:animEffect transition="in" filter="fade">
                                      <p:cBhvr>
                                        <p:cTn id="42" dur="2000"/>
                                        <p:tgtEl>
                                          <p:spTgt spid="30">
                                            <p:txEl>
                                              <p:pRg st="0" end="0"/>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1">
                                            <p:txEl>
                                              <p:pRg st="0" end="0"/>
                                            </p:txEl>
                                          </p:spTgt>
                                        </p:tgtEl>
                                        <p:attrNameLst>
                                          <p:attrName>style.visibility</p:attrName>
                                        </p:attrNameLst>
                                      </p:cBhvr>
                                      <p:to>
                                        <p:strVal val="visible"/>
                                      </p:to>
                                    </p:set>
                                    <p:animEffect transition="in" filter="fade">
                                      <p:cBhvr>
                                        <p:cTn id="47" dur="2000"/>
                                        <p:tgtEl>
                                          <p:spTgt spid="3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build="p"/>
      <p:bldP spid="24" grpId="0" build="p"/>
      <p:bldP spid="25" grpId="0" build="p"/>
      <p:bldP spid="26" grpId="0" build="p"/>
      <p:bldP spid="27" grpId="0" build="p"/>
      <p:bldP spid="28" grpId="0" build="p"/>
      <p:bldP spid="29" grpId="0" build="p"/>
      <p:bldP spid="30" grpId="0" build="p"/>
      <p:bldP spid="31"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AB19BB8A-47AD-4910-96AB-B91BE045837A}"/>
              </a:ext>
            </a:extLst>
          </p:cNvPr>
          <p:cNvSpPr>
            <a:spLocks noGrp="1"/>
          </p:cNvSpPr>
          <p:nvPr>
            <p:ph type="title"/>
          </p:nvPr>
        </p:nvSpPr>
        <p:spPr>
          <a:xfrm>
            <a:off x="552450" y="22225"/>
            <a:ext cx="7705725" cy="1371600"/>
          </a:xfrm>
        </p:spPr>
        <p:txBody>
          <a:bodyPr/>
          <a:lstStyle/>
          <a:p>
            <a:r>
              <a:rPr lang="fi-FI" altLang="en-US" b="1"/>
              <a:t>Tehtävä:</a:t>
            </a:r>
          </a:p>
        </p:txBody>
      </p:sp>
      <p:sp>
        <p:nvSpPr>
          <p:cNvPr id="15363" name="Content Placeholder 2">
            <a:extLst>
              <a:ext uri="{FF2B5EF4-FFF2-40B4-BE49-F238E27FC236}">
                <a16:creationId xmlns:a16="http://schemas.microsoft.com/office/drawing/2014/main" id="{4FE1F3A8-009C-4F65-A07B-E51A4E84A325}"/>
              </a:ext>
            </a:extLst>
          </p:cNvPr>
          <p:cNvSpPr>
            <a:spLocks noGrp="1"/>
          </p:cNvSpPr>
          <p:nvPr>
            <p:ph idx="1"/>
          </p:nvPr>
        </p:nvSpPr>
        <p:spPr>
          <a:xfrm>
            <a:off x="509588" y="1504950"/>
            <a:ext cx="9680575" cy="4749800"/>
          </a:xfrm>
        </p:spPr>
        <p:txBody>
          <a:bodyPr/>
          <a:lstStyle/>
          <a:p>
            <a:r>
              <a:rPr lang="fi-FI" altLang="en-US" dirty="0"/>
              <a:t>Jakaantukaa kolmeen ryhmään</a:t>
            </a:r>
          </a:p>
          <a:p>
            <a:r>
              <a:rPr lang="fi-FI" altLang="en-US" dirty="0"/>
              <a:t>Jokainen ryhmä saa yhden osa-alueen</a:t>
            </a:r>
          </a:p>
          <a:p>
            <a:endParaRPr lang="fi-FI" altLang="en-US" dirty="0"/>
          </a:p>
          <a:p>
            <a:r>
              <a:rPr lang="fi-FI" altLang="en-US" dirty="0"/>
              <a:t>Miettikää, mistä voisi saada jotain tilalle. Millä siis korvata päihteen antia?</a:t>
            </a:r>
          </a:p>
          <a:p>
            <a:r>
              <a:rPr lang="fi-FI" altLang="en-US" dirty="0"/>
              <a:t>Pitkän linjan käyttäjä, bilettäjä, nuori, ikäihminen….</a:t>
            </a:r>
          </a:p>
          <a:p>
            <a:endParaRPr lang="fi-FI" altLang="en-US" sz="900" dirty="0"/>
          </a:p>
          <a:p>
            <a:r>
              <a:rPr lang="fi-FI" altLang="en-US" b="1" u="sng" dirty="0"/>
              <a:t>Konkreettisia</a:t>
            </a:r>
            <a:r>
              <a:rPr lang="fi-FI" altLang="en-US" b="1" dirty="0"/>
              <a:t> esimerkkejä!</a:t>
            </a:r>
          </a:p>
          <a:p>
            <a:endParaRPr lang="fi-FI" altLang="en-US" dirty="0"/>
          </a:p>
          <a:p>
            <a:r>
              <a:rPr lang="fi-FI" altLang="en-US" dirty="0"/>
              <a:t>Puretaan tehtävä lopuksi yhdessä.</a:t>
            </a:r>
          </a:p>
        </p:txBody>
      </p:sp>
    </p:spTree>
  </p:cSld>
  <p:clrMapOvr>
    <a:masterClrMapping/>
  </p:clrMapOvr>
  <p:transition>
    <p:cover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28CC5935-84E4-48E5-AEA1-300E2287BD07}"/>
              </a:ext>
            </a:extLst>
          </p:cNvPr>
          <p:cNvSpPr>
            <a:spLocks noGrp="1" noChangeArrowheads="1"/>
          </p:cNvSpPr>
          <p:nvPr>
            <p:ph type="title"/>
          </p:nvPr>
        </p:nvSpPr>
        <p:spPr>
          <a:xfrm>
            <a:off x="388938" y="230188"/>
            <a:ext cx="2844800" cy="749300"/>
          </a:xfrm>
        </p:spPr>
        <p:txBody>
          <a:bodyPr/>
          <a:lstStyle/>
          <a:p>
            <a:pPr eaLnBrk="1" hangingPunct="1"/>
            <a:r>
              <a:rPr lang="fi-FI" altLang="en-US" sz="2800" b="1"/>
              <a:t>RIIPPUVUUS</a:t>
            </a:r>
          </a:p>
        </p:txBody>
      </p:sp>
      <p:grpSp>
        <p:nvGrpSpPr>
          <p:cNvPr id="17411" name="Group 39">
            <a:extLst>
              <a:ext uri="{FF2B5EF4-FFF2-40B4-BE49-F238E27FC236}">
                <a16:creationId xmlns:a16="http://schemas.microsoft.com/office/drawing/2014/main" id="{60CB8F37-5CA0-4467-AEA9-C1F9628B7142}"/>
              </a:ext>
            </a:extLst>
          </p:cNvPr>
          <p:cNvGrpSpPr>
            <a:grpSpLocks/>
          </p:cNvGrpSpPr>
          <p:nvPr/>
        </p:nvGrpSpPr>
        <p:grpSpPr bwMode="auto">
          <a:xfrm>
            <a:off x="898525" y="449263"/>
            <a:ext cx="9518650" cy="6307137"/>
            <a:chOff x="898079" y="449826"/>
            <a:chExt cx="9519541" cy="6306697"/>
          </a:xfrm>
        </p:grpSpPr>
        <p:grpSp>
          <p:nvGrpSpPr>
            <p:cNvPr id="17424" name="Group 38">
              <a:extLst>
                <a:ext uri="{FF2B5EF4-FFF2-40B4-BE49-F238E27FC236}">
                  <a16:creationId xmlns:a16="http://schemas.microsoft.com/office/drawing/2014/main" id="{01872DB5-CB06-41DC-9750-9004C51D4AEF}"/>
                </a:ext>
              </a:extLst>
            </p:cNvPr>
            <p:cNvGrpSpPr>
              <a:grpSpLocks/>
            </p:cNvGrpSpPr>
            <p:nvPr/>
          </p:nvGrpSpPr>
          <p:grpSpPr bwMode="auto">
            <a:xfrm>
              <a:off x="1959410" y="449826"/>
              <a:ext cx="6302854" cy="6306697"/>
              <a:chOff x="1959410" y="449826"/>
              <a:chExt cx="6302854" cy="6306697"/>
            </a:xfrm>
          </p:grpSpPr>
          <p:sp>
            <p:nvSpPr>
              <p:cNvPr id="14" name="Donut 13">
                <a:extLst>
                  <a:ext uri="{FF2B5EF4-FFF2-40B4-BE49-F238E27FC236}">
                    <a16:creationId xmlns:a16="http://schemas.microsoft.com/office/drawing/2014/main" id="{05D2A6FE-21A2-4144-B75C-FC264CD72D97}"/>
                  </a:ext>
                </a:extLst>
              </p:cNvPr>
              <p:cNvSpPr/>
              <p:nvPr/>
            </p:nvSpPr>
            <p:spPr bwMode="auto">
              <a:xfrm>
                <a:off x="1958628" y="787939"/>
                <a:ext cx="6302965" cy="5525702"/>
              </a:xfrm>
              <a:prstGeom prst="donut">
                <a:avLst>
                  <a:gd name="adj" fmla="val 1348"/>
                </a:avLst>
              </a:prstGeom>
              <a:solidFill>
                <a:srgbClr val="00B0F0"/>
              </a:solidFill>
              <a:ln w="9525" cap="flat" cmpd="sng" algn="ctr">
                <a:solidFill>
                  <a:schemeClr val="tx1"/>
                </a:solidFill>
                <a:prstDash val="solid"/>
                <a:round/>
                <a:headEnd type="none" w="med" len="med"/>
                <a:tailEnd type="none" w="med" len="med"/>
              </a:ln>
              <a:effectLst/>
            </p:spPr>
            <p:txBody>
              <a:bodyPr/>
              <a:lstStyle/>
              <a:p>
                <a:pPr defTabSz="958850" eaLnBrk="1" hangingPunct="1">
                  <a:defRPr/>
                </a:pPr>
                <a:endParaRPr lang="fi-FI">
                  <a:solidFill>
                    <a:srgbClr val="00B0F0"/>
                  </a:solidFill>
                </a:endParaRPr>
              </a:p>
            </p:txBody>
          </p:sp>
          <p:grpSp>
            <p:nvGrpSpPr>
              <p:cNvPr id="17434" name="Group 20">
                <a:extLst>
                  <a:ext uri="{FF2B5EF4-FFF2-40B4-BE49-F238E27FC236}">
                    <a16:creationId xmlns:a16="http://schemas.microsoft.com/office/drawing/2014/main" id="{375710B6-732E-4C09-BAA4-73189252B005}"/>
                  </a:ext>
                </a:extLst>
              </p:cNvPr>
              <p:cNvGrpSpPr>
                <a:grpSpLocks/>
              </p:cNvGrpSpPr>
              <p:nvPr/>
            </p:nvGrpSpPr>
            <p:grpSpPr bwMode="auto">
              <a:xfrm>
                <a:off x="3869869" y="4601153"/>
                <a:ext cx="2416632" cy="2155370"/>
                <a:chOff x="3869869" y="4629207"/>
                <a:chExt cx="2416632" cy="2155370"/>
              </a:xfrm>
            </p:grpSpPr>
            <p:sp>
              <p:nvSpPr>
                <p:cNvPr id="17439" name="Oval 4">
                  <a:extLst>
                    <a:ext uri="{FF2B5EF4-FFF2-40B4-BE49-F238E27FC236}">
                      <a16:creationId xmlns:a16="http://schemas.microsoft.com/office/drawing/2014/main" id="{7EF45C4D-581F-41D0-A560-161386A6985A}"/>
                    </a:ext>
                  </a:extLst>
                </p:cNvPr>
                <p:cNvSpPr>
                  <a:spLocks noChangeArrowheads="1"/>
                </p:cNvSpPr>
                <p:nvPr/>
              </p:nvSpPr>
              <p:spPr bwMode="auto">
                <a:xfrm>
                  <a:off x="3869869" y="4629207"/>
                  <a:ext cx="2416630" cy="2155370"/>
                </a:xfrm>
                <a:prstGeom prst="ellipse">
                  <a:avLst/>
                </a:prstGeom>
                <a:solidFill>
                  <a:srgbClr val="00B0F0"/>
                </a:solidFill>
                <a:ln w="9525" algn="ctr">
                  <a:solidFill>
                    <a:schemeClr val="tx1"/>
                  </a:solidFill>
                  <a:round/>
                  <a:headEnd/>
                  <a:tailEnd/>
                </a:ln>
              </p:spPr>
              <p:txBody>
                <a:bodyPr/>
                <a:lstStyle>
                  <a:lvl1pPr defTabSz="958850">
                    <a:spcBef>
                      <a:spcPct val="20000"/>
                    </a:spcBef>
                    <a:buClr>
                      <a:schemeClr val="accent2"/>
                    </a:buClr>
                    <a:buFont typeface="Times" panose="02020603050405020304" pitchFamily="18" charset="0"/>
                    <a:buChar char="•"/>
                    <a:defRPr sz="2800">
                      <a:solidFill>
                        <a:schemeClr val="tx1"/>
                      </a:solidFill>
                      <a:latin typeface="Verdana" panose="020B0604030504040204" pitchFamily="34" charset="0"/>
                    </a:defRPr>
                  </a:lvl1pPr>
                  <a:lvl2pPr marL="742950" indent="-285750" defTabSz="958850">
                    <a:spcBef>
                      <a:spcPct val="20000"/>
                    </a:spcBef>
                    <a:buClr>
                      <a:schemeClr val="accent2"/>
                    </a:buClr>
                    <a:buFont typeface="Times" panose="02020603050405020304" pitchFamily="18" charset="0"/>
                    <a:buChar char="•"/>
                    <a:defRPr sz="2400">
                      <a:solidFill>
                        <a:schemeClr val="tx1"/>
                      </a:solidFill>
                      <a:latin typeface="Verdana" panose="020B0604030504040204" pitchFamily="34" charset="0"/>
                    </a:defRPr>
                  </a:lvl2pPr>
                  <a:lvl3pPr marL="1143000" indent="-228600" defTabSz="958850">
                    <a:spcBef>
                      <a:spcPct val="20000"/>
                    </a:spcBef>
                    <a:buClr>
                      <a:schemeClr val="accent2"/>
                    </a:buClr>
                    <a:buFont typeface="Times" panose="02020603050405020304" pitchFamily="18" charset="0"/>
                    <a:buChar char="•"/>
                    <a:defRPr sz="2000">
                      <a:solidFill>
                        <a:schemeClr val="tx1"/>
                      </a:solidFill>
                      <a:latin typeface="Verdana" panose="020B0604030504040204" pitchFamily="34" charset="0"/>
                    </a:defRPr>
                  </a:lvl3pPr>
                  <a:lvl4pPr marL="1600200" indent="-228600" defTabSz="958850">
                    <a:spcBef>
                      <a:spcPct val="20000"/>
                    </a:spcBef>
                    <a:buClr>
                      <a:schemeClr val="accent2"/>
                    </a:buClr>
                    <a:buFont typeface="Times" panose="02020603050405020304" pitchFamily="18" charset="0"/>
                    <a:buChar char="•"/>
                    <a:defRPr sz="1600">
                      <a:solidFill>
                        <a:schemeClr val="tx1"/>
                      </a:solidFill>
                      <a:latin typeface="Verdana" panose="020B0604030504040204" pitchFamily="34" charset="0"/>
                    </a:defRPr>
                  </a:lvl4pPr>
                  <a:lvl5pPr marL="2057400" indent="-228600" defTabSz="958850">
                    <a:spcBef>
                      <a:spcPct val="20000"/>
                    </a:spcBef>
                    <a:buClr>
                      <a:schemeClr val="accent2"/>
                    </a:buClr>
                    <a:buFont typeface="Times" panose="02020603050405020304" pitchFamily="18" charset="0"/>
                    <a:buChar char="•"/>
                    <a:defRPr sz="1200">
                      <a:solidFill>
                        <a:schemeClr val="tx1"/>
                      </a:solidFill>
                      <a:latin typeface="Verdana" panose="020B0604030504040204" pitchFamily="34" charset="0"/>
                    </a:defRPr>
                  </a:lvl5pPr>
                  <a:lvl6pPr marL="25146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6pPr>
                  <a:lvl7pPr marL="29718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7pPr>
                  <a:lvl8pPr marL="34290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8pPr>
                  <a:lvl9pPr marL="38862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9pPr>
                </a:lstStyle>
                <a:p>
                  <a:pPr eaLnBrk="1" hangingPunct="1">
                    <a:spcBef>
                      <a:spcPct val="0"/>
                    </a:spcBef>
                    <a:buClrTx/>
                    <a:buFontTx/>
                    <a:buNone/>
                  </a:pPr>
                  <a:endParaRPr lang="en-US" altLang="en-US" sz="2500">
                    <a:solidFill>
                      <a:srgbClr val="00B0F0"/>
                    </a:solidFill>
                    <a:latin typeface="Times New Roman" panose="02020603050405020304" pitchFamily="18" charset="0"/>
                  </a:endParaRPr>
                </a:p>
              </p:txBody>
            </p:sp>
            <p:sp>
              <p:nvSpPr>
                <p:cNvPr id="9" name="TextBox 8">
                  <a:extLst>
                    <a:ext uri="{FF2B5EF4-FFF2-40B4-BE49-F238E27FC236}">
                      <a16:creationId xmlns:a16="http://schemas.microsoft.com/office/drawing/2014/main" id="{79247A69-953E-4AC5-A006-DA2FC71266F2}"/>
                    </a:ext>
                  </a:extLst>
                </p:cNvPr>
                <p:cNvSpPr txBox="1"/>
                <p:nvPr/>
              </p:nvSpPr>
              <p:spPr>
                <a:xfrm>
                  <a:off x="3973355" y="5540064"/>
                  <a:ext cx="2313203" cy="400022"/>
                </a:xfrm>
                <a:prstGeom prst="rect">
                  <a:avLst/>
                </a:prstGeom>
                <a:noFill/>
              </p:spPr>
              <p:txBody>
                <a:bodyPr>
                  <a:spAutoFit/>
                </a:bodyPr>
                <a:lstStyle/>
                <a:p>
                  <a:pPr eaLnBrk="1" hangingPunct="1">
                    <a:defRPr/>
                  </a:pPr>
                  <a:r>
                    <a:rPr lang="fi-FI" sz="2000" b="1" dirty="0">
                      <a:solidFill>
                        <a:schemeClr val="bg1"/>
                      </a:solidFill>
                      <a:latin typeface="+mj-lt"/>
                    </a:rPr>
                    <a:t>SOSIAALINEN</a:t>
                  </a:r>
                </a:p>
              </p:txBody>
            </p:sp>
          </p:grpSp>
          <p:sp>
            <p:nvSpPr>
              <p:cNvPr id="18" name="TextBox 17">
                <a:extLst>
                  <a:ext uri="{FF2B5EF4-FFF2-40B4-BE49-F238E27FC236}">
                    <a16:creationId xmlns:a16="http://schemas.microsoft.com/office/drawing/2014/main" id="{B317B9F4-FE0C-4844-9B27-618C9A0B4A80}"/>
                  </a:ext>
                </a:extLst>
              </p:cNvPr>
              <p:cNvSpPr txBox="1"/>
              <p:nvPr/>
            </p:nvSpPr>
            <p:spPr>
              <a:xfrm>
                <a:off x="4000344" y="449826"/>
                <a:ext cx="2660899" cy="338113"/>
              </a:xfrm>
              <a:prstGeom prst="rect">
                <a:avLst/>
              </a:prstGeom>
              <a:noFill/>
            </p:spPr>
            <p:txBody>
              <a:bodyPr>
                <a:spAutoFit/>
              </a:bodyPr>
              <a:lstStyle/>
              <a:p>
                <a:pPr eaLnBrk="1" hangingPunct="1">
                  <a:defRPr/>
                </a:pPr>
                <a:r>
                  <a:rPr lang="fi-FI" sz="1600" b="1" dirty="0">
                    <a:solidFill>
                      <a:srgbClr val="00B0F0"/>
                    </a:solidFill>
                    <a:latin typeface="+mn-lt"/>
                  </a:rPr>
                  <a:t>PSYKOFYYSINEN</a:t>
                </a:r>
              </a:p>
            </p:txBody>
          </p:sp>
          <p:sp>
            <p:nvSpPr>
              <p:cNvPr id="19" name="TextBox 18">
                <a:extLst>
                  <a:ext uri="{FF2B5EF4-FFF2-40B4-BE49-F238E27FC236}">
                    <a16:creationId xmlns:a16="http://schemas.microsoft.com/office/drawing/2014/main" id="{E95B1991-DBDE-4C7A-951A-71DF6454AF49}"/>
                  </a:ext>
                </a:extLst>
              </p:cNvPr>
              <p:cNvSpPr txBox="1"/>
              <p:nvPr/>
            </p:nvSpPr>
            <p:spPr>
              <a:xfrm rot="18567782">
                <a:off x="6717819" y="4990526"/>
                <a:ext cx="2631891" cy="338170"/>
              </a:xfrm>
              <a:prstGeom prst="rect">
                <a:avLst/>
              </a:prstGeom>
              <a:noFill/>
            </p:spPr>
            <p:txBody>
              <a:bodyPr>
                <a:spAutoFit/>
              </a:bodyPr>
              <a:lstStyle/>
              <a:p>
                <a:pPr eaLnBrk="1" hangingPunct="1">
                  <a:defRPr/>
                </a:pPr>
                <a:r>
                  <a:rPr lang="fi-FI" sz="1600" b="1" dirty="0">
                    <a:solidFill>
                      <a:srgbClr val="00B0F0"/>
                    </a:solidFill>
                    <a:latin typeface="+mn-lt"/>
                  </a:rPr>
                  <a:t>PSYKOSOSIAALINEN</a:t>
                </a:r>
              </a:p>
            </p:txBody>
          </p:sp>
          <p:sp>
            <p:nvSpPr>
              <p:cNvPr id="20" name="TextBox 19">
                <a:extLst>
                  <a:ext uri="{FF2B5EF4-FFF2-40B4-BE49-F238E27FC236}">
                    <a16:creationId xmlns:a16="http://schemas.microsoft.com/office/drawing/2014/main" id="{9586A8C3-C817-4CC3-AE24-810E0D6F6BC0}"/>
                  </a:ext>
                </a:extLst>
              </p:cNvPr>
              <p:cNvSpPr txBox="1"/>
              <p:nvPr/>
            </p:nvSpPr>
            <p:spPr>
              <a:xfrm rot="2991056">
                <a:off x="976100" y="5143708"/>
                <a:ext cx="2766819" cy="338170"/>
              </a:xfrm>
              <a:prstGeom prst="rect">
                <a:avLst/>
              </a:prstGeom>
              <a:noFill/>
            </p:spPr>
            <p:txBody>
              <a:bodyPr>
                <a:spAutoFit/>
              </a:bodyPr>
              <a:lstStyle/>
              <a:p>
                <a:pPr eaLnBrk="1" hangingPunct="1">
                  <a:defRPr/>
                </a:pPr>
                <a:r>
                  <a:rPr lang="fi-FI" sz="1600" b="1" dirty="0">
                    <a:solidFill>
                      <a:srgbClr val="00B0F0"/>
                    </a:solidFill>
                    <a:latin typeface="+mn-lt"/>
                  </a:rPr>
                  <a:t>SOSIAALIS-FYYSINEN</a:t>
                </a:r>
              </a:p>
            </p:txBody>
          </p:sp>
          <p:sp>
            <p:nvSpPr>
              <p:cNvPr id="15" name="TextBox 14">
                <a:extLst>
                  <a:ext uri="{FF2B5EF4-FFF2-40B4-BE49-F238E27FC236}">
                    <a16:creationId xmlns:a16="http://schemas.microsoft.com/office/drawing/2014/main" id="{951CC9B2-91E8-4BF0-BD52-87CD3E37405A}"/>
                  </a:ext>
                </a:extLst>
              </p:cNvPr>
              <p:cNvSpPr txBox="1"/>
              <p:nvPr/>
            </p:nvSpPr>
            <p:spPr>
              <a:xfrm>
                <a:off x="3698691" y="3159499"/>
                <a:ext cx="2456093" cy="831792"/>
              </a:xfrm>
              <a:prstGeom prst="rect">
                <a:avLst/>
              </a:prstGeom>
              <a:noFill/>
            </p:spPr>
            <p:txBody>
              <a:bodyPr>
                <a:spAutoFit/>
              </a:bodyPr>
              <a:lstStyle/>
              <a:p>
                <a:pPr algn="ctr" eaLnBrk="1" hangingPunct="1">
                  <a:defRPr/>
                </a:pPr>
                <a:r>
                  <a:rPr lang="fi-FI" sz="2400" b="1" dirty="0">
                    <a:solidFill>
                      <a:srgbClr val="00B0F0"/>
                    </a:solidFill>
                    <a:latin typeface="+mn-lt"/>
                  </a:rPr>
                  <a:t>MITÄ TILALLE?</a:t>
                </a:r>
              </a:p>
            </p:txBody>
          </p:sp>
        </p:grpSp>
        <p:grpSp>
          <p:nvGrpSpPr>
            <p:cNvPr id="17425" name="Group 36">
              <a:extLst>
                <a:ext uri="{FF2B5EF4-FFF2-40B4-BE49-F238E27FC236}">
                  <a16:creationId xmlns:a16="http://schemas.microsoft.com/office/drawing/2014/main" id="{5D0529DE-9031-4791-B062-9396BBCD7DAE}"/>
                </a:ext>
              </a:extLst>
            </p:cNvPr>
            <p:cNvGrpSpPr>
              <a:grpSpLocks/>
            </p:cNvGrpSpPr>
            <p:nvPr/>
          </p:nvGrpSpPr>
          <p:grpSpPr bwMode="auto">
            <a:xfrm>
              <a:off x="898079" y="1419751"/>
              <a:ext cx="2416630" cy="2155370"/>
              <a:chOff x="898079" y="1419751"/>
              <a:chExt cx="2416630" cy="2155370"/>
            </a:xfrm>
          </p:grpSpPr>
          <p:sp>
            <p:nvSpPr>
              <p:cNvPr id="17431" name="Oval 9">
                <a:extLst>
                  <a:ext uri="{FF2B5EF4-FFF2-40B4-BE49-F238E27FC236}">
                    <a16:creationId xmlns:a16="http://schemas.microsoft.com/office/drawing/2014/main" id="{C978945B-1D02-480A-937C-14F699DB73DE}"/>
                  </a:ext>
                </a:extLst>
              </p:cNvPr>
              <p:cNvSpPr>
                <a:spLocks noChangeArrowheads="1"/>
              </p:cNvSpPr>
              <p:nvPr/>
            </p:nvSpPr>
            <p:spPr bwMode="auto">
              <a:xfrm>
                <a:off x="898079" y="1419751"/>
                <a:ext cx="2416630" cy="2155370"/>
              </a:xfrm>
              <a:prstGeom prst="ellipse">
                <a:avLst/>
              </a:prstGeom>
              <a:solidFill>
                <a:srgbClr val="00B0F0"/>
              </a:solidFill>
              <a:ln w="9525" algn="ctr">
                <a:solidFill>
                  <a:schemeClr val="tx1"/>
                </a:solidFill>
                <a:round/>
                <a:headEnd/>
                <a:tailEnd/>
              </a:ln>
            </p:spPr>
            <p:txBody>
              <a:bodyPr/>
              <a:lstStyle>
                <a:lvl1pPr defTabSz="958850">
                  <a:spcBef>
                    <a:spcPct val="20000"/>
                  </a:spcBef>
                  <a:buClr>
                    <a:schemeClr val="accent2"/>
                  </a:buClr>
                  <a:buFont typeface="Times" panose="02020603050405020304" pitchFamily="18" charset="0"/>
                  <a:buChar char="•"/>
                  <a:defRPr sz="2800">
                    <a:solidFill>
                      <a:schemeClr val="tx1"/>
                    </a:solidFill>
                    <a:latin typeface="Verdana" panose="020B0604030504040204" pitchFamily="34" charset="0"/>
                  </a:defRPr>
                </a:lvl1pPr>
                <a:lvl2pPr marL="742950" indent="-285750" defTabSz="958850">
                  <a:spcBef>
                    <a:spcPct val="20000"/>
                  </a:spcBef>
                  <a:buClr>
                    <a:schemeClr val="accent2"/>
                  </a:buClr>
                  <a:buFont typeface="Times" panose="02020603050405020304" pitchFamily="18" charset="0"/>
                  <a:buChar char="•"/>
                  <a:defRPr sz="2400">
                    <a:solidFill>
                      <a:schemeClr val="tx1"/>
                    </a:solidFill>
                    <a:latin typeface="Verdana" panose="020B0604030504040204" pitchFamily="34" charset="0"/>
                  </a:defRPr>
                </a:lvl2pPr>
                <a:lvl3pPr marL="1143000" indent="-228600" defTabSz="958850">
                  <a:spcBef>
                    <a:spcPct val="20000"/>
                  </a:spcBef>
                  <a:buClr>
                    <a:schemeClr val="accent2"/>
                  </a:buClr>
                  <a:buFont typeface="Times" panose="02020603050405020304" pitchFamily="18" charset="0"/>
                  <a:buChar char="•"/>
                  <a:defRPr sz="2000">
                    <a:solidFill>
                      <a:schemeClr val="tx1"/>
                    </a:solidFill>
                    <a:latin typeface="Verdana" panose="020B0604030504040204" pitchFamily="34" charset="0"/>
                  </a:defRPr>
                </a:lvl3pPr>
                <a:lvl4pPr marL="1600200" indent="-228600" defTabSz="958850">
                  <a:spcBef>
                    <a:spcPct val="20000"/>
                  </a:spcBef>
                  <a:buClr>
                    <a:schemeClr val="accent2"/>
                  </a:buClr>
                  <a:buFont typeface="Times" panose="02020603050405020304" pitchFamily="18" charset="0"/>
                  <a:buChar char="•"/>
                  <a:defRPr sz="1600">
                    <a:solidFill>
                      <a:schemeClr val="tx1"/>
                    </a:solidFill>
                    <a:latin typeface="Verdana" panose="020B0604030504040204" pitchFamily="34" charset="0"/>
                  </a:defRPr>
                </a:lvl4pPr>
                <a:lvl5pPr marL="2057400" indent="-228600" defTabSz="958850">
                  <a:spcBef>
                    <a:spcPct val="20000"/>
                  </a:spcBef>
                  <a:buClr>
                    <a:schemeClr val="accent2"/>
                  </a:buClr>
                  <a:buFont typeface="Times" panose="02020603050405020304" pitchFamily="18" charset="0"/>
                  <a:buChar char="•"/>
                  <a:defRPr sz="1200">
                    <a:solidFill>
                      <a:schemeClr val="tx1"/>
                    </a:solidFill>
                    <a:latin typeface="Verdana" panose="020B0604030504040204" pitchFamily="34" charset="0"/>
                  </a:defRPr>
                </a:lvl5pPr>
                <a:lvl6pPr marL="25146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6pPr>
                <a:lvl7pPr marL="29718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7pPr>
                <a:lvl8pPr marL="34290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8pPr>
                <a:lvl9pPr marL="38862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9pPr>
              </a:lstStyle>
              <a:p>
                <a:pPr eaLnBrk="1" hangingPunct="1">
                  <a:spcBef>
                    <a:spcPct val="0"/>
                  </a:spcBef>
                  <a:buClrTx/>
                  <a:buFontTx/>
                  <a:buNone/>
                </a:pPr>
                <a:endParaRPr lang="en-US" altLang="en-US" sz="2500">
                  <a:solidFill>
                    <a:srgbClr val="00B0F0"/>
                  </a:solidFill>
                  <a:latin typeface="Times New Roman" panose="02020603050405020304" pitchFamily="18" charset="0"/>
                </a:endParaRPr>
              </a:p>
            </p:txBody>
          </p:sp>
          <p:sp>
            <p:nvSpPr>
              <p:cNvPr id="6" name="TextBox 5">
                <a:extLst>
                  <a:ext uri="{FF2B5EF4-FFF2-40B4-BE49-F238E27FC236}">
                    <a16:creationId xmlns:a16="http://schemas.microsoft.com/office/drawing/2014/main" id="{FEE1A70E-B1ED-4FF2-93E1-7A2877B6D814}"/>
                  </a:ext>
                </a:extLst>
              </p:cNvPr>
              <p:cNvSpPr txBox="1"/>
              <p:nvPr/>
            </p:nvSpPr>
            <p:spPr>
              <a:xfrm>
                <a:off x="1191794" y="2226114"/>
                <a:ext cx="1878188" cy="400022"/>
              </a:xfrm>
              <a:prstGeom prst="rect">
                <a:avLst/>
              </a:prstGeom>
              <a:noFill/>
            </p:spPr>
            <p:txBody>
              <a:bodyPr>
                <a:spAutoFit/>
              </a:bodyPr>
              <a:lstStyle/>
              <a:p>
                <a:pPr eaLnBrk="1" hangingPunct="1">
                  <a:defRPr/>
                </a:pPr>
                <a:r>
                  <a:rPr lang="fi-FI" sz="2000" b="1" dirty="0">
                    <a:solidFill>
                      <a:schemeClr val="bg1"/>
                    </a:solidFill>
                    <a:latin typeface="+mj-lt"/>
                  </a:rPr>
                  <a:t>FYYSINEN</a:t>
                </a:r>
              </a:p>
            </p:txBody>
          </p:sp>
        </p:grpSp>
        <p:grpSp>
          <p:nvGrpSpPr>
            <p:cNvPr id="17426" name="Group 37">
              <a:extLst>
                <a:ext uri="{FF2B5EF4-FFF2-40B4-BE49-F238E27FC236}">
                  <a16:creationId xmlns:a16="http://schemas.microsoft.com/office/drawing/2014/main" id="{CF8584AB-0FD3-4780-BBEF-BBF221D2D054}"/>
                </a:ext>
              </a:extLst>
            </p:cNvPr>
            <p:cNvGrpSpPr>
              <a:grpSpLocks/>
            </p:cNvGrpSpPr>
            <p:nvPr/>
          </p:nvGrpSpPr>
          <p:grpSpPr bwMode="auto">
            <a:xfrm>
              <a:off x="6204849" y="1433412"/>
              <a:ext cx="4212771" cy="2163477"/>
              <a:chOff x="6204849" y="1433412"/>
              <a:chExt cx="4212771" cy="2163477"/>
            </a:xfrm>
          </p:grpSpPr>
          <p:sp>
            <p:nvSpPr>
              <p:cNvPr id="17427" name="Oval 10">
                <a:extLst>
                  <a:ext uri="{FF2B5EF4-FFF2-40B4-BE49-F238E27FC236}">
                    <a16:creationId xmlns:a16="http://schemas.microsoft.com/office/drawing/2014/main" id="{B5EAACBF-31AD-4D87-935F-7E7CED5E5E8B}"/>
                  </a:ext>
                </a:extLst>
              </p:cNvPr>
              <p:cNvSpPr>
                <a:spLocks noChangeArrowheads="1"/>
              </p:cNvSpPr>
              <p:nvPr/>
            </p:nvSpPr>
            <p:spPr bwMode="auto">
              <a:xfrm>
                <a:off x="7184558" y="1441519"/>
                <a:ext cx="2416630" cy="2155370"/>
              </a:xfrm>
              <a:prstGeom prst="ellipse">
                <a:avLst/>
              </a:prstGeom>
              <a:solidFill>
                <a:srgbClr val="00B0F0"/>
              </a:solidFill>
              <a:ln w="9525" algn="ctr">
                <a:solidFill>
                  <a:schemeClr val="tx1"/>
                </a:solidFill>
                <a:round/>
                <a:headEnd/>
                <a:tailEnd/>
              </a:ln>
            </p:spPr>
            <p:txBody>
              <a:bodyPr/>
              <a:lstStyle>
                <a:lvl1pPr defTabSz="958850">
                  <a:spcBef>
                    <a:spcPct val="20000"/>
                  </a:spcBef>
                  <a:buClr>
                    <a:schemeClr val="accent2"/>
                  </a:buClr>
                  <a:buFont typeface="Times" panose="02020603050405020304" pitchFamily="18" charset="0"/>
                  <a:buChar char="•"/>
                  <a:defRPr sz="2800">
                    <a:solidFill>
                      <a:schemeClr val="tx1"/>
                    </a:solidFill>
                    <a:latin typeface="Verdana" panose="020B0604030504040204" pitchFamily="34" charset="0"/>
                  </a:defRPr>
                </a:lvl1pPr>
                <a:lvl2pPr marL="742950" indent="-285750" defTabSz="958850">
                  <a:spcBef>
                    <a:spcPct val="20000"/>
                  </a:spcBef>
                  <a:buClr>
                    <a:schemeClr val="accent2"/>
                  </a:buClr>
                  <a:buFont typeface="Times" panose="02020603050405020304" pitchFamily="18" charset="0"/>
                  <a:buChar char="•"/>
                  <a:defRPr sz="2400">
                    <a:solidFill>
                      <a:schemeClr val="tx1"/>
                    </a:solidFill>
                    <a:latin typeface="Verdana" panose="020B0604030504040204" pitchFamily="34" charset="0"/>
                  </a:defRPr>
                </a:lvl2pPr>
                <a:lvl3pPr marL="1143000" indent="-228600" defTabSz="958850">
                  <a:spcBef>
                    <a:spcPct val="20000"/>
                  </a:spcBef>
                  <a:buClr>
                    <a:schemeClr val="accent2"/>
                  </a:buClr>
                  <a:buFont typeface="Times" panose="02020603050405020304" pitchFamily="18" charset="0"/>
                  <a:buChar char="•"/>
                  <a:defRPr sz="2000">
                    <a:solidFill>
                      <a:schemeClr val="tx1"/>
                    </a:solidFill>
                    <a:latin typeface="Verdana" panose="020B0604030504040204" pitchFamily="34" charset="0"/>
                  </a:defRPr>
                </a:lvl3pPr>
                <a:lvl4pPr marL="1600200" indent="-228600" defTabSz="958850">
                  <a:spcBef>
                    <a:spcPct val="20000"/>
                  </a:spcBef>
                  <a:buClr>
                    <a:schemeClr val="accent2"/>
                  </a:buClr>
                  <a:buFont typeface="Times" panose="02020603050405020304" pitchFamily="18" charset="0"/>
                  <a:buChar char="•"/>
                  <a:defRPr sz="1600">
                    <a:solidFill>
                      <a:schemeClr val="tx1"/>
                    </a:solidFill>
                    <a:latin typeface="Verdana" panose="020B0604030504040204" pitchFamily="34" charset="0"/>
                  </a:defRPr>
                </a:lvl4pPr>
                <a:lvl5pPr marL="2057400" indent="-228600" defTabSz="958850">
                  <a:spcBef>
                    <a:spcPct val="20000"/>
                  </a:spcBef>
                  <a:buClr>
                    <a:schemeClr val="accent2"/>
                  </a:buClr>
                  <a:buFont typeface="Times" panose="02020603050405020304" pitchFamily="18" charset="0"/>
                  <a:buChar char="•"/>
                  <a:defRPr sz="1200">
                    <a:solidFill>
                      <a:schemeClr val="tx1"/>
                    </a:solidFill>
                    <a:latin typeface="Verdana" panose="020B0604030504040204" pitchFamily="34" charset="0"/>
                  </a:defRPr>
                </a:lvl5pPr>
                <a:lvl6pPr marL="25146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6pPr>
                <a:lvl7pPr marL="29718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7pPr>
                <a:lvl8pPr marL="34290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8pPr>
                <a:lvl9pPr marL="38862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9pPr>
              </a:lstStyle>
              <a:p>
                <a:pPr eaLnBrk="1" hangingPunct="1">
                  <a:spcBef>
                    <a:spcPct val="0"/>
                  </a:spcBef>
                  <a:buClrTx/>
                  <a:buFontTx/>
                  <a:buNone/>
                </a:pPr>
                <a:endParaRPr lang="en-US" altLang="en-US" sz="2500">
                  <a:solidFill>
                    <a:srgbClr val="00B0F0"/>
                  </a:solidFill>
                  <a:latin typeface="Times New Roman" panose="02020603050405020304" pitchFamily="18" charset="0"/>
                </a:endParaRPr>
              </a:p>
            </p:txBody>
          </p:sp>
          <p:sp>
            <p:nvSpPr>
              <p:cNvPr id="17428" name="Oval 11">
                <a:extLst>
                  <a:ext uri="{FF2B5EF4-FFF2-40B4-BE49-F238E27FC236}">
                    <a16:creationId xmlns:a16="http://schemas.microsoft.com/office/drawing/2014/main" id="{4E3B43E6-CC44-4C96-9DF3-93EC20239DB5}"/>
                  </a:ext>
                </a:extLst>
              </p:cNvPr>
              <p:cNvSpPr>
                <a:spLocks noChangeArrowheads="1"/>
              </p:cNvSpPr>
              <p:nvPr/>
            </p:nvSpPr>
            <p:spPr bwMode="auto">
              <a:xfrm>
                <a:off x="6204849" y="1433412"/>
                <a:ext cx="2416630" cy="2155370"/>
              </a:xfrm>
              <a:prstGeom prst="ellipse">
                <a:avLst/>
              </a:prstGeom>
              <a:solidFill>
                <a:srgbClr val="00B0F0"/>
              </a:solidFill>
              <a:ln w="9525" algn="ctr">
                <a:solidFill>
                  <a:schemeClr val="tx1"/>
                </a:solidFill>
                <a:round/>
                <a:headEnd/>
                <a:tailEnd/>
              </a:ln>
            </p:spPr>
            <p:txBody>
              <a:bodyPr/>
              <a:lstStyle>
                <a:lvl1pPr defTabSz="958850">
                  <a:spcBef>
                    <a:spcPct val="20000"/>
                  </a:spcBef>
                  <a:buClr>
                    <a:schemeClr val="accent2"/>
                  </a:buClr>
                  <a:buFont typeface="Times" panose="02020603050405020304" pitchFamily="18" charset="0"/>
                  <a:buChar char="•"/>
                  <a:defRPr sz="2800">
                    <a:solidFill>
                      <a:schemeClr val="tx1"/>
                    </a:solidFill>
                    <a:latin typeface="Verdana" panose="020B0604030504040204" pitchFamily="34" charset="0"/>
                  </a:defRPr>
                </a:lvl1pPr>
                <a:lvl2pPr marL="742950" indent="-285750" defTabSz="958850">
                  <a:spcBef>
                    <a:spcPct val="20000"/>
                  </a:spcBef>
                  <a:buClr>
                    <a:schemeClr val="accent2"/>
                  </a:buClr>
                  <a:buFont typeface="Times" panose="02020603050405020304" pitchFamily="18" charset="0"/>
                  <a:buChar char="•"/>
                  <a:defRPr sz="2400">
                    <a:solidFill>
                      <a:schemeClr val="tx1"/>
                    </a:solidFill>
                    <a:latin typeface="Verdana" panose="020B0604030504040204" pitchFamily="34" charset="0"/>
                  </a:defRPr>
                </a:lvl2pPr>
                <a:lvl3pPr marL="1143000" indent="-228600" defTabSz="958850">
                  <a:spcBef>
                    <a:spcPct val="20000"/>
                  </a:spcBef>
                  <a:buClr>
                    <a:schemeClr val="accent2"/>
                  </a:buClr>
                  <a:buFont typeface="Times" panose="02020603050405020304" pitchFamily="18" charset="0"/>
                  <a:buChar char="•"/>
                  <a:defRPr sz="2000">
                    <a:solidFill>
                      <a:schemeClr val="tx1"/>
                    </a:solidFill>
                    <a:latin typeface="Verdana" panose="020B0604030504040204" pitchFamily="34" charset="0"/>
                  </a:defRPr>
                </a:lvl3pPr>
                <a:lvl4pPr marL="1600200" indent="-228600" defTabSz="958850">
                  <a:spcBef>
                    <a:spcPct val="20000"/>
                  </a:spcBef>
                  <a:buClr>
                    <a:schemeClr val="accent2"/>
                  </a:buClr>
                  <a:buFont typeface="Times" panose="02020603050405020304" pitchFamily="18" charset="0"/>
                  <a:buChar char="•"/>
                  <a:defRPr sz="1600">
                    <a:solidFill>
                      <a:schemeClr val="tx1"/>
                    </a:solidFill>
                    <a:latin typeface="Verdana" panose="020B0604030504040204" pitchFamily="34" charset="0"/>
                  </a:defRPr>
                </a:lvl4pPr>
                <a:lvl5pPr marL="2057400" indent="-228600" defTabSz="958850">
                  <a:spcBef>
                    <a:spcPct val="20000"/>
                  </a:spcBef>
                  <a:buClr>
                    <a:schemeClr val="accent2"/>
                  </a:buClr>
                  <a:buFont typeface="Times" panose="02020603050405020304" pitchFamily="18" charset="0"/>
                  <a:buChar char="•"/>
                  <a:defRPr sz="1200">
                    <a:solidFill>
                      <a:schemeClr val="tx1"/>
                    </a:solidFill>
                    <a:latin typeface="Verdana" panose="020B0604030504040204" pitchFamily="34" charset="0"/>
                  </a:defRPr>
                </a:lvl5pPr>
                <a:lvl6pPr marL="25146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6pPr>
                <a:lvl7pPr marL="29718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7pPr>
                <a:lvl8pPr marL="34290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8pPr>
                <a:lvl9pPr marL="3886200" indent="-228600" defTabSz="95885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9pPr>
              </a:lstStyle>
              <a:p>
                <a:pPr eaLnBrk="1" hangingPunct="1">
                  <a:spcBef>
                    <a:spcPct val="0"/>
                  </a:spcBef>
                  <a:buClrTx/>
                  <a:buFontTx/>
                  <a:buNone/>
                </a:pPr>
                <a:endParaRPr lang="en-US" altLang="en-US" sz="2500">
                  <a:solidFill>
                    <a:srgbClr val="00B0F0"/>
                  </a:solidFill>
                  <a:latin typeface="Times New Roman" panose="02020603050405020304" pitchFamily="18" charset="0"/>
                </a:endParaRPr>
              </a:p>
            </p:txBody>
          </p:sp>
          <p:sp>
            <p:nvSpPr>
              <p:cNvPr id="7" name="TextBox 6">
                <a:extLst>
                  <a:ext uri="{FF2B5EF4-FFF2-40B4-BE49-F238E27FC236}">
                    <a16:creationId xmlns:a16="http://schemas.microsoft.com/office/drawing/2014/main" id="{899F6ED1-0DF9-4513-9BFB-21F24298378F}"/>
                  </a:ext>
                </a:extLst>
              </p:cNvPr>
              <p:cNvSpPr txBox="1"/>
              <p:nvPr/>
            </p:nvSpPr>
            <p:spPr>
              <a:xfrm>
                <a:off x="8539432" y="2229288"/>
                <a:ext cx="1878188" cy="401610"/>
              </a:xfrm>
              <a:prstGeom prst="rect">
                <a:avLst/>
              </a:prstGeom>
              <a:noFill/>
            </p:spPr>
            <p:txBody>
              <a:bodyPr>
                <a:spAutoFit/>
              </a:bodyPr>
              <a:lstStyle/>
              <a:p>
                <a:pPr eaLnBrk="1" hangingPunct="1">
                  <a:defRPr/>
                </a:pPr>
                <a:r>
                  <a:rPr lang="fi-FI" sz="2000" b="1" dirty="0">
                    <a:solidFill>
                      <a:schemeClr val="bg1"/>
                    </a:solidFill>
                    <a:latin typeface="+mj-lt"/>
                  </a:rPr>
                  <a:t>HENKI</a:t>
                </a:r>
                <a:r>
                  <a:rPr lang="fi-FI" sz="2000" b="1" dirty="0">
                    <a:solidFill>
                      <a:schemeClr val="accent4"/>
                    </a:solidFill>
                    <a:latin typeface="+mj-lt"/>
                  </a:rPr>
                  <a:t>NEN</a:t>
                </a:r>
              </a:p>
            </p:txBody>
          </p:sp>
          <p:sp>
            <p:nvSpPr>
              <p:cNvPr id="8" name="TextBox 7">
                <a:extLst>
                  <a:ext uri="{FF2B5EF4-FFF2-40B4-BE49-F238E27FC236}">
                    <a16:creationId xmlns:a16="http://schemas.microsoft.com/office/drawing/2014/main" id="{D6EB7806-52C8-476C-BE33-4098BC596471}"/>
                  </a:ext>
                </a:extLst>
              </p:cNvPr>
              <p:cNvSpPr txBox="1"/>
              <p:nvPr/>
            </p:nvSpPr>
            <p:spPr>
              <a:xfrm>
                <a:off x="6324662" y="2192779"/>
                <a:ext cx="2102047" cy="400022"/>
              </a:xfrm>
              <a:prstGeom prst="rect">
                <a:avLst/>
              </a:prstGeom>
              <a:noFill/>
            </p:spPr>
            <p:txBody>
              <a:bodyPr>
                <a:spAutoFit/>
              </a:bodyPr>
              <a:lstStyle/>
              <a:p>
                <a:pPr eaLnBrk="1" hangingPunct="1">
                  <a:defRPr/>
                </a:pPr>
                <a:r>
                  <a:rPr lang="fi-FI" sz="2000" b="1" dirty="0">
                    <a:solidFill>
                      <a:schemeClr val="bg1"/>
                    </a:solidFill>
                    <a:latin typeface="+mj-lt"/>
                  </a:rPr>
                  <a:t>PSYYKKINEN</a:t>
                </a:r>
              </a:p>
            </p:txBody>
          </p:sp>
        </p:grpSp>
      </p:grpSp>
      <p:sp>
        <p:nvSpPr>
          <p:cNvPr id="24" name="TextBox 23">
            <a:extLst>
              <a:ext uri="{FF2B5EF4-FFF2-40B4-BE49-F238E27FC236}">
                <a16:creationId xmlns:a16="http://schemas.microsoft.com/office/drawing/2014/main" id="{2AB2CE6A-F3ED-4530-A5DB-A46CA723BDAA}"/>
              </a:ext>
            </a:extLst>
          </p:cNvPr>
          <p:cNvSpPr txBox="1"/>
          <p:nvPr/>
        </p:nvSpPr>
        <p:spPr>
          <a:xfrm>
            <a:off x="282575" y="1882775"/>
            <a:ext cx="2787650" cy="338138"/>
          </a:xfrm>
          <a:prstGeom prst="rect">
            <a:avLst/>
          </a:prstGeom>
          <a:noFill/>
        </p:spPr>
        <p:txBody>
          <a:bodyPr>
            <a:spAutoFit/>
          </a:bodyPr>
          <a:lstStyle/>
          <a:p>
            <a:pPr eaLnBrk="1" hangingPunct="1">
              <a:defRPr/>
            </a:pPr>
            <a:r>
              <a:rPr lang="fi-FI" sz="1600" b="1" dirty="0">
                <a:latin typeface="+mn-lt"/>
              </a:rPr>
              <a:t>SAIRAUKSIEN HOITO</a:t>
            </a:r>
          </a:p>
        </p:txBody>
      </p:sp>
      <p:sp>
        <p:nvSpPr>
          <p:cNvPr id="25" name="TextBox 24">
            <a:extLst>
              <a:ext uri="{FF2B5EF4-FFF2-40B4-BE49-F238E27FC236}">
                <a16:creationId xmlns:a16="http://schemas.microsoft.com/office/drawing/2014/main" id="{E21CE2C6-D962-4CF1-B0E0-3F085B471820}"/>
              </a:ext>
            </a:extLst>
          </p:cNvPr>
          <p:cNvSpPr txBox="1"/>
          <p:nvPr/>
        </p:nvSpPr>
        <p:spPr>
          <a:xfrm>
            <a:off x="282575" y="2786063"/>
            <a:ext cx="2787650" cy="584200"/>
          </a:xfrm>
          <a:prstGeom prst="rect">
            <a:avLst/>
          </a:prstGeom>
          <a:noFill/>
        </p:spPr>
        <p:txBody>
          <a:bodyPr>
            <a:spAutoFit/>
          </a:bodyPr>
          <a:lstStyle/>
          <a:p>
            <a:pPr eaLnBrk="1" hangingPunct="1">
              <a:defRPr/>
            </a:pPr>
            <a:r>
              <a:rPr lang="fi-FI" sz="1600" b="1" dirty="0">
                <a:latin typeface="+mn-lt"/>
              </a:rPr>
              <a:t>”TERVE” TERVEKÄSITYS</a:t>
            </a:r>
          </a:p>
        </p:txBody>
      </p:sp>
      <p:sp>
        <p:nvSpPr>
          <p:cNvPr id="26" name="TextBox 25">
            <a:extLst>
              <a:ext uri="{FF2B5EF4-FFF2-40B4-BE49-F238E27FC236}">
                <a16:creationId xmlns:a16="http://schemas.microsoft.com/office/drawing/2014/main" id="{F545734F-2B9B-4EA2-8D12-1C9C9DC22096}"/>
              </a:ext>
            </a:extLst>
          </p:cNvPr>
          <p:cNvSpPr txBox="1"/>
          <p:nvPr/>
        </p:nvSpPr>
        <p:spPr>
          <a:xfrm>
            <a:off x="2606675" y="2620963"/>
            <a:ext cx="1393825" cy="338137"/>
          </a:xfrm>
          <a:prstGeom prst="rect">
            <a:avLst/>
          </a:prstGeom>
          <a:noFill/>
        </p:spPr>
        <p:txBody>
          <a:bodyPr>
            <a:spAutoFit/>
          </a:bodyPr>
          <a:lstStyle/>
          <a:p>
            <a:pPr eaLnBrk="1" hangingPunct="1">
              <a:defRPr/>
            </a:pPr>
            <a:r>
              <a:rPr lang="fi-FI" sz="1600" b="1" dirty="0">
                <a:latin typeface="+mn-lt"/>
              </a:rPr>
              <a:t>KUNTOA...</a:t>
            </a:r>
          </a:p>
        </p:txBody>
      </p:sp>
      <p:sp>
        <p:nvSpPr>
          <p:cNvPr id="27" name="TextBox 26">
            <a:extLst>
              <a:ext uri="{FF2B5EF4-FFF2-40B4-BE49-F238E27FC236}">
                <a16:creationId xmlns:a16="http://schemas.microsoft.com/office/drawing/2014/main" id="{D80B6E2E-0C8C-41EA-94B0-F01AE2C328B6}"/>
              </a:ext>
            </a:extLst>
          </p:cNvPr>
          <p:cNvSpPr txBox="1"/>
          <p:nvPr/>
        </p:nvSpPr>
        <p:spPr>
          <a:xfrm>
            <a:off x="4970463" y="1862138"/>
            <a:ext cx="2382837" cy="338137"/>
          </a:xfrm>
          <a:prstGeom prst="rect">
            <a:avLst/>
          </a:prstGeom>
          <a:noFill/>
        </p:spPr>
        <p:txBody>
          <a:bodyPr>
            <a:spAutoFit/>
          </a:bodyPr>
          <a:lstStyle/>
          <a:p>
            <a:pPr eaLnBrk="1" hangingPunct="1">
              <a:defRPr/>
            </a:pPr>
            <a:r>
              <a:rPr lang="fi-FI" sz="1600" b="1" dirty="0">
                <a:latin typeface="+mn-lt"/>
              </a:rPr>
              <a:t>ITSEVARMUUTTA</a:t>
            </a:r>
          </a:p>
        </p:txBody>
      </p:sp>
      <p:sp>
        <p:nvSpPr>
          <p:cNvPr id="28" name="TextBox 27">
            <a:extLst>
              <a:ext uri="{FF2B5EF4-FFF2-40B4-BE49-F238E27FC236}">
                <a16:creationId xmlns:a16="http://schemas.microsoft.com/office/drawing/2014/main" id="{B7E3464A-C0C2-4315-8A02-A4EE592812C1}"/>
              </a:ext>
            </a:extLst>
          </p:cNvPr>
          <p:cNvSpPr txBox="1"/>
          <p:nvPr/>
        </p:nvSpPr>
        <p:spPr>
          <a:xfrm>
            <a:off x="7210425" y="1512888"/>
            <a:ext cx="1878013" cy="339725"/>
          </a:xfrm>
          <a:prstGeom prst="rect">
            <a:avLst/>
          </a:prstGeom>
          <a:noFill/>
        </p:spPr>
        <p:txBody>
          <a:bodyPr>
            <a:spAutoFit/>
          </a:bodyPr>
          <a:lstStyle/>
          <a:p>
            <a:pPr eaLnBrk="1" hangingPunct="1">
              <a:defRPr/>
            </a:pPr>
            <a:r>
              <a:rPr lang="fi-FI" sz="1600" b="1" dirty="0">
                <a:latin typeface="+mn-lt"/>
              </a:rPr>
              <a:t>KOKEMUKSIA</a:t>
            </a:r>
          </a:p>
        </p:txBody>
      </p:sp>
      <p:sp>
        <p:nvSpPr>
          <p:cNvPr id="29" name="TextBox 28">
            <a:extLst>
              <a:ext uri="{FF2B5EF4-FFF2-40B4-BE49-F238E27FC236}">
                <a16:creationId xmlns:a16="http://schemas.microsoft.com/office/drawing/2014/main" id="{F28F1DA3-B529-48F4-BFA0-B49B12165B74}"/>
              </a:ext>
            </a:extLst>
          </p:cNvPr>
          <p:cNvSpPr txBox="1"/>
          <p:nvPr/>
        </p:nvSpPr>
        <p:spPr>
          <a:xfrm>
            <a:off x="5362575" y="2628900"/>
            <a:ext cx="1847850" cy="339725"/>
          </a:xfrm>
          <a:prstGeom prst="rect">
            <a:avLst/>
          </a:prstGeom>
          <a:noFill/>
        </p:spPr>
        <p:txBody>
          <a:bodyPr>
            <a:spAutoFit/>
          </a:bodyPr>
          <a:lstStyle/>
          <a:p>
            <a:pPr eaLnBrk="1" hangingPunct="1">
              <a:defRPr/>
            </a:pPr>
            <a:r>
              <a:rPr lang="fi-FI" sz="1600" b="1" dirty="0">
                <a:latin typeface="+mn-lt"/>
              </a:rPr>
              <a:t>ARVOSTUSTA</a:t>
            </a:r>
          </a:p>
        </p:txBody>
      </p:sp>
      <p:sp>
        <p:nvSpPr>
          <p:cNvPr id="30" name="TextBox 29">
            <a:extLst>
              <a:ext uri="{FF2B5EF4-FFF2-40B4-BE49-F238E27FC236}">
                <a16:creationId xmlns:a16="http://schemas.microsoft.com/office/drawing/2014/main" id="{F9050513-71EB-4EEA-A02E-0DC581B739F6}"/>
              </a:ext>
            </a:extLst>
          </p:cNvPr>
          <p:cNvSpPr txBox="1"/>
          <p:nvPr/>
        </p:nvSpPr>
        <p:spPr>
          <a:xfrm>
            <a:off x="6727825" y="3032125"/>
            <a:ext cx="3395663" cy="338138"/>
          </a:xfrm>
          <a:prstGeom prst="rect">
            <a:avLst/>
          </a:prstGeom>
          <a:noFill/>
        </p:spPr>
        <p:txBody>
          <a:bodyPr>
            <a:spAutoFit/>
          </a:bodyPr>
          <a:lstStyle/>
          <a:p>
            <a:pPr eaLnBrk="1" hangingPunct="1">
              <a:defRPr/>
            </a:pPr>
            <a:r>
              <a:rPr lang="fi-FI" sz="1600" b="1" dirty="0">
                <a:latin typeface="+mn-lt"/>
              </a:rPr>
              <a:t>ELÄMÄNHALLINTATAITOJA</a:t>
            </a:r>
          </a:p>
        </p:txBody>
      </p:sp>
      <p:sp>
        <p:nvSpPr>
          <p:cNvPr id="31" name="TextBox 30">
            <a:extLst>
              <a:ext uri="{FF2B5EF4-FFF2-40B4-BE49-F238E27FC236}">
                <a16:creationId xmlns:a16="http://schemas.microsoft.com/office/drawing/2014/main" id="{6A41731B-C2D4-476F-9A48-31356B049FDC}"/>
              </a:ext>
            </a:extLst>
          </p:cNvPr>
          <p:cNvSpPr txBox="1"/>
          <p:nvPr/>
        </p:nvSpPr>
        <p:spPr>
          <a:xfrm>
            <a:off x="8424863" y="1882775"/>
            <a:ext cx="1992312" cy="338138"/>
          </a:xfrm>
          <a:prstGeom prst="rect">
            <a:avLst/>
          </a:prstGeom>
          <a:noFill/>
        </p:spPr>
        <p:txBody>
          <a:bodyPr>
            <a:spAutoFit/>
          </a:bodyPr>
          <a:lstStyle/>
          <a:p>
            <a:pPr eaLnBrk="1" hangingPunct="1">
              <a:defRPr/>
            </a:pPr>
            <a:r>
              <a:rPr lang="fi-FI" sz="1600" b="1" dirty="0">
                <a:solidFill>
                  <a:schemeClr val="accent4"/>
                </a:solidFill>
                <a:latin typeface="+mn-lt"/>
              </a:rPr>
              <a:t>”SYVÄLLISYYS”</a:t>
            </a:r>
          </a:p>
        </p:txBody>
      </p:sp>
      <p:sp>
        <p:nvSpPr>
          <p:cNvPr id="32" name="TextBox 31">
            <a:extLst>
              <a:ext uri="{FF2B5EF4-FFF2-40B4-BE49-F238E27FC236}">
                <a16:creationId xmlns:a16="http://schemas.microsoft.com/office/drawing/2014/main" id="{3C96F386-90F0-4749-891E-8D29B188BDEF}"/>
              </a:ext>
            </a:extLst>
          </p:cNvPr>
          <p:cNvSpPr txBox="1"/>
          <p:nvPr/>
        </p:nvSpPr>
        <p:spPr>
          <a:xfrm>
            <a:off x="4638675" y="5043488"/>
            <a:ext cx="2759075" cy="338137"/>
          </a:xfrm>
          <a:prstGeom prst="rect">
            <a:avLst/>
          </a:prstGeom>
          <a:noFill/>
        </p:spPr>
        <p:txBody>
          <a:bodyPr>
            <a:spAutoFit/>
          </a:bodyPr>
          <a:lstStyle/>
          <a:p>
            <a:pPr eaLnBrk="1" hangingPunct="1">
              <a:defRPr/>
            </a:pPr>
            <a:r>
              <a:rPr lang="fi-FI" sz="1600" b="1" dirty="0">
                <a:latin typeface="+mn-lt"/>
              </a:rPr>
              <a:t>IHMISSUHDETAITOJA</a:t>
            </a:r>
          </a:p>
        </p:txBody>
      </p:sp>
      <p:sp>
        <p:nvSpPr>
          <p:cNvPr id="33" name="TextBox 32">
            <a:extLst>
              <a:ext uri="{FF2B5EF4-FFF2-40B4-BE49-F238E27FC236}">
                <a16:creationId xmlns:a16="http://schemas.microsoft.com/office/drawing/2014/main" id="{F3322C38-91EA-4AAA-987F-7AD787C7B01C}"/>
              </a:ext>
            </a:extLst>
          </p:cNvPr>
          <p:cNvSpPr txBox="1"/>
          <p:nvPr/>
        </p:nvSpPr>
        <p:spPr>
          <a:xfrm>
            <a:off x="3306763" y="4457700"/>
            <a:ext cx="3397250" cy="585788"/>
          </a:xfrm>
          <a:prstGeom prst="rect">
            <a:avLst/>
          </a:prstGeom>
          <a:noFill/>
        </p:spPr>
        <p:txBody>
          <a:bodyPr>
            <a:spAutoFit/>
          </a:bodyPr>
          <a:lstStyle/>
          <a:p>
            <a:pPr eaLnBrk="1" hangingPunct="1">
              <a:defRPr/>
            </a:pPr>
            <a:r>
              <a:rPr lang="fi-FI" sz="1600" b="1" dirty="0">
                <a:latin typeface="+mn-lt"/>
              </a:rPr>
              <a:t>ONGELMIEN RATKAISUKEINOJA</a:t>
            </a:r>
          </a:p>
        </p:txBody>
      </p:sp>
      <p:sp>
        <p:nvSpPr>
          <p:cNvPr id="35" name="TextBox 34">
            <a:extLst>
              <a:ext uri="{FF2B5EF4-FFF2-40B4-BE49-F238E27FC236}">
                <a16:creationId xmlns:a16="http://schemas.microsoft.com/office/drawing/2014/main" id="{6571F395-7A51-4D51-84F6-C559E7880579}"/>
              </a:ext>
            </a:extLst>
          </p:cNvPr>
          <p:cNvSpPr txBox="1"/>
          <p:nvPr/>
        </p:nvSpPr>
        <p:spPr>
          <a:xfrm>
            <a:off x="3222625" y="5911850"/>
            <a:ext cx="3397250" cy="338138"/>
          </a:xfrm>
          <a:prstGeom prst="rect">
            <a:avLst/>
          </a:prstGeom>
          <a:noFill/>
        </p:spPr>
        <p:txBody>
          <a:bodyPr>
            <a:spAutoFit/>
          </a:bodyPr>
          <a:lstStyle/>
          <a:p>
            <a:pPr eaLnBrk="1" hangingPunct="1">
              <a:defRPr/>
            </a:pPr>
            <a:r>
              <a:rPr lang="fi-FI" sz="1600" b="1" dirty="0">
                <a:latin typeface="+mn-lt"/>
              </a:rPr>
              <a:t>TURVALLINEN VERKOSTO</a:t>
            </a:r>
          </a:p>
        </p:txBody>
      </p:sp>
      <p:sp>
        <p:nvSpPr>
          <p:cNvPr id="36" name="TextBox 35">
            <a:extLst>
              <a:ext uri="{FF2B5EF4-FFF2-40B4-BE49-F238E27FC236}">
                <a16:creationId xmlns:a16="http://schemas.microsoft.com/office/drawing/2014/main" id="{4D8E80FE-0090-4475-AD1C-14B9A6FD4BF5}"/>
              </a:ext>
            </a:extLst>
          </p:cNvPr>
          <p:cNvSpPr txBox="1"/>
          <p:nvPr/>
        </p:nvSpPr>
        <p:spPr>
          <a:xfrm>
            <a:off x="4606925" y="6283325"/>
            <a:ext cx="3024188" cy="585788"/>
          </a:xfrm>
          <a:prstGeom prst="rect">
            <a:avLst/>
          </a:prstGeom>
          <a:noFill/>
        </p:spPr>
        <p:txBody>
          <a:bodyPr>
            <a:spAutoFit/>
          </a:bodyPr>
          <a:lstStyle/>
          <a:p>
            <a:pPr eaLnBrk="1" hangingPunct="1">
              <a:defRPr/>
            </a:pPr>
            <a:r>
              <a:rPr lang="fi-FI" sz="1600" b="1" dirty="0">
                <a:latin typeface="+mn-lt"/>
              </a:rPr>
              <a:t>LAAJA/MONIPUOLINEN YSTÄVÄPIIRI</a:t>
            </a: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xEl>
                                              <p:pRg st="0" end="0"/>
                                            </p:txEl>
                                          </p:spTgt>
                                        </p:tgtEl>
                                        <p:attrNameLst>
                                          <p:attrName>style.visibility</p:attrName>
                                        </p:attrNameLst>
                                      </p:cBhvr>
                                      <p:to>
                                        <p:strVal val="visible"/>
                                      </p:to>
                                    </p:set>
                                    <p:animEffect transition="in" filter="fade">
                                      <p:cBhvr>
                                        <p:cTn id="7" dur="2000"/>
                                        <p:tgtEl>
                                          <p:spTgt spid="2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
                                            <p:txEl>
                                              <p:pRg st="0" end="0"/>
                                            </p:txEl>
                                          </p:spTgt>
                                        </p:tgtEl>
                                        <p:attrNameLst>
                                          <p:attrName>style.visibility</p:attrName>
                                        </p:attrNameLst>
                                      </p:cBhvr>
                                      <p:to>
                                        <p:strVal val="visible"/>
                                      </p:to>
                                    </p:set>
                                    <p:animEffect transition="in" filter="fade">
                                      <p:cBhvr>
                                        <p:cTn id="12" dur="2000"/>
                                        <p:tgtEl>
                                          <p:spTgt spid="2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6">
                                            <p:txEl>
                                              <p:pRg st="0" end="0"/>
                                            </p:txEl>
                                          </p:spTgt>
                                        </p:tgtEl>
                                        <p:attrNameLst>
                                          <p:attrName>style.visibility</p:attrName>
                                        </p:attrNameLst>
                                      </p:cBhvr>
                                      <p:to>
                                        <p:strVal val="visible"/>
                                      </p:to>
                                    </p:set>
                                    <p:animEffect transition="in" filter="fade">
                                      <p:cBhvr>
                                        <p:cTn id="17" dur="2000"/>
                                        <p:tgtEl>
                                          <p:spTgt spid="26">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7">
                                            <p:txEl>
                                              <p:pRg st="0" end="0"/>
                                            </p:txEl>
                                          </p:spTgt>
                                        </p:tgtEl>
                                        <p:attrNameLst>
                                          <p:attrName>style.visibility</p:attrName>
                                        </p:attrNameLst>
                                      </p:cBhvr>
                                      <p:to>
                                        <p:strVal val="visible"/>
                                      </p:to>
                                    </p:set>
                                    <p:animEffect transition="in" filter="fade">
                                      <p:cBhvr>
                                        <p:cTn id="22" dur="2000"/>
                                        <p:tgtEl>
                                          <p:spTgt spid="27">
                                            <p:txEl>
                                              <p:pRg st="0" end="0"/>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8">
                                            <p:txEl>
                                              <p:pRg st="0" end="0"/>
                                            </p:txEl>
                                          </p:spTgt>
                                        </p:tgtEl>
                                        <p:attrNameLst>
                                          <p:attrName>style.visibility</p:attrName>
                                        </p:attrNameLst>
                                      </p:cBhvr>
                                      <p:to>
                                        <p:strVal val="visible"/>
                                      </p:to>
                                    </p:set>
                                    <p:animEffect transition="in" filter="fade">
                                      <p:cBhvr>
                                        <p:cTn id="27" dur="2000"/>
                                        <p:tgtEl>
                                          <p:spTgt spid="28">
                                            <p:txEl>
                                              <p:pRg st="0" end="0"/>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9">
                                            <p:txEl>
                                              <p:pRg st="0" end="0"/>
                                            </p:txEl>
                                          </p:spTgt>
                                        </p:tgtEl>
                                        <p:attrNameLst>
                                          <p:attrName>style.visibility</p:attrName>
                                        </p:attrNameLst>
                                      </p:cBhvr>
                                      <p:to>
                                        <p:strVal val="visible"/>
                                      </p:to>
                                    </p:set>
                                    <p:animEffect transition="in" filter="fade">
                                      <p:cBhvr>
                                        <p:cTn id="32" dur="2000"/>
                                        <p:tgtEl>
                                          <p:spTgt spid="29">
                                            <p:txEl>
                                              <p:pRg st="0" end="0"/>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0">
                                            <p:txEl>
                                              <p:pRg st="0" end="0"/>
                                            </p:txEl>
                                          </p:spTgt>
                                        </p:tgtEl>
                                        <p:attrNameLst>
                                          <p:attrName>style.visibility</p:attrName>
                                        </p:attrNameLst>
                                      </p:cBhvr>
                                      <p:to>
                                        <p:strVal val="visible"/>
                                      </p:to>
                                    </p:set>
                                    <p:animEffect transition="in" filter="fade">
                                      <p:cBhvr>
                                        <p:cTn id="37" dur="2000"/>
                                        <p:tgtEl>
                                          <p:spTgt spid="30">
                                            <p:txEl>
                                              <p:pRg st="0" end="0"/>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1">
                                            <p:txEl>
                                              <p:pRg st="0" end="0"/>
                                            </p:txEl>
                                          </p:spTgt>
                                        </p:tgtEl>
                                        <p:attrNameLst>
                                          <p:attrName>style.visibility</p:attrName>
                                        </p:attrNameLst>
                                      </p:cBhvr>
                                      <p:to>
                                        <p:strVal val="visible"/>
                                      </p:to>
                                    </p:set>
                                    <p:animEffect transition="in" filter="fade">
                                      <p:cBhvr>
                                        <p:cTn id="42" dur="2000"/>
                                        <p:tgtEl>
                                          <p:spTgt spid="31">
                                            <p:txEl>
                                              <p:pRg st="0" end="0"/>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2">
                                            <p:txEl>
                                              <p:pRg st="0" end="0"/>
                                            </p:txEl>
                                          </p:spTgt>
                                        </p:tgtEl>
                                        <p:attrNameLst>
                                          <p:attrName>style.visibility</p:attrName>
                                        </p:attrNameLst>
                                      </p:cBhvr>
                                      <p:to>
                                        <p:strVal val="visible"/>
                                      </p:to>
                                    </p:set>
                                    <p:animEffect transition="in" filter="fade">
                                      <p:cBhvr>
                                        <p:cTn id="47" dur="2000"/>
                                        <p:tgtEl>
                                          <p:spTgt spid="32">
                                            <p:txEl>
                                              <p:pRg st="0" end="0"/>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3">
                                            <p:txEl>
                                              <p:pRg st="0" end="0"/>
                                            </p:txEl>
                                          </p:spTgt>
                                        </p:tgtEl>
                                        <p:attrNameLst>
                                          <p:attrName>style.visibility</p:attrName>
                                        </p:attrNameLst>
                                      </p:cBhvr>
                                      <p:to>
                                        <p:strVal val="visible"/>
                                      </p:to>
                                    </p:set>
                                    <p:animEffect transition="in" filter="fade">
                                      <p:cBhvr>
                                        <p:cTn id="52" dur="2000"/>
                                        <p:tgtEl>
                                          <p:spTgt spid="33">
                                            <p:txEl>
                                              <p:pRg st="0" end="0"/>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5">
                                            <p:txEl>
                                              <p:pRg st="0" end="0"/>
                                            </p:txEl>
                                          </p:spTgt>
                                        </p:tgtEl>
                                        <p:attrNameLst>
                                          <p:attrName>style.visibility</p:attrName>
                                        </p:attrNameLst>
                                      </p:cBhvr>
                                      <p:to>
                                        <p:strVal val="visible"/>
                                      </p:to>
                                    </p:set>
                                    <p:animEffect transition="in" filter="fade">
                                      <p:cBhvr>
                                        <p:cTn id="57" dur="2000"/>
                                        <p:tgtEl>
                                          <p:spTgt spid="35">
                                            <p:txEl>
                                              <p:pRg st="0" end="0"/>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6">
                                            <p:txEl>
                                              <p:pRg st="0" end="0"/>
                                            </p:txEl>
                                          </p:spTgt>
                                        </p:tgtEl>
                                        <p:attrNameLst>
                                          <p:attrName>style.visibility</p:attrName>
                                        </p:attrNameLst>
                                      </p:cBhvr>
                                      <p:to>
                                        <p:strVal val="visible"/>
                                      </p:to>
                                    </p:set>
                                    <p:animEffect transition="in" filter="fade">
                                      <p:cBhvr>
                                        <p:cTn id="62" dur="2000"/>
                                        <p:tgtEl>
                                          <p:spTgt spid="3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build="p"/>
      <p:bldP spid="25" grpId="0" build="p"/>
      <p:bldP spid="26" grpId="0" build="p"/>
      <p:bldP spid="27" grpId="0" build="p"/>
      <p:bldP spid="28" grpId="0" build="p"/>
      <p:bldP spid="29" grpId="0" build="p"/>
      <p:bldP spid="30" grpId="0" build="p"/>
      <p:bldP spid="31" grpId="0" build="p"/>
      <p:bldP spid="32" grpId="0" build="p"/>
      <p:bldP spid="33" grpId="0" build="p"/>
      <p:bldP spid="35" grpId="0" build="p"/>
      <p:bldP spid="3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E59E7846-0579-4304-8469-DC88868DF8CD}"/>
              </a:ext>
            </a:extLst>
          </p:cNvPr>
          <p:cNvSpPr>
            <a:spLocks noGrp="1"/>
          </p:cNvSpPr>
          <p:nvPr>
            <p:ph idx="1"/>
          </p:nvPr>
        </p:nvSpPr>
        <p:spPr>
          <a:xfrm>
            <a:off x="361307" y="1523529"/>
            <a:ext cx="9680575" cy="4749800"/>
          </a:xfrm>
        </p:spPr>
        <p:txBody>
          <a:bodyPr/>
          <a:lstStyle/>
          <a:p>
            <a:r>
              <a:rPr lang="fi-FI" b="1" dirty="0"/>
              <a:t>Riippuvuus on sairaus, jota tulee ehkäistä ja hoitaa.</a:t>
            </a:r>
          </a:p>
          <a:p>
            <a:r>
              <a:rPr lang="fi-FI" dirty="0"/>
              <a:t>Riippuvuuteen vaikuttaa moni tekijä. Osaan voi vaikuttaa, osaan ei. </a:t>
            </a:r>
            <a:br>
              <a:rPr lang="fi-FI" dirty="0"/>
            </a:br>
            <a:r>
              <a:rPr lang="fi-FI" dirty="0"/>
              <a:t>Yhteissumma ratkaisee…</a:t>
            </a:r>
          </a:p>
          <a:p>
            <a:r>
              <a:rPr lang="fi-FI" dirty="0"/>
              <a:t>Motivaatiolla on suuri merkitys. </a:t>
            </a:r>
            <a:br>
              <a:rPr lang="fi-FI" dirty="0"/>
            </a:br>
            <a:r>
              <a:rPr lang="fi-FI" dirty="0"/>
              <a:t>Sitä tulee vahvistaa. </a:t>
            </a:r>
            <a:br>
              <a:rPr lang="fi-FI" dirty="0"/>
            </a:br>
            <a:r>
              <a:rPr lang="fi-FI" dirty="0"/>
              <a:t>Lopettaminen ei ole koskaan</a:t>
            </a:r>
            <a:br>
              <a:rPr lang="fi-FI" dirty="0"/>
            </a:br>
            <a:r>
              <a:rPr lang="fi-FI" dirty="0"/>
              <a:t>vain ”tahtokysymys”.</a:t>
            </a:r>
          </a:p>
          <a:p>
            <a:endParaRPr lang="fi-FI" dirty="0"/>
          </a:p>
        </p:txBody>
      </p:sp>
      <p:pic>
        <p:nvPicPr>
          <p:cNvPr id="4" name="Kuva 3">
            <a:extLst>
              <a:ext uri="{FF2B5EF4-FFF2-40B4-BE49-F238E27FC236}">
                <a16:creationId xmlns:a16="http://schemas.microsoft.com/office/drawing/2014/main" id="{98432EA9-25CA-4BD2-8471-E9939E7A985B}"/>
              </a:ext>
            </a:extLst>
          </p:cNvPr>
          <p:cNvPicPr>
            <a:picLocks noChangeAspect="1"/>
          </p:cNvPicPr>
          <p:nvPr/>
        </p:nvPicPr>
        <p:blipFill>
          <a:blip r:embed="rId2"/>
          <a:stretch>
            <a:fillRect/>
          </a:stretch>
        </p:blipFill>
        <p:spPr>
          <a:xfrm>
            <a:off x="6945312" y="3520625"/>
            <a:ext cx="3238500" cy="3238500"/>
          </a:xfrm>
          <a:prstGeom prst="rect">
            <a:avLst/>
          </a:prstGeom>
        </p:spPr>
      </p:pic>
    </p:spTree>
    <p:extLst>
      <p:ext uri="{BB962C8B-B14F-4D97-AF65-F5344CB8AC3E}">
        <p14:creationId xmlns:p14="http://schemas.microsoft.com/office/powerpoint/2010/main" val="3462948680"/>
      </p:ext>
    </p:extLst>
  </p:cSld>
  <p:clrMapOvr>
    <a:masterClrMapping/>
  </p:clrMapOvr>
  <p:transition>
    <p:cover dir="r"/>
  </p:transition>
</p:sld>
</file>

<file path=ppt/theme/theme1.xml><?xml version="1.0" encoding="utf-8"?>
<a:theme xmlns:a="http://schemas.openxmlformats.org/drawingml/2006/main" name="Oletusrakenne">
  <a:themeElements>
    <a:clrScheme name="">
      <a:dk1>
        <a:srgbClr val="000000"/>
      </a:dk1>
      <a:lt1>
        <a:srgbClr val="FFFFFF"/>
      </a:lt1>
      <a:dk2>
        <a:srgbClr val="000000"/>
      </a:dk2>
      <a:lt2>
        <a:srgbClr val="666666"/>
      </a:lt2>
      <a:accent1>
        <a:srgbClr val="CC0000"/>
      </a:accent1>
      <a:accent2>
        <a:srgbClr val="FFCC00"/>
      </a:accent2>
      <a:accent3>
        <a:srgbClr val="FFFFFF"/>
      </a:accent3>
      <a:accent4>
        <a:srgbClr val="000000"/>
      </a:accent4>
      <a:accent5>
        <a:srgbClr val="E2AAAA"/>
      </a:accent5>
      <a:accent6>
        <a:srgbClr val="E7B900"/>
      </a:accent6>
      <a:hlink>
        <a:srgbClr val="990099"/>
      </a:hlink>
      <a:folHlink>
        <a:srgbClr val="009900"/>
      </a:folHlink>
    </a:clrScheme>
    <a:fontScheme name="Oletusrakenne">
      <a:majorFont>
        <a:latin typeface="Verdana"/>
        <a:ea typeface=""/>
        <a:cs typeface=""/>
      </a:majorFont>
      <a:minorFont>
        <a:latin typeface="Verdana"/>
        <a:ea typeface=""/>
        <a:cs typeface=""/>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58850" rtl="0" eaLnBrk="1" fontAlgn="base" latinLnBrk="0" hangingPunct="1">
          <a:lnSpc>
            <a:spcPct val="100000"/>
          </a:lnSpc>
          <a:spcBef>
            <a:spcPct val="0"/>
          </a:spcBef>
          <a:spcAft>
            <a:spcPct val="0"/>
          </a:spcAft>
          <a:buClrTx/>
          <a:buSzTx/>
          <a:buFontTx/>
          <a:buNone/>
          <a:tabLst/>
          <a:defRPr kumimoji="0" lang="fi-FI" sz="25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58850" rtl="0" eaLnBrk="1" fontAlgn="base" latinLnBrk="0" hangingPunct="1">
          <a:lnSpc>
            <a:spcPct val="100000"/>
          </a:lnSpc>
          <a:spcBef>
            <a:spcPct val="0"/>
          </a:spcBef>
          <a:spcAft>
            <a:spcPct val="0"/>
          </a:spcAft>
          <a:buClrTx/>
          <a:buSzTx/>
          <a:buFontTx/>
          <a:buNone/>
          <a:tabLst/>
          <a:defRPr kumimoji="0" lang="fi-FI" sz="25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Oletusrakenn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letusrakenn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letusrakenn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letusrakenn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letusrakenn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letusrakenn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letusrakenn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1218</TotalTime>
  <Words>1316</Words>
  <Application>Microsoft Office PowerPoint</Application>
  <PresentationFormat>Mukautettu</PresentationFormat>
  <Paragraphs>171</Paragraphs>
  <Slides>9</Slides>
  <Notes>8</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9</vt:i4>
      </vt:variant>
    </vt:vector>
  </HeadingPairs>
  <TitlesOfParts>
    <vt:vector size="13" baseType="lpstr">
      <vt:lpstr>Times</vt:lpstr>
      <vt:lpstr>Times New Roman</vt:lpstr>
      <vt:lpstr>Verdana</vt:lpstr>
      <vt:lpstr>Oletusrakenne</vt:lpstr>
      <vt:lpstr>Riippuvuus</vt:lpstr>
      <vt:lpstr>ICD 10 Päihderiippuvuus, oireyhtymä</vt:lpstr>
      <vt:lpstr>Riippuvuus</vt:lpstr>
      <vt:lpstr>RIIPPUVUUS</vt:lpstr>
      <vt:lpstr>RIIPPUVUUS</vt:lpstr>
      <vt:lpstr>RIIPPUVUUS</vt:lpstr>
      <vt:lpstr>Tehtävä:</vt:lpstr>
      <vt:lpstr>RIIPPUVUUS</vt:lpstr>
      <vt:lpstr>PowerPoint-esitys</vt:lpstr>
    </vt:vector>
  </TitlesOfParts>
  <Company>Suomen Punainen Risti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Liisa Åker</dc:creator>
  <cp:lastModifiedBy>Laitila Kati</cp:lastModifiedBy>
  <cp:revision>147</cp:revision>
  <cp:lastPrinted>2021-10-21T12:02:37Z</cp:lastPrinted>
  <dcterms:created xsi:type="dcterms:W3CDTF">2003-09-22T11:50:51Z</dcterms:created>
  <dcterms:modified xsi:type="dcterms:W3CDTF">2022-11-24T15:47:10Z</dcterms:modified>
</cp:coreProperties>
</file>