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8" r:id="rId2"/>
    <p:sldId id="259" r:id="rId3"/>
    <p:sldId id="260" r:id="rId4"/>
    <p:sldId id="261" r:id="rId5"/>
    <p:sldId id="262" r:id="rId6"/>
    <p:sldId id="257" r:id="rId7"/>
  </p:sldIdLst>
  <p:sldSz cx="10693400" cy="7561263"/>
  <p:notesSz cx="9872663" cy="6751638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">
          <p15:clr>
            <a:srgbClr val="A4A3A4"/>
          </p15:clr>
        </p15:guide>
        <p15:guide id="2" orient="horz" pos="336">
          <p15:clr>
            <a:srgbClr val="A4A3A4"/>
          </p15:clr>
        </p15:guide>
        <p15:guide id="3" orient="horz" pos="816">
          <p15:clr>
            <a:srgbClr val="A4A3A4"/>
          </p15:clr>
        </p15:guide>
        <p15:guide id="4" orient="horz" pos="976">
          <p15:clr>
            <a:srgbClr val="A4A3A4"/>
          </p15:clr>
        </p15:guide>
        <p15:guide id="5" orient="horz" pos="677">
          <p15:clr>
            <a:srgbClr val="A4A3A4"/>
          </p15:clr>
        </p15:guide>
        <p15:guide id="6" pos="6611">
          <p15:clr>
            <a:srgbClr val="A4A3A4"/>
          </p15:clr>
        </p15:guide>
        <p15:guide id="7" pos="115">
          <p15:clr>
            <a:srgbClr val="A4A3A4"/>
          </p15:clr>
        </p15:guide>
        <p15:guide id="8" pos="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18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0" autoAdjust="0"/>
    <p:restoredTop sz="83189" autoAdjust="0"/>
  </p:normalViewPr>
  <p:slideViewPr>
    <p:cSldViewPr snapToObjects="1">
      <p:cViewPr varScale="1">
        <p:scale>
          <a:sx n="65" d="100"/>
          <a:sy n="65" d="100"/>
        </p:scale>
        <p:origin x="1766" y="43"/>
      </p:cViewPr>
      <p:guideLst>
        <p:guide orient="horz" pos="112"/>
        <p:guide orient="horz" pos="336"/>
        <p:guide orient="horz" pos="816"/>
        <p:guide orient="horz" pos="976"/>
        <p:guide orient="horz" pos="677"/>
        <p:guide pos="6611"/>
        <p:guide pos="115"/>
        <p:guide pos="3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C00A556-A974-403F-AC32-E616DFDAFB1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9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defTabSz="919163" eaLnBrk="1" hangingPunct="1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97853B21-20DE-4545-8DEA-F8D29E0BC61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2763" y="0"/>
            <a:ext cx="4279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algn="r" defTabSz="919163" eaLnBrk="1" hangingPunct="1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44B2BA30-18D2-4BFC-BF61-07FC9FDDB60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13500"/>
            <a:ext cx="4279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defTabSz="919163" eaLnBrk="1" hangingPunct="1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31B14149-EBE6-4837-A850-0FDAF78C711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2763" y="6413500"/>
            <a:ext cx="4279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algn="r" defTabSz="919163" eaLnBrk="1" hangingPunct="1">
              <a:defRPr sz="1200" smtClean="0"/>
            </a:lvl1pPr>
          </a:lstStyle>
          <a:p>
            <a:pPr>
              <a:defRPr/>
            </a:pPr>
            <a:fld id="{D137FC56-C544-4E43-B34B-170194792C0C}" type="slidenum">
              <a:rPr lang="fi-FI" altLang="en-US"/>
              <a:pPr>
                <a:defRPr/>
              </a:pPr>
              <a:t>‹#›</a:t>
            </a:fld>
            <a:endParaRPr lang="fi-FI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9BDFE159-2EDD-4471-A3BE-F3F880260CB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3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defTabSz="919163" eaLnBrk="1" hangingPunct="1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BE0652C4-9868-4B1B-9498-F851724E9F8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592763" y="0"/>
            <a:ext cx="42783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algn="r" defTabSz="919163" eaLnBrk="1" hangingPunct="1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5903027C-B0E8-4B1C-BCC3-67FDD2D30E1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146425" y="506413"/>
            <a:ext cx="3581400" cy="2532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46608902-9E90-48C9-A130-CC5AD0B4DE1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425" y="3206750"/>
            <a:ext cx="7897813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47110" name="Rectangle 6">
            <a:extLst>
              <a:ext uri="{FF2B5EF4-FFF2-40B4-BE49-F238E27FC236}">
                <a16:creationId xmlns:a16="http://schemas.microsoft.com/office/drawing/2014/main" id="{282F2B29-29F9-405D-8A7D-662F39F21E3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11913"/>
            <a:ext cx="42783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defTabSz="919163" eaLnBrk="1" hangingPunct="1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7111" name="Rectangle 7">
            <a:extLst>
              <a:ext uri="{FF2B5EF4-FFF2-40B4-BE49-F238E27FC236}">
                <a16:creationId xmlns:a16="http://schemas.microsoft.com/office/drawing/2014/main" id="{9FF20EC5-3F03-43C1-9A78-72898216BE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2763" y="6411913"/>
            <a:ext cx="42783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algn="r" defTabSz="919163" eaLnBrk="1" hangingPunct="1">
              <a:defRPr sz="1200" smtClean="0"/>
            </a:lvl1pPr>
          </a:lstStyle>
          <a:p>
            <a:pPr>
              <a:defRPr/>
            </a:pPr>
            <a:fld id="{6002EC10-B444-4DE4-8B9E-F560EBBF5048}" type="slidenum">
              <a:rPr lang="fi-FI" altLang="en-US"/>
              <a:pPr>
                <a:defRPr/>
              </a:pPr>
              <a:t>‹#›</a:t>
            </a:fld>
            <a:endParaRPr lang="fi-FI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ian kuvan paikkamerkki 1">
            <a:extLst>
              <a:ext uri="{FF2B5EF4-FFF2-40B4-BE49-F238E27FC236}">
                <a16:creationId xmlns:a16="http://schemas.microsoft.com/office/drawing/2014/main" id="{D26D20C0-7D0A-444F-8EE1-E22F92D351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Huomautusten paikkamerkki 2">
            <a:extLst>
              <a:ext uri="{FF2B5EF4-FFF2-40B4-BE49-F238E27FC236}">
                <a16:creationId xmlns:a16="http://schemas.microsoft.com/office/drawing/2014/main" id="{47BB2B2B-6801-4E78-90AE-A92DFF841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Dian numeron paikkamerkki 3">
            <a:extLst>
              <a:ext uri="{FF2B5EF4-FFF2-40B4-BE49-F238E27FC236}">
                <a16:creationId xmlns:a16="http://schemas.microsoft.com/office/drawing/2014/main" id="{3D2878C1-B424-4AEC-AA63-74532291C9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95904E-758C-4D82-B420-E349B2F3AF72}" type="slidenum">
              <a:rPr lang="fi-FI" altLang="en-US"/>
              <a:pPr>
                <a:spcBef>
                  <a:spcPct val="0"/>
                </a:spcBef>
              </a:pPr>
              <a:t>1</a:t>
            </a:fld>
            <a:endParaRPr lang="fi-FI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ian kuvan paikkamerkki 1">
            <a:extLst>
              <a:ext uri="{FF2B5EF4-FFF2-40B4-BE49-F238E27FC236}">
                <a16:creationId xmlns:a16="http://schemas.microsoft.com/office/drawing/2014/main" id="{2FE213F9-73E7-4027-B1A2-D3680BBA4C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Huomautusten paikkamerkki 2">
            <a:extLst>
              <a:ext uri="{FF2B5EF4-FFF2-40B4-BE49-F238E27FC236}">
                <a16:creationId xmlns:a16="http://schemas.microsoft.com/office/drawing/2014/main" id="{7759E2C9-31C9-4098-B32C-449A5871C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T-</a:t>
            </a:r>
            <a:r>
              <a:rPr lang="en-US" altLang="en-US" dirty="0" err="1"/>
              <a:t>paitoja</a:t>
            </a:r>
            <a:r>
              <a:rPr lang="en-US" altLang="en-US" dirty="0"/>
              <a:t> </a:t>
            </a:r>
            <a:r>
              <a:rPr lang="en-US" altLang="en-US" dirty="0" err="1"/>
              <a:t>löytyy</a:t>
            </a:r>
            <a:r>
              <a:rPr lang="en-US" altLang="en-US" dirty="0"/>
              <a:t> </a:t>
            </a:r>
            <a:r>
              <a:rPr lang="en-US" altLang="en-US" dirty="0" err="1"/>
              <a:t>vielä</a:t>
            </a:r>
            <a:r>
              <a:rPr lang="en-US" altLang="en-US" dirty="0"/>
              <a:t> </a:t>
            </a:r>
            <a:r>
              <a:rPr lang="en-US" altLang="en-US" dirty="0" err="1"/>
              <a:t>Katilta</a:t>
            </a:r>
            <a:r>
              <a:rPr lang="en-US" altLang="en-US" dirty="0"/>
              <a:t> </a:t>
            </a:r>
            <a:r>
              <a:rPr lang="en-US" altLang="en-US" dirty="0" err="1"/>
              <a:t>joitakin</a:t>
            </a:r>
            <a:r>
              <a:rPr lang="en-US" altLang="en-US" dirty="0"/>
              <a:t> </a:t>
            </a:r>
            <a:r>
              <a:rPr lang="en-US" altLang="en-US" dirty="0" err="1"/>
              <a:t>kokoja</a:t>
            </a:r>
            <a:r>
              <a:rPr lang="en-US" altLang="en-US" dirty="0"/>
              <a:t>. </a:t>
            </a:r>
            <a:r>
              <a:rPr lang="en-US" altLang="en-US" dirty="0" err="1"/>
              <a:t>Pipoja</a:t>
            </a:r>
            <a:r>
              <a:rPr lang="en-US" altLang="en-US" dirty="0"/>
              <a:t> on </a:t>
            </a:r>
            <a:r>
              <a:rPr lang="en-US" altLang="en-US" dirty="0" err="1"/>
              <a:t>saatavissa</a:t>
            </a:r>
            <a:r>
              <a:rPr lang="en-US" altLang="en-US" dirty="0"/>
              <a:t> </a:t>
            </a:r>
            <a:r>
              <a:rPr lang="en-US" altLang="en-US" dirty="0" err="1"/>
              <a:t>verkkokaupasta</a:t>
            </a:r>
            <a:r>
              <a:rPr lang="en-US" altLang="en-US" dirty="0"/>
              <a:t>, </a:t>
            </a:r>
            <a:r>
              <a:rPr lang="en-US" altLang="en-US" dirty="0" err="1"/>
              <a:t>mutta</a:t>
            </a:r>
            <a:r>
              <a:rPr lang="en-US" altLang="en-US" dirty="0"/>
              <a:t> </a:t>
            </a:r>
            <a:r>
              <a:rPr lang="en-US" altLang="en-US" dirty="0" err="1"/>
              <a:t>kurssilla</a:t>
            </a:r>
            <a:r>
              <a:rPr lang="en-US" altLang="en-US" dirty="0"/>
              <a:t> </a:t>
            </a:r>
            <a:r>
              <a:rPr lang="en-US" altLang="en-US" dirty="0" err="1"/>
              <a:t>kannattaa</a:t>
            </a:r>
            <a:r>
              <a:rPr lang="en-US" altLang="en-US" dirty="0"/>
              <a:t> </a:t>
            </a:r>
            <a:r>
              <a:rPr lang="en-US" altLang="en-US" dirty="0" err="1"/>
              <a:t>tilata</a:t>
            </a:r>
            <a:r>
              <a:rPr lang="en-US" altLang="en-US" dirty="0"/>
              <a:t> </a:t>
            </a:r>
            <a:r>
              <a:rPr lang="en-US" altLang="en-US" dirty="0" err="1"/>
              <a:t>suoraan</a:t>
            </a:r>
            <a:r>
              <a:rPr lang="en-US" altLang="en-US" dirty="0"/>
              <a:t>, </a:t>
            </a:r>
            <a:r>
              <a:rPr lang="en-US" altLang="en-US" dirty="0" err="1"/>
              <a:t>niin</a:t>
            </a:r>
            <a:r>
              <a:rPr lang="en-US" altLang="en-US" dirty="0"/>
              <a:t> </a:t>
            </a:r>
            <a:r>
              <a:rPr lang="en-US" altLang="en-US" dirty="0" err="1"/>
              <a:t>saa</a:t>
            </a:r>
            <a:r>
              <a:rPr lang="en-US" altLang="en-US" dirty="0"/>
              <a:t> </a:t>
            </a:r>
            <a:r>
              <a:rPr lang="en-US" altLang="en-US" dirty="0" err="1"/>
              <a:t>edullisemmin</a:t>
            </a:r>
            <a:r>
              <a:rPr lang="en-US" altLang="en-US" dirty="0"/>
              <a:t>.</a:t>
            </a:r>
          </a:p>
          <a:p>
            <a:r>
              <a:rPr lang="en-US" altLang="en-US" dirty="0" err="1"/>
              <a:t>Kerätkää</a:t>
            </a:r>
            <a:r>
              <a:rPr lang="en-US" altLang="en-US" dirty="0"/>
              <a:t> </a:t>
            </a:r>
            <a:r>
              <a:rPr lang="en-US" altLang="en-US" dirty="0" err="1"/>
              <a:t>lista</a:t>
            </a:r>
            <a:r>
              <a:rPr lang="en-US" altLang="en-US" dirty="0"/>
              <a:t> </a:t>
            </a:r>
            <a:r>
              <a:rPr lang="en-US" altLang="en-US" dirty="0" err="1"/>
              <a:t>tilauksista</a:t>
            </a:r>
            <a:r>
              <a:rPr lang="en-US" altLang="en-US" dirty="0"/>
              <a:t> ja </a:t>
            </a:r>
            <a:r>
              <a:rPr lang="en-US" altLang="en-US" dirty="0" err="1"/>
              <a:t>toimittakaa</a:t>
            </a:r>
            <a:r>
              <a:rPr lang="en-US" altLang="en-US" dirty="0"/>
              <a:t> se </a:t>
            </a:r>
            <a:r>
              <a:rPr lang="en-US" altLang="en-US" dirty="0" err="1"/>
              <a:t>Katille</a:t>
            </a:r>
            <a:r>
              <a:rPr lang="en-US" altLang="en-US" dirty="0"/>
              <a:t>.</a:t>
            </a:r>
          </a:p>
          <a:p>
            <a:r>
              <a:rPr lang="en-US" altLang="en-US" dirty="0" err="1"/>
              <a:t>Myös</a:t>
            </a:r>
            <a:r>
              <a:rPr lang="en-US" altLang="en-US" dirty="0"/>
              <a:t> </a:t>
            </a:r>
            <a:r>
              <a:rPr lang="en-US" altLang="en-US" dirty="0" err="1"/>
              <a:t>pieniä</a:t>
            </a:r>
            <a:r>
              <a:rPr lang="en-US" altLang="en-US" dirty="0"/>
              <a:t> </a:t>
            </a:r>
            <a:r>
              <a:rPr lang="en-US" altLang="en-US" dirty="0" err="1"/>
              <a:t>kokoja</a:t>
            </a:r>
            <a:r>
              <a:rPr lang="en-US" altLang="en-US" dirty="0"/>
              <a:t> on </a:t>
            </a:r>
            <a:r>
              <a:rPr lang="en-US" altLang="en-US" dirty="0" err="1"/>
              <a:t>jäljellä</a:t>
            </a:r>
            <a:r>
              <a:rPr lang="en-US" altLang="en-US" dirty="0"/>
              <a:t> </a:t>
            </a:r>
            <a:r>
              <a:rPr lang="en-US" altLang="en-US" dirty="0" err="1"/>
              <a:t>Sanahaku</a:t>
            </a:r>
            <a:r>
              <a:rPr lang="en-US" altLang="en-US" dirty="0"/>
              <a:t> ja </a:t>
            </a:r>
            <a:r>
              <a:rPr lang="en-US" altLang="en-US" dirty="0" err="1"/>
              <a:t>En</a:t>
            </a:r>
            <a:r>
              <a:rPr lang="en-US" altLang="en-US" dirty="0"/>
              <a:t> </a:t>
            </a:r>
            <a:r>
              <a:rPr lang="en-US" altLang="en-US" dirty="0" err="1"/>
              <a:t>käytä</a:t>
            </a:r>
            <a:r>
              <a:rPr lang="en-US" altLang="en-US" dirty="0"/>
              <a:t> t-</a:t>
            </a:r>
            <a:r>
              <a:rPr lang="en-US" altLang="en-US" dirty="0" err="1"/>
              <a:t>paitoja</a:t>
            </a:r>
            <a:r>
              <a:rPr lang="en-US" altLang="en-US" dirty="0"/>
              <a:t>. </a:t>
            </a:r>
            <a:r>
              <a:rPr lang="en-US" altLang="en-US" dirty="0" err="1"/>
              <a:t>Hinta</a:t>
            </a:r>
            <a:r>
              <a:rPr lang="en-US" altLang="en-US" dirty="0"/>
              <a:t> 10,- sis </a:t>
            </a:r>
            <a:r>
              <a:rPr lang="en-US" altLang="en-US" dirty="0" err="1"/>
              <a:t>postituksen</a:t>
            </a:r>
            <a:r>
              <a:rPr lang="en-US" altLang="en-US" dirty="0"/>
              <a:t>.</a:t>
            </a:r>
          </a:p>
        </p:txBody>
      </p:sp>
      <p:sp>
        <p:nvSpPr>
          <p:cNvPr id="8196" name="Dian numeron paikkamerkki 3">
            <a:extLst>
              <a:ext uri="{FF2B5EF4-FFF2-40B4-BE49-F238E27FC236}">
                <a16:creationId xmlns:a16="http://schemas.microsoft.com/office/drawing/2014/main" id="{985F426F-E75C-47D8-AA18-B4291C73EC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049E5F6-0878-4A35-A45D-69EA37DA4A0F}" type="slidenum">
              <a:rPr lang="fi-FI" altLang="en-US"/>
              <a:pPr>
                <a:spcBef>
                  <a:spcPct val="0"/>
                </a:spcBef>
              </a:pPr>
              <a:t>2</a:t>
            </a:fld>
            <a:endParaRPr lang="fi-FI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ian kuvan paikkamerkki 1">
            <a:extLst>
              <a:ext uri="{FF2B5EF4-FFF2-40B4-BE49-F238E27FC236}">
                <a16:creationId xmlns:a16="http://schemas.microsoft.com/office/drawing/2014/main" id="{95A9601F-D582-43DF-B34E-97306C96A6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Huomautusten paikkamerkki 2">
            <a:extLst>
              <a:ext uri="{FF2B5EF4-FFF2-40B4-BE49-F238E27FC236}">
                <a16:creationId xmlns:a16="http://schemas.microsoft.com/office/drawing/2014/main" id="{4890B609-1434-405F-9586-C71843C7B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0244" name="Dian numeron paikkamerkki 3">
            <a:extLst>
              <a:ext uri="{FF2B5EF4-FFF2-40B4-BE49-F238E27FC236}">
                <a16:creationId xmlns:a16="http://schemas.microsoft.com/office/drawing/2014/main" id="{F5204FC8-C1EB-4965-A1C6-FD9ABB7405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90F7AAB-3C50-4155-A22D-4C396D0FBAFF}" type="slidenum">
              <a:rPr lang="fi-FI" altLang="en-US"/>
              <a:pPr>
                <a:spcBef>
                  <a:spcPct val="0"/>
                </a:spcBef>
              </a:pPr>
              <a:t>3</a:t>
            </a:fld>
            <a:endParaRPr lang="fi-FI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D1A971AA-0BC6-44C0-83C1-485A29D92A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9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7829C0F-5619-4E79-BF3A-B79E25CCCEC9}" type="slidenum">
              <a:rPr lang="fi-FI" altLang="en-US"/>
              <a:pPr>
                <a:spcBef>
                  <a:spcPct val="0"/>
                </a:spcBef>
              </a:pPr>
              <a:t>6</a:t>
            </a:fld>
            <a:endParaRPr lang="fi-FI" altLang="en-US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23063687-DCC4-43FB-85F8-65021B46FE2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90ADBFCA-1744-415C-9EBC-3566D2A552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en-US" sz="1400"/>
              <a:t>Muistuta vielä nettisivuista, lähiaikoina olevista koulutuksista ja kiitä osallistumisesta.</a:t>
            </a:r>
          </a:p>
          <a:p>
            <a:pPr eaLnBrk="1" hangingPunct="1"/>
            <a:r>
              <a:rPr lang="fi-FI" altLang="en-US" sz="1400"/>
              <a:t>Muistuta myös mahdollisuudesta liittyä Nopean viestinnän verkostoon, jos tekee päihdetyötä myös siviilielämässä tai PALJON  JA JATKUVASTI vapaaehtoisena.</a:t>
            </a:r>
            <a:br>
              <a:rPr lang="fi-FI" altLang="en-US" sz="1400"/>
            </a:br>
            <a:r>
              <a:rPr lang="fi-FI" altLang="en-US" sz="1400"/>
              <a:t>Liittymislinkin saa Katilta.</a:t>
            </a:r>
          </a:p>
          <a:p>
            <a:pPr eaLnBrk="1" hangingPunct="1"/>
            <a:r>
              <a:rPr lang="fi-FI" altLang="en-US" sz="1400"/>
              <a:t>Jos sinulla on jotain ajankohtaisia tiedotettavia aiheita, niin tee niistä oma kalvo jatkoksi </a:t>
            </a:r>
            <a:r>
              <a:rPr lang="fi-FI" altLang="en-US" sz="1400">
                <a:sym typeface="Wingdings" panose="05000000000000000000" pitchFamily="2" charset="2"/>
              </a:rPr>
              <a:t></a:t>
            </a:r>
            <a:endParaRPr lang="fi-FI" altLang="en-US" sz="14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>
            <a:extLst>
              <a:ext uri="{FF2B5EF4-FFF2-40B4-BE49-F238E27FC236}">
                <a16:creationId xmlns:a16="http://schemas.microsoft.com/office/drawing/2014/main" id="{B699ADAF-5391-4A9C-9AC5-A63028520D6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388" y="1549400"/>
            <a:ext cx="10328275" cy="51069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" name="Rectangle 30">
            <a:extLst>
              <a:ext uri="{FF2B5EF4-FFF2-40B4-BE49-F238E27FC236}">
                <a16:creationId xmlns:a16="http://schemas.microsoft.com/office/drawing/2014/main" id="{A7B15668-92C4-48F7-9DF4-B57CB1EC6F2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388" y="6837363"/>
            <a:ext cx="10328275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Text Box 32">
            <a:extLst>
              <a:ext uri="{FF2B5EF4-FFF2-40B4-BE49-F238E27FC236}">
                <a16:creationId xmlns:a16="http://schemas.microsoft.com/office/drawing/2014/main" id="{F49E0E48-8CCD-4751-B7C8-872287805C9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66750" y="6932613"/>
            <a:ext cx="1851025" cy="349250"/>
          </a:xfrm>
          <a:prstGeom prst="rect">
            <a:avLst/>
          </a:prstGeom>
          <a:noFill/>
          <a:ln>
            <a:noFill/>
          </a:ln>
        </p:spPr>
        <p:txBody>
          <a:bodyPr wrap="none" lIns="104073" tIns="52035" rIns="104073" bIns="52035">
            <a:spAutoFit/>
          </a:bodyPr>
          <a:lstStyle>
            <a:lvl1pPr defTabSz="10414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10414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10414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10414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10414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fi-FI" altLang="en-US" sz="1600" b="1">
                <a:solidFill>
                  <a:schemeClr val="bg1"/>
                </a:solidFill>
                <a:latin typeface="Verdana" pitchFamily="34" charset="0"/>
              </a:rPr>
              <a:t>TULE MUKAAN</a:t>
            </a:r>
          </a:p>
        </p:txBody>
      </p:sp>
      <p:sp>
        <p:nvSpPr>
          <p:cNvPr id="7" name="Text Box 33">
            <a:extLst>
              <a:ext uri="{FF2B5EF4-FFF2-40B4-BE49-F238E27FC236}">
                <a16:creationId xmlns:a16="http://schemas.microsoft.com/office/drawing/2014/main" id="{9C6C147B-7E13-44CE-B1C6-D7E51444004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21425" y="6991350"/>
            <a:ext cx="3598863" cy="266700"/>
          </a:xfrm>
          <a:prstGeom prst="rect">
            <a:avLst/>
          </a:prstGeom>
          <a:noFill/>
          <a:ln>
            <a:noFill/>
          </a:ln>
        </p:spPr>
        <p:txBody>
          <a:bodyPr wrap="none" lIns="95866" tIns="47933" rIns="95866" bIns="47933">
            <a:spAutoFit/>
          </a:bodyPr>
          <a:lstStyle>
            <a:lvl1pPr defTabSz="95885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5885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5885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5885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5885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fi-FI" altLang="en-US" sz="1100">
                <a:solidFill>
                  <a:schemeClr val="bg1"/>
                </a:solidFill>
                <a:latin typeface="Verdana" pitchFamily="34" charset="0"/>
              </a:rPr>
              <a:t>Suomen Punainen Risti / Päihdetyö / Kati Laitila</a:t>
            </a:r>
          </a:p>
        </p:txBody>
      </p:sp>
      <p:pic>
        <p:nvPicPr>
          <p:cNvPr id="8" name="Picture 39" descr="PR_pun">
            <a:extLst>
              <a:ext uri="{FF2B5EF4-FFF2-40B4-BE49-F238E27FC236}">
                <a16:creationId xmlns:a16="http://schemas.microsoft.com/office/drawing/2014/main" id="{07480BFA-3489-46CF-B3D2-58B995B2C3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3950" y="533400"/>
            <a:ext cx="1749425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5300" y="4321175"/>
            <a:ext cx="9090025" cy="1930400"/>
          </a:xfrm>
        </p:spPr>
        <p:txBody>
          <a:bodyPr/>
          <a:lstStyle>
            <a:lvl1pPr marL="0" indent="0">
              <a:buFont typeface="Times" pitchFamily="18" charset="0"/>
              <a:buNone/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Click to edit Master subtitle style</a:t>
            </a:r>
          </a:p>
        </p:txBody>
      </p:sp>
      <p:sp>
        <p:nvSpPr>
          <p:cNvPr id="27677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487363" y="2519363"/>
            <a:ext cx="9090025" cy="1620837"/>
          </a:xfrm>
        </p:spPr>
        <p:txBody>
          <a:bodyPr lIns="91440" tIns="45720" rIns="91440" bIns="45720"/>
          <a:lstStyle>
            <a:lvl1pPr>
              <a:lnSpc>
                <a:spcPts val="5000"/>
              </a:lnSpc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fi-FI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44060466"/>
      </p:ext>
    </p:extLst>
  </p:cSld>
  <p:clrMapOvr>
    <a:masterClrMapping/>
  </p:clrMapOvr>
  <p:transition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A0ACEB-0B65-475E-A0C3-86E8F0E45C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140645"/>
      </p:ext>
    </p:extLst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770813" y="230188"/>
            <a:ext cx="2419350" cy="64262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09588" y="230188"/>
            <a:ext cx="7108825" cy="6426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340D22-9A56-44C5-9073-168F07D92B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4300919"/>
      </p:ext>
    </p:extLst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CFCC23-7F06-4AAF-BB21-9811C19FD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33533"/>
      </p:ext>
    </p:extLst>
  </p:cSld>
  <p:clrMapOvr>
    <a:masterClrMapping/>
  </p:clrMapOvr>
  <p:transition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2B5FBB-88BD-4C03-AC97-BFCBA6C8A4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9507569"/>
      </p:ext>
    </p:extLst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09588" y="1906588"/>
            <a:ext cx="4764087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426075" y="1906588"/>
            <a:ext cx="4764088" cy="474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E0A50-0247-4B01-8FC1-5B2E597682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1756236"/>
      </p:ext>
    </p:extLst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493DC97-4868-4ED7-A7B2-A34E06921D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6056794"/>
      </p:ext>
    </p:extLst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C9EB0BB-0E0D-4524-BB7F-44DF58B423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6580428"/>
      </p:ext>
    </p:extLst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13DE5D5-AD78-4070-9F74-4061420D39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2561821"/>
      </p:ext>
    </p:extLst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FF2F4A-2C7B-439C-A658-90DA07D328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5130798"/>
      </p:ext>
    </p:extLst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19164D-0B5C-4D74-8E9B-84A11534EB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4480822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>
            <a:extLst>
              <a:ext uri="{FF2B5EF4-FFF2-40B4-BE49-F238E27FC236}">
                <a16:creationId xmlns:a16="http://schemas.microsoft.com/office/drawing/2014/main" id="{2AB0A09D-B454-4F37-8A8E-24A0524397C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388" y="6837363"/>
            <a:ext cx="10328275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15EA647E-A534-4B71-85ED-6480A6BA11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52450" y="230188"/>
            <a:ext cx="77057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en-US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9912A3B0-06D1-4791-80AD-AD0A4EBBC5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9588" y="1906588"/>
            <a:ext cx="9680575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073" tIns="52035" rIns="104073" bIns="520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en-US"/>
              <a:t>Click to edit Master text styles</a:t>
            </a:r>
          </a:p>
          <a:p>
            <a:pPr lvl="1"/>
            <a:r>
              <a:rPr lang="fi-FI" altLang="en-US"/>
              <a:t>Second level</a:t>
            </a:r>
          </a:p>
          <a:p>
            <a:pPr lvl="2"/>
            <a:r>
              <a:rPr lang="fi-FI" altLang="en-US"/>
              <a:t>Third level</a:t>
            </a:r>
          </a:p>
          <a:p>
            <a:pPr lvl="3"/>
            <a:r>
              <a:rPr lang="fi-FI" altLang="en-US"/>
              <a:t>Fourth level</a:t>
            </a:r>
          </a:p>
          <a:p>
            <a:pPr lvl="4"/>
            <a:r>
              <a:rPr lang="fi-FI" altLang="en-US"/>
              <a:t>Fifth level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6F02EBE9-F4A1-4B6A-86AD-90DA435BFA2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26088" y="7007225"/>
            <a:ext cx="2227262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073" tIns="52035" rIns="104073" bIns="5203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Text Box 9">
            <a:extLst>
              <a:ext uri="{FF2B5EF4-FFF2-40B4-BE49-F238E27FC236}">
                <a16:creationId xmlns:a16="http://schemas.microsoft.com/office/drawing/2014/main" id="{E21991D0-10A1-4E95-870A-A39A58DD610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66750" y="6932613"/>
            <a:ext cx="1851025" cy="349250"/>
          </a:xfrm>
          <a:prstGeom prst="rect">
            <a:avLst/>
          </a:prstGeom>
          <a:noFill/>
          <a:ln>
            <a:noFill/>
          </a:ln>
        </p:spPr>
        <p:txBody>
          <a:bodyPr wrap="none" lIns="104073" tIns="52035" rIns="104073" bIns="52035">
            <a:spAutoFit/>
          </a:bodyPr>
          <a:lstStyle>
            <a:lvl1pPr defTabSz="10414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10414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10414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10414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104140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10414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fi-FI" altLang="en-US" sz="1600" b="1">
                <a:solidFill>
                  <a:schemeClr val="bg1"/>
                </a:solidFill>
                <a:latin typeface="Verdana" pitchFamily="34" charset="0"/>
              </a:rPr>
              <a:t>TULE MUKAAN</a:t>
            </a:r>
          </a:p>
        </p:txBody>
      </p:sp>
      <p:pic>
        <p:nvPicPr>
          <p:cNvPr id="1031" name="Picture 11" descr="PR_pun">
            <a:extLst>
              <a:ext uri="{FF2B5EF4-FFF2-40B4-BE49-F238E27FC236}">
                <a16:creationId xmlns:a16="http://schemas.microsoft.com/office/drawing/2014/main" id="{FFC1FF61-5397-478B-93FF-53BD1DAE57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3950" y="533400"/>
            <a:ext cx="1749425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33">
            <a:extLst>
              <a:ext uri="{FF2B5EF4-FFF2-40B4-BE49-F238E27FC236}">
                <a16:creationId xmlns:a16="http://schemas.microsoft.com/office/drawing/2014/main" id="{B72B9B42-3F01-4FCB-A89D-CAF3A4FCC76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21425" y="6991350"/>
            <a:ext cx="3598863" cy="266700"/>
          </a:xfrm>
          <a:prstGeom prst="rect">
            <a:avLst/>
          </a:prstGeom>
          <a:noFill/>
          <a:ln>
            <a:noFill/>
          </a:ln>
        </p:spPr>
        <p:txBody>
          <a:bodyPr wrap="none" lIns="95866" tIns="47933" rIns="95866" bIns="47933">
            <a:spAutoFit/>
          </a:bodyPr>
          <a:lstStyle>
            <a:lvl1pPr defTabSz="95885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5885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5885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5885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5885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fi-FI" altLang="en-US" sz="1100">
                <a:solidFill>
                  <a:schemeClr val="bg1"/>
                </a:solidFill>
                <a:latin typeface="Verdana" pitchFamily="34" charset="0"/>
              </a:rPr>
              <a:t>Suomen Punainen Risti / Päihdetyö / Kati Laitila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3" r:id="rId1"/>
    <p:sldLayoutId id="2147484153" r:id="rId2"/>
    <p:sldLayoutId id="2147484154" r:id="rId3"/>
    <p:sldLayoutId id="2147484155" r:id="rId4"/>
    <p:sldLayoutId id="2147484156" r:id="rId5"/>
    <p:sldLayoutId id="2147484157" r:id="rId6"/>
    <p:sldLayoutId id="2147484158" r:id="rId7"/>
    <p:sldLayoutId id="2147484159" r:id="rId8"/>
    <p:sldLayoutId id="2147484160" r:id="rId9"/>
    <p:sldLayoutId id="2147484161" r:id="rId10"/>
    <p:sldLayoutId id="2147484162" r:id="rId11"/>
  </p:sldLayoutIdLst>
  <p:transition>
    <p:cover dir="r"/>
  </p:transition>
  <p:txStyles>
    <p:titleStyle>
      <a:lvl1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2pPr>
      <a:lvl3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3pPr>
      <a:lvl4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4pPr>
      <a:lvl5pPr algn="l" defTabSz="10414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5pPr>
      <a:lvl6pPr marL="4572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6pPr>
      <a:lvl7pPr marL="9144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7pPr>
      <a:lvl8pPr marL="13716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8pPr>
      <a:lvl9pPr marL="1828800" algn="l" defTabSz="1041400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9pPr>
    </p:titleStyle>
    <p:bodyStyle>
      <a:lvl1pPr marL="388938" indent="-388938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847725" indent="-328613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2400">
          <a:solidFill>
            <a:schemeClr val="tx1"/>
          </a:solidFill>
          <a:latin typeface="+mn-lt"/>
        </a:defRPr>
      </a:lvl2pPr>
      <a:lvl3pPr marL="1301750" indent="-260350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3pPr>
      <a:lvl4pPr marL="1820863" indent="-260350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1600">
          <a:solidFill>
            <a:schemeClr val="tx1"/>
          </a:solidFill>
          <a:latin typeface="+mn-lt"/>
        </a:defRPr>
      </a:lvl4pPr>
      <a:lvl5pPr marL="2343150" indent="-260350" algn="l" defTabSz="1041400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anose="02020603050405020304" pitchFamily="18" charset="0"/>
        <a:buChar char="•"/>
        <a:defRPr sz="1200">
          <a:solidFill>
            <a:schemeClr val="tx1"/>
          </a:solidFill>
          <a:latin typeface="+mn-lt"/>
        </a:defRPr>
      </a:lvl5pPr>
      <a:lvl6pPr marL="28003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 sz="1200">
          <a:solidFill>
            <a:schemeClr val="tx1"/>
          </a:solidFill>
          <a:latin typeface="+mn-lt"/>
        </a:defRPr>
      </a:lvl6pPr>
      <a:lvl7pPr marL="32575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 sz="1200">
          <a:solidFill>
            <a:schemeClr val="tx1"/>
          </a:solidFill>
          <a:latin typeface="+mn-lt"/>
        </a:defRPr>
      </a:lvl7pPr>
      <a:lvl8pPr marL="37147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 sz="1200">
          <a:solidFill>
            <a:schemeClr val="tx1"/>
          </a:solidFill>
          <a:latin typeface="+mn-lt"/>
        </a:defRPr>
      </a:lvl8pPr>
      <a:lvl9pPr marL="4171950" indent="-260350" algn="l" defTabSz="1041400" rtl="0" fontAlgn="base">
        <a:spcBef>
          <a:spcPct val="20000"/>
        </a:spcBef>
        <a:spcAft>
          <a:spcPct val="0"/>
        </a:spcAft>
        <a:buClr>
          <a:schemeClr val="accent2"/>
        </a:buClr>
        <a:buFont typeface="Times" pitchFamily="18" charset="0"/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pr.fi/teuutiskirj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://bit.ly/SPRpaihdekoulutus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lyyti.in/VarPusitoumu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kati.laitila@punainenristi.fi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2">
            <a:extLst>
              <a:ext uri="{FF2B5EF4-FFF2-40B4-BE49-F238E27FC236}">
                <a16:creationId xmlns:a16="http://schemas.microsoft.com/office/drawing/2014/main" id="{0234130A-B1B7-405F-961E-5600AC8BA659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487363" y="1655763"/>
            <a:ext cx="9277350" cy="1760537"/>
          </a:xfrm>
        </p:spPr>
        <p:txBody>
          <a:bodyPr/>
          <a:lstStyle/>
          <a:p>
            <a:r>
              <a:rPr lang="fi-FI" altLang="en-US"/>
              <a:t>Kurssi on viimeistelyä vaille valmis...</a:t>
            </a:r>
          </a:p>
        </p:txBody>
      </p:sp>
      <p:pic>
        <p:nvPicPr>
          <p:cNvPr id="5123" name="Kuva 1">
            <a:extLst>
              <a:ext uri="{FF2B5EF4-FFF2-40B4-BE49-F238E27FC236}">
                <a16:creationId xmlns:a16="http://schemas.microsoft.com/office/drawing/2014/main" id="{46F401EC-2F4C-4865-979D-7DB45B424A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" y="3416300"/>
            <a:ext cx="9264650" cy="300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Kuvaselite-ellipsi 2">
            <a:extLst>
              <a:ext uri="{FF2B5EF4-FFF2-40B4-BE49-F238E27FC236}">
                <a16:creationId xmlns:a16="http://schemas.microsoft.com/office/drawing/2014/main" id="{82768C68-6A7B-4AD9-8648-2A3EF522E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6125" y="2989263"/>
            <a:ext cx="2544763" cy="1441450"/>
          </a:xfrm>
          <a:prstGeom prst="wedgeEllipseCallout">
            <a:avLst>
              <a:gd name="adj1" fmla="val 58356"/>
              <a:gd name="adj2" fmla="val 55185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defTabSz="95885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885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885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885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885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fi-FI" altLang="fi-FI" b="1">
                <a:solidFill>
                  <a:schemeClr val="bg1"/>
                </a:solidFill>
              </a:rPr>
              <a:t>Osta päihdetyön pipo!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F9C1525C-C17F-4787-AB62-563F012AB9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5313" y="225425"/>
            <a:ext cx="7705725" cy="1371600"/>
          </a:xfrm>
        </p:spPr>
        <p:txBody>
          <a:bodyPr/>
          <a:lstStyle/>
          <a:p>
            <a:r>
              <a:rPr lang="fi-FI" altLang="en-US" b="1"/>
              <a:t>Päihdetyön tuotteita?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4033DEF5-487A-4846-8A78-52F68DB78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1597025"/>
            <a:ext cx="9464675" cy="5607050"/>
          </a:xfrm>
        </p:spPr>
        <p:txBody>
          <a:bodyPr/>
          <a:lstStyle/>
          <a:p>
            <a:pPr lvl="1">
              <a:defRPr/>
            </a:pPr>
            <a:r>
              <a:rPr lang="fi-FI" altLang="en-US" sz="2000" dirty="0"/>
              <a:t>Taju Tallella -t-paita: 10,- sisältäen postituksen (tilaus vain kouluttajalta, loppu verkkokaupasta)</a:t>
            </a:r>
          </a:p>
          <a:p>
            <a:pPr lvl="1">
              <a:defRPr/>
            </a:pPr>
            <a:r>
              <a:rPr lang="fi-FI" altLang="en-US" sz="2000" dirty="0"/>
              <a:t>Vintissä Valot -pipo: 12 €/kpl + postitus 2,-. (tämä hinta kouluttajalta tilattaessa, mutta löytyy myös verkkokaupasta)</a:t>
            </a:r>
          </a:p>
          <a:p>
            <a:pPr lvl="1">
              <a:defRPr/>
            </a:pPr>
            <a:endParaRPr lang="fi-FI" altLang="en-US" dirty="0"/>
          </a:p>
          <a:p>
            <a:pPr lvl="1">
              <a:defRPr/>
            </a:pPr>
            <a:endParaRPr lang="fi-FI" altLang="en-US" dirty="0"/>
          </a:p>
          <a:p>
            <a:pPr marL="519112" lvl="1" indent="0">
              <a:buFont typeface="Times" panose="02020603050405020304" pitchFamily="18" charset="0"/>
              <a:buNone/>
              <a:defRPr/>
            </a:pPr>
            <a:br>
              <a:rPr lang="fi-FI" altLang="en-US" dirty="0"/>
            </a:br>
            <a:endParaRPr lang="fi-FI" altLang="en-US" dirty="0"/>
          </a:p>
          <a:p>
            <a:pPr lvl="1">
              <a:defRPr/>
            </a:pPr>
            <a:endParaRPr lang="fi-FI" altLang="en-US" dirty="0"/>
          </a:p>
          <a:p>
            <a:pPr lvl="1">
              <a:defRPr/>
            </a:pPr>
            <a:endParaRPr lang="fi-FI" altLang="en-US" dirty="0"/>
          </a:p>
          <a:p>
            <a:pPr marL="519112" lvl="1" indent="0">
              <a:buFont typeface="Times" panose="02020603050405020304" pitchFamily="18" charset="0"/>
              <a:buNone/>
              <a:defRPr/>
            </a:pPr>
            <a:endParaRPr lang="fi-FI" altLang="en-US" dirty="0"/>
          </a:p>
          <a:p>
            <a:pPr lvl="1">
              <a:defRPr/>
            </a:pPr>
            <a:r>
              <a:rPr lang="fi-FI" altLang="en-US" sz="2000" dirty="0"/>
              <a:t>Ilmoita kouluttajalle, mikäli haluat tilata tuotteita!</a:t>
            </a:r>
          </a:p>
          <a:p>
            <a:pPr lvl="1">
              <a:defRPr/>
            </a:pPr>
            <a:r>
              <a:rPr lang="fi-FI" altLang="en-US" sz="2000" dirty="0"/>
              <a:t>Tuotteet ja lasku tulevat myöhemmin kotiisi</a:t>
            </a:r>
            <a:r>
              <a:rPr lang="fi-FI" altLang="en-US" dirty="0"/>
              <a:t>.</a:t>
            </a:r>
          </a:p>
        </p:txBody>
      </p:sp>
      <p:pic>
        <p:nvPicPr>
          <p:cNvPr id="7172" name="Kuva 3">
            <a:extLst>
              <a:ext uri="{FF2B5EF4-FFF2-40B4-BE49-F238E27FC236}">
                <a16:creationId xmlns:a16="http://schemas.microsoft.com/office/drawing/2014/main" id="{A71077DE-12B8-4B51-A16D-ABEFC74CA1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9363" y="3300413"/>
            <a:ext cx="2508250" cy="216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Kuva 1">
            <a:extLst>
              <a:ext uri="{FF2B5EF4-FFF2-40B4-BE49-F238E27FC236}">
                <a16:creationId xmlns:a16="http://schemas.microsoft.com/office/drawing/2014/main" id="{094F9BE0-9FBC-4310-A325-F8D6566765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300413"/>
            <a:ext cx="2498725" cy="216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B351E87B-1D1F-4419-B234-3A139FF454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2138" y="184150"/>
            <a:ext cx="7705725" cy="1371600"/>
          </a:xfrm>
        </p:spPr>
        <p:txBody>
          <a:bodyPr/>
          <a:lstStyle/>
          <a:p>
            <a:r>
              <a:rPr lang="fi-FI" altLang="en-US" b="1"/>
              <a:t>Tulevia tapahtumia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36605C6E-762D-4D92-AB61-21C6DEF6B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388" y="1728788"/>
            <a:ext cx="9826625" cy="4848225"/>
          </a:xfrm>
        </p:spPr>
        <p:txBody>
          <a:bodyPr/>
          <a:lstStyle/>
          <a:p>
            <a:pPr>
              <a:defRPr/>
            </a:pPr>
            <a:r>
              <a:rPr lang="fi-FI" altLang="en-US" sz="3200" dirty="0"/>
              <a:t>Seuraa terveyden edistämisen uutiskirjeitä: </a:t>
            </a:r>
            <a:br>
              <a:rPr lang="fi-FI" altLang="en-US" sz="3200" dirty="0"/>
            </a:br>
            <a:r>
              <a:rPr lang="fi-FI" u="sng" dirty="0">
                <a:hlinkClick r:id="rId3"/>
              </a:rPr>
              <a:t>http://spr.fi/teuutiskirje</a:t>
            </a:r>
            <a:endParaRPr lang="fi-FI" u="sng" dirty="0"/>
          </a:p>
          <a:p>
            <a:pPr>
              <a:defRPr/>
            </a:pPr>
            <a:r>
              <a:rPr lang="fi-FI" altLang="en-US" sz="3200" dirty="0"/>
              <a:t>Seuraa Omassa tulevia koulutuksia:</a:t>
            </a:r>
          </a:p>
          <a:p>
            <a:pPr marL="458787" lvl="1" indent="0">
              <a:buFont typeface="Times" panose="02020603050405020304" pitchFamily="18" charset="0"/>
              <a:buNone/>
              <a:defRPr/>
            </a:pPr>
            <a:r>
              <a:rPr lang="fi-FI" sz="2800" u="sng" dirty="0">
                <a:hlinkClick r:id="rId4"/>
              </a:rPr>
              <a:t>http://bit.ly/SPRpaihdekoulutus</a:t>
            </a:r>
            <a:endParaRPr lang="fi-FI" sz="2800" u="sng" dirty="0"/>
          </a:p>
          <a:p>
            <a:pPr>
              <a:defRPr/>
            </a:pPr>
            <a:r>
              <a:rPr lang="fi-FI" altLang="en-US" sz="3200" dirty="0"/>
              <a:t>Liity Omassa terveyden edistämisen ryhmään tai omaan ryhmääsi </a:t>
            </a:r>
            <a:br>
              <a:rPr lang="fi-FI" altLang="en-US" sz="3200" dirty="0"/>
            </a:br>
            <a:r>
              <a:rPr lang="fi-FI" altLang="en-US" sz="3200" dirty="0"/>
              <a:t>omalla alueellasi. Ryhmät </a:t>
            </a:r>
            <a:br>
              <a:rPr lang="fi-FI" altLang="en-US" sz="3200" dirty="0"/>
            </a:br>
            <a:r>
              <a:rPr lang="fi-FI" altLang="en-US" sz="3200" dirty="0"/>
              <a:t>löytyvät myös Facebookista.</a:t>
            </a:r>
          </a:p>
          <a:p>
            <a:pPr>
              <a:defRPr/>
            </a:pPr>
            <a:endParaRPr lang="fi-FI" altLang="en-US" sz="3200" dirty="0"/>
          </a:p>
          <a:p>
            <a:pPr marL="0" indent="0">
              <a:buFont typeface="Times" panose="02020603050405020304" pitchFamily="18" charset="0"/>
              <a:buNone/>
              <a:defRPr/>
            </a:pPr>
            <a:endParaRPr lang="fi-FI" sz="4000" dirty="0"/>
          </a:p>
          <a:p>
            <a:pPr marL="0" indent="0">
              <a:buFont typeface="Times" panose="02020603050405020304" pitchFamily="18" charset="0"/>
              <a:buNone/>
              <a:defRPr/>
            </a:pPr>
            <a:br>
              <a:rPr lang="fi-FI" altLang="en-US" dirty="0"/>
            </a:br>
            <a:endParaRPr lang="fi-FI" altLang="en-US" dirty="0"/>
          </a:p>
          <a:p>
            <a:pPr lvl="1">
              <a:buFont typeface="Times" panose="02020603050405020304" pitchFamily="18" charset="0"/>
              <a:buNone/>
              <a:defRPr/>
            </a:pPr>
            <a:endParaRPr lang="fi-FI" altLang="en-US" dirty="0"/>
          </a:p>
        </p:txBody>
      </p:sp>
      <p:pic>
        <p:nvPicPr>
          <p:cNvPr id="9220" name="Kuva 1">
            <a:extLst>
              <a:ext uri="{FF2B5EF4-FFF2-40B4-BE49-F238E27FC236}">
                <a16:creationId xmlns:a16="http://schemas.microsoft.com/office/drawing/2014/main" id="{F61F69B4-EC95-466E-9679-B3845DC380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825" y="4540250"/>
            <a:ext cx="3076575" cy="205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tsikko 1">
            <a:extLst>
              <a:ext uri="{FF2B5EF4-FFF2-40B4-BE49-F238E27FC236}">
                <a16:creationId xmlns:a16="http://schemas.microsoft.com/office/drawing/2014/main" id="{F6C877BF-8553-467D-84BB-203C15094D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69875" y="463550"/>
            <a:ext cx="7705725" cy="1371600"/>
          </a:xfrm>
        </p:spPr>
        <p:txBody>
          <a:bodyPr/>
          <a:lstStyle/>
          <a:p>
            <a:pPr algn="ctr"/>
            <a:r>
              <a:rPr lang="fi-FI" altLang="en-US" b="1"/>
              <a:t>Lähde mukaan alueellisiin toimintaryhmiin!</a:t>
            </a:r>
            <a:endParaRPr lang="en-US" altLang="en-US" b="1"/>
          </a:p>
        </p:txBody>
      </p:sp>
      <p:sp>
        <p:nvSpPr>
          <p:cNvPr id="11267" name="Sisällön paikkamerkki 2">
            <a:extLst>
              <a:ext uri="{FF2B5EF4-FFF2-40B4-BE49-F238E27FC236}">
                <a16:creationId xmlns:a16="http://schemas.microsoft.com/office/drawing/2014/main" id="{B6B9D5DF-2A77-432F-ACB0-B31CECDF3D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9588" y="2124075"/>
            <a:ext cx="9680575" cy="4749800"/>
          </a:xfrm>
        </p:spPr>
        <p:txBody>
          <a:bodyPr/>
          <a:lstStyle/>
          <a:p>
            <a:r>
              <a:rPr lang="fi-FI" altLang="en-US" dirty="0"/>
              <a:t>Aktiivisia alueellisia toimintaryhmiä löytyy Rovaniemellä </a:t>
            </a:r>
            <a:r>
              <a:rPr lang="fi-FI" altLang="en-US" dirty="0" err="1"/>
              <a:t>Protu</a:t>
            </a:r>
            <a:r>
              <a:rPr lang="fi-FI" altLang="en-US" dirty="0"/>
              <a:t>, Turussa Patteri, Tampereella Potkuri ja Helsingin alueella (Korson osasto) Huppeli. </a:t>
            </a:r>
          </a:p>
          <a:p>
            <a:r>
              <a:rPr lang="fi-FI" altLang="en-US" dirty="0" err="1"/>
              <a:t>Facessa</a:t>
            </a:r>
            <a:r>
              <a:rPr lang="fi-FI" altLang="en-US" dirty="0"/>
              <a:t> toimivia toimintaryhmiä on mm. Länsi-Suomessa </a:t>
            </a:r>
            <a:r>
              <a:rPr lang="fi-FI" altLang="en-US" dirty="0" err="1"/>
              <a:t>Gamaton</a:t>
            </a:r>
            <a:r>
              <a:rPr lang="fi-FI" altLang="en-US" dirty="0"/>
              <a:t> ja Savo-Karjalan alueella </a:t>
            </a:r>
            <a:br>
              <a:rPr lang="fi-FI" altLang="en-US" dirty="0"/>
            </a:br>
            <a:r>
              <a:rPr lang="fi-FI" altLang="en-US" dirty="0" err="1"/>
              <a:t>spr</a:t>
            </a:r>
            <a:r>
              <a:rPr lang="fi-FI" altLang="en-US" dirty="0"/>
              <a:t> </a:t>
            </a:r>
            <a:r>
              <a:rPr lang="fi-FI" altLang="en-US" dirty="0" err="1"/>
              <a:t>sa</a:t>
            </a:r>
            <a:r>
              <a:rPr lang="fi-FI" altLang="en-US" dirty="0"/>
              <a:t>-ka päihdevaparit.</a:t>
            </a:r>
          </a:p>
          <a:p>
            <a:r>
              <a:rPr lang="fi-FI" altLang="en-US" dirty="0"/>
              <a:t>Liity Facebookissa: SPR päihdetyö ja kesällä festareilla toimiville oma SPR festarityö</a:t>
            </a:r>
          </a:p>
          <a:p>
            <a:endParaRPr lang="fi-FI" altLang="en-US" dirty="0"/>
          </a:p>
          <a:p>
            <a:endParaRPr lang="en-US" altLang="en-US" dirty="0"/>
          </a:p>
        </p:txBody>
      </p:sp>
    </p:spTree>
  </p:cSld>
  <p:clrMapOvr>
    <a:masterClrMapping/>
  </p:clrMapOvr>
  <p:transition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tsikko 1">
            <a:extLst>
              <a:ext uri="{FF2B5EF4-FFF2-40B4-BE49-F238E27FC236}">
                <a16:creationId xmlns:a16="http://schemas.microsoft.com/office/drawing/2014/main" id="{FFD523DF-1375-4AF3-BE4C-FD842ECCFF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422400" y="188913"/>
            <a:ext cx="7705725" cy="1371600"/>
          </a:xfrm>
        </p:spPr>
        <p:txBody>
          <a:bodyPr/>
          <a:lstStyle/>
          <a:p>
            <a:pPr algn="ctr"/>
            <a:r>
              <a:rPr lang="fi-FI" altLang="en-US" b="1"/>
              <a:t>VarPu-sitoumus</a:t>
            </a:r>
            <a:endParaRPr lang="en-US" altLang="en-US" b="1"/>
          </a:p>
        </p:txBody>
      </p:sp>
      <p:sp>
        <p:nvSpPr>
          <p:cNvPr id="12291" name="Sisällön paikkamerkki 2">
            <a:extLst>
              <a:ext uri="{FF2B5EF4-FFF2-40B4-BE49-F238E27FC236}">
                <a16:creationId xmlns:a16="http://schemas.microsoft.com/office/drawing/2014/main" id="{EEBBC495-7957-44A8-AAF5-E22C0A329D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65250" y="1314450"/>
            <a:ext cx="7891463" cy="1454150"/>
          </a:xfrm>
        </p:spPr>
        <p:txBody>
          <a:bodyPr/>
          <a:lstStyle/>
          <a:p>
            <a:pPr marL="0" indent="0" algn="ctr">
              <a:buFont typeface="Times" panose="02020603050405020304" pitchFamily="18" charset="0"/>
              <a:buNone/>
            </a:pPr>
            <a:r>
              <a:rPr lang="fi-FI" altLang="fi-FI" sz="2400"/>
              <a:t>Täytä netissä tai palauta lomake kouluttajalle! </a:t>
            </a:r>
            <a:r>
              <a:rPr lang="fi-FI" altLang="fi-FI" sz="2400">
                <a:hlinkClick r:id="rId2"/>
              </a:rPr>
              <a:t>https://www.lyyti.in/VarPusitoumus</a:t>
            </a:r>
            <a:endParaRPr lang="fi-FI" altLang="en-US" sz="2400"/>
          </a:p>
        </p:txBody>
      </p:sp>
      <p:pic>
        <p:nvPicPr>
          <p:cNvPr id="12292" name="Kuva 2">
            <a:extLst>
              <a:ext uri="{FF2B5EF4-FFF2-40B4-BE49-F238E27FC236}">
                <a16:creationId xmlns:a16="http://schemas.microsoft.com/office/drawing/2014/main" id="{981A1490-8181-474C-95DE-F702C71BB0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200" y="2343150"/>
            <a:ext cx="4392613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>
            <a:extLst>
              <a:ext uri="{FF2B5EF4-FFF2-40B4-BE49-F238E27FC236}">
                <a16:creationId xmlns:a16="http://schemas.microsoft.com/office/drawing/2014/main" id="{ADFFBDD8-69FF-4253-89EC-24A3F0DD47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022350"/>
            <a:ext cx="9680575" cy="5172075"/>
          </a:xfrm>
        </p:spPr>
        <p:txBody>
          <a:bodyPr/>
          <a:lstStyle/>
          <a:p>
            <a:pPr eaLnBrk="1" hangingPunct="1">
              <a:defRPr/>
            </a:pPr>
            <a:r>
              <a:rPr lang="fi-FI" altLang="en-US" sz="2100" dirty="0"/>
              <a:t>Lähetämme palautekyselyn, kiitos kun vastaat </a:t>
            </a:r>
            <a:r>
              <a:rPr lang="fi-FI" altLang="en-US" sz="2100" dirty="0">
                <a:sym typeface="Wingdings" pitchFamily="2" charset="2"/>
              </a:rPr>
              <a:t></a:t>
            </a:r>
            <a:endParaRPr lang="fi-FI" altLang="en-US" sz="2100" dirty="0"/>
          </a:p>
          <a:p>
            <a:pPr eaLnBrk="1" hangingPunct="1">
              <a:defRPr/>
            </a:pPr>
            <a:r>
              <a:rPr lang="fi-FI" altLang="en-US" sz="2100" dirty="0"/>
              <a:t>Sitoutuneena ilmoita aina, jos yhteystietosi muuttuvat</a:t>
            </a:r>
          </a:p>
          <a:p>
            <a:pPr eaLnBrk="1" hangingPunct="1">
              <a:defRPr/>
            </a:pPr>
            <a:r>
              <a:rPr lang="fi-FI" altLang="en-US" sz="2100" dirty="0"/>
              <a:t>Päihdetyö on sähköpostitse yhteydessä sitoutuneisiin</a:t>
            </a:r>
          </a:p>
          <a:p>
            <a:pPr eaLnBrk="1" hangingPunct="1">
              <a:defRPr/>
            </a:pPr>
            <a:r>
              <a:rPr lang="fi-FI" altLang="en-US" sz="2100" dirty="0"/>
              <a:t>Kurkkaa myös nettisivut: punainenristi.fi/</a:t>
            </a:r>
            <a:r>
              <a:rPr lang="fi-FI" altLang="en-US" sz="2100" dirty="0" err="1"/>
              <a:t>paihdetyo</a:t>
            </a:r>
            <a:endParaRPr lang="fi-FI" altLang="en-US" sz="1800" dirty="0"/>
          </a:p>
          <a:p>
            <a:pPr eaLnBrk="1" hangingPunct="1">
              <a:defRPr/>
            </a:pPr>
            <a:r>
              <a:rPr lang="fi-FI" altLang="en-US" sz="2100" dirty="0"/>
              <a:t>Liity SPR:n päihdetyön </a:t>
            </a:r>
            <a:r>
              <a:rPr lang="fi-FI" altLang="en-US" sz="2100" dirty="0" err="1"/>
              <a:t>RedNet</a:t>
            </a:r>
            <a:r>
              <a:rPr lang="fi-FI" altLang="en-US" sz="2100" dirty="0"/>
              <a:t>-ryhmään</a:t>
            </a:r>
          </a:p>
          <a:p>
            <a:pPr eaLnBrk="1" hangingPunct="1">
              <a:defRPr/>
            </a:pPr>
            <a:r>
              <a:rPr lang="fi-FI" altLang="en-US" sz="2100" dirty="0"/>
              <a:t>Seuraa ja </a:t>
            </a:r>
            <a:r>
              <a:rPr lang="fi-FI" altLang="en-US" sz="2100" dirty="0" err="1"/>
              <a:t>tägää</a:t>
            </a:r>
            <a:r>
              <a:rPr lang="fi-FI" altLang="en-US" sz="2100" dirty="0"/>
              <a:t>: Twitter (</a:t>
            </a:r>
            <a:r>
              <a:rPr lang="fi-FI" altLang="en-US" sz="2100" dirty="0" err="1"/>
              <a:t>SPR_paihdetyo</a:t>
            </a:r>
            <a:r>
              <a:rPr lang="fi-FI" altLang="en-US" sz="2100" dirty="0"/>
              <a:t>), Instagram (</a:t>
            </a:r>
            <a:r>
              <a:rPr lang="fi-FI" altLang="en-US" sz="2100" dirty="0" err="1"/>
              <a:t>sprpaihde</a:t>
            </a:r>
            <a:r>
              <a:rPr lang="fi-FI" altLang="en-US" sz="2100" dirty="0"/>
              <a:t>)</a:t>
            </a:r>
          </a:p>
          <a:p>
            <a:pPr eaLnBrk="1" hangingPunct="1">
              <a:defRPr/>
            </a:pPr>
            <a:r>
              <a:rPr lang="fi-FI" altLang="en-US" sz="2100" dirty="0"/>
              <a:t>Lisätietoja piiristä päihdetyön yhteyshenkilöltä</a:t>
            </a:r>
            <a:br>
              <a:rPr lang="fi-FI" altLang="en-US" sz="2100" dirty="0"/>
            </a:br>
            <a:r>
              <a:rPr lang="fi-FI" altLang="en-US" sz="2100" dirty="0"/>
              <a:t>(sekä </a:t>
            </a:r>
            <a:r>
              <a:rPr lang="fi-FI" altLang="en-US" sz="2100" dirty="0">
                <a:hlinkClick r:id="rId3"/>
              </a:rPr>
              <a:t>kati.laitila@punainenristi.fi</a:t>
            </a:r>
            <a:r>
              <a:rPr lang="fi-FI" altLang="en-US" sz="2100" dirty="0"/>
              <a:t>)</a:t>
            </a:r>
          </a:p>
          <a:p>
            <a:pPr eaLnBrk="1" hangingPunct="1">
              <a:defRPr/>
            </a:pPr>
            <a:endParaRPr lang="fi-FI" altLang="en-US" sz="1000" dirty="0"/>
          </a:p>
          <a:p>
            <a:pPr eaLnBrk="1" hangingPunct="1">
              <a:buFont typeface="Times" panose="02020603050405020304" pitchFamily="18" charset="0"/>
              <a:buNone/>
              <a:defRPr/>
            </a:pPr>
            <a:r>
              <a:rPr lang="fi-FI" altLang="en-US" sz="2200" b="1" dirty="0"/>
              <a:t>Nähdään jatkokoulutuksissa tai </a:t>
            </a:r>
            <a:r>
              <a:rPr lang="fi-FI" altLang="en-US" sz="2200" b="1" dirty="0" err="1"/>
              <a:t>festareilla</a:t>
            </a:r>
            <a:r>
              <a:rPr lang="fi-FI" altLang="en-US" sz="2200" b="1" dirty="0"/>
              <a:t>!</a:t>
            </a:r>
          </a:p>
          <a:p>
            <a:pPr eaLnBrk="1" hangingPunct="1">
              <a:defRPr/>
            </a:pPr>
            <a:endParaRPr lang="fi-FI" altLang="en-US" sz="1050" b="1" dirty="0"/>
          </a:p>
          <a:p>
            <a:pPr eaLnBrk="1" hangingPunct="1">
              <a:buFont typeface="Times" panose="02020603050405020304" pitchFamily="18" charset="0"/>
              <a:buNone/>
              <a:defRPr/>
            </a:pPr>
            <a:r>
              <a:rPr lang="fi-FI" altLang="en-US" sz="2200" b="1" dirty="0"/>
              <a:t>	Pidä huolta itsestäsi ja läheisistäsi </a:t>
            </a:r>
          </a:p>
          <a:p>
            <a:pPr eaLnBrk="1" hangingPunct="1">
              <a:buFont typeface="Times" panose="02020603050405020304" pitchFamily="18" charset="0"/>
              <a:buNone/>
              <a:defRPr/>
            </a:pPr>
            <a:r>
              <a:rPr lang="fi-FI" altLang="en-US" sz="2200" b="1" dirty="0"/>
              <a:t>				</a:t>
            </a:r>
            <a:r>
              <a:rPr lang="fi-FI" altLang="en-US" sz="2400" dirty="0"/>
              <a:t>–</a:t>
            </a:r>
            <a:r>
              <a:rPr lang="fi-FI" altLang="en-US" sz="2200" b="1" dirty="0"/>
              <a:t> ja vähän muistakin </a:t>
            </a:r>
            <a:r>
              <a:rPr lang="fi-FI" altLang="en-US" sz="2200" b="1" dirty="0">
                <a:sym typeface="Wingdings" pitchFamily="2" charset="2"/>
              </a:rPr>
              <a:t></a:t>
            </a:r>
          </a:p>
          <a:p>
            <a:pPr algn="ctr" eaLnBrk="1" hangingPunct="1">
              <a:buFont typeface="Times" panose="02020603050405020304" pitchFamily="18" charset="0"/>
              <a:buNone/>
              <a:defRPr/>
            </a:pPr>
            <a:r>
              <a:rPr lang="fi-FI" altLang="en-US" sz="6000" b="1" dirty="0">
                <a:latin typeface="Kunstler Script" pitchFamily="66" charset="0"/>
                <a:sym typeface="Wingdings" pitchFamily="2" charset="2"/>
              </a:rPr>
              <a:t>Kiitos!</a:t>
            </a:r>
          </a:p>
        </p:txBody>
      </p:sp>
      <p:sp>
        <p:nvSpPr>
          <p:cNvPr id="13315" name="Rectangle 7">
            <a:extLst>
              <a:ext uri="{FF2B5EF4-FFF2-40B4-BE49-F238E27FC236}">
                <a16:creationId xmlns:a16="http://schemas.microsoft.com/office/drawing/2014/main" id="{6FFC1BA6-16D9-49CE-9C87-F6CB3EE946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2450" y="-23813"/>
            <a:ext cx="7705725" cy="1371601"/>
          </a:xfrm>
        </p:spPr>
        <p:txBody>
          <a:bodyPr/>
          <a:lstStyle/>
          <a:p>
            <a:pPr eaLnBrk="1" hangingPunct="1"/>
            <a:r>
              <a:rPr lang="fi-FI" altLang="en-US" sz="2400" b="1"/>
              <a:t>KIITOS KURSSILLE OSALLISTUMISESTA!</a:t>
            </a:r>
          </a:p>
        </p:txBody>
      </p:sp>
      <p:pic>
        <p:nvPicPr>
          <p:cNvPr id="13316" name="Picture 8" descr="MCj04374490000[1]">
            <a:extLst>
              <a:ext uri="{FF2B5EF4-FFF2-40B4-BE49-F238E27FC236}">
                <a16:creationId xmlns:a16="http://schemas.microsoft.com/office/drawing/2014/main" id="{0E6F1120-10F4-42B7-B884-5451D62084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3188" y="4186238"/>
            <a:ext cx="1608137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r"/>
  </p:transition>
</p:sld>
</file>

<file path=ppt/theme/theme1.xml><?xml version="1.0" encoding="utf-8"?>
<a:theme xmlns:a="http://schemas.openxmlformats.org/drawingml/2006/main" name="Oletusrakenne">
  <a:themeElements>
    <a:clrScheme name="">
      <a:dk1>
        <a:srgbClr val="000000"/>
      </a:dk1>
      <a:lt1>
        <a:srgbClr val="FFFFFF"/>
      </a:lt1>
      <a:dk2>
        <a:srgbClr val="000000"/>
      </a:dk2>
      <a:lt2>
        <a:srgbClr val="666666"/>
      </a:lt2>
      <a:accent1>
        <a:srgbClr val="CC00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E7B900"/>
      </a:accent6>
      <a:hlink>
        <a:srgbClr val="990099"/>
      </a:hlink>
      <a:folHlink>
        <a:srgbClr val="009900"/>
      </a:folHlink>
    </a:clrScheme>
    <a:fontScheme name="Oletusrakenn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88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2760</TotalTime>
  <Words>377</Words>
  <Application>Microsoft Office PowerPoint</Application>
  <PresentationFormat>Mukautettu</PresentationFormat>
  <Paragraphs>51</Paragraphs>
  <Slides>6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3" baseType="lpstr">
      <vt:lpstr>Times New Roman</vt:lpstr>
      <vt:lpstr>Arial</vt:lpstr>
      <vt:lpstr>Verdana</vt:lpstr>
      <vt:lpstr>Times</vt:lpstr>
      <vt:lpstr>Wingdings</vt:lpstr>
      <vt:lpstr>Kunstler Script</vt:lpstr>
      <vt:lpstr>Oletusrakenne</vt:lpstr>
      <vt:lpstr>Kurssi on viimeistelyä vaille valmis...</vt:lpstr>
      <vt:lpstr>Päihdetyön tuotteita?</vt:lpstr>
      <vt:lpstr>Tulevia tapahtumia</vt:lpstr>
      <vt:lpstr>Lähde mukaan alueellisiin toimintaryhmiin!</vt:lpstr>
      <vt:lpstr>VarPu-sitoumus</vt:lpstr>
      <vt:lpstr>KIITOS KURSSILLE OSALLISTUMISESTA!</vt:lpstr>
    </vt:vector>
  </TitlesOfParts>
  <Company>Suomen Punainen Risti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Liisa Åker</dc:creator>
  <cp:lastModifiedBy>Laitila Kati</cp:lastModifiedBy>
  <cp:revision>200</cp:revision>
  <cp:lastPrinted>2014-11-19T13:55:26Z</cp:lastPrinted>
  <dcterms:created xsi:type="dcterms:W3CDTF">2003-09-22T11:50:51Z</dcterms:created>
  <dcterms:modified xsi:type="dcterms:W3CDTF">2022-11-24T16:09:19Z</dcterms:modified>
</cp:coreProperties>
</file>