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13"/>
  </p:notesMasterIdLst>
  <p:sldIdLst>
    <p:sldId id="263" r:id="rId2"/>
    <p:sldId id="257" r:id="rId3"/>
    <p:sldId id="266" r:id="rId4"/>
    <p:sldId id="268" r:id="rId5"/>
    <p:sldId id="269" r:id="rId6"/>
    <p:sldId id="270" r:id="rId7"/>
    <p:sldId id="271" r:id="rId8"/>
    <p:sldId id="272" r:id="rId9"/>
    <p:sldId id="258" r:id="rId10"/>
    <p:sldId id="260" r:id="rId11"/>
    <p:sldId id="264" r:id="rId12"/>
  </p:sldIdLst>
  <p:sldSz cx="9144000" cy="6858000" type="screen4x3"/>
  <p:notesSz cx="6858000" cy="9144000"/>
  <p:defaultTextStyle>
    <a:defPPr>
      <a:defRPr lang="fi-FI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78894" autoAdjust="0"/>
  </p:normalViewPr>
  <p:slideViewPr>
    <p:cSldViewPr>
      <p:cViewPr varScale="1">
        <p:scale>
          <a:sx n="67" d="100"/>
          <a:sy n="67" d="100"/>
        </p:scale>
        <p:origin x="1906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>
            <a:extLst>
              <a:ext uri="{FF2B5EF4-FFF2-40B4-BE49-F238E27FC236}">
                <a16:creationId xmlns:a16="http://schemas.microsoft.com/office/drawing/2014/main" id="{8EF16E16-7286-4FB1-95A9-5BA3DE566652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16387" name="Rectangle 3">
            <a:extLst>
              <a:ext uri="{FF2B5EF4-FFF2-40B4-BE49-F238E27FC236}">
                <a16:creationId xmlns:a16="http://schemas.microsoft.com/office/drawing/2014/main" id="{B74F68AD-0DBF-4764-AD5D-8602651BD08F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14340" name="Rectangle 4">
            <a:extLst>
              <a:ext uri="{FF2B5EF4-FFF2-40B4-BE49-F238E27FC236}">
                <a16:creationId xmlns:a16="http://schemas.microsoft.com/office/drawing/2014/main" id="{B9097AF0-00A8-4119-B951-386AB6B33AD0}"/>
              </a:ext>
            </a:extLst>
          </p:cNvPr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6389" name="Rectangle 5">
            <a:extLst>
              <a:ext uri="{FF2B5EF4-FFF2-40B4-BE49-F238E27FC236}">
                <a16:creationId xmlns:a16="http://schemas.microsoft.com/office/drawing/2014/main" id="{3A9A543C-ED19-4A92-8B09-D1F90174FEDF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noProof="0"/>
              <a:t>Muokkaa tekstin perustyylejä napsauttamalla</a:t>
            </a:r>
          </a:p>
          <a:p>
            <a:pPr lvl="1"/>
            <a:r>
              <a:rPr lang="fi-FI" noProof="0"/>
              <a:t>toinen taso</a:t>
            </a:r>
          </a:p>
          <a:p>
            <a:pPr lvl="2"/>
            <a:r>
              <a:rPr lang="fi-FI" noProof="0"/>
              <a:t>kolmas taso</a:t>
            </a:r>
          </a:p>
          <a:p>
            <a:pPr lvl="3"/>
            <a:r>
              <a:rPr lang="fi-FI" noProof="0"/>
              <a:t>neljäs taso</a:t>
            </a:r>
          </a:p>
          <a:p>
            <a:pPr lvl="4"/>
            <a:r>
              <a:rPr lang="fi-FI" noProof="0"/>
              <a:t>viides taso</a:t>
            </a:r>
          </a:p>
        </p:txBody>
      </p:sp>
      <p:sp>
        <p:nvSpPr>
          <p:cNvPr id="16390" name="Rectangle 6">
            <a:extLst>
              <a:ext uri="{FF2B5EF4-FFF2-40B4-BE49-F238E27FC236}">
                <a16:creationId xmlns:a16="http://schemas.microsoft.com/office/drawing/2014/main" id="{644015A2-F440-43EC-9F38-509F70F59A09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16391" name="Rectangle 7">
            <a:extLst>
              <a:ext uri="{FF2B5EF4-FFF2-40B4-BE49-F238E27FC236}">
                <a16:creationId xmlns:a16="http://schemas.microsoft.com/office/drawing/2014/main" id="{39106A31-7F30-4D9F-9C1B-F1EA8DF0D51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FA4C1200-399D-4F79-9C62-67EF55B48F27}" type="slidenum">
              <a:rPr lang="fi-FI" altLang="en-US"/>
              <a:pPr/>
              <a:t>‹#›</a:t>
            </a:fld>
            <a:endParaRPr lang="fi-FI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>
            <a:extLst>
              <a:ext uri="{FF2B5EF4-FFF2-40B4-BE49-F238E27FC236}">
                <a16:creationId xmlns:a16="http://schemas.microsoft.com/office/drawing/2014/main" id="{3684738F-EFA3-4B17-8593-D46AD15229F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1" name="Notes Placeholder 2">
            <a:extLst>
              <a:ext uri="{FF2B5EF4-FFF2-40B4-BE49-F238E27FC236}">
                <a16:creationId xmlns:a16="http://schemas.microsoft.com/office/drawing/2014/main" id="{79877C2D-7DBE-4EB7-BE7F-331B6ADC5AE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fi-FI" altLang="en-US">
                <a:latin typeface="Arial" panose="020B0604020202020204" pitchFamily="34" charset="0"/>
              </a:rPr>
              <a:t>Puuttuminen vaatii tunnistamista. Puuttua voi kuka vaan.</a:t>
            </a:r>
          </a:p>
          <a:p>
            <a:r>
              <a:rPr lang="fi-FI" altLang="en-US">
                <a:latin typeface="Arial" panose="020B0604020202020204" pitchFamily="34" charset="0"/>
              </a:rPr>
              <a:t>Hyvä tilannekartoitus vaatii luottamusta. Yleensä perusterveydenhuolto, ammattitaitoisimmin A-klinikat.</a:t>
            </a:r>
          </a:p>
          <a:p>
            <a:r>
              <a:rPr lang="fi-FI" altLang="en-US">
                <a:latin typeface="Arial" panose="020B0604020202020204" pitchFamily="34" charset="0"/>
              </a:rPr>
              <a:t>Motivoitumista voi tukea kuka vaan.</a:t>
            </a:r>
          </a:p>
          <a:p>
            <a:r>
              <a:rPr lang="fi-FI" altLang="en-US">
                <a:latin typeface="Arial" panose="020B0604020202020204" pitchFamily="34" charset="0"/>
              </a:rPr>
              <a:t>Hoito: tieto hoitovaihtoehdoista, esim. netin sivusto. Tosin kunnilla on omat ostopalvelusopimuksensa, jonka mukaan ensin toimitaan.</a:t>
            </a:r>
          </a:p>
          <a:p>
            <a:r>
              <a:rPr lang="fi-FI" altLang="en-US">
                <a:latin typeface="Arial" panose="020B0604020202020204" pitchFamily="34" charset="0"/>
              </a:rPr>
              <a:t>Jälkityö on usein huonoissa kantimissa ja on äärimmäisen tärkeä vaihe. Sitä voi tehdä kuka vaan. Osalla  hoitopaikoista on järjestelmällinen jälkituki, mutta jossain kunnissa hyvin puutteellista.</a:t>
            </a:r>
          </a:p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17412" name="Slide Number Placeholder 3">
            <a:extLst>
              <a:ext uri="{FF2B5EF4-FFF2-40B4-BE49-F238E27FC236}">
                <a16:creationId xmlns:a16="http://schemas.microsoft.com/office/drawing/2014/main" id="{6F2C97FA-213E-45B2-9411-F4517140A44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55187E6D-78AA-4761-A3E7-FE5DD44E5415}" type="slidenum">
              <a:rPr lang="fi-FI" altLang="en-US"/>
              <a:pPr>
                <a:spcBef>
                  <a:spcPct val="0"/>
                </a:spcBef>
              </a:pPr>
              <a:t>2</a:t>
            </a:fld>
            <a:endParaRPr lang="fi-FI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Dian kuvan paikkamerkki 1">
            <a:extLst>
              <a:ext uri="{FF2B5EF4-FFF2-40B4-BE49-F238E27FC236}">
                <a16:creationId xmlns:a16="http://schemas.microsoft.com/office/drawing/2014/main" id="{776BC761-5798-4939-80F6-9F503D881EB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59" name="Huomautusten paikkamerkki 2">
            <a:extLst>
              <a:ext uri="{FF2B5EF4-FFF2-40B4-BE49-F238E27FC236}">
                <a16:creationId xmlns:a16="http://schemas.microsoft.com/office/drawing/2014/main" id="{51D36CD8-F32B-4082-A831-7FBB9A7FBDF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fi-FI" altLang="en-US">
                <a:latin typeface="Arial" panose="020B0604020202020204" pitchFamily="34" charset="0"/>
              </a:rPr>
              <a:t>Kouluttajalle:</a:t>
            </a:r>
          </a:p>
          <a:p>
            <a:r>
              <a:rPr lang="fi-FI" altLang="en-US">
                <a:latin typeface="Arial" panose="020B0604020202020204" pitchFamily="34" charset="0"/>
              </a:rPr>
              <a:t>Tavoite on löytää isoja linjoja ja yleistyksiä. Esimerkkejä ei paikkakunnilta. Kaikki vaihtoehdot voivat olla oikeita.</a:t>
            </a:r>
          </a:p>
          <a:p>
            <a:r>
              <a:rPr lang="fi-FI" altLang="en-US">
                <a:latin typeface="Arial" panose="020B0604020202020204" pitchFamily="34" charset="0"/>
              </a:rPr>
              <a:t>Aina kun joku kysyy, entä jos, niin vastaa, niin mitenkäs sitten. Keskustelua ei kannata päästää ”mutta kun tässä ei sanota ja toisaalta ja taas silloin”. Kaikki vaihtoehdot voidaan huomioida.</a:t>
            </a:r>
          </a:p>
          <a:p>
            <a:endParaRPr lang="fi-FI" altLang="en-US">
              <a:latin typeface="Arial" panose="020B0604020202020204" pitchFamily="34" charset="0"/>
            </a:endParaRPr>
          </a:p>
          <a:p>
            <a:r>
              <a:rPr lang="en-US" altLang="en-US">
                <a:latin typeface="Arial" panose="020B0604020202020204" pitchFamily="34" charset="0"/>
              </a:rPr>
              <a:t>Tehtäviä kannattaa purkaa osissa ja siten varmistaa, että kaikki saavat puheenvuoron.</a:t>
            </a:r>
          </a:p>
          <a:p>
            <a:r>
              <a:rPr lang="en-US" altLang="en-US">
                <a:latin typeface="Arial" panose="020B0604020202020204" pitchFamily="34" charset="0"/>
              </a:rPr>
              <a:t>Keskustelu voidaan käydä isossa ryhmässä (huolehdittava jokaisen osallisuus) tai jakaantua alueellisesti tai kysymyksittäin. Ryhmissä purku voidaan aloittaa esim. vasta pienen porinatuokion jälkeen.</a:t>
            </a:r>
          </a:p>
        </p:txBody>
      </p:sp>
      <p:sp>
        <p:nvSpPr>
          <p:cNvPr id="19460" name="Dian numeron paikkamerkki 3">
            <a:extLst>
              <a:ext uri="{FF2B5EF4-FFF2-40B4-BE49-F238E27FC236}">
                <a16:creationId xmlns:a16="http://schemas.microsoft.com/office/drawing/2014/main" id="{465F6BCA-589A-4A6F-B44F-3AA54B937BA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A1F9CEF0-D772-4DCA-AF4E-7BAF0E1B8FAD}" type="slidenum">
              <a:rPr lang="fi-FI" altLang="en-US"/>
              <a:pPr>
                <a:spcBef>
                  <a:spcPct val="0"/>
                </a:spcBef>
              </a:pPr>
              <a:t>3</a:t>
            </a:fld>
            <a:endParaRPr lang="fi-FI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>
            <a:extLst>
              <a:ext uri="{FF2B5EF4-FFF2-40B4-BE49-F238E27FC236}">
                <a16:creationId xmlns:a16="http://schemas.microsoft.com/office/drawing/2014/main" id="{F41D1D02-BF8A-4C29-B3E1-11856E7FDC8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3EFE47DE-8F33-4C74-873A-6B02152E8CD2}" type="slidenum">
              <a:rPr lang="fi-FI" altLang="en-US"/>
              <a:pPr>
                <a:spcBef>
                  <a:spcPct val="0"/>
                </a:spcBef>
              </a:pPr>
              <a:t>4</a:t>
            </a:fld>
            <a:endParaRPr lang="fi-FI" altLang="en-US"/>
          </a:p>
        </p:txBody>
      </p:sp>
      <p:sp>
        <p:nvSpPr>
          <p:cNvPr id="21507" name="Rectangle 2">
            <a:extLst>
              <a:ext uri="{FF2B5EF4-FFF2-40B4-BE49-F238E27FC236}">
                <a16:creationId xmlns:a16="http://schemas.microsoft.com/office/drawing/2014/main" id="{4A8E6E73-33A3-4024-A4D7-C7EA0FF0EDC6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8" name="Rectangle 3">
            <a:extLst>
              <a:ext uri="{FF2B5EF4-FFF2-40B4-BE49-F238E27FC236}">
                <a16:creationId xmlns:a16="http://schemas.microsoft.com/office/drawing/2014/main" id="{B507F56D-351F-4467-8180-A386EDAFB0B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fi-FI" altLang="en-US" sz="1400">
                <a:latin typeface="Arial" panose="020B0604020202020204" pitchFamily="34" charset="0"/>
              </a:rPr>
              <a:t>a.Kouluterkkari, kuraattori, terveyskeskus, sos.toimi – ohjautuu eri yksiköihin, nuorisotoimi – kenen kanssa keskustella, puhelu kotiin, ls-numero (oman alueen päivystys)</a:t>
            </a:r>
          </a:p>
          <a:p>
            <a:endParaRPr lang="fi-FI" altLang="en-US" sz="1400">
              <a:latin typeface="Arial" panose="020B0604020202020204" pitchFamily="34" charset="0"/>
            </a:endParaRPr>
          </a:p>
          <a:p>
            <a:r>
              <a:rPr lang="fi-FI" altLang="en-US" sz="1400">
                <a:latin typeface="Arial" panose="020B0604020202020204" pitchFamily="34" charset="0"/>
              </a:rPr>
              <a:t>b.112 –konsultointi, nuorten selviämisasema, tk, SPR Turvatalo (ei miel. päihtyneenä)</a:t>
            </a:r>
          </a:p>
          <a:p>
            <a:pPr eaLnBrk="1" hangingPunct="1"/>
            <a:endParaRPr lang="en-US" altLang="en-US" sz="140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Dian kuvan paikkamerkki 1">
            <a:extLst>
              <a:ext uri="{FF2B5EF4-FFF2-40B4-BE49-F238E27FC236}">
                <a16:creationId xmlns:a16="http://schemas.microsoft.com/office/drawing/2014/main" id="{D221F476-DB2F-403A-B308-6DDF86A0EC4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5" name="Huomautusten paikkamerkki 2">
            <a:extLst>
              <a:ext uri="{FF2B5EF4-FFF2-40B4-BE49-F238E27FC236}">
                <a16:creationId xmlns:a16="http://schemas.microsoft.com/office/drawing/2014/main" id="{5ED444AF-5D07-420F-A131-CE0069AC452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buFont typeface="Times" panose="02020603050405020304" pitchFamily="18" charset="0"/>
              <a:buNone/>
            </a:pPr>
            <a:r>
              <a:rPr lang="fi-FI" altLang="en-US" sz="1400">
                <a:latin typeface="Arial" panose="020B0604020202020204" pitchFamily="34" charset="0"/>
              </a:rPr>
              <a:t>B.Oma tk, sos.toimi, A-klinikka, yksityiset (jos mahdollisuus itse maksaa), katkot, srk diakonia, oma apuryhmät, nettipalvelut</a:t>
            </a:r>
          </a:p>
          <a:p>
            <a:pPr eaLnBrk="1" hangingPunct="1">
              <a:buFont typeface="Times" panose="02020603050405020304" pitchFamily="18" charset="0"/>
              <a:buNone/>
            </a:pPr>
            <a:endParaRPr lang="fi-FI" altLang="en-US" sz="1400">
              <a:latin typeface="Arial" panose="020B0604020202020204" pitchFamily="34" charset="0"/>
            </a:endParaRPr>
          </a:p>
          <a:p>
            <a:pPr eaLnBrk="1" hangingPunct="1">
              <a:buFont typeface="Times" panose="02020603050405020304" pitchFamily="18" charset="0"/>
              <a:buNone/>
            </a:pPr>
            <a:r>
              <a:rPr lang="fi-FI" altLang="en-US" sz="1400">
                <a:latin typeface="Arial" panose="020B0604020202020204" pitchFamily="34" charset="0"/>
              </a:rPr>
              <a:t>A. Terveyskeskus muuttuu työterveydeksi</a:t>
            </a:r>
          </a:p>
          <a:p>
            <a:pPr eaLnBrk="1" hangingPunct="1"/>
            <a:endParaRPr lang="fi-FI" altLang="en-US" sz="1400">
              <a:latin typeface="Arial" panose="020B0604020202020204" pitchFamily="34" charset="0"/>
            </a:endParaRPr>
          </a:p>
        </p:txBody>
      </p:sp>
      <p:sp>
        <p:nvSpPr>
          <p:cNvPr id="23556" name="Dian numeron paikkamerkki 3">
            <a:extLst>
              <a:ext uri="{FF2B5EF4-FFF2-40B4-BE49-F238E27FC236}">
                <a16:creationId xmlns:a16="http://schemas.microsoft.com/office/drawing/2014/main" id="{F30D85C0-788F-49B6-8F48-D6A668145DF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8D10EC37-A785-4167-898D-C03B3EFD39F1}" type="slidenum">
              <a:rPr lang="fi-FI" altLang="en-US"/>
              <a:pPr>
                <a:spcBef>
                  <a:spcPct val="0"/>
                </a:spcBef>
              </a:pPr>
              <a:t>5</a:t>
            </a:fld>
            <a:endParaRPr lang="fi-FI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Image Placeholder 1">
            <a:extLst>
              <a:ext uri="{FF2B5EF4-FFF2-40B4-BE49-F238E27FC236}">
                <a16:creationId xmlns:a16="http://schemas.microsoft.com/office/drawing/2014/main" id="{4A1DE001-704C-45FB-98D6-1AE3FFA8085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3" name="Notes Placeholder 2">
            <a:extLst>
              <a:ext uri="{FF2B5EF4-FFF2-40B4-BE49-F238E27FC236}">
                <a16:creationId xmlns:a16="http://schemas.microsoft.com/office/drawing/2014/main" id="{D0DB3A8A-5E58-4DCD-8DE2-C1EB1A49EF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fi-FI" altLang="en-US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Kotihoito, oma tk, päihdehoitaja (kunta, srk), A-klinikka, yksityiset palvelut, kokemusasiantuntijan vastaanotto, Ikävinkki tms., seniorineuvolat</a:t>
            </a:r>
          </a:p>
          <a:p>
            <a:endParaRPr lang="en-US" altLang="en-US"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5604" name="Slide Number Placeholder 3">
            <a:extLst>
              <a:ext uri="{FF2B5EF4-FFF2-40B4-BE49-F238E27FC236}">
                <a16:creationId xmlns:a16="http://schemas.microsoft.com/office/drawing/2014/main" id="{CED9FBFE-F4CC-4EC6-A567-0CD9202079B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6EC083A5-0870-44DD-A2D7-971925A799BF}" type="slidenum">
              <a:rPr lang="fi-FI" altLang="en-US"/>
              <a:pPr>
                <a:spcBef>
                  <a:spcPct val="0"/>
                </a:spcBef>
              </a:pPr>
              <a:t>6</a:t>
            </a:fld>
            <a:endParaRPr lang="fi-FI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Dian kuvan paikkamerkki 1">
            <a:extLst>
              <a:ext uri="{FF2B5EF4-FFF2-40B4-BE49-F238E27FC236}">
                <a16:creationId xmlns:a16="http://schemas.microsoft.com/office/drawing/2014/main" id="{36F7E31D-F01E-44DA-9BFD-4BF9E9EA75F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1" name="Huomautusten paikkamerkki 2">
            <a:extLst>
              <a:ext uri="{FF2B5EF4-FFF2-40B4-BE49-F238E27FC236}">
                <a16:creationId xmlns:a16="http://schemas.microsoft.com/office/drawing/2014/main" id="{898BA756-AB72-484E-BBEB-4D20EBBE2A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n-US">
                <a:latin typeface="Arial" panose="020B0604020202020204" pitchFamily="34" charset="0"/>
              </a:rPr>
              <a:t>A-klinikka säätiö, osakeyhtiö</a:t>
            </a:r>
          </a:p>
          <a:p>
            <a:r>
              <a:rPr lang="en-US" altLang="en-US">
                <a:latin typeface="Arial" panose="020B0604020202020204" pitchFamily="34" charset="0"/>
              </a:rPr>
              <a:t>Irti huumeista</a:t>
            </a:r>
          </a:p>
          <a:p>
            <a:r>
              <a:rPr lang="en-US" altLang="en-US">
                <a:latin typeface="Arial" panose="020B0604020202020204" pitchFamily="34" charset="0"/>
              </a:rPr>
              <a:t>Youth Against Drugs</a:t>
            </a:r>
          </a:p>
          <a:p>
            <a:r>
              <a:rPr lang="en-US" altLang="en-US">
                <a:latin typeface="Arial" panose="020B0604020202020204" pitchFamily="34" charset="0"/>
              </a:rPr>
              <a:t>AA, NA, Al-anon</a:t>
            </a:r>
            <a:endParaRPr lang="fi-FI" altLang="fi-FI">
              <a:latin typeface="Arial" panose="020B0604020202020204" pitchFamily="34" charset="0"/>
            </a:endParaRPr>
          </a:p>
        </p:txBody>
      </p:sp>
      <p:sp>
        <p:nvSpPr>
          <p:cNvPr id="27652" name="Dian numeron paikkamerkki 3">
            <a:extLst>
              <a:ext uri="{FF2B5EF4-FFF2-40B4-BE49-F238E27FC236}">
                <a16:creationId xmlns:a16="http://schemas.microsoft.com/office/drawing/2014/main" id="{07339841-02AD-4829-B8FC-07816A08258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9165F251-9915-462A-8FAF-61390D681C4D}" type="slidenum">
              <a:rPr lang="fi-FI" altLang="en-US"/>
              <a:pPr/>
              <a:t>7</a:t>
            </a:fld>
            <a:endParaRPr lang="fi-FI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Dian kuvan paikkamerkki 1">
            <a:extLst>
              <a:ext uri="{FF2B5EF4-FFF2-40B4-BE49-F238E27FC236}">
                <a16:creationId xmlns:a16="http://schemas.microsoft.com/office/drawing/2014/main" id="{F0B0E7DF-DBBA-4513-92A6-8003D91C205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699" name="Huomautusten paikkamerkki 2">
            <a:extLst>
              <a:ext uri="{FF2B5EF4-FFF2-40B4-BE49-F238E27FC236}">
                <a16:creationId xmlns:a16="http://schemas.microsoft.com/office/drawing/2014/main" id="{D001F715-7DCD-45BE-A04B-AEDF2BAB933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fi-FI" altLang="en-US">
                <a:latin typeface="Arial" panose="020B0604020202020204" pitchFamily="34" charset="0"/>
              </a:rPr>
              <a:t>A. Lisäksi ja ehkä ensisijaisesti oma terveyskeskus, katkaisuhoidot, johon voi mennä suoraan</a:t>
            </a:r>
          </a:p>
          <a:p>
            <a:r>
              <a:rPr lang="fi-FI" altLang="en-US" b="1">
                <a:latin typeface="Arial" panose="020B0604020202020204" pitchFamily="34" charset="0"/>
              </a:rPr>
              <a:t>B.</a:t>
            </a:r>
            <a:r>
              <a:rPr lang="fi-FI" altLang="en-US">
                <a:latin typeface="Arial" panose="020B0604020202020204" pitchFamily="34" charset="0"/>
              </a:rPr>
              <a:t> Terveysneuvontapisteet, matalan kynnyksen yksiköt, NA, </a:t>
            </a:r>
          </a:p>
          <a:p>
            <a:endParaRPr lang="fi-FI" altLang="en-US">
              <a:latin typeface="Arial" panose="020B0604020202020204" pitchFamily="34" charset="0"/>
            </a:endParaRPr>
          </a:p>
          <a:p>
            <a:endParaRPr lang="fi-FI" altLang="fi-FI">
              <a:latin typeface="Arial" panose="020B0604020202020204" pitchFamily="34" charset="0"/>
            </a:endParaRPr>
          </a:p>
        </p:txBody>
      </p:sp>
      <p:sp>
        <p:nvSpPr>
          <p:cNvPr id="29700" name="Dian numeron paikkamerkki 3">
            <a:extLst>
              <a:ext uri="{FF2B5EF4-FFF2-40B4-BE49-F238E27FC236}">
                <a16:creationId xmlns:a16="http://schemas.microsoft.com/office/drawing/2014/main" id="{336441B8-2AF8-4434-8A88-FC562612AC1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A346E9CD-09DE-4B7C-8AD7-66CC9057FF8F}" type="slidenum">
              <a:rPr lang="fi-FI" altLang="en-US"/>
              <a:pPr/>
              <a:t>8</a:t>
            </a:fld>
            <a:endParaRPr lang="fi-FI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>
            <a:extLst>
              <a:ext uri="{FF2B5EF4-FFF2-40B4-BE49-F238E27FC236}">
                <a16:creationId xmlns:a16="http://schemas.microsoft.com/office/drawing/2014/main" id="{13226449-73FF-4EB8-AF0C-5BF6D4AAD08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1B7A4175-88AE-4152-9A33-18B54F90B4DC}" type="slidenum">
              <a:rPr lang="fi-FI" altLang="en-US"/>
              <a:pPr>
                <a:spcBef>
                  <a:spcPct val="0"/>
                </a:spcBef>
              </a:pPr>
              <a:t>9</a:t>
            </a:fld>
            <a:endParaRPr lang="fi-FI" altLang="en-US"/>
          </a:p>
        </p:txBody>
      </p:sp>
      <p:sp>
        <p:nvSpPr>
          <p:cNvPr id="31747" name="Rectangle 2">
            <a:extLst>
              <a:ext uri="{FF2B5EF4-FFF2-40B4-BE49-F238E27FC236}">
                <a16:creationId xmlns:a16="http://schemas.microsoft.com/office/drawing/2014/main" id="{C14A1D6D-942E-404D-A2E8-A4C41CC4B80D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8" name="Rectangle 3">
            <a:extLst>
              <a:ext uri="{FF2B5EF4-FFF2-40B4-BE49-F238E27FC236}">
                <a16:creationId xmlns:a16="http://schemas.microsoft.com/office/drawing/2014/main" id="{2F5B22CD-0328-411D-8A0B-34805072F9C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fi-FI" altLang="en-US">
                <a:latin typeface="Arial" panose="020B0604020202020204" pitchFamily="34" charset="0"/>
              </a:rPr>
              <a:t>Yleistys, joka toimii kaikkialla…</a:t>
            </a: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>
            <a:extLst>
              <a:ext uri="{FF2B5EF4-FFF2-40B4-BE49-F238E27FC236}">
                <a16:creationId xmlns:a16="http://schemas.microsoft.com/office/drawing/2014/main" id="{CF62A741-ACA4-487C-AB48-B628654A535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A1F2FD98-C847-43DD-BFD6-48F5B754D73F}" type="slidenum">
              <a:rPr lang="fi-FI" altLang="en-US"/>
              <a:pPr>
                <a:spcBef>
                  <a:spcPct val="0"/>
                </a:spcBef>
              </a:pPr>
              <a:t>10</a:t>
            </a:fld>
            <a:endParaRPr lang="fi-FI" altLang="en-US"/>
          </a:p>
        </p:txBody>
      </p:sp>
      <p:sp>
        <p:nvSpPr>
          <p:cNvPr id="33795" name="Rectangle 2">
            <a:extLst>
              <a:ext uri="{FF2B5EF4-FFF2-40B4-BE49-F238E27FC236}">
                <a16:creationId xmlns:a16="http://schemas.microsoft.com/office/drawing/2014/main" id="{0FCF85C0-95A4-4D6C-864E-5FA191EEA8E2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6" name="Rectangle 3">
            <a:extLst>
              <a:ext uri="{FF2B5EF4-FFF2-40B4-BE49-F238E27FC236}">
                <a16:creationId xmlns:a16="http://schemas.microsoft.com/office/drawing/2014/main" id="{C4084644-0343-41A1-8427-F76B3BDC59C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fi-FI" altLang="en-US">
                <a:latin typeface="Arial" panose="020B0604020202020204" pitchFamily="34" charset="0"/>
              </a:rPr>
              <a:t>Ja nämä kaikki eivät voi olla "idiootteja", kuten nuori usein toteaa, kun jotain tahoa ehdottaa </a:t>
            </a:r>
            <a:r>
              <a:rPr lang="fi-FI" altLang="en-US">
                <a:latin typeface="Arial" panose="020B0604020202020204" pitchFamily="34" charset="0"/>
                <a:sym typeface="Wingdings" panose="05000000000000000000" pitchFamily="2" charset="2"/>
              </a:rPr>
              <a:t></a:t>
            </a:r>
          </a:p>
          <a:p>
            <a:pPr eaLnBrk="1" hangingPunct="1"/>
            <a:r>
              <a:rPr lang="fi-FI" altLang="en-US">
                <a:latin typeface="Arial" panose="020B0604020202020204" pitchFamily="34" charset="0"/>
                <a:sym typeface="Wingdings" panose="05000000000000000000" pitchFamily="2" charset="2"/>
              </a:rPr>
              <a:t>Alueelliset vihjepuhelimet löytyy  poliisin sivuilta.</a:t>
            </a:r>
          </a:p>
          <a:p>
            <a:pPr eaLnBrk="1" hangingPunct="1"/>
            <a:r>
              <a:rPr lang="fi-FI" altLang="en-US">
                <a:latin typeface="Arial" panose="020B0604020202020204" pitchFamily="34" charset="0"/>
                <a:sym typeface="Wingdings" panose="05000000000000000000" pitchFamily="2" charset="2"/>
              </a:rPr>
              <a:t>Hyvä sivusto nuorten tuesta: http://www.allison.fi/nettitukea+nuorille/netti-+ja+puhelinpalveluja/</a:t>
            </a:r>
          </a:p>
          <a:p>
            <a:pPr eaLnBrk="1" hangingPunct="1"/>
            <a:r>
              <a:rPr lang="fi-FI" altLang="en-US">
                <a:latin typeface="Arial" panose="020B0604020202020204" pitchFamily="34" charset="0"/>
              </a:rPr>
              <a:t>Työpaikan odottamattomiin, päihteisiin liittyviin kysymyksiin saa nyt apua työelämän neuvontapuhelimesta. Sen on avannut Ehkäisevä päihdetyö EHYT, Neuvontapuhelin 050 573 3262 vastaa alkuun maanantaisin kello 15-18. Vastaajia ovat EHYT ry:n asiantuntijat.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>
            <a:extLst>
              <a:ext uri="{FF2B5EF4-FFF2-40B4-BE49-F238E27FC236}">
                <a16:creationId xmlns:a16="http://schemas.microsoft.com/office/drawing/2014/main" id="{680B01CE-FB6C-4CD3-804D-DDC537A1CF3F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53988" y="1404938"/>
            <a:ext cx="8831262" cy="4632325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CBE5A4DF-F48E-4F22-930A-B5DE311785F7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53988" y="6200775"/>
            <a:ext cx="8831262" cy="484188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6" name="Text Box 6">
            <a:extLst>
              <a:ext uri="{FF2B5EF4-FFF2-40B4-BE49-F238E27FC236}">
                <a16:creationId xmlns:a16="http://schemas.microsoft.com/office/drawing/2014/main" id="{5811A910-086C-416F-95A6-F80D7C8AF879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569913" y="6288088"/>
            <a:ext cx="1582737" cy="315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220" tIns="45609" rIns="91220" bIns="45609">
            <a:spAutoFit/>
          </a:bodyPr>
          <a:lstStyle>
            <a:lvl1pPr defTabSz="912813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defTabSz="912813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defTabSz="912813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defTabSz="912813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defTabSz="912813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fi-FI" altLang="en-US" sz="1400" b="1">
                <a:solidFill>
                  <a:schemeClr val="bg1"/>
                </a:solidFill>
                <a:latin typeface="Verdana" pitchFamily="34" charset="0"/>
              </a:rPr>
              <a:t>TULE MUKAAN</a:t>
            </a:r>
          </a:p>
        </p:txBody>
      </p:sp>
      <p:sp>
        <p:nvSpPr>
          <p:cNvPr id="7" name="Text Box 7">
            <a:extLst>
              <a:ext uri="{FF2B5EF4-FFF2-40B4-BE49-F238E27FC236}">
                <a16:creationId xmlns:a16="http://schemas.microsoft.com/office/drawing/2014/main" id="{4A86D728-5044-4B28-8DA1-C41A9A96F41E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5211763" y="6340475"/>
            <a:ext cx="3271837" cy="238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4027" tIns="42013" rIns="84027" bIns="42013">
            <a:spAutoFit/>
          </a:bodyPr>
          <a:lstStyle>
            <a:lvl1pPr defTabSz="839788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defTabSz="839788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defTabSz="839788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defTabSz="839788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defTabSz="839788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defTabSz="839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defTabSz="839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defTabSz="839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defTabSz="839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defRPr/>
            </a:pPr>
            <a:r>
              <a:rPr lang="fi-FI" altLang="en-US" sz="1000">
                <a:solidFill>
                  <a:schemeClr val="bg1"/>
                </a:solidFill>
                <a:latin typeface="Verdana" pitchFamily="34" charset="0"/>
              </a:rPr>
              <a:t>Suomen Punainen Risti / Päihdetyö / Kati Laitila</a:t>
            </a:r>
          </a:p>
        </p:txBody>
      </p:sp>
      <p:pic>
        <p:nvPicPr>
          <p:cNvPr id="8" name="Picture 8" descr="PR_pun">
            <a:extLst>
              <a:ext uri="{FF2B5EF4-FFF2-40B4-BE49-F238E27FC236}">
                <a16:creationId xmlns:a16="http://schemas.microsoft.com/office/drawing/2014/main" id="{29B4C513-1CFA-4E26-A383-8E19D1E842B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77125" y="484188"/>
            <a:ext cx="1495425" cy="487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23863" y="3919538"/>
            <a:ext cx="7772400" cy="1751012"/>
          </a:xfrm>
        </p:spPr>
        <p:txBody>
          <a:bodyPr/>
          <a:lstStyle>
            <a:lvl1pPr marL="0" indent="0">
              <a:buFont typeface="Times" pitchFamily="18" charset="0"/>
              <a:buNone/>
              <a:defRPr sz="2600">
                <a:solidFill>
                  <a:schemeClr val="bg1"/>
                </a:solidFill>
              </a:defRPr>
            </a:lvl1pPr>
          </a:lstStyle>
          <a:p>
            <a:r>
              <a:rPr lang="fi-FI"/>
              <a:t>Click to edit Master subtitle style</a:t>
            </a:r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ctrTitle" sz="quarter"/>
          </p:nvPr>
        </p:nvSpPr>
        <p:spPr>
          <a:xfrm>
            <a:off x="417513" y="2284413"/>
            <a:ext cx="7772400" cy="1470025"/>
          </a:xfrm>
        </p:spPr>
        <p:txBody>
          <a:bodyPr lIns="80147" tIns="40074" rIns="80147" bIns="40074"/>
          <a:lstStyle>
            <a:lvl1pPr>
              <a:lnSpc>
                <a:spcPts val="4388"/>
              </a:lnSpc>
              <a:defRPr sz="3500" b="1">
                <a:solidFill>
                  <a:schemeClr val="accent2"/>
                </a:solidFill>
              </a:defRPr>
            </a:lvl1pPr>
          </a:lstStyle>
          <a:p>
            <a:r>
              <a:rPr lang="fi-FI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058232289"/>
      </p:ext>
    </p:extLst>
  </p:cSld>
  <p:clrMapOvr>
    <a:masterClrMapping/>
  </p:clrMapOvr>
  <p:transition>
    <p:cover dir="r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159F4309-1BD3-4BFA-A082-0E878DC5CC8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4787900" y="6350000"/>
            <a:ext cx="1903413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14612286"/>
      </p:ext>
    </p:extLst>
  </p:cSld>
  <p:clrMapOvr>
    <a:masterClrMapping/>
  </p:clrMapOvr>
  <p:transition>
    <p:cover dir="r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645275" y="209550"/>
            <a:ext cx="2068513" cy="5827713"/>
          </a:xfrm>
        </p:spPr>
        <p:txBody>
          <a:bodyPr vert="eaVert"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34975" y="209550"/>
            <a:ext cx="6057900" cy="5827713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D4122C1A-338A-45CB-8D11-ED72B975D41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4787900" y="6350000"/>
            <a:ext cx="1903413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24188947"/>
      </p:ext>
    </p:extLst>
  </p:cSld>
  <p:clrMapOvr>
    <a:masterClrMapping/>
  </p:clrMapOvr>
  <p:transition>
    <p:cover dir="r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Otsikko, teksti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73075" y="209550"/>
            <a:ext cx="6588125" cy="1243013"/>
          </a:xfrm>
        </p:spPr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sz="half" idx="1"/>
          </p:nvPr>
        </p:nvSpPr>
        <p:spPr>
          <a:xfrm>
            <a:off x="434975" y="1728788"/>
            <a:ext cx="4062413" cy="4308475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9788" y="1728788"/>
            <a:ext cx="4064000" cy="4308475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84CE3EB9-485B-459B-892A-184FAD8A2B9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4787900" y="6350000"/>
            <a:ext cx="1903413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77712550"/>
      </p:ext>
    </p:extLst>
  </p:cSld>
  <p:clrMapOvr>
    <a:masterClrMapping/>
  </p:clrMapOvr>
  <p:transition>
    <p:cover dir="r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DB53414F-878A-41C4-B00D-3C11334C1A2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4787900" y="6350000"/>
            <a:ext cx="1903413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41472936"/>
      </p:ext>
    </p:extLst>
  </p:cSld>
  <p:clrMapOvr>
    <a:masterClrMapping/>
  </p:clrMapOvr>
  <p:transition>
    <p:cover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6897C1CC-F576-45A3-AA9E-23B5E4B9E16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4787900" y="6350000"/>
            <a:ext cx="1903413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63942636"/>
      </p:ext>
    </p:extLst>
  </p:cSld>
  <p:clrMapOvr>
    <a:masterClrMapping/>
  </p:clrMapOvr>
  <p:transition>
    <p:cover dir="r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34975" y="1728788"/>
            <a:ext cx="4062413" cy="43084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9788" y="1728788"/>
            <a:ext cx="4064000" cy="43084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325A2A5A-3933-4A04-8FFC-66110FE2D75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4787900" y="6350000"/>
            <a:ext cx="1903413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51798123"/>
      </p:ext>
    </p:extLst>
  </p:cSld>
  <p:clrMapOvr>
    <a:masterClrMapping/>
  </p:clrMapOvr>
  <p:transition>
    <p:cover dir="r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33A7A25F-E83F-43C7-9D6D-76DD3FD9989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4787900" y="6350000"/>
            <a:ext cx="1903413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59107289"/>
      </p:ext>
    </p:extLst>
  </p:cSld>
  <p:clrMapOvr>
    <a:masterClrMapping/>
  </p:clrMapOvr>
  <p:transition>
    <p:cover dir="r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B3EC9D7A-2C71-4D58-AE53-2F39F4DD53E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4787900" y="6350000"/>
            <a:ext cx="1903413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29134787"/>
      </p:ext>
    </p:extLst>
  </p:cSld>
  <p:clrMapOvr>
    <a:masterClrMapping/>
  </p:clrMapOvr>
  <p:transition>
    <p:cover dir="r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>
            <a:extLst>
              <a:ext uri="{FF2B5EF4-FFF2-40B4-BE49-F238E27FC236}">
                <a16:creationId xmlns:a16="http://schemas.microsoft.com/office/drawing/2014/main" id="{53EE9E50-6359-4D34-8E0E-DCA27CDCBA5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4787900" y="6350000"/>
            <a:ext cx="1903413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18309657"/>
      </p:ext>
    </p:extLst>
  </p:cSld>
  <p:clrMapOvr>
    <a:masterClrMapping/>
  </p:clrMapOvr>
  <p:transition>
    <p:cover dir="r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6B2173E0-13FA-4581-97BE-52D6B5A8114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4787900" y="6350000"/>
            <a:ext cx="1903413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22200139"/>
      </p:ext>
    </p:extLst>
  </p:cSld>
  <p:clrMapOvr>
    <a:masterClrMapping/>
  </p:clrMapOvr>
  <p:transition>
    <p:cover dir="r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i-FI" noProof="0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968D45DC-FE44-44C3-92E0-ABD89719D18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4787900" y="6350000"/>
            <a:ext cx="1903413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98563836"/>
      </p:ext>
    </p:extLst>
  </p:cSld>
  <p:clrMapOvr>
    <a:masterClrMapping/>
  </p:clrMapOvr>
  <p:transition>
    <p:cover dir="r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47EDC905-4E1F-46AD-A003-13AD7745E39E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53988" y="6200775"/>
            <a:ext cx="8831262" cy="484188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24B841DC-4B53-4EEB-B9A8-DDBA2F6A1D7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73075" y="209550"/>
            <a:ext cx="6588125" cy="1243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i-FI" altLang="en-US"/>
              <a:t>Click to edit Master title style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F4DD006E-228F-4D9B-94E1-B7336E6C948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34975" y="1728788"/>
            <a:ext cx="8278813" cy="4308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220" tIns="45609" rIns="91220" bIns="4560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altLang="en-US"/>
              <a:t>Click to edit Master text styles</a:t>
            </a:r>
          </a:p>
          <a:p>
            <a:pPr lvl="1"/>
            <a:r>
              <a:rPr lang="fi-FI" altLang="en-US"/>
              <a:t>Second level</a:t>
            </a:r>
          </a:p>
          <a:p>
            <a:pPr lvl="2"/>
            <a:r>
              <a:rPr lang="fi-FI" altLang="en-US"/>
              <a:t>Third level</a:t>
            </a:r>
          </a:p>
          <a:p>
            <a:pPr lvl="3"/>
            <a:r>
              <a:rPr lang="fi-FI" altLang="en-US"/>
              <a:t>Fourth level</a:t>
            </a:r>
          </a:p>
          <a:p>
            <a:pPr lvl="4"/>
            <a:r>
              <a:rPr lang="fi-FI" altLang="en-US"/>
              <a:t>Fifth level</a:t>
            </a:r>
          </a:p>
        </p:txBody>
      </p:sp>
      <p:sp>
        <p:nvSpPr>
          <p:cNvPr id="1030" name="Text Box 6">
            <a:extLst>
              <a:ext uri="{FF2B5EF4-FFF2-40B4-BE49-F238E27FC236}">
                <a16:creationId xmlns:a16="http://schemas.microsoft.com/office/drawing/2014/main" id="{44D1D6FA-BAEA-4571-A431-786985E1078F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569913" y="6288088"/>
            <a:ext cx="235585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220" tIns="45609" rIns="91220" bIns="45609">
            <a:spAutoFit/>
          </a:bodyPr>
          <a:lstStyle>
            <a:lvl1pPr defTabSz="912813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defTabSz="912813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defTabSz="912813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defTabSz="912813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defTabSz="912813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fi-FI" altLang="en-US" sz="1400" b="1" dirty="0">
                <a:solidFill>
                  <a:schemeClr val="bg1"/>
                </a:solidFill>
                <a:latin typeface="Verdana" pitchFamily="34" charset="0"/>
              </a:rPr>
              <a:t>Ettei elämä särkyisi…</a:t>
            </a:r>
          </a:p>
        </p:txBody>
      </p:sp>
      <p:pic>
        <p:nvPicPr>
          <p:cNvPr id="2" name="Picture 7" descr="PR_pun">
            <a:extLst>
              <a:ext uri="{FF2B5EF4-FFF2-40B4-BE49-F238E27FC236}">
                <a16:creationId xmlns:a16="http://schemas.microsoft.com/office/drawing/2014/main" id="{4C60921F-37B3-40B0-A3C4-4035988365A1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77125" y="484188"/>
            <a:ext cx="1495425" cy="487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2" name="Text Box 8">
            <a:extLst>
              <a:ext uri="{FF2B5EF4-FFF2-40B4-BE49-F238E27FC236}">
                <a16:creationId xmlns:a16="http://schemas.microsoft.com/office/drawing/2014/main" id="{C1FBC0D7-3A1F-45BB-AB7F-30A7F7294747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5211763" y="6340475"/>
            <a:ext cx="3271837" cy="238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4027" tIns="42013" rIns="84027" bIns="42013">
            <a:spAutoFit/>
          </a:bodyPr>
          <a:lstStyle>
            <a:lvl1pPr defTabSz="839788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defTabSz="839788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defTabSz="839788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defTabSz="839788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defTabSz="839788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defTabSz="839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defTabSz="839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defTabSz="839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defTabSz="839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defRPr/>
            </a:pPr>
            <a:r>
              <a:rPr lang="fi-FI" altLang="en-US" sz="1000">
                <a:solidFill>
                  <a:schemeClr val="bg1"/>
                </a:solidFill>
                <a:latin typeface="Verdana" pitchFamily="34" charset="0"/>
              </a:rPr>
              <a:t>Suomen Punainen Risti / Päihdetyö / Kati Laitila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95" r:id="rId1"/>
    <p:sldLayoutId id="2147483896" r:id="rId2"/>
    <p:sldLayoutId id="2147483897" r:id="rId3"/>
    <p:sldLayoutId id="2147483898" r:id="rId4"/>
    <p:sldLayoutId id="2147483899" r:id="rId5"/>
    <p:sldLayoutId id="2147483900" r:id="rId6"/>
    <p:sldLayoutId id="2147483901" r:id="rId7"/>
    <p:sldLayoutId id="2147483902" r:id="rId8"/>
    <p:sldLayoutId id="2147483903" r:id="rId9"/>
    <p:sldLayoutId id="2147483904" r:id="rId10"/>
    <p:sldLayoutId id="2147483905" r:id="rId11"/>
    <p:sldLayoutId id="2147483906" r:id="rId12"/>
  </p:sldLayoutIdLst>
  <p:transition>
    <p:cover dir="r"/>
  </p:transition>
  <p:txStyles>
    <p:titleStyle>
      <a:lvl1pPr algn="l" defTabSz="912813" rtl="0" eaLnBrk="0" fontAlgn="base" hangingPunct="0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+mj-lt"/>
          <a:ea typeface="+mj-ea"/>
          <a:cs typeface="+mj-cs"/>
        </a:defRPr>
      </a:lvl1pPr>
      <a:lvl2pPr algn="l" defTabSz="912813" rtl="0" eaLnBrk="0" fontAlgn="base" hangingPunct="0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Verdana" pitchFamily="34" charset="0"/>
        </a:defRPr>
      </a:lvl2pPr>
      <a:lvl3pPr algn="l" defTabSz="912813" rtl="0" eaLnBrk="0" fontAlgn="base" hangingPunct="0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Verdana" pitchFamily="34" charset="0"/>
        </a:defRPr>
      </a:lvl3pPr>
      <a:lvl4pPr algn="l" defTabSz="912813" rtl="0" eaLnBrk="0" fontAlgn="base" hangingPunct="0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Verdana" pitchFamily="34" charset="0"/>
        </a:defRPr>
      </a:lvl4pPr>
      <a:lvl5pPr algn="l" defTabSz="912813" rtl="0" eaLnBrk="0" fontAlgn="base" hangingPunct="0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Verdana" pitchFamily="34" charset="0"/>
        </a:defRPr>
      </a:lvl5pPr>
      <a:lvl6pPr marL="457200" algn="l" defTabSz="912813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Verdana" pitchFamily="34" charset="0"/>
        </a:defRPr>
      </a:lvl6pPr>
      <a:lvl7pPr marL="914400" algn="l" defTabSz="912813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Verdana" pitchFamily="34" charset="0"/>
        </a:defRPr>
      </a:lvl7pPr>
      <a:lvl8pPr marL="1371600" algn="l" defTabSz="912813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Verdana" pitchFamily="34" charset="0"/>
        </a:defRPr>
      </a:lvl8pPr>
      <a:lvl9pPr marL="1828800" algn="l" defTabSz="912813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Verdana" pitchFamily="34" charset="0"/>
        </a:defRPr>
      </a:lvl9pPr>
    </p:titleStyle>
    <p:bodyStyle>
      <a:lvl1pPr marL="341313" indent="-341313" algn="l" defTabSz="912813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Times" panose="02020603050405020304" pitchFamily="18" charset="0"/>
        <a:buChar char="•"/>
        <a:defRPr sz="25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7338" algn="l" defTabSz="912813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Times" panose="02020603050405020304" pitchFamily="18" charset="0"/>
        <a:buChar char="•"/>
        <a:defRPr sz="2100">
          <a:solidFill>
            <a:schemeClr val="tx1"/>
          </a:solidFill>
          <a:latin typeface="+mn-lt"/>
        </a:defRPr>
      </a:lvl2pPr>
      <a:lvl3pPr marL="1141413" indent="-228600" algn="l" defTabSz="912813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Times" panose="02020603050405020304" pitchFamily="18" charset="0"/>
        <a:buChar char="•"/>
        <a:defRPr>
          <a:solidFill>
            <a:schemeClr val="tx1"/>
          </a:solidFill>
          <a:latin typeface="+mn-lt"/>
        </a:defRPr>
      </a:lvl3pPr>
      <a:lvl4pPr marL="1595438" indent="-227013" algn="l" defTabSz="912813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Times" panose="02020603050405020304" pitchFamily="18" charset="0"/>
        <a:buChar char="•"/>
        <a:defRPr sz="1400">
          <a:solidFill>
            <a:schemeClr val="tx1"/>
          </a:solidFill>
          <a:latin typeface="+mn-lt"/>
        </a:defRPr>
      </a:lvl4pPr>
      <a:lvl5pPr marL="2054225" indent="-228600" algn="l" defTabSz="912813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Times" panose="02020603050405020304" pitchFamily="18" charset="0"/>
        <a:buChar char="•"/>
        <a:defRPr sz="1100">
          <a:solidFill>
            <a:schemeClr val="tx1"/>
          </a:solidFill>
          <a:latin typeface="+mn-lt"/>
        </a:defRPr>
      </a:lvl5pPr>
      <a:lvl6pPr marL="2511425" indent="-228600" algn="l" defTabSz="912813" rtl="0" fontAlgn="base">
        <a:spcBef>
          <a:spcPct val="20000"/>
        </a:spcBef>
        <a:spcAft>
          <a:spcPct val="0"/>
        </a:spcAft>
        <a:buClr>
          <a:schemeClr val="accent2"/>
        </a:buClr>
        <a:buFont typeface="Times" pitchFamily="18" charset="0"/>
        <a:buChar char="•"/>
        <a:defRPr sz="1100">
          <a:solidFill>
            <a:schemeClr val="tx1"/>
          </a:solidFill>
          <a:latin typeface="+mn-lt"/>
        </a:defRPr>
      </a:lvl6pPr>
      <a:lvl7pPr marL="2968625" indent="-228600" algn="l" defTabSz="912813" rtl="0" fontAlgn="base">
        <a:spcBef>
          <a:spcPct val="20000"/>
        </a:spcBef>
        <a:spcAft>
          <a:spcPct val="0"/>
        </a:spcAft>
        <a:buClr>
          <a:schemeClr val="accent2"/>
        </a:buClr>
        <a:buFont typeface="Times" pitchFamily="18" charset="0"/>
        <a:buChar char="•"/>
        <a:defRPr sz="1100">
          <a:solidFill>
            <a:schemeClr val="tx1"/>
          </a:solidFill>
          <a:latin typeface="+mn-lt"/>
        </a:defRPr>
      </a:lvl7pPr>
      <a:lvl8pPr marL="3425825" indent="-228600" algn="l" defTabSz="912813" rtl="0" fontAlgn="base">
        <a:spcBef>
          <a:spcPct val="20000"/>
        </a:spcBef>
        <a:spcAft>
          <a:spcPct val="0"/>
        </a:spcAft>
        <a:buClr>
          <a:schemeClr val="accent2"/>
        </a:buClr>
        <a:buFont typeface="Times" pitchFamily="18" charset="0"/>
        <a:buChar char="•"/>
        <a:defRPr sz="1100">
          <a:solidFill>
            <a:schemeClr val="tx1"/>
          </a:solidFill>
          <a:latin typeface="+mn-lt"/>
        </a:defRPr>
      </a:lvl8pPr>
      <a:lvl9pPr marL="3883025" indent="-228600" algn="l" defTabSz="912813" rtl="0" fontAlgn="base">
        <a:spcBef>
          <a:spcPct val="20000"/>
        </a:spcBef>
        <a:spcAft>
          <a:spcPct val="0"/>
        </a:spcAft>
        <a:buClr>
          <a:schemeClr val="accent2"/>
        </a:buClr>
        <a:buFont typeface="Times" pitchFamily="18" charset="0"/>
        <a:buChar char="•"/>
        <a:defRPr sz="1100">
          <a:solidFill>
            <a:schemeClr val="tx1"/>
          </a:solidFill>
          <a:latin typeface="+mn-lt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paihdelinkki.fi/fi/mista-apua/hoitopaikat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>
            <a:extLst>
              <a:ext uri="{FF2B5EF4-FFF2-40B4-BE49-F238E27FC236}">
                <a16:creationId xmlns:a16="http://schemas.microsoft.com/office/drawing/2014/main" id="{FAF5F33B-B7A0-44E7-83D0-0E889F91779A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fi-FI" altLang="en-US"/>
              <a:t>TUKIPALVELUIHIN HAKEUTUMINEN</a:t>
            </a:r>
          </a:p>
        </p:txBody>
      </p:sp>
      <p:sp>
        <p:nvSpPr>
          <p:cNvPr id="15363" name="Rectangle 3">
            <a:extLst>
              <a:ext uri="{FF2B5EF4-FFF2-40B4-BE49-F238E27FC236}">
                <a16:creationId xmlns:a16="http://schemas.microsoft.com/office/drawing/2014/main" id="{906650B3-0CA0-4527-8CA0-607653EE83F5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fi-FI" altLang="en-US"/>
              <a:t>Prosessi, jonka voimme sysätä alulle tai jota voimme edistää…</a:t>
            </a:r>
          </a:p>
        </p:txBody>
      </p:sp>
    </p:spTree>
  </p:cSld>
  <p:clrMapOvr>
    <a:masterClrMapping/>
  </p:clrMapOvr>
  <p:transition>
    <p:cover dir="r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>
            <a:extLst>
              <a:ext uri="{FF2B5EF4-FFF2-40B4-BE49-F238E27FC236}">
                <a16:creationId xmlns:a16="http://schemas.microsoft.com/office/drawing/2014/main" id="{1FDED7F7-2A28-4518-959D-02E6B82B7CE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73075" y="-26988"/>
            <a:ext cx="6588125" cy="1243013"/>
          </a:xfrm>
        </p:spPr>
        <p:txBody>
          <a:bodyPr/>
          <a:lstStyle/>
          <a:p>
            <a:pPr eaLnBrk="1" hangingPunct="1"/>
            <a:r>
              <a:rPr lang="fi-FI" altLang="en-US" b="1"/>
              <a:t>Tahoja, joista voi saada apua erilaisissa elämäntilanteissa:</a:t>
            </a:r>
          </a:p>
        </p:txBody>
      </p:sp>
      <p:sp>
        <p:nvSpPr>
          <p:cNvPr id="32771" name="Rectangle 3">
            <a:extLst>
              <a:ext uri="{FF2B5EF4-FFF2-40B4-BE49-F238E27FC236}">
                <a16:creationId xmlns:a16="http://schemas.microsoft.com/office/drawing/2014/main" id="{D3454DE9-1850-43CA-A13F-177095CD43D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34975" y="1268413"/>
            <a:ext cx="3632200" cy="4624387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Times" panose="02020603050405020304" pitchFamily="18" charset="0"/>
              <a:buNone/>
            </a:pPr>
            <a:r>
              <a:rPr lang="fi-FI" altLang="en-US" sz="1200" b="1" dirty="0"/>
              <a:t>Viranomaiset:</a:t>
            </a:r>
            <a:endParaRPr lang="fi-FI" altLang="en-US" sz="1200" dirty="0"/>
          </a:p>
          <a:p>
            <a:pPr eaLnBrk="1" hangingPunct="1">
              <a:lnSpc>
                <a:spcPct val="80000"/>
              </a:lnSpc>
              <a:buFont typeface="Times" panose="02020603050405020304" pitchFamily="18" charset="0"/>
              <a:buNone/>
            </a:pPr>
            <a:r>
              <a:rPr lang="fi-FI" altLang="en-US" sz="1200" dirty="0"/>
              <a:t>Sosiaalitoimi:</a:t>
            </a:r>
          </a:p>
          <a:p>
            <a:pPr eaLnBrk="1" hangingPunct="1">
              <a:lnSpc>
                <a:spcPct val="80000"/>
              </a:lnSpc>
            </a:pPr>
            <a:r>
              <a:rPr lang="fi-FI" altLang="en-US" sz="1200" dirty="0"/>
              <a:t>Sosiaalitoimen ja lastensuojelun työntekijät</a:t>
            </a:r>
          </a:p>
          <a:p>
            <a:pPr eaLnBrk="1" hangingPunct="1">
              <a:lnSpc>
                <a:spcPct val="80000"/>
              </a:lnSpc>
            </a:pPr>
            <a:r>
              <a:rPr lang="fi-FI" altLang="en-US" sz="1200" dirty="0"/>
              <a:t>Perhetukikeskukset, perheneuvola</a:t>
            </a:r>
          </a:p>
          <a:p>
            <a:pPr eaLnBrk="1" hangingPunct="1">
              <a:lnSpc>
                <a:spcPct val="80000"/>
              </a:lnSpc>
            </a:pPr>
            <a:r>
              <a:rPr lang="fi-FI" altLang="en-US" sz="1200" dirty="0"/>
              <a:t>Eri päihdeyksiköt </a:t>
            </a:r>
          </a:p>
          <a:p>
            <a:pPr eaLnBrk="1" hangingPunct="1">
              <a:lnSpc>
                <a:spcPct val="80000"/>
              </a:lnSpc>
              <a:buFont typeface="Times" panose="02020603050405020304" pitchFamily="18" charset="0"/>
              <a:buNone/>
            </a:pPr>
            <a:r>
              <a:rPr lang="fi-FI" altLang="en-US" sz="1200" dirty="0"/>
              <a:t>Koulutoimi:</a:t>
            </a:r>
          </a:p>
          <a:p>
            <a:pPr eaLnBrk="1" hangingPunct="1">
              <a:lnSpc>
                <a:spcPct val="80000"/>
              </a:lnSpc>
            </a:pPr>
            <a:r>
              <a:rPr lang="fi-FI" altLang="en-US" sz="1200" dirty="0"/>
              <a:t>Terveydenhoitaja, koululääkäri</a:t>
            </a:r>
          </a:p>
          <a:p>
            <a:pPr eaLnBrk="1" hangingPunct="1">
              <a:lnSpc>
                <a:spcPct val="80000"/>
              </a:lnSpc>
            </a:pPr>
            <a:r>
              <a:rPr lang="fi-FI" altLang="en-US" sz="1200" dirty="0"/>
              <a:t>Koulukuraattori tai -psykologi</a:t>
            </a:r>
          </a:p>
          <a:p>
            <a:pPr eaLnBrk="1" hangingPunct="1">
              <a:lnSpc>
                <a:spcPct val="80000"/>
              </a:lnSpc>
            </a:pPr>
            <a:r>
              <a:rPr lang="fi-FI" altLang="en-US" sz="1200" dirty="0"/>
              <a:t>Opettajat (oma opettaja, oppilaanohjaaja, erityisopettaja jne.)</a:t>
            </a:r>
          </a:p>
          <a:p>
            <a:pPr eaLnBrk="1" hangingPunct="1">
              <a:lnSpc>
                <a:spcPct val="80000"/>
              </a:lnSpc>
              <a:buFont typeface="Times" panose="02020603050405020304" pitchFamily="18" charset="0"/>
              <a:buNone/>
            </a:pPr>
            <a:r>
              <a:rPr lang="fi-FI" altLang="en-US" sz="1200" dirty="0"/>
              <a:t>Nuorisotoimi:</a:t>
            </a:r>
          </a:p>
          <a:p>
            <a:pPr eaLnBrk="1" hangingPunct="1">
              <a:lnSpc>
                <a:spcPct val="80000"/>
              </a:lnSpc>
            </a:pPr>
            <a:r>
              <a:rPr lang="fi-FI" altLang="en-US" sz="1200" dirty="0"/>
              <a:t>Nuorisotyöntekijät</a:t>
            </a:r>
          </a:p>
          <a:p>
            <a:pPr eaLnBrk="1" hangingPunct="1">
              <a:lnSpc>
                <a:spcPct val="80000"/>
              </a:lnSpc>
            </a:pPr>
            <a:r>
              <a:rPr lang="fi-FI" altLang="en-US" sz="1200" dirty="0"/>
              <a:t>Erityisnuorisotyöntekijät</a:t>
            </a:r>
          </a:p>
          <a:p>
            <a:pPr eaLnBrk="1" hangingPunct="1">
              <a:lnSpc>
                <a:spcPct val="80000"/>
              </a:lnSpc>
              <a:buFont typeface="Times" panose="02020603050405020304" pitchFamily="18" charset="0"/>
              <a:buNone/>
            </a:pPr>
            <a:r>
              <a:rPr lang="fi-FI" altLang="en-US" sz="1200" dirty="0"/>
              <a:t>Terveydenhuolto:</a:t>
            </a:r>
          </a:p>
          <a:p>
            <a:pPr eaLnBrk="1" hangingPunct="1">
              <a:lnSpc>
                <a:spcPct val="80000"/>
              </a:lnSpc>
            </a:pPr>
            <a:r>
              <a:rPr lang="fi-FI" altLang="en-US" sz="1200" dirty="0"/>
              <a:t>Oma lääkäri tai terveyskeskuslääkäri</a:t>
            </a:r>
          </a:p>
          <a:p>
            <a:pPr eaLnBrk="1" hangingPunct="1">
              <a:lnSpc>
                <a:spcPct val="80000"/>
              </a:lnSpc>
            </a:pPr>
            <a:r>
              <a:rPr lang="fi-FI" altLang="en-US" sz="1200" dirty="0"/>
              <a:t>Ensiapu, aluevastaanotot</a:t>
            </a:r>
          </a:p>
          <a:p>
            <a:pPr eaLnBrk="1" hangingPunct="1">
              <a:lnSpc>
                <a:spcPct val="80000"/>
              </a:lnSpc>
              <a:buFont typeface="Times" panose="02020603050405020304" pitchFamily="18" charset="0"/>
              <a:buNone/>
            </a:pPr>
            <a:r>
              <a:rPr lang="fi-FI" altLang="en-US" sz="1200" dirty="0"/>
              <a:t>Mielenterveyspalvelut</a:t>
            </a:r>
          </a:p>
          <a:p>
            <a:pPr eaLnBrk="1" hangingPunct="1">
              <a:lnSpc>
                <a:spcPct val="80000"/>
              </a:lnSpc>
              <a:buFont typeface="Times" panose="02020603050405020304" pitchFamily="18" charset="0"/>
              <a:buNone/>
            </a:pPr>
            <a:r>
              <a:rPr lang="fi-FI" altLang="en-US" sz="1200" dirty="0"/>
              <a:t>A-klinikkasäätiön palvelut</a:t>
            </a:r>
          </a:p>
          <a:p>
            <a:pPr eaLnBrk="1" hangingPunct="1">
              <a:lnSpc>
                <a:spcPct val="80000"/>
              </a:lnSpc>
              <a:buFont typeface="Times" panose="02020603050405020304" pitchFamily="18" charset="0"/>
              <a:buNone/>
            </a:pPr>
            <a:endParaRPr lang="fi-FI" altLang="en-US" sz="1200" dirty="0"/>
          </a:p>
          <a:p>
            <a:pPr eaLnBrk="1" hangingPunct="1">
              <a:lnSpc>
                <a:spcPct val="80000"/>
              </a:lnSpc>
              <a:buFont typeface="Times" panose="02020603050405020304" pitchFamily="18" charset="0"/>
              <a:buNone/>
            </a:pPr>
            <a:r>
              <a:rPr lang="fi-FI" altLang="en-US" sz="1200" b="1" dirty="0"/>
              <a:t>Muut:</a:t>
            </a:r>
            <a:r>
              <a:rPr lang="fi-FI" altLang="en-US" sz="1200" dirty="0"/>
              <a:t>	</a:t>
            </a:r>
          </a:p>
          <a:p>
            <a:pPr eaLnBrk="1" hangingPunct="1">
              <a:lnSpc>
                <a:spcPct val="80000"/>
              </a:lnSpc>
            </a:pPr>
            <a:r>
              <a:rPr lang="fi-FI" altLang="en-US" sz="1200" dirty="0"/>
              <a:t>Kaverin vanhemmat, sisarukset</a:t>
            </a:r>
          </a:p>
          <a:p>
            <a:pPr eaLnBrk="1" hangingPunct="1">
              <a:lnSpc>
                <a:spcPct val="80000"/>
              </a:lnSpc>
            </a:pPr>
            <a:r>
              <a:rPr lang="fi-FI" altLang="en-US" sz="1200" dirty="0"/>
              <a:t>Naapurit</a:t>
            </a:r>
          </a:p>
          <a:p>
            <a:pPr eaLnBrk="1" hangingPunct="1">
              <a:lnSpc>
                <a:spcPct val="80000"/>
              </a:lnSpc>
            </a:pPr>
            <a:r>
              <a:rPr lang="fi-FI" altLang="en-US" sz="1200" dirty="0"/>
              <a:t>Isovanhemmat</a:t>
            </a:r>
          </a:p>
          <a:p>
            <a:pPr eaLnBrk="1" hangingPunct="1">
              <a:lnSpc>
                <a:spcPct val="80000"/>
              </a:lnSpc>
            </a:pPr>
            <a:r>
              <a:rPr lang="fi-FI" altLang="en-US" sz="1200" dirty="0"/>
              <a:t>Joku tuttu aikuinen, johon luottaa</a:t>
            </a:r>
          </a:p>
          <a:p>
            <a:pPr eaLnBrk="1" hangingPunct="1">
              <a:lnSpc>
                <a:spcPct val="80000"/>
              </a:lnSpc>
              <a:buFont typeface="Times" panose="02020603050405020304" pitchFamily="18" charset="0"/>
              <a:buNone/>
            </a:pPr>
            <a:endParaRPr lang="fi-FI" altLang="en-US" sz="1200" dirty="0"/>
          </a:p>
        </p:txBody>
      </p:sp>
      <p:sp>
        <p:nvSpPr>
          <p:cNvPr id="32772" name="Rectangle 4">
            <a:extLst>
              <a:ext uri="{FF2B5EF4-FFF2-40B4-BE49-F238E27FC236}">
                <a16:creationId xmlns:a16="http://schemas.microsoft.com/office/drawing/2014/main" id="{942E1578-973C-49E3-8E22-8229AC641EE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11638" y="1268413"/>
            <a:ext cx="3632200" cy="4624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220" tIns="45609" rIns="91220" bIns="45609"/>
          <a:lstStyle>
            <a:lvl1pPr marL="341313" indent="-341313" defTabSz="912813">
              <a:spcBef>
                <a:spcPct val="20000"/>
              </a:spcBef>
              <a:buClr>
                <a:schemeClr val="accent2"/>
              </a:buClr>
              <a:buFont typeface="Times" panose="02020603050405020304" pitchFamily="18" charset="0"/>
              <a:buChar char="•"/>
              <a:defRPr sz="25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defTabSz="912813">
              <a:spcBef>
                <a:spcPct val="20000"/>
              </a:spcBef>
              <a:buClr>
                <a:schemeClr val="accent2"/>
              </a:buClr>
              <a:buFont typeface="Times" panose="02020603050405020304" pitchFamily="18" charset="0"/>
              <a:buChar char="•"/>
              <a:defRPr sz="21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defTabSz="912813">
              <a:spcBef>
                <a:spcPct val="20000"/>
              </a:spcBef>
              <a:buClr>
                <a:schemeClr val="accent2"/>
              </a:buClr>
              <a:buFont typeface="Times" panose="02020603050405020304" pitchFamily="18" charset="0"/>
              <a:buChar char="•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defTabSz="912813">
              <a:spcBef>
                <a:spcPct val="20000"/>
              </a:spcBef>
              <a:buClr>
                <a:schemeClr val="accent2"/>
              </a:buClr>
              <a:buFont typeface="Times" panose="02020603050405020304" pitchFamily="18" charset="0"/>
              <a:buChar char="•"/>
              <a:defRPr sz="14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defTabSz="912813">
              <a:spcBef>
                <a:spcPct val="20000"/>
              </a:spcBef>
              <a:buClr>
                <a:schemeClr val="accent2"/>
              </a:buClr>
              <a:buFont typeface="Times" panose="02020603050405020304" pitchFamily="18" charset="0"/>
              <a:buChar char="•"/>
              <a:defRPr sz="11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defTabSz="912813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Times" panose="02020603050405020304" pitchFamily="18" charset="0"/>
              <a:buChar char="•"/>
              <a:defRPr sz="11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defTabSz="912813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Times" panose="02020603050405020304" pitchFamily="18" charset="0"/>
              <a:buChar char="•"/>
              <a:defRPr sz="11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defTabSz="912813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Times" panose="02020603050405020304" pitchFamily="18" charset="0"/>
              <a:buChar char="•"/>
              <a:defRPr sz="11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defTabSz="912813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Times" panose="02020603050405020304" pitchFamily="18" charset="0"/>
              <a:buChar char="•"/>
              <a:defRPr sz="11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lnSpc>
                <a:spcPct val="80000"/>
              </a:lnSpc>
            </a:pPr>
            <a:endParaRPr lang="en-US" altLang="en-US" sz="1500" b="1"/>
          </a:p>
        </p:txBody>
      </p:sp>
      <p:sp>
        <p:nvSpPr>
          <p:cNvPr id="32773" name="Rectangle 6">
            <a:extLst>
              <a:ext uri="{FF2B5EF4-FFF2-40B4-BE49-F238E27FC236}">
                <a16:creationId xmlns:a16="http://schemas.microsoft.com/office/drawing/2014/main" id="{BC61DDB9-5C4F-49DF-87DC-C5A68CF2541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84663" y="1341438"/>
            <a:ext cx="4751833" cy="4824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220" tIns="45609" rIns="91220" bIns="45609"/>
          <a:lstStyle>
            <a:lvl1pPr marL="341313" indent="-341313" defTabSz="912813">
              <a:spcBef>
                <a:spcPct val="20000"/>
              </a:spcBef>
              <a:buClr>
                <a:schemeClr val="accent2"/>
              </a:buClr>
              <a:buFont typeface="Times" panose="02020603050405020304" pitchFamily="18" charset="0"/>
              <a:buChar char="•"/>
              <a:defRPr sz="25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7338" defTabSz="912813">
              <a:spcBef>
                <a:spcPct val="20000"/>
              </a:spcBef>
              <a:buClr>
                <a:schemeClr val="accent2"/>
              </a:buClr>
              <a:buFont typeface="Times" panose="02020603050405020304" pitchFamily="18" charset="0"/>
              <a:buChar char="•"/>
              <a:defRPr sz="21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defTabSz="912813">
              <a:spcBef>
                <a:spcPct val="20000"/>
              </a:spcBef>
              <a:buClr>
                <a:schemeClr val="accent2"/>
              </a:buClr>
              <a:buFont typeface="Times" panose="02020603050405020304" pitchFamily="18" charset="0"/>
              <a:buChar char="•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defTabSz="912813">
              <a:spcBef>
                <a:spcPct val="20000"/>
              </a:spcBef>
              <a:buClr>
                <a:schemeClr val="accent2"/>
              </a:buClr>
              <a:buFont typeface="Times" panose="02020603050405020304" pitchFamily="18" charset="0"/>
              <a:buChar char="•"/>
              <a:defRPr sz="14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defTabSz="912813">
              <a:spcBef>
                <a:spcPct val="20000"/>
              </a:spcBef>
              <a:buClr>
                <a:schemeClr val="accent2"/>
              </a:buClr>
              <a:buFont typeface="Times" panose="02020603050405020304" pitchFamily="18" charset="0"/>
              <a:buChar char="•"/>
              <a:defRPr sz="11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defTabSz="912813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Times" panose="02020603050405020304" pitchFamily="18" charset="0"/>
              <a:buChar char="•"/>
              <a:defRPr sz="11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defTabSz="912813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Times" panose="02020603050405020304" pitchFamily="18" charset="0"/>
              <a:buChar char="•"/>
              <a:defRPr sz="11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defTabSz="912813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Times" panose="02020603050405020304" pitchFamily="18" charset="0"/>
              <a:buChar char="•"/>
              <a:defRPr sz="11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defTabSz="912813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Times" panose="02020603050405020304" pitchFamily="18" charset="0"/>
              <a:buChar char="•"/>
              <a:defRPr sz="11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buFont typeface="Times" panose="02020603050405020304" pitchFamily="18" charset="0"/>
              <a:buNone/>
            </a:pPr>
            <a:r>
              <a:rPr lang="fi-FI" altLang="en-US" sz="1200" b="1" dirty="0"/>
              <a:t>Kansalaisjärjestöt, harrastukset, seurakunta yms.:</a:t>
            </a:r>
          </a:p>
          <a:p>
            <a:pPr eaLnBrk="1" hangingPunct="1"/>
            <a:r>
              <a:rPr lang="fi-FI" altLang="en-US" sz="1200" dirty="0"/>
              <a:t>Eri järjestöt (</a:t>
            </a:r>
            <a:r>
              <a:rPr lang="fi-FI" altLang="en-US" sz="1200" dirty="0" err="1"/>
              <a:t>Youth</a:t>
            </a:r>
            <a:r>
              <a:rPr lang="fi-FI" altLang="en-US" sz="1200" dirty="0"/>
              <a:t> </a:t>
            </a:r>
            <a:r>
              <a:rPr lang="fi-FI" altLang="en-US" sz="1200" dirty="0" err="1"/>
              <a:t>Against</a:t>
            </a:r>
            <a:r>
              <a:rPr lang="fi-FI" altLang="en-US" sz="1200" dirty="0"/>
              <a:t> </a:t>
            </a:r>
            <a:r>
              <a:rPr lang="fi-FI" altLang="en-US" sz="1200" dirty="0" err="1"/>
              <a:t>Drugs</a:t>
            </a:r>
            <a:r>
              <a:rPr lang="fi-FI" altLang="en-US" sz="1200" dirty="0"/>
              <a:t> ry, Suomen Punainen Risti, Mannerheimin lastensuojeluliitto, Nuorten palvelu, Nuorten Ystävät jne.)</a:t>
            </a:r>
          </a:p>
          <a:p>
            <a:pPr eaLnBrk="1" hangingPunct="1"/>
            <a:r>
              <a:rPr lang="fi-FI" altLang="en-US" sz="1200" dirty="0"/>
              <a:t>Seurakunta (nuorisotyöntekijät, nuorisopapit, kerhonohjaajat)</a:t>
            </a:r>
          </a:p>
          <a:p>
            <a:pPr eaLnBrk="1" hangingPunct="1"/>
            <a:r>
              <a:rPr lang="fi-FI" altLang="en-US" sz="1200" dirty="0"/>
              <a:t>Nettineuvontapalvelut (</a:t>
            </a:r>
            <a:r>
              <a:rPr lang="fi-FI" altLang="en-US" sz="1200" dirty="0" err="1"/>
              <a:t>Sekasin</a:t>
            </a:r>
            <a:r>
              <a:rPr lang="fi-FI" altLang="en-US" sz="1200" dirty="0"/>
              <a:t> </a:t>
            </a:r>
            <a:r>
              <a:rPr lang="fi-FI" altLang="en-US" sz="1200" dirty="0" err="1"/>
              <a:t>chat</a:t>
            </a:r>
            <a:r>
              <a:rPr lang="fi-FI" altLang="en-US" sz="1200" dirty="0"/>
              <a:t>, Tukinet, </a:t>
            </a:r>
            <a:r>
              <a:rPr lang="fi-FI" altLang="en-US" sz="1200" dirty="0" err="1"/>
              <a:t>Helppimesta</a:t>
            </a:r>
            <a:r>
              <a:rPr lang="fi-FI" altLang="en-US" sz="1200" dirty="0"/>
              <a:t>, Lasten ja nuorten netti jne.)</a:t>
            </a:r>
          </a:p>
          <a:p>
            <a:pPr eaLnBrk="1" hangingPunct="1"/>
            <a:r>
              <a:rPr lang="fi-FI" altLang="en-US" sz="1200" dirty="0"/>
              <a:t>Palvelevat puhelimet (Irti Huumeista ry, Lasten ja nuorten palveleva puhelin, Ehyt työpaikoille)</a:t>
            </a:r>
          </a:p>
          <a:p>
            <a:pPr eaLnBrk="1" hangingPunct="1"/>
            <a:r>
              <a:rPr lang="fi-FI" altLang="en-US" sz="1200" dirty="0"/>
              <a:t>Katupäivystäjät</a:t>
            </a:r>
          </a:p>
          <a:p>
            <a:pPr eaLnBrk="1" hangingPunct="1"/>
            <a:r>
              <a:rPr lang="fi-FI" altLang="en-US" sz="1200" dirty="0"/>
              <a:t>Nuorisokahvilan pitäjät</a:t>
            </a:r>
          </a:p>
          <a:p>
            <a:pPr eaLnBrk="1" hangingPunct="1"/>
            <a:r>
              <a:rPr lang="fi-FI" altLang="en-US" sz="1200" dirty="0"/>
              <a:t>Harrastusryhmien vetäjät</a:t>
            </a:r>
          </a:p>
          <a:p>
            <a:pPr eaLnBrk="1" hangingPunct="1"/>
            <a:r>
              <a:rPr lang="fi-FI" altLang="en-US" sz="1200" b="1" dirty="0"/>
              <a:t>Vertaistoiminta ja oma-apu –ryhmät</a:t>
            </a:r>
          </a:p>
          <a:p>
            <a:pPr eaLnBrk="1" hangingPunct="1"/>
            <a:r>
              <a:rPr lang="fi-FI" altLang="en-US" sz="1200" b="1" dirty="0"/>
              <a:t>Erilaiset nettipalvelut</a:t>
            </a:r>
          </a:p>
          <a:p>
            <a:pPr eaLnBrk="1" hangingPunct="1"/>
            <a:endParaRPr lang="fi-FI" altLang="en-US" sz="1200" dirty="0"/>
          </a:p>
          <a:p>
            <a:pPr lvl="1" eaLnBrk="1" hangingPunct="1"/>
            <a:endParaRPr lang="fi-FI" altLang="en-US" sz="1200" dirty="0"/>
          </a:p>
          <a:p>
            <a:pPr eaLnBrk="1" hangingPunct="1">
              <a:buFont typeface="Times" panose="02020603050405020304" pitchFamily="18" charset="0"/>
              <a:buNone/>
            </a:pPr>
            <a:r>
              <a:rPr lang="fi-FI" altLang="en-US" sz="1200" b="1" dirty="0"/>
              <a:t>MYRKYTYSTIETOKESKUS 0800 147 111</a:t>
            </a:r>
          </a:p>
          <a:p>
            <a:pPr eaLnBrk="1" hangingPunct="1">
              <a:buFont typeface="Times" panose="02020603050405020304" pitchFamily="18" charset="0"/>
              <a:buNone/>
            </a:pPr>
            <a:r>
              <a:rPr lang="fi-FI" altLang="en-US" sz="1200" b="1" dirty="0"/>
              <a:t>RIKOSUHRIPÄIVYSTYS 116 006</a:t>
            </a:r>
          </a:p>
          <a:p>
            <a:pPr lvl="1" eaLnBrk="1" hangingPunct="1">
              <a:buFont typeface="Times" panose="02020603050405020304" pitchFamily="18" charset="0"/>
              <a:buNone/>
            </a:pPr>
            <a:r>
              <a:rPr lang="fi-FI" altLang="en-US" sz="1000" b="1" dirty="0"/>
              <a:t>(Ma-pe 9-20 ja ruotsiksi 12-14. Chat arkisin. Maksuton)</a:t>
            </a:r>
          </a:p>
          <a:p>
            <a:pPr eaLnBrk="1" hangingPunct="1">
              <a:buFont typeface="Times" panose="02020603050405020304" pitchFamily="18" charset="0"/>
              <a:buNone/>
            </a:pPr>
            <a:r>
              <a:rPr lang="fi-FI" altLang="en-US" sz="1200" b="1" dirty="0"/>
              <a:t>IRTI HUUMEISTA 0800 980 66</a:t>
            </a:r>
          </a:p>
        </p:txBody>
      </p:sp>
    </p:spTree>
  </p:cSld>
  <p:clrMapOvr>
    <a:masterClrMapping/>
  </p:clrMapOvr>
  <p:transition>
    <p:cover dir="r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5">
            <a:extLst>
              <a:ext uri="{FF2B5EF4-FFF2-40B4-BE49-F238E27FC236}">
                <a16:creationId xmlns:a16="http://schemas.microsoft.com/office/drawing/2014/main" id="{AE414CA6-B421-480F-8254-D8F88F8BB231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434975" y="620713"/>
            <a:ext cx="4857750" cy="541655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fi-FI" altLang="en-US" sz="2100"/>
              <a:t>Hoitoonhakeutuminen on prosessi, jota edeltää useita vaiheita</a:t>
            </a:r>
          </a:p>
          <a:p>
            <a:pPr eaLnBrk="1" hangingPunct="1">
              <a:lnSpc>
                <a:spcPct val="90000"/>
              </a:lnSpc>
            </a:pPr>
            <a:r>
              <a:rPr lang="fi-FI" altLang="en-US" sz="2100"/>
              <a:t>Jokaiselle löytyy sopiva hoito ja vaihtoehtoja on paljon</a:t>
            </a:r>
          </a:p>
          <a:p>
            <a:pPr eaLnBrk="1" hangingPunct="1">
              <a:lnSpc>
                <a:spcPct val="90000"/>
              </a:lnSpc>
            </a:pPr>
            <a:r>
              <a:rPr lang="fi-FI" altLang="en-US" sz="2100"/>
              <a:t>Hyvä hoito sisältää myös jälkityön ja se hoitaa fyysisesti, psyykkisesti, henkisesti ja sosiaalisesti</a:t>
            </a:r>
          </a:p>
          <a:p>
            <a:pPr eaLnBrk="1" hangingPunct="1">
              <a:lnSpc>
                <a:spcPct val="90000"/>
              </a:lnSpc>
            </a:pPr>
            <a:r>
              <a:rPr lang="fi-FI" altLang="en-US" sz="2100"/>
              <a:t>Hoitoon pääseminen voi kuitenkin olla joskus haastavaa (kun rahat on loppu…)</a:t>
            </a:r>
          </a:p>
          <a:p>
            <a:pPr eaLnBrk="1" hangingPunct="1">
              <a:lnSpc>
                <a:spcPct val="90000"/>
              </a:lnSpc>
            </a:pPr>
            <a:r>
              <a:rPr lang="fi-FI" altLang="en-US" sz="2100"/>
              <a:t>Me voimme käynnistää harkinnan, hoitoon-hakeutumisen, antaa yhteystietoja ja kannustaa.</a:t>
            </a:r>
          </a:p>
        </p:txBody>
      </p:sp>
      <p:pic>
        <p:nvPicPr>
          <p:cNvPr id="34819" name="Picture 9" descr="MCPE03328A0000[1]">
            <a:extLst>
              <a:ext uri="{FF2B5EF4-FFF2-40B4-BE49-F238E27FC236}">
                <a16:creationId xmlns:a16="http://schemas.microsoft.com/office/drawing/2014/main" id="{DCF88BD0-EB5A-4B8A-9249-EEDF4CBD8CE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7400" y="2420938"/>
            <a:ext cx="2735263" cy="2627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cover dir="r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>
            <a:extLst>
              <a:ext uri="{FF2B5EF4-FFF2-40B4-BE49-F238E27FC236}">
                <a16:creationId xmlns:a16="http://schemas.microsoft.com/office/drawing/2014/main" id="{D8F48791-81D8-42E0-9E4A-5E448982D6F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95288" y="398463"/>
            <a:ext cx="6588125" cy="1243012"/>
          </a:xfrm>
        </p:spPr>
        <p:txBody>
          <a:bodyPr/>
          <a:lstStyle/>
          <a:p>
            <a:pPr eaLnBrk="1" hangingPunct="1"/>
            <a:r>
              <a:rPr lang="fi-FI" altLang="en-US" b="1"/>
              <a:t>Hoitoon, katkolle, kuntoutukseen, avopalveluihin?</a:t>
            </a:r>
            <a:br>
              <a:rPr lang="fi-FI" altLang="en-US" sz="3200" b="1"/>
            </a:br>
            <a:endParaRPr lang="fi-FI" altLang="en-US" sz="3200" b="1"/>
          </a:p>
        </p:txBody>
      </p:sp>
      <p:sp>
        <p:nvSpPr>
          <p:cNvPr id="16387" name="Rectangle 3">
            <a:extLst>
              <a:ext uri="{FF2B5EF4-FFF2-40B4-BE49-F238E27FC236}">
                <a16:creationId xmlns:a16="http://schemas.microsoft.com/office/drawing/2014/main" id="{1080103B-6125-4DA4-8BFA-D0128C32C4C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4213" y="1773238"/>
            <a:ext cx="8278812" cy="4695825"/>
          </a:xfrm>
        </p:spPr>
        <p:txBody>
          <a:bodyPr/>
          <a:lstStyle/>
          <a:p>
            <a:pPr eaLnBrk="1" hangingPunct="1"/>
            <a:r>
              <a:rPr lang="fi-FI" altLang="en-US" b="1"/>
              <a:t>Kuka puuttuu/ketkä puuttuvat?</a:t>
            </a:r>
          </a:p>
          <a:p>
            <a:pPr eaLnBrk="1" hangingPunct="1">
              <a:buFont typeface="Times" panose="02020603050405020304" pitchFamily="18" charset="0"/>
              <a:buNone/>
            </a:pPr>
            <a:r>
              <a:rPr lang="fi-FI" altLang="en-US" b="1"/>
              <a:t> -&gt;Tunnistaminen!</a:t>
            </a:r>
          </a:p>
          <a:p>
            <a:pPr eaLnBrk="1" hangingPunct="1"/>
            <a:r>
              <a:rPr lang="fi-FI" altLang="en-US" b="1"/>
              <a:t>Tilannekartoitus, palveluihin ohjaus?     </a:t>
            </a:r>
          </a:p>
          <a:p>
            <a:pPr eaLnBrk="1" hangingPunct="1">
              <a:buFont typeface="Times" panose="02020603050405020304" pitchFamily="18" charset="0"/>
              <a:buNone/>
            </a:pPr>
            <a:r>
              <a:rPr lang="fi-FI" altLang="en-US" b="1"/>
              <a:t>-&gt; Luottamus!</a:t>
            </a:r>
          </a:p>
          <a:p>
            <a:pPr eaLnBrk="1" hangingPunct="1"/>
            <a:r>
              <a:rPr lang="fi-FI" altLang="en-US" b="1"/>
              <a:t>Hoidontarpeen arviointi, hoitojatkumon valmistelu	        </a:t>
            </a:r>
          </a:p>
          <a:p>
            <a:pPr eaLnBrk="1" hangingPunct="1"/>
            <a:r>
              <a:rPr lang="fi-FI" altLang="en-US" b="1"/>
              <a:t>Motivoitumisen tukeminen!</a:t>
            </a:r>
          </a:p>
          <a:p>
            <a:pPr eaLnBrk="1" hangingPunct="1"/>
            <a:r>
              <a:rPr lang="fi-FI" altLang="en-US" b="1"/>
              <a:t>Hoito -&gt; Tieto hoitovaihtoehdoista	</a:t>
            </a:r>
          </a:p>
          <a:p>
            <a:pPr eaLnBrk="1" hangingPunct="1"/>
            <a:r>
              <a:rPr lang="fi-FI" altLang="en-US" b="1"/>
              <a:t>Jälkityö -&gt; Kannustus! Ideointi!</a:t>
            </a:r>
          </a:p>
          <a:p>
            <a:pPr eaLnBrk="1" hangingPunct="1">
              <a:buFont typeface="Times" panose="02020603050405020304" pitchFamily="18" charset="0"/>
              <a:buNone/>
            </a:pPr>
            <a:r>
              <a:rPr lang="fi-FI" altLang="en-US" sz="2400"/>
              <a:t>			</a:t>
            </a:r>
          </a:p>
        </p:txBody>
      </p:sp>
    </p:spTree>
  </p:cSld>
  <p:clrMapOvr>
    <a:masterClrMapping/>
  </p:clrMapOvr>
  <p:transition>
    <p:cover dir="r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>
            <a:extLst>
              <a:ext uri="{FF2B5EF4-FFF2-40B4-BE49-F238E27FC236}">
                <a16:creationId xmlns:a16="http://schemas.microsoft.com/office/drawing/2014/main" id="{5543C4DF-0DF4-4303-8678-03A5DAF447C9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fi-FI" altLang="en-US"/>
              <a:t>Ennakkotehtävä:</a:t>
            </a:r>
          </a:p>
        </p:txBody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84F83DED-EF84-499D-978A-E48907E1EF98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fi-FI" altLang="en-US"/>
              <a:t>Ota selvää alueen päihdepalveluista ja vastaa seuraaviin kysymyksiin</a:t>
            </a:r>
          </a:p>
        </p:txBody>
      </p:sp>
      <p:pic>
        <p:nvPicPr>
          <p:cNvPr id="18436" name="Kuva 1">
            <a:extLst>
              <a:ext uri="{FF2B5EF4-FFF2-40B4-BE49-F238E27FC236}">
                <a16:creationId xmlns:a16="http://schemas.microsoft.com/office/drawing/2014/main" id="{00DFBADE-4508-40CE-982A-4C2B1A8DC38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6325" y="1628775"/>
            <a:ext cx="2428875" cy="1619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cover dir="r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>
            <a:extLst>
              <a:ext uri="{FF2B5EF4-FFF2-40B4-BE49-F238E27FC236}">
                <a16:creationId xmlns:a16="http://schemas.microsoft.com/office/drawing/2014/main" id="{0830C84F-BC42-47C0-A182-29278A99146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63575" y="954088"/>
            <a:ext cx="6588125" cy="1243012"/>
          </a:xfrm>
        </p:spPr>
        <p:txBody>
          <a:bodyPr/>
          <a:lstStyle/>
          <a:p>
            <a:pPr eaLnBrk="1" hangingPunct="1"/>
            <a:br>
              <a:rPr lang="fi-FI" altLang="en-US" b="1"/>
            </a:br>
            <a:r>
              <a:rPr lang="fi-FI" altLang="en-US" b="1"/>
              <a:t>1. 14 –vuotias nuori on käyttänyt päihteitä jonkin aikaa. Mihin tukipalveluihin ohjaat hänet?</a:t>
            </a:r>
            <a:endParaRPr lang="fi-FI" altLang="en-US" b="1" u="sng"/>
          </a:p>
        </p:txBody>
      </p:sp>
      <p:sp>
        <p:nvSpPr>
          <p:cNvPr id="20483" name="Rectangle 3">
            <a:extLst>
              <a:ext uri="{FF2B5EF4-FFF2-40B4-BE49-F238E27FC236}">
                <a16:creationId xmlns:a16="http://schemas.microsoft.com/office/drawing/2014/main" id="{B6D7408F-2792-4FD7-8D5B-48236269C277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395288" y="2439988"/>
            <a:ext cx="8318500" cy="3101975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Times" panose="02020603050405020304" pitchFamily="18" charset="0"/>
              <a:buNone/>
            </a:pPr>
            <a:endParaRPr lang="sv-SE" altLang="en-US" sz="1600" b="1"/>
          </a:p>
          <a:p>
            <a:pPr eaLnBrk="1" hangingPunct="1">
              <a:lnSpc>
                <a:spcPct val="80000"/>
              </a:lnSpc>
              <a:buFont typeface="Times" panose="02020603050405020304" pitchFamily="18" charset="0"/>
              <a:buNone/>
            </a:pPr>
            <a:endParaRPr lang="fi-FI" altLang="en-US" sz="1800"/>
          </a:p>
          <a:p>
            <a:pPr lvl="1" indent="-285750">
              <a:lnSpc>
                <a:spcPct val="107000"/>
              </a:lnSpc>
              <a:buFont typeface="Verdana" panose="020B0604030504040204" pitchFamily="34" charset="0"/>
              <a:buAutoNum type="alphaLcPeriod"/>
            </a:pPr>
            <a:r>
              <a:rPr lang="fi-FI" altLang="en-US" sz="2400">
                <a:ea typeface="Calibri" panose="020F0502020204030204" pitchFamily="34" charset="0"/>
                <a:cs typeface="Times New Roman" panose="02020603050405020304" pitchFamily="18" charset="0"/>
              </a:rPr>
              <a:t> Maanantaina klo 14, ei akuutti tilanne</a:t>
            </a:r>
          </a:p>
          <a:p>
            <a:pPr lvl="1" indent="-285750">
              <a:lnSpc>
                <a:spcPct val="107000"/>
              </a:lnSpc>
              <a:buFont typeface="Verdana" panose="020B0604030504040204" pitchFamily="34" charset="0"/>
              <a:buAutoNum type="alphaLcPeriod"/>
            </a:pPr>
            <a:endParaRPr lang="en-US" altLang="en-US" sz="320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1" indent="-285750">
              <a:lnSpc>
                <a:spcPct val="107000"/>
              </a:lnSpc>
              <a:spcAft>
                <a:spcPts val="800"/>
              </a:spcAft>
              <a:buFont typeface="Verdana" panose="020B0604030504040204" pitchFamily="34" charset="0"/>
              <a:buAutoNum type="alphaLcPeriod"/>
            </a:pPr>
            <a:r>
              <a:rPr lang="fi-FI" altLang="en-US" sz="2400">
                <a:ea typeface="Calibri" panose="020F0502020204030204" pitchFamily="34" charset="0"/>
                <a:cs typeface="Times New Roman" panose="02020603050405020304" pitchFamily="18" charset="0"/>
              </a:rPr>
              <a:t> Lauantaina klo 22.30. </a:t>
            </a:r>
            <a:br>
              <a:rPr lang="fi-FI" altLang="en-US" sz="2400"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fi-FI" altLang="en-US" sz="2400">
                <a:ea typeface="Calibri" panose="020F0502020204030204" pitchFamily="34" charset="0"/>
                <a:cs typeface="Times New Roman" panose="02020603050405020304" pitchFamily="18" charset="0"/>
              </a:rPr>
              <a:t>Nuori on huonossa kunnossa, </a:t>
            </a:r>
            <a:br>
              <a:rPr lang="fi-FI" altLang="en-US" sz="2400"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fi-FI" altLang="en-US" sz="2400">
                <a:ea typeface="Calibri" panose="020F0502020204030204" pitchFamily="34" charset="0"/>
                <a:cs typeface="Times New Roman" panose="02020603050405020304" pitchFamily="18" charset="0"/>
              </a:rPr>
              <a:t>eikä voi mennä esim. kotiin.  </a:t>
            </a:r>
            <a:endParaRPr lang="fi-FI" altLang="en-US" sz="1800"/>
          </a:p>
          <a:p>
            <a:pPr eaLnBrk="1" hangingPunct="1">
              <a:lnSpc>
                <a:spcPct val="80000"/>
              </a:lnSpc>
              <a:buFont typeface="Times" panose="02020603050405020304" pitchFamily="18" charset="0"/>
              <a:buNone/>
            </a:pPr>
            <a:r>
              <a:rPr lang="fi-FI" altLang="en-US" sz="1600"/>
              <a:t>	</a:t>
            </a:r>
            <a:endParaRPr lang="fi-FI" altLang="en-US" sz="1600" b="1"/>
          </a:p>
        </p:txBody>
      </p:sp>
      <p:sp>
        <p:nvSpPr>
          <p:cNvPr id="20484" name="Suorakulmio 3">
            <a:extLst>
              <a:ext uri="{FF2B5EF4-FFF2-40B4-BE49-F238E27FC236}">
                <a16:creationId xmlns:a16="http://schemas.microsoft.com/office/drawing/2014/main" id="{050D45C2-9862-4766-9FD3-9D0DDFC89F2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2938" y="1214438"/>
            <a:ext cx="18415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Font typeface="Times" panose="02020603050405020304" pitchFamily="18" charset="0"/>
              <a:buChar char="•"/>
              <a:defRPr sz="25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Times" panose="02020603050405020304" pitchFamily="18" charset="0"/>
              <a:buChar char="•"/>
              <a:defRPr sz="21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Times" panose="02020603050405020304" pitchFamily="18" charset="0"/>
              <a:buChar char="•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Font typeface="Times" panose="02020603050405020304" pitchFamily="18" charset="0"/>
              <a:buChar char="•"/>
              <a:defRPr sz="14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Font typeface="Times" panose="02020603050405020304" pitchFamily="18" charset="0"/>
              <a:buChar char="•"/>
              <a:defRPr sz="11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Times" panose="02020603050405020304" pitchFamily="18" charset="0"/>
              <a:buChar char="•"/>
              <a:defRPr sz="11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Times" panose="02020603050405020304" pitchFamily="18" charset="0"/>
              <a:buChar char="•"/>
              <a:defRPr sz="11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Times" panose="02020603050405020304" pitchFamily="18" charset="0"/>
              <a:buChar char="•"/>
              <a:defRPr sz="11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Times" panose="02020603050405020304" pitchFamily="18" charset="0"/>
              <a:buChar char="•"/>
              <a:defRPr sz="11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>
              <a:latin typeface="Times New Roman" panose="02020603050405020304" pitchFamily="18" charset="0"/>
            </a:endParaRPr>
          </a:p>
        </p:txBody>
      </p:sp>
      <p:pic>
        <p:nvPicPr>
          <p:cNvPr id="20485" name="Kuva 2">
            <a:extLst>
              <a:ext uri="{FF2B5EF4-FFF2-40B4-BE49-F238E27FC236}">
                <a16:creationId xmlns:a16="http://schemas.microsoft.com/office/drawing/2014/main" id="{834BED84-645D-47E7-827E-32BE861C072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03988" y="3879850"/>
            <a:ext cx="2244725" cy="2049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cover dir="r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>
            <a:extLst>
              <a:ext uri="{FF2B5EF4-FFF2-40B4-BE49-F238E27FC236}">
                <a16:creationId xmlns:a16="http://schemas.microsoft.com/office/drawing/2014/main" id="{F4504FF6-EBC6-418D-9C3F-DE8117EFAF7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42988" y="1125538"/>
            <a:ext cx="7210425" cy="1655762"/>
          </a:xfrm>
        </p:spPr>
        <p:txBody>
          <a:bodyPr/>
          <a:lstStyle/>
          <a:p>
            <a:pPr eaLnBrk="1" hangingPunct="1"/>
            <a:r>
              <a:rPr lang="fi-FI" altLang="en-US" b="1"/>
              <a:t>2. 41 –vuotias tarvitsee tukea päihteiden käytön vähentämiseen. Mihin ohjaat?</a:t>
            </a:r>
          </a:p>
        </p:txBody>
      </p:sp>
      <p:sp>
        <p:nvSpPr>
          <p:cNvPr id="22531" name="Rectangle 3">
            <a:extLst>
              <a:ext uri="{FF2B5EF4-FFF2-40B4-BE49-F238E27FC236}">
                <a16:creationId xmlns:a16="http://schemas.microsoft.com/office/drawing/2014/main" id="{BDD6BE61-D7D9-4C4F-B865-97AEC2764F7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00113" y="3141663"/>
            <a:ext cx="6616700" cy="2447925"/>
          </a:xfrm>
        </p:spPr>
        <p:txBody>
          <a:bodyPr/>
          <a:lstStyle/>
          <a:p>
            <a:pPr lvl="1" indent="-285750">
              <a:lnSpc>
                <a:spcPct val="107000"/>
              </a:lnSpc>
              <a:buFont typeface="Verdana" panose="020B0604030504040204" pitchFamily="34" charset="0"/>
              <a:buAutoNum type="alphaLcPeriod"/>
            </a:pPr>
            <a:r>
              <a:rPr lang="fi-FI" altLang="en-US" sz="2400">
                <a:ea typeface="Calibri" panose="020F0502020204030204" pitchFamily="34" charset="0"/>
                <a:cs typeface="Times New Roman" panose="02020603050405020304" pitchFamily="18" charset="0"/>
              </a:rPr>
              <a:t>Töissä käyvä</a:t>
            </a:r>
          </a:p>
          <a:p>
            <a:pPr lvl="1" indent="-285750">
              <a:lnSpc>
                <a:spcPct val="107000"/>
              </a:lnSpc>
              <a:buFont typeface="Verdana" panose="020B0604030504040204" pitchFamily="34" charset="0"/>
              <a:buAutoNum type="alphaLcPeriod"/>
            </a:pPr>
            <a:endParaRPr lang="en-US" altLang="en-US" sz="320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1" indent="-285750">
              <a:lnSpc>
                <a:spcPct val="107000"/>
              </a:lnSpc>
              <a:spcAft>
                <a:spcPts val="800"/>
              </a:spcAft>
              <a:buFont typeface="Verdana" panose="020B0604030504040204" pitchFamily="34" charset="0"/>
              <a:buAutoNum type="alphaLcPeriod"/>
            </a:pPr>
            <a:r>
              <a:rPr lang="fi-FI" altLang="en-US" sz="2400">
                <a:ea typeface="Calibri" panose="020F0502020204030204" pitchFamily="34" charset="0"/>
                <a:cs typeface="Times New Roman" panose="02020603050405020304" pitchFamily="18" charset="0"/>
              </a:rPr>
              <a:t>Työtön</a:t>
            </a:r>
            <a:endParaRPr lang="en-US" altLang="en-US" sz="320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eaLnBrk="1" hangingPunct="1"/>
            <a:endParaRPr lang="fi-FI" altLang="en-US" sz="1800"/>
          </a:p>
        </p:txBody>
      </p:sp>
      <p:pic>
        <p:nvPicPr>
          <p:cNvPr id="22532" name="Kuva 1">
            <a:extLst>
              <a:ext uri="{FF2B5EF4-FFF2-40B4-BE49-F238E27FC236}">
                <a16:creationId xmlns:a16="http://schemas.microsoft.com/office/drawing/2014/main" id="{B1E150CA-6A8F-4059-9B59-F804714975F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00563" y="2782888"/>
            <a:ext cx="4572000" cy="3238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cover dir="r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>
            <a:extLst>
              <a:ext uri="{FF2B5EF4-FFF2-40B4-BE49-F238E27FC236}">
                <a16:creationId xmlns:a16="http://schemas.microsoft.com/office/drawing/2014/main" id="{D82083F6-34BB-42AA-B2F9-4F7F5657249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39750" y="1052513"/>
            <a:ext cx="7561263" cy="1584325"/>
          </a:xfrm>
        </p:spPr>
        <p:txBody>
          <a:bodyPr/>
          <a:lstStyle/>
          <a:p>
            <a:r>
              <a:rPr lang="fi-FI" altLang="en-US" b="1"/>
              <a:t>3. 72 –vuotiaan kohdalla on herännyt huoli lääkkeiden ja päihteiden yhteiskäytöstä. Mihin ohjaat?</a:t>
            </a:r>
            <a:endParaRPr lang="en-US" altLang="en-US" b="1"/>
          </a:p>
        </p:txBody>
      </p:sp>
      <p:pic>
        <p:nvPicPr>
          <p:cNvPr id="24579" name="Kuva 1">
            <a:extLst>
              <a:ext uri="{FF2B5EF4-FFF2-40B4-BE49-F238E27FC236}">
                <a16:creationId xmlns:a16="http://schemas.microsoft.com/office/drawing/2014/main" id="{00A20856-2CDD-4C0D-B533-B36CDA4C79A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3938" y="3284538"/>
            <a:ext cx="3529012" cy="2352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cover dir="r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Otsikko 1">
            <a:extLst>
              <a:ext uri="{FF2B5EF4-FFF2-40B4-BE49-F238E27FC236}">
                <a16:creationId xmlns:a16="http://schemas.microsoft.com/office/drawing/2014/main" id="{FA24D8F6-D619-4524-B247-4ED563F288C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971550" y="1052513"/>
            <a:ext cx="7200900" cy="2139950"/>
          </a:xfrm>
        </p:spPr>
        <p:txBody>
          <a:bodyPr/>
          <a:lstStyle/>
          <a:p>
            <a:r>
              <a:rPr lang="fi-FI" altLang="en-US" b="1"/>
              <a:t>4. Mitä kolmannen sektorin päihdepalveluita paikkakunnaltasi löytyy? Nimeä joitakin.</a:t>
            </a:r>
            <a:endParaRPr lang="en-US" altLang="en-US" b="1"/>
          </a:p>
        </p:txBody>
      </p:sp>
      <p:pic>
        <p:nvPicPr>
          <p:cNvPr id="26627" name="Sisällön paikkamerkki 1">
            <a:extLst>
              <a:ext uri="{FF2B5EF4-FFF2-40B4-BE49-F238E27FC236}">
                <a16:creationId xmlns:a16="http://schemas.microsoft.com/office/drawing/2014/main" id="{ECD4711D-C1FF-48D8-80A1-C7C36B4D0310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843213" y="3429000"/>
            <a:ext cx="3073400" cy="2052638"/>
          </a:xfrm>
        </p:spPr>
      </p:pic>
    </p:spTree>
  </p:cSld>
  <p:clrMapOvr>
    <a:masterClrMapping/>
  </p:clrMapOvr>
  <p:transition>
    <p:cover dir="r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Otsikko 1">
            <a:extLst>
              <a:ext uri="{FF2B5EF4-FFF2-40B4-BE49-F238E27FC236}">
                <a16:creationId xmlns:a16="http://schemas.microsoft.com/office/drawing/2014/main" id="{E171CA53-1D1A-498D-9197-68FD7259D42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92125" y="476250"/>
            <a:ext cx="4530725" cy="1058863"/>
          </a:xfrm>
        </p:spPr>
        <p:txBody>
          <a:bodyPr/>
          <a:lstStyle/>
          <a:p>
            <a:r>
              <a:rPr lang="fi-FI" altLang="en-US" b="1" u="sng"/>
              <a:t>Ylimääräinen:</a:t>
            </a:r>
            <a:endParaRPr lang="en-US" altLang="en-US" b="1" u="sng"/>
          </a:p>
        </p:txBody>
      </p:sp>
      <p:sp>
        <p:nvSpPr>
          <p:cNvPr id="19459" name="Sisällön paikkamerkki 2">
            <a:extLst>
              <a:ext uri="{FF2B5EF4-FFF2-40B4-BE49-F238E27FC236}">
                <a16:creationId xmlns:a16="http://schemas.microsoft.com/office/drawing/2014/main" id="{515FDE64-EBFC-4F03-BADF-A081C788DC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5650" y="1844675"/>
            <a:ext cx="8169275" cy="2109788"/>
          </a:xfrm>
        </p:spPr>
        <p:txBody>
          <a:bodyPr/>
          <a:lstStyle/>
          <a:p>
            <a:pPr marL="0" indent="0">
              <a:buFont typeface="Times" panose="02020603050405020304" pitchFamily="18" charset="0"/>
              <a:buNone/>
              <a:defRPr/>
            </a:pPr>
            <a:r>
              <a:rPr lang="fi-FI" altLang="en-US" dirty="0"/>
              <a:t>Suonen sisäisesti päihteitä käyttävä ihminen, joka haluaa hoitoon </a:t>
            </a:r>
          </a:p>
          <a:p>
            <a:pPr>
              <a:defRPr/>
            </a:pPr>
            <a:endParaRPr lang="fi-FI" altLang="en-US" sz="1200" dirty="0"/>
          </a:p>
          <a:p>
            <a:pPr>
              <a:defRPr/>
            </a:pPr>
            <a:r>
              <a:rPr lang="fi-FI" altLang="en-US" dirty="0"/>
              <a:t>A. omalla paikkakunnallaan</a:t>
            </a:r>
          </a:p>
          <a:p>
            <a:pPr>
              <a:defRPr/>
            </a:pPr>
            <a:r>
              <a:rPr lang="fi-FI" altLang="en-US" dirty="0"/>
              <a:t>B. vieraalla paikkakunnalla</a:t>
            </a:r>
          </a:p>
          <a:p>
            <a:pPr>
              <a:defRPr/>
            </a:pPr>
            <a:endParaRPr lang="en-US" altLang="en-US" dirty="0"/>
          </a:p>
        </p:txBody>
      </p:sp>
      <p:pic>
        <p:nvPicPr>
          <p:cNvPr id="28676" name="Kuva 1">
            <a:extLst>
              <a:ext uri="{FF2B5EF4-FFF2-40B4-BE49-F238E27FC236}">
                <a16:creationId xmlns:a16="http://schemas.microsoft.com/office/drawing/2014/main" id="{50EE1651-143A-4BEF-9C83-A5DE3047033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688" y="2781300"/>
            <a:ext cx="2152650" cy="3238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cover dir="r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>
            <a:extLst>
              <a:ext uri="{FF2B5EF4-FFF2-40B4-BE49-F238E27FC236}">
                <a16:creationId xmlns:a16="http://schemas.microsoft.com/office/drawing/2014/main" id="{C199648D-83A3-45B5-8FBD-D6E4213F77A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i-FI" altLang="en-US" b="1"/>
              <a:t>Hoitoonohjaus</a:t>
            </a:r>
          </a:p>
        </p:txBody>
      </p:sp>
      <p:sp>
        <p:nvSpPr>
          <p:cNvPr id="30723" name="Rectangle 3">
            <a:extLst>
              <a:ext uri="{FF2B5EF4-FFF2-40B4-BE49-F238E27FC236}">
                <a16:creationId xmlns:a16="http://schemas.microsoft.com/office/drawing/2014/main" id="{A3F60C04-36BA-47B1-AA71-737046BDF71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fi-FI" altLang="en-US" dirty="0"/>
              <a:t>Akuutti tilanne: terveyskeskus, päihdepoliklinikka tai muut päihdeyksiköt</a:t>
            </a:r>
          </a:p>
          <a:p>
            <a:pPr eaLnBrk="1" hangingPunct="1"/>
            <a:r>
              <a:rPr lang="fi-FI" altLang="en-US" dirty="0"/>
              <a:t>Hoidon tarpeen kartoitus: A-klinikkasäätiö, sosiaalikeskus tai terveyskeskus</a:t>
            </a:r>
          </a:p>
          <a:p>
            <a:pPr eaLnBrk="1" hangingPunct="1"/>
            <a:r>
              <a:rPr lang="fi-FI" altLang="en-US" dirty="0"/>
              <a:t>Jatkohoito: katkaisuun lääkärin lähete ja kuntoutukseen sosiaalityöntekijän maksusitoumus</a:t>
            </a:r>
          </a:p>
          <a:p>
            <a:pPr eaLnBrk="1" hangingPunct="1"/>
            <a:r>
              <a:rPr lang="fi-FI" altLang="en-US" dirty="0">
                <a:hlinkClick r:id="rId3"/>
              </a:rPr>
              <a:t>https://paihdelinkki.fi/fi/mista-apua/hoitopaikat</a:t>
            </a:r>
            <a:endParaRPr lang="fi-FI" altLang="en-US" dirty="0"/>
          </a:p>
          <a:p>
            <a:pPr eaLnBrk="1" hangingPunct="1"/>
            <a:endParaRPr lang="fi-FI" altLang="en-US" dirty="0"/>
          </a:p>
          <a:p>
            <a:pPr eaLnBrk="1" hangingPunct="1"/>
            <a:endParaRPr lang="fi-FI" altLang="en-US" dirty="0"/>
          </a:p>
          <a:p>
            <a:pPr eaLnBrk="1" hangingPunct="1"/>
            <a:endParaRPr lang="fi-FI" altLang="en-US" dirty="0"/>
          </a:p>
        </p:txBody>
      </p:sp>
    </p:spTree>
  </p:cSld>
  <p:clrMapOvr>
    <a:masterClrMapping/>
  </p:clrMapOvr>
  <p:transition>
    <p:cover dir="r"/>
  </p:transition>
</p:sld>
</file>

<file path=ppt/theme/theme1.xml><?xml version="1.0" encoding="utf-8"?>
<a:theme xmlns:a="http://schemas.openxmlformats.org/drawingml/2006/main" name="Oletusrakenne">
  <a:themeElements>
    <a:clrScheme name="">
      <a:dk1>
        <a:srgbClr val="000000"/>
      </a:dk1>
      <a:lt1>
        <a:srgbClr val="FFFFFF"/>
      </a:lt1>
      <a:dk2>
        <a:srgbClr val="000000"/>
      </a:dk2>
      <a:lt2>
        <a:srgbClr val="666666"/>
      </a:lt2>
      <a:accent1>
        <a:srgbClr val="CC0000"/>
      </a:accent1>
      <a:accent2>
        <a:srgbClr val="FFCC00"/>
      </a:accent2>
      <a:accent3>
        <a:srgbClr val="FFFFFF"/>
      </a:accent3>
      <a:accent4>
        <a:srgbClr val="000000"/>
      </a:accent4>
      <a:accent5>
        <a:srgbClr val="E2AAAA"/>
      </a:accent5>
      <a:accent6>
        <a:srgbClr val="E7B900"/>
      </a:accent6>
      <a:hlink>
        <a:srgbClr val="990099"/>
      </a:hlink>
      <a:folHlink>
        <a:srgbClr val="009900"/>
      </a:folHlink>
    </a:clrScheme>
    <a:fontScheme name="Oletusrakenne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Oletusrakenne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letusrakenne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letusrakenne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letusrakenne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letusrakenn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letusrakenn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letusrakenn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te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337</TotalTime>
  <Words>872</Words>
  <Application>Microsoft Office PowerPoint</Application>
  <PresentationFormat>Näytössä katseltava diaesitys (4:3)</PresentationFormat>
  <Paragraphs>121</Paragraphs>
  <Slides>11</Slides>
  <Notes>9</Notes>
  <HiddenSlides>0</HiddenSlides>
  <MMClips>0</MMClips>
  <ScaleCrop>false</ScaleCrop>
  <HeadingPairs>
    <vt:vector size="6" baseType="variant">
      <vt:variant>
        <vt:lpstr>Käytetyt fontit</vt:lpstr>
      </vt:variant>
      <vt:variant>
        <vt:i4>6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11</vt:i4>
      </vt:variant>
    </vt:vector>
  </HeadingPairs>
  <TitlesOfParts>
    <vt:vector size="18" baseType="lpstr">
      <vt:lpstr>Arial</vt:lpstr>
      <vt:lpstr>Verdana</vt:lpstr>
      <vt:lpstr>Times</vt:lpstr>
      <vt:lpstr>Calibri</vt:lpstr>
      <vt:lpstr>Times New Roman</vt:lpstr>
      <vt:lpstr>Wingdings</vt:lpstr>
      <vt:lpstr>Oletusrakenne</vt:lpstr>
      <vt:lpstr>TUKIPALVELUIHIN HAKEUTUMINEN</vt:lpstr>
      <vt:lpstr>Hoitoon, katkolle, kuntoutukseen, avopalveluihin? </vt:lpstr>
      <vt:lpstr>Ennakkotehtävä:</vt:lpstr>
      <vt:lpstr> 1. 14 –vuotias nuori on käyttänyt päihteitä jonkin aikaa. Mihin tukipalveluihin ohjaat hänet?</vt:lpstr>
      <vt:lpstr>2. 41 –vuotias tarvitsee tukea päihteiden käytön vähentämiseen. Mihin ohjaat?</vt:lpstr>
      <vt:lpstr>3. 72 –vuotiaan kohdalla on herännyt huoli lääkkeiden ja päihteiden yhteiskäytöstä. Mihin ohjaat?</vt:lpstr>
      <vt:lpstr>4. Mitä kolmannen sektorin päihdepalveluita paikkakunnaltasi löytyy? Nimeä joitakin.</vt:lpstr>
      <vt:lpstr>Ylimääräinen:</vt:lpstr>
      <vt:lpstr>Hoitoonohjaus</vt:lpstr>
      <vt:lpstr>Tahoja, joista voi saada apua erilaisissa elämäntilanteissa:</vt:lpstr>
      <vt:lpstr>PowerPoint-esitys</vt:lpstr>
    </vt:vector>
  </TitlesOfParts>
  <Company>SPR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MITEN PUUTTUA PÄIHTEIDEN KÄYTTÖÖN ?  VARHAISEN PUUTTUMISEN KOULUTUSVIIKONLOPPU</dc:title>
  <dc:creator>sprkoti</dc:creator>
  <cp:lastModifiedBy>Laitila Kati</cp:lastModifiedBy>
  <cp:revision>35</cp:revision>
  <dcterms:created xsi:type="dcterms:W3CDTF">2008-04-28T07:09:39Z</dcterms:created>
  <dcterms:modified xsi:type="dcterms:W3CDTF">2022-11-24T16:03:37Z</dcterms:modified>
</cp:coreProperties>
</file>