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63" r:id="rId2"/>
    <p:sldId id="258" r:id="rId3"/>
    <p:sldId id="645" r:id="rId4"/>
    <p:sldId id="321" r:id="rId5"/>
    <p:sldId id="322" r:id="rId6"/>
    <p:sldId id="323" r:id="rId7"/>
    <p:sldId id="324" r:id="rId8"/>
    <p:sldId id="270" r:id="rId9"/>
    <p:sldId id="325" r:id="rId10"/>
    <p:sldId id="539" r:id="rId11"/>
  </p:sldIdLst>
  <p:sldSz cx="9144000" cy="6858000" type="screen4x3"/>
  <p:notesSz cx="6669088" cy="9906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0CF1C-9BC9-4AD7-AF74-4A59B39608C9}" v="2" dt="2022-11-24T15:54:4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2" autoAdjust="0"/>
  </p:normalViewPr>
  <p:slideViewPr>
    <p:cSldViewPr>
      <p:cViewPr varScale="1">
        <p:scale>
          <a:sx n="69" d="100"/>
          <a:sy n="69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la Kati" userId="3d49f0e3-bb9a-499f-8bf0-dadfb0792788" providerId="ADAL" clId="{5AD0CF1C-9BC9-4AD7-AF74-4A59B39608C9}"/>
    <pc:docChg chg="delSld modSld">
      <pc:chgData name="Laitila Kati" userId="3d49f0e3-bb9a-499f-8bf0-dadfb0792788" providerId="ADAL" clId="{5AD0CF1C-9BC9-4AD7-AF74-4A59B39608C9}" dt="2022-11-24T15:56:19.317" v="282" actId="20577"/>
      <pc:docMkLst>
        <pc:docMk/>
      </pc:docMkLst>
      <pc:sldChg chg="modNotesTx">
        <pc:chgData name="Laitila Kati" userId="3d49f0e3-bb9a-499f-8bf0-dadfb0792788" providerId="ADAL" clId="{5AD0CF1C-9BC9-4AD7-AF74-4A59B39608C9}" dt="2022-11-24T15:56:19.317" v="282" actId="20577"/>
        <pc:sldMkLst>
          <pc:docMk/>
          <pc:sldMk cId="0" sldId="258"/>
        </pc:sldMkLst>
      </pc:sldChg>
      <pc:sldChg chg="del">
        <pc:chgData name="Laitila Kati" userId="3d49f0e3-bb9a-499f-8bf0-dadfb0792788" providerId="ADAL" clId="{5AD0CF1C-9BC9-4AD7-AF74-4A59B39608C9}" dt="2022-11-24T15:49:32.516" v="14" actId="47"/>
        <pc:sldMkLst>
          <pc:docMk/>
          <pc:sldMk cId="0" sldId="259"/>
        </pc:sldMkLst>
      </pc:sldChg>
      <pc:sldChg chg="del">
        <pc:chgData name="Laitila Kati" userId="3d49f0e3-bb9a-499f-8bf0-dadfb0792788" providerId="ADAL" clId="{5AD0CF1C-9BC9-4AD7-AF74-4A59B39608C9}" dt="2022-11-24T15:49:31.837" v="13" actId="47"/>
        <pc:sldMkLst>
          <pc:docMk/>
          <pc:sldMk cId="0" sldId="260"/>
        </pc:sldMkLst>
      </pc:sldChg>
      <pc:sldChg chg="modSp mod">
        <pc:chgData name="Laitila Kati" userId="3d49f0e3-bb9a-499f-8bf0-dadfb0792788" providerId="ADAL" clId="{5AD0CF1C-9BC9-4AD7-AF74-4A59B39608C9}" dt="2022-11-24T15:49:21.988" v="9" actId="20577"/>
        <pc:sldMkLst>
          <pc:docMk/>
          <pc:sldMk cId="0" sldId="263"/>
        </pc:sldMkLst>
        <pc:spChg chg="mod">
          <ac:chgData name="Laitila Kati" userId="3d49f0e3-bb9a-499f-8bf0-dadfb0792788" providerId="ADAL" clId="{5AD0CF1C-9BC9-4AD7-AF74-4A59B39608C9}" dt="2022-11-24T15:49:21.988" v="9" actId="20577"/>
          <ac:spMkLst>
            <pc:docMk/>
            <pc:sldMk cId="0" sldId="263"/>
            <ac:spMk id="4098" creationId="{B9F2D80B-0716-4617-880F-33A39D940F34}"/>
          </ac:spMkLst>
        </pc:spChg>
      </pc:sldChg>
      <pc:sldChg chg="del">
        <pc:chgData name="Laitila Kati" userId="3d49f0e3-bb9a-499f-8bf0-dadfb0792788" providerId="ADAL" clId="{5AD0CF1C-9BC9-4AD7-AF74-4A59B39608C9}" dt="2022-11-24T15:49:29.374" v="11" actId="47"/>
        <pc:sldMkLst>
          <pc:docMk/>
          <pc:sldMk cId="0" sldId="264"/>
        </pc:sldMkLst>
      </pc:sldChg>
      <pc:sldChg chg="del">
        <pc:chgData name="Laitila Kati" userId="3d49f0e3-bb9a-499f-8bf0-dadfb0792788" providerId="ADAL" clId="{5AD0CF1C-9BC9-4AD7-AF74-4A59B39608C9}" dt="2022-11-24T15:49:30.717" v="12" actId="47"/>
        <pc:sldMkLst>
          <pc:docMk/>
          <pc:sldMk cId="0" sldId="265"/>
        </pc:sldMkLst>
      </pc:sldChg>
      <pc:sldChg chg="del">
        <pc:chgData name="Laitila Kati" userId="3d49f0e3-bb9a-499f-8bf0-dadfb0792788" providerId="ADAL" clId="{5AD0CF1C-9BC9-4AD7-AF74-4A59B39608C9}" dt="2022-11-24T15:49:27.633" v="10" actId="47"/>
        <pc:sldMkLst>
          <pc:docMk/>
          <pc:sldMk cId="0" sldId="267"/>
        </pc:sldMkLst>
      </pc:sldChg>
      <pc:sldChg chg="del">
        <pc:chgData name="Laitila Kati" userId="3d49f0e3-bb9a-499f-8bf0-dadfb0792788" providerId="ADAL" clId="{5AD0CF1C-9BC9-4AD7-AF74-4A59B39608C9}" dt="2022-11-24T15:49:48.223" v="15" actId="47"/>
        <pc:sldMkLst>
          <pc:docMk/>
          <pc:sldMk cId="0" sldId="268"/>
        </pc:sldMkLst>
      </pc:sldChg>
      <pc:sldChg chg="del">
        <pc:chgData name="Laitila Kati" userId="3d49f0e3-bb9a-499f-8bf0-dadfb0792788" providerId="ADAL" clId="{5AD0CF1C-9BC9-4AD7-AF74-4A59B39608C9}" dt="2022-11-24T15:49:49.771" v="16" actId="47"/>
        <pc:sldMkLst>
          <pc:docMk/>
          <pc:sldMk cId="0" sldId="269"/>
        </pc:sldMkLst>
      </pc:sldChg>
      <pc:sldChg chg="del">
        <pc:chgData name="Laitila Kati" userId="3d49f0e3-bb9a-499f-8bf0-dadfb0792788" providerId="ADAL" clId="{5AD0CF1C-9BC9-4AD7-AF74-4A59B39608C9}" dt="2022-11-24T15:55:28.590" v="140" actId="47"/>
        <pc:sldMkLst>
          <pc:docMk/>
          <pc:sldMk cId="0" sldId="326"/>
        </pc:sldMkLst>
      </pc:sldChg>
      <pc:sldChg chg="del">
        <pc:chgData name="Laitila Kati" userId="3d49f0e3-bb9a-499f-8bf0-dadfb0792788" providerId="ADAL" clId="{5AD0CF1C-9BC9-4AD7-AF74-4A59B39608C9}" dt="2022-11-24T15:55:28.590" v="140" actId="47"/>
        <pc:sldMkLst>
          <pc:docMk/>
          <pc:sldMk cId="0" sldId="327"/>
        </pc:sldMkLst>
      </pc:sldChg>
      <pc:sldChg chg="del">
        <pc:chgData name="Laitila Kati" userId="3d49f0e3-bb9a-499f-8bf0-dadfb0792788" providerId="ADAL" clId="{5AD0CF1C-9BC9-4AD7-AF74-4A59B39608C9}" dt="2022-11-24T15:55:28.590" v="140" actId="47"/>
        <pc:sldMkLst>
          <pc:docMk/>
          <pc:sldMk cId="0" sldId="328"/>
        </pc:sldMkLst>
      </pc:sldChg>
      <pc:sldChg chg="del">
        <pc:chgData name="Laitila Kati" userId="3d49f0e3-bb9a-499f-8bf0-dadfb0792788" providerId="ADAL" clId="{5AD0CF1C-9BC9-4AD7-AF74-4A59B39608C9}" dt="2022-11-24T15:55:28.590" v="140" actId="47"/>
        <pc:sldMkLst>
          <pc:docMk/>
          <pc:sldMk cId="0" sldId="329"/>
        </pc:sldMkLst>
      </pc:sldChg>
      <pc:sldChg chg="del">
        <pc:chgData name="Laitila Kati" userId="3d49f0e3-bb9a-499f-8bf0-dadfb0792788" providerId="ADAL" clId="{5AD0CF1C-9BC9-4AD7-AF74-4A59B39608C9}" dt="2022-11-24T15:55:28.590" v="140" actId="47"/>
        <pc:sldMkLst>
          <pc:docMk/>
          <pc:sldMk cId="0" sldId="330"/>
        </pc:sldMkLst>
      </pc:sldChg>
      <pc:sldChg chg="modSp mod">
        <pc:chgData name="Laitila Kati" userId="3d49f0e3-bb9a-499f-8bf0-dadfb0792788" providerId="ADAL" clId="{5AD0CF1C-9BC9-4AD7-AF74-4A59B39608C9}" dt="2022-11-24T15:55:38.573" v="163" actId="20577"/>
        <pc:sldMkLst>
          <pc:docMk/>
          <pc:sldMk cId="298710133" sldId="539"/>
        </pc:sldMkLst>
        <pc:spChg chg="mod">
          <ac:chgData name="Laitila Kati" userId="3d49f0e3-bb9a-499f-8bf0-dadfb0792788" providerId="ADAL" clId="{5AD0CF1C-9BC9-4AD7-AF74-4A59B39608C9}" dt="2022-11-24T15:55:38.573" v="163" actId="20577"/>
          <ac:spMkLst>
            <pc:docMk/>
            <pc:sldMk cId="298710133" sldId="539"/>
            <ac:spMk id="2" creationId="{465E8547-CE65-4897-976A-67A09E742B72}"/>
          </ac:spMkLst>
        </pc:spChg>
      </pc:sldChg>
      <pc:sldChg chg="modNotesTx">
        <pc:chgData name="Laitila Kati" userId="3d49f0e3-bb9a-499f-8bf0-dadfb0792788" providerId="ADAL" clId="{5AD0CF1C-9BC9-4AD7-AF74-4A59B39608C9}" dt="2022-11-24T15:51:25.260" v="139" actId="20577"/>
        <pc:sldMkLst>
          <pc:docMk/>
          <pc:sldMk cId="2789682586" sldId="6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4E700FC-D9C1-4232-8692-F54A898E83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DFA2FBF-80A0-49CF-B94E-9C2F52AA16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34CA774-43CF-4859-995E-CD21866E634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88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07FA571-FF5B-400B-A5C9-3C1BC0D0A0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355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4D4BB86-E51E-483F-91A3-287321E6DD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6624242-D1A2-40FD-B9B4-5DD2232A4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09113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8B5190-E974-45D7-A218-F47599B7A345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n kuvan paikkamerkki 1">
            <a:extLst>
              <a:ext uri="{FF2B5EF4-FFF2-40B4-BE49-F238E27FC236}">
                <a16:creationId xmlns:a16="http://schemas.microsoft.com/office/drawing/2014/main" id="{956A1C30-C181-4DBD-8439-C309B8654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Huomautusten paikkamerkki 2">
            <a:extLst>
              <a:ext uri="{FF2B5EF4-FFF2-40B4-BE49-F238E27FC236}">
                <a16:creationId xmlns:a16="http://schemas.microsoft.com/office/drawing/2014/main" id="{C826F73A-AFA9-4177-A2C5-F9317681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Dian numeron paikkamerkki 3">
            <a:extLst>
              <a:ext uri="{FF2B5EF4-FFF2-40B4-BE49-F238E27FC236}">
                <a16:creationId xmlns:a16="http://schemas.microsoft.com/office/drawing/2014/main" id="{212B2B52-4BA5-42A4-8B6E-D24D8BD17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044BD-B6AF-495D-84A9-AAA55C725FEF}" type="slidenum">
              <a:rPr lang="fi-FI" altLang="en-US"/>
              <a:pPr>
                <a:spcBef>
                  <a:spcPct val="0"/>
                </a:spcBef>
              </a:pPr>
              <a:t>1</a:t>
            </a:fld>
            <a:endParaRPr lang="fi-FI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83ECD76-E268-4854-831E-1EC0BCF23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CDA31D-9F09-4031-8928-991E2E2DF034}" type="slidenum">
              <a:rPr lang="fi-FI" altLang="en-US"/>
              <a:pPr>
                <a:spcBef>
                  <a:spcPct val="0"/>
                </a:spcBef>
              </a:pPr>
              <a:t>2</a:t>
            </a:fld>
            <a:endParaRPr lang="fi-FI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8A0D2AE-19A3-4622-9634-ADC6EEB6C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DE6541E-925D-4B4A-A5AE-8766B5461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Webinaarissa on käsitelty päihde-erityiset ensiavulliset toimet. Lähipäivässä harjoitellaan vain ns. käden taitoja.</a:t>
            </a:r>
          </a:p>
          <a:p>
            <a:pPr eaLnBrk="1" hangingPunct="1"/>
            <a:endParaRPr lang="fi-FI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Kertaus. Kaiken kiteyttävä kalvo </a:t>
            </a:r>
            <a:r>
              <a:rPr lang="fi-FI" altLang="en-US" dirty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fi-FI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Lähestyminen: turvallinen ja kunnioittava. EI potkimista, lätkimistä tms.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Heräteltävissä: perusohje aina ensin!, festareilla voimakkaampi herättäminen eli nostetaan </a:t>
            </a:r>
            <a:r>
              <a:rPr lang="fi-FI" altLang="en-US" dirty="0" err="1">
                <a:latin typeface="Arial" panose="020B0604020202020204" pitchFamily="34" charset="0"/>
              </a:rPr>
              <a:t>istuun</a:t>
            </a:r>
            <a:r>
              <a:rPr lang="fi-FI" altLang="en-US" dirty="0">
                <a:latin typeface="Arial" panose="020B0604020202020204" pitchFamily="34" charset="0"/>
              </a:rPr>
              <a:t> /kävelemään, festareilla yhteys ensiapuryhmään, selviämisasemalla mietitään kokeneiden/koulutettujen henkilöiden kanssa yhteistyössä tilaa arvioiden lisäavun tarvetta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112: tulee jo kertoa, mistä päihteistä on kyse, JOS tietää. Muista selvittää osoite aina, missä ikinä liikutkin.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Odotellessa: Selvittää hlön kavereilta, mitä on käyttänyt, kirjaa havaintoja annettavaksi sairaankuljetukselle.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Erityispiirteet: Asiakkaan vastaukset näihin kohtiin, asiakkaan ikä ja kunto, voivat muuttaa arviota merkittävästi.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Seuranta: muuttuuko tila?</a:t>
            </a:r>
          </a:p>
          <a:p>
            <a:pPr eaLnBrk="1" hangingPunct="1"/>
            <a:r>
              <a:rPr lang="fi-FI" altLang="en-US" dirty="0">
                <a:latin typeface="Arial" panose="020B0604020202020204" pitchFamily="34" charset="0"/>
              </a:rPr>
              <a:t>Keskustelu: Henkeä uhkaavan ensiavun antamisen jälkeen tärkein, koko ihmisen elämää ajatellen kaikkein merkittävin vaihe.</a:t>
            </a:r>
          </a:p>
          <a:p>
            <a:pPr eaLnBrk="1" hangingPunct="1"/>
            <a:endParaRPr lang="fi-FI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on käsitelty webinaarissa. Ajan salliessa voi lähipäivässä laskea naapurin hengitystiheyden ja mitata pulssin.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7A15D-7844-4697-8E83-BCB1DA14C2B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n kuvan paikkamerkki 1">
            <a:extLst>
              <a:ext uri="{FF2B5EF4-FFF2-40B4-BE49-F238E27FC236}">
                <a16:creationId xmlns:a16="http://schemas.microsoft.com/office/drawing/2014/main" id="{E4B7463B-2258-4BF6-86C0-7898B818D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Huomautusten paikkamerkki 2">
            <a:extLst>
              <a:ext uri="{FF2B5EF4-FFF2-40B4-BE49-F238E27FC236}">
                <a16:creationId xmlns:a16="http://schemas.microsoft.com/office/drawing/2014/main" id="{0F4A1C74-F4BF-4D92-ABD9-A2161BC6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87044" name="Dian numeron paikkamerkki 3">
            <a:extLst>
              <a:ext uri="{FF2B5EF4-FFF2-40B4-BE49-F238E27FC236}">
                <a16:creationId xmlns:a16="http://schemas.microsoft.com/office/drawing/2014/main" id="{2716CED3-EFE5-4908-85A0-6B5BF079D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470E2-CEF4-46C0-BA44-568D51F7F1A1}" type="slidenum">
              <a:rPr lang="en-GB" altLang="fi-FI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GB" altLang="fi-F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n kuvan paikkamerkki 1">
            <a:extLst>
              <a:ext uri="{FF2B5EF4-FFF2-40B4-BE49-F238E27FC236}">
                <a16:creationId xmlns:a16="http://schemas.microsoft.com/office/drawing/2014/main" id="{464CD2D9-334E-4EA6-9FD6-25CF89BC4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Huomautusten paikkamerkki 2">
            <a:extLst>
              <a:ext uri="{FF2B5EF4-FFF2-40B4-BE49-F238E27FC236}">
                <a16:creationId xmlns:a16="http://schemas.microsoft.com/office/drawing/2014/main" id="{73DA88F4-9B00-47DD-B462-AA2ACBA6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i-FI">
              <a:latin typeface="Arial" panose="020B0604020202020204" pitchFamily="34" charset="0"/>
            </a:endParaRPr>
          </a:p>
        </p:txBody>
      </p:sp>
      <p:sp>
        <p:nvSpPr>
          <p:cNvPr id="90116" name="Dian numeron paikkamerkki 3">
            <a:extLst>
              <a:ext uri="{FF2B5EF4-FFF2-40B4-BE49-F238E27FC236}">
                <a16:creationId xmlns:a16="http://schemas.microsoft.com/office/drawing/2014/main" id="{6D4FD4D1-8905-4129-AC68-957ECAD8D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49300-997B-49F2-ABA0-459A2EFE7007}" type="slidenum">
              <a:rPr lang="en-GB" altLang="fi-FI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fi-F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E87BDA1-C4A2-4F90-8875-1719545BA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67EFE-2FE4-4A13-8D57-E61DB103FF85}" type="slidenum">
              <a:rPr lang="fi-FI" altLang="en-US" smtClean="0"/>
              <a:pPr>
                <a:spcBef>
                  <a:spcPct val="0"/>
                </a:spcBef>
              </a:pPr>
              <a:t>8</a:t>
            </a:fld>
            <a:endParaRPr lang="fi-FI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7B4AC94-5587-429D-91F3-E3099AE01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B0AC667-747C-41F1-8E43-63ACBFE1E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808" y="4715153"/>
            <a:ext cx="5335270" cy="4466987"/>
          </a:xfrm>
          <a:noFill/>
        </p:spPr>
        <p:txBody>
          <a:bodyPr/>
          <a:lstStyle/>
          <a:p>
            <a:pPr eaLnBrk="1" hangingPunct="1"/>
            <a:r>
              <a:rPr lang="fi-FI" altLang="en-US" sz="1600">
                <a:latin typeface="Arial" panose="020B0604020202020204" pitchFamily="34" charset="0"/>
              </a:rPr>
              <a:t>Kylkiasento (natoasento)</a:t>
            </a:r>
          </a:p>
          <a:p>
            <a:pPr eaLnBrk="1" hangingPunct="1"/>
            <a:r>
              <a:rPr lang="fi-FI" altLang="en-US" sz="1600">
                <a:latin typeface="Arial" panose="020B0604020202020204" pitchFamily="34" charset="0"/>
              </a:rPr>
              <a:t>Koukista </a:t>
            </a:r>
            <a:r>
              <a:rPr lang="fi-FI" altLang="en-US" sz="1600" b="1">
                <a:latin typeface="Arial" panose="020B0604020202020204" pitchFamily="34" charset="0"/>
              </a:rPr>
              <a:t>ulompi polvi</a:t>
            </a:r>
            <a:r>
              <a:rPr lang="fi-FI" altLang="en-US" sz="1600">
                <a:latin typeface="Arial" panose="020B0604020202020204" pitchFamily="34" charset="0"/>
              </a:rPr>
              <a:t>. </a:t>
            </a:r>
          </a:p>
          <a:p>
            <a:pPr eaLnBrk="1" hangingPunct="1"/>
            <a:r>
              <a:rPr lang="fi-FI" altLang="en-US" sz="1600">
                <a:latin typeface="Arial" panose="020B0604020202020204" pitchFamily="34" charset="0"/>
              </a:rPr>
              <a:t>Aseta </a:t>
            </a:r>
            <a:r>
              <a:rPr lang="fi-FI" altLang="en-US" sz="1600" b="1">
                <a:latin typeface="Arial" panose="020B0604020202020204" pitchFamily="34" charset="0"/>
              </a:rPr>
              <a:t>lähin käsi</a:t>
            </a:r>
            <a:r>
              <a:rPr lang="fi-FI" altLang="en-US" sz="1600">
                <a:latin typeface="Arial" panose="020B0604020202020204" pitchFamily="34" charset="0"/>
              </a:rPr>
              <a:t> koukkuun pään viereen</a:t>
            </a:r>
          </a:p>
          <a:p>
            <a:pPr eaLnBrk="1" hangingPunct="1"/>
            <a:r>
              <a:rPr lang="fi-FI" altLang="en-US" sz="1600" b="1">
                <a:latin typeface="Arial" panose="020B0604020202020204" pitchFamily="34" charset="0"/>
              </a:rPr>
              <a:t>Ulompi käsi rinnalle</a:t>
            </a:r>
          </a:p>
          <a:p>
            <a:pPr eaLnBrk="1" hangingPunct="1"/>
            <a:r>
              <a:rPr lang="fi-FI" altLang="en-US" sz="1600" b="1">
                <a:latin typeface="Arial" panose="020B0604020202020204" pitchFamily="34" charset="0"/>
              </a:rPr>
              <a:t>Käännä</a:t>
            </a:r>
          </a:p>
          <a:p>
            <a:pPr eaLnBrk="1" hangingPunct="1"/>
            <a:r>
              <a:rPr lang="fi-FI" altLang="en-US" sz="1600" b="1">
                <a:latin typeface="Arial" panose="020B0604020202020204" pitchFamily="34" charset="0"/>
              </a:rPr>
              <a:t>Avaa hengitystiet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n kuvan paikkamerkki 1">
            <a:extLst>
              <a:ext uri="{FF2B5EF4-FFF2-40B4-BE49-F238E27FC236}">
                <a16:creationId xmlns:a16="http://schemas.microsoft.com/office/drawing/2014/main" id="{84F127F5-6B3E-4F8E-8D59-2FA42FACB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Huomautusten paikkamerkki 2">
            <a:extLst>
              <a:ext uri="{FF2B5EF4-FFF2-40B4-BE49-F238E27FC236}">
                <a16:creationId xmlns:a16="http://schemas.microsoft.com/office/drawing/2014/main" id="{C72CE178-477D-4E77-BA82-585305CA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96260" name="Dian numeron paikkamerkki 3">
            <a:extLst>
              <a:ext uri="{FF2B5EF4-FFF2-40B4-BE49-F238E27FC236}">
                <a16:creationId xmlns:a16="http://schemas.microsoft.com/office/drawing/2014/main" id="{15ADFD04-4484-453A-875C-27B090456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B4960-B612-4A3B-B893-FA26EE50E6B0}" type="slidenum">
              <a:rPr lang="en-GB" altLang="fi-FI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fi-F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58998D-802D-4927-BC2E-85DAD4B842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988" y="1404938"/>
            <a:ext cx="8831262" cy="463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5AEA3-CD32-45BC-B5A5-50D9C0D8F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988" y="6200775"/>
            <a:ext cx="8831262" cy="484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5900545-83A2-4AA0-829A-B8899854BB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9913" y="6288088"/>
            <a:ext cx="15827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4" tIns="45601" rIns="91204" bIns="4560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en-US" sz="1400" b="1">
                <a:solidFill>
                  <a:schemeClr val="bg1"/>
                </a:solidFill>
                <a:latin typeface="Verdana" pitchFamily="34" charset="0"/>
              </a:rPr>
              <a:t>TULE MUKAAN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FABE668-CF66-481E-A9A1-8855D3F17A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11763" y="6340475"/>
            <a:ext cx="32718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013" tIns="42005" rIns="84013" bIns="42005">
            <a:spAutoFit/>
          </a:bodyPr>
          <a:lstStyle>
            <a:lvl1pPr defTabSz="839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i-FI" altLang="en-US" sz="1000">
                <a:solidFill>
                  <a:schemeClr val="bg1"/>
                </a:solidFill>
                <a:latin typeface="Verdana" pitchFamily="34" charset="0"/>
              </a:rPr>
              <a:t>Suomen Punainen Risti / Päihdetyö / Kati Laitila</a:t>
            </a:r>
          </a:p>
        </p:txBody>
      </p:sp>
      <p:pic>
        <p:nvPicPr>
          <p:cNvPr id="8" name="Picture 8" descr="PR_pun">
            <a:extLst>
              <a:ext uri="{FF2B5EF4-FFF2-40B4-BE49-F238E27FC236}">
                <a16:creationId xmlns:a16="http://schemas.microsoft.com/office/drawing/2014/main" id="{7D04F90C-80A1-4D1A-8914-80ADD683A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4188"/>
            <a:ext cx="14954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863" y="3919538"/>
            <a:ext cx="7772400" cy="1751012"/>
          </a:xfrm>
        </p:spPr>
        <p:txBody>
          <a:bodyPr/>
          <a:lstStyle>
            <a:lvl1pPr marL="0" indent="0">
              <a:buFont typeface="Times" pitchFamily="18" charset="0"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17513" y="2284413"/>
            <a:ext cx="7772400" cy="1470025"/>
          </a:xfrm>
        </p:spPr>
        <p:txBody>
          <a:bodyPr lIns="80133" tIns="40067" rIns="80133" bIns="40067"/>
          <a:lstStyle>
            <a:lvl1pPr>
              <a:lnSpc>
                <a:spcPts val="4388"/>
              </a:lnSpc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718241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5B3151-DEAC-4B04-B64C-045701B28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37804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45275" y="209550"/>
            <a:ext cx="2068513" cy="582771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4975" y="209550"/>
            <a:ext cx="6057900" cy="582771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B385E-DA7B-47F0-94A5-C22950EB1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0619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075" y="209550"/>
            <a:ext cx="6588125" cy="124301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4975" y="1728788"/>
            <a:ext cx="4062413" cy="43084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9788" y="1728788"/>
            <a:ext cx="4064000" cy="430847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A8C7B-A645-47A7-B278-9EB43E53E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90695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075" y="209550"/>
            <a:ext cx="6588125" cy="124301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434975" y="1728788"/>
            <a:ext cx="8278813" cy="430847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F6C7E-FBDA-4FC9-BCF0-9CE94CCEA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44306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BF634C-1F36-4164-BA91-A43A775D3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8488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B0A907-9182-4490-ACCC-46268A018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617208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4975" y="1728788"/>
            <a:ext cx="4062413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728788"/>
            <a:ext cx="4064000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327DE3-74FB-4173-BF2F-D69CC948B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426039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9C85D7-18E9-491E-9442-72D356B0B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13353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0208D2-828E-47D3-B6BC-5D94270BE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15593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AEE864D-FD96-4A0A-8FA5-1BAA8FAFD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99252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1115AB-16C4-477C-9D75-4C8E465AF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338743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3AAAA-7990-4106-A7D7-3465EC848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72498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67BDE6-1F77-4F29-AE89-485FBB8CD4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988" y="6200775"/>
            <a:ext cx="8831262" cy="484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B63C19-7F9E-41FF-B0FF-DE9B5F471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209550"/>
            <a:ext cx="65881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7C2FEC-8D12-43DA-953C-62AE35BDD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728788"/>
            <a:ext cx="827881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FFE01BA-6BB7-486A-A6B8-A80266EEB2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25988" y="6354763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4" tIns="45601" rIns="91204" bIns="456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84B67926-55FA-4D58-9A3C-68C4F9710B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9913" y="6288088"/>
            <a:ext cx="1617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4" tIns="45601" rIns="91204" bIns="4560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en-US" sz="1400" b="1">
                <a:solidFill>
                  <a:schemeClr val="bg1"/>
                </a:solidFill>
                <a:latin typeface="Verdana" pitchFamily="34" charset="0"/>
              </a:rPr>
              <a:t>TULE MUKAAN</a:t>
            </a:r>
          </a:p>
        </p:txBody>
      </p:sp>
      <p:pic>
        <p:nvPicPr>
          <p:cNvPr id="1031" name="Picture 7" descr="PR_pun">
            <a:extLst>
              <a:ext uri="{FF2B5EF4-FFF2-40B4-BE49-F238E27FC236}">
                <a16:creationId xmlns:a16="http://schemas.microsoft.com/office/drawing/2014/main" id="{2E3F53B9-3A61-4F1D-8258-F0067E3F0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4188"/>
            <a:ext cx="14954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1AA9168F-0366-4471-AF64-888CCA4CA1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11763" y="6340475"/>
            <a:ext cx="32718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013" tIns="42005" rIns="84013" bIns="42005">
            <a:spAutoFit/>
          </a:bodyPr>
          <a:lstStyle>
            <a:lvl1pPr defTabSz="839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i-FI" altLang="en-US" sz="1000">
                <a:solidFill>
                  <a:schemeClr val="bg1"/>
                </a:solidFill>
                <a:latin typeface="Verdana" pitchFamily="34" charset="0"/>
              </a:rPr>
              <a:t>Suomen Punainen Risti / Päihdetyö / Kati Laitila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>
    <p:cover dir="r"/>
  </p:transition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</a:defRPr>
      </a:lvl3pPr>
      <a:lvl4pPr marL="1593850" indent="-225425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4225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1100">
          <a:solidFill>
            <a:schemeClr val="tx1"/>
          </a:solidFill>
          <a:latin typeface="+mn-lt"/>
        </a:defRPr>
      </a:lvl5pPr>
      <a:lvl6pPr marL="2511425" indent="-22860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6pPr>
      <a:lvl7pPr marL="2968625" indent="-22860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7pPr>
      <a:lvl8pPr marL="3425825" indent="-22860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8pPr>
      <a:lvl9pPr marL="3883025" indent="-22860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9F2D80B-0716-4617-880F-33A39D940F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en-US" dirty="0"/>
              <a:t>Päihtyneen autettavan kohtaaminen</a:t>
            </a: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65E8547-CE65-4897-976A-67A09E742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Kylkiasento ja istumaan nostaminen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FD33F84-9076-474B-8AC9-BE220370564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i-FI" dirty="0"/>
              <a:t>Harjoitellaan…</a:t>
            </a:r>
          </a:p>
        </p:txBody>
      </p:sp>
    </p:spTree>
    <p:extLst>
      <p:ext uri="{BB962C8B-B14F-4D97-AF65-F5344CB8AC3E}">
        <p14:creationId xmlns:p14="http://schemas.microsoft.com/office/powerpoint/2010/main" val="298710133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8F59B7-2FB8-4AC9-B9F7-0098B6D82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en-US" sz="2200" b="1"/>
              <a:t>FYYSINEN KOHTAAMINEN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9CF086-739F-4F6D-8C97-F587CB73A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4100"/>
            <a:ext cx="2663825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LÄHESTYMINEN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6D380A88-CD6D-4526-A837-5A710A439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1628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626BE94-8CCF-40EF-A92E-74B37511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26638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 HERÄTELTÄVISSÄ?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9B95EC9-2125-4656-9635-691A5A57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2735262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HÄLYTÄ LISÄAPU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 112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i-FI" altLang="en-US" sz="1800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FD7BC6AD-C354-4198-8ABC-415223677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565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75A316F5-493A-49E1-A897-299A1600B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1701800"/>
            <a:ext cx="18716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F203565-D3E8-4B8B-B099-E94C4C3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565400"/>
            <a:ext cx="40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200"/>
              <a:t>EI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186E7AF3-D399-48D1-954B-4A3C0059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628775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200"/>
              <a:t>KYLLÄ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A7F00C2A-A2CE-4904-AFDB-7957E5D3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362075"/>
            <a:ext cx="3671888" cy="149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ERITYISPIIRTEET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Mitä on käyttänyt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Milloin on ottanut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Onko käyttänyt aikaisemmin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Muita sairauksia</a:t>
            </a: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DD35F10E-7E38-45C8-8186-E8D59CFB5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1328D323-2173-4CF7-949C-3257B7C2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7063"/>
            <a:ext cx="35988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Peruselintoiminnat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Turvaaminen, Seuranta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Kylkiasento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Tajuttomuuden syyt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Muut sairaudet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fi-FI" altLang="en-US" sz="1800"/>
              <a:t>Päihteiden käyttö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F777054A-24E6-486A-833C-EB0CA367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189413"/>
            <a:ext cx="1312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200"/>
              <a:t>ODOTELLESSA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94DFAF07-8220-4A32-97EF-784B7D9E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30588"/>
            <a:ext cx="367347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SEURANTA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824980E0-AEE3-4F8E-8782-EC2CED34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510088"/>
            <a:ext cx="367188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4" tIns="45712" rIns="91424" bIns="45712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KUNNIOITTAVA KESKUSTELU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VARPU-mallin käyttö!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/>
              <a:t>Muu keskustelu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0E122349-10AA-4B8B-8241-28B33B07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150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09305A35-0C27-4642-910C-CC6159C48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150" y="4149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3" name="Line 24">
            <a:extLst>
              <a:ext uri="{FF2B5EF4-FFF2-40B4-BE49-F238E27FC236}">
                <a16:creationId xmlns:a16="http://schemas.microsoft.com/office/drawing/2014/main" id="{91E33F4E-86E0-4F9C-8EA5-5C7B79B64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2852738"/>
            <a:ext cx="3240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 animBg="1"/>
      <p:bldP spid="7177" grpId="0"/>
      <p:bldP spid="7178" grpId="0"/>
      <p:bldP spid="7179" grpId="0" animBg="1"/>
      <p:bldP spid="7181" grpId="0" animBg="1"/>
      <p:bldP spid="7182" grpId="0"/>
      <p:bldP spid="7183" grpId="0" animBg="1"/>
      <p:bldP spid="71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44B4C-C13B-428B-9141-D48FA551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04" y="1013835"/>
            <a:ext cx="6589219" cy="933022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Tilan arvioinnista aloitetaan…</a:t>
            </a:r>
          </a:p>
        </p:txBody>
      </p:sp>
      <p:pic>
        <p:nvPicPr>
          <p:cNvPr id="4" name="Sisällön paikkamerkki 3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F4D6B18-6630-43BE-98CA-A8F8943D7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05" y="2233266"/>
            <a:ext cx="8277926" cy="3036781"/>
          </a:xfrm>
          <a:prstGeom prst="rect">
            <a:avLst/>
          </a:prstGeom>
          <a:noFill/>
        </p:spPr>
      </p:pic>
      <p:sp>
        <p:nvSpPr>
          <p:cNvPr id="3" name="Nuoli: Alas 2">
            <a:extLst>
              <a:ext uri="{FF2B5EF4-FFF2-40B4-BE49-F238E27FC236}">
                <a16:creationId xmlns:a16="http://schemas.microsoft.com/office/drawing/2014/main" id="{E7BAFEBC-2C47-4652-9F41-DD458FD9ACDB}"/>
              </a:ext>
            </a:extLst>
          </p:cNvPr>
          <p:cNvSpPr/>
          <p:nvPr/>
        </p:nvSpPr>
        <p:spPr bwMode="auto">
          <a:xfrm>
            <a:off x="1446045" y="2049879"/>
            <a:ext cx="261687" cy="5504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719138" eaLnBrk="1" hangingPunct="1">
              <a:defRPr/>
            </a:pPr>
            <a:endParaRPr lang="fi-FI" sz="18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F483298D-7E6C-4B1E-8552-DB6BE8AECFBB}"/>
              </a:ext>
            </a:extLst>
          </p:cNvPr>
          <p:cNvSpPr/>
          <p:nvPr/>
        </p:nvSpPr>
        <p:spPr bwMode="auto">
          <a:xfrm>
            <a:off x="3048501" y="2049880"/>
            <a:ext cx="261687" cy="5504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719138" eaLnBrk="1" hangingPunct="1">
              <a:defRPr/>
            </a:pPr>
            <a:endParaRPr lang="fi-FI" sz="18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EF273D88-01A4-43EE-B8BD-7EB96CD73546}"/>
              </a:ext>
            </a:extLst>
          </p:cNvPr>
          <p:cNvSpPr/>
          <p:nvPr/>
        </p:nvSpPr>
        <p:spPr bwMode="auto">
          <a:xfrm>
            <a:off x="4208045" y="2049880"/>
            <a:ext cx="261687" cy="5504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719138" eaLnBrk="1" hangingPunct="1">
              <a:defRPr/>
            </a:pPr>
            <a:endParaRPr lang="fi-FI" sz="18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Nuoli: Alas 6">
            <a:extLst>
              <a:ext uri="{FF2B5EF4-FFF2-40B4-BE49-F238E27FC236}">
                <a16:creationId xmlns:a16="http://schemas.microsoft.com/office/drawing/2014/main" id="{4EBAEA30-BCC8-48C8-A04D-659BD5A655FB}"/>
              </a:ext>
            </a:extLst>
          </p:cNvPr>
          <p:cNvSpPr/>
          <p:nvPr/>
        </p:nvSpPr>
        <p:spPr bwMode="auto">
          <a:xfrm>
            <a:off x="5648827" y="2001754"/>
            <a:ext cx="261687" cy="5504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719138" eaLnBrk="1" hangingPunct="1">
              <a:defRPr/>
            </a:pPr>
            <a:endParaRPr lang="fi-FI" sz="1875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8258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6F13BCB4-B06A-4128-9007-2F072B652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555750"/>
            <a:ext cx="158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068" tIns="39035" rIns="78068" bIns="39035">
            <a:spAutoFit/>
          </a:bodyPr>
          <a:lstStyle>
            <a:lvl1pPr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GB" altLang="fi-FI" sz="3420">
              <a:solidFill>
                <a:srgbClr val="000000"/>
              </a:solidFill>
            </a:endParaRPr>
          </a:p>
        </p:txBody>
      </p:sp>
      <p:sp>
        <p:nvSpPr>
          <p:cNvPr id="2051" name="Title 12">
            <a:extLst>
              <a:ext uri="{FF2B5EF4-FFF2-40B4-BE49-F238E27FC236}">
                <a16:creationId xmlns:a16="http://schemas.microsoft.com/office/drawing/2014/main" id="{B83824AA-9866-45EA-8B79-9819B6A1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890501">
              <a:defRPr/>
            </a:pPr>
            <a:r>
              <a:rPr lang="fi-FI" altLang="fi-FI" sz="3164"/>
              <a:t>Tajunnan ja hengityksen selvittäminen</a:t>
            </a:r>
          </a:p>
        </p:txBody>
      </p:sp>
      <p:pic>
        <p:nvPicPr>
          <p:cNvPr id="86020" name="Picture 7" descr="T:\Keskustoimisto\Ea-koulutustiimi\Kuvat\ELVYTYS\Elvytys studio\elvytys02.JPG">
            <a:extLst>
              <a:ext uri="{FF2B5EF4-FFF2-40B4-BE49-F238E27FC236}">
                <a16:creationId xmlns:a16="http://schemas.microsoft.com/office/drawing/2014/main" id="{00D46D33-60C2-4C1D-B6C6-8FDA2A46CF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2554288"/>
            <a:ext cx="3919538" cy="2606675"/>
          </a:xfrm>
          <a:noFill/>
        </p:spPr>
      </p:pic>
      <p:pic>
        <p:nvPicPr>
          <p:cNvPr id="86021" name="Picture 8" descr="T:\Keskustoimisto\Ea-koulutustiimi\Kuvat\ELVYTYS\Elvytys studio\elvytys04.JPG">
            <a:extLst>
              <a:ext uri="{FF2B5EF4-FFF2-40B4-BE49-F238E27FC236}">
                <a16:creationId xmlns:a16="http://schemas.microsoft.com/office/drawing/2014/main" id="{036A21BF-7898-41A1-B401-27917009B1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554288"/>
            <a:ext cx="3919537" cy="2606675"/>
          </a:xfrm>
          <a:noFill/>
        </p:spPr>
      </p:pic>
      <p:sp>
        <p:nvSpPr>
          <p:cNvPr id="2054" name="TextBox 17">
            <a:extLst>
              <a:ext uri="{FF2B5EF4-FFF2-40B4-BE49-F238E27FC236}">
                <a16:creationId xmlns:a16="http://schemas.microsoft.com/office/drawing/2014/main" id="{BF195977-5A91-4970-A9BB-018B097B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2501900"/>
            <a:ext cx="11541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3420">
                <a:solidFill>
                  <a:srgbClr val="000000"/>
                </a:solidFill>
              </a:rPr>
              <a:t>112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>
            <a:extLst>
              <a:ext uri="{FF2B5EF4-FFF2-40B4-BE49-F238E27FC236}">
                <a16:creationId xmlns:a16="http://schemas.microsoft.com/office/drawing/2014/main" id="{E8D76CE5-4CDF-4849-AFF9-1E32F8EF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90501">
              <a:defRPr/>
            </a:pPr>
            <a:r>
              <a:rPr lang="fi-FI" altLang="fi-FI" sz="3164"/>
              <a:t>Hengitystien avaaminen</a:t>
            </a:r>
          </a:p>
        </p:txBody>
      </p:sp>
      <p:pic>
        <p:nvPicPr>
          <p:cNvPr id="88067" name="Picture 2" descr="T:\Keskustoimisto\Ea-koulutustiimi\Kuvat\Hengitystiet\Leimatut\Hengitysteiden_avaaminen_3.jpg">
            <a:extLst>
              <a:ext uri="{FF2B5EF4-FFF2-40B4-BE49-F238E27FC236}">
                <a16:creationId xmlns:a16="http://schemas.microsoft.com/office/drawing/2014/main" id="{ABF0D97E-5003-43DD-9B40-A8F8512F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565275"/>
            <a:ext cx="4341812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>
            <a:extLst>
              <a:ext uri="{FF2B5EF4-FFF2-40B4-BE49-F238E27FC236}">
                <a16:creationId xmlns:a16="http://schemas.microsoft.com/office/drawing/2014/main" id="{1ED239A6-FE19-4C3A-815A-121C34F0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90501">
              <a:defRPr/>
            </a:pPr>
            <a:r>
              <a:rPr lang="fi-FI" altLang="fi-FI" sz="3164"/>
              <a:t>Hengitystien avaaminen</a:t>
            </a:r>
          </a:p>
        </p:txBody>
      </p:sp>
      <p:pic>
        <p:nvPicPr>
          <p:cNvPr id="89091" name="Picture 3" descr="T:\Keskustoimisto\Ea-koulutustiimi\Kuvat\Hengitystiet\Leimatut\Hengitysteiden_avaaminen_1.jpg">
            <a:extLst>
              <a:ext uri="{FF2B5EF4-FFF2-40B4-BE49-F238E27FC236}">
                <a16:creationId xmlns:a16="http://schemas.microsoft.com/office/drawing/2014/main" id="{8B0E1E59-782F-4CF6-BEC1-023536B4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54313"/>
            <a:ext cx="3409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2" descr="T:\Keskustoimisto\Ea-koulutustiimi\Kuvat\Hengitystiet\Leimatut\Hengitysteiden_avaaminen_2.jpg">
            <a:extLst>
              <a:ext uri="{FF2B5EF4-FFF2-40B4-BE49-F238E27FC236}">
                <a16:creationId xmlns:a16="http://schemas.microsoft.com/office/drawing/2014/main" id="{9324ECD2-6CB8-45FB-A39F-F7D96A8A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65275"/>
            <a:ext cx="3987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ABBC81B8-5926-43CB-882F-F549AB53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90501">
              <a:defRPr/>
            </a:pPr>
            <a:r>
              <a:rPr lang="fi-FI" altLang="fi-FI" sz="3164"/>
              <a:t>Hengityksen turvaaminen kylkiasennolla</a:t>
            </a:r>
          </a:p>
        </p:txBody>
      </p:sp>
      <p:pic>
        <p:nvPicPr>
          <p:cNvPr id="91139" name="Picture 4" descr="T:\Keskustoimisto\Ea-koulutustiimi\Kuvat\ELVYTYS\Elvytys studio\elvytys01.JPG">
            <a:extLst>
              <a:ext uri="{FF2B5EF4-FFF2-40B4-BE49-F238E27FC236}">
                <a16:creationId xmlns:a16="http://schemas.microsoft.com/office/drawing/2014/main" id="{78D0551D-76CE-4E75-947A-57A2AEA9BA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075" y="1825625"/>
            <a:ext cx="5881688" cy="3910013"/>
          </a:xfrm>
          <a:noFill/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946B003-6E21-48B4-BAAB-5CE7AFB0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Kylkiasento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4BD0153-D9B3-45BF-AE75-A996E37FD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en-US"/>
              <a:t> Koukista polvi</a:t>
            </a:r>
          </a:p>
          <a:p>
            <a:pPr eaLnBrk="1" hangingPunct="1"/>
            <a:r>
              <a:rPr lang="fi-FI" altLang="en-US"/>
              <a:t> Käsi rinnalle</a:t>
            </a:r>
          </a:p>
          <a:p>
            <a:pPr eaLnBrk="1" hangingPunct="1"/>
            <a:r>
              <a:rPr lang="fi-FI" altLang="en-US"/>
              <a:t> Käännä </a:t>
            </a:r>
          </a:p>
          <a:p>
            <a:pPr eaLnBrk="1" hangingPunct="1"/>
            <a:r>
              <a:rPr lang="fi-FI" altLang="en-US"/>
              <a:t> Avaa hengitystiet</a:t>
            </a:r>
          </a:p>
          <a:p>
            <a:pPr eaLnBrk="1" hangingPunct="1"/>
            <a:r>
              <a:rPr lang="fi-FI" altLang="en-US"/>
              <a:t> Tarkkaile</a:t>
            </a:r>
          </a:p>
          <a:p>
            <a:pPr lvl="1" eaLnBrk="1" hangingPunct="1"/>
            <a:r>
              <a:rPr lang="fi-FI" altLang="en-US"/>
              <a:t>älä jätä yksin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fi-FI" altLang="en-US"/>
          </a:p>
          <a:p>
            <a:pPr eaLnBrk="1" hangingPunct="1">
              <a:buFont typeface="Times" panose="02020603050405020304" pitchFamily="18" charset="0"/>
              <a:buNone/>
            </a:pPr>
            <a:endParaRPr lang="fi-FI" altLang="en-US"/>
          </a:p>
        </p:txBody>
      </p:sp>
      <p:pic>
        <p:nvPicPr>
          <p:cNvPr id="27652" name="Picture 4" descr="SPR3_72">
            <a:extLst>
              <a:ext uri="{FF2B5EF4-FFF2-40B4-BE49-F238E27FC236}">
                <a16:creationId xmlns:a16="http://schemas.microsoft.com/office/drawing/2014/main" id="{82282F2C-D37B-4AF1-99D8-065F8F0A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1981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PR4_72">
            <a:extLst>
              <a:ext uri="{FF2B5EF4-FFF2-40B4-BE49-F238E27FC236}">
                <a16:creationId xmlns:a16="http://schemas.microsoft.com/office/drawing/2014/main" id="{68B55886-BE81-4C7A-A058-A321B076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19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FB700FF-CD32-4130-B8D9-8ED38ACC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555750"/>
            <a:ext cx="158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068" tIns="39035" rIns="78068" bIns="39035">
            <a:spAutoFit/>
          </a:bodyPr>
          <a:lstStyle>
            <a:lvl1pPr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GB" altLang="fi-FI" sz="3420">
              <a:solidFill>
                <a:srgbClr val="000000"/>
              </a:solidFill>
            </a:endParaRPr>
          </a:p>
        </p:txBody>
      </p:sp>
      <p:sp>
        <p:nvSpPr>
          <p:cNvPr id="6147" name="Otsikko 8">
            <a:extLst>
              <a:ext uri="{FF2B5EF4-FFF2-40B4-BE49-F238E27FC236}">
                <a16:creationId xmlns:a16="http://schemas.microsoft.com/office/drawing/2014/main" id="{D777C360-8E8B-446D-9222-DD84DA29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5191125" cy="808037"/>
          </a:xfrm>
        </p:spPr>
        <p:txBody>
          <a:bodyPr/>
          <a:lstStyle/>
          <a:p>
            <a:pPr defTabSz="890501">
              <a:defRPr/>
            </a:pPr>
            <a:r>
              <a:rPr lang="fi-FI" altLang="fi-FI" sz="3164" b="0"/>
              <a:t>Painelu-puhalluselvytys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797A72D7-CEFB-4333-9C09-EA91EA6A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43038"/>
            <a:ext cx="4725988" cy="4062412"/>
          </a:xfrm>
        </p:spPr>
        <p:txBody>
          <a:bodyPr/>
          <a:lstStyle/>
          <a:p>
            <a:pPr marL="332581" indent="-332581" defTabSz="890501">
              <a:buFont typeface="Arial" pitchFamily="34" charset="0"/>
              <a:buChar char="•"/>
              <a:defRPr/>
            </a:pPr>
            <a:r>
              <a:rPr lang="fi-FI" sz="2394" dirty="0"/>
              <a:t>30 painelua</a:t>
            </a:r>
          </a:p>
          <a:p>
            <a:pPr marL="724890" lvl="1" indent="-280997" defTabSz="890501">
              <a:buFont typeface="Arial" pitchFamily="34" charset="0"/>
              <a:buChar char="•"/>
              <a:defRPr/>
            </a:pPr>
            <a:r>
              <a:rPr lang="fi-FI" sz="2138" dirty="0"/>
              <a:t>keskimäärin 100 </a:t>
            </a:r>
            <a:r>
              <a:rPr lang="fi-FI" sz="2138" dirty="0" err="1"/>
              <a:t>krt</a:t>
            </a:r>
            <a:r>
              <a:rPr lang="fi-FI" sz="2138" dirty="0"/>
              <a:t> / min, </a:t>
            </a:r>
          </a:p>
          <a:p>
            <a:pPr marL="724890" lvl="1" indent="-280997" defTabSz="890501">
              <a:buFont typeface="Times" panose="02020603050405020304" pitchFamily="18" charset="0"/>
              <a:buNone/>
              <a:defRPr/>
            </a:pPr>
            <a:r>
              <a:rPr lang="fi-FI" sz="2138" dirty="0"/>
              <a:t>	ei ylitä 120 </a:t>
            </a:r>
            <a:r>
              <a:rPr lang="fi-FI" sz="2138" dirty="0" err="1"/>
              <a:t>krt</a:t>
            </a:r>
            <a:r>
              <a:rPr lang="fi-FI" sz="2138" dirty="0"/>
              <a:t> / min</a:t>
            </a:r>
          </a:p>
          <a:p>
            <a:pPr marL="724890" lvl="1" indent="-280997" defTabSz="890501">
              <a:buFont typeface="Arial" pitchFamily="34" charset="0"/>
              <a:buChar char="•"/>
              <a:defRPr/>
            </a:pPr>
            <a:r>
              <a:rPr lang="fi-FI" sz="2138" dirty="0"/>
              <a:t>painelusyvyys  5 - 6 cm</a:t>
            </a:r>
          </a:p>
          <a:p>
            <a:pPr marL="724890" lvl="1" indent="-280997" defTabSz="890501">
              <a:buFont typeface="Arial" pitchFamily="34" charset="0"/>
              <a:buChar char="•"/>
              <a:defRPr/>
            </a:pPr>
            <a:endParaRPr lang="fi-FI" dirty="0"/>
          </a:p>
          <a:p>
            <a:pPr marL="0" lvl="1" indent="-280997" defTabSz="890501">
              <a:buFont typeface="Arial" pitchFamily="34" charset="0"/>
              <a:buChar char="•"/>
              <a:defRPr/>
            </a:pPr>
            <a:r>
              <a:rPr lang="fi-FI" dirty="0"/>
              <a:t>2 puhallusta</a:t>
            </a:r>
          </a:p>
          <a:p>
            <a:pPr marL="724890" lvl="1" indent="-280997" defTabSz="890501">
              <a:buFont typeface="Arial" pitchFamily="34" charset="0"/>
              <a:buChar char="•"/>
              <a:defRPr/>
            </a:pPr>
            <a:r>
              <a:rPr lang="fi-FI" sz="2138" dirty="0"/>
              <a:t>500 – 600 ml</a:t>
            </a:r>
          </a:p>
        </p:txBody>
      </p:sp>
      <p:pic>
        <p:nvPicPr>
          <p:cNvPr id="95237" name="Picture 7" descr="T:\Keskustoimisto\Ea-koulutustiimi\Kuvat\ELVYTYS\Elvytys studio\elvytys18.JPG">
            <a:extLst>
              <a:ext uri="{FF2B5EF4-FFF2-40B4-BE49-F238E27FC236}">
                <a16:creationId xmlns:a16="http://schemas.microsoft.com/office/drawing/2014/main" id="{5E6498D8-194F-429F-B1C9-4C5F9440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403350"/>
            <a:ext cx="33305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8" descr="T:\Keskustoimisto\Ea-koulutustiimi\Kuvat\ELVYTYS\Elvytys studio\elvytys20.JPG">
            <a:extLst>
              <a:ext uri="{FF2B5EF4-FFF2-40B4-BE49-F238E27FC236}">
                <a16:creationId xmlns:a16="http://schemas.microsoft.com/office/drawing/2014/main" id="{A2F36776-62B5-400B-A32E-C05461E2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749675"/>
            <a:ext cx="33289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297</Words>
  <Application>Microsoft Office PowerPoint</Application>
  <PresentationFormat>Näytössä katseltava diaesitys (4:3)</PresentationFormat>
  <Paragraphs>71</Paragraphs>
  <Slides>10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Verdana</vt:lpstr>
      <vt:lpstr>Times</vt:lpstr>
      <vt:lpstr>SignaColumn-Book</vt:lpstr>
      <vt:lpstr>Times New Roman</vt:lpstr>
      <vt:lpstr>Wingdings</vt:lpstr>
      <vt:lpstr>Oletusrakenne</vt:lpstr>
      <vt:lpstr>Päihtyneen autettavan kohtaaminen</vt:lpstr>
      <vt:lpstr>FYYSINEN KOHTAAMINEN</vt:lpstr>
      <vt:lpstr>Tilan arvioinnista aloitetaan…</vt:lpstr>
      <vt:lpstr>Tajunnan ja hengityksen selvittäminen</vt:lpstr>
      <vt:lpstr>Hengitystien avaaminen</vt:lpstr>
      <vt:lpstr>Hengitystien avaaminen</vt:lpstr>
      <vt:lpstr>Hengityksen turvaaminen kylkiasennolla</vt:lpstr>
      <vt:lpstr>Kylkiasento</vt:lpstr>
      <vt:lpstr>Painelu-puhalluselvytys</vt:lpstr>
      <vt:lpstr>Harjoitellaan…</vt:lpstr>
    </vt:vector>
  </TitlesOfParts>
  <Company>SPR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PUUTTUA PÄIHTEIDEN KÄYTTÖÖN ?  VARHAISEN PUUTTUMISEN KOULUTUSVIIKONLOPPU</dc:title>
  <dc:creator>sprkoti</dc:creator>
  <cp:lastModifiedBy>Laitila Kati</cp:lastModifiedBy>
  <cp:revision>24</cp:revision>
  <cp:lastPrinted>2014-11-19T13:40:31Z</cp:lastPrinted>
  <dcterms:created xsi:type="dcterms:W3CDTF">2008-04-28T06:31:09Z</dcterms:created>
  <dcterms:modified xsi:type="dcterms:W3CDTF">2022-11-24T15:56:26Z</dcterms:modified>
</cp:coreProperties>
</file>