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
  </p:notesMasterIdLst>
  <p:sldIdLst>
    <p:sldId id="259" r:id="rId2"/>
    <p:sldId id="262" r:id="rId3"/>
    <p:sldId id="260" r:id="rId4"/>
    <p:sldId id="261" r:id="rId5"/>
  </p:sldIdLst>
  <p:sldSz cx="9144000" cy="6858000" type="screen4x3"/>
  <p:notesSz cx="6858000" cy="9144000"/>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81" autoAdjust="0"/>
  </p:normalViewPr>
  <p:slideViewPr>
    <p:cSldViewPr>
      <p:cViewPr varScale="1">
        <p:scale>
          <a:sx n="71" d="100"/>
          <a:sy n="71" d="100"/>
        </p:scale>
        <p:origin x="1786"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C462B51-2A11-4E27-A77B-68B76F7286B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fi-FI"/>
          </a:p>
        </p:txBody>
      </p:sp>
      <p:sp>
        <p:nvSpPr>
          <p:cNvPr id="11267" name="Rectangle 3">
            <a:extLst>
              <a:ext uri="{FF2B5EF4-FFF2-40B4-BE49-F238E27FC236}">
                <a16:creationId xmlns:a16="http://schemas.microsoft.com/office/drawing/2014/main" id="{127DF054-9742-4031-9345-C5DE9D1C0EB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i-FI"/>
          </a:p>
        </p:txBody>
      </p:sp>
      <p:sp>
        <p:nvSpPr>
          <p:cNvPr id="3076" name="Rectangle 4">
            <a:extLst>
              <a:ext uri="{FF2B5EF4-FFF2-40B4-BE49-F238E27FC236}">
                <a16:creationId xmlns:a16="http://schemas.microsoft.com/office/drawing/2014/main" id="{60CF7431-1C6C-4998-8717-8406ABC2A8EC}"/>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6DF09B63-CB7D-4328-8700-9928838DAB3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11270" name="Rectangle 6">
            <a:extLst>
              <a:ext uri="{FF2B5EF4-FFF2-40B4-BE49-F238E27FC236}">
                <a16:creationId xmlns:a16="http://schemas.microsoft.com/office/drawing/2014/main" id="{394E1CF2-2921-40B2-9E4A-4B93FD15907B}"/>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fi-FI"/>
          </a:p>
        </p:txBody>
      </p:sp>
      <p:sp>
        <p:nvSpPr>
          <p:cNvPr id="11271" name="Rectangle 7">
            <a:extLst>
              <a:ext uri="{FF2B5EF4-FFF2-40B4-BE49-F238E27FC236}">
                <a16:creationId xmlns:a16="http://schemas.microsoft.com/office/drawing/2014/main" id="{495DF108-4723-40E4-A266-A32EAB4C575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0392C118-B5DD-40EF-A634-CB8E9A567790}" type="slidenum">
              <a:rPr lang="fi-FI" altLang="fi-FI"/>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7967193E-2720-4183-BC84-6B8AA1B288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5FC24F7-6CF9-45E9-8444-6D1328D36F4F}" type="slidenum">
              <a:rPr lang="fi-FI" altLang="en-US"/>
              <a:pPr>
                <a:spcBef>
                  <a:spcPct val="0"/>
                </a:spcBef>
              </a:pPr>
              <a:t>1</a:t>
            </a:fld>
            <a:endParaRPr lang="fi-FI" altLang="en-US"/>
          </a:p>
        </p:txBody>
      </p:sp>
      <p:sp>
        <p:nvSpPr>
          <p:cNvPr id="5123" name="Rectangle 2">
            <a:extLst>
              <a:ext uri="{FF2B5EF4-FFF2-40B4-BE49-F238E27FC236}">
                <a16:creationId xmlns:a16="http://schemas.microsoft.com/office/drawing/2014/main" id="{97412447-1BDF-47E1-95FA-A7872C853185}"/>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8F626FA5-2912-4AA1-8E45-D699287BFE3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latin typeface="Arial" panose="020B0604020202020204" pitchFamily="34" charset="0"/>
              </a:rPr>
              <a:t>Kerro jo tässä vaiheessa, että osio sisältää toiminnallisen harjoitteen. Kenenkään ei ole pakko tehdä mitään, mitä ei halua, mutta osallistumalla oppii varmasti enemmän. Kyse ei ole näyttelemisestä, vaan harjoitteesta, jossa voi kokeilla erilaisia toimintamalleja. Ainoita oikeita vastauksia/toimintamalleja ei ole ja aina halutessaan saa sanoa "ohi". Mutta ensin hieman teoriaa…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ian kuvan paikkamerkki 1">
            <a:extLst>
              <a:ext uri="{FF2B5EF4-FFF2-40B4-BE49-F238E27FC236}">
                <a16:creationId xmlns:a16="http://schemas.microsoft.com/office/drawing/2014/main" id="{DF27C7E0-1BFB-4813-B74E-586FBD86C54A}"/>
              </a:ext>
            </a:extLst>
          </p:cNvPr>
          <p:cNvSpPr>
            <a:spLocks noGrp="1" noRot="1" noChangeAspect="1" noChangeArrowheads="1" noTextEdit="1"/>
          </p:cNvSpPr>
          <p:nvPr>
            <p:ph type="sldImg"/>
          </p:nvPr>
        </p:nvSpPr>
        <p:spPr>
          <a:ln/>
        </p:spPr>
      </p:sp>
      <p:sp>
        <p:nvSpPr>
          <p:cNvPr id="7171" name="Huomautusten paikkamerkki 2">
            <a:extLst>
              <a:ext uri="{FF2B5EF4-FFF2-40B4-BE49-F238E27FC236}">
                <a16:creationId xmlns:a16="http://schemas.microsoft.com/office/drawing/2014/main" id="{90E58C48-1431-4244-8BDF-779167A3F0E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latin typeface="Arial" panose="020B0604020202020204" pitchFamily="34" charset="0"/>
              </a:rPr>
              <a:t>Yksi malli muutosvaiheista. Näitä on useita, mutta tätä käytetään paljon päihdetyössä.</a:t>
            </a:r>
          </a:p>
          <a:p>
            <a:pPr eaLnBrk="1" hangingPunct="1"/>
            <a:r>
              <a:rPr lang="fi-FI" altLang="en-US">
                <a:latin typeface="Arial" panose="020B0604020202020204" pitchFamily="34" charset="0"/>
              </a:rPr>
              <a:t>(Suomessa Inkinen ja Taskinen käyttäneet. Alun perin mallin pohjan ovat luoneet Prochaska ja DiClemente.)</a:t>
            </a:r>
          </a:p>
          <a:p>
            <a:pPr eaLnBrk="1" hangingPunct="1"/>
            <a:r>
              <a:rPr lang="fi-FI" altLang="en-US">
                <a:latin typeface="Arial" panose="020B0604020202020204" pitchFamily="34" charset="0"/>
              </a:rPr>
              <a:t>Kerro lyhyesti, mitä eri vaiheet sisältävät.</a:t>
            </a:r>
          </a:p>
          <a:p>
            <a:endParaRPr lang="fi-FI" altLang="en-US">
              <a:latin typeface="Arial" panose="020B0604020202020204" pitchFamily="34" charset="0"/>
            </a:endParaRPr>
          </a:p>
        </p:txBody>
      </p:sp>
      <p:sp>
        <p:nvSpPr>
          <p:cNvPr id="7172" name="Dian numeron paikkamerkki 3">
            <a:extLst>
              <a:ext uri="{FF2B5EF4-FFF2-40B4-BE49-F238E27FC236}">
                <a16:creationId xmlns:a16="http://schemas.microsoft.com/office/drawing/2014/main" id="{787CCD0D-1853-4EF0-AF4F-0C0BB660E2B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34648B9-F05D-4360-BF13-C52ABC61A08D}" type="slidenum">
              <a:rPr lang="fi-FI" altLang="fi-FI"/>
              <a:pPr/>
              <a:t>2</a:t>
            </a:fld>
            <a:endParaRPr lang="fi-FI" altLang="fi-F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073F6736-A74B-49FF-A2AD-84163E7EE4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CEFD098-76D1-4040-B2CD-0C4BB5A68BEA}" type="slidenum">
              <a:rPr lang="fi-FI" altLang="en-US"/>
              <a:pPr>
                <a:spcBef>
                  <a:spcPct val="0"/>
                </a:spcBef>
              </a:pPr>
              <a:t>3</a:t>
            </a:fld>
            <a:endParaRPr lang="fi-FI" altLang="en-US"/>
          </a:p>
        </p:txBody>
      </p:sp>
      <p:sp>
        <p:nvSpPr>
          <p:cNvPr id="9219" name="Rectangle 2">
            <a:extLst>
              <a:ext uri="{FF2B5EF4-FFF2-40B4-BE49-F238E27FC236}">
                <a16:creationId xmlns:a16="http://schemas.microsoft.com/office/drawing/2014/main" id="{C816E55B-E4C8-45D4-B920-D55D207FC208}"/>
              </a:ext>
            </a:extLst>
          </p:cNvPr>
          <p:cNvSpPr>
            <a:spLocks noRot="1" noChangeArrowheads="1" noTextEdit="1"/>
          </p:cNvSpPr>
          <p:nvPr>
            <p:ph type="sldImg"/>
          </p:nvPr>
        </p:nvSpPr>
        <p:spPr>
          <a:ln/>
        </p:spPr>
      </p:sp>
      <p:sp>
        <p:nvSpPr>
          <p:cNvPr id="9220" name="Rectangle 3">
            <a:extLst>
              <a:ext uri="{FF2B5EF4-FFF2-40B4-BE49-F238E27FC236}">
                <a16:creationId xmlns:a16="http://schemas.microsoft.com/office/drawing/2014/main" id="{E89400BB-6B59-403D-8FFB-537D26745C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latin typeface="Arial" panose="020B0604020202020204" pitchFamily="34" charset="0"/>
              </a:rPr>
              <a:t>Ensimmäisessä ei painosteta puhumaan päihteistä. Huomataan vain, että kaikki ei ole täydellistä ja tämä ei ole sitä, mitä asiakas haluaa.</a:t>
            </a:r>
          </a:p>
          <a:p>
            <a:pPr eaLnBrk="1" hangingPunct="1"/>
            <a:r>
              <a:rPr lang="fi-FI" altLang="en-US">
                <a:latin typeface="Arial" panose="020B0604020202020204" pitchFamily="34" charset="0"/>
              </a:rPr>
              <a:t>Toisessa vaiheessa vahvistetaan ristiriitaa nykytilan ja tulevaisuuden välillä ja osoitetaan, että päihteet ovat merkittävässä roolissa estämässä tavoitteen saavuttamista. Mietitään käytön ja ei käyttämisen plussia ja miinuksia. Niitä voi myös pisteyttää tärkeyden mukaan.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57988B5D-0C83-49BE-96D1-B4E439E0B2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289381-64E6-4F30-A965-B5BE64939573}" type="slidenum">
              <a:rPr lang="fi-FI" altLang="en-US"/>
              <a:pPr>
                <a:spcBef>
                  <a:spcPct val="0"/>
                </a:spcBef>
              </a:pPr>
              <a:t>4</a:t>
            </a:fld>
            <a:endParaRPr lang="fi-FI" altLang="en-US"/>
          </a:p>
        </p:txBody>
      </p:sp>
      <p:sp>
        <p:nvSpPr>
          <p:cNvPr id="11267" name="Rectangle 2">
            <a:extLst>
              <a:ext uri="{FF2B5EF4-FFF2-40B4-BE49-F238E27FC236}">
                <a16:creationId xmlns:a16="http://schemas.microsoft.com/office/drawing/2014/main" id="{CDFB9431-DA19-478E-8D68-60080D2F5410}"/>
              </a:ext>
            </a:extLst>
          </p:cNvPr>
          <p:cNvSpPr>
            <a:spLocks noRot="1" noChangeArrowheads="1" noTextEdit="1"/>
          </p:cNvSpPr>
          <p:nvPr>
            <p:ph type="sldImg"/>
          </p:nvPr>
        </p:nvSpPr>
        <p:spPr>
          <a:ln/>
        </p:spPr>
      </p:sp>
      <p:sp>
        <p:nvSpPr>
          <p:cNvPr id="11268" name="Rectangle 3">
            <a:extLst>
              <a:ext uri="{FF2B5EF4-FFF2-40B4-BE49-F238E27FC236}">
                <a16:creationId xmlns:a16="http://schemas.microsoft.com/office/drawing/2014/main" id="{987DBBD6-6DB5-48ED-9DC9-8755BC54B5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latin typeface="Arial" panose="020B0604020202020204" pitchFamily="34" charset="0"/>
              </a:rPr>
              <a:t>Vapaaehtoiset kohtaavat yleensä ylläpitovaiheessa, jolloin kannustusta ja päihteettömiä kontakteja tarvitaan paljon. </a:t>
            </a:r>
          </a:p>
          <a:p>
            <a:pPr eaLnBrk="1" hangingPunct="1"/>
            <a:r>
              <a:rPr lang="fi-FI" altLang="en-US">
                <a:latin typeface="Arial" panose="020B0604020202020204" pitchFamily="34" charset="0"/>
              </a:rPr>
              <a:t>Retkahdus on merkittävä kohta ja niitä tulee aina. Periksi ei saa antaa, eikä tuomita, vaan kannustaa mahdollisimman pian takaisin siihen, mitä oli jo saavuttanut. Sitten mietitään, miten seuraavalla kerralla vastaavassa tilanteessa välttää kiusauksen.</a:t>
            </a:r>
          </a:p>
          <a:p>
            <a:pPr eaLnBrk="1" hangingPunct="1"/>
            <a:endParaRPr lang="fi-FI" altLang="en-US">
              <a:latin typeface="Arial" panose="020B0604020202020204" pitchFamily="34" charset="0"/>
            </a:endParaRPr>
          </a:p>
          <a:p>
            <a:pPr eaLnBrk="1" hangingPunct="1"/>
            <a:r>
              <a:rPr lang="fi-FI" altLang="en-US">
                <a:latin typeface="Arial" panose="020B0604020202020204" pitchFamily="34" charset="0"/>
              </a:rPr>
              <a:t>Muista motivoivan haastattelun menetelmät!!</a:t>
            </a:r>
          </a:p>
          <a:p>
            <a:pPr eaLnBrk="1" hangingPunct="1"/>
            <a:endParaRPr lang="fi-FI" altLang="en-US">
              <a:latin typeface="Arial" panose="020B0604020202020204" pitchFamily="34" charset="0"/>
            </a:endParaRPr>
          </a:p>
          <a:p>
            <a:pPr eaLnBrk="1" hangingPunct="1"/>
            <a:r>
              <a:rPr lang="fi-FI" altLang="en-US">
                <a:latin typeface="Arial" panose="020B0604020202020204" pitchFamily="34" charset="0"/>
              </a:rPr>
              <a:t>Seuraavaksi harjoitukseen.</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AE46E56-C8F0-4265-B4F7-131CCBEC2552}"/>
              </a:ext>
            </a:extLst>
          </p:cNvPr>
          <p:cNvSpPr>
            <a:spLocks noChangeArrowheads="1"/>
          </p:cNvSpPr>
          <p:nvPr userDrawn="1"/>
        </p:nvSpPr>
        <p:spPr bwMode="auto">
          <a:xfrm>
            <a:off x="153988" y="1404938"/>
            <a:ext cx="8831262" cy="4632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fi-FI" altLang="fi-FI"/>
          </a:p>
        </p:txBody>
      </p:sp>
      <p:sp>
        <p:nvSpPr>
          <p:cNvPr id="5" name="Rectangle 5">
            <a:extLst>
              <a:ext uri="{FF2B5EF4-FFF2-40B4-BE49-F238E27FC236}">
                <a16:creationId xmlns:a16="http://schemas.microsoft.com/office/drawing/2014/main" id="{661F4A28-95A4-4B1A-93C1-58D51448E47F}"/>
              </a:ext>
            </a:extLst>
          </p:cNvPr>
          <p:cNvSpPr>
            <a:spLocks noChangeArrowheads="1"/>
          </p:cNvSpPr>
          <p:nvPr userDrawn="1"/>
        </p:nvSpPr>
        <p:spPr bwMode="auto">
          <a:xfrm>
            <a:off x="153988" y="6200775"/>
            <a:ext cx="8831262" cy="4841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fi-FI" altLang="fi-FI"/>
          </a:p>
        </p:txBody>
      </p:sp>
      <p:sp>
        <p:nvSpPr>
          <p:cNvPr id="6" name="Text Box 6">
            <a:extLst>
              <a:ext uri="{FF2B5EF4-FFF2-40B4-BE49-F238E27FC236}">
                <a16:creationId xmlns:a16="http://schemas.microsoft.com/office/drawing/2014/main" id="{10A13D9D-2CC9-4479-97BA-13DF7A33E6C7}"/>
              </a:ext>
            </a:extLst>
          </p:cNvPr>
          <p:cNvSpPr txBox="1">
            <a:spLocks noChangeArrowheads="1"/>
          </p:cNvSpPr>
          <p:nvPr userDrawn="1"/>
        </p:nvSpPr>
        <p:spPr bwMode="auto">
          <a:xfrm>
            <a:off x="569913" y="6288088"/>
            <a:ext cx="1582737"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220" tIns="45609" rIns="91220" bIns="45609">
            <a:spAutoFit/>
          </a:bodyPr>
          <a:lstStyle>
            <a:lvl1pPr defTabSz="912813" eaLnBrk="0" hangingPunct="0">
              <a:defRPr>
                <a:solidFill>
                  <a:schemeClr val="tx1"/>
                </a:solidFill>
                <a:latin typeface="Arial" panose="020B0604020202020204" pitchFamily="34" charset="0"/>
              </a:defRPr>
            </a:lvl1pPr>
            <a:lvl2pPr marL="742950" indent="-285750" defTabSz="912813" eaLnBrk="0" hangingPunct="0">
              <a:defRPr>
                <a:solidFill>
                  <a:schemeClr val="tx1"/>
                </a:solidFill>
                <a:latin typeface="Arial" panose="020B0604020202020204" pitchFamily="34" charset="0"/>
              </a:defRPr>
            </a:lvl2pPr>
            <a:lvl3pPr marL="1143000" indent="-228600" defTabSz="912813" eaLnBrk="0" hangingPunct="0">
              <a:defRPr>
                <a:solidFill>
                  <a:schemeClr val="tx1"/>
                </a:solidFill>
                <a:latin typeface="Arial" panose="020B0604020202020204" pitchFamily="34" charset="0"/>
              </a:defRPr>
            </a:lvl3pPr>
            <a:lvl4pPr marL="1600200" indent="-228600" defTabSz="912813" eaLnBrk="0" hangingPunct="0">
              <a:defRPr>
                <a:solidFill>
                  <a:schemeClr val="tx1"/>
                </a:solidFill>
                <a:latin typeface="Arial" panose="020B0604020202020204" pitchFamily="34" charset="0"/>
              </a:defRPr>
            </a:lvl4pPr>
            <a:lvl5pPr marL="2057400" indent="-228600" defTabSz="912813" eaLnBrk="0" hangingPunct="0">
              <a:defRPr>
                <a:solidFill>
                  <a:schemeClr val="tx1"/>
                </a:solidFill>
                <a:latin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fi-FI" altLang="fi-FI" sz="1400" b="1">
                <a:solidFill>
                  <a:schemeClr val="bg1"/>
                </a:solidFill>
                <a:latin typeface="Verdana" panose="020B0604030504040204" pitchFamily="34" charset="0"/>
              </a:rPr>
              <a:t>TULE MUKAAN</a:t>
            </a:r>
          </a:p>
        </p:txBody>
      </p:sp>
      <p:sp>
        <p:nvSpPr>
          <p:cNvPr id="7" name="Text Box 7">
            <a:extLst>
              <a:ext uri="{FF2B5EF4-FFF2-40B4-BE49-F238E27FC236}">
                <a16:creationId xmlns:a16="http://schemas.microsoft.com/office/drawing/2014/main" id="{B75C5B22-C902-41A1-BEC1-3654A0482E2B}"/>
              </a:ext>
            </a:extLst>
          </p:cNvPr>
          <p:cNvSpPr txBox="1">
            <a:spLocks noChangeArrowheads="1"/>
          </p:cNvSpPr>
          <p:nvPr userDrawn="1"/>
        </p:nvSpPr>
        <p:spPr bwMode="auto">
          <a:xfrm>
            <a:off x="5211763" y="6340475"/>
            <a:ext cx="3271837"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027" tIns="42013" rIns="84027" bIns="42013">
            <a:spAutoFit/>
          </a:bodyPr>
          <a:lstStyle>
            <a:lvl1pPr defTabSz="839788" eaLnBrk="0" hangingPunct="0">
              <a:defRPr>
                <a:solidFill>
                  <a:schemeClr val="tx1"/>
                </a:solidFill>
                <a:latin typeface="Arial" panose="020B0604020202020204" pitchFamily="34" charset="0"/>
              </a:defRPr>
            </a:lvl1pPr>
            <a:lvl2pPr marL="742950" indent="-285750" defTabSz="839788" eaLnBrk="0" hangingPunct="0">
              <a:defRPr>
                <a:solidFill>
                  <a:schemeClr val="tx1"/>
                </a:solidFill>
                <a:latin typeface="Arial" panose="020B0604020202020204" pitchFamily="34" charset="0"/>
              </a:defRPr>
            </a:lvl2pPr>
            <a:lvl3pPr marL="1143000" indent="-228600" defTabSz="839788" eaLnBrk="0" hangingPunct="0">
              <a:defRPr>
                <a:solidFill>
                  <a:schemeClr val="tx1"/>
                </a:solidFill>
                <a:latin typeface="Arial" panose="020B0604020202020204" pitchFamily="34" charset="0"/>
              </a:defRPr>
            </a:lvl3pPr>
            <a:lvl4pPr marL="1600200" indent="-228600" defTabSz="839788" eaLnBrk="0" hangingPunct="0">
              <a:defRPr>
                <a:solidFill>
                  <a:schemeClr val="tx1"/>
                </a:solidFill>
                <a:latin typeface="Arial" panose="020B0604020202020204" pitchFamily="34" charset="0"/>
              </a:defRPr>
            </a:lvl4pPr>
            <a:lvl5pPr marL="2057400" indent="-228600" defTabSz="839788" eaLnBrk="0" hangingPunct="0">
              <a:defRPr>
                <a:solidFill>
                  <a:schemeClr val="tx1"/>
                </a:solidFill>
                <a:latin typeface="Arial" panose="020B0604020202020204" pitchFamily="34" charset="0"/>
              </a:defRPr>
            </a:lvl5pPr>
            <a:lvl6pPr marL="2514600" indent="-228600" defTabSz="839788" eaLnBrk="0" fontAlgn="base" hangingPunct="0">
              <a:spcBef>
                <a:spcPct val="0"/>
              </a:spcBef>
              <a:spcAft>
                <a:spcPct val="0"/>
              </a:spcAft>
              <a:defRPr>
                <a:solidFill>
                  <a:schemeClr val="tx1"/>
                </a:solidFill>
                <a:latin typeface="Arial" panose="020B0604020202020204" pitchFamily="34" charset="0"/>
              </a:defRPr>
            </a:lvl6pPr>
            <a:lvl7pPr marL="2971800" indent="-228600" defTabSz="839788" eaLnBrk="0" fontAlgn="base" hangingPunct="0">
              <a:spcBef>
                <a:spcPct val="0"/>
              </a:spcBef>
              <a:spcAft>
                <a:spcPct val="0"/>
              </a:spcAft>
              <a:defRPr>
                <a:solidFill>
                  <a:schemeClr val="tx1"/>
                </a:solidFill>
                <a:latin typeface="Arial" panose="020B0604020202020204" pitchFamily="34" charset="0"/>
              </a:defRPr>
            </a:lvl7pPr>
            <a:lvl8pPr marL="3429000" indent="-228600" defTabSz="839788" eaLnBrk="0" fontAlgn="base" hangingPunct="0">
              <a:spcBef>
                <a:spcPct val="0"/>
              </a:spcBef>
              <a:spcAft>
                <a:spcPct val="0"/>
              </a:spcAft>
              <a:defRPr>
                <a:solidFill>
                  <a:schemeClr val="tx1"/>
                </a:solidFill>
                <a:latin typeface="Arial" panose="020B0604020202020204" pitchFamily="34" charset="0"/>
              </a:defRPr>
            </a:lvl8pPr>
            <a:lvl9pPr marL="3886200" indent="-228600" defTabSz="83978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fi-FI" altLang="fi-FI" sz="1000">
                <a:solidFill>
                  <a:schemeClr val="bg1"/>
                </a:solidFill>
                <a:latin typeface="Verdana" panose="020B0604030504040204" pitchFamily="34" charset="0"/>
              </a:rPr>
              <a:t>Suomen Punainen Risti / Päihdetyö / Kati Laitila</a:t>
            </a:r>
          </a:p>
        </p:txBody>
      </p:sp>
      <p:pic>
        <p:nvPicPr>
          <p:cNvPr id="8" name="Picture 8" descr="PR_pun">
            <a:extLst>
              <a:ext uri="{FF2B5EF4-FFF2-40B4-BE49-F238E27FC236}">
                <a16:creationId xmlns:a16="http://schemas.microsoft.com/office/drawing/2014/main" id="{ECDB28DB-4E13-4FF3-8E13-1D1BC946C6E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77125" y="484188"/>
            <a:ext cx="1495425"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3"/>
          <p:cNvSpPr>
            <a:spLocks noGrp="1" noChangeArrowheads="1"/>
          </p:cNvSpPr>
          <p:nvPr>
            <p:ph type="subTitle" idx="1"/>
          </p:nvPr>
        </p:nvSpPr>
        <p:spPr>
          <a:xfrm>
            <a:off x="423863" y="3919538"/>
            <a:ext cx="7772400" cy="1751012"/>
          </a:xfrm>
        </p:spPr>
        <p:txBody>
          <a:bodyPr/>
          <a:lstStyle>
            <a:lvl1pPr marL="0" indent="0">
              <a:buFont typeface="Times" pitchFamily="18" charset="0"/>
              <a:buNone/>
              <a:defRPr sz="2600">
                <a:solidFill>
                  <a:schemeClr val="bg1"/>
                </a:solidFill>
              </a:defRPr>
            </a:lvl1pPr>
          </a:lstStyle>
          <a:p>
            <a:r>
              <a:rPr lang="fi-FI"/>
              <a:t>Click to edit Master subtitle style</a:t>
            </a:r>
          </a:p>
        </p:txBody>
      </p:sp>
      <p:sp>
        <p:nvSpPr>
          <p:cNvPr id="6148" name="Rectangle 4"/>
          <p:cNvSpPr>
            <a:spLocks noGrp="1" noChangeArrowheads="1"/>
          </p:cNvSpPr>
          <p:nvPr>
            <p:ph type="ctrTitle" sz="quarter"/>
          </p:nvPr>
        </p:nvSpPr>
        <p:spPr>
          <a:xfrm>
            <a:off x="417513" y="2284413"/>
            <a:ext cx="7772400" cy="1470025"/>
          </a:xfrm>
        </p:spPr>
        <p:txBody>
          <a:bodyPr lIns="80147" tIns="40074" rIns="80147" bIns="40074"/>
          <a:lstStyle>
            <a:lvl1pPr>
              <a:lnSpc>
                <a:spcPts val="4388"/>
              </a:lnSpc>
              <a:defRPr sz="3500" b="1">
                <a:solidFill>
                  <a:schemeClr val="accent2"/>
                </a:solidFill>
              </a:defRPr>
            </a:lvl1pPr>
          </a:lstStyle>
          <a:p>
            <a:r>
              <a:rPr lang="fi-FI"/>
              <a:t>Click to edit Master title style</a:t>
            </a:r>
          </a:p>
        </p:txBody>
      </p:sp>
    </p:spTree>
    <p:extLst>
      <p:ext uri="{BB962C8B-B14F-4D97-AF65-F5344CB8AC3E}">
        <p14:creationId xmlns:p14="http://schemas.microsoft.com/office/powerpoint/2010/main" val="1608633531"/>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5">
            <a:extLst>
              <a:ext uri="{FF2B5EF4-FFF2-40B4-BE49-F238E27FC236}">
                <a16:creationId xmlns:a16="http://schemas.microsoft.com/office/drawing/2014/main" id="{62981C6E-3AC8-4097-9035-B7465FA18BD8}"/>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880647365"/>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45275" y="209550"/>
            <a:ext cx="2068513" cy="5827713"/>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34975" y="209550"/>
            <a:ext cx="6057900" cy="58277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5">
            <a:extLst>
              <a:ext uri="{FF2B5EF4-FFF2-40B4-BE49-F238E27FC236}">
                <a16:creationId xmlns:a16="http://schemas.microsoft.com/office/drawing/2014/main" id="{B27A3EF7-40BD-4725-8969-908E03773DE1}"/>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177233612"/>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5">
            <a:extLst>
              <a:ext uri="{FF2B5EF4-FFF2-40B4-BE49-F238E27FC236}">
                <a16:creationId xmlns:a16="http://schemas.microsoft.com/office/drawing/2014/main" id="{51131129-6204-4166-9DCF-95D3B2759703}"/>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119262643"/>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5">
            <a:extLst>
              <a:ext uri="{FF2B5EF4-FFF2-40B4-BE49-F238E27FC236}">
                <a16:creationId xmlns:a16="http://schemas.microsoft.com/office/drawing/2014/main" id="{22169103-849D-4618-AC1F-5597D62DB5FE}"/>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86524353"/>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34975" y="1728788"/>
            <a:ext cx="4062413" cy="430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9788" y="1728788"/>
            <a:ext cx="4064000" cy="430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5">
            <a:extLst>
              <a:ext uri="{FF2B5EF4-FFF2-40B4-BE49-F238E27FC236}">
                <a16:creationId xmlns:a16="http://schemas.microsoft.com/office/drawing/2014/main" id="{D14FBCA4-128B-4223-9D72-D09CD094D7AF}"/>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75767817"/>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5">
            <a:extLst>
              <a:ext uri="{FF2B5EF4-FFF2-40B4-BE49-F238E27FC236}">
                <a16:creationId xmlns:a16="http://schemas.microsoft.com/office/drawing/2014/main" id="{445FA7C0-2F33-468A-9A9C-979E32D1CD59}"/>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613027987"/>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5">
            <a:extLst>
              <a:ext uri="{FF2B5EF4-FFF2-40B4-BE49-F238E27FC236}">
                <a16:creationId xmlns:a16="http://schemas.microsoft.com/office/drawing/2014/main" id="{37A2C5C5-C776-4720-A6E3-38F56DFC80FD}"/>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399878761"/>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4BE86213-8573-4626-91A0-6D3FE5DD1296}"/>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556076637"/>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5">
            <a:extLst>
              <a:ext uri="{FF2B5EF4-FFF2-40B4-BE49-F238E27FC236}">
                <a16:creationId xmlns:a16="http://schemas.microsoft.com/office/drawing/2014/main" id="{0F011671-8835-4C7E-BF51-F0C4145A6244}"/>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6954750"/>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5">
            <a:extLst>
              <a:ext uri="{FF2B5EF4-FFF2-40B4-BE49-F238E27FC236}">
                <a16:creationId xmlns:a16="http://schemas.microsoft.com/office/drawing/2014/main" id="{BD6200A8-B868-4DB5-8409-C102D796F904}"/>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286692125"/>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E284D55-97A5-4931-A909-55896CF9A47B}"/>
              </a:ext>
            </a:extLst>
          </p:cNvPr>
          <p:cNvSpPr>
            <a:spLocks noChangeArrowheads="1"/>
          </p:cNvSpPr>
          <p:nvPr userDrawn="1"/>
        </p:nvSpPr>
        <p:spPr bwMode="auto">
          <a:xfrm>
            <a:off x="153988" y="6200775"/>
            <a:ext cx="8831262" cy="4841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fi-FI" altLang="fi-FI"/>
          </a:p>
        </p:txBody>
      </p:sp>
      <p:sp>
        <p:nvSpPr>
          <p:cNvPr id="1027" name="Rectangle 3">
            <a:extLst>
              <a:ext uri="{FF2B5EF4-FFF2-40B4-BE49-F238E27FC236}">
                <a16:creationId xmlns:a16="http://schemas.microsoft.com/office/drawing/2014/main" id="{1430E0B3-DD0C-462F-B0CA-84D12228BA3E}"/>
              </a:ext>
            </a:extLst>
          </p:cNvPr>
          <p:cNvSpPr>
            <a:spLocks noGrp="1" noChangeArrowheads="1"/>
          </p:cNvSpPr>
          <p:nvPr>
            <p:ph type="title"/>
          </p:nvPr>
        </p:nvSpPr>
        <p:spPr bwMode="auto">
          <a:xfrm>
            <a:off x="473075" y="209550"/>
            <a:ext cx="6588125" cy="124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4">
            <a:extLst>
              <a:ext uri="{FF2B5EF4-FFF2-40B4-BE49-F238E27FC236}">
                <a16:creationId xmlns:a16="http://schemas.microsoft.com/office/drawing/2014/main" id="{D6E96566-12E9-47C2-9ED6-864B3B37405F}"/>
              </a:ext>
            </a:extLst>
          </p:cNvPr>
          <p:cNvSpPr>
            <a:spLocks noGrp="1" noChangeArrowheads="1"/>
          </p:cNvSpPr>
          <p:nvPr>
            <p:ph type="body" idx="1"/>
          </p:nvPr>
        </p:nvSpPr>
        <p:spPr bwMode="auto">
          <a:xfrm>
            <a:off x="434975" y="1728788"/>
            <a:ext cx="8278813"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20" tIns="45609" rIns="91220" bIns="45609"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5125" name="Rectangle 5">
            <a:extLst>
              <a:ext uri="{FF2B5EF4-FFF2-40B4-BE49-F238E27FC236}">
                <a16:creationId xmlns:a16="http://schemas.microsoft.com/office/drawing/2014/main" id="{341217A4-4772-44CB-9DDE-A2A08B9E576F}"/>
              </a:ext>
            </a:extLst>
          </p:cNvPr>
          <p:cNvSpPr>
            <a:spLocks noGrp="1" noChangeArrowheads="1"/>
          </p:cNvSpPr>
          <p:nvPr>
            <p:ph type="dt" sz="half" idx="2"/>
          </p:nvPr>
        </p:nvSpPr>
        <p:spPr bwMode="auto">
          <a:xfrm>
            <a:off x="4725988" y="6354763"/>
            <a:ext cx="1903412" cy="457200"/>
          </a:xfrm>
          <a:prstGeom prst="rect">
            <a:avLst/>
          </a:prstGeom>
          <a:noFill/>
          <a:ln w="9525">
            <a:noFill/>
            <a:miter lim="800000"/>
            <a:headEnd/>
            <a:tailEnd/>
          </a:ln>
          <a:effectLst/>
        </p:spPr>
        <p:txBody>
          <a:bodyPr vert="horz" wrap="square" lIns="91220" tIns="45609" rIns="91220" bIns="45609" numCol="1" anchor="t" anchorCtr="0" compatLnSpc="1">
            <a:prstTxWarp prst="textNoShape">
              <a:avLst/>
            </a:prstTxWarp>
          </a:bodyPr>
          <a:lstStyle>
            <a:lvl1pPr eaLnBrk="1" hangingPunct="1">
              <a:defRPr sz="1000">
                <a:solidFill>
                  <a:schemeClr val="bg1"/>
                </a:solidFill>
                <a:latin typeface="Verdana" pitchFamily="34" charset="0"/>
              </a:defRPr>
            </a:lvl1pPr>
          </a:lstStyle>
          <a:p>
            <a:pPr>
              <a:defRPr/>
            </a:pPr>
            <a:endParaRPr lang="fi-FI"/>
          </a:p>
        </p:txBody>
      </p:sp>
      <p:sp>
        <p:nvSpPr>
          <p:cNvPr id="1030" name="Text Box 6">
            <a:extLst>
              <a:ext uri="{FF2B5EF4-FFF2-40B4-BE49-F238E27FC236}">
                <a16:creationId xmlns:a16="http://schemas.microsoft.com/office/drawing/2014/main" id="{CBEE4892-0B4C-4569-9AE9-76853FF94F75}"/>
              </a:ext>
            </a:extLst>
          </p:cNvPr>
          <p:cNvSpPr txBox="1">
            <a:spLocks noChangeArrowheads="1"/>
          </p:cNvSpPr>
          <p:nvPr userDrawn="1"/>
        </p:nvSpPr>
        <p:spPr bwMode="auto">
          <a:xfrm>
            <a:off x="569913" y="6288088"/>
            <a:ext cx="1582737"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220" tIns="45609" rIns="91220" bIns="45609">
            <a:spAutoFit/>
          </a:bodyPr>
          <a:lstStyle>
            <a:lvl1pPr defTabSz="912813" eaLnBrk="0" hangingPunct="0">
              <a:defRPr>
                <a:solidFill>
                  <a:schemeClr val="tx1"/>
                </a:solidFill>
                <a:latin typeface="Arial" panose="020B0604020202020204" pitchFamily="34" charset="0"/>
              </a:defRPr>
            </a:lvl1pPr>
            <a:lvl2pPr marL="742950" indent="-285750" defTabSz="912813" eaLnBrk="0" hangingPunct="0">
              <a:defRPr>
                <a:solidFill>
                  <a:schemeClr val="tx1"/>
                </a:solidFill>
                <a:latin typeface="Arial" panose="020B0604020202020204" pitchFamily="34" charset="0"/>
              </a:defRPr>
            </a:lvl2pPr>
            <a:lvl3pPr marL="1143000" indent="-228600" defTabSz="912813" eaLnBrk="0" hangingPunct="0">
              <a:defRPr>
                <a:solidFill>
                  <a:schemeClr val="tx1"/>
                </a:solidFill>
                <a:latin typeface="Arial" panose="020B0604020202020204" pitchFamily="34" charset="0"/>
              </a:defRPr>
            </a:lvl3pPr>
            <a:lvl4pPr marL="1600200" indent="-228600" defTabSz="912813" eaLnBrk="0" hangingPunct="0">
              <a:defRPr>
                <a:solidFill>
                  <a:schemeClr val="tx1"/>
                </a:solidFill>
                <a:latin typeface="Arial" panose="020B0604020202020204" pitchFamily="34" charset="0"/>
              </a:defRPr>
            </a:lvl4pPr>
            <a:lvl5pPr marL="2057400" indent="-228600" defTabSz="912813" eaLnBrk="0" hangingPunct="0">
              <a:defRPr>
                <a:solidFill>
                  <a:schemeClr val="tx1"/>
                </a:solidFill>
                <a:latin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fi-FI" altLang="fi-FI" sz="1400" b="1">
                <a:solidFill>
                  <a:schemeClr val="bg1"/>
                </a:solidFill>
                <a:latin typeface="Verdana" panose="020B0604030504040204" pitchFamily="34" charset="0"/>
              </a:rPr>
              <a:t>TULE MUKAAN</a:t>
            </a:r>
          </a:p>
        </p:txBody>
      </p:sp>
      <p:pic>
        <p:nvPicPr>
          <p:cNvPr id="1031" name="Picture 7" descr="PR_pun">
            <a:extLst>
              <a:ext uri="{FF2B5EF4-FFF2-40B4-BE49-F238E27FC236}">
                <a16:creationId xmlns:a16="http://schemas.microsoft.com/office/drawing/2014/main" id="{635BFDDE-D9AD-4024-A48C-7FB8A98AD00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477125" y="484188"/>
            <a:ext cx="1495425"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8">
            <a:extLst>
              <a:ext uri="{FF2B5EF4-FFF2-40B4-BE49-F238E27FC236}">
                <a16:creationId xmlns:a16="http://schemas.microsoft.com/office/drawing/2014/main" id="{88F8A181-94D3-4189-AC94-BABA4E28E552}"/>
              </a:ext>
            </a:extLst>
          </p:cNvPr>
          <p:cNvSpPr txBox="1">
            <a:spLocks noChangeArrowheads="1"/>
          </p:cNvSpPr>
          <p:nvPr userDrawn="1"/>
        </p:nvSpPr>
        <p:spPr bwMode="auto">
          <a:xfrm>
            <a:off x="5211763" y="6340475"/>
            <a:ext cx="3271837"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027" tIns="42013" rIns="84027" bIns="42013">
            <a:spAutoFit/>
          </a:bodyPr>
          <a:lstStyle>
            <a:lvl1pPr defTabSz="839788" eaLnBrk="0" hangingPunct="0">
              <a:defRPr>
                <a:solidFill>
                  <a:schemeClr val="tx1"/>
                </a:solidFill>
                <a:latin typeface="Arial" panose="020B0604020202020204" pitchFamily="34" charset="0"/>
              </a:defRPr>
            </a:lvl1pPr>
            <a:lvl2pPr marL="742950" indent="-285750" defTabSz="839788" eaLnBrk="0" hangingPunct="0">
              <a:defRPr>
                <a:solidFill>
                  <a:schemeClr val="tx1"/>
                </a:solidFill>
                <a:latin typeface="Arial" panose="020B0604020202020204" pitchFamily="34" charset="0"/>
              </a:defRPr>
            </a:lvl2pPr>
            <a:lvl3pPr marL="1143000" indent="-228600" defTabSz="839788" eaLnBrk="0" hangingPunct="0">
              <a:defRPr>
                <a:solidFill>
                  <a:schemeClr val="tx1"/>
                </a:solidFill>
                <a:latin typeface="Arial" panose="020B0604020202020204" pitchFamily="34" charset="0"/>
              </a:defRPr>
            </a:lvl3pPr>
            <a:lvl4pPr marL="1600200" indent="-228600" defTabSz="839788" eaLnBrk="0" hangingPunct="0">
              <a:defRPr>
                <a:solidFill>
                  <a:schemeClr val="tx1"/>
                </a:solidFill>
                <a:latin typeface="Arial" panose="020B0604020202020204" pitchFamily="34" charset="0"/>
              </a:defRPr>
            </a:lvl4pPr>
            <a:lvl5pPr marL="2057400" indent="-228600" defTabSz="839788" eaLnBrk="0" hangingPunct="0">
              <a:defRPr>
                <a:solidFill>
                  <a:schemeClr val="tx1"/>
                </a:solidFill>
                <a:latin typeface="Arial" panose="020B0604020202020204" pitchFamily="34" charset="0"/>
              </a:defRPr>
            </a:lvl5pPr>
            <a:lvl6pPr marL="2514600" indent="-228600" defTabSz="839788" eaLnBrk="0" fontAlgn="base" hangingPunct="0">
              <a:spcBef>
                <a:spcPct val="0"/>
              </a:spcBef>
              <a:spcAft>
                <a:spcPct val="0"/>
              </a:spcAft>
              <a:defRPr>
                <a:solidFill>
                  <a:schemeClr val="tx1"/>
                </a:solidFill>
                <a:latin typeface="Arial" panose="020B0604020202020204" pitchFamily="34" charset="0"/>
              </a:defRPr>
            </a:lvl6pPr>
            <a:lvl7pPr marL="2971800" indent="-228600" defTabSz="839788" eaLnBrk="0" fontAlgn="base" hangingPunct="0">
              <a:spcBef>
                <a:spcPct val="0"/>
              </a:spcBef>
              <a:spcAft>
                <a:spcPct val="0"/>
              </a:spcAft>
              <a:defRPr>
                <a:solidFill>
                  <a:schemeClr val="tx1"/>
                </a:solidFill>
                <a:latin typeface="Arial" panose="020B0604020202020204" pitchFamily="34" charset="0"/>
              </a:defRPr>
            </a:lvl7pPr>
            <a:lvl8pPr marL="3429000" indent="-228600" defTabSz="839788" eaLnBrk="0" fontAlgn="base" hangingPunct="0">
              <a:spcBef>
                <a:spcPct val="0"/>
              </a:spcBef>
              <a:spcAft>
                <a:spcPct val="0"/>
              </a:spcAft>
              <a:defRPr>
                <a:solidFill>
                  <a:schemeClr val="tx1"/>
                </a:solidFill>
                <a:latin typeface="Arial" panose="020B0604020202020204" pitchFamily="34" charset="0"/>
              </a:defRPr>
            </a:lvl8pPr>
            <a:lvl9pPr marL="3886200" indent="-228600" defTabSz="83978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fi-FI" altLang="fi-FI" sz="1000">
                <a:solidFill>
                  <a:schemeClr val="bg1"/>
                </a:solidFill>
                <a:latin typeface="Verdana" panose="020B0604030504040204" pitchFamily="34" charset="0"/>
              </a:rPr>
              <a:t>Suomen Punainen Risti / Päihdetyö / Kati Laitila</a:t>
            </a:r>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cover dir="r"/>
  </p:transition>
  <p:txStyles>
    <p:titleStyle>
      <a:lvl1pPr algn="l" defTabSz="912813" rtl="0" eaLnBrk="0" fontAlgn="base" hangingPunct="0">
        <a:spcBef>
          <a:spcPct val="0"/>
        </a:spcBef>
        <a:spcAft>
          <a:spcPct val="0"/>
        </a:spcAft>
        <a:defRPr sz="2800">
          <a:solidFill>
            <a:schemeClr val="tx2"/>
          </a:solidFill>
          <a:latin typeface="+mj-lt"/>
          <a:ea typeface="+mj-ea"/>
          <a:cs typeface="+mj-cs"/>
        </a:defRPr>
      </a:lvl1pPr>
      <a:lvl2pPr algn="l" defTabSz="912813" rtl="0" eaLnBrk="0" fontAlgn="base" hangingPunct="0">
        <a:spcBef>
          <a:spcPct val="0"/>
        </a:spcBef>
        <a:spcAft>
          <a:spcPct val="0"/>
        </a:spcAft>
        <a:defRPr sz="2800">
          <a:solidFill>
            <a:schemeClr val="tx2"/>
          </a:solidFill>
          <a:latin typeface="Verdana" pitchFamily="34" charset="0"/>
        </a:defRPr>
      </a:lvl2pPr>
      <a:lvl3pPr algn="l" defTabSz="912813" rtl="0" eaLnBrk="0" fontAlgn="base" hangingPunct="0">
        <a:spcBef>
          <a:spcPct val="0"/>
        </a:spcBef>
        <a:spcAft>
          <a:spcPct val="0"/>
        </a:spcAft>
        <a:defRPr sz="2800">
          <a:solidFill>
            <a:schemeClr val="tx2"/>
          </a:solidFill>
          <a:latin typeface="Verdana" pitchFamily="34" charset="0"/>
        </a:defRPr>
      </a:lvl3pPr>
      <a:lvl4pPr algn="l" defTabSz="912813" rtl="0" eaLnBrk="0" fontAlgn="base" hangingPunct="0">
        <a:spcBef>
          <a:spcPct val="0"/>
        </a:spcBef>
        <a:spcAft>
          <a:spcPct val="0"/>
        </a:spcAft>
        <a:defRPr sz="2800">
          <a:solidFill>
            <a:schemeClr val="tx2"/>
          </a:solidFill>
          <a:latin typeface="Verdana" pitchFamily="34" charset="0"/>
        </a:defRPr>
      </a:lvl4pPr>
      <a:lvl5pPr algn="l" defTabSz="912813" rtl="0" eaLnBrk="0" fontAlgn="base" hangingPunct="0">
        <a:spcBef>
          <a:spcPct val="0"/>
        </a:spcBef>
        <a:spcAft>
          <a:spcPct val="0"/>
        </a:spcAft>
        <a:defRPr sz="2800">
          <a:solidFill>
            <a:schemeClr val="tx2"/>
          </a:solidFill>
          <a:latin typeface="Verdana" pitchFamily="34" charset="0"/>
        </a:defRPr>
      </a:lvl5pPr>
      <a:lvl6pPr marL="457200" algn="l" defTabSz="912813" rtl="0" fontAlgn="base">
        <a:spcBef>
          <a:spcPct val="0"/>
        </a:spcBef>
        <a:spcAft>
          <a:spcPct val="0"/>
        </a:spcAft>
        <a:defRPr sz="2800">
          <a:solidFill>
            <a:schemeClr val="tx2"/>
          </a:solidFill>
          <a:latin typeface="Verdana" pitchFamily="34" charset="0"/>
        </a:defRPr>
      </a:lvl6pPr>
      <a:lvl7pPr marL="914400" algn="l" defTabSz="912813" rtl="0" fontAlgn="base">
        <a:spcBef>
          <a:spcPct val="0"/>
        </a:spcBef>
        <a:spcAft>
          <a:spcPct val="0"/>
        </a:spcAft>
        <a:defRPr sz="2800">
          <a:solidFill>
            <a:schemeClr val="tx2"/>
          </a:solidFill>
          <a:latin typeface="Verdana" pitchFamily="34" charset="0"/>
        </a:defRPr>
      </a:lvl7pPr>
      <a:lvl8pPr marL="1371600" algn="l" defTabSz="912813" rtl="0" fontAlgn="base">
        <a:spcBef>
          <a:spcPct val="0"/>
        </a:spcBef>
        <a:spcAft>
          <a:spcPct val="0"/>
        </a:spcAft>
        <a:defRPr sz="2800">
          <a:solidFill>
            <a:schemeClr val="tx2"/>
          </a:solidFill>
          <a:latin typeface="Verdana" pitchFamily="34" charset="0"/>
        </a:defRPr>
      </a:lvl8pPr>
      <a:lvl9pPr marL="1828800" algn="l" defTabSz="912813" rtl="0" fontAlgn="base">
        <a:spcBef>
          <a:spcPct val="0"/>
        </a:spcBef>
        <a:spcAft>
          <a:spcPct val="0"/>
        </a:spcAft>
        <a:defRPr sz="2800">
          <a:solidFill>
            <a:schemeClr val="tx2"/>
          </a:solidFill>
          <a:latin typeface="Verdana" pitchFamily="34" charset="0"/>
        </a:defRPr>
      </a:lvl9pPr>
    </p:titleStyle>
    <p:bodyStyle>
      <a:lvl1pPr marL="341313" indent="-341313" algn="l" defTabSz="912813" rtl="0" eaLnBrk="0" fontAlgn="base" hangingPunct="0">
        <a:spcBef>
          <a:spcPct val="20000"/>
        </a:spcBef>
        <a:spcAft>
          <a:spcPct val="0"/>
        </a:spcAft>
        <a:buClr>
          <a:schemeClr val="accent2"/>
        </a:buClr>
        <a:buFont typeface="Times" panose="02020603050405020304" pitchFamily="18" charset="0"/>
        <a:buChar char="•"/>
        <a:defRPr sz="2500">
          <a:solidFill>
            <a:schemeClr val="tx1"/>
          </a:solidFill>
          <a:latin typeface="+mn-lt"/>
          <a:ea typeface="+mn-ea"/>
          <a:cs typeface="+mn-cs"/>
        </a:defRPr>
      </a:lvl1pPr>
      <a:lvl2pPr marL="742950" indent="-287338" algn="l" defTabSz="912813" rtl="0" eaLnBrk="0" fontAlgn="base" hangingPunct="0">
        <a:spcBef>
          <a:spcPct val="20000"/>
        </a:spcBef>
        <a:spcAft>
          <a:spcPct val="0"/>
        </a:spcAft>
        <a:buClr>
          <a:schemeClr val="accent2"/>
        </a:buClr>
        <a:buFont typeface="Times" panose="02020603050405020304" pitchFamily="18" charset="0"/>
        <a:buChar char="•"/>
        <a:defRPr sz="2100">
          <a:solidFill>
            <a:schemeClr val="tx1"/>
          </a:solidFill>
          <a:latin typeface="+mn-lt"/>
        </a:defRPr>
      </a:lvl2pPr>
      <a:lvl3pPr marL="1141413" indent="-228600" algn="l" defTabSz="912813" rtl="0" eaLnBrk="0" fontAlgn="base" hangingPunct="0">
        <a:spcBef>
          <a:spcPct val="20000"/>
        </a:spcBef>
        <a:spcAft>
          <a:spcPct val="0"/>
        </a:spcAft>
        <a:buClr>
          <a:schemeClr val="accent2"/>
        </a:buClr>
        <a:buFont typeface="Times" panose="02020603050405020304" pitchFamily="18" charset="0"/>
        <a:buChar char="•"/>
        <a:defRPr>
          <a:solidFill>
            <a:schemeClr val="tx1"/>
          </a:solidFill>
          <a:latin typeface="+mn-lt"/>
        </a:defRPr>
      </a:lvl3pPr>
      <a:lvl4pPr marL="1595438" indent="-227013" algn="l" defTabSz="912813" rtl="0" eaLnBrk="0" fontAlgn="base" hangingPunct="0">
        <a:spcBef>
          <a:spcPct val="20000"/>
        </a:spcBef>
        <a:spcAft>
          <a:spcPct val="0"/>
        </a:spcAft>
        <a:buClr>
          <a:schemeClr val="accent2"/>
        </a:buClr>
        <a:buFont typeface="Times" panose="02020603050405020304" pitchFamily="18" charset="0"/>
        <a:buChar char="•"/>
        <a:defRPr sz="1400">
          <a:solidFill>
            <a:schemeClr val="tx1"/>
          </a:solidFill>
          <a:latin typeface="+mn-lt"/>
        </a:defRPr>
      </a:lvl4pPr>
      <a:lvl5pPr marL="2054225" indent="-228600" algn="l" defTabSz="912813" rtl="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mn-lt"/>
        </a:defRPr>
      </a:lvl5pPr>
      <a:lvl6pPr marL="25114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6pPr>
      <a:lvl7pPr marL="29686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7pPr>
      <a:lvl8pPr marL="34258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8pPr>
      <a:lvl9pPr marL="38830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D072F18-13B3-49CE-AA8C-32472AD28E0D}"/>
              </a:ext>
            </a:extLst>
          </p:cNvPr>
          <p:cNvSpPr>
            <a:spLocks noGrp="1" noChangeArrowheads="1"/>
          </p:cNvSpPr>
          <p:nvPr>
            <p:ph type="ctrTitle"/>
          </p:nvPr>
        </p:nvSpPr>
        <p:spPr/>
        <p:txBody>
          <a:bodyPr/>
          <a:lstStyle/>
          <a:p>
            <a:pPr eaLnBrk="1" hangingPunct="1"/>
            <a:r>
              <a:rPr lang="fi-FI" altLang="en-US" dirty="0"/>
              <a:t>Miten tukea päihteitä käyttänyttä ihmistä käytön eri vaiheissa</a:t>
            </a:r>
          </a:p>
        </p:txBody>
      </p:sp>
      <p:sp>
        <p:nvSpPr>
          <p:cNvPr id="4099" name="Rectangle 3">
            <a:extLst>
              <a:ext uri="{FF2B5EF4-FFF2-40B4-BE49-F238E27FC236}">
                <a16:creationId xmlns:a16="http://schemas.microsoft.com/office/drawing/2014/main" id="{9BB7B504-6611-45F4-A9AB-8673E6AD44D4}"/>
              </a:ext>
            </a:extLst>
          </p:cNvPr>
          <p:cNvSpPr>
            <a:spLocks noGrp="1" noChangeArrowheads="1"/>
          </p:cNvSpPr>
          <p:nvPr>
            <p:ph type="subTitle" idx="1"/>
          </p:nvPr>
        </p:nvSpPr>
        <p:spPr>
          <a:xfrm>
            <a:off x="423863" y="3983038"/>
            <a:ext cx="7772400" cy="1751012"/>
          </a:xfrm>
        </p:spPr>
        <p:txBody>
          <a:bodyPr/>
          <a:lstStyle/>
          <a:p>
            <a:pPr eaLnBrk="1" hangingPunct="1"/>
            <a:r>
              <a:rPr lang="fi-FI" altLang="en-US"/>
              <a:t>Motivoitumisen vaiheet</a:t>
            </a:r>
          </a:p>
          <a:p>
            <a:pPr eaLnBrk="1" hangingPunct="1"/>
            <a:r>
              <a:rPr lang="fi-FI" altLang="en-US"/>
              <a:t>Koostetta koko koulutuksesta</a:t>
            </a:r>
          </a:p>
          <a:p>
            <a:pPr eaLnBrk="1" hangingPunct="1"/>
            <a:r>
              <a:rPr lang="fi-FI" altLang="en-US"/>
              <a:t>Harjoite</a:t>
            </a:r>
          </a:p>
        </p:txBody>
      </p:sp>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F02812F9-1A44-4DE3-BAAB-4BBCEFBF15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476250"/>
            <a:ext cx="5184775"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6E4403-2AA3-4606-B5E5-10350E7DD79B}"/>
              </a:ext>
            </a:extLst>
          </p:cNvPr>
          <p:cNvSpPr>
            <a:spLocks noGrp="1" noChangeArrowheads="1"/>
          </p:cNvSpPr>
          <p:nvPr>
            <p:ph type="title"/>
          </p:nvPr>
        </p:nvSpPr>
        <p:spPr>
          <a:xfrm>
            <a:off x="473075" y="25400"/>
            <a:ext cx="6588125" cy="1243013"/>
          </a:xfrm>
        </p:spPr>
        <p:txBody>
          <a:bodyPr/>
          <a:lstStyle/>
          <a:p>
            <a:pPr eaLnBrk="1" hangingPunct="1"/>
            <a:r>
              <a:rPr lang="fi-FI" altLang="en-US" b="1"/>
              <a:t>Miten eri vaiheissa voi tukea?</a:t>
            </a:r>
          </a:p>
        </p:txBody>
      </p:sp>
      <p:sp>
        <p:nvSpPr>
          <p:cNvPr id="8195" name="Rectangle 3">
            <a:extLst>
              <a:ext uri="{FF2B5EF4-FFF2-40B4-BE49-F238E27FC236}">
                <a16:creationId xmlns:a16="http://schemas.microsoft.com/office/drawing/2014/main" id="{C668619F-D273-42D2-AE8B-E2A1457559C1}"/>
              </a:ext>
            </a:extLst>
          </p:cNvPr>
          <p:cNvSpPr>
            <a:spLocks noGrp="1" noChangeArrowheads="1"/>
          </p:cNvSpPr>
          <p:nvPr>
            <p:ph type="body" idx="1"/>
          </p:nvPr>
        </p:nvSpPr>
        <p:spPr>
          <a:xfrm>
            <a:off x="434975" y="1568450"/>
            <a:ext cx="8709025" cy="4308475"/>
          </a:xfrm>
        </p:spPr>
        <p:txBody>
          <a:bodyPr/>
          <a:lstStyle/>
          <a:p>
            <a:pPr eaLnBrk="1" hangingPunct="1">
              <a:lnSpc>
                <a:spcPct val="80000"/>
              </a:lnSpc>
              <a:buFont typeface="Times" panose="02020603050405020304" pitchFamily="18" charset="0"/>
              <a:buNone/>
            </a:pPr>
            <a:r>
              <a:rPr lang="fi-FI" altLang="en-US" sz="1600" b="1" dirty="0"/>
              <a:t>Autettava		"Työntekijä / vapaaehtoinen"</a:t>
            </a:r>
          </a:p>
          <a:p>
            <a:pPr eaLnBrk="1" hangingPunct="1">
              <a:lnSpc>
                <a:spcPct val="80000"/>
              </a:lnSpc>
              <a:buFont typeface="Times" panose="02020603050405020304" pitchFamily="18" charset="0"/>
              <a:buNone/>
            </a:pPr>
            <a:endParaRPr lang="fi-FI" altLang="en-US" sz="1600" b="1" dirty="0"/>
          </a:p>
          <a:p>
            <a:pPr eaLnBrk="1" hangingPunct="1">
              <a:lnSpc>
                <a:spcPct val="80000"/>
              </a:lnSpc>
              <a:buFont typeface="Times" panose="02020603050405020304" pitchFamily="18" charset="0"/>
              <a:buNone/>
            </a:pPr>
            <a:r>
              <a:rPr lang="fi-FI" altLang="en-US" sz="1600" b="1" dirty="0"/>
              <a:t>Esiharkintavaihe:</a:t>
            </a:r>
            <a:r>
              <a:rPr lang="fi-FI" altLang="en-US" sz="1600" dirty="0"/>
              <a:t>	</a:t>
            </a:r>
          </a:p>
          <a:p>
            <a:pPr eaLnBrk="1" hangingPunct="1">
              <a:lnSpc>
                <a:spcPct val="80000"/>
              </a:lnSpc>
              <a:buFont typeface="Times" panose="02020603050405020304" pitchFamily="18" charset="0"/>
              <a:buNone/>
            </a:pPr>
            <a:r>
              <a:rPr lang="fi-FI" altLang="en-US" sz="1600" dirty="0"/>
              <a:t>"Ei </a:t>
            </a:r>
            <a:r>
              <a:rPr lang="fi-FI" altLang="en-US" sz="1600" dirty="0" err="1"/>
              <a:t>oo</a:t>
            </a:r>
            <a:r>
              <a:rPr lang="fi-FI" altLang="en-US" sz="1600" dirty="0"/>
              <a:t> ongelmaa"		Eteenpäin ohjaava myötäily</a:t>
            </a:r>
          </a:p>
          <a:p>
            <a:pPr eaLnBrk="1" hangingPunct="1">
              <a:lnSpc>
                <a:spcPct val="80000"/>
              </a:lnSpc>
              <a:buFont typeface="Times" panose="02020603050405020304" pitchFamily="18" charset="0"/>
              <a:buNone/>
            </a:pPr>
            <a:r>
              <a:rPr lang="fi-FI" altLang="en-US" sz="1600" dirty="0"/>
              <a:t>"Huonoa säkää vaan"	Luottamus, haastattelutekniikat</a:t>
            </a:r>
          </a:p>
          <a:p>
            <a:pPr eaLnBrk="1" hangingPunct="1">
              <a:lnSpc>
                <a:spcPct val="80000"/>
              </a:lnSpc>
              <a:buFont typeface="Times" panose="02020603050405020304" pitchFamily="18" charset="0"/>
              <a:buNone/>
            </a:pPr>
            <a:r>
              <a:rPr lang="fi-FI" altLang="en-US" sz="1600" dirty="0"/>
              <a:t>				Nykytila–tavoitetila</a:t>
            </a:r>
          </a:p>
          <a:p>
            <a:pPr eaLnBrk="1" hangingPunct="1">
              <a:lnSpc>
                <a:spcPct val="80000"/>
              </a:lnSpc>
              <a:buFont typeface="Times" panose="02020603050405020304" pitchFamily="18" charset="0"/>
              <a:buNone/>
            </a:pPr>
            <a:r>
              <a:rPr lang="fi-FI" altLang="en-US" sz="1600" dirty="0"/>
              <a:t>				"</a:t>
            </a:r>
            <a:r>
              <a:rPr lang="fi-FI" altLang="en-US" sz="1600" dirty="0" err="1"/>
              <a:t>Ootko</a:t>
            </a:r>
            <a:r>
              <a:rPr lang="fi-FI" altLang="en-US" sz="1600" dirty="0"/>
              <a:t> huomannut ongelmia?"</a:t>
            </a:r>
            <a:endParaRPr lang="fi-FI" altLang="en-US" sz="1600" b="1" dirty="0"/>
          </a:p>
          <a:p>
            <a:pPr eaLnBrk="1" hangingPunct="1">
              <a:lnSpc>
                <a:spcPct val="80000"/>
              </a:lnSpc>
              <a:buFont typeface="Times" panose="02020603050405020304" pitchFamily="18" charset="0"/>
              <a:buNone/>
            </a:pPr>
            <a:r>
              <a:rPr lang="fi-FI" altLang="en-US" sz="1600" b="1" dirty="0"/>
              <a:t>Harkintavaihe:</a:t>
            </a:r>
            <a:r>
              <a:rPr lang="fi-FI" altLang="en-US" sz="1600" dirty="0"/>
              <a:t>	</a:t>
            </a:r>
          </a:p>
          <a:p>
            <a:pPr eaLnBrk="1" hangingPunct="1">
              <a:lnSpc>
                <a:spcPct val="80000"/>
              </a:lnSpc>
              <a:buFont typeface="Times" panose="02020603050405020304" pitchFamily="18" charset="0"/>
              <a:buNone/>
            </a:pPr>
            <a:r>
              <a:rPr lang="fi-FI" altLang="en-US" sz="1600" dirty="0"/>
              <a:t>"</a:t>
            </a:r>
            <a:r>
              <a:rPr lang="fi-FI" altLang="en-US" sz="1600" dirty="0" err="1"/>
              <a:t>Oon</a:t>
            </a:r>
            <a:r>
              <a:rPr lang="fi-FI" altLang="en-US" sz="1600" dirty="0"/>
              <a:t> miettinyt"		Kyseenalaistaminen</a:t>
            </a:r>
          </a:p>
          <a:p>
            <a:pPr eaLnBrk="1" hangingPunct="1">
              <a:lnSpc>
                <a:spcPct val="80000"/>
              </a:lnSpc>
              <a:buFont typeface="Times" panose="02020603050405020304" pitchFamily="18" charset="0"/>
              <a:buNone/>
            </a:pPr>
            <a:r>
              <a:rPr lang="fi-FI" altLang="en-US" sz="1600" dirty="0"/>
              <a:t>"Välillä lähtee käsistä"	Mikä huolestuttaa, + ja –</a:t>
            </a:r>
          </a:p>
          <a:p>
            <a:pPr eaLnBrk="1" hangingPunct="1">
              <a:lnSpc>
                <a:spcPct val="80000"/>
              </a:lnSpc>
              <a:buFont typeface="Times" panose="02020603050405020304" pitchFamily="18" charset="0"/>
              <a:buNone/>
            </a:pPr>
            <a:r>
              <a:rPr lang="fi-FI" altLang="en-US" sz="1600" dirty="0"/>
              <a:t>				Nykytila–tavoite–päihteet?</a:t>
            </a:r>
          </a:p>
          <a:p>
            <a:pPr eaLnBrk="1" hangingPunct="1">
              <a:lnSpc>
                <a:spcPct val="80000"/>
              </a:lnSpc>
              <a:buFont typeface="Times" panose="02020603050405020304" pitchFamily="18" charset="0"/>
              <a:buNone/>
            </a:pPr>
            <a:r>
              <a:rPr lang="fi-FI" altLang="en-US" sz="1600" dirty="0"/>
              <a:t>				Antaa aikaa</a:t>
            </a:r>
          </a:p>
          <a:p>
            <a:pPr eaLnBrk="1" hangingPunct="1">
              <a:lnSpc>
                <a:spcPct val="80000"/>
              </a:lnSpc>
              <a:buFont typeface="Times" panose="02020603050405020304" pitchFamily="18" charset="0"/>
              <a:buNone/>
            </a:pPr>
            <a:r>
              <a:rPr lang="fi-FI" altLang="en-US" sz="1600" dirty="0"/>
              <a:t>				"Kuulostaa jo aika tuskaiselta."</a:t>
            </a:r>
            <a:endParaRPr lang="fi-FI" altLang="en-US" sz="1600" b="1" dirty="0"/>
          </a:p>
          <a:p>
            <a:pPr eaLnBrk="1" hangingPunct="1">
              <a:lnSpc>
                <a:spcPct val="80000"/>
              </a:lnSpc>
              <a:buFont typeface="Times" panose="02020603050405020304" pitchFamily="18" charset="0"/>
              <a:buNone/>
            </a:pPr>
            <a:r>
              <a:rPr lang="fi-FI" altLang="en-US" sz="1600" b="1" dirty="0"/>
              <a:t>Päätösvaihe:	</a:t>
            </a:r>
          </a:p>
          <a:p>
            <a:pPr eaLnBrk="1" hangingPunct="1">
              <a:lnSpc>
                <a:spcPct val="80000"/>
              </a:lnSpc>
              <a:buFont typeface="Times" panose="02020603050405020304" pitchFamily="18" charset="0"/>
              <a:buNone/>
            </a:pPr>
            <a:r>
              <a:rPr lang="fi-FI" altLang="en-US" sz="1600" dirty="0"/>
              <a:t>"Nyt riittää"		Toimintaa, osallistuu</a:t>
            </a:r>
          </a:p>
          <a:p>
            <a:pPr eaLnBrk="1" hangingPunct="1">
              <a:lnSpc>
                <a:spcPct val="80000"/>
              </a:lnSpc>
              <a:buFont typeface="Times" panose="02020603050405020304" pitchFamily="18" charset="0"/>
              <a:buNone/>
            </a:pPr>
            <a:r>
              <a:rPr lang="fi-FI" altLang="en-US" sz="1600" dirty="0"/>
              <a:t>"En jaksa enää"		Tukee, kannustaa, uskoo</a:t>
            </a:r>
          </a:p>
          <a:p>
            <a:pPr eaLnBrk="1" hangingPunct="1">
              <a:lnSpc>
                <a:spcPct val="80000"/>
              </a:lnSpc>
              <a:buFont typeface="Times" panose="02020603050405020304" pitchFamily="18" charset="0"/>
              <a:buNone/>
            </a:pPr>
            <a:r>
              <a:rPr lang="fi-FI" altLang="en-US" sz="1600" dirty="0"/>
              <a:t>				Hoitopaikkojen etsintä</a:t>
            </a:r>
          </a:p>
          <a:p>
            <a:pPr eaLnBrk="1" hangingPunct="1">
              <a:lnSpc>
                <a:spcPct val="80000"/>
              </a:lnSpc>
              <a:buFont typeface="Times" panose="02020603050405020304" pitchFamily="18" charset="0"/>
              <a:buNone/>
            </a:pPr>
            <a:r>
              <a:rPr lang="fi-FI" altLang="en-US" sz="1600" dirty="0"/>
              <a:t>				"Kyllä </a:t>
            </a:r>
            <a:r>
              <a:rPr lang="fi-FI" altLang="en-US" sz="1600" dirty="0" err="1"/>
              <a:t>sä</a:t>
            </a:r>
            <a:r>
              <a:rPr lang="fi-FI" altLang="en-US" sz="1600" dirty="0"/>
              <a:t> selviät. Katsotaan näitä hoitopaikkoja."</a:t>
            </a:r>
            <a:endParaRPr lang="fi-FI" altLang="en-US" sz="1600" b="1" dirty="0"/>
          </a:p>
        </p:txBody>
      </p:sp>
      <p:pic>
        <p:nvPicPr>
          <p:cNvPr id="8196" name="Kuva 1">
            <a:extLst>
              <a:ext uri="{FF2B5EF4-FFF2-40B4-BE49-F238E27FC236}">
                <a16:creationId xmlns:a16="http://schemas.microsoft.com/office/drawing/2014/main" id="{234BD81A-3C1F-4E9D-B62B-35FCB614EC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850" y="3209925"/>
            <a:ext cx="1595438"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7E517555-970C-4341-A4D0-CB5F602E7F3F}"/>
              </a:ext>
            </a:extLst>
          </p:cNvPr>
          <p:cNvSpPr>
            <a:spLocks noGrp="1" noChangeArrowheads="1"/>
          </p:cNvSpPr>
          <p:nvPr>
            <p:ph type="body" idx="1"/>
          </p:nvPr>
        </p:nvSpPr>
        <p:spPr>
          <a:xfrm>
            <a:off x="434975" y="633413"/>
            <a:ext cx="8278813" cy="5532437"/>
          </a:xfrm>
        </p:spPr>
        <p:txBody>
          <a:bodyPr/>
          <a:lstStyle/>
          <a:p>
            <a:pPr eaLnBrk="1" hangingPunct="1">
              <a:lnSpc>
                <a:spcPct val="80000"/>
              </a:lnSpc>
              <a:buFont typeface="Times" panose="02020603050405020304" pitchFamily="18" charset="0"/>
              <a:buNone/>
            </a:pPr>
            <a:r>
              <a:rPr lang="fi-FI" altLang="en-US" sz="2100" b="1"/>
              <a:t>Toimintavaihe:	</a:t>
            </a:r>
          </a:p>
          <a:p>
            <a:pPr eaLnBrk="1" hangingPunct="1">
              <a:lnSpc>
                <a:spcPct val="80000"/>
              </a:lnSpc>
              <a:buFont typeface="Times" panose="02020603050405020304" pitchFamily="18" charset="0"/>
              <a:buNone/>
            </a:pPr>
            <a:r>
              <a:rPr lang="fi-FI" altLang="en-US" sz="2000"/>
              <a:t>"Ei enää tätä"</a:t>
            </a:r>
            <a:r>
              <a:rPr lang="fi-FI" altLang="en-US" sz="2100"/>
              <a:t>		Kannustus, positiivinen palaute</a:t>
            </a:r>
          </a:p>
          <a:p>
            <a:pPr eaLnBrk="1" hangingPunct="1">
              <a:lnSpc>
                <a:spcPct val="80000"/>
              </a:lnSpc>
              <a:buFont typeface="Times" panose="02020603050405020304" pitchFamily="18" charset="0"/>
              <a:buNone/>
            </a:pPr>
            <a:r>
              <a:rPr lang="fi-FI" altLang="en-US" sz="2000"/>
              <a:t>"Päivä kerrallaan"</a:t>
            </a:r>
            <a:r>
              <a:rPr lang="fi-FI" altLang="en-US" sz="2100"/>
              <a:t> 	Esteiden poistaminen</a:t>
            </a:r>
          </a:p>
          <a:p>
            <a:pPr eaLnBrk="1" hangingPunct="1">
              <a:lnSpc>
                <a:spcPct val="80000"/>
              </a:lnSpc>
              <a:buFont typeface="Times" panose="02020603050405020304" pitchFamily="18" charset="0"/>
              <a:buNone/>
            </a:pPr>
            <a:r>
              <a:rPr lang="fi-FI" altLang="en-US" sz="2100"/>
              <a:t>				"Hyvin sinnitelty. Kohta helpottaa."</a:t>
            </a:r>
          </a:p>
          <a:p>
            <a:pPr eaLnBrk="1" hangingPunct="1">
              <a:lnSpc>
                <a:spcPct val="80000"/>
              </a:lnSpc>
              <a:buFont typeface="Times" panose="02020603050405020304" pitchFamily="18" charset="0"/>
              <a:buNone/>
            </a:pPr>
            <a:endParaRPr lang="fi-FI" altLang="en-US" sz="2100" b="1"/>
          </a:p>
          <a:p>
            <a:pPr eaLnBrk="1" hangingPunct="1">
              <a:lnSpc>
                <a:spcPct val="80000"/>
              </a:lnSpc>
              <a:buFont typeface="Times" panose="02020603050405020304" pitchFamily="18" charset="0"/>
              <a:buNone/>
            </a:pPr>
            <a:r>
              <a:rPr lang="fi-FI" altLang="en-US" sz="2100" b="1"/>
              <a:t>Ylläpitovaihe:	</a:t>
            </a:r>
          </a:p>
          <a:p>
            <a:pPr eaLnBrk="1" hangingPunct="1">
              <a:lnSpc>
                <a:spcPct val="80000"/>
              </a:lnSpc>
              <a:buFont typeface="Times" panose="02020603050405020304" pitchFamily="18" charset="0"/>
              <a:buNone/>
            </a:pPr>
            <a:r>
              <a:rPr lang="fi-FI" altLang="en-US" sz="2000"/>
              <a:t>"Arkeen"</a:t>
            </a:r>
            <a:r>
              <a:rPr lang="fi-FI" altLang="en-US" sz="2100"/>
              <a:t>		Tukea, tukea ja lisää tukea</a:t>
            </a:r>
          </a:p>
          <a:p>
            <a:pPr eaLnBrk="1" hangingPunct="1">
              <a:lnSpc>
                <a:spcPct val="80000"/>
              </a:lnSpc>
              <a:buFont typeface="Times" panose="02020603050405020304" pitchFamily="18" charset="0"/>
              <a:buNone/>
            </a:pPr>
            <a:r>
              <a:rPr lang="fi-FI" altLang="en-US" sz="2000"/>
              <a:t>"Kuivilla, mut yksin"</a:t>
            </a:r>
            <a:r>
              <a:rPr lang="fi-FI" altLang="en-US" sz="2100"/>
              <a:t>	Riskien ennakointi</a:t>
            </a:r>
          </a:p>
          <a:p>
            <a:pPr eaLnBrk="1" hangingPunct="1">
              <a:lnSpc>
                <a:spcPct val="80000"/>
              </a:lnSpc>
              <a:buFont typeface="Times" panose="02020603050405020304" pitchFamily="18" charset="0"/>
              <a:buNone/>
            </a:pPr>
            <a:r>
              <a:rPr lang="fi-FI" altLang="en-US" sz="2100"/>
              <a:t>				Uuden elämäntavan vahvistaminen</a:t>
            </a:r>
          </a:p>
          <a:p>
            <a:pPr eaLnBrk="1" hangingPunct="1">
              <a:lnSpc>
                <a:spcPct val="80000"/>
              </a:lnSpc>
              <a:buFont typeface="Times" panose="02020603050405020304" pitchFamily="18" charset="0"/>
              <a:buNone/>
            </a:pPr>
            <a:r>
              <a:rPr lang="fi-FI" altLang="en-US" sz="2100" b="1"/>
              <a:t>				</a:t>
            </a:r>
            <a:r>
              <a:rPr lang="fi-FI" altLang="en-US" sz="2100"/>
              <a:t>"Käypä siellä katsomassa ja soita"</a:t>
            </a:r>
          </a:p>
          <a:p>
            <a:pPr eaLnBrk="1" hangingPunct="1">
              <a:lnSpc>
                <a:spcPct val="80000"/>
              </a:lnSpc>
              <a:buFont typeface="Times" panose="02020603050405020304" pitchFamily="18" charset="0"/>
              <a:buNone/>
            </a:pPr>
            <a:r>
              <a:rPr lang="fi-FI" altLang="en-US" sz="2100" b="1"/>
              <a:t>Retkahdus:</a:t>
            </a:r>
            <a:r>
              <a:rPr lang="fi-FI" altLang="en-US" sz="2100"/>
              <a:t>	</a:t>
            </a:r>
          </a:p>
          <a:p>
            <a:pPr eaLnBrk="1" hangingPunct="1">
              <a:lnSpc>
                <a:spcPct val="80000"/>
              </a:lnSpc>
              <a:buFont typeface="Times" panose="02020603050405020304" pitchFamily="18" charset="0"/>
              <a:buNone/>
            </a:pPr>
            <a:r>
              <a:rPr lang="fi-FI" altLang="en-US" sz="2000"/>
              <a:t>"Epäonnistuin"</a:t>
            </a:r>
            <a:r>
              <a:rPr lang="fi-FI" altLang="en-US" sz="2100"/>
              <a:t>	Tappio on mahdollisuus -ajattelu</a:t>
            </a:r>
          </a:p>
          <a:p>
            <a:pPr eaLnBrk="1" hangingPunct="1">
              <a:lnSpc>
                <a:spcPct val="80000"/>
              </a:lnSpc>
              <a:buFont typeface="Times" panose="02020603050405020304" pitchFamily="18" charset="0"/>
              <a:buNone/>
            </a:pPr>
            <a:r>
              <a:rPr lang="fi-FI" altLang="en-US" sz="2000"/>
              <a:t>"Antaa mennä"</a:t>
            </a:r>
            <a:r>
              <a:rPr lang="fi-FI" altLang="en-US" sz="2100"/>
              <a:t>	Normaalius</a:t>
            </a:r>
          </a:p>
          <a:p>
            <a:pPr eaLnBrk="1" hangingPunct="1">
              <a:lnSpc>
                <a:spcPct val="80000"/>
              </a:lnSpc>
              <a:buFont typeface="Times" panose="02020603050405020304" pitchFamily="18" charset="0"/>
              <a:buNone/>
            </a:pPr>
            <a:r>
              <a:rPr lang="fi-FI" altLang="en-US" sz="2100"/>
              <a:t>				Kannustaminen</a:t>
            </a:r>
          </a:p>
          <a:p>
            <a:pPr eaLnBrk="1" hangingPunct="1">
              <a:lnSpc>
                <a:spcPct val="80000"/>
              </a:lnSpc>
              <a:buFont typeface="Times" panose="02020603050405020304" pitchFamily="18" charset="0"/>
              <a:buNone/>
            </a:pPr>
            <a:r>
              <a:rPr lang="fi-FI" altLang="en-US" sz="2100"/>
              <a:t>				Oppimisen tukeminen</a:t>
            </a:r>
          </a:p>
          <a:p>
            <a:pPr eaLnBrk="1" hangingPunct="1">
              <a:lnSpc>
                <a:spcPct val="80000"/>
              </a:lnSpc>
              <a:buFont typeface="Times" panose="02020603050405020304" pitchFamily="18" charset="0"/>
              <a:buNone/>
            </a:pPr>
            <a:r>
              <a:rPr lang="fi-FI" altLang="en-US" sz="2100"/>
              <a:t>				"Heti pois sieltä, mitään ei ole vielä 			menetetty!"</a:t>
            </a:r>
          </a:p>
          <a:p>
            <a:pPr eaLnBrk="1" hangingPunct="1">
              <a:lnSpc>
                <a:spcPct val="80000"/>
              </a:lnSpc>
              <a:buFont typeface="Times" panose="02020603050405020304" pitchFamily="18" charset="0"/>
              <a:buNone/>
            </a:pPr>
            <a:endParaRPr lang="fi-FI" altLang="en-US" sz="2100"/>
          </a:p>
          <a:p>
            <a:pPr eaLnBrk="1" hangingPunct="1">
              <a:lnSpc>
                <a:spcPct val="80000"/>
              </a:lnSpc>
            </a:pPr>
            <a:endParaRPr lang="fi-FI" altLang="en-US" sz="1500"/>
          </a:p>
        </p:txBody>
      </p:sp>
    </p:spTree>
  </p:cSld>
  <p:clrMapOvr>
    <a:masterClrMapping/>
  </p:clrMapOvr>
  <p:transition>
    <p:cover dir="r"/>
  </p:transition>
</p:sld>
</file>

<file path=ppt/theme/theme1.xml><?xml version="1.0" encoding="utf-8"?>
<a:theme xmlns:a="http://schemas.openxmlformats.org/drawingml/2006/main" name="1_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1_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503</Words>
  <Application>Microsoft Office PowerPoint</Application>
  <PresentationFormat>Näytössä katseltava diaesitys (4:3)</PresentationFormat>
  <Paragraphs>55</Paragraphs>
  <Slides>4</Slides>
  <Notes>4</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Verdana</vt:lpstr>
      <vt:lpstr>Times</vt:lpstr>
      <vt:lpstr>1_Oletusrakenne</vt:lpstr>
      <vt:lpstr>Miten tukea päihteitä käyttänyttä ihmistä käytön eri vaiheissa</vt:lpstr>
      <vt:lpstr>PowerPoint-esitys</vt:lpstr>
      <vt:lpstr>Miten eri vaiheissa voi tukea?</vt:lpstr>
      <vt:lpstr>PowerPoint-esitys</vt:lpstr>
    </vt:vector>
  </TitlesOfParts>
  <Company>SPR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Kati Laitila</dc:creator>
  <cp:lastModifiedBy>Laitila Kati</cp:lastModifiedBy>
  <cp:revision>20</cp:revision>
  <dcterms:created xsi:type="dcterms:W3CDTF">2008-06-26T13:19:22Z</dcterms:created>
  <dcterms:modified xsi:type="dcterms:W3CDTF">2022-11-24T16:10:04Z</dcterms:modified>
</cp:coreProperties>
</file>