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sldIdLst>
    <p:sldId id="360" r:id="rId2"/>
    <p:sldId id="361" r:id="rId3"/>
    <p:sldId id="362" r:id="rId4"/>
    <p:sldId id="7390" r:id="rId5"/>
    <p:sldId id="7391" r:id="rId6"/>
    <p:sldId id="7230" r:id="rId7"/>
    <p:sldId id="7231" r:id="rId8"/>
    <p:sldId id="7232" r:id="rId9"/>
    <p:sldId id="7233" r:id="rId10"/>
    <p:sldId id="308" r:id="rId11"/>
    <p:sldId id="7234" r:id="rId12"/>
    <p:sldId id="7416" r:id="rId13"/>
    <p:sldId id="7417" r:id="rId14"/>
    <p:sldId id="7235" r:id="rId15"/>
    <p:sldId id="311" r:id="rId16"/>
    <p:sldId id="7439" r:id="rId17"/>
    <p:sldId id="2050097167" r:id="rId18"/>
    <p:sldId id="7236" r:id="rId19"/>
    <p:sldId id="313" r:id="rId20"/>
    <p:sldId id="314" r:id="rId21"/>
    <p:sldId id="315" r:id="rId22"/>
    <p:sldId id="316"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90" r:id="rId40"/>
    <p:sldId id="391" r:id="rId41"/>
    <p:sldId id="392" r:id="rId42"/>
    <p:sldId id="393" r:id="rId43"/>
    <p:sldId id="7237" r:id="rId44"/>
    <p:sldId id="338" r:id="rId45"/>
    <p:sldId id="7238" r:id="rId46"/>
    <p:sldId id="340" r:id="rId47"/>
    <p:sldId id="341" r:id="rId48"/>
    <p:sldId id="342" r:id="rId49"/>
    <p:sldId id="7239" r:id="rId50"/>
    <p:sldId id="343" r:id="rId51"/>
    <p:sldId id="7240" r:id="rId52"/>
    <p:sldId id="344" r:id="rId53"/>
    <p:sldId id="345" r:id="rId54"/>
    <p:sldId id="346" r:id="rId55"/>
    <p:sldId id="347" r:id="rId56"/>
    <p:sldId id="348" r:id="rId57"/>
    <p:sldId id="7241" r:id="rId58"/>
    <p:sldId id="350" r:id="rId59"/>
    <p:sldId id="7242" r:id="rId60"/>
    <p:sldId id="7243" r:id="rId61"/>
    <p:sldId id="7244" r:id="rId62"/>
    <p:sldId id="7245" r:id="rId63"/>
    <p:sldId id="7246" r:id="rId64"/>
    <p:sldId id="394" r:id="rId65"/>
    <p:sldId id="7247" r:id="rId66"/>
    <p:sldId id="7248" r:id="rId67"/>
    <p:sldId id="358" r:id="rId68"/>
    <p:sldId id="7249" r:id="rId69"/>
    <p:sldId id="7250" r:id="rId70"/>
    <p:sldId id="7251" r:id="rId71"/>
    <p:sldId id="7252" r:id="rId72"/>
    <p:sldId id="363" r:id="rId73"/>
    <p:sldId id="364" r:id="rId74"/>
    <p:sldId id="365" r:id="rId75"/>
    <p:sldId id="366" r:id="rId76"/>
    <p:sldId id="367" r:id="rId77"/>
    <p:sldId id="368" r:id="rId78"/>
    <p:sldId id="564" r:id="rId79"/>
    <p:sldId id="370" r:id="rId80"/>
    <p:sldId id="7228" r:id="rId81"/>
    <p:sldId id="371" r:id="rId82"/>
    <p:sldId id="7253" r:id="rId83"/>
    <p:sldId id="7254" r:id="rId84"/>
    <p:sldId id="7255" r:id="rId85"/>
    <p:sldId id="372" r:id="rId86"/>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996"/>
    <a:srgbClr val="7F181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085FF-EC08-4FED-9A5D-2831DEDAAE37}" v="26" dt="2024-10-08T15:42:56.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2789"/>
  </p:normalViewPr>
  <p:slideViewPr>
    <p:cSldViewPr snapToGrid="0" snapToObjects="1">
      <p:cViewPr varScale="1">
        <p:scale>
          <a:sx n="62" d="100"/>
          <a:sy n="62" d="100"/>
        </p:scale>
        <p:origin x="7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tila Kati" userId="3d49f0e3-bb9a-499f-8bf0-dadfb0792788" providerId="ADAL" clId="{563085FF-EC08-4FED-9A5D-2831DEDAAE37}"/>
    <pc:docChg chg="custSel addSld delSld modSld sldOrd">
      <pc:chgData name="Laitila Kati" userId="3d49f0e3-bb9a-499f-8bf0-dadfb0792788" providerId="ADAL" clId="{563085FF-EC08-4FED-9A5D-2831DEDAAE37}" dt="2024-10-08T15:47:09.817" v="555" actId="1076"/>
      <pc:docMkLst>
        <pc:docMk/>
      </pc:docMkLst>
      <pc:sldChg chg="del">
        <pc:chgData name="Laitila Kati" userId="3d49f0e3-bb9a-499f-8bf0-dadfb0792788" providerId="ADAL" clId="{563085FF-EC08-4FED-9A5D-2831DEDAAE37}" dt="2024-10-08T14:12:27.843" v="0" actId="47"/>
        <pc:sldMkLst>
          <pc:docMk/>
          <pc:sldMk cId="1947706910" sldId="306"/>
        </pc:sldMkLst>
      </pc:sldChg>
      <pc:sldChg chg="del">
        <pc:chgData name="Laitila Kati" userId="3d49f0e3-bb9a-499f-8bf0-dadfb0792788" providerId="ADAL" clId="{563085FF-EC08-4FED-9A5D-2831DEDAAE37}" dt="2024-10-08T14:12:37.724" v="1" actId="47"/>
        <pc:sldMkLst>
          <pc:docMk/>
          <pc:sldMk cId="431151053" sldId="307"/>
        </pc:sldMkLst>
      </pc:sldChg>
      <pc:sldChg chg="modSp mod">
        <pc:chgData name="Laitila Kati" userId="3d49f0e3-bb9a-499f-8bf0-dadfb0792788" providerId="ADAL" clId="{563085FF-EC08-4FED-9A5D-2831DEDAAE37}" dt="2024-10-08T14:24:17.154" v="29" actId="313"/>
        <pc:sldMkLst>
          <pc:docMk/>
          <pc:sldMk cId="285589857" sldId="308"/>
        </pc:sldMkLst>
        <pc:spChg chg="mod">
          <ac:chgData name="Laitila Kati" userId="3d49f0e3-bb9a-499f-8bf0-dadfb0792788" providerId="ADAL" clId="{563085FF-EC08-4FED-9A5D-2831DEDAAE37}" dt="2024-10-08T14:16:47.721" v="6" actId="1076"/>
          <ac:spMkLst>
            <pc:docMk/>
            <pc:sldMk cId="285589857" sldId="308"/>
            <ac:spMk id="2" creationId="{ECDE1FAD-12D7-1B43-BB97-27953D37FB67}"/>
          </ac:spMkLst>
        </pc:spChg>
        <pc:spChg chg="mod">
          <ac:chgData name="Laitila Kati" userId="3d49f0e3-bb9a-499f-8bf0-dadfb0792788" providerId="ADAL" clId="{563085FF-EC08-4FED-9A5D-2831DEDAAE37}" dt="2024-10-08T14:16:53.961" v="7" actId="1076"/>
          <ac:spMkLst>
            <pc:docMk/>
            <pc:sldMk cId="285589857" sldId="308"/>
            <ac:spMk id="3" creationId="{83350347-FEC3-7642-ABD9-FAB3C2F681CC}"/>
          </ac:spMkLst>
        </pc:spChg>
        <pc:spChg chg="mod">
          <ac:chgData name="Laitila Kati" userId="3d49f0e3-bb9a-499f-8bf0-dadfb0792788" providerId="ADAL" clId="{563085FF-EC08-4FED-9A5D-2831DEDAAE37}" dt="2024-10-08T14:24:17.154" v="29" actId="313"/>
          <ac:spMkLst>
            <pc:docMk/>
            <pc:sldMk cId="285589857" sldId="308"/>
            <ac:spMk id="4" creationId="{C34D2994-6449-DC4C-A2B3-FAFF43825AC9}"/>
          </ac:spMkLst>
        </pc:spChg>
        <pc:spChg chg="mod">
          <ac:chgData name="Laitila Kati" userId="3d49f0e3-bb9a-499f-8bf0-dadfb0792788" providerId="ADAL" clId="{563085FF-EC08-4FED-9A5D-2831DEDAAE37}" dt="2024-10-08T14:13:18.270" v="5" actId="1076"/>
          <ac:spMkLst>
            <pc:docMk/>
            <pc:sldMk cId="285589857" sldId="308"/>
            <ac:spMk id="9" creationId="{635CE20E-596E-697E-CAAB-FF541CB3D2BC}"/>
          </ac:spMkLst>
        </pc:spChg>
        <pc:spChg chg="mod">
          <ac:chgData name="Laitila Kati" userId="3d49f0e3-bb9a-499f-8bf0-dadfb0792788" providerId="ADAL" clId="{563085FF-EC08-4FED-9A5D-2831DEDAAE37}" dt="2024-10-08T14:13:01.295" v="2" actId="1076"/>
          <ac:spMkLst>
            <pc:docMk/>
            <pc:sldMk cId="285589857" sldId="308"/>
            <ac:spMk id="11" creationId="{665136C7-CB64-3947-917C-B8227C4F8A0C}"/>
          </ac:spMkLst>
        </pc:spChg>
        <pc:spChg chg="mod">
          <ac:chgData name="Laitila Kati" userId="3d49f0e3-bb9a-499f-8bf0-dadfb0792788" providerId="ADAL" clId="{563085FF-EC08-4FED-9A5D-2831DEDAAE37}" dt="2024-10-08T14:13:11.391" v="4" actId="1076"/>
          <ac:spMkLst>
            <pc:docMk/>
            <pc:sldMk cId="285589857" sldId="308"/>
            <ac:spMk id="12" creationId="{1AD01C92-C63D-F9E2-C6B6-0D24A2C8A018}"/>
          </ac:spMkLst>
        </pc:spChg>
        <pc:spChg chg="mod">
          <ac:chgData name="Laitila Kati" userId="3d49f0e3-bb9a-499f-8bf0-dadfb0792788" providerId="ADAL" clId="{563085FF-EC08-4FED-9A5D-2831DEDAAE37}" dt="2024-10-08T14:13:08.133" v="3" actId="1076"/>
          <ac:spMkLst>
            <pc:docMk/>
            <pc:sldMk cId="285589857" sldId="308"/>
            <ac:spMk id="13" creationId="{ADE7BEED-E59C-1062-5369-D4ECA2688624}"/>
          </ac:spMkLst>
        </pc:spChg>
      </pc:sldChg>
      <pc:sldChg chg="modSp mod">
        <pc:chgData name="Laitila Kati" userId="3d49f0e3-bb9a-499f-8bf0-dadfb0792788" providerId="ADAL" clId="{563085FF-EC08-4FED-9A5D-2831DEDAAE37}" dt="2024-10-08T14:34:39.805" v="95" actId="1076"/>
        <pc:sldMkLst>
          <pc:docMk/>
          <pc:sldMk cId="3058744545" sldId="311"/>
        </pc:sldMkLst>
        <pc:spChg chg="mod">
          <ac:chgData name="Laitila Kati" userId="3d49f0e3-bb9a-499f-8bf0-dadfb0792788" providerId="ADAL" clId="{563085FF-EC08-4FED-9A5D-2831DEDAAE37}" dt="2024-10-08T14:34:39.805" v="95" actId="1076"/>
          <ac:spMkLst>
            <pc:docMk/>
            <pc:sldMk cId="3058744545" sldId="311"/>
            <ac:spMk id="3" creationId="{26103435-612D-E541-951A-C64365352425}"/>
          </ac:spMkLst>
        </pc:spChg>
      </pc:sldChg>
      <pc:sldChg chg="modSp mod">
        <pc:chgData name="Laitila Kati" userId="3d49f0e3-bb9a-499f-8bf0-dadfb0792788" providerId="ADAL" clId="{563085FF-EC08-4FED-9A5D-2831DEDAAE37}" dt="2024-10-08T14:34:52.979" v="96" actId="1076"/>
        <pc:sldMkLst>
          <pc:docMk/>
          <pc:sldMk cId="1882106097" sldId="314"/>
        </pc:sldMkLst>
        <pc:spChg chg="mod">
          <ac:chgData name="Laitila Kati" userId="3d49f0e3-bb9a-499f-8bf0-dadfb0792788" providerId="ADAL" clId="{563085FF-EC08-4FED-9A5D-2831DEDAAE37}" dt="2024-10-08T14:34:52.979" v="96" actId="1076"/>
          <ac:spMkLst>
            <pc:docMk/>
            <pc:sldMk cId="1882106097" sldId="314"/>
            <ac:spMk id="3" creationId="{2B1F5DCA-268A-244E-9ACB-D6B787CB6F8B}"/>
          </ac:spMkLst>
        </pc:spChg>
      </pc:sldChg>
      <pc:sldChg chg="modSp mod">
        <pc:chgData name="Laitila Kati" userId="3d49f0e3-bb9a-499f-8bf0-dadfb0792788" providerId="ADAL" clId="{563085FF-EC08-4FED-9A5D-2831DEDAAE37}" dt="2024-10-08T14:34:57.289" v="97" actId="1076"/>
        <pc:sldMkLst>
          <pc:docMk/>
          <pc:sldMk cId="2011450015" sldId="315"/>
        </pc:sldMkLst>
        <pc:spChg chg="mod">
          <ac:chgData name="Laitila Kati" userId="3d49f0e3-bb9a-499f-8bf0-dadfb0792788" providerId="ADAL" clId="{563085FF-EC08-4FED-9A5D-2831DEDAAE37}" dt="2024-10-08T14:34:57.289" v="97" actId="1076"/>
          <ac:spMkLst>
            <pc:docMk/>
            <pc:sldMk cId="2011450015" sldId="315"/>
            <ac:spMk id="3" creationId="{2B1F5DCA-268A-244E-9ACB-D6B787CB6F8B}"/>
          </ac:spMkLst>
        </pc:spChg>
      </pc:sldChg>
      <pc:sldChg chg="addSp modSp mod modAnim">
        <pc:chgData name="Laitila Kati" userId="3d49f0e3-bb9a-499f-8bf0-dadfb0792788" providerId="ADAL" clId="{563085FF-EC08-4FED-9A5D-2831DEDAAE37}" dt="2024-10-08T14:37:36.399" v="108"/>
        <pc:sldMkLst>
          <pc:docMk/>
          <pc:sldMk cId="809894786" sldId="346"/>
        </pc:sldMkLst>
        <pc:spChg chg="add mod">
          <ac:chgData name="Laitila Kati" userId="3d49f0e3-bb9a-499f-8bf0-dadfb0792788" providerId="ADAL" clId="{563085FF-EC08-4FED-9A5D-2831DEDAAE37}" dt="2024-10-08T14:36:49.760" v="103" actId="1076"/>
          <ac:spMkLst>
            <pc:docMk/>
            <pc:sldMk cId="809894786" sldId="346"/>
            <ac:spMk id="6" creationId="{EECDF005-A43E-53F2-68BB-C94BCFEC6822}"/>
          </ac:spMkLst>
        </pc:spChg>
        <pc:picChg chg="add mod">
          <ac:chgData name="Laitila Kati" userId="3d49f0e3-bb9a-499f-8bf0-dadfb0792788" providerId="ADAL" clId="{563085FF-EC08-4FED-9A5D-2831DEDAAE37}" dt="2024-10-08T14:36:36.552" v="99" actId="1076"/>
          <ac:picMkLst>
            <pc:docMk/>
            <pc:sldMk cId="809894786" sldId="346"/>
            <ac:picMk id="4" creationId="{0630E489-A774-24E5-9541-8B506382E59B}"/>
          </ac:picMkLst>
        </pc:picChg>
        <pc:picChg chg="add mod">
          <ac:chgData name="Laitila Kati" userId="3d49f0e3-bb9a-499f-8bf0-dadfb0792788" providerId="ADAL" clId="{563085FF-EC08-4FED-9A5D-2831DEDAAE37}" dt="2024-10-08T14:36:42.485" v="101" actId="1076"/>
          <ac:picMkLst>
            <pc:docMk/>
            <pc:sldMk cId="809894786" sldId="346"/>
            <ac:picMk id="5" creationId="{FFBF9727-241F-CD6B-AF19-9F1494ECC838}"/>
          </ac:picMkLst>
        </pc:picChg>
        <pc:picChg chg="add mod">
          <ac:chgData name="Laitila Kati" userId="3d49f0e3-bb9a-499f-8bf0-dadfb0792788" providerId="ADAL" clId="{563085FF-EC08-4FED-9A5D-2831DEDAAE37}" dt="2024-10-08T14:37:14.010" v="105" actId="1076"/>
          <ac:picMkLst>
            <pc:docMk/>
            <pc:sldMk cId="809894786" sldId="346"/>
            <ac:picMk id="7" creationId="{6BCD43CE-D697-2B9E-06FE-81B0714E25FE}"/>
          </ac:picMkLst>
        </pc:picChg>
      </pc:sldChg>
      <pc:sldChg chg="modSp mod">
        <pc:chgData name="Laitila Kati" userId="3d49f0e3-bb9a-499f-8bf0-dadfb0792788" providerId="ADAL" clId="{563085FF-EC08-4FED-9A5D-2831DEDAAE37}" dt="2024-10-08T14:37:52.329" v="110" actId="1076"/>
        <pc:sldMkLst>
          <pc:docMk/>
          <pc:sldMk cId="2931468335" sldId="350"/>
        </pc:sldMkLst>
        <pc:spChg chg="mod">
          <ac:chgData name="Laitila Kati" userId="3d49f0e3-bb9a-499f-8bf0-dadfb0792788" providerId="ADAL" clId="{563085FF-EC08-4FED-9A5D-2831DEDAAE37}" dt="2024-10-08T14:37:52.329" v="110" actId="1076"/>
          <ac:spMkLst>
            <pc:docMk/>
            <pc:sldMk cId="2931468335" sldId="350"/>
            <ac:spMk id="3" creationId="{26103435-612D-E541-951A-C64365352425}"/>
          </ac:spMkLst>
        </pc:spChg>
      </pc:sldChg>
      <pc:sldChg chg="modSp mod">
        <pc:chgData name="Laitila Kati" userId="3d49f0e3-bb9a-499f-8bf0-dadfb0792788" providerId="ADAL" clId="{563085FF-EC08-4FED-9A5D-2831DEDAAE37}" dt="2024-10-08T15:40:36.227" v="127" actId="1076"/>
        <pc:sldMkLst>
          <pc:docMk/>
          <pc:sldMk cId="2458771275" sldId="363"/>
        </pc:sldMkLst>
        <pc:spChg chg="mod">
          <ac:chgData name="Laitila Kati" userId="3d49f0e3-bb9a-499f-8bf0-dadfb0792788" providerId="ADAL" clId="{563085FF-EC08-4FED-9A5D-2831DEDAAE37}" dt="2024-10-08T15:40:36.227" v="127" actId="1076"/>
          <ac:spMkLst>
            <pc:docMk/>
            <pc:sldMk cId="2458771275" sldId="363"/>
            <ac:spMk id="4" creationId="{C34D2994-6449-DC4C-A2B3-FAFF43825AC9}"/>
          </ac:spMkLst>
        </pc:spChg>
      </pc:sldChg>
      <pc:sldChg chg="modSp mod">
        <pc:chgData name="Laitila Kati" userId="3d49f0e3-bb9a-499f-8bf0-dadfb0792788" providerId="ADAL" clId="{563085FF-EC08-4FED-9A5D-2831DEDAAE37}" dt="2024-10-08T15:40:47.962" v="129" actId="255"/>
        <pc:sldMkLst>
          <pc:docMk/>
          <pc:sldMk cId="4021313887" sldId="364"/>
        </pc:sldMkLst>
        <pc:spChg chg="mod">
          <ac:chgData name="Laitila Kati" userId="3d49f0e3-bb9a-499f-8bf0-dadfb0792788" providerId="ADAL" clId="{563085FF-EC08-4FED-9A5D-2831DEDAAE37}" dt="2024-10-08T15:40:47.962" v="129" actId="255"/>
          <ac:spMkLst>
            <pc:docMk/>
            <pc:sldMk cId="4021313887" sldId="364"/>
            <ac:spMk id="4" creationId="{C34D2994-6449-DC4C-A2B3-FAFF43825AC9}"/>
          </ac:spMkLst>
        </pc:spChg>
      </pc:sldChg>
      <pc:sldChg chg="modSp mod">
        <pc:chgData name="Laitila Kati" userId="3d49f0e3-bb9a-499f-8bf0-dadfb0792788" providerId="ADAL" clId="{563085FF-EC08-4FED-9A5D-2831DEDAAE37}" dt="2024-10-08T15:40:56.279" v="130" actId="1076"/>
        <pc:sldMkLst>
          <pc:docMk/>
          <pc:sldMk cId="3535969757" sldId="367"/>
        </pc:sldMkLst>
        <pc:spChg chg="mod">
          <ac:chgData name="Laitila Kati" userId="3d49f0e3-bb9a-499f-8bf0-dadfb0792788" providerId="ADAL" clId="{563085FF-EC08-4FED-9A5D-2831DEDAAE37}" dt="2024-10-08T15:40:56.279" v="130" actId="1076"/>
          <ac:spMkLst>
            <pc:docMk/>
            <pc:sldMk cId="3535969757" sldId="367"/>
            <ac:spMk id="4" creationId="{C34D2994-6449-DC4C-A2B3-FAFF43825AC9}"/>
          </ac:spMkLst>
        </pc:spChg>
      </pc:sldChg>
      <pc:sldChg chg="modSp mod">
        <pc:chgData name="Laitila Kati" userId="3d49f0e3-bb9a-499f-8bf0-dadfb0792788" providerId="ADAL" clId="{563085FF-EC08-4FED-9A5D-2831DEDAAE37}" dt="2024-10-08T15:42:09.918" v="320" actId="6549"/>
        <pc:sldMkLst>
          <pc:docMk/>
          <pc:sldMk cId="2405380524" sldId="368"/>
        </pc:sldMkLst>
        <pc:spChg chg="mod">
          <ac:chgData name="Laitila Kati" userId="3d49f0e3-bb9a-499f-8bf0-dadfb0792788" providerId="ADAL" clId="{563085FF-EC08-4FED-9A5D-2831DEDAAE37}" dt="2024-10-08T15:42:09.918" v="320" actId="6549"/>
          <ac:spMkLst>
            <pc:docMk/>
            <pc:sldMk cId="2405380524" sldId="368"/>
            <ac:spMk id="4" creationId="{C34D2994-6449-DC4C-A2B3-FAFF43825AC9}"/>
          </ac:spMkLst>
        </pc:spChg>
      </pc:sldChg>
      <pc:sldChg chg="del">
        <pc:chgData name="Laitila Kati" userId="3d49f0e3-bb9a-499f-8bf0-dadfb0792788" providerId="ADAL" clId="{563085FF-EC08-4FED-9A5D-2831DEDAAE37}" dt="2024-10-08T15:43:00.981" v="321" actId="47"/>
        <pc:sldMkLst>
          <pc:docMk/>
          <pc:sldMk cId="3390776901" sldId="369"/>
        </pc:sldMkLst>
      </pc:sldChg>
      <pc:sldChg chg="modSp mod">
        <pc:chgData name="Laitila Kati" userId="3d49f0e3-bb9a-499f-8bf0-dadfb0792788" providerId="ADAL" clId="{563085FF-EC08-4FED-9A5D-2831DEDAAE37}" dt="2024-10-08T15:43:51.890" v="356" actId="20577"/>
        <pc:sldMkLst>
          <pc:docMk/>
          <pc:sldMk cId="3449516112" sldId="370"/>
        </pc:sldMkLst>
        <pc:spChg chg="mod">
          <ac:chgData name="Laitila Kati" userId="3d49f0e3-bb9a-499f-8bf0-dadfb0792788" providerId="ADAL" clId="{563085FF-EC08-4FED-9A5D-2831DEDAAE37}" dt="2024-10-08T15:43:51.890" v="356" actId="20577"/>
          <ac:spMkLst>
            <pc:docMk/>
            <pc:sldMk cId="3449516112" sldId="370"/>
            <ac:spMk id="4" creationId="{C34D2994-6449-DC4C-A2B3-FAFF43825AC9}"/>
          </ac:spMkLst>
        </pc:spChg>
      </pc:sldChg>
      <pc:sldChg chg="modSp mod">
        <pc:chgData name="Laitila Kati" userId="3d49f0e3-bb9a-499f-8bf0-dadfb0792788" providerId="ADAL" clId="{563085FF-EC08-4FED-9A5D-2831DEDAAE37}" dt="2024-10-08T15:47:09.817" v="555" actId="1076"/>
        <pc:sldMkLst>
          <pc:docMk/>
          <pc:sldMk cId="2203390015" sldId="371"/>
        </pc:sldMkLst>
        <pc:spChg chg="mod">
          <ac:chgData name="Laitila Kati" userId="3d49f0e3-bb9a-499f-8bf0-dadfb0792788" providerId="ADAL" clId="{563085FF-EC08-4FED-9A5D-2831DEDAAE37}" dt="2024-10-08T15:47:07.311" v="554" actId="1076"/>
          <ac:spMkLst>
            <pc:docMk/>
            <pc:sldMk cId="2203390015" sldId="371"/>
            <ac:spMk id="2" creationId="{ECDE1FAD-12D7-1B43-BB97-27953D37FB67}"/>
          </ac:spMkLst>
        </pc:spChg>
        <pc:spChg chg="mod">
          <ac:chgData name="Laitila Kati" userId="3d49f0e3-bb9a-499f-8bf0-dadfb0792788" providerId="ADAL" clId="{563085FF-EC08-4FED-9A5D-2831DEDAAE37}" dt="2024-10-08T15:47:09.817" v="555" actId="1076"/>
          <ac:spMkLst>
            <pc:docMk/>
            <pc:sldMk cId="2203390015" sldId="371"/>
            <ac:spMk id="4" creationId="{C34D2994-6449-DC4C-A2B3-FAFF43825AC9}"/>
          </ac:spMkLst>
        </pc:spChg>
      </pc:sldChg>
      <pc:sldChg chg="modSp mod">
        <pc:chgData name="Laitila Kati" userId="3d49f0e3-bb9a-499f-8bf0-dadfb0792788" providerId="ADAL" clId="{563085FF-EC08-4FED-9A5D-2831DEDAAE37}" dt="2024-10-08T15:44:43.351" v="418" actId="27636"/>
        <pc:sldMkLst>
          <pc:docMk/>
          <pc:sldMk cId="415336765" sldId="7228"/>
        </pc:sldMkLst>
        <pc:spChg chg="mod">
          <ac:chgData name="Laitila Kati" userId="3d49f0e3-bb9a-499f-8bf0-dadfb0792788" providerId="ADAL" clId="{563085FF-EC08-4FED-9A5D-2831DEDAAE37}" dt="2024-10-08T15:44:43.351" v="418" actId="27636"/>
          <ac:spMkLst>
            <pc:docMk/>
            <pc:sldMk cId="415336765" sldId="7228"/>
            <ac:spMk id="3" creationId="{3412F8B3-270E-8C39-6983-1E3E6775CA89}"/>
          </ac:spMkLst>
        </pc:spChg>
      </pc:sldChg>
      <pc:sldChg chg="modSp mod">
        <pc:chgData name="Laitila Kati" userId="3d49f0e3-bb9a-499f-8bf0-dadfb0792788" providerId="ADAL" clId="{563085FF-EC08-4FED-9A5D-2831DEDAAE37}" dt="2024-10-08T14:17:09.705" v="9" actId="1076"/>
        <pc:sldMkLst>
          <pc:docMk/>
          <pc:sldMk cId="3120283483" sldId="7234"/>
        </pc:sldMkLst>
        <pc:spChg chg="mod">
          <ac:chgData name="Laitila Kati" userId="3d49f0e3-bb9a-499f-8bf0-dadfb0792788" providerId="ADAL" clId="{563085FF-EC08-4FED-9A5D-2831DEDAAE37}" dt="2024-10-08T14:17:09.705" v="9" actId="1076"/>
          <ac:spMkLst>
            <pc:docMk/>
            <pc:sldMk cId="3120283483" sldId="7234"/>
            <ac:spMk id="2" creationId="{ECDE1FAD-12D7-1B43-BB97-27953D37FB67}"/>
          </ac:spMkLst>
        </pc:spChg>
        <pc:spChg chg="mod">
          <ac:chgData name="Laitila Kati" userId="3d49f0e3-bb9a-499f-8bf0-dadfb0792788" providerId="ADAL" clId="{563085FF-EC08-4FED-9A5D-2831DEDAAE37}" dt="2024-10-08T14:17:04.118" v="8" actId="1076"/>
          <ac:spMkLst>
            <pc:docMk/>
            <pc:sldMk cId="3120283483" sldId="7234"/>
            <ac:spMk id="6" creationId="{A413067E-9A8B-54B5-D08F-26C37E9E9F76}"/>
          </ac:spMkLst>
        </pc:spChg>
      </pc:sldChg>
      <pc:sldChg chg="modSp mod">
        <pc:chgData name="Laitila Kati" userId="3d49f0e3-bb9a-499f-8bf0-dadfb0792788" providerId="ADAL" clId="{563085FF-EC08-4FED-9A5D-2831DEDAAE37}" dt="2024-10-08T14:34:18.888" v="94" actId="20577"/>
        <pc:sldMkLst>
          <pc:docMk/>
          <pc:sldMk cId="1305655423" sldId="7235"/>
        </pc:sldMkLst>
        <pc:spChg chg="mod">
          <ac:chgData name="Laitila Kati" userId="3d49f0e3-bb9a-499f-8bf0-dadfb0792788" providerId="ADAL" clId="{563085FF-EC08-4FED-9A5D-2831DEDAAE37}" dt="2024-10-08T14:34:18.888" v="94" actId="20577"/>
          <ac:spMkLst>
            <pc:docMk/>
            <pc:sldMk cId="1305655423" sldId="7235"/>
            <ac:spMk id="3" creationId="{26103435-612D-E541-951A-C64365352425}"/>
          </ac:spMkLst>
        </pc:spChg>
      </pc:sldChg>
      <pc:sldChg chg="modSp mod">
        <pc:chgData name="Laitila Kati" userId="3d49f0e3-bb9a-499f-8bf0-dadfb0792788" providerId="ADAL" clId="{563085FF-EC08-4FED-9A5D-2831DEDAAE37}" dt="2024-10-08T14:37:48.160" v="109" actId="1076"/>
        <pc:sldMkLst>
          <pc:docMk/>
          <pc:sldMk cId="337638855" sldId="7241"/>
        </pc:sldMkLst>
        <pc:spChg chg="mod">
          <ac:chgData name="Laitila Kati" userId="3d49f0e3-bb9a-499f-8bf0-dadfb0792788" providerId="ADAL" clId="{563085FF-EC08-4FED-9A5D-2831DEDAAE37}" dt="2024-10-08T14:37:48.160" v="109" actId="1076"/>
          <ac:spMkLst>
            <pc:docMk/>
            <pc:sldMk cId="337638855" sldId="7241"/>
            <ac:spMk id="3" creationId="{26103435-612D-E541-951A-C64365352425}"/>
          </ac:spMkLst>
        </pc:spChg>
      </pc:sldChg>
      <pc:sldChg chg="modSp mod">
        <pc:chgData name="Laitila Kati" userId="3d49f0e3-bb9a-499f-8bf0-dadfb0792788" providerId="ADAL" clId="{563085FF-EC08-4FED-9A5D-2831DEDAAE37}" dt="2024-10-08T14:38:05.449" v="111" actId="1076"/>
        <pc:sldMkLst>
          <pc:docMk/>
          <pc:sldMk cId="3496663699" sldId="7244"/>
        </pc:sldMkLst>
        <pc:spChg chg="mod">
          <ac:chgData name="Laitila Kati" userId="3d49f0e3-bb9a-499f-8bf0-dadfb0792788" providerId="ADAL" clId="{563085FF-EC08-4FED-9A5D-2831DEDAAE37}" dt="2024-10-08T14:38:05.449" v="111" actId="1076"/>
          <ac:spMkLst>
            <pc:docMk/>
            <pc:sldMk cId="3496663699" sldId="7244"/>
            <ac:spMk id="2" creationId="{ECDE1FAD-12D7-1B43-BB97-27953D37FB67}"/>
          </ac:spMkLst>
        </pc:spChg>
      </pc:sldChg>
      <pc:sldChg chg="modAnim">
        <pc:chgData name="Laitila Kati" userId="3d49f0e3-bb9a-499f-8bf0-dadfb0792788" providerId="ADAL" clId="{563085FF-EC08-4FED-9A5D-2831DEDAAE37}" dt="2024-10-08T14:41:01.411" v="126"/>
        <pc:sldMkLst>
          <pc:docMk/>
          <pc:sldMk cId="1470832086" sldId="7247"/>
        </pc:sldMkLst>
      </pc:sldChg>
      <pc:sldChg chg="add ord">
        <pc:chgData name="Laitila Kati" userId="3d49f0e3-bb9a-499f-8bf0-dadfb0792788" providerId="ADAL" clId="{563085FF-EC08-4FED-9A5D-2831DEDAAE37}" dt="2024-10-08T14:18:54.139" v="12"/>
        <pc:sldMkLst>
          <pc:docMk/>
          <pc:sldMk cId="1217133838" sldId="7416"/>
        </pc:sldMkLst>
      </pc:sldChg>
      <pc:sldChg chg="add ord">
        <pc:chgData name="Laitila Kati" userId="3d49f0e3-bb9a-499f-8bf0-dadfb0792788" providerId="ADAL" clId="{563085FF-EC08-4FED-9A5D-2831DEDAAE37}" dt="2024-10-08T14:18:54.139" v="12"/>
        <pc:sldMkLst>
          <pc:docMk/>
          <pc:sldMk cId="1632129793" sldId="741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172A2-0337-4E5F-A0DC-886D18DAD7B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E40779-43FF-49F2-825F-58A84CEB7D35}">
      <dgm:prSet/>
      <dgm:spPr/>
      <dgm:t>
        <a:bodyPr/>
        <a:lstStyle/>
        <a:p>
          <a:r>
            <a:rPr lang="fi-FI" b="1" dirty="0"/>
            <a:t>Onko autettava hereillä ja puhuuko</a:t>
          </a:r>
          <a:endParaRPr lang="en-US" b="1" dirty="0"/>
        </a:p>
      </dgm:t>
    </dgm:pt>
    <dgm:pt modelId="{F0CD5C3A-F2A0-453D-BF2A-8F17BC91FF45}" type="parTrans" cxnId="{CC08E408-0C7B-47EC-A381-D486AFDD9E32}">
      <dgm:prSet/>
      <dgm:spPr/>
      <dgm:t>
        <a:bodyPr/>
        <a:lstStyle/>
        <a:p>
          <a:endParaRPr lang="en-US"/>
        </a:p>
      </dgm:t>
    </dgm:pt>
    <dgm:pt modelId="{814076B3-0343-4F23-8371-1FB775F12403}" type="sibTrans" cxnId="{CC08E408-0C7B-47EC-A381-D486AFDD9E32}">
      <dgm:prSet/>
      <dgm:spPr/>
      <dgm:t>
        <a:bodyPr/>
        <a:lstStyle/>
        <a:p>
          <a:endParaRPr lang="en-US"/>
        </a:p>
      </dgm:t>
    </dgm:pt>
    <dgm:pt modelId="{CFFA88EC-5C8C-4933-B1AC-5F26A19CBC1A}">
      <dgm:prSet/>
      <dgm:spPr/>
      <dgm:t>
        <a:bodyPr/>
        <a:lstStyle/>
        <a:p>
          <a:r>
            <a:rPr lang="fi-FI"/>
            <a:t>Herättele: herää / ei herää</a:t>
          </a:r>
          <a:endParaRPr lang="en-US"/>
        </a:p>
      </dgm:t>
    </dgm:pt>
    <dgm:pt modelId="{DDFABAE8-1301-4694-B03F-5F03D96C345A}" type="parTrans" cxnId="{0323051E-1AF2-47C1-893C-B34B4EEF6A9C}">
      <dgm:prSet/>
      <dgm:spPr/>
      <dgm:t>
        <a:bodyPr/>
        <a:lstStyle/>
        <a:p>
          <a:endParaRPr lang="en-US"/>
        </a:p>
      </dgm:t>
    </dgm:pt>
    <dgm:pt modelId="{6A95DFB7-D9BF-4286-8843-AB32CB15BCF1}" type="sibTrans" cxnId="{0323051E-1AF2-47C1-893C-B34B4EEF6A9C}">
      <dgm:prSet/>
      <dgm:spPr/>
      <dgm:t>
        <a:bodyPr/>
        <a:lstStyle/>
        <a:p>
          <a:endParaRPr lang="en-US"/>
        </a:p>
      </dgm:t>
    </dgm:pt>
    <dgm:pt modelId="{9B6D25C5-179A-4953-94F1-22609FB70979}">
      <dgm:prSet/>
      <dgm:spPr/>
      <dgm:t>
        <a:bodyPr/>
        <a:lstStyle/>
        <a:p>
          <a:r>
            <a:rPr lang="fi-FI"/>
            <a:t>Jos et saa autettavaa hereille, soita 112</a:t>
          </a:r>
          <a:endParaRPr lang="en-US"/>
        </a:p>
      </dgm:t>
    </dgm:pt>
    <dgm:pt modelId="{DECD6B84-535F-47EE-899F-6D5C5FBA9DC6}" type="parTrans" cxnId="{76514EAA-4054-4205-AC4B-8ECE2F1543AF}">
      <dgm:prSet/>
      <dgm:spPr/>
      <dgm:t>
        <a:bodyPr/>
        <a:lstStyle/>
        <a:p>
          <a:endParaRPr lang="en-US"/>
        </a:p>
      </dgm:t>
    </dgm:pt>
    <dgm:pt modelId="{8FBA3A17-EBC2-4636-B73E-5DD6EB7FE0B4}" type="sibTrans" cxnId="{76514EAA-4054-4205-AC4B-8ECE2F1543AF}">
      <dgm:prSet/>
      <dgm:spPr/>
      <dgm:t>
        <a:bodyPr/>
        <a:lstStyle/>
        <a:p>
          <a:endParaRPr lang="en-US"/>
        </a:p>
      </dgm:t>
    </dgm:pt>
    <dgm:pt modelId="{A9EE5C6D-95F1-4230-AB98-CE2019C1D619}">
      <dgm:prSet/>
      <dgm:spPr/>
      <dgm:t>
        <a:bodyPr/>
        <a:lstStyle/>
        <a:p>
          <a:r>
            <a:rPr lang="fi-FI" b="1" dirty="0"/>
            <a:t>Tarkasta hengitys kääntämällä autettava selälleen ja avaamalla hengitystiet</a:t>
          </a:r>
          <a:endParaRPr lang="en-US" b="1" dirty="0"/>
        </a:p>
      </dgm:t>
    </dgm:pt>
    <dgm:pt modelId="{9ACDF8A7-E1FD-4502-9328-7B8F1B660552}" type="parTrans" cxnId="{A4F8E684-1175-4E4A-9957-DD691106C6AB}">
      <dgm:prSet/>
      <dgm:spPr/>
      <dgm:t>
        <a:bodyPr/>
        <a:lstStyle/>
        <a:p>
          <a:endParaRPr lang="en-US"/>
        </a:p>
      </dgm:t>
    </dgm:pt>
    <dgm:pt modelId="{071A1BA3-8377-4E7B-82C6-F97D83826394}" type="sibTrans" cxnId="{A4F8E684-1175-4E4A-9957-DD691106C6AB}">
      <dgm:prSet/>
      <dgm:spPr/>
      <dgm:t>
        <a:bodyPr/>
        <a:lstStyle/>
        <a:p>
          <a:endParaRPr lang="en-US"/>
        </a:p>
      </dgm:t>
    </dgm:pt>
    <dgm:pt modelId="{DF077477-4C5B-42EE-B866-97319DF1D4C3}">
      <dgm:prSet/>
      <dgm:spPr/>
      <dgm:t>
        <a:bodyPr/>
        <a:lstStyle/>
        <a:p>
          <a:r>
            <a:rPr lang="fi-FI" dirty="0"/>
            <a:t>Jos hengittää -&gt; käännä kylkiasentoon</a:t>
          </a:r>
          <a:endParaRPr lang="en-US" dirty="0"/>
        </a:p>
      </dgm:t>
    </dgm:pt>
    <dgm:pt modelId="{13BF4B79-7A5E-4768-97E5-3954B61B9E2A}" type="parTrans" cxnId="{C6BEC622-A03F-4758-AD69-BD2445E422F4}">
      <dgm:prSet/>
      <dgm:spPr/>
      <dgm:t>
        <a:bodyPr/>
        <a:lstStyle/>
        <a:p>
          <a:endParaRPr lang="en-US"/>
        </a:p>
      </dgm:t>
    </dgm:pt>
    <dgm:pt modelId="{E2676657-8738-4D10-BC43-06AACF35A713}" type="sibTrans" cxnId="{C6BEC622-A03F-4758-AD69-BD2445E422F4}">
      <dgm:prSet/>
      <dgm:spPr/>
      <dgm:t>
        <a:bodyPr/>
        <a:lstStyle/>
        <a:p>
          <a:endParaRPr lang="en-US"/>
        </a:p>
      </dgm:t>
    </dgm:pt>
    <dgm:pt modelId="{97F711EF-F557-432B-BD3A-CF0676A29224}">
      <dgm:prSet/>
      <dgm:spPr/>
      <dgm:t>
        <a:bodyPr/>
        <a:lstStyle/>
        <a:p>
          <a:r>
            <a:rPr lang="fi-FI" dirty="0"/>
            <a:t>Jos ei hengitä -&gt; aloita elvytys</a:t>
          </a:r>
          <a:endParaRPr lang="en-US" dirty="0"/>
        </a:p>
      </dgm:t>
    </dgm:pt>
    <dgm:pt modelId="{ADF0C6D8-992F-4915-860E-2EC3FCF65DD7}" type="parTrans" cxnId="{9235D5D6-524D-406C-8CF7-510A3E1E588D}">
      <dgm:prSet/>
      <dgm:spPr/>
      <dgm:t>
        <a:bodyPr/>
        <a:lstStyle/>
        <a:p>
          <a:endParaRPr lang="en-US"/>
        </a:p>
      </dgm:t>
    </dgm:pt>
    <dgm:pt modelId="{E54581AE-9AA6-427A-8793-4E84EBDC5145}" type="sibTrans" cxnId="{9235D5D6-524D-406C-8CF7-510A3E1E588D}">
      <dgm:prSet/>
      <dgm:spPr/>
      <dgm:t>
        <a:bodyPr/>
        <a:lstStyle/>
        <a:p>
          <a:endParaRPr lang="en-US"/>
        </a:p>
      </dgm:t>
    </dgm:pt>
    <dgm:pt modelId="{6C410EFC-3E49-4ABF-99AC-5BCA9BFE98A7}">
      <dgm:prSet/>
      <dgm:spPr/>
      <dgm:t>
        <a:bodyPr/>
        <a:lstStyle/>
        <a:p>
          <a:r>
            <a:rPr lang="fi-FI" b="1" dirty="0"/>
            <a:t>Hengittävän ja hereillä olevan autettavan kohdalla jatka tarkempaan tilanarvioon</a:t>
          </a:r>
          <a:endParaRPr lang="en-US" b="1" dirty="0"/>
        </a:p>
      </dgm:t>
    </dgm:pt>
    <dgm:pt modelId="{74BA3DDA-3639-4502-A289-A6B7FA29F4CA}" type="parTrans" cxnId="{DEA5740B-A443-4FC2-B02C-2688B68DA14E}">
      <dgm:prSet/>
      <dgm:spPr/>
      <dgm:t>
        <a:bodyPr/>
        <a:lstStyle/>
        <a:p>
          <a:endParaRPr lang="en-US"/>
        </a:p>
      </dgm:t>
    </dgm:pt>
    <dgm:pt modelId="{81A5384A-75C4-4149-A6DD-B0FBF550E9E6}" type="sibTrans" cxnId="{DEA5740B-A443-4FC2-B02C-2688B68DA14E}">
      <dgm:prSet/>
      <dgm:spPr/>
      <dgm:t>
        <a:bodyPr/>
        <a:lstStyle/>
        <a:p>
          <a:endParaRPr lang="en-US"/>
        </a:p>
      </dgm:t>
    </dgm:pt>
    <dgm:pt modelId="{989AB764-BD1C-4A6F-8972-A428A901ABF3}">
      <dgm:prSet/>
      <dgm:spPr/>
      <dgm:t>
        <a:bodyPr/>
        <a:lstStyle/>
        <a:p>
          <a:r>
            <a:rPr lang="fi-FI" b="0" dirty="0"/>
            <a:t>Tutki, tarkkaile, haastattele autettavaa</a:t>
          </a:r>
        </a:p>
      </dgm:t>
    </dgm:pt>
    <dgm:pt modelId="{4BD0C753-44D7-4F1C-8B21-8A8F15468D4A}" type="parTrans" cxnId="{BBAEDB23-73BA-4326-8D03-EB57F4FE846A}">
      <dgm:prSet/>
      <dgm:spPr/>
      <dgm:t>
        <a:bodyPr/>
        <a:lstStyle/>
        <a:p>
          <a:endParaRPr lang="en-GB"/>
        </a:p>
      </dgm:t>
    </dgm:pt>
    <dgm:pt modelId="{DE4EBDB7-10C3-436B-A539-529BE1829D9B}" type="sibTrans" cxnId="{BBAEDB23-73BA-4326-8D03-EB57F4FE846A}">
      <dgm:prSet/>
      <dgm:spPr/>
      <dgm:t>
        <a:bodyPr/>
        <a:lstStyle/>
        <a:p>
          <a:endParaRPr lang="en-GB"/>
        </a:p>
      </dgm:t>
    </dgm:pt>
    <dgm:pt modelId="{56712644-7B96-4B75-8F8F-49240465CBBE}">
      <dgm:prSet/>
      <dgm:spPr/>
      <dgm:t>
        <a:bodyPr/>
        <a:lstStyle/>
        <a:p>
          <a:r>
            <a:rPr lang="fi-FI" dirty="0"/>
            <a:t>Seuraa vointia</a:t>
          </a:r>
        </a:p>
      </dgm:t>
    </dgm:pt>
    <dgm:pt modelId="{D3A66F29-6E24-471E-AE82-B581B96B324F}" type="parTrans" cxnId="{7D522B45-700A-4C01-BCA1-D6BAF367EA35}">
      <dgm:prSet/>
      <dgm:spPr/>
      <dgm:t>
        <a:bodyPr/>
        <a:lstStyle/>
        <a:p>
          <a:endParaRPr lang="en-GB"/>
        </a:p>
      </dgm:t>
    </dgm:pt>
    <dgm:pt modelId="{BB89C2AD-0C59-4B9E-9AF6-FA1607E7D081}" type="sibTrans" cxnId="{7D522B45-700A-4C01-BCA1-D6BAF367EA35}">
      <dgm:prSet/>
      <dgm:spPr/>
      <dgm:t>
        <a:bodyPr/>
        <a:lstStyle/>
        <a:p>
          <a:endParaRPr lang="en-GB"/>
        </a:p>
      </dgm:t>
    </dgm:pt>
    <dgm:pt modelId="{310C83E4-4140-4E97-BA69-0D3DA4C3D04C}" type="pres">
      <dgm:prSet presAssocID="{F2C172A2-0337-4E5F-A0DC-886D18DAD7B6}" presName="Name0" presStyleCnt="0">
        <dgm:presLayoutVars>
          <dgm:dir/>
          <dgm:animLvl val="lvl"/>
          <dgm:resizeHandles val="exact"/>
        </dgm:presLayoutVars>
      </dgm:prSet>
      <dgm:spPr/>
    </dgm:pt>
    <dgm:pt modelId="{8FEEF724-8D50-45AB-8A11-FD49279DBAA6}" type="pres">
      <dgm:prSet presAssocID="{F8E40779-43FF-49F2-825F-58A84CEB7D35}" presName="composite" presStyleCnt="0"/>
      <dgm:spPr/>
    </dgm:pt>
    <dgm:pt modelId="{5AB0889D-A40E-4B0E-8CB7-AC022FF4F32C}" type="pres">
      <dgm:prSet presAssocID="{F8E40779-43FF-49F2-825F-58A84CEB7D35}" presName="parTx" presStyleLbl="alignNode1" presStyleIdx="0" presStyleCnt="3">
        <dgm:presLayoutVars>
          <dgm:chMax val="0"/>
          <dgm:chPref val="0"/>
          <dgm:bulletEnabled val="1"/>
        </dgm:presLayoutVars>
      </dgm:prSet>
      <dgm:spPr/>
    </dgm:pt>
    <dgm:pt modelId="{6D8D0119-B80F-4500-97C9-D440C2BB271A}" type="pres">
      <dgm:prSet presAssocID="{F8E40779-43FF-49F2-825F-58A84CEB7D35}" presName="desTx" presStyleLbl="alignAccFollowNode1" presStyleIdx="0" presStyleCnt="3">
        <dgm:presLayoutVars>
          <dgm:bulletEnabled val="1"/>
        </dgm:presLayoutVars>
      </dgm:prSet>
      <dgm:spPr/>
    </dgm:pt>
    <dgm:pt modelId="{04F1E094-EF9C-426D-AE99-4CADE0AFE3EC}" type="pres">
      <dgm:prSet presAssocID="{814076B3-0343-4F23-8371-1FB775F12403}" presName="space" presStyleCnt="0"/>
      <dgm:spPr/>
    </dgm:pt>
    <dgm:pt modelId="{DD320330-F1B4-4249-8D10-5C081F475EA6}" type="pres">
      <dgm:prSet presAssocID="{A9EE5C6D-95F1-4230-AB98-CE2019C1D619}" presName="composite" presStyleCnt="0"/>
      <dgm:spPr/>
    </dgm:pt>
    <dgm:pt modelId="{7070C187-F082-45CE-ADC9-D3E5514C01F3}" type="pres">
      <dgm:prSet presAssocID="{A9EE5C6D-95F1-4230-AB98-CE2019C1D619}" presName="parTx" presStyleLbl="alignNode1" presStyleIdx="1" presStyleCnt="3">
        <dgm:presLayoutVars>
          <dgm:chMax val="0"/>
          <dgm:chPref val="0"/>
          <dgm:bulletEnabled val="1"/>
        </dgm:presLayoutVars>
      </dgm:prSet>
      <dgm:spPr/>
    </dgm:pt>
    <dgm:pt modelId="{26B05DFD-3347-49EA-9A5D-F23A9FAB48F1}" type="pres">
      <dgm:prSet presAssocID="{A9EE5C6D-95F1-4230-AB98-CE2019C1D619}" presName="desTx" presStyleLbl="alignAccFollowNode1" presStyleIdx="1" presStyleCnt="3">
        <dgm:presLayoutVars>
          <dgm:bulletEnabled val="1"/>
        </dgm:presLayoutVars>
      </dgm:prSet>
      <dgm:spPr/>
    </dgm:pt>
    <dgm:pt modelId="{2279C492-0F0D-4086-95BB-FFB962FE8448}" type="pres">
      <dgm:prSet presAssocID="{071A1BA3-8377-4E7B-82C6-F97D83826394}" presName="space" presStyleCnt="0"/>
      <dgm:spPr/>
    </dgm:pt>
    <dgm:pt modelId="{718C2482-C867-4282-B80B-E6588B018439}" type="pres">
      <dgm:prSet presAssocID="{6C410EFC-3E49-4ABF-99AC-5BCA9BFE98A7}" presName="composite" presStyleCnt="0"/>
      <dgm:spPr/>
    </dgm:pt>
    <dgm:pt modelId="{4F80378F-9E0F-4B28-AD9B-4121A5026943}" type="pres">
      <dgm:prSet presAssocID="{6C410EFC-3E49-4ABF-99AC-5BCA9BFE98A7}" presName="parTx" presStyleLbl="alignNode1" presStyleIdx="2" presStyleCnt="3">
        <dgm:presLayoutVars>
          <dgm:chMax val="0"/>
          <dgm:chPref val="0"/>
          <dgm:bulletEnabled val="1"/>
        </dgm:presLayoutVars>
      </dgm:prSet>
      <dgm:spPr/>
    </dgm:pt>
    <dgm:pt modelId="{79E6A4E9-776D-4BEF-A831-E64EC810CF28}" type="pres">
      <dgm:prSet presAssocID="{6C410EFC-3E49-4ABF-99AC-5BCA9BFE98A7}" presName="desTx" presStyleLbl="alignAccFollowNode1" presStyleIdx="2" presStyleCnt="3">
        <dgm:presLayoutVars>
          <dgm:bulletEnabled val="1"/>
        </dgm:presLayoutVars>
      </dgm:prSet>
      <dgm:spPr/>
    </dgm:pt>
  </dgm:ptLst>
  <dgm:cxnLst>
    <dgm:cxn modelId="{81202D06-7D1C-4BA4-B9B2-F425B5EBA8D2}" type="presOf" srcId="{989AB764-BD1C-4A6F-8972-A428A901ABF3}" destId="{79E6A4E9-776D-4BEF-A831-E64EC810CF28}" srcOrd="0" destOrd="0" presId="urn:microsoft.com/office/officeart/2005/8/layout/hList1"/>
    <dgm:cxn modelId="{CC08E408-0C7B-47EC-A381-D486AFDD9E32}" srcId="{F2C172A2-0337-4E5F-A0DC-886D18DAD7B6}" destId="{F8E40779-43FF-49F2-825F-58A84CEB7D35}" srcOrd="0" destOrd="0" parTransId="{F0CD5C3A-F2A0-453D-BF2A-8F17BC91FF45}" sibTransId="{814076B3-0343-4F23-8371-1FB775F12403}"/>
    <dgm:cxn modelId="{DEA5740B-A443-4FC2-B02C-2688B68DA14E}" srcId="{F2C172A2-0337-4E5F-A0DC-886D18DAD7B6}" destId="{6C410EFC-3E49-4ABF-99AC-5BCA9BFE98A7}" srcOrd="2" destOrd="0" parTransId="{74BA3DDA-3639-4502-A289-A6B7FA29F4CA}" sibTransId="{81A5384A-75C4-4149-A6DD-B0FBF550E9E6}"/>
    <dgm:cxn modelId="{0323051E-1AF2-47C1-893C-B34B4EEF6A9C}" srcId="{F8E40779-43FF-49F2-825F-58A84CEB7D35}" destId="{CFFA88EC-5C8C-4933-B1AC-5F26A19CBC1A}" srcOrd="0" destOrd="0" parTransId="{DDFABAE8-1301-4694-B03F-5F03D96C345A}" sibTransId="{6A95DFB7-D9BF-4286-8843-AB32CB15BCF1}"/>
    <dgm:cxn modelId="{C6BEC622-A03F-4758-AD69-BD2445E422F4}" srcId="{A9EE5C6D-95F1-4230-AB98-CE2019C1D619}" destId="{DF077477-4C5B-42EE-B866-97319DF1D4C3}" srcOrd="0" destOrd="0" parTransId="{13BF4B79-7A5E-4768-97E5-3954B61B9E2A}" sibTransId="{E2676657-8738-4D10-BC43-06AACF35A713}"/>
    <dgm:cxn modelId="{BBAEDB23-73BA-4326-8D03-EB57F4FE846A}" srcId="{6C410EFC-3E49-4ABF-99AC-5BCA9BFE98A7}" destId="{989AB764-BD1C-4A6F-8972-A428A901ABF3}" srcOrd="0" destOrd="0" parTransId="{4BD0C753-44D7-4F1C-8B21-8A8F15468D4A}" sibTransId="{DE4EBDB7-10C3-436B-A539-529BE1829D9B}"/>
    <dgm:cxn modelId="{57C26638-D714-4F82-8B4C-4ACC765496F8}" type="presOf" srcId="{CFFA88EC-5C8C-4933-B1AC-5F26A19CBC1A}" destId="{6D8D0119-B80F-4500-97C9-D440C2BB271A}" srcOrd="0" destOrd="0" presId="urn:microsoft.com/office/officeart/2005/8/layout/hList1"/>
    <dgm:cxn modelId="{7D522B45-700A-4C01-BCA1-D6BAF367EA35}" srcId="{6C410EFC-3E49-4ABF-99AC-5BCA9BFE98A7}" destId="{56712644-7B96-4B75-8F8F-49240465CBBE}" srcOrd="1" destOrd="0" parTransId="{D3A66F29-6E24-471E-AE82-B581B96B324F}" sibTransId="{BB89C2AD-0C59-4B9E-9AF6-FA1607E7D081}"/>
    <dgm:cxn modelId="{A4F8E684-1175-4E4A-9957-DD691106C6AB}" srcId="{F2C172A2-0337-4E5F-A0DC-886D18DAD7B6}" destId="{A9EE5C6D-95F1-4230-AB98-CE2019C1D619}" srcOrd="1" destOrd="0" parTransId="{9ACDF8A7-E1FD-4502-9328-7B8F1B660552}" sibTransId="{071A1BA3-8377-4E7B-82C6-F97D83826394}"/>
    <dgm:cxn modelId="{9F6C9896-EF51-47B9-AFB0-450A15490A74}" type="presOf" srcId="{F8E40779-43FF-49F2-825F-58A84CEB7D35}" destId="{5AB0889D-A40E-4B0E-8CB7-AC022FF4F32C}" srcOrd="0" destOrd="0" presId="urn:microsoft.com/office/officeart/2005/8/layout/hList1"/>
    <dgm:cxn modelId="{B89EE996-6FB8-461E-B9D6-80662125E94D}" type="presOf" srcId="{56712644-7B96-4B75-8F8F-49240465CBBE}" destId="{79E6A4E9-776D-4BEF-A831-E64EC810CF28}" srcOrd="0" destOrd="1" presId="urn:microsoft.com/office/officeart/2005/8/layout/hList1"/>
    <dgm:cxn modelId="{89C51B9C-AE11-4A59-B77D-E52B0F9C3520}" type="presOf" srcId="{F2C172A2-0337-4E5F-A0DC-886D18DAD7B6}" destId="{310C83E4-4140-4E97-BA69-0D3DA4C3D04C}" srcOrd="0" destOrd="0" presId="urn:microsoft.com/office/officeart/2005/8/layout/hList1"/>
    <dgm:cxn modelId="{48724DA4-19B2-441D-9C83-EF8E80FC0C72}" type="presOf" srcId="{9B6D25C5-179A-4953-94F1-22609FB70979}" destId="{6D8D0119-B80F-4500-97C9-D440C2BB271A}" srcOrd="0" destOrd="1" presId="urn:microsoft.com/office/officeart/2005/8/layout/hList1"/>
    <dgm:cxn modelId="{76514EAA-4054-4205-AC4B-8ECE2F1543AF}" srcId="{F8E40779-43FF-49F2-825F-58A84CEB7D35}" destId="{9B6D25C5-179A-4953-94F1-22609FB70979}" srcOrd="1" destOrd="0" parTransId="{DECD6B84-535F-47EE-899F-6D5C5FBA9DC6}" sibTransId="{8FBA3A17-EBC2-4636-B73E-5DD6EB7FE0B4}"/>
    <dgm:cxn modelId="{EFE3C9B2-4480-4F1B-B228-EFA3D4FD0B56}" type="presOf" srcId="{97F711EF-F557-432B-BD3A-CF0676A29224}" destId="{26B05DFD-3347-49EA-9A5D-F23A9FAB48F1}" srcOrd="0" destOrd="1" presId="urn:microsoft.com/office/officeart/2005/8/layout/hList1"/>
    <dgm:cxn modelId="{8D881CB7-9C3B-4C5D-AADF-381653B0BBC0}" type="presOf" srcId="{A9EE5C6D-95F1-4230-AB98-CE2019C1D619}" destId="{7070C187-F082-45CE-ADC9-D3E5514C01F3}" srcOrd="0" destOrd="0" presId="urn:microsoft.com/office/officeart/2005/8/layout/hList1"/>
    <dgm:cxn modelId="{2E508CCE-5E71-4D18-A2D6-430B4F5CF8CC}" type="presOf" srcId="{6C410EFC-3E49-4ABF-99AC-5BCA9BFE98A7}" destId="{4F80378F-9E0F-4B28-AD9B-4121A5026943}" srcOrd="0" destOrd="0" presId="urn:microsoft.com/office/officeart/2005/8/layout/hList1"/>
    <dgm:cxn modelId="{9235D5D6-524D-406C-8CF7-510A3E1E588D}" srcId="{A9EE5C6D-95F1-4230-AB98-CE2019C1D619}" destId="{97F711EF-F557-432B-BD3A-CF0676A29224}" srcOrd="1" destOrd="0" parTransId="{ADF0C6D8-992F-4915-860E-2EC3FCF65DD7}" sibTransId="{E54581AE-9AA6-427A-8793-4E84EBDC5145}"/>
    <dgm:cxn modelId="{47C7BDDE-2C3C-469C-AE4F-F5C77491E9AE}" type="presOf" srcId="{DF077477-4C5B-42EE-B866-97319DF1D4C3}" destId="{26B05DFD-3347-49EA-9A5D-F23A9FAB48F1}" srcOrd="0" destOrd="0" presId="urn:microsoft.com/office/officeart/2005/8/layout/hList1"/>
    <dgm:cxn modelId="{E83A971F-5D2B-4422-8EA4-BF0352BC8380}" type="presParOf" srcId="{310C83E4-4140-4E97-BA69-0D3DA4C3D04C}" destId="{8FEEF724-8D50-45AB-8A11-FD49279DBAA6}" srcOrd="0" destOrd="0" presId="urn:microsoft.com/office/officeart/2005/8/layout/hList1"/>
    <dgm:cxn modelId="{3E0FA5C0-93F2-4EB8-A737-8153CD58C746}" type="presParOf" srcId="{8FEEF724-8D50-45AB-8A11-FD49279DBAA6}" destId="{5AB0889D-A40E-4B0E-8CB7-AC022FF4F32C}" srcOrd="0" destOrd="0" presId="urn:microsoft.com/office/officeart/2005/8/layout/hList1"/>
    <dgm:cxn modelId="{21F4FACE-69E0-492A-A266-7DB24E3C5DD7}" type="presParOf" srcId="{8FEEF724-8D50-45AB-8A11-FD49279DBAA6}" destId="{6D8D0119-B80F-4500-97C9-D440C2BB271A}" srcOrd="1" destOrd="0" presId="urn:microsoft.com/office/officeart/2005/8/layout/hList1"/>
    <dgm:cxn modelId="{66DAF62F-2E7F-47E9-B9D0-874DFA8AADA4}" type="presParOf" srcId="{310C83E4-4140-4E97-BA69-0D3DA4C3D04C}" destId="{04F1E094-EF9C-426D-AE99-4CADE0AFE3EC}" srcOrd="1" destOrd="0" presId="urn:microsoft.com/office/officeart/2005/8/layout/hList1"/>
    <dgm:cxn modelId="{007D59E3-2C25-42D8-94CC-BEC5A190A3DD}" type="presParOf" srcId="{310C83E4-4140-4E97-BA69-0D3DA4C3D04C}" destId="{DD320330-F1B4-4249-8D10-5C081F475EA6}" srcOrd="2" destOrd="0" presId="urn:microsoft.com/office/officeart/2005/8/layout/hList1"/>
    <dgm:cxn modelId="{8D9EB77D-6AFA-458A-A48B-2CF5924B9B60}" type="presParOf" srcId="{DD320330-F1B4-4249-8D10-5C081F475EA6}" destId="{7070C187-F082-45CE-ADC9-D3E5514C01F3}" srcOrd="0" destOrd="0" presId="urn:microsoft.com/office/officeart/2005/8/layout/hList1"/>
    <dgm:cxn modelId="{99C5B428-1DF7-4BE7-B8BD-76B519919C93}" type="presParOf" srcId="{DD320330-F1B4-4249-8D10-5C081F475EA6}" destId="{26B05DFD-3347-49EA-9A5D-F23A9FAB48F1}" srcOrd="1" destOrd="0" presId="urn:microsoft.com/office/officeart/2005/8/layout/hList1"/>
    <dgm:cxn modelId="{E5EF1CEE-BB46-472F-AC9F-0B50616D5F56}" type="presParOf" srcId="{310C83E4-4140-4E97-BA69-0D3DA4C3D04C}" destId="{2279C492-0F0D-4086-95BB-FFB962FE8448}" srcOrd="3" destOrd="0" presId="urn:microsoft.com/office/officeart/2005/8/layout/hList1"/>
    <dgm:cxn modelId="{1D7C9A0C-52BD-484D-B014-B6C8EB5B641F}" type="presParOf" srcId="{310C83E4-4140-4E97-BA69-0D3DA4C3D04C}" destId="{718C2482-C867-4282-B80B-E6588B018439}" srcOrd="4" destOrd="0" presId="urn:microsoft.com/office/officeart/2005/8/layout/hList1"/>
    <dgm:cxn modelId="{3F709323-E4C2-4DC8-AAD9-DBF78D86B61A}" type="presParOf" srcId="{718C2482-C867-4282-B80B-E6588B018439}" destId="{4F80378F-9E0F-4B28-AD9B-4121A5026943}" srcOrd="0" destOrd="0" presId="urn:microsoft.com/office/officeart/2005/8/layout/hList1"/>
    <dgm:cxn modelId="{DF932126-C749-4448-9018-D3233BECDB06}" type="presParOf" srcId="{718C2482-C867-4282-B80B-E6588B018439}" destId="{79E6A4E9-776D-4BEF-A831-E64EC810CF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0889D-A40E-4B0E-8CB7-AC022FF4F32C}">
      <dsp:nvSpPr>
        <dsp:cNvPr id="0" name=""/>
        <dsp:cNvSpPr/>
      </dsp:nvSpPr>
      <dsp:spPr>
        <a:xfrm>
          <a:off x="3449" y="724841"/>
          <a:ext cx="3362907" cy="13451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fi-FI" sz="2100" b="1" kern="1200" dirty="0"/>
            <a:t>Onko autettava hereillä ja puhuuko</a:t>
          </a:r>
          <a:endParaRPr lang="en-US" sz="2100" b="1" kern="1200" dirty="0"/>
        </a:p>
      </dsp:txBody>
      <dsp:txXfrm>
        <a:off x="3449" y="724841"/>
        <a:ext cx="3362907" cy="1345163"/>
      </dsp:txXfrm>
    </dsp:sp>
    <dsp:sp modelId="{6D8D0119-B80F-4500-97C9-D440C2BB271A}">
      <dsp:nvSpPr>
        <dsp:cNvPr id="0" name=""/>
        <dsp:cNvSpPr/>
      </dsp:nvSpPr>
      <dsp:spPr>
        <a:xfrm>
          <a:off x="3449" y="2070004"/>
          <a:ext cx="3362907" cy="15131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fi-FI" sz="2100" kern="1200"/>
            <a:t>Herättele: herää / ei herää</a:t>
          </a:r>
          <a:endParaRPr lang="en-US" sz="2100" kern="1200"/>
        </a:p>
        <a:p>
          <a:pPr marL="228600" lvl="1" indent="-228600" algn="l" defTabSz="933450">
            <a:lnSpc>
              <a:spcPct val="90000"/>
            </a:lnSpc>
            <a:spcBef>
              <a:spcPct val="0"/>
            </a:spcBef>
            <a:spcAft>
              <a:spcPct val="15000"/>
            </a:spcAft>
            <a:buChar char="•"/>
          </a:pPr>
          <a:r>
            <a:rPr lang="fi-FI" sz="2100" kern="1200"/>
            <a:t>Jos et saa autettavaa hereille, soita 112</a:t>
          </a:r>
          <a:endParaRPr lang="en-US" sz="2100" kern="1200"/>
        </a:p>
      </dsp:txBody>
      <dsp:txXfrm>
        <a:off x="3449" y="2070004"/>
        <a:ext cx="3362907" cy="1513181"/>
      </dsp:txXfrm>
    </dsp:sp>
    <dsp:sp modelId="{7070C187-F082-45CE-ADC9-D3E5514C01F3}">
      <dsp:nvSpPr>
        <dsp:cNvPr id="0" name=""/>
        <dsp:cNvSpPr/>
      </dsp:nvSpPr>
      <dsp:spPr>
        <a:xfrm>
          <a:off x="3837163" y="724841"/>
          <a:ext cx="3362907" cy="13451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fi-FI" sz="2100" b="1" kern="1200" dirty="0"/>
            <a:t>Tarkasta hengitys kääntämällä autettava selälleen ja avaamalla hengitystiet</a:t>
          </a:r>
          <a:endParaRPr lang="en-US" sz="2100" b="1" kern="1200" dirty="0"/>
        </a:p>
      </dsp:txBody>
      <dsp:txXfrm>
        <a:off x="3837163" y="724841"/>
        <a:ext cx="3362907" cy="1345163"/>
      </dsp:txXfrm>
    </dsp:sp>
    <dsp:sp modelId="{26B05DFD-3347-49EA-9A5D-F23A9FAB48F1}">
      <dsp:nvSpPr>
        <dsp:cNvPr id="0" name=""/>
        <dsp:cNvSpPr/>
      </dsp:nvSpPr>
      <dsp:spPr>
        <a:xfrm>
          <a:off x="3837163" y="2070004"/>
          <a:ext cx="3362907" cy="15131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fi-FI" sz="2100" kern="1200" dirty="0"/>
            <a:t>Jos hengittää -&gt; käännä kylkiasentoon</a:t>
          </a:r>
          <a:endParaRPr lang="en-US" sz="2100" kern="1200" dirty="0"/>
        </a:p>
        <a:p>
          <a:pPr marL="228600" lvl="1" indent="-228600" algn="l" defTabSz="933450">
            <a:lnSpc>
              <a:spcPct val="90000"/>
            </a:lnSpc>
            <a:spcBef>
              <a:spcPct val="0"/>
            </a:spcBef>
            <a:spcAft>
              <a:spcPct val="15000"/>
            </a:spcAft>
            <a:buChar char="•"/>
          </a:pPr>
          <a:r>
            <a:rPr lang="fi-FI" sz="2100" kern="1200" dirty="0"/>
            <a:t>Jos ei hengitä -&gt; aloita elvytys</a:t>
          </a:r>
          <a:endParaRPr lang="en-US" sz="2100" kern="1200" dirty="0"/>
        </a:p>
      </dsp:txBody>
      <dsp:txXfrm>
        <a:off x="3837163" y="2070004"/>
        <a:ext cx="3362907" cy="1513181"/>
      </dsp:txXfrm>
    </dsp:sp>
    <dsp:sp modelId="{4F80378F-9E0F-4B28-AD9B-4121A5026943}">
      <dsp:nvSpPr>
        <dsp:cNvPr id="0" name=""/>
        <dsp:cNvSpPr/>
      </dsp:nvSpPr>
      <dsp:spPr>
        <a:xfrm>
          <a:off x="7670878" y="724841"/>
          <a:ext cx="3362907" cy="13451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fi-FI" sz="2100" b="1" kern="1200" dirty="0"/>
            <a:t>Hengittävän ja hereillä olevan autettavan kohdalla jatka tarkempaan tilanarvioon</a:t>
          </a:r>
          <a:endParaRPr lang="en-US" sz="2100" b="1" kern="1200" dirty="0"/>
        </a:p>
      </dsp:txBody>
      <dsp:txXfrm>
        <a:off x="7670878" y="724841"/>
        <a:ext cx="3362907" cy="1345163"/>
      </dsp:txXfrm>
    </dsp:sp>
    <dsp:sp modelId="{79E6A4E9-776D-4BEF-A831-E64EC810CF28}">
      <dsp:nvSpPr>
        <dsp:cNvPr id="0" name=""/>
        <dsp:cNvSpPr/>
      </dsp:nvSpPr>
      <dsp:spPr>
        <a:xfrm>
          <a:off x="7670878" y="2070004"/>
          <a:ext cx="3362907" cy="15131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fi-FI" sz="2100" b="0" kern="1200" dirty="0"/>
            <a:t>Tutki, tarkkaile, haastattele autettavaa</a:t>
          </a:r>
        </a:p>
        <a:p>
          <a:pPr marL="228600" lvl="1" indent="-228600" algn="l" defTabSz="933450">
            <a:lnSpc>
              <a:spcPct val="90000"/>
            </a:lnSpc>
            <a:spcBef>
              <a:spcPct val="0"/>
            </a:spcBef>
            <a:spcAft>
              <a:spcPct val="15000"/>
            </a:spcAft>
            <a:buChar char="•"/>
          </a:pPr>
          <a:r>
            <a:rPr lang="fi-FI" sz="2100" kern="1200" dirty="0"/>
            <a:t>Seuraa vointia</a:t>
          </a:r>
        </a:p>
      </dsp:txBody>
      <dsp:txXfrm>
        <a:off x="7670878" y="2070004"/>
        <a:ext cx="3362907" cy="151318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8.10.2024</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dirty="0"/>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imeo.com/14154490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fi-FI" sz="1200" kern="1200" dirty="0">
                <a:solidFill>
                  <a:schemeClr val="tx1"/>
                </a:solidFill>
                <a:effectLst/>
                <a:latin typeface="Times New Roman" pitchFamily="18" charset="0"/>
                <a:ea typeface="+mn-ea"/>
                <a:cs typeface="+mn-cs"/>
              </a:rPr>
              <a:t>Aloitus: tervetuloa, kouluttajien esittely, koulutusosion tavoitteet ja etäkoulutuksen käytännöt. (10 min)</a:t>
            </a:r>
          </a:p>
          <a:p>
            <a:r>
              <a:rPr lang="fi-FI" sz="1200" kern="1200" dirty="0"/>
              <a:t>Luento: Tilastokatsaus johdantona (10 min) </a:t>
            </a:r>
            <a:br>
              <a:rPr lang="fi-FI" sz="1200" kern="1200" dirty="0"/>
            </a:br>
            <a:r>
              <a:rPr lang="fi-FI" sz="1200" kern="1200" dirty="0"/>
              <a:t>Käytön vaiheet (15 min)</a:t>
            </a:r>
          </a:p>
          <a:p>
            <a:r>
              <a:rPr lang="fi-FI" sz="1200" kern="1200" dirty="0"/>
              <a:t>Lastensuojelu ja lakikysymyksiä (Teoria 25 min, harjoitus 15 min)</a:t>
            </a:r>
          </a:p>
          <a:p>
            <a:r>
              <a:rPr lang="fi-FI" sz="1200" kern="1200" dirty="0"/>
              <a:t>Tauko (10 min) (N. 18.45)</a:t>
            </a:r>
          </a:p>
          <a:p>
            <a:pPr lvl="0"/>
            <a:r>
              <a:rPr lang="fi-FI" sz="1200" kern="1200" dirty="0"/>
              <a:t>Luento: Päihtyneen tilan arvio ja ensiapu (45 min)</a:t>
            </a:r>
          </a:p>
          <a:p>
            <a:pPr lvl="0"/>
            <a:r>
              <a:rPr lang="fi-FI" sz="1200" kern="1200" dirty="0"/>
              <a:t>Haittojen vähentäminen (30 min) (Sis. Videon 5 min)</a:t>
            </a:r>
            <a:br>
              <a:rPr lang="fi-FI" sz="1200" kern="1200" dirty="0"/>
            </a:br>
            <a:r>
              <a:rPr lang="fi-FI" sz="1200" kern="1200" dirty="0"/>
              <a:t>Päätössanat: (5 min) </a:t>
            </a:r>
          </a:p>
          <a:p>
            <a:pPr lvl="0"/>
            <a:endParaRPr lang="fi-FI" sz="1200" kern="1200" dirty="0"/>
          </a:p>
          <a:p>
            <a:pPr lvl="0"/>
            <a:r>
              <a:rPr lang="fi-FI" sz="1200" kern="1200" dirty="0"/>
              <a:t>2 h 45 min eli </a:t>
            </a:r>
            <a:r>
              <a:rPr lang="fi-FI" sz="1200" kern="1200" dirty="0" err="1"/>
              <a:t>esim</a:t>
            </a:r>
            <a:r>
              <a:rPr lang="fi-FI" sz="1200" kern="1200" dirty="0"/>
              <a:t> 17.30-20.15</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a:t>
            </a:fld>
            <a:endParaRPr lang="fi-FI"/>
          </a:p>
        </p:txBody>
      </p:sp>
    </p:spTree>
    <p:extLst>
      <p:ext uri="{BB962C8B-B14F-4D97-AF65-F5344CB8AC3E}">
        <p14:creationId xmlns:p14="http://schemas.microsoft.com/office/powerpoint/2010/main" val="576093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11</a:t>
            </a:fld>
            <a:endParaRPr lang="fi-FI"/>
          </a:p>
        </p:txBody>
      </p:sp>
    </p:spTree>
    <p:extLst>
      <p:ext uri="{BB962C8B-B14F-4D97-AF65-F5344CB8AC3E}">
        <p14:creationId xmlns:p14="http://schemas.microsoft.com/office/powerpoint/2010/main" val="415274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Miehiä 3-4 x naisia enemmän (paitsi yli 80v.)</a:t>
            </a:r>
          </a:p>
        </p:txBody>
      </p:sp>
      <p:sp>
        <p:nvSpPr>
          <p:cNvPr id="4" name="Dian numeron paikkamerkki 3"/>
          <p:cNvSpPr>
            <a:spLocks noGrp="1"/>
          </p:cNvSpPr>
          <p:nvPr>
            <p:ph type="sldNum" sz="quarter" idx="5"/>
          </p:nvPr>
        </p:nvSpPr>
        <p:spPr/>
        <p:txBody>
          <a:bodyPr/>
          <a:lstStyle/>
          <a:p>
            <a:fld id="{D9D1C9AF-C8A2-E248-9C2D-AAFE8E0C60B5}" type="slidenum">
              <a:rPr lang="fi-FI" smtClean="0"/>
              <a:t>13</a:t>
            </a:fld>
            <a:endParaRPr lang="fi-FI"/>
          </a:p>
        </p:txBody>
      </p:sp>
    </p:spTree>
    <p:extLst>
      <p:ext uri="{BB962C8B-B14F-4D97-AF65-F5344CB8AC3E}">
        <p14:creationId xmlns:p14="http://schemas.microsoft.com/office/powerpoint/2010/main" val="2080995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sz="1200" b="0" i="0" kern="1200" dirty="0">
                <a:solidFill>
                  <a:schemeClr val="tx1"/>
                </a:solidFill>
                <a:effectLst/>
                <a:latin typeface="+mn-lt"/>
                <a:ea typeface="+mn-ea"/>
                <a:cs typeface="+mn-cs"/>
              </a:rPr>
              <a:t>Alkoholijuominen kulutus laski vähän vuonna 2022.</a:t>
            </a:r>
            <a:br>
              <a:rPr lang="fi-FI" sz="1200" b="0" i="0" kern="1200" dirty="0">
                <a:solidFill>
                  <a:schemeClr val="tx1"/>
                </a:solidFill>
                <a:effectLst/>
                <a:latin typeface="+mn-lt"/>
                <a:ea typeface="+mn-ea"/>
                <a:cs typeface="+mn-cs"/>
              </a:rPr>
            </a:br>
            <a:r>
              <a:rPr lang="fi-FI" sz="1200" b="0" i="0" kern="1200" dirty="0">
                <a:solidFill>
                  <a:schemeClr val="tx1"/>
                </a:solidFill>
                <a:effectLst/>
                <a:latin typeface="+mn-lt"/>
                <a:ea typeface="+mn-ea"/>
                <a:cs typeface="+mn-cs"/>
              </a:rPr>
              <a:t>Huom. 2021-2022 esim. ravintolat olivat suljettuina korona vuoksi, mikä vähensi kulutusta.</a:t>
            </a:r>
            <a:br>
              <a:rPr lang="fi-FI" sz="1200" b="0" i="0" kern="1200" dirty="0">
                <a:solidFill>
                  <a:schemeClr val="tx1"/>
                </a:solidFill>
                <a:effectLst/>
                <a:latin typeface="+mn-lt"/>
                <a:ea typeface="+mn-ea"/>
                <a:cs typeface="+mn-cs"/>
              </a:rPr>
            </a:br>
            <a:br>
              <a:rPr lang="fi-FI" sz="1200" b="0" i="0" kern="1200" dirty="0">
                <a:solidFill>
                  <a:schemeClr val="tx1"/>
                </a:solidFill>
                <a:effectLst/>
                <a:latin typeface="+mn-lt"/>
                <a:ea typeface="+mn-ea"/>
                <a:cs typeface="+mn-cs"/>
              </a:rPr>
            </a:br>
            <a:r>
              <a:rPr lang="fi-FI" altLang="en-US" sz="1400" dirty="0">
                <a:latin typeface="Arial" panose="020B0604020202020204" pitchFamily="34" charset="0"/>
              </a:rPr>
              <a:t>Lääkkeiden väärinkäytöllä tarkoitetaan uni-, rauhoittavia- tai kipulääkkeitä, joita käytettään ilman lääkärin määräämää reseptiä ja/tai suurempia annoksia kuin reseptissä määrätään.</a:t>
            </a:r>
          </a:p>
          <a:p>
            <a:pPr eaLnBrk="1" hangingPunct="1"/>
            <a:endParaRPr lang="fi-FI" altLang="en-US" sz="1400" dirty="0">
              <a:latin typeface="Arial" panose="020B0604020202020204" pitchFamily="34" charset="0"/>
            </a:endParaRPr>
          </a:p>
          <a:p>
            <a:pPr eaLnBrk="1" hangingPunct="1"/>
            <a:r>
              <a:rPr lang="fi-FI" altLang="en-US" sz="1400" dirty="0">
                <a:latin typeface="Arial" panose="020B0604020202020204" pitchFamily="34" charset="0"/>
              </a:rPr>
              <a:t>Suomessa kuolee huumeiden yliannostuksiin enemmän ihmisiä kuin liikenneonnettomuuksissa. Tapaturmaisia myrkytyksiä. </a:t>
            </a:r>
            <a:r>
              <a:rPr lang="fi-FI" sz="2000" b="0" i="0" u="none" strike="noStrike" dirty="0">
                <a:solidFill>
                  <a:srgbClr val="000000"/>
                </a:solidFill>
                <a:effectLst/>
                <a:latin typeface="Source Sans Pro" panose="020B0503030403020204" pitchFamily="34" charset="0"/>
              </a:rPr>
              <a:t>Vaikuttavana aineena oli </a:t>
            </a:r>
            <a:r>
              <a:rPr lang="fi-FI" sz="2000" b="0" i="0" dirty="0">
                <a:solidFill>
                  <a:srgbClr val="000000"/>
                </a:solidFill>
                <a:effectLst/>
                <a:latin typeface="Source Sans Pro" panose="020B0503030403020204" pitchFamily="34" charset="0"/>
              </a:rPr>
              <a:t>​</a:t>
            </a:r>
            <a:br>
              <a:rPr lang="fi-FI" sz="2000" b="0" i="0" dirty="0">
                <a:solidFill>
                  <a:srgbClr val="000000"/>
                </a:solidFill>
                <a:effectLst/>
                <a:latin typeface="Source Sans Pro" panose="020B0503030403020204" pitchFamily="34" charset="0"/>
              </a:rPr>
            </a:br>
            <a:r>
              <a:rPr lang="fi-FI" sz="2000" b="0" i="0" u="none" strike="noStrike" dirty="0">
                <a:solidFill>
                  <a:srgbClr val="000000"/>
                </a:solidFill>
                <a:effectLst/>
                <a:latin typeface="Source Sans Pro" panose="020B0503030403020204" pitchFamily="34" charset="0"/>
              </a:rPr>
              <a:t>useimmiten synteettinen lääkeopioidi, kuten </a:t>
            </a:r>
            <a:r>
              <a:rPr lang="fi-FI" sz="2000" b="0" i="0" dirty="0">
                <a:solidFill>
                  <a:srgbClr val="000000"/>
                </a:solidFill>
                <a:effectLst/>
                <a:latin typeface="Source Sans Pro" panose="020B0503030403020204" pitchFamily="34" charset="0"/>
              </a:rPr>
              <a:t>​</a:t>
            </a:r>
            <a:r>
              <a:rPr lang="fi-FI" sz="2000" b="0" i="0" u="none" strike="noStrike" dirty="0" err="1">
                <a:solidFill>
                  <a:srgbClr val="000000"/>
                </a:solidFill>
                <a:effectLst/>
                <a:latin typeface="Source Sans Pro" panose="020B0503030403020204" pitchFamily="34" charset="0"/>
              </a:rPr>
              <a:t>buprenorfiini</a:t>
            </a:r>
            <a:r>
              <a:rPr lang="fi-FI" sz="2000" b="0" i="0" u="none" strike="noStrike" dirty="0">
                <a:solidFill>
                  <a:srgbClr val="000000"/>
                </a:solidFill>
                <a:effectLst/>
                <a:latin typeface="Source Sans Pro" panose="020B0503030403020204" pitchFamily="34" charset="0"/>
              </a:rPr>
              <a:t>. </a:t>
            </a:r>
            <a:r>
              <a:rPr lang="fi-FI" sz="2000" b="0" i="0" dirty="0">
                <a:solidFill>
                  <a:srgbClr val="000000"/>
                </a:solidFill>
                <a:effectLst/>
                <a:latin typeface="Source Sans Pro" panose="020B0503030403020204" pitchFamily="34" charset="0"/>
              </a:rPr>
              <a:t>​</a:t>
            </a:r>
            <a:br>
              <a:rPr lang="fi-FI" altLang="en-US" sz="1400" dirty="0">
                <a:latin typeface="Arial" panose="020B0604020202020204" pitchFamily="34" charset="0"/>
              </a:rPr>
            </a:br>
            <a:r>
              <a:rPr lang="fi-FI" sz="2000" b="0" i="0" u="none" strike="noStrike" dirty="0">
                <a:solidFill>
                  <a:srgbClr val="000000"/>
                </a:solidFill>
                <a:effectLst/>
                <a:latin typeface="Arial" panose="020B0604020202020204" pitchFamily="34" charset="0"/>
              </a:rPr>
              <a:t>Eniten huumekuolemia oli miehillä </a:t>
            </a:r>
            <a:r>
              <a:rPr lang="fi-FI" sz="2000" b="0" i="0" dirty="0">
                <a:solidFill>
                  <a:srgbClr val="000000"/>
                </a:solidFill>
                <a:effectLst/>
                <a:latin typeface="Arial" panose="020B0604020202020204" pitchFamily="34" charset="0"/>
              </a:rPr>
              <a:t>​</a:t>
            </a:r>
            <a:r>
              <a:rPr lang="fi-FI" sz="2000" b="0" i="0" u="none" strike="noStrike" dirty="0">
                <a:solidFill>
                  <a:srgbClr val="000000"/>
                </a:solidFill>
                <a:effectLst/>
                <a:latin typeface="Arial" panose="020B0604020202020204" pitchFamily="34" charset="0"/>
              </a:rPr>
              <a:t>20–34-vuotiaiden ikäryhmässä ja </a:t>
            </a:r>
            <a:r>
              <a:rPr lang="fi-FI" sz="2000" b="0" i="0" dirty="0">
                <a:solidFill>
                  <a:srgbClr val="000000"/>
                </a:solidFill>
                <a:effectLst/>
                <a:latin typeface="Arial" panose="020B0604020202020204" pitchFamily="34" charset="0"/>
              </a:rPr>
              <a:t>​</a:t>
            </a:r>
            <a:r>
              <a:rPr lang="fi-FI" sz="2000" b="0" i="0" u="none" strike="noStrike" dirty="0">
                <a:solidFill>
                  <a:srgbClr val="000000"/>
                </a:solidFill>
                <a:effectLst/>
                <a:latin typeface="Arial" panose="020B0604020202020204" pitchFamily="34" charset="0"/>
              </a:rPr>
              <a:t>naisilla 25–39-vuotiaiden ikäryhmässä.</a:t>
            </a:r>
            <a:endParaRPr lang="fi-FI" altLang="en-US" sz="1400" dirty="0">
              <a:latin typeface="Arial" panose="020B0604020202020204" pitchFamily="34" charset="0"/>
            </a:endParaRPr>
          </a:p>
          <a:p>
            <a:pPr eaLnBrk="1" hangingPunct="1"/>
            <a:endParaRPr lang="fi-FI" altLang="en-US" sz="14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Rönkä &amp; Markkula: Huumetilanne Suomessa 2020</a:t>
            </a:r>
          </a:p>
          <a:p>
            <a:pPr eaLnBrk="1" hangingPunct="1"/>
            <a:endParaRPr lang="fi-FI" altLang="en-US" sz="14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THL: Alkoholijuomien kulutus 2020 </a:t>
            </a:r>
          </a:p>
        </p:txBody>
      </p:sp>
      <p:sp>
        <p:nvSpPr>
          <p:cNvPr id="4" name="Slide Number Placeholder 3"/>
          <p:cNvSpPr>
            <a:spLocks noGrp="1"/>
          </p:cNvSpPr>
          <p:nvPr>
            <p:ph type="sldNum" sz="quarter" idx="5"/>
          </p:nvPr>
        </p:nvSpPr>
        <p:spPr/>
        <p:txBody>
          <a:bodyPr/>
          <a:lstStyle/>
          <a:p>
            <a:fld id="{D9D1C9AF-C8A2-E248-9C2D-AAFE8E0C60B5}" type="slidenum">
              <a:rPr lang="fi-FI" smtClean="0"/>
              <a:t>14</a:t>
            </a:fld>
            <a:endParaRPr lang="fi-FI"/>
          </a:p>
        </p:txBody>
      </p:sp>
    </p:spTree>
    <p:extLst>
      <p:ext uri="{BB962C8B-B14F-4D97-AF65-F5344CB8AC3E}">
        <p14:creationId xmlns:p14="http://schemas.microsoft.com/office/powerpoint/2010/main" val="3524806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en-US" sz="1200" dirty="0">
                <a:latin typeface="Arial" panose="020B0604020202020204" pitchFamily="34" charset="0"/>
              </a:rPr>
              <a:t>Nuorten päihteiden käyttö on vähentynyt, mutta huono-osaisten nuorten kuitenkin lisääntynyt. Kulutus palaa entiselle tasolle 18-vuotiaana.</a:t>
            </a:r>
          </a:p>
          <a:p>
            <a:pPr eaLnBrk="1" hangingPunct="1"/>
            <a:endParaRPr lang="fi-F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D1C9AF-C8A2-E248-9C2D-AAFE8E0C60B5}" type="slidenum">
              <a:rPr lang="fi-FI" smtClean="0"/>
              <a:t>15</a:t>
            </a:fld>
            <a:endParaRPr lang="fi-FI"/>
          </a:p>
        </p:txBody>
      </p:sp>
    </p:spTree>
    <p:extLst>
      <p:ext uri="{BB962C8B-B14F-4D97-AF65-F5344CB8AC3E}">
        <p14:creationId xmlns:p14="http://schemas.microsoft.com/office/powerpoint/2010/main" val="3059454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kern="1200" dirty="0">
                <a:solidFill>
                  <a:schemeClr val="tx1"/>
                </a:solidFill>
                <a:effectLst/>
                <a:latin typeface="+mn-lt"/>
                <a:ea typeface="+mn-ea"/>
                <a:cs typeface="+mn-cs"/>
              </a:rPr>
              <a:t>Dia on vähän vanha (uudempaa ei saatavilla), mutta kertoo ”idean”. </a:t>
            </a:r>
          </a:p>
          <a:p>
            <a:r>
              <a:rPr lang="fi-FI" sz="1200" b="0" i="0" kern="1200" dirty="0">
                <a:solidFill>
                  <a:schemeClr val="tx1"/>
                </a:solidFill>
                <a:effectLst/>
                <a:latin typeface="+mn-lt"/>
                <a:ea typeface="+mn-ea"/>
                <a:cs typeface="+mn-cs"/>
              </a:rPr>
              <a:t>Jätevesitutkimuksilla saadaan riippumatonta tietoa jätevesiverkoston alueella tapahtuvasta huumeiden käytöstä lähes reaaliaikaisesti. Menetelmää voidaan käyttää myös huumetilanteen pitkäaikaisseurantaan.</a:t>
            </a:r>
          </a:p>
          <a:p>
            <a:r>
              <a:rPr lang="fi-FI" sz="1200" b="0" i="0" kern="1200" dirty="0">
                <a:solidFill>
                  <a:schemeClr val="tx1"/>
                </a:solidFill>
                <a:effectLst/>
                <a:latin typeface="+mn-lt"/>
                <a:ea typeface="+mn-ea"/>
                <a:cs typeface="+mn-cs"/>
              </a:rPr>
              <a:t>Huumausaineista pystytään kuitenkin seuraamaan lähinnä vai stimulantteja.</a:t>
            </a:r>
          </a:p>
          <a:p>
            <a:r>
              <a:rPr lang="fi-FI" sz="1200" b="0" i="0" kern="1200" dirty="0">
                <a:solidFill>
                  <a:schemeClr val="tx1"/>
                </a:solidFill>
                <a:effectLst/>
                <a:latin typeface="+mn-lt"/>
                <a:ea typeface="+mn-ea"/>
                <a:cs typeface="+mn-cs"/>
              </a:rPr>
              <a:t>https://thl.fi/fi/tutkimus-ja-kehittaminen/tutkimukset-ja-hankkeet/jatevesitutkimus</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Keväällä 2020 oli selkeä piikki stimulanttien käytössä ja sen jälkeen käyttö laski, kunnes taas loppuvuodesta näkyi nousua. Koronan vaikutukset?</a:t>
            </a:r>
            <a:br>
              <a:rPr lang="fi-FI" sz="1200" b="0" i="0" kern="1200" dirty="0">
                <a:solidFill>
                  <a:schemeClr val="tx1"/>
                </a:solidFill>
                <a:effectLst/>
                <a:latin typeface="+mn-lt"/>
                <a:ea typeface="+mn-ea"/>
                <a:cs typeface="+mn-cs"/>
              </a:rPr>
            </a:br>
            <a:r>
              <a:rPr lang="fi-FI" sz="1200" b="0" i="0" kern="1200" dirty="0">
                <a:solidFill>
                  <a:schemeClr val="tx1"/>
                </a:solidFill>
                <a:effectLst/>
                <a:latin typeface="+mn-lt"/>
                <a:ea typeface="+mn-ea"/>
                <a:cs typeface="+mn-cs"/>
              </a:rPr>
              <a:t>Kokaiinin käyttö on yleistynyt suurissa kaupungeissa.</a:t>
            </a:r>
          </a:p>
        </p:txBody>
      </p:sp>
      <p:sp>
        <p:nvSpPr>
          <p:cNvPr id="4" name="Slide Number Placeholder 3"/>
          <p:cNvSpPr>
            <a:spLocks noGrp="1"/>
          </p:cNvSpPr>
          <p:nvPr>
            <p:ph type="sldNum" sz="quarter" idx="5"/>
          </p:nvPr>
        </p:nvSpPr>
        <p:spPr/>
        <p:txBody>
          <a:bodyPr/>
          <a:lstStyle/>
          <a:p>
            <a:fld id="{D9D1C9AF-C8A2-E248-9C2D-AAFE8E0C60B5}" type="slidenum">
              <a:rPr lang="fi-FI" smtClean="0"/>
              <a:t>18</a:t>
            </a:fld>
            <a:endParaRPr lang="fi-FI"/>
          </a:p>
        </p:txBody>
      </p:sp>
    </p:spTree>
    <p:extLst>
      <p:ext uri="{BB962C8B-B14F-4D97-AF65-F5344CB8AC3E}">
        <p14:creationId xmlns:p14="http://schemas.microsoft.com/office/powerpoint/2010/main" val="2374078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t>Myös</a:t>
            </a:r>
            <a:r>
              <a:rPr lang="en-US" altLang="en-US" dirty="0"/>
              <a:t> </a:t>
            </a:r>
            <a:r>
              <a:rPr lang="en-US" altLang="en-US" dirty="0" err="1"/>
              <a:t>vapaaehtoisten</a:t>
            </a:r>
            <a:r>
              <a:rPr lang="en-US" altLang="en-US" dirty="0"/>
              <a:t> </a:t>
            </a:r>
            <a:r>
              <a:rPr lang="en-US" altLang="en-US" dirty="0" err="1"/>
              <a:t>tulee</a:t>
            </a:r>
            <a:r>
              <a:rPr lang="en-US" altLang="en-US" dirty="0"/>
              <a:t> </a:t>
            </a:r>
            <a:r>
              <a:rPr lang="en-US" altLang="en-US" dirty="0" err="1"/>
              <a:t>huolehtia</a:t>
            </a:r>
            <a:r>
              <a:rPr lang="en-US" altLang="en-US" dirty="0"/>
              <a:t> </a:t>
            </a:r>
            <a:r>
              <a:rPr lang="en-US" altLang="en-US" dirty="0" err="1"/>
              <a:t>lastensuojelusta</a:t>
            </a:r>
            <a:r>
              <a:rPr lang="en-US" altLang="en-US" dirty="0"/>
              <a:t> ja </a:t>
            </a:r>
            <a:r>
              <a:rPr lang="en-US" altLang="en-US" dirty="0" err="1"/>
              <a:t>tehtävä</a:t>
            </a:r>
            <a:r>
              <a:rPr lang="en-US" altLang="en-US" dirty="0"/>
              <a:t> </a:t>
            </a:r>
            <a:r>
              <a:rPr lang="en-US" altLang="en-US" dirty="0" err="1"/>
              <a:t>tarvittaessa</a:t>
            </a:r>
            <a:r>
              <a:rPr lang="en-US" altLang="en-US" dirty="0"/>
              <a:t> </a:t>
            </a:r>
            <a:r>
              <a:rPr lang="en-US" altLang="en-US" dirty="0" err="1"/>
              <a:t>lastensuojeluilmoituksia</a:t>
            </a:r>
            <a:r>
              <a:rPr lang="en-US" altLang="en-US" dirty="0"/>
              <a:t>. </a:t>
            </a:r>
            <a:r>
              <a:rPr lang="en-US" altLang="en-US" dirty="0" err="1"/>
              <a:t>Tässä</a:t>
            </a:r>
            <a:r>
              <a:rPr lang="en-US" altLang="en-US" dirty="0"/>
              <a:t> </a:t>
            </a:r>
            <a:r>
              <a:rPr lang="en-US" altLang="en-US" dirty="0" err="1"/>
              <a:t>osiossa</a:t>
            </a:r>
            <a:r>
              <a:rPr lang="en-US" altLang="en-US" dirty="0"/>
              <a:t> </a:t>
            </a:r>
            <a:r>
              <a:rPr lang="en-US" altLang="en-US" dirty="0" err="1"/>
              <a:t>käsitellään</a:t>
            </a:r>
            <a:r>
              <a:rPr lang="en-US" altLang="en-US" dirty="0"/>
              <a:t> </a:t>
            </a:r>
            <a:r>
              <a:rPr lang="en-US" altLang="en-US" dirty="0" err="1"/>
              <a:t>ilmoituksen</a:t>
            </a:r>
            <a:r>
              <a:rPr lang="en-US" altLang="en-US" dirty="0"/>
              <a:t> </a:t>
            </a:r>
            <a:r>
              <a:rPr lang="en-US" altLang="en-US" dirty="0" err="1"/>
              <a:t>tekemisen</a:t>
            </a:r>
            <a:r>
              <a:rPr lang="en-US" altLang="en-US" dirty="0"/>
              <a:t> </a:t>
            </a:r>
            <a:r>
              <a:rPr lang="en-US" altLang="en-US" dirty="0" err="1"/>
              <a:t>edellytykset</a:t>
            </a:r>
            <a:r>
              <a:rPr lang="en-US" altLang="en-US" dirty="0"/>
              <a:t> ja </a:t>
            </a:r>
            <a:r>
              <a:rPr lang="en-US" altLang="en-US" dirty="0" err="1"/>
              <a:t>tavat</a:t>
            </a:r>
            <a:r>
              <a:rPr lang="en-US" altLang="en-US" dirty="0"/>
              <a:t> </a:t>
            </a:r>
            <a:r>
              <a:rPr lang="en-US" altLang="en-US" dirty="0" err="1"/>
              <a:t>vapaaehtoistehtävissä</a:t>
            </a:r>
            <a:r>
              <a:rPr lang="en-US" altLang="en-US" dirty="0"/>
              <a:t>.</a:t>
            </a:r>
          </a:p>
          <a:p>
            <a:endParaRPr lang="en-US" altLang="en-US" dirty="0"/>
          </a:p>
          <a:p>
            <a:r>
              <a:rPr lang="en-US" altLang="en-US" dirty="0" err="1"/>
              <a:t>Asiasta</a:t>
            </a:r>
            <a:r>
              <a:rPr lang="en-US" altLang="en-US" dirty="0"/>
              <a:t> </a:t>
            </a:r>
            <a:r>
              <a:rPr lang="en-US" altLang="en-US" dirty="0" err="1"/>
              <a:t>enemmän</a:t>
            </a:r>
            <a:r>
              <a:rPr lang="en-US" altLang="en-US" dirty="0"/>
              <a:t> </a:t>
            </a:r>
            <a:r>
              <a:rPr lang="en-US" altLang="en-US" dirty="0" err="1"/>
              <a:t>kiinnostuneille</a:t>
            </a:r>
            <a:r>
              <a:rPr lang="en-US" altLang="en-US" dirty="0"/>
              <a:t> </a:t>
            </a:r>
            <a:r>
              <a:rPr lang="en-US" altLang="en-US" dirty="0" err="1"/>
              <a:t>voi</a:t>
            </a:r>
            <a:r>
              <a:rPr lang="en-US" altLang="en-US" dirty="0"/>
              <a:t> </a:t>
            </a:r>
            <a:r>
              <a:rPr lang="en-US" altLang="en-US" dirty="0" err="1"/>
              <a:t>antaa</a:t>
            </a:r>
            <a:r>
              <a:rPr lang="en-US" altLang="en-US" dirty="0"/>
              <a:t> </a:t>
            </a:r>
            <a:r>
              <a:rPr lang="en-US" altLang="en-US" dirty="0" err="1"/>
              <a:t>linkin</a:t>
            </a:r>
            <a:r>
              <a:rPr lang="en-US" altLang="en-US" dirty="0"/>
              <a:t> </a:t>
            </a:r>
            <a:r>
              <a:rPr lang="en-US" altLang="en-US" dirty="0" err="1"/>
              <a:t>videoon</a:t>
            </a:r>
            <a:r>
              <a:rPr lang="en-US" altLang="en-US" dirty="0"/>
              <a:t>:</a:t>
            </a:r>
          </a:p>
          <a:p>
            <a:endParaRPr lang="en-US" altLang="en-US" dirty="0"/>
          </a:p>
          <a:p>
            <a:r>
              <a:rPr lang="en-US" altLang="en-US" dirty="0"/>
              <a:t>Video: </a:t>
            </a:r>
            <a:r>
              <a:rPr lang="fi-FI" altLang="fi-FI" u="sng" dirty="0">
                <a:hlinkClick r:id="rId3"/>
              </a:rPr>
              <a:t>https://vimeo.com/141544900</a:t>
            </a:r>
            <a:r>
              <a:rPr lang="fi-FI" altLang="fi-FI" dirty="0"/>
              <a:t> </a:t>
            </a:r>
          </a:p>
          <a:p>
            <a:r>
              <a:rPr lang="fi-FI" altLang="fi-FI" dirty="0"/>
              <a:t>Salasana: </a:t>
            </a:r>
            <a:r>
              <a:rPr lang="fi-FI" altLang="fi-FI" dirty="0" err="1"/>
              <a:t>sprlastensuojelu</a:t>
            </a:r>
            <a:endParaRPr lang="fi-FI" altLang="fi-FI" dirty="0"/>
          </a:p>
          <a:p>
            <a:endParaRPr lang="fi-FI" altLang="fi-FI" dirty="0"/>
          </a:p>
          <a:p>
            <a:r>
              <a:rPr lang="fi-FI" altLang="fi-FI" dirty="0"/>
              <a:t>Sieltä löytyy sosiaalityöntekijän haastattelu, jossa kiteytetään lastensuojeluilmoituksen olennaiset asiat. </a:t>
            </a:r>
          </a:p>
          <a:p>
            <a:r>
              <a:rPr lang="fi-FI" altLang="fi-FI" dirty="0"/>
              <a:t>Lisätietoja voi kysyä myös </a:t>
            </a:r>
            <a:r>
              <a:rPr lang="fi-FI" altLang="fi-FI" dirty="0" err="1"/>
              <a:t>kati.laitila@punainenristi.fi</a:t>
            </a:r>
            <a:r>
              <a:rPr lang="fi-FI" altLang="fi-FI" dirty="0"/>
              <a:t> tai 040-5895778.</a:t>
            </a:r>
          </a:p>
          <a:p>
            <a:r>
              <a:rPr lang="fi-FI" altLang="fi-FI" dirty="0"/>
              <a:t>Lastensuojelukoulutusmateriaali päivitetty 4/22. Konsultoitu Miettinen Mira, johtava sosiaalityöntekijä, Kanta-Hämeen sosiaali- ja kriisipäivystys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498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Lastensuojelulaki 13.4.2007/417</a:t>
            </a:r>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003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Useimmissa kunnissa on virka-aikana erillinen lastensuojelun päivystys, jonka </a:t>
            </a:r>
            <a:r>
              <a:rPr lang="fi-FI" altLang="fi-FI" u="sng" dirty="0"/>
              <a:t>yhteystiedot löytyvät kunnan verkkosivuilta</a:t>
            </a:r>
            <a:r>
              <a:rPr lang="fi-FI" altLang="fi-FI" dirty="0"/>
              <a:t>. Sosiaalipäivystys toimii 24/7 ja sen tavoittaa joko suoran puhelinnumeron kautta tai vähimmillään hätäkeskuksen kautta soittamalla 112. Viranomaista kannattaa konsultoida, jos ei ole varma, tulisiko tehdä lastensuojeluilmoitus vai ei.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497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i-FI" altLang="en-US" dirty="0"/>
              <a:t>Ilmoitusvelvollisuus ei koske viranomaisiakaan vapaaehtoistehtävissä toimiessa, mutta eettinen velvollisuus ehdottomasti silti koskee. </a:t>
            </a:r>
          </a:p>
          <a:p>
            <a:pPr eaLnBrk="1" hangingPunct="1">
              <a:spcBef>
                <a:spcPct val="0"/>
              </a:spcBef>
            </a:pPr>
            <a:r>
              <a:rPr lang="fi-FI" altLang="en-US" dirty="0"/>
              <a:t>Lastensuojelunkäsikirja on netissä erinomainen sivusto.</a:t>
            </a:r>
          </a:p>
          <a:p>
            <a:pPr eaLnBrk="1" hangingPunct="1">
              <a:spcBef>
                <a:spcPct val="0"/>
              </a:spcBef>
            </a:pPr>
            <a:endParaRPr lang="fi-FI"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fi-FI" altLang="fi-FI" dirty="0"/>
              <a:t>Ilmoitusvelvollisia viranomaisia ovat: sosiaali- ja terveydenhuolto tai lasten päivähoito; opetustoimi; nuorisotoimi; poliisitoimi; Rikosseuraamuslaitos; palo- ja pelastustoimi; sosiaalipalvelujen, lasten päivähoidon tai terveydenhuollon palvelujen tuottaja; opetuksen tai koulutuksen järjestäjä; seurakunta tai muu uskonnollinen yhdyskunta; vastaanottokeskus tai järjestelykeskus; hätäkeskustoimintaa harjoittava yksikkö; koululaisten aamu- tai iltapäivätoimintaa harjoittava yksikkö; Tulli; rajavartiolaitos; ulosottoviranomainen; Kansaneläkelaitos.</a:t>
            </a:r>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02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t>Lastensuojelulakiin liittyen seksuaalirikoksissa: Jos lapsen epäillään joutuneen esimerkiksi seksuaalisen hyväksikäytön kohteeksi äskettäin, ensivaiheen toiminnalla on kiire. Ilmoitus on tehtävä</a:t>
            </a:r>
            <a:r>
              <a:rPr lang="fi-FI" altLang="fi-FI" b="1" dirty="0"/>
              <a:t> välittömästi</a:t>
            </a:r>
            <a:r>
              <a:rPr lang="fi-FI" altLang="fi-FI" dirty="0"/>
              <a:t> </a:t>
            </a:r>
            <a:r>
              <a:rPr lang="fi-FI" altLang="fi-FI" b="1" dirty="0"/>
              <a:t>poliisille</a:t>
            </a:r>
            <a:r>
              <a:rPr lang="fi-FI" altLang="fi-FI" dirty="0"/>
              <a:t>. Hätäkeskus tekee ilmoituksen sekä sosiaalipäivystykseen ja poliisille. Usein paikallisilla </a:t>
            </a:r>
            <a:r>
              <a:rPr lang="fi-FI" altLang="fi-FI" b="0" dirty="0"/>
              <a:t>poliiseilla on konsultointinumero viranomaisille.</a:t>
            </a:r>
          </a:p>
          <a:p>
            <a:r>
              <a:rPr lang="fi-FI" altLang="fi-FI" dirty="0"/>
              <a:t>Lapsen kuulemisella on kiire, koska etenkin pienen lapsen muistikuvat heikkenevät aikuista nopeammin ja lapsi on vaikutuksille altis. Mahdolliset fyysiset jäljet katoavat nopeasti ja tästä syystä myös lapsen somaattinen tutkimus on tehtävä kiireellisesti. (THL)</a:t>
            </a:r>
          </a:p>
          <a:p>
            <a:endParaRPr lang="fi-FI" altLang="fi-FI" b="1" dirty="0"/>
          </a:p>
          <a:p>
            <a:r>
              <a:rPr lang="fi-FI" altLang="fi-FI" dirty="0"/>
              <a:t>Jos rikoksesta epäilty kuuluu lapsen lähipiiriin, perheeseen tai sukuun, poliisin ja lastensuojelun kanssa neuvottelu on erityisen tärkeää. Lapsi voi joutua vaaraan rikosepäilyn paljastumisen vuoksi. Rikoksesta epäilty voi painostaa tai uhkailla lasta tai tuhota mahdollista todistusaineistoa. Poliisin tutkinta vaikeutuu. </a:t>
            </a:r>
          </a:p>
          <a:p>
            <a:endParaRPr lang="fi-FI" altLang="fi-FI" dirty="0"/>
          </a:p>
          <a:p>
            <a:r>
              <a:rPr lang="fi-FI" altLang="fi-FI" dirty="0"/>
              <a:t>Jos teosta epäilty on perheen ulkopuolinen, lapsen huoltajille voidaan yleensä kertoa heränneistä epäilyistä sekä työntekijän velvollisuudesta ilmoittaa asiasta poliisille ja lastensuojeluun. Epäillyn rikoksen uhriksi joutuneen lapsen kannalta vanhempien antama turva on ensiarvoisen tärkeää. (THL)</a:t>
            </a:r>
          </a:p>
          <a:p>
            <a:r>
              <a:rPr lang="fi-FI" altLang="en-US" dirty="0" err="1">
                <a:solidFill>
                  <a:srgbClr val="FF0000"/>
                </a:solidFill>
              </a:rPr>
              <a:t>https</a:t>
            </a:r>
            <a:r>
              <a:rPr lang="fi-FI" altLang="en-US" dirty="0">
                <a:solidFill>
                  <a:srgbClr val="FF0000"/>
                </a:solidFill>
              </a:rPr>
              <a:t>://</a:t>
            </a:r>
            <a:r>
              <a:rPr lang="fi-FI" altLang="en-US" dirty="0" err="1">
                <a:solidFill>
                  <a:srgbClr val="FF0000"/>
                </a:solidFill>
              </a:rPr>
              <a:t>thl.fi</a:t>
            </a:r>
            <a:r>
              <a:rPr lang="fi-FI" altLang="en-US" dirty="0">
                <a:solidFill>
                  <a:srgbClr val="FF0000"/>
                </a:solidFill>
              </a:rPr>
              <a:t>/</a:t>
            </a:r>
            <a:r>
              <a:rPr lang="fi-FI" altLang="en-US" dirty="0" err="1">
                <a:solidFill>
                  <a:srgbClr val="FF0000"/>
                </a:solidFill>
              </a:rPr>
              <a:t>fi</a:t>
            </a:r>
            <a:r>
              <a:rPr lang="fi-FI" altLang="en-US" dirty="0">
                <a:solidFill>
                  <a:srgbClr val="FF0000"/>
                </a:solidFill>
              </a:rPr>
              <a:t>/web/lastensuojelun-kasikirja/</a:t>
            </a:r>
            <a:r>
              <a:rPr lang="fi-FI" altLang="en-US" dirty="0" err="1">
                <a:solidFill>
                  <a:srgbClr val="FF0000"/>
                </a:solidFill>
              </a:rPr>
              <a:t>tyoprosessi</a:t>
            </a:r>
            <a:r>
              <a:rPr lang="fi-FI" altLang="en-US" dirty="0">
                <a:solidFill>
                  <a:srgbClr val="FF0000"/>
                </a:solidFill>
              </a:rPr>
              <a:t>/erityiskysymykset/pahoinpitely-ja-seksuaalinen-</a:t>
            </a:r>
            <a:r>
              <a:rPr lang="fi-FI" altLang="en-US" dirty="0" err="1">
                <a:solidFill>
                  <a:srgbClr val="FF0000"/>
                </a:solidFill>
              </a:rPr>
              <a:t>hyvaksikaytto</a:t>
            </a:r>
            <a:r>
              <a:rPr lang="fi-FI" altLang="en-US" dirty="0">
                <a:solidFill>
                  <a:srgbClr val="FF0000"/>
                </a:solidFill>
              </a:rPr>
              <a:t>/lapsiin-kohdistuneiden-seksuaalirikosepailyjen-ilmoitusvelvollisuus#Miten%20ilmoitus%20tehd%C3%A4%C3%A4n?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19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fi-FI" sz="1200" kern="1200" dirty="0">
                <a:solidFill>
                  <a:schemeClr val="tx1"/>
                </a:solidFill>
                <a:effectLst/>
                <a:latin typeface="Times New Roman" pitchFamily="18" charset="0"/>
                <a:ea typeface="+mn-ea"/>
                <a:cs typeface="+mn-cs"/>
              </a:rPr>
              <a:t>Aloitus: tervetuloa, kouluttajien esittely, koulutusosion tavoitteet ja etäkoulutuksen käytännöt. (10 min)</a:t>
            </a:r>
          </a:p>
          <a:p>
            <a:r>
              <a:rPr lang="fi-FI" sz="1200" kern="1200" dirty="0"/>
              <a:t>Luento: Tilastokatsaus johdantona (10min) </a:t>
            </a:r>
            <a:br>
              <a:rPr lang="fi-FI" sz="1200" kern="1200" dirty="0"/>
            </a:br>
            <a:r>
              <a:rPr lang="fi-FI" sz="1200" kern="1200" dirty="0"/>
              <a:t>Käytön vaiheet (15 min)</a:t>
            </a:r>
          </a:p>
          <a:p>
            <a:r>
              <a:rPr lang="fi-FI" sz="1200" kern="1200" dirty="0"/>
              <a:t>Lastensuojelu ja lakikysymyksiä (Teoria 25 min, harjoitus 10 min)</a:t>
            </a:r>
          </a:p>
          <a:p>
            <a:r>
              <a:rPr lang="fi-FI" sz="1200" kern="1200" dirty="0"/>
              <a:t>Tauko (10 min) (18.45)</a:t>
            </a:r>
          </a:p>
          <a:p>
            <a:pPr lvl="0"/>
            <a:r>
              <a:rPr lang="fi-FI" sz="1200" kern="1200" dirty="0"/>
              <a:t>Luento: Päihtyneen tilan arvio ja ensiapu (45 min)</a:t>
            </a:r>
          </a:p>
          <a:p>
            <a:pPr lvl="0"/>
            <a:r>
              <a:rPr lang="fi-FI" sz="1200" kern="1200" dirty="0"/>
              <a:t>Haittojen vähentäminen (30 min) (Sis. Videon 5 min)</a:t>
            </a:r>
            <a:br>
              <a:rPr lang="fi-FI" sz="1200" kern="1200" dirty="0"/>
            </a:br>
            <a:r>
              <a:rPr lang="fi-FI" sz="1200" kern="1200" dirty="0"/>
              <a:t>Päätössanat: (5 min) </a:t>
            </a:r>
          </a:p>
          <a:p>
            <a:pPr lvl="0"/>
            <a:endParaRPr lang="fi-FI" sz="1200" kern="1200" dirty="0"/>
          </a:p>
          <a:p>
            <a:pPr lvl="0"/>
            <a:r>
              <a:rPr lang="fi-FI" sz="1200" kern="1200" dirty="0"/>
              <a:t>2 h 45 min eli </a:t>
            </a:r>
            <a:r>
              <a:rPr lang="fi-FI" sz="1200" kern="1200" dirty="0" err="1"/>
              <a:t>esim</a:t>
            </a:r>
            <a:r>
              <a:rPr lang="fi-FI" sz="1200" kern="1200" dirty="0"/>
              <a:t> 17.30-20.15</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a:t>
            </a:fld>
            <a:endParaRPr lang="fi-FI"/>
          </a:p>
        </p:txBody>
      </p:sp>
    </p:spTree>
    <p:extLst>
      <p:ext uri="{BB962C8B-B14F-4D97-AF65-F5344CB8AC3E}">
        <p14:creationId xmlns:p14="http://schemas.microsoft.com/office/powerpoint/2010/main" val="3135621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b="1" i="0" dirty="0"/>
              <a:t>Jos lapsi kertoo tapahtuneesta. KIRJAA kaikki, myös omat kysymyksesi tai kommenttisi (joita vältetään). Anna paperi viranomaisille (esim. poliisille) eteenpäin. </a:t>
            </a:r>
            <a:r>
              <a:rPr lang="fi-FI" altLang="fi-FI" b="0" i="0" dirty="0"/>
              <a:t>Kirjoittaminen on tietoturvallisempi, joten nauhoittamista ei suositella.</a:t>
            </a:r>
          </a:p>
          <a:p>
            <a:endParaRPr lang="fi-FI" altLang="fi-FI" b="1" i="1" dirty="0"/>
          </a:p>
          <a:p>
            <a:r>
              <a:rPr lang="fi-FI" altLang="fi-FI" b="1" i="1" dirty="0"/>
              <a:t>Kun lapsi kertoo rikokseen viittaavasta tapahtumasta</a:t>
            </a:r>
            <a:endParaRPr lang="fi-FI" altLang="fi-FI" i="1" dirty="0"/>
          </a:p>
          <a:p>
            <a:r>
              <a:rPr lang="fi-FI" altLang="fi-FI" i="1" dirty="0"/>
              <a:t>”Pyri suhtautumaan rauhallisesti, lasta hyväksyvästi ja asiallisesti.</a:t>
            </a:r>
          </a:p>
          <a:p>
            <a:r>
              <a:rPr lang="fi-FI" altLang="fi-FI" i="1" dirty="0"/>
              <a:t>Vältä vähättelyä, ylireagointia ja tuomitsemista. Kysy mahdollisimman vähän.</a:t>
            </a:r>
          </a:p>
          <a:p>
            <a:r>
              <a:rPr lang="fi-FI" altLang="fi-FI" i="1" dirty="0"/>
              <a:t>Jos kysyt, käytä mahdollisimman neutraaleja ja avoimia kysymyksiä tarkentamaan lapsen jo kertomaa asiaa, esimerkiksi, "mitä tarkoitat x:llä?".</a:t>
            </a:r>
          </a:p>
          <a:p>
            <a:r>
              <a:rPr lang="fi-FI" altLang="fi-FI" i="1" dirty="0"/>
              <a:t>Älä tuo itse keskusteluun uusia asioita. Kirjaa mahdollisuuksien mukaan tarkasti, mitä lapsi kertoo. Kirjaa myös esittämäsi kysymykset.</a:t>
            </a:r>
          </a:p>
          <a:p>
            <a:r>
              <a:rPr lang="fi-FI" altLang="fi-FI" i="1" dirty="0"/>
              <a:t>Käytä lapsen omia ilmaisuja, pitäydy tosiasioissa, älä tulkitse.</a:t>
            </a:r>
          </a:p>
          <a:p>
            <a:r>
              <a:rPr lang="fi-FI" altLang="fi-FI" i="1" dirty="0"/>
              <a:t>Älä keskustele lapsen kuullen epäilyyn liittyvistä asioista muiden aikuisten kanssa</a:t>
            </a:r>
            <a:r>
              <a:rPr lang="fi-FI" altLang="fi-FI" dirty="0"/>
              <a:t>.” (THL)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547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Yleisötapahtumapäivystyksissä on hyvä ennakoida ja sopia alueen sosiaalipäivystyksen kanssa yhteydenottokanavat akuuttien tilanteiden varalle. Joissain tapahtumissa sosiaalipäivystyksen työntekijät saattavat myös partioida alueella. Hätäkeskus on paras kanava silloin, kun paikalle tarvitaan useampaa viranomaista: tehtävä välitetään sieltä tarvittaessa sekä sosiaalipäivystykselle että poliisille. Akuuteissa tilanteissa ei lapsen kotikunnalla ole merkitystä, sillä kiireellinen apu on järjestettävä kaikille kunnassa oleskeleville henkilöille. Esim. festareilla on paljon ulkopaikkakuntalaisia.</a:t>
            </a:r>
          </a:p>
          <a:p>
            <a:endParaRPr lang="fi-FI" alt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827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Vapaaehtoisen ei tarvitse itse määritellä, milloin ilmoitus on syytä tehdä heti ja milloin se voi odottaa seuraavaan arkeen. Epävarmoissa tapauksissa kannattaa aina kysyä lastensuojelusta/sosiaalipäivystyksestä neuvoja tähän. </a:t>
            </a:r>
            <a:br>
              <a:rPr lang="fi-FI" altLang="fi-FI" dirty="0"/>
            </a:br>
            <a:r>
              <a:rPr lang="fi-FI" altLang="fi-FI" dirty="0"/>
              <a:t>Lapsen kotikunta on oleellinen tieto siksi, että kotikunnan lastensuojelu vastaa ilmoituksen käsittelystä. Jos kotikunta ei ole tiedossa, voi ilmoituksen toimittaa vaikka tapahtumakunnan lastensuojeluun (viranomaisella on keinoja ja vastuu selvittää, mihin kuntaan asian käsittely kuuluu ja siirtää asia käsiteltäväksi sinne). Nykyään monella kunnalla on verkkosivuillaan sähköinen lomake lastensuojeluilmoituksen tekoon. Suullinen ilmoitus on kuitenkin ihan yhtä pätevä. </a:t>
            </a:r>
            <a:r>
              <a:rPr lang="fi-FI" altLang="fi-FI" dirty="0" err="1"/>
              <a:t>THL:n</a:t>
            </a:r>
            <a:r>
              <a:rPr lang="fi-FI" altLang="fi-FI" dirty="0"/>
              <a:t> sivuilta löytyy paperinen lomake, jonka voi täyttää ja lähettää postitse.</a:t>
            </a:r>
            <a:br>
              <a:rPr lang="fi-FI" altLang="fi-FI" dirty="0"/>
            </a:br>
            <a:br>
              <a:rPr lang="fi-FI" altLang="fi-FI" dirty="0"/>
            </a:br>
            <a:r>
              <a:rPr lang="fi-FI" altLang="fi-FI" dirty="0"/>
              <a:t>Jos tilanne ei ole akuutti, eikä oletettavasti heikkene seuraavaan arkipäivään mennessä, voi ilmoituksen tehdä seuraavana arkipäivänä.</a:t>
            </a:r>
          </a:p>
          <a:p>
            <a:endParaRPr lang="fi-FI" alt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605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Vapaaehtoisen ei tarvitse itse määritellä, onko ilmoitus tarpeen vai ei. Epävarmoissa tapauksissa kannattaa aina kysyä lastensuojelusta/sosiaalipäivystyksestä neuvoja tähän. On hyvä muistaa, että asiat eivät aina ole kuten päällepäin näyttää, lapsen elämäntilanteessa voi olla muuta huolestuttavaa, joka ei tilanteessa käy ilmi ja tieto esim. vähäiseltä vaikuttavasta päihtymyksestä voi olla keskeistä lastensuojelulle kokonaiskuvan muodostamiseksi ja oikeanlaisten tukimuotojen löytämiseksi. Vanhempien yhteistyökykyisyys ei sellaisenaan ole peruste jättää ilmoitusta tekemättä!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alt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Näissä tilanteissa ilmoituksella ei ole kiire ja ilmoituksen tekeminen voidaan jättää seuraavaan arkipäivään. Joissain tilanteissa voi myös harkita, onko ilmoitus tarpeen.</a:t>
            </a:r>
          </a:p>
          <a:p>
            <a:endParaRPr lang="fi-FI" alt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478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Pelkkä epäily raskaana olevan päihteidenkäytöstä ei ole riittävä peruste ennakollisen lastensuojeluilmoituksen tekoon, vaan oleellista on perusteltu tieto. Aina voi kuitenkin konsultoida sosiaaliviranomaisia.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3307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Kooste dia, ei tarvitse erikseen käsitellä. Voi kerrata idean: heti, seuraavana arkipäivänä tai ei välttämättä lainkaan.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258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i-FI" sz="1900" dirty="0">
                <a:latin typeface="Verdana" panose="020B0604030504040204" pitchFamily="34" charset="0"/>
                <a:ea typeface="Verdana" panose="020B0604030504040204" pitchFamily="34" charset="0"/>
                <a:cs typeface="Verdana" panose="020B0604030504040204" pitchFamily="34" charset="0"/>
              </a:rPr>
              <a:t>Lapselle ja hänen huoltajilleen on yleensä hyvä kertoa ilmoituksen tekemisestä </a:t>
            </a:r>
          </a:p>
          <a:p>
            <a:pPr marL="800100" lvl="1" indent="-342900">
              <a:buFont typeface="Arial" panose="020B0604020202020204" pitchFamily="34" charset="0"/>
              <a:buChar char="•"/>
            </a:pPr>
            <a:r>
              <a:rPr lang="fi-FI" sz="1700" dirty="0">
                <a:latin typeface="Verdana" panose="020B0604030504040204" pitchFamily="34" charset="0"/>
                <a:ea typeface="Verdana" panose="020B0604030504040204" pitchFamily="34" charset="0"/>
                <a:cs typeface="Verdana" panose="020B0604030504040204" pitchFamily="34" charset="0"/>
              </a:rPr>
              <a:t>Poikkeuksena epäilyt lapseen kohdistuvasta rikoksesta!</a:t>
            </a:r>
          </a:p>
          <a:p>
            <a:pPr marL="800100" lvl="1" indent="-342900">
              <a:buFont typeface="Arial" panose="020B0604020202020204" pitchFamily="34" charset="0"/>
              <a:buChar char="•"/>
            </a:pPr>
            <a:r>
              <a:rPr lang="fi-FI" sz="1700" dirty="0">
                <a:latin typeface="Verdana" panose="020B0604030504040204" pitchFamily="34" charset="0"/>
                <a:ea typeface="Verdana" panose="020B0604030504040204" pitchFamily="34" charset="0"/>
                <a:cs typeface="Verdana" panose="020B0604030504040204" pitchFamily="34" charset="0"/>
              </a:rPr>
              <a:t>Jos perheelle kertominen on unohtunut tai mahdotonta, se ei saa olla este ilmoituksen tekemiselle.</a:t>
            </a:r>
          </a:p>
          <a:p>
            <a:pPr marL="800100" lvl="1" indent="-342900">
              <a:buFont typeface="Arial" panose="020B0604020202020204" pitchFamily="34" charset="0"/>
              <a:buChar char="•"/>
            </a:pPr>
            <a:r>
              <a:rPr lang="fi-FI" sz="1700" dirty="0">
                <a:latin typeface="Verdana" panose="020B0604030504040204" pitchFamily="34" charset="0"/>
                <a:ea typeface="Verdana" panose="020B0604030504040204" pitchFamily="34" charset="0"/>
                <a:cs typeface="Verdana" panose="020B0604030504040204" pitchFamily="34" charset="0"/>
              </a:rPr>
              <a:t>Kirjaa ilmoitustekstiin tieto siitä, onko perheelle kerrottu vai ei.</a:t>
            </a:r>
          </a:p>
          <a:p>
            <a:pPr marL="457200" lvl="1" indent="0">
              <a:buFont typeface="Arial" panose="020B0604020202020204" pitchFamily="34" charset="0"/>
              <a:buNone/>
            </a:pPr>
            <a:endParaRPr lang="fi-FI" sz="1700" dirty="0">
              <a:latin typeface="Verdana" panose="020B0604030504040204" pitchFamily="34" charset="0"/>
              <a:ea typeface="Verdana" panose="020B0604030504040204" pitchFamily="34" charset="0"/>
              <a:cs typeface="Verdana" panose="020B0604030504040204" pitchFamily="34" charset="0"/>
            </a:endParaRPr>
          </a:p>
          <a:p>
            <a:pPr marL="457200" lvl="1" indent="0">
              <a:buFont typeface="Arial" panose="020B0604020202020204" pitchFamily="34" charset="0"/>
              <a:buNone/>
            </a:pPr>
            <a:r>
              <a:rPr lang="fi-FI" sz="1700" dirty="0">
                <a:latin typeface="Verdana" panose="020B0604030504040204" pitchFamily="34" charset="0"/>
                <a:ea typeface="Verdana" panose="020B0604030504040204" pitchFamily="34" charset="0"/>
                <a:cs typeface="Verdana" panose="020B0604030504040204" pitchFamily="34" charset="0"/>
              </a:rPr>
              <a:t>Tee ilmoitus, vaikka viranomaisetkin sen tekevät, sillä sinulla voi olla tärkeitä lisätietoja tilanteesta. Tee ilmoitus, vaikka lapsi olisi lastensuojelun asiakas, sillä sinulla voi olla tilanteesta uutta tietoa.</a:t>
            </a:r>
          </a:p>
          <a:p>
            <a:pPr marL="457200" lvl="1" indent="0">
              <a:buFont typeface="Arial" panose="020B0604020202020204" pitchFamily="34" charset="0"/>
              <a:buNone/>
            </a:pPr>
            <a:endParaRPr lang="fi-FI" sz="1700" dirty="0">
              <a:latin typeface="Verdana" panose="020B0604030504040204" pitchFamily="34" charset="0"/>
              <a:ea typeface="Verdana" panose="020B0604030504040204" pitchFamily="34" charset="0"/>
              <a:cs typeface="Verdana" panose="020B0604030504040204" pitchFamily="34" charset="0"/>
            </a:endParaRPr>
          </a:p>
          <a:p>
            <a:pPr marL="457200" lvl="1" indent="0">
              <a:buFont typeface="Arial" panose="020B0604020202020204" pitchFamily="34" charset="0"/>
              <a:buNone/>
            </a:pPr>
            <a:r>
              <a:rPr lang="fi-FI" sz="1700" dirty="0">
                <a:latin typeface="Verdana" panose="020B0604030504040204" pitchFamily="34" charset="0"/>
                <a:ea typeface="Verdana" panose="020B0604030504040204" pitchFamily="34" charset="0"/>
                <a:cs typeface="Verdana" panose="020B0604030504040204" pitchFamily="34" charset="0"/>
              </a:rPr>
              <a:t>Yksityishenkilön ei tarvitse ilmoittaa nimeään. Älä kerro nimeäsi!</a:t>
            </a:r>
            <a:br>
              <a:rPr lang="fi-FI" sz="1700" dirty="0">
                <a:latin typeface="Verdana" panose="020B0604030504040204" pitchFamily="34" charset="0"/>
                <a:ea typeface="Verdana" panose="020B0604030504040204" pitchFamily="34" charset="0"/>
                <a:cs typeface="Verdana" panose="020B0604030504040204" pitchFamily="34" charset="0"/>
              </a:rPr>
            </a:br>
            <a:r>
              <a:rPr lang="fi-FI" sz="1700" dirty="0">
                <a:latin typeface="Verdana" panose="020B0604030504040204" pitchFamily="34" charset="0"/>
                <a:ea typeface="Verdana" panose="020B0604030504040204" pitchFamily="34" charset="0"/>
                <a:cs typeface="Verdana" panose="020B0604030504040204" pitchFamily="34" charset="0"/>
              </a:rPr>
              <a:t>Lisätietoihin voi antaa päivystyksen numeron. On huomioitava, että antamasi tiedot menevät asiakkaan tietoon.</a:t>
            </a:r>
          </a:p>
          <a:p>
            <a:pPr marL="457200" lvl="1" indent="0">
              <a:buFont typeface="Arial" panose="020B0604020202020204" pitchFamily="34" charset="0"/>
              <a:buNone/>
            </a:pPr>
            <a:endParaRPr lang="fi-FI" sz="1700" dirty="0">
              <a:latin typeface="Verdana" panose="020B0604030504040204" pitchFamily="34" charset="0"/>
              <a:ea typeface="Verdana" panose="020B0604030504040204" pitchFamily="34" charset="0"/>
              <a:cs typeface="Verdana" panose="020B0604030504040204" pitchFamily="34" charset="0"/>
            </a:endParaRPr>
          </a:p>
          <a:p>
            <a:pPr marL="457200" lvl="1" indent="0">
              <a:buFont typeface="Arial" panose="020B0604020202020204" pitchFamily="34" charset="0"/>
              <a:buNone/>
            </a:pPr>
            <a:r>
              <a:rPr lang="fi-FI" sz="1700" dirty="0">
                <a:latin typeface="Verdana" panose="020B0604030504040204" pitchFamily="34" charset="0"/>
                <a:ea typeface="Verdana" panose="020B0604030504040204" pitchFamily="34" charset="0"/>
                <a:cs typeface="Verdana" panose="020B0604030504040204" pitchFamily="34" charset="0"/>
              </a:rPr>
              <a:t>Sosiaalihuoltolain mukaan </a:t>
            </a:r>
            <a:r>
              <a:rPr lang="fi-FI" sz="1700" u="sng" dirty="0">
                <a:latin typeface="Verdana" panose="020B0604030504040204" pitchFamily="34" charset="0"/>
                <a:ea typeface="Verdana" panose="020B0604030504040204" pitchFamily="34" charset="0"/>
                <a:cs typeface="Verdana" panose="020B0604030504040204" pitchFamily="34" charset="0"/>
              </a:rPr>
              <a:t>kenestä vaan </a:t>
            </a:r>
            <a:r>
              <a:rPr lang="fi-FI" sz="1700" dirty="0">
                <a:latin typeface="Verdana" panose="020B0604030504040204" pitchFamily="34" charset="0"/>
                <a:ea typeface="Verdana" panose="020B0604030504040204" pitchFamily="34" charset="0"/>
                <a:cs typeface="Verdana" panose="020B0604030504040204" pitchFamily="34" charset="0"/>
              </a:rPr>
              <a:t>voi tehdä ilmoituksen!</a:t>
            </a:r>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979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i-FI" sz="1200" dirty="0">
                <a:latin typeface="Verdana" panose="020B0604030504040204" pitchFamily="34" charset="0"/>
                <a:ea typeface="Verdana" panose="020B0604030504040204" pitchFamily="34" charset="0"/>
                <a:cs typeface="Verdana" panose="020B0604030504040204" pitchFamily="34" charset="0"/>
              </a:rPr>
              <a:t>Lastensuojeluilmoitus voi aiheuttaa perheessä erilaisia reaktioita tai huolta. Jos mahdollista, tarjoa faktatietoa siitä, mitä seuraavaksi tapahtuu – se rauhoittaa.</a:t>
            </a:r>
          </a:p>
          <a:p>
            <a:pPr eaLnBrk="1" hangingPunct="1">
              <a:spcBef>
                <a:spcPct val="0"/>
              </a:spcBef>
            </a:pPr>
            <a:endParaRPr lang="fi-FI" altLang="en-US" dirty="0"/>
          </a:p>
          <a:p>
            <a:pPr eaLnBrk="1" hangingPunct="1">
              <a:spcBef>
                <a:spcPct val="0"/>
              </a:spcBef>
            </a:pPr>
            <a:r>
              <a:rPr lang="fi-FI" altLang="en-US" dirty="0"/>
              <a:t>Arviointi on aloitettava 7 vrk sisällä ja saatava päätökseen 3 kuukauden aikana. Tästä tehdään kirjallinen selvitys.</a:t>
            </a:r>
          </a:p>
          <a:p>
            <a:pPr eaLnBrk="1" hangingPunct="1">
              <a:spcBef>
                <a:spcPct val="0"/>
              </a:spcBef>
            </a:pPr>
            <a:endParaRPr lang="fi-FI" altLang="en-US" dirty="0"/>
          </a:p>
          <a:p>
            <a:pPr eaLnBrk="1" hangingPunct="1">
              <a:spcBef>
                <a:spcPct val="0"/>
              </a:spcBef>
            </a:pPr>
            <a:r>
              <a:rPr lang="fi-FI" altLang="en-US" dirty="0"/>
              <a:t>Lastensuojelun asiakkuus alkaa, jos arvioinnin perusteella todetaan, että perhe tarvitsee lastensuojelun asiakkuuden tai lapselle/ hänen perheelleen annetaan lastensuojelun palveluja jo ennen palvelutarpeen arvioinnin valmistumista.</a:t>
            </a:r>
          </a:p>
          <a:p>
            <a:pPr eaLnBrk="1" hangingPunct="1">
              <a:spcBef>
                <a:spcPct val="0"/>
              </a:spcBef>
            </a:pPr>
            <a:endParaRPr lang="fi-FI" altLang="en-US" dirty="0"/>
          </a:p>
          <a:p>
            <a:pPr marL="342900" indent="-342900">
              <a:buFont typeface="Arial" panose="020B0604020202020204" pitchFamily="34" charset="0"/>
              <a:buChar char="•"/>
            </a:pPr>
            <a:r>
              <a:rPr lang="fi-FI" sz="1900" dirty="0">
                <a:latin typeface="Verdana" panose="020B0604030504040204" pitchFamily="34" charset="0"/>
                <a:ea typeface="Verdana" panose="020B0604030504040204" pitchFamily="34" charset="0"/>
                <a:cs typeface="Verdana" panose="020B0604030504040204" pitchFamily="34" charset="0"/>
              </a:rPr>
              <a:t>Lastensuojeluasiakkuuden alkaessa:</a:t>
            </a:r>
          </a:p>
          <a:p>
            <a:pPr marL="800100" lvl="1" indent="-342900">
              <a:buFont typeface="Arial" panose="020B0604020202020204" pitchFamily="34" charset="0"/>
              <a:buChar char="•"/>
            </a:pPr>
            <a:r>
              <a:rPr lang="fi-FI" sz="1700" dirty="0">
                <a:latin typeface="Verdana" panose="020B0604030504040204" pitchFamily="34" charset="0"/>
                <a:ea typeface="Verdana" panose="020B0604030504040204" pitchFamily="34" charset="0"/>
                <a:cs typeface="Verdana" panose="020B0604030504040204" pitchFamily="34" charset="0"/>
              </a:rPr>
              <a:t>Lapselle nimetään hänen asioistaan vastaava sosiaalityöntekijä.</a:t>
            </a:r>
          </a:p>
          <a:p>
            <a:pPr marL="800100" lvl="1" indent="-342900">
              <a:buFont typeface="Arial" panose="020B0604020202020204" pitchFamily="34" charset="0"/>
              <a:buChar char="•"/>
            </a:pPr>
            <a:r>
              <a:rPr lang="fi-FI" sz="1700" dirty="0">
                <a:latin typeface="Verdana" panose="020B0604030504040204" pitchFamily="34" charset="0"/>
                <a:ea typeface="Verdana" panose="020B0604030504040204" pitchFamily="34" charset="0"/>
                <a:cs typeface="Verdana" panose="020B0604030504040204" pitchFamily="34" charset="0"/>
              </a:rPr>
              <a:t>Lapselle laaditaan asiakassuunnitelma.</a:t>
            </a:r>
          </a:p>
          <a:p>
            <a:pPr marL="1257300" lvl="2" indent="-342900">
              <a:buFont typeface="Arial" panose="020B0604020202020204" pitchFamily="34" charset="0"/>
              <a:buChar char="•"/>
            </a:pPr>
            <a:r>
              <a:rPr lang="fi-FI" sz="1500" dirty="0">
                <a:latin typeface="Verdana" panose="020B0604030504040204" pitchFamily="34" charset="0"/>
                <a:ea typeface="Verdana" panose="020B0604030504040204" pitchFamily="34" charset="0"/>
                <a:cs typeface="Verdana" panose="020B0604030504040204" pitchFamily="34" charset="0"/>
              </a:rPr>
              <a:t>Suunnitelmaan kirjataan asiat, joihin tarvitaan muutosta, tavoitteet, keinot muutokseen pääsemiseksi ja tarvittavat tukitoimet.</a:t>
            </a:r>
          </a:p>
          <a:p>
            <a:pPr marL="1257300" lvl="2" indent="-342900">
              <a:buFont typeface="Arial" panose="020B0604020202020204" pitchFamily="34" charset="0"/>
              <a:buChar char="•"/>
            </a:pPr>
            <a:r>
              <a:rPr lang="fi-FI" sz="1500" dirty="0">
                <a:latin typeface="Verdana" panose="020B0604030504040204" pitchFamily="34" charset="0"/>
                <a:ea typeface="Verdana" panose="020B0604030504040204" pitchFamily="34" charset="0"/>
                <a:cs typeface="Verdana" panose="020B0604030504040204" pitchFamily="34" charset="0"/>
              </a:rPr>
              <a:t>Suunnitelman toteutumista arvioidaan säännöllisesti yhdessä perheen kanssa.</a:t>
            </a:r>
          </a:p>
          <a:p>
            <a:pPr marL="342900" indent="-342900">
              <a:buFont typeface="Arial" panose="020B0604020202020204" pitchFamily="34" charset="0"/>
              <a:buChar char="•"/>
            </a:pPr>
            <a:r>
              <a:rPr lang="fi-FI" sz="1900" dirty="0">
                <a:latin typeface="Verdana" panose="020B0604030504040204" pitchFamily="34" charset="0"/>
                <a:ea typeface="Verdana" panose="020B0604030504040204" pitchFamily="34" charset="0"/>
                <a:cs typeface="Verdana" panose="020B0604030504040204" pitchFamily="34" charset="0"/>
              </a:rPr>
              <a:t>Lastensuojelun avohuollon asiakkaana lasta ja perhettä voidaan tukea erilaisilla avohuollon tukitoimilla, kuten:</a:t>
            </a:r>
          </a:p>
          <a:p>
            <a:pPr marL="800100" lvl="1" indent="-342900">
              <a:buFont typeface="Arial" panose="020B0604020202020204" pitchFamily="34" charset="0"/>
              <a:buChar char="•"/>
            </a:pPr>
            <a:r>
              <a:rPr lang="fi-FI" sz="1700" dirty="0">
                <a:latin typeface="Verdana" panose="020B0604030504040204" pitchFamily="34" charset="0"/>
                <a:ea typeface="Verdana" panose="020B0604030504040204" pitchFamily="34" charset="0"/>
                <a:cs typeface="Verdana" panose="020B0604030504040204" pitchFamily="34" charset="0"/>
              </a:rPr>
              <a:t>Perhetyö, perhekuntoutus, hoito- ja terapiapalvelut, leirit, tukiasunnot, taloudellinen tuki…</a:t>
            </a:r>
          </a:p>
          <a:p>
            <a:pPr marL="800100" lvl="1" indent="-342900">
              <a:buFont typeface="Arial" panose="020B0604020202020204" pitchFamily="34" charset="0"/>
              <a:buChar char="•"/>
            </a:pPr>
            <a:r>
              <a:rPr lang="fi-FI" sz="1700" dirty="0">
                <a:latin typeface="Verdana" panose="020B0604030504040204" pitchFamily="34" charset="0"/>
                <a:ea typeface="Verdana" panose="020B0604030504040204" pitchFamily="34" charset="0"/>
                <a:cs typeface="Verdana" panose="020B0604030504040204" pitchFamily="34" charset="0"/>
              </a:rPr>
              <a:t>Myös sosiaalihuoltolain mukaiset tukitoimet: tukihenkilö tai -perhe, vertaisryhmät, loma- ja virkistystoiminta…</a:t>
            </a:r>
          </a:p>
          <a:p>
            <a:pPr marL="800100" lvl="1" indent="-342900">
              <a:buFont typeface="Arial" panose="020B0604020202020204" pitchFamily="34" charset="0"/>
              <a:buChar char="•"/>
            </a:pPr>
            <a:r>
              <a:rPr lang="fi-FI" sz="1700" dirty="0">
                <a:latin typeface="Verdana" panose="020B0604030504040204" pitchFamily="34" charset="0"/>
                <a:ea typeface="Verdana" panose="020B0604030504040204" pitchFamily="34" charset="0"/>
                <a:cs typeface="Verdana" panose="020B0604030504040204" pitchFamily="34" charset="0"/>
              </a:rPr>
              <a:t>Lapsen sijoittaminen avohuollon tukitoimena joko yksin tai yhdessä vanhempansa kanssa</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altLang="en-US" sz="1700" dirty="0">
              <a:latin typeface="Verdana" panose="020B0604030504040204" pitchFamily="34" charset="0"/>
              <a:ea typeface="Verdana" panose="020B060403050404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altLang="en-US" sz="1800" dirty="0"/>
              <a:t>Palvelutarpeen arviointi tehdään kaikille asiakkaille sosiaalihuoltolain mukaisesti.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92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t>Kerro, että tavoitteesi on turvata lapsen/nuoren elämää ja varmistaa, että hän saa tukea ehkä haastavaan elämänvaiheeseen.</a:t>
            </a:r>
          </a:p>
          <a:p>
            <a:r>
              <a:rPr lang="fi-FI" altLang="fi-FI" dirty="0"/>
              <a:t>Valmistele tulevaan voi tarkoittaa sitä, miten vanhemmat ehkä reagoivat (ovat vihaisia, koska olivat huolissaan ja peloissaan) tai miten asia etenee viranomaisten toimesta (lastensuojelusta ehkä soitetaan tms.)</a:t>
            </a:r>
          </a:p>
          <a:p>
            <a:r>
              <a:rPr lang="fi-FI" altLang="fi-FI" dirty="0"/>
              <a:t>Kuuntele nuorta!</a:t>
            </a:r>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222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Vanhemman ensisijainen tarve on tietää, missä lapsi on nyt ja onko hän kunnossa. Tapahtumien kulku aikajärjestyksessä ja yksityiskohdat ovat toissijaisia, ensin pahin huoli on saatava käsiteltyä. Kertomasi voi mennä vanhemmalta täysin ohi korvien.</a:t>
            </a:r>
          </a:p>
          <a:p>
            <a:r>
              <a:rPr lang="fi-FI" altLang="fi-FI" dirty="0"/>
              <a:t>Anna myös vanhemmille positiivista palautetta esim. nuoren toiminnasta, esim. käyttäytyi hyvin asiallisesti ja avuliaasti / tuntui itsekin pelästyneen jne.</a:t>
            </a:r>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52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a:t>Kati</a:t>
            </a:r>
          </a:p>
        </p:txBody>
      </p:sp>
      <p:sp>
        <p:nvSpPr>
          <p:cNvPr id="4" name="Dian numeron paikkamerkki 3"/>
          <p:cNvSpPr>
            <a:spLocks noGrp="1"/>
          </p:cNvSpPr>
          <p:nvPr>
            <p:ph type="sldNum" sz="quarter" idx="5"/>
          </p:nvPr>
        </p:nvSpPr>
        <p:spPr/>
        <p:txBody>
          <a:bodyPr/>
          <a:lstStyle/>
          <a:p>
            <a:fld id="{D9D1C9AF-C8A2-E248-9C2D-AAFE8E0C60B5}" type="slidenum">
              <a:rPr lang="fi-FI" smtClean="0"/>
              <a:t>4</a:t>
            </a:fld>
            <a:endParaRPr lang="fi-FI"/>
          </a:p>
        </p:txBody>
      </p:sp>
    </p:spTree>
    <p:extLst>
      <p:ext uri="{BB962C8B-B14F-4D97-AF65-F5344CB8AC3E}">
        <p14:creationId xmlns:p14="http://schemas.microsoft.com/office/powerpoint/2010/main" val="1523663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787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fi-FI" alt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624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Huoli-ilmoituksia tehdään yleensä ikääntyneistä, mutta sen voi tehdä myös päihteitä käyttävästä ihmisestä.</a:t>
            </a:r>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068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44</a:t>
            </a:fld>
            <a:endParaRPr lang="fi-FI"/>
          </a:p>
        </p:txBody>
      </p:sp>
    </p:spTree>
    <p:extLst>
      <p:ext uri="{BB962C8B-B14F-4D97-AF65-F5344CB8AC3E}">
        <p14:creationId xmlns:p14="http://schemas.microsoft.com/office/powerpoint/2010/main" val="2158420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fi-FI" dirty="0" err="1"/>
              <a:t>Lakikysymykset</a:t>
            </a:r>
            <a:r>
              <a:rPr lang="en-US" altLang="fi-FI" dirty="0"/>
              <a:t> </a:t>
            </a:r>
            <a:r>
              <a:rPr lang="en-US" altLang="fi-FI" dirty="0" err="1"/>
              <a:t>lähinnä</a:t>
            </a:r>
            <a:r>
              <a:rPr lang="en-US" altLang="fi-FI" dirty="0"/>
              <a:t> </a:t>
            </a:r>
            <a:r>
              <a:rPr lang="en-US" altLang="fi-FI" dirty="0" err="1"/>
              <a:t>mainintoina</a:t>
            </a:r>
            <a:r>
              <a:rPr lang="en-US" altLang="fi-FI" dirty="0"/>
              <a:t>.</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45</a:t>
            </a:fld>
            <a:endParaRPr lang="fi-FI"/>
          </a:p>
        </p:txBody>
      </p:sp>
    </p:spTree>
    <p:extLst>
      <p:ext uri="{BB962C8B-B14F-4D97-AF65-F5344CB8AC3E}">
        <p14:creationId xmlns:p14="http://schemas.microsoft.com/office/powerpoint/2010/main" val="874961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US" sz="1200" dirty="0"/>
              <a:t>Kaikki muu paitsi tietäminen ja puhuminen on laitonta…. Huom., myös yritys on tuomittava.</a:t>
            </a:r>
          </a:p>
          <a:p>
            <a:pPr eaLnBrk="1" hangingPunct="1"/>
            <a:endParaRPr lang="fi-FI" altLang="en-US" sz="1200" dirty="0"/>
          </a:p>
          <a:p>
            <a:pPr eaLnBrk="1" hangingPunct="1"/>
            <a:r>
              <a:rPr lang="fi-FI" altLang="en-US" sz="1200" dirty="0" err="1"/>
              <a:t>https</a:t>
            </a:r>
            <a:r>
              <a:rPr lang="fi-FI" altLang="en-US" sz="1200" dirty="0"/>
              <a:t>://</a:t>
            </a:r>
            <a:r>
              <a:rPr lang="fi-FI" altLang="en-US" sz="1200" dirty="0" err="1"/>
              <a:t>www.finlex.fi</a:t>
            </a:r>
            <a:r>
              <a:rPr lang="fi-FI" altLang="en-US" sz="1200" dirty="0"/>
              <a:t>/</a:t>
            </a:r>
            <a:r>
              <a:rPr lang="fi-FI" altLang="en-US" sz="1200" dirty="0" err="1"/>
              <a:t>fi</a:t>
            </a:r>
            <a:r>
              <a:rPr lang="fi-FI" altLang="en-US" sz="1200" dirty="0"/>
              <a:t>/laki/ajantasa/1889/18890039001#L50</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46</a:t>
            </a:fld>
            <a:endParaRPr lang="fi-FI"/>
          </a:p>
        </p:txBody>
      </p:sp>
    </p:spTree>
    <p:extLst>
      <p:ext uri="{BB962C8B-B14F-4D97-AF65-F5344CB8AC3E}">
        <p14:creationId xmlns:p14="http://schemas.microsoft.com/office/powerpoint/2010/main" val="1906800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i-FI" dirty="0"/>
              <a:t>https://</a:t>
            </a:r>
            <a:r>
              <a:rPr lang="en-US" altLang="fi-FI" dirty="0" err="1"/>
              <a:t>www.finlex.fi</a:t>
            </a:r>
            <a:r>
              <a:rPr lang="en-US" altLang="fi-FI" dirty="0"/>
              <a:t>/fi/</a:t>
            </a:r>
            <a:r>
              <a:rPr lang="en-US" altLang="fi-FI" dirty="0" err="1"/>
              <a:t>laki</a:t>
            </a:r>
            <a:r>
              <a:rPr lang="en-US" altLang="fi-FI" dirty="0"/>
              <a:t>/</a:t>
            </a:r>
            <a:r>
              <a:rPr lang="en-US" altLang="fi-FI" dirty="0" err="1"/>
              <a:t>ajantasa</a:t>
            </a:r>
            <a:r>
              <a:rPr lang="en-US" altLang="fi-FI" dirty="0"/>
              <a:t>/1889/18890039001#L50</a:t>
            </a:r>
          </a:p>
          <a:p>
            <a:endParaRPr lang="en-US" altLang="fi-FI" dirty="0"/>
          </a:p>
          <a:p>
            <a:r>
              <a:rPr lang="en-US" altLang="fi-FI" dirty="0" err="1"/>
              <a:t>Rikosnimikkeitä</a:t>
            </a:r>
            <a:r>
              <a:rPr lang="en-US" altLang="fi-FI" dirty="0"/>
              <a:t> on </a:t>
            </a:r>
            <a:r>
              <a:rPr lang="en-US" altLang="fi-FI" dirty="0" err="1"/>
              <a:t>paljon</a:t>
            </a:r>
            <a:r>
              <a:rPr lang="en-US" altLang="fi-FI" dirty="0"/>
              <a:t> ja </a:t>
            </a:r>
            <a:r>
              <a:rPr lang="en-US" altLang="fi-FI" dirty="0" err="1"/>
              <a:t>rikoksia</a:t>
            </a:r>
            <a:r>
              <a:rPr lang="en-US" altLang="fi-FI" dirty="0"/>
              <a:t> </a:t>
            </a:r>
            <a:r>
              <a:rPr lang="en-US" altLang="fi-FI" dirty="0" err="1"/>
              <a:t>eri</a:t>
            </a:r>
            <a:r>
              <a:rPr lang="en-US" altLang="fi-FI" dirty="0"/>
              <a:t> </a:t>
            </a:r>
            <a:r>
              <a:rPr lang="en-US" altLang="fi-FI" dirty="0" err="1"/>
              <a:t>tasoisia</a:t>
            </a:r>
            <a:r>
              <a:rPr lang="en-US" altLang="fi-FI" dirty="0"/>
              <a:t>.</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47</a:t>
            </a:fld>
            <a:endParaRPr lang="fi-FI"/>
          </a:p>
        </p:txBody>
      </p:sp>
    </p:spTree>
    <p:extLst>
      <p:ext uri="{BB962C8B-B14F-4D97-AF65-F5344CB8AC3E}">
        <p14:creationId xmlns:p14="http://schemas.microsoft.com/office/powerpoint/2010/main" val="673405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US" sz="1200" dirty="0"/>
              <a:t>Käyttörikos on poistanut turhan oikeusjärjestelmän kuormittamisen. Alueellisia eroja on vielä, vaikka ne ovat jo tasoittuneetkin.</a:t>
            </a:r>
          </a:p>
          <a:p>
            <a:pPr eaLnBrk="1" hangingPunct="1"/>
            <a:r>
              <a:rPr lang="fi-FI" altLang="en-US" sz="1200" dirty="0"/>
              <a:t>Voitte keskustella myös rikosrekisteristä, jossa siis näkyy tuomioon johtaneet tuomiot (ei esim. käyttörikokset). (Ei kannata nuorille kertoa, paitsi silloin, kun ovat kuivilla ja haluavat töihin…)</a:t>
            </a:r>
          </a:p>
          <a:p>
            <a:pPr eaLnBrk="1" hangingPunct="1"/>
            <a:endParaRPr lang="fi-FI" altLang="en-US" sz="1200" dirty="0"/>
          </a:p>
          <a:p>
            <a:pPr eaLnBrk="1" hangingPunct="1"/>
            <a:r>
              <a:rPr lang="fi-FI" altLang="en-US" sz="1200" dirty="0" err="1"/>
              <a:t>https</a:t>
            </a:r>
            <a:r>
              <a:rPr lang="fi-FI" altLang="en-US" sz="1200" dirty="0"/>
              <a:t>://</a:t>
            </a:r>
            <a:r>
              <a:rPr lang="fi-FI" altLang="en-US" sz="1200" dirty="0" err="1"/>
              <a:t>www.finlex.fi</a:t>
            </a:r>
            <a:r>
              <a:rPr lang="fi-FI" altLang="en-US" sz="1200" dirty="0"/>
              <a:t>/</a:t>
            </a:r>
            <a:r>
              <a:rPr lang="fi-FI" altLang="en-US" sz="1200" dirty="0" err="1"/>
              <a:t>fi</a:t>
            </a:r>
            <a:r>
              <a:rPr lang="fi-FI" altLang="en-US" sz="1200" dirty="0"/>
              <a:t>/laki/ajantasa/1889/18890039001#L50</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48</a:t>
            </a:fld>
            <a:endParaRPr lang="fi-FI"/>
          </a:p>
        </p:txBody>
      </p:sp>
    </p:spTree>
    <p:extLst>
      <p:ext uri="{BB962C8B-B14F-4D97-AF65-F5344CB8AC3E}">
        <p14:creationId xmlns:p14="http://schemas.microsoft.com/office/powerpoint/2010/main" val="29425710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Korostakaa tämän tärkeyttä. Jos haluaa myöhemmin vaikka suorittaa jonkun laajemman koulutuskokonaisuuden, haluaa joskus todistuksen tai suoritusmerkinnän Sivikseen, on käytävä Lyytissä ilmoittamassa läsnäolonsa. </a:t>
            </a:r>
          </a:p>
          <a:p>
            <a:endParaRPr lang="fi-FI" dirty="0"/>
          </a:p>
          <a:p>
            <a:r>
              <a:rPr lang="fi-FI" dirty="0"/>
              <a:t>Viekää nettilinkki chatti-kenttään.</a:t>
            </a:r>
          </a:p>
        </p:txBody>
      </p:sp>
      <p:sp>
        <p:nvSpPr>
          <p:cNvPr id="4" name="Dian numeron paikkamerkki 3"/>
          <p:cNvSpPr>
            <a:spLocks noGrp="1"/>
          </p:cNvSpPr>
          <p:nvPr>
            <p:ph type="sldNum" sz="quarter" idx="5"/>
          </p:nvPr>
        </p:nvSpPr>
        <p:spPr/>
        <p:txBody>
          <a:bodyPr/>
          <a:lstStyle/>
          <a:p>
            <a:fld id="{D9D1C9AF-C8A2-E248-9C2D-AAFE8E0C60B5}" type="slidenum">
              <a:rPr lang="fi-FI" smtClean="0"/>
              <a:t>49</a:t>
            </a:fld>
            <a:endParaRPr lang="fi-FI"/>
          </a:p>
        </p:txBody>
      </p:sp>
    </p:spTree>
    <p:extLst>
      <p:ext uri="{BB962C8B-B14F-4D97-AF65-F5344CB8AC3E}">
        <p14:creationId xmlns:p14="http://schemas.microsoft.com/office/powerpoint/2010/main" val="2118312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Kerro tarkka kellonaika, milloin jatketaan.</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50</a:t>
            </a:fld>
            <a:endParaRPr lang="fi-FI"/>
          </a:p>
        </p:txBody>
      </p:sp>
    </p:spTree>
    <p:extLst>
      <p:ext uri="{BB962C8B-B14F-4D97-AF65-F5344CB8AC3E}">
        <p14:creationId xmlns:p14="http://schemas.microsoft.com/office/powerpoint/2010/main" val="400498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a:t>Kati</a:t>
            </a:r>
          </a:p>
          <a:p>
            <a:r>
              <a:rPr lang="fi-FI" b="1">
                <a:ea typeface="Calibri"/>
                <a:cs typeface="Calibri"/>
              </a:rPr>
              <a:t>Häryt</a:t>
            </a:r>
          </a:p>
        </p:txBody>
      </p:sp>
      <p:sp>
        <p:nvSpPr>
          <p:cNvPr id="4" name="Dian numeron paikkamerkki 3"/>
          <p:cNvSpPr>
            <a:spLocks noGrp="1"/>
          </p:cNvSpPr>
          <p:nvPr>
            <p:ph type="sldNum" sz="quarter" idx="5"/>
          </p:nvPr>
        </p:nvSpPr>
        <p:spPr/>
        <p:txBody>
          <a:bodyPr/>
          <a:lstStyle/>
          <a:p>
            <a:fld id="{D9D1C9AF-C8A2-E248-9C2D-AAFE8E0C60B5}" type="slidenum">
              <a:rPr lang="fi-FI" smtClean="0"/>
              <a:t>5</a:t>
            </a:fld>
            <a:endParaRPr lang="fi-FI"/>
          </a:p>
        </p:txBody>
      </p:sp>
    </p:spTree>
    <p:extLst>
      <p:ext uri="{BB962C8B-B14F-4D97-AF65-F5344CB8AC3E}">
        <p14:creationId xmlns:p14="http://schemas.microsoft.com/office/powerpoint/2010/main" val="4231042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Korostakaa tämän tärkeyttä. Jos haluaa myöhemmin vaikka suorittaa jonkun laajemman koulutuskokonaisuuden, haluaa joskus todistuksen tai suoritusmerkinnän Sivikseen, on käytävä Lyytissä ilmoittamassa läsnäolonsa. </a:t>
            </a:r>
          </a:p>
          <a:p>
            <a:endParaRPr lang="fi-FI" dirty="0"/>
          </a:p>
          <a:p>
            <a:r>
              <a:rPr lang="fi-FI" dirty="0"/>
              <a:t>Viekää nettilinkki chatti-kenttään.</a:t>
            </a:r>
          </a:p>
        </p:txBody>
      </p:sp>
      <p:sp>
        <p:nvSpPr>
          <p:cNvPr id="4" name="Dian numeron paikkamerkki 3"/>
          <p:cNvSpPr>
            <a:spLocks noGrp="1"/>
          </p:cNvSpPr>
          <p:nvPr>
            <p:ph type="sldNum" sz="quarter" idx="5"/>
          </p:nvPr>
        </p:nvSpPr>
        <p:spPr/>
        <p:txBody>
          <a:bodyPr/>
          <a:lstStyle/>
          <a:p>
            <a:fld id="{D9D1C9AF-C8A2-E248-9C2D-AAFE8E0C60B5}" type="slidenum">
              <a:rPr lang="fi-FI" smtClean="0"/>
              <a:t>51</a:t>
            </a:fld>
            <a:endParaRPr lang="fi-FI"/>
          </a:p>
        </p:txBody>
      </p:sp>
    </p:spTree>
    <p:extLst>
      <p:ext uri="{BB962C8B-B14F-4D97-AF65-F5344CB8AC3E}">
        <p14:creationId xmlns:p14="http://schemas.microsoft.com/office/powerpoint/2010/main" val="1748171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52</a:t>
            </a:fld>
            <a:endParaRPr lang="fi-FI"/>
          </a:p>
        </p:txBody>
      </p:sp>
    </p:spTree>
    <p:extLst>
      <p:ext uri="{BB962C8B-B14F-4D97-AF65-F5344CB8AC3E}">
        <p14:creationId xmlns:p14="http://schemas.microsoft.com/office/powerpoint/2010/main" val="2062375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Ensin on tehtävä päätös, tarvitseeko henkilö lisäapua.</a:t>
            </a:r>
            <a:br>
              <a:rPr lang="fi-FI" dirty="0"/>
            </a:br>
            <a:r>
              <a:rPr lang="fi-FI" dirty="0"/>
              <a:t>Yleissilmäys: onko tilanteeseen turvallista mennä, tajuissaan, puhuuko, verta näkyvissä, mitä hlö tekee jne.</a:t>
            </a:r>
            <a:br>
              <a:rPr lang="fi-FI" dirty="0"/>
            </a:br>
            <a:r>
              <a:rPr lang="fi-FI" dirty="0"/>
              <a:t>Ensiarvio tulee tehdä nopeasti. </a:t>
            </a:r>
            <a:br>
              <a:rPr lang="fi-FI" dirty="0"/>
            </a:br>
            <a:endParaRPr lang="fi-FI" dirty="0"/>
          </a:p>
          <a:p>
            <a:r>
              <a:rPr lang="fi-FI" dirty="0"/>
              <a:t>Toinen kirjaa-toinen tutkii</a:t>
            </a:r>
          </a:p>
          <a:p>
            <a:endParaRPr lang="fi-FI" dirty="0"/>
          </a:p>
          <a:p>
            <a:r>
              <a:rPr lang="fi-FI" b="1" dirty="0"/>
              <a:t>Neljä ensimmäistä ovat oleelliset ja samat kun ensiavun tarkkailulomakkeessa. Niiden pohjalta arvioidaan autettavan tila ja lisäavun tarve.</a:t>
            </a:r>
            <a:br>
              <a:rPr lang="fi-FI" b="1" dirty="0"/>
            </a:br>
            <a:r>
              <a:rPr lang="fi-FI" b="1" dirty="0"/>
              <a:t>Kaksi muuta ovat selviämispisteiden lisätietoihin liittyviä kohtia.</a:t>
            </a:r>
          </a:p>
          <a:p>
            <a:endParaRPr lang="fi-FI" dirty="0"/>
          </a:p>
          <a:p>
            <a:r>
              <a:rPr lang="fi-FI" dirty="0"/>
              <a:t>Jos hengitys on uhattuna tai vaikeutunut, tarvitaan lisäapua. Kutsu paikalle ensiapuryhmä tai soita 112. Jos autettavaa ei saada hereille (</a:t>
            </a:r>
            <a:r>
              <a:rPr lang="fi-FI" b="1" dirty="0"/>
              <a:t>nostattamalla vaikka </a:t>
            </a:r>
            <a:r>
              <a:rPr lang="fi-FI" b="1" dirty="0" err="1"/>
              <a:t>istuun</a:t>
            </a:r>
            <a:r>
              <a:rPr lang="fi-FI" dirty="0"/>
              <a:t>, jos ei ulkoisia vammoja tai oletusta esim. putoamisesta), soitetaan 112.</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54</a:t>
            </a:fld>
            <a:endParaRPr lang="fi-FI"/>
          </a:p>
        </p:txBody>
      </p:sp>
    </p:spTree>
    <p:extLst>
      <p:ext uri="{BB962C8B-B14F-4D97-AF65-F5344CB8AC3E}">
        <p14:creationId xmlns:p14="http://schemas.microsoft.com/office/powerpoint/2010/main" val="1570699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Vammapotilaalla normaalin </a:t>
            </a:r>
            <a:r>
              <a:rPr lang="fi-FI" dirty="0" err="1"/>
              <a:t>ABCDE:n</a:t>
            </a:r>
            <a:r>
              <a:rPr lang="fi-FI" dirty="0"/>
              <a:t> edessä tuo pieni c-kirjain.</a:t>
            </a:r>
          </a:p>
          <a:p>
            <a:endParaRPr lang="fi-FI" dirty="0"/>
          </a:p>
          <a:p>
            <a:r>
              <a:rPr lang="fi-FI" dirty="0"/>
              <a:t>Voimakas vuotokohta =&gt; paina, kutsu ensiapuryhmä ja/tai soita 112.</a:t>
            </a:r>
          </a:p>
          <a:p>
            <a:r>
              <a:rPr lang="fi-FI" dirty="0"/>
              <a:t>Avaa hengitystie nostamalla leukaa.</a:t>
            </a:r>
          </a:p>
          <a:p>
            <a:r>
              <a:rPr lang="fi-FI" dirty="0"/>
              <a:t>Hengitystaajuus normaalisti 12-16/min ja äänetöntä, ei tarvetta apulihaksille. Pystyykö puhumaan virkkeitä?</a:t>
            </a:r>
          </a:p>
          <a:p>
            <a:endParaRPr lang="fi-FI" dirty="0"/>
          </a:p>
          <a:p>
            <a:r>
              <a:rPr lang="fi-FI" dirty="0"/>
              <a:t>Jos rannesyke tuntuu, on verenpaine riittävä sillä hetkellä = systolinen yli 80 </a:t>
            </a:r>
            <a:r>
              <a:rPr lang="fi-FI" dirty="0" err="1"/>
              <a:t>mmHG</a:t>
            </a:r>
            <a:r>
              <a:rPr lang="fi-FI" dirty="0"/>
              <a:t>. Tasaisuus?</a:t>
            </a:r>
          </a:p>
          <a:p>
            <a:r>
              <a:rPr lang="fi-FI" dirty="0"/>
              <a:t>Normaali syke 60-80, mutta voi olla 50-120. </a:t>
            </a:r>
          </a:p>
          <a:p>
            <a:endParaRPr lang="fi-FI" dirty="0"/>
          </a:p>
          <a:p>
            <a:r>
              <a:rPr lang="fi-FI" dirty="0"/>
              <a:t>Tajunta: hereillä, herää puheelle, herää kivulle (nyrkillä kylkikaaresta hieraisten (rintalastasta), festareilla nostetaan esim. istumaan), ei heräteltävissä. </a:t>
            </a:r>
          </a:p>
          <a:p>
            <a:endParaRPr lang="fi-FI" dirty="0"/>
          </a:p>
          <a:p>
            <a:r>
              <a:rPr lang="fi-FI" dirty="0"/>
              <a:t>Vammat = &gt; ensiapu</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55</a:t>
            </a:fld>
            <a:endParaRPr lang="fi-FI"/>
          </a:p>
        </p:txBody>
      </p:sp>
    </p:spTree>
    <p:extLst>
      <p:ext uri="{BB962C8B-B14F-4D97-AF65-F5344CB8AC3E}">
        <p14:creationId xmlns:p14="http://schemas.microsoft.com/office/powerpoint/2010/main" val="1829421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56</a:t>
            </a:fld>
            <a:endParaRPr lang="fi-FI"/>
          </a:p>
        </p:txBody>
      </p:sp>
    </p:spTree>
    <p:extLst>
      <p:ext uri="{BB962C8B-B14F-4D97-AF65-F5344CB8AC3E}">
        <p14:creationId xmlns:p14="http://schemas.microsoft.com/office/powerpoint/2010/main" val="2152934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Henkilö siis reagoi herättelyyn =&gt;</a:t>
            </a:r>
          </a:p>
          <a:p>
            <a:endParaRPr lang="fi-FI" dirty="0"/>
          </a:p>
          <a:p>
            <a:r>
              <a:rPr lang="fi-FI" dirty="0"/>
              <a:t>Älä oleta! Vaikka ympäristö viittaa päihteisiin, voi tajuttomuuden tai huonosti heräämisen syy olla jotain aivan muuta.</a:t>
            </a:r>
            <a:br>
              <a:rPr lang="fi-FI" dirty="0"/>
            </a:br>
            <a:br>
              <a:rPr lang="fi-FI" dirty="0"/>
            </a:br>
            <a:r>
              <a:rPr lang="fi-FI" dirty="0"/>
              <a:t>Merkittävä osa aivovammoista syntyy päihtyneenä kaatumisesta ja pään lyömisestä </a:t>
            </a:r>
            <a:r>
              <a:rPr lang="fi-FI" dirty="0" err="1"/>
              <a:t>esim</a:t>
            </a:r>
            <a:r>
              <a:rPr lang="fi-FI" dirty="0"/>
              <a:t> asfalttiin.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ltLang="en-US" sz="1200" dirty="0">
                <a:latin typeface="Arial" panose="020B0604020202020204" pitchFamily="34" charset="0"/>
              </a:rPr>
              <a:t>Päihtymys myös altistaa sairaskohtauksille ja erityisesti myös rytmihäiriöille.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alt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altLang="en-US" sz="1200" dirty="0">
                <a:latin typeface="Arial" panose="020B0604020202020204" pitchFamily="34" charset="0"/>
              </a:rPr>
              <a:t>Huomioikaa turvallinen lähestyminen! (Ensin huutelu ja oma esittely, ravistelu itseä suojaten, nopeasti katsekontaktin etsiminen jne.) Harjoitellaan lähiopetuksessa.</a:t>
            </a:r>
          </a:p>
          <a:p>
            <a:br>
              <a:rPr lang="fi-FI" dirty="0"/>
            </a:br>
            <a:r>
              <a:rPr lang="fi-FI" dirty="0"/>
              <a:t>Jos saat henkilön hereillä, niin kysy. Hän on hyvä tiedonlähde ympärillä olevien lisäksi.</a:t>
            </a:r>
          </a:p>
        </p:txBody>
      </p:sp>
      <p:sp>
        <p:nvSpPr>
          <p:cNvPr id="4" name="Slide Number Placeholder 3"/>
          <p:cNvSpPr>
            <a:spLocks noGrp="1"/>
          </p:cNvSpPr>
          <p:nvPr>
            <p:ph type="sldNum" sz="quarter" idx="5"/>
          </p:nvPr>
        </p:nvSpPr>
        <p:spPr/>
        <p:txBody>
          <a:bodyPr/>
          <a:lstStyle/>
          <a:p>
            <a:fld id="{D9D1C9AF-C8A2-E248-9C2D-AAFE8E0C60B5}" type="slidenum">
              <a:rPr lang="fi-FI" smtClean="0"/>
              <a:t>57</a:t>
            </a:fld>
            <a:endParaRPr lang="fi-FI"/>
          </a:p>
        </p:txBody>
      </p:sp>
    </p:spTree>
    <p:extLst>
      <p:ext uri="{BB962C8B-B14F-4D97-AF65-F5344CB8AC3E}">
        <p14:creationId xmlns:p14="http://schemas.microsoft.com/office/powerpoint/2010/main" val="1690177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Tässä tällainen virallinen luokitus. Ei ehdi käymään tarkkaan läpi…</a:t>
            </a:r>
          </a:p>
          <a:p>
            <a:endParaRPr lang="fi-FI" dirty="0"/>
          </a:p>
          <a:p>
            <a:r>
              <a:rPr lang="fi-FI" dirty="0"/>
              <a:t>Vuoto </a:t>
            </a:r>
            <a:r>
              <a:rPr lang="fi-FI" dirty="0" err="1"/>
              <a:t>esim</a:t>
            </a:r>
            <a:r>
              <a:rPr lang="fi-FI" dirty="0"/>
              <a:t> kaatumisen seurauksena.</a:t>
            </a:r>
          </a:p>
          <a:p>
            <a:r>
              <a:rPr lang="fi-FI" dirty="0"/>
              <a:t>Hapen puute esim. opiaattien käyttäjillä hengitys lamaantunut tai vaikka sairaskohtaus</a:t>
            </a:r>
          </a:p>
          <a:p>
            <a:r>
              <a:rPr lang="fi-FI" dirty="0" err="1"/>
              <a:t>Intoksikaatio</a:t>
            </a:r>
            <a:r>
              <a:rPr lang="fi-FI" dirty="0"/>
              <a:t> eli esim. päihdemyrkytys alkoholista</a:t>
            </a:r>
          </a:p>
          <a:p>
            <a:r>
              <a:rPr lang="fi-FI" dirty="0"/>
              <a:t>Infektio esim. tulehtuneista pistoskohdista levinnyt vakava tulehdus</a:t>
            </a:r>
          </a:p>
          <a:p>
            <a:r>
              <a:rPr lang="fi-FI" dirty="0"/>
              <a:t>Matala verensokeri esim. nuorilla alkoholista</a:t>
            </a:r>
            <a:br>
              <a:rPr lang="fi-FI" dirty="0"/>
            </a:br>
            <a:r>
              <a:rPr lang="fi-FI" dirty="0"/>
              <a:t>Simulaatio eli esittäminen, mielestäni kovin harvinaista tänä päivänä… Ja jos, niin sekin tapa ilmentää, että tarvitsee huolenpitoa.</a:t>
            </a:r>
          </a:p>
        </p:txBody>
      </p:sp>
      <p:sp>
        <p:nvSpPr>
          <p:cNvPr id="4" name="Slide Number Placeholder 3"/>
          <p:cNvSpPr>
            <a:spLocks noGrp="1"/>
          </p:cNvSpPr>
          <p:nvPr>
            <p:ph type="sldNum" sz="quarter" idx="5"/>
          </p:nvPr>
        </p:nvSpPr>
        <p:spPr/>
        <p:txBody>
          <a:bodyPr/>
          <a:lstStyle/>
          <a:p>
            <a:fld id="{D9D1C9AF-C8A2-E248-9C2D-AAFE8E0C60B5}" type="slidenum">
              <a:rPr lang="fi-FI" smtClean="0"/>
              <a:t>58</a:t>
            </a:fld>
            <a:endParaRPr lang="fi-FI"/>
          </a:p>
        </p:txBody>
      </p:sp>
    </p:spTree>
    <p:extLst>
      <p:ext uri="{BB962C8B-B14F-4D97-AF65-F5344CB8AC3E}">
        <p14:creationId xmlns:p14="http://schemas.microsoft.com/office/powerpoint/2010/main" val="649929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US" sz="1200" dirty="0">
                <a:latin typeface="Arial" panose="020B0604020202020204" pitchFamily="34" charset="0"/>
              </a:rPr>
              <a:t>Sairaustietoja nykyään myös tatuoidaan.</a:t>
            </a:r>
          </a:p>
          <a:p>
            <a:r>
              <a:rPr lang="fi-FI" altLang="en-US" sz="1200" dirty="0">
                <a:latin typeface="Arial" panose="020B0604020202020204" pitchFamily="34" charset="0"/>
              </a:rPr>
              <a:t>Käyttö: Mitä ottanut –edes aineryhmä, jotta voi päätellä riskejä</a:t>
            </a:r>
          </a:p>
          <a:p>
            <a:r>
              <a:rPr lang="fi-FI" altLang="en-US" sz="1200" dirty="0">
                <a:latin typeface="Arial" panose="020B0604020202020204" pitchFamily="34" charset="0"/>
              </a:rPr>
              <a:t>Koska –jos otettu juuri ennen tilan heikkenemistä, voi lisäapu olla tarpeen, koska tila vielä huononee. Jos aineen ottamisesta jo useita tunteja, tila todennäköisesti ei enää pahene.</a:t>
            </a:r>
          </a:p>
          <a:p>
            <a:r>
              <a:rPr lang="fi-FI" altLang="en-US" sz="1200" dirty="0">
                <a:latin typeface="Arial" panose="020B0604020202020204" pitchFamily="34" charset="0"/>
              </a:rPr>
              <a:t>Kuinka nopeasti – etenkin alkoholin ottamisnopeus vaikuttaa seuraamuksiin</a:t>
            </a:r>
          </a:p>
          <a:p>
            <a:r>
              <a:rPr lang="fi-FI" altLang="en-US" sz="1200" dirty="0">
                <a:latin typeface="Arial" panose="020B0604020202020204" pitchFamily="34" charset="0"/>
              </a:rPr>
              <a:t>Toleranssi – ainemäärät voivat olla moninkertaisia, jos käyttöä on ollut pidempään. Sellainen määrä puolestaan ”aloittavalle” on hengenvaarallinen.</a:t>
            </a:r>
          </a:p>
          <a:p>
            <a:r>
              <a:rPr lang="fi-FI" altLang="en-US" sz="1200" dirty="0">
                <a:latin typeface="Arial" panose="020B0604020202020204" pitchFamily="34" charset="0"/>
              </a:rPr>
              <a:t>Siis: ”Otin just ja en ole aiemmin käyttänyt” – voi olla kiire. ”On vaikutuksen huippu jo ohi ja </a:t>
            </a:r>
            <a:r>
              <a:rPr lang="fi-FI" altLang="en-US" sz="1200" dirty="0" err="1">
                <a:latin typeface="Arial" panose="020B0604020202020204" pitchFamily="34" charset="0"/>
              </a:rPr>
              <a:t>mä</a:t>
            </a:r>
            <a:r>
              <a:rPr lang="fi-FI" altLang="en-US" sz="1200" dirty="0">
                <a:latin typeface="Arial" panose="020B0604020202020204" pitchFamily="34" charset="0"/>
              </a:rPr>
              <a:t> olen tätä vetänyt jo vuosia” – </a:t>
            </a:r>
            <a:r>
              <a:rPr lang="fi-FI" altLang="en-US" sz="1200" dirty="0" err="1">
                <a:latin typeface="Arial" panose="020B0604020202020204" pitchFamily="34" charset="0"/>
              </a:rPr>
              <a:t>kattellaan</a:t>
            </a:r>
            <a:r>
              <a:rPr lang="fi-FI" altLang="en-US" sz="1200" dirty="0">
                <a:latin typeface="Arial" panose="020B0604020202020204" pitchFamily="34" charset="0"/>
              </a:rPr>
              <a:t> </a:t>
            </a:r>
            <a:r>
              <a:rPr lang="fi-FI" altLang="en-US" sz="1200" dirty="0">
                <a:latin typeface="Arial" panose="020B0604020202020204" pitchFamily="34" charset="0"/>
                <a:sym typeface="Wingdings" panose="05000000000000000000" pitchFamily="2" charset="2"/>
              </a:rPr>
              <a:t></a:t>
            </a:r>
            <a:endParaRPr lang="en-US" altLang="en-US" sz="1200" dirty="0">
              <a:latin typeface="Arial" panose="020B0604020202020204" pitchFamily="34" charset="0"/>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59</a:t>
            </a:fld>
            <a:endParaRPr lang="fi-FI"/>
          </a:p>
        </p:txBody>
      </p:sp>
    </p:spTree>
    <p:extLst>
      <p:ext uri="{BB962C8B-B14F-4D97-AF65-F5344CB8AC3E}">
        <p14:creationId xmlns:p14="http://schemas.microsoft.com/office/powerpoint/2010/main" val="18686836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US" sz="1200" dirty="0">
                <a:latin typeface="Arial" panose="020B0604020202020204" pitchFamily="34" charset="0"/>
              </a:rPr>
              <a:t>Kohonnut lämpötila voi </a:t>
            </a:r>
            <a:r>
              <a:rPr lang="fi-FI" altLang="en-US" sz="1200" dirty="0" err="1">
                <a:latin typeface="Arial" panose="020B0604020202020204" pitchFamily="34" charset="0"/>
              </a:rPr>
              <a:t>viiata</a:t>
            </a:r>
            <a:r>
              <a:rPr lang="fi-FI" altLang="en-US" sz="1200" dirty="0">
                <a:latin typeface="Arial" panose="020B0604020202020204" pitchFamily="34" charset="0"/>
              </a:rPr>
              <a:t> esim. ekstaasiin. Pistojäljet ovat usein kätkettyjä. Ihon laatu voi olla finninen esim. opiaattien käyttäjillä, jotka usein myös raapivat ihoaan (pintaverenkierron nopeutuessa). Doping-käyttäjillä paiseita. IV – käyttäjillä usein haavat yms. tulehtuvat myös helpommin. Silmät: pupillit, verestys jne.</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60</a:t>
            </a:fld>
            <a:endParaRPr lang="fi-FI"/>
          </a:p>
        </p:txBody>
      </p:sp>
    </p:spTree>
    <p:extLst>
      <p:ext uri="{BB962C8B-B14F-4D97-AF65-F5344CB8AC3E}">
        <p14:creationId xmlns:p14="http://schemas.microsoft.com/office/powerpoint/2010/main" val="4046937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US" sz="1400" dirty="0">
                <a:latin typeface="Arial" panose="020B0604020202020204" pitchFamily="34" charset="0"/>
              </a:rPr>
              <a:t>Verensokeri: </a:t>
            </a:r>
            <a:r>
              <a:rPr lang="fi-FI" sz="1200" b="0" kern="1200" dirty="0">
                <a:solidFill>
                  <a:schemeClr val="tx1"/>
                </a:solidFill>
                <a:effectLst/>
                <a:latin typeface="+mn-lt"/>
                <a:ea typeface="+mn-ea"/>
                <a:cs typeface="+mn-cs"/>
              </a:rPr>
              <a:t>Kun maksa polttaa alkoholia, se ei pysty samaan aikaan normaaliin sokerintuotantoon. Päihtyneenä ei ole ehkä muistanut syödä.</a:t>
            </a:r>
            <a:br>
              <a:rPr lang="fi-FI" sz="1200" b="0" kern="1200" dirty="0">
                <a:solidFill>
                  <a:schemeClr val="tx1"/>
                </a:solidFill>
                <a:effectLst/>
                <a:latin typeface="+mn-lt"/>
                <a:ea typeface="+mn-ea"/>
                <a:cs typeface="+mn-cs"/>
              </a:rPr>
            </a:br>
            <a:r>
              <a:rPr lang="fi-FI" sz="1200" b="0" kern="1200" dirty="0">
                <a:solidFill>
                  <a:schemeClr val="tx1"/>
                </a:solidFill>
                <a:effectLst/>
                <a:latin typeface="+mn-lt"/>
                <a:ea typeface="+mn-ea"/>
                <a:cs typeface="+mn-cs"/>
              </a:rPr>
              <a:t>M</a:t>
            </a:r>
            <a:r>
              <a:rPr lang="fi-FI" sz="1200" kern="1200" dirty="0">
                <a:solidFill>
                  <a:schemeClr val="tx1"/>
                </a:solidFill>
                <a:effectLst/>
                <a:latin typeface="+mn-lt"/>
                <a:ea typeface="+mn-ea"/>
                <a:cs typeface="+mn-cs"/>
              </a:rPr>
              <a:t>atala verensokeri on tavallisin poliklinikoissa todettu lasten ja nuorten alkoholimyrkytysoire ja alkoholin aiheuttaman tajuttomuuden tai kuoleman syy. </a:t>
            </a:r>
          </a:p>
          <a:p>
            <a:pPr eaLnBrk="1" hangingPunct="1"/>
            <a:r>
              <a:rPr lang="fi-FI" altLang="en-US" sz="1200" b="0" kern="1200" dirty="0">
                <a:solidFill>
                  <a:schemeClr val="tx1"/>
                </a:solidFill>
                <a:effectLst/>
                <a:latin typeface="+mn-lt"/>
                <a:ea typeface="+mn-ea"/>
                <a:cs typeface="+mn-cs"/>
              </a:rPr>
              <a:t>Kouristava autettava tarvitsee jatkohoitoa. Kouristelu ja esim. kylmästä täriseminen tulee osata erottaa.</a:t>
            </a:r>
            <a:endParaRPr lang="fi-FI" altLang="en-US" sz="1400" b="0" dirty="0">
              <a:latin typeface="Arial" panose="020B0604020202020204" pitchFamily="34" charset="0"/>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61</a:t>
            </a:fld>
            <a:endParaRPr lang="fi-FI"/>
          </a:p>
        </p:txBody>
      </p:sp>
    </p:spTree>
    <p:extLst>
      <p:ext uri="{BB962C8B-B14F-4D97-AF65-F5344CB8AC3E}">
        <p14:creationId xmlns:p14="http://schemas.microsoft.com/office/powerpoint/2010/main" val="90792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Korostakaa tämän tärkeyttä. Jos haluaa myöhemmin vaikka suorittaa jonkun laajemman koulutuskokonaisuuden, haluaa joskus todistuksen tai suoritusmerkinnän Sivikseen, on käytävä Lyytissä ilmoittamassa läsnäolonsa. </a:t>
            </a:r>
          </a:p>
          <a:p>
            <a:endParaRPr lang="fi-FI" dirty="0"/>
          </a:p>
          <a:p>
            <a:r>
              <a:rPr lang="fi-FI" dirty="0"/>
              <a:t>Viekää nettilinkki chatti-kenttään.</a:t>
            </a:r>
          </a:p>
        </p:txBody>
      </p:sp>
      <p:sp>
        <p:nvSpPr>
          <p:cNvPr id="4" name="Dian numeron paikkamerkki 3"/>
          <p:cNvSpPr>
            <a:spLocks noGrp="1"/>
          </p:cNvSpPr>
          <p:nvPr>
            <p:ph type="sldNum" sz="quarter" idx="5"/>
          </p:nvPr>
        </p:nvSpPr>
        <p:spPr/>
        <p:txBody>
          <a:bodyPr/>
          <a:lstStyle/>
          <a:p>
            <a:fld id="{D9D1C9AF-C8A2-E248-9C2D-AAFE8E0C60B5}" type="slidenum">
              <a:rPr lang="fi-FI" smtClean="0"/>
              <a:t>6</a:t>
            </a:fld>
            <a:endParaRPr lang="fi-FI"/>
          </a:p>
        </p:txBody>
      </p:sp>
    </p:spTree>
    <p:extLst>
      <p:ext uri="{BB962C8B-B14F-4D97-AF65-F5344CB8AC3E}">
        <p14:creationId xmlns:p14="http://schemas.microsoft.com/office/powerpoint/2010/main" val="22312747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400" dirty="0"/>
              <a:t>Erityisesti nuorilla maksan sokerituotanto häiriintyy, kun samalla polttaa alkoholia.</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62</a:t>
            </a:fld>
            <a:endParaRPr lang="fi-FI"/>
          </a:p>
        </p:txBody>
      </p:sp>
    </p:spTree>
    <p:extLst>
      <p:ext uri="{BB962C8B-B14F-4D97-AF65-F5344CB8AC3E}">
        <p14:creationId xmlns:p14="http://schemas.microsoft.com/office/powerpoint/2010/main" val="18911591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US" sz="1400" dirty="0">
                <a:latin typeface="Arial" panose="020B0604020202020204" pitchFamily="34" charset="0"/>
              </a:rPr>
              <a:t>Jos aika ei riitä, voi jättää pois. </a:t>
            </a:r>
          </a:p>
          <a:p>
            <a:pPr eaLnBrk="1" hangingPunct="1"/>
            <a:r>
              <a:rPr lang="fi-FI" altLang="en-US" sz="1400" dirty="0">
                <a:latin typeface="Arial" panose="020B0604020202020204" pitchFamily="34" charset="0"/>
              </a:rPr>
              <a:t>Alkoholia juoneen voi olla hyvä oksentaa, mutta ei saa oksennuttaa. Oksennusrefleksi voi jäädä ns. päälle.</a:t>
            </a:r>
            <a:br>
              <a:rPr lang="fi-FI" altLang="en-US" sz="1400" dirty="0">
                <a:latin typeface="Arial" panose="020B0604020202020204" pitchFamily="34" charset="0"/>
              </a:rPr>
            </a:br>
            <a:r>
              <a:rPr lang="fi-FI" altLang="en-US" sz="1400" dirty="0">
                <a:latin typeface="Arial" panose="020B0604020202020204" pitchFamily="34" charset="0"/>
              </a:rPr>
              <a:t>Ekstaasin käyttäjät saattavat kysyä C-vitamiinia ja magnesiumia.</a:t>
            </a:r>
          </a:p>
          <a:p>
            <a:pPr eaLnBrk="1" hangingPunct="1"/>
            <a:r>
              <a:rPr lang="fi-FI" altLang="en-US" sz="1400" dirty="0">
                <a:latin typeface="Arial" panose="020B0604020202020204" pitchFamily="34" charset="0"/>
              </a:rPr>
              <a:t>Hyvin matalla kynnyksellä kannattaa konsultoida 112 tai paikalla olevaa terveydenhuollon ammattilaista, ensivastetta, ensiapupäivystystä.</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63</a:t>
            </a:fld>
            <a:endParaRPr lang="fi-FI"/>
          </a:p>
        </p:txBody>
      </p:sp>
    </p:spTree>
    <p:extLst>
      <p:ext uri="{BB962C8B-B14F-4D97-AF65-F5344CB8AC3E}">
        <p14:creationId xmlns:p14="http://schemas.microsoft.com/office/powerpoint/2010/main" val="23492395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US" sz="1400" dirty="0">
                <a:latin typeface="Arial" panose="020B0604020202020204" pitchFamily="34" charset="0"/>
              </a:rPr>
              <a:t>Kertaus. Kaiken kiteyttävä kalvo </a:t>
            </a:r>
            <a:r>
              <a:rPr lang="fi-FI" altLang="en-US" sz="1400" dirty="0">
                <a:latin typeface="Arial" panose="020B0604020202020204" pitchFamily="34" charset="0"/>
                <a:sym typeface="Wingdings" panose="05000000000000000000" pitchFamily="2" charset="2"/>
              </a:rPr>
              <a:t></a:t>
            </a:r>
            <a:endParaRPr lang="fi-FI" altLang="en-US" sz="1400" dirty="0">
              <a:latin typeface="Arial" panose="020B0604020202020204" pitchFamily="34" charset="0"/>
            </a:endParaRPr>
          </a:p>
          <a:p>
            <a:pPr eaLnBrk="1" hangingPunct="1"/>
            <a:r>
              <a:rPr lang="fi-FI" altLang="en-US" sz="1400" dirty="0">
                <a:latin typeface="Arial" panose="020B0604020202020204" pitchFamily="34" charset="0"/>
              </a:rPr>
              <a:t>Lähestyminen: turvallinen ja kunnioittava. EI potkimista, lätkimistä tms.</a:t>
            </a:r>
          </a:p>
          <a:p>
            <a:pPr eaLnBrk="1" hangingPunct="1"/>
            <a:r>
              <a:rPr lang="fi-FI" altLang="en-US" sz="1400" dirty="0">
                <a:latin typeface="Arial" panose="020B0604020202020204" pitchFamily="34" charset="0"/>
              </a:rPr>
              <a:t>Heräteltävissä: perusohje aina ensin!, festareilla voimakkaampi herättäminen eli nostetaan </a:t>
            </a:r>
            <a:r>
              <a:rPr lang="fi-FI" altLang="en-US" sz="1400" dirty="0" err="1">
                <a:latin typeface="Arial" panose="020B0604020202020204" pitchFamily="34" charset="0"/>
              </a:rPr>
              <a:t>istuun</a:t>
            </a:r>
            <a:r>
              <a:rPr lang="fi-FI" altLang="en-US" sz="1400" dirty="0">
                <a:latin typeface="Arial" panose="020B0604020202020204" pitchFamily="34" charset="0"/>
              </a:rPr>
              <a:t> /kävelemään, festareilla yhteys ensiapuryhmään, selviämispisteellä mietitään kokeneiden/koulutettujen henkilöiden kanssa yhteistyössä tilaa arvioiden lisäavun tarvetta</a:t>
            </a:r>
          </a:p>
          <a:p>
            <a:pPr eaLnBrk="1" hangingPunct="1"/>
            <a:r>
              <a:rPr lang="fi-FI" altLang="en-US" sz="1400" dirty="0">
                <a:latin typeface="Arial" panose="020B0604020202020204" pitchFamily="34" charset="0"/>
              </a:rPr>
              <a:t>112: tulee jo kertoa, mistä päihteistä on kyse, JOS tietää. Muista selvittää osoite aina, missä ikinä liikutkin.</a:t>
            </a:r>
          </a:p>
          <a:p>
            <a:pPr eaLnBrk="1" hangingPunct="1"/>
            <a:r>
              <a:rPr lang="fi-FI" altLang="en-US" sz="1400" dirty="0">
                <a:latin typeface="Arial" panose="020B0604020202020204" pitchFamily="34" charset="0"/>
              </a:rPr>
              <a:t>Odotellessa: Selvittää hlön kavereilta, mitä on käyttänyt, kirjaa havaintoja annettavaksi sairaankuljetukselle.</a:t>
            </a:r>
          </a:p>
          <a:p>
            <a:pPr eaLnBrk="1" hangingPunct="1"/>
            <a:r>
              <a:rPr lang="fi-FI" altLang="en-US" sz="1400" dirty="0">
                <a:latin typeface="Arial" panose="020B0604020202020204" pitchFamily="34" charset="0"/>
              </a:rPr>
              <a:t>Erityispiirteet: Asiakkaan kertomus, ikä ja kunto, voivat muuttaa arviota merkittävästi.</a:t>
            </a:r>
          </a:p>
          <a:p>
            <a:pPr eaLnBrk="1" hangingPunct="1"/>
            <a:r>
              <a:rPr lang="fi-FI" altLang="en-US" sz="1400" dirty="0">
                <a:latin typeface="Arial" panose="020B0604020202020204" pitchFamily="34" charset="0"/>
              </a:rPr>
              <a:t>Seuranta: muuttuuko tila?</a:t>
            </a:r>
          </a:p>
          <a:p>
            <a:pPr eaLnBrk="1" hangingPunct="1"/>
            <a:r>
              <a:rPr lang="fi-FI" altLang="en-US" sz="1400" dirty="0">
                <a:latin typeface="Arial" panose="020B0604020202020204" pitchFamily="34" charset="0"/>
              </a:rPr>
              <a:t>Keskustelu: Jos tila vakaa, on keskustelu tärkeää, koko ihmisen elämää ajatellen kaikkein merkittävin vaihe.</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65</a:t>
            </a:fld>
            <a:endParaRPr lang="fi-FI"/>
          </a:p>
        </p:txBody>
      </p:sp>
    </p:spTree>
    <p:extLst>
      <p:ext uri="{BB962C8B-B14F-4D97-AF65-F5344CB8AC3E}">
        <p14:creationId xmlns:p14="http://schemas.microsoft.com/office/powerpoint/2010/main" val="12115676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US" sz="1400" dirty="0">
                <a:latin typeface="Arial" panose="020B0604020202020204" pitchFamily="34" charset="0"/>
              </a:rPr>
              <a:t>Viltti ympärillä voi luoda omaa tilaa ja rauhoittaa.</a:t>
            </a:r>
            <a:br>
              <a:rPr lang="fi-FI" altLang="en-US" sz="1400" dirty="0">
                <a:latin typeface="Arial" panose="020B0604020202020204" pitchFamily="34" charset="0"/>
              </a:rPr>
            </a:br>
            <a:r>
              <a:rPr lang="fi-FI" altLang="en-US" sz="1400" dirty="0">
                <a:latin typeface="Arial" panose="020B0604020202020204" pitchFamily="34" charset="0"/>
              </a:rPr>
              <a:t>Lasi vettä =&gt; hyvin normaalitoiminto voi palauttaa ”tähän todellisuuteen” ja luoda turvaa</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66</a:t>
            </a:fld>
            <a:endParaRPr lang="fi-FI"/>
          </a:p>
        </p:txBody>
      </p:sp>
    </p:spTree>
    <p:extLst>
      <p:ext uri="{BB962C8B-B14F-4D97-AF65-F5344CB8AC3E}">
        <p14:creationId xmlns:p14="http://schemas.microsoft.com/office/powerpoint/2010/main" val="32806058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sz="1400" dirty="0">
                <a:latin typeface="Arial" panose="020B0604020202020204" pitchFamily="34" charset="0"/>
              </a:rPr>
              <a:t>Tajuntaa muuttavia erityisesti: LSD, </a:t>
            </a:r>
            <a:r>
              <a:rPr lang="fi-FI" altLang="fi-FI" sz="1400" dirty="0" err="1">
                <a:latin typeface="Arial" panose="020B0604020202020204" pitchFamily="34" charset="0"/>
              </a:rPr>
              <a:t>psilosybiinisienet</a:t>
            </a:r>
            <a:r>
              <a:rPr lang="fi-FI" altLang="fi-FI" sz="1400" dirty="0">
                <a:latin typeface="Arial" panose="020B0604020202020204" pitchFamily="34" charset="0"/>
              </a:rPr>
              <a:t>, 2-CB ja DMT (+MDMA). </a:t>
            </a:r>
            <a:r>
              <a:rPr lang="fi-FI" altLang="fi-FI" sz="1400" dirty="0" err="1">
                <a:latin typeface="Arial" panose="020B0604020202020204" pitchFamily="34" charset="0"/>
              </a:rPr>
              <a:t>Stressihormooni</a:t>
            </a:r>
            <a:r>
              <a:rPr lang="fi-FI" altLang="fi-FI" sz="1400" dirty="0">
                <a:latin typeface="Arial" panose="020B0604020202020204" pitchFamily="34" charset="0"/>
              </a:rPr>
              <a:t> ja verenpaine nousevat. Näiden seurauksia </a:t>
            </a:r>
            <a:r>
              <a:rPr lang="fi-FI" altLang="fi-FI" sz="1400" dirty="0" err="1">
                <a:latin typeface="Arial" panose="020B0604020202020204" pitchFamily="34" charset="0"/>
              </a:rPr>
              <a:t>lukuunottamatta</a:t>
            </a:r>
            <a:r>
              <a:rPr lang="fi-FI" altLang="fi-FI" sz="1400" dirty="0">
                <a:latin typeface="Arial" panose="020B0604020202020204" pitchFamily="34" charset="0"/>
              </a:rPr>
              <a:t>, tila ei ole sinällään myrkyllinen tai vaarallinen. Sen sijaan yhteiskäytössä ristikkäisvaikutukset voivat olla vaarallisia.</a:t>
            </a:r>
          </a:p>
          <a:p>
            <a:r>
              <a:rPr lang="fi-FI" altLang="fi-FI" sz="1400" dirty="0">
                <a:latin typeface="Arial" panose="020B0604020202020204" pitchFamily="34" charset="0"/>
              </a:rPr>
              <a:t>Ihminen tarvitsee lisäapua, jos olotila ja tunteet eivät häviä päihtymyksen jälkeen. Tämä kuitenkin harvinaista.</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67</a:t>
            </a:fld>
            <a:endParaRPr lang="fi-FI"/>
          </a:p>
        </p:txBody>
      </p:sp>
    </p:spTree>
    <p:extLst>
      <p:ext uri="{BB962C8B-B14F-4D97-AF65-F5344CB8AC3E}">
        <p14:creationId xmlns:p14="http://schemas.microsoft.com/office/powerpoint/2010/main" val="15026713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US" sz="1400" dirty="0"/>
              <a:t>Älä käytä, jos kuitenkin käytät</a:t>
            </a:r>
          </a:p>
          <a:p>
            <a:pPr eaLnBrk="1" hangingPunct="1"/>
            <a:r>
              <a:rPr lang="fi-FI" altLang="en-US" sz="1400" dirty="0"/>
              <a:t>Tiedä aineiden riskit (mikä lamaa, mikä yhteiskäyttö on hengenvaarallista, oma toleranssi)</a:t>
            </a:r>
          </a:p>
          <a:p>
            <a:pPr eaLnBrk="1" hangingPunct="1"/>
            <a:r>
              <a:rPr lang="fi-FI" altLang="en-US" sz="1400" dirty="0"/>
              <a:t>Yhteiset värkit = käyttövälineet = ruisku, neula, huom. myös neste, filtteri, klikkikupit jne.</a:t>
            </a:r>
          </a:p>
          <a:p>
            <a:pPr eaLnBrk="1" hangingPunct="1"/>
            <a:r>
              <a:rPr lang="fi-FI" altLang="en-US" sz="1400" dirty="0"/>
              <a:t>Puhdistus: uusi on puhtain, keittäminen n. 20 min., kloriittineste 2 x ½ minuuttia jne.</a:t>
            </a:r>
          </a:p>
          <a:p>
            <a:pPr eaLnBrk="1" hangingPunct="1"/>
            <a:r>
              <a:rPr lang="fi-FI" altLang="en-US" sz="1400" dirty="0"/>
              <a:t>Käyttäjät (ja heidän kumppanit, läheiset, lapset) saavat maksutta A ja B-hepatiitti rokotteen.</a:t>
            </a:r>
          </a:p>
          <a:p>
            <a:pPr eaLnBrk="1" hangingPunct="1"/>
            <a:r>
              <a:rPr lang="fi-FI" altLang="en-US" sz="1400" dirty="0"/>
              <a:t>Kondomi…</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69</a:t>
            </a:fld>
            <a:endParaRPr lang="fi-FI"/>
          </a:p>
        </p:txBody>
      </p:sp>
    </p:spTree>
    <p:extLst>
      <p:ext uri="{BB962C8B-B14F-4D97-AF65-F5344CB8AC3E}">
        <p14:creationId xmlns:p14="http://schemas.microsoft.com/office/powerpoint/2010/main" val="13313391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US" sz="1400" b="1" dirty="0"/>
              <a:t>Katsokaa pistämishygienia-video, jos vaan mahdollista. Kaksi viestiä: 1. ohjeet turvallisempaan pistämiseen, 2. käyttävillä ihmisillä on oma yhdistys, joka on tehnyt tämän videon.</a:t>
            </a:r>
          </a:p>
          <a:p>
            <a:pPr eaLnBrk="1" hangingPunct="1"/>
            <a:r>
              <a:rPr lang="fi-FI" altLang="en-US" sz="1400" dirty="0"/>
              <a:t>Keskustelkaa miten välineet hävitetään oikein. Käyttäjät vievät neulojen ja ruiskujen vaihtopisteisiin tai apteekkeihin. Muut laittavat läpäisemättömään astiaan ja vievät apteekkiin tai </a:t>
            </a:r>
            <a:r>
              <a:rPr lang="fi-FI" altLang="en-US" sz="1400" dirty="0" err="1"/>
              <a:t>tk:hon</a:t>
            </a:r>
            <a:r>
              <a:rPr lang="fi-FI" altLang="en-US" sz="1400" dirty="0"/>
              <a:t>.</a:t>
            </a:r>
          </a:p>
          <a:p>
            <a:pPr eaLnBrk="1" hangingPunct="1"/>
            <a:r>
              <a:rPr lang="fi-FI" altLang="en-US" sz="1400" dirty="0"/>
              <a:t>Hammashygienia: vastustuskyky laskee ja esim. vuotavista ikenistä virukset pääsevät hyvin elimistöön. Ruokalista sisältää usein paljon makeita välipaloja. Aineet lisäävät makeanhimoa, vähentävät syljen eritystä, oksentelu syövyttää jne. Hampaiden pesu, </a:t>
            </a:r>
            <a:r>
              <a:rPr lang="fi-FI" altLang="en-US" sz="1400" dirty="0" err="1"/>
              <a:t>xylitol</a:t>
            </a:r>
            <a:r>
              <a:rPr lang="fi-FI" altLang="en-US" sz="1400" dirty="0"/>
              <a:t>, juusto jne. </a:t>
            </a:r>
          </a:p>
          <a:p>
            <a:pPr eaLnBrk="1" hangingPunct="1"/>
            <a:r>
              <a:rPr lang="fi-FI" altLang="en-US" sz="1400" dirty="0"/>
              <a:t>Video turvallisesta pistämisestä kotiläksyksi: https://www.youtube.com/watch?v=JkgXd3dS7NQ&amp;has_verified=1</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70</a:t>
            </a:fld>
            <a:endParaRPr lang="fi-FI"/>
          </a:p>
        </p:txBody>
      </p:sp>
    </p:spTree>
    <p:extLst>
      <p:ext uri="{BB962C8B-B14F-4D97-AF65-F5344CB8AC3E}">
        <p14:creationId xmlns:p14="http://schemas.microsoft.com/office/powerpoint/2010/main" val="37511401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fi-FI" altLang="en-US" sz="1400" dirty="0"/>
          </a:p>
          <a:p>
            <a:pPr eaLnBrk="1" hangingPunct="1"/>
            <a:r>
              <a:rPr lang="fi-FI" altLang="en-US" sz="1400" dirty="0"/>
              <a:t>MUISTA: Tarttumisriski on pieni. Normaalissa elämässä tartuntariski on yleensä suurempi, kun mitä vapaaehtoisena. Rokotteita ei nähdä tarpeelliseksi vapaaehtoisille.</a:t>
            </a:r>
          </a:p>
          <a:p>
            <a:pPr eaLnBrk="1" hangingPunct="1"/>
            <a:endParaRPr lang="fi-FI" altLang="en-US" sz="1400" dirty="0"/>
          </a:p>
          <a:p>
            <a:pPr eaLnBrk="1" hangingPunct="1"/>
            <a:r>
              <a:rPr lang="fi-FI" altLang="en-US" sz="1400" dirty="0"/>
              <a:t>A-hepatiitti ruuasta, B seksin tai veren kautta ja C yleisimmin veren kautta. D ja E harvinaisempia. Vain A:han ja B:hen rokote.</a:t>
            </a:r>
          </a:p>
          <a:p>
            <a:pPr eaLnBrk="1" hangingPunct="1"/>
            <a:r>
              <a:rPr lang="fi-FI" altLang="en-US" sz="1400" b="1" dirty="0"/>
              <a:t>Ihon läpäisytilanteessa tarttumisriksi NOIN HBV 5-25 %, HCV 1-5 % ja hiv 0,3 %.</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71</a:t>
            </a:fld>
            <a:endParaRPr lang="fi-FI"/>
          </a:p>
        </p:txBody>
      </p:sp>
    </p:spTree>
    <p:extLst>
      <p:ext uri="{BB962C8B-B14F-4D97-AF65-F5344CB8AC3E}">
        <p14:creationId xmlns:p14="http://schemas.microsoft.com/office/powerpoint/2010/main" val="2083788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US" sz="1400" dirty="0"/>
              <a:t>Kannattaa muistuttaa, että tarttumisriski on kuitenkin hyvin pieni. Ei kannata siis ”panikoida”, mutta altistuksen jälkeen asia kannattaa tarkistaa ottamalla yhteyttä terveyskeskukseen, jossa lääkäri arvioi tartunnan riskiä ja jatkotoimenpiteiden tarpeellisuutta.</a:t>
            </a:r>
          </a:p>
          <a:p>
            <a:pPr eaLnBrk="1" hangingPunct="1"/>
            <a:r>
              <a:rPr lang="fi-FI" altLang="en-US" sz="1400" dirty="0"/>
              <a:t>Lääkäriä kiinnostaa tapahtuma-aika, tilanne ja onko lähteen/tartuttajan sairauksista tietoa.</a:t>
            </a:r>
          </a:p>
          <a:p>
            <a:pPr eaLnBrk="1" hangingPunct="1"/>
            <a:r>
              <a:rPr lang="fi-FI" altLang="en-US" sz="1400" dirty="0"/>
              <a:t>Piiritoimistot ja Kati seuraavat myös tilannetta.</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72</a:t>
            </a:fld>
            <a:endParaRPr lang="fi-FI"/>
          </a:p>
        </p:txBody>
      </p:sp>
    </p:spTree>
    <p:extLst>
      <p:ext uri="{BB962C8B-B14F-4D97-AF65-F5344CB8AC3E}">
        <p14:creationId xmlns:p14="http://schemas.microsoft.com/office/powerpoint/2010/main" val="37357740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US" sz="1400" dirty="0">
                <a:sym typeface="Wingdings" panose="05000000000000000000" pitchFamily="2" charset="2"/>
              </a:rPr>
              <a:t>Lisätietoja: Päihdelinkissä erilaisia tietotestejä: </a:t>
            </a:r>
            <a:r>
              <a:rPr lang="fi-FI" altLang="en-US" sz="1400" dirty="0" err="1">
                <a:sym typeface="Wingdings" panose="05000000000000000000" pitchFamily="2" charset="2"/>
              </a:rPr>
              <a:t>https</a:t>
            </a:r>
            <a:r>
              <a:rPr lang="fi-FI" altLang="en-US" sz="1400" dirty="0">
                <a:sym typeface="Wingdings" panose="05000000000000000000" pitchFamily="2" charset="2"/>
              </a:rPr>
              <a:t>://</a:t>
            </a:r>
            <a:r>
              <a:rPr lang="fi-FI" altLang="en-US" sz="1400" dirty="0" err="1">
                <a:sym typeface="Wingdings" panose="05000000000000000000" pitchFamily="2" charset="2"/>
              </a:rPr>
              <a:t>www.paihdelinkki.fi</a:t>
            </a:r>
            <a:r>
              <a:rPr lang="fi-FI" altLang="en-US" sz="1400" dirty="0">
                <a:sym typeface="Wingdings" panose="05000000000000000000" pitchFamily="2" charset="2"/>
              </a:rPr>
              <a:t>/</a:t>
            </a:r>
            <a:r>
              <a:rPr lang="fi-FI" altLang="en-US" sz="1400" dirty="0" err="1">
                <a:sym typeface="Wingdings" panose="05000000000000000000" pitchFamily="2" charset="2"/>
              </a:rPr>
              <a:t>fi</a:t>
            </a:r>
            <a:r>
              <a:rPr lang="fi-FI" altLang="en-US" sz="1400" dirty="0">
                <a:sym typeface="Wingdings" panose="05000000000000000000" pitchFamily="2" charset="2"/>
              </a:rPr>
              <a:t>/tietopankki/tietovisat</a:t>
            </a:r>
          </a:p>
          <a:p>
            <a:pPr eaLnBrk="1" hangingPunct="1"/>
            <a:r>
              <a:rPr lang="fi-FI" altLang="en-US" sz="1400" dirty="0">
                <a:sym typeface="Wingdings" panose="05000000000000000000" pitchFamily="2" charset="2"/>
              </a:rPr>
              <a:t>Välineet särmäastiaan, pulloon tai metallitölkkiin. </a:t>
            </a:r>
          </a:p>
          <a:p>
            <a:pPr eaLnBrk="1" hangingPunct="1"/>
            <a:endParaRPr lang="fi-FI" altLang="en-US" sz="1400" dirty="0">
              <a:sym typeface="Wingdings" panose="05000000000000000000" pitchFamily="2" charset="2"/>
            </a:endParaRPr>
          </a:p>
          <a:p>
            <a:pPr eaLnBrk="1" hangingPunct="1"/>
            <a:r>
              <a:rPr lang="fi-FI" altLang="en-US" sz="1400" dirty="0"/>
              <a:t>Nämä pitää muistaa itse ja kertoa festareilla erityisesti piikkihuumeita käyttäville ihmisille, mutta myös muille.</a:t>
            </a:r>
          </a:p>
          <a:p>
            <a:pPr eaLnBrk="1" hangingPunct="1"/>
            <a:endParaRPr lang="fi-FI" altLang="en-US" sz="1400" dirty="0"/>
          </a:p>
          <a:p>
            <a:pPr eaLnBrk="1" hangingPunct="1"/>
            <a:r>
              <a:rPr lang="fi-FI" altLang="en-US" sz="1400" dirty="0"/>
              <a:t>Jo ennen päivystystä kannattaa huolehtia käsien hyvästä kunnosta. (Kosteusrasva, ei haavoja tai ne peitetty jne.)</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73</a:t>
            </a:fld>
            <a:endParaRPr lang="fi-FI"/>
          </a:p>
        </p:txBody>
      </p:sp>
    </p:spTree>
    <p:extLst>
      <p:ext uri="{BB962C8B-B14F-4D97-AF65-F5344CB8AC3E}">
        <p14:creationId xmlns:p14="http://schemas.microsoft.com/office/powerpoint/2010/main" val="2090898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a:t>Tämä dia lähinnä etäkoulutuksia varten.</a:t>
            </a:r>
          </a:p>
          <a:p>
            <a:r>
              <a:rPr lang="fi-FI" sz="1200" dirty="0"/>
              <a:t>’Halutessasi voit lisätä tähän kouluttajien kuvat, ellette halua käyttää videota koulutuksen aikana, ainakin esittelyvaiheessa.</a:t>
            </a:r>
          </a:p>
          <a:p>
            <a:r>
              <a:rPr lang="fi-FI" sz="1200" b="1" dirty="0"/>
              <a:t>Muistuttakaa, että Lyytiin pitää ilmoittaa läsnäolo. Jos se ei onnistu, voi nimen lähettää kati.laitila@redcross.fi</a:t>
            </a:r>
          </a:p>
          <a:p>
            <a:endParaRPr lang="fi-FI" sz="1200" dirty="0"/>
          </a:p>
          <a:p>
            <a:r>
              <a:rPr lang="fi-FI" sz="1200" dirty="0"/>
              <a:t>Sopikaa:</a:t>
            </a:r>
            <a:br>
              <a:rPr lang="fi-FI" sz="1200" dirty="0"/>
            </a:br>
            <a:r>
              <a:rPr lang="fi-FI" sz="1200" dirty="0"/>
              <a:t>Miten kysytään/kommentoidaan: nostamalla käsi ylös ja sanomalla sitten ääneen, pyytämällä puheenvuoroa chatin kautta, kommentoimalla </a:t>
            </a:r>
            <a:r>
              <a:rPr lang="fi-FI" sz="1200" dirty="0" err="1"/>
              <a:t>chatissa</a:t>
            </a:r>
            <a:r>
              <a:rPr lang="fi-FI" sz="1200" dirty="0"/>
              <a:t> vai vaan osallistumalla avaamalla mikin. (Riippuen osallistujamäärästä ja kouluttajien toiveista.)</a:t>
            </a:r>
          </a:p>
          <a:p>
            <a:r>
              <a:rPr lang="fi-FI" sz="1200" dirty="0"/>
              <a:t>Jos nauhoitatte webinaarin, kertokaa, että puhe ja diat </a:t>
            </a:r>
            <a:r>
              <a:rPr lang="fi-FI" sz="1200" dirty="0" err="1"/>
              <a:t>nauhoittuvat</a:t>
            </a:r>
            <a:r>
              <a:rPr lang="fi-FI" sz="1200" dirty="0"/>
              <a:t>, mutta chatin toiminta ei.</a:t>
            </a:r>
          </a:p>
          <a:p>
            <a:r>
              <a:rPr lang="fi-FI" sz="1200" dirty="0"/>
              <a:t>Toiveena mikkien ja videoiden kiinnipitäminen koulutuksen aikana. (Riippuen toki kaistatilasta ja osallistujamäärästä.)</a:t>
            </a:r>
          </a:p>
          <a:p>
            <a:endParaRPr lang="fi-FI" sz="1200" dirty="0"/>
          </a:p>
          <a:p>
            <a:r>
              <a:rPr lang="fi-FI" sz="1200" dirty="0"/>
              <a:t>Kouluttajat:</a:t>
            </a:r>
            <a:br>
              <a:rPr lang="fi-FI" sz="1200" dirty="0"/>
            </a:br>
            <a:r>
              <a:rPr lang="fi-FI" sz="1200" dirty="0"/>
              <a:t>Kirjatkaa osallistujat, sillä ilmoittautuneista ei useinkaan kaikki ole paikalla. </a:t>
            </a:r>
          </a:p>
          <a:p>
            <a:r>
              <a:rPr lang="fi-FI" sz="1200" dirty="0"/>
              <a:t>Sopikaa, että toinen seuraa </a:t>
            </a:r>
            <a:r>
              <a:rPr lang="fi-FI" sz="1200" dirty="0" err="1"/>
              <a:t>chattia</a:t>
            </a:r>
            <a:r>
              <a:rPr lang="fi-FI" sz="1200" dirty="0"/>
              <a:t> toisen kouluttaessa ja että seuraaja esim. sulkee osallistujien mikkejä, jos ne vahingossa aukeavat ja äänet häiritsevät.</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7</a:t>
            </a:fld>
            <a:endParaRPr lang="fi-FI"/>
          </a:p>
        </p:txBody>
      </p:sp>
    </p:spTree>
    <p:extLst>
      <p:ext uri="{BB962C8B-B14F-4D97-AF65-F5344CB8AC3E}">
        <p14:creationId xmlns:p14="http://schemas.microsoft.com/office/powerpoint/2010/main" val="10655233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74</a:t>
            </a:fld>
            <a:endParaRPr lang="fi-FI"/>
          </a:p>
        </p:txBody>
      </p:sp>
    </p:spTree>
    <p:extLst>
      <p:ext uri="{BB962C8B-B14F-4D97-AF65-F5344CB8AC3E}">
        <p14:creationId xmlns:p14="http://schemas.microsoft.com/office/powerpoint/2010/main" val="6537056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75</a:t>
            </a:fld>
            <a:endParaRPr lang="fi-FI"/>
          </a:p>
        </p:txBody>
      </p:sp>
    </p:spTree>
    <p:extLst>
      <p:ext uri="{BB962C8B-B14F-4D97-AF65-F5344CB8AC3E}">
        <p14:creationId xmlns:p14="http://schemas.microsoft.com/office/powerpoint/2010/main" val="41240028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76</a:t>
            </a:fld>
            <a:endParaRPr lang="fi-FI"/>
          </a:p>
        </p:txBody>
      </p:sp>
    </p:spTree>
    <p:extLst>
      <p:ext uri="{BB962C8B-B14F-4D97-AF65-F5344CB8AC3E}">
        <p14:creationId xmlns:p14="http://schemas.microsoft.com/office/powerpoint/2010/main" val="35269143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Suosittele myös ensiapukursseja ja henkisen tuen koulutusta. Myös seksuaaliterveyden kursseista on hyötyä.</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77</a:t>
            </a:fld>
            <a:endParaRPr lang="fi-FI"/>
          </a:p>
        </p:txBody>
      </p:sp>
    </p:spTree>
    <p:extLst>
      <p:ext uri="{BB962C8B-B14F-4D97-AF65-F5344CB8AC3E}">
        <p14:creationId xmlns:p14="http://schemas.microsoft.com/office/powerpoint/2010/main" val="28196908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78</a:t>
            </a:fld>
            <a:endParaRPr lang="fi-FI"/>
          </a:p>
        </p:txBody>
      </p:sp>
    </p:spTree>
    <p:extLst>
      <p:ext uri="{BB962C8B-B14F-4D97-AF65-F5344CB8AC3E}">
        <p14:creationId xmlns:p14="http://schemas.microsoft.com/office/powerpoint/2010/main" val="3975510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79</a:t>
            </a:fld>
            <a:endParaRPr lang="fi-FI"/>
          </a:p>
        </p:txBody>
      </p:sp>
    </p:spTree>
    <p:extLst>
      <p:ext uri="{BB962C8B-B14F-4D97-AF65-F5344CB8AC3E}">
        <p14:creationId xmlns:p14="http://schemas.microsoft.com/office/powerpoint/2010/main" val="7885881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81</a:t>
            </a:fld>
            <a:endParaRPr lang="fi-FI"/>
          </a:p>
        </p:txBody>
      </p:sp>
    </p:spTree>
    <p:extLst>
      <p:ext uri="{BB962C8B-B14F-4D97-AF65-F5344CB8AC3E}">
        <p14:creationId xmlns:p14="http://schemas.microsoft.com/office/powerpoint/2010/main" val="27836602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Korostakaa tämän tärkeyttä. Jos haluaa myöhemmin vaikka suorittaa jonkun laajemman koulutuskokonaisuuden, haluaa joskus todistuksen tai suoritusmerkinnän Sivikseen, on käytävä Lyytissä ilmoittamassa läsnäolonsa. </a:t>
            </a:r>
          </a:p>
          <a:p>
            <a:endParaRPr lang="fi-FI" dirty="0"/>
          </a:p>
          <a:p>
            <a:r>
              <a:rPr lang="fi-FI" dirty="0"/>
              <a:t>Viekää nettilinkki chatti-kenttään.</a:t>
            </a:r>
          </a:p>
        </p:txBody>
      </p:sp>
      <p:sp>
        <p:nvSpPr>
          <p:cNvPr id="4" name="Dian numeron paikkamerkki 3"/>
          <p:cNvSpPr>
            <a:spLocks noGrp="1"/>
          </p:cNvSpPr>
          <p:nvPr>
            <p:ph type="sldNum" sz="quarter" idx="5"/>
          </p:nvPr>
        </p:nvSpPr>
        <p:spPr/>
        <p:txBody>
          <a:bodyPr/>
          <a:lstStyle/>
          <a:p>
            <a:fld id="{D9D1C9AF-C8A2-E248-9C2D-AAFE8E0C60B5}" type="slidenum">
              <a:rPr lang="fi-FI" smtClean="0"/>
              <a:t>82</a:t>
            </a:fld>
            <a:endParaRPr lang="fi-FI"/>
          </a:p>
        </p:txBody>
      </p:sp>
    </p:spTree>
    <p:extLst>
      <p:ext uri="{BB962C8B-B14F-4D97-AF65-F5344CB8AC3E}">
        <p14:creationId xmlns:p14="http://schemas.microsoft.com/office/powerpoint/2010/main" val="9605264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84</a:t>
            </a:fld>
            <a:endParaRPr lang="fi-FI"/>
          </a:p>
        </p:txBody>
      </p:sp>
    </p:spTree>
    <p:extLst>
      <p:ext uri="{BB962C8B-B14F-4D97-AF65-F5344CB8AC3E}">
        <p14:creationId xmlns:p14="http://schemas.microsoft.com/office/powerpoint/2010/main" val="31582143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US" dirty="0"/>
              <a:t>Varadia, jos joku kysyy, mikä </a:t>
            </a:r>
            <a:r>
              <a:rPr lang="fi-FI" altLang="en-US" dirty="0" err="1"/>
              <a:t>VarPu</a:t>
            </a:r>
            <a:r>
              <a:rPr lang="fi-FI" altLang="en-US" dirty="0"/>
              <a:t>-malli on.</a:t>
            </a:r>
          </a:p>
          <a:p>
            <a:pPr eaLnBrk="1" hangingPunct="1"/>
            <a:r>
              <a:rPr lang="fi-FI" altLang="en-US" dirty="0"/>
              <a:t>SPR:n </a:t>
            </a:r>
            <a:r>
              <a:rPr lang="fi-FI" altLang="en-US" dirty="0" err="1"/>
              <a:t>VarPu</a:t>
            </a:r>
            <a:r>
              <a:rPr lang="fi-FI" altLang="en-US"/>
              <a:t>-malli valmentaa kunnioittaviin ja vaikuttaviin keskusteluihin.</a:t>
            </a:r>
            <a:endParaRPr lang="fi-FI" altLang="en-US" dirty="0"/>
          </a:p>
        </p:txBody>
      </p:sp>
      <p:sp>
        <p:nvSpPr>
          <p:cNvPr id="4" name="Slide Number Placeholder 3"/>
          <p:cNvSpPr>
            <a:spLocks noGrp="1"/>
          </p:cNvSpPr>
          <p:nvPr>
            <p:ph type="sldNum" sz="quarter" idx="5"/>
          </p:nvPr>
        </p:nvSpPr>
        <p:spPr/>
        <p:txBody>
          <a:bodyPr/>
          <a:lstStyle/>
          <a:p>
            <a:fld id="{D9D1C9AF-C8A2-E248-9C2D-AAFE8E0C60B5}" type="slidenum">
              <a:rPr lang="fi-FI" smtClean="0"/>
              <a:t>85</a:t>
            </a:fld>
            <a:endParaRPr lang="fi-FI"/>
          </a:p>
        </p:txBody>
      </p:sp>
    </p:spTree>
    <p:extLst>
      <p:ext uri="{BB962C8B-B14F-4D97-AF65-F5344CB8AC3E}">
        <p14:creationId xmlns:p14="http://schemas.microsoft.com/office/powerpoint/2010/main" val="34938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latin typeface="Arial" panose="020B0604020202020204" pitchFamily="34" charset="0"/>
              </a:rPr>
              <a:t>Tilastot</a:t>
            </a:r>
            <a:r>
              <a:rPr lang="en-US" altLang="en-US" dirty="0">
                <a:latin typeface="Arial" panose="020B0604020202020204" pitchFamily="34" charset="0"/>
              </a:rPr>
              <a:t> </a:t>
            </a:r>
            <a:r>
              <a:rPr lang="en-US" altLang="en-US" dirty="0" err="1">
                <a:latin typeface="Arial" panose="020B0604020202020204" pitchFamily="34" charset="0"/>
              </a:rPr>
              <a:t>antavat</a:t>
            </a:r>
            <a:r>
              <a:rPr lang="en-US" altLang="en-US" dirty="0">
                <a:latin typeface="Arial" panose="020B0604020202020204" pitchFamily="34" charset="0"/>
              </a:rPr>
              <a:t> </a:t>
            </a:r>
            <a:r>
              <a:rPr lang="en-US" altLang="en-US" dirty="0" err="1">
                <a:latin typeface="Arial" panose="020B0604020202020204" pitchFamily="34" charset="0"/>
              </a:rPr>
              <a:t>suuntaa</a:t>
            </a:r>
            <a:r>
              <a:rPr lang="en-US" altLang="en-US" dirty="0">
                <a:latin typeface="Arial" panose="020B0604020202020204" pitchFamily="34" charset="0"/>
              </a:rPr>
              <a:t> </a:t>
            </a:r>
            <a:r>
              <a:rPr lang="en-US" altLang="en-US" dirty="0" err="1">
                <a:latin typeface="Arial" panose="020B0604020202020204" pitchFamily="34" charset="0"/>
              </a:rPr>
              <a:t>tilanteen</a:t>
            </a:r>
            <a:r>
              <a:rPr lang="en-US" altLang="en-US" dirty="0">
                <a:latin typeface="Arial" panose="020B0604020202020204" pitchFamily="34" charset="0"/>
              </a:rPr>
              <a:t> </a:t>
            </a:r>
            <a:r>
              <a:rPr lang="en-US" altLang="en-US" dirty="0" err="1">
                <a:latin typeface="Arial" panose="020B0604020202020204" pitchFamily="34" charset="0"/>
              </a:rPr>
              <a:t>kehittymisestä</a:t>
            </a:r>
            <a:r>
              <a:rPr lang="en-US" altLang="en-US" dirty="0">
                <a:latin typeface="Arial" panose="020B0604020202020204" pitchFamily="34" charset="0"/>
              </a:rPr>
              <a:t>. </a:t>
            </a:r>
            <a:r>
              <a:rPr lang="en-US" altLang="en-US" dirty="0" err="1">
                <a:latin typeface="Arial" panose="020B0604020202020204" pitchFamily="34" charset="0"/>
              </a:rPr>
              <a:t>Tilastoissa</a:t>
            </a:r>
            <a:r>
              <a:rPr lang="en-US" altLang="en-US" dirty="0">
                <a:latin typeface="Arial" panose="020B0604020202020204" pitchFamily="34" charset="0"/>
              </a:rPr>
              <a:t> on </a:t>
            </a:r>
            <a:r>
              <a:rPr lang="en-US" altLang="en-US" dirty="0" err="1">
                <a:latin typeface="Arial" panose="020B0604020202020204" pitchFamily="34" charset="0"/>
              </a:rPr>
              <a:t>kuitenkin</a:t>
            </a:r>
            <a:r>
              <a:rPr lang="en-US" altLang="en-US" dirty="0">
                <a:latin typeface="Arial" panose="020B0604020202020204" pitchFamily="34" charset="0"/>
              </a:rPr>
              <a:t> </a:t>
            </a:r>
            <a:r>
              <a:rPr lang="en-US" altLang="en-US" dirty="0" err="1">
                <a:latin typeface="Arial" panose="020B0604020202020204" pitchFamily="34" charset="0"/>
              </a:rPr>
              <a:t>usein</a:t>
            </a:r>
            <a:r>
              <a:rPr lang="en-US" altLang="en-US" dirty="0">
                <a:latin typeface="Arial" panose="020B0604020202020204" pitchFamily="34" charset="0"/>
              </a:rPr>
              <a:t> </a:t>
            </a:r>
            <a:r>
              <a:rPr lang="en-US" altLang="en-US" dirty="0" err="1">
                <a:latin typeface="Arial" panose="020B0604020202020204" pitchFamily="34" charset="0"/>
              </a:rPr>
              <a:t>erilaisia</a:t>
            </a:r>
            <a:r>
              <a:rPr lang="en-US" altLang="en-US" dirty="0">
                <a:latin typeface="Arial" panose="020B0604020202020204" pitchFamily="34" charset="0"/>
              </a:rPr>
              <a:t> </a:t>
            </a:r>
            <a:r>
              <a:rPr lang="en-US" altLang="en-US" dirty="0" err="1">
                <a:latin typeface="Arial" panose="020B0604020202020204" pitchFamily="34" charset="0"/>
              </a:rPr>
              <a:t>virhemarginaaleja</a:t>
            </a:r>
            <a:r>
              <a:rPr lang="en-US" altLang="en-US" dirty="0">
                <a:latin typeface="Arial" panose="020B0604020202020204" pitchFamily="34" charset="0"/>
              </a:rPr>
              <a:t>.</a:t>
            </a:r>
          </a:p>
          <a:p>
            <a:endParaRPr lang="en-US" altLang="en-US" dirty="0">
              <a:latin typeface="Arial" panose="020B0604020202020204" pitchFamily="34" charset="0"/>
            </a:endParaRPr>
          </a:p>
          <a:p>
            <a:r>
              <a:rPr lang="en-US" altLang="en-US" dirty="0" err="1">
                <a:latin typeface="Arial" panose="020B0604020202020204" pitchFamily="34" charset="0"/>
              </a:rPr>
              <a:t>Yleisiä</a:t>
            </a:r>
            <a:r>
              <a:rPr lang="en-US" altLang="en-US" dirty="0">
                <a:latin typeface="Arial" panose="020B0604020202020204" pitchFamily="34" charset="0"/>
              </a:rPr>
              <a:t> </a:t>
            </a:r>
            <a:r>
              <a:rPr lang="en-US" altLang="en-US" dirty="0" err="1">
                <a:latin typeface="Arial" panose="020B0604020202020204" pitchFamily="34" charset="0"/>
              </a:rPr>
              <a:t>luotettavien</a:t>
            </a:r>
            <a:r>
              <a:rPr lang="en-US" altLang="en-US" dirty="0">
                <a:latin typeface="Arial" panose="020B0604020202020204" pitchFamily="34" charset="0"/>
              </a:rPr>
              <a:t> </a:t>
            </a:r>
            <a:r>
              <a:rPr lang="en-US" altLang="en-US" dirty="0" err="1">
                <a:latin typeface="Arial" panose="020B0604020202020204" pitchFamily="34" charset="0"/>
              </a:rPr>
              <a:t>lähteiden</a:t>
            </a:r>
            <a:r>
              <a:rPr lang="en-US" altLang="en-US" dirty="0">
                <a:latin typeface="Arial" panose="020B0604020202020204" pitchFamily="34" charset="0"/>
              </a:rPr>
              <a:t> </a:t>
            </a:r>
            <a:r>
              <a:rPr lang="en-US" altLang="en-US" dirty="0" err="1">
                <a:latin typeface="Arial" panose="020B0604020202020204" pitchFamily="34" charset="0"/>
              </a:rPr>
              <a:t>tilastoja</a:t>
            </a:r>
            <a:r>
              <a:rPr lang="en-US" altLang="en-US" dirty="0">
                <a:latin typeface="Arial" panose="020B0604020202020204" pitchFamily="34" charset="0"/>
              </a:rPr>
              <a:t> </a:t>
            </a:r>
            <a:r>
              <a:rPr lang="en-US" altLang="en-US" dirty="0" err="1">
                <a:latin typeface="Arial" panose="020B0604020202020204" pitchFamily="34" charset="0"/>
              </a:rPr>
              <a:t>kannattaa</a:t>
            </a:r>
            <a:r>
              <a:rPr lang="en-US" altLang="en-US" dirty="0">
                <a:latin typeface="Arial" panose="020B0604020202020204" pitchFamily="34" charset="0"/>
              </a:rPr>
              <a:t> </a:t>
            </a:r>
            <a:r>
              <a:rPr lang="en-US" altLang="en-US" dirty="0" err="1">
                <a:latin typeface="Arial" panose="020B0604020202020204" pitchFamily="34" charset="0"/>
              </a:rPr>
              <a:t>seurata</a:t>
            </a:r>
            <a:r>
              <a:rPr lang="en-US" altLang="en-US" dirty="0">
                <a:latin typeface="Arial" panose="020B0604020202020204" pitchFamily="34" charset="0"/>
              </a:rPr>
              <a:t>, </a:t>
            </a:r>
            <a:r>
              <a:rPr lang="en-US" altLang="en-US" dirty="0" err="1">
                <a:latin typeface="Arial" panose="020B0604020202020204" pitchFamily="34" charset="0"/>
              </a:rPr>
              <a:t>esim</a:t>
            </a:r>
            <a:r>
              <a:rPr lang="en-US" altLang="en-US" dirty="0">
                <a:latin typeface="Arial" panose="020B0604020202020204" pitchFamily="34" charset="0"/>
              </a:rPr>
              <a:t>. THL </a:t>
            </a:r>
            <a:r>
              <a:rPr lang="en-US" altLang="en-US" dirty="0" err="1">
                <a:latin typeface="Arial" panose="020B0604020202020204" pitchFamily="34" charset="0"/>
              </a:rPr>
              <a:t>kouluterveyskysely</a:t>
            </a:r>
            <a:r>
              <a:rPr lang="en-US" altLang="en-US" dirty="0">
                <a:latin typeface="Arial" panose="020B0604020202020204" pitchFamily="34" charset="0"/>
              </a:rPr>
              <a:t>, </a:t>
            </a:r>
            <a:r>
              <a:rPr lang="en-US" altLang="en-US" dirty="0" err="1">
                <a:latin typeface="Arial" panose="020B0604020202020204" pitchFamily="34" charset="0"/>
              </a:rPr>
              <a:t>poliisi</a:t>
            </a:r>
            <a:r>
              <a:rPr lang="en-US" altLang="en-US" dirty="0">
                <a:latin typeface="Arial" panose="020B0604020202020204" pitchFamily="34" charset="0"/>
              </a:rPr>
              <a:t> ja </a:t>
            </a:r>
            <a:r>
              <a:rPr lang="en-US" altLang="en-US" dirty="0" err="1">
                <a:latin typeface="Arial" panose="020B0604020202020204" pitchFamily="34" charset="0"/>
              </a:rPr>
              <a:t>tulli</a:t>
            </a:r>
            <a:r>
              <a:rPr lang="en-US" altLang="en-US" dirty="0">
                <a:latin typeface="Arial" panose="020B0604020202020204" pitchFamily="34" charset="0"/>
              </a:rPr>
              <a:t> </a:t>
            </a:r>
            <a:r>
              <a:rPr lang="en-US" altLang="en-US" dirty="0" err="1">
                <a:latin typeface="Arial" panose="020B0604020202020204" pitchFamily="34" charset="0"/>
              </a:rPr>
              <a:t>takavarikot</a:t>
            </a:r>
            <a:r>
              <a:rPr lang="en-US" altLang="en-US" dirty="0">
                <a:latin typeface="Arial" panose="020B0604020202020204" pitchFamily="34" charset="0"/>
              </a:rPr>
              <a:t> tai ESPAD </a:t>
            </a:r>
            <a:r>
              <a:rPr lang="en-US" altLang="en-US" dirty="0" err="1">
                <a:latin typeface="Arial" panose="020B0604020202020204" pitchFamily="34" charset="0"/>
              </a:rPr>
              <a:t>koululaistutkimus</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err="1">
                <a:latin typeface="Arial" panose="020B0604020202020204" pitchFamily="34" charset="0"/>
              </a:rPr>
              <a:t>Yllättävää</a:t>
            </a:r>
            <a:r>
              <a:rPr lang="en-US" altLang="en-US" dirty="0">
                <a:latin typeface="Arial" panose="020B0604020202020204" pitchFamily="34" charset="0"/>
              </a:rPr>
              <a:t>: </a:t>
            </a:r>
            <a:r>
              <a:rPr lang="en-US" altLang="en-US" dirty="0" err="1">
                <a:latin typeface="Arial" panose="020B0604020202020204" pitchFamily="34" charset="0"/>
              </a:rPr>
              <a:t>Koronan</a:t>
            </a:r>
            <a:r>
              <a:rPr lang="en-US" altLang="en-US" dirty="0">
                <a:latin typeface="Arial" panose="020B0604020202020204" pitchFamily="34" charset="0"/>
              </a:rPr>
              <a:t> </a:t>
            </a:r>
            <a:r>
              <a:rPr lang="en-US" altLang="en-US" dirty="0" err="1">
                <a:latin typeface="Arial" panose="020B0604020202020204" pitchFamily="34" charset="0"/>
              </a:rPr>
              <a:t>aikana</a:t>
            </a:r>
            <a:r>
              <a:rPr lang="en-US" altLang="en-US" dirty="0">
                <a:latin typeface="Arial" panose="020B0604020202020204" pitchFamily="34" charset="0"/>
              </a:rPr>
              <a:t> </a:t>
            </a:r>
            <a:r>
              <a:rPr lang="en-US" altLang="en-US" dirty="0" err="1">
                <a:latin typeface="Arial" panose="020B0604020202020204" pitchFamily="34" charset="0"/>
              </a:rPr>
              <a:t>nuorten</a:t>
            </a:r>
            <a:r>
              <a:rPr lang="en-US" altLang="en-US" dirty="0">
                <a:latin typeface="Arial" panose="020B0604020202020204" pitchFamily="34" charset="0"/>
              </a:rPr>
              <a:t> </a:t>
            </a:r>
            <a:r>
              <a:rPr lang="en-US" altLang="en-US" dirty="0" err="1">
                <a:latin typeface="Arial" panose="020B0604020202020204" pitchFamily="34" charset="0"/>
              </a:rPr>
              <a:t>huumausaineiden</a:t>
            </a:r>
            <a:r>
              <a:rPr lang="en-US" altLang="en-US" dirty="0">
                <a:latin typeface="Arial" panose="020B0604020202020204" pitchFamily="34" charset="0"/>
              </a:rPr>
              <a:t> </a:t>
            </a:r>
            <a:r>
              <a:rPr lang="en-US" altLang="en-US" dirty="0" err="1">
                <a:latin typeface="Arial" panose="020B0604020202020204" pitchFamily="34" charset="0"/>
              </a:rPr>
              <a:t>kokeilu</a:t>
            </a:r>
            <a:r>
              <a:rPr lang="en-US" altLang="en-US" dirty="0">
                <a:latin typeface="Arial" panose="020B0604020202020204" pitchFamily="34" charset="0"/>
              </a:rPr>
              <a:t> ja </a:t>
            </a:r>
            <a:r>
              <a:rPr lang="en-US" altLang="en-US" dirty="0" err="1">
                <a:latin typeface="Arial" panose="020B0604020202020204" pitchFamily="34" charset="0"/>
              </a:rPr>
              <a:t>käyttö</a:t>
            </a:r>
            <a:r>
              <a:rPr lang="en-US" altLang="en-US" dirty="0">
                <a:latin typeface="Arial" panose="020B0604020202020204" pitchFamily="34" charset="0"/>
              </a:rPr>
              <a:t> </a:t>
            </a:r>
            <a:r>
              <a:rPr lang="en-US" altLang="en-US" dirty="0" err="1">
                <a:latin typeface="Arial" panose="020B0604020202020204" pitchFamily="34" charset="0"/>
              </a:rPr>
              <a:t>ovat</a:t>
            </a:r>
            <a:r>
              <a:rPr lang="en-US" altLang="en-US" dirty="0">
                <a:latin typeface="Arial" panose="020B0604020202020204" pitchFamily="34" charset="0"/>
              </a:rPr>
              <a:t> </a:t>
            </a:r>
            <a:r>
              <a:rPr lang="en-US" altLang="en-US" dirty="0" err="1">
                <a:latin typeface="Arial" panose="020B0604020202020204" pitchFamily="34" charset="0"/>
              </a:rPr>
              <a:t>laskeneet</a:t>
            </a:r>
            <a:r>
              <a:rPr lang="en-US" altLang="en-US" dirty="0">
                <a:latin typeface="Arial" panose="020B0604020202020204" pitchFamily="34" charset="0"/>
              </a:rPr>
              <a:t> </a:t>
            </a:r>
            <a:r>
              <a:rPr lang="en-US" altLang="en-US" dirty="0" err="1">
                <a:latin typeface="Arial" panose="020B0604020202020204" pitchFamily="34" charset="0"/>
              </a:rPr>
              <a:t>Suomessa</a:t>
            </a:r>
            <a:r>
              <a:rPr lang="en-US" altLang="en-US" dirty="0">
                <a:latin typeface="Arial" panose="020B0604020202020204" pitchFamily="34" charset="0"/>
              </a:rPr>
              <a:t>.</a:t>
            </a:r>
          </a:p>
          <a:p>
            <a:endParaRPr lang="en-US" altLang="en-US" dirty="0">
              <a:latin typeface="Arial" panose="020B0604020202020204" pitchFamily="34" charset="0"/>
            </a:endParaRPr>
          </a:p>
          <a:p>
            <a:r>
              <a:rPr lang="en-US" altLang="en-US" dirty="0" err="1">
                <a:latin typeface="Arial" panose="020B0604020202020204" pitchFamily="34" charset="0"/>
              </a:rPr>
              <a:t>Älä</a:t>
            </a:r>
            <a:r>
              <a:rPr lang="en-US" altLang="en-US" dirty="0">
                <a:latin typeface="Arial" panose="020B0604020202020204" pitchFamily="34" charset="0"/>
              </a:rPr>
              <a:t> </a:t>
            </a:r>
            <a:r>
              <a:rPr lang="en-US" altLang="en-US" dirty="0" err="1">
                <a:latin typeface="Arial" panose="020B0604020202020204" pitchFamily="34" charset="0"/>
              </a:rPr>
              <a:t>käsittele</a:t>
            </a:r>
            <a:r>
              <a:rPr lang="en-US" altLang="en-US" dirty="0">
                <a:latin typeface="Arial" panose="020B0604020202020204" pitchFamily="34" charset="0"/>
              </a:rPr>
              <a:t> </a:t>
            </a:r>
            <a:r>
              <a:rPr lang="en-US" altLang="en-US" dirty="0" err="1">
                <a:latin typeface="Arial" panose="020B0604020202020204" pitchFamily="34" charset="0"/>
              </a:rPr>
              <a:t>joka</a:t>
            </a:r>
            <a:r>
              <a:rPr lang="en-US" altLang="en-US" dirty="0">
                <a:latin typeface="Arial" panose="020B0604020202020204" pitchFamily="34" charset="0"/>
              </a:rPr>
              <a:t> </a:t>
            </a:r>
            <a:r>
              <a:rPr lang="en-US" altLang="en-US" dirty="0" err="1">
                <a:latin typeface="Arial" panose="020B0604020202020204" pitchFamily="34" charset="0"/>
              </a:rPr>
              <a:t>kohtaa</a:t>
            </a:r>
            <a:r>
              <a:rPr lang="en-US" altLang="en-US" dirty="0">
                <a:latin typeface="Arial" panose="020B0604020202020204" pitchFamily="34" charset="0"/>
              </a:rPr>
              <a:t>, </a:t>
            </a:r>
            <a:r>
              <a:rPr lang="en-US" altLang="en-US" dirty="0" err="1">
                <a:latin typeface="Arial" panose="020B0604020202020204" pitchFamily="34" charset="0"/>
              </a:rPr>
              <a:t>vaan</a:t>
            </a:r>
            <a:r>
              <a:rPr lang="en-US" altLang="en-US" dirty="0">
                <a:latin typeface="Arial" panose="020B0604020202020204" pitchFamily="34" charset="0"/>
              </a:rPr>
              <a:t> </a:t>
            </a:r>
            <a:r>
              <a:rPr lang="en-US" altLang="en-US" dirty="0" err="1">
                <a:latin typeface="Arial" panose="020B0604020202020204" pitchFamily="34" charset="0"/>
              </a:rPr>
              <a:t>dioista</a:t>
            </a:r>
            <a:r>
              <a:rPr lang="en-US" altLang="en-US" dirty="0">
                <a:latin typeface="Arial" panose="020B0604020202020204" pitchFamily="34" charset="0"/>
              </a:rPr>
              <a:t> vain </a:t>
            </a:r>
            <a:r>
              <a:rPr lang="en-US" altLang="en-US" dirty="0" err="1">
                <a:latin typeface="Arial" panose="020B0604020202020204" pitchFamily="34" charset="0"/>
              </a:rPr>
              <a:t>joku</a:t>
            </a:r>
            <a:r>
              <a:rPr lang="en-US" altLang="en-US" dirty="0">
                <a:latin typeface="Arial" panose="020B0604020202020204" pitchFamily="34" charset="0"/>
              </a:rPr>
              <a:t> </a:t>
            </a:r>
            <a:r>
              <a:rPr lang="en-US" altLang="en-US" dirty="0" err="1">
                <a:latin typeface="Arial" panose="020B0604020202020204" pitchFamily="34" charset="0"/>
              </a:rPr>
              <a:t>pääkohta</a:t>
            </a:r>
            <a:r>
              <a:rPr lang="en-US" altLang="en-US" dirty="0">
                <a:latin typeface="Arial" panose="020B0604020202020204" pitchFamily="34" charset="0"/>
              </a:rPr>
              <a:t>.</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8</a:t>
            </a:fld>
            <a:endParaRPr lang="fi-FI"/>
          </a:p>
        </p:txBody>
      </p:sp>
    </p:spTree>
    <p:extLst>
      <p:ext uri="{BB962C8B-B14F-4D97-AF65-F5344CB8AC3E}">
        <p14:creationId xmlns:p14="http://schemas.microsoft.com/office/powerpoint/2010/main" val="181127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ESPAD kysely tehdään 4 vuoden välein ja vain 9-luokkalaisille. </a:t>
            </a:r>
            <a:br>
              <a:rPr lang="fi-FI" dirty="0"/>
            </a:br>
            <a:r>
              <a:rPr lang="fi-FI" dirty="0"/>
              <a:t>Tämä ennakkotietoja vuoden 2024 tuloksista.</a:t>
            </a:r>
            <a:br>
              <a:rPr lang="fi-FI" dirty="0"/>
            </a:br>
            <a:r>
              <a:rPr lang="fi-FI" dirty="0"/>
              <a:t>Poikien humalahakuinen juominen laskenut selvästi, tytöillä hyvä kehitys pysähtynyt.</a:t>
            </a:r>
            <a:br>
              <a:rPr lang="fi-FI" dirty="0"/>
            </a:br>
            <a:r>
              <a:rPr lang="fi-FI" dirty="0"/>
              <a:t>Kuitenkin 20 % yhä 15.-16. v on juonut kk aikana yli 6 </a:t>
            </a:r>
            <a:r>
              <a:rPr lang="fi-FI" dirty="0" err="1"/>
              <a:t>alkoannosta</a:t>
            </a:r>
            <a:r>
              <a:rPr lang="fi-FI" dirty="0"/>
              <a:t>.</a:t>
            </a:r>
          </a:p>
          <a:p>
            <a:pPr marL="0" marR="0" lvl="0" indent="0" algn="l" defTabSz="914400" rtl="0" eaLnBrk="1" fontAlgn="auto" latinLnBrk="0" hangingPunct="1">
              <a:lnSpc>
                <a:spcPct val="100000"/>
              </a:lnSpc>
              <a:spcBef>
                <a:spcPts val="0"/>
              </a:spcBef>
              <a:spcAft>
                <a:spcPts val="0"/>
              </a:spcAft>
              <a:buClrTx/>
              <a:buSzTx/>
              <a:buFontTx/>
              <a:buNone/>
              <a:tabLst/>
              <a:defRPr/>
            </a:pPr>
            <a:br>
              <a:rPr lang="fi-FI" dirty="0"/>
            </a:br>
            <a:r>
              <a:rPr lang="fi-FI" dirty="0"/>
              <a:t>2024 pojista 6 % tupakoi päivittäin, tytöistä 4 %.</a:t>
            </a:r>
            <a:br>
              <a:rPr lang="fi-FI" dirty="0"/>
            </a:br>
            <a:r>
              <a:rPr lang="fi-FI" dirty="0"/>
              <a:t>Nuuskan käyttö myös laskenut. </a:t>
            </a:r>
            <a:r>
              <a:rPr lang="fi-FI" dirty="0" err="1"/>
              <a:t>Vape</a:t>
            </a:r>
            <a:r>
              <a:rPr lang="fi-FI"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Kannabista kokeillut pojista 11 % ja tytöistä 9 %. 4 % kokeillut muutakin kuin kannabista.</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9</a:t>
            </a:fld>
            <a:endParaRPr lang="fi-FI"/>
          </a:p>
        </p:txBody>
      </p:sp>
    </p:spTree>
    <p:extLst>
      <p:ext uri="{BB962C8B-B14F-4D97-AF65-F5344CB8AC3E}">
        <p14:creationId xmlns:p14="http://schemas.microsoft.com/office/powerpoint/2010/main" val="197984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Palvelussa on helppo tehdä erilaisia hakuja.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Kouluterveyskysely tehdään kahden vuoden välein eri puolella Suomea, joten luvut eivät vuosittain ole täysin vertailtavia.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Muutokset 2023</a:t>
            </a:r>
            <a:r>
              <a:rPr lang="fi-FI" dirty="0"/>
              <a:t>, tupakkatuotteiden käyttö lisääntynyt kaikissa ryhmissä.</a:t>
            </a:r>
            <a:br>
              <a:rPr lang="fi-FI" dirty="0"/>
            </a:br>
            <a:r>
              <a:rPr lang="fi-FI" dirty="0"/>
              <a:t>Laittomien huumeiden käyttö pysynyt samana, mutta kannabiksen osuus siitä pienentynyt eli käytetty muitakin aiempaa enemmän.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Nuoli ylöspäin lisääntynyt edellisestä, alaspäin laskenut edellisestä. Ilman merkkiä, ei merkittävää muutosta vuoteen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r>
              <a:rPr lang="fi-FI" dirty="0"/>
              <a:t>https://sampo.thl.fi/pivot/prod/fi/ktk2/nuoret/fact_ktk2_nuoret?row=952513L&amp;row=952810L&amp;column=alue-886778.&amp;column=vuosi-952479.&amp;column=ka-987089&amp;column=taustatekija-888288&amp;column=sp-888243&amp;fo=1#</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10</a:t>
            </a:fld>
            <a:endParaRPr lang="fi-FI"/>
          </a:p>
        </p:txBody>
      </p:sp>
    </p:spTree>
    <p:extLst>
      <p:ext uri="{BB962C8B-B14F-4D97-AF65-F5344CB8AC3E}">
        <p14:creationId xmlns:p14="http://schemas.microsoft.com/office/powerpoint/2010/main" val="3447511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err="1"/>
              <a:t>Click</a:t>
            </a:r>
            <a:r>
              <a:rPr lang="fi-FI" noProof="0" dirty="0"/>
              <a:t> to </a:t>
            </a:r>
            <a:r>
              <a:rPr lang="fi-FI" noProof="0" dirty="0" err="1"/>
              <a:t>edit</a:t>
            </a:r>
            <a:r>
              <a:rPr lang="fi-FI" noProof="0" dirty="0"/>
              <a:t> Master </a:t>
            </a:r>
            <a:r>
              <a:rPr lang="fi-FI" noProof="0" dirty="0" err="1"/>
              <a:t>subtitle</a:t>
            </a:r>
            <a:r>
              <a:rPr lang="fi-FI" noProof="0" dirty="0"/>
              <a:t> </a:t>
            </a:r>
            <a:r>
              <a:rPr lang="fi-FI" noProof="0" dirty="0" err="1"/>
              <a:t>style</a:t>
            </a:r>
            <a:endParaRPr lang="fi-FI" noProof="0" dirty="0"/>
          </a:p>
          <a:p>
            <a:pPr lvl="1"/>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346746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121151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endParaRPr lang="fi-FI"/>
          </a:p>
        </p:txBody>
      </p:sp>
    </p:spTree>
    <p:extLst>
      <p:ext uri="{BB962C8B-B14F-4D97-AF65-F5344CB8AC3E}">
        <p14:creationId xmlns:p14="http://schemas.microsoft.com/office/powerpoint/2010/main" val="1746721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a:p>
            <a:pPr lvl="2"/>
            <a:r>
              <a:rPr lang="fi-FI" noProof="0" dirty="0"/>
              <a:t>	</a:t>
            </a:r>
          </a:p>
          <a:p>
            <a:pPr lvl="1"/>
            <a:r>
              <a:rPr lang="fi-FI" noProof="0" dirty="0"/>
              <a:t>		</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p:txBody>
      </p:sp>
    </p:spTree>
    <p:extLst>
      <p:ext uri="{BB962C8B-B14F-4D97-AF65-F5344CB8AC3E}">
        <p14:creationId xmlns:p14="http://schemas.microsoft.com/office/powerpoint/2010/main" val="261470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Tree>
    <p:extLst>
      <p:ext uri="{BB962C8B-B14F-4D97-AF65-F5344CB8AC3E}">
        <p14:creationId xmlns:p14="http://schemas.microsoft.com/office/powerpoint/2010/main" val="354933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072938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dirty="0"/>
          </a:p>
        </p:txBody>
      </p:sp>
    </p:spTree>
    <p:extLst>
      <p:ext uri="{BB962C8B-B14F-4D97-AF65-F5344CB8AC3E}">
        <p14:creationId xmlns:p14="http://schemas.microsoft.com/office/powerpoint/2010/main" val="2502189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dirty="0"/>
          </a:p>
        </p:txBody>
      </p:sp>
    </p:spTree>
    <p:extLst>
      <p:ext uri="{BB962C8B-B14F-4D97-AF65-F5344CB8AC3E}">
        <p14:creationId xmlns:p14="http://schemas.microsoft.com/office/powerpoint/2010/main" val="88851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2" y="1495010"/>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492305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dirty="0"/>
          </a:p>
        </p:txBody>
      </p:sp>
    </p:spTree>
    <p:extLst>
      <p:ext uri="{BB962C8B-B14F-4D97-AF65-F5344CB8AC3E}">
        <p14:creationId xmlns:p14="http://schemas.microsoft.com/office/powerpoint/2010/main" val="76999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254330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86167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98620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3745458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dirty="0"/>
          </a:p>
        </p:txBody>
      </p:sp>
    </p:spTree>
    <p:extLst>
      <p:ext uri="{BB962C8B-B14F-4D97-AF65-F5344CB8AC3E}">
        <p14:creationId xmlns:p14="http://schemas.microsoft.com/office/powerpoint/2010/main" val="1958522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dirty="0"/>
          </a:p>
        </p:txBody>
      </p:sp>
    </p:spTree>
    <p:extLst>
      <p:ext uri="{BB962C8B-B14F-4D97-AF65-F5344CB8AC3E}">
        <p14:creationId xmlns:p14="http://schemas.microsoft.com/office/powerpoint/2010/main" val="53159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dirty="0"/>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dirty="0"/>
          </a:p>
        </p:txBody>
      </p:sp>
    </p:spTree>
    <p:extLst>
      <p:ext uri="{BB962C8B-B14F-4D97-AF65-F5344CB8AC3E}">
        <p14:creationId xmlns:p14="http://schemas.microsoft.com/office/powerpoint/2010/main" val="2883073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3556509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661983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70225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OMA KUVAVALINTA 2">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96"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Tree>
    <p:extLst>
      <p:ext uri="{BB962C8B-B14F-4D97-AF65-F5344CB8AC3E}">
        <p14:creationId xmlns:p14="http://schemas.microsoft.com/office/powerpoint/2010/main" val="69877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1468596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2799813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50832939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dirty="0"/>
          </a:p>
        </p:txBody>
      </p:sp>
    </p:spTree>
    <p:extLst>
      <p:ext uri="{BB962C8B-B14F-4D97-AF65-F5344CB8AC3E}">
        <p14:creationId xmlns:p14="http://schemas.microsoft.com/office/powerpoint/2010/main" val="934169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dirty="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Tree>
    <p:extLst>
      <p:ext uri="{BB962C8B-B14F-4D97-AF65-F5344CB8AC3E}">
        <p14:creationId xmlns:p14="http://schemas.microsoft.com/office/powerpoint/2010/main" val="80458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dirty="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4085743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8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OMA KUVAVALINTA 3">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
          <a:stretch/>
        </p:blipFill>
        <p:spPr>
          <a:xfrm>
            <a:off x="-6191"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Tree>
    <p:extLst>
      <p:ext uri="{BB962C8B-B14F-4D97-AF65-F5344CB8AC3E}">
        <p14:creationId xmlns:p14="http://schemas.microsoft.com/office/powerpoint/2010/main" val="97600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35003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b="0" noProof="0" dirty="0"/>
          </a:p>
          <a:p>
            <a:pPr lvl="3"/>
            <a:endParaRPr lang="fi-FI" noProof="0" dirty="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141473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35754555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dirty="0"/>
              <a:t>Click to edit Master title style</a:t>
            </a:r>
            <a:endParaRPr lang="fi-FI" dirty="0"/>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6459554"/>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Ettei elämä särkyisi｜2024</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8" r:id="rId3"/>
    <p:sldLayoutId id="2147483694" r:id="rId4"/>
    <p:sldLayoutId id="2147483650" r:id="rId5"/>
    <p:sldLayoutId id="2147483654" r:id="rId6"/>
    <p:sldLayoutId id="2147483662" r:id="rId7"/>
    <p:sldLayoutId id="2147483664" r:id="rId8"/>
    <p:sldLayoutId id="2147483665" r:id="rId9"/>
    <p:sldLayoutId id="2147483653" r:id="rId10"/>
    <p:sldLayoutId id="2147483692" r:id="rId11"/>
    <p:sldLayoutId id="2147483703" r:id="rId12"/>
    <p:sldLayoutId id="2147483667" r:id="rId13"/>
    <p:sldLayoutId id="2147483699" r:id="rId14"/>
    <p:sldLayoutId id="2147483668" r:id="rId15"/>
    <p:sldLayoutId id="2147483669" r:id="rId16"/>
    <p:sldLayoutId id="2147483691" r:id="rId17"/>
    <p:sldLayoutId id="2147483672" r:id="rId18"/>
    <p:sldLayoutId id="2147483671" r:id="rId19"/>
    <p:sldLayoutId id="2147483673" r:id="rId20"/>
    <p:sldLayoutId id="2147483701" r:id="rId21"/>
    <p:sldLayoutId id="2147483702" r:id="rId22"/>
    <p:sldLayoutId id="2147483704" r:id="rId23"/>
    <p:sldLayoutId id="2147483674" r:id="rId24"/>
    <p:sldLayoutId id="2147483675" r:id="rId25"/>
    <p:sldLayoutId id="2147483676" r:id="rId26"/>
    <p:sldLayoutId id="2147483678" r:id="rId27"/>
    <p:sldLayoutId id="2147483679" r:id="rId28"/>
    <p:sldLayoutId id="2147483681" r:id="rId29"/>
    <p:sldLayoutId id="2147483680" r:id="rId30"/>
    <p:sldLayoutId id="2147483684" r:id="rId31"/>
    <p:sldLayoutId id="2147483686" r:id="rId32"/>
    <p:sldLayoutId id="2147483705" r:id="rId33"/>
    <p:sldLayoutId id="2147483687" r:id="rId34"/>
    <p:sldLayoutId id="2147483688" r:id="rId35"/>
    <p:sldLayoutId id="2147483689" r:id="rId36"/>
    <p:sldLayoutId id="2147483706" r:id="rId37"/>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hyperlink" Target="https://finlex.fi/fi/laki/ajantasa/2007/20070417"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finlex.fi/fi/laki/ajantasa/2007/20070417"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hyperlink" Target="http://www.finlex.fi/" TargetMode="External"/><Relationship Id="rId4" Type="http://schemas.openxmlformats.org/officeDocument/2006/relationships/hyperlink" Target="http://www.lastensuojelunkasikirja.f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thl.fi/fi/web/lastensuojelun-kasikirja/tyoprosessi/lastensuojeluilmoitus-ja-lastensuojeluasian-vireilletulo/lastensuojeluilmoitus"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thl.fi/fi/web/lastensuojelun-kasikirja/tyoprosessi/lastensuojeluilmoitus-ja-lastensuojeluasian-vireilletulo/lastensuojeluilmoitus"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thl.fi/fi/web/lastensuojelun-kasikirja/tyoprosessi/lastensuojeluilmoitus-ja-lastensuojeluasian-vireilletulo/lastensuojeluilmoitus"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tm.fi/lastensuojelu"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https://copilot.microsoft.com/" TargetMode="External"/><Relationship Id="rId5" Type="http://schemas.openxmlformats.org/officeDocument/2006/relationships/hyperlink" Target="https://www.thl.fi/fi/web/lastensuojelun-kasikirja/lomakkeet/lastensuojeluilmoitus" TargetMode="External"/><Relationship Id="rId4" Type="http://schemas.openxmlformats.org/officeDocument/2006/relationships/hyperlink" Target="https://www.thl.fi/fi/web/lastensuojelun-kasikirja"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hyperlink" Target="http://www.kahoot.it/"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https://www.lyyti.fi/questions/e204ebb226"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hyperlink" Target="https://www.lyyti.fi/questions/e204ebb226"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lyyti.fi/questions/e204ebb226"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_gcr4lgB8aA" TargetMode="External"/><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hyperlink" Target="https://www.lyyti.fi/questions/e204ebb226" TargetMode="External"/><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hyperlink" Target="https://www.lyyti.fi/questions/24cac821d9" TargetMode="Externa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8.xml"/><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555210-925B-AB41-B528-EF0F97C08959}"/>
              </a:ext>
            </a:extLst>
          </p:cNvPr>
          <p:cNvSpPr>
            <a:spLocks noGrp="1"/>
          </p:cNvSpPr>
          <p:nvPr>
            <p:ph type="ctrTitle"/>
          </p:nvPr>
        </p:nvSpPr>
        <p:spPr>
          <a:xfrm>
            <a:off x="1165693" y="2668113"/>
            <a:ext cx="9144000" cy="2681191"/>
          </a:xfrm>
        </p:spPr>
        <p:txBody>
          <a:bodyPr>
            <a:noAutofit/>
          </a:bodyPr>
          <a:lstStyle/>
          <a:p>
            <a:pPr eaLnBrk="1" hangingPunct="1">
              <a:spcAft>
                <a:spcPts val="1200"/>
              </a:spcAft>
            </a:pPr>
            <a:r>
              <a:rPr lang="fi-FI" sz="4000" dirty="0"/>
              <a:t>Lastensuojelullinen huoli vapaaehtoistehtävissä, päihtyneen ensiapu ja haittojen vähentäminen</a:t>
            </a:r>
            <a:br>
              <a:rPr lang="fi-FI" sz="4400" dirty="0"/>
            </a:br>
            <a:br>
              <a:rPr lang="fi-FI" sz="4400" dirty="0"/>
            </a:br>
            <a:br>
              <a:rPr lang="fi-FI" sz="4400" dirty="0"/>
            </a:br>
            <a:r>
              <a:rPr lang="fi-FI" altLang="en-US" sz="2400" dirty="0"/>
              <a:t>Varhaisen Puuttumisen koulutus</a:t>
            </a:r>
            <a:br>
              <a:rPr lang="fi-FI" altLang="en-US" sz="2400" dirty="0"/>
            </a:br>
            <a:r>
              <a:rPr lang="fi-FI" altLang="en-US" sz="2400" dirty="0"/>
              <a:t>Webinaari moduuli 3</a:t>
            </a:r>
          </a:p>
        </p:txBody>
      </p:sp>
    </p:spTree>
    <p:extLst>
      <p:ext uri="{BB962C8B-B14F-4D97-AF65-F5344CB8AC3E}">
        <p14:creationId xmlns:p14="http://schemas.microsoft.com/office/powerpoint/2010/main" val="1879419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697957" y="1515819"/>
            <a:ext cx="5157787" cy="823912"/>
          </a:xfrm>
        </p:spPr>
        <p:txBody>
          <a:bodyPr/>
          <a:lstStyle/>
          <a:p>
            <a:pPr marL="0" indent="0">
              <a:buNone/>
            </a:pPr>
            <a:r>
              <a:rPr lang="fi-FI" sz="2800" b="1" dirty="0"/>
              <a:t>8 ja 9 luokat:</a:t>
            </a:r>
          </a:p>
        </p:txBody>
      </p:sp>
      <p:sp>
        <p:nvSpPr>
          <p:cNvPr id="3" name="Text Placeholder 2">
            <a:extLst>
              <a:ext uri="{FF2B5EF4-FFF2-40B4-BE49-F238E27FC236}">
                <a16:creationId xmlns:a16="http://schemas.microsoft.com/office/drawing/2014/main" id="{83350347-FEC3-7642-ABD9-FAB3C2F681CC}"/>
              </a:ext>
            </a:extLst>
          </p:cNvPr>
          <p:cNvSpPr>
            <a:spLocks noGrp="1"/>
          </p:cNvSpPr>
          <p:nvPr>
            <p:ph type="body" sz="quarter" idx="3"/>
          </p:nvPr>
        </p:nvSpPr>
        <p:spPr>
          <a:xfrm>
            <a:off x="6172993" y="1512954"/>
            <a:ext cx="5183188" cy="823912"/>
          </a:xfrm>
        </p:spPr>
        <p:txBody>
          <a:bodyPr/>
          <a:lstStyle/>
          <a:p>
            <a:pPr marL="0" indent="0">
              <a:buNone/>
            </a:pPr>
            <a:r>
              <a:rPr lang="fi-FI" sz="2800" b="1" dirty="0"/>
              <a:t>Lukio 1 ja 2:</a:t>
            </a:r>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838200" y="2505075"/>
            <a:ext cx="5292073" cy="3534125"/>
          </a:xfrm>
        </p:spPr>
        <p:txBody>
          <a:bodyPr/>
          <a:lstStyle/>
          <a:p>
            <a:r>
              <a:rPr lang="fi-FI" sz="2400" dirty="0"/>
              <a:t>Raittiita 67,5 % </a:t>
            </a:r>
          </a:p>
          <a:p>
            <a:r>
              <a:rPr lang="fi-FI" sz="2400" dirty="0"/>
              <a:t>Käyttää </a:t>
            </a:r>
            <a:r>
              <a:rPr lang="fi-FI" sz="2400" dirty="0" err="1"/>
              <a:t>alkoa</a:t>
            </a:r>
            <a:r>
              <a:rPr lang="fi-FI" sz="2400" dirty="0"/>
              <a:t> viikoittain 3,9 %</a:t>
            </a:r>
          </a:p>
          <a:p>
            <a:r>
              <a:rPr lang="fi-FI" sz="2400" dirty="0"/>
              <a:t>Tosi humalassa </a:t>
            </a:r>
            <a:r>
              <a:rPr lang="fi-FI" sz="2400" dirty="0" err="1"/>
              <a:t>väh</a:t>
            </a:r>
            <a:r>
              <a:rPr lang="fi-FI" sz="2400" dirty="0"/>
              <a:t>. 1 krt / kk 8,8 %</a:t>
            </a:r>
          </a:p>
          <a:p>
            <a:r>
              <a:rPr lang="fi-FI" sz="2400" dirty="0"/>
              <a:t>Alkoholi hankittu perhepiiristä </a:t>
            </a:r>
            <a:br>
              <a:rPr lang="fi-FI" sz="2400" dirty="0"/>
            </a:br>
            <a:r>
              <a:rPr lang="fi-FI" sz="2400" dirty="0"/>
              <a:t>41,8 %</a:t>
            </a:r>
          </a:p>
          <a:p>
            <a:r>
              <a:rPr lang="fi-FI" sz="2400" dirty="0"/>
              <a:t>Käyttää tupakkatuotteita päivittäin 10,7 %</a:t>
            </a:r>
          </a:p>
        </p:txBody>
      </p:sp>
      <p:sp>
        <p:nvSpPr>
          <p:cNvPr id="5" name="Text Placeholder 4">
            <a:extLst>
              <a:ext uri="{FF2B5EF4-FFF2-40B4-BE49-F238E27FC236}">
                <a16:creationId xmlns:a16="http://schemas.microsoft.com/office/drawing/2014/main" id="{F2BED104-74CE-5244-A21E-AFE5F8567456}"/>
              </a:ext>
            </a:extLst>
          </p:cNvPr>
          <p:cNvSpPr>
            <a:spLocks noGrp="1"/>
          </p:cNvSpPr>
          <p:nvPr>
            <p:ph type="body" sz="quarter" idx="16"/>
          </p:nvPr>
        </p:nvSpPr>
        <p:spPr>
          <a:xfrm>
            <a:off x="6172993" y="2505075"/>
            <a:ext cx="5561807" cy="3534125"/>
          </a:xfrm>
        </p:spPr>
        <p:txBody>
          <a:bodyPr/>
          <a:lstStyle/>
          <a:p>
            <a:r>
              <a:rPr lang="fi-FI" sz="2400" dirty="0"/>
              <a:t>Raittiita 41,9 %</a:t>
            </a:r>
          </a:p>
          <a:p>
            <a:r>
              <a:rPr lang="fi-FI" sz="2400" dirty="0"/>
              <a:t>Käyttää </a:t>
            </a:r>
            <a:r>
              <a:rPr lang="fi-FI" sz="2400" dirty="0" err="1"/>
              <a:t>alkoa</a:t>
            </a:r>
            <a:r>
              <a:rPr lang="fi-FI" sz="2400" dirty="0"/>
              <a:t> </a:t>
            </a:r>
            <a:r>
              <a:rPr lang="fi-FI" sz="2400" dirty="0" err="1"/>
              <a:t>vkottain</a:t>
            </a:r>
            <a:r>
              <a:rPr lang="fi-FI" sz="2400" dirty="0"/>
              <a:t> 4,5 %</a:t>
            </a:r>
          </a:p>
          <a:p>
            <a:r>
              <a:rPr lang="fi-FI" sz="2400" dirty="0"/>
              <a:t>Tosi humalassa </a:t>
            </a:r>
            <a:r>
              <a:rPr lang="fi-FI" sz="2400" dirty="0" err="1"/>
              <a:t>väh</a:t>
            </a:r>
            <a:r>
              <a:rPr lang="fi-FI" sz="2400" dirty="0"/>
              <a:t>. 1 krt / kk 14,6 %</a:t>
            </a:r>
          </a:p>
          <a:p>
            <a:r>
              <a:rPr lang="fi-FI" sz="2400" dirty="0"/>
              <a:t>Käyttänyt laittomia huumeita 11,6 % (Kannabista 7,4 %)</a:t>
            </a:r>
          </a:p>
          <a:p>
            <a:r>
              <a:rPr lang="fi-FI" sz="2400" dirty="0"/>
              <a:t>Käyttää tupakkatuotteita päivittäin </a:t>
            </a:r>
            <a:br>
              <a:rPr lang="fi-FI" sz="2400" dirty="0"/>
            </a:br>
            <a:r>
              <a:rPr lang="fi-FI" sz="2400" dirty="0"/>
              <a:t>6,7 % </a:t>
            </a:r>
          </a:p>
        </p:txBody>
      </p:sp>
      <p:sp>
        <p:nvSpPr>
          <p:cNvPr id="6" name="Title 1">
            <a:extLst>
              <a:ext uri="{FF2B5EF4-FFF2-40B4-BE49-F238E27FC236}">
                <a16:creationId xmlns:a16="http://schemas.microsoft.com/office/drawing/2014/main" id="{A413067E-9A8B-54B5-D08F-26C37E9E9F76}"/>
              </a:ext>
            </a:extLst>
          </p:cNvPr>
          <p:cNvSpPr txBox="1">
            <a:spLocks/>
          </p:cNvSpPr>
          <p:nvPr/>
        </p:nvSpPr>
        <p:spPr>
          <a:xfrm>
            <a:off x="838200" y="646968"/>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r>
              <a:rPr lang="fi-FI" sz="3600" b="1" dirty="0"/>
              <a:t>Kouluterveyskysely 2023</a:t>
            </a:r>
            <a:endParaRPr lang="fi-FI" sz="3600" dirty="0"/>
          </a:p>
        </p:txBody>
      </p:sp>
      <p:sp>
        <p:nvSpPr>
          <p:cNvPr id="7" name="Up Arrow 6">
            <a:extLst>
              <a:ext uri="{FF2B5EF4-FFF2-40B4-BE49-F238E27FC236}">
                <a16:creationId xmlns:a16="http://schemas.microsoft.com/office/drawing/2014/main" id="{FD323575-4B3C-1FAE-039A-EFC65B048D11}"/>
              </a:ext>
            </a:extLst>
          </p:cNvPr>
          <p:cNvSpPr/>
          <p:nvPr/>
        </p:nvSpPr>
        <p:spPr>
          <a:xfrm>
            <a:off x="3283527" y="2505075"/>
            <a:ext cx="188985" cy="3437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Up Arrow 9">
            <a:extLst>
              <a:ext uri="{FF2B5EF4-FFF2-40B4-BE49-F238E27FC236}">
                <a16:creationId xmlns:a16="http://schemas.microsoft.com/office/drawing/2014/main" id="{C9F3FAB5-F5D4-DB61-C055-8A6BE4E792B8}"/>
              </a:ext>
            </a:extLst>
          </p:cNvPr>
          <p:cNvSpPr/>
          <p:nvPr/>
        </p:nvSpPr>
        <p:spPr>
          <a:xfrm>
            <a:off x="8574808" y="2505075"/>
            <a:ext cx="188985" cy="3437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Up Arrow 10">
            <a:extLst>
              <a:ext uri="{FF2B5EF4-FFF2-40B4-BE49-F238E27FC236}">
                <a16:creationId xmlns:a16="http://schemas.microsoft.com/office/drawing/2014/main" id="{665136C7-CB64-3947-917C-B8227C4F8A0C}"/>
              </a:ext>
            </a:extLst>
          </p:cNvPr>
          <p:cNvSpPr/>
          <p:nvPr/>
        </p:nvSpPr>
        <p:spPr>
          <a:xfrm>
            <a:off x="5230420" y="4100254"/>
            <a:ext cx="188985" cy="3437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Up Arrow 11">
            <a:extLst>
              <a:ext uri="{FF2B5EF4-FFF2-40B4-BE49-F238E27FC236}">
                <a16:creationId xmlns:a16="http://schemas.microsoft.com/office/drawing/2014/main" id="{1AD01C92-C63D-F9E2-C6B6-0D24A2C8A018}"/>
              </a:ext>
            </a:extLst>
          </p:cNvPr>
          <p:cNvSpPr/>
          <p:nvPr/>
        </p:nvSpPr>
        <p:spPr>
          <a:xfrm rot="10800000">
            <a:off x="11591123" y="3600883"/>
            <a:ext cx="188985" cy="3437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Up Arrow 12">
            <a:extLst>
              <a:ext uri="{FF2B5EF4-FFF2-40B4-BE49-F238E27FC236}">
                <a16:creationId xmlns:a16="http://schemas.microsoft.com/office/drawing/2014/main" id="{ADE7BEED-E59C-1062-5369-D4ECA2688624}"/>
              </a:ext>
            </a:extLst>
          </p:cNvPr>
          <p:cNvSpPr/>
          <p:nvPr/>
        </p:nvSpPr>
        <p:spPr>
          <a:xfrm rot="10800000">
            <a:off x="10456536" y="2986062"/>
            <a:ext cx="188985" cy="3437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A10F4921-A9F6-0D21-C752-19CBD66A1795}"/>
              </a:ext>
            </a:extLst>
          </p:cNvPr>
          <p:cNvPicPr>
            <a:picLocks noChangeAspect="1"/>
          </p:cNvPicPr>
          <p:nvPr/>
        </p:nvPicPr>
        <p:blipFill>
          <a:blip r:embed="rId3"/>
          <a:stretch>
            <a:fillRect/>
          </a:stretch>
        </p:blipFill>
        <p:spPr>
          <a:xfrm>
            <a:off x="5630172" y="5202209"/>
            <a:ext cx="225572" cy="359695"/>
          </a:xfrm>
          <a:prstGeom prst="rect">
            <a:avLst/>
          </a:prstGeom>
        </p:spPr>
      </p:pic>
      <p:sp>
        <p:nvSpPr>
          <p:cNvPr id="9" name="Up Arrow 9">
            <a:extLst>
              <a:ext uri="{FF2B5EF4-FFF2-40B4-BE49-F238E27FC236}">
                <a16:creationId xmlns:a16="http://schemas.microsoft.com/office/drawing/2014/main" id="{635CE20E-596E-697E-CAAB-FF541CB3D2BC}"/>
              </a:ext>
            </a:extLst>
          </p:cNvPr>
          <p:cNvSpPr/>
          <p:nvPr/>
        </p:nvSpPr>
        <p:spPr>
          <a:xfrm>
            <a:off x="11161739" y="5047381"/>
            <a:ext cx="188985" cy="3437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85589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551935" y="1547585"/>
            <a:ext cx="5157787" cy="823912"/>
          </a:xfrm>
        </p:spPr>
        <p:txBody>
          <a:bodyPr/>
          <a:lstStyle/>
          <a:p>
            <a:pPr marL="0" indent="0">
              <a:buNone/>
            </a:pPr>
            <a:r>
              <a:rPr lang="fi-FI" sz="2400" b="1" dirty="0"/>
              <a:t>Ammatillinen oppilaitos:</a:t>
            </a:r>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838200" y="2505075"/>
            <a:ext cx="5547610" cy="3534125"/>
          </a:xfrm>
        </p:spPr>
        <p:txBody>
          <a:bodyPr/>
          <a:lstStyle/>
          <a:p>
            <a:r>
              <a:rPr lang="fi-FI" dirty="0"/>
              <a:t>Raittiita 37,1 %</a:t>
            </a:r>
          </a:p>
          <a:p>
            <a:r>
              <a:rPr lang="fi-FI" dirty="0"/>
              <a:t>Käyttää </a:t>
            </a:r>
            <a:r>
              <a:rPr lang="fi-FI" dirty="0" err="1"/>
              <a:t>alkoa</a:t>
            </a:r>
            <a:r>
              <a:rPr lang="fi-FI" dirty="0"/>
              <a:t> </a:t>
            </a:r>
            <a:r>
              <a:rPr lang="fi-FI" dirty="0" err="1"/>
              <a:t>vkottain</a:t>
            </a:r>
            <a:r>
              <a:rPr lang="fi-FI" dirty="0"/>
              <a:t> 9,5 %</a:t>
            </a:r>
          </a:p>
          <a:p>
            <a:r>
              <a:rPr lang="fi-FI" dirty="0"/>
              <a:t>Tosi humalassa </a:t>
            </a:r>
            <a:r>
              <a:rPr lang="fi-FI" dirty="0" err="1"/>
              <a:t>väh</a:t>
            </a:r>
            <a:r>
              <a:rPr lang="fi-FI" dirty="0"/>
              <a:t>. 1 krt / kk 21,8 %</a:t>
            </a:r>
          </a:p>
          <a:p>
            <a:r>
              <a:rPr lang="fi-FI" dirty="0"/>
              <a:t>Käyttänyt laittomia huumeita 16,6 % (Kannabista 16,2 %)</a:t>
            </a:r>
          </a:p>
          <a:p>
            <a:r>
              <a:rPr lang="fi-FI" dirty="0"/>
              <a:t>Käyttää päivittäin tupakkatuotteita 26,3 %</a:t>
            </a:r>
          </a:p>
        </p:txBody>
      </p:sp>
      <p:sp>
        <p:nvSpPr>
          <p:cNvPr id="6" name="Title 1">
            <a:extLst>
              <a:ext uri="{FF2B5EF4-FFF2-40B4-BE49-F238E27FC236}">
                <a16:creationId xmlns:a16="http://schemas.microsoft.com/office/drawing/2014/main" id="{A413067E-9A8B-54B5-D08F-26C37E9E9F76}"/>
              </a:ext>
            </a:extLst>
          </p:cNvPr>
          <p:cNvSpPr txBox="1">
            <a:spLocks/>
          </p:cNvSpPr>
          <p:nvPr/>
        </p:nvSpPr>
        <p:spPr>
          <a:xfrm>
            <a:off x="615778" y="646968"/>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r>
              <a:rPr lang="fi-FI" sz="3600" b="1" dirty="0"/>
              <a:t>Kouluterveyskysely 2023</a:t>
            </a:r>
            <a:endParaRPr lang="fi-FI" sz="3600" dirty="0"/>
          </a:p>
        </p:txBody>
      </p:sp>
      <p:sp>
        <p:nvSpPr>
          <p:cNvPr id="7" name="Up Arrow 6">
            <a:extLst>
              <a:ext uri="{FF2B5EF4-FFF2-40B4-BE49-F238E27FC236}">
                <a16:creationId xmlns:a16="http://schemas.microsoft.com/office/drawing/2014/main" id="{FD323575-4B3C-1FAE-039A-EFC65B048D11}"/>
              </a:ext>
            </a:extLst>
          </p:cNvPr>
          <p:cNvSpPr/>
          <p:nvPr/>
        </p:nvSpPr>
        <p:spPr>
          <a:xfrm>
            <a:off x="3324188" y="2505075"/>
            <a:ext cx="188985" cy="3437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Up Arrow 13">
            <a:extLst>
              <a:ext uri="{FF2B5EF4-FFF2-40B4-BE49-F238E27FC236}">
                <a16:creationId xmlns:a16="http://schemas.microsoft.com/office/drawing/2014/main" id="{776BB2F4-5457-DB43-B68B-682A4686AC96}"/>
              </a:ext>
            </a:extLst>
          </p:cNvPr>
          <p:cNvSpPr/>
          <p:nvPr/>
        </p:nvSpPr>
        <p:spPr>
          <a:xfrm rot="10800000">
            <a:off x="4177939" y="4444021"/>
            <a:ext cx="188985" cy="3437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Kuva 4">
            <a:extLst>
              <a:ext uri="{FF2B5EF4-FFF2-40B4-BE49-F238E27FC236}">
                <a16:creationId xmlns:a16="http://schemas.microsoft.com/office/drawing/2014/main" id="{71B436B5-863F-2520-B57D-6081CA607BA6}"/>
              </a:ext>
            </a:extLst>
          </p:cNvPr>
          <p:cNvPicPr>
            <a:picLocks noChangeAspect="1"/>
          </p:cNvPicPr>
          <p:nvPr/>
        </p:nvPicPr>
        <p:blipFill>
          <a:blip r:embed="rId3"/>
          <a:stretch>
            <a:fillRect/>
          </a:stretch>
        </p:blipFill>
        <p:spPr>
          <a:xfrm>
            <a:off x="7044185" y="1597820"/>
            <a:ext cx="4308027" cy="4308027"/>
          </a:xfrm>
          <a:prstGeom prst="rect">
            <a:avLst/>
          </a:prstGeom>
          <a:noFill/>
        </p:spPr>
      </p:pic>
    </p:spTree>
    <p:extLst>
      <p:ext uri="{BB962C8B-B14F-4D97-AF65-F5344CB8AC3E}">
        <p14:creationId xmlns:p14="http://schemas.microsoft.com/office/powerpoint/2010/main" val="312028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24EF57A7-33A8-C305-0D3B-B8F35674252A}"/>
              </a:ext>
            </a:extLst>
          </p:cNvPr>
          <p:cNvPicPr>
            <a:picLocks noChangeAspect="1"/>
          </p:cNvPicPr>
          <p:nvPr/>
        </p:nvPicPr>
        <p:blipFill>
          <a:blip r:embed="rId2"/>
          <a:stretch>
            <a:fillRect/>
          </a:stretch>
        </p:blipFill>
        <p:spPr>
          <a:xfrm>
            <a:off x="1372870" y="345688"/>
            <a:ext cx="8079413" cy="6345044"/>
          </a:xfrm>
          <a:prstGeom prst="rect">
            <a:avLst/>
          </a:prstGeom>
        </p:spPr>
      </p:pic>
    </p:spTree>
    <p:extLst>
      <p:ext uri="{BB962C8B-B14F-4D97-AF65-F5344CB8AC3E}">
        <p14:creationId xmlns:p14="http://schemas.microsoft.com/office/powerpoint/2010/main" val="1217133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781C62A-EFD6-AE5A-C298-3F63662DC484}"/>
              </a:ext>
            </a:extLst>
          </p:cNvPr>
          <p:cNvPicPr>
            <a:picLocks noChangeAspect="1"/>
          </p:cNvPicPr>
          <p:nvPr/>
        </p:nvPicPr>
        <p:blipFill>
          <a:blip r:embed="rId3"/>
          <a:stretch>
            <a:fillRect/>
          </a:stretch>
        </p:blipFill>
        <p:spPr>
          <a:xfrm>
            <a:off x="1701839" y="465099"/>
            <a:ext cx="7701147" cy="5927802"/>
          </a:xfrm>
          <a:prstGeom prst="rect">
            <a:avLst/>
          </a:prstGeom>
        </p:spPr>
      </p:pic>
    </p:spTree>
    <p:extLst>
      <p:ext uri="{BB962C8B-B14F-4D97-AF65-F5344CB8AC3E}">
        <p14:creationId xmlns:p14="http://schemas.microsoft.com/office/powerpoint/2010/main" val="163212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355449"/>
            <a:ext cx="10515600" cy="781750"/>
          </a:xfrm>
        </p:spPr>
        <p:txBody>
          <a:bodyPr>
            <a:normAutofit/>
          </a:bodyPr>
          <a:lstStyle/>
          <a:p>
            <a:r>
              <a:rPr lang="fi-FI" altLang="en-US" b="1" dirty="0"/>
              <a:t>Tilastoja, yleistyksiä:</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751702" y="1413574"/>
            <a:ext cx="10515600" cy="4783462"/>
          </a:xfrm>
        </p:spPr>
        <p:txBody>
          <a:bodyPr>
            <a:normAutofit lnSpcReduction="10000"/>
          </a:bodyPr>
          <a:lstStyle/>
          <a:p>
            <a:pPr eaLnBrk="1" hangingPunct="1"/>
            <a:r>
              <a:rPr lang="fi-FI" altLang="en-US" sz="2400" dirty="0"/>
              <a:t>Kannabista kokeillut noin </a:t>
            </a:r>
            <a:r>
              <a:rPr lang="fi-FI" altLang="en-US" sz="2400" b="1" dirty="0"/>
              <a:t>29 % </a:t>
            </a:r>
            <a:r>
              <a:rPr lang="fi-FI" altLang="en-US" sz="2400" dirty="0"/>
              <a:t>väestöstä (15–69-vuotiaat). (2022)</a:t>
            </a:r>
          </a:p>
          <a:p>
            <a:pPr eaLnBrk="1" hangingPunct="1"/>
            <a:r>
              <a:rPr lang="fi-FI" altLang="en-US" sz="2400" dirty="0"/>
              <a:t>Viihdekäyttäjiä on ns. ongelmakäyttäjiä paljon enemmän.</a:t>
            </a:r>
          </a:p>
          <a:p>
            <a:pPr eaLnBrk="1" hangingPunct="1"/>
            <a:r>
              <a:rPr lang="fi-FI" sz="2400" dirty="0"/>
              <a:t>Päihdehuollon huumeasiakkaista miehiä </a:t>
            </a:r>
            <a:r>
              <a:rPr lang="fi-FI" sz="2400" b="1" dirty="0"/>
              <a:t>71 %</a:t>
            </a:r>
            <a:r>
              <a:rPr lang="fi-FI" sz="2400" dirty="0"/>
              <a:t> ja asiakkaiden keski-ikä </a:t>
            </a:r>
            <a:r>
              <a:rPr lang="fi-FI" sz="2400" b="1" dirty="0"/>
              <a:t>34</a:t>
            </a:r>
            <a:r>
              <a:rPr lang="fi-FI" sz="2400" dirty="0"/>
              <a:t> vuotta. </a:t>
            </a:r>
            <a:r>
              <a:rPr lang="fi-FI" sz="2400" b="1" dirty="0"/>
              <a:t>52</a:t>
            </a:r>
            <a:r>
              <a:rPr lang="fi-FI" sz="2400" dirty="0"/>
              <a:t> %:lla oli ainakin kolme ongelmapäihdettä. (2018)</a:t>
            </a:r>
          </a:p>
          <a:p>
            <a:pPr eaLnBrk="1" hangingPunct="1"/>
            <a:r>
              <a:rPr lang="fi-FI" altLang="en-US" sz="2400" dirty="0"/>
              <a:t>Lääkkeiden väärinkäyttöä </a:t>
            </a:r>
            <a:r>
              <a:rPr lang="fi-FI" altLang="en-US" sz="2400" b="1" dirty="0"/>
              <a:t>7 %</a:t>
            </a:r>
            <a:r>
              <a:rPr lang="fi-FI" altLang="en-US" sz="2400" dirty="0"/>
              <a:t>:lla koko väestöstä.</a:t>
            </a:r>
            <a:endParaRPr lang="fi-FI" sz="2400" dirty="0"/>
          </a:p>
          <a:p>
            <a:pPr eaLnBrk="1" hangingPunct="1"/>
            <a:r>
              <a:rPr lang="fi-FI" b="0" i="0" u="none" strike="noStrike" dirty="0">
                <a:solidFill>
                  <a:srgbClr val="000000"/>
                </a:solidFill>
                <a:effectLst/>
                <a:latin typeface="Arial" panose="020B0604020202020204" pitchFamily="34" charset="0"/>
              </a:rPr>
              <a:t>Huumausaineisiin kuolee vuosittain n. 250 ihmistä</a:t>
            </a:r>
          </a:p>
          <a:p>
            <a:pPr eaLnBrk="1" hangingPunct="1"/>
            <a:r>
              <a:rPr lang="fi-FI" b="0" i="0" u="none" strike="noStrike" dirty="0">
                <a:solidFill>
                  <a:srgbClr val="000000"/>
                </a:solidFill>
                <a:effectLst/>
                <a:latin typeface="Arial" panose="020B0604020202020204" pitchFamily="34" charset="0"/>
              </a:rPr>
              <a:t>Suomi on kärkimaa alle 25-vuotiaiden </a:t>
            </a:r>
            <a:r>
              <a:rPr lang="fi-FI" b="0" i="0" dirty="0">
                <a:solidFill>
                  <a:srgbClr val="000000"/>
                </a:solidFill>
                <a:effectLst/>
                <a:latin typeface="Arial" panose="020B0604020202020204" pitchFamily="34" charset="0"/>
              </a:rPr>
              <a:t>​</a:t>
            </a:r>
            <a:r>
              <a:rPr lang="fi-FI" b="0" i="0" u="none" strike="noStrike" dirty="0">
                <a:solidFill>
                  <a:srgbClr val="000000"/>
                </a:solidFill>
                <a:effectLst/>
                <a:latin typeface="Arial" panose="020B0604020202020204" pitchFamily="34" charset="0"/>
              </a:rPr>
              <a:t>nuorten huumekuolemissa Euroopassa.</a:t>
            </a:r>
          </a:p>
          <a:p>
            <a:pPr eaLnBrk="1" hangingPunct="1"/>
            <a:r>
              <a:rPr lang="fi-FI" altLang="en-US" sz="2400" dirty="0"/>
              <a:t>Alkoholijuomien kokonaiskulutus, 100-prosenttista alkoholia jokaista 15 vuotta täyttänyttä kohti: vuonna 2023</a:t>
            </a:r>
            <a:r>
              <a:rPr lang="fi-FI" altLang="en-US" sz="2400" dirty="0">
                <a:solidFill>
                  <a:srgbClr val="FF0000"/>
                </a:solidFill>
              </a:rPr>
              <a:t> </a:t>
            </a:r>
            <a:r>
              <a:rPr lang="fi-FI" altLang="en-US" sz="2400" b="1" dirty="0"/>
              <a:t>8,7 </a:t>
            </a:r>
            <a:r>
              <a:rPr lang="fi-FI" altLang="en-US" sz="2400" dirty="0"/>
              <a:t>litraa (n. 640 keskikaljaa)</a:t>
            </a:r>
            <a:endParaRPr lang="fi-FI" altLang="en-US" sz="1050" dirty="0"/>
          </a:p>
          <a:p>
            <a:pPr marL="0" indent="0" eaLnBrk="1" hangingPunct="1">
              <a:buNone/>
            </a:pPr>
            <a:r>
              <a:rPr lang="fi-FI" sz="1050" kern="1200" dirty="0"/>
              <a:t>Rönkä &amp; Markkula: Huumetilanne Suomessa 2020, THL: Alkoholijuomien kulutus 2021 </a:t>
            </a:r>
          </a:p>
          <a:p>
            <a:endParaRPr lang="fi-FI" dirty="0"/>
          </a:p>
        </p:txBody>
      </p:sp>
    </p:spTree>
    <p:extLst>
      <p:ext uri="{BB962C8B-B14F-4D97-AF65-F5344CB8AC3E}">
        <p14:creationId xmlns:p14="http://schemas.microsoft.com/office/powerpoint/2010/main" val="1305655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355449"/>
            <a:ext cx="10515600" cy="781750"/>
          </a:xfrm>
        </p:spPr>
        <p:txBody>
          <a:bodyPr>
            <a:normAutofit/>
          </a:bodyPr>
          <a:lstStyle/>
          <a:p>
            <a:r>
              <a:rPr lang="fi-FI" altLang="en-US" b="1" dirty="0"/>
              <a:t>Yleisiä trendejä:</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1023551" y="1645699"/>
            <a:ext cx="10515600" cy="4404618"/>
          </a:xfrm>
        </p:spPr>
        <p:txBody>
          <a:bodyPr>
            <a:normAutofit/>
          </a:bodyPr>
          <a:lstStyle/>
          <a:p>
            <a:pPr eaLnBrk="1" hangingPunct="1"/>
            <a:r>
              <a:rPr lang="fi-FI" altLang="en-US" sz="2400" dirty="0"/>
              <a:t>Alkoholin käyttö vähentynyt nuorten keskuudessa, mutta erityisesti sähkötupakan käyttö yleistynyt</a:t>
            </a:r>
          </a:p>
          <a:p>
            <a:pPr eaLnBrk="1" hangingPunct="1"/>
            <a:r>
              <a:rPr lang="fi-FI" altLang="en-US" sz="2400" dirty="0"/>
              <a:t>Nuoret eivät enää juo sammumispisteeseen, mutta juovat myös viikolla</a:t>
            </a:r>
          </a:p>
          <a:p>
            <a:pPr eaLnBrk="1" hangingPunct="1"/>
            <a:r>
              <a:rPr lang="fi-FI" altLang="en-US" sz="2400" dirty="0"/>
              <a:t>Uusia muuntohuumeita tulee koko ajan lisää markkinoille ja myyntiä on siirtynyt nettiin</a:t>
            </a:r>
          </a:p>
          <a:p>
            <a:pPr eaLnBrk="1" hangingPunct="1"/>
            <a:r>
              <a:rPr lang="fi-FI" altLang="en-US" sz="2400" dirty="0"/>
              <a:t>Yleinen päihdekulttuuri heijastuu nuoriin ja ikäihmisiin</a:t>
            </a:r>
          </a:p>
          <a:p>
            <a:pPr eaLnBrk="1" hangingPunct="1"/>
            <a:r>
              <a:rPr lang="fi-FI" altLang="en-US" sz="2400" dirty="0"/>
              <a:t>"Oma asia" -asenne vahvistuu</a:t>
            </a:r>
          </a:p>
          <a:p>
            <a:pPr eaLnBrk="1" hangingPunct="1"/>
            <a:r>
              <a:rPr lang="fi-FI" altLang="en-US" sz="2400" dirty="0"/>
              <a:t>Ikäihmisten päihteiden käyttö lisääntyy</a:t>
            </a:r>
          </a:p>
        </p:txBody>
      </p:sp>
    </p:spTree>
    <p:extLst>
      <p:ext uri="{BB962C8B-B14F-4D97-AF65-F5344CB8AC3E}">
        <p14:creationId xmlns:p14="http://schemas.microsoft.com/office/powerpoint/2010/main" val="3058744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0477D26-6CBE-DEBD-6380-54AE07D85B15}"/>
              </a:ext>
            </a:extLst>
          </p:cNvPr>
          <p:cNvPicPr>
            <a:picLocks noChangeAspect="1"/>
          </p:cNvPicPr>
          <p:nvPr/>
        </p:nvPicPr>
        <p:blipFill>
          <a:blip r:embed="rId2"/>
          <a:stretch>
            <a:fillRect/>
          </a:stretch>
        </p:blipFill>
        <p:spPr>
          <a:xfrm>
            <a:off x="747712" y="257175"/>
            <a:ext cx="10696575" cy="6343650"/>
          </a:xfrm>
          <a:prstGeom prst="rect">
            <a:avLst/>
          </a:prstGeom>
        </p:spPr>
      </p:pic>
    </p:spTree>
    <p:extLst>
      <p:ext uri="{BB962C8B-B14F-4D97-AF65-F5344CB8AC3E}">
        <p14:creationId xmlns:p14="http://schemas.microsoft.com/office/powerpoint/2010/main" val="3382298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85B60BA-BC80-1A5E-A199-7C488AF023F5}"/>
              </a:ext>
            </a:extLst>
          </p:cNvPr>
          <p:cNvPicPr>
            <a:picLocks noChangeAspect="1"/>
          </p:cNvPicPr>
          <p:nvPr/>
        </p:nvPicPr>
        <p:blipFill>
          <a:blip r:embed="rId2"/>
          <a:stretch>
            <a:fillRect/>
          </a:stretch>
        </p:blipFill>
        <p:spPr>
          <a:xfrm>
            <a:off x="1046748" y="92918"/>
            <a:ext cx="5801240" cy="3137572"/>
          </a:xfrm>
          <a:prstGeom prst="rect">
            <a:avLst/>
          </a:prstGeom>
        </p:spPr>
      </p:pic>
      <p:pic>
        <p:nvPicPr>
          <p:cNvPr id="6" name="Kuva 5">
            <a:extLst>
              <a:ext uri="{FF2B5EF4-FFF2-40B4-BE49-F238E27FC236}">
                <a16:creationId xmlns:a16="http://schemas.microsoft.com/office/drawing/2014/main" id="{A0EAA0BC-9FFB-44FE-F9B3-2284EC3194ED}"/>
              </a:ext>
            </a:extLst>
          </p:cNvPr>
          <p:cNvPicPr>
            <a:picLocks noChangeAspect="1"/>
          </p:cNvPicPr>
          <p:nvPr/>
        </p:nvPicPr>
        <p:blipFill>
          <a:blip r:embed="rId3"/>
          <a:stretch>
            <a:fillRect/>
          </a:stretch>
        </p:blipFill>
        <p:spPr>
          <a:xfrm>
            <a:off x="3823048" y="3429000"/>
            <a:ext cx="6360636" cy="3137572"/>
          </a:xfrm>
          <a:prstGeom prst="rect">
            <a:avLst/>
          </a:prstGeom>
        </p:spPr>
      </p:pic>
    </p:spTree>
    <p:extLst>
      <p:ext uri="{BB962C8B-B14F-4D97-AF65-F5344CB8AC3E}">
        <p14:creationId xmlns:p14="http://schemas.microsoft.com/office/powerpoint/2010/main" val="1048549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E5D0A515-14DD-9608-9042-7EE0B6B80720}"/>
              </a:ext>
            </a:extLst>
          </p:cNvPr>
          <p:cNvPicPr>
            <a:picLocks noChangeAspect="1"/>
          </p:cNvPicPr>
          <p:nvPr/>
        </p:nvPicPr>
        <p:blipFill>
          <a:blip r:embed="rId3"/>
          <a:stretch>
            <a:fillRect/>
          </a:stretch>
        </p:blipFill>
        <p:spPr>
          <a:xfrm>
            <a:off x="96253" y="84221"/>
            <a:ext cx="11983452" cy="6003758"/>
          </a:xfrm>
          <a:prstGeom prst="rect">
            <a:avLst/>
          </a:prstGeom>
        </p:spPr>
      </p:pic>
    </p:spTree>
    <p:extLst>
      <p:ext uri="{BB962C8B-B14F-4D97-AF65-F5344CB8AC3E}">
        <p14:creationId xmlns:p14="http://schemas.microsoft.com/office/powerpoint/2010/main" val="393293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title"/>
          </p:nvPr>
        </p:nvSpPr>
        <p:spPr/>
        <p:txBody>
          <a:bodyPr>
            <a:normAutofit/>
          </a:bodyPr>
          <a:lstStyle/>
          <a:p>
            <a:r>
              <a:rPr lang="fi-FI" sz="5400" dirty="0"/>
              <a:t>Käytön vaiheita</a:t>
            </a:r>
          </a:p>
        </p:txBody>
      </p:sp>
      <p:pic>
        <p:nvPicPr>
          <p:cNvPr id="3" name="Kuva 3">
            <a:extLst>
              <a:ext uri="{FF2B5EF4-FFF2-40B4-BE49-F238E27FC236}">
                <a16:creationId xmlns:a16="http://schemas.microsoft.com/office/drawing/2014/main" id="{7AB85DE4-CFFF-11C0-CFF7-798C326CF2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0637" y="2183260"/>
            <a:ext cx="3781185" cy="2491478"/>
          </a:xfrm>
          <a:prstGeom prst="rect">
            <a:avLst/>
          </a:prstGeom>
        </p:spPr>
      </p:pic>
    </p:spTree>
    <p:extLst>
      <p:ext uri="{BB962C8B-B14F-4D97-AF65-F5344CB8AC3E}">
        <p14:creationId xmlns:p14="http://schemas.microsoft.com/office/powerpoint/2010/main" val="328619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a:xfrm>
            <a:off x="838200" y="359961"/>
            <a:ext cx="10515600" cy="781750"/>
          </a:xfrm>
        </p:spPr>
        <p:txBody>
          <a:bodyPr/>
          <a:lstStyle/>
          <a:p>
            <a:r>
              <a:rPr lang="fi-FI" b="1" dirty="0"/>
              <a:t>Tavoite:</a:t>
            </a:r>
            <a:br>
              <a:rPr lang="fi-FI" b="1" dirty="0"/>
            </a:br>
            <a:r>
              <a:rPr lang="fi-FI" b="1" dirty="0"/>
              <a:t>Koulutuksen jälkeen sinä…</a:t>
            </a:r>
            <a:endParaRPr lang="fi-FI" dirty="0"/>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type="body" sz="quarter" idx="11"/>
          </p:nvPr>
        </p:nvSpPr>
        <p:spPr>
          <a:xfrm>
            <a:off x="924697" y="1623624"/>
            <a:ext cx="10515600" cy="2944813"/>
          </a:xfrm>
        </p:spPr>
        <p:txBody>
          <a:bodyPr/>
          <a:lstStyle/>
          <a:p>
            <a:pPr marL="457200" indent="-457200">
              <a:spcAft>
                <a:spcPts val="600"/>
              </a:spcAft>
              <a:buFont typeface="Arial" panose="020B0604020202020204" pitchFamily="34" charset="0"/>
              <a:buChar char="•"/>
            </a:pPr>
            <a:r>
              <a:rPr lang="fi-FI" sz="2600" dirty="0"/>
              <a:t>Löydät tietoa Suomen päihdetilanteesta</a:t>
            </a:r>
          </a:p>
          <a:p>
            <a:pPr marL="457200" indent="-457200">
              <a:spcAft>
                <a:spcPts val="600"/>
              </a:spcAft>
              <a:buFont typeface="Arial" panose="020B0604020202020204" pitchFamily="34" charset="0"/>
              <a:buChar char="•"/>
            </a:pPr>
            <a:r>
              <a:rPr lang="fi-FI" sz="2600" dirty="0"/>
              <a:t>Tiedät milloin ja miten tulee tehdä lastensuojeluilmoitus vapaaehtoistehtävissä</a:t>
            </a:r>
          </a:p>
          <a:p>
            <a:pPr marL="457200" indent="-457200">
              <a:spcAft>
                <a:spcPts val="600"/>
              </a:spcAft>
              <a:buFont typeface="Arial" panose="020B0604020202020204" pitchFamily="34" charset="0"/>
              <a:buChar char="•"/>
            </a:pPr>
            <a:r>
              <a:rPr lang="fi-FI" sz="2600" dirty="0"/>
              <a:t>Tunnet päihteiden käytön vaiheet ja niiden merkityksen kohtaamiseen</a:t>
            </a:r>
          </a:p>
          <a:p>
            <a:pPr marL="457200" indent="-457200">
              <a:spcAft>
                <a:spcPts val="600"/>
              </a:spcAft>
              <a:buFont typeface="Arial" panose="020B0604020202020204" pitchFamily="34" charset="0"/>
              <a:buChar char="•"/>
            </a:pPr>
            <a:r>
              <a:rPr lang="fi-FI" sz="2600" dirty="0"/>
              <a:t>Osaat arvioida, tarvitseeko autettava lisäapua</a:t>
            </a:r>
          </a:p>
          <a:p>
            <a:pPr marL="457200" indent="-457200">
              <a:spcAft>
                <a:spcPts val="600"/>
              </a:spcAft>
              <a:buFont typeface="Arial" panose="020B0604020202020204" pitchFamily="34" charset="0"/>
              <a:buChar char="•"/>
            </a:pPr>
            <a:r>
              <a:rPr lang="fi-FI" sz="2600" dirty="0"/>
              <a:t>Osaat seurata eri päihteisiin liittyviä akuutteja riskejä</a:t>
            </a:r>
          </a:p>
          <a:p>
            <a:pPr marL="457200" indent="-457200">
              <a:spcAft>
                <a:spcPts val="600"/>
              </a:spcAft>
              <a:buFont typeface="Arial" panose="020B0604020202020204" pitchFamily="34" charset="0"/>
              <a:buChar char="•"/>
            </a:pPr>
            <a:r>
              <a:rPr lang="fi-FI" sz="2600" dirty="0"/>
              <a:t>Osaat antaa vinkkejä ja kannustaa haittojen vähentämiseen käytön eri vaiheissa</a:t>
            </a:r>
          </a:p>
        </p:txBody>
      </p:sp>
    </p:spTree>
    <p:extLst>
      <p:ext uri="{BB962C8B-B14F-4D97-AF65-F5344CB8AC3E}">
        <p14:creationId xmlns:p14="http://schemas.microsoft.com/office/powerpoint/2010/main" val="2089222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a:xfrm>
            <a:off x="838199" y="355449"/>
            <a:ext cx="10515600" cy="781750"/>
          </a:xfrm>
        </p:spPr>
        <p:txBody>
          <a:bodyPr>
            <a:normAutofit/>
          </a:bodyPr>
          <a:lstStyle/>
          <a:p>
            <a:r>
              <a:rPr lang="fi-FI" altLang="en-US" b="1" dirty="0"/>
              <a:t>Käytön portaat</a:t>
            </a:r>
            <a:r>
              <a:rPr lang="fi-FI" altLang="en-US" dirty="0"/>
              <a:t> </a:t>
            </a:r>
            <a:endParaRPr lang="fi-FI" dirty="0"/>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2272424" y="1268665"/>
            <a:ext cx="7128165" cy="5193202"/>
          </a:xfrm>
        </p:spPr>
        <p:txBody>
          <a:bodyPr>
            <a:normAutofit/>
          </a:bodyPr>
          <a:lstStyle/>
          <a:p>
            <a:pPr eaLnBrk="1" hangingPunct="1">
              <a:lnSpc>
                <a:spcPct val="80000"/>
              </a:lnSpc>
              <a:buFont typeface="Times" panose="02020603050405020304" pitchFamily="18" charset="0"/>
              <a:buNone/>
            </a:pPr>
            <a:r>
              <a:rPr lang="fi-FI" altLang="en-US" sz="2400" b="1" dirty="0"/>
              <a:t>Kokeilukäyttö </a:t>
            </a:r>
          </a:p>
          <a:p>
            <a:pPr marL="342900" indent="-342900" eaLnBrk="1" hangingPunct="1">
              <a:lnSpc>
                <a:spcPct val="80000"/>
              </a:lnSpc>
              <a:buFont typeface="Arial" panose="020B0604020202020204" pitchFamily="34" charset="0"/>
              <a:buChar char="•"/>
            </a:pPr>
            <a:r>
              <a:rPr lang="fi-FI" altLang="en-US" sz="2400" dirty="0"/>
              <a:t>ensikokeilu usein päihtyneenä</a:t>
            </a:r>
          </a:p>
          <a:p>
            <a:pPr marL="342900" indent="-342900" eaLnBrk="1" hangingPunct="1">
              <a:lnSpc>
                <a:spcPct val="80000"/>
              </a:lnSpc>
              <a:spcAft>
                <a:spcPts val="1088"/>
              </a:spcAft>
              <a:buFont typeface="Arial" panose="020B0604020202020204" pitchFamily="34" charset="0"/>
              <a:buChar char="•"/>
            </a:pPr>
            <a:r>
              <a:rPr lang="fi-FI" altLang="en-US" sz="2400" dirty="0"/>
              <a:t>suunnittelematon, useimmilla jää yhteen kertaan</a:t>
            </a:r>
          </a:p>
          <a:p>
            <a:pPr eaLnBrk="1" hangingPunct="1">
              <a:lnSpc>
                <a:spcPct val="80000"/>
              </a:lnSpc>
              <a:buFont typeface="Times" panose="02020603050405020304" pitchFamily="18" charset="0"/>
              <a:buNone/>
            </a:pPr>
            <a:r>
              <a:rPr lang="fi-FI" altLang="en-US" sz="2400" b="1" dirty="0"/>
              <a:t>Satunnaiskäyttö </a:t>
            </a:r>
          </a:p>
          <a:p>
            <a:pPr marL="342900" indent="-342900" eaLnBrk="1" hangingPunct="1">
              <a:lnSpc>
                <a:spcPct val="80000"/>
              </a:lnSpc>
              <a:buFont typeface="Arial" panose="020B0604020202020204" pitchFamily="34" charset="0"/>
              <a:buChar char="•"/>
            </a:pPr>
            <a:r>
              <a:rPr lang="fi-FI" altLang="en-US" sz="2400" dirty="0"/>
              <a:t>kokeilujen kokemukset vaikuttavat, käyttö säännöllistyy</a:t>
            </a:r>
          </a:p>
          <a:p>
            <a:pPr marL="342900" indent="-342900" eaLnBrk="1" hangingPunct="1">
              <a:lnSpc>
                <a:spcPct val="80000"/>
              </a:lnSpc>
              <a:buFont typeface="Arial" panose="020B0604020202020204" pitchFamily="34" charset="0"/>
              <a:buChar char="•"/>
            </a:pPr>
            <a:r>
              <a:rPr lang="fi-FI" altLang="en-US" sz="2400" dirty="0"/>
              <a:t>oppii hankinnan, annostelun ja vaikutukset</a:t>
            </a:r>
          </a:p>
          <a:p>
            <a:pPr marL="342900" indent="-342900" eaLnBrk="1" hangingPunct="1">
              <a:lnSpc>
                <a:spcPct val="80000"/>
              </a:lnSpc>
              <a:buFont typeface="Arial" panose="020B0604020202020204" pitchFamily="34" charset="0"/>
              <a:buChar char="•"/>
            </a:pPr>
            <a:r>
              <a:rPr lang="fi-FI" altLang="en-US" sz="2400" dirty="0"/>
              <a:t>”rakastuminen” aineeseen ja käyttötilanteisiin </a:t>
            </a:r>
          </a:p>
          <a:p>
            <a:pPr marL="342900" indent="-342900" eaLnBrk="1" hangingPunct="1">
              <a:lnSpc>
                <a:spcPct val="80000"/>
              </a:lnSpc>
              <a:buFont typeface="Arial" panose="020B0604020202020204" pitchFamily="34" charset="0"/>
              <a:buChar char="•"/>
            </a:pPr>
            <a:r>
              <a:rPr lang="fi-FI" altLang="en-US" sz="2400" dirty="0"/>
              <a:t>tarjotaan kavereille, jolloin tapa leviää</a:t>
            </a:r>
          </a:p>
          <a:p>
            <a:pPr marL="342900" indent="-342900" eaLnBrk="1" hangingPunct="1">
              <a:lnSpc>
                <a:spcPct val="80000"/>
              </a:lnSpc>
              <a:spcAft>
                <a:spcPts val="1088"/>
              </a:spcAft>
              <a:buFont typeface="Arial" panose="020B0604020202020204" pitchFamily="34" charset="0"/>
              <a:buChar char="•"/>
            </a:pPr>
            <a:r>
              <a:rPr lang="fi-FI" altLang="en-US" sz="2400" dirty="0"/>
              <a:t>uskoo voivansa lopettaa koska vaan ja osalla </a:t>
            </a:r>
            <a:br>
              <a:rPr lang="fi-FI" altLang="en-US" sz="2400" dirty="0"/>
            </a:br>
            <a:r>
              <a:rPr lang="fi-FI" altLang="en-US" sz="2400" dirty="0"/>
              <a:t>se onnistuukin</a:t>
            </a:r>
          </a:p>
          <a:p>
            <a:pPr eaLnBrk="1" hangingPunct="1">
              <a:lnSpc>
                <a:spcPct val="80000"/>
              </a:lnSpc>
              <a:buFont typeface="Times" panose="02020603050405020304" pitchFamily="18" charset="0"/>
              <a:buNone/>
            </a:pPr>
            <a:r>
              <a:rPr lang="fi-FI" altLang="en-US" sz="2400" b="1" dirty="0"/>
              <a:t>Ongelmakäyttö, riippuvuus</a:t>
            </a:r>
            <a:r>
              <a:rPr lang="fi-FI" altLang="en-US" sz="2400" dirty="0"/>
              <a:t> </a:t>
            </a:r>
          </a:p>
          <a:p>
            <a:pPr marL="342900" indent="-342900" eaLnBrk="1" hangingPunct="1">
              <a:lnSpc>
                <a:spcPct val="80000"/>
              </a:lnSpc>
              <a:buFont typeface="Arial" panose="020B0604020202020204" pitchFamily="34" charset="0"/>
              <a:buChar char="•"/>
            </a:pPr>
            <a:r>
              <a:rPr lang="fi-FI" altLang="en-US" sz="2400" dirty="0"/>
              <a:t>hankinta ja käyttö järjestäytynyttä</a:t>
            </a:r>
          </a:p>
          <a:p>
            <a:pPr marL="342900" indent="-342900" eaLnBrk="1" hangingPunct="1">
              <a:lnSpc>
                <a:spcPct val="80000"/>
              </a:lnSpc>
              <a:buFont typeface="Arial" panose="020B0604020202020204" pitchFamily="34" charset="0"/>
              <a:buChar char="•"/>
            </a:pPr>
            <a:r>
              <a:rPr lang="fi-FI" altLang="en-US" sz="2400" dirty="0"/>
              <a:t>fyysiset, psyykkiset ja sosiaaliset haitat</a:t>
            </a:r>
          </a:p>
          <a:p>
            <a:pPr marL="342900" indent="-342900" eaLnBrk="1" hangingPunct="1">
              <a:lnSpc>
                <a:spcPct val="80000"/>
              </a:lnSpc>
              <a:buFont typeface="Arial" panose="020B0604020202020204" pitchFamily="34" charset="0"/>
              <a:buChar char="•"/>
            </a:pPr>
            <a:r>
              <a:rPr lang="fi-FI" altLang="en-US" sz="2400" dirty="0"/>
              <a:t>pakonomainen tarve käyttää aineita</a:t>
            </a:r>
          </a:p>
          <a:p>
            <a:pPr marL="342900" indent="-342900" eaLnBrk="1" hangingPunct="1">
              <a:lnSpc>
                <a:spcPct val="80000"/>
              </a:lnSpc>
              <a:buFont typeface="Arial" panose="020B0604020202020204" pitchFamily="34" charset="0"/>
              <a:buChar char="•"/>
            </a:pPr>
            <a:r>
              <a:rPr lang="fi-FI" altLang="en-US" sz="2400" dirty="0"/>
              <a:t>aineet lääkitystä omaan oloon</a:t>
            </a:r>
          </a:p>
          <a:p>
            <a:endParaRPr lang="fi-FI" dirty="0"/>
          </a:p>
        </p:txBody>
      </p:sp>
      <p:cxnSp>
        <p:nvCxnSpPr>
          <p:cNvPr id="7" name="Suora nuoliyhdysviiva 2">
            <a:extLst>
              <a:ext uri="{FF2B5EF4-FFF2-40B4-BE49-F238E27FC236}">
                <a16:creationId xmlns:a16="http://schemas.microsoft.com/office/drawing/2014/main" id="{F887E136-4503-F2FA-91FF-214F5A994E34}"/>
              </a:ext>
            </a:extLst>
          </p:cNvPr>
          <p:cNvCxnSpPr>
            <a:cxnSpLocks/>
          </p:cNvCxnSpPr>
          <p:nvPr/>
        </p:nvCxnSpPr>
        <p:spPr bwMode="auto">
          <a:xfrm>
            <a:off x="1465739" y="1268665"/>
            <a:ext cx="0" cy="4735475"/>
          </a:xfrm>
          <a:prstGeom prst="straightConnector1">
            <a:avLst/>
          </a:prstGeom>
          <a:solidFill>
            <a:schemeClr val="accent1"/>
          </a:solidFill>
          <a:ln w="38100" cap="flat" cmpd="sng" algn="ctr">
            <a:solidFill>
              <a:schemeClr val="accent1"/>
            </a:solidFill>
            <a:prstDash val="solid"/>
            <a:round/>
            <a:headEnd type="none" w="med" len="med"/>
            <a:tailEnd type="triangle" w="lg" len="lg"/>
          </a:ln>
          <a:effectLst/>
        </p:spPr>
      </p:cxnSp>
      <p:pic>
        <p:nvPicPr>
          <p:cNvPr id="8" name="Kuva 1">
            <a:extLst>
              <a:ext uri="{FF2B5EF4-FFF2-40B4-BE49-F238E27FC236}">
                <a16:creationId xmlns:a16="http://schemas.microsoft.com/office/drawing/2014/main" id="{094E6416-659B-CEB7-CD08-B89C5D103A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46968" y="1084239"/>
            <a:ext cx="1558577" cy="2344761"/>
          </a:xfrm>
          <a:prstGeom prst="rect">
            <a:avLst/>
          </a:prstGeom>
        </p:spPr>
      </p:pic>
    </p:spTree>
    <p:extLst>
      <p:ext uri="{BB962C8B-B14F-4D97-AF65-F5344CB8AC3E}">
        <p14:creationId xmlns:p14="http://schemas.microsoft.com/office/powerpoint/2010/main" val="1882106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2252332" y="1268665"/>
            <a:ext cx="7128165" cy="5193202"/>
          </a:xfrm>
        </p:spPr>
        <p:txBody>
          <a:bodyPr>
            <a:normAutofit/>
          </a:bodyPr>
          <a:lstStyle/>
          <a:p>
            <a:pPr eaLnBrk="1" hangingPunct="1">
              <a:lnSpc>
                <a:spcPct val="80000"/>
              </a:lnSpc>
              <a:buFont typeface="Times" panose="02020603050405020304" pitchFamily="18" charset="0"/>
              <a:buNone/>
            </a:pPr>
            <a:r>
              <a:rPr lang="fi-FI" altLang="en-US" sz="2400" b="1" dirty="0"/>
              <a:t>Ristiriitavaihe</a:t>
            </a:r>
            <a:r>
              <a:rPr lang="fi-FI" altLang="en-US" sz="2400" dirty="0"/>
              <a:t> </a:t>
            </a:r>
          </a:p>
          <a:p>
            <a:pPr marL="342900" indent="-342900" eaLnBrk="1" hangingPunct="1">
              <a:lnSpc>
                <a:spcPct val="80000"/>
              </a:lnSpc>
              <a:buFont typeface="Arial" panose="020B0604020202020204" pitchFamily="34" charset="0"/>
              <a:buChar char="•"/>
            </a:pPr>
            <a:r>
              <a:rPr lang="fi-FI" altLang="en-US" sz="2400" dirty="0"/>
              <a:t>myöntää ongelman, käyttö kuitenkin tärkeämpää</a:t>
            </a:r>
          </a:p>
          <a:p>
            <a:pPr marL="342900" indent="-342900" eaLnBrk="1" hangingPunct="1">
              <a:lnSpc>
                <a:spcPct val="80000"/>
              </a:lnSpc>
              <a:buFont typeface="Arial" panose="020B0604020202020204" pitchFamily="34" charset="0"/>
              <a:buChar char="•"/>
            </a:pPr>
            <a:r>
              <a:rPr lang="fi-FI" altLang="en-US" sz="2400" dirty="0"/>
              <a:t>lopettaa hetkittäin</a:t>
            </a:r>
          </a:p>
          <a:p>
            <a:pPr marL="342900" indent="-342900" eaLnBrk="1" hangingPunct="1">
              <a:lnSpc>
                <a:spcPct val="80000"/>
              </a:lnSpc>
              <a:buFont typeface="Arial" panose="020B0604020202020204" pitchFamily="34" charset="0"/>
              <a:buChar char="•"/>
            </a:pPr>
            <a:r>
              <a:rPr lang="fi-FI" altLang="en-US" sz="2400" dirty="0"/>
              <a:t>retkahduksia</a:t>
            </a:r>
          </a:p>
          <a:p>
            <a:pPr eaLnBrk="1" hangingPunct="1">
              <a:lnSpc>
                <a:spcPct val="80000"/>
              </a:lnSpc>
            </a:pPr>
            <a:endParaRPr lang="fi-FI" altLang="en-US" sz="2400" dirty="0"/>
          </a:p>
          <a:p>
            <a:pPr eaLnBrk="1" hangingPunct="1">
              <a:lnSpc>
                <a:spcPct val="80000"/>
              </a:lnSpc>
              <a:buFont typeface="Times" panose="02020603050405020304" pitchFamily="18" charset="0"/>
              <a:buNone/>
            </a:pPr>
            <a:r>
              <a:rPr lang="fi-FI" altLang="en-US" sz="2400" b="1" dirty="0"/>
              <a:t>Motivaatio / hoitovaihe</a:t>
            </a:r>
            <a:r>
              <a:rPr lang="fi-FI" altLang="en-US" sz="2400" dirty="0"/>
              <a:t> </a:t>
            </a:r>
          </a:p>
          <a:p>
            <a:pPr marL="342900" indent="-342900" eaLnBrk="1" hangingPunct="1">
              <a:lnSpc>
                <a:spcPct val="80000"/>
              </a:lnSpc>
              <a:buFont typeface="Arial" panose="020B0604020202020204" pitchFamily="34" charset="0"/>
              <a:buChar char="•"/>
            </a:pPr>
            <a:r>
              <a:rPr lang="fi-FI" altLang="en-US" sz="2400" dirty="0"/>
              <a:t>hoitomotivaatio syntyy</a:t>
            </a:r>
          </a:p>
          <a:p>
            <a:pPr marL="342900" indent="-342900" eaLnBrk="1" hangingPunct="1">
              <a:lnSpc>
                <a:spcPct val="80000"/>
              </a:lnSpc>
              <a:buFont typeface="Arial" panose="020B0604020202020204" pitchFamily="34" charset="0"/>
              <a:buChar char="•"/>
            </a:pPr>
            <a:r>
              <a:rPr lang="fi-FI" altLang="en-US" sz="2400" dirty="0"/>
              <a:t>suunnitelmia, tulevaisuuden tavoitteita</a:t>
            </a:r>
          </a:p>
          <a:p>
            <a:pPr marL="342900" indent="-342900" eaLnBrk="1" hangingPunct="1">
              <a:lnSpc>
                <a:spcPct val="80000"/>
              </a:lnSpc>
              <a:buFont typeface="Arial" panose="020B0604020202020204" pitchFamily="34" charset="0"/>
              <a:buChar char="•"/>
            </a:pPr>
            <a:r>
              <a:rPr lang="fi-FI" altLang="en-US" sz="2400" dirty="0"/>
              <a:t>hakeutuu hoitoon</a:t>
            </a:r>
          </a:p>
          <a:p>
            <a:pPr eaLnBrk="1" hangingPunct="1">
              <a:lnSpc>
                <a:spcPct val="80000"/>
              </a:lnSpc>
              <a:buFont typeface="Times" panose="02020603050405020304" pitchFamily="18" charset="0"/>
              <a:buNone/>
            </a:pPr>
            <a:endParaRPr lang="fi-FI" altLang="en-US" sz="2400" b="1" dirty="0"/>
          </a:p>
          <a:p>
            <a:pPr eaLnBrk="1" hangingPunct="1">
              <a:lnSpc>
                <a:spcPct val="80000"/>
              </a:lnSpc>
              <a:buFont typeface="Times" panose="02020603050405020304" pitchFamily="18" charset="0"/>
              <a:buNone/>
            </a:pPr>
            <a:r>
              <a:rPr lang="fi-FI" altLang="en-US" sz="2400" b="1" dirty="0"/>
              <a:t>Huumeettoman elämän ylläpito</a:t>
            </a:r>
            <a:r>
              <a:rPr lang="fi-FI" altLang="en-US" sz="2400" dirty="0"/>
              <a:t> </a:t>
            </a:r>
          </a:p>
          <a:p>
            <a:pPr marL="342900" indent="-342900" eaLnBrk="1" hangingPunct="1">
              <a:lnSpc>
                <a:spcPct val="80000"/>
              </a:lnSpc>
              <a:buFont typeface="Arial" panose="020B0604020202020204" pitchFamily="34" charset="0"/>
              <a:buChar char="•"/>
            </a:pPr>
            <a:r>
              <a:rPr lang="fi-FI" altLang="en-US" sz="2400" dirty="0"/>
              <a:t>hankitaan keinoja vastustaa impulsseja</a:t>
            </a:r>
          </a:p>
          <a:p>
            <a:pPr marL="342900" indent="-342900" eaLnBrk="1" hangingPunct="1">
              <a:lnSpc>
                <a:spcPct val="80000"/>
              </a:lnSpc>
              <a:buFont typeface="Arial" panose="020B0604020202020204" pitchFamily="34" charset="0"/>
              <a:buChar char="•"/>
            </a:pPr>
            <a:r>
              <a:rPr lang="fi-FI" altLang="en-US" sz="2400" dirty="0"/>
              <a:t>opitaan elämään ilman aineita</a:t>
            </a:r>
          </a:p>
          <a:p>
            <a:pPr marL="342900" indent="-342900" eaLnBrk="1" hangingPunct="1">
              <a:lnSpc>
                <a:spcPct val="80000"/>
              </a:lnSpc>
              <a:buFont typeface="Arial" panose="020B0604020202020204" pitchFamily="34" charset="0"/>
              <a:buChar char="•"/>
            </a:pPr>
            <a:r>
              <a:rPr lang="fi-FI" altLang="en-US" sz="2400" dirty="0"/>
              <a:t>uusi identiteetti</a:t>
            </a:r>
          </a:p>
        </p:txBody>
      </p:sp>
      <p:cxnSp>
        <p:nvCxnSpPr>
          <p:cNvPr id="7" name="Suora nuoliyhdysviiva 2">
            <a:extLst>
              <a:ext uri="{FF2B5EF4-FFF2-40B4-BE49-F238E27FC236}">
                <a16:creationId xmlns:a16="http://schemas.microsoft.com/office/drawing/2014/main" id="{F887E136-4503-F2FA-91FF-214F5A994E34}"/>
              </a:ext>
            </a:extLst>
          </p:cNvPr>
          <p:cNvCxnSpPr>
            <a:cxnSpLocks/>
          </p:cNvCxnSpPr>
          <p:nvPr/>
        </p:nvCxnSpPr>
        <p:spPr bwMode="auto">
          <a:xfrm>
            <a:off x="1465739" y="1268665"/>
            <a:ext cx="0" cy="4735475"/>
          </a:xfrm>
          <a:prstGeom prst="straightConnector1">
            <a:avLst/>
          </a:prstGeom>
          <a:solidFill>
            <a:schemeClr val="accent1"/>
          </a:solidFill>
          <a:ln w="38100" cap="flat" cmpd="sng" algn="ctr">
            <a:solidFill>
              <a:schemeClr val="accent1"/>
            </a:solidFill>
            <a:prstDash val="solid"/>
            <a:round/>
            <a:headEnd type="none" w="med" len="med"/>
            <a:tailEnd type="triangle" w="lg" len="lg"/>
          </a:ln>
          <a:effectLst/>
        </p:spPr>
      </p:cxnSp>
      <p:pic>
        <p:nvPicPr>
          <p:cNvPr id="6" name="Kuva 7">
            <a:extLst>
              <a:ext uri="{FF2B5EF4-FFF2-40B4-BE49-F238E27FC236}">
                <a16:creationId xmlns:a16="http://schemas.microsoft.com/office/drawing/2014/main" id="{04CDF8FA-8306-DF5C-4510-6A501093C5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26190" y="2657542"/>
            <a:ext cx="1708615" cy="1813675"/>
          </a:xfrm>
          <a:prstGeom prst="rect">
            <a:avLst/>
          </a:prstGeom>
        </p:spPr>
      </p:pic>
    </p:spTree>
    <p:extLst>
      <p:ext uri="{BB962C8B-B14F-4D97-AF65-F5344CB8AC3E}">
        <p14:creationId xmlns:p14="http://schemas.microsoft.com/office/powerpoint/2010/main" val="2011450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fontScale="90000"/>
          </a:bodyPr>
          <a:lstStyle/>
          <a:p>
            <a:r>
              <a:rPr lang="fi-FI" sz="5300" dirty="0"/>
              <a:t>Mieti hetki: </a:t>
            </a:r>
            <a:br>
              <a:rPr lang="fi-FI" sz="5300" dirty="0"/>
            </a:br>
            <a:r>
              <a:rPr lang="fi-FI" sz="4400" dirty="0"/>
              <a:t>Missä vaiheessa ihminen on helpoin kohdata ja motivoida vähentämään / lopettamaan?</a:t>
            </a:r>
            <a:br>
              <a:rPr lang="fi-FI" sz="4400" dirty="0"/>
            </a:br>
            <a:r>
              <a:rPr lang="fi-FI" sz="4400" dirty="0"/>
              <a:t>Miksi?</a:t>
            </a:r>
            <a:br>
              <a:rPr lang="fi-FI" sz="6600" dirty="0"/>
            </a:br>
            <a:br>
              <a:rPr lang="fi-FI" sz="6600" dirty="0"/>
            </a:br>
            <a:r>
              <a:rPr lang="fi-FI" sz="2700" b="0" dirty="0"/>
              <a:t>Kokeilu-, satunnais- vai riippuvuuskäyttö vai hoitovaihe tai huumeettoman elämäntavan ylläpito.</a:t>
            </a:r>
            <a:endParaRPr lang="fi-FI" b="0" dirty="0"/>
          </a:p>
        </p:txBody>
      </p:sp>
    </p:spTree>
    <p:extLst>
      <p:ext uri="{BB962C8B-B14F-4D97-AF65-F5344CB8AC3E}">
        <p14:creationId xmlns:p14="http://schemas.microsoft.com/office/powerpoint/2010/main" val="1976509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a:xfrm>
            <a:off x="503413" y="2223653"/>
            <a:ext cx="9144000" cy="2681191"/>
          </a:xfrm>
        </p:spPr>
        <p:txBody>
          <a:bodyPr>
            <a:noAutofit/>
          </a:bodyPr>
          <a:lstStyle/>
          <a:p>
            <a:r>
              <a:rPr lang="fi-FI" altLang="en-US" sz="5400" dirty="0"/>
              <a:t>Lastensuojelullinen huoli </a:t>
            </a:r>
            <a:br>
              <a:rPr lang="fi-FI" altLang="en-US" sz="5400" dirty="0"/>
            </a:br>
            <a:r>
              <a:rPr lang="fi-FI" altLang="en-US" sz="5400" dirty="0"/>
              <a:t>Suomen Punaisen Ristin vapaaehtoistoiminnassa</a:t>
            </a:r>
            <a:endParaRPr lang="fi-FI" sz="5400" dirty="0"/>
          </a:p>
        </p:txBody>
      </p:sp>
      <p:pic>
        <p:nvPicPr>
          <p:cNvPr id="3" name="Kuva 1">
            <a:extLst>
              <a:ext uri="{FF2B5EF4-FFF2-40B4-BE49-F238E27FC236}">
                <a16:creationId xmlns:a16="http://schemas.microsoft.com/office/drawing/2014/main" id="{B4C5EEF6-5A16-F6BE-1C11-B809E2DEAA82}"/>
              </a:ext>
            </a:extLst>
          </p:cNvPr>
          <p:cNvPicPr>
            <a:picLocks noChangeAspect="1"/>
          </p:cNvPicPr>
          <p:nvPr/>
        </p:nvPicPr>
        <p:blipFill>
          <a:blip r:embed="rId3"/>
          <a:stretch>
            <a:fillRect/>
          </a:stretch>
        </p:blipFill>
        <p:spPr>
          <a:xfrm>
            <a:off x="9647413" y="2499263"/>
            <a:ext cx="2129969" cy="2129969"/>
          </a:xfrm>
          <a:prstGeom prst="rect">
            <a:avLst/>
          </a:prstGeom>
        </p:spPr>
      </p:pic>
    </p:spTree>
    <p:extLst>
      <p:ext uri="{BB962C8B-B14F-4D97-AF65-F5344CB8AC3E}">
        <p14:creationId xmlns:p14="http://schemas.microsoft.com/office/powerpoint/2010/main" val="2387559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28396"/>
            <a:ext cx="10515600" cy="781750"/>
          </a:xfrm>
        </p:spPr>
        <p:txBody>
          <a:bodyPr>
            <a:normAutofit/>
          </a:bodyPr>
          <a:lstStyle/>
          <a:p>
            <a:r>
              <a:rPr lang="fi-FI" b="1" dirty="0"/>
              <a:t>Lastensuojelulain lähtökohdat</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953609" y="1731722"/>
            <a:ext cx="10515600" cy="4122309"/>
          </a:xfrm>
        </p:spPr>
        <p:txBody>
          <a:bodyPr>
            <a:normAutofit/>
          </a:bodyPr>
          <a:lstStyle/>
          <a:p>
            <a:pPr marL="342900" indent="-342900">
              <a:buFont typeface="Arial" panose="020B0604020202020204" pitchFamily="34" charset="0"/>
              <a:buChar char="•"/>
            </a:pPr>
            <a:r>
              <a:rPr lang="fi-FI" sz="1900" dirty="0">
                <a:ea typeface="Verdana" panose="020B0604030504040204" pitchFamily="34" charset="0"/>
              </a:rPr>
              <a:t>Lastensuojelun sisältöä määrittää </a:t>
            </a:r>
            <a:r>
              <a:rPr lang="fi-FI" sz="1900" dirty="0">
                <a:ea typeface="Verdana" panose="020B0604030504040204" pitchFamily="34" charset="0"/>
                <a:hlinkClick r:id="rId3"/>
              </a:rPr>
              <a:t>Lastensuojelulaki</a:t>
            </a:r>
            <a:endParaRPr lang="fi-FI" sz="1900" dirty="0">
              <a:ea typeface="Verdana" panose="020B0604030504040204" pitchFamily="34" charset="0"/>
            </a:endParaRPr>
          </a:p>
          <a:p>
            <a:pPr marL="342900" indent="-342900">
              <a:buFont typeface="Arial" panose="020B0604020202020204" pitchFamily="34" charset="0"/>
              <a:buChar char="•"/>
            </a:pPr>
            <a:r>
              <a:rPr lang="fi-FI" sz="1900" dirty="0">
                <a:ea typeface="Verdana" panose="020B0604030504040204" pitchFamily="34" charset="0"/>
              </a:rPr>
              <a:t>Lastensuojelulain tarkoituksena on turvata lapsen oikeus turvalliseen kasvuympäristöön, tasapainoiseen ja monipuoliseen kehitykseen sekä erityiseen suojeluun. (</a:t>
            </a:r>
            <a:r>
              <a:rPr lang="fi-FI" sz="1900" dirty="0" err="1">
                <a:ea typeface="Verdana" panose="020B0604030504040204" pitchFamily="34" charset="0"/>
              </a:rPr>
              <a:t>LsL</a:t>
            </a:r>
            <a:r>
              <a:rPr lang="fi-FI" sz="1900" dirty="0">
                <a:ea typeface="Verdana" panose="020B0604030504040204" pitchFamily="34" charset="0"/>
              </a:rPr>
              <a:t> 1§)</a:t>
            </a:r>
          </a:p>
          <a:p>
            <a:pPr marL="342900" indent="-342900">
              <a:buFont typeface="Arial" panose="020B0604020202020204" pitchFamily="34" charset="0"/>
              <a:buChar char="•"/>
            </a:pPr>
            <a:r>
              <a:rPr lang="fi-FI" sz="1900" dirty="0">
                <a:ea typeface="Verdana" panose="020B0604030504040204" pitchFamily="34" charset="0"/>
              </a:rPr>
              <a:t>Ensisijainen vastuu lapsen hyvinvoinnista on lapsen vanhemmilla ja huoltajilla, joiden tulee turvata lapsen tasapainoinen kehitys ja hyvinvointi. (</a:t>
            </a:r>
            <a:r>
              <a:rPr lang="fi-FI" sz="1900" dirty="0" err="1">
                <a:ea typeface="Verdana" panose="020B0604030504040204" pitchFamily="34" charset="0"/>
              </a:rPr>
              <a:t>LsL</a:t>
            </a:r>
            <a:r>
              <a:rPr lang="fi-FI" sz="1900" dirty="0">
                <a:ea typeface="Verdana" panose="020B0604030504040204" pitchFamily="34" charset="0"/>
              </a:rPr>
              <a:t> 2§)</a:t>
            </a:r>
          </a:p>
          <a:p>
            <a:pPr marL="342900" indent="-342900">
              <a:buFont typeface="Arial" panose="020B0604020202020204" pitchFamily="34" charset="0"/>
              <a:buChar char="•"/>
            </a:pPr>
            <a:r>
              <a:rPr lang="fi-FI" sz="1900" dirty="0">
                <a:ea typeface="Verdana" panose="020B0604030504040204" pitchFamily="34" charset="0"/>
              </a:rPr>
              <a:t>Lastensuojelun viranomaistoimintana on: </a:t>
            </a:r>
          </a:p>
          <a:p>
            <a:pPr marL="800100" lvl="1" indent="-342900">
              <a:buFont typeface="Arial" panose="020B0604020202020204" pitchFamily="34" charset="0"/>
              <a:buChar char="•"/>
            </a:pPr>
            <a:r>
              <a:rPr lang="fi-FI" sz="1900" dirty="0">
                <a:ea typeface="Verdana" panose="020B0604030504040204" pitchFamily="34" charset="0"/>
              </a:rPr>
              <a:t>edistettävä lapsen suotuisaa kehitystä ja hyvinvointia </a:t>
            </a:r>
          </a:p>
          <a:p>
            <a:pPr marL="800100" lvl="1" indent="-342900">
              <a:buFont typeface="Arial" panose="020B0604020202020204" pitchFamily="34" charset="0"/>
              <a:buChar char="•"/>
            </a:pPr>
            <a:r>
              <a:rPr lang="fi-FI" sz="1900" dirty="0">
                <a:ea typeface="Verdana" panose="020B0604030504040204" pitchFamily="34" charset="0"/>
              </a:rPr>
              <a:t>tuettava vanhempia lapsen kasvatuksessa ja huolenpidossa </a:t>
            </a:r>
          </a:p>
          <a:p>
            <a:pPr marL="800100" lvl="1" indent="-342900">
              <a:buFont typeface="Arial" panose="020B0604020202020204" pitchFamily="34" charset="0"/>
              <a:buChar char="•"/>
            </a:pPr>
            <a:r>
              <a:rPr lang="fi-FI" sz="1900" dirty="0">
                <a:ea typeface="Verdana" panose="020B0604030504040204" pitchFamily="34" charset="0"/>
              </a:rPr>
              <a:t>pyrittävä ehkäisemään lapsen ja perheen ongelmia sekä puuttumaan riittävän varhain havaittuihin ongelmiin. (</a:t>
            </a:r>
            <a:r>
              <a:rPr lang="fi-FI" sz="1900" dirty="0" err="1">
                <a:ea typeface="Verdana" panose="020B0604030504040204" pitchFamily="34" charset="0"/>
              </a:rPr>
              <a:t>LsL</a:t>
            </a:r>
            <a:r>
              <a:rPr lang="fi-FI" sz="1900" dirty="0">
                <a:ea typeface="Verdana" panose="020B0604030504040204" pitchFamily="34" charset="0"/>
              </a:rPr>
              <a:t> 4§) </a:t>
            </a:r>
          </a:p>
          <a:p>
            <a:pPr marL="342900" indent="-342900">
              <a:buFont typeface="Arial" panose="020B0604020202020204" pitchFamily="34" charset="0"/>
              <a:buChar char="•"/>
            </a:pPr>
            <a:r>
              <a:rPr lang="fi-FI" sz="1900" dirty="0">
                <a:ea typeface="Verdana" panose="020B0604030504040204" pitchFamily="34" charset="0"/>
              </a:rPr>
              <a:t>Lapsella tarkoitetaan alle 18-vuotiasta. (</a:t>
            </a:r>
            <a:r>
              <a:rPr lang="fi-FI" sz="1900" dirty="0" err="1">
                <a:ea typeface="Verdana" panose="020B0604030504040204" pitchFamily="34" charset="0"/>
              </a:rPr>
              <a:t>LsL</a:t>
            </a:r>
            <a:r>
              <a:rPr lang="fi-FI" sz="1900" dirty="0">
                <a:ea typeface="Verdana" panose="020B0604030504040204" pitchFamily="34" charset="0"/>
              </a:rPr>
              <a:t> 6§)</a:t>
            </a:r>
            <a:endParaRPr lang="fi-FI" dirty="0"/>
          </a:p>
        </p:txBody>
      </p:sp>
    </p:spTree>
    <p:extLst>
      <p:ext uri="{BB962C8B-B14F-4D97-AF65-F5344CB8AC3E}">
        <p14:creationId xmlns:p14="http://schemas.microsoft.com/office/powerpoint/2010/main" val="306391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pPr eaLnBrk="1" hangingPunct="1">
              <a:defRPr/>
            </a:pPr>
            <a:r>
              <a:rPr lang="fi-FI" sz="3200" b="1" dirty="0"/>
              <a:t>Ydinviesti:</a:t>
            </a:r>
            <a:endParaRPr lang="en-US" sz="3200" b="1" dirty="0"/>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838199" y="2645301"/>
            <a:ext cx="7557656" cy="3410842"/>
          </a:xfrm>
        </p:spPr>
        <p:txBody>
          <a:bodyPr>
            <a:normAutofit/>
          </a:bodyPr>
          <a:lstStyle/>
          <a:p>
            <a:pPr marL="342900" indent="-342900">
              <a:buFont typeface="Arial" panose="020B0604020202020204" pitchFamily="34" charset="0"/>
              <a:buChar char="•"/>
            </a:pPr>
            <a:r>
              <a:rPr lang="fi-FI" sz="2000" dirty="0">
                <a:ea typeface="Verdana" panose="020B0604030504040204" pitchFamily="34" charset="0"/>
              </a:rPr>
              <a:t>Voit aina keskustella toiminnasta vastaavan kanssa SPR:n osastossa, piirissä tai keskustoimistossa.</a:t>
            </a:r>
          </a:p>
          <a:p>
            <a:pPr marL="342900" indent="-342900">
              <a:buFont typeface="Arial" panose="020B0604020202020204" pitchFamily="34" charset="0"/>
              <a:buChar char="•"/>
            </a:pPr>
            <a:r>
              <a:rPr lang="fi-FI" sz="2000" dirty="0">
                <a:solidFill>
                  <a:prstClr val="black"/>
                </a:solidFill>
                <a:ea typeface="Verdana" panose="020B0604030504040204" pitchFamily="34" charset="0"/>
              </a:rPr>
              <a:t>Lastensuojelun ammattilaista voi aina konsultoida epävarmoissa tilanteissa</a:t>
            </a:r>
          </a:p>
          <a:p>
            <a:pPr marL="800100" lvl="1" indent="-342900">
              <a:buFont typeface="Arial" panose="020B0604020202020204" pitchFamily="34" charset="0"/>
              <a:buChar char="•"/>
            </a:pPr>
            <a:r>
              <a:rPr lang="fi-FI" dirty="0">
                <a:solidFill>
                  <a:prstClr val="black"/>
                </a:solidFill>
                <a:ea typeface="Verdana" panose="020B0604030504040204" pitchFamily="34" charset="0"/>
              </a:rPr>
              <a:t>Lapsen kotikunnan virka-aikainen lastensuojelun päivystys virka-aikana. Tiedot löytyvät kunnan sivuilta.</a:t>
            </a:r>
          </a:p>
          <a:p>
            <a:pPr marL="800100" lvl="1" indent="-342900">
              <a:buFont typeface="Arial" panose="020B0604020202020204" pitchFamily="34" charset="0"/>
              <a:buChar char="•"/>
            </a:pPr>
            <a:r>
              <a:rPr lang="fi-FI" dirty="0">
                <a:solidFill>
                  <a:prstClr val="black"/>
                </a:solidFill>
                <a:ea typeface="Verdana" panose="020B0604030504040204" pitchFamily="34" charset="0"/>
              </a:rPr>
              <a:t>Sosiaali- (ja kriisi) päivystys 24/7. Konsultoi 112.</a:t>
            </a:r>
          </a:p>
          <a:p>
            <a:pPr marL="342900" indent="-342900">
              <a:buFont typeface="Arial" panose="020B0604020202020204" pitchFamily="34" charset="0"/>
              <a:buChar char="•"/>
            </a:pPr>
            <a:r>
              <a:rPr lang="fi-FI" sz="2000" dirty="0">
                <a:ea typeface="Verdana" panose="020B0604030504040204" pitchFamily="34" charset="0"/>
              </a:rPr>
              <a:t>Jokainen voi ja saa tehdä lastensuojeluilmoituksen.</a:t>
            </a:r>
          </a:p>
          <a:p>
            <a:endParaRPr lang="fi-FI" dirty="0"/>
          </a:p>
        </p:txBody>
      </p:sp>
      <p:sp>
        <p:nvSpPr>
          <p:cNvPr id="4" name="Text Placeholder 3">
            <a:extLst>
              <a:ext uri="{FF2B5EF4-FFF2-40B4-BE49-F238E27FC236}">
                <a16:creationId xmlns:a16="http://schemas.microsoft.com/office/drawing/2014/main" id="{FF532F74-625D-4949-846D-E4F9DAD5B352}"/>
              </a:ext>
            </a:extLst>
          </p:cNvPr>
          <p:cNvSpPr>
            <a:spLocks noGrp="1"/>
          </p:cNvSpPr>
          <p:nvPr>
            <p:ph type="body" idx="15"/>
          </p:nvPr>
        </p:nvSpPr>
        <p:spPr>
          <a:xfrm>
            <a:off x="838200" y="1765567"/>
            <a:ext cx="10515600" cy="741712"/>
          </a:xfrm>
        </p:spPr>
        <p:txBody>
          <a:bodyPr>
            <a:normAutofit/>
          </a:bodyPr>
          <a:lstStyle/>
          <a:p>
            <a:pPr marL="0" indent="0">
              <a:buNone/>
            </a:pPr>
            <a:r>
              <a:rPr lang="fi-FI" altLang="en-US" sz="2600" b="1" dirty="0"/>
              <a:t>Lastensuojeluilmoitus tehdään kun herää huoli lapsesta!</a:t>
            </a:r>
          </a:p>
          <a:p>
            <a:endParaRPr lang="fi-FI" dirty="0"/>
          </a:p>
        </p:txBody>
      </p:sp>
      <p:pic>
        <p:nvPicPr>
          <p:cNvPr id="5" name="Kuva 2">
            <a:extLst>
              <a:ext uri="{FF2B5EF4-FFF2-40B4-BE49-F238E27FC236}">
                <a16:creationId xmlns:a16="http://schemas.microsoft.com/office/drawing/2014/main" id="{977699A3-9112-0B4D-7C88-63682A0A33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6173" y="2645301"/>
            <a:ext cx="3365309" cy="2525839"/>
          </a:xfrm>
          <a:prstGeom prst="rect">
            <a:avLst/>
          </a:prstGeom>
        </p:spPr>
      </p:pic>
    </p:spTree>
    <p:extLst>
      <p:ext uri="{BB962C8B-B14F-4D97-AF65-F5344CB8AC3E}">
        <p14:creationId xmlns:p14="http://schemas.microsoft.com/office/powerpoint/2010/main" val="1317543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886424"/>
            <a:ext cx="10515600" cy="781750"/>
          </a:xfrm>
        </p:spPr>
        <p:txBody>
          <a:bodyPr>
            <a:normAutofit fontScale="90000"/>
          </a:bodyPr>
          <a:lstStyle/>
          <a:p>
            <a:r>
              <a:rPr lang="fi-FI" altLang="en-US" b="1" dirty="0"/>
              <a:t>LASTENSUOJELULAKI, LUKU 5</a:t>
            </a:r>
            <a:br>
              <a:rPr lang="fi-FI" altLang="en-US" b="1" dirty="0"/>
            </a:br>
            <a:r>
              <a:rPr lang="fi-FI" altLang="en-US" sz="2800" b="1" dirty="0"/>
              <a:t>25 § Ilmoitusvelvollisuus</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2045369"/>
            <a:ext cx="10515600" cy="4014983"/>
          </a:xfrm>
        </p:spPr>
        <p:txBody>
          <a:bodyPr>
            <a:normAutofit fontScale="85000" lnSpcReduction="20000"/>
          </a:bodyPr>
          <a:lstStyle/>
          <a:p>
            <a:pPr eaLnBrk="1" hangingPunct="1">
              <a:defRPr/>
            </a:pPr>
            <a:r>
              <a:rPr lang="fi-FI" altLang="en-US" sz="2400" dirty="0"/>
              <a:t>Useat viranomaiset ovat velvollisia viipymättä ilmoittamaan salassapitosäännösten </a:t>
            </a:r>
            <a:r>
              <a:rPr lang="fi-FI" altLang="en-US" dirty="0"/>
              <a:t>estämättä </a:t>
            </a:r>
            <a:r>
              <a:rPr lang="fi-FI" dirty="0"/>
              <a:t>hyvinvointialueelle</a:t>
            </a:r>
            <a:r>
              <a:rPr lang="fi-FI" altLang="en-US" sz="2400" dirty="0"/>
              <a:t>, jos he </a:t>
            </a:r>
            <a:r>
              <a:rPr lang="fi-FI" altLang="en-US" sz="2400" u="sng" dirty="0"/>
              <a:t>tehtävässään</a:t>
            </a:r>
            <a:r>
              <a:rPr lang="fi-FI" altLang="en-US" sz="2400" dirty="0"/>
              <a:t> ovat saaneet tietää lapsesta, jonka </a:t>
            </a:r>
            <a:r>
              <a:rPr lang="fi-FI" altLang="en-US" sz="2400" u="sng" dirty="0"/>
              <a:t>hoidon ja huolenpidon tarve, kehitystä vaarantavat olosuhteet tai oma käyttäytyminen edellyttää lastensuojelun tarpeen selvittämistä”</a:t>
            </a:r>
            <a:r>
              <a:rPr lang="fi-FI" altLang="en-US" sz="2400" dirty="0"/>
              <a:t>.</a:t>
            </a:r>
            <a:r>
              <a:rPr lang="en-US" altLang="en-US" sz="2400" dirty="0"/>
              <a:t> </a:t>
            </a:r>
            <a:endParaRPr lang="fi-FI" altLang="en-US" sz="2400" dirty="0"/>
          </a:p>
          <a:p>
            <a:pPr eaLnBrk="1" hangingPunct="1">
              <a:defRPr/>
            </a:pPr>
            <a:r>
              <a:rPr lang="fi-FI" altLang="en-US" sz="2400" dirty="0">
                <a:hlinkClick r:id="rId3"/>
              </a:rPr>
              <a:t>https://www.finlex.fi/fi/laki/ajantasa/2007/20070417</a:t>
            </a:r>
            <a:endParaRPr lang="fi-FI" altLang="en-US" sz="2400" dirty="0"/>
          </a:p>
          <a:p>
            <a:pPr eaLnBrk="1" hangingPunct="1">
              <a:defRPr/>
            </a:pPr>
            <a:endParaRPr lang="fi-FI" altLang="en-US" sz="2400" dirty="0"/>
          </a:p>
          <a:p>
            <a:pPr eaLnBrk="1" hangingPunct="1">
              <a:defRPr/>
            </a:pPr>
            <a:r>
              <a:rPr lang="fi-FI" altLang="fi-FI" sz="2400" dirty="0"/>
              <a:t>Momentti 2: ”Myös muu kuin 1 momentissa tarkoitettu henkilö voi tehdä tällaisen ilmoituksen häntä mahdollisesti koskevien salassapitosäännösten estämättä” </a:t>
            </a:r>
          </a:p>
          <a:p>
            <a:pPr marL="0" indent="0" eaLnBrk="1" hangingPunct="1">
              <a:buNone/>
              <a:defRPr/>
            </a:pPr>
            <a:endParaRPr lang="fi-FI" altLang="fi-FI" sz="2400" dirty="0"/>
          </a:p>
          <a:p>
            <a:pPr eaLnBrk="1" hangingPunct="1">
              <a:lnSpc>
                <a:spcPct val="90000"/>
              </a:lnSpc>
              <a:buClr>
                <a:srgbClr val="FFCC00"/>
              </a:buClr>
              <a:buFont typeface="Arial" panose="020B0604020202020204" pitchFamily="34" charset="0"/>
              <a:buChar char="•"/>
              <a:defRPr/>
            </a:pPr>
            <a:r>
              <a:rPr lang="fi-FI" altLang="en-US" sz="2400" dirty="0">
                <a:solidFill>
                  <a:srgbClr val="000000"/>
                </a:solidFill>
              </a:rPr>
              <a:t>Kaikilla on eettinen velvollisuus toimia aina lapsen edun mukaisesti!</a:t>
            </a:r>
          </a:p>
          <a:p>
            <a:pPr eaLnBrk="1" hangingPunct="1">
              <a:lnSpc>
                <a:spcPct val="90000"/>
              </a:lnSpc>
              <a:buClr>
                <a:srgbClr val="FFCC00"/>
              </a:buClr>
              <a:buFont typeface="Times" panose="02020603050405020304" pitchFamily="18" charset="0"/>
              <a:buNone/>
              <a:defRPr/>
            </a:pPr>
            <a:endParaRPr lang="fi-FI" altLang="en-US" sz="2400" dirty="0">
              <a:solidFill>
                <a:srgbClr val="000000"/>
              </a:solidFill>
            </a:endParaRPr>
          </a:p>
          <a:p>
            <a:pPr eaLnBrk="1" hangingPunct="1">
              <a:lnSpc>
                <a:spcPct val="90000"/>
              </a:lnSpc>
              <a:buClr>
                <a:srgbClr val="FFCC00"/>
              </a:buClr>
              <a:buFont typeface="Times" panose="02020603050405020304" pitchFamily="18" charset="0"/>
              <a:buNone/>
              <a:defRPr/>
            </a:pPr>
            <a:r>
              <a:rPr lang="fi-FI" altLang="en-US" sz="2400" dirty="0">
                <a:solidFill>
                  <a:srgbClr val="000000"/>
                </a:solidFill>
              </a:rPr>
              <a:t>    Lisätietoja </a:t>
            </a:r>
            <a:r>
              <a:rPr lang="fi-FI" altLang="en-US" sz="2400" dirty="0">
                <a:solidFill>
                  <a:srgbClr val="000000"/>
                </a:solidFill>
                <a:hlinkClick r:id="rId4"/>
              </a:rPr>
              <a:t>www.lastensuojelunkasikirja.fi</a:t>
            </a:r>
            <a:r>
              <a:rPr lang="fi-FI" altLang="en-US" sz="2400" dirty="0">
                <a:solidFill>
                  <a:srgbClr val="000000"/>
                </a:solidFill>
              </a:rPr>
              <a:t> ja </a:t>
            </a:r>
            <a:r>
              <a:rPr lang="fi-FI" altLang="en-US" sz="2400" dirty="0">
                <a:solidFill>
                  <a:srgbClr val="000000"/>
                </a:solidFill>
                <a:hlinkClick r:id="rId5"/>
              </a:rPr>
              <a:t>www.finlex.fi</a:t>
            </a:r>
            <a:endParaRPr lang="fi-FI" altLang="en-US" sz="2400" dirty="0">
              <a:solidFill>
                <a:srgbClr val="000000"/>
              </a:solidFill>
            </a:endParaRPr>
          </a:p>
        </p:txBody>
      </p:sp>
    </p:spTree>
    <p:extLst>
      <p:ext uri="{BB962C8B-B14F-4D97-AF65-F5344CB8AC3E}">
        <p14:creationId xmlns:p14="http://schemas.microsoft.com/office/powerpoint/2010/main" val="2252731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886424"/>
            <a:ext cx="10515600" cy="781750"/>
          </a:xfrm>
        </p:spPr>
        <p:txBody>
          <a:bodyPr>
            <a:normAutofit fontScale="90000"/>
          </a:bodyPr>
          <a:lstStyle/>
          <a:p>
            <a:r>
              <a:rPr lang="fi-FI" altLang="fi-FI" b="1" dirty="0">
                <a:solidFill>
                  <a:schemeClr val="tx1"/>
                </a:solidFill>
              </a:rPr>
              <a:t>Seksuaali- ja muiden väkivaltarikosepäilyjen ilmoitusvelvollisuus</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2173161"/>
            <a:ext cx="7058891" cy="4347225"/>
          </a:xfrm>
        </p:spPr>
        <p:txBody>
          <a:bodyPr>
            <a:normAutofit fontScale="77500" lnSpcReduction="20000"/>
          </a:bodyPr>
          <a:lstStyle/>
          <a:p>
            <a:pPr eaLnBrk="1" hangingPunct="1">
              <a:lnSpc>
                <a:spcPct val="90000"/>
              </a:lnSpc>
              <a:buClr>
                <a:srgbClr val="FFCC00"/>
              </a:buClr>
              <a:buFont typeface="Times" panose="02020603050405020304" pitchFamily="18" charset="0"/>
              <a:buNone/>
              <a:defRPr/>
            </a:pPr>
            <a:r>
              <a:rPr lang="fi-FI" altLang="en-US" sz="2400" b="1" dirty="0"/>
              <a:t>LASTENSUOJELULAKI, LUKU 5, 25 § Ilmoitusvelvollisuus</a:t>
            </a:r>
            <a:endParaRPr lang="fi-FI" altLang="en-US" sz="2400" dirty="0"/>
          </a:p>
          <a:p>
            <a:pPr eaLnBrk="1" hangingPunct="1">
              <a:lnSpc>
                <a:spcPct val="90000"/>
              </a:lnSpc>
              <a:buClr>
                <a:srgbClr val="FFCC00"/>
              </a:buClr>
              <a:buFont typeface="Times" panose="02020603050405020304" pitchFamily="18" charset="0"/>
              <a:buNone/>
              <a:defRPr/>
            </a:pPr>
            <a:r>
              <a:rPr lang="fi-FI" altLang="en-US" sz="2400" dirty="0"/>
              <a:t>	Viranomaisilla ”on velvollisuus tehdä salassapitosäännösten estämättä </a:t>
            </a:r>
            <a:r>
              <a:rPr lang="fi-FI" altLang="en-US" sz="2400" b="1" dirty="0"/>
              <a:t>ilmoitus poliisille</a:t>
            </a:r>
            <a:r>
              <a:rPr lang="fi-FI" altLang="en-US" sz="2400" dirty="0"/>
              <a:t>, kun heillä on tehtävässään tietoon tulleiden seikkojen perusteella syytä epäillä lapseen kohdistunutta seksuaali- tai muuta rikosta”</a:t>
            </a:r>
          </a:p>
          <a:p>
            <a:pPr eaLnBrk="1" hangingPunct="1">
              <a:lnSpc>
                <a:spcPct val="90000"/>
              </a:lnSpc>
              <a:buClr>
                <a:srgbClr val="FFCC00"/>
              </a:buClr>
              <a:buFont typeface="Times" panose="02020603050405020304" pitchFamily="18" charset="0"/>
              <a:buNone/>
              <a:defRPr/>
            </a:pPr>
            <a:endParaRPr lang="fi-FI" altLang="en-US" sz="2400" dirty="0"/>
          </a:p>
          <a:p>
            <a:pPr eaLnBrk="1" hangingPunct="1">
              <a:lnSpc>
                <a:spcPct val="90000"/>
              </a:lnSpc>
              <a:buClr>
                <a:srgbClr val="FFCC00"/>
              </a:buClr>
              <a:defRPr/>
            </a:pPr>
            <a:r>
              <a:rPr lang="fi-FI" altLang="en-US" sz="2800" dirty="0"/>
              <a:t>Jos lapsen epäillään joutuneen </a:t>
            </a:r>
            <a:r>
              <a:rPr lang="fi-FI" sz="2800" kern="1200" dirty="0"/>
              <a:t>seksuaalisen hyväksi-</a:t>
            </a:r>
            <a:br>
              <a:rPr lang="fi-FI" sz="2800" kern="1200" dirty="0"/>
            </a:br>
            <a:r>
              <a:rPr lang="fi-FI" sz="2800" kern="1200" dirty="0"/>
              <a:t>käytön kohteeksi äskettäin, ilmoitus on tehtävä</a:t>
            </a:r>
            <a:r>
              <a:rPr lang="fi-FI" sz="2800" b="1" kern="1200" dirty="0"/>
              <a:t> välittömästi</a:t>
            </a:r>
            <a:r>
              <a:rPr lang="fi-FI" sz="2800" kern="1200" dirty="0"/>
              <a:t> poliisille numeroon 112!</a:t>
            </a:r>
          </a:p>
          <a:p>
            <a:pPr marL="0" indent="0" eaLnBrk="1" hangingPunct="1">
              <a:lnSpc>
                <a:spcPct val="90000"/>
              </a:lnSpc>
              <a:buClr>
                <a:srgbClr val="FFCC00"/>
              </a:buClr>
              <a:buNone/>
              <a:defRPr/>
            </a:pPr>
            <a:endParaRPr lang="fi-FI" sz="2800" kern="1200" dirty="0"/>
          </a:p>
          <a:p>
            <a:pPr eaLnBrk="1" hangingPunct="1">
              <a:lnSpc>
                <a:spcPct val="90000"/>
              </a:lnSpc>
              <a:buClr>
                <a:srgbClr val="FFCC00"/>
              </a:buClr>
              <a:defRPr/>
            </a:pPr>
            <a:r>
              <a:rPr lang="fi-FI" altLang="en-US" sz="2800" dirty="0"/>
              <a:t>Jos epäilty on lähipiiristä tai huoltaja, älä kerro </a:t>
            </a:r>
            <a:br>
              <a:rPr lang="fi-FI" altLang="en-US" sz="2800" dirty="0"/>
            </a:br>
            <a:r>
              <a:rPr lang="fi-FI" altLang="en-US" sz="2800" dirty="0"/>
              <a:t>ilmoituksen teosta huoltajalle</a:t>
            </a:r>
          </a:p>
          <a:p>
            <a:pPr marL="0" indent="0" algn="r" eaLnBrk="1" hangingPunct="1">
              <a:lnSpc>
                <a:spcPct val="90000"/>
              </a:lnSpc>
              <a:buClr>
                <a:srgbClr val="FFCC00"/>
              </a:buClr>
              <a:buNone/>
              <a:defRPr/>
            </a:pPr>
            <a:endParaRPr lang="fi-FI" sz="2400" dirty="0"/>
          </a:p>
          <a:p>
            <a:pPr marL="0" indent="0" algn="r" eaLnBrk="1" hangingPunct="1">
              <a:lnSpc>
                <a:spcPct val="90000"/>
              </a:lnSpc>
              <a:buClr>
                <a:srgbClr val="FFCC00"/>
              </a:buClr>
              <a:buNone/>
              <a:defRPr/>
            </a:pPr>
            <a:r>
              <a:rPr lang="fi-FI" sz="2400" dirty="0"/>
              <a:t>THL, Lastensuojelun käsikirja</a:t>
            </a:r>
          </a:p>
        </p:txBody>
      </p:sp>
      <p:pic>
        <p:nvPicPr>
          <p:cNvPr id="4" name="Kuva 1">
            <a:extLst>
              <a:ext uri="{FF2B5EF4-FFF2-40B4-BE49-F238E27FC236}">
                <a16:creationId xmlns:a16="http://schemas.microsoft.com/office/drawing/2014/main" id="{2E94F067-E79A-3F24-8EC2-7851BEB35FF2}"/>
              </a:ext>
            </a:extLst>
          </p:cNvPr>
          <p:cNvPicPr>
            <a:picLocks noChangeAspect="1"/>
          </p:cNvPicPr>
          <p:nvPr/>
        </p:nvPicPr>
        <p:blipFill>
          <a:blip r:embed="rId3"/>
          <a:stretch>
            <a:fillRect/>
          </a:stretch>
        </p:blipFill>
        <p:spPr>
          <a:xfrm>
            <a:off x="8271164" y="2185193"/>
            <a:ext cx="3497862" cy="3153757"/>
          </a:xfrm>
          <a:prstGeom prst="rect">
            <a:avLst/>
          </a:prstGeom>
        </p:spPr>
      </p:pic>
    </p:spTree>
    <p:extLst>
      <p:ext uri="{BB962C8B-B14F-4D97-AF65-F5344CB8AC3E}">
        <p14:creationId xmlns:p14="http://schemas.microsoft.com/office/powerpoint/2010/main" val="161379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886424"/>
            <a:ext cx="10515600" cy="781750"/>
          </a:xfrm>
        </p:spPr>
        <p:txBody>
          <a:bodyPr>
            <a:normAutofit fontScale="90000"/>
          </a:bodyPr>
          <a:lstStyle/>
          <a:p>
            <a:r>
              <a:rPr lang="fi-FI" altLang="fi-FI" b="1" dirty="0">
                <a:solidFill>
                  <a:schemeClr val="tx1"/>
                </a:solidFill>
              </a:rPr>
              <a:t>Seksuaali- ja muiden väkivaltarikosepäilyjen ilmoitusvelvollisuus</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438411" y="2064878"/>
            <a:ext cx="10651299" cy="3906698"/>
          </a:xfrm>
        </p:spPr>
        <p:txBody>
          <a:bodyPr>
            <a:noAutofit/>
          </a:bodyPr>
          <a:lstStyle/>
          <a:p>
            <a:pPr marL="342900" indent="-342900">
              <a:buFont typeface="Arial" panose="020B0604020202020204" pitchFamily="34" charset="0"/>
              <a:buChar char="•"/>
            </a:pPr>
            <a:r>
              <a:rPr lang="fi-FI" sz="1600" dirty="0">
                <a:ea typeface="Verdana" panose="020B0604030504040204" pitchFamily="34" charset="0"/>
              </a:rPr>
              <a:t>Ensisijaista on varmistaa lapsen turvallisuus!</a:t>
            </a:r>
          </a:p>
          <a:p>
            <a:pPr marL="383980" indent="-342900"/>
            <a:r>
              <a:rPr lang="fi-FI" sz="1600" dirty="0">
                <a:ea typeface="Verdana" panose="020B0604030504040204" pitchFamily="34" charset="0"/>
              </a:rPr>
              <a:t>Ilmoita tapahtuneesta poliisille ja lastensuojeluun/sosiaalipäivystykseen.</a:t>
            </a:r>
          </a:p>
          <a:p>
            <a:pPr>
              <a:defRPr/>
            </a:pPr>
            <a:r>
              <a:rPr lang="fi-FI" sz="1600" dirty="0"/>
              <a:t>Tapahtumien käsittelyä lapsen kanssa tulee välttää, sillä käydyt keskustelut saattavat vaikuttaa lapsen kertomukseen</a:t>
            </a:r>
          </a:p>
          <a:p>
            <a:pPr>
              <a:defRPr/>
            </a:pPr>
            <a:r>
              <a:rPr lang="fi-FI" sz="1600" dirty="0"/>
              <a:t>Jos lapsi kysymättä kertoo, kirjaa ylös lapsen kertomus</a:t>
            </a:r>
          </a:p>
          <a:p>
            <a:pPr marL="800100" lvl="1" indent="-342900">
              <a:buFont typeface="Arial" panose="020B0604020202020204" pitchFamily="34" charset="0"/>
              <a:buChar char="•"/>
            </a:pPr>
            <a:r>
              <a:rPr lang="fi-FI" sz="1600" dirty="0">
                <a:ea typeface="Verdana" panose="020B0604030504040204" pitchFamily="34" charset="0"/>
              </a:rPr>
              <a:t>Kuuntele rauhallisesti, älä vähättele, tuomitse, ylireagoi tai painosta.</a:t>
            </a:r>
          </a:p>
          <a:p>
            <a:pPr marL="800100" lvl="1" indent="-342900">
              <a:buFont typeface="Arial" panose="020B0604020202020204" pitchFamily="34" charset="0"/>
              <a:buChar char="•"/>
            </a:pPr>
            <a:r>
              <a:rPr lang="fi-FI" sz="1600" dirty="0">
                <a:ea typeface="Verdana" panose="020B0604030504040204" pitchFamily="34" charset="0"/>
              </a:rPr>
              <a:t>Kirjaa ylös lapsen kertoma välittömästi ja mahdollisimman sanatarkasti. Kysy mahdollisimman vähän ja jos kysyt, kirjaa myös esittämäsi kysymykset ja kommentit.</a:t>
            </a:r>
          </a:p>
          <a:p>
            <a:pPr marL="800100" lvl="1" indent="-342900">
              <a:buFont typeface="Arial" panose="020B0604020202020204" pitchFamily="34" charset="0"/>
              <a:buChar char="•"/>
            </a:pPr>
            <a:r>
              <a:rPr lang="fi-FI" sz="1600" dirty="0">
                <a:ea typeface="Verdana" panose="020B0604030504040204" pitchFamily="34" charset="0"/>
              </a:rPr>
              <a:t>Jos osaat, kerro lapselle ikätasoisesti mitä seuraavaksi tapahtuu ja miten asia etenee.</a:t>
            </a:r>
          </a:p>
          <a:p>
            <a:pPr marL="800100" lvl="1" indent="-342900">
              <a:buFont typeface="Arial" panose="020B0604020202020204" pitchFamily="34" charset="0"/>
              <a:buChar char="•"/>
            </a:pPr>
            <a:r>
              <a:rPr lang="fi-FI" sz="1600" dirty="0">
                <a:ea typeface="Verdana" panose="020B0604030504040204" pitchFamily="34" charset="0"/>
              </a:rPr>
              <a:t>Lapselle annettavan tiedon pitää olla todenmukaista ja luotettavaa. Älä esimerkiksi lupaa, että lapsen kertomat asiat jäävät vain sinun tietoosi.</a:t>
            </a:r>
          </a:p>
          <a:p>
            <a:pPr marL="342900" indent="-342900">
              <a:buFont typeface="Arial" panose="020B0604020202020204" pitchFamily="34" charset="0"/>
              <a:buChar char="•"/>
            </a:pPr>
            <a:r>
              <a:rPr lang="fi-FI" sz="1600" dirty="0">
                <a:ea typeface="Verdana" panose="020B0604030504040204" pitchFamily="34" charset="0"/>
              </a:rPr>
              <a:t>Älä keskustele lapsen kuullen aiheesta muiden aikuisten kanssa. 		</a:t>
            </a:r>
            <a:r>
              <a:rPr lang="fi-FI" sz="1600" dirty="0"/>
              <a:t>THL, Lastensuojelun käsikirja</a:t>
            </a:r>
          </a:p>
        </p:txBody>
      </p:sp>
    </p:spTree>
    <p:extLst>
      <p:ext uri="{BB962C8B-B14F-4D97-AF65-F5344CB8AC3E}">
        <p14:creationId xmlns:p14="http://schemas.microsoft.com/office/powerpoint/2010/main" val="226243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359952"/>
            <a:ext cx="10515600" cy="781750"/>
          </a:xfrm>
        </p:spPr>
        <p:txBody>
          <a:bodyPr>
            <a:normAutofit/>
          </a:bodyPr>
          <a:lstStyle/>
          <a:p>
            <a:r>
              <a:rPr lang="fi-FI" b="1" dirty="0"/>
              <a:t>Lastensuojeluilmoitus tehdään heti</a:t>
            </a:r>
            <a:endParaRPr lang="fi-FI" dirty="0"/>
          </a:p>
        </p:txBody>
      </p:sp>
      <p:graphicFrame>
        <p:nvGraphicFramePr>
          <p:cNvPr id="6" name="Taulukko 6">
            <a:extLst>
              <a:ext uri="{FF2B5EF4-FFF2-40B4-BE49-F238E27FC236}">
                <a16:creationId xmlns:a16="http://schemas.microsoft.com/office/drawing/2014/main" id="{A5923679-7CCA-0A80-C0E8-CBC550CFACC9}"/>
              </a:ext>
            </a:extLst>
          </p:cNvPr>
          <p:cNvGraphicFramePr>
            <a:graphicFrameLocks noGrp="1"/>
          </p:cNvGraphicFramePr>
          <p:nvPr/>
        </p:nvGraphicFramePr>
        <p:xfrm>
          <a:off x="543292" y="1266393"/>
          <a:ext cx="11105416" cy="4714888"/>
        </p:xfrm>
        <a:graphic>
          <a:graphicData uri="http://schemas.openxmlformats.org/drawingml/2006/table">
            <a:tbl>
              <a:tblPr firstRow="1" bandRow="1">
                <a:tableStyleId>{5C22544A-7EE6-4342-B048-85BDC9FD1C3A}</a:tableStyleId>
              </a:tblPr>
              <a:tblGrid>
                <a:gridCol w="5552708">
                  <a:extLst>
                    <a:ext uri="{9D8B030D-6E8A-4147-A177-3AD203B41FA5}">
                      <a16:colId xmlns:a16="http://schemas.microsoft.com/office/drawing/2014/main" val="3667397522"/>
                    </a:ext>
                  </a:extLst>
                </a:gridCol>
                <a:gridCol w="5552708">
                  <a:extLst>
                    <a:ext uri="{9D8B030D-6E8A-4147-A177-3AD203B41FA5}">
                      <a16:colId xmlns:a16="http://schemas.microsoft.com/office/drawing/2014/main" val="3189030161"/>
                    </a:ext>
                  </a:extLst>
                </a:gridCol>
              </a:tblGrid>
              <a:tr h="600088">
                <a:tc>
                  <a:txBody>
                    <a:bodyPr/>
                    <a:lstStyle/>
                    <a:p>
                      <a:r>
                        <a:rPr lang="fi-FI" sz="2000" dirty="0">
                          <a:latin typeface="Verdana" panose="020B0604030504040204" pitchFamily="34" charset="0"/>
                          <a:ea typeface="Verdana" panose="020B0604030504040204" pitchFamily="34" charset="0"/>
                        </a:rPr>
                        <a:t>Missä tilanteissa?</a:t>
                      </a:r>
                    </a:p>
                  </a:txBody>
                  <a:tcPr>
                    <a:solidFill>
                      <a:srgbClr val="D71436"/>
                    </a:solidFill>
                  </a:tcPr>
                </a:tc>
                <a:tc>
                  <a:txBody>
                    <a:bodyPr/>
                    <a:lstStyle/>
                    <a:p>
                      <a:r>
                        <a:rPr lang="fi-FI" sz="2000" dirty="0">
                          <a:latin typeface="Verdana" panose="020B0604030504040204" pitchFamily="34" charset="0"/>
                          <a:ea typeface="Verdana" panose="020B0604030504040204" pitchFamily="34" charset="0"/>
                        </a:rPr>
                        <a:t>Miten?</a:t>
                      </a:r>
                    </a:p>
                  </a:txBody>
                  <a:tcPr>
                    <a:solidFill>
                      <a:srgbClr val="D71436"/>
                    </a:solidFill>
                  </a:tcPr>
                </a:tc>
                <a:extLst>
                  <a:ext uri="{0D108BD9-81ED-4DB2-BD59-A6C34878D82A}">
                    <a16:rowId xmlns:a16="http://schemas.microsoft.com/office/drawing/2014/main" val="2186711649"/>
                  </a:ext>
                </a:extLst>
              </a:tr>
              <a:tr h="2468209">
                <a:tc>
                  <a:txBody>
                    <a:bodyPr/>
                    <a:lstStyle/>
                    <a:p>
                      <a:r>
                        <a:rPr lang="fi-FI" sz="1900" b="1" dirty="0">
                          <a:latin typeface="Verdana" panose="020B0604030504040204" pitchFamily="34" charset="0"/>
                          <a:ea typeface="Verdana" panose="020B0604030504040204" pitchFamily="34" charset="0"/>
                        </a:rPr>
                        <a:t>Lapsen turvallisuus ja hyvinvointi on akuutisti uhattuna</a:t>
                      </a:r>
                    </a:p>
                    <a:p>
                      <a:endParaRPr lang="fi-FI" dirty="0">
                        <a:latin typeface="Verdana" panose="020B0604030504040204" pitchFamily="34" charset="0"/>
                        <a:ea typeface="Verdana" panose="020B0604030504040204" pitchFamily="34" charset="0"/>
                      </a:endParaRPr>
                    </a:p>
                    <a:p>
                      <a:r>
                        <a:rPr lang="fi-FI" sz="1900" dirty="0">
                          <a:latin typeface="Verdana" panose="020B0604030504040204" pitchFamily="34" charset="0"/>
                          <a:ea typeface="Verdana" panose="020B0604030504040204" pitchFamily="34" charset="0"/>
                        </a:rPr>
                        <a:t>Esimerkiksi kun:</a:t>
                      </a:r>
                    </a:p>
                    <a:p>
                      <a:endParaRPr lang="fi-FI" sz="19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Lapsi on itsetuhoinen ja on vaarana, että hän voi vahingoittaa itseään</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Epäily lapseen kohdistuvasta seksuaali- tai muusta väkivaltarikoksesta</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Lapsi ei kykene huolehtimaan itsestään, vanhempia ei tavoiteta eikä lapsi ohjaudu muiden viranomaisten avun piiriin</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Lapsesta vastuussa oleva aikuinen ei kykene huolehtimaan lapsesta esim. päihtymyksen tai sairautensa takia</a:t>
                      </a:r>
                    </a:p>
                  </a:txBody>
                  <a:tcPr>
                    <a:gradFill flip="none" rotWithShape="1">
                      <a:gsLst>
                        <a:gs pos="0">
                          <a:srgbClr val="D71436">
                            <a:tint val="66000"/>
                            <a:satMod val="160000"/>
                          </a:srgbClr>
                        </a:gs>
                        <a:gs pos="50000">
                          <a:srgbClr val="D71436">
                            <a:tint val="44500"/>
                            <a:satMod val="160000"/>
                          </a:srgbClr>
                        </a:gs>
                        <a:gs pos="100000">
                          <a:srgbClr val="D71436">
                            <a:tint val="23500"/>
                            <a:satMod val="160000"/>
                          </a:srgbClr>
                        </a:gs>
                      </a:gsLst>
                      <a:lin ang="2700000" scaled="1"/>
                      <a:tileRect/>
                    </a:gradFill>
                  </a:tcPr>
                </a:tc>
                <a:tc>
                  <a:txBody>
                    <a:bodyPr/>
                    <a:lstStyle/>
                    <a:p>
                      <a:r>
                        <a:rPr lang="fi-FI" sz="1900" dirty="0">
                          <a:latin typeface="Verdana" panose="020B0604030504040204" pitchFamily="34" charset="0"/>
                          <a:ea typeface="Verdana" panose="020B0604030504040204" pitchFamily="34" charset="0"/>
                        </a:rPr>
                        <a:t>Yhteys päivystävään sosiaalityöntekijään:</a:t>
                      </a:r>
                    </a:p>
                    <a:p>
                      <a:endParaRPr lang="fi-FI" sz="19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Alueen sosiaalipäivystykseen joko suoran numeron tai hätäkeskuksen (112) kautta</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Virka-aikana useimmissa kunnissa on erillinen lastensuojelun virka-aikainen päivystys</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Tapahtuma-alueelle jalkautunut sosiaalipäivystys</a:t>
                      </a:r>
                    </a:p>
                    <a:p>
                      <a:endParaRPr lang="fi-FI" dirty="0">
                        <a:latin typeface="Verdana" panose="020B0604030504040204" pitchFamily="34" charset="0"/>
                        <a:ea typeface="Verdana" panose="020B0604030504040204" pitchFamily="34" charset="0"/>
                      </a:endParaRPr>
                    </a:p>
                    <a:p>
                      <a:r>
                        <a:rPr lang="fi-FI" sz="1900" dirty="0">
                          <a:latin typeface="Verdana" panose="020B0604030504040204" pitchFamily="34" charset="0"/>
                          <a:ea typeface="Verdana" panose="020B0604030504040204" pitchFamily="34" charset="0"/>
                        </a:rPr>
                        <a:t>Akuuteissa tilanteissa älä jää miettimään vaan soita hätäkeskukseen!</a:t>
                      </a:r>
                    </a:p>
                    <a:p>
                      <a:endParaRPr lang="fi-FI" dirty="0">
                        <a:latin typeface="Verdana" panose="020B0604030504040204" pitchFamily="34" charset="0"/>
                        <a:ea typeface="Verdana" panose="020B0604030504040204" pitchFamily="34" charset="0"/>
                      </a:endParaRPr>
                    </a:p>
                    <a:p>
                      <a:r>
                        <a:rPr lang="fi-FI" sz="1900" dirty="0">
                          <a:latin typeface="Verdana" panose="020B0604030504040204" pitchFamily="34" charset="0"/>
                          <a:ea typeface="Verdana" panose="020B0604030504040204" pitchFamily="34" charset="0"/>
                        </a:rPr>
                        <a:t>Jos paikalle tarvitaan sosiaaliviranomaisen lisäksi myös poliisi, soita hätäkeskukseen!</a:t>
                      </a:r>
                    </a:p>
                  </a:txBody>
                  <a:tcPr>
                    <a:gradFill flip="none" rotWithShape="1">
                      <a:gsLst>
                        <a:gs pos="0">
                          <a:srgbClr val="D71436">
                            <a:tint val="66000"/>
                            <a:satMod val="160000"/>
                          </a:srgbClr>
                        </a:gs>
                        <a:gs pos="50000">
                          <a:srgbClr val="D71436">
                            <a:tint val="44500"/>
                            <a:satMod val="160000"/>
                          </a:srgbClr>
                        </a:gs>
                        <a:gs pos="100000">
                          <a:srgbClr val="D71436">
                            <a:tint val="23500"/>
                            <a:satMod val="160000"/>
                          </a:srgbClr>
                        </a:gs>
                      </a:gsLst>
                      <a:lin ang="2700000" scaled="1"/>
                      <a:tileRect/>
                    </a:gradFill>
                  </a:tcPr>
                </a:tc>
                <a:extLst>
                  <a:ext uri="{0D108BD9-81ED-4DB2-BD59-A6C34878D82A}">
                    <a16:rowId xmlns:a16="http://schemas.microsoft.com/office/drawing/2014/main" val="1319995915"/>
                  </a:ext>
                </a:extLst>
              </a:tr>
            </a:tbl>
          </a:graphicData>
        </a:graphic>
      </p:graphicFrame>
    </p:spTree>
    <p:extLst>
      <p:ext uri="{BB962C8B-B14F-4D97-AF65-F5344CB8AC3E}">
        <p14:creationId xmlns:p14="http://schemas.microsoft.com/office/powerpoint/2010/main" val="2624459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a:xfrm>
            <a:off x="750518" y="537893"/>
            <a:ext cx="10515600" cy="781750"/>
          </a:xfrm>
        </p:spPr>
        <p:txBody>
          <a:bodyPr/>
          <a:lstStyle/>
          <a:p>
            <a:r>
              <a:rPr lang="fi-FI" dirty="0"/>
              <a:t>Ohjelma:</a:t>
            </a:r>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type="body" sz="quarter" idx="11"/>
          </p:nvPr>
        </p:nvSpPr>
        <p:spPr>
          <a:xfrm>
            <a:off x="1098877" y="1430854"/>
            <a:ext cx="6138797" cy="2836890"/>
          </a:xfrm>
        </p:spPr>
        <p:txBody>
          <a:bodyPr/>
          <a:lstStyle/>
          <a:p>
            <a:pPr marL="457200" indent="-457200">
              <a:buFont typeface="Arial" panose="020B0604020202020204" pitchFamily="34" charset="0"/>
              <a:buChar char="•"/>
            </a:pPr>
            <a:r>
              <a:rPr lang="fi-FI" sz="2800" kern="1200" dirty="0"/>
              <a:t>Tervetuloa</a:t>
            </a:r>
          </a:p>
          <a:p>
            <a:pPr marL="457200" lvl="0" indent="-457200">
              <a:buFont typeface="Arial" panose="020B0604020202020204" pitchFamily="34" charset="0"/>
              <a:buChar char="•"/>
            </a:pPr>
            <a:r>
              <a:rPr lang="fi-FI" sz="2800" kern="1200" dirty="0"/>
              <a:t>Tilastokatsaus</a:t>
            </a:r>
          </a:p>
          <a:p>
            <a:pPr marL="457200" lvl="0" indent="-457200">
              <a:buFont typeface="Arial" panose="020B0604020202020204" pitchFamily="34" charset="0"/>
              <a:buChar char="•"/>
            </a:pPr>
            <a:r>
              <a:rPr lang="fi-FI" sz="2800" kern="1200" dirty="0"/>
              <a:t>Käytön vaiheet</a:t>
            </a:r>
          </a:p>
          <a:p>
            <a:pPr marL="457200" indent="-457200">
              <a:buFont typeface="Arial" panose="020B0604020202020204" pitchFamily="34" charset="0"/>
              <a:buChar char="•"/>
            </a:pPr>
            <a:r>
              <a:rPr lang="fi-FI" sz="2800" kern="1200" dirty="0"/>
              <a:t>Luento ja harjoitus: lastensuojelu </a:t>
            </a:r>
          </a:p>
          <a:p>
            <a:pPr marL="457200" indent="-457200">
              <a:buFont typeface="Arial" panose="020B0604020202020204" pitchFamily="34" charset="0"/>
              <a:buChar char="•"/>
            </a:pPr>
            <a:r>
              <a:rPr lang="fi-FI" sz="2800" kern="1200" dirty="0"/>
              <a:t>Tauko n. klo 18.45</a:t>
            </a:r>
          </a:p>
          <a:p>
            <a:pPr marL="457200" indent="-457200">
              <a:buFont typeface="Arial" panose="020B0604020202020204" pitchFamily="34" charset="0"/>
              <a:buChar char="•"/>
            </a:pPr>
            <a:r>
              <a:rPr lang="fi-FI" sz="2800" kern="1200" dirty="0"/>
              <a:t>Päihtyneen tilan arvio ja ensiapu </a:t>
            </a:r>
          </a:p>
          <a:p>
            <a:pPr marL="457200" indent="-457200">
              <a:buFont typeface="Arial" panose="020B0604020202020204" pitchFamily="34" charset="0"/>
              <a:buChar char="•"/>
            </a:pPr>
            <a:r>
              <a:rPr lang="fi-FI" sz="2800" kern="1200" dirty="0"/>
              <a:t>Luento ja video: Haittojen vähentäminen</a:t>
            </a:r>
          </a:p>
          <a:p>
            <a:pPr marL="457200" indent="-457200">
              <a:spcAft>
                <a:spcPts val="600"/>
              </a:spcAft>
              <a:buFont typeface="Arial" panose="020B0604020202020204" pitchFamily="34" charset="0"/>
              <a:buChar char="•"/>
            </a:pPr>
            <a:r>
              <a:rPr lang="fi-FI" sz="2800" kern="1200" dirty="0"/>
              <a:t>Päätössanat  </a:t>
            </a:r>
          </a:p>
        </p:txBody>
      </p:sp>
      <p:pic>
        <p:nvPicPr>
          <p:cNvPr id="6" name="Kuva 5" descr="Kuva, joka sisältää kohteen teksti, toimistotarvikkeet, kynä, Toimistoväline&#10;&#10;Kuvaus luotu automaattisesti">
            <a:extLst>
              <a:ext uri="{FF2B5EF4-FFF2-40B4-BE49-F238E27FC236}">
                <a16:creationId xmlns:a16="http://schemas.microsoft.com/office/drawing/2014/main" id="{39A02234-94F1-8038-D38C-10C4E4C459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5297" y="1319643"/>
            <a:ext cx="3766185" cy="3766185"/>
          </a:xfrm>
          <a:prstGeom prst="rect">
            <a:avLst/>
          </a:prstGeom>
        </p:spPr>
      </p:pic>
    </p:spTree>
    <p:extLst>
      <p:ext uri="{BB962C8B-B14F-4D97-AF65-F5344CB8AC3E}">
        <p14:creationId xmlns:p14="http://schemas.microsoft.com/office/powerpoint/2010/main" val="491051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359952"/>
            <a:ext cx="10515600" cy="781750"/>
          </a:xfrm>
        </p:spPr>
        <p:txBody>
          <a:bodyPr>
            <a:normAutofit/>
          </a:bodyPr>
          <a:lstStyle/>
          <a:p>
            <a:r>
              <a:rPr lang="fi-FI" b="1" dirty="0"/>
              <a:t>Lastensuojeluilmoitus tehdään seuraavana arkipäivänä</a:t>
            </a:r>
            <a:endParaRPr lang="fi-FI" dirty="0"/>
          </a:p>
        </p:txBody>
      </p:sp>
      <p:graphicFrame>
        <p:nvGraphicFramePr>
          <p:cNvPr id="5" name="Taulukko 6">
            <a:extLst>
              <a:ext uri="{FF2B5EF4-FFF2-40B4-BE49-F238E27FC236}">
                <a16:creationId xmlns:a16="http://schemas.microsoft.com/office/drawing/2014/main" id="{CF85A2F8-343D-1384-AF63-56CBB27DF891}"/>
              </a:ext>
            </a:extLst>
          </p:cNvPr>
          <p:cNvGraphicFramePr>
            <a:graphicFrameLocks noGrp="1"/>
          </p:cNvGraphicFramePr>
          <p:nvPr/>
        </p:nvGraphicFramePr>
        <p:xfrm>
          <a:off x="543292" y="1284916"/>
          <a:ext cx="11105416" cy="4288168"/>
        </p:xfrm>
        <a:graphic>
          <a:graphicData uri="http://schemas.openxmlformats.org/drawingml/2006/table">
            <a:tbl>
              <a:tblPr firstRow="1" bandRow="1">
                <a:tableStyleId>{5C22544A-7EE6-4342-B048-85BDC9FD1C3A}</a:tableStyleId>
              </a:tblPr>
              <a:tblGrid>
                <a:gridCol w="5552708">
                  <a:extLst>
                    <a:ext uri="{9D8B030D-6E8A-4147-A177-3AD203B41FA5}">
                      <a16:colId xmlns:a16="http://schemas.microsoft.com/office/drawing/2014/main" val="3667397522"/>
                    </a:ext>
                  </a:extLst>
                </a:gridCol>
                <a:gridCol w="5552708">
                  <a:extLst>
                    <a:ext uri="{9D8B030D-6E8A-4147-A177-3AD203B41FA5}">
                      <a16:colId xmlns:a16="http://schemas.microsoft.com/office/drawing/2014/main" val="3189030161"/>
                    </a:ext>
                  </a:extLst>
                </a:gridCol>
              </a:tblGrid>
              <a:tr h="600088">
                <a:tc>
                  <a:txBody>
                    <a:bodyPr/>
                    <a:lstStyle/>
                    <a:p>
                      <a:r>
                        <a:rPr lang="fi-FI" sz="2000" dirty="0">
                          <a:latin typeface="Verdana" panose="020B0604030504040204" pitchFamily="34" charset="0"/>
                          <a:ea typeface="Verdana" panose="020B0604030504040204" pitchFamily="34" charset="0"/>
                        </a:rPr>
                        <a:t>Missä tilanteissa?</a:t>
                      </a:r>
                    </a:p>
                  </a:txBody>
                  <a:tcPr>
                    <a:solidFill>
                      <a:srgbClr val="D71436"/>
                    </a:solidFill>
                  </a:tcPr>
                </a:tc>
                <a:tc>
                  <a:txBody>
                    <a:bodyPr/>
                    <a:lstStyle/>
                    <a:p>
                      <a:r>
                        <a:rPr lang="fi-FI" sz="2000" dirty="0">
                          <a:latin typeface="Verdana" panose="020B0604030504040204" pitchFamily="34" charset="0"/>
                          <a:ea typeface="Verdana" panose="020B0604030504040204" pitchFamily="34" charset="0"/>
                        </a:rPr>
                        <a:t>Miten?</a:t>
                      </a:r>
                    </a:p>
                  </a:txBody>
                  <a:tcPr>
                    <a:solidFill>
                      <a:srgbClr val="D71436"/>
                    </a:solidFill>
                  </a:tcPr>
                </a:tc>
                <a:extLst>
                  <a:ext uri="{0D108BD9-81ED-4DB2-BD59-A6C34878D82A}">
                    <a16:rowId xmlns:a16="http://schemas.microsoft.com/office/drawing/2014/main" val="2186711649"/>
                  </a:ext>
                </a:extLst>
              </a:tr>
              <a:tr h="2468209">
                <a:tc>
                  <a:txBody>
                    <a:bodyPr/>
                    <a:lstStyle/>
                    <a:p>
                      <a:r>
                        <a:rPr lang="fi-FI" sz="1900" dirty="0">
                          <a:latin typeface="Verdana" panose="020B0604030504040204" pitchFamily="34" charset="0"/>
                          <a:ea typeface="Verdana" panose="020B0604030504040204" pitchFamily="34" charset="0"/>
                        </a:rPr>
                        <a:t>Lapseen </a:t>
                      </a:r>
                      <a:r>
                        <a:rPr lang="fi-FI" sz="1900" b="1" dirty="0">
                          <a:latin typeface="Verdana" panose="020B0604030504040204" pitchFamily="34" charset="0"/>
                          <a:ea typeface="Verdana" panose="020B0604030504040204" pitchFamily="34" charset="0"/>
                        </a:rPr>
                        <a:t>ei kohdistu akuuttia uhkaa </a:t>
                      </a:r>
                      <a:r>
                        <a:rPr lang="fi-FI" sz="1900" dirty="0">
                          <a:latin typeface="Verdana" panose="020B0604030504040204" pitchFamily="34" charset="0"/>
                          <a:ea typeface="Verdana" panose="020B0604030504040204" pitchFamily="34" charset="0"/>
                        </a:rPr>
                        <a:t>ja hän on turvassa mutta (esim.):</a:t>
                      </a:r>
                    </a:p>
                    <a:p>
                      <a:endParaRPr lang="fi-FI"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Lapsi on käyttänyt huumeita</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Alle 15-v lapsi on päihtynyt</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Vanhemmat eivät kykene huolehtimaan lapsen hyvinvoinnista riittävästi yleisellä tasolla</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Lapsen oma käytös, esim. väkivaltaisuus herättää huolta</a:t>
                      </a:r>
                    </a:p>
                    <a:p>
                      <a:pPr marL="0" indent="0">
                        <a:buFont typeface="Arial" panose="020B0604020202020204" pitchFamily="34" charset="0"/>
                        <a:buNone/>
                      </a:pPr>
                      <a:endParaRPr lang="fi-FI" dirty="0">
                        <a:latin typeface="Verdana" panose="020B0604030504040204" pitchFamily="34" charset="0"/>
                        <a:ea typeface="Verdana" panose="020B0604030504040204" pitchFamily="34" charset="0"/>
                      </a:endParaRPr>
                    </a:p>
                    <a:p>
                      <a:pPr marL="0" indent="0">
                        <a:buFont typeface="Arial" panose="020B0604020202020204" pitchFamily="34" charset="0"/>
                        <a:buNone/>
                      </a:pPr>
                      <a:r>
                        <a:rPr lang="fi-FI" sz="1900" dirty="0">
                          <a:latin typeface="Verdana" panose="020B0604030504040204" pitchFamily="34" charset="0"/>
                          <a:ea typeface="Verdana" panose="020B0604030504040204" pitchFamily="34" charset="0"/>
                        </a:rPr>
                        <a:t>Yksin ei tarvitse pohtia onko tilanne akuutti, aina voi konsultoida ammattilaista!</a:t>
                      </a:r>
                    </a:p>
                  </a:txBody>
                  <a:tcPr>
                    <a:gradFill flip="none" rotWithShape="1">
                      <a:gsLst>
                        <a:gs pos="0">
                          <a:srgbClr val="D71436">
                            <a:tint val="66000"/>
                            <a:satMod val="160000"/>
                          </a:srgbClr>
                        </a:gs>
                        <a:gs pos="50000">
                          <a:srgbClr val="D71436">
                            <a:tint val="44500"/>
                            <a:satMod val="160000"/>
                          </a:srgbClr>
                        </a:gs>
                        <a:gs pos="100000">
                          <a:srgbClr val="D71436">
                            <a:tint val="23500"/>
                            <a:satMod val="160000"/>
                          </a:srgbClr>
                        </a:gs>
                      </a:gsLst>
                      <a:lin ang="2700000" scaled="1"/>
                      <a:tileRect/>
                    </a:gradFill>
                  </a:tcPr>
                </a:tc>
                <a:tc>
                  <a:txBody>
                    <a:bodyPr/>
                    <a:lstStyle/>
                    <a:p>
                      <a:r>
                        <a:rPr lang="fi-FI" sz="1900" dirty="0">
                          <a:latin typeface="Verdana" panose="020B0604030504040204" pitchFamily="34" charset="0"/>
                          <a:ea typeface="Verdana" panose="020B0604030504040204" pitchFamily="34" charset="0"/>
                        </a:rPr>
                        <a:t>Lastensuojeluilmoitus tehdään lapsen kotikunnan lastensuojeluun:</a:t>
                      </a:r>
                    </a:p>
                    <a:p>
                      <a:endParaRPr lang="fi-FI" sz="19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Sähköisellä lomakkeella</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Puhelimitse</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hlinkClick r:id="rId3"/>
                        </a:rPr>
                        <a:t>Paperilomakkeella</a:t>
                      </a:r>
                      <a:r>
                        <a:rPr lang="fi-FI" sz="1700" dirty="0">
                          <a:latin typeface="Verdana" panose="020B0604030504040204" pitchFamily="34" charset="0"/>
                          <a:ea typeface="Verdana" panose="020B0604030504040204" pitchFamily="34" charset="0"/>
                        </a:rPr>
                        <a:t> postitse</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Asioimalla toimistossa</a:t>
                      </a:r>
                    </a:p>
                    <a:p>
                      <a:endParaRPr lang="fi-FI" dirty="0">
                        <a:latin typeface="Verdana" panose="020B0604030504040204" pitchFamily="34" charset="0"/>
                        <a:ea typeface="Verdana" panose="020B0604030504040204" pitchFamily="34" charset="0"/>
                      </a:endParaRPr>
                    </a:p>
                    <a:p>
                      <a:r>
                        <a:rPr lang="fi-FI" sz="1900" dirty="0">
                          <a:latin typeface="Verdana" panose="020B0604030504040204" pitchFamily="34" charset="0"/>
                          <a:ea typeface="Verdana" panose="020B0604030504040204" pitchFamily="34" charset="0"/>
                        </a:rPr>
                        <a:t>Älä koskaan tee lastensuojeluilmoitusta suojaamattomalla sähköpostilla. Ilmoituksen tiedot ovat arkaluonteisia!</a:t>
                      </a:r>
                    </a:p>
                    <a:p>
                      <a:endParaRPr lang="fi-FI" dirty="0">
                        <a:latin typeface="Verdana" panose="020B0604030504040204" pitchFamily="34" charset="0"/>
                        <a:ea typeface="Verdana" panose="020B0604030504040204" pitchFamily="34" charset="0"/>
                      </a:endParaRPr>
                    </a:p>
                    <a:p>
                      <a:endParaRPr lang="fi-FI" dirty="0">
                        <a:latin typeface="Verdana" panose="020B0604030504040204" pitchFamily="34" charset="0"/>
                        <a:ea typeface="Verdana" panose="020B0604030504040204" pitchFamily="34" charset="0"/>
                      </a:endParaRPr>
                    </a:p>
                  </a:txBody>
                  <a:tcPr>
                    <a:gradFill flip="none" rotWithShape="1">
                      <a:gsLst>
                        <a:gs pos="0">
                          <a:srgbClr val="D71436">
                            <a:tint val="66000"/>
                            <a:satMod val="160000"/>
                          </a:srgbClr>
                        </a:gs>
                        <a:gs pos="50000">
                          <a:srgbClr val="D71436">
                            <a:tint val="44500"/>
                            <a:satMod val="160000"/>
                          </a:srgbClr>
                        </a:gs>
                        <a:gs pos="100000">
                          <a:srgbClr val="D71436">
                            <a:tint val="23500"/>
                            <a:satMod val="160000"/>
                          </a:srgbClr>
                        </a:gs>
                      </a:gsLst>
                      <a:lin ang="2700000" scaled="1"/>
                      <a:tileRect/>
                    </a:gradFill>
                  </a:tcPr>
                </a:tc>
                <a:extLst>
                  <a:ext uri="{0D108BD9-81ED-4DB2-BD59-A6C34878D82A}">
                    <a16:rowId xmlns:a16="http://schemas.microsoft.com/office/drawing/2014/main" val="1319995915"/>
                  </a:ext>
                </a:extLst>
              </a:tr>
            </a:tbl>
          </a:graphicData>
        </a:graphic>
      </p:graphicFrame>
    </p:spTree>
    <p:extLst>
      <p:ext uri="{BB962C8B-B14F-4D97-AF65-F5344CB8AC3E}">
        <p14:creationId xmlns:p14="http://schemas.microsoft.com/office/powerpoint/2010/main" val="693689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359952"/>
            <a:ext cx="10515600" cy="781750"/>
          </a:xfrm>
        </p:spPr>
        <p:txBody>
          <a:bodyPr>
            <a:normAutofit/>
          </a:bodyPr>
          <a:lstStyle/>
          <a:p>
            <a:r>
              <a:rPr lang="fi-FI" b="1" dirty="0"/>
              <a:t>Harkitse lastensuojeluilmoituksen tekemistä myös</a:t>
            </a:r>
            <a:endParaRPr lang="fi-FI" dirty="0"/>
          </a:p>
        </p:txBody>
      </p:sp>
      <p:graphicFrame>
        <p:nvGraphicFramePr>
          <p:cNvPr id="7" name="Taulukko 6">
            <a:extLst>
              <a:ext uri="{FF2B5EF4-FFF2-40B4-BE49-F238E27FC236}">
                <a16:creationId xmlns:a16="http://schemas.microsoft.com/office/drawing/2014/main" id="{82BD1313-6355-0C98-D8CB-9DC8B2807E6F}"/>
              </a:ext>
            </a:extLst>
          </p:cNvPr>
          <p:cNvGraphicFramePr>
            <a:graphicFrameLocks noGrp="1"/>
          </p:cNvGraphicFramePr>
          <p:nvPr/>
        </p:nvGraphicFramePr>
        <p:xfrm>
          <a:off x="543292" y="1277296"/>
          <a:ext cx="11105416" cy="4303408"/>
        </p:xfrm>
        <a:graphic>
          <a:graphicData uri="http://schemas.openxmlformats.org/drawingml/2006/table">
            <a:tbl>
              <a:tblPr firstRow="1" bandRow="1">
                <a:tableStyleId>{5C22544A-7EE6-4342-B048-85BDC9FD1C3A}</a:tableStyleId>
              </a:tblPr>
              <a:tblGrid>
                <a:gridCol w="5552708">
                  <a:extLst>
                    <a:ext uri="{9D8B030D-6E8A-4147-A177-3AD203B41FA5}">
                      <a16:colId xmlns:a16="http://schemas.microsoft.com/office/drawing/2014/main" val="3667397522"/>
                    </a:ext>
                  </a:extLst>
                </a:gridCol>
                <a:gridCol w="5552708">
                  <a:extLst>
                    <a:ext uri="{9D8B030D-6E8A-4147-A177-3AD203B41FA5}">
                      <a16:colId xmlns:a16="http://schemas.microsoft.com/office/drawing/2014/main" val="3189030161"/>
                    </a:ext>
                  </a:extLst>
                </a:gridCol>
              </a:tblGrid>
              <a:tr h="600088">
                <a:tc>
                  <a:txBody>
                    <a:bodyPr/>
                    <a:lstStyle/>
                    <a:p>
                      <a:r>
                        <a:rPr lang="fi-FI" sz="2000" dirty="0">
                          <a:latin typeface="Verdana" panose="020B0604030504040204" pitchFamily="34" charset="0"/>
                          <a:ea typeface="Verdana" panose="020B0604030504040204" pitchFamily="34" charset="0"/>
                        </a:rPr>
                        <a:t>Missä tilanteissa?</a:t>
                      </a:r>
                    </a:p>
                  </a:txBody>
                  <a:tcPr>
                    <a:solidFill>
                      <a:srgbClr val="D71436"/>
                    </a:solidFill>
                  </a:tcPr>
                </a:tc>
                <a:tc>
                  <a:txBody>
                    <a:bodyPr/>
                    <a:lstStyle/>
                    <a:p>
                      <a:r>
                        <a:rPr lang="fi-FI" sz="2000" dirty="0">
                          <a:latin typeface="Verdana" panose="020B0604030504040204" pitchFamily="34" charset="0"/>
                          <a:ea typeface="Verdana" panose="020B0604030504040204" pitchFamily="34" charset="0"/>
                        </a:rPr>
                        <a:t>Miten?</a:t>
                      </a:r>
                    </a:p>
                  </a:txBody>
                  <a:tcPr>
                    <a:solidFill>
                      <a:srgbClr val="D71436"/>
                    </a:solidFill>
                  </a:tcPr>
                </a:tc>
                <a:extLst>
                  <a:ext uri="{0D108BD9-81ED-4DB2-BD59-A6C34878D82A}">
                    <a16:rowId xmlns:a16="http://schemas.microsoft.com/office/drawing/2014/main" val="2186711649"/>
                  </a:ext>
                </a:extLst>
              </a:tr>
              <a:tr h="2468209">
                <a:tc>
                  <a:txBody>
                    <a:bodyPr/>
                    <a:lstStyle/>
                    <a:p>
                      <a:endParaRPr lang="fi-FI"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Yli 15-v lapsi on päihtynyt, mutta yleistila on hyvä eikä ole toistuvaa</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Muu huolta aiheuttava tilanne, johon vanhemmat suhtautuvat asiallisesti ja ottavat vastuun</a:t>
                      </a:r>
                    </a:p>
                    <a:p>
                      <a:pPr marL="0" indent="0">
                        <a:buFont typeface="Arial" panose="020B0604020202020204" pitchFamily="34" charset="0"/>
                        <a:buNone/>
                      </a:pPr>
                      <a:endParaRPr lang="fi-FI" dirty="0">
                        <a:latin typeface="Verdana" panose="020B0604030504040204" pitchFamily="34" charset="0"/>
                        <a:ea typeface="Verdana" panose="020B0604030504040204" pitchFamily="34" charset="0"/>
                      </a:endParaRPr>
                    </a:p>
                    <a:p>
                      <a:pPr marL="0" indent="0">
                        <a:buFont typeface="Arial" panose="020B0604020202020204" pitchFamily="34" charset="0"/>
                        <a:buNone/>
                      </a:pPr>
                      <a:r>
                        <a:rPr lang="fi-FI" sz="1900" dirty="0">
                          <a:latin typeface="Verdana" panose="020B0604030504040204" pitchFamily="34" charset="0"/>
                          <a:ea typeface="Verdana" panose="020B0604030504040204" pitchFamily="34" charset="0"/>
                        </a:rPr>
                        <a:t>Ilmoituksen </a:t>
                      </a:r>
                      <a:r>
                        <a:rPr lang="fi-FI" sz="1900" b="1" dirty="0">
                          <a:latin typeface="Verdana" panose="020B0604030504040204" pitchFamily="34" charset="0"/>
                          <a:ea typeface="Verdana" panose="020B0604030504040204" pitchFamily="34" charset="0"/>
                        </a:rPr>
                        <a:t>saa</a:t>
                      </a:r>
                      <a:r>
                        <a:rPr lang="fi-FI" sz="1900" dirty="0">
                          <a:latin typeface="Verdana" panose="020B0604030504040204" pitchFamily="34" charset="0"/>
                          <a:ea typeface="Verdana" panose="020B0604030504040204" pitchFamily="34" charset="0"/>
                        </a:rPr>
                        <a:t> kuitenkin aina tehdä!</a:t>
                      </a:r>
                    </a:p>
                    <a:p>
                      <a:pPr marL="0" indent="0">
                        <a:buFont typeface="Arial" panose="020B0604020202020204" pitchFamily="34" charset="0"/>
                        <a:buNone/>
                      </a:pPr>
                      <a:endParaRPr lang="fi-FI" dirty="0">
                        <a:latin typeface="Verdana" panose="020B0604030504040204" pitchFamily="34" charset="0"/>
                        <a:ea typeface="Verdana" panose="020B0604030504040204" pitchFamily="34" charset="0"/>
                      </a:endParaRPr>
                    </a:p>
                    <a:p>
                      <a:pPr marL="0" indent="0">
                        <a:buFont typeface="Arial" panose="020B0604020202020204" pitchFamily="34" charset="0"/>
                        <a:buNone/>
                      </a:pPr>
                      <a:r>
                        <a:rPr lang="fi-FI" sz="1900" dirty="0">
                          <a:latin typeface="Verdana" panose="020B0604030504040204" pitchFamily="34" charset="0"/>
                          <a:ea typeface="Verdana" panose="020B0604030504040204" pitchFamily="34" charset="0"/>
                        </a:rPr>
                        <a:t>Yksin ei tarvitse pohtia onko ilmoitus tarpeen, aina voi konsultoida ammattilaista!</a:t>
                      </a:r>
                    </a:p>
                  </a:txBody>
                  <a:tcPr>
                    <a:gradFill flip="none" rotWithShape="1">
                      <a:gsLst>
                        <a:gs pos="0">
                          <a:srgbClr val="D71436">
                            <a:tint val="66000"/>
                            <a:satMod val="160000"/>
                          </a:srgbClr>
                        </a:gs>
                        <a:gs pos="50000">
                          <a:srgbClr val="D71436">
                            <a:tint val="44500"/>
                            <a:satMod val="160000"/>
                          </a:srgbClr>
                        </a:gs>
                        <a:gs pos="100000">
                          <a:srgbClr val="D71436">
                            <a:tint val="23500"/>
                            <a:satMod val="160000"/>
                          </a:srgbClr>
                        </a:gs>
                      </a:gsLst>
                      <a:lin ang="2700000" scaled="1"/>
                      <a:tileRect/>
                    </a:gradFill>
                  </a:tcPr>
                </a:tc>
                <a:tc>
                  <a:txBody>
                    <a:bodyPr/>
                    <a:lstStyle/>
                    <a:p>
                      <a:r>
                        <a:rPr lang="fi-FI" sz="1900" dirty="0">
                          <a:latin typeface="Verdana" panose="020B0604030504040204" pitchFamily="34" charset="0"/>
                          <a:ea typeface="Verdana" panose="020B0604030504040204" pitchFamily="34" charset="0"/>
                        </a:rPr>
                        <a:t>Lastensuojeluilmoitus tehdään lapsen kotikunnan lastensuojeluun:</a:t>
                      </a:r>
                    </a:p>
                    <a:p>
                      <a:endParaRPr lang="fi-FI" sz="19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Sähköisellä lomakkeella</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Puhelimitse</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hlinkClick r:id="rId3"/>
                        </a:rPr>
                        <a:t>Paperilomakkeella</a:t>
                      </a:r>
                      <a:r>
                        <a:rPr lang="fi-FI" sz="1700" dirty="0">
                          <a:latin typeface="Verdana" panose="020B0604030504040204" pitchFamily="34" charset="0"/>
                          <a:ea typeface="Verdana" panose="020B0604030504040204" pitchFamily="34" charset="0"/>
                        </a:rPr>
                        <a:t> postitse</a:t>
                      </a:r>
                    </a:p>
                    <a:p>
                      <a:endParaRPr lang="fi-FI" dirty="0">
                        <a:latin typeface="Verdana" panose="020B0604030504040204" pitchFamily="34" charset="0"/>
                        <a:ea typeface="Verdana" panose="020B0604030504040204" pitchFamily="34" charset="0"/>
                      </a:endParaRPr>
                    </a:p>
                    <a:p>
                      <a:r>
                        <a:rPr lang="fi-FI" sz="1900" dirty="0">
                          <a:latin typeface="Verdana" panose="020B0604030504040204" pitchFamily="34" charset="0"/>
                          <a:ea typeface="Verdana" panose="020B0604030504040204" pitchFamily="34" charset="0"/>
                        </a:rPr>
                        <a:t>Älä koskaan tee lastensuojeluilmoitusta suojaamattomalla sähköpostilla. Ilmoituksen tiedot ovat arkaluonteisia!</a:t>
                      </a:r>
                    </a:p>
                    <a:p>
                      <a:endParaRPr lang="fi-FI" dirty="0">
                        <a:latin typeface="Verdana" panose="020B0604030504040204" pitchFamily="34" charset="0"/>
                        <a:ea typeface="Verdana" panose="020B0604030504040204" pitchFamily="34" charset="0"/>
                      </a:endParaRPr>
                    </a:p>
                    <a:p>
                      <a:endParaRPr lang="fi-FI" dirty="0">
                        <a:latin typeface="Verdana" panose="020B0604030504040204" pitchFamily="34" charset="0"/>
                        <a:ea typeface="Verdana" panose="020B0604030504040204" pitchFamily="34" charset="0"/>
                      </a:endParaRPr>
                    </a:p>
                    <a:p>
                      <a:endParaRPr lang="fi-FI" dirty="0">
                        <a:latin typeface="Verdana" panose="020B0604030504040204" pitchFamily="34" charset="0"/>
                        <a:ea typeface="Verdana" panose="020B0604030504040204" pitchFamily="34" charset="0"/>
                      </a:endParaRPr>
                    </a:p>
                  </a:txBody>
                  <a:tcPr>
                    <a:gradFill flip="none" rotWithShape="1">
                      <a:gsLst>
                        <a:gs pos="0">
                          <a:srgbClr val="D71436">
                            <a:tint val="66000"/>
                            <a:satMod val="160000"/>
                          </a:srgbClr>
                        </a:gs>
                        <a:gs pos="50000">
                          <a:srgbClr val="D71436">
                            <a:tint val="44500"/>
                            <a:satMod val="160000"/>
                          </a:srgbClr>
                        </a:gs>
                        <a:gs pos="100000">
                          <a:srgbClr val="D71436">
                            <a:tint val="23500"/>
                            <a:satMod val="160000"/>
                          </a:srgbClr>
                        </a:gs>
                      </a:gsLst>
                      <a:lin ang="2700000" scaled="1"/>
                      <a:tileRect/>
                    </a:gradFill>
                  </a:tcPr>
                </a:tc>
                <a:extLst>
                  <a:ext uri="{0D108BD9-81ED-4DB2-BD59-A6C34878D82A}">
                    <a16:rowId xmlns:a16="http://schemas.microsoft.com/office/drawing/2014/main" val="1319995915"/>
                  </a:ext>
                </a:extLst>
              </a:tr>
            </a:tbl>
          </a:graphicData>
        </a:graphic>
      </p:graphicFrame>
    </p:spTree>
    <p:extLst>
      <p:ext uri="{BB962C8B-B14F-4D97-AF65-F5344CB8AC3E}">
        <p14:creationId xmlns:p14="http://schemas.microsoft.com/office/powerpoint/2010/main" val="3127704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359952"/>
            <a:ext cx="10515600" cy="781750"/>
          </a:xfrm>
        </p:spPr>
        <p:txBody>
          <a:bodyPr>
            <a:normAutofit/>
          </a:bodyPr>
          <a:lstStyle/>
          <a:p>
            <a:r>
              <a:rPr lang="fi-FI" b="1" dirty="0"/>
              <a:t>Ennakollinen lastensuojeluilmoitus</a:t>
            </a:r>
            <a:endParaRPr lang="fi-FI" dirty="0"/>
          </a:p>
        </p:txBody>
      </p:sp>
      <p:graphicFrame>
        <p:nvGraphicFramePr>
          <p:cNvPr id="5" name="Taulukko 6">
            <a:extLst>
              <a:ext uri="{FF2B5EF4-FFF2-40B4-BE49-F238E27FC236}">
                <a16:creationId xmlns:a16="http://schemas.microsoft.com/office/drawing/2014/main" id="{951267DF-056D-EB6A-228A-598D35367746}"/>
              </a:ext>
            </a:extLst>
          </p:cNvPr>
          <p:cNvGraphicFramePr>
            <a:graphicFrameLocks noGrp="1"/>
          </p:cNvGraphicFramePr>
          <p:nvPr/>
        </p:nvGraphicFramePr>
        <p:xfrm>
          <a:off x="543292" y="1241116"/>
          <a:ext cx="11105416" cy="4608208"/>
        </p:xfrm>
        <a:graphic>
          <a:graphicData uri="http://schemas.openxmlformats.org/drawingml/2006/table">
            <a:tbl>
              <a:tblPr firstRow="1" bandRow="1">
                <a:tableStyleId>{5C22544A-7EE6-4342-B048-85BDC9FD1C3A}</a:tableStyleId>
              </a:tblPr>
              <a:tblGrid>
                <a:gridCol w="5552708">
                  <a:extLst>
                    <a:ext uri="{9D8B030D-6E8A-4147-A177-3AD203B41FA5}">
                      <a16:colId xmlns:a16="http://schemas.microsoft.com/office/drawing/2014/main" val="3667397522"/>
                    </a:ext>
                  </a:extLst>
                </a:gridCol>
                <a:gridCol w="5552708">
                  <a:extLst>
                    <a:ext uri="{9D8B030D-6E8A-4147-A177-3AD203B41FA5}">
                      <a16:colId xmlns:a16="http://schemas.microsoft.com/office/drawing/2014/main" val="3189030161"/>
                    </a:ext>
                  </a:extLst>
                </a:gridCol>
              </a:tblGrid>
              <a:tr h="600088">
                <a:tc>
                  <a:txBody>
                    <a:bodyPr/>
                    <a:lstStyle/>
                    <a:p>
                      <a:r>
                        <a:rPr lang="fi-FI" sz="2000" dirty="0">
                          <a:latin typeface="Verdana" panose="020B0604030504040204" pitchFamily="34" charset="0"/>
                          <a:ea typeface="Verdana" panose="020B0604030504040204" pitchFamily="34" charset="0"/>
                        </a:rPr>
                        <a:t>Missä tilanteissa?</a:t>
                      </a:r>
                    </a:p>
                  </a:txBody>
                  <a:tcPr>
                    <a:solidFill>
                      <a:srgbClr val="D71436"/>
                    </a:solidFill>
                  </a:tcPr>
                </a:tc>
                <a:tc>
                  <a:txBody>
                    <a:bodyPr/>
                    <a:lstStyle/>
                    <a:p>
                      <a:r>
                        <a:rPr lang="fi-FI" sz="2000" dirty="0">
                          <a:latin typeface="Verdana" panose="020B0604030504040204" pitchFamily="34" charset="0"/>
                          <a:ea typeface="Verdana" panose="020B0604030504040204" pitchFamily="34" charset="0"/>
                        </a:rPr>
                        <a:t>Miten?</a:t>
                      </a:r>
                    </a:p>
                  </a:txBody>
                  <a:tcPr>
                    <a:solidFill>
                      <a:srgbClr val="D71436"/>
                    </a:solidFill>
                  </a:tcPr>
                </a:tc>
                <a:extLst>
                  <a:ext uri="{0D108BD9-81ED-4DB2-BD59-A6C34878D82A}">
                    <a16:rowId xmlns:a16="http://schemas.microsoft.com/office/drawing/2014/main" val="2186711649"/>
                  </a:ext>
                </a:extLst>
              </a:tr>
              <a:tr h="2468209">
                <a:tc>
                  <a:txBody>
                    <a:bodyPr/>
                    <a:lstStyle/>
                    <a:p>
                      <a:r>
                        <a:rPr lang="fi-FI" sz="1900" dirty="0">
                          <a:latin typeface="Verdana" panose="020B0604030504040204" pitchFamily="34" charset="0"/>
                          <a:ea typeface="Verdana" panose="020B0604030504040204" pitchFamily="34" charset="0"/>
                        </a:rPr>
                        <a:t>Kun on </a:t>
                      </a:r>
                      <a:r>
                        <a:rPr lang="fi-FI" sz="1900" b="1" dirty="0">
                          <a:latin typeface="Verdana" panose="020B0604030504040204" pitchFamily="34" charset="0"/>
                          <a:ea typeface="Verdana" panose="020B0604030504040204" pitchFamily="34" charset="0"/>
                        </a:rPr>
                        <a:t>perusteltu syy epäillä syntyvän lapsen tarvitsevan lastensuojelun tukitoimia heti syntymänsä jälkeen </a:t>
                      </a:r>
                      <a:r>
                        <a:rPr lang="fi-FI" sz="1900" dirty="0">
                          <a:latin typeface="Verdana" panose="020B0604030504040204" pitchFamily="34" charset="0"/>
                          <a:ea typeface="Verdana" panose="020B0604030504040204" pitchFamily="34" charset="0"/>
                        </a:rPr>
                        <a:t>ja ilmoittajalla on </a:t>
                      </a:r>
                      <a:r>
                        <a:rPr lang="fi-FI" sz="1900" b="1" dirty="0">
                          <a:latin typeface="Verdana" panose="020B0604030504040204" pitchFamily="34" charset="0"/>
                          <a:ea typeface="Verdana" panose="020B0604030504040204" pitchFamily="34" charset="0"/>
                        </a:rPr>
                        <a:t>perusteltua</a:t>
                      </a:r>
                      <a:r>
                        <a:rPr lang="fi-FI" sz="1900" dirty="0">
                          <a:latin typeface="Verdana" panose="020B0604030504040204" pitchFamily="34" charset="0"/>
                          <a:ea typeface="Verdana" panose="020B0604030504040204" pitchFamily="34" charset="0"/>
                        </a:rPr>
                        <a:t> tietoa:</a:t>
                      </a:r>
                    </a:p>
                    <a:p>
                      <a:endParaRPr lang="fi-FI"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Tulevan äidin tai isän päihdeongelmasta</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Vakavasta mielenterveyden häiriöstä</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Perheväkivallasta</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Tulossa olevasta vapausrangaistuksesta</a:t>
                      </a:r>
                    </a:p>
                    <a:p>
                      <a:pPr marL="0" indent="0">
                        <a:buFont typeface="Arial" panose="020B0604020202020204" pitchFamily="34" charset="0"/>
                        <a:buNone/>
                      </a:pPr>
                      <a:endParaRPr lang="fi-FI" dirty="0">
                        <a:latin typeface="Verdana" panose="020B0604030504040204" pitchFamily="34" charset="0"/>
                        <a:ea typeface="Verdana" panose="020B0604030504040204" pitchFamily="34" charset="0"/>
                      </a:endParaRPr>
                    </a:p>
                    <a:p>
                      <a:pPr marL="0" indent="0">
                        <a:buFont typeface="Arial" panose="020B0604020202020204" pitchFamily="34" charset="0"/>
                        <a:buNone/>
                      </a:pPr>
                      <a:r>
                        <a:rPr lang="fi-FI" sz="1900" dirty="0">
                          <a:latin typeface="Verdana" panose="020B0604030504040204" pitchFamily="34" charset="0"/>
                          <a:ea typeface="Verdana" panose="020B0604030504040204" pitchFamily="34" charset="0"/>
                        </a:rPr>
                        <a:t>Yksin ei tarvitse pohtia onko ilmoitus tarpeen, aina voi konsultoida ammattilaista!</a:t>
                      </a:r>
                    </a:p>
                  </a:txBody>
                  <a:tcPr>
                    <a:gradFill flip="none" rotWithShape="1">
                      <a:gsLst>
                        <a:gs pos="0">
                          <a:srgbClr val="D71436">
                            <a:tint val="66000"/>
                            <a:satMod val="160000"/>
                          </a:srgbClr>
                        </a:gs>
                        <a:gs pos="50000">
                          <a:srgbClr val="D71436">
                            <a:tint val="44500"/>
                            <a:satMod val="160000"/>
                          </a:srgbClr>
                        </a:gs>
                        <a:gs pos="100000">
                          <a:srgbClr val="D71436">
                            <a:tint val="23500"/>
                            <a:satMod val="160000"/>
                          </a:srgbClr>
                        </a:gs>
                      </a:gsLst>
                      <a:lin ang="2700000" scaled="1"/>
                      <a:tileRect/>
                    </a:gradFill>
                  </a:tcPr>
                </a:tc>
                <a:tc>
                  <a:txBody>
                    <a:bodyPr/>
                    <a:lstStyle/>
                    <a:p>
                      <a:r>
                        <a:rPr lang="fi-FI" sz="1900" dirty="0">
                          <a:latin typeface="Verdana" panose="020B0604030504040204" pitchFamily="34" charset="0"/>
                          <a:ea typeface="Verdana" panose="020B0604030504040204" pitchFamily="34" charset="0"/>
                        </a:rPr>
                        <a:t>Ilmoitus tehdään </a:t>
                      </a:r>
                      <a:r>
                        <a:rPr lang="fi-FI" sz="1900" b="1" dirty="0">
                          <a:latin typeface="Verdana" panose="020B0604030504040204" pitchFamily="34" charset="0"/>
                          <a:ea typeface="Verdana" panose="020B0604030504040204" pitchFamily="34" charset="0"/>
                        </a:rPr>
                        <a:t>odottavan äidin nimellä </a:t>
                      </a:r>
                      <a:r>
                        <a:rPr lang="fi-FI" sz="1900" dirty="0">
                          <a:latin typeface="Verdana" panose="020B0604030504040204" pitchFamily="34" charset="0"/>
                          <a:ea typeface="Verdana" panose="020B0604030504040204" pitchFamily="34" charset="0"/>
                        </a:rPr>
                        <a:t>tämän kotikunnan lastensuojeluun:</a:t>
                      </a:r>
                    </a:p>
                    <a:p>
                      <a:endParaRPr lang="fi-FI"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Sähköisellä lomakkeella</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rPr>
                        <a:t>Puhelimitse</a:t>
                      </a:r>
                    </a:p>
                    <a:p>
                      <a:pPr marL="285750" indent="-285750">
                        <a:buFont typeface="Arial" panose="020B0604020202020204" pitchFamily="34" charset="0"/>
                        <a:buChar char="•"/>
                      </a:pPr>
                      <a:r>
                        <a:rPr lang="fi-FI" sz="1700" dirty="0">
                          <a:latin typeface="Verdana" panose="020B0604030504040204" pitchFamily="34" charset="0"/>
                          <a:ea typeface="Verdana" panose="020B0604030504040204" pitchFamily="34" charset="0"/>
                          <a:hlinkClick r:id="rId3"/>
                        </a:rPr>
                        <a:t>Paperilomakkeella</a:t>
                      </a:r>
                      <a:r>
                        <a:rPr lang="fi-FI" sz="1700" dirty="0">
                          <a:latin typeface="Verdana" panose="020B0604030504040204" pitchFamily="34" charset="0"/>
                          <a:ea typeface="Verdana" panose="020B0604030504040204" pitchFamily="34" charset="0"/>
                        </a:rPr>
                        <a:t> postitse</a:t>
                      </a:r>
                    </a:p>
                    <a:p>
                      <a:endParaRPr lang="fi-FI" dirty="0">
                        <a:latin typeface="Verdana" panose="020B0604030504040204" pitchFamily="34" charset="0"/>
                        <a:ea typeface="Verdana" panose="020B0604030504040204" pitchFamily="34" charset="0"/>
                      </a:endParaRPr>
                    </a:p>
                    <a:p>
                      <a:r>
                        <a:rPr lang="fi-FI" sz="1900" dirty="0">
                          <a:latin typeface="Verdana" panose="020B0604030504040204" pitchFamily="34" charset="0"/>
                          <a:ea typeface="Verdana" panose="020B0604030504040204" pitchFamily="34" charset="0"/>
                        </a:rPr>
                        <a:t>Älä koskaan tee ilmoitusta suojaamattomalla sähköpostilla. Ilmoituksen tiedot ovat arkaluonteisia!</a:t>
                      </a:r>
                    </a:p>
                    <a:p>
                      <a:endParaRPr lang="fi-FI" sz="1900" dirty="0">
                        <a:latin typeface="Verdana" panose="020B0604030504040204" pitchFamily="34" charset="0"/>
                        <a:ea typeface="Verdana" panose="020B0604030504040204" pitchFamily="34" charset="0"/>
                      </a:endParaRPr>
                    </a:p>
                    <a:p>
                      <a:r>
                        <a:rPr lang="fi-FI" sz="1900" dirty="0">
                          <a:latin typeface="Verdana" panose="020B0604030504040204" pitchFamily="34" charset="0"/>
                          <a:ea typeface="Verdana" panose="020B0604030504040204" pitchFamily="34" charset="0"/>
                        </a:rPr>
                        <a:t>Jos mahdollista, selvitä kuinka pitkällä raskaus on ja liitä tieto ilmoitukseen.</a:t>
                      </a:r>
                    </a:p>
                    <a:p>
                      <a:endParaRPr lang="fi-FI" dirty="0">
                        <a:latin typeface="Verdana" panose="020B0604030504040204" pitchFamily="34" charset="0"/>
                        <a:ea typeface="Verdana" panose="020B0604030504040204" pitchFamily="34" charset="0"/>
                      </a:endParaRPr>
                    </a:p>
                  </a:txBody>
                  <a:tcPr>
                    <a:gradFill flip="none" rotWithShape="1">
                      <a:gsLst>
                        <a:gs pos="0">
                          <a:srgbClr val="D71436">
                            <a:tint val="66000"/>
                            <a:satMod val="160000"/>
                          </a:srgbClr>
                        </a:gs>
                        <a:gs pos="50000">
                          <a:srgbClr val="D71436">
                            <a:tint val="44500"/>
                            <a:satMod val="160000"/>
                          </a:srgbClr>
                        </a:gs>
                        <a:gs pos="100000">
                          <a:srgbClr val="D71436">
                            <a:tint val="23500"/>
                            <a:satMod val="160000"/>
                          </a:srgbClr>
                        </a:gs>
                      </a:gsLst>
                      <a:lin ang="2700000" scaled="1"/>
                      <a:tileRect/>
                    </a:gradFill>
                  </a:tcPr>
                </a:tc>
                <a:extLst>
                  <a:ext uri="{0D108BD9-81ED-4DB2-BD59-A6C34878D82A}">
                    <a16:rowId xmlns:a16="http://schemas.microsoft.com/office/drawing/2014/main" val="1319995915"/>
                  </a:ext>
                </a:extLst>
              </a:tr>
            </a:tbl>
          </a:graphicData>
        </a:graphic>
      </p:graphicFrame>
    </p:spTree>
    <p:extLst>
      <p:ext uri="{BB962C8B-B14F-4D97-AF65-F5344CB8AC3E}">
        <p14:creationId xmlns:p14="http://schemas.microsoft.com/office/powerpoint/2010/main" val="724366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BDA28EC-EC74-682B-2463-84292DC64FF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4448"/>
            <a:ext cx="11928953" cy="603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33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75587"/>
            <a:ext cx="10515600" cy="781750"/>
          </a:xfrm>
        </p:spPr>
        <p:txBody>
          <a:bodyPr>
            <a:normAutofit/>
          </a:bodyPr>
          <a:lstStyle/>
          <a:p>
            <a:r>
              <a:rPr lang="fi-FI" altLang="en-US" b="1" dirty="0"/>
              <a:t>Miksi tehdä lastensuojeluilmoitus?</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503826"/>
            <a:ext cx="10515600" cy="4586583"/>
          </a:xfrm>
        </p:spPr>
        <p:txBody>
          <a:bodyPr>
            <a:normAutofit/>
          </a:bodyPr>
          <a:lstStyle/>
          <a:p>
            <a:r>
              <a:rPr lang="fi-FI" altLang="fi-FI" sz="2200" dirty="0"/>
              <a:t>Lastensuojeluilmoitus on tie palveluihin</a:t>
            </a:r>
          </a:p>
          <a:p>
            <a:r>
              <a:rPr lang="fi-FI" altLang="fi-FI" sz="2200" dirty="0"/>
              <a:t>Lastensuojeluilmoituksen kautta asia tulee vireille ja lapsi voi päästä tukitoimien piiriin </a:t>
            </a:r>
          </a:p>
          <a:p>
            <a:r>
              <a:rPr lang="fi-FI" altLang="fi-FI" sz="2200" dirty="0"/>
              <a:t>Vaikka lapsi on jo asiakkaana / huostassa, ilmoitus tuo tärkeää lisätietoa!</a:t>
            </a:r>
          </a:p>
          <a:p>
            <a:pPr lvl="1"/>
            <a:r>
              <a:rPr lang="fi-FI" altLang="fi-FI" sz="2200" dirty="0"/>
              <a:t>Asiakassuunnitelma ja tukitoimien arviointi: mikä auttaa lasta parhaiten, mihin tarvitaan edelleen apua</a:t>
            </a:r>
            <a:br>
              <a:rPr lang="fi-FI" altLang="fi-FI" sz="2200" dirty="0"/>
            </a:br>
            <a:r>
              <a:rPr lang="fi-FI" altLang="fi-FI" sz="2200" dirty="0"/>
              <a:t>(mahdollisesti kiireellisesti toteutettavia </a:t>
            </a:r>
            <a:br>
              <a:rPr lang="fi-FI" altLang="fi-FI" sz="2200" dirty="0"/>
            </a:br>
            <a:r>
              <a:rPr lang="fi-FI" altLang="fi-FI" sz="2200" dirty="0"/>
              <a:t>toimenpiteitä)</a:t>
            </a:r>
          </a:p>
          <a:p>
            <a:r>
              <a:rPr lang="fi-FI" altLang="fi-FI" sz="2200" dirty="0"/>
              <a:t>Usean tahon kautta saadut tiedot auttavat sosiaali-</a:t>
            </a:r>
            <a:br>
              <a:rPr lang="fi-FI" altLang="fi-FI" sz="2200" dirty="0"/>
            </a:br>
            <a:r>
              <a:rPr lang="fi-FI" altLang="fi-FI" sz="2200" dirty="0"/>
              <a:t>toimea muodostamaan asiasta kokonaiskuvan</a:t>
            </a:r>
          </a:p>
        </p:txBody>
      </p:sp>
      <p:pic>
        <p:nvPicPr>
          <p:cNvPr id="4" name="Kuva 1">
            <a:extLst>
              <a:ext uri="{FF2B5EF4-FFF2-40B4-BE49-F238E27FC236}">
                <a16:creationId xmlns:a16="http://schemas.microsoft.com/office/drawing/2014/main" id="{569E9727-E3AE-E8DA-976C-E9C9741B9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5245" y="3797117"/>
            <a:ext cx="2486004" cy="1903697"/>
          </a:xfrm>
          <a:prstGeom prst="rect">
            <a:avLst/>
          </a:prstGeom>
        </p:spPr>
      </p:pic>
    </p:spTree>
    <p:extLst>
      <p:ext uri="{BB962C8B-B14F-4D97-AF65-F5344CB8AC3E}">
        <p14:creationId xmlns:p14="http://schemas.microsoft.com/office/powerpoint/2010/main" val="3912493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643328" y="271978"/>
            <a:ext cx="10515600" cy="781750"/>
          </a:xfrm>
        </p:spPr>
        <p:txBody>
          <a:bodyPr>
            <a:normAutofit/>
          </a:bodyPr>
          <a:lstStyle/>
          <a:p>
            <a:r>
              <a:rPr lang="fi-FI" b="1" dirty="0"/>
              <a:t>Lastensuojeluilmoituksen vähimmäissisältö</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643328" y="966045"/>
            <a:ext cx="10710472" cy="5398660"/>
          </a:xfrm>
        </p:spPr>
        <p:txBody>
          <a:bodyPr>
            <a:noAutofit/>
          </a:bodyPr>
          <a:lstStyle/>
          <a:p>
            <a:pPr marL="0" indent="0">
              <a:buNone/>
            </a:pPr>
            <a:r>
              <a:rPr lang="fi-FI" sz="1800" b="1" dirty="0">
                <a:ea typeface="Verdana" panose="020B0604030504040204" pitchFamily="34" charset="0"/>
              </a:rPr>
              <a:t>1</a:t>
            </a:r>
            <a:r>
              <a:rPr lang="fi-FI" sz="1700" b="1" dirty="0">
                <a:ea typeface="Verdana" panose="020B0604030504040204" pitchFamily="34" charset="0"/>
              </a:rPr>
              <a:t>. Lapsen henkilötiedot </a:t>
            </a:r>
            <a:r>
              <a:rPr lang="fi-FI" sz="1700" dirty="0">
                <a:ea typeface="Verdana" panose="020B0604030504040204" pitchFamily="34" charset="0"/>
              </a:rPr>
              <a:t>niiltä osin, kuin ne ovat tiedossasi</a:t>
            </a:r>
          </a:p>
          <a:p>
            <a:pPr marL="457200" lvl="1" indent="0">
              <a:buNone/>
            </a:pPr>
            <a:r>
              <a:rPr lang="fi-FI" sz="1700" dirty="0">
                <a:ea typeface="Verdana" panose="020B0604030504040204" pitchFamily="34" charset="0"/>
              </a:rPr>
              <a:t>Jos et tiedä lapsen henkilötunnusta, yritä selvittää lapsen koko nimi ja mahdollisia muita tunnistetietoja (vanhempien nimet, ikä, osoite…)</a:t>
            </a:r>
          </a:p>
          <a:p>
            <a:pPr marL="457200" lvl="1" indent="0">
              <a:buNone/>
            </a:pPr>
            <a:r>
              <a:rPr lang="fi-FI" sz="1700" dirty="0">
                <a:ea typeface="Verdana" panose="020B0604030504040204" pitchFamily="34" charset="0"/>
              </a:rPr>
              <a:t>Ennakollisissa lastensuojeluilmoituksissa odottavan äidin henkilötiedot</a:t>
            </a:r>
          </a:p>
          <a:p>
            <a:pPr marL="457200" lvl="1" indent="0">
              <a:buNone/>
            </a:pPr>
            <a:r>
              <a:rPr lang="fi-FI" sz="1700" dirty="0">
                <a:ea typeface="Verdana" panose="020B0604030504040204" pitchFamily="34" charset="0"/>
              </a:rPr>
              <a:t>Lapsen kotikunta, jos tiedät</a:t>
            </a:r>
          </a:p>
          <a:p>
            <a:pPr marL="457200" lvl="1" indent="0">
              <a:buNone/>
            </a:pPr>
            <a:r>
              <a:rPr lang="fi-FI" sz="1700" dirty="0" err="1">
                <a:ea typeface="Verdana" panose="020B0604030504040204" pitchFamily="34" charset="0"/>
              </a:rPr>
              <a:t>Huom</a:t>
            </a:r>
            <a:r>
              <a:rPr lang="fi-FI" sz="1700" dirty="0">
                <a:ea typeface="Verdana" panose="020B0604030504040204" pitchFamily="34" charset="0"/>
              </a:rPr>
              <a:t>! Viranomaisen täytyy ottaa vastaan myös vaillinaisilla henkilötiedoilla ilmoitus</a:t>
            </a:r>
          </a:p>
          <a:p>
            <a:pPr marL="0" indent="0">
              <a:buNone/>
            </a:pPr>
            <a:r>
              <a:rPr lang="fi-FI" sz="1700" b="1" dirty="0">
                <a:ea typeface="Verdana" panose="020B0604030504040204" pitchFamily="34" charset="0"/>
              </a:rPr>
              <a:t>2. Ilmoituksen syy</a:t>
            </a:r>
          </a:p>
          <a:p>
            <a:pPr marL="457200" lvl="1" indent="0">
              <a:buNone/>
            </a:pPr>
            <a:r>
              <a:rPr lang="fi-FI" sz="1700" dirty="0">
                <a:ea typeface="Verdana" panose="020B0604030504040204" pitchFamily="34" charset="0"/>
              </a:rPr>
              <a:t>Kuvaus tapahtumasta, josta huoli on syntynyt</a:t>
            </a:r>
          </a:p>
          <a:p>
            <a:pPr marL="457200" lvl="1" indent="0">
              <a:buNone/>
            </a:pPr>
            <a:r>
              <a:rPr lang="fi-FI" sz="1700" dirty="0">
                <a:ea typeface="Verdana" panose="020B0604030504040204" pitchFamily="34" charset="0"/>
              </a:rPr>
              <a:t>Tapahtuma-ajankohta</a:t>
            </a:r>
          </a:p>
          <a:p>
            <a:pPr marL="0" indent="0">
              <a:buNone/>
            </a:pPr>
            <a:r>
              <a:rPr lang="fi-FI" sz="1700" b="1" dirty="0">
                <a:ea typeface="Verdana" panose="020B0604030504040204" pitchFamily="34" charset="0"/>
              </a:rPr>
              <a:t>3. Ovatko lapsi ja/tai huoltajat tietoisia ilmoituksen tekemisestä</a:t>
            </a:r>
          </a:p>
          <a:p>
            <a:pPr marL="0" indent="0">
              <a:buNone/>
            </a:pPr>
            <a:r>
              <a:rPr lang="fi-FI" sz="1700" dirty="0">
                <a:ea typeface="Verdana" panose="020B0604030504040204" pitchFamily="34" charset="0"/>
              </a:rPr>
              <a:t>Ilmoittajaksi voi kirjata </a:t>
            </a:r>
            <a:r>
              <a:rPr lang="fi-FI" sz="1700" b="1" dirty="0">
                <a:ea typeface="Verdana" panose="020B0604030504040204" pitchFamily="34" charset="0"/>
              </a:rPr>
              <a:t>SPR:n toimintamuodon </a:t>
            </a:r>
            <a:r>
              <a:rPr lang="fi-FI" sz="1700" dirty="0">
                <a:ea typeface="Verdana" panose="020B0604030504040204" pitchFamily="34" charset="0"/>
              </a:rPr>
              <a:t>nimen</a:t>
            </a:r>
          </a:p>
          <a:p>
            <a:pPr marL="457200" lvl="1" indent="0">
              <a:buNone/>
            </a:pPr>
            <a:r>
              <a:rPr lang="fi-FI" sz="1700" dirty="0">
                <a:ea typeface="Verdana" panose="020B0604030504040204" pitchFamily="34" charset="0"/>
              </a:rPr>
              <a:t>Vapaaehtoinen rinnastuu yksityishenkilöön ja voi pysytellä nimettömänä</a:t>
            </a:r>
          </a:p>
          <a:p>
            <a:pPr marL="457200" lvl="1" indent="0">
              <a:buNone/>
            </a:pPr>
            <a:r>
              <a:rPr lang="fi-FI" sz="1700" dirty="0">
                <a:ea typeface="Verdana" panose="020B0604030504040204" pitchFamily="34" charset="0"/>
              </a:rPr>
              <a:t>Jos mahdollista, lisää yhteystiedot mahdollisten lisätietojen kysymiseen. Huomioi, että asiakas saa tiedot itselleen.</a:t>
            </a:r>
          </a:p>
          <a:p>
            <a:pPr marL="457200" lvl="1" indent="0">
              <a:buNone/>
            </a:pPr>
            <a:r>
              <a:rPr lang="fi-FI" sz="1700" dirty="0">
                <a:ea typeface="Verdana" panose="020B0604030504040204" pitchFamily="34" charset="0"/>
              </a:rPr>
              <a:t>Keskustele ilmoituksen teosta päivystyksen/toiminnan vastaavan kanssa. Toivottavaa on, että ilmoituksen tekee nuoren kanssa keskustellut.</a:t>
            </a:r>
          </a:p>
        </p:txBody>
      </p:sp>
    </p:spTree>
    <p:extLst>
      <p:ext uri="{BB962C8B-B14F-4D97-AF65-F5344CB8AC3E}">
        <p14:creationId xmlns:p14="http://schemas.microsoft.com/office/powerpoint/2010/main" val="2195261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75587"/>
            <a:ext cx="10515600" cy="781750"/>
          </a:xfrm>
        </p:spPr>
        <p:txBody>
          <a:bodyPr>
            <a:normAutofit/>
          </a:bodyPr>
          <a:lstStyle/>
          <a:p>
            <a:r>
              <a:rPr lang="fi-FI" altLang="en-US" b="1" dirty="0"/>
              <a:t>Mitä tapahtuu, kun lastensuojeluilmoitus on tehty</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934453" y="1999332"/>
            <a:ext cx="10515600" cy="4083081"/>
          </a:xfrm>
        </p:spPr>
        <p:txBody>
          <a:bodyPr>
            <a:normAutofit/>
          </a:bodyPr>
          <a:lstStyle/>
          <a:p>
            <a:pPr marL="0" indent="0" defTabSz="912787">
              <a:buNone/>
              <a:defRPr/>
            </a:pPr>
            <a:r>
              <a:rPr lang="fi-FI" sz="2200" dirty="0"/>
              <a:t>Ensin arvioidaan kiireellisen lastensuojelun tarve. </a:t>
            </a:r>
          </a:p>
          <a:p>
            <a:pPr marL="0" indent="0" defTabSz="912787">
              <a:buNone/>
              <a:defRPr/>
            </a:pPr>
            <a:r>
              <a:rPr lang="fi-FI" sz="2200" dirty="0"/>
              <a:t>Jos ei ole tarvetta kiireellisiin toimiin, tehdään palvelutarpeen arviointi.</a:t>
            </a:r>
          </a:p>
          <a:p>
            <a:pPr marL="0" indent="0" defTabSz="912787">
              <a:buNone/>
              <a:defRPr/>
            </a:pPr>
            <a:r>
              <a:rPr lang="fi-FI" sz="2200" dirty="0"/>
              <a:t>Arvioinnin aikana ollaan perheeseen yhteydessä </a:t>
            </a:r>
            <a:br>
              <a:rPr lang="fi-FI" sz="2200" dirty="0"/>
            </a:br>
            <a:r>
              <a:rPr lang="fi-FI" sz="2200" dirty="0"/>
              <a:t>puhelimitse tai tapaamalla. Yhteistyökumppaneita</a:t>
            </a:r>
            <a:br>
              <a:rPr lang="fi-FI" sz="2200" dirty="0"/>
            </a:br>
            <a:r>
              <a:rPr lang="fi-FI" sz="2200" dirty="0"/>
              <a:t>myös kuullaan.</a:t>
            </a:r>
          </a:p>
          <a:p>
            <a:pPr marL="0" indent="0" defTabSz="912787">
              <a:buNone/>
              <a:defRPr/>
            </a:pPr>
            <a:endParaRPr lang="fi-FI" sz="2200" dirty="0"/>
          </a:p>
          <a:p>
            <a:pPr marL="0" indent="0" defTabSz="912787">
              <a:buNone/>
              <a:defRPr/>
            </a:pPr>
            <a:r>
              <a:rPr lang="fi-FI" sz="2200" dirty="0"/>
              <a:t>Asiakkuudessa tehdään asiakassuunnitelma ja </a:t>
            </a:r>
            <a:br>
              <a:rPr lang="fi-FI" sz="2200" dirty="0"/>
            </a:br>
            <a:r>
              <a:rPr lang="fi-FI" sz="2200" dirty="0"/>
              <a:t>mietitään tukitoimet.</a:t>
            </a:r>
          </a:p>
          <a:p>
            <a:pPr marL="0" indent="0" defTabSz="912787">
              <a:buNone/>
              <a:defRPr/>
            </a:pPr>
            <a:r>
              <a:rPr lang="fi-FI" sz="2200" dirty="0"/>
              <a:t>Avohuollon toimia: perhetyö, terapiapalvelut, </a:t>
            </a:r>
            <a:br>
              <a:rPr lang="fi-FI" sz="2200" dirty="0"/>
            </a:br>
            <a:r>
              <a:rPr lang="fi-FI" sz="2200" dirty="0"/>
              <a:t>leirit, taloudellinen tuki…</a:t>
            </a:r>
          </a:p>
        </p:txBody>
      </p:sp>
      <p:pic>
        <p:nvPicPr>
          <p:cNvPr id="4" name="Kuva 1">
            <a:extLst>
              <a:ext uri="{FF2B5EF4-FFF2-40B4-BE49-F238E27FC236}">
                <a16:creationId xmlns:a16="http://schemas.microsoft.com/office/drawing/2014/main" id="{670A494D-8E74-2A4A-8664-D6C8D7452781}"/>
              </a:ext>
            </a:extLst>
          </p:cNvPr>
          <p:cNvPicPr>
            <a:picLocks noChangeAspect="1"/>
          </p:cNvPicPr>
          <p:nvPr/>
        </p:nvPicPr>
        <p:blipFill>
          <a:blip r:embed="rId3"/>
          <a:stretch>
            <a:fillRect/>
          </a:stretch>
        </p:blipFill>
        <p:spPr>
          <a:xfrm>
            <a:off x="9935810" y="1809750"/>
            <a:ext cx="2152650" cy="3238500"/>
          </a:xfrm>
          <a:prstGeom prst="rect">
            <a:avLst/>
          </a:prstGeom>
        </p:spPr>
      </p:pic>
    </p:spTree>
    <p:extLst>
      <p:ext uri="{BB962C8B-B14F-4D97-AF65-F5344CB8AC3E}">
        <p14:creationId xmlns:p14="http://schemas.microsoft.com/office/powerpoint/2010/main" val="2524605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75587"/>
            <a:ext cx="10515600" cy="781750"/>
          </a:xfrm>
        </p:spPr>
        <p:txBody>
          <a:bodyPr>
            <a:normAutofit/>
          </a:bodyPr>
          <a:lstStyle/>
          <a:p>
            <a:r>
              <a:rPr lang="fi-FI" altLang="en-US" b="1" dirty="0"/>
              <a:t>Vinkkejä nuoren kanssa toimimiseen</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717964"/>
            <a:ext cx="10515600" cy="4239491"/>
          </a:xfrm>
        </p:spPr>
        <p:txBody>
          <a:bodyPr>
            <a:normAutofit lnSpcReduction="10000"/>
          </a:bodyPr>
          <a:lstStyle/>
          <a:p>
            <a:r>
              <a:rPr lang="fi-FI" altLang="en-US" sz="2400" dirty="0"/>
              <a:t>Kerro kuka olet ja miksi teet tätä ”työtä”</a:t>
            </a:r>
          </a:p>
          <a:p>
            <a:r>
              <a:rPr lang="fi-FI" altLang="en-US" sz="2400" dirty="0"/>
              <a:t>Kysy kuka hän on ja mistä</a:t>
            </a:r>
          </a:p>
          <a:p>
            <a:r>
              <a:rPr lang="fi-FI" altLang="en-US" sz="2400" dirty="0"/>
              <a:t>Perustele, miksi haluat tiedot</a:t>
            </a:r>
          </a:p>
          <a:p>
            <a:r>
              <a:rPr lang="fi-FI" altLang="en-US" sz="2400" dirty="0"/>
              <a:t>Kuuntele  nuoren näkökulma</a:t>
            </a:r>
          </a:p>
          <a:p>
            <a:r>
              <a:rPr lang="fi-FI" altLang="en-US" sz="2400" dirty="0"/>
              <a:t>Jos kotiin, ei saisi ilmoittaa, MIKSI?</a:t>
            </a:r>
          </a:p>
          <a:p>
            <a:r>
              <a:rPr lang="fi-FI" altLang="en-US" sz="2400" dirty="0"/>
              <a:t>Kerro, miksi vanhemmat ovat vihaisia…</a:t>
            </a:r>
          </a:p>
          <a:p>
            <a:r>
              <a:rPr lang="fi-FI" altLang="en-US" sz="2400" dirty="0"/>
              <a:t>Valmistele tulevaan</a:t>
            </a:r>
          </a:p>
          <a:p>
            <a:r>
              <a:rPr lang="fi-FI" altLang="en-US" sz="2400" dirty="0"/>
              <a:t>Kerro, jos teet LS-ilmoituksen ja kerro, mitä se käytännössä tarkoittaa ja aiheuttaa</a:t>
            </a:r>
          </a:p>
        </p:txBody>
      </p:sp>
    </p:spTree>
    <p:extLst>
      <p:ext uri="{BB962C8B-B14F-4D97-AF65-F5344CB8AC3E}">
        <p14:creationId xmlns:p14="http://schemas.microsoft.com/office/powerpoint/2010/main" val="4213468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75587"/>
            <a:ext cx="10515600" cy="781750"/>
          </a:xfrm>
        </p:spPr>
        <p:txBody>
          <a:bodyPr>
            <a:normAutofit/>
          </a:bodyPr>
          <a:lstStyle/>
          <a:p>
            <a:r>
              <a:rPr lang="fi-FI" altLang="en-US" b="1" dirty="0"/>
              <a:t>Vinkkejä vanhempien kanssa toimimiseen</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717964"/>
            <a:ext cx="10515600" cy="4239491"/>
          </a:xfrm>
        </p:spPr>
        <p:txBody>
          <a:bodyPr>
            <a:normAutofit lnSpcReduction="10000"/>
          </a:bodyPr>
          <a:lstStyle/>
          <a:p>
            <a:r>
              <a:rPr lang="fi-FI" altLang="en-US" sz="2400" dirty="0"/>
              <a:t>Kerro kuka olet, että olet vapaaehtoinen ja mistä soitat</a:t>
            </a:r>
          </a:p>
          <a:p>
            <a:r>
              <a:rPr lang="fi-FI" altLang="en-US" sz="2400" dirty="0"/>
              <a:t>Aloita pehmeästi, positiivisesti</a:t>
            </a:r>
          </a:p>
          <a:p>
            <a:r>
              <a:rPr lang="fi-FI" altLang="en-US" sz="2400" dirty="0"/>
              <a:t>Kerro ensin, että lapsi on turvassa ja sitten kuvaa muutoin tilannetta</a:t>
            </a:r>
          </a:p>
          <a:p>
            <a:r>
              <a:rPr lang="fi-FI" altLang="en-US" sz="2400" dirty="0"/>
              <a:t>Varaudu tunteenpurkaukseen, vastaanota se ja kuule vanhempaa (Pelko ja huoli voivat ilmetä ärtymyksenä)</a:t>
            </a:r>
          </a:p>
          <a:p>
            <a:r>
              <a:rPr lang="fi-FI" altLang="en-US" sz="2400" dirty="0"/>
              <a:t>Kysy / kuule vanhemmassa heränneitä tunteita</a:t>
            </a:r>
          </a:p>
          <a:p>
            <a:r>
              <a:rPr lang="fi-FI" altLang="en-US" sz="2400" dirty="0"/>
              <a:t>Kerro faktat ja kerro nuoren tunteista / reaktioista / toiminnasta. Anna myös positiivista palautetta lapsen toiminnasta.</a:t>
            </a:r>
          </a:p>
          <a:p>
            <a:r>
              <a:rPr lang="fi-FI" altLang="en-US" sz="2400" dirty="0"/>
              <a:t>Kerro, jos teet LS-ilmoituksen ja kerro, mitä se käytännössä tarkoittaa ja aiheuttaa</a:t>
            </a:r>
          </a:p>
        </p:txBody>
      </p:sp>
    </p:spTree>
    <p:extLst>
      <p:ext uri="{BB962C8B-B14F-4D97-AF65-F5344CB8AC3E}">
        <p14:creationId xmlns:p14="http://schemas.microsoft.com/office/powerpoint/2010/main" val="3300742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75587"/>
            <a:ext cx="10515600" cy="781750"/>
          </a:xfrm>
        </p:spPr>
        <p:txBody>
          <a:bodyPr>
            <a:normAutofit/>
          </a:bodyPr>
          <a:lstStyle/>
          <a:p>
            <a:r>
              <a:rPr lang="fi-FI" altLang="en-US" b="1" dirty="0"/>
              <a:t>Yhteenveto</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717964"/>
            <a:ext cx="7405255" cy="4364449"/>
          </a:xfrm>
        </p:spPr>
        <p:txBody>
          <a:bodyPr>
            <a:normAutofit/>
          </a:bodyPr>
          <a:lstStyle/>
          <a:p>
            <a:r>
              <a:rPr lang="fi-FI" altLang="en-US" sz="2400" dirty="0"/>
              <a:t>Jos huolestut lapsen tilanteesta, tee lastensuojeluilmoitus = ilmoita huolesta sosiaalitoimeen</a:t>
            </a:r>
          </a:p>
          <a:p>
            <a:r>
              <a:rPr lang="fi-FI" altLang="en-US" sz="2400" dirty="0"/>
              <a:t>Se johtaa lastensuojelun tarpeen selvittämiseen</a:t>
            </a:r>
          </a:p>
          <a:p>
            <a:r>
              <a:rPr lang="fi-FI" altLang="en-US" sz="2400" dirty="0"/>
              <a:t>Kerro avoimesti asiakkaalle huolestasi ja ilmoituksesta</a:t>
            </a:r>
          </a:p>
          <a:p>
            <a:r>
              <a:rPr lang="fi-FI" altLang="en-US" sz="2400" dirty="0"/>
              <a:t>Voit estää syrjäytymisen, kaltoinkohtelun, traumatisoitumisen</a:t>
            </a:r>
          </a:p>
          <a:p>
            <a:r>
              <a:rPr lang="fi-FI" altLang="en-US" sz="2400" dirty="0"/>
              <a:t>Olet erittäin tärkeä osa lasten hyvinvoinnin ketjua!</a:t>
            </a:r>
            <a:endParaRPr lang="en-US" altLang="en-US" sz="2400" dirty="0"/>
          </a:p>
        </p:txBody>
      </p:sp>
      <p:pic>
        <p:nvPicPr>
          <p:cNvPr id="4" name="Kuva 1">
            <a:extLst>
              <a:ext uri="{FF2B5EF4-FFF2-40B4-BE49-F238E27FC236}">
                <a16:creationId xmlns:a16="http://schemas.microsoft.com/office/drawing/2014/main" id="{34E1CC34-873E-1297-EF89-CB4C9A1BBA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64767" y="2098508"/>
            <a:ext cx="2841959" cy="3238500"/>
          </a:xfrm>
          <a:prstGeom prst="rect">
            <a:avLst/>
          </a:prstGeom>
        </p:spPr>
      </p:pic>
    </p:spTree>
    <p:extLst>
      <p:ext uri="{BB962C8B-B14F-4D97-AF65-F5344CB8AC3E}">
        <p14:creationId xmlns:p14="http://schemas.microsoft.com/office/powerpoint/2010/main" val="420249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0D3F1-7506-C993-10B1-4018D13A8C1F}"/>
              </a:ext>
            </a:extLst>
          </p:cNvPr>
          <p:cNvSpPr/>
          <p:nvPr/>
        </p:nvSpPr>
        <p:spPr>
          <a:xfrm>
            <a:off x="-106728" y="0"/>
            <a:ext cx="3845407"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460187B6-F678-B86F-21E3-2CF75969E44F}"/>
              </a:ext>
            </a:extLst>
          </p:cNvPr>
          <p:cNvSpPr>
            <a:spLocks noGrp="1"/>
          </p:cNvSpPr>
          <p:nvPr>
            <p:ph type="body" idx="1"/>
          </p:nvPr>
        </p:nvSpPr>
        <p:spPr>
          <a:xfrm>
            <a:off x="231428" y="997022"/>
            <a:ext cx="3333012" cy="1831787"/>
          </a:xfrm>
        </p:spPr>
        <p:txBody>
          <a:bodyPr/>
          <a:lstStyle/>
          <a:p>
            <a:r>
              <a:rPr lang="fi-FI" noProof="0">
                <a:solidFill>
                  <a:srgbClr val="004B79"/>
                </a:solidFill>
              </a:rPr>
              <a:t>Seitsemän turvallisemman tilan periaatetta</a:t>
            </a:r>
          </a:p>
        </p:txBody>
      </p:sp>
      <p:sp>
        <p:nvSpPr>
          <p:cNvPr id="3" name="Text Placeholder 7">
            <a:extLst>
              <a:ext uri="{FF2B5EF4-FFF2-40B4-BE49-F238E27FC236}">
                <a16:creationId xmlns:a16="http://schemas.microsoft.com/office/drawing/2014/main" id="{1E374A83-E01D-88EE-625B-8D5D904CC60E}"/>
              </a:ext>
            </a:extLst>
          </p:cNvPr>
          <p:cNvSpPr txBox="1">
            <a:spLocks/>
          </p:cNvSpPr>
          <p:nvPr/>
        </p:nvSpPr>
        <p:spPr>
          <a:xfrm>
            <a:off x="4657585" y="1386675"/>
            <a:ext cx="2945044" cy="186344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7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Kohtaa uudet ihmiset ja asiat ennakkoluulottomasti.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7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Ota jokainen kohtaaminen mahdollisuutena oppia uutta ja kehittyä.</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fi-FI"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fi-FI"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ext Placeholder 3">
            <a:extLst>
              <a:ext uri="{FF2B5EF4-FFF2-40B4-BE49-F238E27FC236}">
                <a16:creationId xmlns:a16="http://schemas.microsoft.com/office/drawing/2014/main" id="{8A85D4F0-3FD1-32BE-9725-337C76300404}"/>
              </a:ext>
            </a:extLst>
          </p:cNvPr>
          <p:cNvSpPr txBox="1">
            <a:spLocks/>
          </p:cNvSpPr>
          <p:nvPr/>
        </p:nvSpPr>
        <p:spPr>
          <a:xfrm>
            <a:off x="4657584" y="7848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30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Ole avoin</a:t>
            </a:r>
            <a:endParaRPr kumimoji="0" lang="fi-FI" sz="3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1C4133CA-055D-2A6E-114C-B4D219ED5FBA}"/>
              </a:ext>
            </a:extLst>
          </p:cNvPr>
          <p:cNvSpPr txBox="1">
            <a:spLocks/>
          </p:cNvSpPr>
          <p:nvPr/>
        </p:nvSpPr>
        <p:spPr>
          <a:xfrm>
            <a:off x="8653821" y="1386675"/>
            <a:ext cx="3274996" cy="198788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7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Kiinnitä huomiota sanavalintoihisi ja arvosta toisen mielipidettä. Älä pilkkaa, nolaa tai tuomitse ketään puheillasi tai käytökselläsi.</a:t>
            </a:r>
            <a:endParaRPr kumimoji="0" lang="fi-FI"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 Placeholder 3">
            <a:extLst>
              <a:ext uri="{FF2B5EF4-FFF2-40B4-BE49-F238E27FC236}">
                <a16:creationId xmlns:a16="http://schemas.microsoft.com/office/drawing/2014/main" id="{1E3AB684-1570-E29B-DDA4-9727A73BDE33}"/>
              </a:ext>
            </a:extLst>
          </p:cNvPr>
          <p:cNvSpPr txBox="1">
            <a:spLocks/>
          </p:cNvSpPr>
          <p:nvPr/>
        </p:nvSpPr>
        <p:spPr>
          <a:xfrm>
            <a:off x="8653821" y="7848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30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Kunnioita</a:t>
            </a:r>
            <a:endParaRPr kumimoji="0" lang="fi-FI" sz="3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942F3024-3DB2-5174-64A8-B7C220E5DC30}"/>
              </a:ext>
            </a:extLst>
          </p:cNvPr>
          <p:cNvSpPr txBox="1">
            <a:spLocks/>
          </p:cNvSpPr>
          <p:nvPr/>
        </p:nvSpPr>
        <p:spPr>
          <a:xfrm>
            <a:off x="4657585" y="4579259"/>
            <a:ext cx="2945044" cy="1819345"/>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7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Ota vastuuta myös toisen kokemuksesta. Kuuntele, kehu ja kannusta.</a:t>
            </a:r>
            <a:endParaRPr kumimoji="0" lang="fi-FI"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 Placeholder 3">
            <a:extLst>
              <a:ext uri="{FF2B5EF4-FFF2-40B4-BE49-F238E27FC236}">
                <a16:creationId xmlns:a16="http://schemas.microsoft.com/office/drawing/2014/main" id="{3FD9114D-D406-32F7-E458-AB2E0E80888C}"/>
              </a:ext>
            </a:extLst>
          </p:cNvPr>
          <p:cNvSpPr txBox="1">
            <a:spLocks/>
          </p:cNvSpPr>
          <p:nvPr/>
        </p:nvSpPr>
        <p:spPr>
          <a:xfrm>
            <a:off x="4657584" y="3471875"/>
            <a:ext cx="3049647" cy="109624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30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Luo myönteistä ilmapiiriä</a:t>
            </a:r>
            <a:br>
              <a:rPr kumimoji="0" lang="fi-FI" sz="3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fi-FI" sz="3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 Placeholder 7">
            <a:extLst>
              <a:ext uri="{FF2B5EF4-FFF2-40B4-BE49-F238E27FC236}">
                <a16:creationId xmlns:a16="http://schemas.microsoft.com/office/drawing/2014/main" id="{D08E80E6-BDA7-5DC6-00F9-28D352FEA05A}"/>
              </a:ext>
            </a:extLst>
          </p:cNvPr>
          <p:cNvSpPr txBox="1">
            <a:spLocks/>
          </p:cNvSpPr>
          <p:nvPr/>
        </p:nvSpPr>
        <p:spPr>
          <a:xfrm>
            <a:off x="8653822" y="4065502"/>
            <a:ext cx="3497138" cy="1612512"/>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7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Älä tee oletuksia ulkoisten ominaisuuksien, ihonvärin, etnisyyden, uskonnon, sukupuolen, iän tai puheen perusteella. Älä tee oletuksia sukupuolesta, taustasta tai toimintakyvystä.</a:t>
            </a:r>
            <a:endParaRPr kumimoji="0" lang="fi-FI"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 Placeholder 3">
            <a:extLst>
              <a:ext uri="{FF2B5EF4-FFF2-40B4-BE49-F238E27FC236}">
                <a16:creationId xmlns:a16="http://schemas.microsoft.com/office/drawing/2014/main" id="{8B40E8B4-77D2-0F12-7574-B81A6DA724B6}"/>
              </a:ext>
            </a:extLst>
          </p:cNvPr>
          <p:cNvSpPr txBox="1">
            <a:spLocks/>
          </p:cNvSpPr>
          <p:nvPr/>
        </p:nvSpPr>
        <p:spPr>
          <a:xfrm>
            <a:off x="8653821" y="3471875"/>
            <a:ext cx="3150724" cy="406885"/>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30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Vältä oletuksia</a:t>
            </a:r>
            <a:br>
              <a:rPr kumimoji="0" lang="fi-FI" sz="30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br>
            <a:endParaRPr kumimoji="0" lang="fi-FI" sz="3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F2C02A8E-720F-A25E-8ADF-38C07BB97072}"/>
              </a:ext>
            </a:extLst>
          </p:cNvPr>
          <p:cNvSpPr txBox="1"/>
          <p:nvPr/>
        </p:nvSpPr>
        <p:spPr>
          <a:xfrm>
            <a:off x="4024581" y="655145"/>
            <a:ext cx="70831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0" b="0" i="0" u="none" strike="noStrike" kern="1200" cap="none" spc="0" normalizeH="0" baseline="0" noProof="0">
                <a:ln>
                  <a:noFill/>
                </a:ln>
                <a:solidFill>
                  <a:srgbClr val="CC0000"/>
                </a:solidFill>
                <a:effectLst/>
                <a:uLnTx/>
                <a:uFillTx/>
                <a:latin typeface="Arial" panose="020B0604020202020204"/>
                <a:ea typeface="+mn-ea"/>
                <a:cs typeface="+mn-cs"/>
              </a:rPr>
              <a:t>1</a:t>
            </a:r>
          </a:p>
        </p:txBody>
      </p:sp>
      <p:sp>
        <p:nvSpPr>
          <p:cNvPr id="22" name="TextBox 21">
            <a:extLst>
              <a:ext uri="{FF2B5EF4-FFF2-40B4-BE49-F238E27FC236}">
                <a16:creationId xmlns:a16="http://schemas.microsoft.com/office/drawing/2014/main" id="{CF8B3073-7026-F21E-6A3A-13504DA58440}"/>
              </a:ext>
            </a:extLst>
          </p:cNvPr>
          <p:cNvSpPr txBox="1"/>
          <p:nvPr/>
        </p:nvSpPr>
        <p:spPr>
          <a:xfrm>
            <a:off x="8023392" y="655145"/>
            <a:ext cx="70831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0" b="0" i="0" u="none" strike="noStrike" kern="1200" cap="none" spc="0" normalizeH="0" baseline="0" noProof="0">
                <a:ln>
                  <a:noFill/>
                </a:ln>
                <a:solidFill>
                  <a:srgbClr val="CC0000"/>
                </a:solidFill>
                <a:effectLst/>
                <a:uLnTx/>
                <a:uFillTx/>
                <a:latin typeface="Arial" panose="020B0604020202020204"/>
                <a:ea typeface="+mn-ea"/>
                <a:cs typeface="+mn-cs"/>
              </a:rPr>
              <a:t>2</a:t>
            </a:r>
          </a:p>
        </p:txBody>
      </p:sp>
      <p:sp>
        <p:nvSpPr>
          <p:cNvPr id="23" name="TextBox 22">
            <a:extLst>
              <a:ext uri="{FF2B5EF4-FFF2-40B4-BE49-F238E27FC236}">
                <a16:creationId xmlns:a16="http://schemas.microsoft.com/office/drawing/2014/main" id="{97AE86F0-0965-19C9-815B-B8DB9F997506}"/>
              </a:ext>
            </a:extLst>
          </p:cNvPr>
          <p:cNvSpPr txBox="1"/>
          <p:nvPr/>
        </p:nvSpPr>
        <p:spPr>
          <a:xfrm>
            <a:off x="4024581" y="3324793"/>
            <a:ext cx="70831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0" b="0" i="0" u="none" strike="noStrike" kern="1200" cap="none" spc="0" normalizeH="0" baseline="0" noProof="0">
                <a:ln>
                  <a:noFill/>
                </a:ln>
                <a:solidFill>
                  <a:srgbClr val="CC0000"/>
                </a:solidFill>
                <a:effectLst/>
                <a:uLnTx/>
                <a:uFillTx/>
                <a:latin typeface="Arial" panose="020B0604020202020204"/>
                <a:ea typeface="+mn-ea"/>
                <a:cs typeface="+mn-cs"/>
              </a:rPr>
              <a:t>3</a:t>
            </a:r>
          </a:p>
        </p:txBody>
      </p:sp>
      <p:sp>
        <p:nvSpPr>
          <p:cNvPr id="24" name="TextBox 23">
            <a:extLst>
              <a:ext uri="{FF2B5EF4-FFF2-40B4-BE49-F238E27FC236}">
                <a16:creationId xmlns:a16="http://schemas.microsoft.com/office/drawing/2014/main" id="{2A604DB8-F0BB-389F-BD50-8155B8772713}"/>
              </a:ext>
            </a:extLst>
          </p:cNvPr>
          <p:cNvSpPr txBox="1"/>
          <p:nvPr/>
        </p:nvSpPr>
        <p:spPr>
          <a:xfrm>
            <a:off x="8023392" y="3324793"/>
            <a:ext cx="70831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0" b="0" i="0" u="none" strike="noStrike" kern="1200" cap="none" spc="0" normalizeH="0" baseline="0" noProof="0">
                <a:ln>
                  <a:noFill/>
                </a:ln>
                <a:solidFill>
                  <a:srgbClr val="CC0000"/>
                </a:solidFill>
                <a:effectLst/>
                <a:uLnTx/>
                <a:uFillTx/>
                <a:latin typeface="Arial" panose="020B0604020202020204"/>
                <a:ea typeface="+mn-ea"/>
                <a:cs typeface="+mn-cs"/>
              </a:rPr>
              <a:t>4</a:t>
            </a:r>
          </a:p>
        </p:txBody>
      </p:sp>
      <p:cxnSp>
        <p:nvCxnSpPr>
          <p:cNvPr id="28" name="Straight Connector 27">
            <a:extLst>
              <a:ext uri="{FF2B5EF4-FFF2-40B4-BE49-F238E27FC236}">
                <a16:creationId xmlns:a16="http://schemas.microsoft.com/office/drawing/2014/main" id="{14C61806-F3A9-3AF8-CA71-2FF68C48FE6E}"/>
              </a:ext>
            </a:extLst>
          </p:cNvPr>
          <p:cNvCxnSpPr>
            <a:cxnSpLocks/>
          </p:cNvCxnSpPr>
          <p:nvPr/>
        </p:nvCxnSpPr>
        <p:spPr>
          <a:xfrm>
            <a:off x="4024581" y="3215025"/>
            <a:ext cx="784195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B4D9FC-BA33-F6A6-FFE9-B6B425AB7B5C}"/>
              </a:ext>
            </a:extLst>
          </p:cNvPr>
          <p:cNvCxnSpPr>
            <a:cxnSpLocks/>
          </p:cNvCxnSpPr>
          <p:nvPr/>
        </p:nvCxnSpPr>
        <p:spPr>
          <a:xfrm>
            <a:off x="15326539" y="-3373739"/>
            <a:ext cx="0" cy="41229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E19CE-3BC7-0F90-8ECD-465560EC63D5}"/>
              </a:ext>
            </a:extLst>
          </p:cNvPr>
          <p:cNvCxnSpPr>
            <a:cxnSpLocks/>
          </p:cNvCxnSpPr>
          <p:nvPr/>
        </p:nvCxnSpPr>
        <p:spPr>
          <a:xfrm>
            <a:off x="7854691" y="784800"/>
            <a:ext cx="0" cy="509416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93155CFF-AB1B-A017-2CC7-05A092F257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052" y="3653473"/>
            <a:ext cx="2370503" cy="1788709"/>
          </a:xfrm>
          <a:prstGeom prst="rect">
            <a:avLst/>
          </a:prstGeom>
        </p:spPr>
      </p:pic>
    </p:spTree>
    <p:extLst>
      <p:ext uri="{BB962C8B-B14F-4D97-AF65-F5344CB8AC3E}">
        <p14:creationId xmlns:p14="http://schemas.microsoft.com/office/powerpoint/2010/main" val="951925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75587"/>
            <a:ext cx="10515600" cy="781750"/>
          </a:xfrm>
        </p:spPr>
        <p:txBody>
          <a:bodyPr>
            <a:normAutofit/>
          </a:bodyPr>
          <a:lstStyle/>
          <a:p>
            <a:r>
              <a:rPr lang="fi-FI" altLang="en-US" b="1" dirty="0"/>
              <a:t>Lähteitä ja lisätietoja:</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717964"/>
            <a:ext cx="10515600" cy="4239491"/>
          </a:xfrm>
        </p:spPr>
        <p:txBody>
          <a:bodyPr>
            <a:normAutofit lnSpcReduction="10000"/>
          </a:bodyPr>
          <a:lstStyle/>
          <a:p>
            <a:pPr marL="0" indent="0">
              <a:buNone/>
            </a:pPr>
            <a:r>
              <a:rPr lang="fi-FI" sz="2400" dirty="0">
                <a:latin typeface="Verdana" panose="020B0604030504040204" pitchFamily="34" charset="0"/>
                <a:ea typeface="Verdana" panose="020B0604030504040204" pitchFamily="34" charset="0"/>
                <a:cs typeface="Verdana" panose="020B0604030504040204" pitchFamily="34" charset="0"/>
              </a:rPr>
              <a:t>Lastensuojelulaki 417/2007</a:t>
            </a:r>
          </a:p>
          <a:p>
            <a:pPr marL="0" indent="0">
              <a:buNone/>
            </a:pPr>
            <a:r>
              <a:rPr lang="fi-FI" sz="2400" dirty="0">
                <a:latin typeface="Verdana" panose="020B0604030504040204" pitchFamily="34" charset="0"/>
                <a:ea typeface="Verdana" panose="020B0604030504040204" pitchFamily="34" charset="0"/>
                <a:cs typeface="Verdana" panose="020B0604030504040204" pitchFamily="34" charset="0"/>
              </a:rPr>
              <a:t>Rikoslaki 39/1889 </a:t>
            </a:r>
          </a:p>
          <a:p>
            <a:pPr marL="0" indent="0">
              <a:buNone/>
            </a:pPr>
            <a:r>
              <a:rPr lang="fi-FI" sz="2400" dirty="0">
                <a:latin typeface="Verdana" panose="020B0604030504040204" pitchFamily="34" charset="0"/>
                <a:ea typeface="Verdana" panose="020B0604030504040204" pitchFamily="34" charset="0"/>
                <a:cs typeface="Verdana" panose="020B0604030504040204" pitchFamily="34" charset="0"/>
              </a:rPr>
              <a:t>Sosiaalihuoltolaki 1301/2014</a:t>
            </a:r>
          </a:p>
          <a:p>
            <a:pPr marL="0" indent="0">
              <a:buNone/>
            </a:pPr>
            <a:endParaRPr lang="fi-FI" sz="2400" dirty="0">
              <a:latin typeface="Verdana" panose="020B0604030504040204" pitchFamily="34" charset="0"/>
              <a:ea typeface="Verdana" panose="020B0604030504040204" pitchFamily="34" charset="0"/>
              <a:cs typeface="Verdana" panose="020B0604030504040204" pitchFamily="34" charset="0"/>
            </a:endParaRPr>
          </a:p>
          <a:p>
            <a:pPr marL="0" indent="0" defTabSz="912787">
              <a:buNone/>
              <a:defRPr/>
            </a:pPr>
            <a:r>
              <a:rPr lang="en-US" sz="2400" dirty="0">
                <a:solidFill>
                  <a:srgbClr val="7030A0"/>
                </a:solidFill>
                <a:hlinkClick r:id="rId3"/>
              </a:rPr>
              <a:t>http://stm.fi/lastensuojelu</a:t>
            </a:r>
            <a:endParaRPr lang="en-US" sz="2400" dirty="0">
              <a:solidFill>
                <a:srgbClr val="7030A0"/>
              </a:solidFill>
            </a:endParaRPr>
          </a:p>
          <a:p>
            <a:pPr marL="0" indent="0" defTabSz="912787">
              <a:buNone/>
              <a:defRPr/>
            </a:pPr>
            <a:r>
              <a:rPr lang="en-US" sz="2400" dirty="0">
                <a:solidFill>
                  <a:srgbClr val="7030A0"/>
                </a:solidFill>
                <a:hlinkClick r:id="rId4"/>
              </a:rPr>
              <a:t>https://www.thl.fi/fi/web/lastensuojelun-kasikirja</a:t>
            </a:r>
            <a:endParaRPr lang="en-US" sz="2400" dirty="0">
              <a:solidFill>
                <a:srgbClr val="7030A0"/>
              </a:solidFill>
            </a:endParaRPr>
          </a:p>
          <a:p>
            <a:pPr marL="0" indent="0" defTabSz="912787">
              <a:buNone/>
              <a:defRPr/>
            </a:pPr>
            <a:r>
              <a:rPr lang="en-US" sz="2400" dirty="0">
                <a:solidFill>
                  <a:srgbClr val="7030A0"/>
                </a:solidFill>
                <a:hlinkClick r:id="rId5"/>
              </a:rPr>
              <a:t>https://www.thl.fi/fi/web/lastensuojelun-kasikirja/lomakkeet/lastensuojeluilmoitus</a:t>
            </a:r>
            <a:endParaRPr lang="en-US" sz="2400" dirty="0">
              <a:solidFill>
                <a:srgbClr val="7030A0"/>
              </a:solidFill>
            </a:endParaRPr>
          </a:p>
          <a:p>
            <a:pPr marL="0" indent="0" defTabSz="912787">
              <a:buNone/>
              <a:defRPr/>
            </a:pPr>
            <a:r>
              <a:rPr lang="fi-FI" dirty="0" err="1">
                <a:hlinkClick r:id="rId6"/>
              </a:rPr>
              <a:t>Copilot</a:t>
            </a:r>
            <a:r>
              <a:rPr lang="fi-FI" dirty="0">
                <a:hlinkClick r:id="rId6"/>
              </a:rPr>
              <a:t> (microsoft.com)</a:t>
            </a:r>
            <a:endParaRPr lang="en-US" sz="2400" dirty="0">
              <a:solidFill>
                <a:srgbClr val="7030A0"/>
              </a:solidFill>
            </a:endParaRPr>
          </a:p>
        </p:txBody>
      </p:sp>
    </p:spTree>
    <p:extLst>
      <p:ext uri="{BB962C8B-B14F-4D97-AF65-F5344CB8AC3E}">
        <p14:creationId xmlns:p14="http://schemas.microsoft.com/office/powerpoint/2010/main" val="3729836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a:xfrm>
            <a:off x="805021" y="1187139"/>
            <a:ext cx="10196945" cy="3000952"/>
          </a:xfrm>
        </p:spPr>
        <p:txBody>
          <a:bodyPr>
            <a:normAutofit/>
          </a:bodyPr>
          <a:lstStyle/>
          <a:p>
            <a:r>
              <a:rPr lang="fi-FI" dirty="0"/>
              <a:t>Huoli-ilmoitus aikuisesta</a:t>
            </a:r>
          </a:p>
        </p:txBody>
      </p:sp>
      <p:sp>
        <p:nvSpPr>
          <p:cNvPr id="3" name="Title 1">
            <a:extLst>
              <a:ext uri="{FF2B5EF4-FFF2-40B4-BE49-F238E27FC236}">
                <a16:creationId xmlns:a16="http://schemas.microsoft.com/office/drawing/2014/main" id="{D0E8C2C1-8F82-54E1-2145-633D7BA8AC96}"/>
              </a:ext>
            </a:extLst>
          </p:cNvPr>
          <p:cNvSpPr txBox="1">
            <a:spLocks/>
          </p:cNvSpPr>
          <p:nvPr/>
        </p:nvSpPr>
        <p:spPr>
          <a:xfrm>
            <a:off x="997525" y="4170385"/>
            <a:ext cx="10196945" cy="16417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Jos aikuinen tai iäkäs ihminen ei kykene tai ymmärrä huolehtia itsestään, voi hänestä tehdä huoli-ilmoituksen.</a:t>
            </a:r>
            <a:br>
              <a:rPr kumimoji="0" lang="fi-FI" sz="2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r>
              <a:rPr kumimoji="0" lang="fi-FI" sz="2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Huoli-ilmoituksen voi tehdä kuka vaan.</a:t>
            </a:r>
          </a:p>
        </p:txBody>
      </p:sp>
    </p:spTree>
    <p:extLst>
      <p:ext uri="{BB962C8B-B14F-4D97-AF65-F5344CB8AC3E}">
        <p14:creationId xmlns:p14="http://schemas.microsoft.com/office/powerpoint/2010/main" val="1816142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75587"/>
            <a:ext cx="10515600" cy="781750"/>
          </a:xfrm>
        </p:spPr>
        <p:txBody>
          <a:bodyPr>
            <a:normAutofit/>
          </a:bodyPr>
          <a:lstStyle/>
          <a:p>
            <a:r>
              <a:rPr lang="fi-FI" b="1" dirty="0"/>
              <a:t>Huoli-ilmoitus</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717964"/>
            <a:ext cx="10515600" cy="4239491"/>
          </a:xfrm>
        </p:spPr>
        <p:txBody>
          <a:bodyPr>
            <a:normAutofit lnSpcReduction="10000"/>
          </a:bodyPr>
          <a:lstStyle/>
          <a:p>
            <a:r>
              <a:rPr lang="fi-FI" dirty="0"/>
              <a:t>Ilmoitus tulee tehdä, jos henkilön pärjääminen, terveys tai turvallisuus herättää huolta.</a:t>
            </a:r>
          </a:p>
          <a:p>
            <a:r>
              <a:rPr lang="fi-FI" dirty="0"/>
              <a:t>Kiireellinen: 112, kiireetön: verkkolomake tai puhelimitse</a:t>
            </a:r>
          </a:p>
          <a:p>
            <a:r>
              <a:rPr lang="fi-FI" dirty="0"/>
              <a:t>Monen kunnan sivuilla 2 vaihtoehtoa: </a:t>
            </a:r>
          </a:p>
          <a:p>
            <a:pPr marL="827920" lvl="2" indent="0">
              <a:buNone/>
            </a:pPr>
            <a:r>
              <a:rPr lang="fi-FI" sz="2000" dirty="0"/>
              <a:t>1. on henkilön suostumus</a:t>
            </a:r>
            <a:br>
              <a:rPr lang="fi-FI" sz="2000" dirty="0"/>
            </a:br>
            <a:r>
              <a:rPr lang="fi-FI" sz="2000" dirty="0"/>
              <a:t>2. ei ole henkilön suostumusta</a:t>
            </a:r>
          </a:p>
          <a:p>
            <a:r>
              <a:rPr lang="fi-FI" dirty="0"/>
              <a:t>Ilmoitus tulee tehdä kyseisen henkilön asuinkuntaan</a:t>
            </a:r>
          </a:p>
          <a:p>
            <a:r>
              <a:rPr lang="fi-FI" dirty="0"/>
              <a:t>Sosiaalitoimen työntekijä ottaa henkilöön yhteyttä ja selvittää tilannetta</a:t>
            </a:r>
          </a:p>
          <a:p>
            <a:r>
              <a:rPr lang="fi-FI" dirty="0"/>
              <a:t>Yksityishenkilö voi tehdä nimettömänä. Toiminnassa tehdään toimintamuodon nimellä.</a:t>
            </a:r>
          </a:p>
        </p:txBody>
      </p:sp>
    </p:spTree>
    <p:extLst>
      <p:ext uri="{BB962C8B-B14F-4D97-AF65-F5344CB8AC3E}">
        <p14:creationId xmlns:p14="http://schemas.microsoft.com/office/powerpoint/2010/main" val="4279453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D1475C-B726-3996-A045-2C5A67CF7EC6}"/>
              </a:ext>
            </a:extLst>
          </p:cNvPr>
          <p:cNvSpPr>
            <a:spLocks noGrp="1"/>
          </p:cNvSpPr>
          <p:nvPr>
            <p:ph type="ctrTitle"/>
          </p:nvPr>
        </p:nvSpPr>
        <p:spPr>
          <a:xfrm>
            <a:off x="997527" y="1525369"/>
            <a:ext cx="10196945" cy="2681191"/>
          </a:xfrm>
        </p:spPr>
        <p:txBody>
          <a:bodyPr>
            <a:normAutofit/>
          </a:bodyPr>
          <a:lstStyle/>
          <a:p>
            <a:r>
              <a:rPr lang="fi-FI" dirty="0" err="1"/>
              <a:t>Kahoot</a:t>
            </a:r>
            <a:endParaRPr lang="fi-FI" dirty="0"/>
          </a:p>
        </p:txBody>
      </p:sp>
      <p:sp>
        <p:nvSpPr>
          <p:cNvPr id="6" name="Title 1">
            <a:extLst>
              <a:ext uri="{FF2B5EF4-FFF2-40B4-BE49-F238E27FC236}">
                <a16:creationId xmlns:a16="http://schemas.microsoft.com/office/drawing/2014/main" id="{92C92C5B-2D8E-58FD-CB23-E68C797D9218}"/>
              </a:ext>
            </a:extLst>
          </p:cNvPr>
          <p:cNvSpPr txBox="1">
            <a:spLocks/>
          </p:cNvSpPr>
          <p:nvPr/>
        </p:nvSpPr>
        <p:spPr>
          <a:xfrm>
            <a:off x="997527" y="3819657"/>
            <a:ext cx="10196945" cy="16417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b="1" i="0" kern="1200">
                <a:solidFill>
                  <a:schemeClr val="bg1"/>
                </a:solidFill>
                <a:latin typeface="Arial" panose="020B0604020202020204" pitchFamily="34" charset="0"/>
                <a:ea typeface="+mj-ea"/>
                <a:cs typeface="Arial" panose="020B0604020202020204" pitchFamily="34" charset="0"/>
              </a:defRPr>
            </a:lvl1pPr>
          </a:lstStyle>
          <a:p>
            <a:r>
              <a:rPr lang="fi-FI" sz="2400" dirty="0"/>
              <a:t>Muutama tilasto ja pohdintoja lastensuojeluilmoituksen tekemisestä</a:t>
            </a:r>
          </a:p>
        </p:txBody>
      </p:sp>
    </p:spTree>
    <p:extLst>
      <p:ext uri="{BB962C8B-B14F-4D97-AF65-F5344CB8AC3E}">
        <p14:creationId xmlns:p14="http://schemas.microsoft.com/office/powerpoint/2010/main" val="973113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75587"/>
            <a:ext cx="10515600" cy="781750"/>
          </a:xfrm>
        </p:spPr>
        <p:txBody>
          <a:bodyPr>
            <a:normAutofit/>
          </a:bodyPr>
          <a:lstStyle/>
          <a:p>
            <a:r>
              <a:rPr lang="fi-FI" b="1" dirty="0" err="1"/>
              <a:t>Kahoot</a:t>
            </a:r>
            <a:r>
              <a:rPr lang="fi-FI" b="1" dirty="0"/>
              <a:t>-tehtävä</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717964"/>
            <a:ext cx="10515600" cy="4239491"/>
          </a:xfrm>
        </p:spPr>
        <p:txBody>
          <a:bodyPr>
            <a:normAutofit/>
          </a:bodyPr>
          <a:lstStyle/>
          <a:p>
            <a:pPr>
              <a:spcAft>
                <a:spcPts val="600"/>
              </a:spcAft>
            </a:pPr>
            <a:r>
              <a:rPr lang="fi-FI" dirty="0"/>
              <a:t>Ensin kolme tilastokysymystä</a:t>
            </a:r>
          </a:p>
          <a:p>
            <a:pPr>
              <a:spcAft>
                <a:spcPts val="600"/>
              </a:spcAft>
            </a:pPr>
            <a:r>
              <a:rPr lang="fi-FI" dirty="0"/>
              <a:t>Sitten luet tilanteen ja mietit, pitäisikö mielestäsi tehdä lastensuojeluilmoitus heti, seuraavana päivänä vai voiko harkita jättää ilmoitus tekemättä</a:t>
            </a:r>
          </a:p>
          <a:p>
            <a:pPr>
              <a:spcAft>
                <a:spcPts val="600"/>
              </a:spcAft>
            </a:pPr>
            <a:r>
              <a:rPr lang="fi-FI" dirty="0"/>
              <a:t>Kirjaudu puhelimella: </a:t>
            </a:r>
            <a:r>
              <a:rPr lang="fi-FI" b="1" dirty="0">
                <a:hlinkClick r:id="rId3"/>
              </a:rPr>
              <a:t>www.kahoot.it</a:t>
            </a:r>
            <a:r>
              <a:rPr lang="fi-FI" dirty="0"/>
              <a:t>, koodi </a:t>
            </a:r>
            <a:r>
              <a:rPr lang="fi-FI" dirty="0" err="1"/>
              <a:t>chatissa</a:t>
            </a:r>
            <a:endParaRPr lang="fi-FI" dirty="0"/>
          </a:p>
          <a:p>
            <a:pPr>
              <a:spcAft>
                <a:spcPts val="600"/>
              </a:spcAft>
            </a:pPr>
            <a:r>
              <a:rPr lang="fi-FI" dirty="0"/>
              <a:t>Vastaa puhelimessa ja seuraa tietokoneen näytöltä tuloksia ja keskustelua</a:t>
            </a:r>
          </a:p>
          <a:p>
            <a:pPr>
              <a:spcAft>
                <a:spcPts val="600"/>
              </a:spcAft>
            </a:pPr>
            <a:r>
              <a:rPr lang="fi-FI" dirty="0"/>
              <a:t>Keskustelukysymyksissä ei ole oikeaa tai väärää vastausta, vaan keskustellaan erilaisista näkemyksistä</a:t>
            </a:r>
          </a:p>
        </p:txBody>
      </p:sp>
    </p:spTree>
    <p:extLst>
      <p:ext uri="{BB962C8B-B14F-4D97-AF65-F5344CB8AC3E}">
        <p14:creationId xmlns:p14="http://schemas.microsoft.com/office/powerpoint/2010/main" val="2774465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a:xfrm>
            <a:off x="997526" y="2088403"/>
            <a:ext cx="9601201" cy="2681191"/>
          </a:xfrm>
        </p:spPr>
        <p:txBody>
          <a:bodyPr>
            <a:normAutofit/>
          </a:bodyPr>
          <a:lstStyle/>
          <a:p>
            <a:r>
              <a:rPr lang="fi-FI" altLang="en-US" dirty="0"/>
              <a:t>Huumausaineisiin liittyviä lakeja</a:t>
            </a:r>
            <a:endParaRPr lang="fi-FI" dirty="0"/>
          </a:p>
        </p:txBody>
      </p:sp>
    </p:spTree>
    <p:extLst>
      <p:ext uri="{BB962C8B-B14F-4D97-AF65-F5344CB8AC3E}">
        <p14:creationId xmlns:p14="http://schemas.microsoft.com/office/powerpoint/2010/main" val="2749648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75587"/>
            <a:ext cx="10515600" cy="781750"/>
          </a:xfrm>
        </p:spPr>
        <p:txBody>
          <a:bodyPr>
            <a:normAutofit fontScale="90000"/>
          </a:bodyPr>
          <a:lstStyle/>
          <a:p>
            <a:r>
              <a:rPr lang="fi-FI" altLang="en-US" b="1" dirty="0"/>
              <a:t>RIKOSLAKI, LUKU 50</a:t>
            </a:r>
            <a:br>
              <a:rPr lang="fi-FI" altLang="en-US" b="1" dirty="0"/>
            </a:br>
            <a:r>
              <a:rPr lang="fi-FI" altLang="en-US" sz="3200" b="1" dirty="0"/>
              <a:t>1 § Huumausainerikos</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717964"/>
            <a:ext cx="10515600" cy="4239491"/>
          </a:xfrm>
        </p:spPr>
        <p:txBody>
          <a:bodyPr>
            <a:normAutofit fontScale="85000" lnSpcReduction="20000"/>
          </a:bodyPr>
          <a:lstStyle/>
          <a:p>
            <a:pPr eaLnBrk="1" hangingPunct="1">
              <a:spcBef>
                <a:spcPct val="0"/>
              </a:spcBef>
              <a:spcAft>
                <a:spcPts val="1088"/>
              </a:spcAft>
              <a:buNone/>
            </a:pPr>
            <a:r>
              <a:rPr lang="fi-FI" altLang="en-US" sz="2400" dirty="0"/>
              <a:t>Joka laittomasti...</a:t>
            </a:r>
          </a:p>
          <a:p>
            <a:pPr eaLnBrk="1" hangingPunct="1"/>
            <a:r>
              <a:rPr lang="fi-FI" altLang="en-US" sz="2400" dirty="0"/>
              <a:t>1) valmistaa tai yrittää valmistaa huumausainetta taikka viljelee tai yrittää viljellä kokapensasta, </a:t>
            </a:r>
            <a:r>
              <a:rPr lang="fi-FI" altLang="en-US" sz="2400" dirty="0" err="1"/>
              <a:t>kat</a:t>
            </a:r>
            <a:r>
              <a:rPr lang="fi-FI" altLang="en-US" sz="2400" dirty="0"/>
              <a:t>-kasvia (</a:t>
            </a:r>
            <a:r>
              <a:rPr lang="fi-FI" altLang="en-US" sz="2400" dirty="0" err="1"/>
              <a:t>Catha</a:t>
            </a:r>
            <a:r>
              <a:rPr lang="fi-FI" altLang="en-US" sz="2400" dirty="0"/>
              <a:t> </a:t>
            </a:r>
            <a:r>
              <a:rPr lang="fi-FI" altLang="en-US" sz="2400" dirty="0" err="1"/>
              <a:t>edulis</a:t>
            </a:r>
            <a:r>
              <a:rPr lang="fi-FI" altLang="en-US" sz="2400" dirty="0"/>
              <a:t>) tai </a:t>
            </a:r>
            <a:r>
              <a:rPr lang="fi-FI" altLang="en-US" sz="2400" dirty="0" err="1"/>
              <a:t>Psilosybe</a:t>
            </a:r>
            <a:r>
              <a:rPr lang="fi-FI" altLang="en-US" sz="2400" dirty="0"/>
              <a:t>-sieniä,</a:t>
            </a:r>
          </a:p>
          <a:p>
            <a:pPr eaLnBrk="1" hangingPunct="1"/>
            <a:r>
              <a:rPr lang="fi-FI" altLang="en-US" sz="2400" dirty="0"/>
              <a:t>2) viljelee tai yrittää viljellä oopiumiunikkoa, hamppua tai meskaliinia sisältäviä kaktuskasveja käytettäväksi huumausaineena tai sen raaka-aineena taikka käytettäväksi huumausaineen valmistuksessa tai tuotannossa,</a:t>
            </a:r>
          </a:p>
          <a:p>
            <a:pPr eaLnBrk="1" hangingPunct="1"/>
            <a:r>
              <a:rPr lang="fi-FI" altLang="en-US" sz="2400" dirty="0"/>
              <a:t>3) tuo tai yrittää tuoda maahan taikka vie tai yrittää viedä maasta taikka kuljettaa tai kuljetuttaa tai yrittää kuljettaa tai kuljetuttaa huumausainetta,</a:t>
            </a:r>
          </a:p>
          <a:p>
            <a:pPr eaLnBrk="1" hangingPunct="1"/>
            <a:r>
              <a:rPr lang="fi-FI" altLang="en-US" sz="2400" dirty="0"/>
              <a:t>4) myy, välittää, toiselle luovuttaa tai muulla tavoin levittää tai yrittää levittää huumausainetta, tai</a:t>
            </a:r>
          </a:p>
          <a:p>
            <a:pPr eaLnBrk="1" hangingPunct="1"/>
            <a:r>
              <a:rPr lang="fi-FI" altLang="en-US" sz="2400" dirty="0"/>
              <a:t>5) pitää hallussaan tai yrittää hankkia huumausainetta,</a:t>
            </a:r>
          </a:p>
          <a:p>
            <a:pPr eaLnBrk="1" hangingPunct="1">
              <a:buFont typeface="Times" panose="02020603050405020304" pitchFamily="18" charset="0"/>
              <a:buNone/>
            </a:pPr>
            <a:r>
              <a:rPr lang="fi-FI" altLang="en-US" sz="2400" dirty="0"/>
              <a:t>... on tuomittava </a:t>
            </a:r>
            <a:r>
              <a:rPr lang="fi-FI" altLang="en-US" sz="2400" i="1" dirty="0"/>
              <a:t>huumausainerikoksesta</a:t>
            </a:r>
            <a:r>
              <a:rPr lang="fi-FI" altLang="en-US" sz="2400" dirty="0"/>
              <a:t> sakkoon tai vankeuteen enintään kahdeksi vuodeksi.</a:t>
            </a:r>
          </a:p>
        </p:txBody>
      </p:sp>
    </p:spTree>
    <p:extLst>
      <p:ext uri="{BB962C8B-B14F-4D97-AF65-F5344CB8AC3E}">
        <p14:creationId xmlns:p14="http://schemas.microsoft.com/office/powerpoint/2010/main" val="2920215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75587"/>
            <a:ext cx="10515600" cy="781750"/>
          </a:xfrm>
        </p:spPr>
        <p:txBody>
          <a:bodyPr>
            <a:normAutofit fontScale="90000"/>
          </a:bodyPr>
          <a:lstStyle/>
          <a:p>
            <a:r>
              <a:rPr lang="fi-FI" altLang="en-US" b="1" dirty="0"/>
              <a:t>RIKOSLAKI, LUKU 50</a:t>
            </a:r>
            <a:br>
              <a:rPr lang="fi-FI" altLang="en-US" b="1" dirty="0"/>
            </a:br>
            <a:r>
              <a:rPr lang="fi-FI" altLang="en-US" sz="3200" b="1" dirty="0"/>
              <a:t>2 § Törkeä huumausainerikos</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717964"/>
            <a:ext cx="10515600" cy="4239491"/>
          </a:xfrm>
        </p:spPr>
        <p:txBody>
          <a:bodyPr>
            <a:normAutofit fontScale="92500" lnSpcReduction="10000"/>
          </a:bodyPr>
          <a:lstStyle/>
          <a:p>
            <a:pPr eaLnBrk="1" hangingPunct="1">
              <a:buFont typeface="Times" panose="02020603050405020304" pitchFamily="18" charset="0"/>
              <a:buNone/>
            </a:pPr>
            <a:r>
              <a:rPr lang="fi-FI" altLang="en-US" sz="2400" dirty="0"/>
              <a:t>Jos huumausainerikoksessa</a:t>
            </a:r>
          </a:p>
          <a:p>
            <a:pPr eaLnBrk="1" hangingPunct="1"/>
            <a:r>
              <a:rPr lang="fi-FI" altLang="en-US" sz="2400" dirty="0"/>
              <a:t>1) rikoksen kohteena on erittäin vaarallinen huumausaine tai suuri määrä huumausainetta,</a:t>
            </a:r>
          </a:p>
          <a:p>
            <a:pPr eaLnBrk="1" hangingPunct="1"/>
            <a:r>
              <a:rPr lang="fi-FI" altLang="en-US" sz="2400" dirty="0"/>
              <a:t>2) tavoitellaan huomattavaa taloudellista hyötyä,</a:t>
            </a:r>
          </a:p>
          <a:p>
            <a:pPr eaLnBrk="1" hangingPunct="1"/>
            <a:r>
              <a:rPr lang="fi-FI" altLang="en-US" sz="2400" dirty="0"/>
              <a:t>3) rikoksentekijä toimii sellaisen rikoksen laajamittaiseen tekemiseen erityisesti järjestäytyneen ryhmän jäsenenä,</a:t>
            </a:r>
          </a:p>
          <a:p>
            <a:pPr eaLnBrk="1" hangingPunct="1"/>
            <a:r>
              <a:rPr lang="fi-FI" altLang="en-US" sz="2400" dirty="0"/>
              <a:t>4) aiheutetaan usealle ihmiselle vakavaa hengen tai terveyden vaaraa, tai</a:t>
            </a:r>
          </a:p>
          <a:p>
            <a:pPr eaLnBrk="1" hangingPunct="1"/>
            <a:r>
              <a:rPr lang="fi-FI" altLang="en-US" sz="2400" dirty="0"/>
              <a:t>5) levitetään huumausainetta alaikäisille tai muuten häikäilemättömällä tavalla</a:t>
            </a:r>
          </a:p>
          <a:p>
            <a:pPr eaLnBrk="1" hangingPunct="1"/>
            <a:r>
              <a:rPr lang="fi-FI" altLang="en-US" sz="2400" dirty="0"/>
              <a:t>ja huumausainerikos on myös kokonaisuutena arvostellen törkeä, rikoksentekijä on tuomittava </a:t>
            </a:r>
            <a:r>
              <a:rPr lang="fi-FI" altLang="en-US" sz="2400" i="1" dirty="0"/>
              <a:t>törkeästä huumausainerikoksesta</a:t>
            </a:r>
            <a:r>
              <a:rPr lang="fi-FI" altLang="en-US" sz="2400" dirty="0"/>
              <a:t> vankeuteen vähintään yhdeksi ja enintään kymmeneksi vuodeksi.</a:t>
            </a:r>
          </a:p>
        </p:txBody>
      </p:sp>
    </p:spTree>
    <p:extLst>
      <p:ext uri="{BB962C8B-B14F-4D97-AF65-F5344CB8AC3E}">
        <p14:creationId xmlns:p14="http://schemas.microsoft.com/office/powerpoint/2010/main" val="3337952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75587"/>
            <a:ext cx="10515600" cy="781750"/>
          </a:xfrm>
        </p:spPr>
        <p:txBody>
          <a:bodyPr>
            <a:normAutofit fontScale="90000"/>
          </a:bodyPr>
          <a:lstStyle/>
          <a:p>
            <a:r>
              <a:rPr lang="fi-FI" altLang="en-US" b="1" dirty="0"/>
              <a:t>RIKOSLAKI, LUKU 50</a:t>
            </a:r>
            <a:br>
              <a:rPr lang="fi-FI" altLang="en-US" b="1" dirty="0"/>
            </a:br>
            <a:r>
              <a:rPr lang="fi-FI" altLang="en-US" sz="3200" b="1" dirty="0"/>
              <a:t>2 a § Huumausaineen käyttörikos</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717964"/>
            <a:ext cx="10515600" cy="4239491"/>
          </a:xfrm>
        </p:spPr>
        <p:txBody>
          <a:bodyPr>
            <a:normAutofit/>
          </a:bodyPr>
          <a:lstStyle/>
          <a:p>
            <a:pPr eaLnBrk="1" hangingPunct="1">
              <a:defRPr/>
            </a:pPr>
            <a:r>
              <a:rPr lang="fi-FI" altLang="en-US" sz="2177" dirty="0"/>
              <a:t>Joka laittomasti käyttää taikka omaa käyttöä varten pitää hallussaan tai yrittää hankkia vähäisen määrän huumausainetta, on tuomittava </a:t>
            </a:r>
            <a:r>
              <a:rPr lang="fi-FI" altLang="en-US" sz="2177" i="1" dirty="0"/>
              <a:t>huumausaineen käyttörikoksesta</a:t>
            </a:r>
            <a:r>
              <a:rPr lang="fi-FI" altLang="en-US" sz="2177" dirty="0"/>
              <a:t> sakkoon tai vankeuteen enintään kuudeksi kuukaudeksi.</a:t>
            </a:r>
          </a:p>
          <a:p>
            <a:pPr eaLnBrk="1" hangingPunct="1">
              <a:defRPr/>
            </a:pPr>
            <a:endParaRPr lang="fi-FI" altLang="en-US" sz="2177" dirty="0"/>
          </a:p>
          <a:p>
            <a:pPr eaLnBrk="1" hangingPunct="1">
              <a:defRPr/>
            </a:pPr>
            <a:r>
              <a:rPr lang="fi-FI" altLang="en-US" sz="1861" dirty="0"/>
              <a:t>Rangaistusmääräysmenettelyn käytön mahdollistaminen</a:t>
            </a:r>
          </a:p>
          <a:p>
            <a:pPr lvl="1" eaLnBrk="1" hangingPunct="1">
              <a:defRPr/>
            </a:pPr>
            <a:r>
              <a:rPr lang="fi-FI" altLang="en-US" sz="1551" dirty="0"/>
              <a:t> voimavarojen säästö</a:t>
            </a:r>
          </a:p>
          <a:p>
            <a:pPr lvl="1" eaLnBrk="1" hangingPunct="1">
              <a:defRPr/>
            </a:pPr>
            <a:r>
              <a:rPr lang="fi-FI" altLang="en-US" sz="1551" dirty="0"/>
              <a:t> nopea rikosoikeudellinen puuttuminen</a:t>
            </a:r>
          </a:p>
          <a:p>
            <a:pPr lvl="1" eaLnBrk="1" hangingPunct="1">
              <a:defRPr/>
            </a:pPr>
            <a:r>
              <a:rPr lang="fi-FI" altLang="en-US" sz="1551" dirty="0"/>
              <a:t> syyttämättäjättämiskäytäntöjen yhdistäminen</a:t>
            </a:r>
          </a:p>
          <a:p>
            <a:pPr lvl="1" eaLnBrk="1" hangingPunct="1">
              <a:defRPr/>
            </a:pPr>
            <a:r>
              <a:rPr lang="fi-FI" altLang="en-US" sz="1551" dirty="0"/>
              <a:t> vaihtoehtoisten toimenpiteiden tehokkuus ja johdonmukaisuus erityisryhmien osalta</a:t>
            </a:r>
          </a:p>
        </p:txBody>
      </p:sp>
    </p:spTree>
    <p:extLst>
      <p:ext uri="{BB962C8B-B14F-4D97-AF65-F5344CB8AC3E}">
        <p14:creationId xmlns:p14="http://schemas.microsoft.com/office/powerpoint/2010/main" val="1947416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2F778-1AE0-10FA-9CA0-26CD3FEB87D3}"/>
              </a:ext>
            </a:extLst>
          </p:cNvPr>
          <p:cNvSpPr>
            <a:spLocks noGrp="1"/>
          </p:cNvSpPr>
          <p:nvPr>
            <p:ph type="title"/>
          </p:nvPr>
        </p:nvSpPr>
        <p:spPr>
          <a:xfrm>
            <a:off x="838200" y="1202847"/>
            <a:ext cx="10515600" cy="1330490"/>
          </a:xfrm>
        </p:spPr>
        <p:txBody>
          <a:bodyPr/>
          <a:lstStyle/>
          <a:p>
            <a:r>
              <a:rPr lang="fi-FI" sz="3600" dirty="0"/>
              <a:t>Ilmoita läsnäolosi käymällä </a:t>
            </a:r>
            <a:r>
              <a:rPr lang="fi-FI" sz="3600" dirty="0" err="1"/>
              <a:t>täppäämällä</a:t>
            </a:r>
            <a:r>
              <a:rPr lang="fi-FI" sz="3600" dirty="0"/>
              <a:t> Lyytiin paikallaolosi!</a:t>
            </a:r>
          </a:p>
        </p:txBody>
      </p:sp>
      <p:sp>
        <p:nvSpPr>
          <p:cNvPr id="3" name="Tekstin paikkamerkki 2">
            <a:extLst>
              <a:ext uri="{FF2B5EF4-FFF2-40B4-BE49-F238E27FC236}">
                <a16:creationId xmlns:a16="http://schemas.microsoft.com/office/drawing/2014/main" id="{E55E0F5F-9B9A-A98A-5B95-60C041347435}"/>
              </a:ext>
            </a:extLst>
          </p:cNvPr>
          <p:cNvSpPr>
            <a:spLocks noGrp="1"/>
          </p:cNvSpPr>
          <p:nvPr>
            <p:ph type="body" sz="quarter" idx="11"/>
          </p:nvPr>
        </p:nvSpPr>
        <p:spPr>
          <a:xfrm>
            <a:off x="838200" y="3060388"/>
            <a:ext cx="10515600" cy="2944813"/>
          </a:xfrm>
        </p:spPr>
        <p:txBody>
          <a:bodyPr/>
          <a:lstStyle/>
          <a:p>
            <a:pPr marL="0" indent="0">
              <a:buNone/>
            </a:pPr>
            <a:r>
              <a:rPr lang="fi-FI" dirty="0">
                <a:hlinkClick r:id="rId3"/>
              </a:rPr>
              <a:t>https://www.lyyti.fi/questions/e204ebb226</a:t>
            </a:r>
            <a:endParaRPr lang="fi-FI" dirty="0"/>
          </a:p>
          <a:p>
            <a:pPr marL="0" indent="0">
              <a:buNone/>
            </a:pPr>
            <a:endParaRPr lang="fi-FI" dirty="0"/>
          </a:p>
          <a:p>
            <a:pPr marL="0" indent="0">
              <a:buNone/>
            </a:pPr>
            <a:endParaRPr lang="fi-FI" dirty="0"/>
          </a:p>
          <a:p>
            <a:pPr marL="0" indent="0">
              <a:buNone/>
            </a:pPr>
            <a:r>
              <a:rPr lang="fi-FI" dirty="0"/>
              <a:t>Muutoin et saa suoritusta kyseisestä osiosta!</a:t>
            </a:r>
          </a:p>
        </p:txBody>
      </p:sp>
    </p:spTree>
    <p:extLst>
      <p:ext uri="{BB962C8B-B14F-4D97-AF65-F5344CB8AC3E}">
        <p14:creationId xmlns:p14="http://schemas.microsoft.com/office/powerpoint/2010/main" val="153977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0D3F1-7506-C993-10B1-4018D13A8C1F}"/>
              </a:ext>
            </a:extLst>
          </p:cNvPr>
          <p:cNvSpPr/>
          <p:nvPr/>
        </p:nvSpPr>
        <p:spPr>
          <a:xfrm>
            <a:off x="-106728" y="0"/>
            <a:ext cx="3845407"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460187B6-F678-B86F-21E3-2CF75969E44F}"/>
              </a:ext>
            </a:extLst>
          </p:cNvPr>
          <p:cNvSpPr>
            <a:spLocks noGrp="1"/>
          </p:cNvSpPr>
          <p:nvPr>
            <p:ph type="body" idx="1"/>
          </p:nvPr>
        </p:nvSpPr>
        <p:spPr>
          <a:xfrm>
            <a:off x="231428" y="997022"/>
            <a:ext cx="3333012" cy="1831787"/>
          </a:xfrm>
        </p:spPr>
        <p:txBody>
          <a:bodyPr/>
          <a:lstStyle/>
          <a:p>
            <a:r>
              <a:rPr lang="fi-FI" noProof="0">
                <a:solidFill>
                  <a:srgbClr val="004B79"/>
                </a:solidFill>
              </a:rPr>
              <a:t>Seitsemän turvallisemman tilan periaatetta</a:t>
            </a:r>
          </a:p>
        </p:txBody>
      </p:sp>
      <p:sp>
        <p:nvSpPr>
          <p:cNvPr id="3" name="Text Placeholder 7">
            <a:extLst>
              <a:ext uri="{FF2B5EF4-FFF2-40B4-BE49-F238E27FC236}">
                <a16:creationId xmlns:a16="http://schemas.microsoft.com/office/drawing/2014/main" id="{1E374A83-E01D-88EE-625B-8D5D904CC60E}"/>
              </a:ext>
            </a:extLst>
          </p:cNvPr>
          <p:cNvSpPr txBox="1">
            <a:spLocks/>
          </p:cNvSpPr>
          <p:nvPr/>
        </p:nvSpPr>
        <p:spPr>
          <a:xfrm>
            <a:off x="4655950" y="1386675"/>
            <a:ext cx="2945044" cy="186344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7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Kohtaa uudet ihmiset ja asiat ennakkoluulottomasti.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7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Ota jokainen kohtaaminen mahdollisuutena oppia uutta ja kehittyä.</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fi-FI"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fi-FI"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ext Placeholder 3">
            <a:extLst>
              <a:ext uri="{FF2B5EF4-FFF2-40B4-BE49-F238E27FC236}">
                <a16:creationId xmlns:a16="http://schemas.microsoft.com/office/drawing/2014/main" id="{8A85D4F0-3FD1-32BE-9725-337C76300404}"/>
              </a:ext>
            </a:extLst>
          </p:cNvPr>
          <p:cNvSpPr txBox="1">
            <a:spLocks/>
          </p:cNvSpPr>
          <p:nvPr/>
        </p:nvSpPr>
        <p:spPr>
          <a:xfrm>
            <a:off x="4655949" y="7848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32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Anna tilaa</a:t>
            </a:r>
            <a:br>
              <a:rPr kumimoji="0" lang="fi-FI" sz="32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br>
            <a:endParaRPr kumimoji="0" lang="fi-FI"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1C4133CA-055D-2A6E-114C-B4D219ED5FBA}"/>
              </a:ext>
            </a:extLst>
          </p:cNvPr>
          <p:cNvSpPr txBox="1">
            <a:spLocks/>
          </p:cNvSpPr>
          <p:nvPr/>
        </p:nvSpPr>
        <p:spPr>
          <a:xfrm>
            <a:off x="8653821" y="1386675"/>
            <a:ext cx="3150720" cy="198788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8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Älä seuraa sivusta, jos todistat häirintää tai muuta epäasiallista kohtelua.</a:t>
            </a: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 Placeholder 3">
            <a:extLst>
              <a:ext uri="{FF2B5EF4-FFF2-40B4-BE49-F238E27FC236}">
                <a16:creationId xmlns:a16="http://schemas.microsoft.com/office/drawing/2014/main" id="{1E3AB684-1570-E29B-DDA4-9727A73BDE33}"/>
              </a:ext>
            </a:extLst>
          </p:cNvPr>
          <p:cNvSpPr txBox="1">
            <a:spLocks/>
          </p:cNvSpPr>
          <p:nvPr/>
        </p:nvSpPr>
        <p:spPr>
          <a:xfrm>
            <a:off x="8653821" y="7848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32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Puutu</a:t>
            </a:r>
            <a:br>
              <a:rPr kumimoji="0" lang="fi-FI"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fi-FI"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942F3024-3DB2-5174-64A8-B7C220E5DC30}"/>
              </a:ext>
            </a:extLst>
          </p:cNvPr>
          <p:cNvSpPr txBox="1">
            <a:spLocks/>
          </p:cNvSpPr>
          <p:nvPr/>
        </p:nvSpPr>
        <p:spPr>
          <a:xfrm>
            <a:off x="4655950" y="4133703"/>
            <a:ext cx="2945044" cy="1819345"/>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8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Pidä hauskaa! Kysy, jos joku asia ihmetyttää ja ota asiasta selvää.</a:t>
            </a: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 Placeholder 3">
            <a:extLst>
              <a:ext uri="{FF2B5EF4-FFF2-40B4-BE49-F238E27FC236}">
                <a16:creationId xmlns:a16="http://schemas.microsoft.com/office/drawing/2014/main" id="{3FD9114D-D406-32F7-E458-AB2E0E80888C}"/>
              </a:ext>
            </a:extLst>
          </p:cNvPr>
          <p:cNvSpPr txBox="1">
            <a:spLocks/>
          </p:cNvSpPr>
          <p:nvPr/>
        </p:nvSpPr>
        <p:spPr>
          <a:xfrm>
            <a:off x="4655949" y="3471875"/>
            <a:ext cx="3049647" cy="109624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Nauti</a:t>
            </a:r>
            <a:br>
              <a:rPr kumimoji="0" lang="en-GB"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fi-FI"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F2C02A8E-720F-A25E-8ADF-38C07BB97072}"/>
              </a:ext>
            </a:extLst>
          </p:cNvPr>
          <p:cNvSpPr txBox="1"/>
          <p:nvPr/>
        </p:nvSpPr>
        <p:spPr>
          <a:xfrm>
            <a:off x="4024581" y="655145"/>
            <a:ext cx="7083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200" b="0" i="0" u="none" strike="noStrike" kern="1200" cap="none" spc="0" normalizeH="0" baseline="0" noProof="0">
                <a:ln>
                  <a:noFill/>
                </a:ln>
                <a:solidFill>
                  <a:srgbClr val="CC0000"/>
                </a:solidFill>
                <a:effectLst/>
                <a:uLnTx/>
                <a:uFillTx/>
                <a:latin typeface="Arial" panose="020B0604020202020204"/>
                <a:ea typeface="+mn-ea"/>
                <a:cs typeface="+mn-cs"/>
              </a:rPr>
              <a:t>5</a:t>
            </a:r>
          </a:p>
        </p:txBody>
      </p:sp>
      <p:sp>
        <p:nvSpPr>
          <p:cNvPr id="22" name="TextBox 21">
            <a:extLst>
              <a:ext uri="{FF2B5EF4-FFF2-40B4-BE49-F238E27FC236}">
                <a16:creationId xmlns:a16="http://schemas.microsoft.com/office/drawing/2014/main" id="{CF8B3073-7026-F21E-6A3A-13504DA58440}"/>
              </a:ext>
            </a:extLst>
          </p:cNvPr>
          <p:cNvSpPr txBox="1"/>
          <p:nvPr/>
        </p:nvSpPr>
        <p:spPr>
          <a:xfrm>
            <a:off x="8023392" y="655145"/>
            <a:ext cx="7083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200" b="0" i="0" u="none" strike="noStrike" kern="1200" cap="none" spc="0" normalizeH="0" baseline="0" noProof="0">
                <a:ln>
                  <a:noFill/>
                </a:ln>
                <a:solidFill>
                  <a:srgbClr val="CC0000"/>
                </a:solidFill>
                <a:effectLst/>
                <a:uLnTx/>
                <a:uFillTx/>
                <a:latin typeface="Arial" panose="020B0604020202020204"/>
                <a:ea typeface="+mn-ea"/>
                <a:cs typeface="+mn-cs"/>
              </a:rPr>
              <a:t>6</a:t>
            </a:r>
          </a:p>
        </p:txBody>
      </p:sp>
      <p:sp>
        <p:nvSpPr>
          <p:cNvPr id="23" name="TextBox 22">
            <a:extLst>
              <a:ext uri="{FF2B5EF4-FFF2-40B4-BE49-F238E27FC236}">
                <a16:creationId xmlns:a16="http://schemas.microsoft.com/office/drawing/2014/main" id="{97AE86F0-0965-19C9-815B-B8DB9F997506}"/>
              </a:ext>
            </a:extLst>
          </p:cNvPr>
          <p:cNvSpPr txBox="1"/>
          <p:nvPr/>
        </p:nvSpPr>
        <p:spPr>
          <a:xfrm>
            <a:off x="4024581" y="3324793"/>
            <a:ext cx="7083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200" b="0" i="0" u="none" strike="noStrike" kern="1200" cap="none" spc="0" normalizeH="0" baseline="0" noProof="0">
                <a:ln>
                  <a:noFill/>
                </a:ln>
                <a:solidFill>
                  <a:srgbClr val="CC0000"/>
                </a:solidFill>
                <a:effectLst/>
                <a:uLnTx/>
                <a:uFillTx/>
                <a:latin typeface="Arial" panose="020B0604020202020204"/>
                <a:ea typeface="+mn-ea"/>
                <a:cs typeface="+mn-cs"/>
              </a:rPr>
              <a:t>7</a:t>
            </a:r>
          </a:p>
        </p:txBody>
      </p:sp>
      <p:cxnSp>
        <p:nvCxnSpPr>
          <p:cNvPr id="31" name="Straight Connector 30">
            <a:extLst>
              <a:ext uri="{FF2B5EF4-FFF2-40B4-BE49-F238E27FC236}">
                <a16:creationId xmlns:a16="http://schemas.microsoft.com/office/drawing/2014/main" id="{7AB4D9FC-BA33-F6A6-FFE9-B6B425AB7B5C}"/>
              </a:ext>
            </a:extLst>
          </p:cNvPr>
          <p:cNvCxnSpPr>
            <a:cxnSpLocks/>
          </p:cNvCxnSpPr>
          <p:nvPr/>
        </p:nvCxnSpPr>
        <p:spPr>
          <a:xfrm>
            <a:off x="15326539" y="-3373739"/>
            <a:ext cx="0" cy="41229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E19CE-3BC7-0F90-8ECD-465560EC63D5}"/>
              </a:ext>
            </a:extLst>
          </p:cNvPr>
          <p:cNvCxnSpPr>
            <a:cxnSpLocks/>
          </p:cNvCxnSpPr>
          <p:nvPr/>
        </p:nvCxnSpPr>
        <p:spPr>
          <a:xfrm>
            <a:off x="7854691" y="784800"/>
            <a:ext cx="0" cy="509416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93155CFF-AB1B-A017-2CC7-05A092F257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052" y="3653473"/>
            <a:ext cx="2370503" cy="1788709"/>
          </a:xfrm>
          <a:prstGeom prst="rect">
            <a:avLst/>
          </a:prstGeom>
        </p:spPr>
      </p:pic>
      <p:cxnSp>
        <p:nvCxnSpPr>
          <p:cNvPr id="2" name="Straight Connector 1">
            <a:extLst>
              <a:ext uri="{FF2B5EF4-FFF2-40B4-BE49-F238E27FC236}">
                <a16:creationId xmlns:a16="http://schemas.microsoft.com/office/drawing/2014/main" id="{106235BF-A2FE-9FB4-6C7A-C187829854C3}"/>
              </a:ext>
            </a:extLst>
          </p:cNvPr>
          <p:cNvCxnSpPr>
            <a:cxnSpLocks/>
          </p:cNvCxnSpPr>
          <p:nvPr/>
        </p:nvCxnSpPr>
        <p:spPr>
          <a:xfrm>
            <a:off x="4024581" y="3215025"/>
            <a:ext cx="784195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242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title"/>
          </p:nvPr>
        </p:nvSpPr>
        <p:spPr>
          <a:xfrm>
            <a:off x="838200" y="2166277"/>
            <a:ext cx="10515600" cy="781750"/>
          </a:xfrm>
        </p:spPr>
        <p:txBody>
          <a:bodyPr>
            <a:normAutofit fontScale="90000"/>
          </a:bodyPr>
          <a:lstStyle/>
          <a:p>
            <a:r>
              <a:rPr lang="en-GB" dirty="0" err="1"/>
              <a:t>Tauko</a:t>
            </a:r>
            <a:r>
              <a:rPr lang="en-GB" dirty="0"/>
              <a:t>…</a:t>
            </a:r>
            <a:br>
              <a:rPr lang="en-GB" dirty="0"/>
            </a:br>
            <a:br>
              <a:rPr lang="en-GB" dirty="0"/>
            </a:br>
            <a:r>
              <a:rPr lang="en-GB" sz="3200" dirty="0" err="1"/>
              <a:t>Noin</a:t>
            </a:r>
            <a:r>
              <a:rPr lang="en-GB" sz="3200" dirty="0"/>
              <a:t> 10 </a:t>
            </a:r>
            <a:r>
              <a:rPr lang="en-GB" sz="3200" dirty="0" err="1"/>
              <a:t>minuuttia</a:t>
            </a:r>
            <a:endParaRPr lang="fi-FI" dirty="0"/>
          </a:p>
        </p:txBody>
      </p:sp>
      <p:sp>
        <p:nvSpPr>
          <p:cNvPr id="4" name="Tekstin paikkamerkki 3">
            <a:extLst>
              <a:ext uri="{FF2B5EF4-FFF2-40B4-BE49-F238E27FC236}">
                <a16:creationId xmlns:a16="http://schemas.microsoft.com/office/drawing/2014/main" id="{DDC9AEFD-0A6C-C945-1226-C52D5DB75065}"/>
              </a:ext>
            </a:extLst>
          </p:cNvPr>
          <p:cNvSpPr>
            <a:spLocks noGrp="1"/>
          </p:cNvSpPr>
          <p:nvPr>
            <p:ph type="body" sz="quarter" idx="11"/>
          </p:nvPr>
        </p:nvSpPr>
        <p:spPr/>
        <p:txBody>
          <a:bodyPr/>
          <a:lstStyle/>
          <a:p>
            <a:endParaRPr lang="fi-FI"/>
          </a:p>
        </p:txBody>
      </p:sp>
      <p:pic>
        <p:nvPicPr>
          <p:cNvPr id="3" name="Kuva 3">
            <a:extLst>
              <a:ext uri="{FF2B5EF4-FFF2-40B4-BE49-F238E27FC236}">
                <a16:creationId xmlns:a16="http://schemas.microsoft.com/office/drawing/2014/main" id="{1D4EB860-18AD-46A1-655A-72DC952881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0696" y="1260131"/>
            <a:ext cx="5616749" cy="3637514"/>
          </a:xfrm>
          <a:prstGeom prst="rect">
            <a:avLst/>
          </a:prstGeom>
        </p:spPr>
      </p:pic>
    </p:spTree>
    <p:extLst>
      <p:ext uri="{BB962C8B-B14F-4D97-AF65-F5344CB8AC3E}">
        <p14:creationId xmlns:p14="http://schemas.microsoft.com/office/powerpoint/2010/main" val="2831313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2F778-1AE0-10FA-9CA0-26CD3FEB87D3}"/>
              </a:ext>
            </a:extLst>
          </p:cNvPr>
          <p:cNvSpPr>
            <a:spLocks noGrp="1"/>
          </p:cNvSpPr>
          <p:nvPr>
            <p:ph type="title"/>
          </p:nvPr>
        </p:nvSpPr>
        <p:spPr>
          <a:xfrm>
            <a:off x="838200" y="1202847"/>
            <a:ext cx="10515600" cy="1330490"/>
          </a:xfrm>
        </p:spPr>
        <p:txBody>
          <a:bodyPr/>
          <a:lstStyle/>
          <a:p>
            <a:r>
              <a:rPr lang="fi-FI" sz="3600" dirty="0"/>
              <a:t>Ilmoita läsnäolosi käymällä </a:t>
            </a:r>
            <a:r>
              <a:rPr lang="fi-FI" sz="3600" dirty="0" err="1"/>
              <a:t>täppäämällä</a:t>
            </a:r>
            <a:r>
              <a:rPr lang="fi-FI" sz="3600" dirty="0"/>
              <a:t> Lyytiin paikallaolosi!</a:t>
            </a:r>
          </a:p>
        </p:txBody>
      </p:sp>
      <p:sp>
        <p:nvSpPr>
          <p:cNvPr id="3" name="Tekstin paikkamerkki 2">
            <a:extLst>
              <a:ext uri="{FF2B5EF4-FFF2-40B4-BE49-F238E27FC236}">
                <a16:creationId xmlns:a16="http://schemas.microsoft.com/office/drawing/2014/main" id="{E55E0F5F-9B9A-A98A-5B95-60C041347435}"/>
              </a:ext>
            </a:extLst>
          </p:cNvPr>
          <p:cNvSpPr>
            <a:spLocks noGrp="1"/>
          </p:cNvSpPr>
          <p:nvPr>
            <p:ph type="body" sz="quarter" idx="11"/>
          </p:nvPr>
        </p:nvSpPr>
        <p:spPr>
          <a:xfrm>
            <a:off x="838200" y="3060388"/>
            <a:ext cx="10515600" cy="2944813"/>
          </a:xfrm>
        </p:spPr>
        <p:txBody>
          <a:bodyPr/>
          <a:lstStyle/>
          <a:p>
            <a:pPr marL="0" indent="0">
              <a:buNone/>
            </a:pPr>
            <a:r>
              <a:rPr lang="fi-FI" dirty="0">
                <a:hlinkClick r:id="rId3"/>
              </a:rPr>
              <a:t>https://www.lyyti.fi/questions/e204ebb226</a:t>
            </a:r>
            <a:endParaRPr lang="fi-FI" dirty="0"/>
          </a:p>
          <a:p>
            <a:pPr marL="0" indent="0">
              <a:buNone/>
            </a:pPr>
            <a:endParaRPr lang="fi-FI" dirty="0"/>
          </a:p>
          <a:p>
            <a:pPr marL="0" indent="0">
              <a:buNone/>
            </a:pPr>
            <a:r>
              <a:rPr lang="fi-FI" dirty="0"/>
              <a:t>Muutoin et saa suoritusta kyseisestä osiosta!</a:t>
            </a:r>
          </a:p>
        </p:txBody>
      </p:sp>
    </p:spTree>
    <p:extLst>
      <p:ext uri="{BB962C8B-B14F-4D97-AF65-F5344CB8AC3E}">
        <p14:creationId xmlns:p14="http://schemas.microsoft.com/office/powerpoint/2010/main" val="2860781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a:xfrm>
            <a:off x="997526" y="2088403"/>
            <a:ext cx="9601201" cy="2681191"/>
          </a:xfrm>
        </p:spPr>
        <p:txBody>
          <a:bodyPr>
            <a:normAutofit/>
          </a:bodyPr>
          <a:lstStyle/>
          <a:p>
            <a:r>
              <a:rPr lang="fi-FI" altLang="en-US" dirty="0"/>
              <a:t>Päihtyneen asiakkaan kohtaaminen</a:t>
            </a:r>
            <a:endParaRPr lang="fi-FI" dirty="0"/>
          </a:p>
        </p:txBody>
      </p:sp>
    </p:spTree>
    <p:extLst>
      <p:ext uri="{BB962C8B-B14F-4D97-AF65-F5344CB8AC3E}">
        <p14:creationId xmlns:p14="http://schemas.microsoft.com/office/powerpoint/2010/main" val="1298053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p:txBody>
          <a:bodyPr>
            <a:normAutofit/>
          </a:bodyPr>
          <a:lstStyle/>
          <a:p>
            <a:r>
              <a:rPr lang="fi-FI" b="1" dirty="0"/>
              <a:t>Toimintajärjestys kohdattaessa autettava</a:t>
            </a:r>
            <a:endParaRPr lang="fi-FI" dirty="0"/>
          </a:p>
        </p:txBody>
      </p:sp>
      <p:graphicFrame>
        <p:nvGraphicFramePr>
          <p:cNvPr id="6" name="Content Placeholder 2">
            <a:extLst>
              <a:ext uri="{FF2B5EF4-FFF2-40B4-BE49-F238E27FC236}">
                <a16:creationId xmlns:a16="http://schemas.microsoft.com/office/drawing/2014/main" id="{F6211C0D-A6B7-5EA5-2F25-848DF79E215F}"/>
              </a:ext>
            </a:extLst>
          </p:cNvPr>
          <p:cNvGraphicFramePr>
            <a:graphicFrameLocks/>
          </p:cNvGraphicFramePr>
          <p:nvPr/>
        </p:nvGraphicFramePr>
        <p:xfrm>
          <a:off x="581004" y="1729259"/>
          <a:ext cx="11037235" cy="4308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9633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44254"/>
            <a:ext cx="10515600" cy="781750"/>
          </a:xfrm>
        </p:spPr>
        <p:txBody>
          <a:bodyPr>
            <a:normAutofit/>
          </a:bodyPr>
          <a:lstStyle/>
          <a:p>
            <a:r>
              <a:rPr lang="fi-FI" b="1" dirty="0"/>
              <a:t>Tilan arvioinnista aloitetaan…</a:t>
            </a:r>
            <a:endParaRPr lang="fi-FI" dirty="0"/>
          </a:p>
        </p:txBody>
      </p:sp>
      <p:pic>
        <p:nvPicPr>
          <p:cNvPr id="3" name="Sisällön paikkamerkki 3" descr="Kuva, joka sisältää kohteen pöytä&#10;&#10;Kuvaus luotu automaattisesti">
            <a:extLst>
              <a:ext uri="{FF2B5EF4-FFF2-40B4-BE49-F238E27FC236}">
                <a16:creationId xmlns:a16="http://schemas.microsoft.com/office/drawing/2014/main" id="{EBB7507C-6764-CB34-B9C6-FF8A46918908}"/>
              </a:ext>
            </a:extLst>
          </p:cNvPr>
          <p:cNvPicPr>
            <a:picLocks noChangeAspect="1"/>
          </p:cNvPicPr>
          <p:nvPr/>
        </p:nvPicPr>
        <p:blipFill>
          <a:blip r:embed="rId3"/>
          <a:stretch>
            <a:fillRect/>
          </a:stretch>
        </p:blipFill>
        <p:spPr>
          <a:xfrm>
            <a:off x="629872" y="1834688"/>
            <a:ext cx="11037235" cy="4049041"/>
          </a:xfrm>
          <a:prstGeom prst="rect">
            <a:avLst/>
          </a:prstGeom>
          <a:noFill/>
        </p:spPr>
      </p:pic>
      <p:pic>
        <p:nvPicPr>
          <p:cNvPr id="4" name="Kuva 3">
            <a:extLst>
              <a:ext uri="{FF2B5EF4-FFF2-40B4-BE49-F238E27FC236}">
                <a16:creationId xmlns:a16="http://schemas.microsoft.com/office/drawing/2014/main" id="{0630E489-A774-24E5-9541-8B506382E59B}"/>
              </a:ext>
            </a:extLst>
          </p:cNvPr>
          <p:cNvPicPr>
            <a:picLocks noChangeAspect="1"/>
          </p:cNvPicPr>
          <p:nvPr/>
        </p:nvPicPr>
        <p:blipFill>
          <a:blip r:embed="rId4"/>
          <a:stretch>
            <a:fillRect/>
          </a:stretch>
        </p:blipFill>
        <p:spPr>
          <a:xfrm>
            <a:off x="1847894" y="1526004"/>
            <a:ext cx="390178" cy="749873"/>
          </a:xfrm>
          <a:prstGeom prst="rect">
            <a:avLst/>
          </a:prstGeom>
        </p:spPr>
      </p:pic>
      <p:pic>
        <p:nvPicPr>
          <p:cNvPr id="5" name="Kuva 4">
            <a:extLst>
              <a:ext uri="{FF2B5EF4-FFF2-40B4-BE49-F238E27FC236}">
                <a16:creationId xmlns:a16="http://schemas.microsoft.com/office/drawing/2014/main" id="{FFBF9727-241F-CD6B-AF19-9F1494ECC838}"/>
              </a:ext>
            </a:extLst>
          </p:cNvPr>
          <p:cNvPicPr>
            <a:picLocks noChangeAspect="1"/>
          </p:cNvPicPr>
          <p:nvPr/>
        </p:nvPicPr>
        <p:blipFill>
          <a:blip r:embed="rId4"/>
          <a:stretch>
            <a:fillRect/>
          </a:stretch>
        </p:blipFill>
        <p:spPr>
          <a:xfrm>
            <a:off x="4022684" y="1459751"/>
            <a:ext cx="390178" cy="749873"/>
          </a:xfrm>
          <a:prstGeom prst="rect">
            <a:avLst/>
          </a:prstGeom>
        </p:spPr>
      </p:pic>
      <p:sp>
        <p:nvSpPr>
          <p:cNvPr id="6" name="Nuoli: Alas 2">
            <a:extLst>
              <a:ext uri="{FF2B5EF4-FFF2-40B4-BE49-F238E27FC236}">
                <a16:creationId xmlns:a16="http://schemas.microsoft.com/office/drawing/2014/main" id="{EECDF005-A43E-53F2-68BB-C94BCFEC6822}"/>
              </a:ext>
            </a:extLst>
          </p:cNvPr>
          <p:cNvSpPr/>
          <p:nvPr/>
        </p:nvSpPr>
        <p:spPr bwMode="auto">
          <a:xfrm>
            <a:off x="5738845" y="1457750"/>
            <a:ext cx="348916" cy="73392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8850" rtl="0" eaLnBrk="1" fontAlgn="base" latinLnBrk="0" hangingPunct="1">
              <a:lnSpc>
                <a:spcPct val="100000"/>
              </a:lnSpc>
              <a:spcBef>
                <a:spcPct val="0"/>
              </a:spcBef>
              <a:spcAft>
                <a:spcPct val="0"/>
              </a:spcAft>
              <a:buClrTx/>
              <a:buSzTx/>
              <a:buFontTx/>
              <a:buNone/>
              <a:tabLst/>
            </a:pPr>
            <a:endParaRPr kumimoji="0" lang="fi-FI" sz="2500" b="0" i="0" u="none" strike="noStrike" cap="none" normalizeH="0" baseline="0">
              <a:ln>
                <a:noFill/>
              </a:ln>
              <a:solidFill>
                <a:schemeClr val="tx1"/>
              </a:solidFill>
              <a:effectLst/>
              <a:latin typeface="Times New Roman" pitchFamily="18" charset="0"/>
            </a:endParaRPr>
          </a:p>
        </p:txBody>
      </p:sp>
      <p:pic>
        <p:nvPicPr>
          <p:cNvPr id="7" name="Kuva 6">
            <a:extLst>
              <a:ext uri="{FF2B5EF4-FFF2-40B4-BE49-F238E27FC236}">
                <a16:creationId xmlns:a16="http://schemas.microsoft.com/office/drawing/2014/main" id="{6BCD43CE-D697-2B9E-06FE-81B0714E25FE}"/>
              </a:ext>
            </a:extLst>
          </p:cNvPr>
          <p:cNvPicPr>
            <a:picLocks noChangeAspect="1"/>
          </p:cNvPicPr>
          <p:nvPr/>
        </p:nvPicPr>
        <p:blipFill>
          <a:blip r:embed="rId4"/>
          <a:stretch>
            <a:fillRect/>
          </a:stretch>
        </p:blipFill>
        <p:spPr>
          <a:xfrm>
            <a:off x="7597346" y="1459751"/>
            <a:ext cx="390178" cy="749873"/>
          </a:xfrm>
          <a:prstGeom prst="rect">
            <a:avLst/>
          </a:prstGeom>
        </p:spPr>
      </p:pic>
    </p:spTree>
    <p:extLst>
      <p:ext uri="{BB962C8B-B14F-4D97-AF65-F5344CB8AC3E}">
        <p14:creationId xmlns:p14="http://schemas.microsoft.com/office/powerpoint/2010/main" val="80989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472284"/>
            <a:ext cx="10515600" cy="781750"/>
          </a:xfrm>
        </p:spPr>
        <p:txBody>
          <a:bodyPr>
            <a:normAutofit/>
          </a:bodyPr>
          <a:lstStyle/>
          <a:p>
            <a:r>
              <a:rPr lang="fi-FI" dirty="0"/>
              <a:t>Ensiarvio ja välittömät </a:t>
            </a:r>
            <a:r>
              <a:rPr lang="fi-FI" dirty="0" err="1"/>
              <a:t>ea</a:t>
            </a:r>
            <a:r>
              <a:rPr lang="fi-FI" dirty="0"/>
              <a:t>-toimet</a:t>
            </a:r>
          </a:p>
        </p:txBody>
      </p:sp>
      <p:pic>
        <p:nvPicPr>
          <p:cNvPr id="6" name="Picture 5">
            <a:extLst>
              <a:ext uri="{FF2B5EF4-FFF2-40B4-BE49-F238E27FC236}">
                <a16:creationId xmlns:a16="http://schemas.microsoft.com/office/drawing/2014/main" id="{2CC06411-0F8C-7187-30BD-7988B621D5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5438" y="1078669"/>
            <a:ext cx="8785625" cy="5042263"/>
          </a:xfrm>
          <a:prstGeom prst="rect">
            <a:avLst/>
          </a:prstGeom>
        </p:spPr>
      </p:pic>
    </p:spTree>
    <p:extLst>
      <p:ext uri="{BB962C8B-B14F-4D97-AF65-F5344CB8AC3E}">
        <p14:creationId xmlns:p14="http://schemas.microsoft.com/office/powerpoint/2010/main" val="1241373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472284"/>
            <a:ext cx="10515600" cy="781750"/>
          </a:xfrm>
        </p:spPr>
        <p:txBody>
          <a:bodyPr>
            <a:normAutofit/>
          </a:bodyPr>
          <a:lstStyle/>
          <a:p>
            <a:r>
              <a:rPr lang="fi-FI" b="1" dirty="0"/>
              <a:t>Selviämispisteillä seurataan…</a:t>
            </a:r>
            <a:endParaRPr lang="fi-FI" dirty="0"/>
          </a:p>
        </p:txBody>
      </p:sp>
      <p:pic>
        <p:nvPicPr>
          <p:cNvPr id="3" name="Sisällön paikkamerkki 3">
            <a:extLst>
              <a:ext uri="{FF2B5EF4-FFF2-40B4-BE49-F238E27FC236}">
                <a16:creationId xmlns:a16="http://schemas.microsoft.com/office/drawing/2014/main" id="{F8A34CCB-02CD-A362-DA75-D2E932D628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87" y="2113613"/>
            <a:ext cx="9449871" cy="3534402"/>
          </a:xfrm>
          <a:prstGeom prst="rect">
            <a:avLst/>
          </a:prstGeom>
        </p:spPr>
      </p:pic>
      <p:pic>
        <p:nvPicPr>
          <p:cNvPr id="4" name="Kuva 4">
            <a:extLst>
              <a:ext uri="{FF2B5EF4-FFF2-40B4-BE49-F238E27FC236}">
                <a16:creationId xmlns:a16="http://schemas.microsoft.com/office/drawing/2014/main" id="{C0D33956-CABB-3126-2A6A-98618C49F2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40352" y="1520665"/>
            <a:ext cx="2316681" cy="4127350"/>
          </a:xfrm>
          <a:prstGeom prst="rect">
            <a:avLst/>
          </a:prstGeom>
        </p:spPr>
      </p:pic>
    </p:spTree>
    <p:extLst>
      <p:ext uri="{BB962C8B-B14F-4D97-AF65-F5344CB8AC3E}">
        <p14:creationId xmlns:p14="http://schemas.microsoft.com/office/powerpoint/2010/main" val="24097603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75587"/>
            <a:ext cx="10515600" cy="781750"/>
          </a:xfrm>
        </p:spPr>
        <p:txBody>
          <a:bodyPr>
            <a:normAutofit/>
          </a:bodyPr>
          <a:lstStyle/>
          <a:p>
            <a:r>
              <a:rPr lang="fi-FI" b="1" dirty="0"/>
              <a:t>Tajuttomuuden syitä:</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751702" y="1797773"/>
            <a:ext cx="5964382" cy="4239491"/>
          </a:xfrm>
        </p:spPr>
        <p:txBody>
          <a:bodyPr>
            <a:normAutofit fontScale="92500" lnSpcReduction="20000"/>
          </a:bodyPr>
          <a:lstStyle/>
          <a:p>
            <a:pPr>
              <a:lnSpc>
                <a:spcPct val="90000"/>
              </a:lnSpc>
              <a:defRPr/>
            </a:pPr>
            <a:r>
              <a:rPr lang="fi-FI" altLang="en-US" sz="2400" dirty="0"/>
              <a:t>Trauma tajuttomuuden syynä?</a:t>
            </a:r>
            <a:br>
              <a:rPr lang="fi-FI" altLang="en-US" sz="2400" dirty="0"/>
            </a:br>
            <a:r>
              <a:rPr lang="fi-FI" altLang="en-US" sz="2400" dirty="0"/>
              <a:t>(Onnettomuus, kaatuminen, väkivalta, putoaminen…)</a:t>
            </a:r>
          </a:p>
          <a:p>
            <a:pPr>
              <a:lnSpc>
                <a:spcPct val="90000"/>
              </a:lnSpc>
              <a:defRPr/>
            </a:pPr>
            <a:r>
              <a:rPr lang="fi-FI" altLang="en-US" sz="2400" dirty="0"/>
              <a:t>Sairaskohtaukset?</a:t>
            </a:r>
          </a:p>
          <a:p>
            <a:pPr>
              <a:lnSpc>
                <a:spcPct val="90000"/>
              </a:lnSpc>
              <a:defRPr/>
            </a:pPr>
            <a:r>
              <a:rPr lang="fi-FI" altLang="en-US" sz="2400" dirty="0"/>
              <a:t>Pelkkä alkoholi?</a:t>
            </a:r>
          </a:p>
          <a:p>
            <a:pPr>
              <a:lnSpc>
                <a:spcPct val="90000"/>
              </a:lnSpc>
              <a:defRPr/>
            </a:pPr>
            <a:r>
              <a:rPr lang="fi-FI" altLang="en-US" sz="2400" dirty="0"/>
              <a:t>Lääkkeet + alkoholi?</a:t>
            </a:r>
          </a:p>
          <a:p>
            <a:pPr>
              <a:lnSpc>
                <a:spcPct val="90000"/>
              </a:lnSpc>
              <a:defRPr/>
            </a:pPr>
            <a:r>
              <a:rPr lang="fi-FI" altLang="en-US" sz="2400" dirty="0"/>
              <a:t>Lääkkeet (uni, psyyke, särky jne.)?</a:t>
            </a:r>
          </a:p>
          <a:p>
            <a:pPr>
              <a:lnSpc>
                <a:spcPct val="90000"/>
              </a:lnSpc>
              <a:defRPr/>
            </a:pPr>
            <a:r>
              <a:rPr lang="fi-FI" altLang="en-US" sz="2400" dirty="0"/>
              <a:t>Huumausaineet? Muuntohuumeet? Tutkimuskemikaalit? Doping?</a:t>
            </a:r>
          </a:p>
          <a:p>
            <a:pPr>
              <a:lnSpc>
                <a:spcPct val="90000"/>
              </a:lnSpc>
              <a:defRPr/>
            </a:pPr>
            <a:r>
              <a:rPr lang="fi-FI" altLang="en-US" sz="2400" dirty="0"/>
              <a:t>Liimat/liuottimet/butaani/muu?</a:t>
            </a:r>
          </a:p>
          <a:p>
            <a:pPr>
              <a:lnSpc>
                <a:spcPct val="90000"/>
              </a:lnSpc>
              <a:defRPr/>
            </a:pPr>
            <a:r>
              <a:rPr lang="fi-FI" altLang="en-US" sz="2400" dirty="0"/>
              <a:t>Korvikkeet?</a:t>
            </a:r>
          </a:p>
          <a:p>
            <a:pPr>
              <a:lnSpc>
                <a:spcPct val="90000"/>
              </a:lnSpc>
              <a:defRPr/>
            </a:pPr>
            <a:r>
              <a:rPr lang="fi-FI" altLang="en-US" sz="2400" dirty="0"/>
              <a:t>Muut ihmeellisyydet?</a:t>
            </a:r>
            <a:endParaRPr lang="fi-FI" sz="2400" dirty="0"/>
          </a:p>
        </p:txBody>
      </p:sp>
      <p:pic>
        <p:nvPicPr>
          <p:cNvPr id="4" name="Kuva 3">
            <a:extLst>
              <a:ext uri="{FF2B5EF4-FFF2-40B4-BE49-F238E27FC236}">
                <a16:creationId xmlns:a16="http://schemas.microsoft.com/office/drawing/2014/main" id="{F7117D9C-8AD5-C632-7EED-70D0CF55F0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8926" y="1728789"/>
            <a:ext cx="5169458" cy="4308475"/>
          </a:xfrm>
          <a:prstGeom prst="rect">
            <a:avLst/>
          </a:prstGeom>
          <a:noFill/>
        </p:spPr>
      </p:pic>
    </p:spTree>
    <p:extLst>
      <p:ext uri="{BB962C8B-B14F-4D97-AF65-F5344CB8AC3E}">
        <p14:creationId xmlns:p14="http://schemas.microsoft.com/office/powerpoint/2010/main" val="3376388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75587"/>
            <a:ext cx="10515600" cy="781750"/>
          </a:xfrm>
        </p:spPr>
        <p:txBody>
          <a:bodyPr>
            <a:normAutofit/>
          </a:bodyPr>
          <a:lstStyle/>
          <a:p>
            <a:r>
              <a:rPr lang="fi-FI" b="1" dirty="0"/>
              <a:t>Toisin sanoen, tajuttomuuden taustalla voi olla:</a:t>
            </a:r>
            <a:endParaRPr lang="fi-FI"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714633" y="1969225"/>
            <a:ext cx="5964382" cy="4239491"/>
          </a:xfrm>
        </p:spPr>
        <p:txBody>
          <a:bodyPr>
            <a:normAutofit fontScale="92500" lnSpcReduction="20000"/>
          </a:bodyPr>
          <a:lstStyle/>
          <a:p>
            <a:pPr>
              <a:lnSpc>
                <a:spcPct val="90000"/>
              </a:lnSpc>
              <a:defRPr/>
            </a:pPr>
            <a:r>
              <a:rPr lang="fi-FI" altLang="en-US" sz="2200" b="1" dirty="0"/>
              <a:t>V</a:t>
            </a:r>
            <a:r>
              <a:rPr lang="fi-FI" altLang="en-US" sz="2200" dirty="0"/>
              <a:t>uoto kallon sisällä, eli verenvuotoa aivokudokseen </a:t>
            </a:r>
            <a:r>
              <a:rPr lang="fi-FI" altLang="en-US" sz="1900" dirty="0"/>
              <a:t>(väkivalta, kaatuminen?)</a:t>
            </a:r>
          </a:p>
          <a:p>
            <a:pPr>
              <a:lnSpc>
                <a:spcPct val="90000"/>
              </a:lnSpc>
              <a:defRPr/>
            </a:pPr>
            <a:r>
              <a:rPr lang="fi-FI" sz="2200" b="1" dirty="0"/>
              <a:t>O</a:t>
            </a:r>
            <a:r>
              <a:rPr lang="fi-FI" sz="2200" dirty="0"/>
              <a:t>2 (hapen) puute, eli aivokudos kärsii hapen puutteesta </a:t>
            </a:r>
            <a:r>
              <a:rPr lang="fi-FI" sz="1900" dirty="0"/>
              <a:t>(opiaatit, sairaskohtaus)</a:t>
            </a:r>
          </a:p>
          <a:p>
            <a:pPr>
              <a:lnSpc>
                <a:spcPct val="90000"/>
              </a:lnSpc>
              <a:defRPr/>
            </a:pPr>
            <a:r>
              <a:rPr lang="fi-FI" sz="2200" b="1" dirty="0" err="1"/>
              <a:t>I</a:t>
            </a:r>
            <a:r>
              <a:rPr lang="fi-FI" sz="2200" dirty="0" err="1"/>
              <a:t>ntoksikaatio</a:t>
            </a:r>
            <a:r>
              <a:rPr lang="fi-FI" sz="2200" dirty="0"/>
              <a:t> eli myrkytys</a:t>
            </a:r>
          </a:p>
          <a:p>
            <a:pPr lvl="1">
              <a:lnSpc>
                <a:spcPct val="90000"/>
              </a:lnSpc>
              <a:defRPr/>
            </a:pPr>
            <a:r>
              <a:rPr lang="fi-FI" sz="1837" dirty="0"/>
              <a:t>Alko, </a:t>
            </a:r>
            <a:r>
              <a:rPr lang="fi-FI" sz="1837" dirty="0" err="1"/>
              <a:t>alko</a:t>
            </a:r>
            <a:r>
              <a:rPr lang="fi-FI" sz="1837" dirty="0"/>
              <a:t> + lääkkeet, huumausaineet, ihmeellisyydet?</a:t>
            </a:r>
          </a:p>
          <a:p>
            <a:pPr>
              <a:lnSpc>
                <a:spcPct val="90000"/>
              </a:lnSpc>
              <a:defRPr/>
            </a:pPr>
            <a:r>
              <a:rPr lang="fi-FI" sz="2200" b="1" dirty="0"/>
              <a:t>I</a:t>
            </a:r>
            <a:r>
              <a:rPr lang="fi-FI" sz="2200" dirty="0"/>
              <a:t>nfektio eli vakava tulehdus, joka vaikeuttaa peruselintoimintoja </a:t>
            </a:r>
            <a:r>
              <a:rPr lang="fi-FI" sz="1900" dirty="0"/>
              <a:t>(pistosjäljet)</a:t>
            </a:r>
          </a:p>
          <a:p>
            <a:pPr>
              <a:lnSpc>
                <a:spcPct val="90000"/>
              </a:lnSpc>
              <a:defRPr/>
            </a:pPr>
            <a:r>
              <a:rPr lang="fi-FI" sz="2200" b="1" dirty="0"/>
              <a:t>H</a:t>
            </a:r>
            <a:r>
              <a:rPr lang="fi-FI" sz="2200" dirty="0"/>
              <a:t>ypoglykemia, -</a:t>
            </a:r>
            <a:r>
              <a:rPr lang="fi-FI" sz="2200" dirty="0" err="1"/>
              <a:t>volemia</a:t>
            </a:r>
            <a:r>
              <a:rPr lang="fi-FI" sz="2200" dirty="0"/>
              <a:t>, -</a:t>
            </a:r>
            <a:r>
              <a:rPr lang="fi-FI" sz="2200" dirty="0" err="1"/>
              <a:t>termia</a:t>
            </a:r>
            <a:r>
              <a:rPr lang="fi-FI" sz="2200" dirty="0"/>
              <a:t>, eli matala verensokeri, riittämätön verenkierto, alilämpöisyys </a:t>
            </a:r>
            <a:r>
              <a:rPr lang="fi-FI" sz="1900" dirty="0"/>
              <a:t>(nuoret + alkoholi)</a:t>
            </a:r>
          </a:p>
          <a:p>
            <a:pPr>
              <a:lnSpc>
                <a:spcPct val="90000"/>
              </a:lnSpc>
              <a:defRPr/>
            </a:pPr>
            <a:r>
              <a:rPr lang="fi-FI" sz="2200" b="1" dirty="0"/>
              <a:t>M</a:t>
            </a:r>
            <a:r>
              <a:rPr lang="fi-FI" sz="2200" dirty="0"/>
              <a:t>atala verenpaine</a:t>
            </a:r>
          </a:p>
          <a:p>
            <a:pPr>
              <a:lnSpc>
                <a:spcPct val="90000"/>
              </a:lnSpc>
              <a:defRPr/>
            </a:pPr>
            <a:r>
              <a:rPr lang="fi-FI" sz="2200" b="1" dirty="0"/>
              <a:t>E</a:t>
            </a:r>
            <a:r>
              <a:rPr lang="fi-FI" sz="2200" dirty="0"/>
              <a:t>pilepsia</a:t>
            </a:r>
          </a:p>
          <a:p>
            <a:pPr>
              <a:lnSpc>
                <a:spcPct val="90000"/>
              </a:lnSpc>
              <a:defRPr/>
            </a:pPr>
            <a:r>
              <a:rPr lang="fi-FI" sz="2200" b="1" dirty="0"/>
              <a:t>!</a:t>
            </a:r>
            <a:r>
              <a:rPr lang="fi-FI" sz="2200" dirty="0"/>
              <a:t> Simulaatio</a:t>
            </a:r>
          </a:p>
        </p:txBody>
      </p:sp>
      <p:pic>
        <p:nvPicPr>
          <p:cNvPr id="4" name="Kuva 3">
            <a:extLst>
              <a:ext uri="{FF2B5EF4-FFF2-40B4-BE49-F238E27FC236}">
                <a16:creationId xmlns:a16="http://schemas.microsoft.com/office/drawing/2014/main" id="{F7117D9C-8AD5-C632-7EED-70D0CF55F0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8926" y="1728789"/>
            <a:ext cx="5169458" cy="4308475"/>
          </a:xfrm>
          <a:prstGeom prst="rect">
            <a:avLst/>
          </a:prstGeom>
          <a:noFill/>
        </p:spPr>
      </p:pic>
    </p:spTree>
    <p:extLst>
      <p:ext uri="{BB962C8B-B14F-4D97-AF65-F5344CB8AC3E}">
        <p14:creationId xmlns:p14="http://schemas.microsoft.com/office/powerpoint/2010/main" val="2931468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838200" y="406844"/>
            <a:ext cx="9357157" cy="823912"/>
          </a:xfrm>
        </p:spPr>
        <p:txBody>
          <a:bodyPr/>
          <a:lstStyle/>
          <a:p>
            <a:r>
              <a:rPr lang="fi-FI" altLang="en-US" sz="2800" b="1" dirty="0"/>
              <a:t>Päihtyneen autettavan ensiavun erityispiirteitä</a:t>
            </a:r>
            <a:endParaRPr lang="en-GB" sz="2700" dirty="0"/>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861221" y="1661937"/>
            <a:ext cx="5157787" cy="3534125"/>
          </a:xfrm>
        </p:spPr>
        <p:txBody>
          <a:bodyPr/>
          <a:lstStyle/>
          <a:p>
            <a:pPr eaLnBrk="1" hangingPunct="1"/>
            <a:r>
              <a:rPr lang="fi-FI" altLang="en-US" sz="2100" dirty="0"/>
              <a:t>Onko heräteltävissä? Tarvitaanko lisäapua?</a:t>
            </a:r>
          </a:p>
          <a:p>
            <a:pPr eaLnBrk="1" hangingPunct="1"/>
            <a:r>
              <a:rPr lang="fi-FI" altLang="en-US" sz="2100" dirty="0"/>
              <a:t>Peruselintoiminnot: hengitys, verenkierto, tajunnan taso</a:t>
            </a:r>
          </a:p>
          <a:p>
            <a:pPr eaLnBrk="1" hangingPunct="1">
              <a:lnSpc>
                <a:spcPct val="80000"/>
              </a:lnSpc>
            </a:pPr>
            <a:r>
              <a:rPr lang="fi-FI" altLang="en-US" sz="2100" dirty="0"/>
              <a:t>Orientoituneisuus</a:t>
            </a:r>
          </a:p>
          <a:p>
            <a:pPr lvl="2" eaLnBrk="1" hangingPunct="1">
              <a:lnSpc>
                <a:spcPct val="80000"/>
              </a:lnSpc>
            </a:pPr>
            <a:r>
              <a:rPr lang="fi-FI" altLang="en-US" dirty="0"/>
              <a:t>Nimi, paikka, aika, mitä on tapahtunut</a:t>
            </a:r>
          </a:p>
          <a:p>
            <a:pPr eaLnBrk="1" hangingPunct="1"/>
            <a:r>
              <a:rPr lang="fi-FI" altLang="en-US" sz="2100" dirty="0"/>
              <a:t>Kellonaika, voidaksesi seurata tilanteen kehittymistä (kirjaa)</a:t>
            </a:r>
          </a:p>
          <a:p>
            <a:pPr eaLnBrk="1" hangingPunct="1"/>
            <a:r>
              <a:rPr lang="fi-FI" altLang="en-US" sz="2100" dirty="0"/>
              <a:t>Autettavan tai muiden antamat tiedot, (</a:t>
            </a:r>
            <a:r>
              <a:rPr lang="fi-FI" altLang="en-US" sz="1814" dirty="0"/>
              <a:t>potilasrannekkeet ja -kortit, SOS-passit, tatuoinnit)</a:t>
            </a:r>
          </a:p>
          <a:p>
            <a:endParaRPr lang="fi-FI" dirty="0"/>
          </a:p>
        </p:txBody>
      </p:sp>
      <p:sp>
        <p:nvSpPr>
          <p:cNvPr id="5" name="Text Placeholder 4">
            <a:extLst>
              <a:ext uri="{FF2B5EF4-FFF2-40B4-BE49-F238E27FC236}">
                <a16:creationId xmlns:a16="http://schemas.microsoft.com/office/drawing/2014/main" id="{F2BED104-74CE-5244-A21E-AFE5F8567456}"/>
              </a:ext>
            </a:extLst>
          </p:cNvPr>
          <p:cNvSpPr>
            <a:spLocks noGrp="1"/>
          </p:cNvSpPr>
          <p:nvPr>
            <p:ph type="body" sz="quarter" idx="16"/>
          </p:nvPr>
        </p:nvSpPr>
        <p:spPr>
          <a:xfrm>
            <a:off x="5872087" y="1661936"/>
            <a:ext cx="3839949" cy="3534125"/>
          </a:xfrm>
        </p:spPr>
        <p:txBody>
          <a:bodyPr/>
          <a:lstStyle/>
          <a:p>
            <a:pPr eaLnBrk="1" hangingPunct="1"/>
            <a:r>
              <a:rPr lang="fi-FI" altLang="en-US" sz="2100" dirty="0"/>
              <a:t>Käyttö (selvitettävä asiakkaalta itseltään tai hänen kavereiltaan):</a:t>
            </a:r>
            <a:br>
              <a:rPr lang="fi-FI" altLang="en-US" sz="2100" dirty="0"/>
            </a:br>
            <a:endParaRPr lang="fi-FI" altLang="en-US" sz="2100" dirty="0"/>
          </a:p>
          <a:p>
            <a:pPr lvl="2" eaLnBrk="1" hangingPunct="1"/>
            <a:r>
              <a:rPr lang="fi-FI" altLang="en-US" dirty="0"/>
              <a:t>Mitä ottanut?</a:t>
            </a:r>
          </a:p>
          <a:p>
            <a:pPr lvl="2" eaLnBrk="1" hangingPunct="1"/>
            <a:r>
              <a:rPr lang="fi-FI" altLang="en-US" dirty="0"/>
              <a:t>Paljonko?</a:t>
            </a:r>
          </a:p>
          <a:p>
            <a:pPr lvl="2" eaLnBrk="1" hangingPunct="1"/>
            <a:r>
              <a:rPr lang="fi-FI" altLang="en-US" dirty="0"/>
              <a:t>Koska?</a:t>
            </a:r>
          </a:p>
          <a:p>
            <a:pPr lvl="2" eaLnBrk="1" hangingPunct="1"/>
            <a:r>
              <a:rPr lang="fi-FI" altLang="en-US" dirty="0"/>
              <a:t>kuinka nopeasti?</a:t>
            </a:r>
          </a:p>
          <a:p>
            <a:pPr lvl="2" eaLnBrk="1" hangingPunct="1"/>
            <a:r>
              <a:rPr lang="fi-FI" altLang="en-US" dirty="0"/>
              <a:t>toleranssi, aiempi käyttö?</a:t>
            </a:r>
            <a:endParaRPr lang="fi-FI" dirty="0"/>
          </a:p>
        </p:txBody>
      </p:sp>
      <p:pic>
        <p:nvPicPr>
          <p:cNvPr id="8" name="Kuva 1">
            <a:extLst>
              <a:ext uri="{FF2B5EF4-FFF2-40B4-BE49-F238E27FC236}">
                <a16:creationId xmlns:a16="http://schemas.microsoft.com/office/drawing/2014/main" id="{821D89EE-2FBD-D04B-49EC-B60E3B301BFF}"/>
              </a:ext>
            </a:extLst>
          </p:cNvPr>
          <p:cNvPicPr>
            <a:picLocks noChangeAspect="1"/>
          </p:cNvPicPr>
          <p:nvPr/>
        </p:nvPicPr>
        <p:blipFill>
          <a:blip r:embed="rId3"/>
          <a:stretch>
            <a:fillRect/>
          </a:stretch>
        </p:blipFill>
        <p:spPr>
          <a:xfrm>
            <a:off x="9392499" y="2673928"/>
            <a:ext cx="2492462" cy="2522134"/>
          </a:xfrm>
          <a:prstGeom prst="rect">
            <a:avLst/>
          </a:prstGeom>
        </p:spPr>
      </p:pic>
    </p:spTree>
    <p:extLst>
      <p:ext uri="{BB962C8B-B14F-4D97-AF65-F5344CB8AC3E}">
        <p14:creationId xmlns:p14="http://schemas.microsoft.com/office/powerpoint/2010/main" val="88582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2F778-1AE0-10FA-9CA0-26CD3FEB87D3}"/>
              </a:ext>
            </a:extLst>
          </p:cNvPr>
          <p:cNvSpPr>
            <a:spLocks noGrp="1"/>
          </p:cNvSpPr>
          <p:nvPr>
            <p:ph type="title"/>
          </p:nvPr>
        </p:nvSpPr>
        <p:spPr>
          <a:xfrm>
            <a:off x="838200" y="1202847"/>
            <a:ext cx="10515600" cy="1330490"/>
          </a:xfrm>
        </p:spPr>
        <p:txBody>
          <a:bodyPr/>
          <a:lstStyle/>
          <a:p>
            <a:r>
              <a:rPr lang="fi-FI" sz="3600" dirty="0"/>
              <a:t>Ilmoita läsnäolosi käymällä </a:t>
            </a:r>
            <a:r>
              <a:rPr lang="fi-FI" sz="3600" dirty="0" err="1"/>
              <a:t>täppäämällä</a:t>
            </a:r>
            <a:r>
              <a:rPr lang="fi-FI" sz="3600" dirty="0"/>
              <a:t> Lyytiin paikallaolosi!</a:t>
            </a:r>
          </a:p>
        </p:txBody>
      </p:sp>
      <p:sp>
        <p:nvSpPr>
          <p:cNvPr id="3" name="Tekstin paikkamerkki 2">
            <a:extLst>
              <a:ext uri="{FF2B5EF4-FFF2-40B4-BE49-F238E27FC236}">
                <a16:creationId xmlns:a16="http://schemas.microsoft.com/office/drawing/2014/main" id="{E55E0F5F-9B9A-A98A-5B95-60C041347435}"/>
              </a:ext>
            </a:extLst>
          </p:cNvPr>
          <p:cNvSpPr>
            <a:spLocks noGrp="1"/>
          </p:cNvSpPr>
          <p:nvPr>
            <p:ph type="body" sz="quarter" idx="11"/>
          </p:nvPr>
        </p:nvSpPr>
        <p:spPr>
          <a:xfrm>
            <a:off x="838200" y="3060388"/>
            <a:ext cx="10515600" cy="2944813"/>
          </a:xfrm>
        </p:spPr>
        <p:txBody>
          <a:bodyPr/>
          <a:lstStyle/>
          <a:p>
            <a:pPr marL="0" indent="0">
              <a:buNone/>
            </a:pPr>
            <a:r>
              <a:rPr lang="fi-FI" dirty="0">
                <a:hlinkClick r:id="rId3"/>
              </a:rPr>
              <a:t>https://www.lyyti.fi/questions/e204ebb226</a:t>
            </a:r>
            <a:endParaRPr lang="fi-FI" dirty="0"/>
          </a:p>
          <a:p>
            <a:pPr marL="0" indent="0">
              <a:buNone/>
            </a:pPr>
            <a:endParaRPr lang="fi-FI" dirty="0"/>
          </a:p>
          <a:p>
            <a:pPr marL="0" indent="0">
              <a:buNone/>
            </a:pPr>
            <a:endParaRPr lang="fi-FI" dirty="0"/>
          </a:p>
          <a:p>
            <a:pPr marL="0" indent="0">
              <a:buNone/>
            </a:pPr>
            <a:r>
              <a:rPr lang="fi-FI" dirty="0"/>
              <a:t>Muutoin et saa suoritusta kyseisestä osiosta!</a:t>
            </a:r>
          </a:p>
        </p:txBody>
      </p:sp>
    </p:spTree>
    <p:extLst>
      <p:ext uri="{BB962C8B-B14F-4D97-AF65-F5344CB8AC3E}">
        <p14:creationId xmlns:p14="http://schemas.microsoft.com/office/powerpoint/2010/main" val="1549201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838200" y="406844"/>
            <a:ext cx="9357157" cy="823912"/>
          </a:xfrm>
        </p:spPr>
        <p:txBody>
          <a:bodyPr/>
          <a:lstStyle/>
          <a:p>
            <a:r>
              <a:rPr lang="fi-FI" altLang="en-US" sz="2800" b="1" dirty="0"/>
              <a:t>Päihteitä käyttävän ihmisen yleistilan piirteitä</a:t>
            </a:r>
            <a:endParaRPr lang="en-GB" sz="2700" dirty="0"/>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861221" y="1661937"/>
            <a:ext cx="5678124" cy="3534125"/>
          </a:xfrm>
        </p:spPr>
        <p:txBody>
          <a:bodyPr/>
          <a:lstStyle/>
          <a:p>
            <a:pPr eaLnBrk="1" hangingPunct="1"/>
            <a:r>
              <a:rPr lang="fi-FI" altLang="en-US" dirty="0"/>
              <a:t>ihon lämpötilan muutokset, pistosjäljet, ihon ”laatu”</a:t>
            </a:r>
          </a:p>
          <a:p>
            <a:pPr eaLnBrk="1" hangingPunct="1"/>
            <a:r>
              <a:rPr lang="fi-FI" altLang="en-US" dirty="0"/>
              <a:t>silmät</a:t>
            </a:r>
          </a:p>
          <a:p>
            <a:pPr eaLnBrk="1" hangingPunct="1"/>
            <a:r>
              <a:rPr lang="fi-FI" altLang="en-US" dirty="0"/>
              <a:t>ravitsemus (liittyy esim. amfetamiinia käytettäessä syömisen laiminlyöntiin)</a:t>
            </a:r>
          </a:p>
          <a:p>
            <a:pPr eaLnBrk="1" hangingPunct="1"/>
            <a:r>
              <a:rPr lang="fi-FI" altLang="en-US" dirty="0"/>
              <a:t>asiakkaan omat tuntemukset ja kokemus aiemmista tilanteista</a:t>
            </a:r>
          </a:p>
          <a:p>
            <a:endParaRPr lang="fi-FI" dirty="0"/>
          </a:p>
        </p:txBody>
      </p:sp>
      <p:pic>
        <p:nvPicPr>
          <p:cNvPr id="7" name="Picture 4" descr="BD06493_">
            <a:extLst>
              <a:ext uri="{FF2B5EF4-FFF2-40B4-BE49-F238E27FC236}">
                <a16:creationId xmlns:a16="http://schemas.microsoft.com/office/drawing/2014/main" id="{2B997EAF-C806-EB16-F5C4-1D3D3A88F2D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6937542" y="2703512"/>
            <a:ext cx="3917950" cy="1450975"/>
          </a:xfrm>
          <a:prstGeom prst="rect">
            <a:avLst/>
          </a:prstGeom>
          <a:noFill/>
        </p:spPr>
      </p:pic>
    </p:spTree>
    <p:extLst>
      <p:ext uri="{BB962C8B-B14F-4D97-AF65-F5344CB8AC3E}">
        <p14:creationId xmlns:p14="http://schemas.microsoft.com/office/powerpoint/2010/main" val="20733499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504568" y="147642"/>
            <a:ext cx="9357157" cy="823912"/>
          </a:xfrm>
        </p:spPr>
        <p:txBody>
          <a:bodyPr/>
          <a:lstStyle/>
          <a:p>
            <a:r>
              <a:rPr lang="fi-FI" altLang="en-US" sz="2800" b="1" dirty="0"/>
              <a:t>Päihteet ja ensiapu oireiden mukaan</a:t>
            </a:r>
            <a:endParaRPr lang="en-GB" sz="2700" dirty="0"/>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838200" y="1336260"/>
            <a:ext cx="10873579" cy="4573971"/>
          </a:xfrm>
        </p:spPr>
        <p:txBody>
          <a:bodyPr/>
          <a:lstStyle/>
          <a:p>
            <a:pPr eaLnBrk="1" hangingPunct="1">
              <a:buFont typeface="Times" panose="02020603050405020304" pitchFamily="18" charset="0"/>
              <a:buNone/>
            </a:pPr>
            <a:r>
              <a:rPr lang="fi-FI" altLang="en-US" sz="1800" b="1" dirty="0"/>
              <a:t>HENGITYS</a:t>
            </a:r>
          </a:p>
          <a:p>
            <a:pPr eaLnBrk="1" hangingPunct="1"/>
            <a:r>
              <a:rPr lang="fi-FI" altLang="en-US" sz="1600" dirty="0"/>
              <a:t>Hengityksen vaikeutuminen on aina syy lisäavun hälyttämiselle.</a:t>
            </a:r>
          </a:p>
          <a:p>
            <a:pPr eaLnBrk="1" hangingPunct="1"/>
            <a:r>
              <a:rPr lang="fi-FI" altLang="en-US" sz="1600" dirty="0"/>
              <a:t>Vaikeutunut: pidä hengitystiet avoimena, soita 112, asento, jossa autettavan on helppo hengittää, tajuttoman kohdalla aina kylkiasento</a:t>
            </a:r>
          </a:p>
          <a:p>
            <a:pPr eaLnBrk="1" hangingPunct="1"/>
            <a:r>
              <a:rPr lang="fi-FI" altLang="en-US" sz="1600" dirty="0"/>
              <a:t>Lamaantunut: soita 112 ja aloita elvytys</a:t>
            </a:r>
          </a:p>
          <a:p>
            <a:pPr eaLnBrk="1" hangingPunct="1"/>
            <a:r>
              <a:rPr lang="fi-FI" altLang="en-US" sz="1600" dirty="0"/>
              <a:t>Kiihtynyt: rauhoittaminen,  jos hyperventilaatio eli ylihengittäminen: puhuttaminen, tarvittaessa 112 (taustalla voi olla myös esim. sydänperäinen syy!)</a:t>
            </a:r>
          </a:p>
          <a:p>
            <a:pPr eaLnBrk="1" hangingPunct="1">
              <a:buNone/>
            </a:pPr>
            <a:r>
              <a:rPr lang="fi-FI" altLang="en-US" sz="1800" b="1" dirty="0"/>
              <a:t>KOURISTUKSET</a:t>
            </a:r>
          </a:p>
          <a:p>
            <a:pPr eaLnBrk="1" hangingPunct="1"/>
            <a:r>
              <a:rPr lang="fi-FI" altLang="en-US" sz="1600" dirty="0"/>
              <a:t>Soita 112, suojaa päätä tukemalla käsin, turvaa hengitys ja käännä kylkiasentoon kouristusten mahdollistaessa</a:t>
            </a:r>
          </a:p>
          <a:p>
            <a:pPr eaLnBrk="1" hangingPunct="1"/>
            <a:r>
              <a:rPr lang="fi-FI" altLang="en-US" sz="1600" dirty="0"/>
              <a:t>Satunnainen tärinä voi johtua kylmyydestä, sokerin laskusta</a:t>
            </a:r>
          </a:p>
          <a:p>
            <a:pPr eaLnBrk="1" hangingPunct="1">
              <a:buFont typeface="Times" panose="02020603050405020304" pitchFamily="18" charset="0"/>
              <a:buNone/>
            </a:pPr>
            <a:r>
              <a:rPr lang="fi-FI" altLang="en-US" sz="1800" b="1" dirty="0"/>
              <a:t>KEHON LÄMMÖNSÄÄTELYN HÄIRIINTYMINEN </a:t>
            </a:r>
            <a:r>
              <a:rPr lang="fi-FI" altLang="en-US" sz="1400" dirty="0"/>
              <a:t>(esim. ekstaasin aiheuttama)</a:t>
            </a:r>
          </a:p>
          <a:p>
            <a:pPr eaLnBrk="1" hangingPunct="1"/>
            <a:r>
              <a:rPr lang="fi-FI" altLang="en-US" sz="1400" dirty="0"/>
              <a:t>”</a:t>
            </a:r>
            <a:r>
              <a:rPr lang="fi-FI" altLang="en-US" sz="1600" dirty="0"/>
              <a:t>ylikuumeneminen”: viileys, kosteat pyyhkeet, nestettä tajuissaan olevalle</a:t>
            </a:r>
          </a:p>
          <a:p>
            <a:pPr eaLnBrk="1" hangingPunct="1"/>
            <a:r>
              <a:rPr lang="fi-FI" altLang="en-US" sz="1600" dirty="0"/>
              <a:t>”alilämpö”: pidä lämpimänä, kääri peittoihin (avaruuslakana), lämmintä juomaa mikäli autettava ei oksenna</a:t>
            </a:r>
          </a:p>
          <a:p>
            <a:endParaRPr lang="fi-FI" dirty="0"/>
          </a:p>
        </p:txBody>
      </p:sp>
    </p:spTree>
    <p:extLst>
      <p:ext uri="{BB962C8B-B14F-4D97-AF65-F5344CB8AC3E}">
        <p14:creationId xmlns:p14="http://schemas.microsoft.com/office/powerpoint/2010/main" val="3496663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659210" y="802006"/>
            <a:ext cx="10873579" cy="3534125"/>
          </a:xfrm>
        </p:spPr>
        <p:txBody>
          <a:bodyPr/>
          <a:lstStyle/>
          <a:p>
            <a:pPr eaLnBrk="1" hangingPunct="1">
              <a:buNone/>
            </a:pPr>
            <a:r>
              <a:rPr lang="fi-FI" altLang="en-US" sz="2000" b="1" dirty="0"/>
              <a:t>MAHDOLLINEN VERENSOKERIN LASKU</a:t>
            </a:r>
          </a:p>
          <a:p>
            <a:pPr eaLnBrk="1" hangingPunct="1"/>
            <a:r>
              <a:rPr lang="fi-FI" altLang="en-US" sz="2000" dirty="0"/>
              <a:t>Sokeripitoisen ravinnon antaminen, esim. 5-6 sokerinpalaa</a:t>
            </a:r>
          </a:p>
          <a:p>
            <a:pPr eaLnBrk="1" hangingPunct="1"/>
            <a:r>
              <a:rPr lang="fi-FI" altLang="en-US" sz="2000" dirty="0"/>
              <a:t>Tyypillistä erityisesti nuorilla, joille annetaan sokeripitoista juotavaa, jos pystyvät hyvin nielemään.</a:t>
            </a:r>
          </a:p>
          <a:p>
            <a:pPr eaLnBrk="1" hangingPunct="1">
              <a:buNone/>
            </a:pPr>
            <a:r>
              <a:rPr lang="fi-FI" altLang="en-US" sz="2000" b="1" dirty="0"/>
              <a:t>OKSENTELU JA RIPULOINTI</a:t>
            </a:r>
          </a:p>
          <a:p>
            <a:pPr eaLnBrk="1" hangingPunct="1"/>
            <a:r>
              <a:rPr lang="fi-FI" altLang="en-US" sz="2000" dirty="0"/>
              <a:t>nesteytys (suola ja sokeri) ja tajunnan laskiessa kylkiasento, 112</a:t>
            </a:r>
          </a:p>
          <a:p>
            <a:pPr eaLnBrk="1" hangingPunct="1"/>
            <a:endParaRPr lang="fi-FI" altLang="en-US" sz="1800" dirty="0"/>
          </a:p>
          <a:p>
            <a:pPr eaLnBrk="1" hangingPunct="1">
              <a:buNone/>
            </a:pPr>
            <a:endParaRPr lang="fi-FI" altLang="en-US" sz="1200" b="1" i="1" dirty="0"/>
          </a:p>
          <a:p>
            <a:pPr eaLnBrk="1" hangingPunct="1">
              <a:buNone/>
            </a:pPr>
            <a:r>
              <a:rPr lang="fi-FI" altLang="en-US" sz="1800" b="1" i="1" dirty="0"/>
              <a:t>KAIKKEIN TÄRKEIN:</a:t>
            </a:r>
          </a:p>
          <a:p>
            <a:pPr eaLnBrk="1" hangingPunct="1">
              <a:buNone/>
            </a:pPr>
            <a:r>
              <a:rPr lang="fi-FI" altLang="en-US" sz="1800" b="1" i="1" dirty="0"/>
              <a:t>	HENKEÄ UHKAAVASSA TILASSA OLEVAN AUTETTAVAN KOHDALLA LISÄAVUN HÄLYTTÄMINEN JA HENGITYKSEN JA VERENKIERRON TURVAAMINEN, PERUSELINTOIMINTOJEN SEURANTA JA TIETOJEN KERÄÄMINEN</a:t>
            </a:r>
          </a:p>
          <a:p>
            <a:pPr eaLnBrk="1" hangingPunct="1">
              <a:buNone/>
            </a:pPr>
            <a:r>
              <a:rPr lang="fi-FI" altLang="en-US" sz="1800" b="1" i="1" dirty="0"/>
              <a:t>	HÄTÄKESKUS 112, MYRKYTYSTIETOKESKUS </a:t>
            </a:r>
            <a:r>
              <a:rPr lang="fi-FI" altLang="fi-FI" sz="1800" b="1" dirty="0">
                <a:solidFill>
                  <a:srgbClr val="333333"/>
                </a:solidFill>
              </a:rPr>
              <a:t>0800 147 111</a:t>
            </a:r>
            <a:endParaRPr lang="fi-FI" altLang="en-US" sz="1800" b="1" i="1" dirty="0"/>
          </a:p>
        </p:txBody>
      </p:sp>
    </p:spTree>
    <p:extLst>
      <p:ext uri="{BB962C8B-B14F-4D97-AF65-F5344CB8AC3E}">
        <p14:creationId xmlns:p14="http://schemas.microsoft.com/office/powerpoint/2010/main" val="1585845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838200" y="157462"/>
            <a:ext cx="9357157" cy="823912"/>
          </a:xfrm>
        </p:spPr>
        <p:txBody>
          <a:bodyPr/>
          <a:lstStyle/>
          <a:p>
            <a:r>
              <a:rPr lang="fi-FI" altLang="en-US" sz="2800" b="1" dirty="0"/>
              <a:t>Päihteet ja ensiapu, erityispiirteitä </a:t>
            </a:r>
            <a:endParaRPr lang="en-GB" sz="2700" dirty="0"/>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584616" y="1220601"/>
            <a:ext cx="11317574" cy="3534125"/>
          </a:xfrm>
        </p:spPr>
        <p:txBody>
          <a:bodyPr/>
          <a:lstStyle/>
          <a:p>
            <a:pPr eaLnBrk="1" hangingPunct="1">
              <a:lnSpc>
                <a:spcPct val="95000"/>
              </a:lnSpc>
              <a:buNone/>
            </a:pPr>
            <a:r>
              <a:rPr lang="fi-FI" altLang="en-US" sz="1800" b="1" dirty="0"/>
              <a:t>SUUN KAUTTA KÄYTETYT, EI-SYÖVYTTÄVÄT MYRKYLLISET AINEET (ESIM. LÄÄKKEET):</a:t>
            </a:r>
          </a:p>
          <a:p>
            <a:pPr eaLnBrk="1" hangingPunct="1">
              <a:lnSpc>
                <a:spcPct val="95000"/>
              </a:lnSpc>
            </a:pPr>
            <a:r>
              <a:rPr lang="fi-FI" altLang="en-US" sz="1800" dirty="0"/>
              <a:t>Lääkehiiltä pakkauksen ohjeen mukaan, kun autettava on tajuissaan eikä kouristele. Ei toimi alkoholiin.</a:t>
            </a:r>
          </a:p>
          <a:p>
            <a:pPr eaLnBrk="1" hangingPunct="1">
              <a:lnSpc>
                <a:spcPct val="95000"/>
              </a:lnSpc>
            </a:pPr>
            <a:r>
              <a:rPr lang="fi-FI" altLang="en-US" sz="1800" dirty="0"/>
              <a:t>Eri lääkkeillä eri riskit. Yhteiskäyttö: lisää tai vähentää muiden lääkkeiden vaikutuksia, aiheuttaa yllättäviä yhteisvaikutuksia.</a:t>
            </a:r>
          </a:p>
          <a:p>
            <a:pPr eaLnBrk="1" hangingPunct="1">
              <a:lnSpc>
                <a:spcPct val="95000"/>
              </a:lnSpc>
            </a:pPr>
            <a:r>
              <a:rPr lang="fi-FI" altLang="en-US" sz="1800" dirty="0"/>
              <a:t>Ohjeita myrkytystietokeskuksesta (puh. </a:t>
            </a:r>
            <a:r>
              <a:rPr lang="fi-FI" altLang="fi-FI" sz="1800" dirty="0">
                <a:solidFill>
                  <a:srgbClr val="333333"/>
                </a:solidFill>
              </a:rPr>
              <a:t>0800 147 111)</a:t>
            </a:r>
            <a:endParaRPr lang="fi-FI" altLang="en-US" sz="1800" dirty="0"/>
          </a:p>
          <a:p>
            <a:pPr eaLnBrk="1" hangingPunct="1">
              <a:lnSpc>
                <a:spcPct val="95000"/>
              </a:lnSpc>
              <a:buFont typeface="Times" panose="02020603050405020304" pitchFamily="18" charset="0"/>
              <a:buNone/>
            </a:pPr>
            <a:r>
              <a:rPr lang="fi-FI" altLang="en-US" sz="1800" b="1" dirty="0"/>
              <a:t>ALKOHOLI: (</a:t>
            </a:r>
            <a:r>
              <a:rPr lang="fi-FI" altLang="en-US" sz="1800" dirty="0"/>
              <a:t>Imeytyy n. 20 min.) </a:t>
            </a:r>
          </a:p>
          <a:p>
            <a:pPr eaLnBrk="1" hangingPunct="1">
              <a:lnSpc>
                <a:spcPct val="95000"/>
              </a:lnSpc>
            </a:pPr>
            <a:r>
              <a:rPr lang="fi-FI" altLang="en-US" sz="1800" dirty="0"/>
              <a:t>Rauhoita, sokeripitoista juotavaa, kylkiasento (vasen) ja tarkkailu.</a:t>
            </a:r>
          </a:p>
          <a:p>
            <a:pPr eaLnBrk="1" hangingPunct="1">
              <a:lnSpc>
                <a:spcPct val="95000"/>
              </a:lnSpc>
              <a:buFont typeface="Times" panose="02020603050405020304" pitchFamily="18" charset="0"/>
              <a:buNone/>
            </a:pPr>
            <a:r>
              <a:rPr lang="fi-FI" altLang="en-US" sz="1800" b="1" dirty="0"/>
              <a:t>AMFETAMIINI:</a:t>
            </a:r>
          </a:p>
          <a:p>
            <a:pPr eaLnBrk="1" hangingPunct="1">
              <a:lnSpc>
                <a:spcPct val="95000"/>
              </a:lnSpc>
            </a:pPr>
            <a:r>
              <a:rPr lang="fi-FI" altLang="en-US" sz="1800" dirty="0"/>
              <a:t>Muista viestittää, että et ole uhka! Rauhoittaminen, rauhallinen ympäristö, nestettä...</a:t>
            </a:r>
          </a:p>
          <a:p>
            <a:pPr eaLnBrk="1" hangingPunct="1">
              <a:lnSpc>
                <a:spcPct val="95000"/>
              </a:lnSpc>
            </a:pPr>
            <a:r>
              <a:rPr lang="fi-FI" altLang="en-US" sz="1800" dirty="0"/>
              <a:t>Huomioi mahdollisuus hyperventilaatioon, sydämen rytmihäiriöihin, aivoverenvuotoon, kouristeluun, psykoosiin </a:t>
            </a:r>
          </a:p>
          <a:p>
            <a:pPr marL="0" indent="0" eaLnBrk="1" hangingPunct="1">
              <a:lnSpc>
                <a:spcPct val="95000"/>
              </a:lnSpc>
              <a:buNone/>
            </a:pPr>
            <a:r>
              <a:rPr lang="fi-FI" altLang="en-US" sz="1800" b="1" dirty="0"/>
              <a:t>EXTACY</a:t>
            </a:r>
            <a:r>
              <a:rPr lang="fi-FI" altLang="en-US" sz="1800" dirty="0"/>
              <a:t>: </a:t>
            </a:r>
          </a:p>
          <a:p>
            <a:pPr eaLnBrk="1" hangingPunct="1">
              <a:lnSpc>
                <a:spcPct val="95000"/>
              </a:lnSpc>
            </a:pPr>
            <a:r>
              <a:rPr lang="fi-FI" altLang="en-US" sz="1800" dirty="0"/>
              <a:t>Jäähdytys, rauhoitus, nesteytys... Muista erityispiirteet ”ylikuumeneminen” ja mahdollinen nestehukka</a:t>
            </a:r>
          </a:p>
          <a:p>
            <a:pPr eaLnBrk="1" hangingPunct="1">
              <a:lnSpc>
                <a:spcPct val="95000"/>
              </a:lnSpc>
              <a:buFont typeface="Times" panose="02020603050405020304" pitchFamily="18" charset="0"/>
              <a:buNone/>
            </a:pPr>
            <a:endParaRPr lang="fi-FI" sz="1600" dirty="0"/>
          </a:p>
        </p:txBody>
      </p:sp>
    </p:spTree>
    <p:extLst>
      <p:ext uri="{BB962C8B-B14F-4D97-AF65-F5344CB8AC3E}">
        <p14:creationId xmlns:p14="http://schemas.microsoft.com/office/powerpoint/2010/main" val="22166144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AA7F77-AE53-D3E7-3743-0BA5B24DF93A}"/>
              </a:ext>
            </a:extLst>
          </p:cNvPr>
          <p:cNvSpPr>
            <a:spLocks noGrp="1"/>
          </p:cNvSpPr>
          <p:nvPr>
            <p:ph type="title"/>
          </p:nvPr>
        </p:nvSpPr>
        <p:spPr>
          <a:xfrm>
            <a:off x="583367" y="824192"/>
            <a:ext cx="10515600" cy="781750"/>
          </a:xfrm>
        </p:spPr>
        <p:txBody>
          <a:bodyPr/>
          <a:lstStyle/>
          <a:p>
            <a:r>
              <a:rPr lang="fi-FI" dirty="0"/>
              <a:t>Päihteet ja ensiapu, huomioitavaa</a:t>
            </a:r>
          </a:p>
        </p:txBody>
      </p:sp>
      <p:sp>
        <p:nvSpPr>
          <p:cNvPr id="3" name="Tekstin paikkamerkki 2">
            <a:extLst>
              <a:ext uri="{FF2B5EF4-FFF2-40B4-BE49-F238E27FC236}">
                <a16:creationId xmlns:a16="http://schemas.microsoft.com/office/drawing/2014/main" id="{7819C898-5D29-5E56-2746-E60404B42C74}"/>
              </a:ext>
            </a:extLst>
          </p:cNvPr>
          <p:cNvSpPr>
            <a:spLocks noGrp="1"/>
          </p:cNvSpPr>
          <p:nvPr>
            <p:ph type="body" sz="quarter" idx="11"/>
          </p:nvPr>
        </p:nvSpPr>
        <p:spPr>
          <a:xfrm>
            <a:off x="958121" y="1865486"/>
            <a:ext cx="10515600" cy="2944813"/>
          </a:xfrm>
        </p:spPr>
        <p:txBody>
          <a:bodyPr/>
          <a:lstStyle/>
          <a:p>
            <a:pPr eaLnBrk="1" hangingPunct="1">
              <a:lnSpc>
                <a:spcPct val="95000"/>
              </a:lnSpc>
              <a:buFont typeface="Times" panose="02020603050405020304" pitchFamily="18" charset="0"/>
              <a:buNone/>
            </a:pPr>
            <a:r>
              <a:rPr lang="fi-FI" altLang="en-US" sz="2400" b="1" dirty="0"/>
              <a:t>LSD: </a:t>
            </a:r>
            <a:r>
              <a:rPr lang="fi-FI" altLang="en-US" sz="2400" dirty="0"/>
              <a:t>Aiheuttaa minän jakautumista ja psykoottisuutta.</a:t>
            </a:r>
          </a:p>
          <a:p>
            <a:pPr eaLnBrk="1" hangingPunct="1">
              <a:lnSpc>
                <a:spcPct val="95000"/>
              </a:lnSpc>
              <a:buNone/>
            </a:pPr>
            <a:r>
              <a:rPr lang="fi-FI" altLang="en-US" sz="2400" b="1" dirty="0"/>
              <a:t>KANNABIS: </a:t>
            </a:r>
            <a:r>
              <a:rPr lang="fi-FI" altLang="en-US" sz="2400" dirty="0"/>
              <a:t>Äkillinen sekavuus, paniikki, hyperventilaatio, (psykoottisuus) </a:t>
            </a:r>
          </a:p>
          <a:p>
            <a:pPr eaLnBrk="1" hangingPunct="1">
              <a:lnSpc>
                <a:spcPct val="95000"/>
              </a:lnSpc>
              <a:buFont typeface="Times" panose="02020603050405020304" pitchFamily="18" charset="0"/>
              <a:buNone/>
            </a:pPr>
            <a:r>
              <a:rPr lang="fi-FI" altLang="en-US" sz="2400" b="1" dirty="0"/>
              <a:t>OPIAATIT: </a:t>
            </a:r>
            <a:r>
              <a:rPr lang="fi-FI" altLang="en-US" sz="2400" dirty="0"/>
              <a:t>Keuhkopöhö, verenpaineen lasku, hengityslama (</a:t>
            </a:r>
            <a:r>
              <a:rPr lang="fi-FI" altLang="en-US" sz="2400" dirty="0" err="1"/>
              <a:t>naloksoni</a:t>
            </a:r>
            <a:r>
              <a:rPr lang="fi-FI" altLang="en-US" sz="2400" dirty="0"/>
              <a:t> vasta-aine), tajuttomuus </a:t>
            </a:r>
          </a:p>
          <a:p>
            <a:pPr eaLnBrk="1" hangingPunct="1">
              <a:lnSpc>
                <a:spcPct val="95000"/>
              </a:lnSpc>
              <a:buFont typeface="Times" panose="02020603050405020304" pitchFamily="18" charset="0"/>
              <a:buNone/>
            </a:pPr>
            <a:r>
              <a:rPr lang="fi-FI" altLang="en-US" sz="2400" b="1" dirty="0"/>
              <a:t>SIENET: </a:t>
            </a:r>
            <a:r>
              <a:rPr lang="fi-FI" altLang="en-US" sz="2400" dirty="0"/>
              <a:t>Aina hoitoon sisäelinvaurioiden minimoimiseksi. Selvitä taustaa.</a:t>
            </a:r>
          </a:p>
          <a:p>
            <a:pPr eaLnBrk="1" hangingPunct="1">
              <a:lnSpc>
                <a:spcPct val="95000"/>
              </a:lnSpc>
              <a:buFont typeface="Times" panose="02020603050405020304" pitchFamily="18" charset="0"/>
              <a:buNone/>
            </a:pPr>
            <a:r>
              <a:rPr lang="fi-FI" altLang="en-US" sz="2400" b="1" dirty="0"/>
              <a:t>IMPPAUS:</a:t>
            </a:r>
          </a:p>
          <a:p>
            <a:pPr eaLnBrk="1" hangingPunct="1">
              <a:lnSpc>
                <a:spcPct val="95000"/>
              </a:lnSpc>
            </a:pPr>
            <a:r>
              <a:rPr lang="fi-FI" altLang="en-US" sz="2400" dirty="0"/>
              <a:t>Hapenpuute, rytmihäiriöt, hengityslama, psykoottisuus, kurkunpään spasmi...</a:t>
            </a:r>
          </a:p>
          <a:p>
            <a:pPr eaLnBrk="1" hangingPunct="1">
              <a:lnSpc>
                <a:spcPct val="95000"/>
              </a:lnSpc>
            </a:pPr>
            <a:r>
              <a:rPr lang="fi-FI" altLang="en-US" sz="2400" dirty="0"/>
              <a:t>Raitis ilma, rauhoittaminen (ei saa pelästyttää)... Huomioi tulenarkuus</a:t>
            </a:r>
            <a:endParaRPr lang="fi-FI" dirty="0"/>
          </a:p>
        </p:txBody>
      </p:sp>
    </p:spTree>
    <p:extLst>
      <p:ext uri="{BB962C8B-B14F-4D97-AF65-F5344CB8AC3E}">
        <p14:creationId xmlns:p14="http://schemas.microsoft.com/office/powerpoint/2010/main" val="37512916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838200" y="157462"/>
            <a:ext cx="9357157" cy="823912"/>
          </a:xfrm>
        </p:spPr>
        <p:txBody>
          <a:bodyPr/>
          <a:lstStyle/>
          <a:p>
            <a:r>
              <a:rPr lang="fi-FI" altLang="en-US" sz="2800" b="1" dirty="0"/>
              <a:t>PÄIHTYNEEN IHMISEN FYYSINEN KOHTAAMINEN</a:t>
            </a:r>
            <a:endParaRPr lang="en-GB" sz="2700" dirty="0"/>
          </a:p>
        </p:txBody>
      </p:sp>
      <p:sp>
        <p:nvSpPr>
          <p:cNvPr id="6" name="Rectangle 3">
            <a:extLst>
              <a:ext uri="{FF2B5EF4-FFF2-40B4-BE49-F238E27FC236}">
                <a16:creationId xmlns:a16="http://schemas.microsoft.com/office/drawing/2014/main" id="{6BBA347C-71C5-F458-911C-59D1CF796BC3}"/>
              </a:ext>
            </a:extLst>
          </p:cNvPr>
          <p:cNvSpPr>
            <a:spLocks noChangeArrowheads="1"/>
          </p:cNvSpPr>
          <p:nvPr/>
        </p:nvSpPr>
        <p:spPr bwMode="auto">
          <a:xfrm>
            <a:off x="1995941" y="1101612"/>
            <a:ext cx="2663825" cy="691357"/>
          </a:xfrm>
          <a:prstGeom prst="rect">
            <a:avLst/>
          </a:prstGeom>
          <a:solidFill>
            <a:schemeClr val="bg1"/>
          </a:solidFill>
          <a:ln w="9525">
            <a:solidFill>
              <a:schemeClr val="tx1"/>
            </a:solidFill>
            <a:miter lim="800000"/>
            <a:headEnd/>
            <a:tailEnd/>
          </a:ln>
        </p:spPr>
        <p:txBody>
          <a:bodyPr wrap="none" lIns="91424" tIns="45712" rIns="91424" bIns="45712" anchor="ctr"/>
          <a:lstStyle>
            <a:lvl1pPr marL="342900" indent="-342900">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r>
              <a:rPr lang="fi-FI" altLang="en-US" sz="1800" dirty="0"/>
              <a:t>TURVALLINEN</a:t>
            </a:r>
            <a:br>
              <a:rPr lang="fi-FI" altLang="en-US" sz="1800" dirty="0"/>
            </a:br>
            <a:r>
              <a:rPr lang="fi-FI" altLang="en-US" sz="1800" dirty="0"/>
              <a:t>LÄHESTYMINEN</a:t>
            </a:r>
          </a:p>
        </p:txBody>
      </p:sp>
      <p:sp>
        <p:nvSpPr>
          <p:cNvPr id="7" name="Line 4">
            <a:extLst>
              <a:ext uri="{FF2B5EF4-FFF2-40B4-BE49-F238E27FC236}">
                <a16:creationId xmlns:a16="http://schemas.microsoft.com/office/drawing/2014/main" id="{88D71198-A0BD-8F1A-71F1-E29809D6A7C5}"/>
              </a:ext>
            </a:extLst>
          </p:cNvPr>
          <p:cNvSpPr>
            <a:spLocks noChangeShapeType="1"/>
          </p:cNvSpPr>
          <p:nvPr/>
        </p:nvSpPr>
        <p:spPr bwMode="auto">
          <a:xfrm>
            <a:off x="3152549" y="1825076"/>
            <a:ext cx="0" cy="2904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8" name="Rectangle 5">
            <a:extLst>
              <a:ext uri="{FF2B5EF4-FFF2-40B4-BE49-F238E27FC236}">
                <a16:creationId xmlns:a16="http://schemas.microsoft.com/office/drawing/2014/main" id="{6F0FBB2C-1E19-1AC2-76F4-5210A580AACE}"/>
              </a:ext>
            </a:extLst>
          </p:cNvPr>
          <p:cNvSpPr>
            <a:spLocks noChangeArrowheads="1"/>
          </p:cNvSpPr>
          <p:nvPr/>
        </p:nvSpPr>
        <p:spPr bwMode="auto">
          <a:xfrm>
            <a:off x="1976212" y="2115571"/>
            <a:ext cx="2663825" cy="57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4" tIns="45712" rIns="91424" bIns="45712" anchor="ct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algn="ctr" eaLnBrk="1" hangingPunct="1">
              <a:spcBef>
                <a:spcPct val="0"/>
              </a:spcBef>
              <a:buClrTx/>
              <a:buFontTx/>
              <a:buNone/>
            </a:pPr>
            <a:r>
              <a:rPr lang="fi-FI" altLang="en-US" sz="1800"/>
              <a:t> HERÄTELTÄVISSÄ?</a:t>
            </a:r>
          </a:p>
        </p:txBody>
      </p:sp>
      <p:sp>
        <p:nvSpPr>
          <p:cNvPr id="9" name="Rectangle 6">
            <a:extLst>
              <a:ext uri="{FF2B5EF4-FFF2-40B4-BE49-F238E27FC236}">
                <a16:creationId xmlns:a16="http://schemas.microsoft.com/office/drawing/2014/main" id="{0B189492-CB8D-CBB2-2264-2B2686A9EBF2}"/>
              </a:ext>
            </a:extLst>
          </p:cNvPr>
          <p:cNvSpPr>
            <a:spLocks noChangeArrowheads="1"/>
          </p:cNvSpPr>
          <p:nvPr/>
        </p:nvSpPr>
        <p:spPr bwMode="auto">
          <a:xfrm>
            <a:off x="1920876" y="2978150"/>
            <a:ext cx="2735262" cy="8120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4" tIns="45712" rIns="91424" bIns="45712" anchor="ct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algn="ctr" eaLnBrk="1" hangingPunct="1">
              <a:spcBef>
                <a:spcPct val="0"/>
              </a:spcBef>
              <a:buClrTx/>
              <a:buFontTx/>
              <a:buNone/>
            </a:pPr>
            <a:br>
              <a:rPr lang="fi-FI" altLang="en-US" sz="1800" dirty="0"/>
            </a:br>
            <a:r>
              <a:rPr lang="fi-FI" altLang="en-US" sz="1800" dirty="0"/>
              <a:t>HÄLYTÄ LISÄAPU</a:t>
            </a:r>
          </a:p>
          <a:p>
            <a:pPr algn="ctr" eaLnBrk="1" hangingPunct="1">
              <a:spcBef>
                <a:spcPct val="0"/>
              </a:spcBef>
              <a:buClrTx/>
              <a:buFontTx/>
              <a:buChar char="•"/>
            </a:pPr>
            <a:r>
              <a:rPr lang="fi-FI" altLang="en-US" sz="1800" dirty="0"/>
              <a:t> 112</a:t>
            </a:r>
          </a:p>
          <a:p>
            <a:pPr algn="ctr" eaLnBrk="1" hangingPunct="1">
              <a:spcBef>
                <a:spcPct val="0"/>
              </a:spcBef>
              <a:buClrTx/>
              <a:buFontTx/>
              <a:buNone/>
            </a:pPr>
            <a:endParaRPr lang="fi-FI" altLang="en-US" sz="1800" dirty="0"/>
          </a:p>
        </p:txBody>
      </p:sp>
      <p:sp>
        <p:nvSpPr>
          <p:cNvPr id="10" name="Line 7">
            <a:extLst>
              <a:ext uri="{FF2B5EF4-FFF2-40B4-BE49-F238E27FC236}">
                <a16:creationId xmlns:a16="http://schemas.microsoft.com/office/drawing/2014/main" id="{33F481B0-B0FA-1AC7-F2CE-7BE03FF4165C}"/>
              </a:ext>
            </a:extLst>
          </p:cNvPr>
          <p:cNvSpPr>
            <a:spLocks noChangeShapeType="1"/>
          </p:cNvSpPr>
          <p:nvPr/>
        </p:nvSpPr>
        <p:spPr bwMode="auto">
          <a:xfrm>
            <a:off x="3152549" y="2689225"/>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11" name="Line 8">
            <a:extLst>
              <a:ext uri="{FF2B5EF4-FFF2-40B4-BE49-F238E27FC236}">
                <a16:creationId xmlns:a16="http://schemas.microsoft.com/office/drawing/2014/main" id="{CD848F2A-F0CC-0763-5C7C-217562D5B956}"/>
              </a:ext>
            </a:extLst>
          </p:cNvPr>
          <p:cNvSpPr>
            <a:spLocks noChangeShapeType="1"/>
          </p:cNvSpPr>
          <p:nvPr/>
        </p:nvSpPr>
        <p:spPr bwMode="auto">
          <a:xfrm flipV="1">
            <a:off x="4656138" y="1701800"/>
            <a:ext cx="1871662"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12" name="Text Box 9">
            <a:extLst>
              <a:ext uri="{FF2B5EF4-FFF2-40B4-BE49-F238E27FC236}">
                <a16:creationId xmlns:a16="http://schemas.microsoft.com/office/drawing/2014/main" id="{F3DE9255-75B2-3B5A-AC97-5A5812D358EF}"/>
              </a:ext>
            </a:extLst>
          </p:cNvPr>
          <p:cNvSpPr txBox="1">
            <a:spLocks noChangeArrowheads="1"/>
          </p:cNvSpPr>
          <p:nvPr/>
        </p:nvSpPr>
        <p:spPr bwMode="auto">
          <a:xfrm>
            <a:off x="3191669" y="2677790"/>
            <a:ext cx="400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r>
              <a:rPr lang="fi-FI" altLang="en-US" sz="1200" dirty="0"/>
              <a:t>EI</a:t>
            </a:r>
          </a:p>
        </p:txBody>
      </p:sp>
      <p:sp>
        <p:nvSpPr>
          <p:cNvPr id="13" name="Text Box 10">
            <a:extLst>
              <a:ext uri="{FF2B5EF4-FFF2-40B4-BE49-F238E27FC236}">
                <a16:creationId xmlns:a16="http://schemas.microsoft.com/office/drawing/2014/main" id="{792E500F-B7AB-8A05-5680-EE48EBB1EB14}"/>
              </a:ext>
            </a:extLst>
          </p:cNvPr>
          <p:cNvSpPr txBox="1">
            <a:spLocks noChangeArrowheads="1"/>
          </p:cNvSpPr>
          <p:nvPr/>
        </p:nvSpPr>
        <p:spPr bwMode="auto">
          <a:xfrm>
            <a:off x="5159376" y="1628775"/>
            <a:ext cx="657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r>
              <a:rPr lang="fi-FI" altLang="en-US" sz="1200"/>
              <a:t>KYLLÄ</a:t>
            </a:r>
          </a:p>
        </p:txBody>
      </p:sp>
      <p:sp>
        <p:nvSpPr>
          <p:cNvPr id="14" name="Rectangle 11">
            <a:extLst>
              <a:ext uri="{FF2B5EF4-FFF2-40B4-BE49-F238E27FC236}">
                <a16:creationId xmlns:a16="http://schemas.microsoft.com/office/drawing/2014/main" id="{5FE152FB-F870-66A9-E535-EB949F2FA537}"/>
              </a:ext>
            </a:extLst>
          </p:cNvPr>
          <p:cNvSpPr>
            <a:spLocks noChangeArrowheads="1"/>
          </p:cNvSpPr>
          <p:nvPr/>
        </p:nvSpPr>
        <p:spPr bwMode="auto">
          <a:xfrm>
            <a:off x="6527800" y="1362076"/>
            <a:ext cx="3671888" cy="1490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4" tIns="45712" rIns="91424" bIns="45712" anchor="ct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algn="ctr" eaLnBrk="1" hangingPunct="1">
              <a:spcBef>
                <a:spcPct val="0"/>
              </a:spcBef>
              <a:buClrTx/>
              <a:buFontTx/>
              <a:buNone/>
            </a:pPr>
            <a:r>
              <a:rPr lang="fi-FI" altLang="en-US" sz="1800"/>
              <a:t>ERITYISPIIRTEET</a:t>
            </a:r>
          </a:p>
          <a:p>
            <a:pPr algn="ctr" eaLnBrk="1" hangingPunct="1">
              <a:spcBef>
                <a:spcPct val="0"/>
              </a:spcBef>
              <a:buClrTx/>
              <a:buFontTx/>
              <a:buChar char="•"/>
            </a:pPr>
            <a:r>
              <a:rPr lang="fi-FI" altLang="en-US" sz="1800"/>
              <a:t>Mitä on käyttänyt</a:t>
            </a:r>
          </a:p>
          <a:p>
            <a:pPr algn="ctr" eaLnBrk="1" hangingPunct="1">
              <a:spcBef>
                <a:spcPct val="0"/>
              </a:spcBef>
              <a:buClrTx/>
              <a:buFontTx/>
              <a:buChar char="•"/>
            </a:pPr>
            <a:r>
              <a:rPr lang="fi-FI" altLang="en-US" sz="1800"/>
              <a:t>Milloin on ottanut</a:t>
            </a:r>
          </a:p>
          <a:p>
            <a:pPr algn="ctr" eaLnBrk="1" hangingPunct="1">
              <a:spcBef>
                <a:spcPct val="0"/>
              </a:spcBef>
              <a:buClrTx/>
              <a:buFontTx/>
              <a:buChar char="•"/>
            </a:pPr>
            <a:r>
              <a:rPr lang="fi-FI" altLang="en-US" sz="1800"/>
              <a:t>Onko käyttänyt aikaisemmin</a:t>
            </a:r>
          </a:p>
          <a:p>
            <a:pPr algn="ctr" eaLnBrk="1" hangingPunct="1">
              <a:spcBef>
                <a:spcPct val="0"/>
              </a:spcBef>
              <a:buClrTx/>
              <a:buFontTx/>
              <a:buChar char="•"/>
            </a:pPr>
            <a:r>
              <a:rPr lang="fi-FI" altLang="en-US" sz="1800"/>
              <a:t>Muita sairauksia</a:t>
            </a:r>
          </a:p>
        </p:txBody>
      </p:sp>
      <p:sp>
        <p:nvSpPr>
          <p:cNvPr id="15" name="Line 12">
            <a:extLst>
              <a:ext uri="{FF2B5EF4-FFF2-40B4-BE49-F238E27FC236}">
                <a16:creationId xmlns:a16="http://schemas.microsoft.com/office/drawing/2014/main" id="{C6D345A1-3026-BE4D-F57A-D9959422455C}"/>
              </a:ext>
            </a:extLst>
          </p:cNvPr>
          <p:cNvSpPr>
            <a:spLocks noChangeShapeType="1"/>
          </p:cNvSpPr>
          <p:nvPr/>
        </p:nvSpPr>
        <p:spPr bwMode="auto">
          <a:xfrm>
            <a:off x="3124200" y="3790157"/>
            <a:ext cx="0" cy="190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16" name="Text Box 14">
            <a:extLst>
              <a:ext uri="{FF2B5EF4-FFF2-40B4-BE49-F238E27FC236}">
                <a16:creationId xmlns:a16="http://schemas.microsoft.com/office/drawing/2014/main" id="{89577ECB-F7E8-FA88-5582-5FAEA588C63F}"/>
              </a:ext>
            </a:extLst>
          </p:cNvPr>
          <p:cNvSpPr txBox="1">
            <a:spLocks noChangeArrowheads="1"/>
          </p:cNvSpPr>
          <p:nvPr/>
        </p:nvSpPr>
        <p:spPr bwMode="auto">
          <a:xfrm>
            <a:off x="1938023" y="3953198"/>
            <a:ext cx="2655823" cy="28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r>
              <a:rPr lang="fi-FI" altLang="en-US" sz="1250" dirty="0"/>
              <a:t>HENGITTÄÄKÖ NORMAALISTI?</a:t>
            </a:r>
          </a:p>
        </p:txBody>
      </p:sp>
      <p:sp>
        <p:nvSpPr>
          <p:cNvPr id="17" name="Rectangle 15">
            <a:extLst>
              <a:ext uri="{FF2B5EF4-FFF2-40B4-BE49-F238E27FC236}">
                <a16:creationId xmlns:a16="http://schemas.microsoft.com/office/drawing/2014/main" id="{19252F52-3CDB-B5CF-6532-0429B26D39C3}"/>
              </a:ext>
            </a:extLst>
          </p:cNvPr>
          <p:cNvSpPr>
            <a:spLocks noChangeArrowheads="1"/>
          </p:cNvSpPr>
          <p:nvPr/>
        </p:nvSpPr>
        <p:spPr bwMode="auto">
          <a:xfrm>
            <a:off x="6527801" y="3430589"/>
            <a:ext cx="3673475" cy="719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4" tIns="45712" rIns="91424" bIns="45712" anchor="ct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algn="ctr" eaLnBrk="1" hangingPunct="1">
              <a:spcBef>
                <a:spcPct val="0"/>
              </a:spcBef>
              <a:buClrTx/>
              <a:buFontTx/>
              <a:buNone/>
            </a:pPr>
            <a:r>
              <a:rPr lang="fi-FI" altLang="en-US" sz="1800"/>
              <a:t>SEURANTA</a:t>
            </a:r>
          </a:p>
        </p:txBody>
      </p:sp>
      <p:sp>
        <p:nvSpPr>
          <p:cNvPr id="18" name="Rectangle 16">
            <a:extLst>
              <a:ext uri="{FF2B5EF4-FFF2-40B4-BE49-F238E27FC236}">
                <a16:creationId xmlns:a16="http://schemas.microsoft.com/office/drawing/2014/main" id="{B20FCCDA-0F73-4502-506A-0037D7A3FBC4}"/>
              </a:ext>
            </a:extLst>
          </p:cNvPr>
          <p:cNvSpPr>
            <a:spLocks noChangeArrowheads="1"/>
          </p:cNvSpPr>
          <p:nvPr/>
        </p:nvSpPr>
        <p:spPr bwMode="auto">
          <a:xfrm>
            <a:off x="6527800" y="4510088"/>
            <a:ext cx="367188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4" tIns="45712" rIns="91424" bIns="45712" anchor="ct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algn="ctr" eaLnBrk="1" hangingPunct="1">
              <a:spcBef>
                <a:spcPct val="0"/>
              </a:spcBef>
              <a:buClrTx/>
              <a:buFontTx/>
              <a:buNone/>
            </a:pPr>
            <a:r>
              <a:rPr lang="fi-FI" altLang="en-US" sz="1800" dirty="0"/>
              <a:t>KUNNIOITTAVA KESKUSTELU</a:t>
            </a:r>
          </a:p>
          <a:p>
            <a:pPr algn="ctr" eaLnBrk="1" hangingPunct="1">
              <a:spcBef>
                <a:spcPct val="0"/>
              </a:spcBef>
              <a:buClrTx/>
              <a:buFontTx/>
              <a:buNone/>
            </a:pPr>
            <a:r>
              <a:rPr lang="fi-FI" altLang="en-US" sz="1800" dirty="0"/>
              <a:t>VARPU-mallin käyttö!</a:t>
            </a:r>
          </a:p>
          <a:p>
            <a:pPr algn="ctr" eaLnBrk="1" hangingPunct="1">
              <a:spcBef>
                <a:spcPct val="0"/>
              </a:spcBef>
              <a:buClrTx/>
              <a:buFontTx/>
              <a:buNone/>
            </a:pPr>
            <a:r>
              <a:rPr lang="fi-FI" altLang="en-US" sz="1800" dirty="0"/>
              <a:t>Motivoiva haastattelu</a:t>
            </a:r>
            <a:br>
              <a:rPr lang="fi-FI" altLang="en-US" sz="1800" dirty="0"/>
            </a:br>
            <a:r>
              <a:rPr lang="fi-FI" altLang="en-US" sz="1800" dirty="0"/>
              <a:t>Muu keskustelu</a:t>
            </a:r>
          </a:p>
        </p:txBody>
      </p:sp>
      <p:sp>
        <p:nvSpPr>
          <p:cNvPr id="19" name="Line 17">
            <a:extLst>
              <a:ext uri="{FF2B5EF4-FFF2-40B4-BE49-F238E27FC236}">
                <a16:creationId xmlns:a16="http://schemas.microsoft.com/office/drawing/2014/main" id="{8236C222-7D7F-3F9A-7258-BBEE2C486012}"/>
              </a:ext>
            </a:extLst>
          </p:cNvPr>
          <p:cNvSpPr>
            <a:spLocks noChangeShapeType="1"/>
          </p:cNvSpPr>
          <p:nvPr/>
        </p:nvSpPr>
        <p:spPr bwMode="auto">
          <a:xfrm>
            <a:off x="8185150" y="2852738"/>
            <a:ext cx="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20" name="Line 18">
            <a:extLst>
              <a:ext uri="{FF2B5EF4-FFF2-40B4-BE49-F238E27FC236}">
                <a16:creationId xmlns:a16="http://schemas.microsoft.com/office/drawing/2014/main" id="{F785B462-86D3-3130-4FC9-FB5BB9216A6F}"/>
              </a:ext>
            </a:extLst>
          </p:cNvPr>
          <p:cNvSpPr>
            <a:spLocks noChangeShapeType="1"/>
          </p:cNvSpPr>
          <p:nvPr/>
        </p:nvSpPr>
        <p:spPr bwMode="auto">
          <a:xfrm>
            <a:off x="8185150" y="4149726"/>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21" name="Line 24">
            <a:extLst>
              <a:ext uri="{FF2B5EF4-FFF2-40B4-BE49-F238E27FC236}">
                <a16:creationId xmlns:a16="http://schemas.microsoft.com/office/drawing/2014/main" id="{35B590BD-C49B-A42A-ADA3-73C6F3E5E9D1}"/>
              </a:ext>
            </a:extLst>
          </p:cNvPr>
          <p:cNvSpPr>
            <a:spLocks noChangeShapeType="1"/>
          </p:cNvSpPr>
          <p:nvPr/>
        </p:nvSpPr>
        <p:spPr bwMode="auto">
          <a:xfrm flipH="1">
            <a:off x="4727575" y="2852739"/>
            <a:ext cx="3240088"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22" name="Rectangle 13">
            <a:extLst>
              <a:ext uri="{FF2B5EF4-FFF2-40B4-BE49-F238E27FC236}">
                <a16:creationId xmlns:a16="http://schemas.microsoft.com/office/drawing/2014/main" id="{4C1CC6D2-EA04-F4AA-2213-F978814CF369}"/>
              </a:ext>
            </a:extLst>
          </p:cNvPr>
          <p:cNvSpPr>
            <a:spLocks noChangeArrowheads="1"/>
          </p:cNvSpPr>
          <p:nvPr/>
        </p:nvSpPr>
        <p:spPr bwMode="auto">
          <a:xfrm>
            <a:off x="318003" y="4234753"/>
            <a:ext cx="3804054" cy="19284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4" tIns="45712" rIns="91424" bIns="45712" anchor="ct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None/>
              <a:tabLst/>
              <a:defRPr/>
            </a:pPr>
            <a:r>
              <a:rPr kumimoji="0" lang="fi-FI" altLang="en-US" sz="1600" b="0" i="0" u="none" strike="noStrike" kern="1200" cap="none" spc="0" normalizeH="0" baseline="0" noProof="0" dirty="0">
                <a:ln>
                  <a:noFill/>
                </a:ln>
                <a:solidFill>
                  <a:srgbClr val="000000"/>
                </a:solidFill>
                <a:effectLst/>
                <a:uLnTx/>
                <a:uFillTx/>
              </a:rPr>
              <a:t>Kyllä:</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fi-FI" altLang="en-US" sz="1600" b="0" i="0" u="none" strike="noStrike" kern="1200" cap="none" spc="0" normalizeH="0" baseline="0" noProof="0" dirty="0">
                <a:ln>
                  <a:noFill/>
                </a:ln>
                <a:solidFill>
                  <a:srgbClr val="000000"/>
                </a:solidFill>
                <a:effectLst/>
                <a:uLnTx/>
                <a:uFillTx/>
              </a:rPr>
              <a:t> Kylkiasento</a:t>
            </a:r>
          </a:p>
          <a:p>
            <a:pPr lvl="0">
              <a:spcBef>
                <a:spcPct val="0"/>
              </a:spcBef>
              <a:buClrTx/>
              <a:buFontTx/>
              <a:buChar char="•"/>
              <a:defRPr/>
            </a:pPr>
            <a:r>
              <a:rPr lang="fi-FI" altLang="en-US" sz="1600" dirty="0">
                <a:solidFill>
                  <a:srgbClr val="000000"/>
                </a:solidFill>
              </a:rPr>
              <a:t> Peruselintoiminnat</a:t>
            </a:r>
          </a:p>
          <a:p>
            <a:pPr lvl="1">
              <a:spcBef>
                <a:spcPct val="0"/>
              </a:spcBef>
              <a:buClrTx/>
              <a:buFontTx/>
              <a:buChar char="•"/>
              <a:defRPr/>
            </a:pPr>
            <a:r>
              <a:rPr lang="fi-FI" altLang="en-US" sz="1600" dirty="0">
                <a:solidFill>
                  <a:srgbClr val="000000"/>
                </a:solidFill>
              </a:rPr>
              <a:t>Turvaaminen, seuranta</a:t>
            </a:r>
          </a:p>
          <a:p>
            <a:pPr>
              <a:spcBef>
                <a:spcPct val="0"/>
              </a:spcBef>
              <a:buClrTx/>
              <a:buFontTx/>
              <a:buChar char="•"/>
              <a:defRPr/>
            </a:pPr>
            <a:r>
              <a:rPr lang="fi-FI" altLang="en-US" sz="1600" dirty="0">
                <a:solidFill>
                  <a:srgbClr val="000000"/>
                </a:solidFill>
              </a:rPr>
              <a:t> Tilan selvittely odotellessa:</a:t>
            </a:r>
            <a:br>
              <a:rPr lang="fi-FI" altLang="en-US" sz="1600" dirty="0">
                <a:solidFill>
                  <a:srgbClr val="000000"/>
                </a:solidFill>
              </a:rPr>
            </a:br>
            <a:r>
              <a:rPr lang="fi-FI" altLang="en-US" sz="1600" dirty="0">
                <a:solidFill>
                  <a:srgbClr val="000000"/>
                </a:solidFill>
              </a:rPr>
              <a:t>tajuttomuuden syyt</a:t>
            </a:r>
            <a:r>
              <a:rPr kumimoji="0" lang="fi-FI" altLang="en-US" sz="1600" b="0" i="0" u="none" strike="noStrike" kern="1200" cap="none" spc="0" normalizeH="0" baseline="0" noProof="0" dirty="0">
                <a:ln>
                  <a:noFill/>
                </a:ln>
                <a:solidFill>
                  <a:srgbClr val="000000"/>
                </a:solidFill>
                <a:effectLst/>
                <a:uLnTx/>
                <a:uFillTx/>
              </a:rPr>
              <a:t>,</a:t>
            </a:r>
            <a:r>
              <a:rPr kumimoji="0" lang="fi-FI" altLang="en-US" sz="1600" b="0" i="0" u="none" strike="noStrike" kern="1200" cap="none" spc="0" normalizeH="0" noProof="0" dirty="0">
                <a:ln>
                  <a:noFill/>
                </a:ln>
                <a:solidFill>
                  <a:srgbClr val="000000"/>
                </a:solidFill>
                <a:effectLst/>
                <a:uLnTx/>
                <a:uFillTx/>
              </a:rPr>
              <a:t> muut </a:t>
            </a:r>
            <a:br>
              <a:rPr kumimoji="0" lang="fi-FI" altLang="en-US" sz="1600" b="0" i="0" u="none" strike="noStrike" kern="1200" cap="none" spc="0" normalizeH="0" noProof="0" dirty="0">
                <a:ln>
                  <a:noFill/>
                </a:ln>
                <a:solidFill>
                  <a:srgbClr val="000000"/>
                </a:solidFill>
                <a:effectLst/>
                <a:uLnTx/>
                <a:uFillTx/>
              </a:rPr>
            </a:br>
            <a:r>
              <a:rPr kumimoji="0" lang="fi-FI" altLang="en-US" sz="1600" b="0" i="0" u="none" strike="noStrike" kern="1200" cap="none" spc="0" normalizeH="0" noProof="0" dirty="0">
                <a:ln>
                  <a:noFill/>
                </a:ln>
                <a:solidFill>
                  <a:srgbClr val="000000"/>
                </a:solidFill>
                <a:effectLst/>
                <a:uLnTx/>
                <a:uFillTx/>
              </a:rPr>
              <a:t>sairaudet, p</a:t>
            </a:r>
            <a:r>
              <a:rPr kumimoji="0" lang="fi-FI" altLang="en-US" sz="1600" b="0" i="0" u="none" strike="noStrike" kern="1200" cap="none" spc="0" normalizeH="0" baseline="0" noProof="0" dirty="0">
                <a:ln>
                  <a:noFill/>
                </a:ln>
                <a:solidFill>
                  <a:srgbClr val="000000"/>
                </a:solidFill>
                <a:effectLst/>
                <a:uLnTx/>
                <a:uFillTx/>
              </a:rPr>
              <a:t>äihteiden käyttö</a:t>
            </a:r>
          </a:p>
        </p:txBody>
      </p:sp>
      <p:sp>
        <p:nvSpPr>
          <p:cNvPr id="23" name="Rectangle 13">
            <a:extLst>
              <a:ext uri="{FF2B5EF4-FFF2-40B4-BE49-F238E27FC236}">
                <a16:creationId xmlns:a16="http://schemas.microsoft.com/office/drawing/2014/main" id="{0C6E421A-4DAA-23BD-0CB7-5B9777B183D4}"/>
              </a:ext>
            </a:extLst>
          </p:cNvPr>
          <p:cNvSpPr>
            <a:spLocks noChangeArrowheads="1"/>
          </p:cNvSpPr>
          <p:nvPr/>
        </p:nvSpPr>
        <p:spPr bwMode="auto">
          <a:xfrm>
            <a:off x="4223545" y="4230181"/>
            <a:ext cx="1871662" cy="19330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4" tIns="45712" rIns="91424" bIns="45712" anchor="ct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None/>
              <a:tabLst/>
              <a:defRPr/>
            </a:pPr>
            <a:r>
              <a:rPr kumimoji="0" lang="fi-FI" altLang="en-US" sz="1800" b="0" i="0" u="none" strike="noStrike" kern="1200" cap="none" spc="0" normalizeH="0" baseline="0" noProof="0" dirty="0">
                <a:ln>
                  <a:noFill/>
                </a:ln>
                <a:solidFill>
                  <a:srgbClr val="000000"/>
                </a:solidFill>
                <a:effectLst/>
                <a:uLnTx/>
                <a:uFillTx/>
              </a:rPr>
              <a:t>Ei:</a:t>
            </a:r>
            <a:r>
              <a:rPr kumimoji="0" lang="fi-FI" altLang="en-US" sz="1800" b="0" i="0" u="none" strike="noStrike" kern="1200" cap="none" spc="0" normalizeH="0" noProof="0" dirty="0">
                <a:ln>
                  <a:noFill/>
                </a:ln>
                <a:solidFill>
                  <a:srgbClr val="000000"/>
                </a:solidFill>
                <a:effectLst/>
                <a:uLnTx/>
                <a:uFillTx/>
              </a:rPr>
              <a:t> </a:t>
            </a:r>
            <a:r>
              <a:rPr kumimoji="0" lang="fi-FI" altLang="en-US" sz="1800" b="0" i="0" u="none" strike="noStrike" kern="1200" cap="none" spc="0" normalizeH="0" baseline="0" noProof="0" dirty="0">
                <a:ln>
                  <a:noFill/>
                </a:ln>
                <a:solidFill>
                  <a:srgbClr val="000000"/>
                </a:solidFill>
                <a:effectLst/>
                <a:uLnTx/>
                <a:uFillTx/>
              </a:rPr>
              <a:t>Elvytys</a:t>
            </a:r>
          </a:p>
        </p:txBody>
      </p:sp>
      <p:sp>
        <p:nvSpPr>
          <p:cNvPr id="3" name="Line 12">
            <a:extLst>
              <a:ext uri="{FF2B5EF4-FFF2-40B4-BE49-F238E27FC236}">
                <a16:creationId xmlns:a16="http://schemas.microsoft.com/office/drawing/2014/main" id="{26CB4E7D-2D42-82FD-5A5A-945418E53D02}"/>
              </a:ext>
            </a:extLst>
          </p:cNvPr>
          <p:cNvSpPr>
            <a:spLocks noChangeShapeType="1"/>
          </p:cNvSpPr>
          <p:nvPr/>
        </p:nvSpPr>
        <p:spPr bwMode="auto">
          <a:xfrm>
            <a:off x="3191669" y="3790156"/>
            <a:ext cx="1732756" cy="3923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Tree>
    <p:extLst>
      <p:ext uri="{BB962C8B-B14F-4D97-AF65-F5344CB8AC3E}">
        <p14:creationId xmlns:p14="http://schemas.microsoft.com/office/powerpoint/2010/main" val="147083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p:bldP spid="13" grpId="0"/>
      <p:bldP spid="14" grpId="0" animBg="1"/>
      <p:bldP spid="16" grpId="0"/>
      <p:bldP spid="17" grpId="0" animBg="1"/>
      <p:bldP spid="18" grpId="0" animBg="1"/>
      <p:bldP spid="22" grpId="0" animBg="1"/>
      <p:bldP spid="2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838200" y="406844"/>
            <a:ext cx="9357157" cy="823912"/>
          </a:xfrm>
        </p:spPr>
        <p:txBody>
          <a:bodyPr/>
          <a:lstStyle/>
          <a:p>
            <a:pPr defTabSz="891859">
              <a:spcBef>
                <a:spcPct val="50000"/>
              </a:spcBef>
              <a:defRPr/>
            </a:pPr>
            <a:r>
              <a:rPr lang="fi-FI" altLang="en-US" sz="2800" b="1" dirty="0">
                <a:latin typeface="Verdana" pitchFamily="34" charset="0"/>
              </a:rPr>
              <a:t>Henkinen tuki päihtyneelle ihmiselle:</a:t>
            </a:r>
            <a:endParaRPr lang="fi-FI" altLang="en-US" sz="1200" b="1" dirty="0">
              <a:latin typeface="Verdana" pitchFamily="34" charset="0"/>
            </a:endParaRPr>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838200" y="1486572"/>
            <a:ext cx="10873579" cy="3534125"/>
          </a:xfrm>
        </p:spPr>
        <p:txBody>
          <a:bodyPr/>
          <a:lstStyle/>
          <a:p>
            <a:pPr defTabSz="891859">
              <a:defRPr/>
            </a:pPr>
            <a:r>
              <a:rPr lang="fi-FI" altLang="en-US" sz="2800" dirty="0"/>
              <a:t> </a:t>
            </a:r>
            <a:r>
              <a:rPr lang="fi-FI" altLang="en-US" dirty="0"/>
              <a:t>Rauhallinen paikka!</a:t>
            </a:r>
          </a:p>
          <a:p>
            <a:pPr defTabSz="891859">
              <a:defRPr/>
            </a:pPr>
            <a:r>
              <a:rPr lang="fi-FI" altLang="en-US" dirty="0"/>
              <a:t> Lasi vettä!</a:t>
            </a:r>
          </a:p>
          <a:p>
            <a:pPr defTabSz="891859">
              <a:defRPr/>
            </a:pPr>
            <a:r>
              <a:rPr lang="fi-FI" altLang="en-US" dirty="0"/>
              <a:t> Fyysinen kosketus, jos se on sopivaa ja asiakas reagoi</a:t>
            </a:r>
            <a:br>
              <a:rPr lang="fi-FI" altLang="en-US" dirty="0"/>
            </a:br>
            <a:r>
              <a:rPr lang="fi-FI" altLang="en-US" dirty="0"/>
              <a:t>  siihen hyvin</a:t>
            </a:r>
          </a:p>
          <a:p>
            <a:pPr defTabSz="891859">
              <a:defRPr/>
            </a:pPr>
            <a:r>
              <a:rPr lang="fi-FI" altLang="en-US" dirty="0"/>
              <a:t> Rauhallinen puhuminen kiinnittää todellisuuteen</a:t>
            </a:r>
          </a:p>
          <a:p>
            <a:pPr defTabSz="891859">
              <a:defRPr/>
            </a:pPr>
            <a:r>
              <a:rPr lang="fi-FI" altLang="en-US" dirty="0"/>
              <a:t> Ystävä lähelle, jos mahdollista</a:t>
            </a:r>
          </a:p>
          <a:p>
            <a:pPr defTabSz="891859">
              <a:defRPr/>
            </a:pPr>
            <a:r>
              <a:rPr lang="fi-FI" altLang="en-US" dirty="0"/>
              <a:t> ”Tämä menee ohi” – tee selväksi, että vaikutus loppuu</a:t>
            </a:r>
            <a:br>
              <a:rPr lang="fi-FI" altLang="en-US" dirty="0"/>
            </a:br>
            <a:r>
              <a:rPr lang="fi-FI" altLang="en-US" dirty="0"/>
              <a:t>  aikanaan ja että nyt olet avun piirissä, eikä ole hätää</a:t>
            </a:r>
          </a:p>
          <a:p>
            <a:pPr defTabSz="891859">
              <a:defRPr/>
            </a:pPr>
            <a:r>
              <a:rPr lang="fi-FI" altLang="en-US" dirty="0"/>
              <a:t> ”Olenko tullut hulluksi?” yleinen pelkotila – tee selväksi,</a:t>
            </a:r>
            <a:br>
              <a:rPr lang="fi-FI" altLang="en-US" dirty="0"/>
            </a:br>
            <a:r>
              <a:rPr lang="fi-FI" altLang="en-US" dirty="0"/>
              <a:t>  että kun itse tajuaa tätä pelätä, ei ole psykoosissa tms.</a:t>
            </a:r>
          </a:p>
        </p:txBody>
      </p:sp>
      <p:pic>
        <p:nvPicPr>
          <p:cNvPr id="3" name="Picture 8">
            <a:extLst>
              <a:ext uri="{FF2B5EF4-FFF2-40B4-BE49-F238E27FC236}">
                <a16:creationId xmlns:a16="http://schemas.microsoft.com/office/drawing/2014/main" id="{4BDFEA92-921E-141F-D55A-5ED7CE867D4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52938" y="3500202"/>
            <a:ext cx="1963737"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5022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628337" y="706647"/>
            <a:ext cx="9357157" cy="823912"/>
          </a:xfrm>
        </p:spPr>
        <p:txBody>
          <a:bodyPr/>
          <a:lstStyle/>
          <a:p>
            <a:r>
              <a:rPr lang="fi-FI" altLang="fi-FI" sz="2800" b="1" dirty="0" err="1"/>
              <a:t>Tripsitting</a:t>
            </a:r>
            <a:r>
              <a:rPr lang="fi-FI" altLang="fi-FI" sz="2800" b="1" dirty="0"/>
              <a:t> = läsnäoloa psykedeelisessä kriisissä olevaa varten</a:t>
            </a:r>
            <a:endParaRPr lang="en-GB" sz="2700" dirty="0"/>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838200" y="1676699"/>
            <a:ext cx="6477000" cy="4517190"/>
          </a:xfrm>
        </p:spPr>
        <p:txBody>
          <a:bodyPr/>
          <a:lstStyle/>
          <a:p>
            <a:r>
              <a:rPr lang="fi-FI" altLang="fi-FI" sz="2000" dirty="0"/>
              <a:t>Päihteiden käyttö, erityisesti psykedeelien, aiheuttaa usein muuntuneen tajunnantilan, jossa tunne voi olla ”taivaallisesta helvetilliseen”</a:t>
            </a:r>
          </a:p>
          <a:p>
            <a:r>
              <a:rPr lang="fi-FI" altLang="fi-FI" sz="2000" dirty="0"/>
              <a:t>Läsnäolija voi luoda turvallisen ympäristön </a:t>
            </a:r>
            <a:br>
              <a:rPr lang="fi-FI" altLang="fi-FI" sz="2000" dirty="0"/>
            </a:br>
            <a:r>
              <a:rPr lang="fi-FI" altLang="fi-FI" sz="2000" dirty="0"/>
              <a:t>kokemukselle. Lääkehoito usein psyykelle</a:t>
            </a:r>
            <a:br>
              <a:rPr lang="fi-FI" altLang="fi-FI" sz="2000" dirty="0"/>
            </a:br>
            <a:r>
              <a:rPr lang="fi-FI" altLang="fi-FI" sz="2000" dirty="0"/>
              <a:t>haitallisempaa. Turvallisuus ja läsnäolo!</a:t>
            </a:r>
          </a:p>
          <a:p>
            <a:r>
              <a:rPr lang="fi-FI" altLang="fi-FI" sz="2000" dirty="0"/>
              <a:t>Aika parantaa eli tunne menee kyllä ohitse! </a:t>
            </a:r>
            <a:br>
              <a:rPr lang="fi-FI" altLang="fi-FI" sz="2000" dirty="0"/>
            </a:br>
            <a:r>
              <a:rPr lang="fi-FI" altLang="fi-FI" sz="2000" dirty="0"/>
              <a:t>Kokemuksesta voi hyötyä, kun sen </a:t>
            </a:r>
            <a:br>
              <a:rPr lang="fi-FI" altLang="fi-FI" sz="2000" dirty="0"/>
            </a:br>
            <a:r>
              <a:rPr lang="fi-FI" altLang="fi-FI" sz="2000" dirty="0"/>
              <a:t>rauhallisesti kohtaa. </a:t>
            </a:r>
          </a:p>
          <a:p>
            <a:r>
              <a:rPr lang="fi-FI" altLang="fi-FI" sz="2000" dirty="0"/>
              <a:t>Kärsivällisyys, ymmärrys, toista varten </a:t>
            </a:r>
            <a:br>
              <a:rPr lang="fi-FI" altLang="fi-FI" sz="2000" dirty="0"/>
            </a:br>
            <a:r>
              <a:rPr lang="fi-FI" altLang="fi-FI" sz="2000" dirty="0"/>
              <a:t>oleminen ja myötätunto tärkeitä ominaisuuksia auttajalle.</a:t>
            </a:r>
          </a:p>
        </p:txBody>
      </p:sp>
      <p:pic>
        <p:nvPicPr>
          <p:cNvPr id="3" name="Kuva 1">
            <a:extLst>
              <a:ext uri="{FF2B5EF4-FFF2-40B4-BE49-F238E27FC236}">
                <a16:creationId xmlns:a16="http://schemas.microsoft.com/office/drawing/2014/main" id="{F6F36376-1F6F-C975-7E07-DF9D40556C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6342" y="2083970"/>
            <a:ext cx="4035089" cy="2690059"/>
          </a:xfrm>
          <a:prstGeom prst="rect">
            <a:avLst/>
          </a:prstGeom>
        </p:spPr>
      </p:pic>
    </p:spTree>
    <p:extLst>
      <p:ext uri="{BB962C8B-B14F-4D97-AF65-F5344CB8AC3E}">
        <p14:creationId xmlns:p14="http://schemas.microsoft.com/office/powerpoint/2010/main" val="1386694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a:xfrm>
            <a:off x="772673" y="1347019"/>
            <a:ext cx="10196945" cy="2681191"/>
          </a:xfrm>
        </p:spPr>
        <p:txBody>
          <a:bodyPr>
            <a:normAutofit/>
          </a:bodyPr>
          <a:lstStyle/>
          <a:p>
            <a:r>
              <a:rPr lang="fi-FI" altLang="en-US" dirty="0"/>
              <a:t>Haittojen vähentäminen</a:t>
            </a:r>
            <a:endParaRPr lang="fi-FI" dirty="0"/>
          </a:p>
        </p:txBody>
      </p:sp>
      <p:sp>
        <p:nvSpPr>
          <p:cNvPr id="3" name="Title 1">
            <a:extLst>
              <a:ext uri="{FF2B5EF4-FFF2-40B4-BE49-F238E27FC236}">
                <a16:creationId xmlns:a16="http://schemas.microsoft.com/office/drawing/2014/main" id="{D0E8C2C1-8F82-54E1-2145-633D7BA8AC96}"/>
              </a:ext>
            </a:extLst>
          </p:cNvPr>
          <p:cNvSpPr txBox="1">
            <a:spLocks/>
          </p:cNvSpPr>
          <p:nvPr/>
        </p:nvSpPr>
        <p:spPr>
          <a:xfrm>
            <a:off x="997525" y="4170385"/>
            <a:ext cx="10196945" cy="16417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b="1" i="0" kern="1200">
                <a:solidFill>
                  <a:schemeClr val="bg1"/>
                </a:solidFill>
                <a:latin typeface="Arial" panose="020B0604020202020204" pitchFamily="34" charset="0"/>
                <a:ea typeface="+mj-ea"/>
                <a:cs typeface="Arial" panose="020B0604020202020204" pitchFamily="34" charset="0"/>
              </a:defRPr>
            </a:lvl1pPr>
          </a:lstStyle>
          <a:p>
            <a:pPr eaLnBrk="1" hangingPunct="1"/>
            <a:r>
              <a:rPr lang="fi-FI" altLang="en-US" sz="2400" dirty="0"/>
              <a:t>Ihmisarvon säilyttäminen, hengissä pysyminen, elämisen arvoinen elämä</a:t>
            </a:r>
          </a:p>
        </p:txBody>
      </p:sp>
    </p:spTree>
    <p:extLst>
      <p:ext uri="{BB962C8B-B14F-4D97-AF65-F5344CB8AC3E}">
        <p14:creationId xmlns:p14="http://schemas.microsoft.com/office/powerpoint/2010/main" val="24027326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516028" y="219760"/>
            <a:ext cx="9357157" cy="823912"/>
          </a:xfrm>
        </p:spPr>
        <p:txBody>
          <a:bodyPr/>
          <a:lstStyle/>
          <a:p>
            <a:pPr defTabSz="891859">
              <a:spcBef>
                <a:spcPct val="50000"/>
              </a:spcBef>
              <a:defRPr/>
            </a:pPr>
            <a:r>
              <a:rPr lang="fi-FI" altLang="en-US" sz="2800" b="1" dirty="0"/>
              <a:t>Haittoja voi vähentää:</a:t>
            </a:r>
            <a:endParaRPr lang="fi-FI" altLang="en-US" sz="1200" b="1" dirty="0">
              <a:latin typeface="Verdana" pitchFamily="34" charset="0"/>
            </a:endParaRPr>
          </a:p>
        </p:txBody>
      </p:sp>
      <p:sp>
        <p:nvSpPr>
          <p:cNvPr id="5" name="Tasakylkinen kolmio 2">
            <a:extLst>
              <a:ext uri="{FF2B5EF4-FFF2-40B4-BE49-F238E27FC236}">
                <a16:creationId xmlns:a16="http://schemas.microsoft.com/office/drawing/2014/main" id="{92113FDF-1938-50CA-26A1-EDEB8C72DA83}"/>
              </a:ext>
            </a:extLst>
          </p:cNvPr>
          <p:cNvSpPr/>
          <p:nvPr/>
        </p:nvSpPr>
        <p:spPr bwMode="auto">
          <a:xfrm>
            <a:off x="447173" y="1116886"/>
            <a:ext cx="11297653" cy="4624227"/>
          </a:xfrm>
          <a:prstGeom prst="triangl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58850" rtl="0" eaLnBrk="1" fontAlgn="base" latinLnBrk="0" hangingPunct="1">
              <a:lnSpc>
                <a:spcPct val="100000"/>
              </a:lnSpc>
              <a:spcBef>
                <a:spcPct val="0"/>
              </a:spcBef>
              <a:spcAft>
                <a:spcPct val="0"/>
              </a:spcAft>
              <a:buClrTx/>
              <a:buSzTx/>
              <a:buFontTx/>
              <a:buNone/>
              <a:tabLst/>
            </a:pPr>
            <a:endParaRPr kumimoji="0" lang="fi-FI" sz="2500" b="0" i="0" u="none" strike="noStrike" cap="none" normalizeH="0" baseline="0">
              <a:ln>
                <a:noFill/>
              </a:ln>
              <a:solidFill>
                <a:schemeClr val="tx1"/>
              </a:solidFill>
              <a:effectLst/>
              <a:latin typeface="Times New Roman" pitchFamily="18" charset="0"/>
            </a:endParaRPr>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2381415" y="1905205"/>
            <a:ext cx="7654636" cy="3534125"/>
          </a:xfrm>
        </p:spPr>
        <p:txBody>
          <a:bodyPr/>
          <a:lstStyle/>
          <a:p>
            <a:pPr algn="ctr" eaLnBrk="1" hangingPunct="1">
              <a:buFont typeface="Times" panose="02020603050405020304" pitchFamily="18" charset="0"/>
              <a:buNone/>
            </a:pPr>
            <a:r>
              <a:rPr lang="fi-FI" altLang="en-US" sz="1800" dirty="0">
                <a:latin typeface="Verdana" pitchFamily="34" charset="0"/>
              </a:rPr>
              <a:t> </a:t>
            </a:r>
            <a:r>
              <a:rPr lang="fi-FI" altLang="en-US" b="1" dirty="0"/>
              <a:t>Älä käytä</a:t>
            </a:r>
          </a:p>
          <a:p>
            <a:pPr algn="ctr" eaLnBrk="1" hangingPunct="1">
              <a:buFont typeface="Times" panose="02020603050405020304" pitchFamily="18" charset="0"/>
              <a:buNone/>
            </a:pPr>
            <a:r>
              <a:rPr lang="fi-FI" altLang="en-US" b="1" dirty="0"/>
              <a:t>	Tiedä aineiden </a:t>
            </a:r>
            <a:br>
              <a:rPr lang="fi-FI" altLang="en-US" b="1" dirty="0"/>
            </a:br>
            <a:r>
              <a:rPr lang="fi-FI" altLang="en-US" b="1" dirty="0"/>
              <a:t>riskitekijät</a:t>
            </a:r>
          </a:p>
          <a:p>
            <a:pPr algn="ctr" eaLnBrk="1" hangingPunct="1">
              <a:buFont typeface="Times" panose="02020603050405020304" pitchFamily="18" charset="0"/>
              <a:buNone/>
            </a:pPr>
            <a:r>
              <a:rPr lang="fi-FI" altLang="en-US" b="1" dirty="0"/>
              <a:t> 	 Älä pistä</a:t>
            </a:r>
          </a:p>
          <a:p>
            <a:pPr algn="ctr" eaLnBrk="1" hangingPunct="1">
              <a:buFont typeface="Times" panose="02020603050405020304" pitchFamily="18" charset="0"/>
              <a:buNone/>
            </a:pPr>
            <a:r>
              <a:rPr lang="fi-FI" altLang="en-US" b="1" dirty="0"/>
              <a:t>  	Älä käytä yhteisiä värkkejä</a:t>
            </a:r>
          </a:p>
          <a:p>
            <a:pPr algn="ctr" eaLnBrk="1" hangingPunct="1">
              <a:buFont typeface="Times" panose="02020603050405020304" pitchFamily="18" charset="0"/>
              <a:buNone/>
            </a:pPr>
            <a:r>
              <a:rPr lang="fi-FI" altLang="en-US" b="1" dirty="0"/>
              <a:t>	Puhdista värkit asiallisesti</a:t>
            </a:r>
          </a:p>
          <a:p>
            <a:pPr algn="ctr" eaLnBrk="1" hangingPunct="1">
              <a:buFont typeface="Times" panose="02020603050405020304" pitchFamily="18" charset="0"/>
              <a:buNone/>
            </a:pPr>
            <a:r>
              <a:rPr lang="fi-FI" altLang="en-US" b="1" dirty="0"/>
              <a:t>	Hanki (A- ja) B-hepatiitti-rokote</a:t>
            </a:r>
          </a:p>
          <a:p>
            <a:pPr algn="ctr" eaLnBrk="1" hangingPunct="1">
              <a:buFont typeface="Times" panose="02020603050405020304" pitchFamily="18" charset="0"/>
              <a:buNone/>
            </a:pPr>
            <a:r>
              <a:rPr lang="fi-FI" altLang="en-US" b="1" dirty="0"/>
              <a:t>Suojaa seksikumppanisi (ja ympäristösi)</a:t>
            </a:r>
          </a:p>
          <a:p>
            <a:pPr algn="ctr" eaLnBrk="1" hangingPunct="1">
              <a:buFont typeface="Times" panose="02020603050405020304" pitchFamily="18" charset="0"/>
              <a:buNone/>
            </a:pPr>
            <a:endParaRPr lang="fi-FI" altLang="en-US" dirty="0">
              <a:solidFill>
                <a:srgbClr val="FF0000"/>
              </a:solidFill>
            </a:endParaRPr>
          </a:p>
          <a:p>
            <a:pPr algn="ctr" eaLnBrk="1" hangingPunct="1">
              <a:buFont typeface="Times" panose="02020603050405020304" pitchFamily="18" charset="0"/>
              <a:buNone/>
            </a:pPr>
            <a:r>
              <a:rPr lang="fi-FI" altLang="en-US" dirty="0"/>
              <a:t>Riski kasvaa porras portaalta alaspäin tullessa…</a:t>
            </a:r>
          </a:p>
          <a:p>
            <a:pPr algn="ctr" eaLnBrk="1" hangingPunct="1">
              <a:buFont typeface="Times" panose="02020603050405020304" pitchFamily="18" charset="0"/>
              <a:buNone/>
            </a:pPr>
            <a:endParaRPr lang="fi-FI" altLang="en-US" sz="2000" dirty="0"/>
          </a:p>
        </p:txBody>
      </p:sp>
    </p:spTree>
    <p:extLst>
      <p:ext uri="{BB962C8B-B14F-4D97-AF65-F5344CB8AC3E}">
        <p14:creationId xmlns:p14="http://schemas.microsoft.com/office/powerpoint/2010/main" val="174107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nchor="t"/>
          <a:lstStyle/>
          <a:p>
            <a:r>
              <a:rPr lang="fi-FI" sz="3200" dirty="0"/>
              <a:t>Kouluttajina tänään:</a:t>
            </a:r>
            <a:br>
              <a:rPr lang="fi-FI" sz="3200" dirty="0"/>
            </a:br>
            <a:br>
              <a:rPr lang="fi-FI" sz="3200" dirty="0"/>
            </a:br>
            <a:r>
              <a:rPr lang="fi-FI" sz="3200" dirty="0"/>
              <a:t>Käytännön säännöt:</a:t>
            </a:r>
          </a:p>
        </p:txBody>
      </p:sp>
    </p:spTree>
    <p:extLst>
      <p:ext uri="{BB962C8B-B14F-4D97-AF65-F5344CB8AC3E}">
        <p14:creationId xmlns:p14="http://schemas.microsoft.com/office/powerpoint/2010/main" val="2002680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838200" y="406844"/>
            <a:ext cx="9357157" cy="823912"/>
          </a:xfrm>
        </p:spPr>
        <p:txBody>
          <a:bodyPr/>
          <a:lstStyle/>
          <a:p>
            <a:r>
              <a:rPr lang="fi-FI" altLang="en-US" sz="2800" b="1" dirty="0"/>
              <a:t>Lisää turvaohjeita päihteitä käyttäville ihmisille</a:t>
            </a:r>
            <a:br>
              <a:rPr lang="fi-FI" altLang="en-US" sz="2800" b="1" dirty="0"/>
            </a:br>
            <a:r>
              <a:rPr lang="fi-FI" altLang="en-US" sz="2000" b="1" dirty="0"/>
              <a:t>ja meille eteenpäin välitettäväksi…</a:t>
            </a:r>
            <a:endParaRPr lang="en-GB" sz="2700" dirty="0"/>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838201" y="1616220"/>
            <a:ext cx="9879766" cy="4517190"/>
          </a:xfrm>
        </p:spPr>
        <p:txBody>
          <a:bodyPr/>
          <a:lstStyle/>
          <a:p>
            <a:pPr eaLnBrk="1" hangingPunct="1"/>
            <a:r>
              <a:rPr lang="fi-FI" altLang="en-US" sz="2000" dirty="0"/>
              <a:t>älä sekoita aineita, vältä yhteisvaikutuksia</a:t>
            </a:r>
          </a:p>
          <a:p>
            <a:pPr eaLnBrk="1" hangingPunct="1"/>
            <a:r>
              <a:rPr lang="fi-FI" altLang="en-US" sz="2000" dirty="0"/>
              <a:t>älä käytä yksin</a:t>
            </a:r>
          </a:p>
          <a:p>
            <a:pPr eaLnBrk="1" hangingPunct="1"/>
            <a:r>
              <a:rPr lang="fi-FI" altLang="en-US" sz="2000" dirty="0"/>
              <a:t>testaa aine ensin (polttamalla, nuuskaamalla, koe-erällä)</a:t>
            </a:r>
          </a:p>
          <a:p>
            <a:pPr eaLnBrk="1" hangingPunct="1"/>
            <a:r>
              <a:rPr lang="fi-FI" altLang="en-US" sz="2000" dirty="0"/>
              <a:t>hävitä käyttövälineet oikeaoppisesti</a:t>
            </a:r>
          </a:p>
          <a:p>
            <a:pPr eaLnBrk="1" hangingPunct="1"/>
            <a:r>
              <a:rPr lang="fi-FI" altLang="en-US" sz="2000" dirty="0"/>
              <a:t>huolehdi hammashygieniasta</a:t>
            </a:r>
          </a:p>
          <a:p>
            <a:pPr eaLnBrk="1" hangingPunct="1"/>
            <a:r>
              <a:rPr lang="fi-FI" altLang="en-US" sz="2000" dirty="0">
                <a:hlinkClick r:id="rId3"/>
              </a:rPr>
              <a:t>Pistämishygienia</a:t>
            </a:r>
            <a:r>
              <a:rPr lang="fi-FI" altLang="en-US" sz="2000" dirty="0"/>
              <a:t>: opettele pistämään oikein, kierrätä pistoskohtaa ja älä pistä ääreisosiin</a:t>
            </a:r>
          </a:p>
          <a:p>
            <a:pPr eaLnBrk="1" hangingPunct="1"/>
            <a:r>
              <a:rPr lang="fi-FI" altLang="en-US" sz="2000" dirty="0"/>
              <a:t>noudata ainekohtaisia ohjeita, </a:t>
            </a:r>
            <a:r>
              <a:rPr lang="fi-FI" altLang="en-US" sz="1800" dirty="0"/>
              <a:t>esim. ekstaasi: juo vettä tarpeeksi</a:t>
            </a:r>
          </a:p>
          <a:p>
            <a:pPr eaLnBrk="1" hangingPunct="1"/>
            <a:r>
              <a:rPr lang="fi-FI" altLang="en-US" sz="2000" dirty="0"/>
              <a:t>keskustele muiden kanssa kentällä liikkuvista aineista</a:t>
            </a:r>
          </a:p>
          <a:p>
            <a:pPr eaLnBrk="1" hangingPunct="1"/>
            <a:r>
              <a:rPr lang="fi-FI" altLang="en-US" sz="2000" dirty="0"/>
              <a:t>käy testeissä</a:t>
            </a:r>
          </a:p>
          <a:p>
            <a:pPr eaLnBrk="1" hangingPunct="1"/>
            <a:r>
              <a:rPr lang="fi-FI" altLang="en-US" sz="2000" dirty="0"/>
              <a:t>muista toleranssimuutokset!</a:t>
            </a:r>
          </a:p>
        </p:txBody>
      </p:sp>
    </p:spTree>
    <p:extLst>
      <p:ext uri="{BB962C8B-B14F-4D97-AF65-F5344CB8AC3E}">
        <p14:creationId xmlns:p14="http://schemas.microsoft.com/office/powerpoint/2010/main" val="2142663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838200" y="406844"/>
            <a:ext cx="9357157" cy="823912"/>
          </a:xfrm>
        </p:spPr>
        <p:txBody>
          <a:bodyPr/>
          <a:lstStyle/>
          <a:p>
            <a:pPr eaLnBrk="1" hangingPunct="1">
              <a:spcBef>
                <a:spcPct val="50000"/>
              </a:spcBef>
              <a:buClrTx/>
              <a:buFontTx/>
              <a:buNone/>
            </a:pPr>
            <a:r>
              <a:rPr lang="fi-FI" altLang="en-US" sz="2800" b="1" dirty="0"/>
              <a:t>C-hepatiitti</a:t>
            </a:r>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838200" y="1421348"/>
            <a:ext cx="7419109" cy="4517190"/>
          </a:xfrm>
        </p:spPr>
        <p:txBody>
          <a:bodyPr/>
          <a:lstStyle/>
          <a:p>
            <a:pPr eaLnBrk="1" hangingPunct="1">
              <a:spcBef>
                <a:spcPct val="50000"/>
              </a:spcBef>
              <a:buClrTx/>
              <a:buFont typeface="Wingdings" panose="05000000000000000000" pitchFamily="2" charset="2"/>
              <a:buNone/>
            </a:pPr>
            <a:r>
              <a:rPr lang="fi-FI" altLang="en-US" sz="2400" dirty="0">
                <a:solidFill>
                  <a:srgbClr val="FF3300"/>
                </a:solidFill>
                <a:sym typeface="Wingdings" panose="05000000000000000000" pitchFamily="2" charset="2"/>
              </a:rPr>
              <a:t></a:t>
            </a:r>
            <a:r>
              <a:rPr lang="fi-FI" altLang="en-US" sz="2400" dirty="0">
                <a:sym typeface="Wingdings" panose="05000000000000000000" pitchFamily="2" charset="2"/>
              </a:rPr>
              <a:t> </a:t>
            </a:r>
            <a:r>
              <a:rPr lang="fi-FI" altLang="en-US" sz="2000" dirty="0">
                <a:sym typeface="Wingdings" panose="05000000000000000000" pitchFamily="2" charset="2"/>
              </a:rPr>
              <a:t>tartunta: veri, suonensisäisten huumeiden käyttö, synnytyksessä äiti</a:t>
            </a:r>
            <a:r>
              <a:rPr lang="fi-FI" altLang="en-US" sz="2000" dirty="0"/>
              <a:t>–</a:t>
            </a:r>
            <a:r>
              <a:rPr lang="fi-FI" altLang="en-US" sz="2000" dirty="0">
                <a:sym typeface="Wingdings" panose="05000000000000000000" pitchFamily="2" charset="2"/>
              </a:rPr>
              <a:t>lapsi, seksi</a:t>
            </a:r>
          </a:p>
          <a:p>
            <a:pPr eaLnBrk="1" hangingPunct="1">
              <a:spcBef>
                <a:spcPct val="50000"/>
              </a:spcBef>
              <a:buClrTx/>
              <a:buFont typeface="Wingdings" panose="05000000000000000000" pitchFamily="2" charset="2"/>
              <a:buChar char="Ø"/>
            </a:pPr>
            <a:r>
              <a:rPr lang="fi-FI" altLang="en-US" sz="2000" dirty="0">
                <a:solidFill>
                  <a:srgbClr val="FF3300"/>
                </a:solidFill>
                <a:sym typeface="Wingdings" panose="05000000000000000000" pitchFamily="2" charset="2"/>
              </a:rPr>
              <a:t> </a:t>
            </a:r>
            <a:r>
              <a:rPr lang="fi-FI" altLang="en-US" sz="2000" dirty="0">
                <a:sym typeface="Wingdings" panose="05000000000000000000" pitchFamily="2" charset="2"/>
              </a:rPr>
              <a:t>ehkäisy: verikontaktin välttäminen, puhtaat ”värkit”, rokotetta ei ole</a:t>
            </a:r>
          </a:p>
          <a:p>
            <a:pPr eaLnBrk="1" hangingPunct="1">
              <a:spcBef>
                <a:spcPct val="50000"/>
              </a:spcBef>
              <a:buClr>
                <a:schemeClr val="accent1"/>
              </a:buClr>
              <a:buFont typeface="Wingdings" panose="05000000000000000000" pitchFamily="2" charset="2"/>
              <a:buChar char="Ø"/>
            </a:pPr>
            <a:r>
              <a:rPr lang="fi-FI" altLang="en-US" sz="2000" dirty="0">
                <a:sym typeface="Wingdings" panose="05000000000000000000" pitchFamily="2" charset="2"/>
              </a:rPr>
              <a:t>vaikka olisi jo saanut C-hepatiitin, voi </a:t>
            </a:r>
            <a:br>
              <a:rPr lang="fi-FI" altLang="en-US" sz="2000" dirty="0">
                <a:sym typeface="Wingdings" panose="05000000000000000000" pitchFamily="2" charset="2"/>
              </a:rPr>
            </a:br>
            <a:r>
              <a:rPr lang="fi-FI" altLang="en-US" sz="2000" dirty="0">
                <a:sym typeface="Wingdings" panose="05000000000000000000" pitchFamily="2" charset="2"/>
              </a:rPr>
              <a:t>saada sen uudelleen ja esim. ärhäkämmän kannan</a:t>
            </a:r>
          </a:p>
          <a:p>
            <a:pPr eaLnBrk="1" hangingPunct="1">
              <a:spcBef>
                <a:spcPct val="50000"/>
              </a:spcBef>
              <a:buClr>
                <a:schemeClr val="accent1"/>
              </a:buClr>
              <a:buFont typeface="Wingdings" panose="05000000000000000000" pitchFamily="2" charset="2"/>
              <a:buChar char="Ø"/>
            </a:pPr>
            <a:r>
              <a:rPr lang="fi-FI" altLang="en-US" sz="2000" dirty="0">
                <a:sym typeface="Wingdings" panose="05000000000000000000" pitchFamily="2" charset="2"/>
              </a:rPr>
              <a:t>n. 80 %:lla suonensisäisesti päihteitä käyttävistä</a:t>
            </a:r>
            <a:br>
              <a:rPr lang="fi-FI" altLang="en-US" sz="2000" dirty="0">
                <a:sym typeface="Wingdings" panose="05000000000000000000" pitchFamily="2" charset="2"/>
              </a:rPr>
            </a:br>
            <a:r>
              <a:rPr lang="fi-FI" altLang="en-US" sz="2000" dirty="0">
                <a:sym typeface="Wingdings" panose="05000000000000000000" pitchFamily="2" charset="2"/>
              </a:rPr>
              <a:t>on HCV</a:t>
            </a:r>
          </a:p>
          <a:p>
            <a:pPr eaLnBrk="1" hangingPunct="1">
              <a:spcBef>
                <a:spcPct val="50000"/>
              </a:spcBef>
              <a:buClrTx/>
              <a:buFontTx/>
              <a:buNone/>
            </a:pPr>
            <a:r>
              <a:rPr lang="fi-FI" altLang="en-US" sz="2000" dirty="0">
                <a:solidFill>
                  <a:srgbClr val="FF3300"/>
                </a:solidFill>
                <a:sym typeface="Wingdings" panose="05000000000000000000" pitchFamily="2" charset="2"/>
              </a:rPr>
              <a:t></a:t>
            </a:r>
            <a:r>
              <a:rPr lang="fi-FI" altLang="en-US" sz="2000" dirty="0">
                <a:sym typeface="Wingdings" panose="05000000000000000000" pitchFamily="2" charset="2"/>
              </a:rPr>
              <a:t> testaus verestä 3</a:t>
            </a:r>
            <a:r>
              <a:rPr lang="fi-FI" altLang="en-US" sz="2000" dirty="0"/>
              <a:t>–</a:t>
            </a:r>
            <a:r>
              <a:rPr lang="fi-FI" altLang="en-US" sz="2000" dirty="0">
                <a:sym typeface="Wingdings" panose="05000000000000000000" pitchFamily="2" charset="2"/>
              </a:rPr>
              <a:t>6 kk mahdollisen tartunnan jälkeen</a:t>
            </a:r>
          </a:p>
          <a:p>
            <a:pPr eaLnBrk="1" hangingPunct="1">
              <a:spcBef>
                <a:spcPct val="50000"/>
              </a:spcBef>
              <a:buClrTx/>
              <a:buFont typeface="Wingdings" panose="05000000000000000000" pitchFamily="2" charset="2"/>
              <a:buChar char="Ø"/>
            </a:pPr>
            <a:r>
              <a:rPr lang="fi-FI" altLang="en-US" sz="2000" dirty="0">
                <a:solidFill>
                  <a:srgbClr val="FF3300"/>
                </a:solidFill>
                <a:sym typeface="Wingdings" panose="05000000000000000000" pitchFamily="2" charset="2"/>
              </a:rPr>
              <a:t> </a:t>
            </a:r>
            <a:r>
              <a:rPr lang="fi-FI" altLang="en-US" sz="2000" dirty="0">
                <a:sym typeface="Wingdings" panose="05000000000000000000" pitchFamily="2" charset="2"/>
              </a:rPr>
              <a:t>hoito parantaa tilannetta. Uuden ohjeistuksen mukaan jokainen on oikeutettu hoitoon.</a:t>
            </a:r>
          </a:p>
        </p:txBody>
      </p:sp>
      <p:pic>
        <p:nvPicPr>
          <p:cNvPr id="3" name="Picture 8">
            <a:extLst>
              <a:ext uri="{FF2B5EF4-FFF2-40B4-BE49-F238E27FC236}">
                <a16:creationId xmlns:a16="http://schemas.microsoft.com/office/drawing/2014/main" id="{B136A228-7A5B-2FE2-A346-FC93501BD2E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37004" y="2514696"/>
            <a:ext cx="3030881" cy="182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2093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838200" y="206427"/>
            <a:ext cx="9357157" cy="823912"/>
          </a:xfrm>
        </p:spPr>
        <p:txBody>
          <a:bodyPr/>
          <a:lstStyle/>
          <a:p>
            <a:pPr eaLnBrk="1" hangingPunct="1">
              <a:spcBef>
                <a:spcPct val="50000"/>
              </a:spcBef>
              <a:buClrTx/>
              <a:buFontTx/>
              <a:buNone/>
            </a:pPr>
            <a:r>
              <a:rPr lang="fi-FI" altLang="en-US" sz="2800" b="1" dirty="0"/>
              <a:t>TOIMINTA VERIALTISTUKSEN TAPAHDUTTUA</a:t>
            </a:r>
            <a:endParaRPr lang="fi-FI" altLang="en-US" sz="2800" dirty="0"/>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838199" y="1473100"/>
            <a:ext cx="10485329" cy="2363673"/>
          </a:xfrm>
        </p:spPr>
        <p:txBody>
          <a:bodyPr/>
          <a:lstStyle/>
          <a:p>
            <a:pPr eaLnBrk="1" hangingPunct="1">
              <a:spcBef>
                <a:spcPct val="50000"/>
              </a:spcBef>
              <a:buClrTx/>
              <a:buFont typeface="Wingdings" panose="05000000000000000000" pitchFamily="2" charset="2"/>
              <a:buChar char="Ø"/>
            </a:pPr>
            <a:r>
              <a:rPr lang="fi-FI" altLang="en-US" sz="2400" dirty="0">
                <a:sym typeface="Wingdings" panose="05000000000000000000" pitchFamily="2" charset="2"/>
              </a:rPr>
              <a:t> </a:t>
            </a:r>
            <a:r>
              <a:rPr lang="fi-FI" altLang="en-US" sz="2000" dirty="0">
                <a:sym typeface="Wingdings" panose="05000000000000000000" pitchFamily="2" charset="2"/>
              </a:rPr>
              <a:t>roiskeiden tai pistokohdan huuhtelu (vesi, saippua, alkoholipohjainen käsihuuhde)</a:t>
            </a:r>
          </a:p>
          <a:p>
            <a:pPr eaLnBrk="1" hangingPunct="1">
              <a:spcBef>
                <a:spcPct val="50000"/>
              </a:spcBef>
              <a:buClrTx/>
              <a:buFont typeface="Wingdings" panose="05000000000000000000" pitchFamily="2" charset="2"/>
              <a:buNone/>
            </a:pPr>
            <a:r>
              <a:rPr lang="fi-FI" altLang="en-US" sz="2000" dirty="0">
                <a:sym typeface="Wingdings" panose="05000000000000000000" pitchFamily="2" charset="2"/>
              </a:rPr>
              <a:t> 80 % alkoholihaude pistokohdan päälle</a:t>
            </a:r>
          </a:p>
          <a:p>
            <a:pPr eaLnBrk="1" hangingPunct="1">
              <a:spcBef>
                <a:spcPct val="50000"/>
              </a:spcBef>
              <a:buClrTx/>
              <a:buFont typeface="Wingdings" panose="05000000000000000000" pitchFamily="2" charset="2"/>
              <a:buNone/>
            </a:pPr>
            <a:r>
              <a:rPr lang="fi-FI" altLang="en-US" sz="2000" dirty="0">
                <a:sym typeface="Wingdings" panose="05000000000000000000" pitchFamily="2" charset="2"/>
              </a:rPr>
              <a:t> anna vuotaa, älä purista pistosaluetta</a:t>
            </a:r>
          </a:p>
          <a:p>
            <a:pPr eaLnBrk="1" hangingPunct="1">
              <a:spcBef>
                <a:spcPct val="50000"/>
              </a:spcBef>
              <a:buClrTx/>
              <a:buFont typeface="Wingdings" panose="05000000000000000000" pitchFamily="2" charset="2"/>
              <a:buNone/>
            </a:pPr>
            <a:r>
              <a:rPr lang="fi-FI" altLang="en-US" sz="2000" dirty="0">
                <a:sym typeface="Wingdings" panose="05000000000000000000" pitchFamily="2" charset="2"/>
              </a:rPr>
              <a:t> limakalvon tai silmän huuhtelu vedellä</a:t>
            </a:r>
          </a:p>
          <a:p>
            <a:pPr>
              <a:spcBef>
                <a:spcPct val="50000"/>
              </a:spcBef>
              <a:buClrTx/>
              <a:buFont typeface="Wingdings" panose="05000000000000000000" pitchFamily="2" charset="2"/>
              <a:buChar char="Ø"/>
            </a:pPr>
            <a:r>
              <a:rPr lang="fi-FI" altLang="en-US" sz="2000" dirty="0">
                <a:sym typeface="Wingdings" panose="05000000000000000000" pitchFamily="2" charset="2"/>
              </a:rPr>
              <a:t> yhteys terveyskeskukseen riskin arviointia varten</a:t>
            </a:r>
            <a:br>
              <a:rPr lang="fi-FI" altLang="en-US" sz="2000" dirty="0">
                <a:sym typeface="Wingdings" panose="05000000000000000000" pitchFamily="2" charset="2"/>
              </a:rPr>
            </a:br>
            <a:r>
              <a:rPr lang="fi-FI" altLang="en-US" sz="1800" dirty="0">
                <a:solidFill>
                  <a:srgbClr val="000000"/>
                </a:solidFill>
                <a:sym typeface="Wingdings" panose="05000000000000000000" pitchFamily="2" charset="2"/>
              </a:rPr>
              <a:t>(verikoe altistuksen selvittämiseksi). Jos autettava on </a:t>
            </a:r>
            <a:r>
              <a:rPr lang="fi-FI" altLang="en-US" sz="1800" dirty="0" err="1">
                <a:solidFill>
                  <a:srgbClr val="000000"/>
                </a:solidFill>
                <a:sym typeface="Wingdings" panose="05000000000000000000" pitchFamily="2" charset="2"/>
              </a:rPr>
              <a:t>hiv-</a:t>
            </a:r>
            <a:r>
              <a:rPr lang="fi-FI" altLang="en-US" sz="1800" dirty="0">
                <a:solidFill>
                  <a:srgbClr val="000000"/>
                </a:solidFill>
                <a:sym typeface="Wingdings" panose="05000000000000000000" pitchFamily="2" charset="2"/>
              </a:rPr>
              <a:t> tai C-hepatiittipositiivinen, hakeudu päivystykseen 2 tunnin sisällä altistumisesta.</a:t>
            </a:r>
            <a:endParaRPr lang="fi-FI" altLang="en-US" sz="1800" dirty="0">
              <a:sym typeface="Wingdings" panose="05000000000000000000" pitchFamily="2" charset="2"/>
            </a:endParaRPr>
          </a:p>
          <a:p>
            <a:pPr eaLnBrk="1" hangingPunct="1">
              <a:spcBef>
                <a:spcPct val="50000"/>
              </a:spcBef>
              <a:buClrTx/>
              <a:buFont typeface="Wingdings" panose="05000000000000000000" pitchFamily="2" charset="2"/>
              <a:buChar char="Ø"/>
            </a:pPr>
            <a:r>
              <a:rPr lang="fi-FI" altLang="en-US" sz="2000" dirty="0">
                <a:sym typeface="Wingdings" panose="05000000000000000000" pitchFamily="2" charset="2"/>
              </a:rPr>
              <a:t> tieto päivystyksen johdolle, piiritoimistoon / Katille, jos olit mukana päihdetyön vapaaehtoisena</a:t>
            </a:r>
          </a:p>
          <a:p>
            <a:pPr>
              <a:spcBef>
                <a:spcPct val="50000"/>
              </a:spcBef>
              <a:buClrTx/>
              <a:buFont typeface="Wingdings" panose="05000000000000000000" pitchFamily="2" charset="2"/>
              <a:buChar char="Ø"/>
            </a:pPr>
            <a:r>
              <a:rPr lang="fi-FI" altLang="en-US" sz="2000" dirty="0">
                <a:solidFill>
                  <a:srgbClr val="000000"/>
                </a:solidFill>
                <a:sym typeface="Wingdings" panose="05000000000000000000" pitchFamily="2" charset="2"/>
              </a:rPr>
              <a:t> tapaturmailmoitus. Punaisella Ristillä on tapaturmavakuutus Lähi-Tapiolassa.</a:t>
            </a:r>
          </a:p>
          <a:p>
            <a:pPr>
              <a:spcBef>
                <a:spcPct val="50000"/>
              </a:spcBef>
              <a:buClrTx/>
              <a:buFont typeface="Wingdings" panose="05000000000000000000" pitchFamily="2" charset="2"/>
              <a:buChar char="Ø"/>
            </a:pPr>
            <a:r>
              <a:rPr lang="fi-FI" altLang="en-US" sz="2000" dirty="0" err="1">
                <a:solidFill>
                  <a:srgbClr val="000000"/>
                </a:solidFill>
                <a:sym typeface="Wingdings" panose="05000000000000000000" pitchFamily="2" charset="2"/>
              </a:rPr>
              <a:t>Needle</a:t>
            </a:r>
            <a:r>
              <a:rPr lang="fi-FI" altLang="en-US" sz="2000" dirty="0">
                <a:solidFill>
                  <a:srgbClr val="000000"/>
                </a:solidFill>
                <a:sym typeface="Wingdings" panose="05000000000000000000" pitchFamily="2" charset="2"/>
              </a:rPr>
              <a:t> </a:t>
            </a:r>
            <a:r>
              <a:rPr lang="fi-FI" altLang="en-US" sz="2000" dirty="0" err="1">
                <a:solidFill>
                  <a:srgbClr val="000000"/>
                </a:solidFill>
                <a:sym typeface="Wingdings" panose="05000000000000000000" pitchFamily="2" charset="2"/>
              </a:rPr>
              <a:t>spiking</a:t>
            </a:r>
            <a:r>
              <a:rPr lang="fi-FI" altLang="en-US" sz="2000" dirty="0">
                <a:solidFill>
                  <a:srgbClr val="000000"/>
                </a:solidFill>
                <a:sym typeface="Wingdings" panose="05000000000000000000" pitchFamily="2" charset="2"/>
              </a:rPr>
              <a:t> = tahallaan pistetty hlöä neulalla ja mahdollisesti laitettu huumaavaa ainetta = pahoinpitely =&gt; tee rikosilmoitus</a:t>
            </a:r>
          </a:p>
        </p:txBody>
      </p:sp>
      <p:pic>
        <p:nvPicPr>
          <p:cNvPr id="5" name="Kuva 1">
            <a:extLst>
              <a:ext uri="{FF2B5EF4-FFF2-40B4-BE49-F238E27FC236}">
                <a16:creationId xmlns:a16="http://schemas.microsoft.com/office/drawing/2014/main" id="{8B437518-9772-13F1-43F6-22A11CD507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15795" y="338203"/>
            <a:ext cx="1426782" cy="172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7712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838200" y="406844"/>
            <a:ext cx="9357157" cy="823912"/>
          </a:xfrm>
        </p:spPr>
        <p:txBody>
          <a:bodyPr/>
          <a:lstStyle/>
          <a:p>
            <a:pPr eaLnBrk="1" hangingPunct="1">
              <a:spcBef>
                <a:spcPct val="50000"/>
              </a:spcBef>
              <a:buClrTx/>
              <a:buFontTx/>
              <a:buNone/>
            </a:pPr>
            <a:r>
              <a:rPr lang="fi-FI" altLang="en-US" sz="2800" b="1" dirty="0"/>
              <a:t>Päihdetyön vapaaehtoisena:</a:t>
            </a:r>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1078041" y="1811524"/>
            <a:ext cx="7652347" cy="4405956"/>
          </a:xfrm>
        </p:spPr>
        <p:txBody>
          <a:bodyPr/>
          <a:lstStyle/>
          <a:p>
            <a:pPr eaLnBrk="1" hangingPunct="1">
              <a:spcBef>
                <a:spcPct val="50000"/>
              </a:spcBef>
              <a:buClrTx/>
              <a:buFontTx/>
              <a:buChar char="•"/>
            </a:pPr>
            <a:r>
              <a:rPr lang="fi-FI" altLang="en-US" dirty="0">
                <a:sym typeface="Wingdings" panose="05000000000000000000" pitchFamily="2" charset="2"/>
              </a:rPr>
              <a:t>käytä hanskoja ja kerää välineet turvallisesti</a:t>
            </a:r>
          </a:p>
          <a:p>
            <a:pPr eaLnBrk="1" hangingPunct="1">
              <a:spcBef>
                <a:spcPct val="50000"/>
              </a:spcBef>
              <a:buClrTx/>
              <a:buFontTx/>
              <a:buChar char="•"/>
            </a:pPr>
            <a:r>
              <a:rPr lang="fi-FI" altLang="en-US" dirty="0">
                <a:sym typeface="Wingdings" panose="05000000000000000000" pitchFamily="2" charset="2"/>
              </a:rPr>
              <a:t>kerro käyttäville ihmisille edellä puhutuista asioista</a:t>
            </a:r>
          </a:p>
          <a:p>
            <a:pPr eaLnBrk="1" hangingPunct="1">
              <a:spcBef>
                <a:spcPct val="50000"/>
              </a:spcBef>
              <a:buClrTx/>
              <a:buFontTx/>
              <a:buChar char="•"/>
            </a:pPr>
            <a:r>
              <a:rPr lang="fi-FI" altLang="en-US" b="1" u="sng" dirty="0">
                <a:sym typeface="Wingdings" panose="05000000000000000000" pitchFamily="2" charset="2"/>
              </a:rPr>
              <a:t>muista</a:t>
            </a:r>
            <a:r>
              <a:rPr lang="fi-FI" altLang="en-US" dirty="0">
                <a:sym typeface="Wingdings" panose="05000000000000000000" pitchFamily="2" charset="2"/>
              </a:rPr>
              <a:t>: terve iho suojaa, tartuntatodennäköisyys on pieni </a:t>
            </a:r>
          </a:p>
          <a:p>
            <a:pPr eaLnBrk="1" hangingPunct="1">
              <a:spcBef>
                <a:spcPct val="50000"/>
              </a:spcBef>
              <a:buClrTx/>
              <a:buFontTx/>
              <a:buChar char="•"/>
            </a:pPr>
            <a:r>
              <a:rPr lang="fi-FI" altLang="en-US" dirty="0">
                <a:sym typeface="Wingdings" panose="05000000000000000000" pitchFamily="2" charset="2"/>
              </a:rPr>
              <a:t>liian väsyneenä ei saa toimia, koska väsymys heikentää tarkkaavaisuutta ja lisää "tapaturmariskiä"</a:t>
            </a:r>
          </a:p>
          <a:p>
            <a:pPr eaLnBrk="1" hangingPunct="1">
              <a:spcBef>
                <a:spcPct val="50000"/>
              </a:spcBef>
              <a:buClrTx/>
              <a:buFontTx/>
              <a:buChar char="•"/>
            </a:pPr>
            <a:endParaRPr lang="fi-FI" altLang="en-US" dirty="0">
              <a:sym typeface="Wingdings" panose="05000000000000000000" pitchFamily="2" charset="2"/>
            </a:endParaRPr>
          </a:p>
          <a:p>
            <a:pPr eaLnBrk="1" hangingPunct="1">
              <a:spcBef>
                <a:spcPct val="50000"/>
              </a:spcBef>
              <a:buClrTx/>
              <a:buFontTx/>
              <a:buNone/>
            </a:pPr>
            <a:r>
              <a:rPr lang="fi-FI" altLang="en-US" sz="2000" dirty="0">
                <a:sym typeface="Wingdings" panose="05000000000000000000" pitchFamily="2" charset="2"/>
              </a:rPr>
              <a:t>Lisätietoja: A-klinikkasäätiö, terveysneuvonta-pisteiden esitteet ja nettisivut, </a:t>
            </a:r>
            <a:r>
              <a:rPr lang="fi-FI" altLang="en-US" sz="2000" dirty="0" err="1">
                <a:sym typeface="Wingdings" panose="05000000000000000000" pitchFamily="2" charset="2"/>
              </a:rPr>
              <a:t>Vinkki.info</a:t>
            </a:r>
            <a:endParaRPr lang="fi-FI" altLang="fi-FI" sz="2000" dirty="0"/>
          </a:p>
        </p:txBody>
      </p:sp>
      <p:pic>
        <p:nvPicPr>
          <p:cNvPr id="5" name="Kuva 1">
            <a:extLst>
              <a:ext uri="{FF2B5EF4-FFF2-40B4-BE49-F238E27FC236}">
                <a16:creationId xmlns:a16="http://schemas.microsoft.com/office/drawing/2014/main" id="{64BC5F93-F6F3-8524-8291-532A268F9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0389" y="2453314"/>
            <a:ext cx="2929936" cy="1951372"/>
          </a:xfrm>
          <a:prstGeom prst="rect">
            <a:avLst/>
          </a:prstGeom>
        </p:spPr>
      </p:pic>
    </p:spTree>
    <p:extLst>
      <p:ext uri="{BB962C8B-B14F-4D97-AF65-F5344CB8AC3E}">
        <p14:creationId xmlns:p14="http://schemas.microsoft.com/office/powerpoint/2010/main" val="40213138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838200" y="60674"/>
            <a:ext cx="9357157" cy="823912"/>
          </a:xfrm>
        </p:spPr>
        <p:txBody>
          <a:bodyPr/>
          <a:lstStyle/>
          <a:p>
            <a:pPr eaLnBrk="1" hangingPunct="1">
              <a:spcBef>
                <a:spcPct val="50000"/>
              </a:spcBef>
              <a:buClrTx/>
              <a:buFontTx/>
              <a:buNone/>
            </a:pPr>
            <a:r>
              <a:rPr lang="fi-FI" altLang="en-US" sz="2800" b="1" dirty="0"/>
              <a:t>Ehkäise myös alkoholin haittoja</a:t>
            </a:r>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838200" y="1066904"/>
            <a:ext cx="10557678" cy="4724191"/>
          </a:xfrm>
        </p:spPr>
        <p:txBody>
          <a:bodyPr/>
          <a:lstStyle/>
          <a:p>
            <a:pPr eaLnBrk="1" hangingPunct="1">
              <a:lnSpc>
                <a:spcPct val="80000"/>
              </a:lnSpc>
            </a:pPr>
            <a:r>
              <a:rPr lang="fi-FI" altLang="en-US" sz="2000" dirty="0"/>
              <a:t>"</a:t>
            </a:r>
            <a:r>
              <a:rPr lang="fi-FI" altLang="en-US" sz="2000" dirty="0" err="1"/>
              <a:t>Himmaa</a:t>
            </a:r>
            <a:r>
              <a:rPr lang="fi-FI" altLang="en-US" sz="2000" dirty="0"/>
              <a:t> </a:t>
            </a:r>
            <a:r>
              <a:rPr lang="fi-FI" altLang="en-US" sz="2000" dirty="0" err="1"/>
              <a:t>ny</a:t>
            </a:r>
            <a:r>
              <a:rPr lang="fi-FI" altLang="en-US" sz="2000" dirty="0"/>
              <a:t> vähän välillä"</a:t>
            </a:r>
          </a:p>
          <a:p>
            <a:pPr eaLnBrk="1" hangingPunct="1">
              <a:lnSpc>
                <a:spcPct val="80000"/>
              </a:lnSpc>
            </a:pPr>
            <a:r>
              <a:rPr lang="fi-FI" altLang="en-US" sz="2000" dirty="0"/>
              <a:t>"Ota välissä vettä"</a:t>
            </a:r>
          </a:p>
          <a:p>
            <a:pPr eaLnBrk="1" hangingPunct="1">
              <a:lnSpc>
                <a:spcPct val="80000"/>
              </a:lnSpc>
            </a:pPr>
            <a:r>
              <a:rPr lang="fi-FI" altLang="en-US" sz="2000" dirty="0"/>
              <a:t>"Syö riittävästi ja huolehdi sokeritasapainostasi"</a:t>
            </a:r>
          </a:p>
          <a:p>
            <a:pPr eaLnBrk="1" hangingPunct="1">
              <a:lnSpc>
                <a:spcPct val="80000"/>
              </a:lnSpc>
            </a:pPr>
            <a:r>
              <a:rPr lang="fi-FI" altLang="en-US" sz="2000" dirty="0"/>
              <a:t>"Muista mahdolliset sinulle määrätyt lääkkeet"</a:t>
            </a:r>
          </a:p>
          <a:p>
            <a:pPr eaLnBrk="1" hangingPunct="1">
              <a:lnSpc>
                <a:spcPct val="80000"/>
              </a:lnSpc>
            </a:pPr>
            <a:r>
              <a:rPr lang="fi-FI" altLang="en-US" sz="2000" dirty="0"/>
              <a:t>"Pidä kellotettu tauko"</a:t>
            </a:r>
          </a:p>
          <a:p>
            <a:pPr eaLnBrk="1" hangingPunct="1">
              <a:lnSpc>
                <a:spcPct val="80000"/>
              </a:lnSpc>
            </a:pPr>
            <a:r>
              <a:rPr lang="fi-FI" altLang="en-US" sz="2000" dirty="0"/>
              <a:t>"Jätä juomat telttaan/autoon"</a:t>
            </a:r>
          </a:p>
          <a:p>
            <a:pPr eaLnBrk="1" hangingPunct="1">
              <a:lnSpc>
                <a:spcPct val="80000"/>
              </a:lnSpc>
            </a:pPr>
            <a:r>
              <a:rPr lang="fi-FI" altLang="en-US" sz="2000" dirty="0"/>
              <a:t>"Seuraa itseäsi, jotta pysyt tolpillasi"</a:t>
            </a:r>
          </a:p>
          <a:p>
            <a:pPr eaLnBrk="1" hangingPunct="1">
              <a:lnSpc>
                <a:spcPct val="80000"/>
              </a:lnSpc>
            </a:pPr>
            <a:r>
              <a:rPr lang="fi-FI" altLang="en-US" sz="2000" dirty="0"/>
              <a:t>"Seuraa paljonko olet juonut"</a:t>
            </a:r>
          </a:p>
          <a:p>
            <a:pPr eaLnBrk="1" hangingPunct="1">
              <a:lnSpc>
                <a:spcPct val="80000"/>
              </a:lnSpc>
            </a:pPr>
            <a:r>
              <a:rPr lang="fi-FI" altLang="en-US" sz="2000" dirty="0"/>
              <a:t>"Ole erilainen ja streittari"</a:t>
            </a:r>
          </a:p>
          <a:p>
            <a:pPr eaLnBrk="1" hangingPunct="1">
              <a:lnSpc>
                <a:spcPct val="80000"/>
              </a:lnSpc>
            </a:pPr>
            <a:r>
              <a:rPr lang="fi-FI" altLang="en-US" sz="2000" dirty="0"/>
              <a:t>"Älä käytä aineita sekaisin"</a:t>
            </a:r>
          </a:p>
          <a:p>
            <a:pPr eaLnBrk="1" hangingPunct="1">
              <a:lnSpc>
                <a:spcPct val="80000"/>
              </a:lnSpc>
            </a:pPr>
            <a:r>
              <a:rPr lang="fi-FI" altLang="en-US" sz="2000" dirty="0"/>
              <a:t>"Älä juo tai tupakoi lainkaan, jos olet raskaana"</a:t>
            </a:r>
          </a:p>
          <a:p>
            <a:pPr eaLnBrk="1" hangingPunct="1">
              <a:lnSpc>
                <a:spcPct val="80000"/>
              </a:lnSpc>
            </a:pPr>
            <a:r>
              <a:rPr lang="fi-FI" altLang="en-US" sz="2000" dirty="0"/>
              <a:t>"Älä juo tai anna kaverin juoda sammumispisteeseen"</a:t>
            </a:r>
          </a:p>
          <a:p>
            <a:pPr eaLnBrk="1" hangingPunct="1">
              <a:lnSpc>
                <a:spcPct val="80000"/>
              </a:lnSpc>
            </a:pPr>
            <a:r>
              <a:rPr lang="fi-FI" altLang="en-US" sz="2000" dirty="0"/>
              <a:t>"Sopikaa, kuka pitää porukasta huolta"</a:t>
            </a:r>
          </a:p>
          <a:p>
            <a:pPr eaLnBrk="1" hangingPunct="1">
              <a:lnSpc>
                <a:spcPct val="80000"/>
              </a:lnSpc>
            </a:pPr>
            <a:r>
              <a:rPr lang="fi-FI" altLang="en-US" sz="2000" dirty="0"/>
              <a:t>"Älä jätä koskaan sammunutta yksin"</a:t>
            </a:r>
          </a:p>
        </p:txBody>
      </p:sp>
      <p:pic>
        <p:nvPicPr>
          <p:cNvPr id="3" name="Kuva 2">
            <a:extLst>
              <a:ext uri="{FF2B5EF4-FFF2-40B4-BE49-F238E27FC236}">
                <a16:creationId xmlns:a16="http://schemas.microsoft.com/office/drawing/2014/main" id="{B7AED84A-02B9-65A0-2EF7-18E1611CDE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8351" y="1847347"/>
            <a:ext cx="3725449" cy="248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115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a:xfrm>
            <a:off x="997526" y="2088403"/>
            <a:ext cx="9601201" cy="2681191"/>
          </a:xfrm>
        </p:spPr>
        <p:txBody>
          <a:bodyPr>
            <a:normAutofit/>
          </a:bodyPr>
          <a:lstStyle/>
          <a:p>
            <a:r>
              <a:rPr lang="fi-FI" altLang="en-US" dirty="0"/>
              <a:t>Päätössanoihin…</a:t>
            </a:r>
            <a:endParaRPr lang="fi-FI" dirty="0"/>
          </a:p>
        </p:txBody>
      </p:sp>
    </p:spTree>
    <p:extLst>
      <p:ext uri="{BB962C8B-B14F-4D97-AF65-F5344CB8AC3E}">
        <p14:creationId xmlns:p14="http://schemas.microsoft.com/office/powerpoint/2010/main" val="28978124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838200" y="583581"/>
            <a:ext cx="9357157" cy="823912"/>
          </a:xfrm>
        </p:spPr>
        <p:txBody>
          <a:bodyPr/>
          <a:lstStyle/>
          <a:p>
            <a:pPr eaLnBrk="1" hangingPunct="1">
              <a:spcBef>
                <a:spcPct val="50000"/>
              </a:spcBef>
              <a:buClrTx/>
              <a:buFontTx/>
              <a:buNone/>
            </a:pPr>
            <a:r>
              <a:rPr lang="fi-FI" sz="2800" b="1" dirty="0"/>
              <a:t>Saavutettiinko tavoite?</a:t>
            </a:r>
            <a:br>
              <a:rPr lang="fi-FI" sz="2800" b="1" dirty="0"/>
            </a:br>
            <a:r>
              <a:rPr lang="fi-FI" sz="2800" b="1" dirty="0"/>
              <a:t>Koulutuksen jälkeen sinä…</a:t>
            </a:r>
            <a:endParaRPr lang="fi-FI" altLang="en-US" sz="2800" b="1" dirty="0"/>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1023552" y="1893154"/>
            <a:ext cx="8364682" cy="4517190"/>
          </a:xfrm>
        </p:spPr>
        <p:txBody>
          <a:bodyPr/>
          <a:lstStyle/>
          <a:p>
            <a:pPr>
              <a:spcAft>
                <a:spcPts val="600"/>
              </a:spcAft>
            </a:pPr>
            <a:r>
              <a:rPr lang="fi-FI" dirty="0"/>
              <a:t>Löydät tietoa Suomen päihdetilanteesta</a:t>
            </a:r>
          </a:p>
          <a:p>
            <a:pPr>
              <a:spcAft>
                <a:spcPts val="600"/>
              </a:spcAft>
            </a:pPr>
            <a:r>
              <a:rPr lang="fi-FI" dirty="0"/>
              <a:t>Tiedät miten ja milloin tulee tehdä lastensuojeluilmoitus vapaaehtoistehtävissä</a:t>
            </a:r>
          </a:p>
          <a:p>
            <a:pPr>
              <a:spcAft>
                <a:spcPts val="600"/>
              </a:spcAft>
            </a:pPr>
            <a:r>
              <a:rPr lang="fi-FI" dirty="0"/>
              <a:t>Tunnet käytön vaiheet ja niiden merkityksen kohtaamiseen</a:t>
            </a:r>
          </a:p>
          <a:p>
            <a:pPr>
              <a:spcAft>
                <a:spcPts val="600"/>
              </a:spcAft>
            </a:pPr>
            <a:r>
              <a:rPr lang="fi-FI" dirty="0"/>
              <a:t>Osaat arvioida, tarvitseeko autettava lisäapua</a:t>
            </a:r>
          </a:p>
          <a:p>
            <a:pPr>
              <a:spcAft>
                <a:spcPts val="600"/>
              </a:spcAft>
            </a:pPr>
            <a:r>
              <a:rPr lang="fi-FI" dirty="0"/>
              <a:t>Osaat seurata eri päihteisiin liittyviä akuutteja riskejä</a:t>
            </a:r>
          </a:p>
          <a:p>
            <a:pPr>
              <a:spcAft>
                <a:spcPts val="600"/>
              </a:spcAft>
            </a:pPr>
            <a:r>
              <a:rPr lang="fi-FI" dirty="0"/>
              <a:t>Osaat antaa vinkkejä ja kannustaa haittojen vähentämiseen käytön eri vaiheissa</a:t>
            </a:r>
          </a:p>
        </p:txBody>
      </p:sp>
    </p:spTree>
    <p:extLst>
      <p:ext uri="{BB962C8B-B14F-4D97-AF65-F5344CB8AC3E}">
        <p14:creationId xmlns:p14="http://schemas.microsoft.com/office/powerpoint/2010/main" val="35359697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1038616" y="383165"/>
            <a:ext cx="9357157" cy="823912"/>
          </a:xfrm>
        </p:spPr>
        <p:txBody>
          <a:bodyPr/>
          <a:lstStyle/>
          <a:p>
            <a:pPr eaLnBrk="1" hangingPunct="1">
              <a:spcBef>
                <a:spcPct val="50000"/>
              </a:spcBef>
              <a:buClrTx/>
              <a:buFontTx/>
              <a:buNone/>
            </a:pPr>
            <a:r>
              <a:rPr lang="fi-FI" sz="2800" b="1" dirty="0"/>
              <a:t>Mitä tämän jälkeen?</a:t>
            </a:r>
            <a:endParaRPr lang="fi-FI" altLang="en-US" sz="2800" b="1" dirty="0"/>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1038616" y="1407493"/>
            <a:ext cx="9774382" cy="4517190"/>
          </a:xfrm>
        </p:spPr>
        <p:txBody>
          <a:bodyPr/>
          <a:lstStyle/>
          <a:p>
            <a:pPr>
              <a:spcAft>
                <a:spcPts val="544"/>
              </a:spcAft>
            </a:pPr>
            <a:r>
              <a:rPr lang="fi-FI" sz="2400" dirty="0"/>
              <a:t>Tulevat Varhaisen Puuttumisen koulutukset löytyvät OMA Punaisesta Rististä hakusanalla päihde (tarkennettu haku, </a:t>
            </a:r>
            <a:br>
              <a:rPr lang="fi-FI" sz="2400" dirty="0"/>
            </a:br>
            <a:r>
              <a:rPr lang="fi-FI" sz="2400" dirty="0"/>
              <a:t>nimi: päihde). Sieltä löytyy myös muita toimintoja ja koulutuksia. TERVETULOA!</a:t>
            </a:r>
          </a:p>
          <a:p>
            <a:pPr>
              <a:spcAft>
                <a:spcPts val="544"/>
              </a:spcAft>
            </a:pPr>
            <a:r>
              <a:rPr lang="fi-FI" sz="2400" dirty="0"/>
              <a:t>Koko kurssin suorittamisen jälkeen voit lähteä esim. festareille tekemään päihdetyötä (kiertävä työ ja selviämispisteet), kouluttamaan ensiapua päihteitä käyttäville ihmisille tai pitämään infopisteitä eri kohderyhmille (nuorisotalot, kauppakeskukset, ikäihmisten palvelutalot jne.)</a:t>
            </a:r>
          </a:p>
          <a:p>
            <a:pPr>
              <a:spcAft>
                <a:spcPts val="544"/>
              </a:spcAft>
            </a:pPr>
            <a:r>
              <a:rPr lang="fi-FI" sz="2400" dirty="0"/>
              <a:t>Tule mukaan toimintaryhmiin: Kallio-Käpylä, Jyväskylä, Seinäjoki, Turku, Rauma, Rovaniemi, Joensuu, sekä mahdollisesti perustettaviin Oulu.</a:t>
            </a:r>
          </a:p>
        </p:txBody>
      </p:sp>
    </p:spTree>
    <p:extLst>
      <p:ext uri="{BB962C8B-B14F-4D97-AF65-F5344CB8AC3E}">
        <p14:creationId xmlns:p14="http://schemas.microsoft.com/office/powerpoint/2010/main" val="2405380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58CB47-DF20-4DF4-9F9E-377065D31CEB}"/>
              </a:ext>
            </a:extLst>
          </p:cNvPr>
          <p:cNvSpPr>
            <a:spLocks noGrp="1"/>
          </p:cNvSpPr>
          <p:nvPr>
            <p:ph type="title"/>
          </p:nvPr>
        </p:nvSpPr>
        <p:spPr>
          <a:xfrm>
            <a:off x="761995" y="307447"/>
            <a:ext cx="10693884" cy="1109932"/>
          </a:xfrm>
        </p:spPr>
        <p:txBody>
          <a:bodyPr vert="horz" lIns="91440" tIns="45720" rIns="91440" bIns="45720" rtlCol="0" anchor="ctr">
            <a:normAutofit fontScale="90000"/>
          </a:bodyPr>
          <a:lstStyle/>
          <a:p>
            <a:r>
              <a:rPr lang="en-US" sz="4000" b="1" kern="1200" dirty="0" err="1">
                <a:solidFill>
                  <a:schemeClr val="tx1"/>
                </a:solidFill>
              </a:rPr>
              <a:t>Suorita</a:t>
            </a:r>
            <a:r>
              <a:rPr lang="en-US" sz="4000" b="1" kern="1200" dirty="0">
                <a:solidFill>
                  <a:schemeClr val="tx1"/>
                </a:solidFill>
              </a:rPr>
              <a:t> </a:t>
            </a:r>
            <a:r>
              <a:rPr lang="en-US" sz="4000" b="1" kern="1200" dirty="0" err="1">
                <a:solidFill>
                  <a:schemeClr val="tx1"/>
                </a:solidFill>
              </a:rPr>
              <a:t>terveyden</a:t>
            </a:r>
            <a:r>
              <a:rPr lang="en-US" sz="4000" b="1" kern="1200" dirty="0">
                <a:solidFill>
                  <a:schemeClr val="tx1"/>
                </a:solidFill>
              </a:rPr>
              <a:t> </a:t>
            </a:r>
            <a:r>
              <a:rPr lang="en-US" sz="4000" b="1" kern="1200" dirty="0" err="1">
                <a:solidFill>
                  <a:schemeClr val="tx1"/>
                </a:solidFill>
              </a:rPr>
              <a:t>edistämisen</a:t>
            </a:r>
            <a:r>
              <a:rPr lang="en-US" sz="4000" b="1" kern="1200" dirty="0">
                <a:solidFill>
                  <a:schemeClr val="tx1"/>
                </a:solidFill>
              </a:rPr>
              <a:t> </a:t>
            </a:r>
            <a:r>
              <a:rPr lang="en-US" sz="4000" b="1" kern="1200" dirty="0" err="1">
                <a:solidFill>
                  <a:schemeClr val="tx1"/>
                </a:solidFill>
              </a:rPr>
              <a:t>verkkoperehdytys</a:t>
            </a:r>
            <a:endParaRPr lang="en-US" sz="4000" b="1" kern="1200" dirty="0">
              <a:solidFill>
                <a:schemeClr val="tx1"/>
              </a:solidFill>
            </a:endParaRPr>
          </a:p>
        </p:txBody>
      </p:sp>
      <p:sp>
        <p:nvSpPr>
          <p:cNvPr id="3" name="Sisällön paikkamerkki 2">
            <a:extLst>
              <a:ext uri="{FF2B5EF4-FFF2-40B4-BE49-F238E27FC236}">
                <a16:creationId xmlns:a16="http://schemas.microsoft.com/office/drawing/2014/main" id="{A6D73973-7088-4346-82CC-830C41B4810A}"/>
              </a:ext>
            </a:extLst>
          </p:cNvPr>
          <p:cNvSpPr>
            <a:spLocks noGrp="1"/>
          </p:cNvSpPr>
          <p:nvPr>
            <p:ph type="body" sz="quarter" idx="11"/>
          </p:nvPr>
        </p:nvSpPr>
        <p:spPr>
          <a:xfrm>
            <a:off x="7190509" y="2357888"/>
            <a:ext cx="4265370" cy="3902635"/>
          </a:xfrm>
        </p:spPr>
        <p:txBody>
          <a:bodyPr vert="horz" lIns="91440" tIns="45720" rIns="91440" bIns="45720" rtlCol="0" anchor="ctr">
            <a:normAutofit fontScale="92500" lnSpcReduction="10000"/>
          </a:bodyPr>
          <a:lstStyle/>
          <a:p>
            <a:pPr>
              <a:spcAft>
                <a:spcPts val="544"/>
              </a:spcAft>
            </a:pPr>
            <a:r>
              <a:rPr lang="en-US" sz="2000" dirty="0" err="1"/>
              <a:t>Tietoa</a:t>
            </a:r>
            <a:r>
              <a:rPr lang="en-US" sz="2000" dirty="0"/>
              <a:t> </a:t>
            </a:r>
            <a:r>
              <a:rPr lang="en-US" sz="2000" dirty="0" err="1"/>
              <a:t>SPR:n</a:t>
            </a:r>
            <a:r>
              <a:rPr lang="en-US" sz="2000" dirty="0"/>
              <a:t> </a:t>
            </a:r>
            <a:r>
              <a:rPr lang="en-US" sz="2000" dirty="0" err="1"/>
              <a:t>terveyden</a:t>
            </a:r>
            <a:r>
              <a:rPr lang="en-US" sz="2000" dirty="0"/>
              <a:t> </a:t>
            </a:r>
            <a:r>
              <a:rPr lang="en-US" sz="2000" dirty="0" err="1"/>
              <a:t>edistämisen</a:t>
            </a:r>
            <a:r>
              <a:rPr lang="en-US" sz="2000" dirty="0"/>
              <a:t> </a:t>
            </a:r>
            <a:r>
              <a:rPr lang="en-US" sz="2000" dirty="0" err="1"/>
              <a:t>toiminnoista</a:t>
            </a:r>
            <a:r>
              <a:rPr lang="en-US" sz="2000" dirty="0"/>
              <a:t>.</a:t>
            </a:r>
          </a:p>
          <a:p>
            <a:pPr>
              <a:spcAft>
                <a:spcPts val="544"/>
              </a:spcAft>
            </a:pPr>
            <a:r>
              <a:rPr lang="en-US" sz="2000" dirty="0" err="1"/>
              <a:t>Tietoa</a:t>
            </a:r>
            <a:r>
              <a:rPr lang="en-US" sz="2000" dirty="0"/>
              <a:t> </a:t>
            </a:r>
            <a:r>
              <a:rPr lang="en-US" sz="2000" dirty="0" err="1"/>
              <a:t>terveyden</a:t>
            </a:r>
            <a:r>
              <a:rPr lang="en-US" sz="2000" dirty="0"/>
              <a:t> </a:t>
            </a:r>
            <a:r>
              <a:rPr lang="en-US" sz="2000" dirty="0" err="1"/>
              <a:t>edistämisestä</a:t>
            </a:r>
            <a:r>
              <a:rPr lang="en-US" sz="2000" dirty="0"/>
              <a:t>, </a:t>
            </a:r>
            <a:r>
              <a:rPr lang="en-US" sz="2000" dirty="0" err="1"/>
              <a:t>päihteistä</a:t>
            </a:r>
            <a:r>
              <a:rPr lang="en-US" sz="2000" dirty="0"/>
              <a:t>, </a:t>
            </a:r>
            <a:r>
              <a:rPr lang="en-US" sz="2000" dirty="0" err="1"/>
              <a:t>seksuaaliterveydestä</a:t>
            </a:r>
            <a:r>
              <a:rPr lang="en-US" sz="2000" dirty="0"/>
              <a:t> ja </a:t>
            </a:r>
            <a:r>
              <a:rPr lang="en-US" sz="2000" dirty="0" err="1"/>
              <a:t>tapaturmista</a:t>
            </a:r>
            <a:r>
              <a:rPr lang="en-US" sz="2000" dirty="0"/>
              <a:t>.</a:t>
            </a:r>
          </a:p>
          <a:p>
            <a:pPr>
              <a:spcAft>
                <a:spcPts val="544"/>
              </a:spcAft>
            </a:pPr>
            <a:r>
              <a:rPr lang="en-US" sz="2000" dirty="0" err="1"/>
              <a:t>Vinkkejä</a:t>
            </a:r>
            <a:r>
              <a:rPr lang="en-US" sz="2000" dirty="0"/>
              <a:t> </a:t>
            </a:r>
            <a:r>
              <a:rPr lang="en-US" sz="2000" dirty="0" err="1"/>
              <a:t>omaan</a:t>
            </a:r>
            <a:r>
              <a:rPr lang="en-US" sz="2000" dirty="0"/>
              <a:t> </a:t>
            </a:r>
            <a:r>
              <a:rPr lang="en-US" sz="2000" dirty="0" err="1"/>
              <a:t>hyvinvointiin</a:t>
            </a:r>
            <a:r>
              <a:rPr lang="en-US" sz="2000" dirty="0"/>
              <a:t>.</a:t>
            </a:r>
          </a:p>
          <a:p>
            <a:pPr>
              <a:spcAft>
                <a:spcPts val="544"/>
              </a:spcAft>
            </a:pPr>
            <a:r>
              <a:rPr lang="en-US" sz="2000" dirty="0" err="1"/>
              <a:t>Todistus</a:t>
            </a:r>
            <a:r>
              <a:rPr lang="en-US" sz="2000" dirty="0"/>
              <a:t> </a:t>
            </a:r>
            <a:r>
              <a:rPr lang="en-US" sz="2000" dirty="0" err="1"/>
              <a:t>kurssin</a:t>
            </a:r>
            <a:r>
              <a:rPr lang="en-US" sz="2000" dirty="0"/>
              <a:t> </a:t>
            </a:r>
            <a:r>
              <a:rPr lang="en-US" sz="2000" dirty="0" err="1"/>
              <a:t>suorittamisesta</a:t>
            </a:r>
            <a:r>
              <a:rPr lang="en-US" sz="2000" dirty="0"/>
              <a:t>.</a:t>
            </a:r>
          </a:p>
          <a:p>
            <a:pPr>
              <a:spcAft>
                <a:spcPts val="544"/>
              </a:spcAft>
            </a:pPr>
            <a:r>
              <a:rPr lang="en-US" sz="2000" dirty="0" err="1"/>
              <a:t>Osa</a:t>
            </a:r>
            <a:r>
              <a:rPr lang="en-US" sz="2000" dirty="0"/>
              <a:t> </a:t>
            </a:r>
            <a:r>
              <a:rPr lang="en-US" sz="2000" dirty="0" err="1"/>
              <a:t>Varhaisen</a:t>
            </a:r>
            <a:r>
              <a:rPr lang="en-US" sz="2000" dirty="0"/>
              <a:t> </a:t>
            </a:r>
            <a:r>
              <a:rPr lang="en-US" sz="2000" dirty="0" err="1"/>
              <a:t>Puuttumisen</a:t>
            </a:r>
            <a:r>
              <a:rPr lang="en-US" sz="2000" dirty="0"/>
              <a:t> </a:t>
            </a:r>
            <a:r>
              <a:rPr lang="en-US" sz="2000" dirty="0" err="1"/>
              <a:t>koulutusta</a:t>
            </a:r>
            <a:r>
              <a:rPr lang="en-US" sz="2000" dirty="0"/>
              <a:t>.</a:t>
            </a:r>
          </a:p>
          <a:p>
            <a:pPr>
              <a:spcAft>
                <a:spcPts val="544"/>
              </a:spcAft>
            </a:pPr>
            <a:r>
              <a:rPr lang="en-US" sz="2000" dirty="0"/>
              <a:t>spr.fi/</a:t>
            </a:r>
            <a:r>
              <a:rPr lang="en-US" sz="2000" dirty="0" err="1"/>
              <a:t>teverkkoperehdytys</a:t>
            </a:r>
            <a:endParaRPr lang="en-US" sz="2000" dirty="0"/>
          </a:p>
          <a:p>
            <a:pPr marL="0">
              <a:spcAft>
                <a:spcPts val="544"/>
              </a:spcAft>
            </a:pPr>
            <a:endParaRPr lang="en-US" sz="2000" dirty="0">
              <a:latin typeface="+mn-lt"/>
              <a:cs typeface="+mn-cs"/>
            </a:endParaRPr>
          </a:p>
        </p:txBody>
      </p:sp>
      <p:pic>
        <p:nvPicPr>
          <p:cNvPr id="7" name="Kuva 6">
            <a:extLst>
              <a:ext uri="{FF2B5EF4-FFF2-40B4-BE49-F238E27FC236}">
                <a16:creationId xmlns:a16="http://schemas.microsoft.com/office/drawing/2014/main" id="{1DA182A6-536F-14B7-746D-50702E124E46}"/>
              </a:ext>
            </a:extLst>
          </p:cNvPr>
          <p:cNvPicPr>
            <a:picLocks noChangeAspect="1"/>
          </p:cNvPicPr>
          <p:nvPr/>
        </p:nvPicPr>
        <p:blipFill>
          <a:blip r:embed="rId3"/>
          <a:stretch>
            <a:fillRect/>
          </a:stretch>
        </p:blipFill>
        <p:spPr>
          <a:xfrm>
            <a:off x="10183973" y="6062811"/>
            <a:ext cx="1639966" cy="634039"/>
          </a:xfrm>
          <a:prstGeom prst="rect">
            <a:avLst/>
          </a:prstGeom>
        </p:spPr>
      </p:pic>
      <p:pic>
        <p:nvPicPr>
          <p:cNvPr id="5" name="Kuva 4">
            <a:extLst>
              <a:ext uri="{FF2B5EF4-FFF2-40B4-BE49-F238E27FC236}">
                <a16:creationId xmlns:a16="http://schemas.microsoft.com/office/drawing/2014/main" id="{46813A2E-436A-1DF8-277D-54BC035533A3}"/>
              </a:ext>
            </a:extLst>
          </p:cNvPr>
          <p:cNvPicPr>
            <a:picLocks noChangeAspect="1"/>
          </p:cNvPicPr>
          <p:nvPr/>
        </p:nvPicPr>
        <p:blipFill>
          <a:blip r:embed="rId4"/>
          <a:stretch>
            <a:fillRect/>
          </a:stretch>
        </p:blipFill>
        <p:spPr>
          <a:xfrm>
            <a:off x="371184" y="2061479"/>
            <a:ext cx="6339338" cy="3731740"/>
          </a:xfrm>
          <a:prstGeom prst="rect">
            <a:avLst/>
          </a:prstGeom>
        </p:spPr>
      </p:pic>
    </p:spTree>
    <p:extLst>
      <p:ext uri="{BB962C8B-B14F-4D97-AF65-F5344CB8AC3E}">
        <p14:creationId xmlns:p14="http://schemas.microsoft.com/office/powerpoint/2010/main" val="34845673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673308" y="343739"/>
            <a:ext cx="9357157" cy="823912"/>
          </a:xfrm>
        </p:spPr>
        <p:txBody>
          <a:bodyPr/>
          <a:lstStyle/>
          <a:p>
            <a:pPr eaLnBrk="1" hangingPunct="1">
              <a:spcBef>
                <a:spcPct val="50000"/>
              </a:spcBef>
              <a:buClrTx/>
              <a:buFontTx/>
              <a:buNone/>
            </a:pPr>
            <a:r>
              <a:rPr lang="fi-FI" sz="2800" b="1" dirty="0"/>
              <a:t>Koko Varhaisen Puuttumisen koulutus</a:t>
            </a:r>
            <a:endParaRPr lang="fi-FI" altLang="en-US" sz="2800" b="1" dirty="0"/>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962666" y="1454047"/>
            <a:ext cx="9067799" cy="4437088"/>
          </a:xfrm>
        </p:spPr>
        <p:txBody>
          <a:bodyPr/>
          <a:lstStyle/>
          <a:p>
            <a:pPr>
              <a:lnSpc>
                <a:spcPct val="100000"/>
              </a:lnSpc>
              <a:spcAft>
                <a:spcPts val="600"/>
              </a:spcAft>
            </a:pPr>
            <a:r>
              <a:rPr lang="fi-FI" sz="2200" dirty="0"/>
              <a:t>Terveyden edistämisen verkkoperehdytys</a:t>
            </a:r>
          </a:p>
          <a:p>
            <a:pPr>
              <a:lnSpc>
                <a:spcPct val="100000"/>
              </a:lnSpc>
              <a:spcAft>
                <a:spcPts val="600"/>
              </a:spcAft>
            </a:pPr>
            <a:r>
              <a:rPr lang="fi-FI" sz="2200" dirty="0"/>
              <a:t>Webinaarit jälleen keväällä</a:t>
            </a:r>
          </a:p>
          <a:p>
            <a:pPr lvl="1">
              <a:lnSpc>
                <a:spcPct val="100000"/>
              </a:lnSpc>
              <a:spcAft>
                <a:spcPts val="600"/>
              </a:spcAft>
            </a:pPr>
            <a:r>
              <a:rPr lang="fi-FI" sz="1800" dirty="0"/>
              <a:t>Webinaari 1: Päihteet ja päihteitä käyttävät ihmiset</a:t>
            </a:r>
          </a:p>
          <a:p>
            <a:pPr lvl="1">
              <a:lnSpc>
                <a:spcPct val="100000"/>
              </a:lnSpc>
              <a:spcAft>
                <a:spcPts val="600"/>
              </a:spcAft>
            </a:pPr>
            <a:r>
              <a:rPr lang="fi-FI" sz="1800" dirty="0"/>
              <a:t>Webinaari 2: Haastavien asioiden puheeksi ottaminen, muutokseen motivoiminen ja turvallinen kohtaaminen </a:t>
            </a:r>
          </a:p>
          <a:p>
            <a:pPr lvl="1">
              <a:lnSpc>
                <a:spcPct val="100000"/>
              </a:lnSpc>
              <a:spcAft>
                <a:spcPts val="600"/>
              </a:spcAft>
            </a:pPr>
            <a:r>
              <a:rPr lang="fi-FI" sz="1800" dirty="0"/>
              <a:t>Webinaari 3: Lastensuojelullinen huoli vapaaehtoistehtävissä, päihtyneen ensiapu ja haittojen vähentäminen</a:t>
            </a:r>
          </a:p>
          <a:p>
            <a:r>
              <a:rPr lang="fi-FI" sz="2400" dirty="0"/>
              <a:t>Tulevat lähipäivät:</a:t>
            </a:r>
          </a:p>
          <a:p>
            <a:pPr lvl="1" fontAlgn="base">
              <a:lnSpc>
                <a:spcPct val="100000"/>
              </a:lnSpc>
            </a:pPr>
            <a:r>
              <a:rPr lang="fi-FI" sz="1800" dirty="0"/>
              <a:t> Rauma 16.-17.11.          </a:t>
            </a:r>
            <a:r>
              <a:rPr lang="fi-FI" sz="1600" dirty="0">
                <a:solidFill>
                  <a:srgbClr val="0066CC"/>
                </a:solidFill>
                <a:latin typeface="Calibri" panose="020F0502020204030204" pitchFamily="34" charset="0"/>
              </a:rPr>
              <a:t>                                                                                                                                                                                                                                                                                                                                                                                                                                                                                                                                                                                                                                                                                                                                                                                                                                                                                                                                                                                                                                                                                                                                                                                                                                               </a:t>
            </a:r>
            <a:endParaRPr lang="fi-FI" sz="1400" b="0" i="0" dirty="0">
              <a:solidFill>
                <a:srgbClr val="241F20"/>
              </a:solidFill>
              <a:effectLst/>
              <a:latin typeface="Arial" panose="020B0604020202020204" pitchFamily="34" charset="0"/>
            </a:endParaRPr>
          </a:p>
        </p:txBody>
      </p:sp>
    </p:spTree>
    <p:extLst>
      <p:ext uri="{BB962C8B-B14F-4D97-AF65-F5344CB8AC3E}">
        <p14:creationId xmlns:p14="http://schemas.microsoft.com/office/powerpoint/2010/main" val="344951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a:xfrm>
            <a:off x="634443" y="885658"/>
            <a:ext cx="10515600" cy="3695431"/>
          </a:xfrm>
        </p:spPr>
        <p:txBody>
          <a:bodyPr/>
          <a:lstStyle/>
          <a:p>
            <a:r>
              <a:rPr lang="fi-FI" altLang="en-US" dirty="0"/>
              <a:t>Johdannoksi: tilastoja…</a:t>
            </a:r>
            <a:br>
              <a:rPr lang="fi-FI" altLang="en-US" dirty="0"/>
            </a:br>
            <a:br>
              <a:rPr lang="fi-FI" altLang="en-US" dirty="0"/>
            </a:br>
            <a:br>
              <a:rPr lang="fi-FI" altLang="en-US" dirty="0"/>
            </a:br>
            <a:r>
              <a:rPr lang="fi-FI" altLang="en-US" sz="2800" dirty="0">
                <a:solidFill>
                  <a:srgbClr val="FF0000"/>
                </a:solidFill>
              </a:rPr>
              <a:t>Kriittisyyttä, tulkintaa, suuntaa,</a:t>
            </a:r>
            <a:br>
              <a:rPr lang="fi-FI" altLang="en-US" sz="2800" dirty="0">
                <a:solidFill>
                  <a:srgbClr val="FF0000"/>
                </a:solidFill>
              </a:rPr>
            </a:br>
            <a:r>
              <a:rPr lang="fi-FI" altLang="en-US" sz="2800" dirty="0">
                <a:solidFill>
                  <a:srgbClr val="FF0000"/>
                </a:solidFill>
              </a:rPr>
              <a:t>tiedon etsintää…</a:t>
            </a:r>
            <a:endParaRPr lang="fi-FI" dirty="0">
              <a:solidFill>
                <a:srgbClr val="FF0000"/>
              </a:solidFill>
            </a:endParaRPr>
          </a:p>
        </p:txBody>
      </p:sp>
      <p:pic>
        <p:nvPicPr>
          <p:cNvPr id="3" name="Kuva 1">
            <a:extLst>
              <a:ext uri="{FF2B5EF4-FFF2-40B4-BE49-F238E27FC236}">
                <a16:creationId xmlns:a16="http://schemas.microsoft.com/office/drawing/2014/main" id="{1591F866-67D0-7DBA-F8F4-6242B72F053A}"/>
              </a:ext>
            </a:extLst>
          </p:cNvPr>
          <p:cNvPicPr>
            <a:picLocks noChangeAspect="1"/>
          </p:cNvPicPr>
          <p:nvPr/>
        </p:nvPicPr>
        <p:blipFill>
          <a:blip r:embed="rId3"/>
          <a:stretch>
            <a:fillRect/>
          </a:stretch>
        </p:blipFill>
        <p:spPr>
          <a:xfrm>
            <a:off x="7045691" y="2596913"/>
            <a:ext cx="4314417" cy="3141118"/>
          </a:xfrm>
          <a:prstGeom prst="rect">
            <a:avLst/>
          </a:prstGeom>
        </p:spPr>
      </p:pic>
    </p:spTree>
    <p:extLst>
      <p:ext uri="{BB962C8B-B14F-4D97-AF65-F5344CB8AC3E}">
        <p14:creationId xmlns:p14="http://schemas.microsoft.com/office/powerpoint/2010/main" val="1155862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923723-723F-A5CE-7592-02CC7C80053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000" dirty="0" err="1"/>
              <a:t>Päihteitä</a:t>
            </a:r>
            <a:r>
              <a:rPr lang="en-US" sz="4000" dirty="0"/>
              <a:t> </a:t>
            </a:r>
            <a:r>
              <a:rPr lang="en-US" sz="4000" dirty="0" err="1"/>
              <a:t>käyttävien</a:t>
            </a:r>
            <a:r>
              <a:rPr lang="en-US" sz="4000" dirty="0"/>
              <a:t> </a:t>
            </a:r>
            <a:r>
              <a:rPr lang="en-US" sz="4000" dirty="0" err="1"/>
              <a:t>ihmisten</a:t>
            </a:r>
            <a:r>
              <a:rPr lang="en-US" sz="4000" dirty="0"/>
              <a:t> </a:t>
            </a:r>
            <a:r>
              <a:rPr lang="en-US" sz="4000" dirty="0" err="1"/>
              <a:t>ensiapukoulutukset</a:t>
            </a:r>
            <a:r>
              <a:rPr lang="en-US" sz="4000" dirty="0"/>
              <a:t>:</a:t>
            </a:r>
          </a:p>
        </p:txBody>
      </p:sp>
      <p:sp>
        <p:nvSpPr>
          <p:cNvPr id="3" name="Tekstin paikkamerkki 2">
            <a:extLst>
              <a:ext uri="{FF2B5EF4-FFF2-40B4-BE49-F238E27FC236}">
                <a16:creationId xmlns:a16="http://schemas.microsoft.com/office/drawing/2014/main" id="{3412F8B3-270E-8C39-6983-1E3E6775CA89}"/>
              </a:ext>
            </a:extLst>
          </p:cNvPr>
          <p:cNvSpPr>
            <a:spLocks noGrp="1"/>
          </p:cNvSpPr>
          <p:nvPr>
            <p:ph type="body" sz="quarter" idx="11"/>
          </p:nvPr>
        </p:nvSpPr>
        <p:spPr>
          <a:xfrm>
            <a:off x="572493" y="2438575"/>
            <a:ext cx="6892609" cy="4419425"/>
          </a:xfrm>
        </p:spPr>
        <p:txBody>
          <a:bodyPr vert="horz" lIns="91440" tIns="45720" rIns="91440" bIns="45720" rtlCol="0" anchor="t">
            <a:normAutofit fontScale="92500" lnSpcReduction="10000"/>
          </a:bodyPr>
          <a:lstStyle/>
          <a:p>
            <a:r>
              <a:rPr lang="en-US" spc="25" dirty="0">
                <a:effectLst/>
              </a:rPr>
              <a:t>SPR on </a:t>
            </a:r>
            <a:r>
              <a:rPr lang="en-US" spc="25" dirty="0" err="1">
                <a:effectLst/>
              </a:rPr>
              <a:t>aloittanut</a:t>
            </a:r>
            <a:r>
              <a:rPr lang="en-US" spc="25" dirty="0">
                <a:effectLst/>
              </a:rPr>
              <a:t> </a:t>
            </a:r>
            <a:r>
              <a:rPr lang="en-US" spc="25" dirty="0" err="1">
                <a:effectLst/>
              </a:rPr>
              <a:t>päihteitä</a:t>
            </a:r>
            <a:r>
              <a:rPr lang="en-US" spc="25" dirty="0">
                <a:effectLst/>
              </a:rPr>
              <a:t> </a:t>
            </a:r>
            <a:r>
              <a:rPr lang="en-US" spc="25" dirty="0" err="1">
                <a:effectLst/>
              </a:rPr>
              <a:t>käyttävien</a:t>
            </a:r>
            <a:r>
              <a:rPr lang="en-US" spc="25" dirty="0">
                <a:effectLst/>
              </a:rPr>
              <a:t> </a:t>
            </a:r>
            <a:r>
              <a:rPr lang="en-US" spc="25" dirty="0" err="1">
                <a:effectLst/>
              </a:rPr>
              <a:t>ihmisten</a:t>
            </a:r>
            <a:r>
              <a:rPr lang="en-US" spc="25" dirty="0">
                <a:effectLst/>
              </a:rPr>
              <a:t> </a:t>
            </a:r>
            <a:r>
              <a:rPr lang="en-US" spc="25" dirty="0" err="1">
                <a:effectLst/>
              </a:rPr>
              <a:t>ensiapukoulutukset</a:t>
            </a:r>
            <a:r>
              <a:rPr lang="en-US" spc="25" dirty="0">
                <a:effectLst/>
              </a:rPr>
              <a:t>.</a:t>
            </a:r>
          </a:p>
          <a:p>
            <a:r>
              <a:rPr lang="en-US" spc="25" dirty="0" err="1">
                <a:effectLst/>
              </a:rPr>
              <a:t>Seuraa</a:t>
            </a:r>
            <a:r>
              <a:rPr lang="en-US" spc="25" dirty="0">
                <a:effectLst/>
              </a:rPr>
              <a:t> Oma </a:t>
            </a:r>
            <a:r>
              <a:rPr lang="en-US" spc="25" dirty="0" err="1">
                <a:effectLst/>
              </a:rPr>
              <a:t>Punaista</a:t>
            </a:r>
            <a:r>
              <a:rPr lang="en-US" spc="25" dirty="0">
                <a:effectLst/>
              </a:rPr>
              <a:t> </a:t>
            </a:r>
            <a:r>
              <a:rPr lang="en-US" spc="25" dirty="0" err="1">
                <a:effectLst/>
              </a:rPr>
              <a:t>Ristiä</a:t>
            </a:r>
            <a:r>
              <a:rPr lang="en-US" spc="25" dirty="0">
                <a:effectLst/>
              </a:rPr>
              <a:t>, </a:t>
            </a:r>
            <a:r>
              <a:rPr lang="en-US" spc="25" dirty="0" err="1">
                <a:effectLst/>
              </a:rPr>
              <a:t>niin</a:t>
            </a:r>
            <a:r>
              <a:rPr lang="en-US" spc="25" dirty="0">
                <a:effectLst/>
              </a:rPr>
              <a:t> </a:t>
            </a:r>
            <a:r>
              <a:rPr lang="en-US" spc="25" dirty="0" err="1">
                <a:effectLst/>
              </a:rPr>
              <a:t>näet</a:t>
            </a:r>
            <a:r>
              <a:rPr lang="en-US" spc="25" dirty="0">
                <a:effectLst/>
              </a:rPr>
              <a:t> </a:t>
            </a:r>
            <a:r>
              <a:rPr lang="en-US" spc="25" dirty="0" err="1">
                <a:effectLst/>
              </a:rPr>
              <a:t>seuraavat</a:t>
            </a:r>
            <a:r>
              <a:rPr lang="en-US" spc="25" dirty="0">
                <a:effectLst/>
              </a:rPr>
              <a:t> </a:t>
            </a:r>
            <a:r>
              <a:rPr lang="en-US" spc="25" dirty="0" err="1">
                <a:effectLst/>
              </a:rPr>
              <a:t>ohjaajakoulutukset</a:t>
            </a:r>
            <a:r>
              <a:rPr lang="en-US" spc="25" dirty="0">
                <a:effectLst/>
              </a:rPr>
              <a:t>.</a:t>
            </a:r>
          </a:p>
          <a:p>
            <a:r>
              <a:rPr lang="en-US" spc="25" dirty="0" err="1">
                <a:effectLst/>
              </a:rPr>
              <a:t>Näihin</a:t>
            </a:r>
            <a:r>
              <a:rPr lang="en-US" spc="25" dirty="0">
                <a:effectLst/>
              </a:rPr>
              <a:t> </a:t>
            </a:r>
            <a:r>
              <a:rPr lang="en-US" spc="25" dirty="0" err="1">
                <a:effectLst/>
              </a:rPr>
              <a:t>suositellaan</a:t>
            </a:r>
            <a:r>
              <a:rPr lang="en-US" spc="25" dirty="0">
                <a:effectLst/>
              </a:rPr>
              <a:t> </a:t>
            </a:r>
            <a:r>
              <a:rPr lang="en-US" spc="25" dirty="0" err="1">
                <a:effectLst/>
              </a:rPr>
              <a:t>webien</a:t>
            </a:r>
            <a:r>
              <a:rPr lang="en-US" spc="25" dirty="0">
                <a:effectLst/>
              </a:rPr>
              <a:t> </a:t>
            </a:r>
            <a:r>
              <a:rPr lang="en-US" spc="25" dirty="0" err="1">
                <a:effectLst/>
              </a:rPr>
              <a:t>suorittamista</a:t>
            </a:r>
            <a:r>
              <a:rPr lang="en-US" spc="25" dirty="0">
                <a:effectLst/>
              </a:rPr>
              <a:t>.     </a:t>
            </a:r>
            <a:br>
              <a:rPr lang="en-US" spc="25" dirty="0">
                <a:effectLst/>
              </a:rPr>
            </a:br>
            <a:r>
              <a:rPr lang="en-US" spc="25" dirty="0" err="1">
                <a:effectLst/>
              </a:rPr>
              <a:t>Kolmas</a:t>
            </a:r>
            <a:r>
              <a:rPr lang="en-US" spc="25" dirty="0">
                <a:effectLst/>
              </a:rPr>
              <a:t> </a:t>
            </a:r>
            <a:r>
              <a:rPr lang="en-US" spc="25" dirty="0" err="1">
                <a:effectLst/>
              </a:rPr>
              <a:t>webinaari</a:t>
            </a:r>
            <a:r>
              <a:rPr lang="en-US" spc="25" dirty="0">
                <a:effectLst/>
              </a:rPr>
              <a:t> on </a:t>
            </a:r>
            <a:r>
              <a:rPr lang="en-US" spc="25" dirty="0" err="1">
                <a:effectLst/>
              </a:rPr>
              <a:t>pakollinen</a:t>
            </a:r>
            <a:r>
              <a:rPr lang="en-US" spc="25" dirty="0">
                <a:effectLst/>
              </a:rPr>
              <a:t>.</a:t>
            </a:r>
          </a:p>
          <a:p>
            <a:r>
              <a:rPr lang="en-US" spc="25" dirty="0" err="1"/>
              <a:t>Tulossa</a:t>
            </a:r>
            <a:r>
              <a:rPr lang="en-US" spc="25" dirty="0"/>
              <a:t>: </a:t>
            </a:r>
          </a:p>
          <a:p>
            <a:pPr lvl="1"/>
            <a:r>
              <a:rPr lang="en-US" spc="25" dirty="0"/>
              <a:t>12.10. </a:t>
            </a:r>
            <a:r>
              <a:rPr lang="en-US" spc="25" dirty="0" err="1"/>
              <a:t>Huittinen</a:t>
            </a:r>
            <a:endParaRPr lang="en-US" spc="25" dirty="0"/>
          </a:p>
          <a:p>
            <a:pPr lvl="1"/>
            <a:r>
              <a:rPr lang="en-US" spc="25" dirty="0">
                <a:effectLst/>
              </a:rPr>
              <a:t>27.10. Rovaniemi</a:t>
            </a:r>
          </a:p>
          <a:p>
            <a:pPr lvl="1"/>
            <a:r>
              <a:rPr lang="en-US" spc="25" dirty="0">
                <a:effectLst/>
              </a:rPr>
              <a:t>25.1. Joensuu</a:t>
            </a:r>
            <a:br>
              <a:rPr lang="en-US" spc="25" dirty="0">
                <a:effectLst/>
              </a:rPr>
            </a:br>
            <a:br>
              <a:rPr lang="en-US" spc="25" dirty="0">
                <a:effectLst/>
              </a:rPr>
            </a:br>
            <a:r>
              <a:rPr lang="en-US" spc="25" dirty="0">
                <a:effectLst/>
              </a:rPr>
              <a:t> </a:t>
            </a:r>
            <a:endParaRPr lang="en-US" dirty="0"/>
          </a:p>
        </p:txBody>
      </p:sp>
      <p:pic>
        <p:nvPicPr>
          <p:cNvPr id="4" name="Kuva 3">
            <a:extLst>
              <a:ext uri="{FF2B5EF4-FFF2-40B4-BE49-F238E27FC236}">
                <a16:creationId xmlns:a16="http://schemas.microsoft.com/office/drawing/2014/main" id="{B0FC66B5-256C-25D6-3084-54EFEB18DB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b="-3"/>
          <a:stretch/>
        </p:blipFill>
        <p:spPr>
          <a:xfrm>
            <a:off x="7678443" y="1672954"/>
            <a:ext cx="3941064" cy="4096512"/>
          </a:xfrm>
          <a:prstGeom prst="rect">
            <a:avLst/>
          </a:prstGeom>
        </p:spPr>
      </p:pic>
    </p:spTree>
    <p:extLst>
      <p:ext uri="{BB962C8B-B14F-4D97-AF65-F5344CB8AC3E}">
        <p14:creationId xmlns:p14="http://schemas.microsoft.com/office/powerpoint/2010/main" val="4153367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425274" y="410586"/>
            <a:ext cx="9357157" cy="823912"/>
          </a:xfrm>
        </p:spPr>
        <p:txBody>
          <a:bodyPr/>
          <a:lstStyle/>
          <a:p>
            <a:pPr eaLnBrk="1" hangingPunct="1">
              <a:spcBef>
                <a:spcPct val="50000"/>
              </a:spcBef>
              <a:buClrTx/>
              <a:buFontTx/>
              <a:buNone/>
            </a:pPr>
            <a:r>
              <a:rPr lang="fi-FI" sz="2800" b="1" dirty="0"/>
              <a:t>Myös muuta koulutusta ja seurattavaa tarjolla:</a:t>
            </a:r>
            <a:endParaRPr lang="fi-FI" altLang="en-US" sz="2800" b="1" dirty="0"/>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838200" y="1534807"/>
            <a:ext cx="10209551" cy="4517190"/>
          </a:xfrm>
        </p:spPr>
        <p:txBody>
          <a:bodyPr/>
          <a:lstStyle/>
          <a:p>
            <a:r>
              <a:rPr lang="fi-FI" sz="2200" dirty="0"/>
              <a:t>Voit etsiä Omasta myös henkisen tuen, tapaturmien ehkäisyn, ensiavun ja seksuaaliterveyden ym. koulutusta</a:t>
            </a:r>
          </a:p>
          <a:p>
            <a:r>
              <a:rPr lang="fi-FI" sz="2200" dirty="0"/>
              <a:t>Löydät sieltä myös osastot, alueelliset ensiapuryhmät, Terveyspisteet ja terveyden edistämisen (päihdetyö ja seksuaaliterveys) toimintaryhmät sekä voit liittyä terveyden edistämisen verkkoryhmään.</a:t>
            </a:r>
          </a:p>
          <a:p>
            <a:r>
              <a:rPr lang="fi-FI" sz="2200" dirty="0"/>
              <a:t>Facebook: SPR päihdetyö, vapaaehtoiset ja Suomen Punainen Risti, päihdetyö</a:t>
            </a:r>
          </a:p>
          <a:p>
            <a:r>
              <a:rPr lang="fi-FI" sz="2200" dirty="0" err="1"/>
              <a:t>Instassa</a:t>
            </a:r>
            <a:r>
              <a:rPr lang="fi-FI" sz="2200" dirty="0"/>
              <a:t> useita kiinnostavia tilejä, esim. </a:t>
            </a:r>
            <a:r>
              <a:rPr lang="fi-FI" sz="2200" dirty="0" err="1"/>
              <a:t>sprpaihde</a:t>
            </a:r>
            <a:endParaRPr lang="fi-FI" sz="2200" dirty="0"/>
          </a:p>
        </p:txBody>
      </p:sp>
      <p:pic>
        <p:nvPicPr>
          <p:cNvPr id="3" name="Kuva 3">
            <a:extLst>
              <a:ext uri="{FF2B5EF4-FFF2-40B4-BE49-F238E27FC236}">
                <a16:creationId xmlns:a16="http://schemas.microsoft.com/office/drawing/2014/main" id="{D2A0A57D-39B9-789E-5306-58704B8766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6829" y="4924353"/>
            <a:ext cx="6898342" cy="1699802"/>
          </a:xfrm>
          <a:prstGeom prst="rect">
            <a:avLst/>
          </a:prstGeom>
        </p:spPr>
      </p:pic>
    </p:spTree>
    <p:extLst>
      <p:ext uri="{BB962C8B-B14F-4D97-AF65-F5344CB8AC3E}">
        <p14:creationId xmlns:p14="http://schemas.microsoft.com/office/powerpoint/2010/main" val="22033900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2F778-1AE0-10FA-9CA0-26CD3FEB87D3}"/>
              </a:ext>
            </a:extLst>
          </p:cNvPr>
          <p:cNvSpPr>
            <a:spLocks noGrp="1"/>
          </p:cNvSpPr>
          <p:nvPr>
            <p:ph type="title"/>
          </p:nvPr>
        </p:nvSpPr>
        <p:spPr>
          <a:xfrm>
            <a:off x="838200" y="1202847"/>
            <a:ext cx="10515600" cy="1330490"/>
          </a:xfrm>
        </p:spPr>
        <p:txBody>
          <a:bodyPr/>
          <a:lstStyle/>
          <a:p>
            <a:r>
              <a:rPr lang="fi-FI" sz="3600" dirty="0"/>
              <a:t>Ja vielä kerran 😁 Ilmoita läsnäolosi käymällä </a:t>
            </a:r>
            <a:r>
              <a:rPr lang="fi-FI" sz="3600" dirty="0" err="1"/>
              <a:t>täppäämällä</a:t>
            </a:r>
            <a:r>
              <a:rPr lang="fi-FI" sz="3600" dirty="0"/>
              <a:t> Lyytiin paikallaolosi!</a:t>
            </a:r>
          </a:p>
        </p:txBody>
      </p:sp>
      <p:sp>
        <p:nvSpPr>
          <p:cNvPr id="3" name="Tekstin paikkamerkki 2">
            <a:extLst>
              <a:ext uri="{FF2B5EF4-FFF2-40B4-BE49-F238E27FC236}">
                <a16:creationId xmlns:a16="http://schemas.microsoft.com/office/drawing/2014/main" id="{E55E0F5F-9B9A-A98A-5B95-60C041347435}"/>
              </a:ext>
            </a:extLst>
          </p:cNvPr>
          <p:cNvSpPr>
            <a:spLocks noGrp="1"/>
          </p:cNvSpPr>
          <p:nvPr>
            <p:ph type="body" sz="quarter" idx="11"/>
          </p:nvPr>
        </p:nvSpPr>
        <p:spPr>
          <a:xfrm>
            <a:off x="838200" y="3060388"/>
            <a:ext cx="10515600" cy="2944813"/>
          </a:xfrm>
        </p:spPr>
        <p:txBody>
          <a:bodyPr/>
          <a:lstStyle/>
          <a:p>
            <a:pPr marL="0" indent="0">
              <a:buNone/>
            </a:pPr>
            <a:r>
              <a:rPr lang="fi-FI" dirty="0">
                <a:hlinkClick r:id="rId3"/>
              </a:rPr>
              <a:t>https://www.lyyti.fi/questions/e204ebb226</a:t>
            </a:r>
            <a:endParaRPr lang="fi-FI" dirty="0"/>
          </a:p>
          <a:p>
            <a:pPr marL="0" indent="0">
              <a:buNone/>
            </a:pPr>
            <a:endParaRPr lang="fi-FI" dirty="0"/>
          </a:p>
          <a:p>
            <a:pPr marL="0" indent="0">
              <a:buNone/>
            </a:pPr>
            <a:endParaRPr lang="fi-FI" dirty="0"/>
          </a:p>
          <a:p>
            <a:pPr marL="0" indent="0">
              <a:buNone/>
            </a:pPr>
            <a:r>
              <a:rPr lang="fi-FI" dirty="0"/>
              <a:t>Muutoin et saa suoritusta kyseisestä osiosta!</a:t>
            </a:r>
          </a:p>
        </p:txBody>
      </p:sp>
    </p:spTree>
    <p:extLst>
      <p:ext uri="{BB962C8B-B14F-4D97-AF65-F5344CB8AC3E}">
        <p14:creationId xmlns:p14="http://schemas.microsoft.com/office/powerpoint/2010/main" val="4625656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7B93F5-F829-1D1D-133F-0C6B2571CF7A}"/>
              </a:ext>
            </a:extLst>
          </p:cNvPr>
          <p:cNvSpPr>
            <a:spLocks noGrp="1"/>
          </p:cNvSpPr>
          <p:nvPr>
            <p:ph type="title"/>
          </p:nvPr>
        </p:nvSpPr>
        <p:spPr>
          <a:xfrm>
            <a:off x="489285" y="1533814"/>
            <a:ext cx="10515600" cy="781750"/>
          </a:xfrm>
        </p:spPr>
        <p:txBody>
          <a:bodyPr/>
          <a:lstStyle/>
          <a:p>
            <a:r>
              <a:rPr lang="fi-FI" sz="3600" dirty="0"/>
              <a:t>Koulutuksen jälkeen saat palautekyselyn, mutta voit antaa palautetta jo nyt.</a:t>
            </a:r>
          </a:p>
        </p:txBody>
      </p:sp>
      <p:sp>
        <p:nvSpPr>
          <p:cNvPr id="3" name="Tekstin paikkamerkki 2">
            <a:extLst>
              <a:ext uri="{FF2B5EF4-FFF2-40B4-BE49-F238E27FC236}">
                <a16:creationId xmlns:a16="http://schemas.microsoft.com/office/drawing/2014/main" id="{7D930828-8DC9-2B4C-66BD-DFBC71CC3895}"/>
              </a:ext>
            </a:extLst>
          </p:cNvPr>
          <p:cNvSpPr>
            <a:spLocks noGrp="1"/>
          </p:cNvSpPr>
          <p:nvPr>
            <p:ph type="body" sz="quarter" idx="11"/>
          </p:nvPr>
        </p:nvSpPr>
        <p:spPr>
          <a:xfrm>
            <a:off x="838200" y="3070030"/>
            <a:ext cx="10515600" cy="2944813"/>
          </a:xfrm>
        </p:spPr>
        <p:txBody>
          <a:bodyPr/>
          <a:lstStyle/>
          <a:p>
            <a:pPr marL="0" indent="0">
              <a:buNone/>
            </a:pPr>
            <a:r>
              <a:rPr lang="fi-FI" sz="3200" dirty="0">
                <a:hlinkClick r:id="rId2"/>
              </a:rPr>
              <a:t>https://www.lyyti.fi/questions/24cac821d9</a:t>
            </a:r>
            <a:endParaRPr lang="fi-FI" sz="3200" dirty="0"/>
          </a:p>
          <a:p>
            <a:pPr marL="0" indent="0">
              <a:buNone/>
            </a:pPr>
            <a:endParaRPr lang="fi-FI" dirty="0"/>
          </a:p>
        </p:txBody>
      </p:sp>
    </p:spTree>
    <p:extLst>
      <p:ext uri="{BB962C8B-B14F-4D97-AF65-F5344CB8AC3E}">
        <p14:creationId xmlns:p14="http://schemas.microsoft.com/office/powerpoint/2010/main" val="12365079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434BFDD8-7227-C21B-08DB-A5833F5F5B81}"/>
              </a:ext>
            </a:extLst>
          </p:cNvPr>
          <p:cNvPicPr>
            <a:picLocks noChangeAspect="1"/>
          </p:cNvPicPr>
          <p:nvPr/>
        </p:nvPicPr>
        <p:blipFill rotWithShape="1">
          <a:blip r:embed="rId3" cstate="screen">
            <a:alphaModFix amt="70000"/>
            <a:extLst>
              <a:ext uri="{28A0092B-C50C-407E-A947-70E740481C1C}">
                <a14:useLocalDpi xmlns:a14="http://schemas.microsoft.com/office/drawing/2010/main"/>
              </a:ext>
            </a:extLst>
          </a:blip>
          <a:srcRect/>
          <a:stretch/>
        </p:blipFill>
        <p:spPr>
          <a:xfrm>
            <a:off x="8115080" y="0"/>
            <a:ext cx="4076920" cy="6858000"/>
          </a:xfrm>
          <a:prstGeom prst="rect">
            <a:avLst/>
          </a:prstGeom>
        </p:spPr>
      </p:pic>
      <p:sp>
        <p:nvSpPr>
          <p:cNvPr id="2" name="Text Placeholder 1">
            <a:extLst>
              <a:ext uri="{FF2B5EF4-FFF2-40B4-BE49-F238E27FC236}">
                <a16:creationId xmlns:a16="http://schemas.microsoft.com/office/drawing/2014/main" id="{D268CFFC-29B4-1645-B82D-D2BA93E2C704}"/>
              </a:ext>
            </a:extLst>
          </p:cNvPr>
          <p:cNvSpPr>
            <a:spLocks noGrp="1"/>
          </p:cNvSpPr>
          <p:nvPr>
            <p:ph type="body" idx="14"/>
          </p:nvPr>
        </p:nvSpPr>
        <p:spPr/>
        <p:txBody>
          <a:bodyPr/>
          <a:lstStyle/>
          <a:p>
            <a:r>
              <a:rPr lang="en-GB" sz="4400" dirty="0"/>
              <a:t>Kiitos!</a:t>
            </a:r>
          </a:p>
        </p:txBody>
      </p:sp>
      <p:sp>
        <p:nvSpPr>
          <p:cNvPr id="3" name="Text Placeholder 2">
            <a:extLst>
              <a:ext uri="{FF2B5EF4-FFF2-40B4-BE49-F238E27FC236}">
                <a16:creationId xmlns:a16="http://schemas.microsoft.com/office/drawing/2014/main" id="{9C364346-2283-6D42-BF15-078F2E8CBBDD}"/>
              </a:ext>
            </a:extLst>
          </p:cNvPr>
          <p:cNvSpPr>
            <a:spLocks noGrp="1"/>
          </p:cNvSpPr>
          <p:nvPr>
            <p:ph type="body" idx="16"/>
          </p:nvPr>
        </p:nvSpPr>
        <p:spPr>
          <a:xfrm>
            <a:off x="779489" y="4270274"/>
            <a:ext cx="4572000" cy="790817"/>
          </a:xfrm>
        </p:spPr>
        <p:txBody>
          <a:bodyPr/>
          <a:lstStyle/>
          <a:p>
            <a:r>
              <a:rPr lang="fi-FI" sz="3600" dirty="0"/>
              <a:t>Pidä huolta itsestäsi,</a:t>
            </a:r>
            <a:br>
              <a:rPr lang="fi-FI" sz="3600" dirty="0"/>
            </a:br>
            <a:r>
              <a:rPr lang="fi-FI" sz="3600" dirty="0"/>
              <a:t> - ja vähän muistakin!</a:t>
            </a:r>
          </a:p>
        </p:txBody>
      </p:sp>
      <p:sp>
        <p:nvSpPr>
          <p:cNvPr id="7" name="Rectangle 6">
            <a:extLst>
              <a:ext uri="{FF2B5EF4-FFF2-40B4-BE49-F238E27FC236}">
                <a16:creationId xmlns:a16="http://schemas.microsoft.com/office/drawing/2014/main" id="{4EF94711-88FD-9548-B398-E3C0FA240835}"/>
              </a:ext>
            </a:extLst>
          </p:cNvPr>
          <p:cNvSpPr/>
          <p:nvPr/>
        </p:nvSpPr>
        <p:spPr>
          <a:xfrm>
            <a:off x="8115080" y="0"/>
            <a:ext cx="2028669"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Tree>
    <p:extLst>
      <p:ext uri="{BB962C8B-B14F-4D97-AF65-F5344CB8AC3E}">
        <p14:creationId xmlns:p14="http://schemas.microsoft.com/office/powerpoint/2010/main" val="18758915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0593154E-78AA-B076-D09F-C743945799B2}"/>
              </a:ext>
            </a:extLst>
          </p:cNvPr>
          <p:cNvSpPr txBox="1">
            <a:spLocks noChangeArrowheads="1"/>
          </p:cNvSpPr>
          <p:nvPr/>
        </p:nvSpPr>
        <p:spPr bwMode="auto">
          <a:xfrm>
            <a:off x="4386805" y="315327"/>
            <a:ext cx="3125166" cy="390199"/>
          </a:xfrm>
          <a:prstGeom prst="rect">
            <a:avLst/>
          </a:prstGeom>
          <a:solidFill>
            <a:srgbClr val="FFFFFF"/>
          </a:solidFill>
          <a:ln w="28575">
            <a:solidFill>
              <a:srgbClr val="000000"/>
            </a:solidFill>
            <a:miter lim="800000"/>
            <a:headEnd/>
            <a:tailEnd/>
          </a:ln>
        </p:spPr>
        <p:txBody>
          <a:bodyPr lIns="82906" tIns="41453" rIns="82906" bIns="41453"/>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altLang="en-US" sz="2358" b="1" i="0" u="none" strike="noStrike" kern="1200" cap="none" spc="0" normalizeH="0" baseline="0" noProof="0" dirty="0">
                <a:ln>
                  <a:noFill/>
                </a:ln>
                <a:solidFill>
                  <a:srgbClr val="000000"/>
                </a:solidFill>
                <a:effectLst/>
                <a:uLnTx/>
                <a:uFillTx/>
                <a:latin typeface="+mn-lt"/>
                <a:ea typeface="Verdana" panose="020B0604030504040204" pitchFamily="34" charset="0"/>
              </a:rPr>
              <a:t>HAVAITSE</a:t>
            </a:r>
            <a:endParaRPr kumimoji="0" lang="fi-FI" altLang="en-US" sz="2177" b="1" i="0" u="none" strike="noStrike" kern="1200" cap="none" spc="0" normalizeH="0" baseline="0" noProof="0" dirty="0">
              <a:ln>
                <a:noFill/>
              </a:ln>
              <a:solidFill>
                <a:srgbClr val="000000"/>
              </a:solidFill>
              <a:effectLst/>
              <a:uLnTx/>
              <a:uFillTx/>
              <a:latin typeface="+mn-lt"/>
              <a:ea typeface="Verdana" panose="020B0604030504040204" pitchFamily="34" charset="0"/>
            </a:endParaRPr>
          </a:p>
        </p:txBody>
      </p:sp>
      <p:sp>
        <p:nvSpPr>
          <p:cNvPr id="4" name="Text Box 3">
            <a:extLst>
              <a:ext uri="{FF2B5EF4-FFF2-40B4-BE49-F238E27FC236}">
                <a16:creationId xmlns:a16="http://schemas.microsoft.com/office/drawing/2014/main" id="{E52BC496-73D5-6A19-CCF3-D45C2BD40B8F}"/>
              </a:ext>
            </a:extLst>
          </p:cNvPr>
          <p:cNvSpPr txBox="1">
            <a:spLocks noChangeArrowheads="1"/>
          </p:cNvSpPr>
          <p:nvPr/>
        </p:nvSpPr>
        <p:spPr bwMode="auto">
          <a:xfrm>
            <a:off x="4386805" y="1019526"/>
            <a:ext cx="3113590" cy="427310"/>
          </a:xfrm>
          <a:prstGeom prst="rect">
            <a:avLst/>
          </a:prstGeom>
          <a:solidFill>
            <a:srgbClr val="FFFFFF"/>
          </a:solidFill>
          <a:ln w="28575">
            <a:solidFill>
              <a:srgbClr val="000000"/>
            </a:solidFill>
            <a:miter lim="800000"/>
            <a:headEnd/>
            <a:tailEnd/>
          </a:ln>
        </p:spPr>
        <p:txBody>
          <a:bodyPr lIns="82906" tIns="41453" rIns="82906" bIns="41453"/>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altLang="en-US" sz="2358" b="1" i="0" u="none" strike="noStrike" kern="1200" cap="none" spc="0" normalizeH="0" baseline="0" noProof="0" dirty="0">
                <a:ln>
                  <a:noFill/>
                </a:ln>
                <a:solidFill>
                  <a:srgbClr val="000000"/>
                </a:solidFill>
                <a:effectLst/>
                <a:uLnTx/>
                <a:uFillTx/>
                <a:latin typeface="+mn-lt"/>
                <a:ea typeface="Verdana" panose="020B0604030504040204" pitchFamily="34" charset="0"/>
              </a:rPr>
              <a:t>TARKISTA</a:t>
            </a:r>
          </a:p>
        </p:txBody>
      </p:sp>
      <p:sp>
        <p:nvSpPr>
          <p:cNvPr id="5" name="Text Box 4">
            <a:extLst>
              <a:ext uri="{FF2B5EF4-FFF2-40B4-BE49-F238E27FC236}">
                <a16:creationId xmlns:a16="http://schemas.microsoft.com/office/drawing/2014/main" id="{0CDC3B9D-1882-05BF-A53E-C0AD2A836EDF}"/>
              </a:ext>
            </a:extLst>
          </p:cNvPr>
          <p:cNvSpPr txBox="1">
            <a:spLocks noChangeArrowheads="1"/>
          </p:cNvSpPr>
          <p:nvPr/>
        </p:nvSpPr>
        <p:spPr bwMode="auto">
          <a:xfrm>
            <a:off x="4121968" y="1811330"/>
            <a:ext cx="3657213" cy="434834"/>
          </a:xfrm>
          <a:prstGeom prst="rect">
            <a:avLst/>
          </a:prstGeom>
          <a:solidFill>
            <a:srgbClr val="FFFFFF"/>
          </a:solidFill>
          <a:ln w="28575">
            <a:solidFill>
              <a:srgbClr val="000000"/>
            </a:solidFill>
            <a:miter lim="800000"/>
            <a:headEnd/>
            <a:tailEnd/>
          </a:ln>
        </p:spPr>
        <p:txBody>
          <a:bodyPr lIns="82906" tIns="41453" rIns="82906" bIns="41453"/>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altLang="en-US" sz="2358" b="1" i="0" u="none" strike="noStrike" kern="1200" cap="none" spc="0" normalizeH="0" baseline="0" noProof="0" dirty="0">
                <a:ln>
                  <a:noFill/>
                </a:ln>
                <a:solidFill>
                  <a:srgbClr val="000000"/>
                </a:solidFill>
                <a:effectLst/>
                <a:uLnTx/>
                <a:uFillTx/>
                <a:latin typeface="+mn-lt"/>
                <a:ea typeface="+mn-ea"/>
                <a:cs typeface="+mn-cs"/>
              </a:rPr>
              <a:t>OTA PUHEEKSI</a:t>
            </a:r>
          </a:p>
        </p:txBody>
      </p:sp>
      <p:sp>
        <p:nvSpPr>
          <p:cNvPr id="6" name="Text Box 5">
            <a:extLst>
              <a:ext uri="{FF2B5EF4-FFF2-40B4-BE49-F238E27FC236}">
                <a16:creationId xmlns:a16="http://schemas.microsoft.com/office/drawing/2014/main" id="{A0111220-7496-CEBC-8C16-EB77EE7B7529}"/>
              </a:ext>
            </a:extLst>
          </p:cNvPr>
          <p:cNvSpPr txBox="1">
            <a:spLocks noChangeArrowheads="1"/>
          </p:cNvSpPr>
          <p:nvPr/>
        </p:nvSpPr>
        <p:spPr bwMode="auto">
          <a:xfrm>
            <a:off x="3773358" y="2583089"/>
            <a:ext cx="4444646" cy="523003"/>
          </a:xfrm>
          <a:prstGeom prst="rect">
            <a:avLst/>
          </a:prstGeom>
          <a:solidFill>
            <a:srgbClr val="FFFFFF"/>
          </a:solidFill>
          <a:ln w="28575">
            <a:solidFill>
              <a:srgbClr val="000000"/>
            </a:solidFill>
            <a:miter lim="800000"/>
            <a:headEnd/>
            <a:tailEnd/>
          </a:ln>
        </p:spPr>
        <p:txBody>
          <a:bodyPr lIns="82906" tIns="41453" rIns="82906" bIns="41453"/>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altLang="en-US" sz="2358" b="1" i="0" u="sng" strike="noStrike" kern="1200" cap="none" spc="0" normalizeH="0" baseline="0" noProof="0" dirty="0">
                <a:ln>
                  <a:noFill/>
                </a:ln>
                <a:solidFill>
                  <a:srgbClr val="000000"/>
                </a:solidFill>
                <a:effectLst/>
                <a:uLnTx/>
                <a:uFillTx/>
                <a:latin typeface="+mn-lt"/>
                <a:ea typeface="+mn-ea"/>
                <a:cs typeface="+mn-cs"/>
              </a:rPr>
              <a:t>TUE MOTIVOITUMISTA</a:t>
            </a:r>
          </a:p>
        </p:txBody>
      </p:sp>
      <p:sp>
        <p:nvSpPr>
          <p:cNvPr id="7" name="Text Box 6">
            <a:extLst>
              <a:ext uri="{FF2B5EF4-FFF2-40B4-BE49-F238E27FC236}">
                <a16:creationId xmlns:a16="http://schemas.microsoft.com/office/drawing/2014/main" id="{8D597C23-1823-49D1-5B48-5941DD89E5EB}"/>
              </a:ext>
            </a:extLst>
          </p:cNvPr>
          <p:cNvSpPr txBox="1">
            <a:spLocks noChangeArrowheads="1"/>
          </p:cNvSpPr>
          <p:nvPr/>
        </p:nvSpPr>
        <p:spPr bwMode="auto">
          <a:xfrm>
            <a:off x="3391385" y="3457866"/>
            <a:ext cx="5202754" cy="479806"/>
          </a:xfrm>
          <a:prstGeom prst="rect">
            <a:avLst/>
          </a:prstGeom>
          <a:solidFill>
            <a:srgbClr val="FFFFFF"/>
          </a:solidFill>
          <a:ln w="28575">
            <a:solidFill>
              <a:srgbClr val="000000"/>
            </a:solidFill>
            <a:miter lim="800000"/>
            <a:headEnd/>
            <a:tailEnd/>
          </a:ln>
        </p:spPr>
        <p:txBody>
          <a:bodyPr lIns="82906" tIns="41453" rIns="82906" bIns="41453"/>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altLang="en-US" sz="2358" b="1" i="0" u="none" strike="noStrike" kern="1200" cap="none" spc="0" normalizeH="0" baseline="0" noProof="0" dirty="0">
                <a:ln>
                  <a:noFill/>
                </a:ln>
                <a:solidFill>
                  <a:srgbClr val="000000"/>
                </a:solidFill>
                <a:effectLst/>
                <a:uLnTx/>
                <a:uFillTx/>
                <a:latin typeface="+mn-lt"/>
                <a:ea typeface="+mn-ea"/>
                <a:cs typeface="+mn-cs"/>
              </a:rPr>
              <a:t>TARJOA VAIHTOEHTOJA</a:t>
            </a:r>
          </a:p>
        </p:txBody>
      </p:sp>
      <p:sp>
        <p:nvSpPr>
          <p:cNvPr id="8" name="Text Box 7">
            <a:extLst>
              <a:ext uri="{FF2B5EF4-FFF2-40B4-BE49-F238E27FC236}">
                <a16:creationId xmlns:a16="http://schemas.microsoft.com/office/drawing/2014/main" id="{5282BE08-2436-181F-4BB9-CEB01423F3B4}"/>
              </a:ext>
            </a:extLst>
          </p:cNvPr>
          <p:cNvSpPr txBox="1">
            <a:spLocks noChangeArrowheads="1"/>
          </p:cNvSpPr>
          <p:nvPr/>
        </p:nvSpPr>
        <p:spPr bwMode="auto">
          <a:xfrm>
            <a:off x="2720071" y="4292263"/>
            <a:ext cx="6484563" cy="859588"/>
          </a:xfrm>
          <a:prstGeom prst="rect">
            <a:avLst/>
          </a:prstGeom>
          <a:solidFill>
            <a:srgbClr val="FFFFFF"/>
          </a:solidFill>
          <a:ln w="28575">
            <a:solidFill>
              <a:srgbClr val="000000"/>
            </a:solidFill>
            <a:miter lim="800000"/>
            <a:headEnd/>
            <a:tailEnd/>
          </a:ln>
        </p:spPr>
        <p:txBody>
          <a:bodyPr lIns="82906" tIns="41453" rIns="82906" bIns="41453"/>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altLang="en-US" sz="2358" b="1" i="0" u="none" strike="noStrike" kern="1200" cap="none" spc="0" normalizeH="0" baseline="0" noProof="0" dirty="0">
                <a:ln>
                  <a:noFill/>
                </a:ln>
                <a:solidFill>
                  <a:srgbClr val="000000"/>
                </a:solidFill>
                <a:effectLst/>
                <a:uLnTx/>
                <a:uFillTx/>
                <a:latin typeface="+mn-lt"/>
                <a:ea typeface="+mn-ea"/>
                <a:cs typeface="+mn-cs"/>
              </a:rPr>
              <a:t>TARJOA TUKIPALVELUITA/ OHJAA NIIHIN, HAITTOJEN VÄHENTÄMINEN</a:t>
            </a:r>
          </a:p>
        </p:txBody>
      </p:sp>
      <p:sp>
        <p:nvSpPr>
          <p:cNvPr id="9" name="Text Box 8">
            <a:extLst>
              <a:ext uri="{FF2B5EF4-FFF2-40B4-BE49-F238E27FC236}">
                <a16:creationId xmlns:a16="http://schemas.microsoft.com/office/drawing/2014/main" id="{4DA9CD42-2F24-E8B2-DBBF-7DCF37642ECF}"/>
              </a:ext>
            </a:extLst>
          </p:cNvPr>
          <p:cNvSpPr txBox="1">
            <a:spLocks noChangeArrowheads="1"/>
          </p:cNvSpPr>
          <p:nvPr/>
        </p:nvSpPr>
        <p:spPr bwMode="auto">
          <a:xfrm>
            <a:off x="3240781" y="5549283"/>
            <a:ext cx="5421030" cy="485229"/>
          </a:xfrm>
          <a:prstGeom prst="rect">
            <a:avLst/>
          </a:prstGeom>
          <a:solidFill>
            <a:srgbClr val="FFFFFF"/>
          </a:solidFill>
          <a:ln w="28575">
            <a:solidFill>
              <a:srgbClr val="000000"/>
            </a:solidFill>
            <a:miter lim="800000"/>
            <a:headEnd/>
            <a:tailEnd/>
          </a:ln>
        </p:spPr>
        <p:txBody>
          <a:bodyPr lIns="82906" tIns="41453" rIns="82906" bIns="41453"/>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altLang="en-US" sz="2358" b="1" i="0" u="none" strike="noStrike" kern="1200" cap="none" spc="0" normalizeH="0" baseline="0" noProof="0" dirty="0">
                <a:ln>
                  <a:noFill/>
                </a:ln>
                <a:solidFill>
                  <a:srgbClr val="000000"/>
                </a:solidFill>
                <a:effectLst/>
                <a:uLnTx/>
                <a:uFillTx/>
                <a:latin typeface="+mn-lt"/>
                <a:ea typeface="+mn-ea"/>
                <a:cs typeface="+mn-cs"/>
              </a:rPr>
              <a:t>"PÄÄTÖSVIESTI"</a:t>
            </a:r>
          </a:p>
        </p:txBody>
      </p:sp>
      <p:sp>
        <p:nvSpPr>
          <p:cNvPr id="10" name="Line 9">
            <a:extLst>
              <a:ext uri="{FF2B5EF4-FFF2-40B4-BE49-F238E27FC236}">
                <a16:creationId xmlns:a16="http://schemas.microsoft.com/office/drawing/2014/main" id="{83CC9A8C-AA92-68D2-BB58-3DD6A0D5D90D}"/>
              </a:ext>
            </a:extLst>
          </p:cNvPr>
          <p:cNvSpPr>
            <a:spLocks noChangeShapeType="1"/>
          </p:cNvSpPr>
          <p:nvPr/>
        </p:nvSpPr>
        <p:spPr bwMode="auto">
          <a:xfrm>
            <a:off x="5918899" y="754378"/>
            <a:ext cx="0" cy="22029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33" b="0" i="0" u="none" strike="noStrike" kern="1200" cap="none" spc="0" normalizeH="0" baseline="0" noProof="0">
              <a:ln>
                <a:noFill/>
              </a:ln>
              <a:solidFill>
                <a:srgbClr val="000000"/>
              </a:solidFill>
              <a:effectLst/>
              <a:uLnTx/>
              <a:uFillTx/>
              <a:ea typeface="+mn-ea"/>
              <a:cs typeface="+mn-cs"/>
            </a:endParaRPr>
          </a:p>
        </p:txBody>
      </p:sp>
      <p:sp>
        <p:nvSpPr>
          <p:cNvPr id="11" name="Line 10">
            <a:extLst>
              <a:ext uri="{FF2B5EF4-FFF2-40B4-BE49-F238E27FC236}">
                <a16:creationId xmlns:a16="http://schemas.microsoft.com/office/drawing/2014/main" id="{A4BD56A5-B3F0-6F74-04C8-830DD7328DD8}"/>
              </a:ext>
            </a:extLst>
          </p:cNvPr>
          <p:cNvSpPr>
            <a:spLocks noChangeShapeType="1"/>
          </p:cNvSpPr>
          <p:nvPr/>
        </p:nvSpPr>
        <p:spPr bwMode="auto">
          <a:xfrm>
            <a:off x="5918899" y="1458567"/>
            <a:ext cx="0" cy="32108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33" b="0" i="0" u="none" strike="noStrike" kern="1200" cap="none" spc="0" normalizeH="0" baseline="0" noProof="0">
              <a:ln>
                <a:noFill/>
              </a:ln>
              <a:solidFill>
                <a:srgbClr val="000000"/>
              </a:solidFill>
              <a:effectLst/>
              <a:uLnTx/>
              <a:uFillTx/>
              <a:ea typeface="+mn-ea"/>
              <a:cs typeface="+mn-cs"/>
            </a:endParaRPr>
          </a:p>
        </p:txBody>
      </p:sp>
      <p:sp>
        <p:nvSpPr>
          <p:cNvPr id="12" name="Line 11">
            <a:extLst>
              <a:ext uri="{FF2B5EF4-FFF2-40B4-BE49-F238E27FC236}">
                <a16:creationId xmlns:a16="http://schemas.microsoft.com/office/drawing/2014/main" id="{8C093DE5-7FFD-250F-5E73-6E9C746FC5AD}"/>
              </a:ext>
            </a:extLst>
          </p:cNvPr>
          <p:cNvSpPr>
            <a:spLocks noChangeShapeType="1"/>
          </p:cNvSpPr>
          <p:nvPr/>
        </p:nvSpPr>
        <p:spPr bwMode="auto">
          <a:xfrm>
            <a:off x="5918899" y="2303871"/>
            <a:ext cx="0" cy="2246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33" b="0" i="0" u="none" strike="noStrike" kern="1200" cap="none" spc="0" normalizeH="0" baseline="0" noProof="0">
              <a:ln>
                <a:noFill/>
              </a:ln>
              <a:solidFill>
                <a:srgbClr val="000000"/>
              </a:solidFill>
              <a:effectLst/>
              <a:uLnTx/>
              <a:uFillTx/>
              <a:ea typeface="+mn-ea"/>
              <a:cs typeface="+mn-cs"/>
            </a:endParaRPr>
          </a:p>
        </p:txBody>
      </p:sp>
      <p:sp>
        <p:nvSpPr>
          <p:cNvPr id="13" name="Line 12">
            <a:extLst>
              <a:ext uri="{FF2B5EF4-FFF2-40B4-BE49-F238E27FC236}">
                <a16:creationId xmlns:a16="http://schemas.microsoft.com/office/drawing/2014/main" id="{118111BE-D72A-C759-FE92-2DEC522998A2}"/>
              </a:ext>
            </a:extLst>
          </p:cNvPr>
          <p:cNvSpPr>
            <a:spLocks noChangeShapeType="1"/>
          </p:cNvSpPr>
          <p:nvPr/>
        </p:nvSpPr>
        <p:spPr bwMode="auto">
          <a:xfrm>
            <a:off x="5918899" y="3148184"/>
            <a:ext cx="0" cy="27069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33" b="0" i="0" u="none" strike="noStrike" kern="1200" cap="none" spc="0" normalizeH="0" baseline="0" noProof="0">
              <a:ln>
                <a:noFill/>
              </a:ln>
              <a:solidFill>
                <a:srgbClr val="000000"/>
              </a:solidFill>
              <a:effectLst/>
              <a:uLnTx/>
              <a:uFillTx/>
              <a:ea typeface="+mn-ea"/>
              <a:cs typeface="+mn-cs"/>
            </a:endParaRPr>
          </a:p>
        </p:txBody>
      </p:sp>
      <p:sp>
        <p:nvSpPr>
          <p:cNvPr id="14" name="Line 13">
            <a:extLst>
              <a:ext uri="{FF2B5EF4-FFF2-40B4-BE49-F238E27FC236}">
                <a16:creationId xmlns:a16="http://schemas.microsoft.com/office/drawing/2014/main" id="{1F5E5F9A-C009-76DE-4B51-008C3BE97AD7}"/>
              </a:ext>
            </a:extLst>
          </p:cNvPr>
          <p:cNvSpPr>
            <a:spLocks noChangeShapeType="1"/>
          </p:cNvSpPr>
          <p:nvPr/>
        </p:nvSpPr>
        <p:spPr bwMode="auto">
          <a:xfrm>
            <a:off x="5918899" y="3979751"/>
            <a:ext cx="0" cy="25917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33" b="0" i="0" u="none" strike="noStrike" kern="1200" cap="none" spc="0" normalizeH="0" baseline="0" noProof="0">
              <a:ln>
                <a:noFill/>
              </a:ln>
              <a:solidFill>
                <a:srgbClr val="000000"/>
              </a:solidFill>
              <a:effectLst/>
              <a:uLnTx/>
              <a:uFillTx/>
              <a:ea typeface="+mn-ea"/>
              <a:cs typeface="+mn-cs"/>
            </a:endParaRPr>
          </a:p>
        </p:txBody>
      </p:sp>
      <p:sp>
        <p:nvSpPr>
          <p:cNvPr id="15" name="Line 14">
            <a:extLst>
              <a:ext uri="{FF2B5EF4-FFF2-40B4-BE49-F238E27FC236}">
                <a16:creationId xmlns:a16="http://schemas.microsoft.com/office/drawing/2014/main" id="{12236304-093C-F79D-49D8-5A33E962C373}"/>
              </a:ext>
            </a:extLst>
          </p:cNvPr>
          <p:cNvSpPr>
            <a:spLocks noChangeShapeType="1"/>
          </p:cNvSpPr>
          <p:nvPr/>
        </p:nvSpPr>
        <p:spPr bwMode="auto">
          <a:xfrm>
            <a:off x="5918899" y="5248250"/>
            <a:ext cx="0" cy="27501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33" b="0" i="0" u="none" strike="noStrike" kern="1200" cap="none" spc="0" normalizeH="0" baseline="0" noProof="0">
              <a:ln>
                <a:noFill/>
              </a:ln>
              <a:solidFill>
                <a:srgbClr val="000000"/>
              </a:solidFill>
              <a:effectLst/>
              <a:uLnTx/>
              <a:uFillTx/>
              <a:ea typeface="+mn-ea"/>
              <a:cs typeface="+mn-cs"/>
            </a:endParaRPr>
          </a:p>
        </p:txBody>
      </p:sp>
      <p:sp>
        <p:nvSpPr>
          <p:cNvPr id="16" name="Line 15">
            <a:extLst>
              <a:ext uri="{FF2B5EF4-FFF2-40B4-BE49-F238E27FC236}">
                <a16:creationId xmlns:a16="http://schemas.microsoft.com/office/drawing/2014/main" id="{104C5B01-B2F3-2553-9D0D-05C3CFE18CEC}"/>
              </a:ext>
            </a:extLst>
          </p:cNvPr>
          <p:cNvSpPr>
            <a:spLocks noChangeShapeType="1"/>
          </p:cNvSpPr>
          <p:nvPr/>
        </p:nvSpPr>
        <p:spPr bwMode="auto">
          <a:xfrm>
            <a:off x="1633909" y="5360284"/>
            <a:ext cx="8804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33"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411787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a:xfrm>
            <a:off x="838200" y="646968"/>
            <a:ext cx="10515600" cy="781750"/>
          </a:xfrm>
        </p:spPr>
        <p:txBody>
          <a:bodyPr>
            <a:normAutofit/>
          </a:bodyPr>
          <a:lstStyle/>
          <a:p>
            <a:r>
              <a:rPr lang="fi-FI" b="1" dirty="0"/>
              <a:t>ESPAD, koululaistutkimus, 9 -luokkalaisille </a:t>
            </a:r>
            <a:endParaRPr lang="fi-FI" dirty="0"/>
          </a:p>
        </p:txBody>
      </p:sp>
      <p:pic>
        <p:nvPicPr>
          <p:cNvPr id="4" name="Kuva 3">
            <a:extLst>
              <a:ext uri="{FF2B5EF4-FFF2-40B4-BE49-F238E27FC236}">
                <a16:creationId xmlns:a16="http://schemas.microsoft.com/office/drawing/2014/main" id="{28043BB9-DD1D-203B-3E8B-5203FD1B796D}"/>
              </a:ext>
            </a:extLst>
          </p:cNvPr>
          <p:cNvPicPr>
            <a:picLocks noChangeAspect="1"/>
          </p:cNvPicPr>
          <p:nvPr/>
        </p:nvPicPr>
        <p:blipFill>
          <a:blip r:embed="rId3"/>
          <a:stretch>
            <a:fillRect/>
          </a:stretch>
        </p:blipFill>
        <p:spPr>
          <a:xfrm>
            <a:off x="1655805" y="1657349"/>
            <a:ext cx="7969207" cy="4000735"/>
          </a:xfrm>
          <a:prstGeom prst="rect">
            <a:avLst/>
          </a:prstGeom>
        </p:spPr>
      </p:pic>
    </p:spTree>
    <p:extLst>
      <p:ext uri="{BB962C8B-B14F-4D97-AF65-F5344CB8AC3E}">
        <p14:creationId xmlns:p14="http://schemas.microsoft.com/office/powerpoint/2010/main" val="2877551589"/>
      </p:ext>
    </p:extLst>
  </p:cSld>
  <p:clrMapOvr>
    <a:masterClrMapping/>
  </p:clrMapOvr>
</p:sld>
</file>

<file path=ppt/theme/theme1.xml><?xml version="1.0" encoding="utf-8"?>
<a:theme xmlns:a="http://schemas.openxmlformats.org/drawingml/2006/main" name="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37697</TotalTime>
  <Words>8074</Words>
  <Application>Microsoft Office PowerPoint</Application>
  <PresentationFormat>Laajakuva</PresentationFormat>
  <Paragraphs>911</Paragraphs>
  <Slides>85</Slides>
  <Notes>69</Notes>
  <HiddenSlides>2</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85</vt:i4>
      </vt:variant>
    </vt:vector>
  </HeadingPairs>
  <TitlesOfParts>
    <vt:vector size="94" baseType="lpstr">
      <vt:lpstr>Arial</vt:lpstr>
      <vt:lpstr>Calibri</vt:lpstr>
      <vt:lpstr>Georgia</vt:lpstr>
      <vt:lpstr>Source Sans Pro</vt:lpstr>
      <vt:lpstr>Times</vt:lpstr>
      <vt:lpstr>Times New Roman</vt:lpstr>
      <vt:lpstr>Verdana</vt:lpstr>
      <vt:lpstr>Wingdings</vt:lpstr>
      <vt:lpstr>SPR</vt:lpstr>
      <vt:lpstr>Lastensuojelullinen huoli vapaaehtoistehtävissä, päihtyneen ensiapu ja haittojen vähentäminen   Varhaisen Puuttumisen koulutus Webinaari moduuli 3</vt:lpstr>
      <vt:lpstr>Tavoite: Koulutuksen jälkeen sinä…</vt:lpstr>
      <vt:lpstr>Ohjelma:</vt:lpstr>
      <vt:lpstr>PowerPoint-esitys</vt:lpstr>
      <vt:lpstr>PowerPoint-esitys</vt:lpstr>
      <vt:lpstr>Ilmoita läsnäolosi käymällä täppäämällä Lyytiin paikallaolosi!</vt:lpstr>
      <vt:lpstr>Kouluttajina tänään:  Käytännön säännöt:</vt:lpstr>
      <vt:lpstr>Johdannoksi: tilastoja…   Kriittisyyttä, tulkintaa, suuntaa, tiedon etsintää…</vt:lpstr>
      <vt:lpstr>ESPAD, koululaistutkimus, 9 -luokkalaisille </vt:lpstr>
      <vt:lpstr>PowerPoint-esitys</vt:lpstr>
      <vt:lpstr>PowerPoint-esitys</vt:lpstr>
      <vt:lpstr>PowerPoint-esitys</vt:lpstr>
      <vt:lpstr>PowerPoint-esitys</vt:lpstr>
      <vt:lpstr>Tilastoja, yleistyksiä:</vt:lpstr>
      <vt:lpstr>Yleisiä trendejä:</vt:lpstr>
      <vt:lpstr>PowerPoint-esitys</vt:lpstr>
      <vt:lpstr>PowerPoint-esitys</vt:lpstr>
      <vt:lpstr>PowerPoint-esitys</vt:lpstr>
      <vt:lpstr>Käytön vaiheita</vt:lpstr>
      <vt:lpstr>Käytön portaat </vt:lpstr>
      <vt:lpstr>PowerPoint-esitys</vt:lpstr>
      <vt:lpstr>Mieti hetki:  Missä vaiheessa ihminen on helpoin kohdata ja motivoida vähentämään / lopettamaan? Miksi?  Kokeilu-, satunnais- vai riippuvuuskäyttö vai hoitovaihe tai huumeettoman elämäntavan ylläpito.</vt:lpstr>
      <vt:lpstr>Lastensuojelullinen huoli  Suomen Punaisen Ristin vapaaehtoistoiminnassa</vt:lpstr>
      <vt:lpstr>Lastensuojelulain lähtökohdat</vt:lpstr>
      <vt:lpstr>Ydinviesti:</vt:lpstr>
      <vt:lpstr>LASTENSUOJELULAKI, LUKU 5 25 § Ilmoitusvelvollisuus</vt:lpstr>
      <vt:lpstr>Seksuaali- ja muiden väkivaltarikosepäilyjen ilmoitusvelvollisuus</vt:lpstr>
      <vt:lpstr>Seksuaali- ja muiden väkivaltarikosepäilyjen ilmoitusvelvollisuus</vt:lpstr>
      <vt:lpstr>Lastensuojeluilmoitus tehdään heti</vt:lpstr>
      <vt:lpstr>Lastensuojeluilmoitus tehdään seuraavana arkipäivänä</vt:lpstr>
      <vt:lpstr>Harkitse lastensuojeluilmoituksen tekemistä myös</vt:lpstr>
      <vt:lpstr>Ennakollinen lastensuojeluilmoitus</vt:lpstr>
      <vt:lpstr>PowerPoint-esitys</vt:lpstr>
      <vt:lpstr>Miksi tehdä lastensuojeluilmoitus?</vt:lpstr>
      <vt:lpstr>Lastensuojeluilmoituksen vähimmäissisältö</vt:lpstr>
      <vt:lpstr>Mitä tapahtuu, kun lastensuojeluilmoitus on tehty</vt:lpstr>
      <vt:lpstr>Vinkkejä nuoren kanssa toimimiseen</vt:lpstr>
      <vt:lpstr>Vinkkejä vanhempien kanssa toimimiseen</vt:lpstr>
      <vt:lpstr>Yhteenveto</vt:lpstr>
      <vt:lpstr>Lähteitä ja lisätietoja:</vt:lpstr>
      <vt:lpstr>Huoli-ilmoitus aikuisesta</vt:lpstr>
      <vt:lpstr>Huoli-ilmoitus</vt:lpstr>
      <vt:lpstr>Kahoot</vt:lpstr>
      <vt:lpstr>Kahoot-tehtävä</vt:lpstr>
      <vt:lpstr>Huumausaineisiin liittyviä lakeja</vt:lpstr>
      <vt:lpstr>RIKOSLAKI, LUKU 50 1 § Huumausainerikos</vt:lpstr>
      <vt:lpstr>RIKOSLAKI, LUKU 50 2 § Törkeä huumausainerikos</vt:lpstr>
      <vt:lpstr>RIKOSLAKI, LUKU 50 2 a § Huumausaineen käyttörikos</vt:lpstr>
      <vt:lpstr>Ilmoita läsnäolosi käymällä täppäämällä Lyytiin paikallaolosi!</vt:lpstr>
      <vt:lpstr>Tauko…  Noin 10 minuuttia</vt:lpstr>
      <vt:lpstr>Ilmoita läsnäolosi käymällä täppäämällä Lyytiin paikallaolosi!</vt:lpstr>
      <vt:lpstr>Päihtyneen asiakkaan kohtaaminen</vt:lpstr>
      <vt:lpstr>Toimintajärjestys kohdattaessa autettava</vt:lpstr>
      <vt:lpstr>Tilan arvioinnista aloitetaan…</vt:lpstr>
      <vt:lpstr>Ensiarvio ja välittömät ea-toimet</vt:lpstr>
      <vt:lpstr>Selviämispisteillä seurataan…</vt:lpstr>
      <vt:lpstr>Tajuttomuuden syitä:</vt:lpstr>
      <vt:lpstr>Toisin sanoen, tajuttomuuden taustalla voi olla:</vt:lpstr>
      <vt:lpstr>PowerPoint-esitys</vt:lpstr>
      <vt:lpstr>PowerPoint-esitys</vt:lpstr>
      <vt:lpstr>PowerPoint-esitys</vt:lpstr>
      <vt:lpstr>PowerPoint-esitys</vt:lpstr>
      <vt:lpstr>PowerPoint-esitys</vt:lpstr>
      <vt:lpstr>Päihteet ja ensiapu, huomioitavaa</vt:lpstr>
      <vt:lpstr>PowerPoint-esitys</vt:lpstr>
      <vt:lpstr>PowerPoint-esitys</vt:lpstr>
      <vt:lpstr>PowerPoint-esitys</vt:lpstr>
      <vt:lpstr>Haittojen vähentäminen</vt:lpstr>
      <vt:lpstr>PowerPoint-esitys</vt:lpstr>
      <vt:lpstr>PowerPoint-esitys</vt:lpstr>
      <vt:lpstr>PowerPoint-esitys</vt:lpstr>
      <vt:lpstr>PowerPoint-esitys</vt:lpstr>
      <vt:lpstr>PowerPoint-esitys</vt:lpstr>
      <vt:lpstr>PowerPoint-esitys</vt:lpstr>
      <vt:lpstr>Päätössanoihin…</vt:lpstr>
      <vt:lpstr>PowerPoint-esitys</vt:lpstr>
      <vt:lpstr>PowerPoint-esitys</vt:lpstr>
      <vt:lpstr>Suorita terveyden edistämisen verkkoperehdytys</vt:lpstr>
      <vt:lpstr>PowerPoint-esitys</vt:lpstr>
      <vt:lpstr>Päihteitä käyttävien ihmisten ensiapukoulutukset:</vt:lpstr>
      <vt:lpstr>PowerPoint-esitys</vt:lpstr>
      <vt:lpstr>Ja vielä kerran 😁 Ilmoita läsnäolosi käymällä täppäämällä Lyytiin paikallaolosi!</vt:lpstr>
      <vt:lpstr>Koulutuksen jälkeen saat palautekyselyn, mutta voit antaa palautetta jo nyt.</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Laitila Kati</cp:lastModifiedBy>
  <cp:revision>128</cp:revision>
  <dcterms:created xsi:type="dcterms:W3CDTF">2022-01-20T10:13:04Z</dcterms:created>
  <dcterms:modified xsi:type="dcterms:W3CDTF">2024-10-08T15:47:17Z</dcterms:modified>
</cp:coreProperties>
</file>