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71" r:id="rId6"/>
    <p:sldId id="270" r:id="rId7"/>
    <p:sldId id="265" r:id="rId8"/>
    <p:sldId id="272" r:id="rId9"/>
    <p:sldId id="274" r:id="rId10"/>
    <p:sldId id="273" r:id="rId11"/>
    <p:sldId id="278" r:id="rId12"/>
    <p:sldId id="279" r:id="rId13"/>
    <p:sldId id="276" r:id="rId14"/>
    <p:sldId id="280" r:id="rId15"/>
    <p:sldId id="277" r:id="rId16"/>
  </p:sldIdLst>
  <p:sldSz cx="10693400" cy="7561263"/>
  <p:notesSz cx="9872663" cy="6751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798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592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39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187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3984" algn="l" defTabSz="913592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782" algn="l" defTabSz="913592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577" algn="l" defTabSz="913592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373" algn="l" defTabSz="913592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976">
          <p15:clr>
            <a:srgbClr val="A4A3A4"/>
          </p15:clr>
        </p15:guide>
        <p15:guide id="5" orient="horz" pos="677">
          <p15:clr>
            <a:srgbClr val="A4A3A4"/>
          </p15:clr>
        </p15:guide>
        <p15:guide id="6" pos="6611">
          <p15:clr>
            <a:srgbClr val="A4A3A4"/>
          </p15:clr>
        </p15:guide>
        <p15:guide id="7" pos="115">
          <p15:clr>
            <a:srgbClr val="A4A3A4"/>
          </p15:clr>
        </p15:guide>
        <p15:guide id="8" pos="3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starit" initials="F" lastIdx="2" clrIdx="0">
    <p:extLst>
      <p:ext uri="{19B8F6BF-5375-455C-9EA6-DF929625EA0E}">
        <p15:presenceInfo xmlns:p15="http://schemas.microsoft.com/office/powerpoint/2012/main" userId="S-1-5-21-2163523487-928157864-1896166093-8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 autoAdjust="0"/>
  </p:normalViewPr>
  <p:slideViewPr>
    <p:cSldViewPr snapToGrid="0" snapToObjects="1">
      <p:cViewPr varScale="1">
        <p:scale>
          <a:sx n="79" d="100"/>
          <a:sy n="79" d="100"/>
        </p:scale>
        <p:origin x="1128" y="62"/>
      </p:cViewPr>
      <p:guideLst>
        <p:guide orient="horz" pos="112"/>
        <p:guide orient="horz" pos="336"/>
        <p:guide orient="horz" pos="816"/>
        <p:guide orient="horz" pos="976"/>
        <p:guide orient="horz" pos="677"/>
        <p:guide pos="6611"/>
        <p:guide pos="115"/>
        <p:guide pos="3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80152" cy="33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511" y="0"/>
            <a:ext cx="4280152" cy="33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14359"/>
            <a:ext cx="4280152" cy="3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511" y="6414359"/>
            <a:ext cx="4280152" cy="3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86FA9-D8F9-462E-B69F-64CB1B12593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9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488" cy="33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510" y="0"/>
            <a:ext cx="4278488" cy="33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FFDA-534E-4107-8C16-D96837E067E7}" type="datetimeFigureOut">
              <a:rPr lang="fi-FI" smtClean="0"/>
              <a:pPr/>
              <a:t>9.4.2019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6413"/>
            <a:ext cx="3579813" cy="2532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601" y="3206423"/>
            <a:ext cx="7897464" cy="303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12847"/>
            <a:ext cx="4278488" cy="3372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510" y="6412847"/>
            <a:ext cx="4278488" cy="3372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FAB5-2B24-43F0-B126-3CFD7AE1539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01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98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9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18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984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782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577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46425" y="506413"/>
            <a:ext cx="3579813" cy="2532062"/>
          </a:xfrm>
          <a:ln/>
        </p:spPr>
      </p:sp>
      <p:sp>
        <p:nvSpPr>
          <p:cNvPr id="2253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en-US"/>
              <a:t>Tämä kalvo käydään nopeasti läpi. Tarkoitus on selventää peruskurssien erot.</a:t>
            </a:r>
          </a:p>
          <a:p>
            <a:endParaRPr lang="fi-FI" altLang="en-US"/>
          </a:p>
          <a:p>
            <a:r>
              <a:rPr lang="fi-FI" altLang="en-US"/>
              <a:t>Kursseilla on siis täysin eri tavoite ja eri sisältö. Vain SPR:n päihdetyö ja riippuvuus käsitellään molemmissa, mutta nekin hieman eri näkökulmista.</a:t>
            </a:r>
          </a:p>
          <a:p>
            <a:r>
              <a:rPr lang="fi-FI" altLang="en-US"/>
              <a:t>Osallistujan tulee miettiä, kumman kurssin tietoutta tarvitsee. Kurssit täydentävät hyvin toisiaan.</a:t>
            </a:r>
          </a:p>
          <a:p>
            <a:endParaRPr lang="fi-FI" altLang="en-US"/>
          </a:p>
          <a:p>
            <a:endParaRPr lang="fi-FI" altLang="en-US"/>
          </a:p>
        </p:txBody>
      </p:sp>
      <p:sp>
        <p:nvSpPr>
          <p:cNvPr id="2253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5F2EF-3C4D-4D5B-99A4-3CC60DEB75F7}" type="slidenum">
              <a:rPr lang="fi-FI" altLang="en-US">
                <a:solidFill>
                  <a:prstClr val="black"/>
                </a:solidFill>
              </a:rPr>
              <a:pPr eaLnBrk="1" hangingPunct="1"/>
              <a:t>3</a:t>
            </a:fld>
            <a:endParaRPr lang="fi-FI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0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46425" y="506413"/>
            <a:ext cx="3579813" cy="2532062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en-US"/>
              <a:t>HAVAITSE: Tunnistaminen, avoimuus</a:t>
            </a:r>
          </a:p>
          <a:p>
            <a:r>
              <a:rPr lang="fi-FI" altLang="en-US"/>
              <a:t>TARKISTA: Oletus? Epäily? Tieto? Totta vai huhupuhetta? / Onko akuutti tilanne? </a:t>
            </a:r>
          </a:p>
          <a:p>
            <a:r>
              <a:rPr lang="fi-FI" altLang="en-US"/>
              <a:t>OTA PUHEEKSI: Rohkeus, erilaiset menetelmät, varautuminen, kunnioitus</a:t>
            </a:r>
          </a:p>
          <a:p>
            <a:r>
              <a:rPr lang="fi-FI" altLang="en-US"/>
              <a:t>MOTIVOI: Kyseenalaista päihteiden käyttöä, tulevaisuuskuvat, tieto, välittäminen</a:t>
            </a:r>
          </a:p>
          <a:p>
            <a:r>
              <a:rPr lang="fi-FI" altLang="en-US"/>
              <a:t>TARJOA VAIHTOEHTOJA: Katko, kuntoutus, avotyö / tuki. Eri elämäntavat, jotain tilalle/jotain kohti</a:t>
            </a:r>
          </a:p>
          <a:p>
            <a:r>
              <a:rPr lang="fi-FI" altLang="en-US"/>
              <a:t>TARJOA TUKIPALVELUITA / OHJAA NIIHIN: Tieto, asiakkaan valinta, omat rajat.</a:t>
            </a:r>
          </a:p>
          <a:p>
            <a:r>
              <a:rPr lang="fi-FI" altLang="en-US"/>
              <a:t>PÄÄTÖSVIESTI: En tuomitse, välitän. Erilaisia vaihtoehtoja on. Haittojen vähentäminen. Itsekunnioitus. Jotain materiaali mukaan (Särkyvää –esite!)</a:t>
            </a:r>
          </a:p>
          <a:p>
            <a:r>
              <a:rPr lang="fi-FI" altLang="en-US"/>
              <a:t>____</a:t>
            </a:r>
          </a:p>
          <a:p>
            <a:endParaRPr lang="fi-FI" altLang="en-US"/>
          </a:p>
          <a:p>
            <a:r>
              <a:rPr lang="fi-FI" altLang="en-US"/>
              <a:t>JÄLKITYÖ: Tietoa eteenpäin? + luottamus, Oma jaksaminen + tilastointi!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31C90-AD55-49A5-ADA2-D4491011198A}" type="slidenum">
              <a:rPr lang="fi-FI" altLang="en-US">
                <a:solidFill>
                  <a:prstClr val="black"/>
                </a:solidFill>
              </a:rPr>
              <a:pPr eaLnBrk="1" hangingPunct="1"/>
              <a:t>4</a:t>
            </a:fld>
            <a:endParaRPr lang="fi-FI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C6D59-0256-4885-B29B-7BA243BC881D}" type="slidenum">
              <a:rPr lang="fi-FI" altLang="en-US" smtClean="0"/>
              <a:pPr eaLnBrk="1" hangingPunct="1"/>
              <a:t>11</a:t>
            </a:fld>
            <a:endParaRPr lang="fi-FI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6425" y="506413"/>
            <a:ext cx="3579813" cy="25320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en-US"/>
              <a:t>Kerro kurssilla olijoiden piirien yhteyshenkilöt. Löytyvät myös päihdetyön sivuilta.</a:t>
            </a:r>
          </a:p>
        </p:txBody>
      </p:sp>
    </p:spTree>
    <p:extLst>
      <p:ext uri="{BB962C8B-B14F-4D97-AF65-F5344CB8AC3E}">
        <p14:creationId xmlns:p14="http://schemas.microsoft.com/office/powerpoint/2010/main" val="213469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 userDrawn="1"/>
        </p:nvSpPr>
        <p:spPr bwMode="auto">
          <a:xfrm>
            <a:off x="179393" y="1549400"/>
            <a:ext cx="10328275" cy="510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0" tIns="45680" rIns="91360" bIns="45680" anchor="ctr"/>
          <a:lstStyle/>
          <a:p>
            <a:endParaRPr lang="fi-F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6" y="4321175"/>
            <a:ext cx="9090025" cy="1930400"/>
          </a:xfrm>
        </p:spPr>
        <p:txBody>
          <a:bodyPr/>
          <a:lstStyle>
            <a:lvl1pPr marL="0" indent="0">
              <a:buFont typeface="Times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87369" y="2519369"/>
            <a:ext cx="9090025" cy="1620837"/>
          </a:xfrm>
        </p:spPr>
        <p:txBody>
          <a:bodyPr lIns="91360" tIns="45680" rIns="91360" bIns="45680"/>
          <a:lstStyle>
            <a:lvl1pPr>
              <a:lnSpc>
                <a:spcPts val="5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27678" name="Rectangle 30"/>
          <p:cNvSpPr>
            <a:spLocks noChangeArrowheads="1"/>
          </p:cNvSpPr>
          <p:nvPr userDrawn="1"/>
        </p:nvSpPr>
        <p:spPr bwMode="auto">
          <a:xfrm>
            <a:off x="179393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0" tIns="45680" rIns="91360" bIns="45680" anchor="ctr"/>
          <a:lstStyle/>
          <a:p>
            <a:endParaRPr lang="fi-FI"/>
          </a:p>
        </p:txBody>
      </p:sp>
      <p:sp>
        <p:nvSpPr>
          <p:cNvPr id="27680" name="Text Box 32"/>
          <p:cNvSpPr txBox="1">
            <a:spLocks noChangeArrowheads="1"/>
          </p:cNvSpPr>
          <p:nvPr userDrawn="1"/>
        </p:nvSpPr>
        <p:spPr bwMode="auto">
          <a:xfrm>
            <a:off x="666756" y="6932614"/>
            <a:ext cx="1694376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3982" tIns="51990" rIns="103982" bIns="51990">
            <a:spAutoFit/>
          </a:bodyPr>
          <a:lstStyle/>
          <a:p>
            <a:pPr defTabSz="1040482"/>
            <a:r>
              <a:rPr lang="fi-FI" sz="1600" b="1" dirty="0">
                <a:solidFill>
                  <a:schemeClr val="bg1"/>
                </a:solidFill>
                <a:latin typeface="Verdana" pitchFamily="34" charset="0"/>
              </a:rPr>
              <a:t>Tule mukaan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 userDrawn="1"/>
        </p:nvSpPr>
        <p:spPr bwMode="auto">
          <a:xfrm>
            <a:off x="9032750" y="6991354"/>
            <a:ext cx="887541" cy="2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0" rIns="95785" bIns="47890">
            <a:spAutoFit/>
          </a:bodyPr>
          <a:lstStyle/>
          <a:p>
            <a:pPr algn="r" defTabSz="958005"/>
            <a:r>
              <a:rPr lang="fi-FI" sz="1100" dirty="0">
                <a:solidFill>
                  <a:schemeClr val="bg1"/>
                </a:solidFill>
                <a:latin typeface="Verdana" pitchFamily="34" charset="0"/>
              </a:rPr>
              <a:t>Päihdetyö</a:t>
            </a:r>
          </a:p>
        </p:txBody>
      </p:sp>
      <p:pic>
        <p:nvPicPr>
          <p:cNvPr id="27687" name="Picture 39" descr="PR_pun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3955" y="533406"/>
            <a:ext cx="1749425" cy="5381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815" y="230188"/>
            <a:ext cx="2419350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94" y="230188"/>
            <a:ext cx="7108825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4" y="230190"/>
            <a:ext cx="770572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588" y="1906593"/>
            <a:ext cx="4764087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26075" y="1906593"/>
            <a:ext cx="4764087" cy="4749800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26092" y="7007229"/>
            <a:ext cx="2227262" cy="503239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4" y="230190"/>
            <a:ext cx="770572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588" y="1906593"/>
            <a:ext cx="4764087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075" y="1906593"/>
            <a:ext cx="4764087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26092" y="7007229"/>
            <a:ext cx="2227262" cy="503239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4" y="230190"/>
            <a:ext cx="770572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906593"/>
            <a:ext cx="4764087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6075" y="1906593"/>
            <a:ext cx="4764087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26092" y="7007229"/>
            <a:ext cx="2227262" cy="503239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80081" y="1549013"/>
            <a:ext cx="10327670" cy="510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251" tIns="52125" rIns="104251" bIns="52125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081" y="6836642"/>
            <a:ext cx="10327670" cy="5338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251" tIns="52125" rIns="104251" bIns="52125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666486" y="6932910"/>
            <a:ext cx="1867536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00" tIns="51999" rIns="104000" bIns="51999">
            <a:spAutoFit/>
          </a:bodyPr>
          <a:lstStyle/>
          <a:p>
            <a:pPr defTabSz="1040695">
              <a:defRPr/>
            </a:pPr>
            <a:r>
              <a:rPr lang="fi-FI" sz="1600" b="1">
                <a:solidFill>
                  <a:srgbClr val="FFFFFF"/>
                </a:solidFill>
                <a:latin typeface="Verdana" pitchFamily="34" charset="0"/>
              </a:rPr>
              <a:t>TULE MUKAAN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322850" y="6990670"/>
            <a:ext cx="3598251" cy="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01" tIns="47898" rIns="95801" bIns="47898">
            <a:spAutoFit/>
          </a:bodyPr>
          <a:lstStyle/>
          <a:p>
            <a:pPr algn="r" defTabSz="957440">
              <a:defRPr/>
            </a:pPr>
            <a:r>
              <a:rPr lang="fi-FI" sz="1100" dirty="0">
                <a:solidFill>
                  <a:srgbClr val="FFFFFF"/>
                </a:solidFill>
                <a:latin typeface="Verdana" pitchFamily="34" charset="0"/>
              </a:rPr>
              <a:t>Suomen Punainen Risti / Päihdetyö / Kati Laitila</a:t>
            </a:r>
          </a:p>
        </p:txBody>
      </p:sp>
      <p:pic>
        <p:nvPicPr>
          <p:cNvPr id="8" name="Picture 8" descr="PR_pu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83" y="533842"/>
            <a:ext cx="1748816" cy="5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684" y="4321472"/>
            <a:ext cx="9089390" cy="1930572"/>
          </a:xfrm>
        </p:spPr>
        <p:txBody>
          <a:bodyPr/>
          <a:lstStyle>
            <a:lvl1pPr marL="0" indent="0">
              <a:buFont typeface="Times" pitchFamily="18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88258" y="2518675"/>
            <a:ext cx="9089390" cy="1620771"/>
          </a:xfrm>
        </p:spPr>
        <p:txBody>
          <a:bodyPr lIns="91376" tIns="45688" rIns="91376" bIns="45688"/>
          <a:lstStyle>
            <a:lvl1pPr>
              <a:lnSpc>
                <a:spcPts val="5002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321319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94381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252" indent="0">
              <a:buNone/>
              <a:defRPr sz="2100"/>
            </a:lvl2pPr>
            <a:lvl3pPr marL="1042504" indent="0">
              <a:buNone/>
              <a:defRPr sz="1800"/>
            </a:lvl3pPr>
            <a:lvl4pPr marL="1563756" indent="0">
              <a:buNone/>
              <a:defRPr sz="1600"/>
            </a:lvl4pPr>
            <a:lvl5pPr marL="2085008" indent="0">
              <a:buNone/>
              <a:defRPr sz="1600"/>
            </a:lvl5pPr>
            <a:lvl6pPr marL="2606259" indent="0">
              <a:buNone/>
              <a:defRPr sz="1600"/>
            </a:lvl6pPr>
            <a:lvl7pPr marL="3127512" indent="0">
              <a:buNone/>
              <a:defRPr sz="1600"/>
            </a:lvl7pPr>
            <a:lvl8pPr marL="3648764" indent="0">
              <a:buNone/>
              <a:defRPr sz="1600"/>
            </a:lvl8pPr>
            <a:lvl9pPr marL="4170015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7547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8681" y="1906073"/>
            <a:ext cx="4750766" cy="475029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37669" y="1906073"/>
            <a:ext cx="4752622" cy="475029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83352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80916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33232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854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3340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5739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76018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71284" y="231039"/>
            <a:ext cx="2419011" cy="6425324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8679" y="231039"/>
            <a:ext cx="7084378" cy="64253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2871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80081" y="1549010"/>
            <a:ext cx="10327670" cy="510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081" y="6836642"/>
            <a:ext cx="10327670" cy="5338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666482" y="6932908"/>
            <a:ext cx="1850923" cy="3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00" tIns="51999" rIns="104000" bIns="51999">
            <a:spAutoFit/>
          </a:bodyPr>
          <a:lstStyle/>
          <a:p>
            <a:pPr defTabSz="1041246">
              <a:defRPr/>
            </a:pPr>
            <a:r>
              <a:rPr lang="fi-FI" sz="1600" b="1">
                <a:solidFill>
                  <a:srgbClr val="FFFFFF"/>
                </a:solidFill>
                <a:latin typeface="Verdana" pitchFamily="34" charset="0"/>
              </a:rPr>
              <a:t>TULE MUKAAN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183661" y="6990668"/>
            <a:ext cx="2737438" cy="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01" tIns="47898" rIns="95801" bIns="47898">
            <a:spAutoFit/>
          </a:bodyPr>
          <a:lstStyle/>
          <a:p>
            <a:pPr algn="r" defTabSz="957946">
              <a:defRPr/>
            </a:pPr>
            <a:r>
              <a:rPr lang="fi-FI" sz="1100" dirty="0">
                <a:solidFill>
                  <a:srgbClr val="FFFFFF"/>
                </a:solidFill>
                <a:latin typeface="Verdana" pitchFamily="34" charset="0"/>
              </a:rPr>
              <a:t>Suomen Punainen Risti / Päihdetyö </a:t>
            </a:r>
          </a:p>
        </p:txBody>
      </p:sp>
      <p:pic>
        <p:nvPicPr>
          <p:cNvPr id="8" name="Picture 8" descr="PR_pu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83" y="533840"/>
            <a:ext cx="1748816" cy="5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684" y="4321472"/>
            <a:ext cx="9089390" cy="1930572"/>
          </a:xfrm>
        </p:spPr>
        <p:txBody>
          <a:bodyPr/>
          <a:lstStyle>
            <a:lvl1pPr marL="0" indent="0">
              <a:buFont typeface="Times" pitchFamily="18" charset="0"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88258" y="2518672"/>
            <a:ext cx="9089390" cy="1620771"/>
          </a:xfrm>
        </p:spPr>
        <p:txBody>
          <a:bodyPr lIns="91376" tIns="45688" rIns="91376" bIns="45688"/>
          <a:lstStyle>
            <a:lvl1pPr>
              <a:lnSpc>
                <a:spcPts val="5005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449567"/>
      </p:ext>
    </p:extLst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26661"/>
      </p:ext>
    </p:extLst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7159"/>
      </p:ext>
    </p:extLst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8680" y="1906070"/>
            <a:ext cx="4750766" cy="475029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37669" y="1906070"/>
            <a:ext cx="4752622" cy="475029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9076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6" y="4859344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6" y="3205166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798" indent="0">
              <a:buNone/>
              <a:defRPr sz="1800"/>
            </a:lvl2pPr>
            <a:lvl3pPr marL="913592" indent="0">
              <a:buNone/>
              <a:defRPr sz="1600"/>
            </a:lvl3pPr>
            <a:lvl4pPr marL="1370390" indent="0">
              <a:buNone/>
              <a:defRPr sz="1400"/>
            </a:lvl4pPr>
            <a:lvl5pPr marL="1827187" indent="0">
              <a:buNone/>
              <a:defRPr sz="1400"/>
            </a:lvl5pPr>
            <a:lvl6pPr marL="2283984" indent="0">
              <a:buNone/>
              <a:defRPr sz="1400"/>
            </a:lvl6pPr>
            <a:lvl7pPr marL="2740782" indent="0">
              <a:buNone/>
              <a:defRPr sz="1400"/>
            </a:lvl7pPr>
            <a:lvl8pPr marL="3197577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2642"/>
      </p:ext>
    </p:extLst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0753"/>
      </p:ext>
    </p:extLst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8925"/>
      </p:ext>
    </p:extLst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41719"/>
      </p:ext>
    </p:extLst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86885"/>
      </p:ext>
    </p:extLst>
  </p:cSld>
  <p:clrMapOvr>
    <a:masterClrMapping/>
  </p:clrMapOvr>
  <p:transition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3502"/>
      </p:ext>
    </p:extLst>
  </p:cSld>
  <p:clrMapOvr>
    <a:masterClrMapping/>
  </p:clrMapOvr>
  <p:transition>
    <p:cover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71281" y="231039"/>
            <a:ext cx="2419011" cy="6425324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8679" y="231039"/>
            <a:ext cx="7084378" cy="64253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82648"/>
      </p:ext>
    </p:extLst>
  </p:cSld>
  <p:clrMapOvr>
    <a:masterClrMapping/>
  </p:clrMapOvr>
  <p:transition>
    <p:cover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553236" y="231039"/>
            <a:ext cx="7704446" cy="137047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508680" y="1906070"/>
            <a:ext cx="4750766" cy="22911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5437669" y="1906070"/>
            <a:ext cx="4752622" cy="22911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508680" y="4365229"/>
            <a:ext cx="4750766" cy="22911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37669" y="4365229"/>
            <a:ext cx="4752622" cy="22911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28096"/>
      </p:ext>
    </p:extLst>
  </p:cSld>
  <p:clrMapOvr>
    <a:masterClrMapping/>
  </p:clrMapOvr>
  <p:transition>
    <p:cover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236" y="231039"/>
            <a:ext cx="7704446" cy="137047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508680" y="1906070"/>
            <a:ext cx="9681612" cy="4750293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7981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906593"/>
            <a:ext cx="4764087" cy="4749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075" y="1906593"/>
            <a:ext cx="4764087" cy="4749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3" y="303218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100" b="1"/>
            </a:lvl2pPr>
            <a:lvl3pPr marL="913592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7" indent="0">
              <a:buNone/>
              <a:defRPr sz="1600" b="1"/>
            </a:lvl5pPr>
            <a:lvl6pPr marL="2283984" indent="0">
              <a:buNone/>
              <a:defRPr sz="1600" b="1"/>
            </a:lvl6pPr>
            <a:lvl7pPr marL="2740782" indent="0">
              <a:buNone/>
              <a:defRPr sz="1600" b="1"/>
            </a:lvl7pPr>
            <a:lvl8pPr marL="3197577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3" y="301630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93" y="1582743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6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6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798" indent="0">
              <a:buNone/>
              <a:defRPr sz="2900"/>
            </a:lvl2pPr>
            <a:lvl3pPr marL="913592" indent="0">
              <a:buNone/>
              <a:defRPr sz="2400"/>
            </a:lvl3pPr>
            <a:lvl4pPr marL="1370390" indent="0">
              <a:buNone/>
              <a:defRPr sz="2100"/>
            </a:lvl4pPr>
            <a:lvl5pPr marL="1827187" indent="0">
              <a:buNone/>
              <a:defRPr sz="2100"/>
            </a:lvl5pPr>
            <a:lvl6pPr marL="2283984" indent="0">
              <a:buNone/>
              <a:defRPr sz="2100"/>
            </a:lvl6pPr>
            <a:lvl7pPr marL="2740782" indent="0">
              <a:buNone/>
              <a:defRPr sz="2100"/>
            </a:lvl7pPr>
            <a:lvl8pPr marL="3197577" indent="0">
              <a:buNone/>
              <a:defRPr sz="2100"/>
            </a:lvl8pPr>
            <a:lvl9pPr marL="3654373" indent="0">
              <a:buNone/>
              <a:defRPr sz="21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6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300"/>
            </a:lvl2pPr>
            <a:lvl3pPr marL="913592" indent="0">
              <a:buNone/>
              <a:defRPr sz="1000"/>
            </a:lvl3pPr>
            <a:lvl4pPr marL="1370390" indent="0">
              <a:buNone/>
              <a:defRPr sz="900"/>
            </a:lvl4pPr>
            <a:lvl5pPr marL="1827187" indent="0">
              <a:buNone/>
              <a:defRPr sz="900"/>
            </a:lvl5pPr>
            <a:lvl6pPr marL="2283984" indent="0">
              <a:buNone/>
              <a:defRPr sz="900"/>
            </a:lvl6pPr>
            <a:lvl7pPr marL="2740782" indent="0">
              <a:buNone/>
              <a:defRPr sz="900"/>
            </a:lvl7pPr>
            <a:lvl8pPr marL="3197577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93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0" tIns="45680" rIns="91360" bIns="45680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4" y="230190"/>
            <a:ext cx="77057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1" y="1906593"/>
            <a:ext cx="96805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82" tIns="51990" rIns="103982" bIns="51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6092" y="7007229"/>
            <a:ext cx="2227262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82" tIns="51990" rIns="103982" bIns="51990" numCol="1" anchor="t" anchorCtr="0" compatLnSpc="1">
            <a:prstTxWarp prst="textNoShape">
              <a:avLst/>
            </a:prstTxWarp>
          </a:bodyPr>
          <a:lstStyle>
            <a:lvl1pPr defTabSz="1040482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66753" y="6932614"/>
            <a:ext cx="2766785" cy="3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3982" tIns="51990" rIns="103982" bIns="51990">
            <a:spAutoFit/>
          </a:bodyPr>
          <a:lstStyle/>
          <a:p>
            <a:pPr defTabSz="1040482"/>
            <a:r>
              <a:rPr lang="fi-FI" sz="1600" b="1" dirty="0">
                <a:solidFill>
                  <a:schemeClr val="bg1"/>
                </a:solidFill>
                <a:latin typeface="Verdana" pitchFamily="34" charset="0"/>
              </a:rPr>
              <a:t>Ettei elämä särkyisi….</a:t>
            </a:r>
          </a:p>
        </p:txBody>
      </p:sp>
      <p:pic>
        <p:nvPicPr>
          <p:cNvPr id="1035" name="Picture 11" descr="PR_pun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743955" y="533406"/>
            <a:ext cx="1749425" cy="538163"/>
          </a:xfrm>
          <a:prstGeom prst="rect">
            <a:avLst/>
          </a:prstGeom>
          <a:noFill/>
        </p:spPr>
      </p:pic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7306315" y="6991354"/>
            <a:ext cx="2613975" cy="2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0" rIns="95785" bIns="47890">
            <a:spAutoFit/>
          </a:bodyPr>
          <a:lstStyle/>
          <a:p>
            <a:pPr algn="r" defTabSz="958005"/>
            <a:r>
              <a:rPr lang="fi-FI" sz="1100" dirty="0">
                <a:solidFill>
                  <a:schemeClr val="bg1"/>
                </a:solidFill>
                <a:latin typeface="Verdana" pitchFamily="34" charset="0"/>
              </a:rPr>
              <a:t>Terveys</a:t>
            </a:r>
            <a:r>
              <a:rPr lang="fi-FI" sz="1100" baseline="0" dirty="0">
                <a:solidFill>
                  <a:schemeClr val="bg1"/>
                </a:solidFill>
                <a:latin typeface="Verdana" pitchFamily="34" charset="0"/>
              </a:rPr>
              <a:t> ja hyvinvointi / Päihdetyö</a:t>
            </a:r>
            <a:endParaRPr lang="fi-FI" sz="11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over dir="r"/>
  </p:transition>
  <p:txStyles>
    <p:titleStyle>
      <a:lvl1pPr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6798"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3592"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0390"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7187" algn="l" defTabSz="1040482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8595" indent="-388595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46977" indent="-328323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2pPr>
      <a:lvl3pPr marL="1300601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3pPr>
      <a:lvl4pPr marL="1819256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2341085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5pPr>
      <a:lvl6pPr marL="2797880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3254677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711470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4168271" indent="-260120" algn="l" defTabSz="1040482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7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180081" y="6836642"/>
            <a:ext cx="10327670" cy="5338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251" tIns="52125" rIns="104251" bIns="52125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3239" y="231043"/>
            <a:ext cx="7704446" cy="1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683" y="1906073"/>
            <a:ext cx="9681612" cy="475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00" tIns="51999" rIns="104000" bIns="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6780" y="7006421"/>
            <a:ext cx="2225935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00" tIns="51999" rIns="104000" bIns="51999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666486" y="6932910"/>
            <a:ext cx="1867536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00" tIns="51999" rIns="104000" bIns="51999">
            <a:spAutoFit/>
          </a:bodyPr>
          <a:lstStyle/>
          <a:p>
            <a:pPr defTabSz="1040695">
              <a:defRPr/>
            </a:pPr>
            <a:r>
              <a:rPr lang="fi-FI" sz="1600" b="1">
                <a:solidFill>
                  <a:srgbClr val="FFFFFF"/>
                </a:solidFill>
                <a:latin typeface="Verdana" pitchFamily="34" charset="0"/>
              </a:rPr>
              <a:t>TULE MUKAAN</a:t>
            </a: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6291289" y="6990670"/>
            <a:ext cx="3598251" cy="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01" tIns="47898" rIns="95801" bIns="47898">
            <a:spAutoFit/>
          </a:bodyPr>
          <a:lstStyle/>
          <a:p>
            <a:pPr algn="r" defTabSz="957440">
              <a:defRPr/>
            </a:pPr>
            <a:r>
              <a:rPr lang="fi-FI" sz="1100" dirty="0">
                <a:solidFill>
                  <a:srgbClr val="FFFFFF"/>
                </a:solidFill>
                <a:latin typeface="Verdana" pitchFamily="34" charset="0"/>
              </a:rPr>
              <a:t>Suomen Punainen Risti / Päihdetyö / Kati Laitila</a:t>
            </a:r>
          </a:p>
        </p:txBody>
      </p:sp>
    </p:spTree>
    <p:extLst>
      <p:ext uri="{BB962C8B-B14F-4D97-AF65-F5344CB8AC3E}">
        <p14:creationId xmlns:p14="http://schemas.microsoft.com/office/powerpoint/2010/main" val="423023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cover dir="r"/>
  </p:transition>
  <p:txStyles>
    <p:titleStyle>
      <a:lvl1pPr algn="l" defTabSz="104069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069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069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069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0695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521252" algn="l" defTabSz="1040695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1042504" algn="l" defTabSz="1040695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563756" algn="l" defTabSz="1040695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2085008" algn="l" defTabSz="1040695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9130" indent="-389130" algn="l" defTabSz="104069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7592" algn="l" defTabSz="104069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301321" indent="-260626" algn="l" defTabSz="104069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3pPr>
      <a:lvl4pPr marL="1818952" indent="-258817" algn="l" defTabSz="104069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2342012" indent="-260626" algn="l" defTabSz="104069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863265" indent="-260626" algn="l" defTabSz="1040695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6pPr>
      <a:lvl7pPr marL="3384518" indent="-260626" algn="l" defTabSz="1040695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7pPr>
      <a:lvl8pPr marL="3905772" indent="-260626" algn="l" defTabSz="1040695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8pPr>
      <a:lvl9pPr marL="4427022" indent="-260626" algn="l" defTabSz="1040695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180081" y="6836642"/>
            <a:ext cx="10327670" cy="5338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>
              <a:defRPr/>
            </a:pPr>
            <a:endParaRPr lang="fi-F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3236" y="231039"/>
            <a:ext cx="7704446" cy="1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680" y="1906070"/>
            <a:ext cx="9681612" cy="475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000" tIns="51999" rIns="104000" bIns="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6780" y="7006421"/>
            <a:ext cx="2225935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00" tIns="51999" rIns="104000" bIns="51999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666482" y="6932909"/>
            <a:ext cx="1867536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00" tIns="51999" rIns="104000" bIns="51999">
            <a:spAutoFit/>
          </a:bodyPr>
          <a:lstStyle/>
          <a:p>
            <a:pPr defTabSz="1041246">
              <a:defRPr/>
            </a:pPr>
            <a:r>
              <a:rPr lang="fi-FI" sz="1600" b="1">
                <a:solidFill>
                  <a:srgbClr val="FFFFFF"/>
                </a:solidFill>
                <a:latin typeface="Verdana" pitchFamily="34" charset="0"/>
              </a:rPr>
              <a:t>TULE MUKAAN</a:t>
            </a:r>
          </a:p>
        </p:txBody>
      </p:sp>
      <p:pic>
        <p:nvPicPr>
          <p:cNvPr id="2055" name="Picture 7" descr="PR_pu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83" y="533840"/>
            <a:ext cx="1748816" cy="5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7183661" y="6990668"/>
            <a:ext cx="2737438" cy="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01" tIns="47898" rIns="95801" bIns="47898">
            <a:spAutoFit/>
          </a:bodyPr>
          <a:lstStyle/>
          <a:p>
            <a:pPr algn="r" defTabSz="957946">
              <a:defRPr/>
            </a:pPr>
            <a:r>
              <a:rPr lang="fi-FI" sz="1100" dirty="0">
                <a:solidFill>
                  <a:srgbClr val="FFFFFF"/>
                </a:solidFill>
                <a:latin typeface="Verdana" pitchFamily="34" charset="0"/>
              </a:rPr>
              <a:t>Suomen Punainen Risti / Päihdetyö </a:t>
            </a:r>
          </a:p>
        </p:txBody>
      </p:sp>
    </p:spTree>
    <p:extLst>
      <p:ext uri="{BB962C8B-B14F-4D97-AF65-F5344CB8AC3E}">
        <p14:creationId xmlns:p14="http://schemas.microsoft.com/office/powerpoint/2010/main" val="37721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cover dir="r"/>
  </p:transition>
  <p:txStyles>
    <p:titleStyle>
      <a:lvl1pPr algn="l" defTabSz="104124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24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124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124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1246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521528" algn="l" defTabSz="1041246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1043056" algn="l" defTabSz="1041246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564584" algn="l" defTabSz="1041246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2086112" algn="l" defTabSz="1041246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9336" indent="-389336" algn="l" defTabSz="104124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7766" algn="l" defTabSz="104124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302010" indent="-260764" algn="l" defTabSz="104124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3pPr>
      <a:lvl4pPr marL="1818105" indent="-257142" algn="l" defTabSz="104124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2343254" indent="-260764" algn="l" defTabSz="104124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5pPr>
      <a:lvl6pPr marL="2864782" indent="-260764" algn="l" defTabSz="1041246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6pPr>
      <a:lvl7pPr marL="3386311" indent="-260764" algn="l" defTabSz="1041246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7pPr>
      <a:lvl8pPr marL="3907839" indent="-260764" algn="l" defTabSz="1041246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8pPr>
      <a:lvl9pPr marL="4429367" indent="-260764" algn="l" defTabSz="1041246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nainenristi.fi/tapahtumahak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nainenristi.fi/paihdetyo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estarit@punainenristi.fi" TargetMode="External"/><Relationship Id="rId5" Type="http://schemas.openxmlformats.org/officeDocument/2006/relationships/hyperlink" Target="mailto:kati.laitila@punainenristi.fi" TargetMode="External"/><Relationship Id="rId4" Type="http://schemas.openxmlformats.org/officeDocument/2006/relationships/hyperlink" Target="http://www.punainenristi.fi/festarity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i-FI" dirty="0"/>
              <a:t>Päihdetyön ohjelma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87369" y="4321175"/>
            <a:ext cx="8132649" cy="1930400"/>
          </a:xfrm>
        </p:spPr>
        <p:txBody>
          <a:bodyPr/>
          <a:lstStyle/>
          <a:p>
            <a:r>
              <a:rPr lang="fi-FI" dirty="0"/>
              <a:t>Alkanut 9/2000.</a:t>
            </a:r>
          </a:p>
          <a:p>
            <a:r>
              <a:rPr lang="fi-FI" dirty="0"/>
              <a:t>Laajeni 2007 huumetyöstä päihdetyöksi.</a:t>
            </a:r>
          </a:p>
          <a:p>
            <a:r>
              <a:rPr lang="fi-FI" dirty="0"/>
              <a:t>Nyt 970 sitoutunutta vapaaehtoista toimii 12 piirissä.</a:t>
            </a:r>
          </a:p>
          <a:p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714504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4F817-DFA9-4A9B-B4C8-8B386CC0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9" y="185516"/>
            <a:ext cx="1186824" cy="118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Mukaan toimintaan!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9591" y="1414130"/>
            <a:ext cx="9680575" cy="5242263"/>
          </a:xfrm>
        </p:spPr>
        <p:txBody>
          <a:bodyPr/>
          <a:lstStyle/>
          <a:p>
            <a:r>
              <a:rPr lang="fi-FI" sz="2500" dirty="0"/>
              <a:t>Liity Facebook-ryhmiin tai toimintaryhmiin</a:t>
            </a:r>
          </a:p>
          <a:p>
            <a:r>
              <a:rPr lang="fi-FI" sz="2500" dirty="0"/>
              <a:t>Tule kurssille:</a:t>
            </a:r>
          </a:p>
          <a:p>
            <a:pPr marL="458382" lvl="1" indent="0">
              <a:buNone/>
            </a:pPr>
            <a:r>
              <a:rPr lang="fi-FI" dirty="0">
                <a:hlinkClick r:id="rId2"/>
              </a:rPr>
              <a:t>https://www.punainenristi.fi/tapahtumahaku</a:t>
            </a:r>
            <a:br>
              <a:rPr lang="fi-FI" dirty="0"/>
            </a:br>
            <a:r>
              <a:rPr lang="fi-FI" dirty="0"/>
              <a:t>hakusanalla </a:t>
            </a:r>
            <a:r>
              <a:rPr lang="fi-FI" b="1" dirty="0"/>
              <a:t>päihde </a:t>
            </a:r>
            <a:r>
              <a:rPr lang="fi-FI" dirty="0"/>
              <a:t>löydät kaikki tulevat kurssit!</a:t>
            </a:r>
          </a:p>
          <a:p>
            <a:pPr marL="342900" indent="-342900"/>
            <a:r>
              <a:rPr lang="fi-FI" sz="2500" dirty="0"/>
              <a:t>Kurssilla voit liittyä päihdetyön vapaaehtoisiin ja saat sähköpostia ajankohtaisista asioista sekä täydennyskoulutuksista</a:t>
            </a:r>
          </a:p>
          <a:p>
            <a:pPr marL="342900" indent="-342900"/>
            <a:r>
              <a:rPr lang="fi-FI" sz="2500" dirty="0"/>
              <a:t>Liity toimintaryhmiin</a:t>
            </a:r>
          </a:p>
          <a:p>
            <a:pPr marL="342900" indent="-342900"/>
            <a:r>
              <a:rPr lang="fi-FI" sz="2500" dirty="0"/>
              <a:t>Ilmoittaudu osastoon</a:t>
            </a:r>
          </a:p>
          <a:p>
            <a:pPr marL="342900" indent="-342900"/>
            <a:r>
              <a:rPr lang="fi-FI" sz="2500" dirty="0"/>
              <a:t>Lähde </a:t>
            </a:r>
            <a:r>
              <a:rPr lang="fi-FI" sz="2500" dirty="0" err="1"/>
              <a:t>festareille</a:t>
            </a:r>
            <a:endParaRPr lang="fi-FI" sz="2500" dirty="0"/>
          </a:p>
          <a:p>
            <a:pPr marL="342900" indent="-342900"/>
            <a:r>
              <a:rPr lang="fi-FI" sz="2500" dirty="0"/>
              <a:t>Kerro toiveita ja mihin haluat mukaan piirin yhdyshlölle tai keskustoimistoon suunnittelijalle</a:t>
            </a:r>
          </a:p>
        </p:txBody>
      </p:sp>
    </p:spTree>
    <p:extLst>
      <p:ext uri="{BB962C8B-B14F-4D97-AF65-F5344CB8AC3E}">
        <p14:creationId xmlns:p14="http://schemas.microsoft.com/office/powerpoint/2010/main" val="2603732216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en-US" b="1" dirty="0"/>
              <a:t>Lisätietoja: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254" y="1496501"/>
            <a:ext cx="9681612" cy="47502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i-FI" altLang="en-US" sz="1400" b="1" dirty="0"/>
          </a:p>
          <a:p>
            <a:pPr eaLnBrk="1" hangingPunct="1">
              <a:lnSpc>
                <a:spcPct val="90000"/>
              </a:lnSpc>
            </a:pPr>
            <a:r>
              <a:rPr lang="fi-FI" altLang="en-US" sz="2000" b="1" dirty="0" err="1">
                <a:hlinkClick r:id="rId3"/>
              </a:rPr>
              <a:t>www.punainenristi.fi/paihdetyo</a:t>
            </a:r>
            <a:endParaRPr lang="fi-FI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fi-FI" altLang="en-US" sz="2000" b="1" dirty="0" err="1">
                <a:hlinkClick r:id="rId4"/>
              </a:rPr>
              <a:t>www.punainenristi.fi/festarityo</a:t>
            </a:r>
            <a:endParaRPr lang="fi-FI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fi-FI" altLang="en-US" sz="2000" b="1" dirty="0" err="1"/>
              <a:t>Rednet</a:t>
            </a:r>
            <a:r>
              <a:rPr lang="fi-FI" altLang="en-US" sz="2000" b="1" dirty="0"/>
              <a:t> (päihdetyö tai </a:t>
            </a:r>
            <a:r>
              <a:rPr lang="fi-FI" altLang="en-US" sz="2000" b="1" dirty="0" err="1"/>
              <a:t>festarityö</a:t>
            </a:r>
            <a:r>
              <a:rPr lang="fi-FI" altLang="en-US" sz="2000" b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en-US" sz="2000" b="1" dirty="0"/>
              <a:t>Facebook (SPR, päihdetyö ja SPR, festarityö) + alueelliset ryhmät: </a:t>
            </a:r>
            <a:r>
              <a:rPr lang="fi-FI" altLang="en-US" sz="1900" dirty="0"/>
              <a:t>Huppeli, Patteri, Potkuri, </a:t>
            </a:r>
            <a:r>
              <a:rPr lang="fi-FI" altLang="en-US" sz="1900" dirty="0" err="1"/>
              <a:t>Sa</a:t>
            </a:r>
            <a:r>
              <a:rPr lang="fi-FI" altLang="en-US" sz="1900" dirty="0"/>
              <a:t>-Ka päihdevaparit, </a:t>
            </a:r>
            <a:r>
              <a:rPr lang="fi-FI" altLang="en-US" sz="1900" dirty="0" err="1"/>
              <a:t>GamaTon</a:t>
            </a:r>
            <a:endParaRPr lang="fi-FI" altLang="en-US" sz="1900" dirty="0"/>
          </a:p>
          <a:p>
            <a:pPr eaLnBrk="1" hangingPunct="1">
              <a:lnSpc>
                <a:spcPct val="90000"/>
              </a:lnSpc>
            </a:pPr>
            <a:endParaRPr lang="fi-FI" altLang="en-US" sz="2400" b="1" dirty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/>
              <a:t>Lisätietoa saa piireistä yhdyshenkilöiltä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/>
              <a:t>(ja keskustoimistossa päihdetyön suunnittelija, Kati Laitila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>
                <a:hlinkClick r:id="rId5"/>
              </a:rPr>
              <a:t>kati.laitila@punainenristi.fi</a:t>
            </a:r>
            <a:endParaRPr lang="fi-FI" altLang="en-US" sz="2000" dirty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/>
              <a:t>040 589 5778)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fi-FI" altLang="en-US" sz="2000" dirty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/>
              <a:t>Päihdetyön </a:t>
            </a:r>
            <a:r>
              <a:rPr lang="fi-FI" altLang="en-US" sz="2000" dirty="0" err="1"/>
              <a:t>festarityö</a:t>
            </a:r>
            <a:r>
              <a:rPr lang="fi-FI" altLang="en-US" sz="2000" dirty="0"/>
              <a:t>: </a:t>
            </a:r>
            <a:r>
              <a:rPr lang="fi-FI" altLang="en-US" sz="2000" dirty="0" err="1">
                <a:hlinkClick r:id="rId6"/>
              </a:rPr>
              <a:t>festarit@punainenristi.fi</a:t>
            </a:r>
            <a:endParaRPr lang="fi-FI" altLang="en-US" sz="2000" dirty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fi-FI" altLang="en-US" sz="2000" dirty="0"/>
              <a:t>044 293 8051 (2 harjoittelijaa / kesä)</a:t>
            </a:r>
          </a:p>
          <a:p>
            <a:pPr eaLnBrk="1" hangingPunct="1">
              <a:lnSpc>
                <a:spcPct val="90000"/>
              </a:lnSpc>
            </a:pPr>
            <a:endParaRPr lang="fi-FI" altLang="en-US" sz="2000" dirty="0"/>
          </a:p>
          <a:p>
            <a:pPr eaLnBrk="1" hangingPunct="1">
              <a:lnSpc>
                <a:spcPct val="90000"/>
              </a:lnSpc>
            </a:pPr>
            <a:endParaRPr lang="fi-FI" altLang="en-US" sz="2000" dirty="0"/>
          </a:p>
        </p:txBody>
      </p:sp>
      <p:pic>
        <p:nvPicPr>
          <p:cNvPr id="23556" name="Picture 5" descr="http://lenitalehtonen.files.wordpress.com/2012/07/1330924_4955866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46" y="4962080"/>
            <a:ext cx="1435069" cy="162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32837"/>
      </p:ext>
    </p:extLst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en-US" sz="2700" b="1"/>
          </a:p>
          <a:p>
            <a:pPr eaLnBrk="1" hangingPunct="1"/>
            <a:endParaRPr lang="fi-FI" altLang="en-US" sz="2700" b="1"/>
          </a:p>
          <a:p>
            <a:pPr eaLnBrk="1" hangingPunct="1"/>
            <a:endParaRPr lang="fi-FI" altLang="en-US" sz="2700" b="1"/>
          </a:p>
          <a:p>
            <a:pPr eaLnBrk="1" hangingPunct="1">
              <a:buFont typeface="Times" pitchFamily="18" charset="0"/>
              <a:buNone/>
            </a:pPr>
            <a:r>
              <a:rPr lang="fi-FI" altLang="en-US" sz="2700" b="1"/>
              <a:t>	</a:t>
            </a:r>
            <a:r>
              <a:rPr lang="fi-FI" altLang="en-US" sz="3700" b="1"/>
              <a:t>KIITOS!</a:t>
            </a:r>
          </a:p>
        </p:txBody>
      </p:sp>
      <p:sp>
        <p:nvSpPr>
          <p:cNvPr id="2" name="AutoShape 2" descr="data:image/jpeg;base64,/9j/4AAQSkZJRgABAQAAAQABAAD/2wCEAAkGBxQTEhUUExQWFRUXGB4WFxgYFBUUGhgaFxUWGBgYFxYYHCggGB0lHBcWITEhJSkrLi4uGB8zODMsNygtLisBCgoKDg0OGxAQGywkHyQ0LDQsLCwsLCwsLCwvLCwsLCwsLCwsLCwsLCwsLCwsLCwsLCwsLCwsLCwsLCwsLCwsLP/AABEIAMkA+wMBIgACEQEDEQH/xAAbAAADAQEBAQEAAAAAAAAAAAADBAUCBgEAB//EAD8QAAECBAMGAwYEBgEDBQAAAAECEQADBCESMUEFIlFhcYETkaEyQrHB0fAGI1JyFDNigqLh8UOSshVTc8LS/8QAGgEAAgMBAQAAAAAAAAAAAAAAAQIAAwQFBv/EAC8RAAICAQMCAwcEAwEAAAAAAAABAhEDEiFBBDEFIlETMmFxkbHwI4Gh0RRCwRX/2gAMAwEAAhEDEQA/APx5Yhyip9Y0JIzgtKpywjNKW2wlgAN6MzFwSpGEmBCXAW+5DSZZIePZSXja3CWhzZ9OxvEnLSiGZpwIifJWSqKO0ZJZ2tCVMm8LD3bIVkLJaEagbxhiXOIUBAatBxEwsfe3FF6dDqjqPxDsfwpKVON5rcHD24xE2NS41x0FVKuPEU4SLAlwOgg5JNSQya3OWlU6nyaDCkdSQSwJaGq6vBOFIheUCSH4xHJ9wDNbSBJCQXDPBJNGwjMwnEA0OLOQipTYO5EnJKVQ2tToSTGKpBKjDSKZ5YeHyNbMgGbKCQ/G8KrMUKz2E87QsJYMJB7WwgJ8tgDG5Jj2enSHtj7PEyTUL96WEqT3UcXoIabSjbGjFydIVnbhePP4t9ILtGXuJ6RNWcIgY/MgD5VukxPVNBjcmdZoWEtzFsI02AalygohoWnIaYIfoZRSCYWKt6+cKnuyAJpzjyUmCrkOCXgaVMIfjYh5LTvAc4pTafCWxA/8RNSXDwXvAash4SyYLs/UxOmzTD1LZDwZR8oT2olkqeCGVq1oKmqxYEt7Nn4w7UKGFoVOnTIyQtWsOLmsAeIjw04Mb8HEkH9JbsYMkn3AMrX4iQCMhCKJQTeKC2S0LVaWZQuDFMW7+YGwEhOJTm0PCR4imEZXSEAEluWsbM/w8oeT32JyO01KmV1hfbJKkhQMDE4qzjWz1YsaT2gRe9yARcO8DF2mkAgMIn09ISroWipKUEKAgZpXshjBYrHIQGbN3/SCrWMRMBmFOINCY16gi9zM6ZvQ1/04VnodQPOKFYncDQsn7qAKLl4pRA90v5xiXRKTL8Qs3rmz+cPU1PhOG+8n1hWqWbJcs+T28oMHu0hkJVgyjqfwBT45dQ4cKwo9FuP8h5xzlRKxM0fpP4f2X/DSESz7TlSz/WoXHNmCf7Yq6vKoYq5Z0PDcTnlvhH5lXT3Pw5QhVXi7+MKPw6lYAYE409FXtyBcdo56eu4jbhpxTRinFxk4vgLSpuHg02VvWgk2WEIBPtHKPJS7gxG+UIOEsAIlVctpkNVlVe0BXNxMYWEa3ADQrOPdrrStlS0lIZj1hiXRgS8eIOVNh16wpXT2GEZZxYu4y9AmyKIrSTwhWeN4waiqFIG6bHOMKXA31NkYjMTvNFJSGQBAZku4MFUCTDN3RDxCmh9U10xNmC8NA3SIGRWgDMyUQi2cMbKGYOofyjUmYCCIXoyRNSTk7edooTelpkGKuSpQdKSegygNHLIBSuOjp9sS5MlUspddx1fK/eOcmz97EYCblGqI1sjdVKKpRmFVwrC13dncaNpHkmUVBL9Ydmgfw4PGa/8AgIBJqLG1hAWRyXyYGwqpAB7QChDTTzgkgmYQkF1KLBy1zYDlAJJONjm8NW7I1tY1PGElusAUQz6wWqXvNHwRhYntFcnQoFKQASc9IykMXhvaDWEJKFofG20TsZmTXvD02YSlDZwlKS8P5C0CVWiBMRxpP3whCt/m94ZkzSXJMPbN2WJ84JJZw78AMzz0txIiuU1CV8UPGLk6RQ/DGyHKZyxugnAP1KB9r9oLtxI5R1aplxzv6GNpCUgJSGSkBID6AAC/TWE6gkFN+PCOFmzvNO/oev6Lpo4cajzyT/xTSCbLxgOuWCcrlHvDszgfu1MfntPTpWsq0F4/Q6qqw3Bv844/alIJYK5YZBuQMkkn2eQ4crZiOt0OV6NH0OZ4t0bi/axXz/szT1FMuVUIm4xNOHwGDpzuCdPo7XiVK3QYNKSCQdXjFYGtHRaSek4YtJl4sUfU+TRqklkq3eF4+VZxrDPe0RnwO9CtYDa0EpyXLwTaNRiSlLZawUmpAE5Z0gwSBYxmmSzqMNo2diDlQD3gSe4e4ClUCzwapbxGGUAlAWSI9qlb8RK5EDLlubR7PmMBxjcuSRfjC9Wpy3CJ3lRD6knqxRaoNnmaJhSoAoGIJu6jwHrfpxiRISLNnFrYs/DPljEEuQklWQBtvcBz0hMydNx7kFdpSsSgr9SQe+RifT0ylrwjP/bR0O36b8tMwZOctHJ1HMRP2MSJiDxUB6iExZf07IimmiIkolnPEfi0ebVpgkBKBYAA9dYfkJcIWr3QruVKtE+oqmnzAciYx45ybf7v+SMmUcpnJOUXZdH/ABSE1EoPMDpnI1UpPvpHEhi2r8XhXY2zROmmWVplhTnEosLB46PYNCJKQhF1rIKuFnNuDB4tzzai5LuaOm0ylon2f34ZyU2VimPoINTISszMQLITusW3ns9rx382hlLU8yWlSs33gTzdBBPd4m1uwZW+ZeJBWXIfGl+GWIDuYxLr4Te+xqyeFZo+7TOHUoldg7QesSGAGbX7xZoNiGWvFOKcL+ylyVd7YRzDnlrGKv8ADypjrke1+gk3/YTn0LdTG72+LWlqKP8Az+o9nr0/39DnpBhjCSCBrlGZCgCkrBYKGNORYHeF8iziKG06iWZpVJSUy2BAOeV9Tq+piyZionU1MpKVlRDp07R0H4SxEmY1v5Y53SpXkyB35GOapSZszC4BWoJBOQcs55Xjq6CT4ISkKKkpcAthJdSlOznVR1jN1kqhXLOt4V0/tM2traP34OnTMtzibXVIcZnMcdH0g8irBTzibWHEtLav09k3jh4oebc9PHZgbqJOmn+4ZqEAC2evzflHsuXhgVSp35Z9fto1Rnb2LlEgbdnkeGgZKdZDAZFkhhlfF6RFqiC5i3tlbqlLIBASU6XIWSxALsxB721iWoJmlYCQk4ipKXJADvhc5sNY7eF1BM8b4m3/AJU/h9hOkVhYg3jdWAlT8YXIIMElupaQbxe1W5gPVzrYWvx5QhNBJ6RT2nMAnrIyCz5Pwhdcse1+qDGWyDOOltPgVqDYCKFO+EdIl1RvaL1HKdCS+kCe0UKRaY3BghDr4k5QKSLiOjqNl+GhM0jS/wAjDSmosYTqDhAAzaJc5wW1h5E33jC89Tl4ONbkRvZkpyXOjwxLU8xPWPZO5KUrU2HzjyQjCQ/IwknbYCzsWcmZLXTL1BwngeXcAxMpwqXNSlQYue7PlxEDoZ4TOdTsCcucXtq0pmKRMe8sEKHUYg3n68oyS/Tm0+0vuQ9UTglJHIq7ARJqkYpizqFE+sU5yyMJFt4DtaHESfEVLsLHQXOQAPGKsTpgN7EovDRjW2NQ3QdBxMU9ipK1zFZJQAlKuKlE4m7AjvC6cE5Zp8WGYpJUhWbFI9lnuGc6GxvHRbO2WmTKSgKxHNRNsRNza7DIAcuLxl6/qIxg1y+39nS8P6dyyKfC+5lnDXfkcuYMLT55Q+N+AU2f7myPp0h+bLAETQjGq+UcWDXPY9E5IHLplKucuEM0acOIAZH4gH5wyiQUAYbp1TmR+06j+ny4HylwqKlJuklgb+6GPq47Q0srafoFS2OW2z+HFzpy5wmS0IUQVJdWN2ZRSkJYuzuTmo969JQSkJYSJeTOpPiE9TMf0aKipI0+kAkIdJGQBI8iWjTPr8k4JXVGaHSYISctN36kobJp8eJMlIVoxISOeAWfgzAcIaVSA6f6h0Sxl1Pk31jRlgRVPqZzq32NOOGOFqCqyAtJSSMmz78OUMSkB0nVz/4qjW1ZTkEG+h+R5QouYrxZSU2NyXBIbCRY65xcvMrXx+xbG7Hp5ItmT7P1PKFp8sMwv114nuYopkjMXJzJzP06CMeBiLJz15cz9IrjOi9TrcgbaoAZBUM0KSu3MhCuzKf+0RxpUQskaGP1WsoiZSk2ukp7FJEcLT/hycpZxgS08SQp/wBoS/q0dnoepi4PU+x5zxXBPLnU4K7XHwJVYygFp1socDGtlSsUwcE7x6DLzLDvFxP4bShRJmKUk+6EBP8AkVH4QOsCZMvdGFyw1JUQWKlakBzw4APGp54taYblWDwrLH9XOtMI7v1fw/c55UkrnYQQ61EAksO5jU9DSkPmFEQNUtQZQBZ7HixuxilWNgCjkVYvPP1eNEnTijkydu3yIy9jLVvndQQ4J1bOHaZOFIAOX1hOfWLUyHOEOw4PnAl1WEtwiSt7AZgyd/1jtvxDtWRNEuXJDjwmU+ihp8Y5KnQ+9oBeASlqCw3GI4618gp8DEqSXIUC2EkFszA00xIBH6sPo8dBVVSTuhO6AQC7u2cJS1gIOHU20uWER5HpuIBOtzSgZBhDiqJcwlLYcAHUghRBbqkesZqac4ZUwllYsDcWdj5C/aLEuaROClOQMKSeShb5+sZ55NKVfH6kVHMeC60ke8x+sdMKgEqUSwUSG5ZenzMT6OmwTgk3CQoj9uEt8Wjyq/ToA/1gZWp0hWNr3gv+m/k0N7LnsOYBUOySflCNKpgWYpUxvexsoQMVJQhfJJHrh+ZinTaaROQEypSlYUSVTQXBBYJILhjxEfo34f2oKmUFqAEwDfAtxZSf6Tw0NuD/AJlSygpDsVKYkgPb+o8g8WJNbOklM0ezKBQMt4D3SPeGXozMIHV9NHLCueDX0vUywzvjk7ivUMLAkaZ/WPaGiLPjV/h/+Yj0u0xPCFgMDmnVKuD6jUHgewtyJwsBmI8/mhLGtPPJ6KMlOKlHsxlMhveV5J+QgUqlA35IN7qTi9p9QVPhV8ddGYLuPOM7PP5aP2j4CMuppWDVTo+lsoOnLLJiDqCNDGKeTuk8VKP+R+kErkKCVTJTY2uDZK2Fn4Hn9j3Z0xMyUhUsulhfnqDzgN+XUuw17WKqTvdradflGZgtBly1GYWyAA65n6ecJV01rDOLI7tIsgyfVnEWGf3lBJMplIxf1ceAHzh6jpAQ6tYDtGnX4svAbMqx09nI6941Rmm9K+JcpXsNKDMwBJsPqeUFp6TDl35k5mA0icHtXJzP0GgirLZnEVyTK55PQSVNOPABZnPmwHxgFXKCbkWNrXN7ZawVCwFrWcgQj77/ABhhMly6s9B+n/cV3pYilRFn0jh2bl9fp8Y4T8SzsU4y0j+WGB4r99ulk9QY/RPxFXCRKKhdRISgHVSnbyAKv7Y/M6iaPEUs+7o+vLvHe8OTrW/2Od4n1blBYV83/wAAz52EIlu+EHzVcwObNKpJBzDK9WPy9YWWd7FoT8Ye2VSmaVge7LKiGfddieTO8dWSpJnDoFsefgUpYYkIOYcXtlE/+Ge/GG1ysLpdnSH+kZBa0OnTbIFlTfDQ2ZTc9c49paQJmb2mJTcgCx+EamUwSN64+JgtZLLeKm4XJZhooMlQhNXpyKjdAypbai49QYL/AAJUhPAFzdt2ySfV+0K0STLA6/ERSkT5iVjCHAJDM4KcLlxr9QIqm2pbdiKrGZVSkKTLmISsoGRdnY3sRyhSuqFYkBPvoDfufd9QB3je2FJ8QrS9yzFWI6Zq96xGnCCyqbxQlICSpiEhS/Dc3w4VGxIJSWJuzRWktSfBO7oL/ENiSsMoYgXAcZEjjkYRE/EyLbxz4PxirtWSpZ8Q2WMwzWyyGqSwPEMYSpKQBSgoYcCDMN3bdGEOP3Awi07sjTToGlSQTvbqQQOBI1hOoOJCyNVN6wzS7HmzZJWhBLXclKUkXKi6s7CwHEx1n4Yoky5IOBLgl1MCpwzsshwHfJsoXLlhhWru/Q09P0c8722XqQfw7RKHhlIxJU4sCqy3QymFrl+0Y2hs6cPEPhTSNwD8teu8precd7smfiQHJ9nU/wBS4n7YmOUpGeK/IN9jvGL/ADm83Y1vw5Rjbl/Bx2ydtiRNuHlKASS43SMljoSX5Pq0dzRoxsVDLKztEuVJQouqXLKgX8RSXUGyubHkSCRoRaLtMAlIAeMvX5YSpxW/Js6THLFBxk7XAMISv2XBJIsogskso2NsgH/qEGpKR5aC6/ZDstfAc4RoFEKmPklZA5OAo/8AkPKKWyZhVL5YlN0Ci0YsqcY7P0LNVs+kSkqUUkE4WLKUVAgjMA2zfyhmfJKHmSgH95FgFgfBQ0PY8hzZZStC+JwHorL1HrDNRLwpc717g8OkUW21XIdVCNLVpXK8Ue+SW1DMGLdIDT0mM4jBquS6ypGrYkj3x8i2sUkLTgdOXqNGI0L2aH7e7z/HwLddboQXJ0HBzA1SVGegOAnAouB+3jlFWRJYXzNz98rDtEehmKVVzJZNpfs9FS5TjzBPeLscHvQVlC1dHrcnifpH1NOYMdIozJZILaZRAqpmMEgEJ97gS7FL8Pr1i1LagKWoZ2dIUUhVmcqAOpPvQ6pKmyHrEH/1dQqJElBZIBUvnuqZPo/cR9+L/wASGnlDB/MWcKNGtvK7W7kQ66ScppepVLKkm+EQfxBtP+ImiUi6Ekh+MxLuRxSAGfmrSON2sjCtjbU9YdCmZSVYVJuALZ5i2mce7dTjSmcBmxPUZ/fKPQYIrG1FdjiZJOctTJlKXCk6s46iKFOhKZqQhwJspQuXuz8BqBaJEmccQUdS0VKqd+bLWwDLNhYM4sBwtGiZW1RPqZzqJ6egELKq1cYNtROBaxzMS8cXQimgJFyk2thZJGJBsxiqnCZZ8IuxfCdHzHwMTtn0yCokgGzAHjyj7ZU0+KcVgbHlvA/KM+SKe8eCoeq2ICwGBIDPdxYnl/qNqnqRLKk+0hQN7tYn5CPZU9K8SFbikmx4sdRCc6UsImpU74gQdCCSLecI/NsyFGrlhaARdnSWzdOX+OD/ALTCRmFmy+xDlAncN75gcSAD54ccL1yGaYzpV8RYj4GEhKpUArbLqcWLEolwMVnuLA53IDudQT3L/FELQEpQgBWGaUhAfCcTlQF3HwD3hTZ6whALZkPoShYWPRSYFOqkhQOacSkq1cDCxI5W9eMVyjqkzXjztNat6+xdn1qiVTg4Qskai2hPW5ips6eBJbM4VHjqTpqxHnAlFH8KSMglu4b118onS1MkIWkZOktopJDevoeEc2UNca9Geihp2aezKtJUYJYY5sPNIL+sfIl4pqUnV35gC/0hKmlpCSSohKRfeLZAawyunmLXLAmBCkpxJ3bpUoEqfiCdDpFTik3v6lWSLlJJcb/n8lqqoXGJIuMwNRw6wBCShlJuDfqOXAxrZO0lqdC5YExB3khTa2IBzTwLwZSgJgSUqSk4lC2Lg43Xtf1jFoknpkTarAUKgZc1f6lEjopRA9AIe2WkIUqWcgfXClX/ANo5/ZlSnCEYgNxKrnUpdvN/OKJnqSteFlBkTBdy105/2geUWyx7yj6/iKZLSk2XK/8AlL5B/K7+kLLrMct9SSPJRT8oHW1omySE+8kvyDQvsXfQFHJ1F+q1GKIwqFvhh7lXZSRhxRmqlkTMaA4DFaR7xyBA/UAO9uAhOmq8KZidCoseDjTlFSgSwSBkpzc5AMB6NBcPNYIulYZMxJSFAuDk2rxBpENtGo/+NB80pHyh6tm+EsFJ3FF1hnAIzUPR/wDmJEvaCE10xQOIKloAYglRdQYcS4aL8S8r+X/UFJ2qL1Su+EFifaPAfImJFbJKVYE2SpiORh6dO8NIdQxKUCrXqByADROr64lacI9l1XtlfLtFmGNuyynwc7s4FdbPUPdJR5KCB6IMc3tWpVUz1L/6cslKScmST5klyQL35QeRtsS5cz/3JinyLMHcv1KvKEvGUp1TCog5b2b/AGY7mPHTb+CSOdkyJwSvlsHKowSVqO4LuHGLkHAMEp6nxBMlGx9zm2n3xhStqCovkBkNCB8DC8ic0xxpf/jtF2i0ZmhedKIZhYFz5wdE1zLPMn0g+0lXxAWWH88/WF1JYgnR/UHSLLtCMztS5J0VLfvu/SJiaJRGnnFCddCDqHS3G8LzKdT3Ux4Xh4OlQpXlTsKlJSElnAPcF0+UBCQVFWQN/S8J0SCtaUp9olobUXUpJzSDlycQGqRS0M1kh5iZqfZWL8iAyhA6NyFDEVJBcJ6nIcP9QzstTIMpdsW+n7+9Yx4akKUAGsq+bkXDRTq2cfTsGi1sWoEkrSsZy1JvoQqWtOQP6W4XN4QVKZU6RmD+bK7XYdQ4/shamrlJJBJJWCHNyxADF4ZqFLEpK8lyz4SrXwkhSCeAs3cwrhX59ApGamdupQ3uoL/9xI9YxVSGl4h+olPQgEP1AgdVKIS+qiw5AJTb/L4QWWpyhByILf2lY++kRKkMkObG2kShUviLdQxixtSaAlFr2Cb8hbkPpHISbWyUh8Ojs5z+8hF+mneKRMJ9xgP0ke18rxTkxLVqOp0edpez9ew7KmghCTkVJKrHJIxKt2HnFSkqSucJhzKinswA+MQUTHXZyydOJN/RMWpJQlBmLVgIcy0M5U6sQcaAWjNkw32Rq1qNt/lFerpytloLTU+yeP8ASrkfvWByq/xVAsQtEsun9K8YcK4DcPY8YVpKnxLAlMtB9rWYrUvwHLk2UI1VUETlkFkHAhbcCHKn4hwO5jJHC35X3X5QHK/Mvz4jey0JKEEgFRlJ0dmQGHl8Y8lABcss2IKSWtoFD4Ed4Q2fMBlyr4bJBP8AaBAptUWtklTu9yxOXnFrwvUyTl5CtUAA7ilBOG4F3J0D8s41sCoUiUkY2CtCkKAz7woqY/SBbMqimWkG4bLo4BhJYbjRISumU6ecskoCg7j3Xex5xXRUTVJT+YkYbEiWbDLPFd45mlnlMwkG9iO0OisWXCbJVcq4sfd9Q8JPC72GhuvqM1NVMIJKwS+EJCWsA+mQvHILrkSqkEpUAMOWbi755EGOmmTAlATqVgnoRxjiNpVyZ89UwWSTYcglge4ALc41dNi2drYqzZdG67l/bn4nZGKWhhklROLESLWGRHMxzq62aPZmTAAMLY1ahi5dy8YmzvDQCLoNlJ6a9YGQknEl2YZ6P8f9xvx4YwXlM+WTn5ov9vzuDmyxiv7IA7xqrJmDE4QjR3c3sB/vjHk5mc9h8zCNc5WE3LAFuZv8xF9bmVDey55TMCnZnPo3zgExZKlKHMq82t3OnXSDBIBH6sAtpYsS/YCAyJqlYyAAlQY2DWIZndi4zHPQtBIFo2wuv3bphFa8RKtdfpHtTOcgAMUOOt84SnTCFDhDxW4lDom4kBrMfT7EYnT3L/eUGkpBQ4DFr3+A0iUqovEirYrRQQn8sKSDiyPWPaZahyOXqIxs6dcp45ddIflSlLkTHzScfV2B+UScq2ZVVn05zgWo7twcy2E6N2hqrqPznSd1SmI0yYW+cJU9QDJIY4kqxEvbCbEN1aN1AWMZSl0ghRPDFl8YrasZINMqRM3y+IKAJtpl8fSCzq9S1rCy+MBKja+AbnpaJCVgEMS2IHnnke8NlLqsRiOQ17aGJppUGtxtE4EYTxDHgU29bfbQOoCmlqGaAS13P5qjZhe0LTDhUO582+kWKclKZRH8wJN+WIkHqxhW6HSFlyHmpCwQCQWyLKLuO0GnzMKlBD4MRSgnRvdV8eiiNI14uKYk/tSLAABKbNxNs4EimJBVjaWVYlDixPzJETu6LcctJR2Y2FU1bgDJORJb4C8eBZmKzuQ5OiQxISO2fWE1VQmqc7qBZhkAH+Pyj2TWtJcIBaYUi5BUFamxyb1gSVdi2M9T87KaazwwnCosQC333gKKjGpVnBVrwYD5RPqXSQ4IGXGGKCaE4SQ7n4l/heKXjSVrua4TU3XCHaAvKHFCm9f+IfngJxji/rd4k0kwBSgNVLtfQ4k+ileUOrmOb8B8IqlDcsg1pphpEx0J8oBQTd1Ib9XkCST0aBS5v5agm5CiB56QjSqdKuTpT3LqJ9B2grHdmbHkrb5lZE0KWL7uvMWt0h+TVJViwqO6WAazNcv1tHO/xGHy+Qg9PUYUsznh8ydM4LxDrIinVzMYW/7X5BP1eOFxYSx07R0U2tWMKSQyn3RyBNzreOfmz8ftsHG6oBm0Y8Ra/OL8MKRnzy1SGKYgpUl3TnHxzA1+H2wECpJZTnYO2l+h4NBgoFXBtOV/9RbVMpAVRDOosDkzOWbTTqYXnzjqCArIjXmTr0tA5qnIJ4O3aC0jpBChY+6cj9IZKhlpfvDMgMhPEYh5lJHzhabVYRhCXRrplqDoRBFqG833nCcqWVAtlqOHOCl6lZueLlQyLdbj78oXmIf5GDVOIKw8hfkzj4wJQNm0gpADeJutxELimGpvBpmQMKKAJuS8SIo3WSfDmEAa2igaxSQysynC3Ix6alJAC0u4srUGEKxBcKOT2PKFfnSsSvQ92efzMByVunv9M+0ObSqMI8EWsAo8SGZ/IRiVLSklQucgYHPmBaVr1IAPUHOFu5WFCglEJK/6gn0eHkG7vkCe/SAV03FLSNQxIHSNUKnQTzbziy7VjUN7MXiBxh0p946cucVisJSqYTiDEAs1nOkSEElkDJ3MN1RyQTuj0fTyimSthBbHUpcwE2+Vsn5fOD1U8KUZachw5cOUZRMCLcQw5D6wMEJOEaDEo8XFvrD1uEFUKzQMmY9T/wAiH6YMiQniorP33jynTL8KYVe0bpzuRl6howpf5slPBMLLdDMqfilG6Gz/ANQpspaUgE3LjMWQMZt/U9uzCHfxG5Ru5tEsnCkDPe7sP9xVBXFIuwWrkNAgLuG30kn9wwktoGOV8owZx8UgHJI6C9y0YmgrLasPQwrWTsKlkZkBKfIvBUS15Kb35HdlTgpK/P1MfUQZKrvduj3+cJyFYEgBxa7jOAS6wjENLq+AEFQ3ZRGWmTsdWtJOe6m5Pp58oap5wWlkFyCQc83yvw49IhzJ9sPTzEGpVlIb3iWYNbiMrm8M4WPjyaXZoVJVOS+QJHm9+7QVdJiQlOIMl7Ybqc8eUAlIKV4lBi4bnzgdVUHE3NhD16FUpNts1MmBrBmYJHZifvjHsshwevyIgcxOMYQQH10J6+cYKCkXe49PrEQh9LISQzFWmRAtZ+fKFp84jmoxqWQk2vw6c4XpkFS78bw6RDcr2b6xtCyLks12+sa2gvCphxhJ2Cj2g0SwtS5YjLWPJtQ4CRpGVHdB5QSSRhLAF/SJ2QrNLIcCALkOXePROdcelZgJUKPKLJEfS6vEnARbLoeMaqASLZCE5lsuECKFQ3JO9gOgjwUuEFBzJeM7POIYibptHq55C3N4DQwmoETHexf0EPpICcme7DtAlSkrVi0A9dYxUzcgMojd0hh+hVcqOQ+3j4qJONQYZgfMwCmUGAz4x6tRLk+yLCAluEbUjEjEM3hFQKUkHMm7wSkqDhxaPDNRLExIIzES6ZEwcsOhPMxuTM/PfTLygNMcLA6QGnWVTX0/3ErZhOn2zPIAUMhn0iVMUFjGjPp8oLXVIO6dREaXMVLID3KvOExxpBi6K1A6lofQX8oxtmWyx1fo0PSkpBUpJcgXhOqGNNz1gJ7gvcSkKKlgE5/YjU2QEE8TGdmyca2druO0b24WU0P/ALUQxIlsSXaxvw6c4JR2y6v99oAFPKvDdPuy+Zgt0iWfTp+PqITWi5JzNh8T01gXib7CKKJdiTlE7AQlUEpsIszSJstJyYX+cQ5q3LwejrN0gRH6hBTSyiAI1Tpu/CPKGkKyT3eNLs8NyBuifWKxL7wOYcTgQdN3haYtsoddwI8U+FjpGqIuSI+ll84NQIAW5BiPsQEiWQovHqodnMS4iStVzAXmAyxJBKbwxUSUqGTDQwJHsiGZ3sJipyYcavYSmpEtNruYBPms1oNVez3gEz3YsirA1TNggJPEwCek2GsfVGcaR7YiJUFFCVSkIcHrClZN3eUU6TIxLr/YPWFi9wh6NX5J6xjx8IBBuD6Rml/lHrC3H71hkt2AtuJicQzaEKQ4VOdIb2b7ELTPaMJHlBRitqN94MblJ0+EIVucUKb2R0hpKkEcoZzBZgaJzpMDp/5aoyn2YrS3YANKsoWCD9vHu1iVKHOBHSC1eaYfkh8VNhT5wY1JJYZCAe8YzT5mI0QJRSQrESWMFnTiEAQKg9pXSPJ2Rgd2Bis5do3s8MpoXn5QWk9sQ1eUKKsk4MXOE61VoarISrdIC4FZmiWMTGF9oy8JjUj+YI3taH7SCIIVaKNEWSXiaMooI/lmDMDByDdReFVS3LwakyMbRlE7M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247D49-7F0B-4B6B-9150-6A2825861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91" y="2209461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781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i-FI" altLang="en-US" sz="2700" b="1"/>
          </a:p>
          <a:p>
            <a:pPr eaLnBrk="1" hangingPunct="1"/>
            <a:endParaRPr lang="fi-FI" altLang="en-US" sz="2700" b="1"/>
          </a:p>
          <a:p>
            <a:pPr eaLnBrk="1" hangingPunct="1"/>
            <a:endParaRPr lang="fi-FI" altLang="en-US" sz="2700" b="1"/>
          </a:p>
          <a:p>
            <a:pPr eaLnBrk="1" hangingPunct="1">
              <a:buFont typeface="Times" pitchFamily="18" charset="0"/>
              <a:buNone/>
            </a:pPr>
            <a:r>
              <a:rPr lang="fi-FI" altLang="en-US" sz="2700" b="1"/>
              <a:t>	</a:t>
            </a:r>
            <a:r>
              <a:rPr lang="fi-FI" altLang="en-US" sz="3700" b="1"/>
              <a:t>KIITOS!</a:t>
            </a:r>
          </a:p>
        </p:txBody>
      </p:sp>
      <p:sp>
        <p:nvSpPr>
          <p:cNvPr id="2" name="AutoShape 2" descr="data:image/jpeg;base64,/9j/4AAQSkZJRgABAQAAAQABAAD/2wCEAAkGBxQTEhUUExQWFRUXGB4WFxgYFBUUGhgaFxUWGBgYFxYYHCggGB0lHBcWITEhJSkrLi4uGB8zODMsNygtLisBCgoKDg0OGxAQGywkHyQ0LDQsLCwsLCwsLCwvLCwsLCwsLCwsLCwsLCwsLCwsLCwsLCwsLCwsLCwsLCwsLCwsLP/AABEIAMkA+wMBIgACEQEDEQH/xAAbAAADAQEBAQEAAAAAAAAAAAADBAUCBgEAB//EAD8QAAECBAMGAwYEBgEDBQAAAAECEQADBCESMUEFIlFhcYETkaEyQrHB0fAGI1JyFDNigqLh8UOSshVTc8LS/8QAGgEAAgMBAQAAAAAAAAAAAAAAAQIAAwQFBv/EAC8RAAICAQMCAwcEAwEAAAAAAAABAhEDEiFBBDEFIlETMmFxkbHwI4Gh0RRCwRX/2gAMAwEAAhEDEQA/APx5Yhyip9Y0JIzgtKpywjNKW2wlgAN6MzFwSpGEmBCXAW+5DSZZIePZSXja3CWhzZ9OxvEnLSiGZpwIifJWSqKO0ZJZ2tCVMm8LD3bIVkLJaEagbxhiXOIUBAatBxEwsfe3FF6dDqjqPxDsfwpKVON5rcHD24xE2NS41x0FVKuPEU4SLAlwOgg5JNSQya3OWlU6nyaDCkdSQSwJaGq6vBOFIheUCSH4xHJ9wDNbSBJCQXDPBJNGwjMwnEA0OLOQipTYO5EnJKVQ2tToSTGKpBKjDSKZ5YeHyNbMgGbKCQ/G8KrMUKz2E87QsJYMJB7WwgJ8tgDG5Jj2enSHtj7PEyTUL96WEqT3UcXoIabSjbGjFydIVnbhePP4t9ILtGXuJ6RNWcIgY/MgD5VukxPVNBjcmdZoWEtzFsI02AalygohoWnIaYIfoZRSCYWKt6+cKnuyAJpzjyUmCrkOCXgaVMIfjYh5LTvAc4pTafCWxA/8RNSXDwXvAash4SyYLs/UxOmzTD1LZDwZR8oT2olkqeCGVq1oKmqxYEt7Nn4w7UKGFoVOnTIyQtWsOLmsAeIjw04Mb8HEkH9JbsYMkn3AMrX4iQCMhCKJQTeKC2S0LVaWZQuDFMW7+YGwEhOJTm0PCR4imEZXSEAEluWsbM/w8oeT32JyO01KmV1hfbJKkhQMDE4qzjWz1YsaT2gRe9yARcO8DF2mkAgMIn09ISroWipKUEKAgZpXshjBYrHIQGbN3/SCrWMRMBmFOINCY16gi9zM6ZvQ1/04VnodQPOKFYncDQsn7qAKLl4pRA90v5xiXRKTL8Qs3rmz+cPU1PhOG+8n1hWqWbJcs+T28oMHu0hkJVgyjqfwBT45dQ4cKwo9FuP8h5xzlRKxM0fpP4f2X/DSESz7TlSz/WoXHNmCf7Yq6vKoYq5Z0PDcTnlvhH5lXT3Pw5QhVXi7+MKPw6lYAYE409FXtyBcdo56eu4jbhpxTRinFxk4vgLSpuHg02VvWgk2WEIBPtHKPJS7gxG+UIOEsAIlVctpkNVlVe0BXNxMYWEa3ADQrOPdrrStlS0lIZj1hiXRgS8eIOVNh16wpXT2GEZZxYu4y9AmyKIrSTwhWeN4waiqFIG6bHOMKXA31NkYjMTvNFJSGQBAZku4MFUCTDN3RDxCmh9U10xNmC8NA3SIGRWgDMyUQi2cMbKGYOofyjUmYCCIXoyRNSTk7edooTelpkGKuSpQdKSegygNHLIBSuOjp9sS5MlUspddx1fK/eOcmz97EYCblGqI1sjdVKKpRmFVwrC13dncaNpHkmUVBL9Ydmgfw4PGa/8AgIBJqLG1hAWRyXyYGwqpAB7QChDTTzgkgmYQkF1KLBy1zYDlAJJONjm8NW7I1tY1PGElusAUQz6wWqXvNHwRhYntFcnQoFKQASc9IykMXhvaDWEJKFofG20TsZmTXvD02YSlDZwlKS8P5C0CVWiBMRxpP3whCt/m94ZkzSXJMPbN2WJ84JJZw78AMzz0txIiuU1CV8UPGLk6RQ/DGyHKZyxugnAP1KB9r9oLtxI5R1aplxzv6GNpCUgJSGSkBID6AAC/TWE6gkFN+PCOFmzvNO/oev6Lpo4cajzyT/xTSCbLxgOuWCcrlHvDszgfu1MfntPTpWsq0F4/Q6qqw3Bv844/alIJYK5YZBuQMkkn2eQ4crZiOt0OV6NH0OZ4t0bi/axXz/szT1FMuVUIm4xNOHwGDpzuCdPo7XiVK3QYNKSCQdXjFYGtHRaSek4YtJl4sUfU+TRqklkq3eF4+VZxrDPe0RnwO9CtYDa0EpyXLwTaNRiSlLZawUmpAE5Z0gwSBYxmmSzqMNo2diDlQD3gSe4e4ClUCzwapbxGGUAlAWSI9qlb8RK5EDLlubR7PmMBxjcuSRfjC9Wpy3CJ3lRD6knqxRaoNnmaJhSoAoGIJu6jwHrfpxiRISLNnFrYs/DPljEEuQklWQBtvcBz0hMydNx7kFdpSsSgr9SQe+RifT0ylrwjP/bR0O36b8tMwZOctHJ1HMRP2MSJiDxUB6iExZf07IimmiIkolnPEfi0ebVpgkBKBYAA9dYfkJcIWr3QruVKtE+oqmnzAciYx45ybf7v+SMmUcpnJOUXZdH/ABSE1EoPMDpnI1UpPvpHEhi2r8XhXY2zROmmWVplhTnEosLB46PYNCJKQhF1rIKuFnNuDB4tzzai5LuaOm0ylon2f34ZyU2VimPoINTISszMQLITusW3ns9rx382hlLU8yWlSs33gTzdBBPd4m1uwZW+ZeJBWXIfGl+GWIDuYxLr4Te+xqyeFZo+7TOHUoldg7QesSGAGbX7xZoNiGWvFOKcL+ylyVd7YRzDnlrGKv8ADypjrke1+gk3/YTn0LdTG72+LWlqKP8Az+o9nr0/39DnpBhjCSCBrlGZCgCkrBYKGNORYHeF8iziKG06iWZpVJSUy2BAOeV9Tq+piyZionU1MpKVlRDp07R0H4SxEmY1v5Y53SpXkyB35GOapSZszC4BWoJBOQcs55Xjq6CT4ISkKKkpcAthJdSlOznVR1jN1kqhXLOt4V0/tM2traP34OnTMtzibXVIcZnMcdH0g8irBTzibWHEtLav09k3jh4oebc9PHZgbqJOmn+4ZqEAC2evzflHsuXhgVSp35Z9fto1Rnb2LlEgbdnkeGgZKdZDAZFkhhlfF6RFqiC5i3tlbqlLIBASU6XIWSxALsxB721iWoJmlYCQk4ipKXJADvhc5sNY7eF1BM8b4m3/AJU/h9hOkVhYg3jdWAlT8YXIIMElupaQbxe1W5gPVzrYWvx5QhNBJ6RT2nMAnrIyCz5Pwhdcse1+qDGWyDOOltPgVqDYCKFO+EdIl1RvaL1HKdCS+kCe0UKRaY3BghDr4k5QKSLiOjqNl+GhM0jS/wAjDSmosYTqDhAAzaJc5wW1h5E33jC89Tl4ONbkRvZkpyXOjwxLU8xPWPZO5KUrU2HzjyQjCQ/IwknbYCzsWcmZLXTL1BwngeXcAxMpwqXNSlQYue7PlxEDoZ4TOdTsCcucXtq0pmKRMe8sEKHUYg3n68oyS/Tm0+0vuQ9UTglJHIq7ARJqkYpizqFE+sU5yyMJFt4DtaHESfEVLsLHQXOQAPGKsTpgN7EovDRjW2NQ3QdBxMU9ipK1zFZJQAlKuKlE4m7AjvC6cE5Zp8WGYpJUhWbFI9lnuGc6GxvHRbO2WmTKSgKxHNRNsRNza7DIAcuLxl6/qIxg1y+39nS8P6dyyKfC+5lnDXfkcuYMLT55Q+N+AU2f7myPp0h+bLAETQjGq+UcWDXPY9E5IHLplKucuEM0acOIAZH4gH5wyiQUAYbp1TmR+06j+ny4HylwqKlJuklgb+6GPq47Q0srafoFS2OW2z+HFzpy5wmS0IUQVJdWN2ZRSkJYuzuTmo969JQSkJYSJeTOpPiE9TMf0aKipI0+kAkIdJGQBI8iWjTPr8k4JXVGaHSYISctN36kobJp8eJMlIVoxISOeAWfgzAcIaVSA6f6h0Sxl1Pk31jRlgRVPqZzq32NOOGOFqCqyAtJSSMmz78OUMSkB0nVz/4qjW1ZTkEG+h+R5QouYrxZSU2NyXBIbCRY65xcvMrXx+xbG7Hp5ItmT7P1PKFp8sMwv114nuYopkjMXJzJzP06CMeBiLJz15cz9IrjOi9TrcgbaoAZBUM0KSu3MhCuzKf+0RxpUQskaGP1WsoiZSk2ukp7FJEcLT/hycpZxgS08SQp/wBoS/q0dnoepi4PU+x5zxXBPLnU4K7XHwJVYygFp1socDGtlSsUwcE7x6DLzLDvFxP4bShRJmKUk+6EBP8AkVH4QOsCZMvdGFyw1JUQWKlakBzw4APGp54taYblWDwrLH9XOtMI7v1fw/c55UkrnYQQ61EAksO5jU9DSkPmFEQNUtQZQBZ7HixuxilWNgCjkVYvPP1eNEnTijkydu3yIy9jLVvndQQ4J1bOHaZOFIAOX1hOfWLUyHOEOw4PnAl1WEtwiSt7AZgyd/1jtvxDtWRNEuXJDjwmU+ihp8Y5KnQ+9oBeASlqCw3GI4618gp8DEqSXIUC2EkFszA00xIBH6sPo8dBVVSTuhO6AQC7u2cJS1gIOHU20uWER5HpuIBOtzSgZBhDiqJcwlLYcAHUghRBbqkesZqac4ZUwllYsDcWdj5C/aLEuaROClOQMKSeShb5+sZ55NKVfH6kVHMeC60ke8x+sdMKgEqUSwUSG5ZenzMT6OmwTgk3CQoj9uEt8Wjyq/ToA/1gZWp0hWNr3gv+m/k0N7LnsOYBUOySflCNKpgWYpUxvexsoQMVJQhfJJHrh+ZinTaaROQEypSlYUSVTQXBBYJILhjxEfo34f2oKmUFqAEwDfAtxZSf6Tw0NuD/AJlSygpDsVKYkgPb+o8g8WJNbOklM0ezKBQMt4D3SPeGXozMIHV9NHLCueDX0vUywzvjk7ivUMLAkaZ/WPaGiLPjV/h/+Yj0u0xPCFgMDmnVKuD6jUHgewtyJwsBmI8/mhLGtPPJ6KMlOKlHsxlMhveV5J+QgUqlA35IN7qTi9p9QVPhV8ddGYLuPOM7PP5aP2j4CMuppWDVTo+lsoOnLLJiDqCNDGKeTuk8VKP+R+kErkKCVTJTY2uDZK2Fn4Hn9j3Z0xMyUhUsulhfnqDzgN+XUuw17WKqTvdradflGZgtBly1GYWyAA65n6ecJV01rDOLI7tIsgyfVnEWGf3lBJMplIxf1ceAHzh6jpAQ6tYDtGnX4svAbMqx09nI6941Rmm9K+JcpXsNKDMwBJsPqeUFp6TDl35k5mA0icHtXJzP0GgirLZnEVyTK55PQSVNOPABZnPmwHxgFXKCbkWNrXN7ZawVCwFrWcgQj77/ABhhMly6s9B+n/cV3pYilRFn0jh2bl9fp8Y4T8SzsU4y0j+WGB4r99ulk9QY/RPxFXCRKKhdRISgHVSnbyAKv7Y/M6iaPEUs+7o+vLvHe8OTrW/2Od4n1blBYV83/wAAz52EIlu+EHzVcwObNKpJBzDK9WPy9YWWd7FoT8Ye2VSmaVge7LKiGfddieTO8dWSpJnDoFsefgUpYYkIOYcXtlE/+Ge/GG1ysLpdnSH+kZBa0OnTbIFlTfDQ2ZTc9c49paQJmb2mJTcgCx+EamUwSN64+JgtZLLeKm4XJZhooMlQhNXpyKjdAypbai49QYL/AAJUhPAFzdt2ySfV+0K0STLA6/ERSkT5iVjCHAJDM4KcLlxr9QIqm2pbdiKrGZVSkKTLmISsoGRdnY3sRyhSuqFYkBPvoDfufd9QB3je2FJ8QrS9yzFWI6Zq96xGnCCyqbxQlICSpiEhS/Dc3w4VGxIJSWJuzRWktSfBO7oL/ENiSsMoYgXAcZEjjkYRE/EyLbxz4PxirtWSpZ8Q2WMwzWyyGqSwPEMYSpKQBSgoYcCDMN3bdGEOP3Awi07sjTToGlSQTvbqQQOBI1hOoOJCyNVN6wzS7HmzZJWhBLXclKUkXKi6s7CwHEx1n4Yoky5IOBLgl1MCpwzsshwHfJsoXLlhhWru/Q09P0c8722XqQfw7RKHhlIxJU4sCqy3QymFrl+0Y2hs6cPEPhTSNwD8teu8precd7smfiQHJ9nU/wBS4n7YmOUpGeK/IN9jvGL/ADm83Y1vw5Rjbl/Bx2ydtiRNuHlKASS43SMljoSX5Pq0dzRoxsVDLKztEuVJQouqXLKgX8RSXUGyubHkSCRoRaLtMAlIAeMvX5YSpxW/Js6THLFBxk7XAMISv2XBJIsogskso2NsgH/qEGpKR5aC6/ZDstfAc4RoFEKmPklZA5OAo/8AkPKKWyZhVL5YlN0Ci0YsqcY7P0LNVs+kSkqUUkE4WLKUVAgjMA2zfyhmfJKHmSgH95FgFgfBQ0PY8hzZZStC+JwHorL1HrDNRLwpc717g8OkUW21XIdVCNLVpXK8Ue+SW1DMGLdIDT0mM4jBquS6ypGrYkj3x8i2sUkLTgdOXqNGI0L2aH7e7z/HwLddboQXJ0HBzA1SVGegOAnAouB+3jlFWRJYXzNz98rDtEehmKVVzJZNpfs9FS5TjzBPeLscHvQVlC1dHrcnifpH1NOYMdIozJZILaZRAqpmMEgEJ97gS7FL8Pr1i1LagKWoZ2dIUUhVmcqAOpPvQ6pKmyHrEH/1dQqJElBZIBUvnuqZPo/cR9+L/wASGnlDB/MWcKNGtvK7W7kQ66ScppepVLKkm+EQfxBtP+ImiUi6Ekh+MxLuRxSAGfmrSON2sjCtjbU9YdCmZSVYVJuALZ5i2mce7dTjSmcBmxPUZ/fKPQYIrG1FdjiZJOctTJlKXCk6s46iKFOhKZqQhwJspQuXuz8BqBaJEmccQUdS0VKqd+bLWwDLNhYM4sBwtGiZW1RPqZzqJ6egELKq1cYNtROBaxzMS8cXQimgJFyk2thZJGJBsxiqnCZZ8IuxfCdHzHwMTtn0yCokgGzAHjyj7ZU0+KcVgbHlvA/KM+SKe8eCoeq2ICwGBIDPdxYnl/qNqnqRLKk+0hQN7tYn5CPZU9K8SFbikmx4sdRCc6UsImpU74gQdCCSLecI/NsyFGrlhaARdnSWzdOX+OD/ALTCRmFmy+xDlAncN75gcSAD54ccL1yGaYzpV8RYj4GEhKpUArbLqcWLEolwMVnuLA53IDudQT3L/FELQEpQgBWGaUhAfCcTlQF3HwD3hTZ6whALZkPoShYWPRSYFOqkhQOacSkq1cDCxI5W9eMVyjqkzXjztNat6+xdn1qiVTg4Qskai2hPW5ips6eBJbM4VHjqTpqxHnAlFH8KSMglu4b118onS1MkIWkZOktopJDevoeEc2UNca9Geihp2aezKtJUYJYY5sPNIL+sfIl4pqUnV35gC/0hKmlpCSSohKRfeLZAawyunmLXLAmBCkpxJ3bpUoEqfiCdDpFTik3v6lWSLlJJcb/n8lqqoXGJIuMwNRw6wBCShlJuDfqOXAxrZO0lqdC5YExB3khTa2IBzTwLwZSgJgSUqSk4lC2Lg43Xtf1jFoknpkTarAUKgZc1f6lEjopRA9AIe2WkIUqWcgfXClX/ANo5/ZlSnCEYgNxKrnUpdvN/OKJnqSteFlBkTBdy105/2geUWyx7yj6/iKZLSk2XK/8AlL5B/K7+kLLrMct9SSPJRT8oHW1omySE+8kvyDQvsXfQFHJ1F+q1GKIwqFvhh7lXZSRhxRmqlkTMaA4DFaR7xyBA/UAO9uAhOmq8KZidCoseDjTlFSgSwSBkpzc5AMB6NBcPNYIulYZMxJSFAuDk2rxBpENtGo/+NB80pHyh6tm+EsFJ3FF1hnAIzUPR/wDmJEvaCE10xQOIKloAYglRdQYcS4aL8S8r+X/UFJ2qL1Su+EFifaPAfImJFbJKVYE2SpiORh6dO8NIdQxKUCrXqByADROr64lacI9l1XtlfLtFmGNuyynwc7s4FdbPUPdJR5KCB6IMc3tWpVUz1L/6cslKScmST5klyQL35QeRtsS5cz/3JinyLMHcv1KvKEvGUp1TCog5b2b/AGY7mPHTb+CSOdkyJwSvlsHKowSVqO4LuHGLkHAMEp6nxBMlGx9zm2n3xhStqCovkBkNCB8DC8ic0xxpf/jtF2i0ZmhedKIZhYFz5wdE1zLPMn0g+0lXxAWWH88/WF1JYgnR/UHSLLtCMztS5J0VLfvu/SJiaJRGnnFCddCDqHS3G8LzKdT3Ux4Xh4OlQpXlTsKlJSElnAPcF0+UBCQVFWQN/S8J0SCtaUp9olobUXUpJzSDlycQGqRS0M1kh5iZqfZWL8iAyhA6NyFDEVJBcJ6nIcP9QzstTIMpdsW+n7+9Yx4akKUAGsq+bkXDRTq2cfTsGi1sWoEkrSsZy1JvoQqWtOQP6W4XN4QVKZU6RmD+bK7XYdQ4/shamrlJJBJJWCHNyxADF4ZqFLEpK8lyz4SrXwkhSCeAs3cwrhX59ApGamdupQ3uoL/9xI9YxVSGl4h+olPQgEP1AgdVKIS+qiw5AJTb/L4QWWpyhByILf2lY++kRKkMkObG2kShUviLdQxixtSaAlFr2Cb8hbkPpHISbWyUh8Ojs5z+8hF+mneKRMJ9xgP0ke18rxTkxLVqOp0edpez9ew7KmghCTkVJKrHJIxKt2HnFSkqSucJhzKinswA+MQUTHXZyydOJN/RMWpJQlBmLVgIcy0M5U6sQcaAWjNkw32Rq1qNt/lFerpytloLTU+yeP8ASrkfvWByq/xVAsQtEsun9K8YcK4DcPY8YVpKnxLAlMtB9rWYrUvwHLk2UI1VUETlkFkHAhbcCHKn4hwO5jJHC35X3X5QHK/Mvz4jey0JKEEgFRlJ0dmQGHl8Y8lABcss2IKSWtoFD4Ed4Q2fMBlyr4bJBP8AaBAptUWtklTu9yxOXnFrwvUyTl5CtUAA7ilBOG4F3J0D8s41sCoUiUkY2CtCkKAz7woqY/SBbMqimWkG4bLo4BhJYbjRISumU6ecskoCg7j3Xex5xXRUTVJT+YkYbEiWbDLPFd45mlnlMwkG9iO0OisWXCbJVcq4sfd9Q8JPC72GhuvqM1NVMIJKwS+EJCWsA+mQvHILrkSqkEpUAMOWbi755EGOmmTAlATqVgnoRxjiNpVyZ89UwWSTYcglge4ALc41dNi2drYqzZdG67l/bn4nZGKWhhklROLESLWGRHMxzq62aPZmTAAMLY1ahi5dy8YmzvDQCLoNlJ6a9YGQknEl2YZ6P8f9xvx4YwXlM+WTn5ov9vzuDmyxiv7IA7xqrJmDE4QjR3c3sB/vjHk5mc9h8zCNc5WE3LAFuZv8xF9bmVDey55TMCnZnPo3zgExZKlKHMq82t3OnXSDBIBH6sAtpYsS/YCAyJqlYyAAlQY2DWIZndi4zHPQtBIFo2wuv3bphFa8RKtdfpHtTOcgAMUOOt84SnTCFDhDxW4lDom4kBrMfT7EYnT3L/eUGkpBQ4DFr3+A0iUqovEirYrRQQn8sKSDiyPWPaZahyOXqIxs6dcp45ddIflSlLkTHzScfV2B+UScq2ZVVn05zgWo7twcy2E6N2hqrqPznSd1SmI0yYW+cJU9QDJIY4kqxEvbCbEN1aN1AWMZSl0ghRPDFl8YrasZINMqRM3y+IKAJtpl8fSCzq9S1rCy+MBKja+AbnpaJCVgEMS2IHnnke8NlLqsRiOQ17aGJppUGtxtE4EYTxDHgU29bfbQOoCmlqGaAS13P5qjZhe0LTDhUO582+kWKclKZRH8wJN+WIkHqxhW6HSFlyHmpCwQCQWyLKLuO0GnzMKlBD4MRSgnRvdV8eiiNI14uKYk/tSLAABKbNxNs4EimJBVjaWVYlDixPzJETu6LcctJR2Y2FU1bgDJORJb4C8eBZmKzuQ5OiQxISO2fWE1VQmqc7qBZhkAH+Pyj2TWtJcIBaYUi5BUFamxyb1gSVdi2M9T87KaazwwnCosQC333gKKjGpVnBVrwYD5RPqXSQ4IGXGGKCaE4SQ7n4l/heKXjSVrua4TU3XCHaAvKHFCm9f+IfngJxji/rd4k0kwBSgNVLtfQ4k+ileUOrmOb8B8IqlDcsg1pphpEx0J8oBQTd1Ib9XkCST0aBS5v5agm5CiB56QjSqdKuTpT3LqJ9B2grHdmbHkrb5lZE0KWL7uvMWt0h+TVJViwqO6WAazNcv1tHO/xGHy+Qg9PUYUsznh8ydM4LxDrIinVzMYW/7X5BP1eOFxYSx07R0U2tWMKSQyn3RyBNzreOfmz8ftsHG6oBm0Y8Ra/OL8MKRnzy1SGKYgpUl3TnHxzA1+H2wECpJZTnYO2l+h4NBgoFXBtOV/9RbVMpAVRDOosDkzOWbTTqYXnzjqCArIjXmTr0tA5qnIJ4O3aC0jpBChY+6cj9IZKhlpfvDMgMhPEYh5lJHzhabVYRhCXRrplqDoRBFqG833nCcqWVAtlqOHOCl6lZueLlQyLdbj78oXmIf5GDVOIKw8hfkzj4wJQNm0gpADeJutxELimGpvBpmQMKKAJuS8SIo3WSfDmEAa2igaxSQysynC3Ix6alJAC0u4srUGEKxBcKOT2PKFfnSsSvQ92efzMByVunv9M+0ObSqMI8EWsAo8SGZ/IRiVLSklQucgYHPmBaVr1IAPUHOFu5WFCglEJK/6gn0eHkG7vkCe/SAV03FLSNQxIHSNUKnQTzbziy7VjUN7MXiBxh0p946cucVisJSqYTiDEAs1nOkSEElkDJ3MN1RyQTuj0fTyimSthBbHUpcwE2+Vsn5fOD1U8KUZachw5cOUZRMCLcQw5D6wMEJOEaDEo8XFvrD1uEFUKzQMmY9T/wAiH6YMiQniorP33jynTL8KYVe0bpzuRl6howpf5slPBMLLdDMqfilG6Gz/ANQpspaUgE3LjMWQMZt/U9uzCHfxG5Ru5tEsnCkDPe7sP9xVBXFIuwWrkNAgLuG30kn9wwktoGOV8owZx8UgHJI6C9y0YmgrLasPQwrWTsKlkZkBKfIvBUS15Kb35HdlTgpK/P1MfUQZKrvduj3+cJyFYEgBxa7jOAS6wjENLq+AEFQ3ZRGWmTsdWtJOe6m5Pp58oap5wWlkFyCQc83yvw49IhzJ9sPTzEGpVlIb3iWYNbiMrm8M4WPjyaXZoVJVOS+QJHm9+7QVdJiQlOIMl7Ybqc8eUAlIKV4lBi4bnzgdVUHE3NhD16FUpNts1MmBrBmYJHZifvjHsshwevyIgcxOMYQQH10J6+cYKCkXe49PrEQh9LISQzFWmRAtZ+fKFp84jmoxqWQk2vw6c4XpkFS78bw6RDcr2b6xtCyLks12+sa2gvCphxhJ2Cj2g0SwtS5YjLWPJtQ4CRpGVHdB5QSSRhLAF/SJ2QrNLIcCALkOXePROdcelZgJUKPKLJEfS6vEnARbLoeMaqASLZCE5lsuECKFQ3JO9gOgjwUuEFBzJeM7POIYibptHq55C3N4DQwmoETHexf0EPpICcme7DtAlSkrVi0A9dYxUzcgMojd0hh+hVcqOQ+3j4qJONQYZgfMwCmUGAz4x6tRLk+yLCAluEbUjEjEM3hFQKUkHMm7wSkqDhxaPDNRLExIIzES6ZEwcsOhPMxuTM/PfTLygNMcLA6QGnWVTX0/3ErZhOn2zPIAUMhn0iVMUFjGjPp8oLXVIO6dREaXMVLID3KvOExxpBi6K1A6lofQX8oxtmWyx1fo0PSkpBUpJcgXhOqGNNz1gJ7gvcSkKKlgE5/YjU2QEE8TGdmyca2druO0b24WU0P/ALUQxIlsSXaxvw6c4JR2y6v99oAFPKvDdPuy+Zgt0iWfTp+PqITWi5JzNh8T01gXib7CKKJdiTlE7AQlUEpsIszSJstJyYX+cQ5q3LwejrN0gRH6hBTSyiAI1Tpu/CPKGkKyT3eNLs8NyBuifWKxL7wOYcTgQdN3haYtsoddwI8U+FjpGqIuSI+ll84NQIAW5BiPsQEiWQovHqodnMS4iStVzAXmAyxJBKbwxUSUqGTDQwJHsiGZ3sJipyYcavYSmpEtNruYBPms1oNVez3gEz3YsirA1TNggJPEwCek2GsfVGcaR7YiJUFFCVSkIcHrClZN3eUU6TIxLr/YPWFi9wh6NX5J6xjx8IBBuD6Rml/lHrC3H71hkt2AtuJicQzaEKQ4VOdIb2b7ELTPaMJHlBRitqN94MblJ0+EIVucUKb2R0hpKkEcoZzBZgaJzpMDp/5aoyn2YrS3YANKsoWCD9vHu1iVKHOBHSC1eaYfkh8VNhT5wY1JJYZCAe8YzT5mI0QJRSQrESWMFnTiEAQKg9pXSPJ2Rgd2Bis5do3s8MpoXn5QWk9sQ1eUKKsk4MXOE61VoarISrdIC4FZmiWMTGF9oy8JjUj+YI3taH7SCIIVaKNEWSXiaMooI/lmDMDByDdReFVS3LwakyMbRlE7M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Kuvahaun tulos haulle kes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1" y="2445199"/>
            <a:ext cx="4324000" cy="28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1338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-71437"/>
            <a:ext cx="7705726" cy="1371600"/>
          </a:xfrm>
        </p:spPr>
        <p:txBody>
          <a:bodyPr/>
          <a:lstStyle/>
          <a:p>
            <a:r>
              <a:rPr lang="fi-FI" b="1" dirty="0"/>
              <a:t>Ohjelman ydin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94" y="1100129"/>
            <a:ext cx="9805987" cy="5284788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b="1" dirty="0" err="1"/>
              <a:t>Ohjelman</a:t>
            </a:r>
            <a:r>
              <a:rPr lang="en-US" sz="2000" b="1" dirty="0"/>
              <a:t> </a:t>
            </a:r>
            <a:r>
              <a:rPr lang="en-US" sz="2000" b="1" dirty="0" err="1"/>
              <a:t>visio</a:t>
            </a:r>
            <a:r>
              <a:rPr lang="en-US" sz="2000" b="1" dirty="0"/>
              <a:t>:</a:t>
            </a:r>
          </a:p>
          <a:p>
            <a:pPr eaLnBrk="1" hangingPunct="1"/>
            <a:r>
              <a:rPr lang="fi-FI" sz="2000" dirty="0"/>
              <a:t>Ihmiset tunnistavat päihteiden käytön haitalliset vaikutukset ja osaavat edistää terveyttä tukevia valintoja omassa toimintaympäristössään.</a:t>
            </a:r>
          </a:p>
          <a:p>
            <a:pPr eaLnBrk="1" hangingPunct="1">
              <a:spcAft>
                <a:spcPts val="600"/>
              </a:spcAft>
            </a:pPr>
            <a:r>
              <a:rPr lang="fi-FI" sz="2000" dirty="0"/>
              <a:t>Tietoisuuden kasvu vähentää kokeilukäyttöä, rohkaisee </a:t>
            </a:r>
            <a:r>
              <a:rPr lang="fi-FI" sz="2000" dirty="0" err="1"/>
              <a:t>puheeksiottamiseen</a:t>
            </a:r>
            <a:r>
              <a:rPr lang="fi-FI" sz="2000" dirty="0"/>
              <a:t>, vähentää päihteiden haittoja ja ohjaa hakemaan tarvittaessa tukea.</a:t>
            </a:r>
          </a:p>
          <a:p>
            <a:pPr eaLnBrk="1" hangingPunct="1">
              <a:buNone/>
            </a:pPr>
            <a:r>
              <a:rPr lang="fi-FI" sz="2000" b="1" dirty="0"/>
              <a:t>T</a:t>
            </a:r>
            <a:r>
              <a:rPr lang="en-US" sz="2000" b="1" dirty="0" err="1"/>
              <a:t>avoitteena</a:t>
            </a:r>
            <a:r>
              <a:rPr lang="en-US" sz="2000" b="1" dirty="0"/>
              <a:t>:</a:t>
            </a:r>
            <a:endParaRPr lang="fi-FI" sz="2000" b="1" dirty="0"/>
          </a:p>
          <a:p>
            <a:pPr eaLnBrk="1" hangingPunct="1"/>
            <a:r>
              <a:rPr lang="fi-FI" sz="2000" dirty="0"/>
              <a:t>Ehkäistä päihteiden kokeilua/käyttöä ja vähentää päihdehaittoja</a:t>
            </a:r>
          </a:p>
          <a:p>
            <a:pPr eaLnBrk="1" hangingPunct="1"/>
            <a:r>
              <a:rPr lang="fi-FI" sz="2000" dirty="0"/>
              <a:t>Tukea muutokseen päihdeasenteissa ja –käyttäytymisessä </a:t>
            </a:r>
          </a:p>
          <a:p>
            <a:pPr eaLnBrk="1" hangingPunct="1"/>
            <a:endParaRPr lang="fi-FI" sz="900" dirty="0"/>
          </a:p>
          <a:p>
            <a:pPr eaLnBrk="1" hangingPunct="1">
              <a:buNone/>
            </a:pPr>
            <a:r>
              <a:rPr lang="fi-FI" sz="2000" b="1" dirty="0"/>
              <a:t>Tunnusmerkkejä:</a:t>
            </a:r>
          </a:p>
          <a:p>
            <a:r>
              <a:rPr lang="fi-FI" sz="2000" dirty="0"/>
              <a:t>Integrointi SPR:n toimintamuotoihin</a:t>
            </a:r>
          </a:p>
          <a:p>
            <a:r>
              <a:rPr lang="fi-FI" sz="2000" dirty="0"/>
              <a:t>Vapaaehtoisten toimintaa, kustannustehokasta</a:t>
            </a:r>
          </a:p>
          <a:p>
            <a:pPr eaLnBrk="1" hangingPunct="1"/>
            <a:r>
              <a:rPr lang="fi-FI" sz="2000" dirty="0"/>
              <a:t>Varhaisnuorista ikäihmisiin</a:t>
            </a:r>
          </a:p>
          <a:p>
            <a:pPr eaLnBrk="1" hangingPunct="1"/>
            <a:r>
              <a:rPr lang="fi-FI" sz="2000" dirty="0"/>
              <a:t>Helsingistä Tornioon</a:t>
            </a:r>
          </a:p>
          <a:p>
            <a:pPr eaLnBrk="1" hangingPunct="1"/>
            <a:r>
              <a:rPr lang="fi-FI" sz="2000" dirty="0"/>
              <a:t>Varhaisen Puuttumisen saralla hyvin vähän muita toimijoita</a:t>
            </a:r>
          </a:p>
          <a:p>
            <a:pPr eaLnBrk="1" hangingPunct="1"/>
            <a:endParaRPr lang="fi-FI" sz="2100" dirty="0"/>
          </a:p>
          <a:p>
            <a:pPr eaLnBrk="1" hangingPunct="1"/>
            <a:endParaRPr lang="fi-FI" sz="21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sz="2700" b="1"/>
              <a:t>PÄIHDENEUVOJAKURSSI /</a:t>
            </a:r>
            <a:br>
              <a:rPr lang="fi-FI" altLang="en-US" sz="2700" b="1"/>
            </a:br>
            <a:r>
              <a:rPr lang="fi-FI" altLang="en-US" sz="2700" b="1"/>
              <a:t>VARHAISEN PUUTTUMISEN KURSSI</a:t>
            </a:r>
          </a:p>
        </p:txBody>
      </p:sp>
      <p:sp>
        <p:nvSpPr>
          <p:cNvPr id="7171" name="Sisällön paikkamerkki 2"/>
          <p:cNvSpPr>
            <a:spLocks noGrp="1"/>
          </p:cNvSpPr>
          <p:nvPr>
            <p:ph sz="half" idx="1"/>
          </p:nvPr>
        </p:nvSpPr>
        <p:spPr>
          <a:xfrm>
            <a:off x="503109" y="1756643"/>
            <a:ext cx="4750766" cy="4750293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fi-FI" altLang="en-US" sz="1800" b="1" dirty="0"/>
              <a:t>Päihdeneuvojakurssi</a:t>
            </a:r>
          </a:p>
          <a:p>
            <a:pPr>
              <a:buFont typeface="Times" pitchFamily="18" charset="0"/>
              <a:buNone/>
            </a:pPr>
            <a:endParaRPr lang="fi-FI" altLang="en-US" sz="1800" b="1" dirty="0"/>
          </a:p>
          <a:p>
            <a:r>
              <a:rPr lang="fi-FI" altLang="en-US" sz="1800" dirty="0"/>
              <a:t>Pyritään ehkäisemään käyttöä jo ennen käytön alkua</a:t>
            </a:r>
          </a:p>
          <a:p>
            <a:pPr>
              <a:spcBef>
                <a:spcPts val="1200"/>
              </a:spcBef>
              <a:buFont typeface="Times" pitchFamily="18" charset="0"/>
              <a:buNone/>
            </a:pPr>
            <a:r>
              <a:rPr lang="fi-FI" altLang="en-US" sz="1800" dirty="0"/>
              <a:t>Sisältöä:</a:t>
            </a:r>
          </a:p>
          <a:p>
            <a:r>
              <a:rPr lang="fi-FI" altLang="en-US" sz="1800" dirty="0"/>
              <a:t>Tavoittava päihdekasvatus</a:t>
            </a:r>
          </a:p>
          <a:p>
            <a:r>
              <a:rPr lang="fi-FI" altLang="en-US" sz="1800" dirty="0"/>
              <a:t>Nuoren päihdemaailma</a:t>
            </a:r>
          </a:p>
          <a:p>
            <a:r>
              <a:rPr lang="fi-FI" altLang="en-US" sz="1800" dirty="0"/>
              <a:t>Perustietous päihteistä</a:t>
            </a:r>
          </a:p>
          <a:p>
            <a:r>
              <a:rPr lang="fi-FI" altLang="en-US" sz="1800" dirty="0"/>
              <a:t>Riippuvuus</a:t>
            </a:r>
          </a:p>
          <a:p>
            <a:r>
              <a:rPr lang="fi-FI" altLang="en-US" sz="1800" dirty="0"/>
              <a:t>Ideoita päihdekasvatukseen</a:t>
            </a:r>
          </a:p>
          <a:p>
            <a:r>
              <a:rPr lang="fi-FI" altLang="en-US" sz="1800" dirty="0"/>
              <a:t>Päihdeluennon tekeminen</a:t>
            </a:r>
          </a:p>
          <a:p>
            <a:r>
              <a:rPr lang="fi-FI" altLang="en-US" sz="1800" dirty="0"/>
              <a:t>Käytännön ohjausharjoituksia</a:t>
            </a:r>
          </a:p>
          <a:p>
            <a:r>
              <a:rPr lang="fi-FI" altLang="en-US" sz="1800" dirty="0"/>
              <a:t>Valittujen aiheiden tiedon syventäminen</a:t>
            </a:r>
          </a:p>
        </p:txBody>
      </p:sp>
      <p:sp>
        <p:nvSpPr>
          <p:cNvPr id="7172" name="Sisällön paikkamerkki 3"/>
          <p:cNvSpPr>
            <a:spLocks noGrp="1"/>
          </p:cNvSpPr>
          <p:nvPr>
            <p:ph sz="half" idx="2"/>
          </p:nvPr>
        </p:nvSpPr>
        <p:spPr>
          <a:xfrm>
            <a:off x="5437669" y="1756643"/>
            <a:ext cx="4752622" cy="4750293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fi-FI" altLang="en-US" sz="1800" b="1" dirty="0"/>
              <a:t>Varhaisen Puuttumisen koulutus</a:t>
            </a:r>
          </a:p>
          <a:p>
            <a:pPr>
              <a:buFont typeface="Times" pitchFamily="18" charset="0"/>
              <a:buNone/>
            </a:pPr>
            <a:endParaRPr lang="fi-FI" altLang="en-US" sz="1800" b="1" dirty="0"/>
          </a:p>
          <a:p>
            <a:r>
              <a:rPr lang="fi-FI" altLang="en-US" sz="1800" dirty="0"/>
              <a:t>Ehkäistään käytön haittoja, ohjataan tukipalveluihin. Kun käyttöä jossain muodossa jo on…</a:t>
            </a:r>
          </a:p>
          <a:p>
            <a:pPr>
              <a:spcBef>
                <a:spcPts val="1200"/>
              </a:spcBef>
              <a:buFont typeface="Times" pitchFamily="18" charset="0"/>
              <a:buNone/>
            </a:pPr>
            <a:r>
              <a:rPr lang="fi-FI" altLang="en-US" sz="1800" dirty="0"/>
              <a:t>Sisältöä:</a:t>
            </a:r>
          </a:p>
          <a:p>
            <a:r>
              <a:rPr lang="fi-FI" altLang="en-US" sz="1800" dirty="0"/>
              <a:t>Päihdetietous (erityisesti tunnistaminen)</a:t>
            </a:r>
          </a:p>
          <a:p>
            <a:r>
              <a:rPr lang="fi-FI" altLang="en-US" sz="1800" dirty="0"/>
              <a:t>Päihde-ensiapu</a:t>
            </a:r>
          </a:p>
          <a:p>
            <a:r>
              <a:rPr lang="fi-FI" altLang="en-US" sz="1800" dirty="0"/>
              <a:t>Käyttökulttuurit</a:t>
            </a:r>
          </a:p>
          <a:p>
            <a:r>
              <a:rPr lang="fi-FI" altLang="en-US" sz="1800" dirty="0"/>
              <a:t>Käyttäjän kokonaisvaltainen kohtaaminen</a:t>
            </a:r>
          </a:p>
          <a:p>
            <a:r>
              <a:rPr lang="fi-FI" altLang="en-US" sz="1800" dirty="0"/>
              <a:t>Riippuvuus</a:t>
            </a:r>
          </a:p>
          <a:p>
            <a:r>
              <a:rPr lang="fi-FI" altLang="en-US" sz="1800" dirty="0"/>
              <a:t>Hoitoonohjaus</a:t>
            </a:r>
          </a:p>
          <a:p>
            <a:r>
              <a:rPr lang="fi-FI" altLang="en-US" sz="1800" dirty="0"/>
              <a:t>Haittojen vähentäminen</a:t>
            </a:r>
          </a:p>
        </p:txBody>
      </p:sp>
    </p:spTree>
    <p:extLst>
      <p:ext uri="{BB962C8B-B14F-4D97-AF65-F5344CB8AC3E}">
        <p14:creationId xmlns:p14="http://schemas.microsoft.com/office/powerpoint/2010/main" val="3641230784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447" y="211786"/>
            <a:ext cx="10099322" cy="6504086"/>
            <a:chOff x="225" y="159"/>
            <a:chExt cx="6361" cy="4525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2021" y="1232"/>
              <a:ext cx="2694" cy="2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OTA PUHEEKSI</a:t>
              </a: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358" y="159"/>
              <a:ext cx="2020" cy="2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HAVAITSE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358" y="1694"/>
              <a:ext cx="2020" cy="29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MOTIVOI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572" y="2906"/>
              <a:ext cx="3592" cy="68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TARJOA TUKIPALVELUITA/ OHJAA NIIHIN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909" y="2117"/>
              <a:ext cx="2918" cy="6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TARJOA </a:t>
              </a:r>
            </a:p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VAIHTOEHTOJA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871" y="3757"/>
              <a:ext cx="2994" cy="33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"PÄÄTÖSVIESTI"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358" y="4287"/>
              <a:ext cx="2020" cy="3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i-FI" altLang="en-US" sz="3000">
                  <a:solidFill>
                    <a:srgbClr val="000000"/>
                  </a:solidFill>
                  <a:latin typeface="Times New Roman" pitchFamily="18" charset="0"/>
                </a:rPr>
                <a:t>    </a:t>
              </a:r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JÄLKITYÖ</a:t>
              </a:r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225" y="4181"/>
              <a:ext cx="636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3368" y="460"/>
              <a:ext cx="1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3368" y="975"/>
              <a:ext cx="1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3368" y="1533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3368" y="1961"/>
              <a:ext cx="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3368" y="2752"/>
              <a:ext cx="1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368" y="3593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3368" y="4108"/>
              <a:ext cx="1" cy="1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2358" y="674"/>
              <a:ext cx="2020" cy="2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altLang="en-US" sz="2400" b="1">
                  <a:solidFill>
                    <a:srgbClr val="000000"/>
                  </a:solidFill>
                  <a:latin typeface="Verdana" pitchFamily="34" charset="0"/>
                </a:rPr>
                <a:t>TARKISTA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20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0"/>
            <a:ext cx="7705726" cy="1371600"/>
          </a:xfrm>
        </p:spPr>
        <p:txBody>
          <a:bodyPr/>
          <a:lstStyle/>
          <a:p>
            <a:r>
              <a:rPr lang="fi-FI" b="1" dirty="0"/>
              <a:t>Ehkäisevä työ: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035" y="1199687"/>
            <a:ext cx="9222241" cy="4417428"/>
          </a:xfrm>
        </p:spPr>
        <p:txBody>
          <a:bodyPr/>
          <a:lstStyle/>
          <a:p>
            <a:r>
              <a:rPr lang="fi-FI" sz="2400" dirty="0"/>
              <a:t>Päihdeneuvojakurssi </a:t>
            </a:r>
            <a:r>
              <a:rPr lang="fi-FI" sz="1600" dirty="0"/>
              <a:t>(8 kurssia 2015, 2 / 2016, 1 / 2017, 2 / 2018)</a:t>
            </a:r>
          </a:p>
          <a:p>
            <a:r>
              <a:rPr lang="fi-FI" sz="2400" dirty="0"/>
              <a:t>Päihdeinfovisat nuorille, aikuisille ja ikäihmisille</a:t>
            </a:r>
          </a:p>
          <a:p>
            <a:r>
              <a:rPr lang="fi-FI" sz="2400" dirty="0"/>
              <a:t>Valot vintissä -visailupeli</a:t>
            </a:r>
          </a:p>
          <a:p>
            <a:r>
              <a:rPr lang="fi-FI" sz="2400" dirty="0"/>
              <a:t>Tapahtumat, messut</a:t>
            </a:r>
          </a:p>
          <a:p>
            <a:r>
              <a:rPr lang="fi-FI" sz="2400" dirty="0"/>
              <a:t>Nuoret: En Käytä –paketti, kouluyhteistyö, </a:t>
            </a:r>
            <a:br>
              <a:rPr lang="fi-FI" sz="2400" dirty="0"/>
            </a:br>
            <a:r>
              <a:rPr lang="fi-FI" sz="2400" dirty="0"/>
              <a:t>Valintojen viidakko –peli</a:t>
            </a:r>
          </a:p>
          <a:p>
            <a:r>
              <a:rPr lang="fi-FI" sz="2400" dirty="0"/>
              <a:t>Aikuiset: vanhempainillat, ikäihmiset: teemaillat</a:t>
            </a:r>
          </a:p>
          <a:p>
            <a:r>
              <a:rPr lang="fi-FI" sz="2400" dirty="0"/>
              <a:t>Mediavaikuttaminen</a:t>
            </a:r>
          </a:p>
          <a:p>
            <a:r>
              <a:rPr lang="fi-FI" sz="2400" dirty="0"/>
              <a:t>Yhteistyö: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26" y="2215832"/>
            <a:ext cx="2273300" cy="44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824FD-8FEC-4EF3-BCCC-95F55287DB82}"/>
              </a:ext>
            </a:extLst>
          </p:cNvPr>
          <p:cNvSpPr txBox="1"/>
          <p:nvPr/>
        </p:nvSpPr>
        <p:spPr>
          <a:xfrm>
            <a:off x="1879482" y="4738952"/>
            <a:ext cx="7315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800" dirty="0">
                <a:latin typeface="+mj-lt"/>
              </a:rPr>
              <a:t>Ehkäisevän päihdetyön viikon (vko 45) </a:t>
            </a:r>
            <a:br>
              <a:rPr lang="fi-FI" sz="1800" dirty="0">
                <a:latin typeface="+mj-lt"/>
              </a:rPr>
            </a:br>
            <a:r>
              <a:rPr lang="fi-FI" sz="1800" dirty="0">
                <a:latin typeface="+mj-lt"/>
              </a:rPr>
              <a:t>koordinointi Ehyt ry:n kanssa</a:t>
            </a:r>
          </a:p>
          <a:p>
            <a:pPr lvl="1"/>
            <a:r>
              <a:rPr lang="fi-FI" sz="1800" dirty="0">
                <a:latin typeface="+mj-lt"/>
              </a:rPr>
              <a:t>Ehyt ry:n koordinoima Ehkäisevän </a:t>
            </a:r>
            <a:br>
              <a:rPr lang="fi-FI" sz="1800" dirty="0">
                <a:latin typeface="+mj-lt"/>
              </a:rPr>
            </a:br>
            <a:r>
              <a:rPr lang="fi-FI" sz="1800" dirty="0">
                <a:latin typeface="+mj-lt"/>
              </a:rPr>
              <a:t>päihdetyön järjestöverkosto (vaikuttamistyö) </a:t>
            </a:r>
            <a:br>
              <a:rPr lang="fi-FI" sz="1800" dirty="0">
                <a:latin typeface="+mj-lt"/>
              </a:rPr>
            </a:br>
            <a:r>
              <a:rPr lang="fi-FI" sz="1800" dirty="0">
                <a:latin typeface="+mj-lt"/>
              </a:rPr>
              <a:t>ja huumetyöryhmä (Päihdepäivät)</a:t>
            </a:r>
          </a:p>
          <a:p>
            <a:pPr lvl="1"/>
            <a:endParaRPr lang="fi-FI" sz="600" dirty="0">
              <a:latin typeface="+mj-lt"/>
            </a:endParaRPr>
          </a:p>
          <a:p>
            <a:pPr lvl="1"/>
            <a:r>
              <a:rPr lang="fi-FI" sz="1800" dirty="0">
                <a:latin typeface="+mj-lt"/>
              </a:rPr>
              <a:t>A-klinikka, Muuntohanke, ohjausryhmän jäsenyys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Ohjaava ja tukeva päihdetyö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3" y="1488558"/>
            <a:ext cx="9807394" cy="5167835"/>
          </a:xfrm>
        </p:spPr>
        <p:txBody>
          <a:bodyPr/>
          <a:lstStyle/>
          <a:p>
            <a:r>
              <a:rPr lang="fi-FI" sz="2800" dirty="0"/>
              <a:t>Varhaisen Puuttumisen koulutus </a:t>
            </a:r>
            <a:r>
              <a:rPr lang="fi-FI" sz="1400" dirty="0"/>
              <a:t>(6 kurssia 2016, 5 / 2017, 6 / 2018)</a:t>
            </a:r>
          </a:p>
          <a:p>
            <a:r>
              <a:rPr lang="fi-FI" sz="2800" dirty="0"/>
              <a:t>Festarityö: 47 festaria kesällä 2018</a:t>
            </a:r>
          </a:p>
          <a:p>
            <a:r>
              <a:rPr lang="fi-FI" sz="2800" dirty="0" err="1"/>
              <a:t>VarPu-keskustelut</a:t>
            </a:r>
            <a:r>
              <a:rPr lang="fi-FI" sz="2800" dirty="0"/>
              <a:t> ympäri vuoden</a:t>
            </a:r>
          </a:p>
          <a:p>
            <a:pPr lvl="1"/>
            <a:r>
              <a:rPr lang="fi-FI" sz="2700" dirty="0"/>
              <a:t>Arvio 10 000 keskustelua / vuosi</a:t>
            </a:r>
            <a:br>
              <a:rPr lang="fi-FI" sz="2700" dirty="0"/>
            </a:br>
            <a:r>
              <a:rPr lang="fi-FI" sz="2700" dirty="0"/>
              <a:t>Raportoitu 1 650 keskustelua / 2016</a:t>
            </a:r>
            <a:br>
              <a:rPr lang="fi-FI" sz="2700" dirty="0"/>
            </a:br>
            <a:r>
              <a:rPr lang="fi-FI" sz="1900" dirty="0"/>
              <a:t>(</a:t>
            </a:r>
            <a:r>
              <a:rPr lang="fi-FI" sz="1900" dirty="0" err="1"/>
              <a:t>vap.eht.tehtävä</a:t>
            </a:r>
            <a:r>
              <a:rPr lang="fi-FI" sz="1900" dirty="0"/>
              <a:t> 45 %, työ 32 %, lähiyhteisö 23 %)</a:t>
            </a:r>
          </a:p>
          <a:p>
            <a:pPr lvl="1"/>
            <a:r>
              <a:rPr lang="fi-FI" sz="2700" dirty="0"/>
              <a:t>Tutkimuksen mukaan madaltaa </a:t>
            </a:r>
            <a:br>
              <a:rPr lang="fi-FI" sz="2700" dirty="0"/>
            </a:br>
            <a:r>
              <a:rPr lang="fi-FI" sz="2700" dirty="0"/>
              <a:t>puuttumisen kynnystä</a:t>
            </a:r>
          </a:p>
          <a:p>
            <a:r>
              <a:rPr lang="fi-FI" sz="2800" dirty="0" err="1"/>
              <a:t>Ea</a:t>
            </a:r>
            <a:r>
              <a:rPr lang="fi-FI" sz="2800" dirty="0"/>
              <a:t>-ryhmien / ystävien koulutusillat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7" y="4413245"/>
            <a:ext cx="2990864" cy="22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55095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4" y="70695"/>
            <a:ext cx="7705726" cy="1371600"/>
          </a:xfrm>
        </p:spPr>
        <p:txBody>
          <a:bodyPr/>
          <a:lstStyle/>
          <a:p>
            <a:r>
              <a:rPr lang="fi-FI" b="1" dirty="0"/>
              <a:t>Päihdetyö </a:t>
            </a:r>
            <a:r>
              <a:rPr lang="fi-FI" b="1" dirty="0" err="1"/>
              <a:t>festareilla</a:t>
            </a:r>
            <a:r>
              <a:rPr lang="fi-FI" b="1" dirty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5" y="1403493"/>
            <a:ext cx="9708247" cy="5135937"/>
          </a:xfrm>
        </p:spPr>
        <p:txBody>
          <a:bodyPr/>
          <a:lstStyle/>
          <a:p>
            <a:r>
              <a:rPr lang="fi-FI" dirty="0"/>
              <a:t>Kiertävä työ: aktiivista keskustelua tavoitteena päihteiden käytön ja niiden haittojen ehkäisy</a:t>
            </a:r>
          </a:p>
          <a:p>
            <a:pPr lvl="1"/>
            <a:r>
              <a:rPr lang="fi-FI" dirty="0"/>
              <a:t>Särkyvää –settiä jaettiin n. 3400 kpl</a:t>
            </a:r>
          </a:p>
          <a:p>
            <a:pPr lvl="1"/>
            <a:r>
              <a:rPr lang="fi-FI" dirty="0"/>
              <a:t>2018 eri vapaaehtoisia mukana 70, aktiivisimmat jopa 12 tapahtumassa, yht. n. 160 päivystysvuoroa</a:t>
            </a:r>
          </a:p>
          <a:p>
            <a:r>
              <a:rPr lang="fi-FI" dirty="0"/>
              <a:t>Selviämisasemat: tavoitteena turvallinen selviämisympäristö, haittojen vähentäminen, tukipalveluihin ohjaaminen</a:t>
            </a:r>
          </a:p>
          <a:p>
            <a:pPr lvl="1"/>
            <a:r>
              <a:rPr lang="fi-FI" dirty="0"/>
              <a:t>2018: Ilosaari, Ruisrock, Puntala</a:t>
            </a:r>
            <a:br>
              <a:rPr lang="fi-FI" dirty="0"/>
            </a:br>
            <a:r>
              <a:rPr lang="fi-FI" dirty="0"/>
              <a:t>yhteensä 249 selviäjää,</a:t>
            </a:r>
            <a:br>
              <a:rPr lang="fi-FI" dirty="0"/>
            </a:br>
            <a:r>
              <a:rPr lang="fi-FI" dirty="0"/>
              <a:t>n. 50 eri vapaaehtoista </a:t>
            </a:r>
            <a:br>
              <a:rPr lang="fi-FI" dirty="0"/>
            </a:br>
            <a:r>
              <a:rPr lang="fi-FI" sz="1400" dirty="0"/>
              <a:t>(</a:t>
            </a:r>
            <a:r>
              <a:rPr lang="fi-FI" sz="1400" dirty="0" err="1"/>
              <a:t>VarPun</a:t>
            </a:r>
            <a:r>
              <a:rPr lang="fi-FI" sz="1400" dirty="0"/>
              <a:t> hallinta ja </a:t>
            </a:r>
            <a:r>
              <a:rPr lang="fi-FI" sz="1400" dirty="0" err="1"/>
              <a:t>ea</a:t>
            </a:r>
            <a:r>
              <a:rPr lang="fi-FI" sz="1400" dirty="0"/>
              <a:t>-päivystysoikeudet)</a:t>
            </a:r>
          </a:p>
          <a:p>
            <a:endParaRPr lang="fi-FI" sz="1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44" y="4678737"/>
            <a:ext cx="2636875" cy="19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0348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Muut toiminnat: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1" y="1601790"/>
            <a:ext cx="9680575" cy="5054603"/>
          </a:xfrm>
        </p:spPr>
        <p:txBody>
          <a:bodyPr/>
          <a:lstStyle/>
          <a:p>
            <a:r>
              <a:rPr lang="fi-FI" sz="2400" dirty="0"/>
              <a:t>Nopean viestinnän verkoston ylläpitäminen</a:t>
            </a:r>
          </a:p>
          <a:p>
            <a:pPr lvl="1"/>
            <a:r>
              <a:rPr lang="en-US" sz="1800" dirty="0" err="1"/>
              <a:t>Verkoston</a:t>
            </a:r>
            <a:r>
              <a:rPr lang="en-US" sz="1800" dirty="0"/>
              <a:t> </a:t>
            </a:r>
            <a:r>
              <a:rPr lang="en-US" sz="1800" dirty="0" err="1"/>
              <a:t>avulla</a:t>
            </a:r>
            <a:r>
              <a:rPr lang="en-US" sz="1800" dirty="0"/>
              <a:t> </a:t>
            </a:r>
            <a:r>
              <a:rPr lang="en-US" sz="1800" dirty="0" err="1"/>
              <a:t>ehkäistään</a:t>
            </a:r>
            <a:r>
              <a:rPr lang="en-US" sz="1800" dirty="0"/>
              <a:t> </a:t>
            </a:r>
            <a:r>
              <a:rPr lang="en-US" sz="1800" dirty="0" err="1"/>
              <a:t>päihteiden</a:t>
            </a:r>
            <a:r>
              <a:rPr lang="en-US" sz="1800" dirty="0"/>
              <a:t> </a:t>
            </a:r>
            <a:r>
              <a:rPr lang="en-US" sz="1800" dirty="0" err="1"/>
              <a:t>käyttöä</a:t>
            </a:r>
            <a:r>
              <a:rPr lang="en-US" sz="1800" dirty="0"/>
              <a:t> </a:t>
            </a:r>
            <a:r>
              <a:rPr lang="en-US" sz="1800" dirty="0" err="1"/>
              <a:t>ja</a:t>
            </a:r>
            <a:r>
              <a:rPr lang="en-US" sz="1800" dirty="0"/>
              <a:t> </a:t>
            </a:r>
            <a:r>
              <a:rPr lang="en-US" sz="1800" dirty="0" err="1"/>
              <a:t>käytöstä</a:t>
            </a:r>
            <a:r>
              <a:rPr lang="en-US" sz="1800" dirty="0"/>
              <a:t> </a:t>
            </a:r>
            <a:r>
              <a:rPr lang="en-US" sz="1800" dirty="0" err="1"/>
              <a:t>johtuvia</a:t>
            </a:r>
            <a:r>
              <a:rPr lang="en-US" sz="1800" dirty="0"/>
              <a:t> </a:t>
            </a:r>
            <a:r>
              <a:rPr lang="en-US" sz="1800" dirty="0" err="1"/>
              <a:t>terveys</a:t>
            </a:r>
            <a:r>
              <a:rPr lang="en-US" sz="1800" dirty="0"/>
              <a:t>- </a:t>
            </a:r>
            <a:r>
              <a:rPr lang="en-US" sz="1800" dirty="0" err="1"/>
              <a:t>ja</a:t>
            </a:r>
            <a:r>
              <a:rPr lang="en-US" sz="1800" dirty="0"/>
              <a:t> </a:t>
            </a:r>
            <a:r>
              <a:rPr lang="en-US" sz="1800" dirty="0" err="1"/>
              <a:t>sosiaalihaittoja</a:t>
            </a:r>
            <a:r>
              <a:rPr lang="en-US" sz="1800" dirty="0"/>
              <a:t>. </a:t>
            </a:r>
            <a:r>
              <a:rPr lang="en-US" sz="1800" dirty="0" err="1"/>
              <a:t>Siihen</a:t>
            </a:r>
            <a:r>
              <a:rPr lang="en-US" sz="1800" dirty="0"/>
              <a:t> </a:t>
            </a:r>
            <a:r>
              <a:rPr lang="en-US" sz="1800" dirty="0" err="1"/>
              <a:t>voivat</a:t>
            </a:r>
            <a:r>
              <a:rPr lang="en-US" sz="1800" dirty="0"/>
              <a:t> </a:t>
            </a:r>
            <a:r>
              <a:rPr lang="en-US" sz="1800" dirty="0" err="1"/>
              <a:t>liittyä</a:t>
            </a:r>
            <a:r>
              <a:rPr lang="en-US" sz="1800" dirty="0"/>
              <a:t> </a:t>
            </a:r>
            <a:r>
              <a:rPr lang="en-US" sz="1800" dirty="0" err="1"/>
              <a:t>toimijat</a:t>
            </a:r>
            <a:r>
              <a:rPr lang="en-US" sz="1800" dirty="0"/>
              <a:t>, </a:t>
            </a:r>
            <a:r>
              <a:rPr lang="en-US" sz="1800" dirty="0" err="1"/>
              <a:t>jotka</a:t>
            </a:r>
            <a:r>
              <a:rPr lang="en-US" sz="1800" dirty="0"/>
              <a:t> </a:t>
            </a:r>
            <a:r>
              <a:rPr lang="en-US" sz="1800" dirty="0" err="1"/>
              <a:t>työssään</a:t>
            </a:r>
            <a:r>
              <a:rPr lang="en-US" sz="1800" dirty="0"/>
              <a:t> </a:t>
            </a:r>
            <a:r>
              <a:rPr lang="en-US" sz="1800" dirty="0" err="1"/>
              <a:t>kohtaavat</a:t>
            </a:r>
            <a:r>
              <a:rPr lang="en-US" sz="1800" dirty="0"/>
              <a:t> </a:t>
            </a:r>
            <a:r>
              <a:rPr lang="en-US" sz="1800" dirty="0" err="1"/>
              <a:t>päihteiden</a:t>
            </a:r>
            <a:r>
              <a:rPr lang="en-US" sz="1800" dirty="0"/>
              <a:t> </a:t>
            </a:r>
            <a:r>
              <a:rPr lang="en-US" sz="1800" dirty="0" err="1"/>
              <a:t>käyttöä</a:t>
            </a:r>
            <a:r>
              <a:rPr lang="en-US" sz="1800" dirty="0"/>
              <a:t>. N. 235 </a:t>
            </a:r>
            <a:r>
              <a:rPr lang="en-US" sz="1800" dirty="0" err="1"/>
              <a:t>jäsentä</a:t>
            </a:r>
            <a:r>
              <a:rPr lang="en-US" sz="1800" dirty="0"/>
              <a:t>, 2018.</a:t>
            </a:r>
          </a:p>
          <a:p>
            <a:pPr lvl="1"/>
            <a:r>
              <a:rPr lang="en-US" sz="1800" dirty="0" err="1"/>
              <a:t>Jäsenet</a:t>
            </a:r>
            <a:r>
              <a:rPr lang="en-US" sz="1800" dirty="0"/>
              <a:t> </a:t>
            </a:r>
            <a:r>
              <a:rPr lang="en-US" sz="1800" dirty="0" err="1"/>
              <a:t>jakavat</a:t>
            </a:r>
            <a:r>
              <a:rPr lang="en-US" sz="1800" dirty="0"/>
              <a:t> </a:t>
            </a:r>
            <a:r>
              <a:rPr lang="en-US" sz="1800" dirty="0" err="1"/>
              <a:t>ja</a:t>
            </a:r>
            <a:r>
              <a:rPr lang="en-US" sz="1800" dirty="0"/>
              <a:t> </a:t>
            </a:r>
            <a:r>
              <a:rPr lang="en-US" sz="1800" dirty="0" err="1"/>
              <a:t>vastaanottavat</a:t>
            </a:r>
            <a:r>
              <a:rPr lang="en-US" sz="1800" dirty="0"/>
              <a:t> </a:t>
            </a:r>
            <a:r>
              <a:rPr lang="en-US" sz="1800" dirty="0" err="1"/>
              <a:t>tietoa</a:t>
            </a:r>
            <a:r>
              <a:rPr lang="en-US" sz="1800" dirty="0"/>
              <a:t> </a:t>
            </a:r>
            <a:r>
              <a:rPr lang="en-US" sz="1800" dirty="0" err="1"/>
              <a:t>esimerkiksi</a:t>
            </a:r>
            <a:r>
              <a:rPr lang="en-US" sz="1800" dirty="0"/>
              <a:t> </a:t>
            </a:r>
            <a:r>
              <a:rPr lang="en-US" sz="1800" dirty="0" err="1"/>
              <a:t>uusista</a:t>
            </a:r>
            <a:r>
              <a:rPr lang="en-US" sz="1800" dirty="0"/>
              <a:t> </a:t>
            </a:r>
            <a:r>
              <a:rPr lang="en-US" sz="1800" dirty="0" err="1"/>
              <a:t>aineista</a:t>
            </a:r>
            <a:r>
              <a:rPr lang="en-US" sz="1800" dirty="0"/>
              <a:t> </a:t>
            </a:r>
            <a:r>
              <a:rPr lang="en-US" sz="1800" dirty="0" err="1"/>
              <a:t>ja</a:t>
            </a:r>
            <a:r>
              <a:rPr lang="en-US" sz="1800" dirty="0"/>
              <a:t> </a:t>
            </a:r>
            <a:r>
              <a:rPr lang="en-US" sz="1800" dirty="0" err="1"/>
              <a:t>päihteiden</a:t>
            </a:r>
            <a:r>
              <a:rPr lang="en-US" sz="1800" dirty="0"/>
              <a:t> </a:t>
            </a:r>
            <a:r>
              <a:rPr lang="en-US" sz="1800" dirty="0" err="1"/>
              <a:t>käytön</a:t>
            </a:r>
            <a:r>
              <a:rPr lang="en-US" sz="1800" dirty="0"/>
              <a:t> </a:t>
            </a:r>
            <a:r>
              <a:rPr lang="en-US" sz="1800" dirty="0" err="1"/>
              <a:t>trendimuutoksista</a:t>
            </a:r>
            <a:r>
              <a:rPr lang="en-US" sz="1800" dirty="0"/>
              <a:t>. </a:t>
            </a:r>
            <a:endParaRPr lang="fi-FI" sz="1800" dirty="0"/>
          </a:p>
          <a:p>
            <a:r>
              <a:rPr lang="fi-FI" sz="2400" dirty="0"/>
              <a:t>Päihdetyön toimintaryhmät </a:t>
            </a:r>
            <a:r>
              <a:rPr lang="fi-FI" sz="1800" dirty="0"/>
              <a:t>(Helsinki (1), Turku (1), Rovaniemi (1), Tampereella, Savo-Karjalassa ja Länsi-Suomessa Facebook-ryhmät)</a:t>
            </a:r>
          </a:p>
          <a:p>
            <a:r>
              <a:rPr lang="fi-FI" sz="2400" dirty="0"/>
              <a:t>Jatkokoulutukset</a:t>
            </a:r>
            <a:r>
              <a:rPr lang="fi-FI" sz="3200" dirty="0"/>
              <a:t> </a:t>
            </a:r>
            <a:r>
              <a:rPr lang="fi-FI" sz="1800" dirty="0"/>
              <a:t>(7 x 2 koulutusta 2018)</a:t>
            </a:r>
          </a:p>
          <a:p>
            <a:r>
              <a:rPr lang="fi-FI" sz="2400" dirty="0"/>
              <a:t>Vuorovuosin: Kamavapaat ja kouluttajakoulutus</a:t>
            </a:r>
          </a:p>
          <a:p>
            <a:r>
              <a:rPr lang="fi-FI" sz="2400" dirty="0"/>
              <a:t>Yhteistyöverkostot: </a:t>
            </a:r>
            <a:r>
              <a:rPr lang="fi-FI" sz="1800" dirty="0"/>
              <a:t>Ehyt ry, A-klinikkasäätiö, Music </a:t>
            </a:r>
            <a:r>
              <a:rPr lang="fi-FI" sz="1800" dirty="0" err="1"/>
              <a:t>Against</a:t>
            </a:r>
            <a:r>
              <a:rPr lang="fi-FI" sz="1800" dirty="0"/>
              <a:t> </a:t>
            </a:r>
            <a:r>
              <a:rPr lang="fi-FI" sz="1800" dirty="0" err="1"/>
              <a:t>Drugs</a:t>
            </a:r>
            <a:r>
              <a:rPr lang="fi-FI" sz="1800" dirty="0"/>
              <a:t> ry, </a:t>
            </a:r>
            <a:r>
              <a:rPr lang="fi-FI" sz="1800" dirty="0" err="1"/>
              <a:t>Youth</a:t>
            </a:r>
            <a:r>
              <a:rPr lang="fi-FI" sz="1800" dirty="0"/>
              <a:t> </a:t>
            </a:r>
            <a:r>
              <a:rPr lang="fi-FI" sz="1800" dirty="0" err="1"/>
              <a:t>Against</a:t>
            </a:r>
            <a:r>
              <a:rPr lang="fi-FI" sz="1800" dirty="0"/>
              <a:t> </a:t>
            </a:r>
            <a:r>
              <a:rPr lang="fi-FI" sz="1800" dirty="0" err="1"/>
              <a:t>Drugs</a:t>
            </a:r>
            <a:r>
              <a:rPr lang="fi-FI" sz="1800" dirty="0"/>
              <a:t> ry</a:t>
            </a:r>
          </a:p>
          <a:p>
            <a:r>
              <a:rPr lang="fi-FI" sz="2400" dirty="0"/>
              <a:t>Aineistotuotantoa: </a:t>
            </a:r>
            <a:r>
              <a:rPr lang="fi-FI" sz="1800" dirty="0"/>
              <a:t>huumetaulukko, kouluaineistot, teemaillat, peruskurssit, esitteet, julisteet, pelit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084971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4" y="74067"/>
            <a:ext cx="7705726" cy="1371600"/>
          </a:xfrm>
        </p:spPr>
        <p:txBody>
          <a:bodyPr/>
          <a:lstStyle/>
          <a:p>
            <a:r>
              <a:rPr lang="fi-FI" b="1" dirty="0"/>
              <a:t>Ajankohtaista: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91" y="1587617"/>
            <a:ext cx="9680575" cy="4749800"/>
          </a:xfrm>
        </p:spPr>
        <p:txBody>
          <a:bodyPr/>
          <a:lstStyle/>
          <a:p>
            <a:r>
              <a:rPr lang="fi-FI" sz="2400" dirty="0"/>
              <a:t>Nuorten alkoholin käytön aloitus myöhentyy</a:t>
            </a:r>
          </a:p>
          <a:p>
            <a:r>
              <a:rPr lang="fi-FI" sz="2400" dirty="0"/>
              <a:t>Ikäihmisten alkoholin käytön lopetus myöhentyy</a:t>
            </a:r>
          </a:p>
          <a:p>
            <a:r>
              <a:rPr lang="fi-FI" sz="2400" dirty="0"/>
              <a:t>Nuuska ja sähkötupakka yleistyvät</a:t>
            </a:r>
          </a:p>
          <a:p>
            <a:r>
              <a:rPr lang="fi-FI" sz="2400" dirty="0"/>
              <a:t>Jatkuvasti muuttuva päihdekenttä (muuntohuumeet, tutkimuskemikaalit) luovat loputonta päivitystarvetta aineistoille ja kouluttajien lisäkoulutukselle</a:t>
            </a:r>
          </a:p>
          <a:p>
            <a:r>
              <a:rPr lang="fi-FI" sz="2400" dirty="0"/>
              <a:t>Aineiden myynti lisääntyy netissä (Tor-verkko)</a:t>
            </a:r>
          </a:p>
          <a:p>
            <a:r>
              <a:rPr lang="fi-FI" sz="2400" dirty="0"/>
              <a:t>Päihdetyön erot suuria piireittäin</a:t>
            </a:r>
          </a:p>
          <a:p>
            <a:r>
              <a:rPr lang="fi-FI" sz="2400" dirty="0"/>
              <a:t>EPT-viikko, vko 45 marraskuussa. Julisteita saatavilla piireissä, ja EPT-viikon tapahtumia osastoissa.</a:t>
            </a:r>
            <a:br>
              <a:rPr lang="fi-FI" sz="2400" dirty="0"/>
            </a:br>
            <a:r>
              <a:rPr lang="fi-FI" sz="2400" dirty="0"/>
              <a:t>2019 teemana kannabis.</a:t>
            </a:r>
          </a:p>
        </p:txBody>
      </p:sp>
    </p:spTree>
    <p:extLst>
      <p:ext uri="{BB962C8B-B14F-4D97-AF65-F5344CB8AC3E}">
        <p14:creationId xmlns:p14="http://schemas.microsoft.com/office/powerpoint/2010/main" val="2294073011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689</Words>
  <Application>Microsoft Office PowerPoint</Application>
  <PresentationFormat>Mukautettu</PresentationFormat>
  <Paragraphs>143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Verdana</vt:lpstr>
      <vt:lpstr>Oletusrakenne</vt:lpstr>
      <vt:lpstr>1_Oletusrakenne</vt:lpstr>
      <vt:lpstr>2_Oletusrakenne</vt:lpstr>
      <vt:lpstr>Päihdetyön ohjelma</vt:lpstr>
      <vt:lpstr>Ohjelman ydin</vt:lpstr>
      <vt:lpstr>PÄIHDENEUVOJAKURSSI / VARHAISEN PUUTTUMISEN KURSSI</vt:lpstr>
      <vt:lpstr>PowerPoint-esitys</vt:lpstr>
      <vt:lpstr>Ehkäisevä työ:</vt:lpstr>
      <vt:lpstr>Ohjaava ja tukeva päihdetyö</vt:lpstr>
      <vt:lpstr>Päihdetyö festareilla:</vt:lpstr>
      <vt:lpstr>Muut toiminnat:</vt:lpstr>
      <vt:lpstr>Ajankohtaista:</vt:lpstr>
      <vt:lpstr>Mukaan toimintaan!</vt:lpstr>
      <vt:lpstr>Lisätietoja:</vt:lpstr>
      <vt:lpstr>PowerPoint-esitys</vt:lpstr>
      <vt:lpstr>PowerPoint-esitys</vt:lpstr>
    </vt:vector>
  </TitlesOfParts>
  <Company>Suomen Punainen 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Åker</dc:creator>
  <cp:lastModifiedBy>Laitila Kati</cp:lastModifiedBy>
  <cp:revision>235</cp:revision>
  <cp:lastPrinted>2014-02-21T14:32:34Z</cp:lastPrinted>
  <dcterms:created xsi:type="dcterms:W3CDTF">2003-09-22T11:50:51Z</dcterms:created>
  <dcterms:modified xsi:type="dcterms:W3CDTF">2019-04-09T05:13:31Z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-45389169</vt:i4>
  </property>
  <property fmtid="{D5CDD505-2E9C-101B-9397-08002B2CF9AE}" pid="3" name="_NewReviewCycle">
    <vt:lpwstr/>
  </property>
  <property fmtid="{D5CDD505-2E9C-101B-9397-08002B2CF9AE}" pid="4" name="_EmailSubject">
    <vt:lpwstr>Entäs tämä versio?</vt:lpwstr>
  </property>
  <property fmtid="{D5CDD505-2E9C-101B-9397-08002B2CF9AE}" pid="5" name="_AuthorEmail">
    <vt:lpwstr>Sanna.Rasanen@redcross.fi</vt:lpwstr>
  </property>
  <property fmtid="{D5CDD505-2E9C-101B-9397-08002B2CF9AE}" pid="6" name="_AuthorEmailDisplayName">
    <vt:lpwstr>Räsänen Sanna</vt:lpwstr>
  </property>
  <property fmtid="{D5CDD505-2E9C-101B-9397-08002B2CF9AE}" pid="7" name="_PreviousAdHocReviewCycleID">
    <vt:i4>-1454512809</vt:i4>
  </property>
</Properties>
</file>