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sldIdLst>
    <p:sldId id="258" r:id="rId2"/>
    <p:sldId id="259" r:id="rId3"/>
    <p:sldId id="260" r:id="rId4"/>
    <p:sldId id="262" r:id="rId5"/>
    <p:sldId id="263" r:id="rId6"/>
    <p:sldId id="264" r:id="rId7"/>
    <p:sldId id="261" r:id="rId8"/>
    <p:sldId id="267" r:id="rId9"/>
    <p:sldId id="265" r:id="rId10"/>
    <p:sldId id="268" r:id="rId11"/>
    <p:sldId id="269" r:id="rId12"/>
    <p:sldId id="266" r:id="rId13"/>
    <p:sldId id="270" r:id="rId14"/>
    <p:sldId id="271" r:id="rId15"/>
    <p:sldId id="272" r:id="rId16"/>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76937" autoAdjust="0"/>
  </p:normalViewPr>
  <p:slideViewPr>
    <p:cSldViewPr>
      <p:cViewPr varScale="1">
        <p:scale>
          <a:sx n="52" d="100"/>
          <a:sy n="52" d="100"/>
        </p:scale>
        <p:origin x="-18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dirty="0"/>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8F924E-9890-4178-B2ED-7E61598F106B}" type="datetimeFigureOut">
              <a:rPr lang="fi-FI" smtClean="0"/>
              <a:pPr/>
              <a:t>10.2.2015</a:t>
            </a:fld>
            <a:endParaRPr lang="fi-FI" dirty="0"/>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dirty="0"/>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CD104A-1C47-4098-ADBA-49A593C48BA8}" type="slidenum">
              <a:rPr lang="fi-FI" smtClean="0"/>
              <a:pPr/>
              <a:t>‹#›</a:t>
            </a:fld>
            <a:endParaRPr lang="fi-FI"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Jopa</a:t>
            </a:r>
            <a:r>
              <a:rPr lang="fi-FI" baseline="0" dirty="0" smtClean="0"/>
              <a:t> hallituksen esityksessä Eduskunnalle ehdotetaan, että puhalluttaminen jätettäisiin ammattitestauksen ulkopuolelle. Testi voidaan varmentaa ammattilaisen toimesta. http://www.finlex.fi/fi/esitykset/he/2000/20000075 Tämä ei kuitenkaan päätynyt varsinaiseen lakiin?</a:t>
            </a:r>
          </a:p>
          <a:p>
            <a:r>
              <a:rPr lang="fi-FI" sz="1200" b="0" i="0" kern="1200" dirty="0" smtClean="0">
                <a:solidFill>
                  <a:schemeClr val="tx1"/>
                </a:solidFill>
                <a:latin typeface="+mn-lt"/>
                <a:ea typeface="+mn-ea"/>
                <a:cs typeface="+mn-cs"/>
              </a:rPr>
              <a:t>Testin voi tehdä terveydenhuollon ammattihenkilö tai alkometrin käyttöön koulutettu, tehtävään nimetty henkilö. Mittarin tulee olla ammattikäyttöön tarkoitettu. </a:t>
            </a:r>
            <a:r>
              <a:rPr lang="fi-FI" sz="1200" b="0" i="0" kern="1200" smtClean="0">
                <a:solidFill>
                  <a:schemeClr val="tx1"/>
                </a:solidFill>
                <a:latin typeface="+mn-lt"/>
                <a:ea typeface="+mn-ea"/>
                <a:cs typeface="+mn-cs"/>
              </a:rPr>
              <a:t>Esimies voi pyytää työntekijää puhaltamaan alkometriin, mielellään todistajan läsnä ollessa.</a:t>
            </a:r>
            <a:endParaRPr lang="fi-FI" baseline="0" dirty="0" smtClean="0"/>
          </a:p>
          <a:p>
            <a:r>
              <a:rPr lang="fi-FI" sz="1200" b="0" i="0" kern="1200" dirty="0" smtClean="0">
                <a:solidFill>
                  <a:schemeClr val="tx1"/>
                </a:solidFill>
                <a:latin typeface="+mn-lt"/>
                <a:ea typeface="+mn-ea"/>
                <a:cs typeface="+mn-cs"/>
              </a:rPr>
              <a:t>Työnantaja voidaan tuomita yksityisyyden suojasta annetun lain rikkomisesta sakkoon, jos se tahallaan tai huolimattomuudesta käyttää muita kuin terveydenhuollon ammattihenkilöitä, asianomaisen laboratoriokoulutuksen saaneita henkilöitä sekä terveydenhuollon palveluita alkoholitestin suorittamiseen. Sanamuodon mukaan pykälään voitaisiin rinnastaa myös puhallustestit, mutta käytännössä tilanne lienee toinen…</a:t>
            </a:r>
            <a:endParaRPr lang="fi-FI" dirty="0"/>
          </a:p>
        </p:txBody>
      </p:sp>
      <p:sp>
        <p:nvSpPr>
          <p:cNvPr id="4" name="Dian numeron paikkamerkki 3"/>
          <p:cNvSpPr>
            <a:spLocks noGrp="1"/>
          </p:cNvSpPr>
          <p:nvPr>
            <p:ph type="sldNum" sz="quarter" idx="10"/>
          </p:nvPr>
        </p:nvSpPr>
        <p:spPr/>
        <p:txBody>
          <a:bodyPr/>
          <a:lstStyle/>
          <a:p>
            <a:fld id="{8BCD104A-1C47-4098-ADBA-49A593C48BA8}" type="slidenum">
              <a:rPr lang="fi-FI" smtClean="0"/>
              <a:pPr/>
              <a:t>12</a:t>
            </a:fld>
            <a:endParaRPr lang="fi-FI"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153988" y="1404938"/>
            <a:ext cx="8831262" cy="4632325"/>
          </a:xfrm>
          <a:prstGeom prst="rect">
            <a:avLst/>
          </a:prstGeom>
          <a:solidFill>
            <a:schemeClr val="accent1"/>
          </a:solidFill>
          <a:ln w="9525">
            <a:noFill/>
            <a:miter lim="800000"/>
            <a:headEnd/>
            <a:tailEnd/>
          </a:ln>
          <a:effectLst/>
        </p:spPr>
        <p:txBody>
          <a:bodyPr wrap="none" anchor="ctr"/>
          <a:lstStyle/>
          <a:p>
            <a:pPr>
              <a:defRPr/>
            </a:pPr>
            <a:endParaRPr lang="fi-FI" dirty="0"/>
          </a:p>
        </p:txBody>
      </p:sp>
      <p:sp>
        <p:nvSpPr>
          <p:cNvPr id="5" name="Rectangle 5"/>
          <p:cNvSpPr>
            <a:spLocks noChangeArrowheads="1"/>
          </p:cNvSpPr>
          <p:nvPr userDrawn="1"/>
        </p:nvSpPr>
        <p:spPr bwMode="auto">
          <a:xfrm>
            <a:off x="153988" y="6200775"/>
            <a:ext cx="8831262" cy="484188"/>
          </a:xfrm>
          <a:prstGeom prst="rect">
            <a:avLst/>
          </a:prstGeom>
          <a:solidFill>
            <a:schemeClr val="accent1"/>
          </a:solidFill>
          <a:ln w="9525">
            <a:noFill/>
            <a:miter lim="800000"/>
            <a:headEnd/>
            <a:tailEnd/>
          </a:ln>
          <a:effectLst/>
        </p:spPr>
        <p:txBody>
          <a:bodyPr wrap="none" anchor="ctr"/>
          <a:lstStyle/>
          <a:p>
            <a:pPr>
              <a:defRPr/>
            </a:pPr>
            <a:endParaRPr lang="fi-FI" dirty="0"/>
          </a:p>
        </p:txBody>
      </p:sp>
      <p:sp>
        <p:nvSpPr>
          <p:cNvPr id="6" name="Text Box 6"/>
          <p:cNvSpPr txBox="1">
            <a:spLocks noChangeArrowheads="1"/>
          </p:cNvSpPr>
          <p:nvPr userDrawn="1"/>
        </p:nvSpPr>
        <p:spPr bwMode="auto">
          <a:xfrm>
            <a:off x="569913" y="6288088"/>
            <a:ext cx="1582737" cy="315912"/>
          </a:xfrm>
          <a:prstGeom prst="rect">
            <a:avLst/>
          </a:prstGeom>
          <a:noFill/>
          <a:ln w="9525">
            <a:noFill/>
            <a:miter lim="800000"/>
            <a:headEnd/>
            <a:tailEnd/>
          </a:ln>
          <a:effectLst/>
        </p:spPr>
        <p:txBody>
          <a:bodyPr wrap="none" lIns="91220" tIns="45609" rIns="91220" bIns="45609">
            <a:spAutoFit/>
          </a:bodyPr>
          <a:lstStyle/>
          <a:p>
            <a:pPr defTabSz="912813">
              <a:defRPr/>
            </a:pPr>
            <a:r>
              <a:rPr lang="fi-FI" sz="1400" b="1" dirty="0">
                <a:solidFill>
                  <a:schemeClr val="bg1"/>
                </a:solidFill>
                <a:latin typeface="Verdana" pitchFamily="34" charset="0"/>
              </a:rPr>
              <a:t>TULE MUKAAN</a:t>
            </a:r>
          </a:p>
        </p:txBody>
      </p:sp>
      <p:sp>
        <p:nvSpPr>
          <p:cNvPr id="7" name="Text Box 7"/>
          <p:cNvSpPr txBox="1">
            <a:spLocks noChangeArrowheads="1"/>
          </p:cNvSpPr>
          <p:nvPr userDrawn="1"/>
        </p:nvSpPr>
        <p:spPr bwMode="auto">
          <a:xfrm>
            <a:off x="5937250" y="6340475"/>
            <a:ext cx="2546350" cy="238125"/>
          </a:xfrm>
          <a:prstGeom prst="rect">
            <a:avLst/>
          </a:prstGeom>
          <a:noFill/>
          <a:ln w="9525">
            <a:noFill/>
            <a:miter lim="800000"/>
            <a:headEnd/>
            <a:tailEnd/>
          </a:ln>
          <a:effectLst/>
        </p:spPr>
        <p:txBody>
          <a:bodyPr wrap="none" lIns="84027" tIns="42013" rIns="84027" bIns="42013">
            <a:spAutoFit/>
          </a:bodyPr>
          <a:lstStyle/>
          <a:p>
            <a:pPr algn="r" defTabSz="839788">
              <a:defRPr/>
            </a:pPr>
            <a:r>
              <a:rPr lang="fi-FI" sz="1000" dirty="0">
                <a:solidFill>
                  <a:schemeClr val="bg1"/>
                </a:solidFill>
                <a:latin typeface="Verdana" pitchFamily="34" charset="0"/>
              </a:rPr>
              <a:t>Suomen Punainen Risti / Päihdetyö </a:t>
            </a:r>
          </a:p>
        </p:txBody>
      </p:sp>
      <p:pic>
        <p:nvPicPr>
          <p:cNvPr id="8" name="Picture 8" descr="PR_pun"/>
          <p:cNvPicPr>
            <a:picLocks noChangeAspect="1" noChangeArrowheads="1"/>
          </p:cNvPicPr>
          <p:nvPr userDrawn="1"/>
        </p:nvPicPr>
        <p:blipFill>
          <a:blip r:embed="rId2" cstate="print"/>
          <a:srcRect/>
          <a:stretch>
            <a:fillRect/>
          </a:stretch>
        </p:blipFill>
        <p:spPr bwMode="auto">
          <a:xfrm>
            <a:off x="7477125" y="484188"/>
            <a:ext cx="1495425" cy="487362"/>
          </a:xfrm>
          <a:prstGeom prst="rect">
            <a:avLst/>
          </a:prstGeom>
          <a:noFill/>
          <a:ln w="9525">
            <a:noFill/>
            <a:miter lim="800000"/>
            <a:headEnd/>
            <a:tailEnd/>
          </a:ln>
        </p:spPr>
      </p:pic>
      <p:sp>
        <p:nvSpPr>
          <p:cNvPr id="5123" name="Rectangle 3"/>
          <p:cNvSpPr>
            <a:spLocks noGrp="1" noChangeArrowheads="1"/>
          </p:cNvSpPr>
          <p:nvPr>
            <p:ph type="subTitle" idx="1"/>
          </p:nvPr>
        </p:nvSpPr>
        <p:spPr>
          <a:xfrm>
            <a:off x="423863" y="3919538"/>
            <a:ext cx="7772400" cy="1751012"/>
          </a:xfrm>
        </p:spPr>
        <p:txBody>
          <a:bodyPr/>
          <a:lstStyle>
            <a:lvl1pPr marL="0" indent="0">
              <a:buFont typeface="Times" pitchFamily="18" charset="0"/>
              <a:buNone/>
              <a:defRPr sz="2600">
                <a:solidFill>
                  <a:schemeClr val="bg1"/>
                </a:solidFill>
              </a:defRPr>
            </a:lvl1pPr>
          </a:lstStyle>
          <a:p>
            <a:r>
              <a:rPr lang="fi-FI"/>
              <a:t>Click to edit Master subtitle style</a:t>
            </a:r>
          </a:p>
        </p:txBody>
      </p:sp>
      <p:sp>
        <p:nvSpPr>
          <p:cNvPr id="5124" name="Rectangle 4"/>
          <p:cNvSpPr>
            <a:spLocks noGrp="1" noChangeArrowheads="1"/>
          </p:cNvSpPr>
          <p:nvPr>
            <p:ph type="ctrTitle" sz="quarter"/>
          </p:nvPr>
        </p:nvSpPr>
        <p:spPr>
          <a:xfrm>
            <a:off x="417513" y="2284413"/>
            <a:ext cx="7772400" cy="1470025"/>
          </a:xfrm>
        </p:spPr>
        <p:txBody>
          <a:bodyPr lIns="80147" tIns="40074" rIns="80147" bIns="40074"/>
          <a:lstStyle>
            <a:lvl1pPr>
              <a:lnSpc>
                <a:spcPts val="4388"/>
              </a:lnSpc>
              <a:defRPr sz="3500" b="1">
                <a:solidFill>
                  <a:schemeClr val="accent2"/>
                </a:solidFill>
              </a:defRPr>
            </a:lvl1pPr>
          </a:lstStyle>
          <a:p>
            <a:r>
              <a:rPr lang="fi-FI"/>
              <a:t>Click to edit Master title style</a:t>
            </a:r>
          </a:p>
        </p:txBody>
      </p:sp>
    </p:spTree>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45275" y="209550"/>
            <a:ext cx="2068513" cy="582771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34975" y="209550"/>
            <a:ext cx="6057900" cy="582771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34975" y="1728788"/>
            <a:ext cx="4062413"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9788" y="1728788"/>
            <a:ext cx="4064000"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dirty="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Tree>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153988" y="6200775"/>
            <a:ext cx="8831262" cy="484188"/>
          </a:xfrm>
          <a:prstGeom prst="rect">
            <a:avLst/>
          </a:prstGeom>
          <a:solidFill>
            <a:schemeClr val="accent1"/>
          </a:solidFill>
          <a:ln w="9525">
            <a:noFill/>
            <a:miter lim="800000"/>
            <a:headEnd/>
            <a:tailEnd/>
          </a:ln>
          <a:effectLst/>
        </p:spPr>
        <p:txBody>
          <a:bodyPr wrap="none" anchor="ctr"/>
          <a:lstStyle/>
          <a:p>
            <a:pPr>
              <a:defRPr/>
            </a:pPr>
            <a:endParaRPr lang="fi-FI" dirty="0"/>
          </a:p>
        </p:txBody>
      </p:sp>
      <p:sp>
        <p:nvSpPr>
          <p:cNvPr id="1027" name="Rectangle 3"/>
          <p:cNvSpPr>
            <a:spLocks noGrp="1" noChangeArrowheads="1"/>
          </p:cNvSpPr>
          <p:nvPr>
            <p:ph type="title"/>
          </p:nvPr>
        </p:nvSpPr>
        <p:spPr bwMode="auto">
          <a:xfrm>
            <a:off x="473075" y="209550"/>
            <a:ext cx="6588125" cy="1243013"/>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fi-FI" smtClean="0"/>
              <a:t>Click to edit Master title style</a:t>
            </a:r>
          </a:p>
        </p:txBody>
      </p:sp>
      <p:sp>
        <p:nvSpPr>
          <p:cNvPr id="1028" name="Rectangle 4"/>
          <p:cNvSpPr>
            <a:spLocks noGrp="1" noChangeArrowheads="1"/>
          </p:cNvSpPr>
          <p:nvPr>
            <p:ph type="body" idx="1"/>
          </p:nvPr>
        </p:nvSpPr>
        <p:spPr bwMode="auto">
          <a:xfrm>
            <a:off x="434975" y="1728788"/>
            <a:ext cx="8278813" cy="4308475"/>
          </a:xfrm>
          <a:prstGeom prst="rect">
            <a:avLst/>
          </a:prstGeom>
          <a:noFill/>
          <a:ln w="9525">
            <a:noFill/>
            <a:miter lim="800000"/>
            <a:headEnd/>
            <a:tailEnd/>
          </a:ln>
        </p:spPr>
        <p:txBody>
          <a:bodyPr vert="horz" wrap="square" lIns="91220" tIns="45609" rIns="91220" bIns="45609"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
        <p:nvSpPr>
          <p:cNvPr id="4101" name="Rectangle 5"/>
          <p:cNvSpPr>
            <a:spLocks noGrp="1" noChangeArrowheads="1"/>
          </p:cNvSpPr>
          <p:nvPr>
            <p:ph type="dt" sz="half" idx="2"/>
          </p:nvPr>
        </p:nvSpPr>
        <p:spPr bwMode="auto">
          <a:xfrm>
            <a:off x="4725988" y="6354763"/>
            <a:ext cx="1903412" cy="457200"/>
          </a:xfrm>
          <a:prstGeom prst="rect">
            <a:avLst/>
          </a:prstGeom>
          <a:noFill/>
          <a:ln w="9525">
            <a:noFill/>
            <a:miter lim="800000"/>
            <a:headEnd/>
            <a:tailEnd/>
          </a:ln>
          <a:effectLst/>
        </p:spPr>
        <p:txBody>
          <a:bodyPr vert="horz" wrap="square" lIns="91220" tIns="45609" rIns="91220" bIns="45609" numCol="1" anchor="t" anchorCtr="0" compatLnSpc="1">
            <a:prstTxWarp prst="textNoShape">
              <a:avLst/>
            </a:prstTxWarp>
          </a:bodyPr>
          <a:lstStyle>
            <a:lvl1pPr>
              <a:defRPr sz="1000">
                <a:solidFill>
                  <a:schemeClr val="bg1"/>
                </a:solidFill>
                <a:latin typeface="Verdana" pitchFamily="34" charset="0"/>
              </a:defRPr>
            </a:lvl1pPr>
          </a:lstStyle>
          <a:p>
            <a:pPr>
              <a:defRPr/>
            </a:pPr>
            <a:endParaRPr lang="en-US" dirty="0"/>
          </a:p>
        </p:txBody>
      </p:sp>
      <p:sp>
        <p:nvSpPr>
          <p:cNvPr id="4102" name="Text Box 6"/>
          <p:cNvSpPr txBox="1">
            <a:spLocks noChangeArrowheads="1"/>
          </p:cNvSpPr>
          <p:nvPr userDrawn="1"/>
        </p:nvSpPr>
        <p:spPr bwMode="auto">
          <a:xfrm>
            <a:off x="569913" y="6288088"/>
            <a:ext cx="179387" cy="315912"/>
          </a:xfrm>
          <a:prstGeom prst="rect">
            <a:avLst/>
          </a:prstGeom>
          <a:noFill/>
          <a:ln w="9525">
            <a:noFill/>
            <a:miter lim="800000"/>
            <a:headEnd/>
            <a:tailEnd/>
          </a:ln>
          <a:effectLst/>
        </p:spPr>
        <p:txBody>
          <a:bodyPr wrap="none" lIns="91220" tIns="45609" rIns="91220" bIns="45609">
            <a:spAutoFit/>
          </a:bodyPr>
          <a:lstStyle/>
          <a:p>
            <a:pPr defTabSz="912813">
              <a:defRPr/>
            </a:pPr>
            <a:endParaRPr lang="fi-FI" sz="1400" b="1" dirty="0">
              <a:solidFill>
                <a:schemeClr val="bg1"/>
              </a:solidFill>
              <a:latin typeface="Verdana" pitchFamily="34" charset="0"/>
            </a:endParaRPr>
          </a:p>
        </p:txBody>
      </p:sp>
      <p:pic>
        <p:nvPicPr>
          <p:cNvPr id="1031" name="Picture 7" descr="PR_pun"/>
          <p:cNvPicPr>
            <a:picLocks noChangeAspect="1" noChangeArrowheads="1"/>
          </p:cNvPicPr>
          <p:nvPr userDrawn="1"/>
        </p:nvPicPr>
        <p:blipFill>
          <a:blip r:embed="rId13" cstate="print"/>
          <a:srcRect/>
          <a:stretch>
            <a:fillRect/>
          </a:stretch>
        </p:blipFill>
        <p:spPr bwMode="auto">
          <a:xfrm>
            <a:off x="7477125" y="484188"/>
            <a:ext cx="1495425" cy="487362"/>
          </a:xfrm>
          <a:prstGeom prst="rect">
            <a:avLst/>
          </a:prstGeom>
          <a:noFill/>
          <a:ln w="9525">
            <a:noFill/>
            <a:miter lim="800000"/>
            <a:headEnd/>
            <a:tailEnd/>
          </a:ln>
        </p:spPr>
      </p:pic>
      <p:sp>
        <p:nvSpPr>
          <p:cNvPr id="4104" name="Text Box 8"/>
          <p:cNvSpPr txBox="1">
            <a:spLocks noChangeArrowheads="1"/>
          </p:cNvSpPr>
          <p:nvPr userDrawn="1"/>
        </p:nvSpPr>
        <p:spPr bwMode="auto">
          <a:xfrm>
            <a:off x="6038850" y="6340475"/>
            <a:ext cx="2444750" cy="238125"/>
          </a:xfrm>
          <a:prstGeom prst="rect">
            <a:avLst/>
          </a:prstGeom>
          <a:noFill/>
          <a:ln w="9525">
            <a:noFill/>
            <a:miter lim="800000"/>
            <a:headEnd/>
            <a:tailEnd/>
          </a:ln>
          <a:effectLst/>
        </p:spPr>
        <p:txBody>
          <a:bodyPr wrap="none" lIns="84027" tIns="42013" rIns="84027" bIns="42013">
            <a:spAutoFit/>
          </a:bodyPr>
          <a:lstStyle/>
          <a:p>
            <a:pPr algn="r" defTabSz="839788">
              <a:defRPr/>
            </a:pPr>
            <a:r>
              <a:rPr lang="fi-FI" sz="1000" dirty="0">
                <a:solidFill>
                  <a:schemeClr val="bg1"/>
                </a:solidFill>
                <a:latin typeface="Verdana" pitchFamily="34" charset="0"/>
              </a:rPr>
              <a:t>Suomen Punainen Risti / Päihdetyö</a:t>
            </a:r>
          </a:p>
        </p:txBody>
      </p:sp>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cover dir="r"/>
  </p:transition>
  <p:txStyles>
    <p:titleStyle>
      <a:lvl1pPr algn="l" defTabSz="912813" rtl="0" eaLnBrk="0" fontAlgn="base" hangingPunct="0">
        <a:spcBef>
          <a:spcPct val="0"/>
        </a:spcBef>
        <a:spcAft>
          <a:spcPct val="0"/>
        </a:spcAft>
        <a:defRPr sz="2800">
          <a:solidFill>
            <a:schemeClr val="tx2"/>
          </a:solidFill>
          <a:latin typeface="+mj-lt"/>
          <a:ea typeface="+mj-ea"/>
          <a:cs typeface="+mj-cs"/>
        </a:defRPr>
      </a:lvl1pPr>
      <a:lvl2pPr algn="l" defTabSz="912813" rtl="0" eaLnBrk="0" fontAlgn="base" hangingPunct="0">
        <a:spcBef>
          <a:spcPct val="0"/>
        </a:spcBef>
        <a:spcAft>
          <a:spcPct val="0"/>
        </a:spcAft>
        <a:defRPr sz="2800">
          <a:solidFill>
            <a:schemeClr val="tx2"/>
          </a:solidFill>
          <a:latin typeface="Verdana" pitchFamily="34" charset="0"/>
        </a:defRPr>
      </a:lvl2pPr>
      <a:lvl3pPr algn="l" defTabSz="912813" rtl="0" eaLnBrk="0" fontAlgn="base" hangingPunct="0">
        <a:spcBef>
          <a:spcPct val="0"/>
        </a:spcBef>
        <a:spcAft>
          <a:spcPct val="0"/>
        </a:spcAft>
        <a:defRPr sz="2800">
          <a:solidFill>
            <a:schemeClr val="tx2"/>
          </a:solidFill>
          <a:latin typeface="Verdana" pitchFamily="34" charset="0"/>
        </a:defRPr>
      </a:lvl3pPr>
      <a:lvl4pPr algn="l" defTabSz="912813" rtl="0" eaLnBrk="0" fontAlgn="base" hangingPunct="0">
        <a:spcBef>
          <a:spcPct val="0"/>
        </a:spcBef>
        <a:spcAft>
          <a:spcPct val="0"/>
        </a:spcAft>
        <a:defRPr sz="2800">
          <a:solidFill>
            <a:schemeClr val="tx2"/>
          </a:solidFill>
          <a:latin typeface="Verdana" pitchFamily="34" charset="0"/>
        </a:defRPr>
      </a:lvl4pPr>
      <a:lvl5pPr algn="l" defTabSz="912813" rtl="0" eaLnBrk="0" fontAlgn="base" hangingPunct="0">
        <a:spcBef>
          <a:spcPct val="0"/>
        </a:spcBef>
        <a:spcAft>
          <a:spcPct val="0"/>
        </a:spcAft>
        <a:defRPr sz="2800">
          <a:solidFill>
            <a:schemeClr val="tx2"/>
          </a:solidFill>
          <a:latin typeface="Verdana" pitchFamily="34" charset="0"/>
        </a:defRPr>
      </a:lvl5pPr>
      <a:lvl6pPr marL="457200" algn="l" defTabSz="912813" rtl="0" fontAlgn="base">
        <a:spcBef>
          <a:spcPct val="0"/>
        </a:spcBef>
        <a:spcAft>
          <a:spcPct val="0"/>
        </a:spcAft>
        <a:defRPr sz="2800">
          <a:solidFill>
            <a:schemeClr val="tx2"/>
          </a:solidFill>
          <a:latin typeface="Verdana" pitchFamily="34" charset="0"/>
        </a:defRPr>
      </a:lvl6pPr>
      <a:lvl7pPr marL="914400" algn="l" defTabSz="912813" rtl="0" fontAlgn="base">
        <a:spcBef>
          <a:spcPct val="0"/>
        </a:spcBef>
        <a:spcAft>
          <a:spcPct val="0"/>
        </a:spcAft>
        <a:defRPr sz="2800">
          <a:solidFill>
            <a:schemeClr val="tx2"/>
          </a:solidFill>
          <a:latin typeface="Verdana" pitchFamily="34" charset="0"/>
        </a:defRPr>
      </a:lvl7pPr>
      <a:lvl8pPr marL="1371600" algn="l" defTabSz="912813" rtl="0" fontAlgn="base">
        <a:spcBef>
          <a:spcPct val="0"/>
        </a:spcBef>
        <a:spcAft>
          <a:spcPct val="0"/>
        </a:spcAft>
        <a:defRPr sz="2800">
          <a:solidFill>
            <a:schemeClr val="tx2"/>
          </a:solidFill>
          <a:latin typeface="Verdana" pitchFamily="34" charset="0"/>
        </a:defRPr>
      </a:lvl8pPr>
      <a:lvl9pPr marL="1828800" algn="l" defTabSz="912813" rtl="0" fontAlgn="base">
        <a:spcBef>
          <a:spcPct val="0"/>
        </a:spcBef>
        <a:spcAft>
          <a:spcPct val="0"/>
        </a:spcAft>
        <a:defRPr sz="2800">
          <a:solidFill>
            <a:schemeClr val="tx2"/>
          </a:solidFill>
          <a:latin typeface="Verdana" pitchFamily="34" charset="0"/>
        </a:defRPr>
      </a:lvl9pPr>
    </p:titleStyle>
    <p:bodyStyle>
      <a:lvl1pPr marL="341313" indent="-341313" algn="l" defTabSz="912813" rtl="0" eaLnBrk="0" fontAlgn="base" hangingPunct="0">
        <a:spcBef>
          <a:spcPct val="20000"/>
        </a:spcBef>
        <a:spcAft>
          <a:spcPct val="0"/>
        </a:spcAft>
        <a:buClr>
          <a:schemeClr val="accent2"/>
        </a:buClr>
        <a:buFont typeface="Times" pitchFamily="18" charset="0"/>
        <a:buChar char="•"/>
        <a:defRPr sz="2500">
          <a:solidFill>
            <a:schemeClr val="tx1"/>
          </a:solidFill>
          <a:latin typeface="+mn-lt"/>
          <a:ea typeface="+mn-ea"/>
          <a:cs typeface="+mn-cs"/>
        </a:defRPr>
      </a:lvl1pPr>
      <a:lvl2pPr marL="742950" indent="-287338" algn="l" defTabSz="912813" rtl="0" eaLnBrk="0" fontAlgn="base" hangingPunct="0">
        <a:spcBef>
          <a:spcPct val="20000"/>
        </a:spcBef>
        <a:spcAft>
          <a:spcPct val="0"/>
        </a:spcAft>
        <a:buClr>
          <a:schemeClr val="accent2"/>
        </a:buClr>
        <a:buFont typeface="Times" pitchFamily="18" charset="0"/>
        <a:buChar char="•"/>
        <a:defRPr sz="2100">
          <a:solidFill>
            <a:schemeClr val="tx1"/>
          </a:solidFill>
          <a:latin typeface="+mn-lt"/>
        </a:defRPr>
      </a:lvl2pPr>
      <a:lvl3pPr marL="1141413" indent="-228600" algn="l" defTabSz="912813" rtl="0" eaLnBrk="0" fontAlgn="base" hangingPunct="0">
        <a:spcBef>
          <a:spcPct val="20000"/>
        </a:spcBef>
        <a:spcAft>
          <a:spcPct val="0"/>
        </a:spcAft>
        <a:buClr>
          <a:schemeClr val="accent2"/>
        </a:buClr>
        <a:buFont typeface="Times" pitchFamily="18" charset="0"/>
        <a:buChar char="•"/>
        <a:defRPr>
          <a:solidFill>
            <a:schemeClr val="tx1"/>
          </a:solidFill>
          <a:latin typeface="+mn-lt"/>
        </a:defRPr>
      </a:lvl3pPr>
      <a:lvl4pPr marL="1595438" indent="-227013" algn="l" defTabSz="912813" rtl="0" eaLnBrk="0" fontAlgn="base" hangingPunct="0">
        <a:spcBef>
          <a:spcPct val="20000"/>
        </a:spcBef>
        <a:spcAft>
          <a:spcPct val="0"/>
        </a:spcAft>
        <a:buClr>
          <a:schemeClr val="accent2"/>
        </a:buClr>
        <a:buFont typeface="Times" pitchFamily="18" charset="0"/>
        <a:buChar char="•"/>
        <a:defRPr sz="1400">
          <a:solidFill>
            <a:schemeClr val="tx1"/>
          </a:solidFill>
          <a:latin typeface="+mn-lt"/>
        </a:defRPr>
      </a:lvl4pPr>
      <a:lvl5pPr marL="2054225" indent="-228600" algn="l" defTabSz="912813" rtl="0" eaLnBrk="0" fontAlgn="base" hangingPunct="0">
        <a:spcBef>
          <a:spcPct val="20000"/>
        </a:spcBef>
        <a:spcAft>
          <a:spcPct val="0"/>
        </a:spcAft>
        <a:buClr>
          <a:schemeClr val="accent2"/>
        </a:buClr>
        <a:buFont typeface="Times" pitchFamily="18" charset="0"/>
        <a:buChar char="•"/>
        <a:defRPr sz="1100">
          <a:solidFill>
            <a:schemeClr val="tx1"/>
          </a:solidFill>
          <a:latin typeface="+mn-lt"/>
        </a:defRPr>
      </a:lvl5pPr>
      <a:lvl6pPr marL="25114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6pPr>
      <a:lvl7pPr marL="29686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7pPr>
      <a:lvl8pPr marL="34258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8pPr>
      <a:lvl9pPr marL="38830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inlex.fi/fi/laki/ajantasa" TargetMode="External"/><Relationship Id="rId2" Type="http://schemas.openxmlformats.org/officeDocument/2006/relationships/hyperlink" Target="http://www.stm.fi/" TargetMode="External"/><Relationship Id="rId1" Type="http://schemas.openxmlformats.org/officeDocument/2006/relationships/slideLayout" Target="../slideLayouts/slideLayout2.xml"/><Relationship Id="rId6" Type="http://schemas.openxmlformats.org/officeDocument/2006/relationships/hyperlink" Target="http://www.ttl.fi/fi/verkkokirjat/Documents/paih_ohj_netti.pdf" TargetMode="External"/><Relationship Id="rId5" Type="http://schemas.openxmlformats.org/officeDocument/2006/relationships/hyperlink" Target="http://www.ttk.fi/" TargetMode="External"/><Relationship Id="rId4" Type="http://schemas.openxmlformats.org/officeDocument/2006/relationships/hyperlink" Target="http://www.tyoturva.f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yoturva.f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fi-FI" dirty="0" smtClean="0"/>
              <a:t>Työpaikkojen päihdeohjelma</a:t>
            </a:r>
            <a:br>
              <a:rPr lang="fi-FI" dirty="0" smtClean="0"/>
            </a:br>
            <a:r>
              <a:rPr lang="fi-FI" dirty="0" smtClean="0"/>
              <a:t>ja</a:t>
            </a:r>
            <a:br>
              <a:rPr lang="fi-FI" dirty="0" smtClean="0"/>
            </a:br>
            <a:r>
              <a:rPr lang="fi-FI" dirty="0" smtClean="0"/>
              <a:t>työntekijän oikeudet</a:t>
            </a:r>
          </a:p>
        </p:txBody>
      </p:sp>
      <p:sp>
        <p:nvSpPr>
          <p:cNvPr id="3075" name="Rectangle 3"/>
          <p:cNvSpPr>
            <a:spLocks noGrp="1" noChangeArrowheads="1"/>
          </p:cNvSpPr>
          <p:nvPr>
            <p:ph type="subTitle" idx="1"/>
          </p:nvPr>
        </p:nvSpPr>
        <p:spPr/>
        <p:txBody>
          <a:bodyPr/>
          <a:lstStyle/>
          <a:p>
            <a:pPr eaLnBrk="1" hangingPunct="1"/>
            <a:endParaRPr lang="fi-FI" sz="2400" dirty="0" smtClean="0"/>
          </a:p>
        </p:txBody>
      </p:sp>
    </p:spTree>
  </p:cSld>
  <p:clrMapOvr>
    <a:masterClrMapping/>
  </p:clrMapOvr>
  <p:transition>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Huumetestitodistus</a:t>
            </a:r>
            <a:endParaRPr lang="fi-FI" dirty="0"/>
          </a:p>
        </p:txBody>
      </p:sp>
      <p:sp>
        <p:nvSpPr>
          <p:cNvPr id="3" name="Sisällön paikkamerkki 2"/>
          <p:cNvSpPr>
            <a:spLocks noGrp="1"/>
          </p:cNvSpPr>
          <p:nvPr>
            <p:ph idx="1"/>
          </p:nvPr>
        </p:nvSpPr>
        <p:spPr/>
        <p:txBody>
          <a:bodyPr/>
          <a:lstStyle/>
          <a:p>
            <a:r>
              <a:rPr lang="fi-FI" dirty="0" smtClean="0"/>
              <a:t>Työnantajan osoittaman terveydenhuollon ammattihenkilön ja laboratorion antama todistus tehdystä huumausainetestistä</a:t>
            </a:r>
          </a:p>
          <a:p>
            <a:endParaRPr lang="fi-FI" dirty="0" smtClean="0"/>
          </a:p>
          <a:p>
            <a:r>
              <a:rPr lang="fi-FI" dirty="0" smtClean="0"/>
              <a:t>Sisältää testitulokseen perustuvan selvityksen siitä, onko työntekijä käyttänyt huumausaineita muihin kuin lääkinnällisiin tarkoituksiin siten, että työ- tai toimintakyky on heikentynyt</a:t>
            </a:r>
            <a:endParaRPr lang="fi-FI" dirty="0"/>
          </a:p>
        </p:txBody>
      </p:sp>
    </p:spTree>
  </p:cSld>
  <p:clrMapOvr>
    <a:masterClrMapping/>
  </p:clrMapOvr>
  <p:transition>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Huumetestitodistus</a:t>
            </a:r>
            <a:endParaRPr lang="fi-FI" dirty="0"/>
          </a:p>
        </p:txBody>
      </p:sp>
      <p:sp>
        <p:nvSpPr>
          <p:cNvPr id="3" name="Sisällön paikkamerkki 2"/>
          <p:cNvSpPr>
            <a:spLocks noGrp="1"/>
          </p:cNvSpPr>
          <p:nvPr>
            <p:ph idx="1"/>
          </p:nvPr>
        </p:nvSpPr>
        <p:spPr/>
        <p:txBody>
          <a:bodyPr/>
          <a:lstStyle/>
          <a:p>
            <a:r>
              <a:rPr lang="fi-FI" dirty="0" smtClean="0"/>
              <a:t>Huumetestilähete työnantajalta</a:t>
            </a:r>
          </a:p>
          <a:p>
            <a:pPr lvl="1"/>
            <a:r>
              <a:rPr lang="fi-FI" dirty="0" smtClean="0"/>
              <a:t>Laki yksityisyyden suojasta työelämässä</a:t>
            </a:r>
          </a:p>
          <a:p>
            <a:pPr lvl="1"/>
            <a:r>
              <a:rPr lang="fi-FI" dirty="0" smtClean="0"/>
              <a:t>Todistus huumausainetestistä:</a:t>
            </a:r>
          </a:p>
          <a:p>
            <a:pPr lvl="2"/>
            <a:r>
              <a:rPr lang="fi-FI" dirty="0" smtClean="0"/>
              <a:t>Huumausaineiden käyttöä / Ei huumausaineiden käyttöä muihin kuin lääkinnällisiin tarkoituksiin</a:t>
            </a:r>
          </a:p>
          <a:p>
            <a:endParaRPr lang="fi-FI" dirty="0" smtClean="0"/>
          </a:p>
          <a:p>
            <a:r>
              <a:rPr lang="fi-FI" dirty="0" smtClean="0"/>
              <a:t>Huumetestilähete työterveyshuollosta</a:t>
            </a:r>
          </a:p>
          <a:p>
            <a:pPr lvl="1"/>
            <a:r>
              <a:rPr lang="fi-FI" dirty="0" smtClean="0"/>
              <a:t>Työterveyshuoltolaki</a:t>
            </a:r>
          </a:p>
          <a:p>
            <a:pPr lvl="1"/>
            <a:r>
              <a:rPr lang="fi-FI" dirty="0" smtClean="0"/>
              <a:t>Lausunto terveystarkastuksesta: </a:t>
            </a:r>
          </a:p>
          <a:p>
            <a:pPr lvl="2"/>
            <a:r>
              <a:rPr lang="fi-FI" dirty="0" smtClean="0"/>
              <a:t>Sopiva / Rajoituksin sopiva / Sopimaton työhön</a:t>
            </a:r>
            <a:endParaRPr lang="fi-FI" dirty="0"/>
          </a:p>
        </p:txBody>
      </p:sp>
    </p:spTree>
  </p:cSld>
  <p:clrMapOvr>
    <a:masterClrMapping/>
  </p:clrMapOvr>
  <p:transition>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Työntekijän puhalluttaminen työpaikoilla</a:t>
            </a:r>
            <a:endParaRPr lang="fi-FI" dirty="0"/>
          </a:p>
        </p:txBody>
      </p:sp>
      <p:sp>
        <p:nvSpPr>
          <p:cNvPr id="3" name="Sisällön paikkamerkki 2"/>
          <p:cNvSpPr>
            <a:spLocks noGrp="1"/>
          </p:cNvSpPr>
          <p:nvPr>
            <p:ph idx="1"/>
          </p:nvPr>
        </p:nvSpPr>
        <p:spPr/>
        <p:txBody>
          <a:bodyPr/>
          <a:lstStyle/>
          <a:p>
            <a:r>
              <a:rPr lang="fi-FI" sz="2000" dirty="0" smtClean="0"/>
              <a:t>Työnantajan oikeudesta puhalluttaa työntekijä ei laissa ole suoria säännöksiä.</a:t>
            </a:r>
          </a:p>
          <a:p>
            <a:r>
              <a:rPr lang="fi-FI" sz="2000" dirty="0" smtClean="0"/>
              <a:t>Jos päihtymystilasta epäilty haluaa osoittaa päihtymysepäilyn vääräksi, hän voi tehdä sen puhaltamalla alkometriin.</a:t>
            </a:r>
          </a:p>
          <a:p>
            <a:r>
              <a:rPr lang="fi-FI" sz="2000" dirty="0" smtClean="0"/>
              <a:t>Puhalluskokeen voi tehdä esimiehen, työsuojeluhenkilön, terveydenhuollon ammattihenkilön tai muun tehtävään koulutetun henkilön läsnä ollessa.</a:t>
            </a:r>
          </a:p>
          <a:p>
            <a:r>
              <a:rPr lang="fi-FI" sz="2000" dirty="0" smtClean="0"/>
              <a:t>Työterveyshuoltolain mukaan työntekijä ei saa ilman perusteltua syytä kieltäytyä työ- ja toimintakykynsä selvittämisestä työstä aiheutuvien, terveydentilaan kohdistuvien vaatimusten vuoksi.</a:t>
            </a:r>
            <a:endParaRPr lang="fi-FI" sz="2000" dirty="0"/>
          </a:p>
        </p:txBody>
      </p:sp>
    </p:spTree>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a:t>
            </a:r>
            <a:endParaRPr lang="fi-FI" dirty="0"/>
          </a:p>
        </p:txBody>
      </p:sp>
      <p:sp>
        <p:nvSpPr>
          <p:cNvPr id="3" name="Sisällön paikkamerkki 2"/>
          <p:cNvSpPr>
            <a:spLocks noGrp="1"/>
          </p:cNvSpPr>
          <p:nvPr>
            <p:ph idx="1"/>
          </p:nvPr>
        </p:nvSpPr>
        <p:spPr/>
        <p:txBody>
          <a:bodyPr/>
          <a:lstStyle/>
          <a:p>
            <a:r>
              <a:rPr lang="fi-FI" sz="2400" dirty="0" smtClean="0"/>
              <a:t>Huumetestejä teettävällä yrityksellä tai oppilaitoksella tulee olla kirjallinen päihdeohjelma</a:t>
            </a:r>
          </a:p>
          <a:p>
            <a:r>
              <a:rPr lang="fi-FI" sz="2400" dirty="0" smtClean="0"/>
              <a:t>Työelämässä painopiste tehtävään valittujen työnhakijoiden testauksessa</a:t>
            </a:r>
          </a:p>
          <a:p>
            <a:r>
              <a:rPr lang="fi-FI" sz="2400" dirty="0" smtClean="0"/>
              <a:t>Työsuhteessa testaus epäiltäessä huumeiden vaikutuksen alaisena oloa tai huumeriippuvuutta, tai seurattaessa hoidon toteutumista</a:t>
            </a:r>
          </a:p>
          <a:p>
            <a:r>
              <a:rPr lang="fi-FI" sz="2400" dirty="0" smtClean="0"/>
              <a:t>Opiskelijoiden testaus epäiltäessä huumeiden vaikutuksen alaisena oloa käytännön tehtävissä tai huumeriippuvuutta</a:t>
            </a:r>
            <a:endParaRPr lang="fi-FI" sz="2400" dirty="0"/>
          </a:p>
        </p:txBody>
      </p:sp>
    </p:spTree>
  </p:cSld>
  <p:clrMapOvr>
    <a:masterClrMapping/>
  </p:clrMapOvr>
  <p:transition>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Yhteenvetoa</a:t>
            </a:r>
            <a:endParaRPr lang="fi-FI" dirty="0"/>
          </a:p>
        </p:txBody>
      </p:sp>
      <p:sp>
        <p:nvSpPr>
          <p:cNvPr id="3" name="Sisällön paikkamerkki 2"/>
          <p:cNvSpPr>
            <a:spLocks noGrp="1"/>
          </p:cNvSpPr>
          <p:nvPr>
            <p:ph idx="1"/>
          </p:nvPr>
        </p:nvSpPr>
        <p:spPr/>
        <p:txBody>
          <a:bodyPr/>
          <a:lstStyle/>
          <a:p>
            <a:r>
              <a:rPr lang="fi-FI" dirty="0" smtClean="0"/>
              <a:t>Työntekijä/opiskelija toimittaa itse työnantajalle/oppilaitokselle sekä huumetestitodistuksen että työterveyshuoltolain mukaisesta terveystarkastuksesta laaditun todistuksen </a:t>
            </a:r>
          </a:p>
          <a:p>
            <a:endParaRPr lang="fi-FI" dirty="0" smtClean="0"/>
          </a:p>
          <a:p>
            <a:r>
              <a:rPr lang="fi-FI" dirty="0" smtClean="0"/>
              <a:t>Todistusta laadittaessa tulee aina ottaa huomioon mahdollinen lääkinnällinen käyttö</a:t>
            </a:r>
            <a:endParaRPr lang="fi-FI" dirty="0"/>
          </a:p>
        </p:txBody>
      </p:sp>
    </p:spTree>
  </p:cSld>
  <p:clrMapOvr>
    <a:masterClrMapping/>
  </p:clrMapOvr>
  <p:transition>
    <p:cover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Lisätietoa</a:t>
            </a:r>
            <a:endParaRPr lang="fi-FI" dirty="0"/>
          </a:p>
        </p:txBody>
      </p:sp>
      <p:sp>
        <p:nvSpPr>
          <p:cNvPr id="3" name="Sisällön paikkamerkki 2"/>
          <p:cNvSpPr>
            <a:spLocks noGrp="1"/>
          </p:cNvSpPr>
          <p:nvPr>
            <p:ph idx="1"/>
          </p:nvPr>
        </p:nvSpPr>
        <p:spPr/>
        <p:txBody>
          <a:bodyPr/>
          <a:lstStyle/>
          <a:p>
            <a:r>
              <a:rPr lang="fi-FI" dirty="0" smtClean="0">
                <a:hlinkClick r:id="rId2"/>
              </a:rPr>
              <a:t>http://www.stm.fi</a:t>
            </a:r>
            <a:endParaRPr lang="fi-FI" dirty="0" smtClean="0"/>
          </a:p>
          <a:p>
            <a:pPr lvl="1"/>
            <a:r>
              <a:rPr lang="fi-FI" dirty="0" smtClean="0"/>
              <a:t>julkaisut - työsuojelu - 2006 : 2</a:t>
            </a:r>
          </a:p>
          <a:p>
            <a:pPr lvl="1"/>
            <a:endParaRPr lang="fi-FI" dirty="0" smtClean="0"/>
          </a:p>
          <a:p>
            <a:r>
              <a:rPr lang="fi-FI" dirty="0" smtClean="0">
                <a:hlinkClick r:id="rId3"/>
              </a:rPr>
              <a:t>http://www.finlex.fi/fi/laki/ajantasa</a:t>
            </a:r>
            <a:endParaRPr lang="fi-FI" dirty="0" smtClean="0"/>
          </a:p>
          <a:p>
            <a:r>
              <a:rPr lang="fi-FI" dirty="0" smtClean="0">
                <a:hlinkClick r:id="rId4"/>
              </a:rPr>
              <a:t>http://www.tyoturva.fi</a:t>
            </a:r>
            <a:endParaRPr lang="fi-FI" dirty="0" smtClean="0"/>
          </a:p>
          <a:p>
            <a:r>
              <a:rPr lang="fi-FI" dirty="0" smtClean="0">
                <a:hlinkClick r:id="rId5"/>
              </a:rPr>
              <a:t>http://www.ttk.fi</a:t>
            </a:r>
            <a:endParaRPr lang="fi-FI" dirty="0" smtClean="0"/>
          </a:p>
          <a:p>
            <a:r>
              <a:rPr lang="fi-FI" dirty="0" smtClean="0">
                <a:hlinkClick r:id="rId6"/>
              </a:rPr>
              <a:t>http://www.ttl.fi/fi/verkkokirjat/Documents/paih_ohj_netti.pdf</a:t>
            </a:r>
            <a:endParaRPr lang="fi-FI" dirty="0" smtClean="0"/>
          </a:p>
        </p:txBody>
      </p:sp>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p:txBody>
          <a:bodyPr/>
          <a:lstStyle/>
          <a:p>
            <a:r>
              <a:rPr lang="fi-FI" dirty="0" smtClean="0"/>
              <a:t>Mikä ihmeen päihdeohjelma?</a:t>
            </a:r>
          </a:p>
        </p:txBody>
      </p:sp>
      <p:sp>
        <p:nvSpPr>
          <p:cNvPr id="4099" name="Content Placeholder 4"/>
          <p:cNvSpPr>
            <a:spLocks noGrp="1"/>
          </p:cNvSpPr>
          <p:nvPr>
            <p:ph idx="1"/>
          </p:nvPr>
        </p:nvSpPr>
        <p:spPr/>
        <p:txBody>
          <a:bodyPr/>
          <a:lstStyle/>
          <a:p>
            <a:r>
              <a:rPr lang="fi-FI" sz="1900" dirty="0" smtClean="0">
                <a:solidFill>
                  <a:schemeClr val="tx1"/>
                </a:solidFill>
                <a:latin typeface="+mn-lt"/>
                <a:ea typeface="+mn-ea"/>
                <a:cs typeface="+mn-cs"/>
              </a:rPr>
              <a:t>sopimus ja menettelytapa, joka määrittelee kuinka toimitaan </a:t>
            </a:r>
            <a:r>
              <a:rPr lang="fi-FI" sz="1900" dirty="0" smtClean="0"/>
              <a:t>päihde</a:t>
            </a:r>
            <a:r>
              <a:rPr lang="fi-FI" sz="1900" dirty="0" smtClean="0">
                <a:solidFill>
                  <a:schemeClr val="tx1"/>
                </a:solidFill>
                <a:latin typeface="+mn-lt"/>
                <a:ea typeface="+mn-ea"/>
                <a:cs typeface="+mn-cs"/>
              </a:rPr>
              <a:t>asioissa</a:t>
            </a:r>
          </a:p>
          <a:p>
            <a:r>
              <a:rPr lang="fi-FI" sz="1900" dirty="0" smtClean="0">
                <a:solidFill>
                  <a:schemeClr val="tx1"/>
                </a:solidFill>
                <a:latin typeface="+mn-lt"/>
                <a:ea typeface="+mn-ea"/>
                <a:cs typeface="+mn-cs"/>
              </a:rPr>
              <a:t>yhteisten tavoitteiden asettaminen</a:t>
            </a:r>
          </a:p>
          <a:p>
            <a:r>
              <a:rPr lang="fi-FI" sz="1900" dirty="0" smtClean="0">
                <a:solidFill>
                  <a:schemeClr val="tx1"/>
                </a:solidFill>
                <a:latin typeface="+mn-lt"/>
                <a:ea typeface="+mn-ea"/>
                <a:cs typeface="+mn-cs"/>
              </a:rPr>
              <a:t>yhteisten pelisääntöjen sopiminen</a:t>
            </a:r>
          </a:p>
          <a:p>
            <a:r>
              <a:rPr lang="fi-FI" sz="1900" dirty="0" smtClean="0">
                <a:solidFill>
                  <a:schemeClr val="tx1"/>
                </a:solidFill>
                <a:latin typeface="+mn-lt"/>
                <a:ea typeface="+mn-ea"/>
                <a:cs typeface="+mn-cs"/>
              </a:rPr>
              <a:t>koulutus ja tiedottaminen</a:t>
            </a:r>
          </a:p>
          <a:p>
            <a:r>
              <a:rPr lang="fi-FI" sz="1900" dirty="0" smtClean="0">
                <a:solidFill>
                  <a:schemeClr val="tx1"/>
                </a:solidFill>
                <a:latin typeface="+mn-lt"/>
                <a:ea typeface="+mn-ea"/>
                <a:cs typeface="+mn-cs"/>
              </a:rPr>
              <a:t>rohkaiseminen </a:t>
            </a:r>
            <a:r>
              <a:rPr lang="fi-FI" sz="1900" dirty="0" smtClean="0"/>
              <a:t>päihteiden</a:t>
            </a:r>
            <a:r>
              <a:rPr lang="fi-FI" sz="1900" dirty="0" smtClean="0">
                <a:solidFill>
                  <a:schemeClr val="tx1"/>
                </a:solidFill>
                <a:latin typeface="+mn-lt"/>
                <a:ea typeface="+mn-ea"/>
                <a:cs typeface="+mn-cs"/>
              </a:rPr>
              <a:t>käytön itsehallintaan</a:t>
            </a:r>
          </a:p>
          <a:p>
            <a:r>
              <a:rPr lang="fi-FI" sz="1900" dirty="0" smtClean="0">
                <a:solidFill>
                  <a:schemeClr val="tx1"/>
                </a:solidFill>
                <a:latin typeface="+mn-lt"/>
                <a:ea typeface="+mn-ea"/>
                <a:cs typeface="+mn-cs"/>
              </a:rPr>
              <a:t>työyhteisön </a:t>
            </a:r>
            <a:r>
              <a:rPr lang="fi-FI" sz="1900" dirty="0" err="1" smtClean="0">
                <a:solidFill>
                  <a:schemeClr val="tx1"/>
                </a:solidFill>
                <a:latin typeface="+mn-lt"/>
                <a:ea typeface="+mn-ea"/>
                <a:cs typeface="+mn-cs"/>
              </a:rPr>
              <a:t>puheeksiotto-oikeuden</a:t>
            </a:r>
            <a:r>
              <a:rPr lang="fi-FI" sz="1900" dirty="0" smtClean="0">
                <a:solidFill>
                  <a:schemeClr val="tx1"/>
                </a:solidFill>
                <a:latin typeface="+mn-lt"/>
                <a:ea typeface="+mn-ea"/>
                <a:cs typeface="+mn-cs"/>
              </a:rPr>
              <a:t> ja –velvollisuuden vahvistaminen</a:t>
            </a:r>
          </a:p>
          <a:p>
            <a:r>
              <a:rPr lang="fi-FI" sz="1900" dirty="0" smtClean="0">
                <a:solidFill>
                  <a:schemeClr val="tx1"/>
                </a:solidFill>
                <a:latin typeface="+mn-lt"/>
                <a:ea typeface="+mn-ea"/>
                <a:cs typeface="+mn-cs"/>
              </a:rPr>
              <a:t>hoitoonohjauskäytännön määrittely (hoitosopimus, hoitosuunnitelma, hoidon seuranta, kustannukset)</a:t>
            </a:r>
          </a:p>
          <a:p>
            <a:r>
              <a:rPr lang="fi-FI" sz="1900" dirty="0" err="1" smtClean="0">
                <a:solidFill>
                  <a:schemeClr val="tx1"/>
                </a:solidFill>
                <a:latin typeface="+mn-lt"/>
                <a:ea typeface="+mn-ea"/>
                <a:cs typeface="+mn-cs"/>
              </a:rPr>
              <a:t>puheeksioton</a:t>
            </a:r>
            <a:r>
              <a:rPr lang="fi-FI" sz="1900" dirty="0" smtClean="0">
                <a:solidFill>
                  <a:schemeClr val="tx1"/>
                </a:solidFill>
                <a:latin typeface="+mn-lt"/>
                <a:ea typeface="+mn-ea"/>
                <a:cs typeface="+mn-cs"/>
              </a:rPr>
              <a:t>, hoitoonohjauksen ja rangaistuksien dokumentointi</a:t>
            </a:r>
          </a:p>
          <a:p>
            <a:r>
              <a:rPr lang="fi-FI" sz="1900" dirty="0" smtClean="0">
                <a:solidFill>
                  <a:schemeClr val="tx1"/>
                </a:solidFill>
                <a:latin typeface="+mn-lt"/>
                <a:ea typeface="+mn-ea"/>
                <a:cs typeface="+mn-cs"/>
              </a:rPr>
              <a:t>vastuuhenkilöistä päättäminen</a:t>
            </a:r>
          </a:p>
        </p:txBody>
      </p:sp>
    </p:spTree>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Millainen on hyvä päihdeohjelma?</a:t>
            </a:r>
            <a:endParaRPr lang="fi-FI" dirty="0"/>
          </a:p>
        </p:txBody>
      </p:sp>
      <p:sp>
        <p:nvSpPr>
          <p:cNvPr id="3" name="Sisällön paikkamerkki 2"/>
          <p:cNvSpPr>
            <a:spLocks noGrp="1"/>
          </p:cNvSpPr>
          <p:nvPr>
            <p:ph idx="1"/>
          </p:nvPr>
        </p:nvSpPr>
        <p:spPr/>
        <p:txBody>
          <a:bodyPr/>
          <a:lstStyle/>
          <a:p>
            <a:r>
              <a:rPr lang="fi-FI" sz="2300" dirty="0" smtClean="0">
                <a:solidFill>
                  <a:schemeClr val="tx1"/>
                </a:solidFill>
                <a:latin typeface="+mn-lt"/>
                <a:ea typeface="+mn-ea"/>
                <a:cs typeface="+mn-cs"/>
              </a:rPr>
              <a:t>Hyvässä </a:t>
            </a:r>
            <a:r>
              <a:rPr lang="fi-FI" sz="2300" dirty="0" smtClean="0"/>
              <a:t>päihde</a:t>
            </a:r>
            <a:r>
              <a:rPr lang="fi-FI" sz="2300" dirty="0" smtClean="0">
                <a:solidFill>
                  <a:schemeClr val="tx1"/>
                </a:solidFill>
                <a:latin typeface="+mn-lt"/>
                <a:ea typeface="+mn-ea"/>
                <a:cs typeface="+mn-cs"/>
              </a:rPr>
              <a:t>ohjelmassa painopiste on ennakoinnissa ja varhaisessa puuttumisessa</a:t>
            </a:r>
          </a:p>
          <a:p>
            <a:r>
              <a:rPr lang="fi-FI" sz="2300" dirty="0" smtClean="0"/>
              <a:t>Päihde</a:t>
            </a:r>
            <a:r>
              <a:rPr lang="fi-FI" sz="2300" dirty="0" smtClean="0">
                <a:solidFill>
                  <a:schemeClr val="tx1"/>
                </a:solidFill>
                <a:latin typeface="+mn-lt"/>
                <a:ea typeface="+mn-ea"/>
                <a:cs typeface="+mn-cs"/>
              </a:rPr>
              <a:t>ohjelma on osa </a:t>
            </a:r>
            <a:r>
              <a:rPr lang="fi-FI" sz="2300" dirty="0" err="1" smtClean="0">
                <a:solidFill>
                  <a:schemeClr val="tx1"/>
                </a:solidFill>
                <a:latin typeface="+mn-lt"/>
                <a:ea typeface="+mn-ea"/>
                <a:cs typeface="+mn-cs"/>
              </a:rPr>
              <a:t>tyky</a:t>
            </a:r>
            <a:r>
              <a:rPr lang="fi-FI" sz="2300" dirty="0" smtClean="0">
                <a:solidFill>
                  <a:schemeClr val="tx1"/>
                </a:solidFill>
                <a:latin typeface="+mn-lt"/>
                <a:ea typeface="+mn-ea"/>
                <a:cs typeface="+mn-cs"/>
              </a:rPr>
              <a:t> –toimintaa ja työsuojelua</a:t>
            </a:r>
          </a:p>
          <a:p>
            <a:r>
              <a:rPr lang="fi-FI" sz="2300" dirty="0" smtClean="0"/>
              <a:t>Päihde</a:t>
            </a:r>
            <a:r>
              <a:rPr lang="fi-FI" sz="2300" dirty="0" smtClean="0">
                <a:solidFill>
                  <a:schemeClr val="tx1"/>
                </a:solidFill>
                <a:latin typeface="+mn-lt"/>
                <a:ea typeface="+mn-ea"/>
                <a:cs typeface="+mn-cs"/>
              </a:rPr>
              <a:t>ohjelma on koko työpaikan toimintamalli</a:t>
            </a:r>
          </a:p>
          <a:p>
            <a:r>
              <a:rPr lang="fi-FI" sz="2300" dirty="0" smtClean="0">
                <a:solidFill>
                  <a:schemeClr val="tx1"/>
                </a:solidFill>
                <a:latin typeface="+mn-lt"/>
                <a:ea typeface="+mn-ea"/>
                <a:cs typeface="+mn-cs"/>
              </a:rPr>
              <a:t>Koulutus ja informointi on tärkeää koko työyhteisölle</a:t>
            </a:r>
          </a:p>
          <a:p>
            <a:r>
              <a:rPr lang="fi-FI" sz="2300" dirty="0" smtClean="0">
                <a:solidFill>
                  <a:schemeClr val="tx1"/>
                </a:solidFill>
                <a:latin typeface="+mn-lt"/>
                <a:ea typeface="+mn-ea"/>
                <a:cs typeface="+mn-cs"/>
              </a:rPr>
              <a:t>Työterveyshuolto tukee työpaikan </a:t>
            </a:r>
            <a:r>
              <a:rPr lang="fi-FI" sz="2300" dirty="0" smtClean="0"/>
              <a:t>päihde</a:t>
            </a:r>
            <a:r>
              <a:rPr lang="fi-FI" sz="2300" dirty="0" smtClean="0">
                <a:solidFill>
                  <a:schemeClr val="tx1"/>
                </a:solidFill>
                <a:latin typeface="+mn-lt"/>
                <a:ea typeface="+mn-ea"/>
                <a:cs typeface="+mn-cs"/>
              </a:rPr>
              <a:t>ohjelmaa</a:t>
            </a:r>
          </a:p>
        </p:txBody>
      </p:sp>
    </p:spTree>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Päihdeohjelma ja työntekijät</a:t>
            </a:r>
            <a:endParaRPr lang="fi-FI" dirty="0"/>
          </a:p>
        </p:txBody>
      </p:sp>
      <p:sp>
        <p:nvSpPr>
          <p:cNvPr id="3" name="Sisällön paikkamerkki 2"/>
          <p:cNvSpPr>
            <a:spLocks noGrp="1"/>
          </p:cNvSpPr>
          <p:nvPr>
            <p:ph idx="1"/>
          </p:nvPr>
        </p:nvSpPr>
        <p:spPr/>
        <p:txBody>
          <a:bodyPr/>
          <a:lstStyle/>
          <a:p>
            <a:r>
              <a:rPr lang="fi-FI" dirty="0" smtClean="0"/>
              <a:t>Kirjallinen päihdeohjelma on edellytys sekä työelämän tietosuojalain että työterveyshuoltolain perusteella tehtäville huumetesteille</a:t>
            </a:r>
          </a:p>
          <a:p>
            <a:r>
              <a:rPr lang="fi-FI" dirty="0" smtClean="0"/>
              <a:t>Päihdeohjelma voi olla osana työterveyshuollon toimintasuunnitelmaa</a:t>
            </a:r>
          </a:p>
          <a:p>
            <a:r>
              <a:rPr lang="fi-FI" dirty="0" smtClean="0"/>
              <a:t>Ennen päihdeohjelman hyväksymistä työnantajan on varattava työntekijöille tai heidän edustajilleen tilaisuus tulla kuulluksi huumetestien tehtäväkohtaisista perusteista</a:t>
            </a:r>
            <a:endParaRPr lang="fi-FI" dirty="0"/>
          </a:p>
        </p:txBody>
      </p:sp>
    </p:spTree>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päihdeohjelman olisi hyvä sisältää?</a:t>
            </a:r>
            <a:endParaRPr lang="fi-FI" dirty="0"/>
          </a:p>
        </p:txBody>
      </p:sp>
      <p:sp>
        <p:nvSpPr>
          <p:cNvPr id="3" name="Sisällön paikkamerkki 2"/>
          <p:cNvSpPr>
            <a:spLocks noGrp="1"/>
          </p:cNvSpPr>
          <p:nvPr>
            <p:ph idx="1"/>
          </p:nvPr>
        </p:nvSpPr>
        <p:spPr/>
        <p:txBody>
          <a:bodyPr/>
          <a:lstStyle/>
          <a:p>
            <a:r>
              <a:rPr lang="fi-FI" sz="1600" dirty="0" smtClean="0"/>
              <a:t>Työturvallisuuskeskus: </a:t>
            </a:r>
            <a:r>
              <a:rPr lang="fi-FI" sz="1600" dirty="0" smtClean="0">
                <a:hlinkClick r:id="rId2"/>
              </a:rPr>
              <a:t>http://www.tyoturva.fi</a:t>
            </a:r>
            <a:endParaRPr lang="fi-FI" sz="1600" dirty="0" smtClean="0"/>
          </a:p>
          <a:p>
            <a:pPr lvl="1"/>
            <a:r>
              <a:rPr lang="fi-FI" sz="1600" dirty="0" smtClean="0"/>
              <a:t>Työsuojelu - Päihteet työelämässä</a:t>
            </a:r>
          </a:p>
          <a:p>
            <a:endParaRPr lang="fi-FI" sz="1600" dirty="0" smtClean="0"/>
          </a:p>
          <a:p>
            <a:r>
              <a:rPr lang="fi-FI" sz="1600" dirty="0" smtClean="0"/>
              <a:t>Päihdeongelmien </a:t>
            </a:r>
            <a:r>
              <a:rPr lang="fi-FI" sz="1600" dirty="0" smtClean="0"/>
              <a:t>ehkäisy</a:t>
            </a:r>
            <a:endParaRPr lang="fi-FI" sz="1600" dirty="0" smtClean="0"/>
          </a:p>
          <a:p>
            <a:endParaRPr lang="fi-FI" sz="1600" dirty="0" smtClean="0"/>
          </a:p>
          <a:p>
            <a:r>
              <a:rPr lang="fi-FI" sz="1600" dirty="0" smtClean="0"/>
              <a:t>Päihdeasioiden käsittely</a:t>
            </a:r>
          </a:p>
          <a:p>
            <a:pPr lvl="1"/>
            <a:r>
              <a:rPr lang="fi-FI" sz="1600" dirty="0" smtClean="0"/>
              <a:t>Tunnistaminen, puuttuminen ja roolit</a:t>
            </a:r>
          </a:p>
          <a:p>
            <a:endParaRPr lang="fi-FI" sz="1600" dirty="0" smtClean="0"/>
          </a:p>
          <a:p>
            <a:r>
              <a:rPr lang="fi-FI" sz="1600" dirty="0" smtClean="0"/>
              <a:t> Hoitoon ohjaus työpaikoilla</a:t>
            </a:r>
          </a:p>
          <a:p>
            <a:pPr lvl="1"/>
            <a:r>
              <a:rPr lang="fi-FI" sz="1600" dirty="0" smtClean="0"/>
              <a:t>Toteutus, kustannusten korvaaminen</a:t>
            </a:r>
          </a:p>
          <a:p>
            <a:endParaRPr lang="fi-FI" sz="1600" dirty="0" smtClean="0"/>
          </a:p>
          <a:p>
            <a:r>
              <a:rPr lang="fi-FI" sz="1600" dirty="0" smtClean="0"/>
              <a:t>Asiakirjamalleja</a:t>
            </a:r>
          </a:p>
          <a:p>
            <a:pPr lvl="1"/>
            <a:r>
              <a:rPr lang="fi-FI" sz="1600" dirty="0" smtClean="0"/>
              <a:t>mm. </a:t>
            </a:r>
            <a:r>
              <a:rPr lang="fi-FI" sz="1600" dirty="0" err="1" smtClean="0"/>
              <a:t>puheeksiottokeskustelu</a:t>
            </a:r>
            <a:r>
              <a:rPr lang="fi-FI" sz="1600" dirty="0" smtClean="0"/>
              <a:t>, kuntoutussopimus, hoitosuunnitelma</a:t>
            </a:r>
            <a:endParaRPr lang="fi-FI" sz="1600" dirty="0"/>
          </a:p>
        </p:txBody>
      </p:sp>
    </p:spTree>
  </p:cSld>
  <p:clrMapOvr>
    <a:masterClrMapping/>
  </p:clrMapOvr>
  <p:transition>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fi-FI" dirty="0" smtClean="0"/>
              <a:t>Päihdetestaus</a:t>
            </a:r>
          </a:p>
        </p:txBody>
      </p:sp>
      <p:sp>
        <p:nvSpPr>
          <p:cNvPr id="3075" name="Rectangle 3"/>
          <p:cNvSpPr>
            <a:spLocks noGrp="1" noChangeArrowheads="1"/>
          </p:cNvSpPr>
          <p:nvPr>
            <p:ph type="subTitle" idx="1"/>
          </p:nvPr>
        </p:nvSpPr>
        <p:spPr/>
        <p:txBody>
          <a:bodyPr/>
          <a:lstStyle/>
          <a:p>
            <a:pPr eaLnBrk="1" hangingPunct="1"/>
            <a:endParaRPr lang="fi-FI" sz="2400" dirty="0" smtClean="0"/>
          </a:p>
        </p:txBody>
      </p:sp>
    </p:spTree>
  </p:cSld>
  <p:clrMapOvr>
    <a:masterClrMapping/>
  </p:clrMapOvr>
  <p:transition>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Suojattavat intressit</a:t>
            </a:r>
            <a:endParaRPr lang="fi-FI" dirty="0"/>
          </a:p>
        </p:txBody>
      </p:sp>
      <p:sp>
        <p:nvSpPr>
          <p:cNvPr id="3" name="Sisällön paikkamerkki 2"/>
          <p:cNvSpPr>
            <a:spLocks noGrp="1"/>
          </p:cNvSpPr>
          <p:nvPr>
            <p:ph idx="1"/>
          </p:nvPr>
        </p:nvSpPr>
        <p:spPr/>
        <p:txBody>
          <a:bodyPr/>
          <a:lstStyle/>
          <a:p>
            <a:r>
              <a:rPr lang="fi-FI" sz="2200" dirty="0" smtClean="0"/>
              <a:t>Työ- ja toimintakyky</a:t>
            </a:r>
          </a:p>
          <a:p>
            <a:endParaRPr lang="fi-FI" sz="2200" dirty="0" smtClean="0"/>
          </a:p>
          <a:p>
            <a:r>
              <a:rPr lang="fi-FI" sz="2200" dirty="0" smtClean="0"/>
              <a:t>Työn laatu ja tuottavuus</a:t>
            </a:r>
          </a:p>
          <a:p>
            <a:endParaRPr lang="fi-FI" sz="2200" dirty="0" smtClean="0"/>
          </a:p>
          <a:p>
            <a:r>
              <a:rPr lang="fi-FI" sz="2200" dirty="0" smtClean="0"/>
              <a:t>Työntekijän turvallisuus</a:t>
            </a:r>
          </a:p>
          <a:p>
            <a:endParaRPr lang="fi-FI" sz="2200" dirty="0" smtClean="0"/>
          </a:p>
          <a:p>
            <a:r>
              <a:rPr lang="fi-FI" sz="2200" dirty="0" smtClean="0"/>
              <a:t>Työympäristön turvallisuus</a:t>
            </a:r>
          </a:p>
          <a:p>
            <a:endParaRPr lang="fi-FI" sz="2200" dirty="0" smtClean="0"/>
          </a:p>
          <a:p>
            <a:r>
              <a:rPr lang="fi-FI" sz="2200" dirty="0" smtClean="0"/>
              <a:t>Työilmapiiri</a:t>
            </a:r>
          </a:p>
          <a:p>
            <a:endParaRPr lang="fi-FI" sz="2200" dirty="0" smtClean="0"/>
          </a:p>
          <a:p>
            <a:r>
              <a:rPr lang="fi-FI" sz="2200" dirty="0" smtClean="0"/>
              <a:t>Omaisuus ja tietoturva</a:t>
            </a:r>
            <a:endParaRPr lang="fi-FI" sz="2200" dirty="0"/>
          </a:p>
        </p:txBody>
      </p:sp>
    </p:spTree>
  </p:cSld>
  <p:clrMapOvr>
    <a:masterClrMapping/>
  </p:clrMapOvr>
  <p:transition>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Työnantajan tiedonantovelvollisuus</a:t>
            </a:r>
            <a:endParaRPr lang="fi-FI" dirty="0"/>
          </a:p>
        </p:txBody>
      </p:sp>
      <p:sp>
        <p:nvSpPr>
          <p:cNvPr id="3" name="Sisällön paikkamerkki 2"/>
          <p:cNvSpPr>
            <a:spLocks noGrp="1"/>
          </p:cNvSpPr>
          <p:nvPr>
            <p:ph idx="1"/>
          </p:nvPr>
        </p:nvSpPr>
        <p:spPr/>
        <p:txBody>
          <a:bodyPr/>
          <a:lstStyle/>
          <a:p>
            <a:r>
              <a:rPr lang="fi-FI" dirty="0" smtClean="0"/>
              <a:t>Huumetestistä on ilmoitettava työnhakijalle hakumenettelyn yhteydessä ennen työsopimuksen tekemistä</a:t>
            </a:r>
          </a:p>
          <a:p>
            <a:endParaRPr lang="fi-FI" dirty="0" smtClean="0"/>
          </a:p>
          <a:p>
            <a:r>
              <a:rPr lang="fi-FI" dirty="0" smtClean="0"/>
              <a:t>Työntekijälle on ilmoitettava ennen työtehtävien muuttamista, että uusissa tehtävissä työnantajalla on tarkoitus velvoittaa työntekijä esittämään huumetestitodistus</a:t>
            </a:r>
            <a:endParaRPr lang="fi-FI" dirty="0"/>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Huumausaine testaus työelämässä</a:t>
            </a:r>
            <a:endParaRPr lang="fi-FI" dirty="0"/>
          </a:p>
        </p:txBody>
      </p:sp>
      <p:sp>
        <p:nvSpPr>
          <p:cNvPr id="3" name="Sisällön paikkamerkki 2"/>
          <p:cNvSpPr>
            <a:spLocks noGrp="1"/>
          </p:cNvSpPr>
          <p:nvPr>
            <p:ph idx="1"/>
          </p:nvPr>
        </p:nvSpPr>
        <p:spPr/>
        <p:txBody>
          <a:bodyPr/>
          <a:lstStyle/>
          <a:p>
            <a:r>
              <a:rPr lang="fi-FI" dirty="0" smtClean="0"/>
              <a:t>Huumetestipyyntö työnantajalta</a:t>
            </a:r>
          </a:p>
          <a:p>
            <a:pPr lvl="1"/>
            <a:r>
              <a:rPr lang="fi-FI" dirty="0" smtClean="0"/>
              <a:t>Laki yksityisyyden suojasta työelämässä</a:t>
            </a:r>
          </a:p>
          <a:p>
            <a:endParaRPr lang="fi-FI" dirty="0" smtClean="0"/>
          </a:p>
          <a:p>
            <a:r>
              <a:rPr lang="fi-FI" dirty="0" smtClean="0"/>
              <a:t>Huumetestipyyntö työterveyshuollosta</a:t>
            </a:r>
          </a:p>
          <a:p>
            <a:pPr lvl="1"/>
            <a:r>
              <a:rPr lang="fi-FI" dirty="0" smtClean="0"/>
              <a:t>Työterveyshuoltolaki</a:t>
            </a:r>
            <a:endParaRPr lang="fi-FI" dirty="0"/>
          </a:p>
        </p:txBody>
      </p:sp>
    </p:spTree>
  </p:cSld>
  <p:clrMapOvr>
    <a:masterClrMapping/>
  </p:clrMapOvr>
  <p:transition>
    <p:cover dir="r"/>
  </p:transition>
</p:sld>
</file>

<file path=ppt/theme/theme1.xml><?xml version="1.0" encoding="utf-8"?>
<a:theme xmlns:a="http://schemas.openxmlformats.org/drawingml/2006/main" name="1_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1_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549</Words>
  <Application>Microsoft Office PowerPoint</Application>
  <PresentationFormat>Näytössä katseltava diaesitys (4:3)</PresentationFormat>
  <Paragraphs>98</Paragraphs>
  <Slides>15</Slides>
  <Notes>1</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1_Oletusrakenne</vt:lpstr>
      <vt:lpstr>Työpaikkojen päihdeohjelma ja työntekijän oikeudet</vt:lpstr>
      <vt:lpstr>Mikä ihmeen päihdeohjelma?</vt:lpstr>
      <vt:lpstr>Millainen on hyvä päihdeohjelma?</vt:lpstr>
      <vt:lpstr>Päihdeohjelma ja työntekijät</vt:lpstr>
      <vt:lpstr>Mitä päihdeohjelman olisi hyvä sisältää?</vt:lpstr>
      <vt:lpstr>Päihdetestaus</vt:lpstr>
      <vt:lpstr>Suojattavat intressit</vt:lpstr>
      <vt:lpstr>Työnantajan tiedonantovelvollisuus</vt:lpstr>
      <vt:lpstr>Huumausaine testaus työelämässä</vt:lpstr>
      <vt:lpstr>Huumetestitodistus</vt:lpstr>
      <vt:lpstr>Huumetestitodistus</vt:lpstr>
      <vt:lpstr>Työntekijän puhalluttaminen työpaikoilla</vt:lpstr>
      <vt:lpstr>Yhteenveto</vt:lpstr>
      <vt:lpstr>Yhteenvetoa</vt:lpstr>
      <vt:lpstr>Lisätietoa</vt:lpstr>
    </vt:vector>
  </TitlesOfParts>
  <Company>SPR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TUTUSTUTAAN…</dc:title>
  <dc:creator>Kati Laitila</dc:creator>
  <cp:lastModifiedBy>Ville</cp:lastModifiedBy>
  <cp:revision>44</cp:revision>
  <dcterms:created xsi:type="dcterms:W3CDTF">2009-02-11T09:23:16Z</dcterms:created>
  <dcterms:modified xsi:type="dcterms:W3CDTF">2015-02-10T16:00:02Z</dcterms:modified>
</cp:coreProperties>
</file>