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78" r:id="rId2"/>
    <p:sldId id="256" r:id="rId3"/>
    <p:sldId id="296" r:id="rId4"/>
    <p:sldId id="297" r:id="rId5"/>
    <p:sldId id="268" r:id="rId6"/>
    <p:sldId id="270" r:id="rId7"/>
    <p:sldId id="259" r:id="rId8"/>
    <p:sldId id="260" r:id="rId9"/>
    <p:sldId id="305" r:id="rId10"/>
    <p:sldId id="264" r:id="rId11"/>
    <p:sldId id="295" r:id="rId12"/>
    <p:sldId id="294" r:id="rId13"/>
    <p:sldId id="299" r:id="rId14"/>
    <p:sldId id="302" r:id="rId15"/>
    <p:sldId id="281" r:id="rId16"/>
    <p:sldId id="282" r:id="rId17"/>
    <p:sldId id="273" r:id="rId18"/>
    <p:sldId id="274" r:id="rId19"/>
    <p:sldId id="285" r:id="rId20"/>
    <p:sldId id="286" r:id="rId21"/>
    <p:sldId id="287" r:id="rId22"/>
    <p:sldId id="288" r:id="rId23"/>
    <p:sldId id="280" r:id="rId24"/>
  </p:sldIdLst>
  <p:sldSz cx="10693400" cy="7561263"/>
  <p:notesSz cx="9872663" cy="6797675"/>
  <p:defaultTextStyle>
    <a:defPPr>
      <a:defRPr lang="fi-FI"/>
    </a:defPPr>
    <a:lvl1pPr algn="l" rtl="0" eaLnBrk="0" fontAlgn="base" hangingPunct="0">
      <a:spcBef>
        <a:spcPct val="0"/>
      </a:spcBef>
      <a:spcAft>
        <a:spcPct val="0"/>
      </a:spcAft>
      <a:defRPr sz="2500" kern="1200">
        <a:solidFill>
          <a:schemeClr val="tx1"/>
        </a:solidFill>
        <a:latin typeface="Times New Roman" panose="02020603050405020304" pitchFamily="18" charset="0"/>
        <a:ea typeface="ＭＳ Ｐゴシック" panose="020B0600070205080204" pitchFamily="34" charset="-128"/>
        <a:cs typeface="+mn-cs"/>
      </a:defRPr>
    </a:lvl1pPr>
    <a:lvl2pPr marL="457200" algn="l" rtl="0" eaLnBrk="0" fontAlgn="base" hangingPunct="0">
      <a:spcBef>
        <a:spcPct val="0"/>
      </a:spcBef>
      <a:spcAft>
        <a:spcPct val="0"/>
      </a:spcAft>
      <a:defRPr sz="2500" kern="1200">
        <a:solidFill>
          <a:schemeClr val="tx1"/>
        </a:solidFill>
        <a:latin typeface="Times New Roman" panose="02020603050405020304" pitchFamily="18" charset="0"/>
        <a:ea typeface="ＭＳ Ｐゴシック" panose="020B0600070205080204" pitchFamily="34" charset="-128"/>
        <a:cs typeface="+mn-cs"/>
      </a:defRPr>
    </a:lvl2pPr>
    <a:lvl3pPr marL="914400" algn="l" rtl="0" eaLnBrk="0" fontAlgn="base" hangingPunct="0">
      <a:spcBef>
        <a:spcPct val="0"/>
      </a:spcBef>
      <a:spcAft>
        <a:spcPct val="0"/>
      </a:spcAft>
      <a:defRPr sz="2500" kern="1200">
        <a:solidFill>
          <a:schemeClr val="tx1"/>
        </a:solidFill>
        <a:latin typeface="Times New Roman" panose="02020603050405020304" pitchFamily="18" charset="0"/>
        <a:ea typeface="ＭＳ Ｐゴシック" panose="020B0600070205080204" pitchFamily="34" charset="-128"/>
        <a:cs typeface="+mn-cs"/>
      </a:defRPr>
    </a:lvl3pPr>
    <a:lvl4pPr marL="1371600" algn="l" rtl="0" eaLnBrk="0" fontAlgn="base" hangingPunct="0">
      <a:spcBef>
        <a:spcPct val="0"/>
      </a:spcBef>
      <a:spcAft>
        <a:spcPct val="0"/>
      </a:spcAft>
      <a:defRPr sz="2500" kern="1200">
        <a:solidFill>
          <a:schemeClr val="tx1"/>
        </a:solidFill>
        <a:latin typeface="Times New Roman" panose="02020603050405020304" pitchFamily="18" charset="0"/>
        <a:ea typeface="ＭＳ Ｐゴシック" panose="020B0600070205080204" pitchFamily="34" charset="-128"/>
        <a:cs typeface="+mn-cs"/>
      </a:defRPr>
    </a:lvl4pPr>
    <a:lvl5pPr marL="1828800" algn="l" rtl="0" eaLnBrk="0" fontAlgn="base" hangingPunct="0">
      <a:spcBef>
        <a:spcPct val="0"/>
      </a:spcBef>
      <a:spcAft>
        <a:spcPct val="0"/>
      </a:spcAft>
      <a:defRPr sz="2500" kern="1200">
        <a:solidFill>
          <a:schemeClr val="tx1"/>
        </a:solidFill>
        <a:latin typeface="Times New Roman" panose="02020603050405020304" pitchFamily="18" charset="0"/>
        <a:ea typeface="ＭＳ Ｐゴシック" panose="020B0600070205080204" pitchFamily="34" charset="-128"/>
        <a:cs typeface="+mn-cs"/>
      </a:defRPr>
    </a:lvl5pPr>
    <a:lvl6pPr marL="2286000" algn="l" defTabSz="914400" rtl="0" eaLnBrk="1" latinLnBrk="0" hangingPunct="1">
      <a:defRPr sz="2500" kern="1200">
        <a:solidFill>
          <a:schemeClr val="tx1"/>
        </a:solidFill>
        <a:latin typeface="Times New Roman" panose="02020603050405020304" pitchFamily="18" charset="0"/>
        <a:ea typeface="ＭＳ Ｐゴシック" panose="020B0600070205080204" pitchFamily="34" charset="-128"/>
        <a:cs typeface="+mn-cs"/>
      </a:defRPr>
    </a:lvl6pPr>
    <a:lvl7pPr marL="2743200" algn="l" defTabSz="914400" rtl="0" eaLnBrk="1" latinLnBrk="0" hangingPunct="1">
      <a:defRPr sz="2500" kern="1200">
        <a:solidFill>
          <a:schemeClr val="tx1"/>
        </a:solidFill>
        <a:latin typeface="Times New Roman" panose="02020603050405020304" pitchFamily="18" charset="0"/>
        <a:ea typeface="ＭＳ Ｐゴシック" panose="020B0600070205080204" pitchFamily="34" charset="-128"/>
        <a:cs typeface="+mn-cs"/>
      </a:defRPr>
    </a:lvl7pPr>
    <a:lvl8pPr marL="3200400" algn="l" defTabSz="914400" rtl="0" eaLnBrk="1" latinLnBrk="0" hangingPunct="1">
      <a:defRPr sz="2500" kern="1200">
        <a:solidFill>
          <a:schemeClr val="tx1"/>
        </a:solidFill>
        <a:latin typeface="Times New Roman" panose="02020603050405020304" pitchFamily="18" charset="0"/>
        <a:ea typeface="ＭＳ Ｐゴシック" panose="020B0600070205080204" pitchFamily="34" charset="-128"/>
        <a:cs typeface="+mn-cs"/>
      </a:defRPr>
    </a:lvl8pPr>
    <a:lvl9pPr marL="3657600" algn="l" defTabSz="914400" rtl="0" eaLnBrk="1" latinLnBrk="0" hangingPunct="1">
      <a:defRPr sz="2500" kern="1200">
        <a:solidFill>
          <a:schemeClr val="tx1"/>
        </a:solidFill>
        <a:latin typeface="Times New Roman" panose="02020603050405020304" pitchFamily="18"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112">
          <p15:clr>
            <a:srgbClr val="A4A3A4"/>
          </p15:clr>
        </p15:guide>
        <p15:guide id="2" orient="horz" pos="336">
          <p15:clr>
            <a:srgbClr val="A4A3A4"/>
          </p15:clr>
        </p15:guide>
        <p15:guide id="3" orient="horz" pos="816">
          <p15:clr>
            <a:srgbClr val="A4A3A4"/>
          </p15:clr>
        </p15:guide>
        <p15:guide id="4" orient="horz" pos="976">
          <p15:clr>
            <a:srgbClr val="A4A3A4"/>
          </p15:clr>
        </p15:guide>
        <p15:guide id="5" orient="horz" pos="677">
          <p15:clr>
            <a:srgbClr val="A4A3A4"/>
          </p15:clr>
        </p15:guide>
        <p15:guide id="6" pos="6611">
          <p15:clr>
            <a:srgbClr val="A4A3A4"/>
          </p15:clr>
        </p15:guide>
        <p15:guide id="7" pos="115">
          <p15:clr>
            <a:srgbClr val="A4A3A4"/>
          </p15:clr>
        </p15:guide>
        <p15:guide id="8" pos="3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Rg st="1" end="21"/>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7493A21-BA33-B2C5-DC3E-189E263A0535}" v="736" dt="2021-11-19T12:59:25.301"/>
  </p1510:revLst>
</p1510:revInfo>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Normaali tyyli 1 - Korostu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EB344D84-9AFB-497E-A393-DC336BA19D2E}" styleName="Normaali tyyli 3 - Korostus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63" autoAdjust="0"/>
    <p:restoredTop sz="79191" autoAdjust="0"/>
  </p:normalViewPr>
  <p:slideViewPr>
    <p:cSldViewPr snapToGrid="0" snapToObjects="1">
      <p:cViewPr varScale="1">
        <p:scale>
          <a:sx n="48" d="100"/>
          <a:sy n="48" d="100"/>
        </p:scale>
        <p:origin x="1616" y="32"/>
      </p:cViewPr>
      <p:guideLst>
        <p:guide orient="horz" pos="112"/>
        <p:guide orient="horz" pos="336"/>
        <p:guide orient="horz" pos="816"/>
        <p:guide orient="horz" pos="976"/>
        <p:guide orient="horz" pos="677"/>
        <p:guide pos="6611"/>
        <p:guide pos="115"/>
        <p:guide pos="380"/>
      </p:guideLst>
    </p:cSldViewPr>
  </p:slideViewPr>
  <p:outlineViewPr>
    <p:cViewPr>
      <p:scale>
        <a:sx n="25" d="100"/>
        <a:sy n="25"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hrama Essi" userId="S::essi.kahrama@redcross.fi::1dbee5d7-b19b-4664-b067-94959939e161" providerId="AD" clId="Web-{87493A21-BA33-B2C5-DC3E-189E263A0535}"/>
    <pc:docChg chg="modSld">
      <pc:chgData name="Kahrama Essi" userId="S::essi.kahrama@redcross.fi::1dbee5d7-b19b-4664-b067-94959939e161" providerId="AD" clId="Web-{87493A21-BA33-B2C5-DC3E-189E263A0535}" dt="2021-11-19T12:59:25.301" v="509" actId="20577"/>
      <pc:docMkLst>
        <pc:docMk/>
      </pc:docMkLst>
      <pc:sldChg chg="addSp delSp modSp">
        <pc:chgData name="Kahrama Essi" userId="S::essi.kahrama@redcross.fi::1dbee5d7-b19b-4664-b067-94959939e161" providerId="AD" clId="Web-{87493A21-BA33-B2C5-DC3E-189E263A0535}" dt="2021-11-19T12:30:46.772" v="446" actId="1076"/>
        <pc:sldMkLst>
          <pc:docMk/>
          <pc:sldMk cId="2840340351" sldId="259"/>
        </pc:sldMkLst>
        <pc:picChg chg="add mod">
          <ac:chgData name="Kahrama Essi" userId="S::essi.kahrama@redcross.fi::1dbee5d7-b19b-4664-b067-94959939e161" providerId="AD" clId="Web-{87493A21-BA33-B2C5-DC3E-189E263A0535}" dt="2021-11-19T12:30:46.772" v="446" actId="1076"/>
          <ac:picMkLst>
            <pc:docMk/>
            <pc:sldMk cId="2840340351" sldId="259"/>
            <ac:picMk id="2" creationId="{DB9B87CC-2F8C-4284-99C1-CEF6AD92BEE2}"/>
          </ac:picMkLst>
        </pc:picChg>
        <pc:picChg chg="del">
          <ac:chgData name="Kahrama Essi" userId="S::essi.kahrama@redcross.fi::1dbee5d7-b19b-4664-b067-94959939e161" providerId="AD" clId="Web-{87493A21-BA33-B2C5-DC3E-189E263A0535}" dt="2021-11-19T12:30:22.334" v="441"/>
          <ac:picMkLst>
            <pc:docMk/>
            <pc:sldMk cId="2840340351" sldId="259"/>
            <ac:picMk id="2050" creationId="{8E824886-21AD-4268-B04B-177F9C6884BA}"/>
          </ac:picMkLst>
        </pc:picChg>
      </pc:sldChg>
      <pc:sldChg chg="modSp">
        <pc:chgData name="Kahrama Essi" userId="S::essi.kahrama@redcross.fi::1dbee5d7-b19b-4664-b067-94959939e161" providerId="AD" clId="Web-{87493A21-BA33-B2C5-DC3E-189E263A0535}" dt="2021-11-19T12:57:26.017" v="498" actId="1076"/>
        <pc:sldMkLst>
          <pc:docMk/>
          <pc:sldMk cId="1198745592" sldId="268"/>
        </pc:sldMkLst>
        <pc:spChg chg="mod">
          <ac:chgData name="Kahrama Essi" userId="S::essi.kahrama@redcross.fi::1dbee5d7-b19b-4664-b067-94959939e161" providerId="AD" clId="Web-{87493A21-BA33-B2C5-DC3E-189E263A0535}" dt="2021-11-19T12:57:26.017" v="498" actId="1076"/>
          <ac:spMkLst>
            <pc:docMk/>
            <pc:sldMk cId="1198745592" sldId="268"/>
            <ac:spMk id="13314" creationId="{3FC288ED-816F-4FFB-B9E8-6E40710AB8A6}"/>
          </ac:spMkLst>
        </pc:spChg>
      </pc:sldChg>
      <pc:sldChg chg="addSp delSp modSp">
        <pc:chgData name="Kahrama Essi" userId="S::essi.kahrama@redcross.fi::1dbee5d7-b19b-4664-b067-94959939e161" providerId="AD" clId="Web-{87493A21-BA33-B2C5-DC3E-189E263A0535}" dt="2021-11-19T12:58:16.440" v="501" actId="20577"/>
        <pc:sldMkLst>
          <pc:docMk/>
          <pc:sldMk cId="3648470211" sldId="273"/>
        </pc:sldMkLst>
        <pc:spChg chg="mod">
          <ac:chgData name="Kahrama Essi" userId="S::essi.kahrama@redcross.fi::1dbee5d7-b19b-4664-b067-94959939e161" providerId="AD" clId="Web-{87493A21-BA33-B2C5-DC3E-189E263A0535}" dt="2021-11-19T12:58:16.440" v="501" actId="20577"/>
          <ac:spMkLst>
            <pc:docMk/>
            <pc:sldMk cId="3648470211" sldId="273"/>
            <ac:spMk id="2" creationId="{4531CA24-0D7D-4A0C-AFE7-3CCE00660868}"/>
          </ac:spMkLst>
        </pc:spChg>
        <pc:spChg chg="mod">
          <ac:chgData name="Kahrama Essi" userId="S::essi.kahrama@redcross.fi::1dbee5d7-b19b-4664-b067-94959939e161" providerId="AD" clId="Web-{87493A21-BA33-B2C5-DC3E-189E263A0535}" dt="2021-11-19T11:34:38.102" v="13" actId="20577"/>
          <ac:spMkLst>
            <pc:docMk/>
            <pc:sldMk cId="3648470211" sldId="273"/>
            <ac:spMk id="15364" creationId="{547E582C-B200-41F3-B254-4861D725AB97}"/>
          </ac:spMkLst>
        </pc:spChg>
        <pc:picChg chg="add mod">
          <ac:chgData name="Kahrama Essi" userId="S::essi.kahrama@redcross.fi::1dbee5d7-b19b-4664-b067-94959939e161" providerId="AD" clId="Web-{87493A21-BA33-B2C5-DC3E-189E263A0535}" dt="2021-11-19T12:38:36.753" v="466" actId="1076"/>
          <ac:picMkLst>
            <pc:docMk/>
            <pc:sldMk cId="3648470211" sldId="273"/>
            <ac:picMk id="3" creationId="{1BF46D94-CF92-41DB-B70A-F65820E2B0C5}"/>
          </ac:picMkLst>
        </pc:picChg>
        <pc:picChg chg="del">
          <ac:chgData name="Kahrama Essi" userId="S::essi.kahrama@redcross.fi::1dbee5d7-b19b-4664-b067-94959939e161" providerId="AD" clId="Web-{87493A21-BA33-B2C5-DC3E-189E263A0535}" dt="2021-11-19T12:38:27.784" v="465"/>
          <ac:picMkLst>
            <pc:docMk/>
            <pc:sldMk cId="3648470211" sldId="273"/>
            <ac:picMk id="3074" creationId="{77E58329-5FB8-41C7-9DAE-44FFD40EFEC6}"/>
          </ac:picMkLst>
        </pc:picChg>
      </pc:sldChg>
      <pc:sldChg chg="modSp">
        <pc:chgData name="Kahrama Essi" userId="S::essi.kahrama@redcross.fi::1dbee5d7-b19b-4664-b067-94959939e161" providerId="AD" clId="Web-{87493A21-BA33-B2C5-DC3E-189E263A0535}" dt="2021-11-19T12:39:04.176" v="470" actId="20577"/>
        <pc:sldMkLst>
          <pc:docMk/>
          <pc:sldMk cId="4161100983" sldId="274"/>
        </pc:sldMkLst>
        <pc:spChg chg="mod">
          <ac:chgData name="Kahrama Essi" userId="S::essi.kahrama@redcross.fi::1dbee5d7-b19b-4664-b067-94959939e161" providerId="AD" clId="Web-{87493A21-BA33-B2C5-DC3E-189E263A0535}" dt="2021-11-19T11:34:31.258" v="11" actId="20577"/>
          <ac:spMkLst>
            <pc:docMk/>
            <pc:sldMk cId="4161100983" sldId="274"/>
            <ac:spMk id="2" creationId="{CFAC195A-03DA-4A9B-9CCA-14CCE832FA5F}"/>
          </ac:spMkLst>
        </pc:spChg>
        <pc:spChg chg="mod">
          <ac:chgData name="Kahrama Essi" userId="S::essi.kahrama@redcross.fi::1dbee5d7-b19b-4664-b067-94959939e161" providerId="AD" clId="Web-{87493A21-BA33-B2C5-DC3E-189E263A0535}" dt="2021-11-19T12:39:04.176" v="470" actId="20577"/>
          <ac:spMkLst>
            <pc:docMk/>
            <pc:sldMk cId="4161100983" sldId="274"/>
            <ac:spMk id="16386" creationId="{8DA20C5D-58DA-4595-B7A9-E735B548ED87}"/>
          </ac:spMkLst>
        </pc:spChg>
      </pc:sldChg>
      <pc:sldChg chg="modSp">
        <pc:chgData name="Kahrama Essi" userId="S::essi.kahrama@redcross.fi::1dbee5d7-b19b-4664-b067-94959939e161" providerId="AD" clId="Web-{87493A21-BA33-B2C5-DC3E-189E263A0535}" dt="2021-11-19T12:59:25.301" v="509" actId="20577"/>
        <pc:sldMkLst>
          <pc:docMk/>
          <pc:sldMk cId="0" sldId="288"/>
        </pc:sldMkLst>
        <pc:spChg chg="mod">
          <ac:chgData name="Kahrama Essi" userId="S::essi.kahrama@redcross.fi::1dbee5d7-b19b-4664-b067-94959939e161" providerId="AD" clId="Web-{87493A21-BA33-B2C5-DC3E-189E263A0535}" dt="2021-11-19T12:59:25.301" v="509" actId="20577"/>
          <ac:spMkLst>
            <pc:docMk/>
            <pc:sldMk cId="0" sldId="288"/>
            <ac:spMk id="31747" creationId="{38CDD914-EADC-49C6-AD5A-7535C4FCF081}"/>
          </ac:spMkLst>
        </pc:spChg>
      </pc:sldChg>
      <pc:sldChg chg="addSp delSp modSp">
        <pc:chgData name="Kahrama Essi" userId="S::essi.kahrama@redcross.fi::1dbee5d7-b19b-4664-b067-94959939e161" providerId="AD" clId="Web-{87493A21-BA33-B2C5-DC3E-189E263A0535}" dt="2021-11-19T12:56:23.765" v="492" actId="20577"/>
        <pc:sldMkLst>
          <pc:docMk/>
          <pc:sldMk cId="2479930157" sldId="296"/>
        </pc:sldMkLst>
        <pc:spChg chg="mod">
          <ac:chgData name="Kahrama Essi" userId="S::essi.kahrama@redcross.fi::1dbee5d7-b19b-4664-b067-94959939e161" providerId="AD" clId="Web-{87493A21-BA33-B2C5-DC3E-189E263A0535}" dt="2021-11-19T12:56:23.765" v="492" actId="20577"/>
          <ac:spMkLst>
            <pc:docMk/>
            <pc:sldMk cId="2479930157" sldId="296"/>
            <ac:spMk id="15362" creationId="{8E5C341C-1BD9-44F1-94C9-3D8D4242FC04}"/>
          </ac:spMkLst>
        </pc:spChg>
        <pc:spChg chg="mod">
          <ac:chgData name="Kahrama Essi" userId="S::essi.kahrama@redcross.fi::1dbee5d7-b19b-4664-b067-94959939e161" providerId="AD" clId="Web-{87493A21-BA33-B2C5-DC3E-189E263A0535}" dt="2021-11-19T12:07:42.517" v="98" actId="1076"/>
          <ac:spMkLst>
            <pc:docMk/>
            <pc:sldMk cId="2479930157" sldId="296"/>
            <ac:spMk id="15363" creationId="{DADDCF1E-5E44-4E6B-98EC-64609F856AA8}"/>
          </ac:spMkLst>
        </pc:spChg>
        <pc:spChg chg="mod">
          <ac:chgData name="Kahrama Essi" userId="S::essi.kahrama@redcross.fi::1dbee5d7-b19b-4664-b067-94959939e161" providerId="AD" clId="Web-{87493A21-BA33-B2C5-DC3E-189E263A0535}" dt="2021-11-19T12:07:46.236" v="99" actId="1076"/>
          <ac:spMkLst>
            <pc:docMk/>
            <pc:sldMk cId="2479930157" sldId="296"/>
            <ac:spMk id="15364" creationId="{2EF8630A-FC6C-4FFB-BB5A-5DB1CF9A5E7A}"/>
          </ac:spMkLst>
        </pc:spChg>
        <pc:spChg chg="mod">
          <ac:chgData name="Kahrama Essi" userId="S::essi.kahrama@redcross.fi::1dbee5d7-b19b-4664-b067-94959939e161" providerId="AD" clId="Web-{87493A21-BA33-B2C5-DC3E-189E263A0535}" dt="2021-11-19T12:07:51.705" v="100" actId="1076"/>
          <ac:spMkLst>
            <pc:docMk/>
            <pc:sldMk cId="2479930157" sldId="296"/>
            <ac:spMk id="15365" creationId="{58CDA0D7-7D19-4B0A-AE9F-799F1A1310C4}"/>
          </ac:spMkLst>
        </pc:spChg>
        <pc:graphicFrameChg chg="del">
          <ac:chgData name="Kahrama Essi" userId="S::essi.kahrama@redcross.fi::1dbee5d7-b19b-4664-b067-94959939e161" providerId="AD" clId="Web-{87493A21-BA33-B2C5-DC3E-189E263A0535}" dt="2021-11-19T12:06:51.735" v="92"/>
          <ac:graphicFrameMkLst>
            <pc:docMk/>
            <pc:sldMk cId="2479930157" sldId="296"/>
            <ac:graphicFrameMk id="10" creationId="{F2A4CE48-F91B-4D08-A2A8-7EA9C232757E}"/>
          </ac:graphicFrameMkLst>
        </pc:graphicFrameChg>
        <pc:graphicFrameChg chg="del">
          <ac:chgData name="Kahrama Essi" userId="S::essi.kahrama@redcross.fi::1dbee5d7-b19b-4664-b067-94959939e161" providerId="AD" clId="Web-{87493A21-BA33-B2C5-DC3E-189E263A0535}" dt="2021-11-19T12:06:53.297" v="93"/>
          <ac:graphicFrameMkLst>
            <pc:docMk/>
            <pc:sldMk cId="2479930157" sldId="296"/>
            <ac:graphicFrameMk id="14" creationId="{D0E32B34-9981-445A-8E28-36D47C2D470E}"/>
          </ac:graphicFrameMkLst>
        </pc:graphicFrameChg>
        <pc:graphicFrameChg chg="del">
          <ac:chgData name="Kahrama Essi" userId="S::essi.kahrama@redcross.fi::1dbee5d7-b19b-4664-b067-94959939e161" providerId="AD" clId="Web-{87493A21-BA33-B2C5-DC3E-189E263A0535}" dt="2021-11-19T12:06:50.188" v="91"/>
          <ac:graphicFrameMkLst>
            <pc:docMk/>
            <pc:sldMk cId="2479930157" sldId="296"/>
            <ac:graphicFrameMk id="18" creationId="{93BDFFEE-07D3-41CE-A035-C4DD58666967}"/>
          </ac:graphicFrameMkLst>
        </pc:graphicFrameChg>
        <pc:picChg chg="add del mod">
          <ac:chgData name="Kahrama Essi" userId="S::essi.kahrama@redcross.fi::1dbee5d7-b19b-4664-b067-94959939e161" providerId="AD" clId="Web-{87493A21-BA33-B2C5-DC3E-189E263A0535}" dt="2021-11-19T12:19:39.942" v="284"/>
          <ac:picMkLst>
            <pc:docMk/>
            <pc:sldMk cId="2479930157" sldId="296"/>
            <ac:picMk id="2" creationId="{55B174DD-1768-43B5-9812-04532EC85CB3}"/>
          </ac:picMkLst>
        </pc:picChg>
        <pc:picChg chg="add del mod">
          <ac:chgData name="Kahrama Essi" userId="S::essi.kahrama@redcross.fi::1dbee5d7-b19b-4664-b067-94959939e161" providerId="AD" clId="Web-{87493A21-BA33-B2C5-DC3E-189E263A0535}" dt="2021-11-19T12:19:38.114" v="283"/>
          <ac:picMkLst>
            <pc:docMk/>
            <pc:sldMk cId="2479930157" sldId="296"/>
            <ac:picMk id="3" creationId="{5EE498FC-D7B4-4810-AE6E-C6414C053989}"/>
          </ac:picMkLst>
        </pc:picChg>
        <pc:picChg chg="add del mod">
          <ac:chgData name="Kahrama Essi" userId="S::essi.kahrama@redcross.fi::1dbee5d7-b19b-4664-b067-94959939e161" providerId="AD" clId="Web-{87493A21-BA33-B2C5-DC3E-189E263A0535}" dt="2021-11-19T12:19:41.739" v="285"/>
          <ac:picMkLst>
            <pc:docMk/>
            <pc:sldMk cId="2479930157" sldId="296"/>
            <ac:picMk id="4" creationId="{FCD06957-B977-4969-9C5C-DEE168BBC68C}"/>
          </ac:picMkLst>
        </pc:picChg>
        <pc:picChg chg="add mod">
          <ac:chgData name="Kahrama Essi" userId="S::essi.kahrama@redcross.fi::1dbee5d7-b19b-4664-b067-94959939e161" providerId="AD" clId="Web-{87493A21-BA33-B2C5-DC3E-189E263A0535}" dt="2021-11-19T12:20:59.444" v="295" actId="14100"/>
          <ac:picMkLst>
            <pc:docMk/>
            <pc:sldMk cId="2479930157" sldId="296"/>
            <ac:picMk id="5" creationId="{1976FA87-2284-4574-9180-526ECE441ABD}"/>
          </ac:picMkLst>
        </pc:picChg>
        <pc:picChg chg="add mod">
          <ac:chgData name="Kahrama Essi" userId="S::essi.kahrama@redcross.fi::1dbee5d7-b19b-4664-b067-94959939e161" providerId="AD" clId="Web-{87493A21-BA33-B2C5-DC3E-189E263A0535}" dt="2021-11-19T12:20:56.116" v="294" actId="14100"/>
          <ac:picMkLst>
            <pc:docMk/>
            <pc:sldMk cId="2479930157" sldId="296"/>
            <ac:picMk id="6" creationId="{2E6C92F9-8420-404E-8A68-9AC7747CEF28}"/>
          </ac:picMkLst>
        </pc:picChg>
        <pc:picChg chg="add mod">
          <ac:chgData name="Kahrama Essi" userId="S::essi.kahrama@redcross.fi::1dbee5d7-b19b-4664-b067-94959939e161" providerId="AD" clId="Web-{87493A21-BA33-B2C5-DC3E-189E263A0535}" dt="2021-11-19T12:21:31.539" v="300" actId="14100"/>
          <ac:picMkLst>
            <pc:docMk/>
            <pc:sldMk cId="2479930157" sldId="296"/>
            <ac:picMk id="7" creationId="{6FA737BE-C596-4C0F-BDC5-A46666D61C0A}"/>
          </ac:picMkLst>
        </pc:picChg>
      </pc:sldChg>
      <pc:sldChg chg="modSp">
        <pc:chgData name="Kahrama Essi" userId="S::essi.kahrama@redcross.fi::1dbee5d7-b19b-4664-b067-94959939e161" providerId="AD" clId="Web-{87493A21-BA33-B2C5-DC3E-189E263A0535}" dt="2021-11-19T12:57:05.626" v="495" actId="1076"/>
        <pc:sldMkLst>
          <pc:docMk/>
          <pc:sldMk cId="4237389905" sldId="297"/>
        </pc:sldMkLst>
        <pc:spChg chg="mod">
          <ac:chgData name="Kahrama Essi" userId="S::essi.kahrama@redcross.fi::1dbee5d7-b19b-4664-b067-94959939e161" providerId="AD" clId="Web-{87493A21-BA33-B2C5-DC3E-189E263A0535}" dt="2021-11-19T12:57:01.797" v="494" actId="1076"/>
          <ac:spMkLst>
            <pc:docMk/>
            <pc:sldMk cId="4237389905" sldId="297"/>
            <ac:spMk id="2" creationId="{29FA5558-01E0-4F76-A153-B7365426CEA4}"/>
          </ac:spMkLst>
        </pc:spChg>
        <pc:spChg chg="mod">
          <ac:chgData name="Kahrama Essi" userId="S::essi.kahrama@redcross.fi::1dbee5d7-b19b-4664-b067-94959939e161" providerId="AD" clId="Web-{87493A21-BA33-B2C5-DC3E-189E263A0535}" dt="2021-11-19T12:57:05.626" v="495" actId="1076"/>
          <ac:spMkLst>
            <pc:docMk/>
            <pc:sldMk cId="4237389905" sldId="297"/>
            <ac:spMk id="17410" creationId="{CACE8D07-03C1-49CA-845C-AF2BDD0FDA1C}"/>
          </ac:spMkLst>
        </pc:spChg>
      </pc:sldChg>
      <pc:sldChg chg="addSp delSp modSp">
        <pc:chgData name="Kahrama Essi" userId="S::essi.kahrama@redcross.fi::1dbee5d7-b19b-4664-b067-94959939e161" providerId="AD" clId="Web-{87493A21-BA33-B2C5-DC3E-189E263A0535}" dt="2021-11-19T12:35:23.154" v="463" actId="1076"/>
        <pc:sldMkLst>
          <pc:docMk/>
          <pc:sldMk cId="0" sldId="299"/>
        </pc:sldMkLst>
        <pc:picChg chg="add mod">
          <ac:chgData name="Kahrama Essi" userId="S::essi.kahrama@redcross.fi::1dbee5d7-b19b-4664-b067-94959939e161" providerId="AD" clId="Web-{87493A21-BA33-B2C5-DC3E-189E263A0535}" dt="2021-11-19T12:35:23.154" v="463" actId="1076"/>
          <ac:picMkLst>
            <pc:docMk/>
            <pc:sldMk cId="0" sldId="299"/>
            <ac:picMk id="2" creationId="{0E4833ED-0A45-4864-A45B-45B740A6CA7F}"/>
          </ac:picMkLst>
        </pc:picChg>
        <pc:picChg chg="del">
          <ac:chgData name="Kahrama Essi" userId="S::essi.kahrama@redcross.fi::1dbee5d7-b19b-4664-b067-94959939e161" providerId="AD" clId="Web-{87493A21-BA33-B2C5-DC3E-189E263A0535}" dt="2021-11-19T12:35:01.904" v="459"/>
          <ac:picMkLst>
            <pc:docMk/>
            <pc:sldMk cId="0" sldId="299"/>
            <ac:picMk id="1026" creationId="{0616BA7C-A47E-4835-8D78-1885DA587D05}"/>
          </ac:picMkLst>
        </pc:picChg>
      </pc:sldChg>
      <pc:sldChg chg="addSp delSp modSp">
        <pc:chgData name="Kahrama Essi" userId="S::essi.kahrama@redcross.fi::1dbee5d7-b19b-4664-b067-94959939e161" providerId="AD" clId="Web-{87493A21-BA33-B2C5-DC3E-189E263A0535}" dt="2021-11-19T12:33:41.792" v="458" actId="1076"/>
        <pc:sldMkLst>
          <pc:docMk/>
          <pc:sldMk cId="0" sldId="305"/>
        </pc:sldMkLst>
        <pc:picChg chg="add mod modCrop">
          <ac:chgData name="Kahrama Essi" userId="S::essi.kahrama@redcross.fi::1dbee5d7-b19b-4664-b067-94959939e161" providerId="AD" clId="Web-{87493A21-BA33-B2C5-DC3E-189E263A0535}" dt="2021-11-19T12:33:41.792" v="458" actId="1076"/>
          <ac:picMkLst>
            <pc:docMk/>
            <pc:sldMk cId="0" sldId="305"/>
            <ac:picMk id="2" creationId="{147F9ACD-5150-4EE6-9475-A700CED17AC8}"/>
          </ac:picMkLst>
        </pc:picChg>
        <pc:picChg chg="del">
          <ac:chgData name="Kahrama Essi" userId="S::essi.kahrama@redcross.fi::1dbee5d7-b19b-4664-b067-94959939e161" providerId="AD" clId="Web-{87493A21-BA33-B2C5-DC3E-189E263A0535}" dt="2021-11-19T12:32:16.649" v="447"/>
          <ac:picMkLst>
            <pc:docMk/>
            <pc:sldMk cId="0" sldId="305"/>
            <ac:picMk id="6" creationId="{50AAB05E-4777-4B2F-93C3-C5A320093909}"/>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1FDB623B-7F93-4A17-B192-45AAF3D20255}"/>
              </a:ext>
            </a:extLst>
          </p:cNvPr>
          <p:cNvSpPr>
            <a:spLocks noGrp="1" noChangeArrowheads="1"/>
          </p:cNvSpPr>
          <p:nvPr>
            <p:ph type="hdr" sz="quarter"/>
          </p:nvPr>
        </p:nvSpPr>
        <p:spPr bwMode="auto">
          <a:xfrm>
            <a:off x="0" y="0"/>
            <a:ext cx="4279900" cy="33884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ea typeface="+mn-ea"/>
                <a:cs typeface="+mn-cs"/>
              </a:defRPr>
            </a:lvl1pPr>
          </a:lstStyle>
          <a:p>
            <a:pPr>
              <a:defRPr/>
            </a:pPr>
            <a:endParaRPr lang="fi-FI"/>
          </a:p>
        </p:txBody>
      </p:sp>
      <p:sp>
        <p:nvSpPr>
          <p:cNvPr id="22531" name="Rectangle 3">
            <a:extLst>
              <a:ext uri="{FF2B5EF4-FFF2-40B4-BE49-F238E27FC236}">
                <a16:creationId xmlns:a16="http://schemas.microsoft.com/office/drawing/2014/main" id="{6736ACC2-5785-4172-855E-69259C68CB09}"/>
              </a:ext>
            </a:extLst>
          </p:cNvPr>
          <p:cNvSpPr>
            <a:spLocks noGrp="1" noChangeArrowheads="1"/>
          </p:cNvSpPr>
          <p:nvPr>
            <p:ph type="dt" sz="quarter" idx="1"/>
          </p:nvPr>
        </p:nvSpPr>
        <p:spPr bwMode="auto">
          <a:xfrm>
            <a:off x="5592763" y="0"/>
            <a:ext cx="4279900" cy="33884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ea typeface="+mn-ea"/>
                <a:cs typeface="+mn-cs"/>
              </a:defRPr>
            </a:lvl1pPr>
          </a:lstStyle>
          <a:p>
            <a:pPr>
              <a:defRPr/>
            </a:pPr>
            <a:endParaRPr lang="fi-FI"/>
          </a:p>
        </p:txBody>
      </p:sp>
      <p:sp>
        <p:nvSpPr>
          <p:cNvPr id="22532" name="Rectangle 4">
            <a:extLst>
              <a:ext uri="{FF2B5EF4-FFF2-40B4-BE49-F238E27FC236}">
                <a16:creationId xmlns:a16="http://schemas.microsoft.com/office/drawing/2014/main" id="{AAE8EDA1-A369-4BB1-BD19-721D013B0418}"/>
              </a:ext>
            </a:extLst>
          </p:cNvPr>
          <p:cNvSpPr>
            <a:spLocks noGrp="1" noChangeArrowheads="1"/>
          </p:cNvSpPr>
          <p:nvPr>
            <p:ph type="ftr" sz="quarter" idx="2"/>
          </p:nvPr>
        </p:nvSpPr>
        <p:spPr bwMode="auto">
          <a:xfrm>
            <a:off x="0" y="6458830"/>
            <a:ext cx="4279900" cy="33884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ea typeface="+mn-ea"/>
                <a:cs typeface="+mn-cs"/>
              </a:defRPr>
            </a:lvl1pPr>
          </a:lstStyle>
          <a:p>
            <a:pPr>
              <a:defRPr/>
            </a:pPr>
            <a:endParaRPr lang="fi-FI"/>
          </a:p>
        </p:txBody>
      </p:sp>
      <p:sp>
        <p:nvSpPr>
          <p:cNvPr id="22533" name="Rectangle 5">
            <a:extLst>
              <a:ext uri="{FF2B5EF4-FFF2-40B4-BE49-F238E27FC236}">
                <a16:creationId xmlns:a16="http://schemas.microsoft.com/office/drawing/2014/main" id="{7A234B0F-6254-40E0-A627-E71386CED9BD}"/>
              </a:ext>
            </a:extLst>
          </p:cNvPr>
          <p:cNvSpPr>
            <a:spLocks noGrp="1" noChangeArrowheads="1"/>
          </p:cNvSpPr>
          <p:nvPr>
            <p:ph type="sldNum" sz="quarter" idx="3"/>
          </p:nvPr>
        </p:nvSpPr>
        <p:spPr bwMode="auto">
          <a:xfrm>
            <a:off x="5592763" y="6458830"/>
            <a:ext cx="4279900" cy="33884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638FE3A8-1FC8-422D-8E2B-3C253689A575}" type="slidenum">
              <a:rPr lang="fi-FI" altLang="en-US"/>
              <a:pPr>
                <a:defRPr/>
              </a:pPr>
              <a:t>‹#›</a:t>
            </a:fld>
            <a:endParaRPr lang="fi-FI"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2D27B8DB-1403-4A3E-A326-C1D9BAF3B25B}"/>
              </a:ext>
            </a:extLst>
          </p:cNvPr>
          <p:cNvSpPr>
            <a:spLocks noGrp="1" noChangeArrowheads="1"/>
          </p:cNvSpPr>
          <p:nvPr>
            <p:ph type="hdr" sz="quarter"/>
          </p:nvPr>
        </p:nvSpPr>
        <p:spPr bwMode="auto">
          <a:xfrm>
            <a:off x="1" y="0"/>
            <a:ext cx="4278313" cy="33884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ea typeface="+mn-ea"/>
                <a:cs typeface="+mn-cs"/>
              </a:defRPr>
            </a:lvl1pPr>
          </a:lstStyle>
          <a:p>
            <a:pPr>
              <a:defRPr/>
            </a:pPr>
            <a:endParaRPr lang="fi-FI"/>
          </a:p>
        </p:txBody>
      </p:sp>
      <p:sp>
        <p:nvSpPr>
          <p:cNvPr id="41987" name="Rectangle 3">
            <a:extLst>
              <a:ext uri="{FF2B5EF4-FFF2-40B4-BE49-F238E27FC236}">
                <a16:creationId xmlns:a16="http://schemas.microsoft.com/office/drawing/2014/main" id="{4AF9C853-823C-459C-90FE-95C0266BA3EC}"/>
              </a:ext>
            </a:extLst>
          </p:cNvPr>
          <p:cNvSpPr>
            <a:spLocks noGrp="1" noChangeArrowheads="1"/>
          </p:cNvSpPr>
          <p:nvPr>
            <p:ph type="dt" idx="1"/>
          </p:nvPr>
        </p:nvSpPr>
        <p:spPr bwMode="auto">
          <a:xfrm>
            <a:off x="5592763" y="0"/>
            <a:ext cx="4278312" cy="33884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ea typeface="ＭＳ Ｐゴシック" charset="-128"/>
              </a:defRPr>
            </a:lvl1pPr>
          </a:lstStyle>
          <a:p>
            <a:pPr>
              <a:defRPr/>
            </a:pPr>
            <a:fld id="{F264755F-AB93-4CE2-A413-8747A4988770}" type="datetimeFigureOut">
              <a:rPr lang="fi-FI"/>
              <a:pPr>
                <a:defRPr/>
              </a:pPr>
              <a:t>19.11.2021</a:t>
            </a:fld>
            <a:endParaRPr lang="fi-FI"/>
          </a:p>
        </p:txBody>
      </p:sp>
      <p:sp>
        <p:nvSpPr>
          <p:cNvPr id="10244" name="Rectangle 4">
            <a:extLst>
              <a:ext uri="{FF2B5EF4-FFF2-40B4-BE49-F238E27FC236}">
                <a16:creationId xmlns:a16="http://schemas.microsoft.com/office/drawing/2014/main" id="{F2536A77-06B9-4E1C-A43D-8EA8F71B2D1D}"/>
              </a:ext>
            </a:extLst>
          </p:cNvPr>
          <p:cNvSpPr>
            <a:spLocks noGrp="1" noRot="1" noChangeAspect="1" noChangeArrowheads="1" noTextEdit="1"/>
          </p:cNvSpPr>
          <p:nvPr>
            <p:ph type="sldImg" idx="2"/>
          </p:nvPr>
        </p:nvSpPr>
        <p:spPr bwMode="auto">
          <a:xfrm>
            <a:off x="3133725" y="509588"/>
            <a:ext cx="3605213" cy="25495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9" name="Rectangle 5">
            <a:extLst>
              <a:ext uri="{FF2B5EF4-FFF2-40B4-BE49-F238E27FC236}">
                <a16:creationId xmlns:a16="http://schemas.microsoft.com/office/drawing/2014/main" id="{CBD04E59-4D88-4887-B3FD-643AB2F333FF}"/>
              </a:ext>
            </a:extLst>
          </p:cNvPr>
          <p:cNvSpPr>
            <a:spLocks noGrp="1" noChangeArrowheads="1"/>
          </p:cNvSpPr>
          <p:nvPr>
            <p:ph type="body" sz="quarter" idx="3"/>
          </p:nvPr>
        </p:nvSpPr>
        <p:spPr bwMode="auto">
          <a:xfrm>
            <a:off x="987426" y="3228616"/>
            <a:ext cx="7897813" cy="305919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41990" name="Rectangle 6">
            <a:extLst>
              <a:ext uri="{FF2B5EF4-FFF2-40B4-BE49-F238E27FC236}">
                <a16:creationId xmlns:a16="http://schemas.microsoft.com/office/drawing/2014/main" id="{349F70DD-5D3D-42F4-8A5E-BCBB63C29A5E}"/>
              </a:ext>
            </a:extLst>
          </p:cNvPr>
          <p:cNvSpPr>
            <a:spLocks noGrp="1" noChangeArrowheads="1"/>
          </p:cNvSpPr>
          <p:nvPr>
            <p:ph type="ftr" sz="quarter" idx="4"/>
          </p:nvPr>
        </p:nvSpPr>
        <p:spPr bwMode="auto">
          <a:xfrm>
            <a:off x="1" y="6457231"/>
            <a:ext cx="4278313" cy="33884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ea typeface="+mn-ea"/>
                <a:cs typeface="+mn-cs"/>
              </a:defRPr>
            </a:lvl1pPr>
          </a:lstStyle>
          <a:p>
            <a:pPr>
              <a:defRPr/>
            </a:pPr>
            <a:endParaRPr lang="fi-FI"/>
          </a:p>
        </p:txBody>
      </p:sp>
      <p:sp>
        <p:nvSpPr>
          <p:cNvPr id="41991" name="Rectangle 7">
            <a:extLst>
              <a:ext uri="{FF2B5EF4-FFF2-40B4-BE49-F238E27FC236}">
                <a16:creationId xmlns:a16="http://schemas.microsoft.com/office/drawing/2014/main" id="{CC4B85ED-F107-465D-8EDA-EEC02FB105DA}"/>
              </a:ext>
            </a:extLst>
          </p:cNvPr>
          <p:cNvSpPr>
            <a:spLocks noGrp="1" noChangeArrowheads="1"/>
          </p:cNvSpPr>
          <p:nvPr>
            <p:ph type="sldNum" sz="quarter" idx="5"/>
          </p:nvPr>
        </p:nvSpPr>
        <p:spPr bwMode="auto">
          <a:xfrm>
            <a:off x="5592763" y="6457231"/>
            <a:ext cx="4278312" cy="33884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145F24F5-D87D-4354-9285-668DC53FAE25}" type="slidenum">
              <a:rPr lang="fi-FI" altLang="en-US"/>
              <a:pPr>
                <a:defRPr/>
              </a:pPr>
              <a:t>‹#›</a:t>
            </a:fld>
            <a:endParaRPr lang="fi-FI"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Calibri" pitchFamily="34"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nuortenlinkki.fi/tietopiste/pikatieto/nuuska" TargetMode="External"/><Relationship Id="rId2" Type="http://schemas.openxmlformats.org/officeDocument/2006/relationships/slide" Target="../slides/slide12.xml"/><Relationship Id="rId1" Type="http://schemas.openxmlformats.org/officeDocument/2006/relationships/notesMaster" Target="../notesMasters/notesMaster1.xml"/><Relationship Id="rId5" Type="http://schemas.openxmlformats.org/officeDocument/2006/relationships/hyperlink" Target="https://yle.fi/uutiset/3-10169977" TargetMode="External"/><Relationship Id="rId4" Type="http://schemas.openxmlformats.org/officeDocument/2006/relationships/hyperlink" Target="https://www.paihdelinkki.fi/"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www.julkari.fi/bitstream/handle/10024/137060/Tr37_18_sv.pdf?sequence=5&amp;isAllowed=y"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sampo.thl.fi/pivot/prod/fi/ktk/ktk1/summary_aluevertailu2?alue_0=87869&amp;alue_0=235597&amp;alue_0=235780&amp;alue_0=235885&amp;alue_0=235976&amp;alue_0=235955&amp;alue_0=235679&amp;alue_0=235592&amp;alue_0=235959&amp;alue_0=235649&amp;alue_0=235866&amp;alue_0=235939&amp;alue_0=235794&amp;alue_0=235875&amp;alue_0=235918&amp;alue_0=235998&amp;alue_0=236127&amp;alue_0=235658&amp;alue_0=235602&amp;alue_0=235598&amp;vuosi_0=v2017&amp;mittarit_0=200537&amp;mittarit_1=200573&amp;mittarit_2=200465&amp;sukupuoli_0=143998&amp;kouluaste_0=161219"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julkari.fi/bitstream/handle/10024/137060/Tr37_18_sv.pdf?sequence=5&amp;isAllowed=y"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storage.googleapis.com/valo-production/2016/12/nuuskaesite_2013.pdf"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ilmansyopaa.fi/nuuska-on-syopa/?gclid=EAIaIQobChMIyp6G3NaD3gIVzRsYCh31JAWQEAAYASAAEgK4CfD_BwE"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ilmansyopaa.fi/nuuska-on-syopa/?gclid=EAIaIQobChMIyp6G3NaD3gIVzRsYCh31JAWQEAAYASAAEgK4CfD_Bw"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stumppi.fi/nain-lopetat-tupakoinnin/nuuska/"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thl.fi/fi/web/alkoholi-tupakka-ja-riippuvuudet/tupakka/tupakkatuotteet-ja-sahkosavuke/nuuska"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65F47D74-B411-4F97-AF8F-D2A19E077197}"/>
              </a:ext>
            </a:extLst>
          </p:cNvPr>
          <p:cNvSpPr>
            <a:spLocks noGrp="1" noRot="1" noChangeAspect="1" noChangeArrowheads="1" noTextEdit="1"/>
          </p:cNvSpPr>
          <p:nvPr>
            <p:ph type="sldImg"/>
          </p:nvPr>
        </p:nvSpPr>
        <p:spPr>
          <a:ln/>
        </p:spPr>
      </p:sp>
      <p:sp>
        <p:nvSpPr>
          <p:cNvPr id="13315" name="Rectangle 3">
            <a:extLst>
              <a:ext uri="{FF2B5EF4-FFF2-40B4-BE49-F238E27FC236}">
                <a16:creationId xmlns:a16="http://schemas.microsoft.com/office/drawing/2014/main" id="{D0DB06D4-2332-467D-90A4-0AC2BE19FE5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i-FI" altLang="en-US">
                <a:ea typeface="ＭＳ Ｐゴシック" panose="020B0600070205080204" pitchFamily="34" charset="-128"/>
              </a:rPr>
              <a:t>Kannustakaa korjaamaan oikeat vastaukset, jotta vastaajalle jää korjattu vastaus mieleen.</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Dian kuvan paikkamerkki 1">
            <a:extLst>
              <a:ext uri="{FF2B5EF4-FFF2-40B4-BE49-F238E27FC236}">
                <a16:creationId xmlns:a16="http://schemas.microsoft.com/office/drawing/2014/main" id="{2F76B8DC-1A2E-4EA7-A950-3389B97A6CA0}"/>
              </a:ext>
            </a:extLst>
          </p:cNvPr>
          <p:cNvSpPr>
            <a:spLocks noGrp="1" noRot="1" noChangeAspect="1" noTextEdit="1"/>
          </p:cNvSpPr>
          <p:nvPr>
            <p:ph type="sldImg"/>
          </p:nvPr>
        </p:nvSpPr>
        <p:spPr>
          <a:ln/>
        </p:spPr>
      </p:sp>
      <p:sp>
        <p:nvSpPr>
          <p:cNvPr id="34819" name="Huomautusten paikkamerkki 2">
            <a:extLst>
              <a:ext uri="{FF2B5EF4-FFF2-40B4-BE49-F238E27FC236}">
                <a16:creationId xmlns:a16="http://schemas.microsoft.com/office/drawing/2014/main" id="{DED89220-AEE1-4E86-835A-D4A7E24A1A7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a:br>
              <a:rPr lang="fi-FI" dirty="0">
                <a:effectLst/>
              </a:rPr>
            </a:br>
            <a:endParaRPr lang="fi-FI" dirty="0">
              <a:effectLst/>
            </a:endParaRPr>
          </a:p>
          <a:p>
            <a:pPr rtl="0"/>
            <a:r>
              <a:rPr lang="fi-FI" sz="1200" u="sng" kern="1200" dirty="0">
                <a:solidFill>
                  <a:schemeClr val="tx1"/>
                </a:solidFill>
                <a:effectLst/>
                <a:latin typeface="Calibri" pitchFamily="34" charset="0"/>
                <a:ea typeface="ＭＳ Ｐゴシック" charset="0"/>
                <a:cs typeface="ＭＳ Ｐゴシック" charset="0"/>
                <a:hlinkClick r:id="rId3"/>
              </a:rPr>
              <a:t>https://nuortenlinkki.fi/tietopiste/pikatieto/nuuska</a:t>
            </a:r>
            <a:endParaRPr lang="fi-FI" dirty="0">
              <a:effectLst/>
            </a:endParaRPr>
          </a:p>
          <a:p>
            <a:pPr rtl="0"/>
            <a:r>
              <a:rPr lang="fi-FI" sz="1200" u="sng" kern="1200" dirty="0">
                <a:solidFill>
                  <a:schemeClr val="tx1"/>
                </a:solidFill>
                <a:effectLst/>
                <a:latin typeface="Calibri" pitchFamily="34" charset="0"/>
                <a:ea typeface="ＭＳ Ｐゴシック" charset="0"/>
                <a:cs typeface="ＭＳ Ｐゴシック" charset="0"/>
                <a:hlinkClick r:id="rId4"/>
              </a:rPr>
              <a:t>https://www.paihdelinkki.fi</a:t>
            </a:r>
            <a:endParaRPr lang="fi-FI" dirty="0">
              <a:effectLst/>
            </a:endParaRPr>
          </a:p>
          <a:p>
            <a:pPr rtl="0"/>
            <a:r>
              <a:rPr lang="fi-FI" sz="1200" kern="1200" dirty="0">
                <a:solidFill>
                  <a:schemeClr val="tx1"/>
                </a:solidFill>
                <a:effectLst/>
                <a:latin typeface="Calibri" pitchFamily="34" charset="0"/>
                <a:ea typeface="ＭＳ Ｐゴシック" charset="0"/>
                <a:cs typeface="ＭＳ Ｐゴシック" charset="0"/>
              </a:rPr>
              <a:t>https://paihdelinkki.fi/fi/tietopankki/pikatieto/nuuska/</a:t>
            </a:r>
            <a:r>
              <a:rPr lang="fi-FI" dirty="0">
                <a:effectLst/>
              </a:rPr>
              <a:t> </a:t>
            </a:r>
            <a:r>
              <a:rPr lang="fi-FI" sz="1200" kern="1200" dirty="0">
                <a:solidFill>
                  <a:schemeClr val="tx1"/>
                </a:solidFill>
                <a:effectLst/>
                <a:latin typeface="Calibri" pitchFamily="34" charset="0"/>
                <a:ea typeface="ＭＳ Ｐゴシック" charset="0"/>
                <a:cs typeface="ＭＳ Ｐゴシック" charset="0"/>
              </a:rPr>
              <a:t>Miten riskejä voi vähentää?</a:t>
            </a:r>
            <a:endParaRPr lang="fi-FI" dirty="0">
              <a:effectLst/>
            </a:endParaRPr>
          </a:p>
          <a:p>
            <a:pPr rtl="0"/>
            <a:r>
              <a:rPr lang="fi-FI" sz="1200" u="sng" kern="1200" dirty="0">
                <a:solidFill>
                  <a:schemeClr val="tx1"/>
                </a:solidFill>
                <a:effectLst/>
                <a:latin typeface="Calibri" pitchFamily="34" charset="0"/>
                <a:ea typeface="ＭＳ Ｐゴシック" charset="0"/>
                <a:cs typeface="ＭＳ Ｐゴシック" charset="0"/>
                <a:hlinkClick r:id="rId5"/>
              </a:rPr>
              <a:t>https://yle.fi/uutiset/3-10169977</a:t>
            </a:r>
            <a:endParaRPr lang="fi-FI" dirty="0">
              <a:effectLst/>
            </a:endParaRPr>
          </a:p>
        </p:txBody>
      </p:sp>
      <p:sp>
        <p:nvSpPr>
          <p:cNvPr id="34820" name="Dian numeron paikkamerkki 3">
            <a:extLst>
              <a:ext uri="{FF2B5EF4-FFF2-40B4-BE49-F238E27FC236}">
                <a16:creationId xmlns:a16="http://schemas.microsoft.com/office/drawing/2014/main" id="{4345DD83-ED40-4FE5-8BE3-4EFA0840AB5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a:solidFill>
                  <a:schemeClr val="tx1"/>
                </a:solidFill>
                <a:latin typeface="Times New Roman" panose="02020603050405020304" pitchFamily="18" charset="0"/>
              </a:defRPr>
            </a:lvl1pPr>
            <a:lvl2pPr marL="742950" indent="-285750">
              <a:defRPr sz="2500">
                <a:solidFill>
                  <a:schemeClr val="tx1"/>
                </a:solidFill>
                <a:latin typeface="Times New Roman" panose="02020603050405020304" pitchFamily="18" charset="0"/>
              </a:defRPr>
            </a:lvl2pPr>
            <a:lvl3pPr marL="1143000" indent="-228600">
              <a:defRPr sz="2500">
                <a:solidFill>
                  <a:schemeClr val="tx1"/>
                </a:solidFill>
                <a:latin typeface="Times New Roman" panose="02020603050405020304" pitchFamily="18" charset="0"/>
              </a:defRPr>
            </a:lvl3pPr>
            <a:lvl4pPr marL="1600200" indent="-228600">
              <a:defRPr sz="2500">
                <a:solidFill>
                  <a:schemeClr val="tx1"/>
                </a:solidFill>
                <a:latin typeface="Times New Roman" panose="02020603050405020304" pitchFamily="18" charset="0"/>
              </a:defRPr>
            </a:lvl4pPr>
            <a:lvl5pPr marL="2057400" indent="-228600">
              <a:defRPr sz="2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500">
                <a:solidFill>
                  <a:schemeClr val="tx1"/>
                </a:solidFill>
                <a:latin typeface="Times New Roman" panose="02020603050405020304" pitchFamily="18" charset="0"/>
              </a:defRPr>
            </a:lvl9pPr>
          </a:lstStyle>
          <a:p>
            <a:fld id="{8ADEFAA1-D70F-428C-8729-C63277E041F1}" type="slidenum">
              <a:rPr lang="fi-FI" altLang="en-US" sz="1200"/>
              <a:pPr/>
              <a:t>12</a:t>
            </a:fld>
            <a:endParaRPr lang="fi-FI" altLang="en-US" sz="1200"/>
          </a:p>
        </p:txBody>
      </p:sp>
    </p:spTree>
    <p:extLst>
      <p:ext uri="{BB962C8B-B14F-4D97-AF65-F5344CB8AC3E}">
        <p14:creationId xmlns:p14="http://schemas.microsoft.com/office/powerpoint/2010/main" val="20454901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555CFB7E-56BE-4491-BE16-3DA6C5D7E8C2}"/>
              </a:ext>
            </a:extLst>
          </p:cNvPr>
          <p:cNvSpPr>
            <a:spLocks noGrp="1" noRot="1" noChangeAspect="1" noChangeArrowheads="1" noTextEdit="1"/>
          </p:cNvSpPr>
          <p:nvPr>
            <p:ph type="sldImg"/>
          </p:nvPr>
        </p:nvSpPr>
        <p:spPr>
          <a:ln/>
        </p:spPr>
      </p:sp>
      <p:sp>
        <p:nvSpPr>
          <p:cNvPr id="32771" name="Notes Placeholder 2">
            <a:extLst>
              <a:ext uri="{FF2B5EF4-FFF2-40B4-BE49-F238E27FC236}">
                <a16:creationId xmlns:a16="http://schemas.microsoft.com/office/drawing/2014/main" id="{687515C6-3F93-4811-B52D-4691C6BB882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 typeface="Times" panose="02020603050405020304" pitchFamily="18" charset="0"/>
              <a:buNone/>
            </a:pPr>
            <a:r>
              <a:rPr lang="en-US" altLang="en-US" dirty="0" err="1">
                <a:ea typeface="ＭＳ Ｐゴシック" panose="020B0600070205080204" pitchFamily="34" charset="-128"/>
              </a:rPr>
              <a:t>Kuva</a:t>
            </a:r>
            <a:r>
              <a:rPr lang="en-US" altLang="en-US" dirty="0">
                <a:ea typeface="ＭＳ Ｐゴシック" panose="020B0600070205080204" pitchFamily="34" charset="-128"/>
              </a:rPr>
              <a:t>: http://www.potilaanlaakarilehti.fi/uutiset/nyt-on-pakko-kysya-onko-tupakointi-haitallisempaa-kuin-nuuskaaminen/</a:t>
            </a:r>
          </a:p>
        </p:txBody>
      </p:sp>
      <p:sp>
        <p:nvSpPr>
          <p:cNvPr id="32772" name="Slide Number Placeholder 3">
            <a:extLst>
              <a:ext uri="{FF2B5EF4-FFF2-40B4-BE49-F238E27FC236}">
                <a16:creationId xmlns:a16="http://schemas.microsoft.com/office/drawing/2014/main" id="{EAB8B0DF-2897-4E49-882F-CEC3DF4F2CF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954E8F3A-DD5D-4673-A055-449F939292B2}" type="slidenum">
              <a:rPr lang="fi-FI" altLang="en-US" smtClean="0">
                <a:latin typeface="Times New Roman" panose="02020603050405020304" pitchFamily="18" charset="0"/>
              </a:rPr>
              <a:pPr>
                <a:spcBef>
                  <a:spcPct val="0"/>
                </a:spcBef>
              </a:pPr>
              <a:t>13</a:t>
            </a:fld>
            <a:endParaRPr lang="fi-FI" altLang="en-US">
              <a:latin typeface="Times New Roman"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8EE93C9C-2CBA-4EFC-A77F-9A404AA007E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9163">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defTabSz="919163">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defTabSz="919163">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defTabSz="919163">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defTabSz="919163">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defTabSz="91916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defTabSz="91916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defTabSz="91916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defTabSz="919163"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63085EFE-F2A2-49C5-8FC1-8A012E949BC2}" type="slidenum">
              <a:rPr lang="fi-FI" altLang="en-US" smtClean="0">
                <a:latin typeface="Times New Roman" panose="02020603050405020304" pitchFamily="18" charset="0"/>
              </a:rPr>
              <a:pPr>
                <a:spcBef>
                  <a:spcPct val="0"/>
                </a:spcBef>
              </a:pPr>
              <a:t>14</a:t>
            </a:fld>
            <a:endParaRPr lang="fi-FI" altLang="en-US">
              <a:latin typeface="Times New Roman" panose="02020603050405020304" pitchFamily="18" charset="0"/>
            </a:endParaRPr>
          </a:p>
        </p:txBody>
      </p:sp>
      <p:sp>
        <p:nvSpPr>
          <p:cNvPr id="34819" name="Rectangle 2">
            <a:extLst>
              <a:ext uri="{FF2B5EF4-FFF2-40B4-BE49-F238E27FC236}">
                <a16:creationId xmlns:a16="http://schemas.microsoft.com/office/drawing/2014/main" id="{32DDD074-0073-457D-853A-36BDC9035CF4}"/>
              </a:ext>
            </a:extLst>
          </p:cNvPr>
          <p:cNvSpPr>
            <a:spLocks noGrp="1" noRot="1" noChangeAspect="1" noChangeArrowheads="1" noTextEdit="1"/>
          </p:cNvSpPr>
          <p:nvPr>
            <p:ph type="sldImg"/>
          </p:nvPr>
        </p:nvSpPr>
        <p:spPr>
          <a:ln/>
        </p:spPr>
      </p:sp>
      <p:sp>
        <p:nvSpPr>
          <p:cNvPr id="34820" name="Rectangle 3">
            <a:extLst>
              <a:ext uri="{FF2B5EF4-FFF2-40B4-BE49-F238E27FC236}">
                <a16:creationId xmlns:a16="http://schemas.microsoft.com/office/drawing/2014/main" id="{AC44ECF9-FCF4-44B1-A3F3-F705E53584E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i-FI" sz="1400" dirty="0"/>
              <a:t>http://www.julkari.fi/bitstream/handle/10024/131889/THL_NuuskaKORTTI_WEB.pdf?sequence=1&amp;isAllowed=y</a:t>
            </a:r>
          </a:p>
          <a:p>
            <a:pPr eaLnBrk="1" hangingPunct="1"/>
            <a:endParaRPr lang="fi-FI" sz="1400" dirty="0"/>
          </a:p>
          <a:p>
            <a:pPr eaLnBrk="1" hangingPunct="1"/>
            <a:r>
              <a:rPr lang="fi-FI" sz="1400" dirty="0"/>
              <a:t>Nuuska sisältää enemmän nikotiinia kuin savukkeet ja voi aiheuttaa käyttäjälle vahvemman nikotiiniriippuvuuden. Vahvimmissa nuuskissa nikotiinimäärä voi olla moninkertainen keskimääräiseen nuuskaan ja savukkeisiin verrattuna. Nuuska on käyttäjälleen haitallista. Se muun muassa  lisää haima-, ruokatorvi- sekä suuontelon syövän riskiä  aiheuttaa palautuvia ja palautumattomia muutoksia suun limakalvoissa, ienten vetäytymiä nuuskan pitopaikassa sekä hampaiden kiinnityksen menetystä  kohottaa tilapäisesti verenpainetta ja sydämen sykenopeutta, jolloin sydän rasittuu enemmän  supistaa verisuonia vähentäen esimerkiksi lihasten verenkiertoa. On myös viitteitä siitä, että nuuskaaminen on yhteydessä tyypin 2 diabetekseen. Raskauden aikainen käyttö voi lisätä ennenaikaisen synnytyksen, alhaisen syntymäpainon ja raskausmyrkytyksen riskiä. </a:t>
            </a:r>
            <a:r>
              <a:rPr lang="fi-FI" sz="1400" dirty="0" err="1"/>
              <a:t>Stumppi</a:t>
            </a:r>
            <a:r>
              <a:rPr lang="fi-FI" sz="1400" dirty="0"/>
              <a:t>-neuvontapuhelin 0800 148 484 (Maksuton) www.stumppi.fi www.tupakkainfo.fi www.pokalehuulessa.fi www.fressis.fi www.thl.fi/tupakka</a:t>
            </a:r>
          </a:p>
          <a:p>
            <a:pPr eaLnBrk="1" hangingPunct="1"/>
            <a:endParaRPr lang="fi-FI" altLang="en-US" sz="1400" dirty="0">
              <a:ea typeface="ＭＳ Ｐゴシック" panose="020B0600070205080204" pitchFamily="34" charset="-128"/>
            </a:endParaRPr>
          </a:p>
          <a:p>
            <a:pPr eaLnBrk="1" hangingPunct="1"/>
            <a:r>
              <a:rPr lang="fi-FI" altLang="en-US" sz="1400" dirty="0">
                <a:ea typeface="ＭＳ Ｐゴシック" panose="020B0600070205080204" pitchFamily="34" charset="-128"/>
              </a:rPr>
              <a:t>https://www.hammaslaakariliitto.fi/fi/ajankohtaista/ajassa/tiedote-nuuska-uhkaa-nuorten-suunterveytta-ja-yleisterveytta#.W8cBJdMzZPY</a:t>
            </a:r>
          </a:p>
          <a:p>
            <a:pPr eaLnBrk="1" hangingPunct="1"/>
            <a:endParaRPr lang="fi-FI" altLang="en-US" sz="1400" dirty="0">
              <a:ea typeface="ＭＳ Ｐゴシック" panose="020B0600070205080204" pitchFamily="34" charset="-128"/>
            </a:endParaRPr>
          </a:p>
          <a:p>
            <a:pPr fontAlgn="base"/>
            <a:r>
              <a:rPr lang="fi-FI" sz="1200" b="1" i="0" kern="1200" dirty="0">
                <a:solidFill>
                  <a:schemeClr val="tx1"/>
                </a:solidFill>
                <a:effectLst/>
                <a:latin typeface="Calibri" pitchFamily="34" charset="0"/>
                <a:ea typeface="ＭＳ Ｐゴシック" charset="0"/>
                <a:cs typeface="ＭＳ Ｐゴシック" charset="0"/>
              </a:rPr>
              <a:t>Nuuskan suuvaikutuksia:</a:t>
            </a:r>
            <a:endParaRPr lang="fi-FI" sz="1200" b="0" i="0" kern="1200" dirty="0">
              <a:solidFill>
                <a:schemeClr val="tx1"/>
              </a:solidFill>
              <a:effectLst/>
              <a:latin typeface="Calibri" pitchFamily="34" charset="0"/>
              <a:ea typeface="ＭＳ Ｐゴシック" charset="0"/>
              <a:cs typeface="ＭＳ Ｐゴシック" charset="0"/>
            </a:endParaRPr>
          </a:p>
          <a:p>
            <a:pPr fontAlgn="base"/>
            <a:r>
              <a:rPr lang="fi-FI" sz="1200" b="1" i="0" kern="1200" dirty="0">
                <a:solidFill>
                  <a:schemeClr val="tx1"/>
                </a:solidFill>
                <a:effectLst/>
                <a:latin typeface="Calibri" pitchFamily="34" charset="0"/>
                <a:ea typeface="ＭＳ Ｐゴシック" charset="0"/>
                <a:cs typeface="ＭＳ Ｐゴシック" charset="0"/>
              </a:rPr>
              <a:t>Hampaiden värjäytymät</a:t>
            </a:r>
            <a:r>
              <a:rPr lang="fi-FI" sz="1200" b="0" i="0" kern="1200" dirty="0">
                <a:solidFill>
                  <a:schemeClr val="tx1"/>
                </a:solidFill>
                <a:effectLst/>
                <a:latin typeface="Calibri" pitchFamily="34" charset="0"/>
                <a:ea typeface="ＭＳ Ｐゴシック" charset="0"/>
                <a:cs typeface="ＭＳ Ｐゴシック" charset="0"/>
              </a:rPr>
              <a:t>: Nuuska värjää hampaat ja paljastuneet hampaan juurialueet pysyvästi ruskeiksi. </a:t>
            </a:r>
          </a:p>
          <a:p>
            <a:pPr fontAlgn="base"/>
            <a:r>
              <a:rPr lang="fi-FI" sz="1200" b="1" i="0" kern="1200" dirty="0">
                <a:solidFill>
                  <a:schemeClr val="tx1"/>
                </a:solidFill>
                <a:effectLst/>
                <a:latin typeface="Calibri" pitchFamily="34" charset="0"/>
                <a:ea typeface="ＭＳ Ｐゴシック" charset="0"/>
                <a:cs typeface="ＭＳ Ｐゴシック" charset="0"/>
              </a:rPr>
              <a:t>Hampaiden kuluminen</a:t>
            </a:r>
            <a:r>
              <a:rPr lang="fi-FI" sz="1200" b="0" i="0" kern="1200" dirty="0">
                <a:solidFill>
                  <a:schemeClr val="tx1"/>
                </a:solidFill>
                <a:effectLst/>
                <a:latin typeface="Calibri" pitchFamily="34" charset="0"/>
                <a:ea typeface="ＭＳ Ｐゴシック" charset="0"/>
                <a:cs typeface="ＭＳ Ｐゴシック" charset="0"/>
              </a:rPr>
              <a:t>: Nuuskan sisältämät hiekanjyvät kuluttavat hampaita.</a:t>
            </a:r>
          </a:p>
          <a:p>
            <a:pPr fontAlgn="base"/>
            <a:r>
              <a:rPr lang="fi-FI" sz="1200" b="1" i="0" kern="1200" dirty="0">
                <a:solidFill>
                  <a:schemeClr val="tx1"/>
                </a:solidFill>
                <a:effectLst/>
                <a:latin typeface="Calibri" pitchFamily="34" charset="0"/>
                <a:ea typeface="ＭＳ Ｐゴシック" charset="0"/>
                <a:cs typeface="ＭＳ Ｐゴシック" charset="0"/>
              </a:rPr>
              <a:t>Hampaiden reikiintyminen</a:t>
            </a:r>
            <a:r>
              <a:rPr lang="fi-FI" sz="1200" b="0" i="0" kern="1200" dirty="0">
                <a:solidFill>
                  <a:schemeClr val="tx1"/>
                </a:solidFill>
                <a:effectLst/>
                <a:latin typeface="Calibri" pitchFamily="34" charset="0"/>
                <a:ea typeface="ＭＳ Ｐゴシック" charset="0"/>
                <a:cs typeface="ＭＳ Ｐゴシック" charset="0"/>
              </a:rPr>
              <a:t>: Nuuskan sisältämä sokeri aiheuttaa reikiä varsinkin ienrajoihin.</a:t>
            </a:r>
          </a:p>
          <a:p>
            <a:pPr fontAlgn="base"/>
            <a:r>
              <a:rPr lang="fi-FI" sz="1200" b="1" i="0" kern="1200" dirty="0">
                <a:solidFill>
                  <a:schemeClr val="tx1"/>
                </a:solidFill>
                <a:effectLst/>
                <a:latin typeface="Calibri" pitchFamily="34" charset="0"/>
                <a:ea typeface="ＭＳ Ｐゴシック" charset="0"/>
                <a:cs typeface="ＭＳ Ｐゴシック" charset="0"/>
              </a:rPr>
              <a:t>Ikenien vetäytyminen</a:t>
            </a:r>
            <a:r>
              <a:rPr lang="fi-FI" sz="1200" b="0" i="0" kern="1200" dirty="0">
                <a:solidFill>
                  <a:schemeClr val="tx1"/>
                </a:solidFill>
                <a:effectLst/>
                <a:latin typeface="Calibri" pitchFamily="34" charset="0"/>
                <a:ea typeface="ＭＳ Ｐゴシック" charset="0"/>
                <a:cs typeface="ＭＳ Ｐゴシック" charset="0"/>
              </a:rPr>
              <a:t>: Ikenet vetäytyvät pysyvästi kohdissa, joissa nuuskaa pidetään toistuvasti. Tästä voi seurata hampaiden paljastuneiden juurten pintojen toistuvaa vihlovaa kipua.</a:t>
            </a:r>
          </a:p>
          <a:p>
            <a:pPr fontAlgn="base"/>
            <a:r>
              <a:rPr lang="fi-FI" sz="1200" b="1" i="0" kern="1200" dirty="0">
                <a:solidFill>
                  <a:schemeClr val="tx1"/>
                </a:solidFill>
                <a:effectLst/>
                <a:latin typeface="Calibri" pitchFamily="34" charset="0"/>
                <a:ea typeface="ＭＳ Ｐゴシック" charset="0"/>
                <a:cs typeface="ＭＳ Ｐゴシック" charset="0"/>
              </a:rPr>
              <a:t>Suun limakalvon muutokset</a:t>
            </a:r>
            <a:r>
              <a:rPr lang="fi-FI" sz="1200" b="0" i="0" kern="1200" dirty="0">
                <a:solidFill>
                  <a:schemeClr val="tx1"/>
                </a:solidFill>
                <a:effectLst/>
                <a:latin typeface="Calibri" pitchFamily="34" charset="0"/>
                <a:ea typeface="ＭＳ Ｐゴシック" charset="0"/>
                <a:cs typeface="ＭＳ Ｐゴシック" charset="0"/>
              </a:rPr>
              <a:t>: Nuuskan pitokohdassa limakalvo muuttuu vaaleaksi, ryppyiseksi </a:t>
            </a:r>
            <a:r>
              <a:rPr lang="fi-FI" sz="1200" b="0" i="0" kern="1200" dirty="0" err="1">
                <a:solidFill>
                  <a:schemeClr val="tx1"/>
                </a:solidFill>
                <a:effectLst/>
                <a:latin typeface="Calibri" pitchFamily="34" charset="0"/>
                <a:ea typeface="ＭＳ Ｐゴシック" charset="0"/>
                <a:cs typeface="ＭＳ Ｐゴシック" charset="0"/>
              </a:rPr>
              <a:t>nuuskaleesioksi</a:t>
            </a:r>
            <a:r>
              <a:rPr lang="fi-FI" sz="1200" b="0" i="0" kern="1200" dirty="0">
                <a:solidFill>
                  <a:schemeClr val="tx1"/>
                </a:solidFill>
                <a:effectLst/>
                <a:latin typeface="Calibri" pitchFamily="34" charset="0"/>
                <a:ea typeface="ＭＳ Ｐゴシック" charset="0"/>
                <a:cs typeface="ＭＳ Ｐゴシック" charset="0"/>
              </a:rPr>
              <a:t> tai ”norsunnahaksi”, myöhemmin punakirjavaksi ja haavaiseksi. Muutoksiin liittyy suusyöpäriski.</a:t>
            </a:r>
          </a:p>
          <a:p>
            <a:pPr fontAlgn="base"/>
            <a:r>
              <a:rPr lang="fi-FI" sz="1200" b="1" i="0" kern="1200" dirty="0">
                <a:solidFill>
                  <a:schemeClr val="tx1"/>
                </a:solidFill>
                <a:effectLst/>
                <a:latin typeface="Calibri" pitchFamily="34" charset="0"/>
                <a:ea typeface="ＭＳ Ｐゴシック" charset="0"/>
                <a:cs typeface="ＭＳ Ｐゴシック" charset="0"/>
              </a:rPr>
              <a:t>Pahanhajuinen hengitys</a:t>
            </a:r>
            <a:r>
              <a:rPr lang="fi-FI" sz="1200" b="0" i="0" kern="1200" dirty="0">
                <a:solidFill>
                  <a:schemeClr val="tx1"/>
                </a:solidFill>
                <a:effectLst/>
                <a:latin typeface="Calibri" pitchFamily="34" charset="0"/>
                <a:ea typeface="ＭＳ Ｐゴシック" charset="0"/>
                <a:cs typeface="ＭＳ Ｐゴシック" charset="0"/>
              </a:rPr>
              <a:t>: Suun bakteerit kiinnittyvät helposti nuuskan aiheuttamiin suun limakalvon poimuihin.</a:t>
            </a:r>
          </a:p>
          <a:p>
            <a:pPr eaLnBrk="1" hangingPunct="1"/>
            <a:endParaRPr lang="fi-FI" altLang="en-US" sz="1400" dirty="0">
              <a:ea typeface="ＭＳ Ｐゴシック" panose="020B0600070205080204" pitchFamily="34"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DF9560AC-FCCF-4A93-A8B5-421E4AB4DDF4}"/>
              </a:ext>
            </a:extLst>
          </p:cNvPr>
          <p:cNvSpPr>
            <a:spLocks noGrp="1" noRot="1" noChangeAspect="1" noChangeArrowheads="1" noTextEdit="1"/>
          </p:cNvSpPr>
          <p:nvPr>
            <p:ph type="sldImg"/>
          </p:nvPr>
        </p:nvSpPr>
        <p:spPr>
          <a:ln/>
        </p:spPr>
      </p:sp>
      <p:sp>
        <p:nvSpPr>
          <p:cNvPr id="39939" name="Notes Placeholder 2">
            <a:extLst>
              <a:ext uri="{FF2B5EF4-FFF2-40B4-BE49-F238E27FC236}">
                <a16:creationId xmlns:a16="http://schemas.microsoft.com/office/drawing/2014/main" id="{FDC4CE8B-AD89-426B-BE63-97D1BE9AD54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ea typeface="ＭＳ Ｐゴシック" panose="020B0600070205080204" pitchFamily="34" charset="-128"/>
            </a:endParaRPr>
          </a:p>
        </p:txBody>
      </p:sp>
      <p:sp>
        <p:nvSpPr>
          <p:cNvPr id="39940" name="Slide Number Placeholder 3">
            <a:extLst>
              <a:ext uri="{FF2B5EF4-FFF2-40B4-BE49-F238E27FC236}">
                <a16:creationId xmlns:a16="http://schemas.microsoft.com/office/drawing/2014/main" id="{3F78BEB8-2B1E-4330-9A99-8E1D7F65B72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4109165F-28BC-4FC1-BCD6-39F06F273E56}" type="slidenum">
              <a:rPr lang="fi-FI" altLang="en-US" smtClean="0">
                <a:latin typeface="Times New Roman" panose="02020603050405020304" pitchFamily="18" charset="0"/>
              </a:rPr>
              <a:pPr>
                <a:spcBef>
                  <a:spcPct val="0"/>
                </a:spcBef>
              </a:pPr>
              <a:t>15</a:t>
            </a:fld>
            <a:endParaRPr lang="fi-FI" altLang="en-US">
              <a:latin typeface="Times New Roman"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9D885F95-C188-450C-A69C-90509942B087}"/>
              </a:ext>
            </a:extLst>
          </p:cNvPr>
          <p:cNvSpPr>
            <a:spLocks noGrp="1" noRot="1" noChangeAspect="1" noChangeArrowheads="1" noTextEdit="1"/>
          </p:cNvSpPr>
          <p:nvPr>
            <p:ph type="sldImg"/>
          </p:nvPr>
        </p:nvSpPr>
        <p:spPr>
          <a:ln/>
        </p:spPr>
      </p:sp>
      <p:sp>
        <p:nvSpPr>
          <p:cNvPr id="41987" name="Notes Placeholder 2">
            <a:extLst>
              <a:ext uri="{FF2B5EF4-FFF2-40B4-BE49-F238E27FC236}">
                <a16:creationId xmlns:a16="http://schemas.microsoft.com/office/drawing/2014/main" id="{10874569-6AAA-4903-BDF1-06A893DAB04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ea typeface="ＭＳ Ｐゴシック" panose="020B0600070205080204" pitchFamily="34" charset="-128"/>
              </a:rPr>
              <a:t>https://www.laakarilehti.fi/ajassa/ajankohtaista/nuuskaaminen-lisaa-riskia-2-tyypin-diabetekseen/</a:t>
            </a:r>
          </a:p>
        </p:txBody>
      </p:sp>
      <p:sp>
        <p:nvSpPr>
          <p:cNvPr id="41988" name="Slide Number Placeholder 3">
            <a:extLst>
              <a:ext uri="{FF2B5EF4-FFF2-40B4-BE49-F238E27FC236}">
                <a16:creationId xmlns:a16="http://schemas.microsoft.com/office/drawing/2014/main" id="{7F407F17-BF9D-48B7-B2AF-9C108E5DE7A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58467D5F-56DE-49B7-8D10-6F8CA6133C85}" type="slidenum">
              <a:rPr lang="fi-FI" altLang="en-US" smtClean="0">
                <a:latin typeface="Times New Roman" panose="02020603050405020304" pitchFamily="18" charset="0"/>
              </a:rPr>
              <a:pPr>
                <a:spcBef>
                  <a:spcPct val="0"/>
                </a:spcBef>
              </a:pPr>
              <a:t>16</a:t>
            </a:fld>
            <a:endParaRPr lang="fi-FI" altLang="en-US">
              <a:latin typeface="Times New Roman" panose="02020603050405020304"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rtl="0"/>
            <a:r>
              <a:rPr lang="fi-FI" sz="1200" b="1" i="1" kern="1200" dirty="0">
                <a:solidFill>
                  <a:schemeClr val="tx1"/>
                </a:solidFill>
                <a:effectLst/>
                <a:latin typeface="Calibri" pitchFamily="34" charset="0"/>
                <a:ea typeface="ＭＳ Ｐゴシック" charset="0"/>
                <a:cs typeface="ＭＳ Ｐゴシック" charset="0"/>
              </a:rPr>
              <a:t>Nuuskan käytön yleisyys </a:t>
            </a:r>
            <a:endParaRPr lang="fi-FI" dirty="0">
              <a:effectLst/>
            </a:endParaRPr>
          </a:p>
          <a:p>
            <a:pPr rtl="0"/>
            <a:r>
              <a:rPr lang="fi-FI" sz="1200" i="1" kern="1200" dirty="0">
                <a:solidFill>
                  <a:schemeClr val="tx1"/>
                </a:solidFill>
                <a:effectLst/>
                <a:latin typeface="Calibri" pitchFamily="34" charset="0"/>
                <a:ea typeface="ＭＳ Ｐゴシック" charset="0"/>
                <a:cs typeface="ＭＳ Ｐゴシック" charset="0"/>
              </a:rPr>
              <a:t>Terveyden ja hyvinvoinnin laitoksen kouluterveyskyselyn ( 2019) mukaan ammattikoululaisista pojista käyttää nuuskaa päivittäin :</a:t>
            </a:r>
            <a:endParaRPr lang="fi-FI" dirty="0">
              <a:effectLst/>
            </a:endParaRPr>
          </a:p>
          <a:p>
            <a:pPr rtl="0"/>
            <a:r>
              <a:rPr lang="fi-FI" sz="1200" kern="1200" dirty="0">
                <a:solidFill>
                  <a:schemeClr val="tx1"/>
                </a:solidFill>
                <a:effectLst/>
                <a:latin typeface="Calibri" pitchFamily="34" charset="0"/>
                <a:ea typeface="ＭＳ Ｐゴシック" charset="0"/>
                <a:cs typeface="ＭＳ Ｐゴシック" charset="0"/>
              </a:rPr>
              <a:t>2,1 %</a:t>
            </a:r>
            <a:endParaRPr lang="fi-FI" dirty="0">
              <a:effectLst/>
            </a:endParaRPr>
          </a:p>
          <a:p>
            <a:pPr rtl="0"/>
            <a:r>
              <a:rPr lang="fi-FI" sz="1200" kern="1200" dirty="0">
                <a:solidFill>
                  <a:schemeClr val="tx1"/>
                </a:solidFill>
                <a:effectLst/>
                <a:latin typeface="Calibri" pitchFamily="34" charset="0"/>
                <a:ea typeface="ＭＳ Ｐゴシック" charset="0"/>
                <a:cs typeface="ＭＳ Ｐゴシック" charset="0"/>
              </a:rPr>
              <a:t>20,3 %</a:t>
            </a:r>
            <a:endParaRPr lang="fi-FI" dirty="0">
              <a:effectLst/>
            </a:endParaRPr>
          </a:p>
          <a:p>
            <a:pPr rtl="0"/>
            <a:r>
              <a:rPr lang="fi-FI" sz="1200" b="1" kern="1200" dirty="0">
                <a:solidFill>
                  <a:schemeClr val="tx1"/>
                </a:solidFill>
                <a:effectLst/>
                <a:latin typeface="Calibri" pitchFamily="34" charset="0"/>
                <a:ea typeface="ＭＳ Ｐゴシック" charset="0"/>
                <a:cs typeface="ＭＳ Ｐゴシック" charset="0"/>
              </a:rPr>
              <a:t>40,5 %</a:t>
            </a:r>
            <a:endParaRPr lang="fi-FI" b="1" dirty="0">
              <a:effectLst/>
            </a:endParaRPr>
          </a:p>
          <a:p>
            <a:pPr rtl="0"/>
            <a:r>
              <a:rPr lang="fi-FI" sz="1200" kern="1200" dirty="0">
                <a:solidFill>
                  <a:schemeClr val="tx1"/>
                </a:solidFill>
                <a:effectLst/>
                <a:latin typeface="Calibri" pitchFamily="34" charset="0"/>
                <a:ea typeface="ＭＳ Ｐゴシック" charset="0"/>
                <a:cs typeface="ＭＳ Ｐゴシック" charset="0"/>
              </a:rPr>
              <a:t>Terveyden ja hyvinvoinnin laitoksen kouluterveyskyselyn ( 2019) mukaan ammattikoululaisista pojista käyttää nuuskaa päivittäin 20,3% vastanneista , luku on kasvanut tasaisesti vuodesta 2019.</a:t>
            </a:r>
            <a:endParaRPr lang="fi-FI" dirty="0">
              <a:effectLst/>
            </a:endParaRPr>
          </a:p>
          <a:p>
            <a:pPr rtl="0"/>
            <a:r>
              <a:rPr lang="fi-FI" sz="1200" kern="1200" dirty="0">
                <a:solidFill>
                  <a:schemeClr val="tx1"/>
                </a:solidFill>
                <a:effectLst/>
                <a:latin typeface="Calibri" pitchFamily="34" charset="0"/>
                <a:ea typeface="ＭＳ Ｐゴシック" charset="0"/>
                <a:cs typeface="ＭＳ Ｐゴシック" charset="0"/>
              </a:rPr>
              <a:t>Tytöillä vastaava luku on 6,5 %</a:t>
            </a:r>
            <a:endParaRPr lang="fi-FI" dirty="0">
              <a:effectLst/>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fi-FI" sz="1200" kern="1200" dirty="0">
                <a:solidFill>
                  <a:schemeClr val="tx1"/>
                </a:solidFill>
                <a:effectLst/>
                <a:latin typeface="Calibri" pitchFamily="34" charset="0"/>
                <a:ea typeface="ＭＳ Ｐゴシック" charset="0"/>
                <a:cs typeface="ＭＳ Ｐゴシック" charset="0"/>
              </a:rPr>
              <a:t>38,5% </a:t>
            </a:r>
            <a:r>
              <a:rPr lang="fi-FI" altLang="fi-FI" sz="1200" dirty="0"/>
              <a:t>ammatillista oppilaitosta käyvistä nuorista ei hyväksy ikäisillään nuuskan käyttöä.</a:t>
            </a:r>
          </a:p>
          <a:p>
            <a:pPr rtl="0"/>
            <a:endParaRPr lang="fi-FI" dirty="0">
              <a:effectLst/>
            </a:endParaRPr>
          </a:p>
          <a:p>
            <a:pPr rtl="0"/>
            <a:br>
              <a:rPr lang="fi-FI" dirty="0">
                <a:effectLst/>
              </a:rPr>
            </a:br>
            <a:r>
              <a:rPr lang="fi-FI" dirty="0">
                <a:hlinkClick r:id="rId3"/>
              </a:rPr>
              <a:t>https://www.julkari.fi/bitstream/handle/10024/137060/Tr37_18_sv.pdf?sequence=5&amp;isAllowed=y</a:t>
            </a:r>
            <a:endParaRPr lang="fi-FI" dirty="0">
              <a:effectLst/>
            </a:endParaRPr>
          </a:p>
          <a:p>
            <a:pPr rtl="0"/>
            <a:br>
              <a:rPr lang="fi-FI" dirty="0">
                <a:effectLst/>
              </a:rPr>
            </a:br>
            <a:endParaRPr lang="fi-FI" dirty="0">
              <a:effectLst/>
            </a:endParaRPr>
          </a:p>
          <a:p>
            <a:endParaRPr lang="fi-FI" dirty="0"/>
          </a:p>
        </p:txBody>
      </p:sp>
      <p:sp>
        <p:nvSpPr>
          <p:cNvPr id="4" name="Dian numeron paikkamerkki 3"/>
          <p:cNvSpPr>
            <a:spLocks noGrp="1"/>
          </p:cNvSpPr>
          <p:nvPr>
            <p:ph type="sldNum" sz="quarter" idx="10"/>
          </p:nvPr>
        </p:nvSpPr>
        <p:spPr/>
        <p:txBody>
          <a:bodyPr/>
          <a:lstStyle/>
          <a:p>
            <a:pPr>
              <a:defRPr/>
            </a:pPr>
            <a:fld id="{145F24F5-D87D-4354-9285-668DC53FAE25}" type="slidenum">
              <a:rPr lang="fi-FI" altLang="en-US" smtClean="0"/>
              <a:pPr>
                <a:defRPr/>
              </a:pPr>
              <a:t>17</a:t>
            </a:fld>
            <a:endParaRPr lang="fi-FI" altLang="en-US"/>
          </a:p>
        </p:txBody>
      </p:sp>
    </p:spTree>
    <p:extLst>
      <p:ext uri="{BB962C8B-B14F-4D97-AF65-F5344CB8AC3E}">
        <p14:creationId xmlns:p14="http://schemas.microsoft.com/office/powerpoint/2010/main" val="1338714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B22E571D-FFBF-4B39-8910-38B6CCAD8D6B}"/>
              </a:ext>
            </a:extLst>
          </p:cNvPr>
          <p:cNvSpPr>
            <a:spLocks noGrp="1" noRot="1" noChangeAspect="1" noChangeArrowheads="1" noTextEdit="1"/>
          </p:cNvSpPr>
          <p:nvPr>
            <p:ph type="sldImg"/>
          </p:nvPr>
        </p:nvSpPr>
        <p:spPr>
          <a:ln/>
        </p:spPr>
      </p:sp>
      <p:sp>
        <p:nvSpPr>
          <p:cNvPr id="33795" name="Rectangle 3">
            <a:extLst>
              <a:ext uri="{FF2B5EF4-FFF2-40B4-BE49-F238E27FC236}">
                <a16:creationId xmlns:a16="http://schemas.microsoft.com/office/drawing/2014/main" id="{99E0D86E-50A7-4E8F-930F-203A2FBF95F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i-FI" dirty="0">
                <a:hlinkClick r:id="rId3"/>
              </a:rPr>
              <a:t>https://sampo.thl.fi/pivot/prod/fi/ktk/ktk1/summary_aluevertailu2?alue_0=87869&amp;alue_0=235597&amp;alue_0=235780&amp;alue_0=235885&amp;alue_0=235976&amp;alue_0=235955&amp;alue_0=235679&amp;alue_0=235592&amp;alue_0=235959&amp;alue_0=235649&amp;alue_0=235866&amp;alue_0=235939&amp;alue_0=235794&amp;alue_0=235875&amp;alue_0=235918&amp;alue_0=235998&amp;alue_0=236127&amp;alue_0=235658&amp;alue_0=235602&amp;alue_0=235598&amp;vuosi_0=v2017&amp;mittarit_0=200537&amp;mittarit_1=200573&amp;mittarit_2=200465&amp;sukupuoli_0=143998&amp;kouluaste_0=161219#</a:t>
            </a:r>
            <a:endParaRPr lang="fi-FI" altLang="en-US" dirty="0"/>
          </a:p>
        </p:txBody>
      </p:sp>
    </p:spTree>
    <p:extLst>
      <p:ext uri="{BB962C8B-B14F-4D97-AF65-F5344CB8AC3E}">
        <p14:creationId xmlns:p14="http://schemas.microsoft.com/office/powerpoint/2010/main" val="10191935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pPr>
              <a:defRPr/>
            </a:pPr>
            <a:fld id="{145F24F5-D87D-4354-9285-668DC53FAE25}" type="slidenum">
              <a:rPr lang="fi-FI" altLang="en-US" smtClean="0"/>
              <a:pPr>
                <a:defRPr/>
              </a:pPr>
              <a:t>19</a:t>
            </a:fld>
            <a:endParaRPr lang="fi-FI" altLang="en-US"/>
          </a:p>
        </p:txBody>
      </p:sp>
    </p:spTree>
    <p:extLst>
      <p:ext uri="{BB962C8B-B14F-4D97-AF65-F5344CB8AC3E}">
        <p14:creationId xmlns:p14="http://schemas.microsoft.com/office/powerpoint/2010/main" val="15002462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A715ED66-660D-43A8-87A9-2F113CE76385}"/>
              </a:ext>
            </a:extLst>
          </p:cNvPr>
          <p:cNvSpPr>
            <a:spLocks noGrp="1" noRot="1" noChangeAspect="1" noChangeArrowheads="1" noTextEdit="1"/>
          </p:cNvSpPr>
          <p:nvPr>
            <p:ph type="sldImg"/>
          </p:nvPr>
        </p:nvSpPr>
        <p:spPr>
          <a:ln/>
        </p:spPr>
      </p:sp>
      <p:sp>
        <p:nvSpPr>
          <p:cNvPr id="49155" name="Rectangle 3">
            <a:extLst>
              <a:ext uri="{FF2B5EF4-FFF2-40B4-BE49-F238E27FC236}">
                <a16:creationId xmlns:a16="http://schemas.microsoft.com/office/drawing/2014/main" id="{866C8B56-56AA-4BF0-9DEA-E85623D4A7F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err="1">
                <a:ea typeface="ＭＳ Ｐゴシック" panose="020B0600070205080204" pitchFamily="34" charset="-128"/>
              </a:rPr>
              <a:t>Lähde</a:t>
            </a:r>
            <a:r>
              <a:rPr lang="en-US" altLang="en-US" dirty="0">
                <a:ea typeface="ＭＳ Ｐゴシック" panose="020B0600070205080204" pitchFamily="34" charset="-128"/>
              </a:rPr>
              <a:t>: THL, </a:t>
            </a:r>
            <a:r>
              <a:rPr lang="en-US" altLang="en-US" dirty="0" err="1">
                <a:ea typeface="ＭＳ Ｐゴシック" panose="020B0600070205080204" pitchFamily="34" charset="-128"/>
              </a:rPr>
              <a:t>Ehyt</a:t>
            </a:r>
            <a:r>
              <a:rPr lang="en-US" altLang="en-US" dirty="0">
                <a:ea typeface="ＭＳ Ｐゴシック" panose="020B0600070205080204" pitchFamily="34" charset="-128"/>
              </a:rPr>
              <a:t> </a:t>
            </a:r>
            <a:r>
              <a:rPr lang="en-US" altLang="en-US" dirty="0" err="1">
                <a:ea typeface="ＭＳ Ｐゴシック" panose="020B0600070205080204" pitchFamily="34" charset="-128"/>
              </a:rPr>
              <a:t>ry</a:t>
            </a:r>
            <a:endParaRPr lang="en-US" altLang="en-US" dirty="0">
              <a:ea typeface="ＭＳ Ｐゴシック" panose="020B0600070205080204" pitchFamily="34" charset="-128"/>
            </a:endParaRPr>
          </a:p>
          <a:p>
            <a:pPr eaLnBrk="1" hangingPunct="1"/>
            <a:r>
              <a:rPr lang="en-US" altLang="en-US" dirty="0">
                <a:ea typeface="ＭＳ Ｐゴシック" panose="020B0600070205080204" pitchFamily="34" charset="-128"/>
              </a:rPr>
              <a:t>https://www.iltalehti.fi/elintavat/2016022621173949_el.shtml </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0710B927-5B65-4A7D-BBC1-88ABEC3F3E7A}"/>
              </a:ext>
            </a:extLst>
          </p:cNvPr>
          <p:cNvSpPr>
            <a:spLocks noGrp="1" noRot="1" noChangeAspect="1" noChangeArrowheads="1" noTextEdit="1"/>
          </p:cNvSpPr>
          <p:nvPr>
            <p:ph type="sldImg"/>
          </p:nvPr>
        </p:nvSpPr>
        <p:spPr>
          <a:ln/>
        </p:spPr>
      </p:sp>
      <p:sp>
        <p:nvSpPr>
          <p:cNvPr id="51203" name="Rectangle 3">
            <a:extLst>
              <a:ext uri="{FF2B5EF4-FFF2-40B4-BE49-F238E27FC236}">
                <a16:creationId xmlns:a16="http://schemas.microsoft.com/office/drawing/2014/main" id="{43C57074-7296-4E09-AAB7-5B723D4BA57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i-FI" altLang="en-US">
                <a:ea typeface="ＭＳ Ｐゴシック" panose="020B0600070205080204" pitchFamily="34" charset="-128"/>
              </a:rPr>
              <a:t>Jakakaa ohessa päihdetyön esitteitämme, joita saa piiristä.</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ian kuvan paikkamerkki 1">
            <a:extLst>
              <a:ext uri="{FF2B5EF4-FFF2-40B4-BE49-F238E27FC236}">
                <a16:creationId xmlns:a16="http://schemas.microsoft.com/office/drawing/2014/main" id="{1F01D419-C861-40A4-8EED-83567F6A5FBC}"/>
              </a:ext>
            </a:extLst>
          </p:cNvPr>
          <p:cNvSpPr>
            <a:spLocks noGrp="1" noRot="1" noChangeAspect="1" noChangeArrowheads="1" noTextEdit="1"/>
          </p:cNvSpPr>
          <p:nvPr>
            <p:ph type="sldImg"/>
          </p:nvPr>
        </p:nvSpPr>
        <p:spPr>
          <a:ln/>
        </p:spPr>
      </p:sp>
      <p:sp>
        <p:nvSpPr>
          <p:cNvPr id="16387" name="Huomautusten paikkamerkki 2">
            <a:extLst>
              <a:ext uri="{FF2B5EF4-FFF2-40B4-BE49-F238E27FC236}">
                <a16:creationId xmlns:a16="http://schemas.microsoft.com/office/drawing/2014/main" id="{90C1E10F-A260-42AA-841F-11DB2E83E1B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i-FI" altLang="en-US" dirty="0">
                <a:ea typeface="ＭＳ Ｐゴシック" panose="020B0600070205080204" pitchFamily="34" charset="-128"/>
              </a:rPr>
              <a:t>THL Kouluterveyskysely (2019): Ammatillinen oppilaitos: 14,7%, Lukio 1. ja 2. vuosi: 3,8%, Perusopetus 8. ja 9.lk: 4,9%</a:t>
            </a:r>
          </a:p>
          <a:p>
            <a:r>
              <a:rPr lang="fi-FI" altLang="en-US" dirty="0">
                <a:ea typeface="ＭＳ Ｐゴシック" panose="020B0600070205080204" pitchFamily="34" charset="-128"/>
              </a:rPr>
              <a:t>Nuorten terveystapatutkimus</a:t>
            </a:r>
          </a:p>
          <a:p>
            <a:r>
              <a:rPr lang="fi-FI" dirty="0">
                <a:hlinkClick r:id="rId3"/>
              </a:rPr>
              <a:t>https://www.julkari.fi/bitstream/handle/10024/137060/Tr37_18_sv.pdf?sequence=5&amp;isAllowed=y</a:t>
            </a:r>
            <a:endParaRPr lang="fi-FI" altLang="en-US" dirty="0">
              <a:ea typeface="ＭＳ Ｐゴシック" panose="020B0600070205080204" pitchFamily="34" charset="-128"/>
            </a:endParaRPr>
          </a:p>
          <a:p>
            <a:endParaRPr lang="fi-FI" altLang="en-US" dirty="0">
              <a:ea typeface="ＭＳ Ｐゴシック" panose="020B0600070205080204" pitchFamily="34" charset="-128"/>
            </a:endParaRPr>
          </a:p>
        </p:txBody>
      </p:sp>
      <p:sp>
        <p:nvSpPr>
          <p:cNvPr id="16388" name="Dian numeron paikkamerkki 3">
            <a:extLst>
              <a:ext uri="{FF2B5EF4-FFF2-40B4-BE49-F238E27FC236}">
                <a16:creationId xmlns:a16="http://schemas.microsoft.com/office/drawing/2014/main" id="{14FAC27B-B261-4340-B7F7-AEA752A9B98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2C600438-45FC-40D0-A12E-B90DFF99A579}" type="slidenum">
              <a:rPr lang="fi-FI" altLang="en-US" smtClean="0">
                <a:latin typeface="Times New Roman" panose="02020603050405020304" pitchFamily="18" charset="0"/>
              </a:rPr>
              <a:pPr>
                <a:spcBef>
                  <a:spcPct val="0"/>
                </a:spcBef>
              </a:pPr>
              <a:t>3</a:t>
            </a:fld>
            <a:endParaRPr lang="fi-FI" altLang="en-US">
              <a:latin typeface="Times New Roman" panose="02020603050405020304" pitchFamily="18" charset="0"/>
            </a:endParaRPr>
          </a:p>
        </p:txBody>
      </p:sp>
    </p:spTree>
    <p:extLst>
      <p:ext uri="{BB962C8B-B14F-4D97-AF65-F5344CB8AC3E}">
        <p14:creationId xmlns:p14="http://schemas.microsoft.com/office/powerpoint/2010/main" val="36898117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ian kuvan paikkamerkki 1">
            <a:extLst>
              <a:ext uri="{FF2B5EF4-FFF2-40B4-BE49-F238E27FC236}">
                <a16:creationId xmlns:a16="http://schemas.microsoft.com/office/drawing/2014/main" id="{52B3AF5A-C989-43E4-B6EF-F499A776E8FB}"/>
              </a:ext>
            </a:extLst>
          </p:cNvPr>
          <p:cNvSpPr>
            <a:spLocks noGrp="1" noRot="1" noChangeAspect="1" noChangeArrowheads="1" noTextEdit="1"/>
          </p:cNvSpPr>
          <p:nvPr>
            <p:ph type="sldImg"/>
          </p:nvPr>
        </p:nvSpPr>
        <p:spPr>
          <a:ln/>
        </p:spPr>
      </p:sp>
      <p:sp>
        <p:nvSpPr>
          <p:cNvPr id="18435" name="Huomautusten paikkamerkki 2">
            <a:extLst>
              <a:ext uri="{FF2B5EF4-FFF2-40B4-BE49-F238E27FC236}">
                <a16:creationId xmlns:a16="http://schemas.microsoft.com/office/drawing/2014/main" id="{66375F12-FE98-4934-A71A-572CA8B3E7B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i-FI" altLang="en-US" dirty="0">
                <a:ea typeface="ＭＳ Ｐゴシック" panose="020B0600070205080204" pitchFamily="34" charset="-128"/>
              </a:rPr>
              <a:t>https://www.mtv.fi/uutiset/kotimaa/artikkeli/nuuska-on-vahvasti-lasna-nuorten-maailmassa-kaytto-lisaantyy-vuosittain/5629940#gs.KvXptRw</a:t>
            </a:r>
          </a:p>
          <a:p>
            <a:r>
              <a:rPr lang="fi-FI" altLang="en-US" dirty="0">
                <a:ea typeface="ＭＳ Ｐゴシック" panose="020B0600070205080204" pitchFamily="34" charset="-128"/>
              </a:rPr>
              <a:t>https://www.mtv.fi/uutiset/kotimaa/artikkeli/malli-jo-lahes-joka-pojan-huulessa-jaakiekkopomo-tama-on-taytta-holmoilya/5264214#gs.qGzhZ6M</a:t>
            </a:r>
          </a:p>
          <a:p>
            <a:r>
              <a:rPr lang="fi-FI" altLang="en-US" dirty="0">
                <a:ea typeface="ＭＳ Ｐゴシック" panose="020B0600070205080204" pitchFamily="34" charset="-128"/>
              </a:rPr>
              <a:t>http://www.julkari.fi/bitstream/handle/10024/126770/THL_RAPO2_2015_web.pdf?sequence=1&amp;isAllowed=y s. 19</a:t>
            </a:r>
          </a:p>
          <a:p>
            <a:endParaRPr lang="fi-FI" altLang="en-US" dirty="0">
              <a:ea typeface="ＭＳ Ｐゴシック" panose="020B0600070205080204" pitchFamily="34" charset="-128"/>
            </a:endParaRPr>
          </a:p>
        </p:txBody>
      </p:sp>
      <p:sp>
        <p:nvSpPr>
          <p:cNvPr id="18436" name="Dian numeron paikkamerkki 3">
            <a:extLst>
              <a:ext uri="{FF2B5EF4-FFF2-40B4-BE49-F238E27FC236}">
                <a16:creationId xmlns:a16="http://schemas.microsoft.com/office/drawing/2014/main" id="{DE1EB1DE-AF23-48BD-93F5-802A5D689FA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EFB9600E-A16D-4D52-AF44-1AB39755787A}" type="slidenum">
              <a:rPr lang="fi-FI" altLang="en-US" smtClean="0">
                <a:latin typeface="Times New Roman" panose="02020603050405020304" pitchFamily="18" charset="0"/>
              </a:rPr>
              <a:pPr>
                <a:spcBef>
                  <a:spcPct val="0"/>
                </a:spcBef>
              </a:pPr>
              <a:t>4</a:t>
            </a:fld>
            <a:endParaRPr lang="fi-FI" altLang="en-US">
              <a:latin typeface="Times New Roman" panose="02020603050405020304" pitchFamily="18" charset="0"/>
            </a:endParaRPr>
          </a:p>
        </p:txBody>
      </p:sp>
    </p:spTree>
    <p:extLst>
      <p:ext uri="{BB962C8B-B14F-4D97-AF65-F5344CB8AC3E}">
        <p14:creationId xmlns:p14="http://schemas.microsoft.com/office/powerpoint/2010/main" val="23478393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Dian kuvan paikkamerkki 1">
            <a:extLst>
              <a:ext uri="{FF2B5EF4-FFF2-40B4-BE49-F238E27FC236}">
                <a16:creationId xmlns:a16="http://schemas.microsoft.com/office/drawing/2014/main" id="{355FE26F-64D2-4DFE-82C3-76C5E51C3E58}"/>
              </a:ext>
            </a:extLst>
          </p:cNvPr>
          <p:cNvSpPr>
            <a:spLocks noGrp="1" noRot="1" noChangeAspect="1" noChangeArrowheads="1" noTextEdit="1"/>
          </p:cNvSpPr>
          <p:nvPr>
            <p:ph type="sldImg"/>
          </p:nvPr>
        </p:nvSpPr>
        <p:spPr>
          <a:ln/>
        </p:spPr>
      </p:sp>
      <p:sp>
        <p:nvSpPr>
          <p:cNvPr id="31747" name="Huomautusten paikkamerkki 2">
            <a:extLst>
              <a:ext uri="{FF2B5EF4-FFF2-40B4-BE49-F238E27FC236}">
                <a16:creationId xmlns:a16="http://schemas.microsoft.com/office/drawing/2014/main" id="{F5384466-7459-4E23-9A53-8A0FB59A11A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a:endParaRPr lang="fi-FI" dirty="0">
              <a:effectLst/>
            </a:endParaRPr>
          </a:p>
        </p:txBody>
      </p:sp>
      <p:sp>
        <p:nvSpPr>
          <p:cNvPr id="31748" name="Dian numeron paikkamerkki 3">
            <a:extLst>
              <a:ext uri="{FF2B5EF4-FFF2-40B4-BE49-F238E27FC236}">
                <a16:creationId xmlns:a16="http://schemas.microsoft.com/office/drawing/2014/main" id="{08F4A0F1-FAAC-4139-96E8-A87EF4D34A2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5D4D6B5-D0B3-448E-AADC-BF19B72548DD}" type="slidenum">
              <a:rPr lang="fi-FI" altLang="en-US">
                <a:latin typeface="Times New Roman" panose="02020603050405020304" pitchFamily="18" charset="0"/>
              </a:rPr>
              <a:pPr>
                <a:spcBef>
                  <a:spcPct val="0"/>
                </a:spcBef>
              </a:pPr>
              <a:t>5</a:t>
            </a:fld>
            <a:endParaRPr lang="fi-FI" altLang="en-US">
              <a:latin typeface="Times New Roman" panose="02020603050405020304" pitchFamily="18" charset="0"/>
            </a:endParaRPr>
          </a:p>
        </p:txBody>
      </p:sp>
    </p:spTree>
    <p:extLst>
      <p:ext uri="{BB962C8B-B14F-4D97-AF65-F5344CB8AC3E}">
        <p14:creationId xmlns:p14="http://schemas.microsoft.com/office/powerpoint/2010/main" val="34957897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Dian kuvan paikkamerkki 1">
            <a:extLst>
              <a:ext uri="{FF2B5EF4-FFF2-40B4-BE49-F238E27FC236}">
                <a16:creationId xmlns:a16="http://schemas.microsoft.com/office/drawing/2014/main" id="{8C919F45-7EA9-4C6A-A415-EFBB91790771}"/>
              </a:ext>
            </a:extLst>
          </p:cNvPr>
          <p:cNvSpPr>
            <a:spLocks noGrp="1" noRot="1" noChangeAspect="1" noChangeArrowheads="1" noTextEdit="1"/>
          </p:cNvSpPr>
          <p:nvPr>
            <p:ph type="sldImg"/>
          </p:nvPr>
        </p:nvSpPr>
        <p:spPr>
          <a:ln/>
        </p:spPr>
      </p:sp>
      <p:sp>
        <p:nvSpPr>
          <p:cNvPr id="32771" name="Huomautusten paikkamerkki 2">
            <a:extLst>
              <a:ext uri="{FF2B5EF4-FFF2-40B4-BE49-F238E27FC236}">
                <a16:creationId xmlns:a16="http://schemas.microsoft.com/office/drawing/2014/main" id="{93F8212C-7BB6-4209-9FDF-FA41FE147F6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a:r>
              <a:rPr lang="fi-FI" sz="1200" i="1" kern="1200" dirty="0">
                <a:solidFill>
                  <a:schemeClr val="tx1"/>
                </a:solidFill>
                <a:effectLst/>
                <a:latin typeface="Calibri" pitchFamily="34" charset="0"/>
                <a:ea typeface="ＭＳ Ｐゴシック" charset="0"/>
                <a:cs typeface="ＭＳ Ｐゴシック" charset="0"/>
              </a:rPr>
              <a:t>Mikä väitteistä on oikein</a:t>
            </a:r>
            <a:endParaRPr lang="fi-FI" dirty="0">
              <a:effectLst/>
            </a:endParaRPr>
          </a:p>
          <a:p>
            <a:pPr rtl="0"/>
            <a:r>
              <a:rPr lang="fi-FI" sz="1200" kern="1200" dirty="0">
                <a:solidFill>
                  <a:schemeClr val="tx1"/>
                </a:solidFill>
                <a:effectLst/>
                <a:latin typeface="Calibri" pitchFamily="34" charset="0"/>
                <a:ea typeface="ＭＳ Ｐゴシック" charset="0"/>
                <a:cs typeface="ＭＳ Ｐゴシック" charset="0"/>
              </a:rPr>
              <a:t>Nuuskan käyttö urheillessa</a:t>
            </a:r>
            <a:endParaRPr lang="fi-FI" dirty="0">
              <a:effectLst/>
            </a:endParaRPr>
          </a:p>
          <a:p>
            <a:pPr rtl="0"/>
            <a:r>
              <a:rPr lang="fi-FI" sz="1200" kern="1200" dirty="0">
                <a:solidFill>
                  <a:schemeClr val="tx1"/>
                </a:solidFill>
                <a:effectLst/>
                <a:latin typeface="Calibri" pitchFamily="34" charset="0"/>
                <a:ea typeface="ＭＳ Ｐゴシック" charset="0"/>
                <a:cs typeface="ＭＳ Ｐゴシック" charset="0"/>
              </a:rPr>
              <a:t>lisää liikuntavammojen mahdollisuutta ja hidastaa palautumista</a:t>
            </a:r>
            <a:endParaRPr lang="fi-FI" dirty="0">
              <a:effectLst/>
            </a:endParaRPr>
          </a:p>
          <a:p>
            <a:pPr rtl="0"/>
            <a:r>
              <a:rPr lang="fi-FI" sz="1200" kern="1200" dirty="0">
                <a:solidFill>
                  <a:schemeClr val="tx1"/>
                </a:solidFill>
                <a:effectLst/>
                <a:latin typeface="Calibri" pitchFamily="34" charset="0"/>
                <a:ea typeface="ＭＳ Ｐゴシック" charset="0"/>
                <a:cs typeface="ＭＳ Ｐゴシック" charset="0"/>
              </a:rPr>
              <a:t>vähentää myös lihasvoimaa sekä –massaa</a:t>
            </a:r>
            <a:endParaRPr lang="fi-FI" dirty="0">
              <a:effectLst/>
            </a:endParaRPr>
          </a:p>
          <a:p>
            <a:pPr rtl="0"/>
            <a:r>
              <a:rPr lang="fi-FI" sz="1200" kern="1200" dirty="0">
                <a:solidFill>
                  <a:schemeClr val="tx1"/>
                </a:solidFill>
                <a:effectLst/>
                <a:latin typeface="Calibri" pitchFamily="34" charset="0"/>
                <a:ea typeface="ＭＳ Ｐゴシック" charset="0"/>
                <a:cs typeface="ＭＳ Ｐゴシック" charset="0"/>
              </a:rPr>
              <a:t>Nuuskaaminen on miehekästä ja sopii urheilijoille</a:t>
            </a:r>
            <a:endParaRPr lang="fi-FI" dirty="0">
              <a:effectLst/>
            </a:endParaRPr>
          </a:p>
          <a:p>
            <a:pPr rtl="0"/>
            <a:r>
              <a:rPr lang="fi-FI" sz="1200" b="1" kern="1200" dirty="0" err="1">
                <a:solidFill>
                  <a:schemeClr val="tx1"/>
                </a:solidFill>
                <a:effectLst/>
                <a:latin typeface="Calibri" pitchFamily="34" charset="0"/>
                <a:ea typeface="ＭＳ Ｐゴシック" charset="0"/>
                <a:cs typeface="ＭＳ Ｐゴシック" charset="0"/>
              </a:rPr>
              <a:t>a.ja</a:t>
            </a:r>
            <a:r>
              <a:rPr lang="fi-FI" sz="1200" b="1" kern="1200" dirty="0">
                <a:solidFill>
                  <a:schemeClr val="tx1"/>
                </a:solidFill>
                <a:effectLst/>
                <a:latin typeface="Calibri" pitchFamily="34" charset="0"/>
                <a:ea typeface="ＭＳ Ｐゴシック" charset="0"/>
                <a:cs typeface="ＭＳ Ｐゴシック" charset="0"/>
              </a:rPr>
              <a:t> b.</a:t>
            </a:r>
            <a:endParaRPr lang="fi-FI" dirty="0">
              <a:effectLst/>
            </a:endParaRPr>
          </a:p>
          <a:p>
            <a:pPr rtl="0"/>
            <a:r>
              <a:rPr lang="fi-FI" sz="1200" kern="1200" dirty="0">
                <a:solidFill>
                  <a:schemeClr val="tx1"/>
                </a:solidFill>
                <a:effectLst/>
                <a:latin typeface="Calibri" pitchFamily="34" charset="0"/>
                <a:ea typeface="ＭＳ Ｐゴシック" charset="0"/>
                <a:cs typeface="ＭＳ Ｐゴシック" charset="0"/>
              </a:rPr>
              <a:t>Nuuskan heikentää suorituskykyä. ---&gt; Nuuskan nikotiini supistaa verisuonia, jolloin lihasten verenkierto heikkenee. Lihasten hapen ja ravintoaineiden saanti </a:t>
            </a:r>
            <a:r>
              <a:rPr lang="fi-FI" sz="1200" kern="1200" dirty="0" err="1">
                <a:solidFill>
                  <a:schemeClr val="tx1"/>
                </a:solidFill>
                <a:effectLst/>
                <a:latin typeface="Calibri" pitchFamily="34" charset="0"/>
                <a:ea typeface="ＭＳ Ｐゴシック" charset="0"/>
                <a:cs typeface="ＭＳ Ｐゴシック" charset="0"/>
              </a:rPr>
              <a:t>väheneeTs</a:t>
            </a:r>
            <a:r>
              <a:rPr lang="fi-FI" sz="1200" kern="1200" dirty="0">
                <a:solidFill>
                  <a:schemeClr val="tx1"/>
                </a:solidFill>
                <a:effectLst/>
                <a:latin typeface="Calibri" pitchFamily="34" charset="0"/>
                <a:ea typeface="ＭＳ Ｐゴシック" charset="0"/>
                <a:cs typeface="ＭＳ Ｐゴシック" charset="0"/>
              </a:rPr>
              <a:t> Nuuska heikentää fyysistä suorituskykyä ja hidastaa palautumista urheilusta. Nuuska vähentää lihaskestävyyttä, lihasvoimaa ja lihasmassaa, tästä aiheutuvat myös mahdolliset erektiohäiriöt. *</a:t>
            </a:r>
            <a:endParaRPr lang="fi-FI" dirty="0">
              <a:effectLst/>
            </a:endParaRPr>
          </a:p>
          <a:p>
            <a:pPr rtl="0"/>
            <a:r>
              <a:rPr lang="fi-FI" sz="1200" kern="1200" dirty="0">
                <a:solidFill>
                  <a:schemeClr val="tx1"/>
                </a:solidFill>
                <a:effectLst/>
                <a:latin typeface="Calibri" pitchFamily="34" charset="0"/>
                <a:ea typeface="ＭＳ Ｐゴシック" charset="0"/>
                <a:cs typeface="ＭＳ Ｐゴシック" charset="0"/>
              </a:rPr>
              <a:t>Nuuska myös heikentää henkistä suorituskykyä ( riippuvuus ja vieroitusoireet).</a:t>
            </a:r>
            <a:endParaRPr lang="fi-FI" dirty="0">
              <a:effectLst/>
            </a:endParaRPr>
          </a:p>
          <a:p>
            <a:pPr rtl="0"/>
            <a:r>
              <a:rPr lang="fi-FI" sz="1200" kern="1200" dirty="0">
                <a:solidFill>
                  <a:schemeClr val="tx1"/>
                </a:solidFill>
                <a:effectLst/>
                <a:latin typeface="Calibri" pitchFamily="34" charset="0"/>
                <a:ea typeface="ＭＳ Ｐゴシック" charset="0"/>
                <a:cs typeface="ＭＳ Ｐゴシック" charset="0"/>
              </a:rPr>
              <a:t>Tausta: </a:t>
            </a:r>
            <a:endParaRPr lang="fi-FI" dirty="0">
              <a:effectLst/>
            </a:endParaRPr>
          </a:p>
          <a:p>
            <a:pPr rtl="0"/>
            <a:r>
              <a:rPr lang="fi-FI" sz="1200" kern="1200" dirty="0">
                <a:solidFill>
                  <a:schemeClr val="tx1"/>
                </a:solidFill>
                <a:effectLst/>
                <a:latin typeface="Calibri" pitchFamily="34" charset="0"/>
                <a:ea typeface="ＭＳ Ｐゴシック" charset="0"/>
                <a:cs typeface="ＭＳ Ｐゴシック" charset="0"/>
              </a:rPr>
              <a:t>Lähde: Suomen ASH</a:t>
            </a:r>
            <a:endParaRPr lang="fi-FI" dirty="0">
              <a:effectLst/>
            </a:endParaRPr>
          </a:p>
          <a:p>
            <a:pPr rtl="0"/>
            <a:r>
              <a:rPr lang="fi-FI" sz="1200" u="sng" kern="1200" dirty="0">
                <a:solidFill>
                  <a:schemeClr val="tx1"/>
                </a:solidFill>
                <a:effectLst/>
                <a:latin typeface="Calibri" pitchFamily="34" charset="0"/>
                <a:ea typeface="ＭＳ Ｐゴシック" charset="0"/>
                <a:cs typeface="ＭＳ Ｐゴシック" charset="0"/>
                <a:hlinkClick r:id="rId3"/>
              </a:rPr>
              <a:t>https://storage.googleapis.com/valo-production/2016/12/nuuskaesite_2013.pdf</a:t>
            </a:r>
            <a:endParaRPr lang="fi-FI" dirty="0">
              <a:effectLst/>
            </a:endParaRPr>
          </a:p>
          <a:p>
            <a:endParaRPr lang="en-US" altLang="en-US" dirty="0"/>
          </a:p>
        </p:txBody>
      </p:sp>
      <p:sp>
        <p:nvSpPr>
          <p:cNvPr id="32772" name="Dian numeron paikkamerkki 3">
            <a:extLst>
              <a:ext uri="{FF2B5EF4-FFF2-40B4-BE49-F238E27FC236}">
                <a16:creationId xmlns:a16="http://schemas.microsoft.com/office/drawing/2014/main" id="{A0060CDD-6070-46EF-89A8-FDFCEADD05E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a:solidFill>
                  <a:schemeClr val="tx1"/>
                </a:solidFill>
                <a:latin typeface="Times New Roman" panose="02020603050405020304" pitchFamily="18" charset="0"/>
              </a:defRPr>
            </a:lvl1pPr>
            <a:lvl2pPr marL="742950" indent="-285750">
              <a:defRPr sz="2500">
                <a:solidFill>
                  <a:schemeClr val="tx1"/>
                </a:solidFill>
                <a:latin typeface="Times New Roman" panose="02020603050405020304" pitchFamily="18" charset="0"/>
              </a:defRPr>
            </a:lvl2pPr>
            <a:lvl3pPr marL="1143000" indent="-228600">
              <a:defRPr sz="2500">
                <a:solidFill>
                  <a:schemeClr val="tx1"/>
                </a:solidFill>
                <a:latin typeface="Times New Roman" panose="02020603050405020304" pitchFamily="18" charset="0"/>
              </a:defRPr>
            </a:lvl3pPr>
            <a:lvl4pPr marL="1600200" indent="-228600">
              <a:defRPr sz="2500">
                <a:solidFill>
                  <a:schemeClr val="tx1"/>
                </a:solidFill>
                <a:latin typeface="Times New Roman" panose="02020603050405020304" pitchFamily="18" charset="0"/>
              </a:defRPr>
            </a:lvl4pPr>
            <a:lvl5pPr marL="2057400" indent="-228600">
              <a:defRPr sz="2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500">
                <a:solidFill>
                  <a:schemeClr val="tx1"/>
                </a:solidFill>
                <a:latin typeface="Times New Roman" panose="02020603050405020304" pitchFamily="18" charset="0"/>
              </a:defRPr>
            </a:lvl9pPr>
          </a:lstStyle>
          <a:p>
            <a:fld id="{2555E247-99E0-456B-A36F-F69654FFDE76}" type="slidenum">
              <a:rPr lang="fi-FI" altLang="en-US" sz="1200"/>
              <a:pPr/>
              <a:t>6</a:t>
            </a:fld>
            <a:endParaRPr lang="fi-FI" altLang="en-US" sz="1200"/>
          </a:p>
        </p:txBody>
      </p:sp>
    </p:spTree>
    <p:extLst>
      <p:ext uri="{BB962C8B-B14F-4D97-AF65-F5344CB8AC3E}">
        <p14:creationId xmlns:p14="http://schemas.microsoft.com/office/powerpoint/2010/main" val="11559204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7FF2EA5D-9FB2-4094-8835-D59BE3851D1D}"/>
              </a:ext>
            </a:extLst>
          </p:cNvPr>
          <p:cNvSpPr>
            <a:spLocks noGrp="1" noRot="1" noChangeAspect="1" noChangeArrowheads="1" noTextEdit="1"/>
          </p:cNvSpPr>
          <p:nvPr>
            <p:ph type="sldImg"/>
          </p:nvPr>
        </p:nvSpPr>
        <p:spPr>
          <a:ln/>
        </p:spPr>
      </p:sp>
      <p:sp>
        <p:nvSpPr>
          <p:cNvPr id="26627" name="Notes Placeholder 2">
            <a:extLst>
              <a:ext uri="{FF2B5EF4-FFF2-40B4-BE49-F238E27FC236}">
                <a16:creationId xmlns:a16="http://schemas.microsoft.com/office/drawing/2014/main" id="{E16BE1F4-1787-4D89-822B-85868366A4A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a:r>
              <a:rPr lang="fi-FI" sz="1200" b="1" kern="1200" dirty="0" err="1">
                <a:solidFill>
                  <a:schemeClr val="tx1"/>
                </a:solidFill>
                <a:effectLst/>
                <a:latin typeface="Calibri" pitchFamily="34" charset="0"/>
                <a:ea typeface="ＭＳ Ｐゴシック" charset="0"/>
                <a:cs typeface="ＭＳ Ｐゴシック" charset="0"/>
              </a:rPr>
              <a:t>a.b.ja</a:t>
            </a:r>
            <a:r>
              <a:rPr lang="fi-FI" sz="1200" b="1" kern="1200" dirty="0">
                <a:solidFill>
                  <a:schemeClr val="tx1"/>
                </a:solidFill>
                <a:effectLst/>
                <a:latin typeface="Calibri" pitchFamily="34" charset="0"/>
                <a:ea typeface="ＭＳ Ｐゴシック" charset="0"/>
                <a:cs typeface="ＭＳ Ｐゴシック" charset="0"/>
              </a:rPr>
              <a:t> c.</a:t>
            </a:r>
            <a:endParaRPr lang="fi-FI" dirty="0">
              <a:effectLst/>
            </a:endParaRPr>
          </a:p>
          <a:p>
            <a:pPr rtl="0"/>
            <a:r>
              <a:rPr lang="fi-FI" sz="1200" kern="1200" dirty="0">
                <a:solidFill>
                  <a:schemeClr val="tx1"/>
                </a:solidFill>
                <a:effectLst/>
                <a:latin typeface="Calibri" pitchFamily="34" charset="0"/>
                <a:ea typeface="ＭＳ Ｐゴシック" charset="0"/>
                <a:cs typeface="ＭＳ Ｐゴシック" charset="0"/>
              </a:rPr>
              <a:t>Nuuska on terveydelle haitallista. Nuuskan sisältämä </a:t>
            </a:r>
            <a:r>
              <a:rPr lang="fi-FI" sz="1200" u="sng" kern="1200" dirty="0">
                <a:solidFill>
                  <a:schemeClr val="tx1"/>
                </a:solidFill>
                <a:effectLst/>
                <a:latin typeface="Calibri" pitchFamily="34" charset="0"/>
                <a:ea typeface="ＭＳ Ｐゴシック" charset="0"/>
                <a:cs typeface="ＭＳ Ｐゴシック" charset="0"/>
              </a:rPr>
              <a:t>nikotiini </a:t>
            </a:r>
            <a:r>
              <a:rPr lang="fi-FI" sz="1200" kern="1200" dirty="0">
                <a:solidFill>
                  <a:schemeClr val="tx1"/>
                </a:solidFill>
                <a:effectLst/>
                <a:latin typeface="Calibri" pitchFamily="34" charset="0"/>
                <a:ea typeface="ＭＳ Ｐゴシック" charset="0"/>
                <a:cs typeface="ＭＳ Ｐゴシック" charset="0"/>
              </a:rPr>
              <a:t>supistaa verisuonia ja kohottaa verenpainetta &gt; pahentaa sydän- ja verisuonitauteja.</a:t>
            </a:r>
            <a:r>
              <a:rPr lang="fi-FI" dirty="0">
                <a:effectLst/>
              </a:rPr>
              <a:t> </a:t>
            </a:r>
            <a:r>
              <a:rPr lang="fi-FI" sz="1200" kern="1200" dirty="0">
                <a:solidFill>
                  <a:schemeClr val="tx1"/>
                </a:solidFill>
                <a:effectLst/>
                <a:latin typeface="Calibri" pitchFamily="34" charset="0"/>
                <a:ea typeface="ＭＳ Ｐゴシック" charset="0"/>
                <a:cs typeface="ＭＳ Ｐゴシック" charset="0"/>
              </a:rPr>
              <a:t>Nuuskan syöpää aiheuttavat aineet ivat suorassa kosketuksissa limakalvoihin. Syövän riski on suurin alueella missä nuuskamälliä pidetään.</a:t>
            </a:r>
            <a:endParaRPr lang="fi-FI" dirty="0">
              <a:effectLst/>
            </a:endParaRPr>
          </a:p>
          <a:p>
            <a:pPr rtl="0"/>
            <a:r>
              <a:rPr lang="fi-FI" sz="1200" b="1" kern="1200" dirty="0">
                <a:solidFill>
                  <a:schemeClr val="tx1"/>
                </a:solidFill>
                <a:effectLst/>
                <a:latin typeface="Calibri" pitchFamily="34" charset="0"/>
                <a:ea typeface="ＭＳ Ｐゴシック" charset="0"/>
                <a:cs typeface="ＭＳ Ｐゴシック" charset="0"/>
              </a:rPr>
              <a:t>Tausta </a:t>
            </a:r>
            <a:r>
              <a:rPr lang="fi-FI" sz="1200" kern="1200" dirty="0">
                <a:solidFill>
                  <a:schemeClr val="tx1"/>
                </a:solidFill>
                <a:effectLst/>
                <a:latin typeface="Calibri" pitchFamily="34" charset="0"/>
                <a:ea typeface="ＭＳ Ｐゴシック" charset="0"/>
                <a:cs typeface="ＭＳ Ｐゴシック" charset="0"/>
              </a:rPr>
              <a:t>2. Nuuskan käyttö lisää suuontelon, nielun ja nenän alueen syövän riskiä. Puolella nuuskan käyttäjistä on havaittu syövän esiasteita, niistä 5.10 prosenttia muuttuu vuosien kuluessa syöpäkasvaimeksi. Riski kasvaa, mitä kauemmin nuuskaa käyttää.</a:t>
            </a:r>
            <a:endParaRPr lang="fi-FI" dirty="0">
              <a:effectLst/>
            </a:endParaRPr>
          </a:p>
          <a:p>
            <a:pPr rtl="0"/>
            <a:r>
              <a:rPr lang="fi-FI" sz="1200" u="sng" kern="1200" dirty="0">
                <a:solidFill>
                  <a:schemeClr val="tx1"/>
                </a:solidFill>
                <a:effectLst/>
                <a:latin typeface="Calibri" pitchFamily="34" charset="0"/>
                <a:ea typeface="ＭＳ Ｐゴシック" charset="0"/>
                <a:cs typeface="ＭＳ Ｐゴシック" charset="0"/>
                <a:hlinkClick r:id="rId3"/>
              </a:rPr>
              <a:t>https://www.ilmansyopaa.fi/nuuska-on-syopa/?gclid=EAIaIQobChMIyp6G3NaD3gIVzRsYCh31JAWQEAAYASAAEgK4CfD_Bw</a:t>
            </a:r>
            <a:endParaRPr lang="fi-FI" dirty="0">
              <a:effectLst/>
            </a:endParaRPr>
          </a:p>
          <a:p>
            <a:endParaRPr lang="en-US" altLang="en-US" dirty="0"/>
          </a:p>
        </p:txBody>
      </p:sp>
      <p:sp>
        <p:nvSpPr>
          <p:cNvPr id="26628" name="Slide Number Placeholder 3">
            <a:extLst>
              <a:ext uri="{FF2B5EF4-FFF2-40B4-BE49-F238E27FC236}">
                <a16:creationId xmlns:a16="http://schemas.microsoft.com/office/drawing/2014/main" id="{0E84E1A8-3E9A-43C8-AF12-D6628EE9AA9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BEEEC1C-31BF-4077-8BB5-30AC217AEAA1}" type="slidenum">
              <a:rPr lang="fi-FI" altLang="en-US">
                <a:latin typeface="Times New Roman" panose="02020603050405020304" pitchFamily="18" charset="0"/>
              </a:rPr>
              <a:pPr>
                <a:spcBef>
                  <a:spcPct val="0"/>
                </a:spcBef>
              </a:pPr>
              <a:t>7</a:t>
            </a:fld>
            <a:endParaRPr lang="fi-FI" altLang="en-US">
              <a:latin typeface="Times New Roman" panose="02020603050405020304" pitchFamily="18" charset="0"/>
            </a:endParaRPr>
          </a:p>
        </p:txBody>
      </p:sp>
    </p:spTree>
    <p:extLst>
      <p:ext uri="{BB962C8B-B14F-4D97-AF65-F5344CB8AC3E}">
        <p14:creationId xmlns:p14="http://schemas.microsoft.com/office/powerpoint/2010/main" val="5169804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Dian kuvan paikkamerkki 1">
            <a:extLst>
              <a:ext uri="{FF2B5EF4-FFF2-40B4-BE49-F238E27FC236}">
                <a16:creationId xmlns:a16="http://schemas.microsoft.com/office/drawing/2014/main" id="{B5EC4834-E451-48A6-85CD-F81D47813FFB}"/>
              </a:ext>
            </a:extLst>
          </p:cNvPr>
          <p:cNvSpPr>
            <a:spLocks noGrp="1" noRot="1" noChangeAspect="1" noChangeArrowheads="1" noTextEdit="1"/>
          </p:cNvSpPr>
          <p:nvPr>
            <p:ph type="sldImg"/>
          </p:nvPr>
        </p:nvSpPr>
        <p:spPr>
          <a:ln/>
        </p:spPr>
      </p:sp>
      <p:sp>
        <p:nvSpPr>
          <p:cNvPr id="27651" name="Huomautusten paikkamerkki 2">
            <a:extLst>
              <a:ext uri="{FF2B5EF4-FFF2-40B4-BE49-F238E27FC236}">
                <a16:creationId xmlns:a16="http://schemas.microsoft.com/office/drawing/2014/main" id="{B90938D6-1F17-4312-BCA7-34BFCFFB9E3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i-FI" altLang="en-US" dirty="0"/>
              <a:t> Nuuskan käyttö lisää suuontelon, nielun ja nenän alueen syövän riskiä. Puolella nuuskan käyttäjistä on havaittu syövän esiasteita, niistä 5-10 prosenttia muuttuu vuosien kuluessa syöpäkasvaimeksi. Riski kasvaa, mitä kauemmin nuuskaa käyttää.</a:t>
            </a:r>
          </a:p>
          <a:p>
            <a:pPr rtl="0"/>
            <a:r>
              <a:rPr lang="fi-FI" sz="1200" b="1" kern="1200" dirty="0" err="1">
                <a:solidFill>
                  <a:schemeClr val="tx1"/>
                </a:solidFill>
                <a:effectLst/>
                <a:latin typeface="Calibri" pitchFamily="34" charset="0"/>
                <a:ea typeface="ＭＳ Ｐゴシック" charset="0"/>
                <a:cs typeface="ＭＳ Ｐゴシック" charset="0"/>
              </a:rPr>
              <a:t>a.b.ja</a:t>
            </a:r>
            <a:r>
              <a:rPr lang="fi-FI" sz="1200" b="1" kern="1200" dirty="0">
                <a:solidFill>
                  <a:schemeClr val="tx1"/>
                </a:solidFill>
                <a:effectLst/>
                <a:latin typeface="Calibri" pitchFamily="34" charset="0"/>
                <a:ea typeface="ＭＳ Ｐゴシック" charset="0"/>
                <a:cs typeface="ＭＳ Ｐゴシック" charset="0"/>
              </a:rPr>
              <a:t> c.</a:t>
            </a:r>
            <a:endParaRPr lang="fi-FI" dirty="0">
              <a:effectLst/>
            </a:endParaRPr>
          </a:p>
          <a:p>
            <a:pPr rtl="0"/>
            <a:r>
              <a:rPr lang="fi-FI" sz="1200" kern="1200" dirty="0">
                <a:solidFill>
                  <a:schemeClr val="tx1"/>
                </a:solidFill>
                <a:effectLst/>
                <a:latin typeface="Calibri" pitchFamily="34" charset="0"/>
                <a:ea typeface="ＭＳ Ｐゴシック" charset="0"/>
                <a:cs typeface="ＭＳ Ｐゴシック" charset="0"/>
              </a:rPr>
              <a:t>Nuuska on terveydelle haitallista. Nuuskan sisältämä </a:t>
            </a:r>
            <a:r>
              <a:rPr lang="fi-FI" sz="1200" u="sng" kern="1200" dirty="0">
                <a:solidFill>
                  <a:schemeClr val="tx1"/>
                </a:solidFill>
                <a:effectLst/>
                <a:latin typeface="Calibri" pitchFamily="34" charset="0"/>
                <a:ea typeface="ＭＳ Ｐゴシック" charset="0"/>
                <a:cs typeface="ＭＳ Ｐゴシック" charset="0"/>
              </a:rPr>
              <a:t>nikotiini </a:t>
            </a:r>
            <a:r>
              <a:rPr lang="fi-FI" sz="1200" kern="1200" dirty="0">
                <a:solidFill>
                  <a:schemeClr val="tx1"/>
                </a:solidFill>
                <a:effectLst/>
                <a:latin typeface="Calibri" pitchFamily="34" charset="0"/>
                <a:ea typeface="ＭＳ Ｐゴシック" charset="0"/>
                <a:cs typeface="ＭＳ Ｐゴシック" charset="0"/>
              </a:rPr>
              <a:t>supistaa verisuonia ja kohottaa verenpainetta &gt; pahentaa sydän- ja verisuonitauteja.</a:t>
            </a:r>
            <a:r>
              <a:rPr lang="fi-FI" dirty="0">
                <a:effectLst/>
              </a:rPr>
              <a:t> </a:t>
            </a:r>
            <a:r>
              <a:rPr lang="fi-FI" sz="1200" kern="1200" dirty="0">
                <a:solidFill>
                  <a:schemeClr val="tx1"/>
                </a:solidFill>
                <a:effectLst/>
                <a:latin typeface="Calibri" pitchFamily="34" charset="0"/>
                <a:ea typeface="ＭＳ Ｐゴシック" charset="0"/>
                <a:cs typeface="ＭＳ Ｐゴシック" charset="0"/>
              </a:rPr>
              <a:t>Nuuskan syöpää aiheuttavat aineet ivat suorassa kosketuksissa limakalvoihin. Syövän riski on suurin alueella missä nuuskamälliä pidetään.</a:t>
            </a:r>
            <a:endParaRPr lang="fi-FI" dirty="0">
              <a:effectLst/>
            </a:endParaRPr>
          </a:p>
          <a:p>
            <a:pPr rtl="0"/>
            <a:r>
              <a:rPr lang="fi-FI" sz="1200" b="1" kern="1200" dirty="0">
                <a:solidFill>
                  <a:schemeClr val="tx1"/>
                </a:solidFill>
                <a:effectLst/>
                <a:latin typeface="Calibri" pitchFamily="34" charset="0"/>
                <a:ea typeface="ＭＳ Ｐゴシック" charset="0"/>
                <a:cs typeface="ＭＳ Ｐゴシック" charset="0"/>
              </a:rPr>
              <a:t>Tausta </a:t>
            </a:r>
            <a:r>
              <a:rPr lang="fi-FI" sz="1200" kern="1200" dirty="0">
                <a:solidFill>
                  <a:schemeClr val="tx1"/>
                </a:solidFill>
                <a:effectLst/>
                <a:latin typeface="Calibri" pitchFamily="34" charset="0"/>
                <a:ea typeface="ＭＳ Ｐゴシック" charset="0"/>
                <a:cs typeface="ＭＳ Ｐゴシック" charset="0"/>
              </a:rPr>
              <a:t>2. Nuuskan käyttö lisää suuontelon, nielun ja nenän alueen syövän riskiä. Puolella nuuskan käyttäjistä on havaittu syövän esiasteita, niistä 5.10 prosenttia muuttuu vuosien kuluessa syöpäkasvaimeksi. Riski kasvaa, mitä kauemmin nuuskaa käyttää.</a:t>
            </a:r>
            <a:endParaRPr lang="fi-FI" dirty="0">
              <a:effectLst/>
            </a:endParaRPr>
          </a:p>
          <a:p>
            <a:pPr rtl="0"/>
            <a:r>
              <a:rPr lang="fi-FI" sz="1200" u="sng" kern="1200" dirty="0">
                <a:solidFill>
                  <a:schemeClr val="tx1"/>
                </a:solidFill>
                <a:effectLst/>
                <a:latin typeface="Calibri" pitchFamily="34" charset="0"/>
                <a:ea typeface="ＭＳ Ｐゴシック" charset="0"/>
                <a:cs typeface="ＭＳ Ｐゴシック" charset="0"/>
                <a:hlinkClick r:id="rId3"/>
              </a:rPr>
              <a:t>https://www.ilmansyopaa.fi/nuuska-on-syopa/?gclid=EAIaIQobChMIyp6G3NaD3gIVzRsYCh31JAWQEAAYASAAEgK4CfD_Bw</a:t>
            </a:r>
            <a:endParaRPr lang="fi-FI" dirty="0">
              <a:effectLst/>
            </a:endParaRPr>
          </a:p>
          <a:p>
            <a:endParaRPr lang="en-US" altLang="en-US" dirty="0"/>
          </a:p>
        </p:txBody>
      </p:sp>
      <p:sp>
        <p:nvSpPr>
          <p:cNvPr id="27652" name="Dian numeron paikkamerkki 3">
            <a:extLst>
              <a:ext uri="{FF2B5EF4-FFF2-40B4-BE49-F238E27FC236}">
                <a16:creationId xmlns:a16="http://schemas.microsoft.com/office/drawing/2014/main" id="{305AABAD-E856-426B-9117-255ADA12F8B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a:solidFill>
                  <a:schemeClr val="tx1"/>
                </a:solidFill>
                <a:latin typeface="Times New Roman" panose="02020603050405020304" pitchFamily="18" charset="0"/>
              </a:defRPr>
            </a:lvl1pPr>
            <a:lvl2pPr marL="742950" indent="-285750">
              <a:defRPr sz="2500">
                <a:solidFill>
                  <a:schemeClr val="tx1"/>
                </a:solidFill>
                <a:latin typeface="Times New Roman" panose="02020603050405020304" pitchFamily="18" charset="0"/>
              </a:defRPr>
            </a:lvl2pPr>
            <a:lvl3pPr marL="1143000" indent="-228600">
              <a:defRPr sz="2500">
                <a:solidFill>
                  <a:schemeClr val="tx1"/>
                </a:solidFill>
                <a:latin typeface="Times New Roman" panose="02020603050405020304" pitchFamily="18" charset="0"/>
              </a:defRPr>
            </a:lvl3pPr>
            <a:lvl4pPr marL="1600200" indent="-228600">
              <a:defRPr sz="2500">
                <a:solidFill>
                  <a:schemeClr val="tx1"/>
                </a:solidFill>
                <a:latin typeface="Times New Roman" panose="02020603050405020304" pitchFamily="18" charset="0"/>
              </a:defRPr>
            </a:lvl4pPr>
            <a:lvl5pPr marL="2057400" indent="-228600">
              <a:defRPr sz="2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500">
                <a:solidFill>
                  <a:schemeClr val="tx1"/>
                </a:solidFill>
                <a:latin typeface="Times New Roman" panose="02020603050405020304" pitchFamily="18" charset="0"/>
              </a:defRPr>
            </a:lvl9pPr>
          </a:lstStyle>
          <a:p>
            <a:fld id="{B17AAD3E-F50D-4620-BA52-B032D1929BEB}" type="slidenum">
              <a:rPr lang="fi-FI" altLang="en-US" sz="1200"/>
              <a:pPr/>
              <a:t>8</a:t>
            </a:fld>
            <a:endParaRPr lang="fi-FI" altLang="en-US" sz="1200"/>
          </a:p>
        </p:txBody>
      </p:sp>
    </p:spTree>
    <p:extLst>
      <p:ext uri="{BB962C8B-B14F-4D97-AF65-F5344CB8AC3E}">
        <p14:creationId xmlns:p14="http://schemas.microsoft.com/office/powerpoint/2010/main" val="41556955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Dian kuvan paikkamerkki 1">
            <a:extLst>
              <a:ext uri="{FF2B5EF4-FFF2-40B4-BE49-F238E27FC236}">
                <a16:creationId xmlns:a16="http://schemas.microsoft.com/office/drawing/2014/main" id="{91381C8B-4C6D-4C06-B96B-A123B42EA022}"/>
              </a:ext>
            </a:extLst>
          </p:cNvPr>
          <p:cNvSpPr>
            <a:spLocks noGrp="1" noRot="1" noChangeAspect="1" noChangeArrowheads="1" noTextEdit="1"/>
          </p:cNvSpPr>
          <p:nvPr>
            <p:ph type="sldImg"/>
          </p:nvPr>
        </p:nvSpPr>
        <p:spPr>
          <a:ln/>
        </p:spPr>
      </p:sp>
      <p:sp>
        <p:nvSpPr>
          <p:cNvPr id="24579" name="Huomautusten paikkamerkki 2">
            <a:extLst>
              <a:ext uri="{FF2B5EF4-FFF2-40B4-BE49-F238E27FC236}">
                <a16:creationId xmlns:a16="http://schemas.microsoft.com/office/drawing/2014/main" id="{5ED93765-7462-4A95-A5D1-6195FB6EC3C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i-FI" altLang="en-US" dirty="0">
              <a:latin typeface="Verdana" panose="020B0604030504040204" pitchFamily="34" charset="0"/>
              <a:ea typeface="ＭＳ Ｐゴシック" panose="020B0600070205080204" pitchFamily="34" charset="-128"/>
            </a:endParaRPr>
          </a:p>
          <a:p>
            <a:endParaRPr lang="en-US" altLang="en-US" dirty="0">
              <a:ea typeface="ＭＳ Ｐゴシック" panose="020B0600070205080204" pitchFamily="34" charset="-128"/>
            </a:endParaRPr>
          </a:p>
        </p:txBody>
      </p:sp>
      <p:sp>
        <p:nvSpPr>
          <p:cNvPr id="24580" name="Dian numeron paikkamerkki 3">
            <a:extLst>
              <a:ext uri="{FF2B5EF4-FFF2-40B4-BE49-F238E27FC236}">
                <a16:creationId xmlns:a16="http://schemas.microsoft.com/office/drawing/2014/main" id="{7A0DEB59-ECD1-4D80-A36A-7F97CC4B685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a:solidFill>
                  <a:schemeClr val="tx1"/>
                </a:solidFill>
                <a:latin typeface="Times New Roman" panose="02020603050405020304" pitchFamily="18" charset="0"/>
                <a:ea typeface="ＭＳ Ｐゴシック" panose="020B0600070205080204" pitchFamily="34" charset="-128"/>
              </a:defRPr>
            </a:lvl1pPr>
            <a:lvl2pPr marL="742950" indent="-285750">
              <a:defRPr sz="2500">
                <a:solidFill>
                  <a:schemeClr val="tx1"/>
                </a:solidFill>
                <a:latin typeface="Times New Roman" panose="02020603050405020304" pitchFamily="18" charset="0"/>
                <a:ea typeface="ＭＳ Ｐゴシック" panose="020B0600070205080204" pitchFamily="34" charset="-128"/>
              </a:defRPr>
            </a:lvl2pPr>
            <a:lvl3pPr marL="1143000" indent="-228600">
              <a:defRPr sz="2500">
                <a:solidFill>
                  <a:schemeClr val="tx1"/>
                </a:solidFill>
                <a:latin typeface="Times New Roman" panose="02020603050405020304" pitchFamily="18" charset="0"/>
                <a:ea typeface="ＭＳ Ｐゴシック" panose="020B0600070205080204" pitchFamily="34" charset="-128"/>
              </a:defRPr>
            </a:lvl3pPr>
            <a:lvl4pPr marL="1600200" indent="-228600">
              <a:defRPr sz="2500">
                <a:solidFill>
                  <a:schemeClr val="tx1"/>
                </a:solidFill>
                <a:latin typeface="Times New Roman" panose="02020603050405020304" pitchFamily="18" charset="0"/>
                <a:ea typeface="ＭＳ Ｐゴシック" panose="020B0600070205080204" pitchFamily="34" charset="-128"/>
              </a:defRPr>
            </a:lvl4pPr>
            <a:lvl5pPr marL="2057400" indent="-228600">
              <a:defRPr sz="25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5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5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5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500">
                <a:solidFill>
                  <a:schemeClr val="tx1"/>
                </a:solidFill>
                <a:latin typeface="Times New Roman" panose="02020603050405020304" pitchFamily="18" charset="0"/>
                <a:ea typeface="ＭＳ Ｐゴシック" panose="020B0600070205080204" pitchFamily="34" charset="-128"/>
              </a:defRPr>
            </a:lvl9pPr>
          </a:lstStyle>
          <a:p>
            <a:fld id="{75AA0EE1-E776-4782-92EA-F3163E420605}" type="slidenum">
              <a:rPr lang="fi-FI" altLang="en-US" sz="1200" smtClean="0"/>
              <a:pPr/>
              <a:t>9</a:t>
            </a:fld>
            <a:endParaRPr lang="fi-FI" alt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A142BC19-AD1D-4416-979C-C06E96B8BECF}"/>
              </a:ext>
            </a:extLst>
          </p:cNvPr>
          <p:cNvSpPr>
            <a:spLocks noGrp="1" noRot="1" noChangeAspect="1" noChangeArrowheads="1" noTextEdit="1"/>
          </p:cNvSpPr>
          <p:nvPr>
            <p:ph type="sldImg"/>
          </p:nvPr>
        </p:nvSpPr>
        <p:spPr>
          <a:ln/>
        </p:spPr>
      </p:sp>
      <p:sp>
        <p:nvSpPr>
          <p:cNvPr id="26627" name="Rectangle 3">
            <a:extLst>
              <a:ext uri="{FF2B5EF4-FFF2-40B4-BE49-F238E27FC236}">
                <a16:creationId xmlns:a16="http://schemas.microsoft.com/office/drawing/2014/main" id="{716260F8-6EA7-47D9-BDC8-E0602C09844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rtl="0"/>
            <a:r>
              <a:rPr lang="fi-FI" sz="1200" b="1" i="1" kern="1200" dirty="0">
                <a:solidFill>
                  <a:schemeClr val="tx1"/>
                </a:solidFill>
                <a:effectLst/>
                <a:latin typeface="Calibri" pitchFamily="34" charset="0"/>
                <a:ea typeface="ＭＳ Ｐゴシック" charset="0"/>
                <a:cs typeface="ＭＳ Ｐゴシック" charset="0"/>
              </a:rPr>
              <a:t>Nuuska sisältää </a:t>
            </a:r>
            <a:endParaRPr lang="fi-FI" dirty="0">
              <a:effectLst/>
            </a:endParaRPr>
          </a:p>
          <a:p>
            <a:pPr rtl="0"/>
            <a:r>
              <a:rPr lang="fi-FI" sz="1200" kern="1200" dirty="0">
                <a:solidFill>
                  <a:schemeClr val="tx1"/>
                </a:solidFill>
                <a:effectLst/>
                <a:latin typeface="Calibri" pitchFamily="34" charset="0"/>
                <a:ea typeface="ＭＳ Ｐゴシック" charset="0"/>
                <a:cs typeface="ＭＳ Ｐゴシック" charset="0"/>
              </a:rPr>
              <a:t>a) Nikotiinia ja puruja </a:t>
            </a:r>
            <a:endParaRPr lang="fi-FI" dirty="0">
              <a:effectLst/>
            </a:endParaRPr>
          </a:p>
          <a:p>
            <a:pPr rtl="0"/>
            <a:r>
              <a:rPr lang="fi-FI" sz="1200" kern="1200" dirty="0">
                <a:solidFill>
                  <a:schemeClr val="tx1"/>
                </a:solidFill>
                <a:effectLst/>
                <a:latin typeface="Calibri" pitchFamily="34" charset="0"/>
                <a:ea typeface="ＭＳ Ｐゴシック" charset="0"/>
                <a:cs typeface="ＭＳ Ｐゴシック" charset="0"/>
              </a:rPr>
              <a:t>b)</a:t>
            </a:r>
            <a:r>
              <a:rPr lang="fi-FI" dirty="0">
                <a:effectLst/>
              </a:rPr>
              <a:t> </a:t>
            </a:r>
            <a:r>
              <a:rPr lang="fi-FI" sz="1200" kern="1200" dirty="0">
                <a:solidFill>
                  <a:schemeClr val="tx1"/>
                </a:solidFill>
                <a:effectLst/>
                <a:latin typeface="Calibri" pitchFamily="34" charset="0"/>
                <a:ea typeface="ＭＳ Ｐゴシック" charset="0"/>
                <a:cs typeface="ＭＳ Ｐゴシック" charset="0"/>
              </a:rPr>
              <a:t>yli 2500 kemikaalia, niistä 28 on syöpävaarallisia aineita</a:t>
            </a:r>
            <a:endParaRPr lang="fi-FI" dirty="0">
              <a:effectLst/>
            </a:endParaRPr>
          </a:p>
          <a:p>
            <a:pPr rtl="0"/>
            <a:r>
              <a:rPr lang="fi-FI" sz="1200" kern="1200" dirty="0">
                <a:solidFill>
                  <a:schemeClr val="tx1"/>
                </a:solidFill>
                <a:effectLst/>
                <a:latin typeface="Calibri" pitchFamily="34" charset="0"/>
                <a:ea typeface="ＭＳ Ｐゴシック" charset="0"/>
                <a:cs typeface="ＭＳ Ｐゴシック" charset="0"/>
              </a:rPr>
              <a:t>c) yli 600 kemikaalia, niistä 52 on syöpävaarallisia aineita</a:t>
            </a:r>
            <a:endParaRPr lang="fi-FI" dirty="0">
              <a:effectLst/>
            </a:endParaRPr>
          </a:p>
          <a:p>
            <a:pPr rtl="0"/>
            <a:r>
              <a:rPr lang="fi-FI" sz="1200" b="1" kern="1200" dirty="0">
                <a:solidFill>
                  <a:schemeClr val="tx1"/>
                </a:solidFill>
                <a:effectLst/>
                <a:latin typeface="Calibri" pitchFamily="34" charset="0"/>
                <a:ea typeface="ＭＳ Ｐゴシック" charset="0"/>
                <a:cs typeface="ＭＳ Ｐゴシック" charset="0"/>
              </a:rPr>
              <a:t>B. yli 2500 kemikaalia, niistä 28 on syöpävaarallisia aineita</a:t>
            </a:r>
            <a:endParaRPr lang="fi-FI" dirty="0">
              <a:effectLst/>
            </a:endParaRPr>
          </a:p>
          <a:p>
            <a:pPr rtl="0"/>
            <a:r>
              <a:rPr lang="fi-FI" sz="1200" kern="1200" dirty="0">
                <a:solidFill>
                  <a:schemeClr val="tx1"/>
                </a:solidFill>
                <a:effectLst/>
                <a:latin typeface="Calibri" pitchFamily="34" charset="0"/>
                <a:ea typeface="ＭＳ Ｐゴシック" charset="0"/>
                <a:cs typeface="ＭＳ Ｐゴシック" charset="0"/>
              </a:rPr>
              <a:t>Nuuska on suussa käytettävä tupakkajauheesta tehty kostea möykky tai nenään vedettävä kuiva tupakkajauhe.</a:t>
            </a:r>
            <a:r>
              <a:rPr lang="fi-FI" dirty="0">
                <a:effectLst/>
              </a:rPr>
              <a:t> </a:t>
            </a:r>
            <a:r>
              <a:rPr lang="fi-FI" sz="1200" kern="1200" dirty="0">
                <a:solidFill>
                  <a:schemeClr val="tx1"/>
                </a:solidFill>
                <a:effectLst/>
                <a:latin typeface="Calibri" pitchFamily="34" charset="0"/>
                <a:ea typeface="ＭＳ Ｐゴシック" charset="0"/>
                <a:cs typeface="ＭＳ Ｐゴシック" charset="0"/>
              </a:rPr>
              <a:t>Ruotsalaistyyppistä kosteaa nuuskaa (</a:t>
            </a:r>
            <a:r>
              <a:rPr lang="fi-FI" sz="1200" kern="1200" dirty="0" err="1">
                <a:solidFill>
                  <a:schemeClr val="tx1"/>
                </a:solidFill>
                <a:effectLst/>
                <a:latin typeface="Calibri" pitchFamily="34" charset="0"/>
                <a:ea typeface="ＭＳ Ｐゴシック" charset="0"/>
                <a:cs typeface="ＭＳ Ｐゴシック" charset="0"/>
              </a:rPr>
              <a:t>snus</a:t>
            </a:r>
            <a:r>
              <a:rPr lang="fi-FI" sz="1200" kern="1200" dirty="0">
                <a:solidFill>
                  <a:schemeClr val="tx1"/>
                </a:solidFill>
                <a:effectLst/>
                <a:latin typeface="Calibri" pitchFamily="34" charset="0"/>
                <a:ea typeface="ＭＳ Ｐゴシック" charset="0"/>
                <a:cs typeface="ＭＳ Ｐゴシック" charset="0"/>
              </a:rPr>
              <a:t>) käytetään suussa, ikenen ja ylähuulen välissä joko annospussissa tai irtonuuskana. Valmiissa nuuskassa on myös kadmiumia, lyijyä, arsenikkia ja radioaktiivisia aineita. Nuuskassa on jopa 20 kertaa enemmän nikotiinia kuin tupakassa. Nuuska on </a:t>
            </a:r>
            <a:r>
              <a:rPr lang="fi-FI" sz="1200" u="sng" kern="1200" dirty="0">
                <a:solidFill>
                  <a:schemeClr val="tx1"/>
                </a:solidFill>
                <a:effectLst/>
                <a:latin typeface="Calibri" pitchFamily="34" charset="0"/>
                <a:ea typeface="ＭＳ Ｐゴシック" charset="0"/>
                <a:cs typeface="ＭＳ Ｐゴシック" charset="0"/>
              </a:rPr>
              <a:t>nikotiiniriippuvuutta</a:t>
            </a:r>
            <a:r>
              <a:rPr lang="fi-FI" sz="1200" kern="1200" dirty="0">
                <a:solidFill>
                  <a:schemeClr val="tx1"/>
                </a:solidFill>
                <a:effectLst/>
                <a:latin typeface="Calibri" pitchFamily="34" charset="0"/>
                <a:ea typeface="ＭＳ Ｐゴシック" charset="0"/>
                <a:cs typeface="ＭＳ Ｐゴシック" charset="0"/>
              </a:rPr>
              <a:t> aiheuttava tupakkatuote.</a:t>
            </a:r>
            <a:endParaRPr lang="fi-FI" dirty="0">
              <a:effectLst/>
            </a:endParaRPr>
          </a:p>
          <a:p>
            <a:pPr rtl="0"/>
            <a:r>
              <a:rPr lang="fi-FI" sz="1200" b="1" kern="1200" dirty="0">
                <a:solidFill>
                  <a:schemeClr val="tx1"/>
                </a:solidFill>
                <a:effectLst/>
                <a:latin typeface="Calibri" pitchFamily="34" charset="0"/>
                <a:ea typeface="ＭＳ Ｐゴシック" charset="0"/>
                <a:cs typeface="ＭＳ Ｐゴシック" charset="0"/>
              </a:rPr>
              <a:t>Tausta</a:t>
            </a:r>
            <a:r>
              <a:rPr lang="fi-FI" sz="1200" kern="1200" dirty="0">
                <a:solidFill>
                  <a:schemeClr val="tx1"/>
                </a:solidFill>
                <a:effectLst/>
                <a:latin typeface="Calibri" pitchFamily="34" charset="0"/>
                <a:ea typeface="ＭＳ Ｐゴシック" charset="0"/>
                <a:cs typeface="ＭＳ Ｐゴシック" charset="0"/>
              </a:rPr>
              <a:t>3.</a:t>
            </a:r>
            <a:endParaRPr lang="fi-FI" dirty="0">
              <a:effectLst/>
            </a:endParaRPr>
          </a:p>
          <a:p>
            <a:pPr rtl="0"/>
            <a:r>
              <a:rPr lang="fi-FI" sz="1200" u="sng" kern="1200" dirty="0">
                <a:solidFill>
                  <a:schemeClr val="tx1"/>
                </a:solidFill>
                <a:effectLst/>
                <a:latin typeface="Calibri" pitchFamily="34" charset="0"/>
                <a:ea typeface="ＭＳ Ｐゴシック" charset="0"/>
                <a:cs typeface="ＭＳ Ｐゴシック" charset="0"/>
                <a:hlinkClick r:id="rId3"/>
              </a:rPr>
              <a:t>https://stumppi.fi/nain-lopetat-tupakoinnin/nuuska/</a:t>
            </a:r>
            <a:endParaRPr lang="fi-FI" dirty="0">
              <a:effectLst/>
            </a:endParaRPr>
          </a:p>
          <a:p>
            <a:pPr rtl="0"/>
            <a:r>
              <a:rPr lang="fi-FI" sz="1200" u="sng" kern="1200" dirty="0">
                <a:solidFill>
                  <a:schemeClr val="tx1"/>
                </a:solidFill>
                <a:effectLst/>
                <a:latin typeface="Calibri" pitchFamily="34" charset="0"/>
                <a:ea typeface="ＭＳ Ｐゴシック" charset="0"/>
                <a:cs typeface="ＭＳ Ｐゴシック" charset="0"/>
                <a:hlinkClick r:id="rId4"/>
              </a:rPr>
              <a:t>https://thl.fi/fi/web/alkoholi-tupakka-ja-riippuvuudet/tupakka/tupakkatuotteet-ja-sahkosavuke/nuuska</a:t>
            </a:r>
            <a:endParaRPr lang="fi-FI" dirty="0">
              <a:effectLst/>
            </a:endParaRPr>
          </a:p>
          <a:p>
            <a:pPr eaLnBrk="1" hangingPunct="1"/>
            <a:endParaRPr lang="fi-FI" altLang="en-US" dirty="0">
              <a:ea typeface="ＭＳ Ｐゴシック" panose="020B0600070205080204"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4" name="Rectangle 15">
            <a:extLst>
              <a:ext uri="{FF2B5EF4-FFF2-40B4-BE49-F238E27FC236}">
                <a16:creationId xmlns:a16="http://schemas.microsoft.com/office/drawing/2014/main" id="{6A3AEBF7-18BE-4179-81AC-0A37CA5921A7}"/>
              </a:ext>
            </a:extLst>
          </p:cNvPr>
          <p:cNvSpPr>
            <a:spLocks noChangeArrowheads="1"/>
          </p:cNvSpPr>
          <p:nvPr userDrawn="1"/>
        </p:nvSpPr>
        <p:spPr bwMode="auto">
          <a:xfrm>
            <a:off x="179388" y="1549400"/>
            <a:ext cx="10328275" cy="510698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500">
                <a:solidFill>
                  <a:schemeClr val="tx1"/>
                </a:solidFill>
                <a:latin typeface="Times New Roman" pitchFamily="18" charset="0"/>
                <a:ea typeface="ＭＳ Ｐゴシック" pitchFamily="34" charset="-128"/>
              </a:defRPr>
            </a:lvl1pPr>
            <a:lvl2pPr marL="742950" indent="-285750" eaLnBrk="0" hangingPunct="0">
              <a:defRPr sz="2500">
                <a:solidFill>
                  <a:schemeClr val="tx1"/>
                </a:solidFill>
                <a:latin typeface="Times New Roman" pitchFamily="18" charset="0"/>
                <a:ea typeface="ＭＳ Ｐゴシック" pitchFamily="34" charset="-128"/>
              </a:defRPr>
            </a:lvl2pPr>
            <a:lvl3pPr marL="1143000" indent="-228600" eaLnBrk="0" hangingPunct="0">
              <a:defRPr sz="2500">
                <a:solidFill>
                  <a:schemeClr val="tx1"/>
                </a:solidFill>
                <a:latin typeface="Times New Roman" pitchFamily="18" charset="0"/>
                <a:ea typeface="ＭＳ Ｐゴシック" pitchFamily="34" charset="-128"/>
              </a:defRPr>
            </a:lvl3pPr>
            <a:lvl4pPr marL="1600200" indent="-228600" eaLnBrk="0" hangingPunct="0">
              <a:defRPr sz="2500">
                <a:solidFill>
                  <a:schemeClr val="tx1"/>
                </a:solidFill>
                <a:latin typeface="Times New Roman" pitchFamily="18" charset="0"/>
                <a:ea typeface="ＭＳ Ｐゴシック" pitchFamily="34" charset="-128"/>
              </a:defRPr>
            </a:lvl4pPr>
            <a:lvl5pPr marL="2057400" indent="-228600" eaLnBrk="0" hangingPunct="0">
              <a:defRPr sz="25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5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5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5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500">
                <a:solidFill>
                  <a:schemeClr val="tx1"/>
                </a:solidFill>
                <a:latin typeface="Times New Roman" pitchFamily="18" charset="0"/>
                <a:ea typeface="ＭＳ Ｐゴシック" pitchFamily="34" charset="-128"/>
              </a:defRPr>
            </a:lvl9pPr>
          </a:lstStyle>
          <a:p>
            <a:pPr eaLnBrk="1" hangingPunct="1">
              <a:defRPr/>
            </a:pPr>
            <a:endParaRPr lang="en-US" altLang="en-US"/>
          </a:p>
        </p:txBody>
      </p:sp>
      <p:sp>
        <p:nvSpPr>
          <p:cNvPr id="5" name="Rectangle 30">
            <a:extLst>
              <a:ext uri="{FF2B5EF4-FFF2-40B4-BE49-F238E27FC236}">
                <a16:creationId xmlns:a16="http://schemas.microsoft.com/office/drawing/2014/main" id="{E5FA0532-CC8C-418A-84F2-639ABA969DA3}"/>
              </a:ext>
            </a:extLst>
          </p:cNvPr>
          <p:cNvSpPr>
            <a:spLocks noChangeArrowheads="1"/>
          </p:cNvSpPr>
          <p:nvPr userDrawn="1"/>
        </p:nvSpPr>
        <p:spPr bwMode="auto">
          <a:xfrm>
            <a:off x="179388" y="6837363"/>
            <a:ext cx="10328275" cy="5334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500">
                <a:solidFill>
                  <a:schemeClr val="tx1"/>
                </a:solidFill>
                <a:latin typeface="Times New Roman" pitchFamily="18" charset="0"/>
                <a:ea typeface="ＭＳ Ｐゴシック" pitchFamily="34" charset="-128"/>
              </a:defRPr>
            </a:lvl1pPr>
            <a:lvl2pPr marL="742950" indent="-285750" eaLnBrk="0" hangingPunct="0">
              <a:defRPr sz="2500">
                <a:solidFill>
                  <a:schemeClr val="tx1"/>
                </a:solidFill>
                <a:latin typeface="Times New Roman" pitchFamily="18" charset="0"/>
                <a:ea typeface="ＭＳ Ｐゴシック" pitchFamily="34" charset="-128"/>
              </a:defRPr>
            </a:lvl2pPr>
            <a:lvl3pPr marL="1143000" indent="-228600" eaLnBrk="0" hangingPunct="0">
              <a:defRPr sz="2500">
                <a:solidFill>
                  <a:schemeClr val="tx1"/>
                </a:solidFill>
                <a:latin typeface="Times New Roman" pitchFamily="18" charset="0"/>
                <a:ea typeface="ＭＳ Ｐゴシック" pitchFamily="34" charset="-128"/>
              </a:defRPr>
            </a:lvl3pPr>
            <a:lvl4pPr marL="1600200" indent="-228600" eaLnBrk="0" hangingPunct="0">
              <a:defRPr sz="2500">
                <a:solidFill>
                  <a:schemeClr val="tx1"/>
                </a:solidFill>
                <a:latin typeface="Times New Roman" pitchFamily="18" charset="0"/>
                <a:ea typeface="ＭＳ Ｐゴシック" pitchFamily="34" charset="-128"/>
              </a:defRPr>
            </a:lvl4pPr>
            <a:lvl5pPr marL="2057400" indent="-228600" eaLnBrk="0" hangingPunct="0">
              <a:defRPr sz="25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5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5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5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500">
                <a:solidFill>
                  <a:schemeClr val="tx1"/>
                </a:solidFill>
                <a:latin typeface="Times New Roman" pitchFamily="18" charset="0"/>
                <a:ea typeface="ＭＳ Ｐゴシック" pitchFamily="34" charset="-128"/>
              </a:defRPr>
            </a:lvl9pPr>
          </a:lstStyle>
          <a:p>
            <a:pPr eaLnBrk="1" hangingPunct="1">
              <a:defRPr/>
            </a:pPr>
            <a:endParaRPr lang="en-US" altLang="en-US"/>
          </a:p>
        </p:txBody>
      </p:sp>
      <p:sp>
        <p:nvSpPr>
          <p:cNvPr id="6" name="Text Box 32">
            <a:extLst>
              <a:ext uri="{FF2B5EF4-FFF2-40B4-BE49-F238E27FC236}">
                <a16:creationId xmlns:a16="http://schemas.microsoft.com/office/drawing/2014/main" id="{5C340CA4-9764-46B4-B853-CA98A45EFB1A}"/>
              </a:ext>
            </a:extLst>
          </p:cNvPr>
          <p:cNvSpPr txBox="1">
            <a:spLocks noChangeArrowheads="1"/>
          </p:cNvSpPr>
          <p:nvPr userDrawn="1"/>
        </p:nvSpPr>
        <p:spPr bwMode="auto">
          <a:xfrm>
            <a:off x="666750" y="6932613"/>
            <a:ext cx="1951038" cy="350837"/>
          </a:xfrm>
          <a:prstGeom prst="rect">
            <a:avLst/>
          </a:prstGeom>
          <a:noFill/>
          <a:ln>
            <a:noFill/>
          </a:ln>
        </p:spPr>
        <p:txBody>
          <a:bodyPr wrap="none" lIns="104036" tIns="52017" rIns="104036" bIns="52017">
            <a:spAutoFit/>
          </a:bodyPr>
          <a:lstStyle>
            <a:lvl1pPr defTabSz="1041400" eaLnBrk="0" hangingPunct="0">
              <a:defRPr sz="2500">
                <a:solidFill>
                  <a:schemeClr val="tx1"/>
                </a:solidFill>
                <a:latin typeface="Times New Roman" charset="0"/>
                <a:ea typeface="ＭＳ Ｐゴシック" charset="0"/>
                <a:cs typeface="ＭＳ Ｐゴシック" charset="0"/>
              </a:defRPr>
            </a:lvl1pPr>
            <a:lvl2pPr marL="742950" indent="-285750" defTabSz="1041400" eaLnBrk="0" hangingPunct="0">
              <a:defRPr sz="2500">
                <a:solidFill>
                  <a:schemeClr val="tx1"/>
                </a:solidFill>
                <a:latin typeface="Times New Roman" charset="0"/>
                <a:ea typeface="ＭＳ Ｐゴシック" charset="0"/>
              </a:defRPr>
            </a:lvl2pPr>
            <a:lvl3pPr marL="1143000" indent="-228600" defTabSz="1041400" eaLnBrk="0" hangingPunct="0">
              <a:defRPr sz="2500">
                <a:solidFill>
                  <a:schemeClr val="tx1"/>
                </a:solidFill>
                <a:latin typeface="Times New Roman" charset="0"/>
                <a:ea typeface="ＭＳ Ｐゴシック" charset="0"/>
              </a:defRPr>
            </a:lvl3pPr>
            <a:lvl4pPr marL="1600200" indent="-228600" defTabSz="1041400" eaLnBrk="0" hangingPunct="0">
              <a:defRPr sz="2500">
                <a:solidFill>
                  <a:schemeClr val="tx1"/>
                </a:solidFill>
                <a:latin typeface="Times New Roman" charset="0"/>
                <a:ea typeface="ＭＳ Ｐゴシック" charset="0"/>
              </a:defRPr>
            </a:lvl4pPr>
            <a:lvl5pPr marL="2057400" indent="-228600" defTabSz="1041400" eaLnBrk="0" hangingPunct="0">
              <a:defRPr sz="2500">
                <a:solidFill>
                  <a:schemeClr val="tx1"/>
                </a:solidFill>
                <a:latin typeface="Times New Roman" charset="0"/>
                <a:ea typeface="ＭＳ Ｐゴシック" charset="0"/>
              </a:defRPr>
            </a:lvl5pPr>
            <a:lvl6pPr marL="2514600" indent="-228600" defTabSz="1041400" eaLnBrk="0" fontAlgn="base" hangingPunct="0">
              <a:spcBef>
                <a:spcPct val="0"/>
              </a:spcBef>
              <a:spcAft>
                <a:spcPct val="0"/>
              </a:spcAft>
              <a:defRPr sz="2500">
                <a:solidFill>
                  <a:schemeClr val="tx1"/>
                </a:solidFill>
                <a:latin typeface="Times New Roman" charset="0"/>
                <a:ea typeface="ＭＳ Ｐゴシック" charset="0"/>
              </a:defRPr>
            </a:lvl6pPr>
            <a:lvl7pPr marL="2971800" indent="-228600" defTabSz="1041400" eaLnBrk="0" fontAlgn="base" hangingPunct="0">
              <a:spcBef>
                <a:spcPct val="0"/>
              </a:spcBef>
              <a:spcAft>
                <a:spcPct val="0"/>
              </a:spcAft>
              <a:defRPr sz="2500">
                <a:solidFill>
                  <a:schemeClr val="tx1"/>
                </a:solidFill>
                <a:latin typeface="Times New Roman" charset="0"/>
                <a:ea typeface="ＭＳ Ｐゴシック" charset="0"/>
              </a:defRPr>
            </a:lvl7pPr>
            <a:lvl8pPr marL="3429000" indent="-228600" defTabSz="1041400" eaLnBrk="0" fontAlgn="base" hangingPunct="0">
              <a:spcBef>
                <a:spcPct val="0"/>
              </a:spcBef>
              <a:spcAft>
                <a:spcPct val="0"/>
              </a:spcAft>
              <a:defRPr sz="2500">
                <a:solidFill>
                  <a:schemeClr val="tx1"/>
                </a:solidFill>
                <a:latin typeface="Times New Roman" charset="0"/>
                <a:ea typeface="ＭＳ Ｐゴシック" charset="0"/>
              </a:defRPr>
            </a:lvl8pPr>
            <a:lvl9pPr marL="3886200" indent="-228600" defTabSz="1041400" eaLnBrk="0" fontAlgn="base" hangingPunct="0">
              <a:spcBef>
                <a:spcPct val="0"/>
              </a:spcBef>
              <a:spcAft>
                <a:spcPct val="0"/>
              </a:spcAft>
              <a:defRPr sz="2500">
                <a:solidFill>
                  <a:schemeClr val="tx1"/>
                </a:solidFill>
                <a:latin typeface="Times New Roman" charset="0"/>
                <a:ea typeface="ＭＳ Ｐゴシック" charset="0"/>
              </a:defRPr>
            </a:lvl9pPr>
          </a:lstStyle>
          <a:p>
            <a:pPr eaLnBrk="1" hangingPunct="1">
              <a:defRPr/>
            </a:pPr>
            <a:r>
              <a:rPr lang="fi-FI" sz="1600" b="1">
                <a:solidFill>
                  <a:schemeClr val="bg1"/>
                </a:solidFill>
                <a:latin typeface="Verdana" charset="0"/>
              </a:rPr>
              <a:t>TULE MUKAAN!</a:t>
            </a:r>
          </a:p>
        </p:txBody>
      </p:sp>
      <p:sp>
        <p:nvSpPr>
          <p:cNvPr id="7" name="Text Box 33">
            <a:extLst>
              <a:ext uri="{FF2B5EF4-FFF2-40B4-BE49-F238E27FC236}">
                <a16:creationId xmlns:a16="http://schemas.microsoft.com/office/drawing/2014/main" id="{4B0DA0CD-5931-4781-A8F6-1DAAE36AA457}"/>
              </a:ext>
            </a:extLst>
          </p:cNvPr>
          <p:cNvSpPr txBox="1">
            <a:spLocks noChangeArrowheads="1"/>
          </p:cNvSpPr>
          <p:nvPr userDrawn="1"/>
        </p:nvSpPr>
        <p:spPr bwMode="auto">
          <a:xfrm>
            <a:off x="8591550" y="6991350"/>
            <a:ext cx="1330325"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834" tIns="47915" rIns="95834" bIns="47915">
            <a:spAutoFit/>
          </a:bodyPr>
          <a:lstStyle>
            <a:lvl1pPr defTabSz="957263" eaLnBrk="0" hangingPunct="0">
              <a:defRPr sz="2500">
                <a:solidFill>
                  <a:schemeClr val="tx1"/>
                </a:solidFill>
                <a:latin typeface="Times New Roman" pitchFamily="18" charset="0"/>
                <a:ea typeface="ＭＳ Ｐゴシック" pitchFamily="34" charset="-128"/>
              </a:defRPr>
            </a:lvl1pPr>
            <a:lvl2pPr marL="742950" indent="-285750" defTabSz="957263" eaLnBrk="0" hangingPunct="0">
              <a:defRPr sz="2500">
                <a:solidFill>
                  <a:schemeClr val="tx1"/>
                </a:solidFill>
                <a:latin typeface="Times New Roman" pitchFamily="18" charset="0"/>
                <a:ea typeface="ＭＳ Ｐゴシック" pitchFamily="34" charset="-128"/>
              </a:defRPr>
            </a:lvl2pPr>
            <a:lvl3pPr marL="1143000" indent="-228600" defTabSz="957263" eaLnBrk="0" hangingPunct="0">
              <a:defRPr sz="2500">
                <a:solidFill>
                  <a:schemeClr val="tx1"/>
                </a:solidFill>
                <a:latin typeface="Times New Roman" pitchFamily="18" charset="0"/>
                <a:ea typeface="ＭＳ Ｐゴシック" pitchFamily="34" charset="-128"/>
              </a:defRPr>
            </a:lvl3pPr>
            <a:lvl4pPr marL="1600200" indent="-228600" defTabSz="957263" eaLnBrk="0" hangingPunct="0">
              <a:defRPr sz="2500">
                <a:solidFill>
                  <a:schemeClr val="tx1"/>
                </a:solidFill>
                <a:latin typeface="Times New Roman" pitchFamily="18" charset="0"/>
                <a:ea typeface="ＭＳ Ｐゴシック" pitchFamily="34" charset="-128"/>
              </a:defRPr>
            </a:lvl4pPr>
            <a:lvl5pPr marL="2057400" indent="-228600" defTabSz="957263" eaLnBrk="0" hangingPunct="0">
              <a:defRPr sz="2500">
                <a:solidFill>
                  <a:schemeClr val="tx1"/>
                </a:solidFill>
                <a:latin typeface="Times New Roman" pitchFamily="18" charset="0"/>
                <a:ea typeface="ＭＳ Ｐゴシック" pitchFamily="34" charset="-128"/>
              </a:defRPr>
            </a:lvl5pPr>
            <a:lvl6pPr marL="2514600" indent="-228600" defTabSz="957263" eaLnBrk="0" fontAlgn="base" hangingPunct="0">
              <a:spcBef>
                <a:spcPct val="0"/>
              </a:spcBef>
              <a:spcAft>
                <a:spcPct val="0"/>
              </a:spcAft>
              <a:defRPr sz="2500">
                <a:solidFill>
                  <a:schemeClr val="tx1"/>
                </a:solidFill>
                <a:latin typeface="Times New Roman" pitchFamily="18" charset="0"/>
                <a:ea typeface="ＭＳ Ｐゴシック" pitchFamily="34" charset="-128"/>
              </a:defRPr>
            </a:lvl6pPr>
            <a:lvl7pPr marL="2971800" indent="-228600" defTabSz="957263" eaLnBrk="0" fontAlgn="base" hangingPunct="0">
              <a:spcBef>
                <a:spcPct val="0"/>
              </a:spcBef>
              <a:spcAft>
                <a:spcPct val="0"/>
              </a:spcAft>
              <a:defRPr sz="2500">
                <a:solidFill>
                  <a:schemeClr val="tx1"/>
                </a:solidFill>
                <a:latin typeface="Times New Roman" pitchFamily="18" charset="0"/>
                <a:ea typeface="ＭＳ Ｐゴシック" pitchFamily="34" charset="-128"/>
              </a:defRPr>
            </a:lvl7pPr>
            <a:lvl8pPr marL="3429000" indent="-228600" defTabSz="957263" eaLnBrk="0" fontAlgn="base" hangingPunct="0">
              <a:spcBef>
                <a:spcPct val="0"/>
              </a:spcBef>
              <a:spcAft>
                <a:spcPct val="0"/>
              </a:spcAft>
              <a:defRPr sz="2500">
                <a:solidFill>
                  <a:schemeClr val="tx1"/>
                </a:solidFill>
                <a:latin typeface="Times New Roman" pitchFamily="18" charset="0"/>
                <a:ea typeface="ＭＳ Ｐゴシック" pitchFamily="34" charset="-128"/>
              </a:defRPr>
            </a:lvl8pPr>
            <a:lvl9pPr marL="3886200" indent="-228600" defTabSz="957263" eaLnBrk="0" fontAlgn="base" hangingPunct="0">
              <a:spcBef>
                <a:spcPct val="0"/>
              </a:spcBef>
              <a:spcAft>
                <a:spcPct val="0"/>
              </a:spcAft>
              <a:defRPr sz="2500">
                <a:solidFill>
                  <a:schemeClr val="tx1"/>
                </a:solidFill>
                <a:latin typeface="Times New Roman" pitchFamily="18" charset="0"/>
                <a:ea typeface="ＭＳ Ｐゴシック" pitchFamily="34" charset="-128"/>
              </a:defRPr>
            </a:lvl9pPr>
          </a:lstStyle>
          <a:p>
            <a:pPr algn="r" eaLnBrk="1" hangingPunct="1">
              <a:defRPr/>
            </a:pPr>
            <a:r>
              <a:rPr lang="fi-FI" altLang="en-US" sz="1100">
                <a:solidFill>
                  <a:schemeClr val="bg1"/>
                </a:solidFill>
                <a:latin typeface="Verdana" pitchFamily="34" charset="0"/>
              </a:rPr>
              <a:t>SPR / Päihdetyö</a:t>
            </a:r>
          </a:p>
        </p:txBody>
      </p:sp>
      <p:pic>
        <p:nvPicPr>
          <p:cNvPr id="8" name="Picture 39" descr="PR_pun">
            <a:extLst>
              <a:ext uri="{FF2B5EF4-FFF2-40B4-BE49-F238E27FC236}">
                <a16:creationId xmlns:a16="http://schemas.microsoft.com/office/drawing/2014/main" id="{7097AEDC-72FD-43C9-B9EC-A9443C47D25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743950" y="533400"/>
            <a:ext cx="174942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1" name="Rectangle 3"/>
          <p:cNvSpPr>
            <a:spLocks noGrp="1" noChangeArrowheads="1"/>
          </p:cNvSpPr>
          <p:nvPr>
            <p:ph type="subTitle" idx="1"/>
          </p:nvPr>
        </p:nvSpPr>
        <p:spPr>
          <a:xfrm>
            <a:off x="495300" y="4321175"/>
            <a:ext cx="9090025" cy="1930400"/>
          </a:xfrm>
        </p:spPr>
        <p:txBody>
          <a:bodyPr lIns="104036" tIns="52017" rIns="104036" bIns="52017"/>
          <a:lstStyle>
            <a:lvl1pPr marL="0" indent="0">
              <a:buFont typeface="Times" charset="0"/>
              <a:buNone/>
              <a:defRPr sz="3000">
                <a:solidFill>
                  <a:schemeClr val="bg1"/>
                </a:solidFill>
              </a:defRPr>
            </a:lvl1pPr>
          </a:lstStyle>
          <a:p>
            <a:r>
              <a:rPr lang="fi-FI"/>
              <a:t>Click to edit Master subtitle style</a:t>
            </a:r>
          </a:p>
        </p:txBody>
      </p:sp>
      <p:sp>
        <p:nvSpPr>
          <p:cNvPr id="27677" name="Rectangle 29"/>
          <p:cNvSpPr>
            <a:spLocks noGrp="1" noChangeArrowheads="1"/>
          </p:cNvSpPr>
          <p:nvPr>
            <p:ph type="ctrTitle" sz="quarter"/>
          </p:nvPr>
        </p:nvSpPr>
        <p:spPr>
          <a:xfrm>
            <a:off x="488950" y="2519363"/>
            <a:ext cx="9088438" cy="1620837"/>
          </a:xfrm>
        </p:spPr>
        <p:txBody>
          <a:bodyPr lIns="91408" tIns="45704" rIns="91408" bIns="45704"/>
          <a:lstStyle>
            <a:lvl1pPr>
              <a:lnSpc>
                <a:spcPts val="5000"/>
              </a:lnSpc>
              <a:defRPr sz="4000" b="1">
                <a:solidFill>
                  <a:schemeClr val="accent2"/>
                </a:solidFill>
              </a:defRPr>
            </a:lvl1pPr>
          </a:lstStyle>
          <a:p>
            <a:r>
              <a:rPr lang="fi-FI"/>
              <a:t>Click to edit Master title style</a:t>
            </a:r>
          </a:p>
        </p:txBody>
      </p:sp>
    </p:spTree>
    <p:extLst>
      <p:ext uri="{BB962C8B-B14F-4D97-AF65-F5344CB8AC3E}">
        <p14:creationId xmlns:p14="http://schemas.microsoft.com/office/powerpoint/2010/main" val="1267258775"/>
      </p:ext>
    </p:extLst>
  </p:cSld>
  <p:clrMapOvr>
    <a:masterClrMapping/>
  </p:clrMapOvr>
  <p:transition>
    <p:cover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Rectangle 4">
            <a:extLst>
              <a:ext uri="{FF2B5EF4-FFF2-40B4-BE49-F238E27FC236}">
                <a16:creationId xmlns:a16="http://schemas.microsoft.com/office/drawing/2014/main" id="{0F46194E-2D3D-4FE7-AEE4-A8CFD60408F4}"/>
              </a:ext>
            </a:extLst>
          </p:cNvPr>
          <p:cNvSpPr>
            <a:spLocks noGrp="1" noChangeArrowheads="1"/>
          </p:cNvSpPr>
          <p:nvPr>
            <p:ph type="dt" sz="half" idx="10"/>
          </p:nvPr>
        </p:nvSpPr>
        <p:spPr>
          <a:xfrm>
            <a:off x="5329238" y="7007225"/>
            <a:ext cx="2424112" cy="503238"/>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ＭＳ Ｐゴシック" charset="-128"/>
              </a:defRPr>
            </a:lvl1pPr>
          </a:lstStyle>
          <a:p>
            <a:pPr>
              <a:defRPr/>
            </a:pPr>
            <a:r>
              <a:rPr lang="fi-FI"/>
              <a:t>Ehkäisevän päihdetyön viikko</a:t>
            </a:r>
          </a:p>
        </p:txBody>
      </p:sp>
    </p:spTree>
    <p:extLst>
      <p:ext uri="{BB962C8B-B14F-4D97-AF65-F5344CB8AC3E}">
        <p14:creationId xmlns:p14="http://schemas.microsoft.com/office/powerpoint/2010/main" val="1310485606"/>
      </p:ext>
    </p:extLst>
  </p:cSld>
  <p:clrMapOvr>
    <a:masterClrMapping/>
  </p:clrMapOvr>
  <p:transition>
    <p:cover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7770813" y="230188"/>
            <a:ext cx="2419350" cy="6426200"/>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509588" y="230188"/>
            <a:ext cx="7108825" cy="6426200"/>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Rectangle 4">
            <a:extLst>
              <a:ext uri="{FF2B5EF4-FFF2-40B4-BE49-F238E27FC236}">
                <a16:creationId xmlns:a16="http://schemas.microsoft.com/office/drawing/2014/main" id="{DBDA561D-ACBA-489C-900E-93A94E2F3A59}"/>
              </a:ext>
            </a:extLst>
          </p:cNvPr>
          <p:cNvSpPr>
            <a:spLocks noGrp="1" noChangeArrowheads="1"/>
          </p:cNvSpPr>
          <p:nvPr>
            <p:ph type="dt" sz="half" idx="10"/>
          </p:nvPr>
        </p:nvSpPr>
        <p:spPr>
          <a:xfrm>
            <a:off x="5329238" y="7007225"/>
            <a:ext cx="2424112" cy="503238"/>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ＭＳ Ｐゴシック" charset="-128"/>
              </a:defRPr>
            </a:lvl1pPr>
          </a:lstStyle>
          <a:p>
            <a:pPr>
              <a:defRPr/>
            </a:pPr>
            <a:r>
              <a:rPr lang="fi-FI"/>
              <a:t>Ehkäisevän päihdetyön viikko</a:t>
            </a:r>
          </a:p>
        </p:txBody>
      </p:sp>
    </p:spTree>
    <p:extLst>
      <p:ext uri="{BB962C8B-B14F-4D97-AF65-F5344CB8AC3E}">
        <p14:creationId xmlns:p14="http://schemas.microsoft.com/office/powerpoint/2010/main" val="2714494426"/>
      </p:ext>
    </p:extLst>
  </p:cSld>
  <p:clrMapOvr>
    <a:masterClrMapping/>
  </p:clrMapOvr>
  <p:transition>
    <p:cover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Tree>
    <p:extLst>
      <p:ext uri="{BB962C8B-B14F-4D97-AF65-F5344CB8AC3E}">
        <p14:creationId xmlns:p14="http://schemas.microsoft.com/office/powerpoint/2010/main" val="585141735"/>
      </p:ext>
    </p:extLst>
  </p:cSld>
  <p:clrMapOvr>
    <a:masterClrMapping/>
  </p:clrMapOvr>
  <p:transition>
    <p:cover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44550" y="4859338"/>
            <a:ext cx="9090025" cy="1501775"/>
          </a:xfrm>
        </p:spPr>
        <p:txBody>
          <a:bodyPr anchor="t"/>
          <a:lstStyle>
            <a:lvl1pPr algn="l">
              <a:defRPr sz="4000" b="1" cap="all"/>
            </a:lvl1pPr>
          </a:lstStyle>
          <a:p>
            <a:r>
              <a:rPr lang="fi-FI"/>
              <a:t>Muokkaa perustyyl. napsautt.</a:t>
            </a:r>
          </a:p>
        </p:txBody>
      </p:sp>
      <p:sp>
        <p:nvSpPr>
          <p:cNvPr id="3" name="Tekstin paikkamerkki 2"/>
          <p:cNvSpPr>
            <a:spLocks noGrp="1"/>
          </p:cNvSpPr>
          <p:nvPr>
            <p:ph type="body" idx="1"/>
          </p:nvPr>
        </p:nvSpPr>
        <p:spPr>
          <a:xfrm>
            <a:off x="844550" y="3205163"/>
            <a:ext cx="9090025"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a:t>Muokkaa tekstin perustyylejä napsauttamalla</a:t>
            </a:r>
          </a:p>
        </p:txBody>
      </p:sp>
    </p:spTree>
    <p:extLst>
      <p:ext uri="{BB962C8B-B14F-4D97-AF65-F5344CB8AC3E}">
        <p14:creationId xmlns:p14="http://schemas.microsoft.com/office/powerpoint/2010/main" val="1008130316"/>
      </p:ext>
    </p:extLst>
  </p:cSld>
  <p:clrMapOvr>
    <a:masterClrMapping/>
  </p:clrMapOvr>
  <p:transition>
    <p:cover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509588" y="1906588"/>
            <a:ext cx="4764087" cy="474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5426075" y="1906588"/>
            <a:ext cx="4764088" cy="474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Tree>
    <p:extLst>
      <p:ext uri="{BB962C8B-B14F-4D97-AF65-F5344CB8AC3E}">
        <p14:creationId xmlns:p14="http://schemas.microsoft.com/office/powerpoint/2010/main" val="2300272240"/>
      </p:ext>
    </p:extLst>
  </p:cSld>
  <p:clrMapOvr>
    <a:masterClrMapping/>
  </p:clrMapOvr>
  <p:transition>
    <p:cover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534988" y="303213"/>
            <a:ext cx="9623425" cy="1260475"/>
          </a:xfrm>
        </p:spPr>
        <p:txBody>
          <a:bodyPr/>
          <a:lstStyle>
            <a:lvl1pPr>
              <a:defRPr/>
            </a:lvl1pPr>
          </a:lstStyle>
          <a:p>
            <a:r>
              <a:rPr lang="fi-FI"/>
              <a:t>Muokkaa perustyyl. napsautt.</a:t>
            </a:r>
          </a:p>
        </p:txBody>
      </p:sp>
      <p:sp>
        <p:nvSpPr>
          <p:cNvPr id="3" name="Tekstin paikkamerkki 2"/>
          <p:cNvSpPr>
            <a:spLocks noGrp="1"/>
          </p:cNvSpPr>
          <p:nvPr>
            <p:ph type="body" idx="1"/>
          </p:nvPr>
        </p:nvSpPr>
        <p:spPr>
          <a:xfrm>
            <a:off x="534988" y="1692275"/>
            <a:ext cx="4724400"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534988" y="2397125"/>
            <a:ext cx="4724400" cy="43576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5432425" y="1692275"/>
            <a:ext cx="472598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5432425" y="2397125"/>
            <a:ext cx="4725988" cy="43576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Rectangle 4">
            <a:extLst>
              <a:ext uri="{FF2B5EF4-FFF2-40B4-BE49-F238E27FC236}">
                <a16:creationId xmlns:a16="http://schemas.microsoft.com/office/drawing/2014/main" id="{F17E2F84-D092-42D3-81C6-92C588E8A35B}"/>
              </a:ext>
            </a:extLst>
          </p:cNvPr>
          <p:cNvSpPr>
            <a:spLocks noGrp="1" noChangeArrowheads="1"/>
          </p:cNvSpPr>
          <p:nvPr>
            <p:ph type="dt" sz="half" idx="10"/>
          </p:nvPr>
        </p:nvSpPr>
        <p:spPr>
          <a:xfrm>
            <a:off x="5329238" y="7007225"/>
            <a:ext cx="2424112" cy="503238"/>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ＭＳ Ｐゴシック" charset="-128"/>
              </a:defRPr>
            </a:lvl1pPr>
          </a:lstStyle>
          <a:p>
            <a:pPr>
              <a:defRPr/>
            </a:pPr>
            <a:r>
              <a:rPr lang="fi-FI"/>
              <a:t>Ehkäisevän päihdetyön viikko</a:t>
            </a:r>
          </a:p>
        </p:txBody>
      </p:sp>
    </p:spTree>
    <p:extLst>
      <p:ext uri="{BB962C8B-B14F-4D97-AF65-F5344CB8AC3E}">
        <p14:creationId xmlns:p14="http://schemas.microsoft.com/office/powerpoint/2010/main" val="2466181947"/>
      </p:ext>
    </p:extLst>
  </p:cSld>
  <p:clrMapOvr>
    <a:masterClrMapping/>
  </p:clrMapOvr>
  <p:transition>
    <p:cover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Rectangle 4">
            <a:extLst>
              <a:ext uri="{FF2B5EF4-FFF2-40B4-BE49-F238E27FC236}">
                <a16:creationId xmlns:a16="http://schemas.microsoft.com/office/drawing/2014/main" id="{A2571451-1A29-4E73-9749-573FE051A51B}"/>
              </a:ext>
            </a:extLst>
          </p:cNvPr>
          <p:cNvSpPr>
            <a:spLocks noGrp="1" noChangeArrowheads="1"/>
          </p:cNvSpPr>
          <p:nvPr>
            <p:ph type="dt" sz="half" idx="10"/>
          </p:nvPr>
        </p:nvSpPr>
        <p:spPr>
          <a:xfrm>
            <a:off x="5329238" y="7007225"/>
            <a:ext cx="2424112" cy="503238"/>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ＭＳ Ｐゴシック" charset="-128"/>
              </a:defRPr>
            </a:lvl1pPr>
          </a:lstStyle>
          <a:p>
            <a:pPr>
              <a:defRPr/>
            </a:pPr>
            <a:r>
              <a:rPr lang="fi-FI"/>
              <a:t>Ehkäisevän päihdetyön viikko</a:t>
            </a:r>
          </a:p>
        </p:txBody>
      </p:sp>
    </p:spTree>
    <p:extLst>
      <p:ext uri="{BB962C8B-B14F-4D97-AF65-F5344CB8AC3E}">
        <p14:creationId xmlns:p14="http://schemas.microsoft.com/office/powerpoint/2010/main" val="3852616025"/>
      </p:ext>
    </p:extLst>
  </p:cSld>
  <p:clrMapOvr>
    <a:masterClrMapping/>
  </p:clrMapOvr>
  <p:transition>
    <p:cover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C73D52D6-0C09-4868-90BD-0BDAB2110E1B}"/>
              </a:ext>
            </a:extLst>
          </p:cNvPr>
          <p:cNvSpPr>
            <a:spLocks noGrp="1" noChangeArrowheads="1"/>
          </p:cNvSpPr>
          <p:nvPr>
            <p:ph type="dt" sz="half" idx="10"/>
          </p:nvPr>
        </p:nvSpPr>
        <p:spPr>
          <a:xfrm>
            <a:off x="5329238" y="7007225"/>
            <a:ext cx="2424112" cy="503238"/>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ＭＳ Ｐゴシック" charset="-128"/>
              </a:defRPr>
            </a:lvl1pPr>
          </a:lstStyle>
          <a:p>
            <a:pPr>
              <a:defRPr/>
            </a:pPr>
            <a:r>
              <a:rPr lang="fi-FI"/>
              <a:t>Ehkäisevän päihdetyön viikko</a:t>
            </a:r>
          </a:p>
        </p:txBody>
      </p:sp>
    </p:spTree>
    <p:extLst>
      <p:ext uri="{BB962C8B-B14F-4D97-AF65-F5344CB8AC3E}">
        <p14:creationId xmlns:p14="http://schemas.microsoft.com/office/powerpoint/2010/main" val="3624488048"/>
      </p:ext>
    </p:extLst>
  </p:cSld>
  <p:clrMapOvr>
    <a:masterClrMapping/>
  </p:clrMapOvr>
  <p:transition>
    <p:cover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534988" y="301625"/>
            <a:ext cx="3517900" cy="1281113"/>
          </a:xfrm>
        </p:spPr>
        <p:txBody>
          <a:bodyPr anchor="b"/>
          <a:lstStyle>
            <a:lvl1pPr algn="l">
              <a:defRPr sz="2000" b="1"/>
            </a:lvl1pPr>
          </a:lstStyle>
          <a:p>
            <a:r>
              <a:rPr lang="fi-FI"/>
              <a:t>Muokkaa perustyyl. napsautt.</a:t>
            </a:r>
          </a:p>
        </p:txBody>
      </p:sp>
      <p:sp>
        <p:nvSpPr>
          <p:cNvPr id="3" name="Sisällön paikkamerkki 2"/>
          <p:cNvSpPr>
            <a:spLocks noGrp="1"/>
          </p:cNvSpPr>
          <p:nvPr>
            <p:ph idx="1"/>
          </p:nvPr>
        </p:nvSpPr>
        <p:spPr>
          <a:xfrm>
            <a:off x="4181475" y="301625"/>
            <a:ext cx="5976938" cy="64531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534988" y="1582738"/>
            <a:ext cx="3517900"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a:extLst>
              <a:ext uri="{FF2B5EF4-FFF2-40B4-BE49-F238E27FC236}">
                <a16:creationId xmlns:a16="http://schemas.microsoft.com/office/drawing/2014/main" id="{59FE6DD8-936E-4F1F-AC9F-7ACB9D248924}"/>
              </a:ext>
            </a:extLst>
          </p:cNvPr>
          <p:cNvSpPr>
            <a:spLocks noGrp="1" noChangeArrowheads="1"/>
          </p:cNvSpPr>
          <p:nvPr>
            <p:ph type="dt" sz="half" idx="10"/>
          </p:nvPr>
        </p:nvSpPr>
        <p:spPr>
          <a:xfrm>
            <a:off x="5329238" y="7007225"/>
            <a:ext cx="2424112" cy="503238"/>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ＭＳ Ｐゴシック" charset="-128"/>
              </a:defRPr>
            </a:lvl1pPr>
          </a:lstStyle>
          <a:p>
            <a:pPr>
              <a:defRPr/>
            </a:pPr>
            <a:r>
              <a:rPr lang="fi-FI"/>
              <a:t>Ehkäisevän päihdetyön viikko</a:t>
            </a:r>
          </a:p>
        </p:txBody>
      </p:sp>
    </p:spTree>
    <p:extLst>
      <p:ext uri="{BB962C8B-B14F-4D97-AF65-F5344CB8AC3E}">
        <p14:creationId xmlns:p14="http://schemas.microsoft.com/office/powerpoint/2010/main" val="3923360657"/>
      </p:ext>
    </p:extLst>
  </p:cSld>
  <p:clrMapOvr>
    <a:masterClrMapping/>
  </p:clrMapOvr>
  <p:transition>
    <p:cover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2095500" y="5292725"/>
            <a:ext cx="6416675" cy="625475"/>
          </a:xfrm>
        </p:spPr>
        <p:txBody>
          <a:bodyPr anchor="b"/>
          <a:lstStyle>
            <a:lvl1pPr algn="l">
              <a:defRPr sz="2000" b="1"/>
            </a:lvl1pPr>
          </a:lstStyle>
          <a:p>
            <a:r>
              <a:rPr lang="fi-FI"/>
              <a:t>Muokkaa perustyyl. napsautt.</a:t>
            </a:r>
          </a:p>
        </p:txBody>
      </p:sp>
      <p:sp>
        <p:nvSpPr>
          <p:cNvPr id="3" name="Kuvan paikkamerkki 2"/>
          <p:cNvSpPr>
            <a:spLocks noGrp="1"/>
          </p:cNvSpPr>
          <p:nvPr>
            <p:ph type="pic" idx="1"/>
          </p:nvPr>
        </p:nvSpPr>
        <p:spPr>
          <a:xfrm>
            <a:off x="2095500" y="676275"/>
            <a:ext cx="6416675" cy="45354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i-FI" noProof="0"/>
          </a:p>
        </p:txBody>
      </p:sp>
      <p:sp>
        <p:nvSpPr>
          <p:cNvPr id="4" name="Tekstin paikkamerkki 3"/>
          <p:cNvSpPr>
            <a:spLocks noGrp="1"/>
          </p:cNvSpPr>
          <p:nvPr>
            <p:ph type="body" sz="half" idx="2"/>
          </p:nvPr>
        </p:nvSpPr>
        <p:spPr>
          <a:xfrm>
            <a:off x="2095500" y="5918200"/>
            <a:ext cx="6416675" cy="8874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a:extLst>
              <a:ext uri="{FF2B5EF4-FFF2-40B4-BE49-F238E27FC236}">
                <a16:creationId xmlns:a16="http://schemas.microsoft.com/office/drawing/2014/main" id="{D0638210-0063-4B9B-AC5F-985E3AE10358}"/>
              </a:ext>
            </a:extLst>
          </p:cNvPr>
          <p:cNvSpPr>
            <a:spLocks noGrp="1" noChangeArrowheads="1"/>
          </p:cNvSpPr>
          <p:nvPr>
            <p:ph type="dt" sz="half" idx="10"/>
          </p:nvPr>
        </p:nvSpPr>
        <p:spPr>
          <a:xfrm>
            <a:off x="5329238" y="7007225"/>
            <a:ext cx="2424112" cy="503238"/>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ＭＳ Ｐゴシック" charset="-128"/>
              </a:defRPr>
            </a:lvl1pPr>
          </a:lstStyle>
          <a:p>
            <a:pPr>
              <a:defRPr/>
            </a:pPr>
            <a:r>
              <a:rPr lang="fi-FI"/>
              <a:t>Ehkäisevän päihdetyön viikko</a:t>
            </a:r>
          </a:p>
        </p:txBody>
      </p:sp>
    </p:spTree>
    <p:extLst>
      <p:ext uri="{BB962C8B-B14F-4D97-AF65-F5344CB8AC3E}">
        <p14:creationId xmlns:p14="http://schemas.microsoft.com/office/powerpoint/2010/main" val="1170974025"/>
      </p:ext>
    </p:extLst>
  </p:cSld>
  <p:clrMapOvr>
    <a:masterClrMapping/>
  </p:clrMapOvr>
  <p:transition>
    <p:cover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E6763136-F730-4DF3-8259-7240C8DBAC08}"/>
              </a:ext>
            </a:extLst>
          </p:cNvPr>
          <p:cNvSpPr>
            <a:spLocks noChangeArrowheads="1"/>
          </p:cNvSpPr>
          <p:nvPr userDrawn="1"/>
        </p:nvSpPr>
        <p:spPr bwMode="auto">
          <a:xfrm>
            <a:off x="179388" y="6837363"/>
            <a:ext cx="10328275" cy="5334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500">
                <a:solidFill>
                  <a:schemeClr val="tx1"/>
                </a:solidFill>
                <a:latin typeface="Times New Roman" pitchFamily="18" charset="0"/>
                <a:ea typeface="ＭＳ Ｐゴシック" pitchFamily="34" charset="-128"/>
              </a:defRPr>
            </a:lvl1pPr>
            <a:lvl2pPr marL="742950" indent="-285750" eaLnBrk="0" hangingPunct="0">
              <a:defRPr sz="2500">
                <a:solidFill>
                  <a:schemeClr val="tx1"/>
                </a:solidFill>
                <a:latin typeface="Times New Roman" pitchFamily="18" charset="0"/>
                <a:ea typeface="ＭＳ Ｐゴシック" pitchFamily="34" charset="-128"/>
              </a:defRPr>
            </a:lvl2pPr>
            <a:lvl3pPr marL="1143000" indent="-228600" eaLnBrk="0" hangingPunct="0">
              <a:defRPr sz="2500">
                <a:solidFill>
                  <a:schemeClr val="tx1"/>
                </a:solidFill>
                <a:latin typeface="Times New Roman" pitchFamily="18" charset="0"/>
                <a:ea typeface="ＭＳ Ｐゴシック" pitchFamily="34" charset="-128"/>
              </a:defRPr>
            </a:lvl3pPr>
            <a:lvl4pPr marL="1600200" indent="-228600" eaLnBrk="0" hangingPunct="0">
              <a:defRPr sz="2500">
                <a:solidFill>
                  <a:schemeClr val="tx1"/>
                </a:solidFill>
                <a:latin typeface="Times New Roman" pitchFamily="18" charset="0"/>
                <a:ea typeface="ＭＳ Ｐゴシック" pitchFamily="34" charset="-128"/>
              </a:defRPr>
            </a:lvl4pPr>
            <a:lvl5pPr marL="2057400" indent="-228600" eaLnBrk="0" hangingPunct="0">
              <a:defRPr sz="25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5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5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5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500">
                <a:solidFill>
                  <a:schemeClr val="tx1"/>
                </a:solidFill>
                <a:latin typeface="Times New Roman" pitchFamily="18" charset="0"/>
                <a:ea typeface="ＭＳ Ｐゴシック" pitchFamily="34" charset="-128"/>
              </a:defRPr>
            </a:lvl9pPr>
          </a:lstStyle>
          <a:p>
            <a:pPr eaLnBrk="1" hangingPunct="1">
              <a:defRPr/>
            </a:pPr>
            <a:endParaRPr lang="en-US" altLang="en-US"/>
          </a:p>
        </p:txBody>
      </p:sp>
      <p:sp>
        <p:nvSpPr>
          <p:cNvPr id="1027" name="Rectangle 2">
            <a:extLst>
              <a:ext uri="{FF2B5EF4-FFF2-40B4-BE49-F238E27FC236}">
                <a16:creationId xmlns:a16="http://schemas.microsoft.com/office/drawing/2014/main" id="{DB06FCE7-2483-4A16-BAD3-FE15CD045427}"/>
              </a:ext>
            </a:extLst>
          </p:cNvPr>
          <p:cNvSpPr>
            <a:spLocks noGrp="1" noChangeArrowheads="1"/>
          </p:cNvSpPr>
          <p:nvPr>
            <p:ph type="title"/>
          </p:nvPr>
        </p:nvSpPr>
        <p:spPr bwMode="auto">
          <a:xfrm>
            <a:off x="552450" y="230188"/>
            <a:ext cx="7705725"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fi-FI" altLang="en-US"/>
              <a:t>Click to edit Master title style</a:t>
            </a:r>
          </a:p>
        </p:txBody>
      </p:sp>
      <p:sp>
        <p:nvSpPr>
          <p:cNvPr id="1028" name="Rectangle 3">
            <a:extLst>
              <a:ext uri="{FF2B5EF4-FFF2-40B4-BE49-F238E27FC236}">
                <a16:creationId xmlns:a16="http://schemas.microsoft.com/office/drawing/2014/main" id="{BAFF1A35-2389-4178-AEFD-50DAC01F3035}"/>
              </a:ext>
            </a:extLst>
          </p:cNvPr>
          <p:cNvSpPr>
            <a:spLocks noGrp="1" noChangeArrowheads="1"/>
          </p:cNvSpPr>
          <p:nvPr>
            <p:ph type="body" idx="1"/>
          </p:nvPr>
        </p:nvSpPr>
        <p:spPr bwMode="auto">
          <a:xfrm>
            <a:off x="509588" y="1906588"/>
            <a:ext cx="9680575" cy="474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4073" tIns="52035" rIns="104073" bIns="52035" numCol="1" anchor="t" anchorCtr="0" compatLnSpc="1">
            <a:prstTxWarp prst="textNoShape">
              <a:avLst/>
            </a:prstTxWarp>
          </a:bodyPr>
          <a:lstStyle/>
          <a:p>
            <a:pPr lvl="0"/>
            <a:r>
              <a:rPr lang="fi-FI" altLang="en-US"/>
              <a:t>Click to edit Master text styles</a:t>
            </a:r>
          </a:p>
          <a:p>
            <a:pPr lvl="1"/>
            <a:r>
              <a:rPr lang="fi-FI" altLang="en-US"/>
              <a:t>Second level</a:t>
            </a:r>
          </a:p>
          <a:p>
            <a:pPr lvl="2"/>
            <a:r>
              <a:rPr lang="fi-FI" altLang="en-US"/>
              <a:t>Third level</a:t>
            </a:r>
          </a:p>
          <a:p>
            <a:pPr lvl="3"/>
            <a:r>
              <a:rPr lang="fi-FI" altLang="en-US"/>
              <a:t>Fourth level</a:t>
            </a:r>
          </a:p>
          <a:p>
            <a:pPr lvl="4"/>
            <a:r>
              <a:rPr lang="fi-FI" altLang="en-US"/>
              <a:t>Fifth level</a:t>
            </a:r>
          </a:p>
        </p:txBody>
      </p:sp>
      <p:sp>
        <p:nvSpPr>
          <p:cNvPr id="1029" name="Text Box 9">
            <a:extLst>
              <a:ext uri="{FF2B5EF4-FFF2-40B4-BE49-F238E27FC236}">
                <a16:creationId xmlns:a16="http://schemas.microsoft.com/office/drawing/2014/main" id="{69EA393F-1BC2-4DF3-A32C-E610AFE147E7}"/>
              </a:ext>
            </a:extLst>
          </p:cNvPr>
          <p:cNvSpPr txBox="1">
            <a:spLocks noChangeArrowheads="1"/>
          </p:cNvSpPr>
          <p:nvPr userDrawn="1"/>
        </p:nvSpPr>
        <p:spPr bwMode="auto">
          <a:xfrm>
            <a:off x="666750" y="6932613"/>
            <a:ext cx="1951038" cy="350837"/>
          </a:xfrm>
          <a:prstGeom prst="rect">
            <a:avLst/>
          </a:prstGeom>
          <a:noFill/>
          <a:ln>
            <a:noFill/>
          </a:ln>
        </p:spPr>
        <p:txBody>
          <a:bodyPr wrap="none" lIns="104073" tIns="52035" rIns="104073" bIns="52035">
            <a:spAutoFit/>
          </a:bodyPr>
          <a:lstStyle>
            <a:lvl1pPr defTabSz="1041400" eaLnBrk="0" hangingPunct="0">
              <a:defRPr sz="2500">
                <a:solidFill>
                  <a:schemeClr val="tx1"/>
                </a:solidFill>
                <a:latin typeface="Times New Roman" charset="0"/>
                <a:ea typeface="ＭＳ Ｐゴシック" charset="0"/>
                <a:cs typeface="ＭＳ Ｐゴシック" charset="0"/>
              </a:defRPr>
            </a:lvl1pPr>
            <a:lvl2pPr marL="742950" indent="-285750" defTabSz="1041400" eaLnBrk="0" hangingPunct="0">
              <a:defRPr sz="2500">
                <a:solidFill>
                  <a:schemeClr val="tx1"/>
                </a:solidFill>
                <a:latin typeface="Times New Roman" charset="0"/>
                <a:ea typeface="ＭＳ Ｐゴシック" charset="0"/>
              </a:defRPr>
            </a:lvl2pPr>
            <a:lvl3pPr marL="1143000" indent="-228600" defTabSz="1041400" eaLnBrk="0" hangingPunct="0">
              <a:defRPr sz="2500">
                <a:solidFill>
                  <a:schemeClr val="tx1"/>
                </a:solidFill>
                <a:latin typeface="Times New Roman" charset="0"/>
                <a:ea typeface="ＭＳ Ｐゴシック" charset="0"/>
              </a:defRPr>
            </a:lvl3pPr>
            <a:lvl4pPr marL="1600200" indent="-228600" defTabSz="1041400" eaLnBrk="0" hangingPunct="0">
              <a:defRPr sz="2500">
                <a:solidFill>
                  <a:schemeClr val="tx1"/>
                </a:solidFill>
                <a:latin typeface="Times New Roman" charset="0"/>
                <a:ea typeface="ＭＳ Ｐゴシック" charset="0"/>
              </a:defRPr>
            </a:lvl4pPr>
            <a:lvl5pPr marL="2057400" indent="-228600" defTabSz="1041400" eaLnBrk="0" hangingPunct="0">
              <a:defRPr sz="2500">
                <a:solidFill>
                  <a:schemeClr val="tx1"/>
                </a:solidFill>
                <a:latin typeface="Times New Roman" charset="0"/>
                <a:ea typeface="ＭＳ Ｐゴシック" charset="0"/>
              </a:defRPr>
            </a:lvl5pPr>
            <a:lvl6pPr marL="2514600" indent="-228600" defTabSz="1041400" eaLnBrk="0" fontAlgn="base" hangingPunct="0">
              <a:spcBef>
                <a:spcPct val="0"/>
              </a:spcBef>
              <a:spcAft>
                <a:spcPct val="0"/>
              </a:spcAft>
              <a:defRPr sz="2500">
                <a:solidFill>
                  <a:schemeClr val="tx1"/>
                </a:solidFill>
                <a:latin typeface="Times New Roman" charset="0"/>
                <a:ea typeface="ＭＳ Ｐゴシック" charset="0"/>
              </a:defRPr>
            </a:lvl6pPr>
            <a:lvl7pPr marL="2971800" indent="-228600" defTabSz="1041400" eaLnBrk="0" fontAlgn="base" hangingPunct="0">
              <a:spcBef>
                <a:spcPct val="0"/>
              </a:spcBef>
              <a:spcAft>
                <a:spcPct val="0"/>
              </a:spcAft>
              <a:defRPr sz="2500">
                <a:solidFill>
                  <a:schemeClr val="tx1"/>
                </a:solidFill>
                <a:latin typeface="Times New Roman" charset="0"/>
                <a:ea typeface="ＭＳ Ｐゴシック" charset="0"/>
              </a:defRPr>
            </a:lvl7pPr>
            <a:lvl8pPr marL="3429000" indent="-228600" defTabSz="1041400" eaLnBrk="0" fontAlgn="base" hangingPunct="0">
              <a:spcBef>
                <a:spcPct val="0"/>
              </a:spcBef>
              <a:spcAft>
                <a:spcPct val="0"/>
              </a:spcAft>
              <a:defRPr sz="2500">
                <a:solidFill>
                  <a:schemeClr val="tx1"/>
                </a:solidFill>
                <a:latin typeface="Times New Roman" charset="0"/>
                <a:ea typeface="ＭＳ Ｐゴシック" charset="0"/>
              </a:defRPr>
            </a:lvl8pPr>
            <a:lvl9pPr marL="3886200" indent="-228600" defTabSz="1041400" eaLnBrk="0" fontAlgn="base" hangingPunct="0">
              <a:spcBef>
                <a:spcPct val="0"/>
              </a:spcBef>
              <a:spcAft>
                <a:spcPct val="0"/>
              </a:spcAft>
              <a:defRPr sz="2500">
                <a:solidFill>
                  <a:schemeClr val="tx1"/>
                </a:solidFill>
                <a:latin typeface="Times New Roman" charset="0"/>
                <a:ea typeface="ＭＳ Ｐゴシック" charset="0"/>
              </a:defRPr>
            </a:lvl9pPr>
          </a:lstStyle>
          <a:p>
            <a:pPr eaLnBrk="1" hangingPunct="1">
              <a:defRPr/>
            </a:pPr>
            <a:r>
              <a:rPr lang="fi-FI" sz="1600" b="1">
                <a:solidFill>
                  <a:schemeClr val="bg1"/>
                </a:solidFill>
                <a:latin typeface="Verdana" charset="0"/>
              </a:rPr>
              <a:t>TULE MUKAAN!</a:t>
            </a:r>
          </a:p>
        </p:txBody>
      </p:sp>
      <p:pic>
        <p:nvPicPr>
          <p:cNvPr id="1030" name="Picture 11" descr="PR_pun">
            <a:extLst>
              <a:ext uri="{FF2B5EF4-FFF2-40B4-BE49-F238E27FC236}">
                <a16:creationId xmlns:a16="http://schemas.microsoft.com/office/drawing/2014/main" id="{61B87F37-818E-48B6-BF96-632BDA7D86F1}"/>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8743950" y="533400"/>
            <a:ext cx="174942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1" name="Text Box 33">
            <a:extLst>
              <a:ext uri="{FF2B5EF4-FFF2-40B4-BE49-F238E27FC236}">
                <a16:creationId xmlns:a16="http://schemas.microsoft.com/office/drawing/2014/main" id="{A1A9C7F7-0216-4FBD-9F4C-D7CCFB958292}"/>
              </a:ext>
            </a:extLst>
          </p:cNvPr>
          <p:cNvSpPr txBox="1">
            <a:spLocks noChangeArrowheads="1"/>
          </p:cNvSpPr>
          <p:nvPr userDrawn="1"/>
        </p:nvSpPr>
        <p:spPr bwMode="auto">
          <a:xfrm>
            <a:off x="8589963" y="6991350"/>
            <a:ext cx="1330325"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5866" tIns="47933" rIns="95866" bIns="47933">
            <a:spAutoFit/>
          </a:bodyPr>
          <a:lstStyle>
            <a:lvl1pPr defTabSz="958850" eaLnBrk="0" hangingPunct="0">
              <a:defRPr sz="2500">
                <a:solidFill>
                  <a:schemeClr val="tx1"/>
                </a:solidFill>
                <a:latin typeface="Times New Roman" pitchFamily="18" charset="0"/>
                <a:ea typeface="ＭＳ Ｐゴシック" pitchFamily="34" charset="-128"/>
              </a:defRPr>
            </a:lvl1pPr>
            <a:lvl2pPr marL="742950" indent="-285750" defTabSz="958850" eaLnBrk="0" hangingPunct="0">
              <a:defRPr sz="2500">
                <a:solidFill>
                  <a:schemeClr val="tx1"/>
                </a:solidFill>
                <a:latin typeface="Times New Roman" pitchFamily="18" charset="0"/>
                <a:ea typeface="ＭＳ Ｐゴシック" pitchFamily="34" charset="-128"/>
              </a:defRPr>
            </a:lvl2pPr>
            <a:lvl3pPr marL="1143000" indent="-228600" defTabSz="958850" eaLnBrk="0" hangingPunct="0">
              <a:defRPr sz="2500">
                <a:solidFill>
                  <a:schemeClr val="tx1"/>
                </a:solidFill>
                <a:latin typeface="Times New Roman" pitchFamily="18" charset="0"/>
                <a:ea typeface="ＭＳ Ｐゴシック" pitchFamily="34" charset="-128"/>
              </a:defRPr>
            </a:lvl3pPr>
            <a:lvl4pPr marL="1600200" indent="-228600" defTabSz="958850" eaLnBrk="0" hangingPunct="0">
              <a:defRPr sz="2500">
                <a:solidFill>
                  <a:schemeClr val="tx1"/>
                </a:solidFill>
                <a:latin typeface="Times New Roman" pitchFamily="18" charset="0"/>
                <a:ea typeface="ＭＳ Ｐゴシック" pitchFamily="34" charset="-128"/>
              </a:defRPr>
            </a:lvl4pPr>
            <a:lvl5pPr marL="2057400" indent="-228600" defTabSz="958850" eaLnBrk="0" hangingPunct="0">
              <a:defRPr sz="2500">
                <a:solidFill>
                  <a:schemeClr val="tx1"/>
                </a:solidFill>
                <a:latin typeface="Times New Roman" pitchFamily="18" charset="0"/>
                <a:ea typeface="ＭＳ Ｐゴシック" pitchFamily="34" charset="-128"/>
              </a:defRPr>
            </a:lvl5pPr>
            <a:lvl6pPr marL="2514600" indent="-228600" defTabSz="958850" eaLnBrk="0" fontAlgn="base" hangingPunct="0">
              <a:spcBef>
                <a:spcPct val="0"/>
              </a:spcBef>
              <a:spcAft>
                <a:spcPct val="0"/>
              </a:spcAft>
              <a:defRPr sz="2500">
                <a:solidFill>
                  <a:schemeClr val="tx1"/>
                </a:solidFill>
                <a:latin typeface="Times New Roman" pitchFamily="18" charset="0"/>
                <a:ea typeface="ＭＳ Ｐゴシック" pitchFamily="34" charset="-128"/>
              </a:defRPr>
            </a:lvl6pPr>
            <a:lvl7pPr marL="2971800" indent="-228600" defTabSz="958850" eaLnBrk="0" fontAlgn="base" hangingPunct="0">
              <a:spcBef>
                <a:spcPct val="0"/>
              </a:spcBef>
              <a:spcAft>
                <a:spcPct val="0"/>
              </a:spcAft>
              <a:defRPr sz="2500">
                <a:solidFill>
                  <a:schemeClr val="tx1"/>
                </a:solidFill>
                <a:latin typeface="Times New Roman" pitchFamily="18" charset="0"/>
                <a:ea typeface="ＭＳ Ｐゴシック" pitchFamily="34" charset="-128"/>
              </a:defRPr>
            </a:lvl7pPr>
            <a:lvl8pPr marL="3429000" indent="-228600" defTabSz="958850" eaLnBrk="0" fontAlgn="base" hangingPunct="0">
              <a:spcBef>
                <a:spcPct val="0"/>
              </a:spcBef>
              <a:spcAft>
                <a:spcPct val="0"/>
              </a:spcAft>
              <a:defRPr sz="2500">
                <a:solidFill>
                  <a:schemeClr val="tx1"/>
                </a:solidFill>
                <a:latin typeface="Times New Roman" pitchFamily="18" charset="0"/>
                <a:ea typeface="ＭＳ Ｐゴシック" pitchFamily="34" charset="-128"/>
              </a:defRPr>
            </a:lvl8pPr>
            <a:lvl9pPr marL="3886200" indent="-228600" defTabSz="958850" eaLnBrk="0" fontAlgn="base" hangingPunct="0">
              <a:spcBef>
                <a:spcPct val="0"/>
              </a:spcBef>
              <a:spcAft>
                <a:spcPct val="0"/>
              </a:spcAft>
              <a:defRPr sz="2500">
                <a:solidFill>
                  <a:schemeClr val="tx1"/>
                </a:solidFill>
                <a:latin typeface="Times New Roman" pitchFamily="18" charset="0"/>
                <a:ea typeface="ＭＳ Ｐゴシック" pitchFamily="34" charset="-128"/>
              </a:defRPr>
            </a:lvl9pPr>
          </a:lstStyle>
          <a:p>
            <a:pPr algn="r" eaLnBrk="1" hangingPunct="1">
              <a:defRPr/>
            </a:pPr>
            <a:r>
              <a:rPr lang="fi-FI" altLang="en-US" sz="1100">
                <a:solidFill>
                  <a:schemeClr val="bg1"/>
                </a:solidFill>
                <a:latin typeface="Verdana" pitchFamily="34" charset="0"/>
              </a:rPr>
              <a:t>SPR / Päihdetyö</a:t>
            </a:r>
          </a:p>
        </p:txBody>
      </p:sp>
    </p:spTree>
  </p:cSld>
  <p:clrMap bg1="lt1" tx1="dk1" bg2="lt2" tx2="dk2" accent1="accent1" accent2="accent2" accent3="accent3" accent4="accent4" accent5="accent5" accent6="accent6" hlink="hlink" folHlink="folHlink"/>
  <p:sldLayoutIdLst>
    <p:sldLayoutId id="2147484601" r:id="rId1"/>
    <p:sldLayoutId id="2147484598" r:id="rId2"/>
    <p:sldLayoutId id="2147484599" r:id="rId3"/>
    <p:sldLayoutId id="2147484600" r:id="rId4"/>
    <p:sldLayoutId id="2147484602" r:id="rId5"/>
    <p:sldLayoutId id="2147484603" r:id="rId6"/>
    <p:sldLayoutId id="2147484604" r:id="rId7"/>
    <p:sldLayoutId id="2147484605" r:id="rId8"/>
    <p:sldLayoutId id="2147484606" r:id="rId9"/>
    <p:sldLayoutId id="2147484607" r:id="rId10"/>
    <p:sldLayoutId id="2147484608" r:id="rId11"/>
  </p:sldLayoutIdLst>
  <p:transition>
    <p:cover dir="r"/>
  </p:transition>
  <p:hf sldNum="0" hdr="0" ftr="0"/>
  <p:txStyles>
    <p:titleStyle>
      <a:lvl1pPr algn="l" defTabSz="1041400" rtl="0" eaLnBrk="0" fontAlgn="base" hangingPunct="0">
        <a:spcBef>
          <a:spcPct val="0"/>
        </a:spcBef>
        <a:spcAft>
          <a:spcPct val="0"/>
        </a:spcAft>
        <a:defRPr sz="3200">
          <a:solidFill>
            <a:schemeClr val="tx2"/>
          </a:solidFill>
          <a:latin typeface="+mj-lt"/>
          <a:ea typeface="ＭＳ Ｐゴシック" charset="0"/>
          <a:cs typeface="ＭＳ Ｐゴシック" charset="0"/>
        </a:defRPr>
      </a:lvl1pPr>
      <a:lvl2pPr algn="l" defTabSz="1041400" rtl="0" eaLnBrk="0" fontAlgn="base" hangingPunct="0">
        <a:spcBef>
          <a:spcPct val="0"/>
        </a:spcBef>
        <a:spcAft>
          <a:spcPct val="0"/>
        </a:spcAft>
        <a:defRPr sz="3200">
          <a:solidFill>
            <a:schemeClr val="tx2"/>
          </a:solidFill>
          <a:latin typeface="Verdana" pitchFamily="34" charset="0"/>
          <a:ea typeface="ＭＳ Ｐゴシック" charset="0"/>
          <a:cs typeface="ＭＳ Ｐゴシック" charset="0"/>
        </a:defRPr>
      </a:lvl2pPr>
      <a:lvl3pPr algn="l" defTabSz="1041400" rtl="0" eaLnBrk="0" fontAlgn="base" hangingPunct="0">
        <a:spcBef>
          <a:spcPct val="0"/>
        </a:spcBef>
        <a:spcAft>
          <a:spcPct val="0"/>
        </a:spcAft>
        <a:defRPr sz="3200">
          <a:solidFill>
            <a:schemeClr val="tx2"/>
          </a:solidFill>
          <a:latin typeface="Verdana" pitchFamily="34" charset="0"/>
          <a:ea typeface="ＭＳ Ｐゴシック" charset="0"/>
          <a:cs typeface="ＭＳ Ｐゴシック" charset="0"/>
        </a:defRPr>
      </a:lvl3pPr>
      <a:lvl4pPr algn="l" defTabSz="1041400" rtl="0" eaLnBrk="0" fontAlgn="base" hangingPunct="0">
        <a:spcBef>
          <a:spcPct val="0"/>
        </a:spcBef>
        <a:spcAft>
          <a:spcPct val="0"/>
        </a:spcAft>
        <a:defRPr sz="3200">
          <a:solidFill>
            <a:schemeClr val="tx2"/>
          </a:solidFill>
          <a:latin typeface="Verdana" pitchFamily="34" charset="0"/>
          <a:ea typeface="ＭＳ Ｐゴシック" charset="0"/>
          <a:cs typeface="ＭＳ Ｐゴシック" charset="0"/>
        </a:defRPr>
      </a:lvl4pPr>
      <a:lvl5pPr algn="l" defTabSz="1041400" rtl="0" eaLnBrk="0" fontAlgn="base" hangingPunct="0">
        <a:spcBef>
          <a:spcPct val="0"/>
        </a:spcBef>
        <a:spcAft>
          <a:spcPct val="0"/>
        </a:spcAft>
        <a:defRPr sz="3200">
          <a:solidFill>
            <a:schemeClr val="tx2"/>
          </a:solidFill>
          <a:latin typeface="Verdana" pitchFamily="34" charset="0"/>
          <a:ea typeface="ＭＳ Ｐゴシック" charset="0"/>
          <a:cs typeface="ＭＳ Ｐゴシック" charset="0"/>
        </a:defRPr>
      </a:lvl5pPr>
      <a:lvl6pPr marL="457200" algn="l" defTabSz="1041400" rtl="0" fontAlgn="base">
        <a:spcBef>
          <a:spcPct val="0"/>
        </a:spcBef>
        <a:spcAft>
          <a:spcPct val="0"/>
        </a:spcAft>
        <a:defRPr sz="3200">
          <a:solidFill>
            <a:schemeClr val="tx2"/>
          </a:solidFill>
          <a:latin typeface="Verdana" pitchFamily="34" charset="0"/>
        </a:defRPr>
      </a:lvl6pPr>
      <a:lvl7pPr marL="914400" algn="l" defTabSz="1041400" rtl="0" fontAlgn="base">
        <a:spcBef>
          <a:spcPct val="0"/>
        </a:spcBef>
        <a:spcAft>
          <a:spcPct val="0"/>
        </a:spcAft>
        <a:defRPr sz="3200">
          <a:solidFill>
            <a:schemeClr val="tx2"/>
          </a:solidFill>
          <a:latin typeface="Verdana" pitchFamily="34" charset="0"/>
        </a:defRPr>
      </a:lvl7pPr>
      <a:lvl8pPr marL="1371600" algn="l" defTabSz="1041400" rtl="0" fontAlgn="base">
        <a:spcBef>
          <a:spcPct val="0"/>
        </a:spcBef>
        <a:spcAft>
          <a:spcPct val="0"/>
        </a:spcAft>
        <a:defRPr sz="3200">
          <a:solidFill>
            <a:schemeClr val="tx2"/>
          </a:solidFill>
          <a:latin typeface="Verdana" pitchFamily="34" charset="0"/>
        </a:defRPr>
      </a:lvl8pPr>
      <a:lvl9pPr marL="1828800" algn="l" defTabSz="1041400" rtl="0" fontAlgn="base">
        <a:spcBef>
          <a:spcPct val="0"/>
        </a:spcBef>
        <a:spcAft>
          <a:spcPct val="0"/>
        </a:spcAft>
        <a:defRPr sz="3200">
          <a:solidFill>
            <a:schemeClr val="tx2"/>
          </a:solidFill>
          <a:latin typeface="Verdana" pitchFamily="34" charset="0"/>
        </a:defRPr>
      </a:lvl9pPr>
    </p:titleStyle>
    <p:bodyStyle>
      <a:lvl1pPr marL="388938" indent="-388938" algn="l" defTabSz="1041400" rtl="0" eaLnBrk="0" fontAlgn="base" hangingPunct="0">
        <a:spcBef>
          <a:spcPct val="20000"/>
        </a:spcBef>
        <a:spcAft>
          <a:spcPct val="0"/>
        </a:spcAft>
        <a:buClr>
          <a:schemeClr val="accent2"/>
        </a:buClr>
        <a:buFont typeface="Times" panose="02020603050405020304" pitchFamily="18" charset="0"/>
        <a:buChar char="•"/>
        <a:defRPr sz="2800">
          <a:solidFill>
            <a:schemeClr val="tx1"/>
          </a:solidFill>
          <a:latin typeface="+mn-lt"/>
          <a:ea typeface="ＭＳ Ｐゴシック" charset="0"/>
          <a:cs typeface="ＭＳ Ｐゴシック" charset="0"/>
        </a:defRPr>
      </a:lvl1pPr>
      <a:lvl2pPr marL="847725" indent="-328613" algn="l" defTabSz="1041400" rtl="0" eaLnBrk="0" fontAlgn="base" hangingPunct="0">
        <a:spcBef>
          <a:spcPct val="20000"/>
        </a:spcBef>
        <a:spcAft>
          <a:spcPct val="0"/>
        </a:spcAft>
        <a:buClr>
          <a:schemeClr val="accent2"/>
        </a:buClr>
        <a:buFont typeface="Times" panose="02020603050405020304" pitchFamily="18" charset="0"/>
        <a:buChar char="•"/>
        <a:defRPr sz="2400">
          <a:solidFill>
            <a:schemeClr val="tx1"/>
          </a:solidFill>
          <a:latin typeface="+mn-lt"/>
          <a:ea typeface="ＭＳ Ｐゴシック" charset="0"/>
        </a:defRPr>
      </a:lvl2pPr>
      <a:lvl3pPr marL="1301750" indent="-260350" algn="l" defTabSz="1041400" rtl="0" eaLnBrk="0" fontAlgn="base" hangingPunct="0">
        <a:spcBef>
          <a:spcPct val="20000"/>
        </a:spcBef>
        <a:spcAft>
          <a:spcPct val="0"/>
        </a:spcAft>
        <a:buClr>
          <a:schemeClr val="accent2"/>
        </a:buClr>
        <a:buFont typeface="Times" panose="02020603050405020304" pitchFamily="18" charset="0"/>
        <a:buChar char="•"/>
        <a:defRPr sz="2000">
          <a:solidFill>
            <a:schemeClr val="tx1"/>
          </a:solidFill>
          <a:latin typeface="+mn-lt"/>
          <a:ea typeface="ＭＳ Ｐゴシック" charset="0"/>
        </a:defRPr>
      </a:lvl3pPr>
      <a:lvl4pPr marL="1820863" indent="-260350" algn="l" defTabSz="1041400" rtl="0" eaLnBrk="0" fontAlgn="base" hangingPunct="0">
        <a:spcBef>
          <a:spcPct val="20000"/>
        </a:spcBef>
        <a:spcAft>
          <a:spcPct val="0"/>
        </a:spcAft>
        <a:buClr>
          <a:schemeClr val="accent2"/>
        </a:buClr>
        <a:buFont typeface="Times" panose="02020603050405020304" pitchFamily="18" charset="0"/>
        <a:buChar char="•"/>
        <a:defRPr sz="1600">
          <a:solidFill>
            <a:schemeClr val="tx1"/>
          </a:solidFill>
          <a:latin typeface="+mn-lt"/>
          <a:ea typeface="ＭＳ Ｐゴシック" charset="0"/>
        </a:defRPr>
      </a:lvl4pPr>
      <a:lvl5pPr marL="2343150" indent="-260350" algn="l" defTabSz="1041400" rtl="0"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mn-lt"/>
          <a:ea typeface="ＭＳ Ｐゴシック" charset="0"/>
        </a:defRPr>
      </a:lvl5pPr>
      <a:lvl6pPr marL="2800350" indent="-260350" algn="l" defTabSz="1041400" rtl="0" fontAlgn="base">
        <a:spcBef>
          <a:spcPct val="20000"/>
        </a:spcBef>
        <a:spcAft>
          <a:spcPct val="0"/>
        </a:spcAft>
        <a:buClr>
          <a:schemeClr val="accent2"/>
        </a:buClr>
        <a:buFont typeface="Times" charset="0"/>
        <a:buChar char="•"/>
        <a:defRPr sz="1200">
          <a:solidFill>
            <a:schemeClr val="tx1"/>
          </a:solidFill>
          <a:latin typeface="+mn-lt"/>
        </a:defRPr>
      </a:lvl6pPr>
      <a:lvl7pPr marL="3257550" indent="-260350" algn="l" defTabSz="1041400" rtl="0" fontAlgn="base">
        <a:spcBef>
          <a:spcPct val="20000"/>
        </a:spcBef>
        <a:spcAft>
          <a:spcPct val="0"/>
        </a:spcAft>
        <a:buClr>
          <a:schemeClr val="accent2"/>
        </a:buClr>
        <a:buFont typeface="Times" charset="0"/>
        <a:buChar char="•"/>
        <a:defRPr sz="1200">
          <a:solidFill>
            <a:schemeClr val="tx1"/>
          </a:solidFill>
          <a:latin typeface="+mn-lt"/>
        </a:defRPr>
      </a:lvl7pPr>
      <a:lvl8pPr marL="3714750" indent="-260350" algn="l" defTabSz="1041400" rtl="0" fontAlgn="base">
        <a:spcBef>
          <a:spcPct val="20000"/>
        </a:spcBef>
        <a:spcAft>
          <a:spcPct val="0"/>
        </a:spcAft>
        <a:buClr>
          <a:schemeClr val="accent2"/>
        </a:buClr>
        <a:buFont typeface="Times" charset="0"/>
        <a:buChar char="•"/>
        <a:defRPr sz="1200">
          <a:solidFill>
            <a:schemeClr val="tx1"/>
          </a:solidFill>
          <a:latin typeface="+mn-lt"/>
        </a:defRPr>
      </a:lvl8pPr>
      <a:lvl9pPr marL="4171950" indent="-260350" algn="l" defTabSz="1041400" rtl="0" fontAlgn="base">
        <a:spcBef>
          <a:spcPct val="20000"/>
        </a:spcBef>
        <a:spcAft>
          <a:spcPct val="0"/>
        </a:spcAft>
        <a:buClr>
          <a:schemeClr val="accent2"/>
        </a:buClr>
        <a:buFont typeface="Times" charset="0"/>
        <a:buChar char="•"/>
        <a:defRPr sz="12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6.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E52BE175-BA89-4894-94C9-14BB12B02131}"/>
              </a:ext>
            </a:extLst>
          </p:cNvPr>
          <p:cNvSpPr>
            <a:spLocks noGrp="1" noChangeArrowheads="1"/>
          </p:cNvSpPr>
          <p:nvPr>
            <p:ph type="ctrTitle" idx="4294967295"/>
          </p:nvPr>
        </p:nvSpPr>
        <p:spPr>
          <a:xfrm>
            <a:off x="487363" y="1905000"/>
            <a:ext cx="9090025" cy="2235200"/>
          </a:xfrm>
        </p:spPr>
        <p:txBody>
          <a:bodyPr lIns="91408" tIns="45704" rIns="91408" bIns="45704"/>
          <a:lstStyle/>
          <a:p>
            <a:pPr eaLnBrk="1" hangingPunct="1">
              <a:lnSpc>
                <a:spcPts val="5000"/>
              </a:lnSpc>
            </a:pPr>
            <a:r>
              <a:rPr lang="fi-FI" altLang="en-US" sz="4400" b="1" dirty="0">
                <a:solidFill>
                  <a:schemeClr val="accent2"/>
                </a:solidFill>
                <a:ea typeface="ＭＳ Ｐゴシック" panose="020B0600070205080204" pitchFamily="34" charset="-128"/>
              </a:rPr>
              <a:t>Osallistu nuuskavisaan!</a:t>
            </a:r>
            <a:br>
              <a:rPr lang="fi-FI" altLang="en-US" sz="4400" b="1" dirty="0">
                <a:solidFill>
                  <a:schemeClr val="accent2"/>
                </a:solidFill>
                <a:ea typeface="ＭＳ Ｐゴシック" panose="020B0600070205080204" pitchFamily="34" charset="-128"/>
              </a:rPr>
            </a:br>
            <a:r>
              <a:rPr lang="fi-FI" altLang="en-US" sz="4400" b="1" dirty="0">
                <a:solidFill>
                  <a:schemeClr val="accent2"/>
                </a:solidFill>
                <a:ea typeface="ＭＳ Ｐゴシック" panose="020B0600070205080204" pitchFamily="34" charset="-128"/>
              </a:rPr>
              <a:t>Testaa tiedätkö vastaukset</a:t>
            </a:r>
          </a:p>
        </p:txBody>
      </p:sp>
      <p:sp>
        <p:nvSpPr>
          <p:cNvPr id="12291" name="Rectangle 3">
            <a:extLst>
              <a:ext uri="{FF2B5EF4-FFF2-40B4-BE49-F238E27FC236}">
                <a16:creationId xmlns:a16="http://schemas.microsoft.com/office/drawing/2014/main" id="{DD2BCACE-25E8-4EAE-A039-95D2A93978C8}"/>
              </a:ext>
            </a:extLst>
          </p:cNvPr>
          <p:cNvSpPr>
            <a:spLocks noGrp="1" noChangeArrowheads="1"/>
          </p:cNvSpPr>
          <p:nvPr>
            <p:ph type="subTitle" idx="4294967295"/>
          </p:nvPr>
        </p:nvSpPr>
        <p:spPr>
          <a:xfrm>
            <a:off x="495300" y="4421188"/>
            <a:ext cx="9090025" cy="1930400"/>
          </a:xfrm>
        </p:spPr>
        <p:txBody>
          <a:bodyPr lIns="104036" tIns="52017" rIns="104036" bIns="52017"/>
          <a:lstStyle/>
          <a:p>
            <a:pPr marL="0" indent="0" eaLnBrk="1" hangingPunct="1">
              <a:buFont typeface="Times" panose="02020603050405020304" pitchFamily="18" charset="0"/>
              <a:buNone/>
            </a:pPr>
            <a:r>
              <a:rPr lang="fi-FI" altLang="en-US" sz="3000" dirty="0">
                <a:solidFill>
                  <a:schemeClr val="bg1"/>
                </a:solidFill>
                <a:ea typeface="ＭＳ Ｐゴシック" panose="020B0600070205080204" pitchFamily="34" charset="-128"/>
              </a:rPr>
              <a:t>Oikein vastanneiden / korjanneiden kesken arvotaan erinäisiä palkintoja.</a:t>
            </a:r>
          </a:p>
          <a:p>
            <a:pPr marL="0" indent="0" eaLnBrk="1" hangingPunct="1">
              <a:buFont typeface="Times" panose="02020603050405020304" pitchFamily="18" charset="0"/>
              <a:buNone/>
            </a:pPr>
            <a:endParaRPr lang="fi-FI" altLang="en-US" sz="3000" dirty="0">
              <a:solidFill>
                <a:schemeClr val="bg1"/>
              </a:solidFill>
              <a:ea typeface="ＭＳ Ｐゴシック" panose="020B0600070205080204" pitchFamily="34" charset="-128"/>
            </a:endParaRPr>
          </a:p>
        </p:txBody>
      </p:sp>
    </p:spTree>
  </p:cSld>
  <p:clrMapOvr>
    <a:masterClrMapping/>
  </p:clrMapOvr>
  <p:transition>
    <p:cover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Otsikko 1">
            <a:extLst>
              <a:ext uri="{FF2B5EF4-FFF2-40B4-BE49-F238E27FC236}">
                <a16:creationId xmlns:a16="http://schemas.microsoft.com/office/drawing/2014/main" id="{975E6978-7C30-43AC-974E-A76ECD524F0D}"/>
              </a:ext>
            </a:extLst>
          </p:cNvPr>
          <p:cNvSpPr>
            <a:spLocks noGrp="1" noChangeArrowheads="1"/>
          </p:cNvSpPr>
          <p:nvPr>
            <p:ph type="title"/>
          </p:nvPr>
        </p:nvSpPr>
        <p:spPr>
          <a:xfrm>
            <a:off x="330776" y="200025"/>
            <a:ext cx="8148205" cy="1371600"/>
          </a:xfrm>
        </p:spPr>
        <p:txBody>
          <a:bodyPr/>
          <a:lstStyle/>
          <a:p>
            <a:pPr>
              <a:lnSpc>
                <a:spcPct val="150000"/>
              </a:lnSpc>
            </a:pPr>
            <a:r>
              <a:rPr lang="fi-FI" altLang="en-US" b="1" dirty="0">
                <a:ea typeface="ＭＳ Ｐゴシック" panose="020B0600070205080204" pitchFamily="34" charset="-128"/>
              </a:rPr>
              <a:t>Oikea vastaus: c</a:t>
            </a:r>
            <a:br>
              <a:rPr lang="fi-FI" altLang="en-US" b="1" dirty="0">
                <a:ea typeface="ＭＳ Ｐゴシック" panose="020B0600070205080204" pitchFamily="34" charset="-128"/>
              </a:rPr>
            </a:br>
            <a:r>
              <a:rPr lang="fi-FI" altLang="en-US" sz="2400" b="1" dirty="0">
                <a:ea typeface="ＭＳ Ｐゴシック" panose="020B0600070205080204" pitchFamily="34" charset="-128"/>
              </a:rPr>
              <a:t>yli 2500 ja 28 syöpää aiheuttavaa ainetta</a:t>
            </a:r>
            <a:endParaRPr lang="fi-FI" altLang="en-US" sz="2400" dirty="0">
              <a:ea typeface="ＭＳ Ｐゴシック" panose="020B0600070205080204" pitchFamily="34" charset="-128"/>
            </a:endParaRPr>
          </a:p>
        </p:txBody>
      </p:sp>
      <p:sp>
        <p:nvSpPr>
          <p:cNvPr id="25603" name="Rectangle 3">
            <a:extLst>
              <a:ext uri="{FF2B5EF4-FFF2-40B4-BE49-F238E27FC236}">
                <a16:creationId xmlns:a16="http://schemas.microsoft.com/office/drawing/2014/main" id="{0E95F027-F756-477C-93F9-E85179D958FA}"/>
              </a:ext>
            </a:extLst>
          </p:cNvPr>
          <p:cNvSpPr>
            <a:spLocks noGrp="1" noChangeArrowheads="1"/>
          </p:cNvSpPr>
          <p:nvPr>
            <p:ph idx="1"/>
          </p:nvPr>
        </p:nvSpPr>
        <p:spPr>
          <a:xfrm>
            <a:off x="440313" y="2067503"/>
            <a:ext cx="9680575" cy="4768850"/>
          </a:xfrm>
        </p:spPr>
        <p:txBody>
          <a:bodyPr/>
          <a:lstStyle/>
          <a:p>
            <a:pPr>
              <a:spcBef>
                <a:spcPts val="2400"/>
              </a:spcBef>
              <a:buClrTx/>
              <a:buFont typeface="Arial" panose="020B0604020202020204" pitchFamily="34" charset="0"/>
              <a:buChar char="•"/>
            </a:pPr>
            <a:r>
              <a:rPr lang="fi-FI" altLang="fi-FI" dirty="0">
                <a:ea typeface="ＭＳ Ｐゴシック" panose="020B0600070205080204" pitchFamily="34" charset="-128"/>
              </a:rPr>
              <a:t>Nuuska on suussa käytettävä tupakkajauheesta tehty kostea möykky. Nuuska voi sisältää jopa 20 kertaa enemmän nikotiinia kuin tupakka. </a:t>
            </a:r>
          </a:p>
          <a:p>
            <a:pPr>
              <a:spcBef>
                <a:spcPts val="2400"/>
              </a:spcBef>
              <a:buClrTx/>
              <a:buFont typeface="Arial" panose="020B0604020202020204" pitchFamily="34" charset="0"/>
              <a:buChar char="•"/>
            </a:pPr>
            <a:r>
              <a:rPr lang="fi-FI" altLang="fi-FI" dirty="0">
                <a:ea typeface="ＭＳ Ｐゴシック" panose="020B0600070205080204" pitchFamily="34" charset="-128"/>
              </a:rPr>
              <a:t>Nuuskassa on myös esim. kadmiumia, lyijyä, arsenikkia, radioaktiivisia aineita sekä erilaisia tuholaismyrkkyjä. </a:t>
            </a:r>
          </a:p>
          <a:p>
            <a:pPr>
              <a:spcBef>
                <a:spcPts val="2400"/>
              </a:spcBef>
              <a:buClrTx/>
              <a:buFont typeface="Arial" panose="020B0604020202020204" pitchFamily="34" charset="0"/>
              <a:buChar char="•"/>
            </a:pPr>
            <a:r>
              <a:rPr lang="fi-FI" altLang="fi-FI" dirty="0">
                <a:ea typeface="ＭＳ Ｐゴシック" panose="020B0600070205080204" pitchFamily="34" charset="-128"/>
              </a:rPr>
              <a:t>Nuuska on nikotiiniriippuvuutta aiheuttava tupakkatuote.</a:t>
            </a:r>
            <a:endParaRPr lang="fi-FI" altLang="en-US" b="1" dirty="0">
              <a:ea typeface="ＭＳ Ｐゴシック" panose="020B0600070205080204" pitchFamily="34" charset="-128"/>
            </a:endParaRPr>
          </a:p>
        </p:txBody>
      </p:sp>
    </p:spTree>
  </p:cSld>
  <p:clrMapOvr>
    <a:masterClrMapping/>
  </p:clrMapOvr>
  <p:transition>
    <p:cover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Otsikko 1">
            <a:extLst>
              <a:ext uri="{FF2B5EF4-FFF2-40B4-BE49-F238E27FC236}">
                <a16:creationId xmlns:a16="http://schemas.microsoft.com/office/drawing/2014/main" id="{92B47EDE-7BCA-40E1-9EB0-13D5E260B5F5}"/>
              </a:ext>
            </a:extLst>
          </p:cNvPr>
          <p:cNvSpPr>
            <a:spLocks noGrp="1"/>
          </p:cNvSpPr>
          <p:nvPr>
            <p:ph type="title"/>
          </p:nvPr>
        </p:nvSpPr>
        <p:spPr>
          <a:xfrm>
            <a:off x="358487" y="217414"/>
            <a:ext cx="7705725" cy="922915"/>
          </a:xfrm>
        </p:spPr>
        <p:txBody>
          <a:bodyPr/>
          <a:lstStyle/>
          <a:p>
            <a:r>
              <a:rPr lang="fi-FI" altLang="fi-FI" sz="2800" b="1" dirty="0"/>
              <a:t>5. Mitkä väitteistä ovat FAKTAA</a:t>
            </a:r>
          </a:p>
        </p:txBody>
      </p:sp>
      <p:sp>
        <p:nvSpPr>
          <p:cNvPr id="17411" name="Sisällön paikkamerkki 2">
            <a:extLst>
              <a:ext uri="{FF2B5EF4-FFF2-40B4-BE49-F238E27FC236}">
                <a16:creationId xmlns:a16="http://schemas.microsoft.com/office/drawing/2014/main" id="{CE438DFD-57CB-4347-B94F-CD8FDC1E3025}"/>
              </a:ext>
            </a:extLst>
          </p:cNvPr>
          <p:cNvSpPr>
            <a:spLocks noGrp="1"/>
          </p:cNvSpPr>
          <p:nvPr>
            <p:ph idx="1"/>
          </p:nvPr>
        </p:nvSpPr>
        <p:spPr>
          <a:xfrm>
            <a:off x="534122" y="1574078"/>
            <a:ext cx="9870642" cy="5054600"/>
          </a:xfrm>
        </p:spPr>
        <p:txBody>
          <a:bodyPr/>
          <a:lstStyle/>
          <a:p>
            <a:pPr marL="0" indent="0">
              <a:buNone/>
            </a:pPr>
            <a:r>
              <a:rPr lang="fi-FI" altLang="fi-FI" dirty="0"/>
              <a:t>a)	Nuoren elimistö on erityisen herkkä 	nikotiinille. Nuuskaan voi jäädä riippuvaiseksi 	jo parin viikon kuluessa käytön aloittamisesta</a:t>
            </a:r>
          </a:p>
          <a:p>
            <a:pPr marL="0" indent="0">
              <a:buNone/>
            </a:pPr>
            <a:endParaRPr lang="fi-FI" altLang="fi-FI" dirty="0"/>
          </a:p>
          <a:p>
            <a:pPr marL="0" indent="0">
              <a:buNone/>
            </a:pPr>
            <a:r>
              <a:rPr lang="fi-FI" altLang="fi-FI" dirty="0"/>
              <a:t>b)	Nuuskankäyttö näkyy nopeasti </a:t>
            </a:r>
            <a:r>
              <a:rPr lang="fi-FI" altLang="fi-FI" dirty="0" err="1"/>
              <a:t>epämiellyt</a:t>
            </a:r>
            <a:r>
              <a:rPr lang="fi-FI" altLang="fi-FI" dirty="0"/>
              <a:t>-	</a:t>
            </a:r>
            <a:r>
              <a:rPr lang="fi-FI" altLang="fi-FI" dirty="0" err="1"/>
              <a:t>tävinä</a:t>
            </a:r>
            <a:r>
              <a:rPr lang="fi-FI" altLang="fi-FI" dirty="0"/>
              <a:t> muutoksina suussa</a:t>
            </a:r>
          </a:p>
          <a:p>
            <a:pPr marL="0" indent="0">
              <a:buNone/>
            </a:pPr>
            <a:endParaRPr lang="fi-FI" altLang="fi-FI" dirty="0"/>
          </a:p>
          <a:p>
            <a:pPr marL="0" indent="0">
              <a:buNone/>
            </a:pPr>
            <a:r>
              <a:rPr lang="fi-FI" altLang="fi-FI" dirty="0"/>
              <a:t>c)	Nikotiinitonta nuuskaa voidaan pitää 	harjoittelunuuskana. Sen käytön avulla uusi 	käyttäjä oppii nuuskan käyttötavan</a:t>
            </a:r>
          </a:p>
        </p:txBody>
      </p:sp>
      <p:sp>
        <p:nvSpPr>
          <p:cNvPr id="17412" name="Päivämäärän paikkamerkki 3">
            <a:extLst>
              <a:ext uri="{FF2B5EF4-FFF2-40B4-BE49-F238E27FC236}">
                <a16:creationId xmlns:a16="http://schemas.microsoft.com/office/drawing/2014/main" id="{8D815D0F-2D2F-40E5-A7CE-3BBE58336622}"/>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a:solidFill>
                  <a:schemeClr val="tx1"/>
                </a:solidFill>
                <a:latin typeface="Times New Roman" panose="02020603050405020304" pitchFamily="18" charset="0"/>
              </a:defRPr>
            </a:lvl1pPr>
            <a:lvl2pPr marL="742950" indent="-285750">
              <a:defRPr sz="2500">
                <a:solidFill>
                  <a:schemeClr val="tx1"/>
                </a:solidFill>
                <a:latin typeface="Times New Roman" panose="02020603050405020304" pitchFamily="18" charset="0"/>
              </a:defRPr>
            </a:lvl2pPr>
            <a:lvl3pPr marL="1143000" indent="-228600">
              <a:defRPr sz="2500">
                <a:solidFill>
                  <a:schemeClr val="tx1"/>
                </a:solidFill>
                <a:latin typeface="Times New Roman" panose="02020603050405020304" pitchFamily="18" charset="0"/>
              </a:defRPr>
            </a:lvl3pPr>
            <a:lvl4pPr marL="1600200" indent="-228600">
              <a:defRPr sz="2500">
                <a:solidFill>
                  <a:schemeClr val="tx1"/>
                </a:solidFill>
                <a:latin typeface="Times New Roman" panose="02020603050405020304" pitchFamily="18" charset="0"/>
              </a:defRPr>
            </a:lvl4pPr>
            <a:lvl5pPr marL="2057400" indent="-228600">
              <a:defRPr sz="2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500">
                <a:solidFill>
                  <a:schemeClr val="tx1"/>
                </a:solidFill>
                <a:latin typeface="Times New Roman" panose="02020603050405020304" pitchFamily="18" charset="0"/>
              </a:defRPr>
            </a:lvl9pPr>
          </a:lstStyle>
          <a:p>
            <a:endParaRPr lang="fi-FI" altLang="fi-FI" sz="1100">
              <a:solidFill>
                <a:schemeClr val="bg1"/>
              </a:solidFill>
              <a:latin typeface="Verdana" panose="020B0604030504040204" pitchFamily="34" charset="0"/>
            </a:endParaRPr>
          </a:p>
        </p:txBody>
      </p:sp>
    </p:spTree>
    <p:extLst>
      <p:ext uri="{BB962C8B-B14F-4D97-AF65-F5344CB8AC3E}">
        <p14:creationId xmlns:p14="http://schemas.microsoft.com/office/powerpoint/2010/main" val="2233639827"/>
      </p:ext>
    </p:extLst>
  </p:cSld>
  <p:clrMapOvr>
    <a:masterClrMapping/>
  </p:clrMapOvr>
  <p:transition>
    <p:cover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Otsikko 1">
            <a:extLst>
              <a:ext uri="{FF2B5EF4-FFF2-40B4-BE49-F238E27FC236}">
                <a16:creationId xmlns:a16="http://schemas.microsoft.com/office/drawing/2014/main" id="{400A9350-2559-4E14-84F4-52F26EB3AE58}"/>
              </a:ext>
            </a:extLst>
          </p:cNvPr>
          <p:cNvSpPr>
            <a:spLocks noGrp="1"/>
          </p:cNvSpPr>
          <p:nvPr>
            <p:ph type="title"/>
          </p:nvPr>
        </p:nvSpPr>
        <p:spPr>
          <a:xfrm>
            <a:off x="330777" y="-13855"/>
            <a:ext cx="7705725" cy="1371600"/>
          </a:xfrm>
        </p:spPr>
        <p:txBody>
          <a:bodyPr/>
          <a:lstStyle/>
          <a:p>
            <a:r>
              <a:rPr lang="fi-FI" altLang="fi-FI" b="1" dirty="0"/>
              <a:t>Oikea vastaus: a, b ja c </a:t>
            </a:r>
          </a:p>
        </p:txBody>
      </p:sp>
      <p:sp>
        <p:nvSpPr>
          <p:cNvPr id="18435" name="Sisällön paikkamerkki 2">
            <a:extLst>
              <a:ext uri="{FF2B5EF4-FFF2-40B4-BE49-F238E27FC236}">
                <a16:creationId xmlns:a16="http://schemas.microsoft.com/office/drawing/2014/main" id="{35552533-606F-4865-A24C-35E9582A27D1}"/>
              </a:ext>
            </a:extLst>
          </p:cNvPr>
          <p:cNvSpPr>
            <a:spLocks noGrp="1"/>
          </p:cNvSpPr>
          <p:nvPr>
            <p:ph idx="1"/>
          </p:nvPr>
        </p:nvSpPr>
        <p:spPr>
          <a:xfrm>
            <a:off x="437137" y="2117440"/>
            <a:ext cx="9680575" cy="4897438"/>
          </a:xfrm>
        </p:spPr>
        <p:txBody>
          <a:bodyPr/>
          <a:lstStyle/>
          <a:p>
            <a:pPr>
              <a:spcBef>
                <a:spcPts val="2400"/>
              </a:spcBef>
              <a:buClrTx/>
            </a:pPr>
            <a:r>
              <a:rPr lang="fi-FI" altLang="fi-FI" dirty="0"/>
              <a:t>Jos lopettaminen ei onnistu, apuna voi käyttää nikotiinikorvaushoitotuotteita. </a:t>
            </a:r>
          </a:p>
          <a:p>
            <a:pPr>
              <a:spcBef>
                <a:spcPts val="2400"/>
              </a:spcBef>
              <a:buClrTx/>
            </a:pPr>
            <a:r>
              <a:rPr lang="fi-FI" altLang="fi-FI" dirty="0"/>
              <a:t>Nuuskaa käytettäessä on tärkeää tarkkailla nuuskan aiheuttamia muutoksia suussa ja käydä säännöllisesti hammaslääkärissä. </a:t>
            </a:r>
          </a:p>
          <a:p>
            <a:pPr>
              <a:spcBef>
                <a:spcPts val="2400"/>
              </a:spcBef>
              <a:buClrTx/>
            </a:pPr>
            <a:r>
              <a:rPr lang="fi-FI" altLang="fi-FI" dirty="0"/>
              <a:t>Energianuuska on lain mukaan tupakan vastike. Sen luovuttaminen alle 18-vuotiaille on kielletty. </a:t>
            </a:r>
          </a:p>
        </p:txBody>
      </p:sp>
      <p:sp>
        <p:nvSpPr>
          <p:cNvPr id="18436" name="Päivämäärän paikkamerkki 3">
            <a:extLst>
              <a:ext uri="{FF2B5EF4-FFF2-40B4-BE49-F238E27FC236}">
                <a16:creationId xmlns:a16="http://schemas.microsoft.com/office/drawing/2014/main" id="{F3713761-F95A-4620-A6BD-0AB0313A4A7A}"/>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a:solidFill>
                  <a:schemeClr val="tx1"/>
                </a:solidFill>
                <a:latin typeface="Times New Roman" panose="02020603050405020304" pitchFamily="18" charset="0"/>
              </a:defRPr>
            </a:lvl1pPr>
            <a:lvl2pPr marL="742950" indent="-285750">
              <a:defRPr sz="2500">
                <a:solidFill>
                  <a:schemeClr val="tx1"/>
                </a:solidFill>
                <a:latin typeface="Times New Roman" panose="02020603050405020304" pitchFamily="18" charset="0"/>
              </a:defRPr>
            </a:lvl2pPr>
            <a:lvl3pPr marL="1143000" indent="-228600">
              <a:defRPr sz="2500">
                <a:solidFill>
                  <a:schemeClr val="tx1"/>
                </a:solidFill>
                <a:latin typeface="Times New Roman" panose="02020603050405020304" pitchFamily="18" charset="0"/>
              </a:defRPr>
            </a:lvl3pPr>
            <a:lvl4pPr marL="1600200" indent="-228600">
              <a:defRPr sz="2500">
                <a:solidFill>
                  <a:schemeClr val="tx1"/>
                </a:solidFill>
                <a:latin typeface="Times New Roman" panose="02020603050405020304" pitchFamily="18" charset="0"/>
              </a:defRPr>
            </a:lvl4pPr>
            <a:lvl5pPr marL="2057400" indent="-228600">
              <a:defRPr sz="25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5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5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5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500">
                <a:solidFill>
                  <a:schemeClr val="tx1"/>
                </a:solidFill>
                <a:latin typeface="Times New Roman" panose="02020603050405020304" pitchFamily="18" charset="0"/>
              </a:defRPr>
            </a:lvl9pPr>
          </a:lstStyle>
          <a:p>
            <a:endParaRPr lang="fi-FI" altLang="fi-FI" sz="1100">
              <a:solidFill>
                <a:schemeClr val="bg1"/>
              </a:solidFill>
              <a:latin typeface="Verdana" panose="020B0604030504040204" pitchFamily="34" charset="0"/>
            </a:endParaRPr>
          </a:p>
        </p:txBody>
      </p:sp>
    </p:spTree>
    <p:extLst>
      <p:ext uri="{BB962C8B-B14F-4D97-AF65-F5344CB8AC3E}">
        <p14:creationId xmlns:p14="http://schemas.microsoft.com/office/powerpoint/2010/main" val="2393786281"/>
      </p:ext>
    </p:extLst>
  </p:cSld>
  <p:clrMapOvr>
    <a:masterClrMapping/>
  </p:clrMapOvr>
  <p:transition>
    <p:cover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a:extLst>
              <a:ext uri="{FF2B5EF4-FFF2-40B4-BE49-F238E27FC236}">
                <a16:creationId xmlns:a16="http://schemas.microsoft.com/office/drawing/2014/main" id="{6F643C30-3BA5-4314-BFBC-6B9DF158EBD4}"/>
              </a:ext>
            </a:extLst>
          </p:cNvPr>
          <p:cNvSpPr>
            <a:spLocks noGrp="1" noChangeArrowheads="1"/>
          </p:cNvSpPr>
          <p:nvPr>
            <p:ph type="title"/>
          </p:nvPr>
        </p:nvSpPr>
        <p:spPr>
          <a:xfrm>
            <a:off x="552451" y="520384"/>
            <a:ext cx="7705725" cy="1634548"/>
          </a:xfrm>
        </p:spPr>
        <p:txBody>
          <a:bodyPr/>
          <a:lstStyle/>
          <a:p>
            <a:br>
              <a:rPr lang="fi-FI" altLang="en-US" sz="2800" b="1" dirty="0">
                <a:ea typeface="ＭＳ Ｐゴシック" panose="020B0600070205080204" pitchFamily="34" charset="-128"/>
              </a:rPr>
            </a:br>
            <a:br>
              <a:rPr lang="fi-FI" altLang="en-US" sz="2800" b="1" dirty="0">
                <a:ea typeface="ＭＳ Ｐゴシック" panose="020B0600070205080204" pitchFamily="34" charset="-128"/>
              </a:rPr>
            </a:br>
            <a:r>
              <a:rPr lang="fi-FI" altLang="en-US" sz="2800" b="1" dirty="0">
                <a:ea typeface="ＭＳ Ｐゴシック" panose="020B0600070205080204" pitchFamily="34" charset="-128"/>
              </a:rPr>
              <a:t>6. </a:t>
            </a:r>
            <a:r>
              <a:rPr lang="fi-FI" sz="2800" b="1" dirty="0"/>
              <a:t>Nuuskan käyttö aiheuttaa suussa…</a:t>
            </a:r>
            <a:br>
              <a:rPr lang="fi-FI" sz="2800" b="0" dirty="0">
                <a:effectLst/>
              </a:rPr>
            </a:br>
            <a:br>
              <a:rPr lang="fi-FI" sz="2800" dirty="0"/>
            </a:br>
            <a:br>
              <a:rPr lang="fi-FI" altLang="en-US" sz="2800" b="1" dirty="0">
                <a:ea typeface="ＭＳ Ｐゴシック" panose="020B0600070205080204" pitchFamily="34" charset="-128"/>
              </a:rPr>
            </a:br>
            <a:br>
              <a:rPr lang="fi-FI" altLang="en-US" sz="2800" b="1" dirty="0">
                <a:ea typeface="ＭＳ Ｐゴシック" panose="020B0600070205080204" pitchFamily="34" charset="-128"/>
              </a:rPr>
            </a:br>
            <a:endParaRPr lang="fi-FI" altLang="en-US" sz="2800" dirty="0">
              <a:ea typeface="ＭＳ Ｐゴシック" panose="020B0600070205080204" pitchFamily="34" charset="-128"/>
            </a:endParaRPr>
          </a:p>
        </p:txBody>
      </p:sp>
      <p:sp>
        <p:nvSpPr>
          <p:cNvPr id="15" name="TextBox 14">
            <a:extLst>
              <a:ext uri="{FF2B5EF4-FFF2-40B4-BE49-F238E27FC236}">
                <a16:creationId xmlns:a16="http://schemas.microsoft.com/office/drawing/2014/main" id="{5D213934-1975-466A-BC73-CD5F77B5FEDD}"/>
              </a:ext>
            </a:extLst>
          </p:cNvPr>
          <p:cNvSpPr txBox="1"/>
          <p:nvPr/>
        </p:nvSpPr>
        <p:spPr>
          <a:xfrm>
            <a:off x="5329238" y="2268538"/>
            <a:ext cx="184150" cy="908050"/>
          </a:xfrm>
          <a:prstGeom prst="rect">
            <a:avLst/>
          </a:prstGeom>
          <a:noFill/>
        </p:spPr>
        <p:txBody>
          <a:bodyPr wrap="none">
            <a:spAutoFit/>
          </a:bodyPr>
          <a:lstStyle/>
          <a:p>
            <a:pPr eaLnBrk="1" hangingPunct="1">
              <a:defRPr/>
            </a:pPr>
            <a:endParaRPr lang="fi-FI" sz="2800" dirty="0">
              <a:latin typeface="+mj-lt"/>
              <a:ea typeface="+mn-ea"/>
            </a:endParaRPr>
          </a:p>
          <a:p>
            <a:pPr eaLnBrk="1" hangingPunct="1">
              <a:defRPr/>
            </a:pPr>
            <a:endParaRPr lang="fi-FI" dirty="0">
              <a:ea typeface="+mn-ea"/>
            </a:endParaRPr>
          </a:p>
        </p:txBody>
      </p:sp>
      <p:sp>
        <p:nvSpPr>
          <p:cNvPr id="4" name="Rectangle 3">
            <a:extLst>
              <a:ext uri="{FF2B5EF4-FFF2-40B4-BE49-F238E27FC236}">
                <a16:creationId xmlns:a16="http://schemas.microsoft.com/office/drawing/2014/main" id="{46EE5C47-C3EC-4534-8ED8-D750ADCC256C}"/>
              </a:ext>
            </a:extLst>
          </p:cNvPr>
          <p:cNvSpPr/>
          <p:nvPr/>
        </p:nvSpPr>
        <p:spPr>
          <a:xfrm>
            <a:off x="552451" y="2134026"/>
            <a:ext cx="8686800" cy="3539430"/>
          </a:xfrm>
          <a:prstGeom prst="rect">
            <a:avLst/>
          </a:prstGeom>
        </p:spPr>
        <p:txBody>
          <a:bodyPr wrap="square">
            <a:spAutoFit/>
          </a:bodyPr>
          <a:lstStyle/>
          <a:p>
            <a:pPr marL="971550" lvl="1" indent="-971550">
              <a:spcBef>
                <a:spcPts val="0"/>
              </a:spcBef>
              <a:spcAft>
                <a:spcPts val="0"/>
              </a:spcAft>
              <a:buAutoNum type="alphaLcParenR"/>
            </a:pPr>
            <a:r>
              <a:rPr lang="fi-FI" sz="2800" dirty="0">
                <a:solidFill>
                  <a:srgbClr val="000000"/>
                </a:solidFill>
                <a:latin typeface="+mj-lt"/>
              </a:rPr>
              <a:t>muutoksia limakalvoissa ja</a:t>
            </a:r>
          </a:p>
          <a:p>
            <a:pPr marL="0" lvl="1">
              <a:spcBef>
                <a:spcPts val="0"/>
              </a:spcBef>
              <a:spcAft>
                <a:spcPts val="0"/>
              </a:spcAft>
            </a:pPr>
            <a:r>
              <a:rPr lang="fi-FI" sz="2800" dirty="0">
                <a:solidFill>
                  <a:srgbClr val="000000"/>
                </a:solidFill>
                <a:latin typeface="+mj-lt"/>
              </a:rPr>
              <a:t>	hampaiden kiinnityksen menetystä</a:t>
            </a:r>
          </a:p>
          <a:p>
            <a:pPr marL="0" lvl="1">
              <a:spcBef>
                <a:spcPts val="0"/>
              </a:spcBef>
              <a:spcAft>
                <a:spcPts val="0"/>
              </a:spcAft>
            </a:pPr>
            <a:endParaRPr lang="fi-FI" sz="2800" dirty="0">
              <a:solidFill>
                <a:srgbClr val="000000"/>
              </a:solidFill>
              <a:latin typeface="+mj-lt"/>
            </a:endParaRPr>
          </a:p>
          <a:p>
            <a:pPr marL="0" lvl="1">
              <a:spcBef>
                <a:spcPts val="0"/>
              </a:spcBef>
              <a:spcAft>
                <a:spcPts val="0"/>
              </a:spcAft>
            </a:pPr>
            <a:r>
              <a:rPr lang="fi-FI" sz="2800" dirty="0">
                <a:solidFill>
                  <a:srgbClr val="000000"/>
                </a:solidFill>
                <a:latin typeface="+mj-lt"/>
              </a:rPr>
              <a:t>b) 	ienten vetäytymiä nuuskan</a:t>
            </a:r>
          </a:p>
          <a:p>
            <a:pPr>
              <a:spcBef>
                <a:spcPts val="0"/>
              </a:spcBef>
              <a:spcAft>
                <a:spcPts val="0"/>
              </a:spcAft>
            </a:pPr>
            <a:r>
              <a:rPr lang="fi-FI" sz="2800" dirty="0">
                <a:solidFill>
                  <a:srgbClr val="000000"/>
                </a:solidFill>
                <a:latin typeface="+mj-lt"/>
              </a:rPr>
              <a:t>	pitopaikassa</a:t>
            </a:r>
          </a:p>
          <a:p>
            <a:pPr>
              <a:spcBef>
                <a:spcPts val="0"/>
              </a:spcBef>
              <a:spcAft>
                <a:spcPts val="0"/>
              </a:spcAft>
            </a:pPr>
            <a:endParaRPr lang="fi-FI" sz="2800" dirty="0">
              <a:solidFill>
                <a:srgbClr val="000000"/>
              </a:solidFill>
              <a:latin typeface="+mj-lt"/>
            </a:endParaRPr>
          </a:p>
          <a:p>
            <a:pPr>
              <a:spcBef>
                <a:spcPts val="0"/>
              </a:spcBef>
              <a:spcAft>
                <a:spcPts val="0"/>
              </a:spcAft>
            </a:pPr>
            <a:r>
              <a:rPr lang="fi-FI" sz="2800" dirty="0">
                <a:solidFill>
                  <a:srgbClr val="000000"/>
                </a:solidFill>
                <a:latin typeface="+mj-lt"/>
              </a:rPr>
              <a:t>c)	kaikkia edellä mainittuja ja lisäksi 	tummentaa hampaita</a:t>
            </a:r>
          </a:p>
        </p:txBody>
      </p:sp>
      <p:pic>
        <p:nvPicPr>
          <p:cNvPr id="2" name="Picture 2">
            <a:extLst>
              <a:ext uri="{FF2B5EF4-FFF2-40B4-BE49-F238E27FC236}">
                <a16:creationId xmlns:a16="http://schemas.microsoft.com/office/drawing/2014/main" id="{0E4833ED-0A45-4864-A45B-45B740A6CA7F}"/>
              </a:ext>
            </a:extLst>
          </p:cNvPr>
          <p:cNvPicPr>
            <a:picLocks noChangeAspect="1"/>
          </p:cNvPicPr>
          <p:nvPr/>
        </p:nvPicPr>
        <p:blipFill>
          <a:blip r:embed="rId3"/>
          <a:stretch>
            <a:fillRect/>
          </a:stretch>
        </p:blipFill>
        <p:spPr>
          <a:xfrm>
            <a:off x="8244406" y="2308337"/>
            <a:ext cx="2188032" cy="3189889"/>
          </a:xfrm>
          <a:prstGeom prst="rect">
            <a:avLst/>
          </a:prstGeom>
        </p:spPr>
      </p:pic>
    </p:spTree>
  </p:cSld>
  <p:clrMapOvr>
    <a:masterClrMapping/>
  </p:clrMapOvr>
  <p:transition>
    <p:cover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Rectangle 3">
            <a:extLst>
              <a:ext uri="{FF2B5EF4-FFF2-40B4-BE49-F238E27FC236}">
                <a16:creationId xmlns:a16="http://schemas.microsoft.com/office/drawing/2014/main" id="{EC02A13C-E473-4171-8F4E-1B25C96DD325}"/>
              </a:ext>
            </a:extLst>
          </p:cNvPr>
          <p:cNvSpPr>
            <a:spLocks noGrp="1" noChangeArrowheads="1"/>
          </p:cNvSpPr>
          <p:nvPr>
            <p:ph type="body" idx="1"/>
          </p:nvPr>
        </p:nvSpPr>
        <p:spPr>
          <a:xfrm>
            <a:off x="431800" y="4157663"/>
            <a:ext cx="9680575" cy="2547937"/>
          </a:xfrm>
        </p:spPr>
        <p:txBody>
          <a:bodyPr/>
          <a:lstStyle/>
          <a:p>
            <a:pPr marL="0" indent="0">
              <a:buFont typeface="Times" panose="02020603050405020304" pitchFamily="18" charset="0"/>
              <a:buNone/>
              <a:defRPr/>
            </a:pPr>
            <a:br>
              <a:rPr lang="fi-FI" altLang="en-US" sz="2500" dirty="0"/>
            </a:br>
            <a:endParaRPr lang="fi-FI" altLang="en-US" sz="2500" dirty="0"/>
          </a:p>
        </p:txBody>
      </p:sp>
      <p:sp>
        <p:nvSpPr>
          <p:cNvPr id="3" name="Rectangle 2">
            <a:extLst>
              <a:ext uri="{FF2B5EF4-FFF2-40B4-BE49-F238E27FC236}">
                <a16:creationId xmlns:a16="http://schemas.microsoft.com/office/drawing/2014/main" id="{4BAE3886-1398-4D3D-BF84-5BE784323EB7}"/>
              </a:ext>
            </a:extLst>
          </p:cNvPr>
          <p:cNvSpPr/>
          <p:nvPr/>
        </p:nvSpPr>
        <p:spPr>
          <a:xfrm>
            <a:off x="445655" y="1994123"/>
            <a:ext cx="9666720" cy="5555367"/>
          </a:xfrm>
          <a:prstGeom prst="rect">
            <a:avLst/>
          </a:prstGeom>
        </p:spPr>
        <p:txBody>
          <a:bodyPr wrap="square">
            <a:spAutoFit/>
          </a:bodyPr>
          <a:lstStyle/>
          <a:p>
            <a:pPr marL="457200" indent="-457200">
              <a:buFont typeface="Arial" panose="020B0604020202020204" pitchFamily="34" charset="0"/>
              <a:buChar char="•"/>
            </a:pPr>
            <a:r>
              <a:rPr lang="fi-FI" sz="2800" dirty="0">
                <a:latin typeface="+mj-lt"/>
              </a:rPr>
              <a:t>Nuuska on käyttäjälleen haitallista. Käyttö aiheuttaa muun muassa palautuvia ja pysyviä muutoksia suun limakalvoissa, ienten vetäytymiä nuuskan pitopaikassa sekä hampaiden kiinnityksen menetystä.</a:t>
            </a:r>
          </a:p>
          <a:p>
            <a:pPr marL="457200" indent="-457200">
              <a:buFont typeface="Arial" panose="020B0604020202020204" pitchFamily="34" charset="0"/>
              <a:buChar char="•"/>
            </a:pPr>
            <a:endParaRPr lang="fi-FI" sz="2800" dirty="0">
              <a:latin typeface="+mj-lt"/>
            </a:endParaRPr>
          </a:p>
          <a:p>
            <a:pPr marL="457200" indent="-457200">
              <a:buFont typeface="Arial" panose="020B0604020202020204" pitchFamily="34" charset="0"/>
              <a:buChar char="•"/>
            </a:pPr>
            <a:r>
              <a:rPr lang="fi-FI" sz="2800" dirty="0">
                <a:latin typeface="+mj-lt"/>
              </a:rPr>
              <a:t>Nuuskan käyttö näkyy yleensä ensimmäisenä suusta, esimerkiksi pahanhajuisena hengityksenä, hampaiden värjäytyminä ja kulumina sekä paksuuntuneina limakalvoina.</a:t>
            </a:r>
          </a:p>
          <a:p>
            <a:pPr marL="342900" indent="-342900">
              <a:buFont typeface="Arial" panose="020B0604020202020204" pitchFamily="34" charset="0"/>
              <a:buChar char="•"/>
            </a:pPr>
            <a:endParaRPr lang="fi-FI" dirty="0"/>
          </a:p>
          <a:p>
            <a:br>
              <a:rPr lang="fi-FI" dirty="0"/>
            </a:br>
            <a:endParaRPr lang="fi-FI" dirty="0"/>
          </a:p>
        </p:txBody>
      </p:sp>
      <p:sp>
        <p:nvSpPr>
          <p:cNvPr id="4" name="Otsikko 1">
            <a:extLst>
              <a:ext uri="{FF2B5EF4-FFF2-40B4-BE49-F238E27FC236}">
                <a16:creationId xmlns:a16="http://schemas.microsoft.com/office/drawing/2014/main" id="{3008FE2F-6ECE-46DE-88D3-4829227AA349}"/>
              </a:ext>
            </a:extLst>
          </p:cNvPr>
          <p:cNvSpPr>
            <a:spLocks noGrp="1" noChangeArrowheads="1"/>
          </p:cNvSpPr>
          <p:nvPr>
            <p:ph type="title"/>
          </p:nvPr>
        </p:nvSpPr>
        <p:spPr>
          <a:xfrm>
            <a:off x="334818" y="675616"/>
            <a:ext cx="7705725" cy="1371600"/>
          </a:xfrm>
        </p:spPr>
        <p:txBody>
          <a:bodyPr/>
          <a:lstStyle/>
          <a:p>
            <a:r>
              <a:rPr lang="fi-FI" altLang="en-US" b="1" dirty="0">
                <a:ea typeface="ＭＳ Ｐゴシック" panose="020B0600070205080204" pitchFamily="34" charset="-128"/>
              </a:rPr>
              <a:t>Oikea vastaus: a, b ja c</a:t>
            </a:r>
            <a:br>
              <a:rPr lang="fi-FI" altLang="en-US" b="1" dirty="0">
                <a:ea typeface="ＭＳ Ｐゴシック" panose="020B0600070205080204" pitchFamily="34" charset="-128"/>
              </a:rPr>
            </a:br>
            <a:r>
              <a:rPr lang="fi-FI" altLang="en-US" b="1" dirty="0">
                <a:ea typeface="ＭＳ Ｐゴシック" panose="020B0600070205080204" pitchFamily="34" charset="-128"/>
              </a:rPr>
              <a:t> </a:t>
            </a:r>
            <a:br>
              <a:rPr lang="fi-FI" altLang="en-US" b="1" dirty="0">
                <a:ea typeface="ＭＳ Ｐゴシック" panose="020B0600070205080204" pitchFamily="34" charset="-128"/>
              </a:rPr>
            </a:br>
            <a:r>
              <a:rPr lang="fi-FI" altLang="en-US" sz="2400" b="1" dirty="0">
                <a:ea typeface="ＭＳ Ｐゴシック" panose="020B0600070205080204" pitchFamily="34" charset="-128"/>
              </a:rPr>
              <a:t>nuuska aiheuttaa </a:t>
            </a:r>
            <a:r>
              <a:rPr lang="fi-FI" altLang="fi-FI" sz="2400" b="1" dirty="0">
                <a:ea typeface="ＭＳ Ｐゴシック" panose="020B0600070205080204" pitchFamily="34" charset="-128"/>
              </a:rPr>
              <a:t>kaikkia edellä mainittuja</a:t>
            </a:r>
            <a:br>
              <a:rPr lang="fi-FI" altLang="fi-FI" dirty="0">
                <a:ea typeface="ＭＳ Ｐゴシック" panose="020B0600070205080204" pitchFamily="34" charset="-128"/>
              </a:rPr>
            </a:br>
            <a:endParaRPr lang="fi-FI" altLang="en-US" dirty="0">
              <a:ea typeface="ＭＳ Ｐゴシック" panose="020B0600070205080204" pitchFamily="34" charset="-128"/>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4755">
                                            <p:txEl>
                                              <p:pRg st="0" end="0"/>
                                            </p:txEl>
                                          </p:spTgt>
                                        </p:tgtEl>
                                        <p:attrNameLst>
                                          <p:attrName>style.visibility</p:attrName>
                                        </p:attrNameLst>
                                      </p:cBhvr>
                                      <p:to>
                                        <p:strVal val="visible"/>
                                      </p:to>
                                    </p:set>
                                    <p:animEffect transition="in" filter="blinds(horizontal)">
                                      <p:cBhvr>
                                        <p:cTn id="7" dur="500"/>
                                        <p:tgtEl>
                                          <p:spTgt spid="7475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0A9043E0-EC3D-4AAA-B982-A2CD46480230}"/>
              </a:ext>
            </a:extLst>
          </p:cNvPr>
          <p:cNvSpPr>
            <a:spLocks noGrp="1" noChangeArrowheads="1"/>
          </p:cNvSpPr>
          <p:nvPr>
            <p:ph type="title"/>
          </p:nvPr>
        </p:nvSpPr>
        <p:spPr>
          <a:xfrm>
            <a:off x="319810" y="252558"/>
            <a:ext cx="7705725" cy="1371600"/>
          </a:xfrm>
        </p:spPr>
        <p:txBody>
          <a:bodyPr/>
          <a:lstStyle/>
          <a:p>
            <a:br>
              <a:rPr lang="fi-FI" altLang="en-US" b="1" dirty="0">
                <a:ea typeface="ＭＳ Ｐゴシック" panose="020B0600070205080204" pitchFamily="34" charset="-128"/>
              </a:rPr>
            </a:br>
            <a:br>
              <a:rPr lang="fi-FI" altLang="en-US" b="1" dirty="0">
                <a:ea typeface="ＭＳ Ｐゴシック" panose="020B0600070205080204" pitchFamily="34" charset="-128"/>
              </a:rPr>
            </a:br>
            <a:br>
              <a:rPr lang="fi-FI" altLang="en-US" b="1" dirty="0">
                <a:ea typeface="ＭＳ Ｐゴシック" panose="020B0600070205080204" pitchFamily="34" charset="-128"/>
              </a:rPr>
            </a:br>
            <a:br>
              <a:rPr lang="fi-FI" altLang="en-US" b="1" dirty="0">
                <a:ea typeface="ＭＳ Ｐゴシック" panose="020B0600070205080204" pitchFamily="34" charset="-128"/>
              </a:rPr>
            </a:br>
            <a:r>
              <a:rPr lang="fi-FI" altLang="en-US" sz="2800" b="1" dirty="0">
                <a:ea typeface="ＭＳ Ｐゴシック" panose="020B0600070205080204" pitchFamily="34" charset="-128"/>
              </a:rPr>
              <a:t>7. Nuuskaaminen ja diabetes</a:t>
            </a:r>
            <a:br>
              <a:rPr lang="fi-FI" altLang="en-US" b="1" dirty="0">
                <a:ea typeface="ＭＳ Ｐゴシック" panose="020B0600070205080204" pitchFamily="34" charset="-128"/>
              </a:rPr>
            </a:br>
            <a:br>
              <a:rPr lang="fi-FI" altLang="en-US" b="1" dirty="0">
                <a:ea typeface="ＭＳ Ｐゴシック" panose="020B0600070205080204" pitchFamily="34" charset="-128"/>
              </a:rPr>
            </a:br>
            <a:br>
              <a:rPr lang="fi-FI" altLang="en-US" b="1" dirty="0">
                <a:ea typeface="ＭＳ Ｐゴシック" panose="020B0600070205080204" pitchFamily="34" charset="-128"/>
              </a:rPr>
            </a:br>
            <a:br>
              <a:rPr lang="fi-FI" altLang="en-US" b="1" dirty="0">
                <a:ea typeface="ＭＳ Ｐゴシック" panose="020B0600070205080204" pitchFamily="34" charset="-128"/>
              </a:rPr>
            </a:br>
            <a:br>
              <a:rPr lang="fi-FI" altLang="en-US" b="1" dirty="0">
                <a:ea typeface="ＭＳ Ｐゴシック" panose="020B0600070205080204" pitchFamily="34" charset="-128"/>
              </a:rPr>
            </a:br>
            <a:endParaRPr lang="fi-FI" altLang="en-US" b="1" dirty="0">
              <a:ea typeface="ＭＳ Ｐゴシック" panose="020B0600070205080204" pitchFamily="34" charset="-128"/>
            </a:endParaRPr>
          </a:p>
        </p:txBody>
      </p:sp>
      <p:sp>
        <p:nvSpPr>
          <p:cNvPr id="3" name="Content Placeholder 2">
            <a:extLst>
              <a:ext uri="{FF2B5EF4-FFF2-40B4-BE49-F238E27FC236}">
                <a16:creationId xmlns:a16="http://schemas.microsoft.com/office/drawing/2014/main" id="{6EE21DD8-29D6-4EFE-BB3F-50BAAA5312A2}"/>
              </a:ext>
            </a:extLst>
          </p:cNvPr>
          <p:cNvSpPr>
            <a:spLocks noGrp="1"/>
          </p:cNvSpPr>
          <p:nvPr>
            <p:ph idx="1"/>
          </p:nvPr>
        </p:nvSpPr>
        <p:spPr>
          <a:xfrm>
            <a:off x="506412" y="1322600"/>
            <a:ext cx="9867178" cy="5147469"/>
          </a:xfrm>
        </p:spPr>
        <p:txBody>
          <a:bodyPr/>
          <a:lstStyle/>
          <a:p>
            <a:pPr marL="0" indent="0">
              <a:spcBef>
                <a:spcPts val="0"/>
              </a:spcBef>
              <a:spcAft>
                <a:spcPts val="2400"/>
              </a:spcAft>
              <a:buNone/>
            </a:pPr>
            <a:r>
              <a:rPr lang="fi-FI" dirty="0"/>
              <a:t>a)	Yhden tai useamman nuuskarasian päivässä 	käyttävillä on jopa 70 prosenttia suurempi 	riski sairastua tyypin 2 diabetekseen</a:t>
            </a:r>
          </a:p>
          <a:p>
            <a:pPr marL="0" indent="0">
              <a:buNone/>
            </a:pPr>
            <a:r>
              <a:rPr lang="fi-FI" dirty="0"/>
              <a:t>b)	Yhden nuuskarasian päivässä </a:t>
            </a:r>
          </a:p>
          <a:p>
            <a:pPr marL="0" indent="0">
              <a:buNone/>
            </a:pPr>
            <a:r>
              <a:rPr lang="fi-FI" dirty="0"/>
              <a:t>	käyttävillä diabetesriski on yhtä </a:t>
            </a:r>
          </a:p>
          <a:p>
            <a:pPr marL="0" indent="0">
              <a:buNone/>
            </a:pPr>
            <a:r>
              <a:rPr lang="fi-FI" dirty="0"/>
              <a:t>	suuri kuin askin päivässä polttavilla </a:t>
            </a:r>
          </a:p>
          <a:p>
            <a:pPr marL="0" indent="0">
              <a:spcBef>
                <a:spcPts val="0"/>
              </a:spcBef>
              <a:spcAft>
                <a:spcPts val="2400"/>
              </a:spcAft>
              <a:buNone/>
            </a:pPr>
            <a:r>
              <a:rPr lang="fi-FI" dirty="0"/>
              <a:t>	tupakoitsijoilla</a:t>
            </a:r>
          </a:p>
          <a:p>
            <a:pPr marL="0" indent="0">
              <a:buNone/>
            </a:pPr>
            <a:r>
              <a:rPr lang="fi-FI" dirty="0"/>
              <a:t>c) 	Nikotiini heikentää insuliiniherkkyyttä ja 	saattaa siten lisätä riskiä sairastua 	diabetekseen</a:t>
            </a:r>
          </a:p>
        </p:txBody>
      </p:sp>
    </p:spTree>
  </p:cSld>
  <p:clrMapOvr>
    <a:masterClrMapping/>
  </p:clrMapOvr>
  <p:transition>
    <p:cover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a:extLst>
              <a:ext uri="{FF2B5EF4-FFF2-40B4-BE49-F238E27FC236}">
                <a16:creationId xmlns:a16="http://schemas.microsoft.com/office/drawing/2014/main" id="{25E70055-3464-4B5A-A513-549CE1465D6F}"/>
              </a:ext>
            </a:extLst>
          </p:cNvPr>
          <p:cNvSpPr>
            <a:spLocks noGrp="1" noChangeArrowheads="1"/>
          </p:cNvSpPr>
          <p:nvPr>
            <p:ph type="title"/>
          </p:nvPr>
        </p:nvSpPr>
        <p:spPr>
          <a:xfrm>
            <a:off x="330778" y="86385"/>
            <a:ext cx="7705725" cy="1190398"/>
          </a:xfrm>
        </p:spPr>
        <p:txBody>
          <a:bodyPr/>
          <a:lstStyle/>
          <a:p>
            <a:r>
              <a:rPr lang="fi-FI" altLang="en-US" b="1" dirty="0">
                <a:ea typeface="ＭＳ Ｐゴシック" panose="020B0600070205080204" pitchFamily="34" charset="-128"/>
              </a:rPr>
              <a:t>Oikea vastaus: a, b ja c</a:t>
            </a:r>
          </a:p>
        </p:txBody>
      </p:sp>
      <p:sp>
        <p:nvSpPr>
          <p:cNvPr id="39939" name="Content Placeholder 2">
            <a:extLst>
              <a:ext uri="{FF2B5EF4-FFF2-40B4-BE49-F238E27FC236}">
                <a16:creationId xmlns:a16="http://schemas.microsoft.com/office/drawing/2014/main" id="{F10326B7-5593-40CC-A5E3-84F17298C1A1}"/>
              </a:ext>
            </a:extLst>
          </p:cNvPr>
          <p:cNvSpPr>
            <a:spLocks noGrp="1"/>
          </p:cNvSpPr>
          <p:nvPr>
            <p:ph idx="1"/>
          </p:nvPr>
        </p:nvSpPr>
        <p:spPr>
          <a:xfrm>
            <a:off x="440313" y="1290638"/>
            <a:ext cx="9680575" cy="5365750"/>
          </a:xfrm>
        </p:spPr>
        <p:txBody>
          <a:bodyPr/>
          <a:lstStyle/>
          <a:p>
            <a:pPr>
              <a:buClrTx/>
              <a:buFont typeface="Arial" panose="020B0604020202020204" pitchFamily="34" charset="0"/>
              <a:buChar char="•"/>
              <a:defRPr/>
            </a:pPr>
            <a:r>
              <a:rPr lang="fi-FI" sz="2700" dirty="0"/>
              <a:t>Tutkimuksen mukaan nuuskaa yhden rasian tai enemmän päivässä käyttävällä on 70 prosenttia suurempi riski sairastua tyypin 2 diabetekseen kuin nuuskaa käyttämättömillä. Diabetesriski on siis yhtä suuri kuin askin päivässä polttavilla tupakoitsijoilla.</a:t>
            </a:r>
          </a:p>
          <a:p>
            <a:pPr>
              <a:buClrTx/>
              <a:buFont typeface="Arial" panose="020B0604020202020204" pitchFamily="34" charset="0"/>
              <a:buChar char="•"/>
              <a:defRPr/>
            </a:pPr>
            <a:endParaRPr lang="fi-FI" sz="2700" dirty="0"/>
          </a:p>
          <a:p>
            <a:pPr>
              <a:buClrTx/>
              <a:buFont typeface="Arial" panose="020B0604020202020204" pitchFamily="34" charset="0"/>
              <a:buChar char="•"/>
              <a:defRPr/>
            </a:pPr>
            <a:r>
              <a:rPr lang="fi-FI" sz="2700" dirty="0"/>
              <a:t>Diabetesriski laskee 40 prosenttiin (yllämainitusta seitsemästäkymmenestä prosentista), jos nuuskaa käyttää 5-6 purkkia viikossa (eli kun vähentää nuuskan käyttöä 1-2 purkkia viikossa). Kohonnutta diabetesriskiä ei havaittu niillä, jotka lopettivat nuuskan käytön.</a:t>
            </a:r>
            <a:endParaRPr lang="fi-FI" altLang="en-US" sz="2700" dirty="0">
              <a:ea typeface="ＭＳ Ｐゴシック" panose="020B0600070205080204" pitchFamily="34" charset="-128"/>
            </a:endParaRPr>
          </a:p>
        </p:txBody>
      </p:sp>
    </p:spTree>
  </p:cSld>
  <p:clrMapOvr>
    <a:masterClrMapping/>
  </p:clrMapOvr>
  <p:transition>
    <p:cover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a:extLst>
              <a:ext uri="{FF2B5EF4-FFF2-40B4-BE49-F238E27FC236}">
                <a16:creationId xmlns:a16="http://schemas.microsoft.com/office/drawing/2014/main" id="{3FA73F67-F320-481E-BC8A-917DBB820FCF}"/>
              </a:ext>
            </a:extLst>
          </p:cNvPr>
          <p:cNvSpPr>
            <a:spLocks noGrp="1" noChangeArrowheads="1"/>
          </p:cNvSpPr>
          <p:nvPr>
            <p:ph type="title"/>
          </p:nvPr>
        </p:nvSpPr>
        <p:spPr>
          <a:xfrm>
            <a:off x="316923" y="8375"/>
            <a:ext cx="7705725" cy="1371600"/>
          </a:xfrm>
        </p:spPr>
        <p:txBody>
          <a:bodyPr/>
          <a:lstStyle/>
          <a:p>
            <a:pPr eaLnBrk="1" hangingPunct="1"/>
            <a:r>
              <a:rPr lang="fi-FI" altLang="en-US" sz="2800" b="1" dirty="0"/>
              <a:t>8. Nuuskan käyttö?</a:t>
            </a:r>
          </a:p>
        </p:txBody>
      </p:sp>
      <p:sp>
        <p:nvSpPr>
          <p:cNvPr id="15364" name="Rectangle 3">
            <a:extLst>
              <a:ext uri="{FF2B5EF4-FFF2-40B4-BE49-F238E27FC236}">
                <a16:creationId xmlns:a16="http://schemas.microsoft.com/office/drawing/2014/main" id="{547E582C-B200-41F3-B254-4861D725AB97}"/>
              </a:ext>
            </a:extLst>
          </p:cNvPr>
          <p:cNvSpPr>
            <a:spLocks noGrp="1" noChangeArrowheads="1"/>
          </p:cNvSpPr>
          <p:nvPr>
            <p:ph type="body" idx="1"/>
          </p:nvPr>
        </p:nvSpPr>
        <p:spPr>
          <a:xfrm>
            <a:off x="316923" y="1379975"/>
            <a:ext cx="9391650" cy="2400656"/>
          </a:xfrm>
        </p:spPr>
        <p:txBody>
          <a:bodyPr/>
          <a:lstStyle/>
          <a:p>
            <a:pPr marL="0" indent="0" eaLnBrk="1" hangingPunct="1">
              <a:buFont typeface="Times" panose="02020603050405020304" pitchFamily="18" charset="0"/>
              <a:buNone/>
            </a:pPr>
            <a:r>
              <a:rPr lang="fi-FI" altLang="en-US" dirty="0" err="1">
                <a:ea typeface="ＭＳ Ｐゴシック"/>
              </a:rPr>
              <a:t>THL:n</a:t>
            </a:r>
            <a:r>
              <a:rPr lang="fi-FI" altLang="en-US" dirty="0">
                <a:ea typeface="ＭＳ Ｐゴシック"/>
              </a:rPr>
              <a:t> kouluterveyskyselyn (2021) mukaan ammatillisten oppilaitosten pojista käyttää nuuskaa päivittäin…</a:t>
            </a:r>
          </a:p>
          <a:p>
            <a:pPr marL="388620" indent="-388620" eaLnBrk="1" hangingPunct="1">
              <a:buFont typeface="Times" panose="02020603050405020304" pitchFamily="18" charset="0"/>
              <a:buNone/>
            </a:pPr>
            <a:endParaRPr lang="fi-FI" altLang="en-US" dirty="0"/>
          </a:p>
        </p:txBody>
      </p:sp>
      <p:sp>
        <p:nvSpPr>
          <p:cNvPr id="2" name="TextBox 1">
            <a:extLst>
              <a:ext uri="{FF2B5EF4-FFF2-40B4-BE49-F238E27FC236}">
                <a16:creationId xmlns:a16="http://schemas.microsoft.com/office/drawing/2014/main" id="{4531CA24-0D7D-4A0C-AFE7-3CCE00660868}"/>
              </a:ext>
            </a:extLst>
          </p:cNvPr>
          <p:cNvSpPr txBox="1"/>
          <p:nvPr/>
        </p:nvSpPr>
        <p:spPr>
          <a:xfrm>
            <a:off x="526180" y="3226449"/>
            <a:ext cx="6633152" cy="2631490"/>
          </a:xfrm>
          <a:prstGeom prst="rect">
            <a:avLst/>
          </a:prstGeom>
          <a:noFill/>
        </p:spPr>
        <p:txBody>
          <a:bodyPr wrap="square" lIns="91440" tIns="45720" rIns="91440" bIns="45720" rtlCol="0" anchor="t">
            <a:spAutoFit/>
          </a:bodyPr>
          <a:lstStyle/>
          <a:p>
            <a:pPr eaLnBrk="1" hangingPunct="1"/>
            <a:r>
              <a:rPr lang="fi-FI" altLang="en-US" sz="2800">
                <a:latin typeface="+mj-lt"/>
                <a:ea typeface="ＭＳ Ｐゴシック"/>
              </a:rPr>
              <a:t>a) 6%</a:t>
            </a:r>
          </a:p>
          <a:p>
            <a:pPr eaLnBrk="1" hangingPunct="1">
              <a:buFont typeface="Times" panose="02020603050405020304" pitchFamily="18" charset="0"/>
              <a:buNone/>
            </a:pPr>
            <a:endParaRPr lang="fi-FI" altLang="en-US" sz="2800" dirty="0">
              <a:latin typeface="+mj-lt"/>
            </a:endParaRPr>
          </a:p>
          <a:p>
            <a:pPr eaLnBrk="1" hangingPunct="1"/>
            <a:r>
              <a:rPr lang="fi-FI" altLang="en-US" sz="2800">
                <a:latin typeface="+mj-lt"/>
                <a:ea typeface="ＭＳ Ｐゴシック"/>
              </a:rPr>
              <a:t>b) 16 %</a:t>
            </a:r>
          </a:p>
          <a:p>
            <a:pPr eaLnBrk="1" hangingPunct="1">
              <a:buFont typeface="Times" panose="02020603050405020304" pitchFamily="18" charset="0"/>
              <a:buNone/>
            </a:pPr>
            <a:endParaRPr lang="fi-FI" altLang="en-US" sz="2800" dirty="0">
              <a:latin typeface="+mj-lt"/>
            </a:endParaRPr>
          </a:p>
          <a:p>
            <a:pPr eaLnBrk="1" hangingPunct="1"/>
            <a:r>
              <a:rPr lang="fi-FI" altLang="en-US" sz="2800">
                <a:latin typeface="+mj-lt"/>
                <a:ea typeface="ＭＳ Ｐゴシック"/>
              </a:rPr>
              <a:t>c) 27,5 %</a:t>
            </a:r>
          </a:p>
          <a:p>
            <a:endParaRPr lang="fi-FI" dirty="0"/>
          </a:p>
        </p:txBody>
      </p:sp>
      <p:pic>
        <p:nvPicPr>
          <p:cNvPr id="3" name="Picture 3">
            <a:extLst>
              <a:ext uri="{FF2B5EF4-FFF2-40B4-BE49-F238E27FC236}">
                <a16:creationId xmlns:a16="http://schemas.microsoft.com/office/drawing/2014/main" id="{1BF46D94-CF92-41DB-B70A-F65820E2B0C5}"/>
              </a:ext>
            </a:extLst>
          </p:cNvPr>
          <p:cNvPicPr>
            <a:picLocks noChangeAspect="1"/>
          </p:cNvPicPr>
          <p:nvPr/>
        </p:nvPicPr>
        <p:blipFill>
          <a:blip r:embed="rId3"/>
          <a:stretch>
            <a:fillRect/>
          </a:stretch>
        </p:blipFill>
        <p:spPr>
          <a:xfrm>
            <a:off x="7539304" y="2481524"/>
            <a:ext cx="2651858" cy="4114800"/>
          </a:xfrm>
          <a:prstGeom prst="rect">
            <a:avLst/>
          </a:prstGeom>
        </p:spPr>
      </p:pic>
    </p:spTree>
    <p:extLst>
      <p:ext uri="{BB962C8B-B14F-4D97-AF65-F5344CB8AC3E}">
        <p14:creationId xmlns:p14="http://schemas.microsoft.com/office/powerpoint/2010/main" val="3648470211"/>
      </p:ext>
    </p:extLst>
  </p:cSld>
  <p:clrMapOvr>
    <a:masterClrMapping/>
  </p:clrMapOvr>
  <p:transition>
    <p:cover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8DA20C5D-58DA-4595-B7A9-E735B548ED87}"/>
              </a:ext>
            </a:extLst>
          </p:cNvPr>
          <p:cNvSpPr>
            <a:spLocks noGrp="1" noChangeArrowheads="1"/>
          </p:cNvSpPr>
          <p:nvPr>
            <p:ph type="body" idx="1"/>
          </p:nvPr>
        </p:nvSpPr>
        <p:spPr>
          <a:xfrm>
            <a:off x="424875" y="1352045"/>
            <a:ext cx="9578107" cy="4857172"/>
          </a:xfrm>
        </p:spPr>
        <p:txBody>
          <a:bodyPr/>
          <a:lstStyle/>
          <a:p>
            <a:pPr marL="388620" indent="-388620">
              <a:buClrTx/>
            </a:pPr>
            <a:r>
              <a:rPr lang="fi-FI" altLang="fi-FI" sz="2700" dirty="0">
                <a:ea typeface="ＭＳ Ｐゴシック"/>
              </a:rPr>
              <a:t>Terveyden ja hyvinvoinnin laitoksen kouluterveyskyselyn (2021) mukaan ammatillisten oppilaitosten pojista nuuskaa käyttää päivittäin 16 % vastanneista.</a:t>
            </a:r>
            <a:endParaRPr lang="en-US" dirty="0">
              <a:ea typeface="ＭＳ Ｐゴシック"/>
            </a:endParaRPr>
          </a:p>
          <a:p>
            <a:pPr marL="388620" indent="-388620">
              <a:buClrTx/>
            </a:pPr>
            <a:r>
              <a:rPr lang="fi-FI" altLang="fi-FI" sz="2700" dirty="0">
                <a:ea typeface="ＭＳ Ｐゴシック"/>
              </a:rPr>
              <a:t>Määrä on laskenut edellisestä kouluterveyskyselystä (2019) 4,4 prosenttiyksikköä</a:t>
            </a:r>
            <a:endParaRPr lang="fi-FI" altLang="fi-FI" sz="2700" dirty="0">
              <a:ea typeface="ＭＳ Ｐゴシック"/>
              <a:sym typeface="Wingdings" panose="05000000000000000000" pitchFamily="2" charset="2"/>
            </a:endParaRPr>
          </a:p>
          <a:p>
            <a:pPr marL="388620" indent="-388620">
              <a:buClrTx/>
            </a:pPr>
            <a:r>
              <a:rPr lang="fi-FI" altLang="fi-FI" sz="2700" dirty="0">
                <a:ea typeface="ＭＳ Ｐゴシック"/>
              </a:rPr>
              <a:t>Ammatillisten oppilaitosten tytöistä nuuskaa </a:t>
            </a:r>
            <a:r>
              <a:rPr lang="fi-FI" altLang="fi-FI" sz="2700">
                <a:ea typeface="ＭＳ Ｐゴシック"/>
              </a:rPr>
              <a:t>käyttää päivittäin 6,8 % vastanneista. Tämä taas on </a:t>
            </a:r>
            <a:r>
              <a:rPr lang="fi-FI" altLang="fi-FI" sz="2700" dirty="0">
                <a:ea typeface="ＭＳ Ｐゴシック"/>
              </a:rPr>
              <a:t>noussut 0,3 prosenttiyksikköä</a:t>
            </a:r>
          </a:p>
          <a:p>
            <a:pPr marL="388620" indent="-388620">
              <a:buClrTx/>
            </a:pPr>
            <a:r>
              <a:rPr lang="fi-FI" altLang="fi-FI" sz="2700" dirty="0">
                <a:ea typeface="ＭＳ Ｐゴシック"/>
              </a:rPr>
              <a:t>57,1 % ammatillista oppilaitosta käyvistä nuorista hyväksyy ikäisillään nuuskan käytön.</a:t>
            </a:r>
          </a:p>
          <a:p>
            <a:pPr marL="388620" indent="-388620" eaLnBrk="1" hangingPunct="1"/>
            <a:endParaRPr lang="fi-FI" altLang="en-US" sz="2400" b="1" dirty="0"/>
          </a:p>
        </p:txBody>
      </p:sp>
      <p:sp>
        <p:nvSpPr>
          <p:cNvPr id="2" name="Tekstiruutu 1">
            <a:extLst>
              <a:ext uri="{FF2B5EF4-FFF2-40B4-BE49-F238E27FC236}">
                <a16:creationId xmlns:a16="http://schemas.microsoft.com/office/drawing/2014/main" id="{CFAC195A-03DA-4A9B-9CCA-14CCE832FA5F}"/>
              </a:ext>
            </a:extLst>
          </p:cNvPr>
          <p:cNvSpPr txBox="1"/>
          <p:nvPr/>
        </p:nvSpPr>
        <p:spPr>
          <a:xfrm>
            <a:off x="230910" y="401780"/>
            <a:ext cx="6899564" cy="969496"/>
          </a:xfrm>
          <a:prstGeom prst="rect">
            <a:avLst/>
          </a:prstGeom>
          <a:noFill/>
        </p:spPr>
        <p:txBody>
          <a:bodyPr wrap="square" lIns="91440" tIns="45720" rIns="91440" bIns="45720" rtlCol="0" anchor="t">
            <a:spAutoFit/>
          </a:bodyPr>
          <a:lstStyle/>
          <a:p>
            <a:r>
              <a:rPr lang="fi-FI" altLang="en-US" sz="3200" b="1" dirty="0">
                <a:latin typeface="+mj-lt"/>
                <a:ea typeface="ＭＳ Ｐゴシック"/>
              </a:rPr>
              <a:t>Oikea vastaus: b) 16 %</a:t>
            </a:r>
          </a:p>
          <a:p>
            <a:endParaRPr lang="fi-FI" dirty="0"/>
          </a:p>
        </p:txBody>
      </p:sp>
    </p:spTree>
    <p:extLst>
      <p:ext uri="{BB962C8B-B14F-4D97-AF65-F5344CB8AC3E}">
        <p14:creationId xmlns:p14="http://schemas.microsoft.com/office/powerpoint/2010/main" val="4161100983"/>
      </p:ext>
    </p:extLst>
  </p:cSld>
  <p:clrMapOvr>
    <a:masterClrMapping/>
  </p:clrMapOvr>
  <p:transition>
    <p:cover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2">
            <a:extLst>
              <a:ext uri="{FF2B5EF4-FFF2-40B4-BE49-F238E27FC236}">
                <a16:creationId xmlns:a16="http://schemas.microsoft.com/office/drawing/2014/main" id="{22501E1A-E0A4-45A5-887C-39FC6A69CFD1}"/>
              </a:ext>
            </a:extLst>
          </p:cNvPr>
          <p:cNvSpPr>
            <a:spLocks noGrp="1" noChangeArrowheads="1"/>
          </p:cNvSpPr>
          <p:nvPr>
            <p:ph type="title"/>
          </p:nvPr>
        </p:nvSpPr>
        <p:spPr>
          <a:xfrm>
            <a:off x="316923" y="242887"/>
            <a:ext cx="7705725" cy="1760083"/>
          </a:xfrm>
        </p:spPr>
        <p:txBody>
          <a:bodyPr/>
          <a:lstStyle/>
          <a:p>
            <a:pPr marL="539750" indent="-539750" eaLnBrk="1" hangingPunct="1"/>
            <a:r>
              <a:rPr lang="fi-FI" altLang="en-US" sz="2800" b="1" dirty="0">
                <a:ea typeface="ＭＳ Ｐゴシック" panose="020B0600070205080204" pitchFamily="34" charset="-128"/>
              </a:rPr>
              <a:t>9. ”Ruotsalainen nuuska” eli ns. kostea nuuska, jota tuodaan Ruotsista Suomeen…</a:t>
            </a:r>
          </a:p>
        </p:txBody>
      </p:sp>
      <p:sp>
        <p:nvSpPr>
          <p:cNvPr id="47108" name="Rectangle 3">
            <a:extLst>
              <a:ext uri="{FF2B5EF4-FFF2-40B4-BE49-F238E27FC236}">
                <a16:creationId xmlns:a16="http://schemas.microsoft.com/office/drawing/2014/main" id="{B43A9581-DAEE-4ED8-AD37-0A53763B8CD6}"/>
              </a:ext>
            </a:extLst>
          </p:cNvPr>
          <p:cNvSpPr>
            <a:spLocks noGrp="1" noChangeArrowheads="1"/>
          </p:cNvSpPr>
          <p:nvPr>
            <p:ph type="body" idx="1"/>
          </p:nvPr>
        </p:nvSpPr>
        <p:spPr>
          <a:xfrm>
            <a:off x="509588" y="1828551"/>
            <a:ext cx="9216303" cy="4378552"/>
          </a:xfrm>
        </p:spPr>
        <p:txBody>
          <a:bodyPr/>
          <a:lstStyle/>
          <a:p>
            <a:pPr marL="0" indent="0" eaLnBrk="1" hangingPunct="1">
              <a:buNone/>
            </a:pPr>
            <a:endParaRPr lang="fi-FI" altLang="en-US" sz="3000" dirty="0">
              <a:ea typeface="ＭＳ Ｐゴシック" panose="020B0600070205080204" pitchFamily="34" charset="-128"/>
            </a:endParaRPr>
          </a:p>
          <a:p>
            <a:pPr marL="0" indent="0" eaLnBrk="1" hangingPunct="1">
              <a:buNone/>
            </a:pPr>
            <a:r>
              <a:rPr lang="fi-FI" altLang="en-US" dirty="0">
                <a:ea typeface="ＭＳ Ｐゴシック" panose="020B0600070205080204" pitchFamily="34" charset="-128"/>
              </a:rPr>
              <a:t>a)	on samaa nuuskaa mitä ruotsalaisetkin 	käyttävät</a:t>
            </a:r>
          </a:p>
          <a:p>
            <a:pPr marL="0" indent="0" eaLnBrk="1" hangingPunct="1">
              <a:buNone/>
            </a:pPr>
            <a:endParaRPr lang="fi-FI" altLang="en-US" dirty="0">
              <a:ea typeface="ＭＳ Ｐゴシック" panose="020B0600070205080204" pitchFamily="34" charset="-128"/>
            </a:endParaRPr>
          </a:p>
          <a:p>
            <a:pPr marL="0" indent="0" eaLnBrk="1" hangingPunct="1">
              <a:buNone/>
            </a:pPr>
            <a:r>
              <a:rPr lang="fi-FI" altLang="en-US" dirty="0">
                <a:ea typeface="ＭＳ Ｐゴシック" panose="020B0600070205080204" pitchFamily="34" charset="-128"/>
              </a:rPr>
              <a:t>b)	on huomattavasti vahvempaa kuin 	Ruotsissa käytetty nuuska</a:t>
            </a:r>
          </a:p>
          <a:p>
            <a:pPr marL="0" indent="0" eaLnBrk="1" hangingPunct="1">
              <a:buNone/>
            </a:pPr>
            <a:endParaRPr lang="fi-FI" altLang="en-US" dirty="0">
              <a:ea typeface="ＭＳ Ｐゴシック" panose="020B0600070205080204" pitchFamily="34" charset="-128"/>
            </a:endParaRPr>
          </a:p>
          <a:p>
            <a:pPr marL="0" indent="0" eaLnBrk="1" hangingPunct="1">
              <a:buNone/>
            </a:pPr>
            <a:r>
              <a:rPr lang="fi-FI" altLang="en-US" dirty="0">
                <a:ea typeface="ＭＳ Ｐゴシック" panose="020B0600070205080204" pitchFamily="34" charset="-128"/>
              </a:rPr>
              <a:t>c)	sisältää erilaisia makuja ja on pakattu 	tyyliteltyihin pakkauksiin</a:t>
            </a:r>
          </a:p>
        </p:txBody>
      </p:sp>
    </p:spTree>
  </p:cSld>
  <p:clrMapOvr>
    <a:masterClrMapping/>
  </p:clrMapOvr>
  <p:transition>
    <p:cover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7CCC693F-A9D0-4C55-B14B-2BBBFD8E5924}"/>
              </a:ext>
            </a:extLst>
          </p:cNvPr>
          <p:cNvSpPr>
            <a:spLocks noGrp="1" noChangeArrowheads="1"/>
          </p:cNvSpPr>
          <p:nvPr>
            <p:ph type="ctrTitle"/>
          </p:nvPr>
        </p:nvSpPr>
        <p:spPr>
          <a:xfrm>
            <a:off x="487363" y="2227263"/>
            <a:ext cx="9090025" cy="1620837"/>
          </a:xfrm>
        </p:spPr>
        <p:txBody>
          <a:bodyPr/>
          <a:lstStyle/>
          <a:p>
            <a:pPr eaLnBrk="1" hangingPunct="1"/>
            <a:r>
              <a:rPr lang="fi-FI" altLang="en-US" sz="4400">
                <a:ea typeface="ＭＳ Ｐゴシック" panose="020B0600070205080204" pitchFamily="34" charset="-128"/>
              </a:rPr>
              <a:t>Tiedätkö?</a:t>
            </a:r>
          </a:p>
        </p:txBody>
      </p:sp>
      <p:sp>
        <p:nvSpPr>
          <p:cNvPr id="14339" name="Rectangle 3">
            <a:extLst>
              <a:ext uri="{FF2B5EF4-FFF2-40B4-BE49-F238E27FC236}">
                <a16:creationId xmlns:a16="http://schemas.microsoft.com/office/drawing/2014/main" id="{C96142D9-97EA-4017-8B98-1D523EDB42A5}"/>
              </a:ext>
            </a:extLst>
          </p:cNvPr>
          <p:cNvSpPr>
            <a:spLocks noGrp="1" noChangeArrowheads="1"/>
          </p:cNvSpPr>
          <p:nvPr>
            <p:ph type="subTitle" idx="1"/>
          </p:nvPr>
        </p:nvSpPr>
        <p:spPr/>
        <p:txBody>
          <a:bodyPr/>
          <a:lstStyle/>
          <a:p>
            <a:pPr eaLnBrk="1" hangingPunct="1">
              <a:buFont typeface="Times" panose="02020603050405020304" pitchFamily="18" charset="0"/>
              <a:buNone/>
            </a:pPr>
            <a:r>
              <a:rPr lang="fi-FI" altLang="en-US" dirty="0">
                <a:ea typeface="ＭＳ Ｐゴシック" panose="020B0600070205080204" pitchFamily="34" charset="-128"/>
              </a:rPr>
              <a:t>Oikeat vastaukset löytyvät kysymysten alta. Älä kurkkaa ennen kuin olet vastannut!</a:t>
            </a:r>
          </a:p>
        </p:txBody>
      </p:sp>
    </p:spTree>
  </p:cSld>
  <p:clrMapOvr>
    <a:masterClrMapping/>
  </p:clrMapOvr>
  <p:transition>
    <p:cover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Otsikko 1">
            <a:extLst>
              <a:ext uri="{FF2B5EF4-FFF2-40B4-BE49-F238E27FC236}">
                <a16:creationId xmlns:a16="http://schemas.microsoft.com/office/drawing/2014/main" id="{699AADE1-3E46-45DE-9F81-A60E0E3684D6}"/>
              </a:ext>
            </a:extLst>
          </p:cNvPr>
          <p:cNvSpPr>
            <a:spLocks noGrp="1" noChangeArrowheads="1"/>
          </p:cNvSpPr>
          <p:nvPr>
            <p:ph type="title"/>
          </p:nvPr>
        </p:nvSpPr>
        <p:spPr>
          <a:xfrm>
            <a:off x="316923" y="307978"/>
            <a:ext cx="7705725" cy="765855"/>
          </a:xfrm>
        </p:spPr>
        <p:txBody>
          <a:bodyPr/>
          <a:lstStyle/>
          <a:p>
            <a:r>
              <a:rPr lang="fi-FI" altLang="en-US" b="1" dirty="0">
                <a:ea typeface="ＭＳ Ｐゴシック" panose="020B0600070205080204" pitchFamily="34" charset="-128"/>
              </a:rPr>
              <a:t>Oikea vastaus: b ja c</a:t>
            </a:r>
            <a:endParaRPr lang="fi-FI" altLang="en-US" dirty="0">
              <a:ea typeface="ＭＳ Ｐゴシック" panose="020B0600070205080204" pitchFamily="34" charset="-128"/>
            </a:endParaRPr>
          </a:p>
        </p:txBody>
      </p:sp>
      <p:sp>
        <p:nvSpPr>
          <p:cNvPr id="48131" name="Rectangle 3">
            <a:extLst>
              <a:ext uri="{FF2B5EF4-FFF2-40B4-BE49-F238E27FC236}">
                <a16:creationId xmlns:a16="http://schemas.microsoft.com/office/drawing/2014/main" id="{163036E0-A295-4EAD-B6B5-97EB5099B262}"/>
              </a:ext>
            </a:extLst>
          </p:cNvPr>
          <p:cNvSpPr>
            <a:spLocks noGrp="1" noChangeArrowheads="1"/>
          </p:cNvSpPr>
          <p:nvPr>
            <p:ph idx="1"/>
          </p:nvPr>
        </p:nvSpPr>
        <p:spPr>
          <a:xfrm>
            <a:off x="441323" y="1101825"/>
            <a:ext cx="10032711" cy="5597525"/>
          </a:xfrm>
        </p:spPr>
        <p:txBody>
          <a:bodyPr/>
          <a:lstStyle/>
          <a:p>
            <a:pPr eaLnBrk="1" hangingPunct="1">
              <a:spcBef>
                <a:spcPts val="0"/>
              </a:spcBef>
              <a:spcAft>
                <a:spcPts val="2400"/>
              </a:spcAft>
              <a:buClrTx/>
            </a:pPr>
            <a:r>
              <a:rPr lang="fi-FI" altLang="en-US" sz="2400" dirty="0">
                <a:ea typeface="ＭＳ Ｐゴシック" panose="020B0600070205080204" pitchFamily="34" charset="-128"/>
              </a:rPr>
              <a:t>Ruotsalaisten itsensä käyttämä nuuska sisältää yleisimmin</a:t>
            </a:r>
            <a:br>
              <a:rPr lang="fi-FI" altLang="en-US" sz="2400" dirty="0">
                <a:ea typeface="ＭＳ Ｐゴシック" panose="020B0600070205080204" pitchFamily="34" charset="-128"/>
              </a:rPr>
            </a:br>
            <a:r>
              <a:rPr lang="fi-FI" altLang="en-US" sz="2400" dirty="0">
                <a:ea typeface="ＭＳ Ｐゴシック" panose="020B0600070205080204" pitchFamily="34" charset="-128"/>
              </a:rPr>
              <a:t>7 – 8 mg/g nikotiinia. Suomeen tuotavissa ”ruotsalaisissa nuuskissa” nikotiinia on jopa 43-45 mg/g. Nämä voimakkaammat nuuskat on suunnattu pääsääntöisesti Suomen markkinoille.</a:t>
            </a:r>
          </a:p>
          <a:p>
            <a:pPr eaLnBrk="1" hangingPunct="1">
              <a:spcBef>
                <a:spcPts val="0"/>
              </a:spcBef>
              <a:spcAft>
                <a:spcPts val="2400"/>
              </a:spcAft>
              <a:buClrTx/>
              <a:buFont typeface="Arial" panose="020B0604020202020204" pitchFamily="34" charset="0"/>
              <a:buChar char="•"/>
            </a:pPr>
            <a:r>
              <a:rPr lang="fi-FI" altLang="en-US" sz="2400" dirty="0">
                <a:ea typeface="ＭＳ Ｐゴシック" panose="020B0600070205080204" pitchFamily="34" charset="-128"/>
              </a:rPr>
              <a:t>Erilaiset pakkaukset ja maut ovat lisääntyneet. Nuuskan markkinointi on Suomessa kiellettyä, joten valmistajat kehittävät nuuskatuotteita suomalaisille mieleisiksi.</a:t>
            </a:r>
          </a:p>
          <a:p>
            <a:pPr eaLnBrk="1" hangingPunct="1">
              <a:buClrTx/>
              <a:buFont typeface="Arial" panose="020B0604020202020204" pitchFamily="34" charset="0"/>
              <a:buChar char="•"/>
            </a:pPr>
            <a:r>
              <a:rPr lang="fi-FI" altLang="en-US" sz="2400" dirty="0">
                <a:ea typeface="ＭＳ Ｐゴシック" panose="020B0600070205080204" pitchFamily="34" charset="-128"/>
              </a:rPr>
              <a:t>Markkinoille on tullut myös ns. terveysnuuskaa (ei sisällä nikotiinia eikä tupakkakasvia), jota markkinoidaan nuuskasta irrottautumiseen, mutta jota käytetään myös nuuskaamisen aloittamiseen (eli tottumuksen luomiseen).</a:t>
            </a:r>
          </a:p>
        </p:txBody>
      </p:sp>
    </p:spTree>
  </p:cSld>
  <p:clrMapOvr>
    <a:masterClrMapping/>
  </p:clrMapOvr>
  <p:transition>
    <p:cover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4E7E9E92-524D-400B-A850-3BEDE3E7EC7F}"/>
              </a:ext>
            </a:extLst>
          </p:cNvPr>
          <p:cNvSpPr>
            <a:spLocks noGrp="1" noChangeArrowheads="1"/>
          </p:cNvSpPr>
          <p:nvPr>
            <p:ph type="title"/>
          </p:nvPr>
        </p:nvSpPr>
        <p:spPr>
          <a:xfrm>
            <a:off x="248372" y="238703"/>
            <a:ext cx="7705725" cy="1371600"/>
          </a:xfrm>
        </p:spPr>
        <p:txBody>
          <a:bodyPr/>
          <a:lstStyle/>
          <a:p>
            <a:pPr marL="720725" indent="-720725" eaLnBrk="1" hangingPunct="1"/>
            <a:r>
              <a:rPr lang="fi-FI" altLang="en-US" sz="2800" b="1" dirty="0">
                <a:ea typeface="ＭＳ Ｐゴシック" panose="020B0600070205080204" pitchFamily="34" charset="-128"/>
              </a:rPr>
              <a:t>10. Suomen Punaisen Ristin päihdetyössä…</a:t>
            </a:r>
          </a:p>
        </p:txBody>
      </p:sp>
      <p:sp>
        <p:nvSpPr>
          <p:cNvPr id="50179" name="Rectangle 3">
            <a:extLst>
              <a:ext uri="{FF2B5EF4-FFF2-40B4-BE49-F238E27FC236}">
                <a16:creationId xmlns:a16="http://schemas.microsoft.com/office/drawing/2014/main" id="{4C06127E-2808-4193-9A78-17749B903684}"/>
              </a:ext>
            </a:extLst>
          </p:cNvPr>
          <p:cNvSpPr>
            <a:spLocks noGrp="1" noChangeArrowheads="1"/>
          </p:cNvSpPr>
          <p:nvPr>
            <p:ph type="body" idx="1"/>
          </p:nvPr>
        </p:nvSpPr>
        <p:spPr>
          <a:xfrm>
            <a:off x="554180" y="2061156"/>
            <a:ext cx="8215746" cy="4749800"/>
          </a:xfrm>
        </p:spPr>
        <p:txBody>
          <a:bodyPr/>
          <a:lstStyle/>
          <a:p>
            <a:pPr marL="0" indent="0" eaLnBrk="1" hangingPunct="1">
              <a:lnSpc>
                <a:spcPct val="90000"/>
              </a:lnSpc>
              <a:buClrTx/>
              <a:buNone/>
            </a:pPr>
            <a:r>
              <a:rPr lang="fi-FI" altLang="en-US" sz="2400" dirty="0">
                <a:ea typeface="ＭＳ Ｐゴシック" panose="020B0600070205080204" pitchFamily="34" charset="-128"/>
              </a:rPr>
              <a:t>a)	</a:t>
            </a:r>
            <a:r>
              <a:rPr lang="fi-FI" altLang="en-US" sz="2600" dirty="0">
                <a:ea typeface="ＭＳ Ｐゴシック" panose="020B0600070205080204" pitchFamily="34" charset="-128"/>
              </a:rPr>
              <a:t>Vapaaehtoiset herättelevät ihmisten 	ajatuksia ja mielipiteitä päihteistä ja 	päihteettömyydestä. </a:t>
            </a:r>
          </a:p>
          <a:p>
            <a:pPr marL="0" indent="0" eaLnBrk="1" hangingPunct="1">
              <a:lnSpc>
                <a:spcPct val="90000"/>
              </a:lnSpc>
              <a:buClrTx/>
              <a:buNone/>
            </a:pPr>
            <a:endParaRPr lang="fi-FI" altLang="en-US" sz="2600" dirty="0">
              <a:ea typeface="ＭＳ Ｐゴシック" panose="020B0600070205080204" pitchFamily="34" charset="-128"/>
            </a:endParaRPr>
          </a:p>
          <a:p>
            <a:pPr marL="0" indent="0" eaLnBrk="1" hangingPunct="1">
              <a:lnSpc>
                <a:spcPct val="90000"/>
              </a:lnSpc>
              <a:buClrTx/>
              <a:buNone/>
            </a:pPr>
            <a:r>
              <a:rPr lang="fi-FI" altLang="en-US" sz="2600" dirty="0">
                <a:ea typeface="ＭＳ Ｐゴシック" panose="020B0600070205080204" pitchFamily="34" charset="-128"/>
              </a:rPr>
              <a:t>b)	Vapaaehtoiset kohtaavat päihteiden 	käyttäjiä ja tukevat heitä käytön tai 	haittojen vähentämisessä.</a:t>
            </a:r>
          </a:p>
          <a:p>
            <a:pPr marL="0" indent="0" eaLnBrk="1" hangingPunct="1">
              <a:lnSpc>
                <a:spcPct val="90000"/>
              </a:lnSpc>
              <a:buClrTx/>
              <a:buNone/>
            </a:pPr>
            <a:endParaRPr lang="fi-FI" altLang="en-US" sz="2600" dirty="0">
              <a:ea typeface="ＭＳ Ｐゴシック" panose="020B0600070205080204" pitchFamily="34" charset="-128"/>
            </a:endParaRPr>
          </a:p>
          <a:p>
            <a:pPr marL="0" indent="0" eaLnBrk="1" hangingPunct="1">
              <a:lnSpc>
                <a:spcPct val="90000"/>
              </a:lnSpc>
              <a:buClrTx/>
              <a:buNone/>
            </a:pPr>
            <a:r>
              <a:rPr lang="fi-FI" altLang="en-US" sz="2600" dirty="0">
                <a:ea typeface="ＭＳ Ｐゴシック" panose="020B0600070205080204" pitchFamily="34" charset="-128"/>
              </a:rPr>
              <a:t>c)	Vapaaehtoisilta vaaditaan 	ammatillinen koulutus.</a:t>
            </a:r>
          </a:p>
          <a:p>
            <a:pPr marL="514350" indent="-514350" eaLnBrk="1" hangingPunct="1">
              <a:lnSpc>
                <a:spcPct val="90000"/>
              </a:lnSpc>
              <a:buFont typeface="Times" panose="02020603050405020304" pitchFamily="18" charset="0"/>
              <a:buNone/>
            </a:pPr>
            <a:endParaRPr lang="fi-FI" altLang="en-US" sz="2400" dirty="0">
              <a:ea typeface="ＭＳ Ｐゴシック" panose="020B0600070205080204" pitchFamily="34" charset="-128"/>
            </a:endParaRPr>
          </a:p>
          <a:p>
            <a:pPr marL="514350" indent="-514350" eaLnBrk="1" hangingPunct="1">
              <a:lnSpc>
                <a:spcPct val="90000"/>
              </a:lnSpc>
              <a:buFont typeface="Times" panose="02020603050405020304" pitchFamily="18" charset="0"/>
              <a:buNone/>
            </a:pPr>
            <a:endParaRPr lang="fi-FI" altLang="en-US" dirty="0">
              <a:ea typeface="ＭＳ Ｐゴシック" panose="020B0600070205080204" pitchFamily="34" charset="-128"/>
            </a:endParaRPr>
          </a:p>
        </p:txBody>
      </p:sp>
      <p:pic>
        <p:nvPicPr>
          <p:cNvPr id="50180" name="Picture 6" descr="rollei-juu">
            <a:extLst>
              <a:ext uri="{FF2B5EF4-FFF2-40B4-BE49-F238E27FC236}">
                <a16:creationId xmlns:a16="http://schemas.microsoft.com/office/drawing/2014/main" id="{8F82B00F-D6E5-4612-8FA0-FE58BE475F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8175" y="1601788"/>
            <a:ext cx="2214563" cy="512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cover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Otsikko 1">
            <a:extLst>
              <a:ext uri="{FF2B5EF4-FFF2-40B4-BE49-F238E27FC236}">
                <a16:creationId xmlns:a16="http://schemas.microsoft.com/office/drawing/2014/main" id="{41C9BE93-9B17-4C26-962C-690832763FA3}"/>
              </a:ext>
            </a:extLst>
          </p:cNvPr>
          <p:cNvSpPr>
            <a:spLocks noGrp="1" noChangeArrowheads="1"/>
          </p:cNvSpPr>
          <p:nvPr>
            <p:ph type="title"/>
          </p:nvPr>
        </p:nvSpPr>
        <p:spPr>
          <a:xfrm>
            <a:off x="330779" y="525534"/>
            <a:ext cx="7705725" cy="798512"/>
          </a:xfrm>
        </p:spPr>
        <p:txBody>
          <a:bodyPr/>
          <a:lstStyle/>
          <a:p>
            <a:r>
              <a:rPr lang="fi-FI" altLang="en-US" b="1" dirty="0">
                <a:ea typeface="ＭＳ Ｐゴシック" panose="020B0600070205080204" pitchFamily="34" charset="-128"/>
              </a:rPr>
              <a:t>Oikea vastaus: a ja b</a:t>
            </a:r>
            <a:br>
              <a:rPr lang="fi-FI" altLang="en-US" b="1" dirty="0">
                <a:ea typeface="ＭＳ Ｐゴシック" panose="020B0600070205080204" pitchFamily="34" charset="-128"/>
              </a:rPr>
            </a:br>
            <a:endParaRPr lang="fi-FI" altLang="en-US" dirty="0">
              <a:ea typeface="ＭＳ Ｐゴシック" panose="020B0600070205080204" pitchFamily="34" charset="-128"/>
            </a:endParaRPr>
          </a:p>
        </p:txBody>
      </p:sp>
      <p:sp>
        <p:nvSpPr>
          <p:cNvPr id="31747" name="Rectangle 3">
            <a:extLst>
              <a:ext uri="{FF2B5EF4-FFF2-40B4-BE49-F238E27FC236}">
                <a16:creationId xmlns:a16="http://schemas.microsoft.com/office/drawing/2014/main" id="{38CDD914-EADC-49C6-AD5A-7535C4FCF081}"/>
              </a:ext>
            </a:extLst>
          </p:cNvPr>
          <p:cNvSpPr>
            <a:spLocks noGrp="1" noChangeArrowheads="1"/>
          </p:cNvSpPr>
          <p:nvPr>
            <p:ph idx="1"/>
          </p:nvPr>
        </p:nvSpPr>
        <p:spPr>
          <a:xfrm>
            <a:off x="441619" y="1268627"/>
            <a:ext cx="9395114" cy="4857750"/>
          </a:xfrm>
        </p:spPr>
        <p:txBody>
          <a:bodyPr/>
          <a:lstStyle/>
          <a:p>
            <a:pPr eaLnBrk="1" hangingPunct="1">
              <a:spcBef>
                <a:spcPts val="0"/>
              </a:spcBef>
              <a:spcAft>
                <a:spcPts val="1800"/>
              </a:spcAft>
              <a:buClrTx/>
              <a:buFont typeface="Arial" panose="020B0604020202020204" pitchFamily="34" charset="0"/>
              <a:buChar char="•"/>
              <a:defRPr/>
            </a:pPr>
            <a:r>
              <a:rPr lang="fi-FI" altLang="en-US" sz="2400" dirty="0">
                <a:ea typeface="ＭＳ Ｐゴシック" pitchFamily="34" charset="-128"/>
              </a:rPr>
              <a:t>SPR:n päihdetyöhön ei tarvita ammatillista koulutusta vaan päihdetyö tarjoaa päihdeneuvoja-, varhaisen puuttumisen- sekä täydennyskoulutuksia.</a:t>
            </a:r>
          </a:p>
          <a:p>
            <a:pPr eaLnBrk="1" hangingPunct="1">
              <a:spcBef>
                <a:spcPts val="0"/>
              </a:spcBef>
              <a:spcAft>
                <a:spcPts val="1800"/>
              </a:spcAft>
              <a:buClrTx/>
              <a:buFont typeface="Arial" panose="020B0604020202020204" pitchFamily="34" charset="0"/>
              <a:buChar char="•"/>
              <a:defRPr/>
            </a:pPr>
            <a:r>
              <a:rPr lang="fi-FI" altLang="en-US" sz="2400" dirty="0">
                <a:ea typeface="ＭＳ Ｐゴシック" pitchFamily="34" charset="-128"/>
              </a:rPr>
              <a:t>Päihdetyö aloitettiin Punaisessa Ristissä vuonna 2000. </a:t>
            </a:r>
          </a:p>
          <a:p>
            <a:pPr marL="388620" indent="-388620" eaLnBrk="1" hangingPunct="1">
              <a:spcBef>
                <a:spcPts val="0"/>
              </a:spcBef>
              <a:spcAft>
                <a:spcPts val="1800"/>
              </a:spcAft>
              <a:buClrTx/>
              <a:buFont typeface="Arial" panose="020B0604020202020204" pitchFamily="34" charset="0"/>
              <a:buChar char="•"/>
              <a:defRPr/>
            </a:pPr>
            <a:r>
              <a:rPr lang="fi-FI" altLang="en-US" sz="2400" dirty="0">
                <a:ea typeface="ＭＳ Ｐゴシック"/>
              </a:rPr>
              <a:t>Päihdetyöhön kuuluu ehkäisevää työtä, ohjaavaa ja </a:t>
            </a:r>
            <a:r>
              <a:rPr lang="fi-FI" altLang="en-US" sz="2400">
                <a:ea typeface="ＭＳ Ｐゴシック"/>
              </a:rPr>
              <a:t>tukevaa päihdetyötä, festarityötä sekä erilaisia yhteistyöprojekteja.</a:t>
            </a:r>
          </a:p>
          <a:p>
            <a:pPr eaLnBrk="1" hangingPunct="1">
              <a:spcBef>
                <a:spcPts val="0"/>
              </a:spcBef>
              <a:spcAft>
                <a:spcPts val="1800"/>
              </a:spcAft>
              <a:buClrTx/>
              <a:buFont typeface="Arial" panose="020B0604020202020204" pitchFamily="34" charset="0"/>
              <a:buChar char="•"/>
              <a:defRPr/>
            </a:pPr>
            <a:r>
              <a:rPr lang="fi-FI" altLang="en-US" sz="2400" dirty="0">
                <a:ea typeface="ＭＳ Ｐゴシック" pitchFamily="34" charset="-128"/>
              </a:rPr>
              <a:t>Tavoite on herättää ihmiset näkemään päihteiden aiheuttamia haittoja ja tukea heitä tekemään terveyttä ja hyvinvointia edistäviä valintoja.</a:t>
            </a:r>
          </a:p>
          <a:p>
            <a:pPr eaLnBrk="1" hangingPunct="1">
              <a:spcBef>
                <a:spcPts val="0"/>
              </a:spcBef>
              <a:spcAft>
                <a:spcPts val="1800"/>
              </a:spcAft>
              <a:buClrTx/>
              <a:buFont typeface="Arial" panose="020B0604020202020204" pitchFamily="34" charset="0"/>
              <a:buChar char="•"/>
              <a:defRPr/>
            </a:pPr>
            <a:r>
              <a:rPr lang="fi-FI" altLang="en-US" sz="2400" dirty="0">
                <a:ea typeface="ＭＳ Ｐゴシック" pitchFamily="34" charset="-128"/>
              </a:rPr>
              <a:t>Päihdetyössä on mukana yli 1 000 vapaaehtoista.</a:t>
            </a:r>
          </a:p>
          <a:p>
            <a:pPr eaLnBrk="1" hangingPunct="1">
              <a:spcBef>
                <a:spcPts val="0"/>
              </a:spcBef>
              <a:spcAft>
                <a:spcPts val="1800"/>
              </a:spcAft>
              <a:buClrTx/>
              <a:buFont typeface="Arial" panose="020B0604020202020204" pitchFamily="34" charset="0"/>
              <a:buChar char="•"/>
              <a:defRPr/>
            </a:pPr>
            <a:r>
              <a:rPr lang="fi-FI" altLang="en-US" sz="2400" b="1" dirty="0">
                <a:ea typeface="ＭＳ Ｐゴシック" pitchFamily="34" charset="-128"/>
              </a:rPr>
              <a:t>Lisätietoja </a:t>
            </a:r>
            <a:r>
              <a:rPr lang="fi-FI" altLang="en-US" sz="2400" b="1" dirty="0" err="1">
                <a:ea typeface="ＭＳ Ｐゴシック" pitchFamily="34" charset="-128"/>
              </a:rPr>
              <a:t>www.punainenristi.fi/paihdetyo</a:t>
            </a:r>
            <a:endParaRPr lang="fi-FI" altLang="en-US" sz="2400" b="1" dirty="0">
              <a:ea typeface="ＭＳ Ｐゴシック" pitchFamily="34" charset="-128"/>
            </a:endParaRPr>
          </a:p>
        </p:txBody>
      </p:sp>
    </p:spTree>
  </p:cSld>
  <p:clrMapOvr>
    <a:masterClrMapping/>
  </p:clrMapOvr>
  <p:transition>
    <p:cover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C7CC8CD2-7F92-4AC7-92C6-A4B81A03D6DE}"/>
              </a:ext>
            </a:extLst>
          </p:cNvPr>
          <p:cNvSpPr>
            <a:spLocks noGrp="1" noChangeArrowheads="1"/>
          </p:cNvSpPr>
          <p:nvPr>
            <p:ph type="title"/>
          </p:nvPr>
        </p:nvSpPr>
        <p:spPr/>
        <p:txBody>
          <a:bodyPr/>
          <a:lstStyle/>
          <a:p>
            <a:endParaRPr lang="en-US" altLang="en-US">
              <a:ea typeface="ＭＳ Ｐゴシック" panose="020B0600070205080204" pitchFamily="34" charset="-128"/>
            </a:endParaRPr>
          </a:p>
        </p:txBody>
      </p:sp>
      <p:sp>
        <p:nvSpPr>
          <p:cNvPr id="53251" name="Rectangle 3">
            <a:extLst>
              <a:ext uri="{FF2B5EF4-FFF2-40B4-BE49-F238E27FC236}">
                <a16:creationId xmlns:a16="http://schemas.microsoft.com/office/drawing/2014/main" id="{E7FD2E9F-2F77-4A03-91D3-E99C6D84124D}"/>
              </a:ext>
            </a:extLst>
          </p:cNvPr>
          <p:cNvSpPr>
            <a:spLocks noGrp="1" noChangeArrowheads="1"/>
          </p:cNvSpPr>
          <p:nvPr>
            <p:ph type="body" idx="1"/>
          </p:nvPr>
        </p:nvSpPr>
        <p:spPr/>
        <p:txBody>
          <a:bodyPr/>
          <a:lstStyle/>
          <a:p>
            <a:r>
              <a:rPr lang="fi-FI" altLang="en-US">
                <a:ea typeface="ＭＳ Ｐゴシック" panose="020B0600070205080204" pitchFamily="34" charset="-128"/>
              </a:rPr>
              <a:t>Tarkistettuasi ja korjattuasi vastaukset, täytä yhteystietosi ja jätä osallistumispaperisi arvontalokeroon.</a:t>
            </a:r>
          </a:p>
          <a:p>
            <a:r>
              <a:rPr lang="fi-FI" altLang="en-US">
                <a:ea typeface="ＭＳ Ｐゴシック" panose="020B0600070205080204" pitchFamily="34" charset="-128"/>
              </a:rPr>
              <a:t>Tietoja käytetään vain arvontaan tai lisätietojen lähettämiseen, jos olet pyytänyt niitä.</a:t>
            </a:r>
          </a:p>
          <a:p>
            <a:endParaRPr lang="fi-FI" altLang="en-US">
              <a:ea typeface="ＭＳ Ｐゴシック" panose="020B0600070205080204" pitchFamily="34" charset="-128"/>
            </a:endParaRPr>
          </a:p>
          <a:p>
            <a:r>
              <a:rPr lang="fi-FI" altLang="en-US" b="1">
                <a:ea typeface="ＭＳ Ｐゴシック" panose="020B0600070205080204" pitchFamily="34" charset="-128"/>
              </a:rPr>
              <a:t>Kiitos osallistumisesta ja onnea arvontaan!</a:t>
            </a:r>
          </a:p>
        </p:txBody>
      </p:sp>
    </p:spTree>
  </p:cSld>
  <p:clrMapOvr>
    <a:masterClrMapping/>
  </p:clrMapOvr>
  <p:transition>
    <p:cover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8">
            <a:extLst>
              <a:ext uri="{FF2B5EF4-FFF2-40B4-BE49-F238E27FC236}">
                <a16:creationId xmlns:a16="http://schemas.microsoft.com/office/drawing/2014/main" id="{8E5C341C-1BD9-44F1-94C9-3D8D4242FC04}"/>
              </a:ext>
            </a:extLst>
          </p:cNvPr>
          <p:cNvSpPr>
            <a:spLocks noGrp="1" noChangeArrowheads="1"/>
          </p:cNvSpPr>
          <p:nvPr>
            <p:ph type="title"/>
          </p:nvPr>
        </p:nvSpPr>
        <p:spPr>
          <a:xfrm>
            <a:off x="286184" y="390237"/>
            <a:ext cx="8057716" cy="1457325"/>
          </a:xfrm>
        </p:spPr>
        <p:txBody>
          <a:bodyPr/>
          <a:lstStyle/>
          <a:p>
            <a:r>
              <a:rPr lang="fi-FI" altLang="en-US" b="1">
                <a:ea typeface="ＭＳ Ｐゴシック"/>
              </a:rPr>
              <a:t>1. </a:t>
            </a:r>
            <a:r>
              <a:rPr lang="fi-FI" altLang="en-US" sz="2800" b="1">
                <a:ea typeface="ＭＳ Ｐゴシック"/>
              </a:rPr>
              <a:t>Mikä kaavio kuvaa päivittäin nuuskaa käyttävien nuorten määrää? (2021)</a:t>
            </a:r>
            <a:endParaRPr lang="fi-FI" altLang="en-US" sz="2800" b="1" dirty="0">
              <a:ea typeface="ＭＳ Ｐゴシック"/>
            </a:endParaRPr>
          </a:p>
        </p:txBody>
      </p:sp>
      <p:sp>
        <p:nvSpPr>
          <p:cNvPr id="15363" name="Text Box 28">
            <a:extLst>
              <a:ext uri="{FF2B5EF4-FFF2-40B4-BE49-F238E27FC236}">
                <a16:creationId xmlns:a16="http://schemas.microsoft.com/office/drawing/2014/main" id="{DADDCF1E-5E44-4E6B-98EC-64609F856AA8}"/>
              </a:ext>
            </a:extLst>
          </p:cNvPr>
          <p:cNvSpPr txBox="1">
            <a:spLocks noChangeArrowheads="1"/>
          </p:cNvSpPr>
          <p:nvPr/>
        </p:nvSpPr>
        <p:spPr bwMode="auto">
          <a:xfrm>
            <a:off x="286726" y="1884503"/>
            <a:ext cx="519112"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08" tIns="45704" rIns="91408" bIns="45704">
            <a:spAutoFit/>
          </a:bodyPr>
          <a:lstStyle>
            <a:lvl1pPr defTabSz="957263">
              <a:spcBef>
                <a:spcPct val="20000"/>
              </a:spcBef>
              <a:buClr>
                <a:schemeClr val="accent2"/>
              </a:buClr>
              <a:buFont typeface="Times" panose="02020603050405020304" pitchFamily="18" charset="0"/>
              <a:buChar char="•"/>
              <a:defRPr sz="2800">
                <a:solidFill>
                  <a:schemeClr val="tx1"/>
                </a:solidFill>
                <a:latin typeface="Verdana" panose="020B0604030504040204" pitchFamily="34" charset="0"/>
                <a:ea typeface="ＭＳ Ｐゴシック" panose="020B0600070205080204" pitchFamily="34" charset="-128"/>
              </a:defRPr>
            </a:lvl1pPr>
            <a:lvl2pPr marL="742950" indent="-285750" defTabSz="957263">
              <a:spcBef>
                <a:spcPct val="20000"/>
              </a:spcBef>
              <a:buClr>
                <a:schemeClr val="accent2"/>
              </a:buClr>
              <a:buFont typeface="Times" panose="02020603050405020304" pitchFamily="18" charset="0"/>
              <a:buChar char="•"/>
              <a:defRPr sz="2400">
                <a:solidFill>
                  <a:schemeClr val="tx1"/>
                </a:solidFill>
                <a:latin typeface="Verdana" panose="020B0604030504040204" pitchFamily="34" charset="0"/>
                <a:ea typeface="ＭＳ Ｐゴシック" panose="020B0600070205080204" pitchFamily="34" charset="-128"/>
              </a:defRPr>
            </a:lvl2pPr>
            <a:lvl3pPr marL="1143000" indent="-228600" defTabSz="957263">
              <a:spcBef>
                <a:spcPct val="20000"/>
              </a:spcBef>
              <a:buClr>
                <a:schemeClr val="accent2"/>
              </a:buClr>
              <a:buFont typeface="Times" panose="02020603050405020304" pitchFamily="18" charset="0"/>
              <a:buChar char="•"/>
              <a:defRPr sz="2000">
                <a:solidFill>
                  <a:schemeClr val="tx1"/>
                </a:solidFill>
                <a:latin typeface="Verdana" panose="020B0604030504040204" pitchFamily="34" charset="0"/>
                <a:ea typeface="ＭＳ Ｐゴシック" panose="020B0600070205080204" pitchFamily="34" charset="-128"/>
              </a:defRPr>
            </a:lvl3pPr>
            <a:lvl4pPr marL="1600200" indent="-228600" defTabSz="957263">
              <a:spcBef>
                <a:spcPct val="20000"/>
              </a:spcBef>
              <a:buClr>
                <a:schemeClr val="accent2"/>
              </a:buClr>
              <a:buFont typeface="Times" panose="02020603050405020304" pitchFamily="18" charset="0"/>
              <a:buChar char="•"/>
              <a:defRPr sz="1600">
                <a:solidFill>
                  <a:schemeClr val="tx1"/>
                </a:solidFill>
                <a:latin typeface="Verdana" panose="020B0604030504040204" pitchFamily="34" charset="0"/>
                <a:ea typeface="ＭＳ Ｐゴシック" panose="020B0600070205080204" pitchFamily="34" charset="-128"/>
              </a:defRPr>
            </a:lvl4pPr>
            <a:lvl5pPr marL="2057400" indent="-228600" defTabSz="957263">
              <a:spcBef>
                <a:spcPct val="20000"/>
              </a:spcBef>
              <a:buClr>
                <a:schemeClr val="accent2"/>
              </a:buClr>
              <a:buFont typeface="Times" panose="02020603050405020304" pitchFamily="18" charset="0"/>
              <a:buChar char="•"/>
              <a:defRPr sz="1200">
                <a:solidFill>
                  <a:schemeClr val="tx1"/>
                </a:solidFill>
                <a:latin typeface="Verdana" panose="020B0604030504040204" pitchFamily="34" charset="0"/>
                <a:ea typeface="ＭＳ Ｐゴシック" panose="020B0600070205080204" pitchFamily="34" charset="-128"/>
              </a:defRPr>
            </a:lvl5pPr>
            <a:lvl6pPr marL="2514600" indent="-228600" defTabSz="957263"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ea typeface="ＭＳ Ｐゴシック" panose="020B0600070205080204" pitchFamily="34" charset="-128"/>
              </a:defRPr>
            </a:lvl6pPr>
            <a:lvl7pPr marL="2971800" indent="-228600" defTabSz="957263"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ea typeface="ＭＳ Ｐゴシック" panose="020B0600070205080204" pitchFamily="34" charset="-128"/>
              </a:defRPr>
            </a:lvl7pPr>
            <a:lvl8pPr marL="3429000" indent="-228600" defTabSz="957263"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ea typeface="ＭＳ Ｐゴシック" panose="020B0600070205080204" pitchFamily="34" charset="-128"/>
              </a:defRPr>
            </a:lvl8pPr>
            <a:lvl9pPr marL="3886200" indent="-228600" defTabSz="957263"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ea typeface="ＭＳ Ｐゴシック" panose="020B0600070205080204" pitchFamily="34" charset="-128"/>
              </a:defRPr>
            </a:lvl9pPr>
          </a:lstStyle>
          <a:p>
            <a:pPr eaLnBrk="1" hangingPunct="1">
              <a:spcBef>
                <a:spcPct val="0"/>
              </a:spcBef>
              <a:buClrTx/>
              <a:buFontTx/>
              <a:buNone/>
            </a:pPr>
            <a:r>
              <a:rPr lang="fi-FI" altLang="en-US" sz="2500" dirty="0"/>
              <a:t>a)</a:t>
            </a:r>
          </a:p>
        </p:txBody>
      </p:sp>
      <p:sp>
        <p:nvSpPr>
          <p:cNvPr id="15364" name="Text Box 29">
            <a:extLst>
              <a:ext uri="{FF2B5EF4-FFF2-40B4-BE49-F238E27FC236}">
                <a16:creationId xmlns:a16="http://schemas.microsoft.com/office/drawing/2014/main" id="{2EF8630A-FC6C-4FFB-BB5A-5DB1CF9A5E7A}"/>
              </a:ext>
            </a:extLst>
          </p:cNvPr>
          <p:cNvSpPr txBox="1">
            <a:spLocks noChangeArrowheads="1"/>
          </p:cNvSpPr>
          <p:nvPr/>
        </p:nvSpPr>
        <p:spPr bwMode="auto">
          <a:xfrm>
            <a:off x="3781049" y="1884502"/>
            <a:ext cx="527050"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08" tIns="45704" rIns="91408" bIns="45704">
            <a:spAutoFit/>
          </a:bodyPr>
          <a:lstStyle>
            <a:lvl1pPr defTabSz="957263">
              <a:spcBef>
                <a:spcPct val="20000"/>
              </a:spcBef>
              <a:buClr>
                <a:schemeClr val="accent2"/>
              </a:buClr>
              <a:buFont typeface="Times" panose="02020603050405020304" pitchFamily="18" charset="0"/>
              <a:buChar char="•"/>
              <a:defRPr sz="2800">
                <a:solidFill>
                  <a:schemeClr val="tx1"/>
                </a:solidFill>
                <a:latin typeface="Verdana" panose="020B0604030504040204" pitchFamily="34" charset="0"/>
                <a:ea typeface="ＭＳ Ｐゴシック" panose="020B0600070205080204" pitchFamily="34" charset="-128"/>
              </a:defRPr>
            </a:lvl1pPr>
            <a:lvl2pPr marL="742950" indent="-285750" defTabSz="957263">
              <a:spcBef>
                <a:spcPct val="20000"/>
              </a:spcBef>
              <a:buClr>
                <a:schemeClr val="accent2"/>
              </a:buClr>
              <a:buFont typeface="Times" panose="02020603050405020304" pitchFamily="18" charset="0"/>
              <a:buChar char="•"/>
              <a:defRPr sz="2400">
                <a:solidFill>
                  <a:schemeClr val="tx1"/>
                </a:solidFill>
                <a:latin typeface="Verdana" panose="020B0604030504040204" pitchFamily="34" charset="0"/>
                <a:ea typeface="ＭＳ Ｐゴシック" panose="020B0600070205080204" pitchFamily="34" charset="-128"/>
              </a:defRPr>
            </a:lvl2pPr>
            <a:lvl3pPr marL="1143000" indent="-228600" defTabSz="957263">
              <a:spcBef>
                <a:spcPct val="20000"/>
              </a:spcBef>
              <a:buClr>
                <a:schemeClr val="accent2"/>
              </a:buClr>
              <a:buFont typeface="Times" panose="02020603050405020304" pitchFamily="18" charset="0"/>
              <a:buChar char="•"/>
              <a:defRPr sz="2000">
                <a:solidFill>
                  <a:schemeClr val="tx1"/>
                </a:solidFill>
                <a:latin typeface="Verdana" panose="020B0604030504040204" pitchFamily="34" charset="0"/>
                <a:ea typeface="ＭＳ Ｐゴシック" panose="020B0600070205080204" pitchFamily="34" charset="-128"/>
              </a:defRPr>
            </a:lvl3pPr>
            <a:lvl4pPr marL="1600200" indent="-228600" defTabSz="957263">
              <a:spcBef>
                <a:spcPct val="20000"/>
              </a:spcBef>
              <a:buClr>
                <a:schemeClr val="accent2"/>
              </a:buClr>
              <a:buFont typeface="Times" panose="02020603050405020304" pitchFamily="18" charset="0"/>
              <a:buChar char="•"/>
              <a:defRPr sz="1600">
                <a:solidFill>
                  <a:schemeClr val="tx1"/>
                </a:solidFill>
                <a:latin typeface="Verdana" panose="020B0604030504040204" pitchFamily="34" charset="0"/>
                <a:ea typeface="ＭＳ Ｐゴシック" panose="020B0600070205080204" pitchFamily="34" charset="-128"/>
              </a:defRPr>
            </a:lvl4pPr>
            <a:lvl5pPr marL="2057400" indent="-228600" defTabSz="957263">
              <a:spcBef>
                <a:spcPct val="20000"/>
              </a:spcBef>
              <a:buClr>
                <a:schemeClr val="accent2"/>
              </a:buClr>
              <a:buFont typeface="Times" panose="02020603050405020304" pitchFamily="18" charset="0"/>
              <a:buChar char="•"/>
              <a:defRPr sz="1200">
                <a:solidFill>
                  <a:schemeClr val="tx1"/>
                </a:solidFill>
                <a:latin typeface="Verdana" panose="020B0604030504040204" pitchFamily="34" charset="0"/>
                <a:ea typeface="ＭＳ Ｐゴシック" panose="020B0600070205080204" pitchFamily="34" charset="-128"/>
              </a:defRPr>
            </a:lvl5pPr>
            <a:lvl6pPr marL="2514600" indent="-228600" defTabSz="957263"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ea typeface="ＭＳ Ｐゴシック" panose="020B0600070205080204" pitchFamily="34" charset="-128"/>
              </a:defRPr>
            </a:lvl6pPr>
            <a:lvl7pPr marL="2971800" indent="-228600" defTabSz="957263"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ea typeface="ＭＳ Ｐゴシック" panose="020B0600070205080204" pitchFamily="34" charset="-128"/>
              </a:defRPr>
            </a:lvl7pPr>
            <a:lvl8pPr marL="3429000" indent="-228600" defTabSz="957263"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ea typeface="ＭＳ Ｐゴシック" panose="020B0600070205080204" pitchFamily="34" charset="-128"/>
              </a:defRPr>
            </a:lvl8pPr>
            <a:lvl9pPr marL="3886200" indent="-228600" defTabSz="957263"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ea typeface="ＭＳ Ｐゴシック" panose="020B0600070205080204" pitchFamily="34" charset="-128"/>
              </a:defRPr>
            </a:lvl9pPr>
          </a:lstStyle>
          <a:p>
            <a:pPr eaLnBrk="1" hangingPunct="1">
              <a:spcBef>
                <a:spcPct val="0"/>
              </a:spcBef>
              <a:buClrTx/>
              <a:buFontTx/>
              <a:buNone/>
            </a:pPr>
            <a:r>
              <a:rPr lang="fi-FI" altLang="en-US" sz="2500" dirty="0"/>
              <a:t>b)</a:t>
            </a:r>
          </a:p>
        </p:txBody>
      </p:sp>
      <p:sp>
        <p:nvSpPr>
          <p:cNvPr id="15365" name="Text Box 30">
            <a:extLst>
              <a:ext uri="{FF2B5EF4-FFF2-40B4-BE49-F238E27FC236}">
                <a16:creationId xmlns:a16="http://schemas.microsoft.com/office/drawing/2014/main" id="{58CDA0D7-7D19-4B0A-AE9F-799F1A1310C4}"/>
              </a:ext>
            </a:extLst>
          </p:cNvPr>
          <p:cNvSpPr txBox="1">
            <a:spLocks noChangeArrowheads="1"/>
          </p:cNvSpPr>
          <p:nvPr/>
        </p:nvSpPr>
        <p:spPr bwMode="auto">
          <a:xfrm>
            <a:off x="7227503" y="1884503"/>
            <a:ext cx="493713"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08" tIns="45704" rIns="91408" bIns="45704">
            <a:spAutoFit/>
          </a:bodyPr>
          <a:lstStyle>
            <a:lvl1pPr defTabSz="957263">
              <a:spcBef>
                <a:spcPct val="20000"/>
              </a:spcBef>
              <a:buClr>
                <a:schemeClr val="accent2"/>
              </a:buClr>
              <a:buFont typeface="Times" panose="02020603050405020304" pitchFamily="18" charset="0"/>
              <a:buChar char="•"/>
              <a:defRPr sz="2800">
                <a:solidFill>
                  <a:schemeClr val="tx1"/>
                </a:solidFill>
                <a:latin typeface="Verdana" panose="020B0604030504040204" pitchFamily="34" charset="0"/>
                <a:ea typeface="ＭＳ Ｐゴシック" panose="020B0600070205080204" pitchFamily="34" charset="-128"/>
              </a:defRPr>
            </a:lvl1pPr>
            <a:lvl2pPr marL="742950" indent="-285750" defTabSz="957263">
              <a:spcBef>
                <a:spcPct val="20000"/>
              </a:spcBef>
              <a:buClr>
                <a:schemeClr val="accent2"/>
              </a:buClr>
              <a:buFont typeface="Times" panose="02020603050405020304" pitchFamily="18" charset="0"/>
              <a:buChar char="•"/>
              <a:defRPr sz="2400">
                <a:solidFill>
                  <a:schemeClr val="tx1"/>
                </a:solidFill>
                <a:latin typeface="Verdana" panose="020B0604030504040204" pitchFamily="34" charset="0"/>
                <a:ea typeface="ＭＳ Ｐゴシック" panose="020B0600070205080204" pitchFamily="34" charset="-128"/>
              </a:defRPr>
            </a:lvl2pPr>
            <a:lvl3pPr marL="1143000" indent="-228600" defTabSz="957263">
              <a:spcBef>
                <a:spcPct val="20000"/>
              </a:spcBef>
              <a:buClr>
                <a:schemeClr val="accent2"/>
              </a:buClr>
              <a:buFont typeface="Times" panose="02020603050405020304" pitchFamily="18" charset="0"/>
              <a:buChar char="•"/>
              <a:defRPr sz="2000">
                <a:solidFill>
                  <a:schemeClr val="tx1"/>
                </a:solidFill>
                <a:latin typeface="Verdana" panose="020B0604030504040204" pitchFamily="34" charset="0"/>
                <a:ea typeface="ＭＳ Ｐゴシック" panose="020B0600070205080204" pitchFamily="34" charset="-128"/>
              </a:defRPr>
            </a:lvl3pPr>
            <a:lvl4pPr marL="1600200" indent="-228600" defTabSz="957263">
              <a:spcBef>
                <a:spcPct val="20000"/>
              </a:spcBef>
              <a:buClr>
                <a:schemeClr val="accent2"/>
              </a:buClr>
              <a:buFont typeface="Times" panose="02020603050405020304" pitchFamily="18" charset="0"/>
              <a:buChar char="•"/>
              <a:defRPr sz="1600">
                <a:solidFill>
                  <a:schemeClr val="tx1"/>
                </a:solidFill>
                <a:latin typeface="Verdana" panose="020B0604030504040204" pitchFamily="34" charset="0"/>
                <a:ea typeface="ＭＳ Ｐゴシック" panose="020B0600070205080204" pitchFamily="34" charset="-128"/>
              </a:defRPr>
            </a:lvl4pPr>
            <a:lvl5pPr marL="2057400" indent="-228600" defTabSz="957263">
              <a:spcBef>
                <a:spcPct val="20000"/>
              </a:spcBef>
              <a:buClr>
                <a:schemeClr val="accent2"/>
              </a:buClr>
              <a:buFont typeface="Times" panose="02020603050405020304" pitchFamily="18" charset="0"/>
              <a:buChar char="•"/>
              <a:defRPr sz="1200">
                <a:solidFill>
                  <a:schemeClr val="tx1"/>
                </a:solidFill>
                <a:latin typeface="Verdana" panose="020B0604030504040204" pitchFamily="34" charset="0"/>
                <a:ea typeface="ＭＳ Ｐゴシック" panose="020B0600070205080204" pitchFamily="34" charset="-128"/>
              </a:defRPr>
            </a:lvl5pPr>
            <a:lvl6pPr marL="2514600" indent="-228600" defTabSz="957263"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ea typeface="ＭＳ Ｐゴシック" panose="020B0600070205080204" pitchFamily="34" charset="-128"/>
              </a:defRPr>
            </a:lvl6pPr>
            <a:lvl7pPr marL="2971800" indent="-228600" defTabSz="957263"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ea typeface="ＭＳ Ｐゴシック" panose="020B0600070205080204" pitchFamily="34" charset="-128"/>
              </a:defRPr>
            </a:lvl7pPr>
            <a:lvl8pPr marL="3429000" indent="-228600" defTabSz="957263"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ea typeface="ＭＳ Ｐゴシック" panose="020B0600070205080204" pitchFamily="34" charset="-128"/>
              </a:defRPr>
            </a:lvl8pPr>
            <a:lvl9pPr marL="3886200" indent="-228600" defTabSz="957263"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ea typeface="ＭＳ Ｐゴシック" panose="020B0600070205080204" pitchFamily="34" charset="-128"/>
              </a:defRPr>
            </a:lvl9pPr>
          </a:lstStyle>
          <a:p>
            <a:pPr eaLnBrk="1" hangingPunct="1">
              <a:spcBef>
                <a:spcPct val="0"/>
              </a:spcBef>
              <a:buClrTx/>
              <a:buFontTx/>
              <a:buNone/>
            </a:pPr>
            <a:r>
              <a:rPr lang="fi-FI" altLang="en-US" sz="2500" dirty="0"/>
              <a:t>c)</a:t>
            </a:r>
          </a:p>
        </p:txBody>
      </p:sp>
      <p:pic>
        <p:nvPicPr>
          <p:cNvPr id="5" name="Picture 5">
            <a:extLst>
              <a:ext uri="{FF2B5EF4-FFF2-40B4-BE49-F238E27FC236}">
                <a16:creationId xmlns:a16="http://schemas.microsoft.com/office/drawing/2014/main" id="{1976FA87-2284-4574-9180-526ECE441ABD}"/>
              </a:ext>
            </a:extLst>
          </p:cNvPr>
          <p:cNvPicPr>
            <a:picLocks noChangeAspect="1"/>
          </p:cNvPicPr>
          <p:nvPr/>
        </p:nvPicPr>
        <p:blipFill>
          <a:blip r:embed="rId3"/>
          <a:stretch>
            <a:fillRect/>
          </a:stretch>
        </p:blipFill>
        <p:spPr>
          <a:xfrm>
            <a:off x="3782118" y="2501628"/>
            <a:ext cx="3353535" cy="4029949"/>
          </a:xfrm>
          <a:prstGeom prst="rect">
            <a:avLst/>
          </a:prstGeom>
        </p:spPr>
      </p:pic>
      <p:pic>
        <p:nvPicPr>
          <p:cNvPr id="6" name="Picture 6">
            <a:extLst>
              <a:ext uri="{FF2B5EF4-FFF2-40B4-BE49-F238E27FC236}">
                <a16:creationId xmlns:a16="http://schemas.microsoft.com/office/drawing/2014/main" id="{2E6C92F9-8420-404E-8A68-9AC7747CEF28}"/>
              </a:ext>
            </a:extLst>
          </p:cNvPr>
          <p:cNvPicPr>
            <a:picLocks noChangeAspect="1"/>
          </p:cNvPicPr>
          <p:nvPr/>
        </p:nvPicPr>
        <p:blipFill>
          <a:blip r:embed="rId4"/>
          <a:stretch>
            <a:fillRect/>
          </a:stretch>
        </p:blipFill>
        <p:spPr>
          <a:xfrm>
            <a:off x="283698" y="2504390"/>
            <a:ext cx="3421518" cy="4036058"/>
          </a:xfrm>
          <a:prstGeom prst="rect">
            <a:avLst/>
          </a:prstGeom>
        </p:spPr>
      </p:pic>
      <p:pic>
        <p:nvPicPr>
          <p:cNvPr id="7" name="Picture 7">
            <a:extLst>
              <a:ext uri="{FF2B5EF4-FFF2-40B4-BE49-F238E27FC236}">
                <a16:creationId xmlns:a16="http://schemas.microsoft.com/office/drawing/2014/main" id="{6FA737BE-C596-4C0F-BDC5-A46666D61C0A}"/>
              </a:ext>
            </a:extLst>
          </p:cNvPr>
          <p:cNvPicPr>
            <a:picLocks noChangeAspect="1"/>
          </p:cNvPicPr>
          <p:nvPr/>
        </p:nvPicPr>
        <p:blipFill>
          <a:blip r:embed="rId5"/>
          <a:stretch>
            <a:fillRect/>
          </a:stretch>
        </p:blipFill>
        <p:spPr>
          <a:xfrm>
            <a:off x="7233035" y="2497458"/>
            <a:ext cx="3172639" cy="4038095"/>
          </a:xfrm>
          <a:prstGeom prst="rect">
            <a:avLst/>
          </a:prstGeom>
        </p:spPr>
      </p:pic>
    </p:spTree>
    <p:extLst>
      <p:ext uri="{BB962C8B-B14F-4D97-AF65-F5344CB8AC3E}">
        <p14:creationId xmlns:p14="http://schemas.microsoft.com/office/powerpoint/2010/main" val="2479930157"/>
      </p:ext>
    </p:extLst>
  </p:cSld>
  <p:clrMapOvr>
    <a:masterClrMapping/>
  </p:clrMapOvr>
  <p:transition>
    <p:cover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CACE8D07-03C1-49CA-845C-AF2BDD0FDA1C}"/>
              </a:ext>
            </a:extLst>
          </p:cNvPr>
          <p:cNvSpPr>
            <a:spLocks noGrp="1" noChangeArrowheads="1"/>
          </p:cNvSpPr>
          <p:nvPr>
            <p:ph type="title"/>
          </p:nvPr>
        </p:nvSpPr>
        <p:spPr>
          <a:xfrm>
            <a:off x="353875" y="1154203"/>
            <a:ext cx="7705725" cy="448395"/>
          </a:xfrm>
        </p:spPr>
        <p:txBody>
          <a:bodyPr/>
          <a:lstStyle/>
          <a:p>
            <a:pPr eaLnBrk="1" hangingPunct="1"/>
            <a:r>
              <a:rPr lang="fi-FI" altLang="en-US" b="1" dirty="0">
                <a:ea typeface="ＭＳ Ｐゴシック" panose="020B0600070205080204" pitchFamily="34" charset="-128"/>
              </a:rPr>
              <a:t>Oikea vastaus: b</a:t>
            </a:r>
            <a:br>
              <a:rPr lang="fi-FI" altLang="en-US" b="1" dirty="0">
                <a:ea typeface="ＭＳ Ｐゴシック" panose="020B0600070205080204" pitchFamily="34" charset="-128"/>
              </a:rPr>
            </a:br>
            <a:endParaRPr lang="fi-FI" altLang="en-US" dirty="0">
              <a:ea typeface="ＭＳ Ｐゴシック" panose="020B0600070205080204" pitchFamily="34" charset="-128"/>
            </a:endParaRPr>
          </a:p>
        </p:txBody>
      </p:sp>
      <p:sp>
        <p:nvSpPr>
          <p:cNvPr id="17411" name="Rectangle 3">
            <a:extLst>
              <a:ext uri="{FF2B5EF4-FFF2-40B4-BE49-F238E27FC236}">
                <a16:creationId xmlns:a16="http://schemas.microsoft.com/office/drawing/2014/main" id="{065E071F-A731-4A71-83C0-1E7FB0AB9B01}"/>
              </a:ext>
            </a:extLst>
          </p:cNvPr>
          <p:cNvSpPr>
            <a:spLocks noGrp="1" noChangeArrowheads="1"/>
          </p:cNvSpPr>
          <p:nvPr>
            <p:ph type="body" idx="1"/>
          </p:nvPr>
        </p:nvSpPr>
        <p:spPr>
          <a:xfrm>
            <a:off x="509588" y="1376363"/>
            <a:ext cx="9680575" cy="5280025"/>
          </a:xfrm>
        </p:spPr>
        <p:txBody>
          <a:bodyPr/>
          <a:lstStyle/>
          <a:p>
            <a:pPr eaLnBrk="1" hangingPunct="1">
              <a:lnSpc>
                <a:spcPct val="90000"/>
              </a:lnSpc>
              <a:defRPr/>
            </a:pPr>
            <a:endParaRPr lang="fi-FI" altLang="en-US" dirty="0">
              <a:ea typeface="ＭＳ Ｐゴシック" panose="020B0600070205080204" pitchFamily="34" charset="-128"/>
            </a:endParaRPr>
          </a:p>
          <a:p>
            <a:pPr eaLnBrk="1" hangingPunct="1">
              <a:lnSpc>
                <a:spcPct val="90000"/>
              </a:lnSpc>
              <a:buFont typeface="Times" panose="02020603050405020304" pitchFamily="18" charset="0"/>
              <a:buNone/>
              <a:defRPr/>
            </a:pPr>
            <a:endParaRPr lang="fi-FI" altLang="en-US" dirty="0">
              <a:ea typeface="ＭＳ Ｐゴシック" panose="020B0600070205080204" pitchFamily="34" charset="-128"/>
            </a:endParaRPr>
          </a:p>
        </p:txBody>
      </p:sp>
      <p:sp>
        <p:nvSpPr>
          <p:cNvPr id="2" name="Rectangle 1">
            <a:extLst>
              <a:ext uri="{FF2B5EF4-FFF2-40B4-BE49-F238E27FC236}">
                <a16:creationId xmlns:a16="http://schemas.microsoft.com/office/drawing/2014/main" id="{29FA5558-01E0-4F76-A153-B7365426CEA4}"/>
              </a:ext>
            </a:extLst>
          </p:cNvPr>
          <p:cNvSpPr/>
          <p:nvPr/>
        </p:nvSpPr>
        <p:spPr>
          <a:xfrm>
            <a:off x="-3066" y="2198728"/>
            <a:ext cx="10354140" cy="4462760"/>
          </a:xfrm>
          <a:prstGeom prst="rect">
            <a:avLst/>
          </a:prstGeom>
        </p:spPr>
        <p:txBody>
          <a:bodyPr wrap="square" lIns="91440" tIns="45720" rIns="91440" bIns="45720" anchor="t">
            <a:spAutoFit/>
          </a:bodyPr>
          <a:lstStyle/>
          <a:p>
            <a:pPr marL="800100" lvl="1" indent="-342900">
              <a:spcBef>
                <a:spcPts val="2400"/>
              </a:spcBef>
              <a:buFont typeface="Arial" panose="020B0604020202020204" pitchFamily="34" charset="0"/>
              <a:buChar char="•"/>
            </a:pPr>
            <a:r>
              <a:rPr lang="fi-FI" sz="2400">
                <a:latin typeface="+mj-lt"/>
                <a:ea typeface="ＭＳ Ｐゴシック"/>
              </a:rPr>
              <a:t>THL:n teettämän kouluterveyskyselyn (2021) mukaan jopa 12,1 % ammatillisen oppilaitoksen opiskelijoista käyttävät nuuskaa päivittäin. </a:t>
            </a:r>
            <a:endParaRPr lang="fi-FI" sz="2400" dirty="0">
              <a:latin typeface="+mj-lt"/>
              <a:ea typeface="ＭＳ Ｐゴシック"/>
            </a:endParaRPr>
          </a:p>
          <a:p>
            <a:pPr lvl="1">
              <a:spcBef>
                <a:spcPts val="2400"/>
              </a:spcBef>
            </a:pPr>
            <a:endParaRPr lang="fi-FI" sz="2400" dirty="0">
              <a:latin typeface="+mj-lt"/>
              <a:ea typeface="ＭＳ Ｐゴシック"/>
            </a:endParaRPr>
          </a:p>
          <a:p>
            <a:pPr marL="800100" lvl="1" indent="-342900">
              <a:buFont typeface="Arial" panose="020B0604020202020204" pitchFamily="34" charset="0"/>
              <a:buChar char="•"/>
            </a:pPr>
            <a:r>
              <a:rPr lang="fi-FI" sz="2400">
                <a:latin typeface="+mj-lt"/>
                <a:ea typeface="ＭＳ Ｐゴシック"/>
              </a:rPr>
              <a:t>Lukion 1. ja 2. vuoden opiskelijoista nuuskaa käyttävät päivittäin vain 2,6 %, kun taas peruskoulun 8. ja 9. luokkalaisista 3,8 % käyttävät päivittäin nuuskaa.</a:t>
            </a:r>
            <a:endParaRPr lang="fi-FI" sz="2400" dirty="0">
              <a:latin typeface="+mj-lt"/>
            </a:endParaRPr>
          </a:p>
          <a:p>
            <a:pPr lvl="1"/>
            <a:endParaRPr lang="fi-FI" sz="2400" dirty="0">
              <a:latin typeface="Verdana"/>
              <a:ea typeface="ＭＳ Ｐゴシック"/>
            </a:endParaRPr>
          </a:p>
          <a:p>
            <a:pPr lvl="1"/>
            <a:endParaRPr lang="fi-FI" sz="2400" dirty="0">
              <a:latin typeface="Verdana"/>
              <a:ea typeface="ＭＳ Ｐゴシック"/>
            </a:endParaRPr>
          </a:p>
          <a:p>
            <a:pPr marL="800100" lvl="1" indent="-342900">
              <a:buFont typeface="Arial" panose="020B0604020202020204" pitchFamily="34" charset="0"/>
              <a:buChar char="•"/>
            </a:pPr>
            <a:r>
              <a:rPr lang="fi-FI" sz="2400">
                <a:latin typeface="Verdana"/>
                <a:ea typeface="ＭＳ Ｐゴシック"/>
              </a:rPr>
              <a:t>Nuuskan käyttö pojilla on selkeästi yleisempää kuin tytöillä</a:t>
            </a:r>
            <a:endParaRPr lang="fi-FI" sz="2400" dirty="0">
              <a:latin typeface="Verdana"/>
            </a:endParaRPr>
          </a:p>
          <a:p>
            <a:pPr marL="342900" indent="-342900">
              <a:buFont typeface="Arial" panose="020B0604020202020204" pitchFamily="34" charset="0"/>
              <a:buChar char="•"/>
            </a:pPr>
            <a:endParaRPr lang="fi-FI" sz="2400" dirty="0">
              <a:cs typeface="Times New Roman" panose="02020603050405020304" pitchFamily="18" charset="0"/>
            </a:endParaRPr>
          </a:p>
        </p:txBody>
      </p:sp>
    </p:spTree>
    <p:extLst>
      <p:ext uri="{BB962C8B-B14F-4D97-AF65-F5344CB8AC3E}">
        <p14:creationId xmlns:p14="http://schemas.microsoft.com/office/powerpoint/2010/main" val="4237389905"/>
      </p:ext>
    </p:extLst>
  </p:cSld>
  <p:clrMapOvr>
    <a:masterClrMapping/>
  </p:clrMapOvr>
  <p:transition>
    <p:cover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3FC288ED-816F-4FFB-B9E8-6E40710AB8A6}"/>
              </a:ext>
            </a:extLst>
          </p:cNvPr>
          <p:cNvSpPr>
            <a:spLocks noGrp="1" noChangeArrowheads="1"/>
          </p:cNvSpPr>
          <p:nvPr>
            <p:ph type="title"/>
          </p:nvPr>
        </p:nvSpPr>
        <p:spPr>
          <a:xfrm>
            <a:off x="409309" y="1049035"/>
            <a:ext cx="8799367" cy="1676400"/>
          </a:xfrm>
        </p:spPr>
        <p:txBody>
          <a:bodyPr/>
          <a:lstStyle/>
          <a:p>
            <a:pPr eaLnBrk="1" hangingPunct="1"/>
            <a:r>
              <a:rPr lang="fi-FI" altLang="en-US" sz="2800" b="1">
                <a:ea typeface="ＭＳ Ｐゴシック"/>
              </a:rPr>
              <a:t>2. Mikä/mitkä väittämistä ovat oikein?</a:t>
            </a:r>
            <a:br>
              <a:rPr lang="fi-FI" altLang="en-US" sz="2800" b="1" dirty="0"/>
            </a:br>
            <a:br>
              <a:rPr lang="fi-FI" altLang="en-US" sz="2800" b="1" dirty="0"/>
            </a:br>
            <a:r>
              <a:rPr lang="fi-FI" altLang="en-US" sz="2400" b="1">
                <a:ea typeface="ＭＳ Ｐゴシック"/>
              </a:rPr>
              <a:t>Nuuskan käyttö urheillessa…</a:t>
            </a:r>
            <a:br>
              <a:rPr lang="fi-FI" altLang="en-US" sz="2800" b="1" dirty="0"/>
            </a:br>
            <a:endParaRPr lang="fi-FI" altLang="en-US" sz="2800" b="1" dirty="0"/>
          </a:p>
        </p:txBody>
      </p:sp>
      <p:sp>
        <p:nvSpPr>
          <p:cNvPr id="13315" name="Rectangle 3">
            <a:extLst>
              <a:ext uri="{FF2B5EF4-FFF2-40B4-BE49-F238E27FC236}">
                <a16:creationId xmlns:a16="http://schemas.microsoft.com/office/drawing/2014/main" id="{52723489-A3AE-4C75-B1A4-3810A1C71EB8}"/>
              </a:ext>
            </a:extLst>
          </p:cNvPr>
          <p:cNvSpPr>
            <a:spLocks noGrp="1" noChangeArrowheads="1"/>
          </p:cNvSpPr>
          <p:nvPr>
            <p:ph type="body" idx="1"/>
          </p:nvPr>
        </p:nvSpPr>
        <p:spPr>
          <a:xfrm>
            <a:off x="506412" y="2641600"/>
            <a:ext cx="9680575" cy="3797300"/>
          </a:xfrm>
        </p:spPr>
        <p:txBody>
          <a:bodyPr/>
          <a:lstStyle/>
          <a:p>
            <a:pPr eaLnBrk="1" hangingPunct="1">
              <a:buFont typeface="Times" panose="02020603050405020304" pitchFamily="18" charset="0"/>
              <a:buNone/>
            </a:pPr>
            <a:r>
              <a:rPr lang="fi-FI" altLang="en-US" dirty="0"/>
              <a:t>a) 	lisää liikuntavammojen mahdollisuutta ja 	hidastaa palautumista</a:t>
            </a:r>
          </a:p>
          <a:p>
            <a:pPr eaLnBrk="1" hangingPunct="1">
              <a:buFont typeface="Times" panose="02020603050405020304" pitchFamily="18" charset="0"/>
              <a:buNone/>
            </a:pPr>
            <a:endParaRPr lang="fi-FI" altLang="en-US" dirty="0"/>
          </a:p>
          <a:p>
            <a:pPr eaLnBrk="1" hangingPunct="1">
              <a:buFont typeface="Times" panose="02020603050405020304" pitchFamily="18" charset="0"/>
              <a:buNone/>
            </a:pPr>
            <a:r>
              <a:rPr lang="fi-FI" altLang="en-US" dirty="0"/>
              <a:t>b) 	vähentää lihasvoimaa sekä lihasmassaa</a:t>
            </a:r>
          </a:p>
          <a:p>
            <a:pPr eaLnBrk="1" hangingPunct="1">
              <a:buFont typeface="Times" panose="02020603050405020304" pitchFamily="18" charset="0"/>
              <a:buNone/>
            </a:pPr>
            <a:endParaRPr lang="fi-FI" altLang="en-US" dirty="0"/>
          </a:p>
          <a:p>
            <a:pPr eaLnBrk="1" hangingPunct="1">
              <a:buFont typeface="Times" panose="02020603050405020304" pitchFamily="18" charset="0"/>
              <a:buNone/>
            </a:pPr>
            <a:r>
              <a:rPr lang="fi-FI" altLang="en-US" dirty="0"/>
              <a:t>c) 	on miehekästä ja sopii urheilijoille</a:t>
            </a:r>
          </a:p>
        </p:txBody>
      </p:sp>
      <p:pic>
        <p:nvPicPr>
          <p:cNvPr id="1028" name="Picture 4" descr="Siluetti, JÃ¤Ã¤kiekko, Poika, Peli, Hokey">
            <a:extLst>
              <a:ext uri="{FF2B5EF4-FFF2-40B4-BE49-F238E27FC236}">
                <a16:creationId xmlns:a16="http://schemas.microsoft.com/office/drawing/2014/main" id="{088E1746-2CCF-40B2-BD3B-1D3DAAC905C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63740" y="3497696"/>
            <a:ext cx="2705100" cy="3238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8745592"/>
      </p:ext>
    </p:extLst>
  </p:cSld>
  <p:clrMapOvr>
    <a:masterClrMapping/>
  </p:clrMapOvr>
  <p:transition>
    <p:cover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a:extLst>
              <a:ext uri="{FF2B5EF4-FFF2-40B4-BE49-F238E27FC236}">
                <a16:creationId xmlns:a16="http://schemas.microsoft.com/office/drawing/2014/main" id="{70E5F3EC-D917-4EA6-ABB1-FF14BB22667F}"/>
              </a:ext>
            </a:extLst>
          </p:cNvPr>
          <p:cNvSpPr>
            <a:spLocks noGrp="1" noChangeArrowheads="1"/>
          </p:cNvSpPr>
          <p:nvPr>
            <p:ph type="body" idx="1"/>
          </p:nvPr>
        </p:nvSpPr>
        <p:spPr>
          <a:xfrm>
            <a:off x="227158" y="370031"/>
            <a:ext cx="9680575" cy="736311"/>
          </a:xfrm>
        </p:spPr>
        <p:txBody>
          <a:bodyPr/>
          <a:lstStyle/>
          <a:p>
            <a:pPr eaLnBrk="1" hangingPunct="1">
              <a:buFont typeface="Times" charset="0"/>
              <a:buNone/>
              <a:defRPr/>
            </a:pPr>
            <a:r>
              <a:rPr lang="fi-FI" altLang="en-US" sz="3200" b="1" dirty="0">
                <a:latin typeface="+mj-lt"/>
              </a:rPr>
              <a:t>Oikea vastaus: a ja b</a:t>
            </a:r>
            <a:endParaRPr lang="fi-FI" altLang="en-US" sz="3200" b="1" dirty="0"/>
          </a:p>
          <a:p>
            <a:pPr eaLnBrk="1" hangingPunct="1">
              <a:buFont typeface="Times" charset="0"/>
              <a:buChar char="•"/>
              <a:defRPr/>
            </a:pPr>
            <a:endParaRPr lang="fi-FI" altLang="en-US" sz="2400" dirty="0"/>
          </a:p>
          <a:p>
            <a:pPr eaLnBrk="1" hangingPunct="1">
              <a:buFont typeface="Times" charset="0"/>
              <a:buChar char="•"/>
              <a:defRPr/>
            </a:pPr>
            <a:endParaRPr lang="fi-FI" altLang="en-US" sz="2400" dirty="0"/>
          </a:p>
        </p:txBody>
      </p:sp>
      <p:sp>
        <p:nvSpPr>
          <p:cNvPr id="2" name="Tekstiruutu 1">
            <a:extLst>
              <a:ext uri="{FF2B5EF4-FFF2-40B4-BE49-F238E27FC236}">
                <a16:creationId xmlns:a16="http://schemas.microsoft.com/office/drawing/2014/main" id="{CE6CA6F5-2428-412A-96E8-CFF3F0C02CF6}"/>
              </a:ext>
            </a:extLst>
          </p:cNvPr>
          <p:cNvSpPr txBox="1"/>
          <p:nvPr/>
        </p:nvSpPr>
        <p:spPr>
          <a:xfrm>
            <a:off x="449407" y="1398430"/>
            <a:ext cx="9802957" cy="4708981"/>
          </a:xfrm>
          <a:prstGeom prst="rect">
            <a:avLst/>
          </a:prstGeom>
          <a:noFill/>
        </p:spPr>
        <p:txBody>
          <a:bodyPr wrap="square" rtlCol="0">
            <a:spAutoFit/>
          </a:bodyPr>
          <a:lstStyle/>
          <a:p>
            <a:pPr marL="342900" lvl="0" indent="-342900" defTabSz="1041400" eaLnBrk="1" hangingPunct="1">
              <a:spcBef>
                <a:spcPts val="2400"/>
              </a:spcBef>
              <a:buFont typeface="Arial" panose="020B0604020202020204" pitchFamily="34" charset="0"/>
              <a:buChar char="•"/>
              <a:defRPr/>
            </a:pPr>
            <a:r>
              <a:rPr lang="fi-FI" altLang="en-US" sz="2400" kern="0" dirty="0">
                <a:solidFill>
                  <a:srgbClr val="000000"/>
                </a:solidFill>
                <a:latin typeface="Verdana"/>
                <a:ea typeface="ＭＳ Ｐゴシック" charset="0"/>
              </a:rPr>
              <a:t>Nuuskan käyttö heikentää suorituskykyä </a:t>
            </a:r>
            <a:r>
              <a:rPr lang="fi-FI" altLang="en-US" sz="2400" kern="0" dirty="0">
                <a:solidFill>
                  <a:srgbClr val="000000"/>
                </a:solidFill>
                <a:latin typeface="Verdana"/>
                <a:ea typeface="ＭＳ Ｐゴシック" charset="0"/>
                <a:sym typeface="Wingdings" pitchFamily="2" charset="2"/>
              </a:rPr>
              <a:t> </a:t>
            </a:r>
            <a:r>
              <a:rPr lang="fi-FI" altLang="en-US" sz="2400" kern="0" dirty="0">
                <a:solidFill>
                  <a:srgbClr val="000000"/>
                </a:solidFill>
                <a:latin typeface="Verdana"/>
                <a:ea typeface="ＭＳ Ｐゴシック" charset="0"/>
              </a:rPr>
              <a:t>Nikotiini supistaa verisuonia, jolloin lihasten verenkierto heikkenee.</a:t>
            </a:r>
          </a:p>
          <a:p>
            <a:pPr marL="342900" lvl="0" indent="-342900" defTabSz="1041400" eaLnBrk="1" hangingPunct="1">
              <a:spcBef>
                <a:spcPts val="2400"/>
              </a:spcBef>
              <a:buFont typeface="Arial" panose="020B0604020202020204" pitchFamily="34" charset="0"/>
              <a:buChar char="•"/>
              <a:defRPr/>
            </a:pPr>
            <a:r>
              <a:rPr lang="fi-FI" altLang="en-US" sz="2400" kern="0" dirty="0">
                <a:solidFill>
                  <a:srgbClr val="000000"/>
                </a:solidFill>
                <a:latin typeface="Verdana"/>
                <a:ea typeface="ＭＳ Ｐゴシック" charset="0"/>
              </a:rPr>
              <a:t>Nuuska heikentää fyysistä suorituskykyä ja hidastaa palautumista urheilusta</a:t>
            </a:r>
            <a:r>
              <a:rPr lang="fi-FI" altLang="en-US" sz="2400" kern="0" dirty="0">
                <a:solidFill>
                  <a:srgbClr val="000000"/>
                </a:solidFill>
                <a:latin typeface="Verdana"/>
                <a:ea typeface="ＭＳ Ｐゴシック" charset="0"/>
                <a:sym typeface="Wingdings" pitchFamily="2" charset="2"/>
              </a:rPr>
              <a:t>  </a:t>
            </a:r>
            <a:r>
              <a:rPr lang="fi-FI" altLang="en-US" sz="2400" kern="0" dirty="0">
                <a:solidFill>
                  <a:srgbClr val="000000"/>
                </a:solidFill>
                <a:latin typeface="Verdana"/>
                <a:ea typeface="ＭＳ Ｐゴシック" charset="0"/>
              </a:rPr>
              <a:t>Lihasten hapen ja ravintoaineiden saanti vähenee.</a:t>
            </a:r>
          </a:p>
          <a:p>
            <a:pPr marL="342900" lvl="0" indent="-342900" defTabSz="1041400" eaLnBrk="1" hangingPunct="1">
              <a:spcBef>
                <a:spcPts val="2400"/>
              </a:spcBef>
              <a:buFont typeface="Arial" panose="020B0604020202020204" pitchFamily="34" charset="0"/>
              <a:buChar char="•"/>
              <a:defRPr/>
            </a:pPr>
            <a:r>
              <a:rPr lang="fi-FI" altLang="en-US" sz="2400" kern="0" dirty="0">
                <a:solidFill>
                  <a:srgbClr val="000000"/>
                </a:solidFill>
                <a:latin typeface="Verdana"/>
                <a:ea typeface="ＭＳ Ｐゴシック" charset="0"/>
              </a:rPr>
              <a:t>Nuuska vähentää lihaskestävyyttä, lihasvoimaa ja lihasmassaa. </a:t>
            </a:r>
          </a:p>
          <a:p>
            <a:pPr marL="342900" lvl="0" indent="-342900" defTabSz="1041400" eaLnBrk="1" hangingPunct="1">
              <a:spcBef>
                <a:spcPts val="2400"/>
              </a:spcBef>
              <a:buFont typeface="Arial" panose="020B0604020202020204" pitchFamily="34" charset="0"/>
              <a:buChar char="•"/>
              <a:defRPr/>
            </a:pPr>
            <a:r>
              <a:rPr lang="fi-FI" altLang="en-US" sz="2400" kern="0" dirty="0">
                <a:solidFill>
                  <a:srgbClr val="000000"/>
                </a:solidFill>
                <a:latin typeface="Verdana"/>
                <a:ea typeface="ＭＳ Ｐゴシック" charset="0"/>
              </a:rPr>
              <a:t>Nuuska myös heikentää henkistä suorituskykyä </a:t>
            </a:r>
            <a:r>
              <a:rPr lang="fi-FI" altLang="en-US" sz="2400" kern="0" dirty="0">
                <a:solidFill>
                  <a:srgbClr val="000000"/>
                </a:solidFill>
                <a:latin typeface="Verdana"/>
                <a:ea typeface="ＭＳ Ｐゴシック" charset="0"/>
                <a:sym typeface="Wingdings" pitchFamily="2" charset="2"/>
              </a:rPr>
              <a:t></a:t>
            </a:r>
            <a:r>
              <a:rPr lang="fi-FI" altLang="en-US" sz="2400" kern="0" dirty="0">
                <a:solidFill>
                  <a:srgbClr val="000000"/>
                </a:solidFill>
                <a:latin typeface="Verdana"/>
                <a:ea typeface="ＭＳ Ｐゴシック" charset="0"/>
              </a:rPr>
              <a:t> Riippuvuus ja vieroitusoireet (nuuskan piristävältä tuntuva vaikutus johtuu vieroitusoireiden poistumisesta).</a:t>
            </a:r>
          </a:p>
        </p:txBody>
      </p:sp>
    </p:spTree>
    <p:extLst>
      <p:ext uri="{BB962C8B-B14F-4D97-AF65-F5344CB8AC3E}">
        <p14:creationId xmlns:p14="http://schemas.microsoft.com/office/powerpoint/2010/main" val="4207102059"/>
      </p:ext>
    </p:extLst>
  </p:cSld>
  <p:clrMapOvr>
    <a:masterClrMapping/>
  </p:clrMapOvr>
  <p:transition>
    <p:cover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8">
            <a:extLst>
              <a:ext uri="{FF2B5EF4-FFF2-40B4-BE49-F238E27FC236}">
                <a16:creationId xmlns:a16="http://schemas.microsoft.com/office/drawing/2014/main" id="{C1715827-1457-424B-971D-ADE9F68C67E8}"/>
              </a:ext>
            </a:extLst>
          </p:cNvPr>
          <p:cNvSpPr>
            <a:spLocks noGrp="1" noChangeArrowheads="1"/>
          </p:cNvSpPr>
          <p:nvPr>
            <p:ph type="title"/>
          </p:nvPr>
        </p:nvSpPr>
        <p:spPr>
          <a:xfrm>
            <a:off x="344631" y="230188"/>
            <a:ext cx="7705725" cy="1371600"/>
          </a:xfrm>
        </p:spPr>
        <p:txBody>
          <a:bodyPr/>
          <a:lstStyle/>
          <a:p>
            <a:pPr marL="539750" indent="-539750" eaLnBrk="1" hangingPunct="1"/>
            <a:r>
              <a:rPr lang="fi-FI" altLang="en-US" sz="2800" b="1" dirty="0"/>
              <a:t>3. Mikä tai mitkä seuraavista väittämistä on oikein?</a:t>
            </a:r>
          </a:p>
        </p:txBody>
      </p:sp>
      <p:sp>
        <p:nvSpPr>
          <p:cNvPr id="7171" name="Text Box 28">
            <a:extLst>
              <a:ext uri="{FF2B5EF4-FFF2-40B4-BE49-F238E27FC236}">
                <a16:creationId xmlns:a16="http://schemas.microsoft.com/office/drawing/2014/main" id="{726369E4-76C9-4D8A-AFCF-A6F337C4C194}"/>
              </a:ext>
            </a:extLst>
          </p:cNvPr>
          <p:cNvSpPr txBox="1">
            <a:spLocks noChangeArrowheads="1"/>
          </p:cNvSpPr>
          <p:nvPr/>
        </p:nvSpPr>
        <p:spPr bwMode="auto">
          <a:xfrm>
            <a:off x="538597" y="2226375"/>
            <a:ext cx="9589076" cy="3539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08" tIns="45704" rIns="91408" bIns="45704">
            <a:spAutoFit/>
          </a:bodyPr>
          <a:lstStyle>
            <a:lvl1pPr marL="457200" indent="-457200" defTabSz="957263">
              <a:spcBef>
                <a:spcPct val="20000"/>
              </a:spcBef>
              <a:buClr>
                <a:schemeClr val="accent2"/>
              </a:buClr>
              <a:buFont typeface="Times" panose="02020603050405020304" pitchFamily="18" charset="0"/>
              <a:buChar char="•"/>
              <a:defRPr sz="2800">
                <a:solidFill>
                  <a:schemeClr val="tx1"/>
                </a:solidFill>
                <a:latin typeface="Verdana" panose="020B0604030504040204" pitchFamily="34" charset="0"/>
              </a:defRPr>
            </a:lvl1pPr>
            <a:lvl2pPr marL="742950" indent="-285750" defTabSz="957263">
              <a:spcBef>
                <a:spcPct val="20000"/>
              </a:spcBef>
              <a:buClr>
                <a:schemeClr val="accent2"/>
              </a:buClr>
              <a:buFont typeface="Times" panose="02020603050405020304" pitchFamily="18" charset="0"/>
              <a:buChar char="•"/>
              <a:defRPr sz="2400">
                <a:solidFill>
                  <a:schemeClr val="tx1"/>
                </a:solidFill>
                <a:latin typeface="Verdana" panose="020B0604030504040204" pitchFamily="34" charset="0"/>
              </a:defRPr>
            </a:lvl2pPr>
            <a:lvl3pPr marL="1143000" indent="-228600" defTabSz="957263">
              <a:spcBef>
                <a:spcPct val="20000"/>
              </a:spcBef>
              <a:buClr>
                <a:schemeClr val="accent2"/>
              </a:buClr>
              <a:buFont typeface="Times" panose="02020603050405020304" pitchFamily="18" charset="0"/>
              <a:buChar char="•"/>
              <a:defRPr sz="2000">
                <a:solidFill>
                  <a:schemeClr val="tx1"/>
                </a:solidFill>
                <a:latin typeface="Verdana" panose="020B0604030504040204" pitchFamily="34" charset="0"/>
              </a:defRPr>
            </a:lvl3pPr>
            <a:lvl4pPr marL="1600200" indent="-228600" defTabSz="957263">
              <a:spcBef>
                <a:spcPct val="20000"/>
              </a:spcBef>
              <a:buClr>
                <a:schemeClr val="accent2"/>
              </a:buClr>
              <a:buFont typeface="Times" panose="02020603050405020304" pitchFamily="18" charset="0"/>
              <a:buChar char="•"/>
              <a:defRPr sz="1600">
                <a:solidFill>
                  <a:schemeClr val="tx1"/>
                </a:solidFill>
                <a:latin typeface="Verdana" panose="020B0604030504040204" pitchFamily="34" charset="0"/>
              </a:defRPr>
            </a:lvl4pPr>
            <a:lvl5pPr marL="2057400" indent="-228600" defTabSz="957263">
              <a:spcBef>
                <a:spcPct val="20000"/>
              </a:spcBef>
              <a:buClr>
                <a:schemeClr val="accent2"/>
              </a:buClr>
              <a:buFont typeface="Times" panose="02020603050405020304" pitchFamily="18" charset="0"/>
              <a:buChar char="•"/>
              <a:defRPr sz="1200">
                <a:solidFill>
                  <a:schemeClr val="tx1"/>
                </a:solidFill>
                <a:latin typeface="Verdana" panose="020B0604030504040204" pitchFamily="34" charset="0"/>
              </a:defRPr>
            </a:lvl5pPr>
            <a:lvl6pPr marL="2514600" indent="-228600" defTabSz="957263"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6pPr>
            <a:lvl7pPr marL="2971800" indent="-228600" defTabSz="957263"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7pPr>
            <a:lvl8pPr marL="3429000" indent="-228600" defTabSz="957263"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8pPr>
            <a:lvl9pPr marL="3886200" indent="-228600" defTabSz="957263" eaLnBrk="0" fontAlgn="base" hangingPunct="0">
              <a:spcBef>
                <a:spcPct val="20000"/>
              </a:spcBef>
              <a:spcAft>
                <a:spcPct val="0"/>
              </a:spcAft>
              <a:buClr>
                <a:schemeClr val="accent2"/>
              </a:buClr>
              <a:buFont typeface="Times" panose="02020603050405020304" pitchFamily="18" charset="0"/>
              <a:buChar char="•"/>
              <a:defRPr sz="1200">
                <a:solidFill>
                  <a:schemeClr val="tx1"/>
                </a:solidFill>
                <a:latin typeface="Verdana" panose="020B0604030504040204" pitchFamily="34" charset="0"/>
              </a:defRPr>
            </a:lvl9pPr>
          </a:lstStyle>
          <a:p>
            <a:pPr eaLnBrk="1" hangingPunct="1">
              <a:spcBef>
                <a:spcPct val="0"/>
              </a:spcBef>
              <a:buClrTx/>
              <a:buFont typeface="Times" panose="02020603050405020304" pitchFamily="18" charset="0"/>
              <a:buNone/>
            </a:pPr>
            <a:r>
              <a:rPr lang="fi-FI" altLang="en-US" dirty="0"/>
              <a:t>a) 	</a:t>
            </a:r>
            <a:r>
              <a:rPr lang="fi-FI" altLang="fi-FI" dirty="0"/>
              <a:t>Nuuska lisää riskiä sairastua sydän- ja 	verenkiertoelinten tauteihin</a:t>
            </a:r>
          </a:p>
          <a:p>
            <a:pPr eaLnBrk="1" hangingPunct="1">
              <a:spcBef>
                <a:spcPct val="0"/>
              </a:spcBef>
              <a:buClrTx/>
              <a:buFontTx/>
              <a:buNone/>
            </a:pPr>
            <a:endParaRPr lang="fi-FI" altLang="en-US" dirty="0"/>
          </a:p>
          <a:p>
            <a:pPr eaLnBrk="1" hangingPunct="1">
              <a:spcBef>
                <a:spcPct val="0"/>
              </a:spcBef>
              <a:buClrTx/>
              <a:buFont typeface="Times" panose="02020603050405020304" pitchFamily="18" charset="0"/>
              <a:buNone/>
            </a:pPr>
            <a:r>
              <a:rPr lang="fi-FI" altLang="en-US" dirty="0"/>
              <a:t>b) 	Nuuskaaminen kasvattaa riskiä sairastua</a:t>
            </a:r>
            <a:r>
              <a:rPr lang="fi-FI" altLang="fi-FI" dirty="0"/>
              <a:t> 	suun alueen ja ruokatorven syöpään</a:t>
            </a:r>
          </a:p>
          <a:p>
            <a:pPr eaLnBrk="1" hangingPunct="1">
              <a:spcBef>
                <a:spcPct val="0"/>
              </a:spcBef>
              <a:buClrTx/>
              <a:buFontTx/>
              <a:buNone/>
            </a:pPr>
            <a:endParaRPr lang="fi-FI" altLang="en-US" dirty="0"/>
          </a:p>
          <a:p>
            <a:pPr eaLnBrk="1" hangingPunct="1">
              <a:spcBef>
                <a:spcPct val="0"/>
              </a:spcBef>
              <a:buClrTx/>
              <a:buFontTx/>
              <a:buNone/>
            </a:pPr>
            <a:r>
              <a:rPr lang="fi-FI" altLang="en-US" dirty="0"/>
              <a:t>c) 	Nuuskaaminen voi a</a:t>
            </a:r>
            <a:r>
              <a:rPr lang="fi-FI" altLang="fi-FI" dirty="0"/>
              <a:t>iheuttaa</a:t>
            </a:r>
            <a:br>
              <a:rPr lang="fi-FI" altLang="fi-FI" dirty="0"/>
            </a:br>
            <a:r>
              <a:rPr lang="fi-FI" altLang="fi-FI" dirty="0"/>
              <a:t> erektio-ongelmia</a:t>
            </a:r>
            <a:endParaRPr lang="fi-FI" altLang="en-US" dirty="0"/>
          </a:p>
        </p:txBody>
      </p:sp>
      <p:pic>
        <p:nvPicPr>
          <p:cNvPr id="2" name="Picture 2">
            <a:extLst>
              <a:ext uri="{FF2B5EF4-FFF2-40B4-BE49-F238E27FC236}">
                <a16:creationId xmlns:a16="http://schemas.microsoft.com/office/drawing/2014/main" id="{DB9B87CC-2F8C-4284-99C1-CEF6AD92BEE2}"/>
              </a:ext>
            </a:extLst>
          </p:cNvPr>
          <p:cNvPicPr>
            <a:picLocks noChangeAspect="1"/>
          </p:cNvPicPr>
          <p:nvPr/>
        </p:nvPicPr>
        <p:blipFill>
          <a:blip r:embed="rId3"/>
          <a:stretch>
            <a:fillRect/>
          </a:stretch>
        </p:blipFill>
        <p:spPr>
          <a:xfrm>
            <a:off x="7990343" y="4669804"/>
            <a:ext cx="2130230" cy="1933213"/>
          </a:xfrm>
          <a:prstGeom prst="rect">
            <a:avLst/>
          </a:prstGeom>
        </p:spPr>
      </p:pic>
    </p:spTree>
    <p:extLst>
      <p:ext uri="{BB962C8B-B14F-4D97-AF65-F5344CB8AC3E}">
        <p14:creationId xmlns:p14="http://schemas.microsoft.com/office/powerpoint/2010/main" val="2840340351"/>
      </p:ext>
    </p:extLst>
  </p:cSld>
  <p:clrMapOvr>
    <a:masterClrMapping/>
  </p:clrMapOvr>
  <p:transition>
    <p:cover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a:extLst>
              <a:ext uri="{FF2B5EF4-FFF2-40B4-BE49-F238E27FC236}">
                <a16:creationId xmlns:a16="http://schemas.microsoft.com/office/drawing/2014/main" id="{B4A5A7E9-7010-4B2B-8150-DADF2C991029}"/>
              </a:ext>
            </a:extLst>
          </p:cNvPr>
          <p:cNvSpPr>
            <a:spLocks noGrp="1" noChangeArrowheads="1"/>
          </p:cNvSpPr>
          <p:nvPr>
            <p:ph type="body" idx="1"/>
          </p:nvPr>
        </p:nvSpPr>
        <p:spPr>
          <a:xfrm>
            <a:off x="450992" y="1470196"/>
            <a:ext cx="9680575" cy="4620869"/>
          </a:xfrm>
        </p:spPr>
        <p:txBody>
          <a:bodyPr/>
          <a:lstStyle/>
          <a:p>
            <a:pPr eaLnBrk="1" hangingPunct="1">
              <a:lnSpc>
                <a:spcPct val="90000"/>
              </a:lnSpc>
              <a:buFont typeface="Times" panose="02020603050405020304" pitchFamily="18" charset="0"/>
              <a:buNone/>
            </a:pPr>
            <a:endParaRPr lang="fi-FI" altLang="en-US" dirty="0"/>
          </a:p>
          <a:p>
            <a:pPr eaLnBrk="1" hangingPunct="1">
              <a:lnSpc>
                <a:spcPct val="90000"/>
              </a:lnSpc>
              <a:spcBef>
                <a:spcPts val="2400"/>
              </a:spcBef>
              <a:buClrTx/>
              <a:buFont typeface="Arial" panose="020B0604020202020204" pitchFamily="34" charset="0"/>
              <a:buChar char="•"/>
            </a:pPr>
            <a:r>
              <a:rPr lang="fi-FI" altLang="en-US" dirty="0"/>
              <a:t>Nuuskan sisältämä nikotiini supistaa verisuonia ja kohottaa verenpainetta </a:t>
            </a:r>
            <a:r>
              <a:rPr lang="fi-FI" altLang="en-US" dirty="0">
                <a:sym typeface="Wingdings" panose="05000000000000000000" pitchFamily="2" charset="2"/>
              </a:rPr>
              <a:t></a:t>
            </a:r>
            <a:r>
              <a:rPr lang="fi-FI" altLang="en-US" dirty="0"/>
              <a:t>  pahentaa sydän- ja verisuonitauteja. </a:t>
            </a:r>
          </a:p>
          <a:p>
            <a:pPr eaLnBrk="1" hangingPunct="1">
              <a:lnSpc>
                <a:spcPct val="90000"/>
              </a:lnSpc>
              <a:spcBef>
                <a:spcPts val="2400"/>
              </a:spcBef>
              <a:buClrTx/>
              <a:buFont typeface="Arial" panose="020B0604020202020204" pitchFamily="34" charset="0"/>
              <a:buChar char="•"/>
            </a:pPr>
            <a:r>
              <a:rPr lang="fi-FI" altLang="en-US" dirty="0"/>
              <a:t>Nuuskan syöpää aiheuttavat aineet ovat suorassa kosketuksissa limakalvoihin </a:t>
            </a:r>
            <a:r>
              <a:rPr lang="fi-FI" altLang="en-US" dirty="0">
                <a:sym typeface="Wingdings" panose="05000000000000000000" pitchFamily="2" charset="2"/>
              </a:rPr>
              <a:t> </a:t>
            </a:r>
            <a:r>
              <a:rPr lang="fi-FI" altLang="en-US" dirty="0"/>
              <a:t>riski on suurin nuuskapussin pitokohdassa.</a:t>
            </a:r>
          </a:p>
          <a:p>
            <a:pPr eaLnBrk="1" hangingPunct="1">
              <a:lnSpc>
                <a:spcPct val="90000"/>
              </a:lnSpc>
              <a:spcBef>
                <a:spcPts val="2400"/>
              </a:spcBef>
              <a:buClrTx/>
              <a:buFont typeface="Arial" panose="020B0604020202020204" pitchFamily="34" charset="0"/>
              <a:buChar char="•"/>
            </a:pPr>
            <a:r>
              <a:rPr lang="fi-FI" altLang="en-US" dirty="0"/>
              <a:t>Nuuska vähentää lihaskestävyyttä, seurauksena mahdolliset erektiohäiriöt.</a:t>
            </a:r>
          </a:p>
          <a:p>
            <a:pPr eaLnBrk="1" hangingPunct="1">
              <a:lnSpc>
                <a:spcPct val="90000"/>
              </a:lnSpc>
              <a:buFont typeface="Times" panose="02020603050405020304" pitchFamily="18" charset="0"/>
              <a:buNone/>
            </a:pPr>
            <a:endParaRPr lang="fi-FI" altLang="en-US" dirty="0"/>
          </a:p>
          <a:p>
            <a:pPr eaLnBrk="1" hangingPunct="1">
              <a:lnSpc>
                <a:spcPct val="90000"/>
              </a:lnSpc>
            </a:pPr>
            <a:endParaRPr lang="fi-FI" altLang="en-US" dirty="0"/>
          </a:p>
          <a:p>
            <a:pPr eaLnBrk="1" hangingPunct="1">
              <a:lnSpc>
                <a:spcPct val="90000"/>
              </a:lnSpc>
            </a:pPr>
            <a:endParaRPr lang="fi-FI" altLang="en-US" dirty="0"/>
          </a:p>
          <a:p>
            <a:pPr eaLnBrk="1" hangingPunct="1">
              <a:lnSpc>
                <a:spcPct val="90000"/>
              </a:lnSpc>
              <a:buFont typeface="Times" panose="02020603050405020304" pitchFamily="18" charset="0"/>
              <a:buNone/>
            </a:pPr>
            <a:endParaRPr lang="fi-FI" altLang="en-US" dirty="0"/>
          </a:p>
        </p:txBody>
      </p:sp>
      <p:sp>
        <p:nvSpPr>
          <p:cNvPr id="5" name="TextBox 4">
            <a:extLst>
              <a:ext uri="{FF2B5EF4-FFF2-40B4-BE49-F238E27FC236}">
                <a16:creationId xmlns:a16="http://schemas.microsoft.com/office/drawing/2014/main" id="{C880FAAE-B3EE-4BF2-92C2-55605942AC1B}"/>
              </a:ext>
            </a:extLst>
          </p:cNvPr>
          <p:cNvSpPr txBox="1"/>
          <p:nvPr/>
        </p:nvSpPr>
        <p:spPr>
          <a:xfrm>
            <a:off x="232495" y="373405"/>
            <a:ext cx="5540299" cy="969496"/>
          </a:xfrm>
          <a:prstGeom prst="rect">
            <a:avLst/>
          </a:prstGeom>
          <a:noFill/>
        </p:spPr>
        <p:txBody>
          <a:bodyPr wrap="none">
            <a:spAutoFit/>
          </a:bodyPr>
          <a:lstStyle/>
          <a:p>
            <a:pPr eaLnBrk="1" hangingPunct="1">
              <a:defRPr/>
            </a:pPr>
            <a:r>
              <a:rPr lang="fi-FI" sz="3200" b="1" dirty="0">
                <a:latin typeface="+mj-lt"/>
              </a:rPr>
              <a:t>Oikea vastaus: a, b ja c</a:t>
            </a:r>
          </a:p>
          <a:p>
            <a:pPr eaLnBrk="1" hangingPunct="1">
              <a:defRPr/>
            </a:pPr>
            <a:endParaRPr lang="fi-FI" dirty="0"/>
          </a:p>
        </p:txBody>
      </p:sp>
    </p:spTree>
    <p:extLst>
      <p:ext uri="{BB962C8B-B14F-4D97-AF65-F5344CB8AC3E}">
        <p14:creationId xmlns:p14="http://schemas.microsoft.com/office/powerpoint/2010/main" val="1501441640"/>
      </p:ext>
    </p:extLst>
  </p:cSld>
  <p:clrMapOvr>
    <a:masterClrMapping/>
  </p:clrMapOvr>
  <p:transition>
    <p:cover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12E7F2CF-6A94-4DF8-BB01-8C5563D984F8}"/>
              </a:ext>
            </a:extLst>
          </p:cNvPr>
          <p:cNvSpPr>
            <a:spLocks noGrp="1" noChangeArrowheads="1"/>
          </p:cNvSpPr>
          <p:nvPr>
            <p:ph type="title"/>
          </p:nvPr>
        </p:nvSpPr>
        <p:spPr>
          <a:xfrm>
            <a:off x="377245" y="224106"/>
            <a:ext cx="7705725" cy="1371600"/>
          </a:xfrm>
        </p:spPr>
        <p:txBody>
          <a:bodyPr/>
          <a:lstStyle/>
          <a:p>
            <a:pPr eaLnBrk="1" hangingPunct="1"/>
            <a:r>
              <a:rPr lang="fi-FI" altLang="fi-FI" sz="2800" b="1" dirty="0">
                <a:ea typeface="ＭＳ Ｐゴシック" panose="020B0600070205080204" pitchFamily="34" charset="-128"/>
              </a:rPr>
              <a:t>4</a:t>
            </a:r>
            <a:r>
              <a:rPr lang="fi-FI" altLang="fi-FI" sz="2800" dirty="0">
                <a:ea typeface="ＭＳ Ｐゴシック" panose="020B0600070205080204" pitchFamily="34" charset="-128"/>
              </a:rPr>
              <a:t>. </a:t>
            </a:r>
            <a:r>
              <a:rPr lang="fi-FI" altLang="fi-FI" sz="2800" b="1" dirty="0">
                <a:ea typeface="ＭＳ Ｐゴシック" panose="020B0600070205080204" pitchFamily="34" charset="-128"/>
              </a:rPr>
              <a:t>Nuuska sisältää </a:t>
            </a:r>
            <a:br>
              <a:rPr lang="fi-FI" altLang="fi-FI" sz="2800" dirty="0">
                <a:ea typeface="ＭＳ Ｐゴシック" panose="020B0600070205080204" pitchFamily="34" charset="-128"/>
              </a:rPr>
            </a:br>
            <a:endParaRPr lang="fi-FI" altLang="en-US" sz="2800" b="1" dirty="0">
              <a:ea typeface="ＭＳ Ｐゴシック" panose="020B0600070205080204" pitchFamily="34" charset="-128"/>
            </a:endParaRPr>
          </a:p>
        </p:txBody>
      </p:sp>
      <p:sp>
        <p:nvSpPr>
          <p:cNvPr id="23555" name="Rectangle 3">
            <a:extLst>
              <a:ext uri="{FF2B5EF4-FFF2-40B4-BE49-F238E27FC236}">
                <a16:creationId xmlns:a16="http://schemas.microsoft.com/office/drawing/2014/main" id="{D46CBD58-1EA3-4B9B-89F6-81B5A88D2F63}"/>
              </a:ext>
            </a:extLst>
          </p:cNvPr>
          <p:cNvSpPr>
            <a:spLocks noGrp="1" noChangeArrowheads="1"/>
          </p:cNvSpPr>
          <p:nvPr>
            <p:ph type="body" idx="1"/>
          </p:nvPr>
        </p:nvSpPr>
        <p:spPr>
          <a:xfrm>
            <a:off x="538595" y="1567996"/>
            <a:ext cx="9680575" cy="4749800"/>
          </a:xfrm>
        </p:spPr>
        <p:txBody>
          <a:bodyPr/>
          <a:lstStyle/>
          <a:p>
            <a:pPr marL="0" indent="0">
              <a:buNone/>
            </a:pPr>
            <a:r>
              <a:rPr lang="fi-FI" altLang="fi-FI" dirty="0">
                <a:ea typeface="ＭＳ Ｐゴシック" panose="020B0600070205080204" pitchFamily="34" charset="-128"/>
              </a:rPr>
              <a:t>a)	yli 100 erilaista kemikaalia, joista</a:t>
            </a:r>
          </a:p>
          <a:p>
            <a:pPr marL="0" indent="0">
              <a:buNone/>
            </a:pPr>
            <a:r>
              <a:rPr lang="fi-FI" altLang="fi-FI" dirty="0">
                <a:ea typeface="ＭＳ Ｐゴシック" panose="020B0600070205080204" pitchFamily="34" charset="-128"/>
              </a:rPr>
              <a:t>	20 on syöpää aiheuttavia aineita</a:t>
            </a:r>
          </a:p>
          <a:p>
            <a:pPr marL="0" indent="0">
              <a:buFont typeface="Times" panose="02020603050405020304" pitchFamily="18" charset="0"/>
              <a:buNone/>
            </a:pPr>
            <a:endParaRPr lang="fi-FI" altLang="fi-FI" dirty="0">
              <a:ea typeface="ＭＳ Ｐゴシック" panose="020B0600070205080204" pitchFamily="34" charset="-128"/>
            </a:endParaRPr>
          </a:p>
          <a:p>
            <a:pPr marL="0" indent="0">
              <a:buFont typeface="Times" panose="02020603050405020304" pitchFamily="18" charset="0"/>
              <a:buNone/>
            </a:pPr>
            <a:r>
              <a:rPr lang="fi-FI" altLang="fi-FI" dirty="0">
                <a:ea typeface="ＭＳ Ｐゴシック" panose="020B0600070205080204" pitchFamily="34" charset="-128"/>
              </a:rPr>
              <a:t>b)	yli 500 erilaista kemikaalia, </a:t>
            </a:r>
          </a:p>
          <a:p>
            <a:pPr marL="0" indent="0">
              <a:buFont typeface="Times" panose="02020603050405020304" pitchFamily="18" charset="0"/>
              <a:buNone/>
            </a:pPr>
            <a:r>
              <a:rPr lang="fi-FI" altLang="fi-FI" dirty="0">
                <a:ea typeface="ＭＳ Ｐゴシック" panose="020B0600070205080204" pitchFamily="34" charset="-128"/>
              </a:rPr>
              <a:t>	joista 50 on syöpää</a:t>
            </a:r>
          </a:p>
          <a:p>
            <a:pPr marL="0" indent="0">
              <a:buFont typeface="Times" panose="02020603050405020304" pitchFamily="18" charset="0"/>
              <a:buNone/>
            </a:pPr>
            <a:r>
              <a:rPr lang="fi-FI" altLang="fi-FI" dirty="0">
                <a:ea typeface="ＭＳ Ｐゴシック" panose="020B0600070205080204" pitchFamily="34" charset="-128"/>
              </a:rPr>
              <a:t>	aiheuttavia aineita</a:t>
            </a:r>
          </a:p>
          <a:p>
            <a:pPr marL="0" indent="0">
              <a:buFont typeface="Times" panose="02020603050405020304" pitchFamily="18" charset="0"/>
              <a:buNone/>
            </a:pPr>
            <a:endParaRPr lang="fi-FI" altLang="fi-FI" dirty="0">
              <a:ea typeface="ＭＳ Ｐゴシック" panose="020B0600070205080204" pitchFamily="34" charset="-128"/>
            </a:endParaRPr>
          </a:p>
          <a:p>
            <a:pPr marL="0" indent="0">
              <a:buFont typeface="Times" panose="02020603050405020304" pitchFamily="18" charset="0"/>
              <a:buNone/>
            </a:pPr>
            <a:r>
              <a:rPr lang="fi-FI" altLang="fi-FI" dirty="0">
                <a:ea typeface="ＭＳ Ｐゴシック" panose="020B0600070205080204" pitchFamily="34" charset="-128"/>
              </a:rPr>
              <a:t>c)	yli 2500 erilaista kemikaalia,</a:t>
            </a:r>
            <a:br>
              <a:rPr lang="fi-FI" altLang="fi-FI" dirty="0">
                <a:ea typeface="ＭＳ Ｐゴシック" panose="020B0600070205080204" pitchFamily="34" charset="-128"/>
              </a:rPr>
            </a:br>
            <a:r>
              <a:rPr lang="fi-FI" altLang="fi-FI" dirty="0">
                <a:ea typeface="ＭＳ Ｐゴシック" panose="020B0600070205080204" pitchFamily="34" charset="-128"/>
              </a:rPr>
              <a:t>	joista 28 on syöpää aiheuttavia aineita</a:t>
            </a:r>
          </a:p>
        </p:txBody>
      </p:sp>
      <p:pic>
        <p:nvPicPr>
          <p:cNvPr id="2" name="Picture 2">
            <a:extLst>
              <a:ext uri="{FF2B5EF4-FFF2-40B4-BE49-F238E27FC236}">
                <a16:creationId xmlns:a16="http://schemas.microsoft.com/office/drawing/2014/main" id="{147F9ACD-5150-4EE6-9475-A700CED17AC8}"/>
              </a:ext>
            </a:extLst>
          </p:cNvPr>
          <p:cNvPicPr>
            <a:picLocks noChangeAspect="1"/>
          </p:cNvPicPr>
          <p:nvPr/>
        </p:nvPicPr>
        <p:blipFill rotWithShape="1">
          <a:blip r:embed="rId3"/>
          <a:srcRect l="1835" t="18636" r="63303" b="18182"/>
          <a:stretch/>
        </p:blipFill>
        <p:spPr>
          <a:xfrm>
            <a:off x="8082769" y="2732831"/>
            <a:ext cx="2127649" cy="1917647"/>
          </a:xfrm>
          <a:prstGeom prst="rect">
            <a:avLst/>
          </a:prstGeom>
        </p:spPr>
      </p:pic>
    </p:spTree>
  </p:cSld>
  <p:clrMapOvr>
    <a:masterClrMapping/>
  </p:clrMapOvr>
  <p:transition>
    <p:cover dir="r"/>
  </p:transition>
</p:sld>
</file>

<file path=ppt/theme/theme1.xml><?xml version="1.0" encoding="utf-8"?>
<a:theme xmlns:a="http://schemas.openxmlformats.org/drawingml/2006/main" name="Oletusrakenne">
  <a:themeElements>
    <a:clrScheme name="">
      <a:dk1>
        <a:srgbClr val="000000"/>
      </a:dk1>
      <a:lt1>
        <a:srgbClr val="FFFFFF"/>
      </a:lt1>
      <a:dk2>
        <a:srgbClr val="000000"/>
      </a:dk2>
      <a:lt2>
        <a:srgbClr val="666666"/>
      </a:lt2>
      <a:accent1>
        <a:srgbClr val="CC0000"/>
      </a:accent1>
      <a:accent2>
        <a:srgbClr val="FFCC00"/>
      </a:accent2>
      <a:accent3>
        <a:srgbClr val="FFFFFF"/>
      </a:accent3>
      <a:accent4>
        <a:srgbClr val="000000"/>
      </a:accent4>
      <a:accent5>
        <a:srgbClr val="E2AAAA"/>
      </a:accent5>
      <a:accent6>
        <a:srgbClr val="E7B900"/>
      </a:accent6>
      <a:hlink>
        <a:srgbClr val="990099"/>
      </a:hlink>
      <a:folHlink>
        <a:srgbClr val="009900"/>
      </a:folHlink>
    </a:clrScheme>
    <a:fontScheme name="Oletusrakenn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57263" rtl="0" eaLnBrk="1" fontAlgn="base" latinLnBrk="0" hangingPunct="1">
          <a:lnSpc>
            <a:spcPct val="100000"/>
          </a:lnSpc>
          <a:spcBef>
            <a:spcPct val="0"/>
          </a:spcBef>
          <a:spcAft>
            <a:spcPct val="0"/>
          </a:spcAft>
          <a:buClrTx/>
          <a:buSzTx/>
          <a:buFontTx/>
          <a:buNone/>
          <a:tabLst/>
          <a:defRPr kumimoji="0" lang="fi-FI" sz="25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57263" rtl="0" eaLnBrk="1" fontAlgn="base" latinLnBrk="0" hangingPunct="1">
          <a:lnSpc>
            <a:spcPct val="100000"/>
          </a:lnSpc>
          <a:spcBef>
            <a:spcPct val="0"/>
          </a:spcBef>
          <a:spcAft>
            <a:spcPct val="0"/>
          </a:spcAft>
          <a:buClrTx/>
          <a:buSzTx/>
          <a:buFontTx/>
          <a:buNone/>
          <a:tabLst/>
          <a:defRPr kumimoji="0" lang="fi-FI" sz="25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Oletusrakenn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letusrakenn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letusrakenn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letusrakenn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letusrakenn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letusrakenn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letusrakenn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16041</TotalTime>
  <Words>2419</Words>
  <Application>Microsoft Office PowerPoint</Application>
  <PresentationFormat>Custom</PresentationFormat>
  <Paragraphs>214</Paragraphs>
  <Slides>23</Slides>
  <Notes>19</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Oletusrakenne</vt:lpstr>
      <vt:lpstr>Osallistu nuuskavisaan! Testaa tiedätkö vastaukset</vt:lpstr>
      <vt:lpstr>Tiedätkö?</vt:lpstr>
      <vt:lpstr>1. Mikä kaavio kuvaa päivittäin nuuskaa käyttävien nuorten määrää? (2021)</vt:lpstr>
      <vt:lpstr>Oikea vastaus: b </vt:lpstr>
      <vt:lpstr>2. Mikä/mitkä väittämistä ovat oikein?  Nuuskan käyttö urheillessa… </vt:lpstr>
      <vt:lpstr>PowerPoint Presentation</vt:lpstr>
      <vt:lpstr>3. Mikä tai mitkä seuraavista väittämistä on oikein?</vt:lpstr>
      <vt:lpstr>PowerPoint Presentation</vt:lpstr>
      <vt:lpstr>4. Nuuska sisältää  </vt:lpstr>
      <vt:lpstr>Oikea vastaus: c yli 2500 ja 28 syöpää aiheuttavaa ainetta</vt:lpstr>
      <vt:lpstr>5. Mitkä väitteistä ovat FAKTAA</vt:lpstr>
      <vt:lpstr>Oikea vastaus: a, b ja c </vt:lpstr>
      <vt:lpstr>  6. Nuuskan käyttö aiheuttaa suussa…    </vt:lpstr>
      <vt:lpstr>Oikea vastaus: a, b ja c   nuuska aiheuttaa kaikkia edellä mainittuja </vt:lpstr>
      <vt:lpstr>    7. Nuuskaaminen ja diabetes     </vt:lpstr>
      <vt:lpstr>Oikea vastaus: a, b ja c</vt:lpstr>
      <vt:lpstr>8. Nuuskan käyttö?</vt:lpstr>
      <vt:lpstr>PowerPoint Presentation</vt:lpstr>
      <vt:lpstr>9. ”Ruotsalainen nuuska” eli ns. kostea nuuska, jota tuodaan Ruotsista Suomeen…</vt:lpstr>
      <vt:lpstr>Oikea vastaus: b ja c</vt:lpstr>
      <vt:lpstr>10. Suomen Punaisen Ristin päihdetyössä…</vt:lpstr>
      <vt:lpstr>Oikea vastaus: a ja b </vt:lpstr>
      <vt:lpstr>PowerPoint Presentation</vt:lpstr>
    </vt:vector>
  </TitlesOfParts>
  <Company>Suomen Punainen Risti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Liisa Åker</dc:creator>
  <cp:lastModifiedBy>Kahrama Essi</cp:lastModifiedBy>
  <cp:revision>672</cp:revision>
  <cp:lastPrinted>2018-10-24T11:00:33Z</cp:lastPrinted>
  <dcterms:created xsi:type="dcterms:W3CDTF">2003-09-22T11:50:51Z</dcterms:created>
  <dcterms:modified xsi:type="dcterms:W3CDTF">2021-11-19T12:59:31Z</dcterms:modified>
</cp:coreProperties>
</file>