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18" r:id="rId2"/>
  </p:sldMasterIdLst>
  <p:notesMasterIdLst>
    <p:notesMasterId r:id="rId26"/>
  </p:notesMasterIdLst>
  <p:handoutMasterIdLst>
    <p:handoutMasterId r:id="rId27"/>
  </p:handoutMasterIdLst>
  <p:sldIdLst>
    <p:sldId id="278" r:id="rId3"/>
    <p:sldId id="256" r:id="rId4"/>
    <p:sldId id="311" r:id="rId5"/>
    <p:sldId id="312" r:id="rId6"/>
    <p:sldId id="289" r:id="rId7"/>
    <p:sldId id="290" r:id="rId8"/>
    <p:sldId id="261" r:id="rId9"/>
    <p:sldId id="298" r:id="rId10"/>
    <p:sldId id="313" r:id="rId11"/>
    <p:sldId id="314" r:id="rId12"/>
    <p:sldId id="315" r:id="rId13"/>
    <p:sldId id="310" r:id="rId14"/>
    <p:sldId id="305" r:id="rId15"/>
    <p:sldId id="307" r:id="rId16"/>
    <p:sldId id="281" r:id="rId17"/>
    <p:sldId id="282" r:id="rId18"/>
    <p:sldId id="293" r:id="rId19"/>
    <p:sldId id="295" r:id="rId20"/>
    <p:sldId id="285" r:id="rId21"/>
    <p:sldId id="286" r:id="rId22"/>
    <p:sldId id="301" r:id="rId23"/>
    <p:sldId id="302" r:id="rId24"/>
    <p:sldId id="280" r:id="rId25"/>
  </p:sldIdLst>
  <p:sldSz cx="10693400" cy="7561263"/>
  <p:notesSz cx="10002838" cy="6877050"/>
  <p:defaultTextStyle>
    <a:defPPr>
      <a:defRPr lang="fi-FI"/>
    </a:defPPr>
    <a:lvl1pPr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2">
          <p15:clr>
            <a:srgbClr val="A4A3A4"/>
          </p15:clr>
        </p15:guide>
        <p15:guide id="2" orient="horz" pos="336">
          <p15:clr>
            <a:srgbClr val="A4A3A4"/>
          </p15:clr>
        </p15:guide>
        <p15:guide id="3" orient="horz" pos="816">
          <p15:clr>
            <a:srgbClr val="A4A3A4"/>
          </p15:clr>
        </p15:guide>
        <p15:guide id="4" orient="horz" pos="976">
          <p15:clr>
            <a:srgbClr val="A4A3A4"/>
          </p15:clr>
        </p15:guide>
        <p15:guide id="5" orient="horz" pos="677">
          <p15:clr>
            <a:srgbClr val="A4A3A4"/>
          </p15:clr>
        </p15:guide>
        <p15:guide id="6" pos="6611">
          <p15:clr>
            <a:srgbClr val="A4A3A4"/>
          </p15:clr>
        </p15:guide>
        <p15:guide id="7" pos="115">
          <p15:clr>
            <a:srgbClr val="A4A3A4"/>
          </p15:clr>
        </p15:guide>
        <p15:guide id="8" pos="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B176C-ACC8-2B3F-DDD5-845AAE3BC173}" v="6" dt="2021-11-19T12:55:04.694"/>
    <p1510:client id="{AFF85107-C210-E803-67D1-949D3EA80E33}" v="66" dt="2021-11-19T11:08:18.12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Normaali tyyli 3 - Korostu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2"/>
        <p:guide orient="horz" pos="336"/>
        <p:guide orient="horz" pos="816"/>
        <p:guide orient="horz" pos="976"/>
        <p:guide orient="horz" pos="677"/>
        <p:guide pos="6611"/>
        <p:guide pos="115"/>
        <p:guide pos="3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hrama Essi" userId="S::essi.kahrama@redcross.fi::1dbee5d7-b19b-4664-b067-94959939e161" providerId="AD" clId="Web-{AFF85107-C210-E803-67D1-949D3EA80E33}"/>
    <pc:docChg chg="addSld delSld modSld sldOrd addMainMaster">
      <pc:chgData name="Kahrama Essi" userId="S::essi.kahrama@redcross.fi::1dbee5d7-b19b-4664-b067-94959939e161" providerId="AD" clId="Web-{AFF85107-C210-E803-67D1-949D3EA80E33}" dt="2021-11-19T11:08:18.128" v="65" actId="20577"/>
      <pc:docMkLst>
        <pc:docMk/>
      </pc:docMkLst>
      <pc:sldChg chg="addSp delSp modSp">
        <pc:chgData name="Kahrama Essi" userId="S::essi.kahrama@redcross.fi::1dbee5d7-b19b-4664-b067-94959939e161" providerId="AD" clId="Web-{AFF85107-C210-E803-67D1-949D3EA80E33}" dt="2021-11-19T09:45:11.911" v="11" actId="1076"/>
        <pc:sldMkLst>
          <pc:docMk/>
          <pc:sldMk cId="0" sldId="261"/>
        </pc:sldMkLst>
        <pc:picChg chg="add mod">
          <ac:chgData name="Kahrama Essi" userId="S::essi.kahrama@redcross.fi::1dbee5d7-b19b-4664-b067-94959939e161" providerId="AD" clId="Web-{AFF85107-C210-E803-67D1-949D3EA80E33}" dt="2021-11-19T09:45:11.911" v="11" actId="1076"/>
          <ac:picMkLst>
            <pc:docMk/>
            <pc:sldMk cId="0" sldId="261"/>
            <ac:picMk id="2" creationId="{0F6EAB6F-7800-495D-B5FC-A50E1683C1C2}"/>
          </ac:picMkLst>
        </pc:picChg>
        <pc:picChg chg="del">
          <ac:chgData name="Kahrama Essi" userId="S::essi.kahrama@redcross.fi::1dbee5d7-b19b-4664-b067-94959939e161" providerId="AD" clId="Web-{AFF85107-C210-E803-67D1-949D3EA80E33}" dt="2021-11-19T09:44:52.394" v="5"/>
          <ac:picMkLst>
            <pc:docMk/>
            <pc:sldMk cId="0" sldId="261"/>
            <ac:picMk id="23554" creationId="{6130DB7A-8846-489C-983A-41B857AD2BE7}"/>
          </ac:picMkLst>
        </pc:picChg>
      </pc:sldChg>
      <pc:sldChg chg="del mod modShow">
        <pc:chgData name="Kahrama Essi" userId="S::essi.kahrama@redcross.fi::1dbee5d7-b19b-4664-b067-94959939e161" providerId="AD" clId="Web-{AFF85107-C210-E803-67D1-949D3EA80E33}" dt="2021-11-19T10:39:14.989" v="25"/>
        <pc:sldMkLst>
          <pc:docMk/>
          <pc:sldMk cId="0" sldId="263"/>
        </pc:sldMkLst>
      </pc:sldChg>
      <pc:sldChg chg="del mod ord modShow">
        <pc:chgData name="Kahrama Essi" userId="S::essi.kahrama@redcross.fi::1dbee5d7-b19b-4664-b067-94959939e161" providerId="AD" clId="Web-{AFF85107-C210-E803-67D1-949D3EA80E33}" dt="2021-11-19T10:39:18.380" v="26"/>
        <pc:sldMkLst>
          <pc:docMk/>
          <pc:sldMk cId="0" sldId="264"/>
        </pc:sldMkLst>
      </pc:sldChg>
      <pc:sldChg chg="addSp modSp">
        <pc:chgData name="Kahrama Essi" userId="S::essi.kahrama@redcross.fi::1dbee5d7-b19b-4664-b067-94959939e161" providerId="AD" clId="Web-{AFF85107-C210-E803-67D1-949D3EA80E33}" dt="2021-11-19T10:37:57.050" v="22" actId="1076"/>
        <pc:sldMkLst>
          <pc:docMk/>
          <pc:sldMk cId="0" sldId="282"/>
        </pc:sldMkLst>
        <pc:picChg chg="add mod">
          <ac:chgData name="Kahrama Essi" userId="S::essi.kahrama@redcross.fi::1dbee5d7-b19b-4664-b067-94959939e161" providerId="AD" clId="Web-{AFF85107-C210-E803-67D1-949D3EA80E33}" dt="2021-11-19T10:37:57.050" v="22" actId="1076"/>
          <ac:picMkLst>
            <pc:docMk/>
            <pc:sldMk cId="0" sldId="282"/>
            <ac:picMk id="2" creationId="{7A462542-B647-464D-9244-52262414D0D2}"/>
          </ac:picMkLst>
        </pc:picChg>
      </pc:sldChg>
      <pc:sldChg chg="modSp">
        <pc:chgData name="Kahrama Essi" userId="S::essi.kahrama@redcross.fi::1dbee5d7-b19b-4664-b067-94959939e161" providerId="AD" clId="Web-{AFF85107-C210-E803-67D1-949D3EA80E33}" dt="2021-11-19T11:06:20.485" v="62" actId="20577"/>
        <pc:sldMkLst>
          <pc:docMk/>
          <pc:sldMk cId="0" sldId="285"/>
        </pc:sldMkLst>
        <pc:spChg chg="mod">
          <ac:chgData name="Kahrama Essi" userId="S::essi.kahrama@redcross.fi::1dbee5d7-b19b-4664-b067-94959939e161" providerId="AD" clId="Web-{AFF85107-C210-E803-67D1-949D3EA80E33}" dt="2021-11-19T11:06:20.485" v="62" actId="20577"/>
          <ac:spMkLst>
            <pc:docMk/>
            <pc:sldMk cId="0" sldId="285"/>
            <ac:spMk id="47107" creationId="{7921173F-4BA4-42B0-86AF-913007CA63E0}"/>
          </ac:spMkLst>
        </pc:spChg>
      </pc:sldChg>
      <pc:sldChg chg="modSp">
        <pc:chgData name="Kahrama Essi" userId="S::essi.kahrama@redcross.fi::1dbee5d7-b19b-4664-b067-94959939e161" providerId="AD" clId="Web-{AFF85107-C210-E803-67D1-949D3EA80E33}" dt="2021-11-19T11:08:18.128" v="65" actId="20577"/>
        <pc:sldMkLst>
          <pc:docMk/>
          <pc:sldMk cId="0" sldId="289"/>
        </pc:sldMkLst>
        <pc:spChg chg="mod">
          <ac:chgData name="Kahrama Essi" userId="S::essi.kahrama@redcross.fi::1dbee5d7-b19b-4664-b067-94959939e161" providerId="AD" clId="Web-{AFF85107-C210-E803-67D1-949D3EA80E33}" dt="2021-11-19T11:08:18.128" v="65" actId="20577"/>
          <ac:spMkLst>
            <pc:docMk/>
            <pc:sldMk cId="0" sldId="289"/>
            <ac:spMk id="19458" creationId="{60C8EC1A-5B8E-40E4-86AC-A7B5DCF75097}"/>
          </ac:spMkLst>
        </pc:spChg>
      </pc:sldChg>
      <pc:sldChg chg="del mod modShow">
        <pc:chgData name="Kahrama Essi" userId="S::essi.kahrama@redcross.fi::1dbee5d7-b19b-4664-b067-94959939e161" providerId="AD" clId="Web-{AFF85107-C210-E803-67D1-949D3EA80E33}" dt="2021-11-19T10:39:00.754" v="23"/>
        <pc:sldMkLst>
          <pc:docMk/>
          <pc:sldMk cId="0" sldId="296"/>
        </pc:sldMkLst>
      </pc:sldChg>
      <pc:sldChg chg="del mod ord modShow">
        <pc:chgData name="Kahrama Essi" userId="S::essi.kahrama@redcross.fi::1dbee5d7-b19b-4664-b067-94959939e161" providerId="AD" clId="Web-{AFF85107-C210-E803-67D1-949D3EA80E33}" dt="2021-11-19T10:39:03.989" v="24"/>
        <pc:sldMkLst>
          <pc:docMk/>
          <pc:sldMk cId="0" sldId="297"/>
        </pc:sldMkLst>
      </pc:sldChg>
      <pc:sldChg chg="del mod modShow">
        <pc:chgData name="Kahrama Essi" userId="S::essi.kahrama@redcross.fi::1dbee5d7-b19b-4664-b067-94959939e161" providerId="AD" clId="Web-{AFF85107-C210-E803-67D1-949D3EA80E33}" dt="2021-11-19T10:39:25.943" v="27"/>
        <pc:sldMkLst>
          <pc:docMk/>
          <pc:sldMk cId="0" sldId="309"/>
        </pc:sldMkLst>
      </pc:sldChg>
      <pc:sldChg chg="add">
        <pc:chgData name="Kahrama Essi" userId="S::essi.kahrama@redcross.fi::1dbee5d7-b19b-4664-b067-94959939e161" providerId="AD" clId="Web-{AFF85107-C210-E803-67D1-949D3EA80E33}" dt="2021-11-19T09:09:22.414" v="0"/>
        <pc:sldMkLst>
          <pc:docMk/>
          <pc:sldMk cId="4148930570" sldId="311"/>
        </pc:sldMkLst>
      </pc:sldChg>
      <pc:sldChg chg="add">
        <pc:chgData name="Kahrama Essi" userId="S::essi.kahrama@redcross.fi::1dbee5d7-b19b-4664-b067-94959939e161" providerId="AD" clId="Web-{AFF85107-C210-E803-67D1-949D3EA80E33}" dt="2021-11-19T09:10:13.823" v="1"/>
        <pc:sldMkLst>
          <pc:docMk/>
          <pc:sldMk cId="3999173519" sldId="312"/>
        </pc:sldMkLst>
      </pc:sldChg>
      <pc:sldChg chg="add">
        <pc:chgData name="Kahrama Essi" userId="S::essi.kahrama@redcross.fi::1dbee5d7-b19b-4664-b067-94959939e161" providerId="AD" clId="Web-{AFF85107-C210-E803-67D1-949D3EA80E33}" dt="2021-11-19T09:45:37.505" v="12"/>
        <pc:sldMkLst>
          <pc:docMk/>
          <pc:sldMk cId="4132767675" sldId="313"/>
        </pc:sldMkLst>
      </pc:sldChg>
      <pc:sldChg chg="add">
        <pc:chgData name="Kahrama Essi" userId="S::essi.kahrama@redcross.fi::1dbee5d7-b19b-4664-b067-94959939e161" providerId="AD" clId="Web-{AFF85107-C210-E803-67D1-949D3EA80E33}" dt="2021-11-19T09:45:42.208" v="13"/>
        <pc:sldMkLst>
          <pc:docMk/>
          <pc:sldMk cId="3803972296" sldId="314"/>
        </pc:sldMkLst>
      </pc:sldChg>
      <pc:sldChg chg="add">
        <pc:chgData name="Kahrama Essi" userId="S::essi.kahrama@redcross.fi::1dbee5d7-b19b-4664-b067-94959939e161" providerId="AD" clId="Web-{AFF85107-C210-E803-67D1-949D3EA80E33}" dt="2021-11-19T10:10:13.492" v="17"/>
        <pc:sldMkLst>
          <pc:docMk/>
          <pc:sldMk cId="3943268980" sldId="315"/>
        </pc:sldMkLst>
      </pc:sldChg>
      <pc:sldMasterChg chg="add addSldLayout">
        <pc:chgData name="Kahrama Essi" userId="S::essi.kahrama@redcross.fi::1dbee5d7-b19b-4664-b067-94959939e161" providerId="AD" clId="Web-{AFF85107-C210-E803-67D1-949D3EA80E33}" dt="2021-11-19T09:10:13.823" v="1"/>
        <pc:sldMasterMkLst>
          <pc:docMk/>
          <pc:sldMasterMk cId="0" sldId="2147484718"/>
        </pc:sldMasterMkLst>
        <pc:sldLayoutChg chg="add">
          <pc:chgData name="Kahrama Essi" userId="S::essi.kahrama@redcross.fi::1dbee5d7-b19b-4664-b067-94959939e161" providerId="AD" clId="Web-{AFF85107-C210-E803-67D1-949D3EA80E33}" dt="2021-11-19T09:10:13.823" v="1"/>
          <pc:sldLayoutMkLst>
            <pc:docMk/>
            <pc:sldMasterMk cId="0" sldId="2147484718"/>
            <pc:sldLayoutMk cId="620880046" sldId="2147484712"/>
          </pc:sldLayoutMkLst>
        </pc:sldLayoutChg>
        <pc:sldLayoutChg chg="add">
          <pc:chgData name="Kahrama Essi" userId="S::essi.kahrama@redcross.fi::1dbee5d7-b19b-4664-b067-94959939e161" providerId="AD" clId="Web-{AFF85107-C210-E803-67D1-949D3EA80E33}" dt="2021-11-19T09:09:22.414" v="0"/>
          <pc:sldLayoutMkLst>
            <pc:docMk/>
            <pc:sldMasterMk cId="0" sldId="2147484718"/>
            <pc:sldLayoutMk cId="2581323456" sldId="2147484717"/>
          </pc:sldLayoutMkLst>
        </pc:sldLayoutChg>
      </pc:sldMasterChg>
    </pc:docChg>
  </pc:docChgLst>
  <pc:docChgLst>
    <pc:chgData name="Kahrama Essi" userId="S::essi.kahrama@redcross.fi::1dbee5d7-b19b-4664-b067-94959939e161" providerId="AD" clId="Web-{134B176C-ACC8-2B3F-DDD5-845AAE3BC173}"/>
    <pc:docChg chg="modSld">
      <pc:chgData name="Kahrama Essi" userId="S::essi.kahrama@redcross.fi::1dbee5d7-b19b-4664-b067-94959939e161" providerId="AD" clId="Web-{134B176C-ACC8-2B3F-DDD5-845AAE3BC173}" dt="2021-11-19T12:55:04.694" v="5" actId="20577"/>
      <pc:docMkLst>
        <pc:docMk/>
      </pc:docMkLst>
      <pc:sldChg chg="modSp">
        <pc:chgData name="Kahrama Essi" userId="S::essi.kahrama@redcross.fi::1dbee5d7-b19b-4664-b067-94959939e161" providerId="AD" clId="Web-{134B176C-ACC8-2B3F-DDD5-845AAE3BC173}" dt="2021-11-19T12:55:04.694" v="5" actId="20577"/>
        <pc:sldMkLst>
          <pc:docMk/>
          <pc:sldMk cId="3803972296" sldId="314"/>
        </pc:sldMkLst>
        <pc:spChg chg="mod">
          <ac:chgData name="Kahrama Essi" userId="S::essi.kahrama@redcross.fi::1dbee5d7-b19b-4664-b067-94959939e161" providerId="AD" clId="Web-{134B176C-ACC8-2B3F-DDD5-845AAE3BC173}" dt="2021-11-19T12:55:04.694" v="5" actId="20577"/>
          <ac:spMkLst>
            <pc:docMk/>
            <pc:sldMk cId="3803972296" sldId="314"/>
            <ac:spMk id="25603" creationId="{7BA0AE9B-678B-4524-898D-B3627A14CDD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7_F74BA80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37_F74BA80A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37_F74BA80A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none"/>
          </c:marker>
          <c:cat>
            <c:strRef>
              <c:f>alkoholin_kokonaiskulutus_taulu!$B$74:$B$104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alkoholin_kokonaiskulutus_taulu!$C$74:$C$104</c:f>
              <c:numCache>
                <c:formatCode>General</c:formatCode>
                <c:ptCount val="31"/>
                <c:pt idx="0">
                  <c:v>7.7</c:v>
                </c:pt>
                <c:pt idx="1">
                  <c:v>7.8</c:v>
                </c:pt>
                <c:pt idx="2">
                  <c:v>7.7</c:v>
                </c:pt>
                <c:pt idx="3">
                  <c:v>7.9</c:v>
                </c:pt>
                <c:pt idx="4">
                  <c:v>8.1</c:v>
                </c:pt>
                <c:pt idx="5">
                  <c:v>8.1999999999999993</c:v>
                </c:pt>
                <c:pt idx="6">
                  <c:v>8.1999999999999993</c:v>
                </c:pt>
                <c:pt idx="7">
                  <c:v>8.3000000000000007</c:v>
                </c:pt>
                <c:pt idx="8">
                  <c:v>8.1</c:v>
                </c:pt>
                <c:pt idx="9">
                  <c:v>8.1</c:v>
                </c:pt>
                <c:pt idx="10">
                  <c:v>8.5</c:v>
                </c:pt>
                <c:pt idx="11">
                  <c:v>8.6999999999999993</c:v>
                </c:pt>
                <c:pt idx="12">
                  <c:v>9</c:v>
                </c:pt>
                <c:pt idx="13">
                  <c:v>9</c:v>
                </c:pt>
                <c:pt idx="14">
                  <c:v>9.1</c:v>
                </c:pt>
                <c:pt idx="15">
                  <c:v>8.9</c:v>
                </c:pt>
                <c:pt idx="16">
                  <c:v>9.1999999999999993</c:v>
                </c:pt>
                <c:pt idx="17">
                  <c:v>9.1999999999999993</c:v>
                </c:pt>
                <c:pt idx="18">
                  <c:v>9.3000000000000007</c:v>
                </c:pt>
                <c:pt idx="19">
                  <c:v>9.3000000000000007</c:v>
                </c:pt>
                <c:pt idx="20">
                  <c:v>9.6999999999999993</c:v>
                </c:pt>
                <c:pt idx="21">
                  <c:v>9.9</c:v>
                </c:pt>
                <c:pt idx="22">
                  <c:v>10</c:v>
                </c:pt>
                <c:pt idx="23">
                  <c:v>10.5</c:v>
                </c:pt>
                <c:pt idx="24">
                  <c:v>10.7</c:v>
                </c:pt>
                <c:pt idx="25">
                  <c:v>10.7</c:v>
                </c:pt>
                <c:pt idx="26">
                  <c:v>11.1</c:v>
                </c:pt>
                <c:pt idx="27">
                  <c:v>11.2</c:v>
                </c:pt>
                <c:pt idx="28">
                  <c:v>11</c:v>
                </c:pt>
                <c:pt idx="29">
                  <c:v>10.7</c:v>
                </c:pt>
                <c:pt idx="30">
                  <c:v>10.5</c:v>
                </c:pt>
              </c:numCache>
            </c:numRef>
          </c:val>
          <c:smooth val="0"/>
          <c:extLst>
            <c:ext xmlns:c16="http://schemas.microsoft.com/office/drawing/2014/chart" uri="{C3380CC4-5D6E-409C-BE32-E72D297353CC}">
              <c16:uniqueId val="{00000000-B40B-4CC0-93E6-F5DDADBFA94C}"/>
            </c:ext>
          </c:extLst>
        </c:ser>
        <c:dLbls>
          <c:showLegendKey val="0"/>
          <c:showVal val="0"/>
          <c:showCatName val="0"/>
          <c:showSerName val="0"/>
          <c:showPercent val="0"/>
          <c:showBubbleSize val="0"/>
        </c:dLbls>
        <c:smooth val="0"/>
        <c:axId val="321679928"/>
        <c:axId val="321674680"/>
      </c:lineChart>
      <c:catAx>
        <c:axId val="321679928"/>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1674680"/>
        <c:crosses val="autoZero"/>
        <c:auto val="1"/>
        <c:lblAlgn val="ctr"/>
        <c:lblOffset val="100"/>
        <c:tickLblSkip val="5"/>
        <c:noMultiLvlLbl val="0"/>
      </c:catAx>
      <c:valAx>
        <c:axId val="32167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1679928"/>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60360374373634E-2"/>
          <c:y val="4.2060285606500589E-2"/>
          <c:w val="0.87675929903860883"/>
          <c:h val="0.86923737205408647"/>
        </c:manualLayout>
      </c:layout>
      <c:lineChart>
        <c:grouping val="standard"/>
        <c:varyColors val="0"/>
        <c:ser>
          <c:idx val="0"/>
          <c:order val="0"/>
          <c:spPr>
            <a:ln w="28575" cap="rnd">
              <a:solidFill>
                <a:srgbClr val="FF0000"/>
              </a:solidFill>
              <a:round/>
            </a:ln>
            <a:effectLst/>
          </c:spPr>
          <c:marker>
            <c:symbol val="none"/>
          </c:marker>
          <c:cat>
            <c:strRef>
              <c:f>alkoholin_kokonaiskulutus_taulu!$A$4:$A$34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alkoholin_kokonaiskulutus_taulu!$D$4:$D$34</c:f>
              <c:numCache>
                <c:formatCode>General</c:formatCode>
                <c:ptCount val="31"/>
                <c:pt idx="0">
                  <c:v>11</c:v>
                </c:pt>
                <c:pt idx="1">
                  <c:v>10.8</c:v>
                </c:pt>
                <c:pt idx="2">
                  <c:v>10.3</c:v>
                </c:pt>
                <c:pt idx="3">
                  <c:v>10</c:v>
                </c:pt>
                <c:pt idx="4">
                  <c:v>9.8000000000000007</c:v>
                </c:pt>
                <c:pt idx="5">
                  <c:v>11</c:v>
                </c:pt>
                <c:pt idx="6">
                  <c:v>10.6</c:v>
                </c:pt>
                <c:pt idx="7">
                  <c:v>10.9</c:v>
                </c:pt>
                <c:pt idx="8">
                  <c:v>10.8</c:v>
                </c:pt>
                <c:pt idx="9">
                  <c:v>10.7</c:v>
                </c:pt>
                <c:pt idx="10">
                  <c:v>9.8000000000000007</c:v>
                </c:pt>
                <c:pt idx="11">
                  <c:v>10</c:v>
                </c:pt>
                <c:pt idx="12">
                  <c:v>10.4</c:v>
                </c:pt>
                <c:pt idx="13">
                  <c:v>10.4</c:v>
                </c:pt>
                <c:pt idx="14">
                  <c:v>11.8</c:v>
                </c:pt>
                <c:pt idx="15">
                  <c:v>12.1</c:v>
                </c:pt>
                <c:pt idx="16">
                  <c:v>11.8</c:v>
                </c:pt>
                <c:pt idx="17">
                  <c:v>12</c:v>
                </c:pt>
                <c:pt idx="18">
                  <c:v>11.9</c:v>
                </c:pt>
                <c:pt idx="19">
                  <c:v>11.7</c:v>
                </c:pt>
                <c:pt idx="20">
                  <c:v>11.5</c:v>
                </c:pt>
                <c:pt idx="21">
                  <c:v>11.6</c:v>
                </c:pt>
                <c:pt idx="22">
                  <c:v>11</c:v>
                </c:pt>
                <c:pt idx="23">
                  <c:v>11</c:v>
                </c:pt>
                <c:pt idx="24">
                  <c:v>10.6</c:v>
                </c:pt>
                <c:pt idx="25">
                  <c:v>10.3</c:v>
                </c:pt>
                <c:pt idx="26">
                  <c:v>10.3</c:v>
                </c:pt>
                <c:pt idx="27">
                  <c:v>10</c:v>
                </c:pt>
                <c:pt idx="28">
                  <c:v>10.1</c:v>
                </c:pt>
                <c:pt idx="29">
                  <c:v>9.8000000000000007</c:v>
                </c:pt>
                <c:pt idx="30">
                  <c:v>9.1999999999999993</c:v>
                </c:pt>
              </c:numCache>
            </c:numRef>
          </c:val>
          <c:smooth val="0"/>
          <c:extLst>
            <c:ext xmlns:c16="http://schemas.microsoft.com/office/drawing/2014/chart" uri="{C3380CC4-5D6E-409C-BE32-E72D297353CC}">
              <c16:uniqueId val="{00000000-E695-4243-AD93-51BC5F1A8B6B}"/>
            </c:ext>
          </c:extLst>
        </c:ser>
        <c:dLbls>
          <c:showLegendKey val="0"/>
          <c:showVal val="0"/>
          <c:showCatName val="0"/>
          <c:showSerName val="0"/>
          <c:showPercent val="0"/>
          <c:showBubbleSize val="0"/>
        </c:dLbls>
        <c:smooth val="0"/>
        <c:axId val="475923856"/>
        <c:axId val="475924184"/>
      </c:lineChart>
      <c:catAx>
        <c:axId val="475923856"/>
        <c:scaling>
          <c:orientation val="minMax"/>
        </c:scaling>
        <c:delete val="0"/>
        <c:axPos val="b"/>
        <c:majorGridlines>
          <c:spPr>
            <a:ln w="9525" cap="flat" cmpd="sng" algn="ctr">
              <a:solidFill>
                <a:schemeClr val="bg1">
                  <a:lumMod val="65000"/>
                </a:schemeClr>
              </a:solidFill>
              <a:round/>
            </a:ln>
            <a:effectLst/>
          </c:spPr>
        </c:majorGridlines>
        <c:minorGridlines>
          <c:spPr>
            <a:ln w="9525" cap="flat" cmpd="sng" algn="ctr">
              <a:noFill/>
              <a:round/>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5924184"/>
        <c:crosses val="autoZero"/>
        <c:auto val="1"/>
        <c:lblAlgn val="ctr"/>
        <c:lblOffset val="100"/>
        <c:tickLblSkip val="5"/>
        <c:noMultiLvlLbl val="0"/>
      </c:catAx>
      <c:valAx>
        <c:axId val="47592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5923856"/>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none"/>
          </c:marker>
          <c:cat>
            <c:strRef>
              <c:f>alkoholin_kokonaiskulutus_taulu!$B$40:$B$70</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alkoholin_kokonaiskulutus_taulu!$C$40:$C$70</c:f>
              <c:numCache>
                <c:formatCode>General</c:formatCode>
                <c:ptCount val="31"/>
                <c:pt idx="0">
                  <c:v>14</c:v>
                </c:pt>
                <c:pt idx="1">
                  <c:v>14.3</c:v>
                </c:pt>
                <c:pt idx="2">
                  <c:v>14.4</c:v>
                </c:pt>
                <c:pt idx="3">
                  <c:v>14.3</c:v>
                </c:pt>
                <c:pt idx="4">
                  <c:v>14.3</c:v>
                </c:pt>
                <c:pt idx="5">
                  <c:v>14.7</c:v>
                </c:pt>
                <c:pt idx="6">
                  <c:v>14.5</c:v>
                </c:pt>
                <c:pt idx="7">
                  <c:v>14.3</c:v>
                </c:pt>
                <c:pt idx="8">
                  <c:v>13.9</c:v>
                </c:pt>
                <c:pt idx="9">
                  <c:v>13.8</c:v>
                </c:pt>
                <c:pt idx="10">
                  <c:v>13.7</c:v>
                </c:pt>
                <c:pt idx="11">
                  <c:v>13.5</c:v>
                </c:pt>
                <c:pt idx="12">
                  <c:v>13</c:v>
                </c:pt>
                <c:pt idx="13">
                  <c:v>13</c:v>
                </c:pt>
                <c:pt idx="14">
                  <c:v>12.6</c:v>
                </c:pt>
                <c:pt idx="15">
                  <c:v>12.5</c:v>
                </c:pt>
                <c:pt idx="16">
                  <c:v>12.5</c:v>
                </c:pt>
                <c:pt idx="17">
                  <c:v>12.1</c:v>
                </c:pt>
                <c:pt idx="18">
                  <c:v>11.9</c:v>
                </c:pt>
                <c:pt idx="19">
                  <c:v>11.8</c:v>
                </c:pt>
                <c:pt idx="20">
                  <c:v>11.1</c:v>
                </c:pt>
                <c:pt idx="21">
                  <c:v>10.6</c:v>
                </c:pt>
                <c:pt idx="22">
                  <c:v>10.3</c:v>
                </c:pt>
                <c:pt idx="23">
                  <c:v>10</c:v>
                </c:pt>
                <c:pt idx="24">
                  <c:v>10</c:v>
                </c:pt>
                <c:pt idx="25">
                  <c:v>9.6999999999999993</c:v>
                </c:pt>
                <c:pt idx="26">
                  <c:v>9.9</c:v>
                </c:pt>
                <c:pt idx="27">
                  <c:v>10.3</c:v>
                </c:pt>
                <c:pt idx="28">
                  <c:v>10.7</c:v>
                </c:pt>
                <c:pt idx="29">
                  <c:v>10.7</c:v>
                </c:pt>
                <c:pt idx="30">
                  <c:v>11</c:v>
                </c:pt>
              </c:numCache>
            </c:numRef>
          </c:val>
          <c:smooth val="0"/>
          <c:extLst>
            <c:ext xmlns:c16="http://schemas.microsoft.com/office/drawing/2014/chart" uri="{C3380CC4-5D6E-409C-BE32-E72D297353CC}">
              <c16:uniqueId val="{00000000-33EB-4A7D-8F3E-929908367BA2}"/>
            </c:ext>
          </c:extLst>
        </c:ser>
        <c:dLbls>
          <c:showLegendKey val="0"/>
          <c:showVal val="0"/>
          <c:showCatName val="0"/>
          <c:showSerName val="0"/>
          <c:showPercent val="0"/>
          <c:showBubbleSize val="0"/>
        </c:dLbls>
        <c:smooth val="0"/>
        <c:axId val="450962584"/>
        <c:axId val="450963240"/>
      </c:lineChart>
      <c:catAx>
        <c:axId val="450962584"/>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963240"/>
        <c:crossesAt val="0"/>
        <c:auto val="1"/>
        <c:lblAlgn val="ctr"/>
        <c:lblOffset val="100"/>
        <c:tickLblSkip val="5"/>
        <c:tickMarkSkip val="1"/>
        <c:noMultiLvlLbl val="0"/>
      </c:catAx>
      <c:valAx>
        <c:axId val="450963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96258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D08AE-5B77-41D1-89D3-FB789B92018B}"/>
              </a:ext>
            </a:extLst>
          </p:cNvPr>
          <p:cNvSpPr>
            <a:spLocks noGrp="1" noChangeArrowheads="1"/>
          </p:cNvSpPr>
          <p:nvPr>
            <p:ph type="hdr" sz="quarter"/>
          </p:nvPr>
        </p:nvSpPr>
        <p:spPr bwMode="auto">
          <a:xfrm>
            <a:off x="0" y="0"/>
            <a:ext cx="43370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i-FI"/>
          </a:p>
        </p:txBody>
      </p:sp>
      <p:sp>
        <p:nvSpPr>
          <p:cNvPr id="22531" name="Rectangle 3">
            <a:extLst>
              <a:ext uri="{FF2B5EF4-FFF2-40B4-BE49-F238E27FC236}">
                <a16:creationId xmlns:a16="http://schemas.microsoft.com/office/drawing/2014/main" id="{669846A6-1CB7-4A9F-BA8E-9FDD4B3CB284}"/>
              </a:ext>
            </a:extLst>
          </p:cNvPr>
          <p:cNvSpPr>
            <a:spLocks noGrp="1" noChangeArrowheads="1"/>
          </p:cNvSpPr>
          <p:nvPr>
            <p:ph type="dt" sz="quarter" idx="1"/>
          </p:nvPr>
        </p:nvSpPr>
        <p:spPr bwMode="auto">
          <a:xfrm>
            <a:off x="5665788" y="0"/>
            <a:ext cx="43370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fi-FI"/>
          </a:p>
        </p:txBody>
      </p:sp>
      <p:sp>
        <p:nvSpPr>
          <p:cNvPr id="22532" name="Rectangle 4">
            <a:extLst>
              <a:ext uri="{FF2B5EF4-FFF2-40B4-BE49-F238E27FC236}">
                <a16:creationId xmlns:a16="http://schemas.microsoft.com/office/drawing/2014/main" id="{AE6A2900-BE6A-4842-826B-7D11D06114DB}"/>
              </a:ext>
            </a:extLst>
          </p:cNvPr>
          <p:cNvSpPr>
            <a:spLocks noGrp="1" noChangeArrowheads="1"/>
          </p:cNvSpPr>
          <p:nvPr>
            <p:ph type="ftr" sz="quarter" idx="2"/>
          </p:nvPr>
        </p:nvSpPr>
        <p:spPr bwMode="auto">
          <a:xfrm>
            <a:off x="0" y="6534150"/>
            <a:ext cx="43370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i-FI"/>
          </a:p>
        </p:txBody>
      </p:sp>
      <p:sp>
        <p:nvSpPr>
          <p:cNvPr id="22533" name="Rectangle 5">
            <a:extLst>
              <a:ext uri="{FF2B5EF4-FFF2-40B4-BE49-F238E27FC236}">
                <a16:creationId xmlns:a16="http://schemas.microsoft.com/office/drawing/2014/main" id="{3ED7240F-7957-4AB5-806F-DD7B2F4A824D}"/>
              </a:ext>
            </a:extLst>
          </p:cNvPr>
          <p:cNvSpPr>
            <a:spLocks noGrp="1" noChangeArrowheads="1"/>
          </p:cNvSpPr>
          <p:nvPr>
            <p:ph type="sldNum" sz="quarter" idx="3"/>
          </p:nvPr>
        </p:nvSpPr>
        <p:spPr bwMode="auto">
          <a:xfrm>
            <a:off x="5665788" y="6534150"/>
            <a:ext cx="43370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DA8FC58-8F1E-4FEC-A167-24C16D9230FF}" type="slidenum">
              <a:rPr lang="fi-FI" altLang="en-US"/>
              <a:pPr>
                <a:defRPr/>
              </a:pPr>
              <a:t>‹#›</a:t>
            </a:fld>
            <a:endParaRPr lang="fi-FI"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280EE4C-F848-4D8F-919B-B07AC337FD3F}"/>
              </a:ext>
            </a:extLst>
          </p:cNvPr>
          <p:cNvSpPr>
            <a:spLocks noGrp="1" noChangeArrowheads="1"/>
          </p:cNvSpPr>
          <p:nvPr>
            <p:ph type="hdr" sz="quarter"/>
          </p:nvPr>
        </p:nvSpPr>
        <p:spPr bwMode="auto">
          <a:xfrm>
            <a:off x="0" y="0"/>
            <a:ext cx="43354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fi-FI"/>
          </a:p>
        </p:txBody>
      </p:sp>
      <p:sp>
        <p:nvSpPr>
          <p:cNvPr id="41987" name="Rectangle 3">
            <a:extLst>
              <a:ext uri="{FF2B5EF4-FFF2-40B4-BE49-F238E27FC236}">
                <a16:creationId xmlns:a16="http://schemas.microsoft.com/office/drawing/2014/main" id="{AD8AE649-DCAB-4F94-BDD7-08FFAE5D51FD}"/>
              </a:ext>
            </a:extLst>
          </p:cNvPr>
          <p:cNvSpPr>
            <a:spLocks noGrp="1" noChangeArrowheads="1"/>
          </p:cNvSpPr>
          <p:nvPr>
            <p:ph type="dt" idx="1"/>
          </p:nvPr>
        </p:nvSpPr>
        <p:spPr bwMode="auto">
          <a:xfrm>
            <a:off x="5665788" y="0"/>
            <a:ext cx="433546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defRPr>
            </a:lvl1pPr>
          </a:lstStyle>
          <a:p>
            <a:pPr>
              <a:defRPr/>
            </a:pPr>
            <a:fld id="{787CE820-BEBC-4664-B0A6-D6394FD9CD4E}" type="datetimeFigureOut">
              <a:rPr lang="fi-FI"/>
              <a:pPr>
                <a:defRPr/>
              </a:pPr>
              <a:t>19.11.2021</a:t>
            </a:fld>
            <a:endParaRPr lang="fi-FI"/>
          </a:p>
        </p:txBody>
      </p:sp>
      <p:sp>
        <p:nvSpPr>
          <p:cNvPr id="10244" name="Rectangle 4">
            <a:extLst>
              <a:ext uri="{FF2B5EF4-FFF2-40B4-BE49-F238E27FC236}">
                <a16:creationId xmlns:a16="http://schemas.microsoft.com/office/drawing/2014/main" id="{1D4FF213-5785-4CC4-A6C2-0B13BC1B2A46}"/>
              </a:ext>
            </a:extLst>
          </p:cNvPr>
          <p:cNvSpPr>
            <a:spLocks noGrp="1" noRot="1" noChangeAspect="1" noChangeArrowheads="1" noTextEdit="1"/>
          </p:cNvSpPr>
          <p:nvPr>
            <p:ph type="sldImg" idx="2"/>
          </p:nvPr>
        </p:nvSpPr>
        <p:spPr bwMode="auto">
          <a:xfrm>
            <a:off x="3176588" y="515938"/>
            <a:ext cx="3649662" cy="2579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a:extLst>
              <a:ext uri="{FF2B5EF4-FFF2-40B4-BE49-F238E27FC236}">
                <a16:creationId xmlns:a16="http://schemas.microsoft.com/office/drawing/2014/main" id="{B7993AD9-E3FD-4818-BCF2-43A5D4705200}"/>
              </a:ext>
            </a:extLst>
          </p:cNvPr>
          <p:cNvSpPr>
            <a:spLocks noGrp="1" noChangeArrowheads="1"/>
          </p:cNvSpPr>
          <p:nvPr>
            <p:ph type="body" sz="quarter" idx="3"/>
          </p:nvPr>
        </p:nvSpPr>
        <p:spPr bwMode="auto">
          <a:xfrm>
            <a:off x="1000125" y="3265488"/>
            <a:ext cx="8002588" cy="3095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1990" name="Rectangle 6">
            <a:extLst>
              <a:ext uri="{FF2B5EF4-FFF2-40B4-BE49-F238E27FC236}">
                <a16:creationId xmlns:a16="http://schemas.microsoft.com/office/drawing/2014/main" id="{1C9C78C3-FE6A-435E-8417-48C6934141E4}"/>
              </a:ext>
            </a:extLst>
          </p:cNvPr>
          <p:cNvSpPr>
            <a:spLocks noGrp="1" noChangeArrowheads="1"/>
          </p:cNvSpPr>
          <p:nvPr>
            <p:ph type="ftr" sz="quarter" idx="4"/>
          </p:nvPr>
        </p:nvSpPr>
        <p:spPr bwMode="auto">
          <a:xfrm>
            <a:off x="0" y="6532563"/>
            <a:ext cx="433546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fi-FI"/>
          </a:p>
        </p:txBody>
      </p:sp>
      <p:sp>
        <p:nvSpPr>
          <p:cNvPr id="41991" name="Rectangle 7">
            <a:extLst>
              <a:ext uri="{FF2B5EF4-FFF2-40B4-BE49-F238E27FC236}">
                <a16:creationId xmlns:a16="http://schemas.microsoft.com/office/drawing/2014/main" id="{D2CDDF7E-1062-4B21-AA6B-0C778D18F55E}"/>
              </a:ext>
            </a:extLst>
          </p:cNvPr>
          <p:cNvSpPr>
            <a:spLocks noGrp="1" noChangeArrowheads="1"/>
          </p:cNvSpPr>
          <p:nvPr>
            <p:ph type="sldNum" sz="quarter" idx="5"/>
          </p:nvPr>
        </p:nvSpPr>
        <p:spPr bwMode="auto">
          <a:xfrm>
            <a:off x="5665788" y="6532563"/>
            <a:ext cx="433546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2FF22B1-27D7-4309-B54F-FCFBDB0E38EC}"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115697E-4CF8-4B83-8952-46736F89782B}"/>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16A032AF-8993-4346-97F1-3CEFC00AC6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Kannustakaa korjaamaan oikeat vastaukset, jotta vastaajalle jää korjattu vastaus mieleen.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A0FF4C9-3B16-46F1-B705-943EE540C0B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356C52AF-7959-45A1-AA57-3A800AD936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Times" panose="02020603050405020304" pitchFamily="18" charset="0"/>
              <a:buNone/>
            </a:pPr>
            <a:endParaRPr lang="en-US"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72110F64-E718-4DC7-93CD-0A52B6CD85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E5092E-0C5E-414F-820C-1A03A3B8BFFC}" type="slidenum">
              <a:rPr lang="fi-FI" altLang="en-US" smtClean="0">
                <a:latin typeface="Times New Roman" panose="02020603050405020304" pitchFamily="18" charset="0"/>
              </a:rPr>
              <a:pPr>
                <a:spcBef>
                  <a:spcPct val="0"/>
                </a:spcBef>
              </a:pPr>
              <a:t>11</a:t>
            </a:fld>
            <a:endParaRPr lang="fi-FI"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ED77C2A-06EF-4CF6-A40C-06F8A7E2B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91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901E28-CF16-4A1D-AA58-DFD356FB5900}" type="slidenum">
              <a:rPr lang="fi-FI" altLang="en-US">
                <a:latin typeface="Times New Roman" panose="02020603050405020304" pitchFamily="18" charset="0"/>
              </a:rPr>
              <a:pPr>
                <a:spcBef>
                  <a:spcPct val="0"/>
                </a:spcBef>
              </a:pPr>
              <a:t>12</a:t>
            </a:fld>
            <a:endParaRPr lang="fi-FI"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C63B3D86-9DFB-4DB4-8E48-6B148D574AF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6274D5C-BE1E-44AF-A3C4-6CCA64EBA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sz="1400">
                <a:ea typeface="ＭＳ Ｐゴシック" panose="020B0600070205080204" pitchFamily="34" charset="-128"/>
              </a:rPr>
              <a:t>National Institute of Alcohol, Abuse and Alcoholism – instituutin (USA) maksimisuositus yli 65-vuotiaille, Kansainvälisiin tutkimuksiin pohjaten terveelle yli 65 –vuotiaalle riskiraja on 2 annosta. Ikääntyneillä alkoholinkäytön riskitasot ovat matalammat kuin työikäisillä. Ikääntyminen, aineenvaihdunnan ja kehon nestemäärän muutokset, sairaudet ja lääkehoidot vaikuttavat heikentävästi elimistön kykyyn sietää alkoholia. Ikääntyneiden riskikulutusta koskevissa suosituksissa käytetään yleensä 65 vuoden ikärajaa. Raja on keinotekoinen, koska alkoholinsieto heikkenee lineaarisesti iän myötä. Yksiselitteistä ikärajaa ei siten voida asettaa.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00B6A3C-00C4-4800-9877-0E7DAE811508}"/>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1FF1870-F8C1-475E-9E92-83E8020D7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Verdana" panose="020B0604030504040204" pitchFamily="34" charset="0"/>
                <a:ea typeface="ＭＳ Ｐゴシック" panose="020B0600070205080204" pitchFamily="34" charset="-128"/>
              </a:rPr>
              <a:t>http://www.muistiasiantuntijat.fi/memo.php?udpview=read&amp;src=db25114&amp;sid=172&amp;issue=2013-04&amp;lang=fi, SUMU –Suomen Muistiasiantuntijat. http://www.cancer.fi/syovanehkaisy/alkoholi/ luettu 17.3.2014 sekä http://www.thl.fi/thl-client/pdfs/e0545332-bd23-4f78-8fe8-0013a543f570, luettu 17.3.2013. </a:t>
            </a:r>
            <a:r>
              <a:rPr lang="fi-FI" altLang="en-US">
                <a:ea typeface="ＭＳ Ｐゴシック" panose="020B0600070205080204" pitchFamily="34" charset="-128"/>
              </a:rPr>
              <a:t>Vanhenemisen on yksilöllistä, samoin alkoholin käytöstä aiheutuvat haitat. Riskeihin ja haittoihin vaikuttavat monet tekijät, kuten fyysinen kunto, kulutushistoria, juomatavat, sairaudet, lääkitys, mieliala, elämän tilanteet ja juomisen merkitys kunkin omassa elämässä.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436CBCB-A852-4C25-9C68-EFE7A1E0EF4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D9A6FECE-5F53-4D02-998E-23E8AD8504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28E6944E-8158-4EE9-91F4-AA5E9820F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1CA790B-BBD9-4315-AA7B-2081CDCAC4FC}" type="slidenum">
              <a:rPr lang="fi-FI" altLang="en-US">
                <a:latin typeface="Times New Roman" panose="02020603050405020304" pitchFamily="18" charset="0"/>
              </a:rPr>
              <a:pPr>
                <a:spcBef>
                  <a:spcPct val="0"/>
                </a:spcBef>
              </a:pPr>
              <a:t>15</a:t>
            </a:fld>
            <a:endParaRPr lang="fi-FI"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C25A71D-BE22-47D5-9013-56E36190E281}"/>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F42C12B7-04BB-42F1-929E-C4C83EBF6E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13FA6DDC-AA0A-4C0B-B80E-3339E1A6E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49356E3-FC55-4B21-A1AB-50CF8841AB6E}" type="slidenum">
              <a:rPr lang="fi-FI" altLang="en-US">
                <a:latin typeface="Times New Roman" panose="02020603050405020304" pitchFamily="18" charset="0"/>
              </a:rPr>
              <a:pPr>
                <a:spcBef>
                  <a:spcPct val="0"/>
                </a:spcBef>
              </a:pPr>
              <a:t>16</a:t>
            </a:fld>
            <a:endParaRPr lang="fi-FI"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a:extLst>
              <a:ext uri="{FF2B5EF4-FFF2-40B4-BE49-F238E27FC236}">
                <a16:creationId xmlns:a16="http://schemas.microsoft.com/office/drawing/2014/main" id="{EA48ABB4-4F16-40F9-A63D-4C472D069DE9}"/>
              </a:ext>
            </a:extLst>
          </p:cNvPr>
          <p:cNvSpPr>
            <a:spLocks noGrp="1" noRot="1" noChangeAspect="1" noChangeArrowheads="1" noTextEdit="1"/>
          </p:cNvSpPr>
          <p:nvPr>
            <p:ph type="sldImg"/>
          </p:nvPr>
        </p:nvSpPr>
        <p:spPr>
          <a:ln/>
        </p:spPr>
      </p:sp>
      <p:sp>
        <p:nvSpPr>
          <p:cNvPr id="44035" name="Huomautusten paikkamerkki 2">
            <a:extLst>
              <a:ext uri="{FF2B5EF4-FFF2-40B4-BE49-F238E27FC236}">
                <a16:creationId xmlns:a16="http://schemas.microsoft.com/office/drawing/2014/main" id="{15CA1E58-3102-4273-A70E-2227756D59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4036" name="Dian numeron paikkamerkki 3">
            <a:extLst>
              <a:ext uri="{FF2B5EF4-FFF2-40B4-BE49-F238E27FC236}">
                <a16:creationId xmlns:a16="http://schemas.microsoft.com/office/drawing/2014/main" id="{32BD917B-9E77-44E2-B764-D7FE148C77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AD051B-358D-4DEF-B876-CBF2AA6DB7BE}" type="slidenum">
              <a:rPr lang="fi-FI" altLang="en-US">
                <a:latin typeface="Times New Roman" panose="02020603050405020304" pitchFamily="18" charset="0"/>
              </a:rPr>
              <a:pPr>
                <a:spcBef>
                  <a:spcPct val="0"/>
                </a:spcBef>
              </a:pPr>
              <a:t>17</a:t>
            </a:fld>
            <a:endParaRPr lang="fi-FI"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n kuvan paikkamerkki 1">
            <a:extLst>
              <a:ext uri="{FF2B5EF4-FFF2-40B4-BE49-F238E27FC236}">
                <a16:creationId xmlns:a16="http://schemas.microsoft.com/office/drawing/2014/main" id="{C54E9A16-E0EB-4A7F-8E7D-E681F5B44F3E}"/>
              </a:ext>
            </a:extLst>
          </p:cNvPr>
          <p:cNvSpPr>
            <a:spLocks noGrp="1" noRot="1" noChangeAspect="1" noChangeArrowheads="1" noTextEdit="1"/>
          </p:cNvSpPr>
          <p:nvPr>
            <p:ph type="sldImg"/>
          </p:nvPr>
        </p:nvSpPr>
        <p:spPr>
          <a:ln/>
        </p:spPr>
      </p:sp>
      <p:sp>
        <p:nvSpPr>
          <p:cNvPr id="46083" name="Huomautusten paikkamerkki 2">
            <a:extLst>
              <a:ext uri="{FF2B5EF4-FFF2-40B4-BE49-F238E27FC236}">
                <a16:creationId xmlns:a16="http://schemas.microsoft.com/office/drawing/2014/main" id="{27CB2296-771A-4FC6-AF25-02C91C2383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Terveyden edistämisen mahdollisuudet. Vaikuttavuus ja kustannusvaikuttavuus. Kiisikinen, Vehko, Matikainen, Natunen &amp; Aromaa, Sosiaali- ja terveysministeriö julkaisuja 2008:1 sekä http://www.diabetes.fi/diabetestietoa/diabeteksen_ehkaisy/tupakointi</a:t>
            </a:r>
          </a:p>
        </p:txBody>
      </p:sp>
      <p:sp>
        <p:nvSpPr>
          <p:cNvPr id="46084" name="Dian numeron paikkamerkki 3">
            <a:extLst>
              <a:ext uri="{FF2B5EF4-FFF2-40B4-BE49-F238E27FC236}">
                <a16:creationId xmlns:a16="http://schemas.microsoft.com/office/drawing/2014/main" id="{3BDD3505-B034-429B-A983-4F477FBFAF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290BC9-EF9A-46C8-96FC-3BE7B9CBA38C}" type="slidenum">
              <a:rPr lang="fi-FI" altLang="en-US">
                <a:latin typeface="Times New Roman" panose="02020603050405020304" pitchFamily="18" charset="0"/>
              </a:rPr>
              <a:pPr>
                <a:spcBef>
                  <a:spcPct val="0"/>
                </a:spcBef>
              </a:pPr>
              <a:t>18</a:t>
            </a:fld>
            <a:endParaRPr lang="fi-FI"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AC9F052-A975-473C-ACA6-CC3ED758E779}"/>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3F20B6A6-8A21-4580-A6B1-68C2865455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C205535-6FDE-432D-9300-1E143A1A30F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01CAA4C5-1952-40EA-9A8D-C951055267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Jakakaa ohessa päihdetyön esitteitämme, joita saa piiristä.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n kuvan paikkamerkki 1">
            <a:extLst>
              <a:ext uri="{FF2B5EF4-FFF2-40B4-BE49-F238E27FC236}">
                <a16:creationId xmlns:a16="http://schemas.microsoft.com/office/drawing/2014/main" id="{AFEE027D-B17D-4BD2-BE9B-E73DC35B7C9A}"/>
              </a:ext>
            </a:extLst>
          </p:cNvPr>
          <p:cNvSpPr>
            <a:spLocks noGrp="1" noRot="1" noChangeAspect="1" noChangeArrowheads="1" noTextEdit="1"/>
          </p:cNvSpPr>
          <p:nvPr>
            <p:ph type="sldImg"/>
          </p:nvPr>
        </p:nvSpPr>
        <p:spPr>
          <a:ln/>
        </p:spPr>
      </p:sp>
      <p:sp>
        <p:nvSpPr>
          <p:cNvPr id="16387" name="Huomautusten paikkamerkki 2">
            <a:extLst>
              <a:ext uri="{FF2B5EF4-FFF2-40B4-BE49-F238E27FC236}">
                <a16:creationId xmlns:a16="http://schemas.microsoft.com/office/drawing/2014/main" id="{C05607FB-C5E9-4D3E-ABD0-777E208A7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http://www.findikaattori.fi/fi/55</a:t>
            </a:r>
          </a:p>
          <a:p>
            <a:endParaRPr lang="fi-FI" altLang="en-US">
              <a:ea typeface="ＭＳ Ｐゴシック" panose="020B0600070205080204" pitchFamily="34" charset="-128"/>
            </a:endParaRPr>
          </a:p>
        </p:txBody>
      </p:sp>
      <p:sp>
        <p:nvSpPr>
          <p:cNvPr id="16388" name="Dian numeron paikkamerkki 3">
            <a:extLst>
              <a:ext uri="{FF2B5EF4-FFF2-40B4-BE49-F238E27FC236}">
                <a16:creationId xmlns:a16="http://schemas.microsoft.com/office/drawing/2014/main" id="{78DC4663-6D0C-4606-BBC1-9A4089378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9723C0-E5B4-48E9-9E36-73CBA2A85042}" type="slidenum">
              <a:rPr lang="fi-FI" altLang="en-US" smtClean="0">
                <a:latin typeface="Times New Roman" panose="02020603050405020304" pitchFamily="18" charset="0"/>
              </a:rPr>
              <a:pPr>
                <a:spcBef>
                  <a:spcPct val="0"/>
                </a:spcBef>
              </a:pPr>
              <a:t>3</a:t>
            </a:fld>
            <a:endParaRPr lang="fi-FI"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kuvan paikkamerkki 1">
            <a:extLst>
              <a:ext uri="{FF2B5EF4-FFF2-40B4-BE49-F238E27FC236}">
                <a16:creationId xmlns:a16="http://schemas.microsoft.com/office/drawing/2014/main" id="{CF34104A-37F6-4336-B421-A2716F24A0A1}"/>
              </a:ext>
            </a:extLst>
          </p:cNvPr>
          <p:cNvSpPr>
            <a:spLocks noGrp="1" noRot="1" noChangeAspect="1" noChangeArrowheads="1" noTextEdit="1"/>
          </p:cNvSpPr>
          <p:nvPr>
            <p:ph type="sldImg"/>
          </p:nvPr>
        </p:nvSpPr>
        <p:spPr>
          <a:ln/>
        </p:spPr>
      </p:sp>
      <p:sp>
        <p:nvSpPr>
          <p:cNvPr id="18435" name="Huomautusten paikkamerkki 2">
            <a:extLst>
              <a:ext uri="{FF2B5EF4-FFF2-40B4-BE49-F238E27FC236}">
                <a16:creationId xmlns:a16="http://schemas.microsoft.com/office/drawing/2014/main" id="{A48B28F6-2CC3-4DE5-AD45-6AF70968C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Lähteet: </a:t>
            </a:r>
            <a:r>
              <a:rPr lang="fi-FI" altLang="en-US">
                <a:latin typeface="Verdana" panose="020B0604030504040204" pitchFamily="34" charset="0"/>
                <a:ea typeface="ＭＳ Ｐゴシック" panose="020B0600070205080204" pitchFamily="34" charset="-128"/>
              </a:rPr>
              <a:t>Mäkelä, Mustonen &amp; Tigerstedt (toim.) Suomi Juo, 2010; THL: Tilastoraportti, Alkoholijuomien kulutus 2019</a:t>
            </a:r>
          </a:p>
          <a:p>
            <a:endParaRPr lang="fi-FI" altLang="en-US">
              <a:ea typeface="ＭＳ Ｐゴシック" panose="020B0600070205080204" pitchFamily="34" charset="-128"/>
            </a:endParaRPr>
          </a:p>
        </p:txBody>
      </p:sp>
      <p:sp>
        <p:nvSpPr>
          <p:cNvPr id="18436" name="Dian numeron paikkamerkki 3">
            <a:extLst>
              <a:ext uri="{FF2B5EF4-FFF2-40B4-BE49-F238E27FC236}">
                <a16:creationId xmlns:a16="http://schemas.microsoft.com/office/drawing/2014/main" id="{12CE6BEB-5166-4BC3-9DD9-EC7229FA3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64E3BC-DA81-4EA8-92CE-15081CA0BFA3}" type="slidenum">
              <a:rPr lang="fi-FI" altLang="en-US" smtClean="0">
                <a:latin typeface="Times New Roman" panose="02020603050405020304" pitchFamily="18" charset="0"/>
              </a:rPr>
              <a:pPr>
                <a:spcBef>
                  <a:spcPct val="0"/>
                </a:spcBef>
              </a:pPr>
              <a:t>4</a:t>
            </a:fld>
            <a:endParaRPr lang="fi-FI"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n kuvan paikkamerkki 1">
            <a:extLst>
              <a:ext uri="{FF2B5EF4-FFF2-40B4-BE49-F238E27FC236}">
                <a16:creationId xmlns:a16="http://schemas.microsoft.com/office/drawing/2014/main" id="{2D0AC771-1B0C-4CBE-93B2-A6EAE29E91F3}"/>
              </a:ext>
            </a:extLst>
          </p:cNvPr>
          <p:cNvSpPr>
            <a:spLocks noGrp="1" noRot="1" noChangeAspect="1" noChangeArrowheads="1" noTextEdit="1"/>
          </p:cNvSpPr>
          <p:nvPr>
            <p:ph type="sldImg"/>
          </p:nvPr>
        </p:nvSpPr>
        <p:spPr>
          <a:ln/>
        </p:spPr>
      </p:sp>
      <p:sp>
        <p:nvSpPr>
          <p:cNvPr id="20483" name="Huomautusten paikkamerkki 2">
            <a:extLst>
              <a:ext uri="{FF2B5EF4-FFF2-40B4-BE49-F238E27FC236}">
                <a16:creationId xmlns:a16="http://schemas.microsoft.com/office/drawing/2014/main" id="{92D66379-42D2-480A-B44A-FBA3256ADE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Ikääntyvän hyvinvointi ja alkoholi -koulutusaineisto. Tarja Levo. Kustantaja: Sininauhaliitto, 2008, s. 33-34. (Mappi päihdetyössä Tampereella).</a:t>
            </a:r>
          </a:p>
        </p:txBody>
      </p:sp>
      <p:sp>
        <p:nvSpPr>
          <p:cNvPr id="20484" name="Dian numeron paikkamerkki 3">
            <a:extLst>
              <a:ext uri="{FF2B5EF4-FFF2-40B4-BE49-F238E27FC236}">
                <a16:creationId xmlns:a16="http://schemas.microsoft.com/office/drawing/2014/main" id="{FF3E232B-CE4E-40EC-A457-91358B662A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F4BDD2-32E7-4F23-BEA3-A9D2BE05BE4C}" type="slidenum">
              <a:rPr lang="fi-FI" altLang="en-US">
                <a:latin typeface="Times New Roman" panose="02020603050405020304" pitchFamily="18" charset="0"/>
              </a:rPr>
              <a:pPr>
                <a:spcBef>
                  <a:spcPct val="0"/>
                </a:spcBef>
              </a:pPr>
              <a:t>5</a:t>
            </a:fld>
            <a:endParaRPr lang="fi-FI"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a:extLst>
              <a:ext uri="{FF2B5EF4-FFF2-40B4-BE49-F238E27FC236}">
                <a16:creationId xmlns:a16="http://schemas.microsoft.com/office/drawing/2014/main" id="{C5C8D18D-0150-4FD5-B835-34059CE62910}"/>
              </a:ext>
            </a:extLst>
          </p:cNvPr>
          <p:cNvSpPr>
            <a:spLocks noGrp="1" noRot="1" noChangeAspect="1" noChangeArrowheads="1" noTextEdit="1"/>
          </p:cNvSpPr>
          <p:nvPr>
            <p:ph type="sldImg"/>
          </p:nvPr>
        </p:nvSpPr>
        <p:spPr>
          <a:ln/>
        </p:spPr>
      </p:sp>
      <p:sp>
        <p:nvSpPr>
          <p:cNvPr id="22531" name="Huomautusten paikkamerkki 2">
            <a:extLst>
              <a:ext uri="{FF2B5EF4-FFF2-40B4-BE49-F238E27FC236}">
                <a16:creationId xmlns:a16="http://schemas.microsoft.com/office/drawing/2014/main" id="{44BD4BB3-D73A-4E1F-B5FA-5C92CE3A12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Ikääntyvän hyvinvointi ja alkoholi -koulutusaineisto. Tarja Levo. Kustantaja: Sininauhaliitto, 2008, s. 33-34. (Mappi päihdetyössä Tampereella). </a:t>
            </a:r>
          </a:p>
          <a:p>
            <a:endParaRPr lang="fi-FI" altLang="en-US">
              <a:ea typeface="ＭＳ Ｐゴシック" panose="020B0600070205080204" pitchFamily="34" charset="-128"/>
            </a:endParaRPr>
          </a:p>
        </p:txBody>
      </p:sp>
      <p:sp>
        <p:nvSpPr>
          <p:cNvPr id="22532" name="Dian numeron paikkamerkki 3">
            <a:extLst>
              <a:ext uri="{FF2B5EF4-FFF2-40B4-BE49-F238E27FC236}">
                <a16:creationId xmlns:a16="http://schemas.microsoft.com/office/drawing/2014/main" id="{C42AF8F7-4ECD-4B31-AED1-606C3FC35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AC2582-B6E7-42BE-A11F-BF069DD66222}" type="slidenum">
              <a:rPr lang="fi-FI" altLang="en-US">
                <a:latin typeface="Times New Roman" panose="02020603050405020304" pitchFamily="18" charset="0"/>
              </a:rPr>
              <a:pPr>
                <a:spcBef>
                  <a:spcPct val="0"/>
                </a:spcBef>
              </a:pPr>
              <a:t>6</a:t>
            </a:fld>
            <a:endParaRPr lang="fi-FI"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C0EF529-4BFB-4B24-9476-AE4F85A744A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FD89B51-F4F5-4A8A-8D6F-AA2C3BA35B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anose="020B0600070205080204" pitchFamily="34" charset="-128"/>
              </a:rPr>
              <a:t>Vuonna 2014-2015: http://www.stat.fi/til/ksyyt/2014/ksyyt_2014_2015-12-30_tie_001_fi.html</a:t>
            </a:r>
          </a:p>
          <a:p>
            <a:r>
              <a:rPr lang="fi-FI" altLang="en-US">
                <a:ea typeface="ＭＳ Ｐゴシック" panose="020B0600070205080204" pitchFamily="34" charset="-128"/>
              </a:rPr>
              <a:t>Miehiä kuoli työikäisenä alkoholiperäisiin syihin huomattavasti naisia enemmän. Alkoholiin liittyviin kuolemansyihin oli miehistä menehtynyt joka kuudes ja naisista joka kymmenes. Alkoholiperäisissä kuolemansyissä keski-ikä oli kaikilla miehillä 59 vuotta ja naisilla 62 vuotta.</a:t>
            </a:r>
          </a:p>
          <a:p>
            <a:r>
              <a:rPr lang="fi-FI" altLang="en-US">
                <a:ea typeface="ＭＳ Ｐゴシック" panose="020B0600070205080204" pitchFamily="34" charset="-128"/>
              </a:rPr>
              <a:t>Alkoholiperäisiin kuolemansyihin on kerätty yhteen useita eri tauteja ja tapaturmaiset alkoholimyrkytykset. Kuolinsyyryhmän merkitys kuolemansyissä on pienempi kuin kasvaimien ja verenkiertoelinten pääryhmien. Alkoholiperäisiin syihin kuolee kuitenkin edelleen enemmän työikäisiä kuin yksittäisiin kasvaintyyppeihin tai iskeemisiin sydäntauteihin. Alkoholi on myös mukana monissa työikäisten tapaturmissa kuolemaan vaikuttavana tekijänä.</a:t>
            </a:r>
          </a:p>
          <a:p>
            <a:endParaRPr lang="en-US" altLang="en-US" b="1">
              <a:ea typeface="ＭＳ Ｐゴシック" panose="020B0600070205080204" pitchFamily="34" charset="-128"/>
            </a:endParaRPr>
          </a:p>
          <a:p>
            <a:endParaRPr lang="en-US"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9E2A4912-2CDB-488D-9EEF-61E570486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8009E8-72BE-49F2-A614-3616A8CF370F}" type="slidenum">
              <a:rPr lang="fi-FI" altLang="en-US">
                <a:latin typeface="Times New Roman" panose="02020603050405020304" pitchFamily="18" charset="0"/>
              </a:rPr>
              <a:pPr>
                <a:spcBef>
                  <a:spcPct val="0"/>
                </a:spcBef>
              </a:pPr>
              <a:t>7</a:t>
            </a:fld>
            <a:endParaRPr lang="fi-FI"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93EF103-16F7-4F35-BE01-58AEB8871DA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8475299-3A18-48AA-A318-E90C6B7DBF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Lähteet: </a:t>
            </a:r>
            <a:r>
              <a:rPr lang="fi-FI" altLang="en-US">
                <a:latin typeface="Verdana" panose="020B0604030504040204" pitchFamily="34" charset="0"/>
                <a:ea typeface="ＭＳ Ｐゴシック" panose="020B0600070205080204" pitchFamily="34" charset="-128"/>
              </a:rPr>
              <a:t>http://www.thl.fi/fi_FI/web/fi/tutkimus/ohjelmat/alkoholiohjelma/vuositeemat, http://www.liikenneturva.fi , http://www.terveyskirjasto.fi/terveyskirjasto/tk.koti?p_artikkeli=dlk01120&amp;p_teos=dlk&amp;p_osio=&amp;p_selaus=6123, </a:t>
            </a:r>
          </a:p>
          <a:p>
            <a:r>
              <a:rPr lang="fi-FI" altLang="en-US">
                <a:latin typeface="Verdana" panose="020B0604030504040204" pitchFamily="34" charset="0"/>
                <a:ea typeface="ＭＳ Ｐゴシック" panose="020B0600070205080204" pitchFamily="34" charset="-128"/>
              </a:rPr>
              <a:t>http://www.julkari.fi/bitstream/handle/10024/103099/URN_ISBN_978-952-245-805-6.pdf?sequence=1http://www.valvira.fi/files/tiedostot/k/u/Kulutus_2011_suomi.pdf</a:t>
            </a:r>
          </a:p>
          <a:p>
            <a:endParaRPr lang="fi-FI" altLang="en-US">
              <a:latin typeface="Verdana" panose="020B0604030504040204" pitchFamily="34" charset="0"/>
              <a:ea typeface="ＭＳ Ｐゴシック" panose="020B0600070205080204" pitchFamily="34" charset="-128"/>
            </a:endParaRPr>
          </a:p>
          <a:p>
            <a:r>
              <a:rPr lang="fi-FI" altLang="en-US">
                <a:latin typeface="Verdana" panose="020B0604030504040204" pitchFamily="34" charset="0"/>
                <a:ea typeface="ＭＳ Ｐゴシック" panose="020B0600070205080204" pitchFamily="34" charset="-128"/>
              </a:rPr>
              <a:t>http://www.julkari.fi/bitstream/handle/10024/135657/P%C3%A4ihdetilastollinen%20vuosikirja%202017%20verkkoversio%20p%C3%A4ivitetty%20kuolemat%203.1.2018.pdf?sequence=1&amp;isAllowed=y</a:t>
            </a:r>
          </a:p>
          <a:p>
            <a:endParaRPr lang="fi-FI" altLang="en-US">
              <a:latin typeface="Verdana" panose="020B0604030504040204" pitchFamily="34" charset="0"/>
              <a:ea typeface="ＭＳ Ｐゴシック" panose="020B0600070205080204" pitchFamily="34" charset="-128"/>
            </a:endParaRPr>
          </a:p>
          <a:p>
            <a:r>
              <a:rPr lang="fi-FI" altLang="en-US">
                <a:latin typeface="Verdana" panose="020B0604030504040204" pitchFamily="34" charset="0"/>
                <a:ea typeface="ＭＳ Ｐゴシック" panose="020B0600070205080204" pitchFamily="34" charset="-128"/>
              </a:rPr>
              <a:t>https://www.liikenneturva.fi/sites/default/files/materiaalit/Tutkittua/Tilastot/tilastokatsaukset/tilastokatsaus_rattijuopumus.pdf</a:t>
            </a:r>
          </a:p>
          <a:p>
            <a:endParaRPr lang="fi-FI" altLang="en-US">
              <a:latin typeface="Verdana" panose="020B0604030504040204" pitchFamily="34" charset="0"/>
              <a:ea typeface="ＭＳ Ｐゴシック" panose="020B0600070205080204" pitchFamily="34" charset="-128"/>
            </a:endParaRPr>
          </a:p>
          <a:p>
            <a:r>
              <a:rPr lang="fi-FI" altLang="en-US" b="1">
                <a:ea typeface="ＭＳ Ｐゴシック" panose="020B0600070205080204" pitchFamily="34" charset="-128"/>
              </a:rPr>
              <a:t>http://www.marjaana.fi/kannabis-vakivalta-ja-kuolema/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kuvan paikkamerkki 1">
            <a:extLst>
              <a:ext uri="{FF2B5EF4-FFF2-40B4-BE49-F238E27FC236}">
                <a16:creationId xmlns:a16="http://schemas.microsoft.com/office/drawing/2014/main" id="{5DAA856A-FC67-4C2D-B68F-36B3B45AB9BB}"/>
              </a:ext>
            </a:extLst>
          </p:cNvPr>
          <p:cNvSpPr>
            <a:spLocks noGrp="1" noRot="1" noChangeAspect="1" noChangeArrowheads="1" noTextEdit="1"/>
          </p:cNvSpPr>
          <p:nvPr>
            <p:ph type="sldImg"/>
          </p:nvPr>
        </p:nvSpPr>
        <p:spPr>
          <a:ln/>
        </p:spPr>
      </p:sp>
      <p:sp>
        <p:nvSpPr>
          <p:cNvPr id="24579" name="Huomautusten paikkamerkki 2">
            <a:extLst>
              <a:ext uri="{FF2B5EF4-FFF2-40B4-BE49-F238E27FC236}">
                <a16:creationId xmlns:a16="http://schemas.microsoft.com/office/drawing/2014/main" id="{7CE28102-68B7-4E6D-8D81-14263BA95B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latin typeface="Verdana" panose="020B0604030504040204" pitchFamily="34" charset="0"/>
                <a:ea typeface="ＭＳ Ｐゴシック" panose="020B0600070205080204" pitchFamily="34" charset="-128"/>
              </a:rPr>
              <a:t>THL: Tilastoraportti, Alkoholijuomien kulutus 2016</a:t>
            </a:r>
          </a:p>
          <a:p>
            <a:endParaRPr lang="en-US" altLang="en-US">
              <a:ea typeface="ＭＳ Ｐゴシック" panose="020B0600070205080204" pitchFamily="34" charset="-128"/>
            </a:endParaRPr>
          </a:p>
        </p:txBody>
      </p:sp>
      <p:sp>
        <p:nvSpPr>
          <p:cNvPr id="24580" name="Dian numeron paikkamerkki 3">
            <a:extLst>
              <a:ext uri="{FF2B5EF4-FFF2-40B4-BE49-F238E27FC236}">
                <a16:creationId xmlns:a16="http://schemas.microsoft.com/office/drawing/2014/main" id="{AF4D18D3-415E-47D2-A9E4-2133E97320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ea typeface="ＭＳ Ｐゴシック" panose="020B0600070205080204" pitchFamily="34" charset="-128"/>
              </a:defRPr>
            </a:lvl1pPr>
            <a:lvl2pPr marL="742950" indent="-285750">
              <a:defRPr sz="2500">
                <a:solidFill>
                  <a:schemeClr val="tx1"/>
                </a:solidFill>
                <a:latin typeface="Times New Roman" panose="02020603050405020304" pitchFamily="18" charset="0"/>
                <a:ea typeface="ＭＳ Ｐゴシック" panose="020B0600070205080204" pitchFamily="34" charset="-128"/>
              </a:defRPr>
            </a:lvl2pPr>
            <a:lvl3pPr marL="1143000" indent="-228600">
              <a:defRPr sz="2500">
                <a:solidFill>
                  <a:schemeClr val="tx1"/>
                </a:solidFill>
                <a:latin typeface="Times New Roman" panose="02020603050405020304" pitchFamily="18" charset="0"/>
                <a:ea typeface="ＭＳ Ｐゴシック" panose="020B0600070205080204" pitchFamily="34" charset="-128"/>
              </a:defRPr>
            </a:lvl3pPr>
            <a:lvl4pPr marL="1600200" indent="-228600">
              <a:defRPr sz="2500">
                <a:solidFill>
                  <a:schemeClr val="tx1"/>
                </a:solidFill>
                <a:latin typeface="Times New Roman" panose="02020603050405020304" pitchFamily="18" charset="0"/>
                <a:ea typeface="ＭＳ Ｐゴシック" panose="020B0600070205080204" pitchFamily="34" charset="-128"/>
              </a:defRPr>
            </a:lvl4pPr>
            <a:lvl5pPr marL="2057400" indent="-228600">
              <a:defRPr sz="25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9pPr>
          </a:lstStyle>
          <a:p>
            <a:fld id="{FF09C85E-53B5-4EBD-B0A2-1913F824C570}" type="slidenum">
              <a:rPr lang="fi-FI" altLang="en-US" sz="1200" smtClean="0"/>
              <a:pPr/>
              <a:t>9</a:t>
            </a:fld>
            <a:endParaRPr lang="fi-FI"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F42F593-122E-4406-B85B-E045A5E20E2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1377F95F-B31A-473C-8829-420B37F9C2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On totta, että pyöreästi "10 % juo 50 % viinat", mutta haitat kertyvät kuitenkin kohtuukuluttajille. Kohtuukuluttajia on määrällisesti eniten ja he ovat muutoin yhteiskunnassa aktiivisempia. Terveyshaitat, väkivalta, sosiaaliset ongelmat, lasten ongelmat jne. kasautuvat siis kohtuukuluttajille. </a:t>
            </a:r>
          </a:p>
          <a:p>
            <a:pPr eaLnBrk="1" hangingPunct="1"/>
            <a:r>
              <a:rPr lang="fi-FI" altLang="en-US">
                <a:ea typeface="ＭＳ Ｐゴシック" panose="020B0600070205080204" pitchFamily="34" charset="-128"/>
              </a:rPr>
              <a:t>Kulutus laski 2009 2 dl ja syynä pidetään alkoholiverotuksen kiristämistä. Ks. lähteinä esim. http://www.thl.fi/fi_FI/web/neuvoa-antavat-fi/juomisen-riskit-eivat-kosketa-vain-pienta-vahemmistoa sekä http://www.thl.fi/fi_FI/web/fi/tilastot/aiheittain/paihteet_ja_riippuvuudet/alkoholi/alkoholijuomien_kulutus.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89946F8B-84B9-4CB0-A4EC-C200D7688DF5}"/>
              </a:ext>
            </a:extLst>
          </p:cNvPr>
          <p:cNvSpPr>
            <a:spLocks noChangeArrowheads="1"/>
          </p:cNvSpPr>
          <p:nvPr userDrawn="1"/>
        </p:nvSpPr>
        <p:spPr bwMode="auto">
          <a:xfrm>
            <a:off x="179388" y="1549400"/>
            <a:ext cx="10328275" cy="5106988"/>
          </a:xfrm>
          <a:prstGeom prst="rect">
            <a:avLst/>
          </a:prstGeom>
          <a:solidFill>
            <a:schemeClr val="accent1"/>
          </a:solidFill>
          <a:ln>
            <a:noFill/>
          </a:ln>
        </p:spPr>
        <p:txBody>
          <a:bodyPr wrap="none" anchor="ctr"/>
          <a:lstStyle>
            <a:lvl1pPr eaLnBrk="0" hangingPunct="0">
              <a:defRPr sz="2500">
                <a:solidFill>
                  <a:schemeClr val="tx1"/>
                </a:solidFill>
                <a:latin typeface="Times New Roman" pitchFamily="18" charset="0"/>
                <a:ea typeface="ＭＳ Ｐゴシック" pitchFamily="34" charset="-128"/>
              </a:defRPr>
            </a:lvl1pPr>
            <a:lvl2pPr marL="742950" indent="-285750" eaLnBrk="0" hangingPunct="0">
              <a:defRPr sz="2500">
                <a:solidFill>
                  <a:schemeClr val="tx1"/>
                </a:solidFill>
                <a:latin typeface="Times New Roman" pitchFamily="18" charset="0"/>
                <a:ea typeface="ＭＳ Ｐゴシック" pitchFamily="34" charset="-128"/>
              </a:defRPr>
            </a:lvl2pPr>
            <a:lvl3pPr marL="1143000" indent="-228600" eaLnBrk="0" hangingPunct="0">
              <a:defRPr sz="2500">
                <a:solidFill>
                  <a:schemeClr val="tx1"/>
                </a:solidFill>
                <a:latin typeface="Times New Roman" pitchFamily="18" charset="0"/>
                <a:ea typeface="ＭＳ Ｐゴシック" pitchFamily="34" charset="-128"/>
              </a:defRPr>
            </a:lvl3pPr>
            <a:lvl4pPr marL="1600200" indent="-228600" eaLnBrk="0" hangingPunct="0">
              <a:defRPr sz="2500">
                <a:solidFill>
                  <a:schemeClr val="tx1"/>
                </a:solidFill>
                <a:latin typeface="Times New Roman" pitchFamily="18" charset="0"/>
                <a:ea typeface="ＭＳ Ｐゴシック" pitchFamily="34" charset="-128"/>
              </a:defRPr>
            </a:lvl4pPr>
            <a:lvl5pPr marL="2057400" indent="-228600" eaLnBrk="0" hangingPunct="0">
              <a:defRPr sz="25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eaLnBrk="1" hangingPunct="1">
              <a:defRPr/>
            </a:pPr>
            <a:endParaRPr lang="en-US" altLang="en-US"/>
          </a:p>
        </p:txBody>
      </p:sp>
      <p:sp>
        <p:nvSpPr>
          <p:cNvPr id="5" name="Rectangle 30">
            <a:extLst>
              <a:ext uri="{FF2B5EF4-FFF2-40B4-BE49-F238E27FC236}">
                <a16:creationId xmlns:a16="http://schemas.microsoft.com/office/drawing/2014/main" id="{953F856A-FA67-4E08-AEEC-384F2F061877}"/>
              </a:ext>
            </a:extLst>
          </p:cNvPr>
          <p:cNvSpPr>
            <a:spLocks noChangeArrowheads="1"/>
          </p:cNvSpPr>
          <p:nvPr userDrawn="1"/>
        </p:nvSpPr>
        <p:spPr bwMode="auto">
          <a:xfrm>
            <a:off x="179388" y="6837363"/>
            <a:ext cx="10328275" cy="533400"/>
          </a:xfrm>
          <a:prstGeom prst="rect">
            <a:avLst/>
          </a:prstGeom>
          <a:solidFill>
            <a:schemeClr val="accent1"/>
          </a:solidFill>
          <a:ln>
            <a:noFill/>
          </a:ln>
        </p:spPr>
        <p:txBody>
          <a:bodyPr wrap="none" anchor="ctr"/>
          <a:lstStyle>
            <a:lvl1pPr eaLnBrk="0" hangingPunct="0">
              <a:defRPr sz="2500">
                <a:solidFill>
                  <a:schemeClr val="tx1"/>
                </a:solidFill>
                <a:latin typeface="Times New Roman" pitchFamily="18" charset="0"/>
                <a:ea typeface="ＭＳ Ｐゴシック" pitchFamily="34" charset="-128"/>
              </a:defRPr>
            </a:lvl1pPr>
            <a:lvl2pPr marL="742950" indent="-285750" eaLnBrk="0" hangingPunct="0">
              <a:defRPr sz="2500">
                <a:solidFill>
                  <a:schemeClr val="tx1"/>
                </a:solidFill>
                <a:latin typeface="Times New Roman" pitchFamily="18" charset="0"/>
                <a:ea typeface="ＭＳ Ｐゴシック" pitchFamily="34" charset="-128"/>
              </a:defRPr>
            </a:lvl2pPr>
            <a:lvl3pPr marL="1143000" indent="-228600" eaLnBrk="0" hangingPunct="0">
              <a:defRPr sz="2500">
                <a:solidFill>
                  <a:schemeClr val="tx1"/>
                </a:solidFill>
                <a:latin typeface="Times New Roman" pitchFamily="18" charset="0"/>
                <a:ea typeface="ＭＳ Ｐゴシック" pitchFamily="34" charset="-128"/>
              </a:defRPr>
            </a:lvl3pPr>
            <a:lvl4pPr marL="1600200" indent="-228600" eaLnBrk="0" hangingPunct="0">
              <a:defRPr sz="2500">
                <a:solidFill>
                  <a:schemeClr val="tx1"/>
                </a:solidFill>
                <a:latin typeface="Times New Roman" pitchFamily="18" charset="0"/>
                <a:ea typeface="ＭＳ Ｐゴシック" pitchFamily="34" charset="-128"/>
              </a:defRPr>
            </a:lvl4pPr>
            <a:lvl5pPr marL="2057400" indent="-228600" eaLnBrk="0" hangingPunct="0">
              <a:defRPr sz="25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eaLnBrk="1" hangingPunct="1">
              <a:defRPr/>
            </a:pPr>
            <a:endParaRPr lang="en-US" altLang="en-US"/>
          </a:p>
        </p:txBody>
      </p:sp>
      <p:sp>
        <p:nvSpPr>
          <p:cNvPr id="6" name="Text Box 32">
            <a:extLst>
              <a:ext uri="{FF2B5EF4-FFF2-40B4-BE49-F238E27FC236}">
                <a16:creationId xmlns:a16="http://schemas.microsoft.com/office/drawing/2014/main" id="{AB7141D4-0106-4098-A9C1-AB275951EE41}"/>
              </a:ext>
            </a:extLst>
          </p:cNvPr>
          <p:cNvSpPr txBox="1">
            <a:spLocks noChangeArrowheads="1"/>
          </p:cNvSpPr>
          <p:nvPr userDrawn="1"/>
        </p:nvSpPr>
        <p:spPr bwMode="auto">
          <a:xfrm>
            <a:off x="666750" y="6932613"/>
            <a:ext cx="1951038" cy="350837"/>
          </a:xfrm>
          <a:prstGeom prst="rect">
            <a:avLst/>
          </a:prstGeom>
          <a:noFill/>
          <a:ln>
            <a:noFill/>
          </a:ln>
        </p:spPr>
        <p:txBody>
          <a:bodyPr wrap="none" lIns="104036" tIns="52017" rIns="104036" bIns="52017">
            <a:spAutoFit/>
          </a:bodyPr>
          <a:lstStyle>
            <a:lvl1pPr defTabSz="1041400" eaLnBrk="0" hangingPunct="0">
              <a:defRPr sz="2500">
                <a:solidFill>
                  <a:schemeClr val="tx1"/>
                </a:solidFill>
                <a:latin typeface="Times New Roman" charset="0"/>
                <a:ea typeface="ＭＳ Ｐゴシック" charset="0"/>
                <a:cs typeface="ＭＳ Ｐゴシック" charset="0"/>
              </a:defRPr>
            </a:lvl1pPr>
            <a:lvl2pPr marL="742950" indent="-285750" defTabSz="1041400" eaLnBrk="0" hangingPunct="0">
              <a:defRPr sz="2500">
                <a:solidFill>
                  <a:schemeClr val="tx1"/>
                </a:solidFill>
                <a:latin typeface="Times New Roman" charset="0"/>
                <a:ea typeface="ＭＳ Ｐゴシック" charset="0"/>
              </a:defRPr>
            </a:lvl2pPr>
            <a:lvl3pPr marL="1143000" indent="-228600" defTabSz="1041400" eaLnBrk="0" hangingPunct="0">
              <a:defRPr sz="2500">
                <a:solidFill>
                  <a:schemeClr val="tx1"/>
                </a:solidFill>
                <a:latin typeface="Times New Roman" charset="0"/>
                <a:ea typeface="ＭＳ Ｐゴシック" charset="0"/>
              </a:defRPr>
            </a:lvl3pPr>
            <a:lvl4pPr marL="1600200" indent="-228600" defTabSz="1041400" eaLnBrk="0" hangingPunct="0">
              <a:defRPr sz="2500">
                <a:solidFill>
                  <a:schemeClr val="tx1"/>
                </a:solidFill>
                <a:latin typeface="Times New Roman" charset="0"/>
                <a:ea typeface="ＭＳ Ｐゴシック" charset="0"/>
              </a:defRPr>
            </a:lvl4pPr>
            <a:lvl5pPr marL="2057400" indent="-228600" defTabSz="1041400" eaLnBrk="0" hangingPunct="0">
              <a:defRPr sz="2500">
                <a:solidFill>
                  <a:schemeClr val="tx1"/>
                </a:solidFill>
                <a:latin typeface="Times New Roman" charset="0"/>
                <a:ea typeface="ＭＳ Ｐゴシック" charset="0"/>
              </a:defRPr>
            </a:lvl5pPr>
            <a:lvl6pPr marL="2514600" indent="-228600" defTabSz="1041400" eaLnBrk="0" fontAlgn="base" hangingPunct="0">
              <a:spcBef>
                <a:spcPct val="0"/>
              </a:spcBef>
              <a:spcAft>
                <a:spcPct val="0"/>
              </a:spcAft>
              <a:defRPr sz="2500">
                <a:solidFill>
                  <a:schemeClr val="tx1"/>
                </a:solidFill>
                <a:latin typeface="Times New Roman" charset="0"/>
                <a:ea typeface="ＭＳ Ｐゴシック" charset="0"/>
              </a:defRPr>
            </a:lvl6pPr>
            <a:lvl7pPr marL="2971800" indent="-228600" defTabSz="1041400" eaLnBrk="0" fontAlgn="base" hangingPunct="0">
              <a:spcBef>
                <a:spcPct val="0"/>
              </a:spcBef>
              <a:spcAft>
                <a:spcPct val="0"/>
              </a:spcAft>
              <a:defRPr sz="2500">
                <a:solidFill>
                  <a:schemeClr val="tx1"/>
                </a:solidFill>
                <a:latin typeface="Times New Roman" charset="0"/>
                <a:ea typeface="ＭＳ Ｐゴシック" charset="0"/>
              </a:defRPr>
            </a:lvl7pPr>
            <a:lvl8pPr marL="3429000" indent="-228600" defTabSz="1041400" eaLnBrk="0" fontAlgn="base" hangingPunct="0">
              <a:spcBef>
                <a:spcPct val="0"/>
              </a:spcBef>
              <a:spcAft>
                <a:spcPct val="0"/>
              </a:spcAft>
              <a:defRPr sz="2500">
                <a:solidFill>
                  <a:schemeClr val="tx1"/>
                </a:solidFill>
                <a:latin typeface="Times New Roman" charset="0"/>
                <a:ea typeface="ＭＳ Ｐゴシック" charset="0"/>
              </a:defRPr>
            </a:lvl8pPr>
            <a:lvl9pPr marL="3886200" indent="-228600" defTabSz="1041400"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defRPr/>
            </a:pPr>
            <a:r>
              <a:rPr lang="fi-FI" sz="1600" b="1">
                <a:solidFill>
                  <a:schemeClr val="bg1"/>
                </a:solidFill>
                <a:latin typeface="Verdana" charset="0"/>
              </a:rPr>
              <a:t>TULE MUKAAN!</a:t>
            </a:r>
          </a:p>
        </p:txBody>
      </p:sp>
      <p:sp>
        <p:nvSpPr>
          <p:cNvPr id="7" name="Text Box 33">
            <a:extLst>
              <a:ext uri="{FF2B5EF4-FFF2-40B4-BE49-F238E27FC236}">
                <a16:creationId xmlns:a16="http://schemas.microsoft.com/office/drawing/2014/main" id="{B0350D5D-1F38-4FC9-8769-AECF2B70C0B1}"/>
              </a:ext>
            </a:extLst>
          </p:cNvPr>
          <p:cNvSpPr txBox="1">
            <a:spLocks noChangeArrowheads="1"/>
          </p:cNvSpPr>
          <p:nvPr userDrawn="1"/>
        </p:nvSpPr>
        <p:spPr bwMode="auto">
          <a:xfrm>
            <a:off x="8591550" y="6991350"/>
            <a:ext cx="1330325" cy="266700"/>
          </a:xfrm>
          <a:prstGeom prst="rect">
            <a:avLst/>
          </a:prstGeom>
          <a:noFill/>
          <a:ln>
            <a:noFill/>
          </a:ln>
        </p:spPr>
        <p:txBody>
          <a:bodyPr wrap="none" lIns="95834" tIns="47915" rIns="95834" bIns="47915">
            <a:spAutoFit/>
          </a:bodyPr>
          <a:lstStyle>
            <a:lvl1pPr defTabSz="957263" eaLnBrk="0" hangingPunct="0">
              <a:defRPr sz="2500">
                <a:solidFill>
                  <a:schemeClr val="tx1"/>
                </a:solidFill>
                <a:latin typeface="Times New Roman" pitchFamily="18" charset="0"/>
                <a:ea typeface="ＭＳ Ｐゴシック" pitchFamily="34" charset="-128"/>
              </a:defRPr>
            </a:lvl1pPr>
            <a:lvl2pPr marL="742950" indent="-285750" defTabSz="957263" eaLnBrk="0" hangingPunct="0">
              <a:defRPr sz="2500">
                <a:solidFill>
                  <a:schemeClr val="tx1"/>
                </a:solidFill>
                <a:latin typeface="Times New Roman" pitchFamily="18" charset="0"/>
                <a:ea typeface="ＭＳ Ｐゴシック" pitchFamily="34" charset="-128"/>
              </a:defRPr>
            </a:lvl2pPr>
            <a:lvl3pPr marL="1143000" indent="-228600" defTabSz="957263" eaLnBrk="0" hangingPunct="0">
              <a:defRPr sz="2500">
                <a:solidFill>
                  <a:schemeClr val="tx1"/>
                </a:solidFill>
                <a:latin typeface="Times New Roman" pitchFamily="18" charset="0"/>
                <a:ea typeface="ＭＳ Ｐゴシック" pitchFamily="34" charset="-128"/>
              </a:defRPr>
            </a:lvl3pPr>
            <a:lvl4pPr marL="1600200" indent="-228600" defTabSz="957263" eaLnBrk="0" hangingPunct="0">
              <a:defRPr sz="2500">
                <a:solidFill>
                  <a:schemeClr val="tx1"/>
                </a:solidFill>
                <a:latin typeface="Times New Roman" pitchFamily="18" charset="0"/>
                <a:ea typeface="ＭＳ Ｐゴシック" pitchFamily="34" charset="-128"/>
              </a:defRPr>
            </a:lvl4pPr>
            <a:lvl5pPr marL="2057400" indent="-228600" defTabSz="957263" eaLnBrk="0" hangingPunct="0">
              <a:defRPr sz="2500">
                <a:solidFill>
                  <a:schemeClr val="tx1"/>
                </a:solidFill>
                <a:latin typeface="Times New Roman" pitchFamily="18" charset="0"/>
                <a:ea typeface="ＭＳ Ｐゴシック" pitchFamily="34" charset="-128"/>
              </a:defRPr>
            </a:lvl5pPr>
            <a:lvl6pPr marL="25146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defTabSz="957263"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algn="r" eaLnBrk="1" hangingPunct="1">
              <a:defRPr/>
            </a:pPr>
            <a:r>
              <a:rPr lang="fi-FI" altLang="en-US" sz="1100">
                <a:solidFill>
                  <a:schemeClr val="bg1"/>
                </a:solidFill>
                <a:latin typeface="Verdana" pitchFamily="34" charset="0"/>
              </a:rPr>
              <a:t>SPR / Päihdetyö</a:t>
            </a:r>
          </a:p>
        </p:txBody>
      </p:sp>
      <p:pic>
        <p:nvPicPr>
          <p:cNvPr id="8" name="Picture 39" descr="PR_pun">
            <a:extLst>
              <a:ext uri="{FF2B5EF4-FFF2-40B4-BE49-F238E27FC236}">
                <a16:creationId xmlns:a16="http://schemas.microsoft.com/office/drawing/2014/main" id="{661BD461-942F-42C7-99A6-E9B4B99D03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3950" y="533400"/>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subTitle" idx="1"/>
          </p:nvPr>
        </p:nvSpPr>
        <p:spPr>
          <a:xfrm>
            <a:off x="495300" y="4321175"/>
            <a:ext cx="9090025" cy="1930400"/>
          </a:xfrm>
        </p:spPr>
        <p:txBody>
          <a:bodyPr lIns="104036" tIns="52017" rIns="104036" bIns="52017"/>
          <a:lstStyle>
            <a:lvl1pPr marL="0" indent="0">
              <a:buFont typeface="Times" charset="0"/>
              <a:buNone/>
              <a:defRPr sz="3000">
                <a:solidFill>
                  <a:schemeClr val="bg1"/>
                </a:solidFill>
              </a:defRPr>
            </a:lvl1pPr>
          </a:lstStyle>
          <a:p>
            <a:r>
              <a:rPr lang="fi-FI"/>
              <a:t>Click to edit Master subtitle style</a:t>
            </a:r>
          </a:p>
        </p:txBody>
      </p:sp>
      <p:sp>
        <p:nvSpPr>
          <p:cNvPr id="27677" name="Rectangle 29"/>
          <p:cNvSpPr>
            <a:spLocks noGrp="1" noChangeArrowheads="1"/>
          </p:cNvSpPr>
          <p:nvPr>
            <p:ph type="ctrTitle" sz="quarter"/>
          </p:nvPr>
        </p:nvSpPr>
        <p:spPr>
          <a:xfrm>
            <a:off x="488950" y="2519363"/>
            <a:ext cx="9088438" cy="1620837"/>
          </a:xfrm>
        </p:spPr>
        <p:txBody>
          <a:bodyPr lIns="91408" tIns="45704" rIns="91408" bIns="45704"/>
          <a:lstStyle>
            <a:lvl1pPr>
              <a:lnSpc>
                <a:spcPts val="5000"/>
              </a:lnSpc>
              <a:defRPr sz="4000" b="1">
                <a:solidFill>
                  <a:schemeClr val="accent2"/>
                </a:solidFill>
              </a:defRPr>
            </a:lvl1pPr>
          </a:lstStyle>
          <a:p>
            <a:r>
              <a:rPr lang="fi-FI"/>
              <a:t>Click to edit Master title style</a:t>
            </a:r>
          </a:p>
        </p:txBody>
      </p:sp>
    </p:spTree>
    <p:extLst>
      <p:ext uri="{BB962C8B-B14F-4D97-AF65-F5344CB8AC3E}">
        <p14:creationId xmlns:p14="http://schemas.microsoft.com/office/powerpoint/2010/main" val="2715303725"/>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3B41E966-4F17-4C61-819B-491EECEF9595}"/>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1044005847"/>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770813" y="230188"/>
            <a:ext cx="2419350" cy="64262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509588" y="230188"/>
            <a:ext cx="7108825" cy="6426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42F5E646-741B-478E-8B17-C2C049F1F8CC}"/>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2004797430"/>
      </p:ext>
    </p:extLst>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20880046"/>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47048868-8FD3-499C-945A-67E130170026}"/>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2581323456"/>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104949834"/>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44550" y="4859338"/>
            <a:ext cx="9090025" cy="15017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extLst>
      <p:ext uri="{BB962C8B-B14F-4D97-AF65-F5344CB8AC3E}">
        <p14:creationId xmlns:p14="http://schemas.microsoft.com/office/powerpoint/2010/main" val="4058113570"/>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09588" y="1906588"/>
            <a:ext cx="4764087"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26075" y="1906588"/>
            <a:ext cx="4764088"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580818414"/>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34988" y="303213"/>
            <a:ext cx="9623425" cy="1260475"/>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83E7313E-5529-459B-8A66-CD4DECCAF6B6}"/>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3197139217"/>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a:extLst>
              <a:ext uri="{FF2B5EF4-FFF2-40B4-BE49-F238E27FC236}">
                <a16:creationId xmlns:a16="http://schemas.microsoft.com/office/drawing/2014/main" id="{CD1F8601-9899-4802-9FAB-CCB487E73816}"/>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50280708"/>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48B3B7-85CD-4A81-B9B6-1F50CFDC1C9E}"/>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3935607370"/>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4988" y="301625"/>
            <a:ext cx="3517900" cy="1281113"/>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A50002FD-F431-49F4-B07B-0EC9D38EF1E6}"/>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1277899376"/>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095500" y="5292725"/>
            <a:ext cx="6416675" cy="625475"/>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1952220F-9A9B-48D8-8339-1470643B7134}"/>
              </a:ext>
            </a:extLst>
          </p:cNvPr>
          <p:cNvSpPr>
            <a:spLocks noGrp="1" noChangeArrowheads="1"/>
          </p:cNvSpPr>
          <p:nvPr>
            <p:ph type="dt" sz="half" idx="10"/>
          </p:nvPr>
        </p:nvSpPr>
        <p:spPr>
          <a:xfrm>
            <a:off x="5329238" y="7007225"/>
            <a:ext cx="2424112" cy="503238"/>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r>
              <a:rPr lang="fi-FI"/>
              <a:t>Ehkäisevän päihdetyön viikko</a:t>
            </a:r>
          </a:p>
        </p:txBody>
      </p:sp>
    </p:spTree>
    <p:extLst>
      <p:ext uri="{BB962C8B-B14F-4D97-AF65-F5344CB8AC3E}">
        <p14:creationId xmlns:p14="http://schemas.microsoft.com/office/powerpoint/2010/main" val="2018696620"/>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38689A02-950A-4A79-9101-B8588F7579FD}"/>
              </a:ext>
            </a:extLst>
          </p:cNvPr>
          <p:cNvSpPr>
            <a:spLocks noChangeArrowheads="1"/>
          </p:cNvSpPr>
          <p:nvPr userDrawn="1"/>
        </p:nvSpPr>
        <p:spPr bwMode="auto">
          <a:xfrm>
            <a:off x="179388" y="6837363"/>
            <a:ext cx="10328275" cy="533400"/>
          </a:xfrm>
          <a:prstGeom prst="rect">
            <a:avLst/>
          </a:prstGeom>
          <a:solidFill>
            <a:schemeClr val="accent1"/>
          </a:solidFill>
          <a:ln>
            <a:noFill/>
          </a:ln>
        </p:spPr>
        <p:txBody>
          <a:bodyPr wrap="none" anchor="ctr"/>
          <a:lstStyle>
            <a:lvl1pPr eaLnBrk="0" hangingPunct="0">
              <a:defRPr sz="2500">
                <a:solidFill>
                  <a:schemeClr val="tx1"/>
                </a:solidFill>
                <a:latin typeface="Times New Roman" pitchFamily="18" charset="0"/>
                <a:ea typeface="ＭＳ Ｐゴシック" pitchFamily="34" charset="-128"/>
              </a:defRPr>
            </a:lvl1pPr>
            <a:lvl2pPr marL="742950" indent="-285750" eaLnBrk="0" hangingPunct="0">
              <a:defRPr sz="2500">
                <a:solidFill>
                  <a:schemeClr val="tx1"/>
                </a:solidFill>
                <a:latin typeface="Times New Roman" pitchFamily="18" charset="0"/>
                <a:ea typeface="ＭＳ Ｐゴシック" pitchFamily="34" charset="-128"/>
              </a:defRPr>
            </a:lvl2pPr>
            <a:lvl3pPr marL="1143000" indent="-228600" eaLnBrk="0" hangingPunct="0">
              <a:defRPr sz="2500">
                <a:solidFill>
                  <a:schemeClr val="tx1"/>
                </a:solidFill>
                <a:latin typeface="Times New Roman" pitchFamily="18" charset="0"/>
                <a:ea typeface="ＭＳ Ｐゴシック" pitchFamily="34" charset="-128"/>
              </a:defRPr>
            </a:lvl3pPr>
            <a:lvl4pPr marL="1600200" indent="-228600" eaLnBrk="0" hangingPunct="0">
              <a:defRPr sz="2500">
                <a:solidFill>
                  <a:schemeClr val="tx1"/>
                </a:solidFill>
                <a:latin typeface="Times New Roman" pitchFamily="18" charset="0"/>
                <a:ea typeface="ＭＳ Ｐゴシック" pitchFamily="34" charset="-128"/>
              </a:defRPr>
            </a:lvl4pPr>
            <a:lvl5pPr marL="2057400" indent="-228600" eaLnBrk="0" hangingPunct="0">
              <a:defRPr sz="25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eaLnBrk="1" hangingPunct="1">
              <a:defRPr/>
            </a:pPr>
            <a:endParaRPr lang="en-US" altLang="en-US"/>
          </a:p>
        </p:txBody>
      </p:sp>
      <p:sp>
        <p:nvSpPr>
          <p:cNvPr id="1027" name="Rectangle 2">
            <a:extLst>
              <a:ext uri="{FF2B5EF4-FFF2-40B4-BE49-F238E27FC236}">
                <a16:creationId xmlns:a16="http://schemas.microsoft.com/office/drawing/2014/main" id="{5D499EF0-DD37-401C-A8BB-F1FB455466D7}"/>
              </a:ext>
            </a:extLst>
          </p:cNvPr>
          <p:cNvSpPr>
            <a:spLocks noGrp="1" noChangeArrowheads="1"/>
          </p:cNvSpPr>
          <p:nvPr>
            <p:ph type="title"/>
          </p:nvPr>
        </p:nvSpPr>
        <p:spPr bwMode="auto">
          <a:xfrm>
            <a:off x="552450" y="230188"/>
            <a:ext cx="7705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i-FI" altLang="en-US"/>
              <a:t>Click to edit Master title style</a:t>
            </a:r>
          </a:p>
        </p:txBody>
      </p:sp>
      <p:sp>
        <p:nvSpPr>
          <p:cNvPr id="1028" name="Rectangle 3">
            <a:extLst>
              <a:ext uri="{FF2B5EF4-FFF2-40B4-BE49-F238E27FC236}">
                <a16:creationId xmlns:a16="http://schemas.microsoft.com/office/drawing/2014/main" id="{337D7AB5-423C-4D12-83BF-2A29A405D51E}"/>
              </a:ext>
            </a:extLst>
          </p:cNvPr>
          <p:cNvSpPr>
            <a:spLocks noGrp="1" noChangeArrowheads="1"/>
          </p:cNvSpPr>
          <p:nvPr>
            <p:ph type="body" idx="1"/>
          </p:nvPr>
        </p:nvSpPr>
        <p:spPr bwMode="auto">
          <a:xfrm>
            <a:off x="509588" y="1906588"/>
            <a:ext cx="96805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073" tIns="52035" rIns="104073" bIns="52035"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p>
        </p:txBody>
      </p:sp>
      <p:sp>
        <p:nvSpPr>
          <p:cNvPr id="1029" name="Text Box 9">
            <a:extLst>
              <a:ext uri="{FF2B5EF4-FFF2-40B4-BE49-F238E27FC236}">
                <a16:creationId xmlns:a16="http://schemas.microsoft.com/office/drawing/2014/main" id="{8FFA2A6E-5DDE-46B0-9037-D1D09D59078A}"/>
              </a:ext>
            </a:extLst>
          </p:cNvPr>
          <p:cNvSpPr txBox="1">
            <a:spLocks noChangeArrowheads="1"/>
          </p:cNvSpPr>
          <p:nvPr userDrawn="1"/>
        </p:nvSpPr>
        <p:spPr bwMode="auto">
          <a:xfrm>
            <a:off x="666750" y="6932613"/>
            <a:ext cx="1951038" cy="350837"/>
          </a:xfrm>
          <a:prstGeom prst="rect">
            <a:avLst/>
          </a:prstGeom>
          <a:noFill/>
          <a:ln>
            <a:noFill/>
          </a:ln>
        </p:spPr>
        <p:txBody>
          <a:bodyPr wrap="none" lIns="104073" tIns="52035" rIns="104073" bIns="52035">
            <a:spAutoFit/>
          </a:bodyPr>
          <a:lstStyle>
            <a:lvl1pPr defTabSz="1041400" eaLnBrk="0" hangingPunct="0">
              <a:defRPr sz="2500">
                <a:solidFill>
                  <a:schemeClr val="tx1"/>
                </a:solidFill>
                <a:latin typeface="Times New Roman" charset="0"/>
                <a:ea typeface="ＭＳ Ｐゴシック" charset="0"/>
                <a:cs typeface="ＭＳ Ｐゴシック" charset="0"/>
              </a:defRPr>
            </a:lvl1pPr>
            <a:lvl2pPr marL="742950" indent="-285750" defTabSz="1041400" eaLnBrk="0" hangingPunct="0">
              <a:defRPr sz="2500">
                <a:solidFill>
                  <a:schemeClr val="tx1"/>
                </a:solidFill>
                <a:latin typeface="Times New Roman" charset="0"/>
                <a:ea typeface="ＭＳ Ｐゴシック" charset="0"/>
              </a:defRPr>
            </a:lvl2pPr>
            <a:lvl3pPr marL="1143000" indent="-228600" defTabSz="1041400" eaLnBrk="0" hangingPunct="0">
              <a:defRPr sz="2500">
                <a:solidFill>
                  <a:schemeClr val="tx1"/>
                </a:solidFill>
                <a:latin typeface="Times New Roman" charset="0"/>
                <a:ea typeface="ＭＳ Ｐゴシック" charset="0"/>
              </a:defRPr>
            </a:lvl3pPr>
            <a:lvl4pPr marL="1600200" indent="-228600" defTabSz="1041400" eaLnBrk="0" hangingPunct="0">
              <a:defRPr sz="2500">
                <a:solidFill>
                  <a:schemeClr val="tx1"/>
                </a:solidFill>
                <a:latin typeface="Times New Roman" charset="0"/>
                <a:ea typeface="ＭＳ Ｐゴシック" charset="0"/>
              </a:defRPr>
            </a:lvl4pPr>
            <a:lvl5pPr marL="2057400" indent="-228600" defTabSz="1041400" eaLnBrk="0" hangingPunct="0">
              <a:defRPr sz="2500">
                <a:solidFill>
                  <a:schemeClr val="tx1"/>
                </a:solidFill>
                <a:latin typeface="Times New Roman" charset="0"/>
                <a:ea typeface="ＭＳ Ｐゴシック" charset="0"/>
              </a:defRPr>
            </a:lvl5pPr>
            <a:lvl6pPr marL="2514600" indent="-228600" defTabSz="1041400" eaLnBrk="0" fontAlgn="base" hangingPunct="0">
              <a:spcBef>
                <a:spcPct val="0"/>
              </a:spcBef>
              <a:spcAft>
                <a:spcPct val="0"/>
              </a:spcAft>
              <a:defRPr sz="2500">
                <a:solidFill>
                  <a:schemeClr val="tx1"/>
                </a:solidFill>
                <a:latin typeface="Times New Roman" charset="0"/>
                <a:ea typeface="ＭＳ Ｐゴシック" charset="0"/>
              </a:defRPr>
            </a:lvl6pPr>
            <a:lvl7pPr marL="2971800" indent="-228600" defTabSz="1041400" eaLnBrk="0" fontAlgn="base" hangingPunct="0">
              <a:spcBef>
                <a:spcPct val="0"/>
              </a:spcBef>
              <a:spcAft>
                <a:spcPct val="0"/>
              </a:spcAft>
              <a:defRPr sz="2500">
                <a:solidFill>
                  <a:schemeClr val="tx1"/>
                </a:solidFill>
                <a:latin typeface="Times New Roman" charset="0"/>
                <a:ea typeface="ＭＳ Ｐゴシック" charset="0"/>
              </a:defRPr>
            </a:lvl7pPr>
            <a:lvl8pPr marL="3429000" indent="-228600" defTabSz="1041400" eaLnBrk="0" fontAlgn="base" hangingPunct="0">
              <a:spcBef>
                <a:spcPct val="0"/>
              </a:spcBef>
              <a:spcAft>
                <a:spcPct val="0"/>
              </a:spcAft>
              <a:defRPr sz="2500">
                <a:solidFill>
                  <a:schemeClr val="tx1"/>
                </a:solidFill>
                <a:latin typeface="Times New Roman" charset="0"/>
                <a:ea typeface="ＭＳ Ｐゴシック" charset="0"/>
              </a:defRPr>
            </a:lvl8pPr>
            <a:lvl9pPr marL="3886200" indent="-228600" defTabSz="1041400"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defRPr/>
            </a:pPr>
            <a:r>
              <a:rPr lang="fi-FI" sz="1600" b="1">
                <a:solidFill>
                  <a:schemeClr val="bg1"/>
                </a:solidFill>
                <a:latin typeface="Verdana" charset="0"/>
              </a:rPr>
              <a:t>TULE MUKAAN!</a:t>
            </a:r>
          </a:p>
        </p:txBody>
      </p:sp>
      <p:pic>
        <p:nvPicPr>
          <p:cNvPr id="1030" name="Picture 11" descr="PR_pun">
            <a:extLst>
              <a:ext uri="{FF2B5EF4-FFF2-40B4-BE49-F238E27FC236}">
                <a16:creationId xmlns:a16="http://schemas.microsoft.com/office/drawing/2014/main" id="{55E679C4-EBE2-4A89-AB1D-3DC1FFDB217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43950" y="533400"/>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3">
            <a:extLst>
              <a:ext uri="{FF2B5EF4-FFF2-40B4-BE49-F238E27FC236}">
                <a16:creationId xmlns:a16="http://schemas.microsoft.com/office/drawing/2014/main" id="{524B4ECF-7114-4063-8B79-B2F605520D90}"/>
              </a:ext>
            </a:extLst>
          </p:cNvPr>
          <p:cNvSpPr txBox="1">
            <a:spLocks noChangeArrowheads="1"/>
          </p:cNvSpPr>
          <p:nvPr userDrawn="1"/>
        </p:nvSpPr>
        <p:spPr bwMode="auto">
          <a:xfrm>
            <a:off x="8589963" y="6991350"/>
            <a:ext cx="1330325" cy="266700"/>
          </a:xfrm>
          <a:prstGeom prst="rect">
            <a:avLst/>
          </a:prstGeom>
          <a:noFill/>
          <a:ln>
            <a:noFill/>
          </a:ln>
        </p:spPr>
        <p:txBody>
          <a:bodyPr wrap="none" lIns="95866" tIns="47933" rIns="95866" bIns="47933">
            <a:spAutoFit/>
          </a:bodyPr>
          <a:lstStyle>
            <a:lvl1pPr defTabSz="958850" eaLnBrk="0" hangingPunct="0">
              <a:defRPr sz="2500">
                <a:solidFill>
                  <a:schemeClr val="tx1"/>
                </a:solidFill>
                <a:latin typeface="Times New Roman" pitchFamily="18" charset="0"/>
                <a:ea typeface="ＭＳ Ｐゴシック" pitchFamily="34" charset="-128"/>
              </a:defRPr>
            </a:lvl1pPr>
            <a:lvl2pPr marL="742950" indent="-285750" defTabSz="958850" eaLnBrk="0" hangingPunct="0">
              <a:defRPr sz="2500">
                <a:solidFill>
                  <a:schemeClr val="tx1"/>
                </a:solidFill>
                <a:latin typeface="Times New Roman" pitchFamily="18" charset="0"/>
                <a:ea typeface="ＭＳ Ｐゴシック" pitchFamily="34" charset="-128"/>
              </a:defRPr>
            </a:lvl2pPr>
            <a:lvl3pPr marL="1143000" indent="-228600" defTabSz="958850" eaLnBrk="0" hangingPunct="0">
              <a:defRPr sz="2500">
                <a:solidFill>
                  <a:schemeClr val="tx1"/>
                </a:solidFill>
                <a:latin typeface="Times New Roman" pitchFamily="18" charset="0"/>
                <a:ea typeface="ＭＳ Ｐゴシック" pitchFamily="34" charset="-128"/>
              </a:defRPr>
            </a:lvl3pPr>
            <a:lvl4pPr marL="1600200" indent="-228600" defTabSz="958850" eaLnBrk="0" hangingPunct="0">
              <a:defRPr sz="2500">
                <a:solidFill>
                  <a:schemeClr val="tx1"/>
                </a:solidFill>
                <a:latin typeface="Times New Roman" pitchFamily="18" charset="0"/>
                <a:ea typeface="ＭＳ Ｐゴシック" pitchFamily="34" charset="-128"/>
              </a:defRPr>
            </a:lvl4pPr>
            <a:lvl5pPr marL="2057400" indent="-228600" defTabSz="958850" eaLnBrk="0" hangingPunct="0">
              <a:defRPr sz="2500">
                <a:solidFill>
                  <a:schemeClr val="tx1"/>
                </a:solidFill>
                <a:latin typeface="Times New Roman" pitchFamily="18" charset="0"/>
                <a:ea typeface="ＭＳ Ｐゴシック" pitchFamily="34" charset="-128"/>
              </a:defRPr>
            </a:lvl5pPr>
            <a:lvl6pPr marL="25146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algn="r" eaLnBrk="1" hangingPunct="1">
              <a:defRPr/>
            </a:pPr>
            <a:r>
              <a:rPr lang="fi-FI" altLang="en-US" sz="1100">
                <a:solidFill>
                  <a:schemeClr val="bg1"/>
                </a:solidFill>
                <a:latin typeface="Verdana" pitchFamily="34" charset="0"/>
              </a:rPr>
              <a:t>SPR / Päihdetyö</a:t>
            </a:r>
          </a:p>
        </p:txBody>
      </p:sp>
    </p:spTree>
  </p:cSld>
  <p:clrMap bg1="lt1" tx1="dk1" bg2="lt2" tx2="dk2" accent1="accent1" accent2="accent2" accent3="accent3" accent4="accent4" accent5="accent5" accent6="accent6" hlink="hlink" folHlink="folHlink"/>
  <p:sldLayoutIdLst>
    <p:sldLayoutId id="2147484582" r:id="rId1"/>
    <p:sldLayoutId id="2147484579" r:id="rId2"/>
    <p:sldLayoutId id="2147484580" r:id="rId3"/>
    <p:sldLayoutId id="2147484581" r:id="rId4"/>
    <p:sldLayoutId id="2147484583" r:id="rId5"/>
    <p:sldLayoutId id="2147484584" r:id="rId6"/>
    <p:sldLayoutId id="2147484585" r:id="rId7"/>
    <p:sldLayoutId id="2147484586" r:id="rId8"/>
    <p:sldLayoutId id="2147484587" r:id="rId9"/>
    <p:sldLayoutId id="2147484588" r:id="rId10"/>
    <p:sldLayoutId id="2147484589" r:id="rId11"/>
  </p:sldLayoutIdLst>
  <p:transition>
    <p:cover dir="r"/>
  </p:transition>
  <p:hf sldNum="0" hdr="0" ftr="0"/>
  <p:txStyles>
    <p:titleStyle>
      <a:lvl1pPr algn="l" defTabSz="1041400"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2pPr>
      <a:lvl3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3pPr>
      <a:lvl4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4pPr>
      <a:lvl5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5pPr>
      <a:lvl6pPr marL="457200" algn="l" defTabSz="1041400" rtl="0" fontAlgn="base">
        <a:spcBef>
          <a:spcPct val="0"/>
        </a:spcBef>
        <a:spcAft>
          <a:spcPct val="0"/>
        </a:spcAft>
        <a:defRPr sz="3200">
          <a:solidFill>
            <a:schemeClr val="tx2"/>
          </a:solidFill>
          <a:latin typeface="Verdana" pitchFamily="34" charset="0"/>
        </a:defRPr>
      </a:lvl6pPr>
      <a:lvl7pPr marL="914400" algn="l" defTabSz="1041400" rtl="0" fontAlgn="base">
        <a:spcBef>
          <a:spcPct val="0"/>
        </a:spcBef>
        <a:spcAft>
          <a:spcPct val="0"/>
        </a:spcAft>
        <a:defRPr sz="3200">
          <a:solidFill>
            <a:schemeClr val="tx2"/>
          </a:solidFill>
          <a:latin typeface="Verdana" pitchFamily="34" charset="0"/>
        </a:defRPr>
      </a:lvl7pPr>
      <a:lvl8pPr marL="1371600" algn="l" defTabSz="1041400" rtl="0" fontAlgn="base">
        <a:spcBef>
          <a:spcPct val="0"/>
        </a:spcBef>
        <a:spcAft>
          <a:spcPct val="0"/>
        </a:spcAft>
        <a:defRPr sz="3200">
          <a:solidFill>
            <a:schemeClr val="tx2"/>
          </a:solidFill>
          <a:latin typeface="Verdana" pitchFamily="34" charset="0"/>
        </a:defRPr>
      </a:lvl8pPr>
      <a:lvl9pPr marL="1828800" algn="l" defTabSz="1041400" rtl="0" fontAlgn="base">
        <a:spcBef>
          <a:spcPct val="0"/>
        </a:spcBef>
        <a:spcAft>
          <a:spcPct val="0"/>
        </a:spcAft>
        <a:defRPr sz="3200">
          <a:solidFill>
            <a:schemeClr val="tx2"/>
          </a:solidFill>
          <a:latin typeface="Verdana" pitchFamily="34" charset="0"/>
        </a:defRPr>
      </a:lvl9pPr>
    </p:titleStyle>
    <p:bodyStyle>
      <a:lvl1pPr marL="388938" indent="-388938" algn="l" defTabSz="1041400" rtl="0" eaLnBrk="0" fontAlgn="base" hangingPunct="0">
        <a:spcBef>
          <a:spcPct val="20000"/>
        </a:spcBef>
        <a:spcAft>
          <a:spcPct val="0"/>
        </a:spcAft>
        <a:buClr>
          <a:schemeClr val="accent2"/>
        </a:buClr>
        <a:buFont typeface="Times" panose="02020603050405020304" pitchFamily="18" charset="0"/>
        <a:buChar char="•"/>
        <a:defRPr sz="2800">
          <a:solidFill>
            <a:schemeClr val="tx1"/>
          </a:solidFill>
          <a:latin typeface="+mn-lt"/>
          <a:ea typeface="ＭＳ Ｐゴシック" charset="0"/>
          <a:cs typeface="ＭＳ Ｐゴシック" charset="0"/>
        </a:defRPr>
      </a:lvl1pPr>
      <a:lvl2pPr marL="847725" indent="-328613" algn="l" defTabSz="1041400" rtl="0" eaLnBrk="0" fontAlgn="base" hangingPunct="0">
        <a:spcBef>
          <a:spcPct val="20000"/>
        </a:spcBef>
        <a:spcAft>
          <a:spcPct val="0"/>
        </a:spcAft>
        <a:buClr>
          <a:schemeClr val="accent2"/>
        </a:buClr>
        <a:buFont typeface="Times" panose="02020603050405020304" pitchFamily="18" charset="0"/>
        <a:buChar char="•"/>
        <a:defRPr sz="2400">
          <a:solidFill>
            <a:schemeClr val="tx1"/>
          </a:solidFill>
          <a:latin typeface="+mn-lt"/>
          <a:ea typeface="ＭＳ Ｐゴシック" charset="0"/>
        </a:defRPr>
      </a:lvl2pPr>
      <a:lvl3pPr marL="1301750" indent="-260350" algn="l" defTabSz="1041400" rtl="0" eaLnBrk="0" fontAlgn="base" hangingPunct="0">
        <a:spcBef>
          <a:spcPct val="20000"/>
        </a:spcBef>
        <a:spcAft>
          <a:spcPct val="0"/>
        </a:spcAft>
        <a:buClr>
          <a:schemeClr val="accent2"/>
        </a:buClr>
        <a:buFont typeface="Times" panose="02020603050405020304" pitchFamily="18" charset="0"/>
        <a:buChar char="•"/>
        <a:defRPr sz="2000">
          <a:solidFill>
            <a:schemeClr val="tx1"/>
          </a:solidFill>
          <a:latin typeface="+mn-lt"/>
          <a:ea typeface="ＭＳ Ｐゴシック" charset="0"/>
        </a:defRPr>
      </a:lvl3pPr>
      <a:lvl4pPr marL="1820863" indent="-260350" algn="l" defTabSz="1041400" rtl="0" eaLnBrk="0" fontAlgn="base" hangingPunct="0">
        <a:spcBef>
          <a:spcPct val="20000"/>
        </a:spcBef>
        <a:spcAft>
          <a:spcPct val="0"/>
        </a:spcAft>
        <a:buClr>
          <a:schemeClr val="accent2"/>
        </a:buClr>
        <a:buFont typeface="Times" panose="02020603050405020304" pitchFamily="18" charset="0"/>
        <a:buChar char="•"/>
        <a:defRPr sz="1600">
          <a:solidFill>
            <a:schemeClr val="tx1"/>
          </a:solidFill>
          <a:latin typeface="+mn-lt"/>
          <a:ea typeface="ＭＳ Ｐゴシック" charset="0"/>
        </a:defRPr>
      </a:lvl4pPr>
      <a:lvl5pPr marL="2343150" indent="-260350" algn="l" defTabSz="1041400" rtl="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mn-lt"/>
          <a:ea typeface="ＭＳ Ｐゴシック" charset="0"/>
        </a:defRPr>
      </a:lvl5pPr>
      <a:lvl6pPr marL="28003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6pPr>
      <a:lvl7pPr marL="32575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7pPr>
      <a:lvl8pPr marL="37147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8pPr>
      <a:lvl9pPr marL="41719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E6763136-F730-4DF3-8259-7240C8DBAC08}"/>
              </a:ext>
            </a:extLst>
          </p:cNvPr>
          <p:cNvSpPr>
            <a:spLocks noChangeArrowheads="1"/>
          </p:cNvSpPr>
          <p:nvPr userDrawn="1"/>
        </p:nvSpPr>
        <p:spPr bwMode="auto">
          <a:xfrm>
            <a:off x="179388" y="6837363"/>
            <a:ext cx="10328275" cy="53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500">
                <a:solidFill>
                  <a:schemeClr val="tx1"/>
                </a:solidFill>
                <a:latin typeface="Times New Roman" pitchFamily="18" charset="0"/>
                <a:ea typeface="ＭＳ Ｐゴシック" pitchFamily="34" charset="-128"/>
              </a:defRPr>
            </a:lvl1pPr>
            <a:lvl2pPr marL="742950" indent="-285750" eaLnBrk="0" hangingPunct="0">
              <a:defRPr sz="2500">
                <a:solidFill>
                  <a:schemeClr val="tx1"/>
                </a:solidFill>
                <a:latin typeface="Times New Roman" pitchFamily="18" charset="0"/>
                <a:ea typeface="ＭＳ Ｐゴシック" pitchFamily="34" charset="-128"/>
              </a:defRPr>
            </a:lvl2pPr>
            <a:lvl3pPr marL="1143000" indent="-228600" eaLnBrk="0" hangingPunct="0">
              <a:defRPr sz="2500">
                <a:solidFill>
                  <a:schemeClr val="tx1"/>
                </a:solidFill>
                <a:latin typeface="Times New Roman" pitchFamily="18" charset="0"/>
                <a:ea typeface="ＭＳ Ｐゴシック" pitchFamily="34" charset="-128"/>
              </a:defRPr>
            </a:lvl3pPr>
            <a:lvl4pPr marL="1600200" indent="-228600" eaLnBrk="0" hangingPunct="0">
              <a:defRPr sz="2500">
                <a:solidFill>
                  <a:schemeClr val="tx1"/>
                </a:solidFill>
                <a:latin typeface="Times New Roman" pitchFamily="18" charset="0"/>
                <a:ea typeface="ＭＳ Ｐゴシック" pitchFamily="34" charset="-128"/>
              </a:defRPr>
            </a:lvl4pPr>
            <a:lvl5pPr marL="2057400" indent="-228600" eaLnBrk="0" hangingPunct="0">
              <a:defRPr sz="25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eaLnBrk="1" hangingPunct="1">
              <a:defRPr/>
            </a:pPr>
            <a:endParaRPr lang="en-US" altLang="en-US"/>
          </a:p>
        </p:txBody>
      </p:sp>
      <p:sp>
        <p:nvSpPr>
          <p:cNvPr id="1027" name="Rectangle 2">
            <a:extLst>
              <a:ext uri="{FF2B5EF4-FFF2-40B4-BE49-F238E27FC236}">
                <a16:creationId xmlns:a16="http://schemas.microsoft.com/office/drawing/2014/main" id="{61D0F85B-DB98-49A7-8D9F-40ADFD69E55B}"/>
              </a:ext>
            </a:extLst>
          </p:cNvPr>
          <p:cNvSpPr>
            <a:spLocks noGrp="1" noChangeArrowheads="1"/>
          </p:cNvSpPr>
          <p:nvPr>
            <p:ph type="title"/>
          </p:nvPr>
        </p:nvSpPr>
        <p:spPr bwMode="auto">
          <a:xfrm>
            <a:off x="552450" y="230188"/>
            <a:ext cx="7705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i-FI" altLang="en-US"/>
              <a:t>Click to edit Master title style</a:t>
            </a:r>
          </a:p>
        </p:txBody>
      </p:sp>
      <p:sp>
        <p:nvSpPr>
          <p:cNvPr id="1028" name="Rectangle 3">
            <a:extLst>
              <a:ext uri="{FF2B5EF4-FFF2-40B4-BE49-F238E27FC236}">
                <a16:creationId xmlns:a16="http://schemas.microsoft.com/office/drawing/2014/main" id="{C920A4AF-0BB4-4137-9DAA-5DCC423255BD}"/>
              </a:ext>
            </a:extLst>
          </p:cNvPr>
          <p:cNvSpPr>
            <a:spLocks noGrp="1" noChangeArrowheads="1"/>
          </p:cNvSpPr>
          <p:nvPr>
            <p:ph type="body" idx="1"/>
          </p:nvPr>
        </p:nvSpPr>
        <p:spPr bwMode="auto">
          <a:xfrm>
            <a:off x="509588" y="1906588"/>
            <a:ext cx="96805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073" tIns="52035" rIns="104073" bIns="52035"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p>
        </p:txBody>
      </p:sp>
      <p:sp>
        <p:nvSpPr>
          <p:cNvPr id="1029" name="Text Box 9">
            <a:extLst>
              <a:ext uri="{FF2B5EF4-FFF2-40B4-BE49-F238E27FC236}">
                <a16:creationId xmlns:a16="http://schemas.microsoft.com/office/drawing/2014/main" id="{69EA393F-1BC2-4DF3-A32C-E610AFE147E7}"/>
              </a:ext>
            </a:extLst>
          </p:cNvPr>
          <p:cNvSpPr txBox="1">
            <a:spLocks noChangeArrowheads="1"/>
          </p:cNvSpPr>
          <p:nvPr userDrawn="1"/>
        </p:nvSpPr>
        <p:spPr bwMode="auto">
          <a:xfrm>
            <a:off x="666750" y="6932613"/>
            <a:ext cx="1951038" cy="350837"/>
          </a:xfrm>
          <a:prstGeom prst="rect">
            <a:avLst/>
          </a:prstGeom>
          <a:noFill/>
          <a:ln>
            <a:noFill/>
          </a:ln>
        </p:spPr>
        <p:txBody>
          <a:bodyPr wrap="none" lIns="104073" tIns="52035" rIns="104073" bIns="52035">
            <a:spAutoFit/>
          </a:bodyPr>
          <a:lstStyle>
            <a:lvl1pPr defTabSz="1041400" eaLnBrk="0" hangingPunct="0">
              <a:defRPr sz="2500">
                <a:solidFill>
                  <a:schemeClr val="tx1"/>
                </a:solidFill>
                <a:latin typeface="Times New Roman" charset="0"/>
                <a:ea typeface="ＭＳ Ｐゴシック" charset="0"/>
                <a:cs typeface="ＭＳ Ｐゴシック" charset="0"/>
              </a:defRPr>
            </a:lvl1pPr>
            <a:lvl2pPr marL="742950" indent="-285750" defTabSz="1041400" eaLnBrk="0" hangingPunct="0">
              <a:defRPr sz="2500">
                <a:solidFill>
                  <a:schemeClr val="tx1"/>
                </a:solidFill>
                <a:latin typeface="Times New Roman" charset="0"/>
                <a:ea typeface="ＭＳ Ｐゴシック" charset="0"/>
              </a:defRPr>
            </a:lvl2pPr>
            <a:lvl3pPr marL="1143000" indent="-228600" defTabSz="1041400" eaLnBrk="0" hangingPunct="0">
              <a:defRPr sz="2500">
                <a:solidFill>
                  <a:schemeClr val="tx1"/>
                </a:solidFill>
                <a:latin typeface="Times New Roman" charset="0"/>
                <a:ea typeface="ＭＳ Ｐゴシック" charset="0"/>
              </a:defRPr>
            </a:lvl3pPr>
            <a:lvl4pPr marL="1600200" indent="-228600" defTabSz="1041400" eaLnBrk="0" hangingPunct="0">
              <a:defRPr sz="2500">
                <a:solidFill>
                  <a:schemeClr val="tx1"/>
                </a:solidFill>
                <a:latin typeface="Times New Roman" charset="0"/>
                <a:ea typeface="ＭＳ Ｐゴシック" charset="0"/>
              </a:defRPr>
            </a:lvl4pPr>
            <a:lvl5pPr marL="2057400" indent="-228600" defTabSz="1041400" eaLnBrk="0" hangingPunct="0">
              <a:defRPr sz="2500">
                <a:solidFill>
                  <a:schemeClr val="tx1"/>
                </a:solidFill>
                <a:latin typeface="Times New Roman" charset="0"/>
                <a:ea typeface="ＭＳ Ｐゴシック" charset="0"/>
              </a:defRPr>
            </a:lvl5pPr>
            <a:lvl6pPr marL="2514600" indent="-228600" defTabSz="1041400" eaLnBrk="0" fontAlgn="base" hangingPunct="0">
              <a:spcBef>
                <a:spcPct val="0"/>
              </a:spcBef>
              <a:spcAft>
                <a:spcPct val="0"/>
              </a:spcAft>
              <a:defRPr sz="2500">
                <a:solidFill>
                  <a:schemeClr val="tx1"/>
                </a:solidFill>
                <a:latin typeface="Times New Roman" charset="0"/>
                <a:ea typeface="ＭＳ Ｐゴシック" charset="0"/>
              </a:defRPr>
            </a:lvl6pPr>
            <a:lvl7pPr marL="2971800" indent="-228600" defTabSz="1041400" eaLnBrk="0" fontAlgn="base" hangingPunct="0">
              <a:spcBef>
                <a:spcPct val="0"/>
              </a:spcBef>
              <a:spcAft>
                <a:spcPct val="0"/>
              </a:spcAft>
              <a:defRPr sz="2500">
                <a:solidFill>
                  <a:schemeClr val="tx1"/>
                </a:solidFill>
                <a:latin typeface="Times New Roman" charset="0"/>
                <a:ea typeface="ＭＳ Ｐゴシック" charset="0"/>
              </a:defRPr>
            </a:lvl7pPr>
            <a:lvl8pPr marL="3429000" indent="-228600" defTabSz="1041400" eaLnBrk="0" fontAlgn="base" hangingPunct="0">
              <a:spcBef>
                <a:spcPct val="0"/>
              </a:spcBef>
              <a:spcAft>
                <a:spcPct val="0"/>
              </a:spcAft>
              <a:defRPr sz="2500">
                <a:solidFill>
                  <a:schemeClr val="tx1"/>
                </a:solidFill>
                <a:latin typeface="Times New Roman" charset="0"/>
                <a:ea typeface="ＭＳ Ｐゴシック" charset="0"/>
              </a:defRPr>
            </a:lvl8pPr>
            <a:lvl9pPr marL="3886200" indent="-228600" defTabSz="1041400"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defRPr/>
            </a:pPr>
            <a:r>
              <a:rPr lang="fi-FI" sz="1600" b="1">
                <a:solidFill>
                  <a:schemeClr val="bg1"/>
                </a:solidFill>
                <a:latin typeface="Verdana" charset="0"/>
              </a:rPr>
              <a:t>TULE MUKAAN!</a:t>
            </a:r>
          </a:p>
        </p:txBody>
      </p:sp>
      <p:pic>
        <p:nvPicPr>
          <p:cNvPr id="1030" name="Picture 11" descr="PR_pun">
            <a:extLst>
              <a:ext uri="{FF2B5EF4-FFF2-40B4-BE49-F238E27FC236}">
                <a16:creationId xmlns:a16="http://schemas.microsoft.com/office/drawing/2014/main" id="{BB713EFB-95B7-40EC-975F-0937213741F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43950" y="533400"/>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3">
            <a:extLst>
              <a:ext uri="{FF2B5EF4-FFF2-40B4-BE49-F238E27FC236}">
                <a16:creationId xmlns:a16="http://schemas.microsoft.com/office/drawing/2014/main" id="{A1A9C7F7-0216-4FBD-9F4C-D7CCFB958292}"/>
              </a:ext>
            </a:extLst>
          </p:cNvPr>
          <p:cNvSpPr txBox="1">
            <a:spLocks noChangeArrowheads="1"/>
          </p:cNvSpPr>
          <p:nvPr userDrawn="1"/>
        </p:nvSpPr>
        <p:spPr bwMode="auto">
          <a:xfrm>
            <a:off x="8589963" y="6991350"/>
            <a:ext cx="1330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866" tIns="47933" rIns="95866" bIns="47933">
            <a:spAutoFit/>
          </a:bodyPr>
          <a:lstStyle>
            <a:lvl1pPr defTabSz="958850" eaLnBrk="0" hangingPunct="0">
              <a:defRPr sz="2500">
                <a:solidFill>
                  <a:schemeClr val="tx1"/>
                </a:solidFill>
                <a:latin typeface="Times New Roman" pitchFamily="18" charset="0"/>
                <a:ea typeface="ＭＳ Ｐゴシック" pitchFamily="34" charset="-128"/>
              </a:defRPr>
            </a:lvl1pPr>
            <a:lvl2pPr marL="742950" indent="-285750" defTabSz="958850" eaLnBrk="0" hangingPunct="0">
              <a:defRPr sz="2500">
                <a:solidFill>
                  <a:schemeClr val="tx1"/>
                </a:solidFill>
                <a:latin typeface="Times New Roman" pitchFamily="18" charset="0"/>
                <a:ea typeface="ＭＳ Ｐゴシック" pitchFamily="34" charset="-128"/>
              </a:defRPr>
            </a:lvl2pPr>
            <a:lvl3pPr marL="1143000" indent="-228600" defTabSz="958850" eaLnBrk="0" hangingPunct="0">
              <a:defRPr sz="2500">
                <a:solidFill>
                  <a:schemeClr val="tx1"/>
                </a:solidFill>
                <a:latin typeface="Times New Roman" pitchFamily="18" charset="0"/>
                <a:ea typeface="ＭＳ Ｐゴシック" pitchFamily="34" charset="-128"/>
              </a:defRPr>
            </a:lvl3pPr>
            <a:lvl4pPr marL="1600200" indent="-228600" defTabSz="958850" eaLnBrk="0" hangingPunct="0">
              <a:defRPr sz="2500">
                <a:solidFill>
                  <a:schemeClr val="tx1"/>
                </a:solidFill>
                <a:latin typeface="Times New Roman" pitchFamily="18" charset="0"/>
                <a:ea typeface="ＭＳ Ｐゴシック" pitchFamily="34" charset="-128"/>
              </a:defRPr>
            </a:lvl4pPr>
            <a:lvl5pPr marL="2057400" indent="-228600" defTabSz="958850" eaLnBrk="0" hangingPunct="0">
              <a:defRPr sz="2500">
                <a:solidFill>
                  <a:schemeClr val="tx1"/>
                </a:solidFill>
                <a:latin typeface="Times New Roman" pitchFamily="18" charset="0"/>
                <a:ea typeface="ＭＳ Ｐゴシック" pitchFamily="34" charset="-128"/>
              </a:defRPr>
            </a:lvl5pPr>
            <a:lvl6pPr marL="25146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29718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4290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3886200" indent="-228600" defTabSz="958850"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pPr algn="r" eaLnBrk="1" hangingPunct="1">
              <a:defRPr/>
            </a:pPr>
            <a:r>
              <a:rPr lang="fi-FI" altLang="en-US" sz="1100">
                <a:solidFill>
                  <a:schemeClr val="bg1"/>
                </a:solidFill>
                <a:latin typeface="Verdana" pitchFamily="34" charset="0"/>
              </a:rPr>
              <a:t>SPR / Päihdetyö</a:t>
            </a:r>
          </a:p>
        </p:txBody>
      </p:sp>
    </p:spTree>
  </p:cSld>
  <p:clrMap bg1="lt1" tx1="dk1" bg2="lt2" tx2="dk2" accent1="accent1" accent2="accent2" accent3="accent3" accent4="accent4" accent5="accent5" accent6="accent6" hlink="hlink" folHlink="folHlink"/>
  <p:sldLayoutIdLst>
    <p:sldLayoutId id="2147484712" r:id="rId1"/>
    <p:sldLayoutId id="2147484717" r:id="rId2"/>
  </p:sldLayoutIdLst>
  <p:transition>
    <p:cover dir="r"/>
  </p:transition>
  <p:hf sldNum="0" hdr="0" ftr="0"/>
  <p:txStyles>
    <p:titleStyle>
      <a:lvl1pPr algn="l" defTabSz="1041400"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2pPr>
      <a:lvl3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3pPr>
      <a:lvl4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4pPr>
      <a:lvl5pPr algn="l" defTabSz="1041400" rtl="0" eaLnBrk="0" fontAlgn="base" hangingPunct="0">
        <a:spcBef>
          <a:spcPct val="0"/>
        </a:spcBef>
        <a:spcAft>
          <a:spcPct val="0"/>
        </a:spcAft>
        <a:defRPr sz="3200">
          <a:solidFill>
            <a:schemeClr val="tx2"/>
          </a:solidFill>
          <a:latin typeface="Verdana" pitchFamily="34" charset="0"/>
          <a:ea typeface="ＭＳ Ｐゴシック" charset="0"/>
          <a:cs typeface="ＭＳ Ｐゴシック" charset="0"/>
        </a:defRPr>
      </a:lvl5pPr>
      <a:lvl6pPr marL="457200" algn="l" defTabSz="1041400" rtl="0" fontAlgn="base">
        <a:spcBef>
          <a:spcPct val="0"/>
        </a:spcBef>
        <a:spcAft>
          <a:spcPct val="0"/>
        </a:spcAft>
        <a:defRPr sz="3200">
          <a:solidFill>
            <a:schemeClr val="tx2"/>
          </a:solidFill>
          <a:latin typeface="Verdana" pitchFamily="34" charset="0"/>
        </a:defRPr>
      </a:lvl6pPr>
      <a:lvl7pPr marL="914400" algn="l" defTabSz="1041400" rtl="0" fontAlgn="base">
        <a:spcBef>
          <a:spcPct val="0"/>
        </a:spcBef>
        <a:spcAft>
          <a:spcPct val="0"/>
        </a:spcAft>
        <a:defRPr sz="3200">
          <a:solidFill>
            <a:schemeClr val="tx2"/>
          </a:solidFill>
          <a:latin typeface="Verdana" pitchFamily="34" charset="0"/>
        </a:defRPr>
      </a:lvl7pPr>
      <a:lvl8pPr marL="1371600" algn="l" defTabSz="1041400" rtl="0" fontAlgn="base">
        <a:spcBef>
          <a:spcPct val="0"/>
        </a:spcBef>
        <a:spcAft>
          <a:spcPct val="0"/>
        </a:spcAft>
        <a:defRPr sz="3200">
          <a:solidFill>
            <a:schemeClr val="tx2"/>
          </a:solidFill>
          <a:latin typeface="Verdana" pitchFamily="34" charset="0"/>
        </a:defRPr>
      </a:lvl8pPr>
      <a:lvl9pPr marL="1828800" algn="l" defTabSz="1041400" rtl="0" fontAlgn="base">
        <a:spcBef>
          <a:spcPct val="0"/>
        </a:spcBef>
        <a:spcAft>
          <a:spcPct val="0"/>
        </a:spcAft>
        <a:defRPr sz="3200">
          <a:solidFill>
            <a:schemeClr val="tx2"/>
          </a:solidFill>
          <a:latin typeface="Verdana" pitchFamily="34" charset="0"/>
        </a:defRPr>
      </a:lvl9pPr>
    </p:titleStyle>
    <p:bodyStyle>
      <a:lvl1pPr marL="388938" indent="-388938" algn="l" defTabSz="1041400" rtl="0" eaLnBrk="0" fontAlgn="base" hangingPunct="0">
        <a:spcBef>
          <a:spcPct val="20000"/>
        </a:spcBef>
        <a:spcAft>
          <a:spcPct val="0"/>
        </a:spcAft>
        <a:buClr>
          <a:schemeClr val="accent2"/>
        </a:buClr>
        <a:buFont typeface="Times" panose="02020603050405020304" pitchFamily="18" charset="0"/>
        <a:buChar char="•"/>
        <a:defRPr sz="2800">
          <a:solidFill>
            <a:schemeClr val="tx1"/>
          </a:solidFill>
          <a:latin typeface="+mn-lt"/>
          <a:ea typeface="ＭＳ Ｐゴシック" charset="0"/>
          <a:cs typeface="ＭＳ Ｐゴシック" charset="0"/>
        </a:defRPr>
      </a:lvl1pPr>
      <a:lvl2pPr marL="847725" indent="-328613" algn="l" defTabSz="1041400" rtl="0" eaLnBrk="0" fontAlgn="base" hangingPunct="0">
        <a:spcBef>
          <a:spcPct val="20000"/>
        </a:spcBef>
        <a:spcAft>
          <a:spcPct val="0"/>
        </a:spcAft>
        <a:buClr>
          <a:schemeClr val="accent2"/>
        </a:buClr>
        <a:buFont typeface="Times" panose="02020603050405020304" pitchFamily="18" charset="0"/>
        <a:buChar char="•"/>
        <a:defRPr sz="2400">
          <a:solidFill>
            <a:schemeClr val="tx1"/>
          </a:solidFill>
          <a:latin typeface="+mn-lt"/>
          <a:ea typeface="ＭＳ Ｐゴシック" charset="0"/>
        </a:defRPr>
      </a:lvl2pPr>
      <a:lvl3pPr marL="1301750" indent="-260350" algn="l" defTabSz="1041400" rtl="0" eaLnBrk="0" fontAlgn="base" hangingPunct="0">
        <a:spcBef>
          <a:spcPct val="20000"/>
        </a:spcBef>
        <a:spcAft>
          <a:spcPct val="0"/>
        </a:spcAft>
        <a:buClr>
          <a:schemeClr val="accent2"/>
        </a:buClr>
        <a:buFont typeface="Times" panose="02020603050405020304" pitchFamily="18" charset="0"/>
        <a:buChar char="•"/>
        <a:defRPr sz="2000">
          <a:solidFill>
            <a:schemeClr val="tx1"/>
          </a:solidFill>
          <a:latin typeface="+mn-lt"/>
          <a:ea typeface="ＭＳ Ｐゴシック" charset="0"/>
        </a:defRPr>
      </a:lvl3pPr>
      <a:lvl4pPr marL="1820863" indent="-260350" algn="l" defTabSz="1041400" rtl="0" eaLnBrk="0" fontAlgn="base" hangingPunct="0">
        <a:spcBef>
          <a:spcPct val="20000"/>
        </a:spcBef>
        <a:spcAft>
          <a:spcPct val="0"/>
        </a:spcAft>
        <a:buClr>
          <a:schemeClr val="accent2"/>
        </a:buClr>
        <a:buFont typeface="Times" panose="02020603050405020304" pitchFamily="18" charset="0"/>
        <a:buChar char="•"/>
        <a:defRPr sz="1600">
          <a:solidFill>
            <a:schemeClr val="tx1"/>
          </a:solidFill>
          <a:latin typeface="+mn-lt"/>
          <a:ea typeface="ＭＳ Ｐゴシック" charset="0"/>
        </a:defRPr>
      </a:lvl4pPr>
      <a:lvl5pPr marL="2343150" indent="-260350" algn="l" defTabSz="1041400" rtl="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mn-lt"/>
          <a:ea typeface="ＭＳ Ｐゴシック" charset="0"/>
        </a:defRPr>
      </a:lvl5pPr>
      <a:lvl6pPr marL="28003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6pPr>
      <a:lvl7pPr marL="32575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7pPr>
      <a:lvl8pPr marL="37147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8pPr>
      <a:lvl9pPr marL="41719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8A0CBCD-77A7-4A3D-93B2-BD9E00DA1457}"/>
              </a:ext>
            </a:extLst>
          </p:cNvPr>
          <p:cNvSpPr>
            <a:spLocks noGrp="1" noChangeArrowheads="1"/>
          </p:cNvSpPr>
          <p:nvPr>
            <p:ph type="ctrTitle" idx="4294967295"/>
          </p:nvPr>
        </p:nvSpPr>
        <p:spPr>
          <a:xfrm>
            <a:off x="487363" y="2519363"/>
            <a:ext cx="9090025" cy="1620837"/>
          </a:xfrm>
        </p:spPr>
        <p:txBody>
          <a:bodyPr lIns="91408" tIns="45704" rIns="91408" bIns="45704"/>
          <a:lstStyle/>
          <a:p>
            <a:pPr eaLnBrk="1" hangingPunct="1">
              <a:lnSpc>
                <a:spcPts val="5000"/>
              </a:lnSpc>
            </a:pPr>
            <a:r>
              <a:rPr lang="fi-FI" altLang="en-US" sz="4000" b="1">
                <a:solidFill>
                  <a:schemeClr val="accent2"/>
                </a:solidFill>
                <a:ea typeface="ＭＳ Ｐゴシック" panose="020B0600070205080204" pitchFamily="34" charset="-128"/>
              </a:rPr>
              <a:t>Osallistu päihdeinfoon!</a:t>
            </a:r>
            <a:br>
              <a:rPr lang="fi-FI" altLang="en-US" sz="4000" b="1">
                <a:solidFill>
                  <a:schemeClr val="accent2"/>
                </a:solidFill>
                <a:ea typeface="ＭＳ Ｐゴシック" panose="020B0600070205080204" pitchFamily="34" charset="-128"/>
              </a:rPr>
            </a:br>
            <a:r>
              <a:rPr lang="fi-FI" altLang="en-US" sz="4000" b="1">
                <a:solidFill>
                  <a:schemeClr val="accent2"/>
                </a:solidFill>
                <a:ea typeface="ＭＳ Ｐゴシック" panose="020B0600070205080204" pitchFamily="34" charset="-128"/>
              </a:rPr>
              <a:t>Testaa tiedätkö vastaukset</a:t>
            </a:r>
          </a:p>
        </p:txBody>
      </p:sp>
      <p:sp>
        <p:nvSpPr>
          <p:cNvPr id="12291" name="Rectangle 3">
            <a:extLst>
              <a:ext uri="{FF2B5EF4-FFF2-40B4-BE49-F238E27FC236}">
                <a16:creationId xmlns:a16="http://schemas.microsoft.com/office/drawing/2014/main" id="{9D8F0FC8-09D7-4294-B9D8-0BA9250E9A59}"/>
              </a:ext>
            </a:extLst>
          </p:cNvPr>
          <p:cNvSpPr>
            <a:spLocks noGrp="1" noChangeArrowheads="1"/>
          </p:cNvSpPr>
          <p:nvPr>
            <p:ph type="subTitle" idx="4294967295"/>
          </p:nvPr>
        </p:nvSpPr>
        <p:spPr>
          <a:xfrm>
            <a:off x="495300" y="4421188"/>
            <a:ext cx="9090025" cy="1930400"/>
          </a:xfrm>
        </p:spPr>
        <p:txBody>
          <a:bodyPr lIns="104036" tIns="52017" rIns="104036" bIns="52017"/>
          <a:lstStyle/>
          <a:p>
            <a:pPr marL="0" indent="0" eaLnBrk="1" hangingPunct="1">
              <a:buFont typeface="Times" panose="02020603050405020304" pitchFamily="18" charset="0"/>
              <a:buNone/>
            </a:pPr>
            <a:r>
              <a:rPr lang="fi-FI" altLang="en-US" sz="3000">
                <a:solidFill>
                  <a:schemeClr val="bg1"/>
                </a:solidFill>
                <a:ea typeface="ＭＳ Ｐゴシック" panose="020B0600070205080204" pitchFamily="34" charset="-128"/>
              </a:rPr>
              <a:t>Oikein vastanneiden / korjanneiden kesken arvotaan erinäisiä palkintoja.</a:t>
            </a:r>
          </a:p>
          <a:p>
            <a:pPr marL="0" indent="0" eaLnBrk="1" hangingPunct="1">
              <a:buFont typeface="Times" panose="02020603050405020304" pitchFamily="18" charset="0"/>
              <a:buNone/>
            </a:pPr>
            <a:endParaRPr lang="fi-FI" altLang="en-US" sz="3000">
              <a:solidFill>
                <a:schemeClr val="bg1"/>
              </a:solidFill>
              <a:ea typeface="ＭＳ Ｐゴシック" panose="020B0600070205080204" pitchFamily="34" charset="-128"/>
            </a:endParaRPr>
          </a:p>
        </p:txBody>
      </p:sp>
    </p:spTree>
  </p:cSld>
  <p:clrMapOvr>
    <a:masterClrMapping/>
  </p:clrMapOvr>
  <p:transition>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2EC07432-3F8B-4FC1-9204-D85D7C850AFB}"/>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b</a:t>
            </a:r>
            <a:br>
              <a:rPr lang="fi-FI" altLang="en-US" b="1">
                <a:ea typeface="ＭＳ Ｐゴシック" panose="020B0600070205080204" pitchFamily="34" charset="-128"/>
              </a:rPr>
            </a:br>
            <a:r>
              <a:rPr lang="fi-FI" altLang="en-US" b="1">
                <a:ea typeface="ＭＳ Ｐゴシック" panose="020B0600070205080204" pitchFamily="34" charset="-128"/>
              </a:rPr>
              <a:t>9,2 litraa</a:t>
            </a:r>
            <a:endParaRPr lang="fi-FI" altLang="en-US">
              <a:ea typeface="ＭＳ Ｐゴシック" panose="020B0600070205080204" pitchFamily="34" charset="-128"/>
            </a:endParaRPr>
          </a:p>
        </p:txBody>
      </p:sp>
      <p:sp>
        <p:nvSpPr>
          <p:cNvPr id="25603" name="Rectangle 3">
            <a:extLst>
              <a:ext uri="{FF2B5EF4-FFF2-40B4-BE49-F238E27FC236}">
                <a16:creationId xmlns:a16="http://schemas.microsoft.com/office/drawing/2014/main" id="{7BA0AE9B-678B-4524-898D-B3627A14CDD8}"/>
              </a:ext>
            </a:extLst>
          </p:cNvPr>
          <p:cNvSpPr>
            <a:spLocks noGrp="1" noChangeArrowheads="1"/>
          </p:cNvSpPr>
          <p:nvPr>
            <p:ph idx="1"/>
          </p:nvPr>
        </p:nvSpPr>
        <p:spPr>
          <a:xfrm>
            <a:off x="509588" y="1601788"/>
            <a:ext cx="9680575" cy="4768850"/>
          </a:xfrm>
        </p:spPr>
        <p:txBody>
          <a:bodyPr/>
          <a:lstStyle/>
          <a:p>
            <a:pPr marL="388620" indent="-388620">
              <a:buClr>
                <a:srgbClr val="FFCC00"/>
              </a:buClr>
              <a:buFont typeface="Arial" panose="020B0604020202020204" pitchFamily="34" charset="0"/>
              <a:buChar char="•"/>
            </a:pPr>
            <a:r>
              <a:rPr lang="fi-FI" altLang="en-US" dirty="0">
                <a:solidFill>
                  <a:srgbClr val="000000"/>
                </a:solidFill>
                <a:ea typeface="ＭＳ Ｐゴシック"/>
              </a:rPr>
              <a:t>Tämä tarkoittaa siis n. 48,5 Koskenkorva-pulloa/hlö (0.5 l pullo, jonka alkoholitilavuus 38 </a:t>
            </a:r>
            <a:r>
              <a:rPr lang="fi-FI" altLang="en-US">
                <a:solidFill>
                  <a:srgbClr val="000000"/>
                </a:solidFill>
                <a:ea typeface="ＭＳ Ｐゴシック"/>
              </a:rPr>
              <a:t>%) tai n. 620 olutta/hlö (0.33 l olutpullo, jonka </a:t>
            </a:r>
            <a:r>
              <a:rPr lang="fi-FI" altLang="en-US" dirty="0">
                <a:solidFill>
                  <a:srgbClr val="000000"/>
                </a:solidFill>
                <a:ea typeface="ＭＳ Ｐゴシック"/>
              </a:rPr>
              <a:t>alkoholitilavuus 4.5 %) vuodessa.</a:t>
            </a:r>
            <a:endParaRPr lang="en-US" dirty="0">
              <a:ea typeface="ＭＳ Ｐゴシック"/>
            </a:endParaRPr>
          </a:p>
          <a:p>
            <a:r>
              <a:rPr lang="fi-FI" altLang="en-US">
                <a:ea typeface="ＭＳ Ｐゴシック" panose="020B0600070205080204" pitchFamily="34" charset="-128"/>
              </a:rPr>
              <a:t>Alkoholin kulutuksen kasvu on ollut niin nopeaa, että Suomi on muuttunut 1960-luvun alun Pohjoismaiden vähäisimmän kulutuksen maasta maaksi, jossa alkoholijuomien kokonaiskulutus on Tanskan tasoa ja selvästi suurempi kuin muissa Pohjoismaissa. </a:t>
            </a:r>
            <a:r>
              <a:rPr lang="fi-FI" altLang="en-US" sz="1400">
                <a:ea typeface="ＭＳ Ｐゴシック" panose="020B0600070205080204" pitchFamily="34" charset="-128"/>
              </a:rPr>
              <a:t>(Päihdetilastollinen vuosikirja 2013)</a:t>
            </a:r>
          </a:p>
          <a:p>
            <a:pPr eaLnBrk="1" hangingPunct="1">
              <a:buFont typeface="Times" panose="02020603050405020304" pitchFamily="18" charset="0"/>
              <a:buNone/>
            </a:pPr>
            <a:endParaRPr lang="fi-FI" altLang="en-US" b="1">
              <a:ea typeface="ＭＳ Ｐゴシック" panose="020B0600070205080204" pitchFamily="34" charset="-128"/>
            </a:endParaRPr>
          </a:p>
        </p:txBody>
      </p:sp>
    </p:spTree>
    <p:extLst>
      <p:ext uri="{BB962C8B-B14F-4D97-AF65-F5344CB8AC3E}">
        <p14:creationId xmlns:p14="http://schemas.microsoft.com/office/powerpoint/2010/main" val="3803972296"/>
      </p:ext>
    </p:extLst>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6">
            <a:extLst>
              <a:ext uri="{FF2B5EF4-FFF2-40B4-BE49-F238E27FC236}">
                <a16:creationId xmlns:a16="http://schemas.microsoft.com/office/drawing/2014/main" id="{9A92986D-82A6-472E-A9F7-2E828B2D3ACC}"/>
              </a:ext>
            </a:extLst>
          </p:cNvPr>
          <p:cNvSpPr>
            <a:spLocks noChangeArrowheads="1"/>
          </p:cNvSpPr>
          <p:nvPr/>
        </p:nvSpPr>
        <p:spPr bwMode="auto">
          <a:xfrm>
            <a:off x="7253288" y="1360488"/>
            <a:ext cx="3228975" cy="5338762"/>
          </a:xfrm>
          <a:prstGeom prst="rect">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endParaRPr lang="en-US" altLang="en-US" sz="2500">
              <a:latin typeface="Times New Roman" panose="02020603050405020304" pitchFamily="18" charset="0"/>
            </a:endParaRPr>
          </a:p>
        </p:txBody>
      </p:sp>
      <p:sp>
        <p:nvSpPr>
          <p:cNvPr id="31747" name="Rectangle 2">
            <a:extLst>
              <a:ext uri="{FF2B5EF4-FFF2-40B4-BE49-F238E27FC236}">
                <a16:creationId xmlns:a16="http://schemas.microsoft.com/office/drawing/2014/main" id="{E9CE9397-0080-438D-8E09-BB4C2C058187}"/>
              </a:ext>
            </a:extLst>
          </p:cNvPr>
          <p:cNvSpPr>
            <a:spLocks noGrp="1" noChangeArrowheads="1"/>
          </p:cNvSpPr>
          <p:nvPr>
            <p:ph type="title"/>
          </p:nvPr>
        </p:nvSpPr>
        <p:spPr>
          <a:xfrm>
            <a:off x="552450" y="339725"/>
            <a:ext cx="7705725" cy="1844675"/>
          </a:xfrm>
        </p:spPr>
        <p:txBody>
          <a:bodyPr/>
          <a:lstStyle/>
          <a:p>
            <a:pPr eaLnBrk="1" hangingPunct="1"/>
            <a:r>
              <a:rPr lang="fi-FI" altLang="en-US" sz="2800" b="1">
                <a:ea typeface="ＭＳ Ｐゴシック" panose="020B0600070205080204" pitchFamily="34" charset="-128"/>
              </a:rPr>
              <a:t>5. </a:t>
            </a:r>
            <a:r>
              <a:rPr lang="fi-FI" altLang="en-US" sz="2400" b="1">
                <a:ea typeface="ＭＳ Ｐゴシック" panose="020B0600070205080204" pitchFamily="34" charset="-128"/>
              </a:rPr>
              <a:t>Mitä seuraavista pidetään alkoholinkäytön päivittäisen kertakulutuksen korkean riskin rajana Suomessa?</a:t>
            </a:r>
            <a:br>
              <a:rPr lang="fi-FI" altLang="en-US" sz="2800" b="1">
                <a:ea typeface="ＭＳ Ｐゴシック" panose="020B0600070205080204" pitchFamily="34" charset="-128"/>
              </a:rPr>
            </a:br>
            <a:br>
              <a:rPr lang="fi-FI" altLang="en-US" sz="2800" b="1">
                <a:ea typeface="ＭＳ Ｐゴシック" panose="020B0600070205080204" pitchFamily="34" charset="-128"/>
              </a:rPr>
            </a:br>
            <a:r>
              <a:rPr lang="fi-FI" altLang="en-US" sz="2800">
                <a:ea typeface="ＭＳ Ｐゴシック" panose="020B0600070205080204" pitchFamily="34" charset="-128"/>
              </a:rPr>
              <a:t>Miehet: </a:t>
            </a:r>
            <a:r>
              <a:rPr lang="fi-FI" altLang="en-US" sz="2800" b="1">
                <a:ea typeface="ＭＳ Ｐゴシック" panose="020B0600070205080204" pitchFamily="34" charset="-128"/>
              </a:rPr>
              <a:t>			</a:t>
            </a:r>
            <a:r>
              <a:rPr lang="fi-FI" altLang="en-US" sz="2800">
                <a:ea typeface="ＭＳ Ｐゴシック" panose="020B0600070205080204" pitchFamily="34" charset="-128"/>
              </a:rPr>
              <a:t>Naiset:</a:t>
            </a:r>
          </a:p>
        </p:txBody>
      </p:sp>
      <p:sp>
        <p:nvSpPr>
          <p:cNvPr id="31748" name="Rectangle 3">
            <a:extLst>
              <a:ext uri="{FF2B5EF4-FFF2-40B4-BE49-F238E27FC236}">
                <a16:creationId xmlns:a16="http://schemas.microsoft.com/office/drawing/2014/main" id="{DAB1B533-561A-4FD5-8FE4-742B6AAF5BD5}"/>
              </a:ext>
            </a:extLst>
          </p:cNvPr>
          <p:cNvSpPr>
            <a:spLocks noGrp="1" noChangeArrowheads="1"/>
          </p:cNvSpPr>
          <p:nvPr>
            <p:ph type="body" idx="1"/>
          </p:nvPr>
        </p:nvSpPr>
        <p:spPr>
          <a:xfrm>
            <a:off x="552450" y="2541588"/>
            <a:ext cx="5376863" cy="3938587"/>
          </a:xfrm>
        </p:spPr>
        <p:txBody>
          <a:bodyPr/>
          <a:lstStyle/>
          <a:p>
            <a:pPr eaLnBrk="1" hangingPunct="1">
              <a:buFont typeface="Times" panose="02020603050405020304" pitchFamily="18" charset="0"/>
              <a:buNone/>
            </a:pPr>
            <a:r>
              <a:rPr lang="fi-FI" altLang="en-US">
                <a:ea typeface="ＭＳ Ｐゴシック" panose="020B0600070205080204" pitchFamily="34" charset="-128"/>
              </a:rPr>
              <a:t>a)</a:t>
            </a:r>
          </a:p>
          <a:p>
            <a:pPr eaLnBrk="1" hangingPunct="1">
              <a:buFont typeface="Times" panose="02020603050405020304" pitchFamily="18" charset="0"/>
              <a:buNone/>
            </a:pPr>
            <a:r>
              <a:rPr lang="fi-FI" altLang="en-US">
                <a:ea typeface="ＭＳ Ｐゴシック" panose="020B0600070205080204" pitchFamily="34" charset="-128"/>
              </a:rPr>
              <a:t>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a:t>
            </a:r>
          </a:p>
          <a:p>
            <a:pPr eaLnBrk="1" hangingPunct="1">
              <a:buFont typeface="Times" panose="02020603050405020304" pitchFamily="18" charset="0"/>
              <a:buNone/>
            </a:pPr>
            <a:r>
              <a:rPr lang="fi-FI" altLang="en-US">
                <a:ea typeface="ＭＳ Ｐゴシック" panose="020B0600070205080204" pitchFamily="34" charset="-128"/>
              </a:rPr>
              <a:t>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endParaRPr lang="fi-FI" altLang="en-US">
              <a:ea typeface="ＭＳ Ｐゴシック" panose="020B0600070205080204" pitchFamily="34" charset="-128"/>
            </a:endParaRPr>
          </a:p>
        </p:txBody>
      </p:sp>
      <p:sp>
        <p:nvSpPr>
          <p:cNvPr id="12295" name="Rectangle 7">
            <a:extLst>
              <a:ext uri="{FF2B5EF4-FFF2-40B4-BE49-F238E27FC236}">
                <a16:creationId xmlns:a16="http://schemas.microsoft.com/office/drawing/2014/main" id="{1EF24B0E-C88F-43C1-B554-A8D51941FC2F}"/>
              </a:ext>
            </a:extLst>
          </p:cNvPr>
          <p:cNvSpPr>
            <a:spLocks noChangeArrowheads="1"/>
          </p:cNvSpPr>
          <p:nvPr/>
        </p:nvSpPr>
        <p:spPr bwMode="auto">
          <a:xfrm>
            <a:off x="7535863" y="1360488"/>
            <a:ext cx="2738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73" tIns="52035" rIns="104073" bIns="52035"/>
          <a:lstStyle>
            <a:lvl1pPr marL="388938" indent="-388938" defTabSz="104140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a:buFont typeface="Times" panose="02020603050405020304" pitchFamily="18" charset="0"/>
              <a:buNone/>
            </a:pPr>
            <a:r>
              <a:rPr lang="fi-FI" altLang="en-US" sz="2000"/>
              <a:t>Alkoholiannos</a:t>
            </a:r>
            <a:r>
              <a:rPr lang="fi-FI" altLang="en-US" sz="1600"/>
              <a:t> </a:t>
            </a:r>
          </a:p>
          <a:p>
            <a:pPr>
              <a:buFont typeface="Times" panose="02020603050405020304" pitchFamily="18" charset="0"/>
              <a:buNone/>
            </a:pPr>
            <a:r>
              <a:rPr lang="fi-FI" altLang="en-US" sz="1600"/>
              <a:t>= 12 g alkoholia</a:t>
            </a:r>
          </a:p>
          <a:p>
            <a:pPr>
              <a:buFontTx/>
              <a:buNone/>
            </a:pPr>
            <a:endParaRPr lang="fi-FI" altLang="en-US" sz="1600"/>
          </a:p>
          <a:p>
            <a:pPr>
              <a:buFontTx/>
              <a:buNone/>
            </a:pPr>
            <a:br>
              <a:rPr lang="fi-FI" altLang="en-US" sz="1600"/>
            </a:br>
            <a:br>
              <a:rPr lang="fi-FI" altLang="en-US" sz="1600"/>
            </a:br>
            <a:endParaRPr lang="fi-FI" altLang="en-US" sz="1600"/>
          </a:p>
        </p:txBody>
      </p:sp>
      <p:sp>
        <p:nvSpPr>
          <p:cNvPr id="15" name="TextBox 14">
            <a:extLst>
              <a:ext uri="{FF2B5EF4-FFF2-40B4-BE49-F238E27FC236}">
                <a16:creationId xmlns:a16="http://schemas.microsoft.com/office/drawing/2014/main" id="{5D213934-1975-466A-BC73-CD5F77B5FEDD}"/>
              </a:ext>
            </a:extLst>
          </p:cNvPr>
          <p:cNvSpPr txBox="1"/>
          <p:nvPr/>
        </p:nvSpPr>
        <p:spPr>
          <a:xfrm>
            <a:off x="5329238" y="2268538"/>
            <a:ext cx="184150" cy="908050"/>
          </a:xfrm>
          <a:prstGeom prst="rect">
            <a:avLst/>
          </a:prstGeom>
          <a:noFill/>
        </p:spPr>
        <p:txBody>
          <a:bodyPr wrap="none">
            <a:spAutoFit/>
          </a:bodyPr>
          <a:lstStyle/>
          <a:p>
            <a:pPr eaLnBrk="1" hangingPunct="1">
              <a:defRPr/>
            </a:pPr>
            <a:endParaRPr lang="fi-FI" sz="2800" dirty="0">
              <a:latin typeface="+mj-lt"/>
              <a:ea typeface="+mn-ea"/>
            </a:endParaRPr>
          </a:p>
          <a:p>
            <a:pPr eaLnBrk="1" hangingPunct="1">
              <a:defRPr/>
            </a:pPr>
            <a:endParaRPr lang="fi-FI" dirty="0">
              <a:ea typeface="+mn-ea"/>
            </a:endParaRPr>
          </a:p>
        </p:txBody>
      </p:sp>
      <p:sp>
        <p:nvSpPr>
          <p:cNvPr id="31760" name="Rectangle 35">
            <a:extLst>
              <a:ext uri="{FF2B5EF4-FFF2-40B4-BE49-F238E27FC236}">
                <a16:creationId xmlns:a16="http://schemas.microsoft.com/office/drawing/2014/main" id="{9DBF1124-C262-483E-9ED6-702B9C426B68}"/>
              </a:ext>
            </a:extLst>
          </p:cNvPr>
          <p:cNvSpPr>
            <a:spLocks noChangeArrowheads="1"/>
          </p:cNvSpPr>
          <p:nvPr/>
        </p:nvSpPr>
        <p:spPr bwMode="auto">
          <a:xfrm>
            <a:off x="8343900" y="2268538"/>
            <a:ext cx="213836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8938" indent="-388938" defTabSz="104140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a:buFontTx/>
              <a:buNone/>
            </a:pPr>
            <a:endParaRPr lang="fi-FI" altLang="en-US" sz="1400"/>
          </a:p>
          <a:p>
            <a:pPr>
              <a:buFontTx/>
              <a:buNone/>
            </a:pPr>
            <a:endParaRPr lang="fi-FI" altLang="en-US" sz="1400"/>
          </a:p>
          <a:p>
            <a:pPr>
              <a:buFontTx/>
              <a:buNone/>
            </a:pPr>
            <a:r>
              <a:rPr lang="fi-FI" altLang="en-US" sz="1400"/>
              <a:t>=  pullo keskiolutta (33 cl)</a:t>
            </a:r>
          </a:p>
          <a:p>
            <a:pPr>
              <a:buFontTx/>
              <a:buNone/>
            </a:pPr>
            <a:endParaRPr lang="fi-FI" altLang="en-US" sz="1400"/>
          </a:p>
          <a:p>
            <a:pPr>
              <a:buFontTx/>
              <a:buNone/>
            </a:pPr>
            <a:endParaRPr lang="fi-FI" altLang="en-US" sz="1400"/>
          </a:p>
          <a:p>
            <a:pPr>
              <a:buFontTx/>
              <a:buNone/>
            </a:pPr>
            <a:endParaRPr lang="fi-FI" altLang="en-US" sz="1400"/>
          </a:p>
          <a:p>
            <a:pPr>
              <a:buFontTx/>
              <a:buNone/>
            </a:pPr>
            <a:r>
              <a:rPr lang="fi-FI" altLang="en-US" sz="1400"/>
              <a:t>=lasi mietoa puna- tai valkoviiniä (12 cl)</a:t>
            </a:r>
          </a:p>
          <a:p>
            <a:pPr>
              <a:buFontTx/>
              <a:buNone/>
            </a:pPr>
            <a:endParaRPr lang="fi-FI" altLang="en-US" sz="1400"/>
          </a:p>
          <a:p>
            <a:pPr>
              <a:buFontTx/>
              <a:buNone/>
            </a:pPr>
            <a:r>
              <a:rPr lang="fi-FI" altLang="en-US" sz="1400"/>
              <a:t>=annos väkevää viiniä (8 cl)</a:t>
            </a:r>
            <a:br>
              <a:rPr lang="fi-FI" altLang="en-US" sz="1400"/>
            </a:br>
            <a:endParaRPr lang="fi-FI" altLang="en-US" sz="1400"/>
          </a:p>
          <a:p>
            <a:pPr>
              <a:buFontTx/>
              <a:buNone/>
            </a:pPr>
            <a:endParaRPr lang="fi-FI" altLang="en-US" sz="1400"/>
          </a:p>
          <a:p>
            <a:pPr>
              <a:buFontTx/>
              <a:buNone/>
            </a:pPr>
            <a:endParaRPr lang="fi-FI" altLang="en-US" sz="1400"/>
          </a:p>
          <a:p>
            <a:pPr>
              <a:buFontTx/>
              <a:buNone/>
            </a:pPr>
            <a:r>
              <a:rPr lang="fi-FI" altLang="en-US" sz="1400"/>
              <a:t>=annos viinaa (4 cl)</a:t>
            </a:r>
            <a:endParaRPr lang="fi-FI" altLang="en-US" sz="1400">
              <a:latin typeface="Times New Roman" panose="02020603050405020304" pitchFamily="18" charset="0"/>
            </a:endParaRPr>
          </a:p>
        </p:txBody>
      </p:sp>
      <p:pic>
        <p:nvPicPr>
          <p:cNvPr id="3" name="Picture 3">
            <a:extLst>
              <a:ext uri="{FF2B5EF4-FFF2-40B4-BE49-F238E27FC236}">
                <a16:creationId xmlns:a16="http://schemas.microsoft.com/office/drawing/2014/main" id="{CD6DB6B0-9C0F-4823-8A92-70873A028636}"/>
              </a:ext>
            </a:extLst>
          </p:cNvPr>
          <p:cNvPicPr>
            <a:picLocks noChangeAspect="1"/>
          </p:cNvPicPr>
          <p:nvPr/>
        </p:nvPicPr>
        <p:blipFill>
          <a:blip r:embed="rId3"/>
          <a:stretch>
            <a:fillRect/>
          </a:stretch>
        </p:blipFill>
        <p:spPr>
          <a:xfrm>
            <a:off x="7721151" y="2123492"/>
            <a:ext cx="623706" cy="1201287"/>
          </a:xfrm>
          <a:prstGeom prst="rect">
            <a:avLst/>
          </a:prstGeom>
        </p:spPr>
      </p:pic>
      <p:pic>
        <p:nvPicPr>
          <p:cNvPr id="4" name="Picture 4">
            <a:extLst>
              <a:ext uri="{FF2B5EF4-FFF2-40B4-BE49-F238E27FC236}">
                <a16:creationId xmlns:a16="http://schemas.microsoft.com/office/drawing/2014/main" id="{621B927A-247A-4E62-9FC8-7C25FFFA78EB}"/>
              </a:ext>
            </a:extLst>
          </p:cNvPr>
          <p:cNvPicPr>
            <a:picLocks noChangeAspect="1"/>
          </p:cNvPicPr>
          <p:nvPr/>
        </p:nvPicPr>
        <p:blipFill>
          <a:blip r:embed="rId4"/>
          <a:stretch>
            <a:fillRect/>
          </a:stretch>
        </p:blipFill>
        <p:spPr>
          <a:xfrm flipH="1">
            <a:off x="7766217" y="3578502"/>
            <a:ext cx="532337" cy="1016301"/>
          </a:xfrm>
          <a:prstGeom prst="rect">
            <a:avLst/>
          </a:prstGeom>
        </p:spPr>
      </p:pic>
      <p:pic>
        <p:nvPicPr>
          <p:cNvPr id="5" name="Picture 5">
            <a:extLst>
              <a:ext uri="{FF2B5EF4-FFF2-40B4-BE49-F238E27FC236}">
                <a16:creationId xmlns:a16="http://schemas.microsoft.com/office/drawing/2014/main" id="{AE2C4D82-1932-4B99-A129-5D213FEE5EB1}"/>
              </a:ext>
            </a:extLst>
          </p:cNvPr>
          <p:cNvPicPr>
            <a:picLocks noChangeAspect="1"/>
          </p:cNvPicPr>
          <p:nvPr/>
        </p:nvPicPr>
        <p:blipFill>
          <a:blip r:embed="rId5"/>
          <a:stretch>
            <a:fillRect/>
          </a:stretch>
        </p:blipFill>
        <p:spPr>
          <a:xfrm>
            <a:off x="7801928" y="4629717"/>
            <a:ext cx="496541" cy="1062547"/>
          </a:xfrm>
          <a:prstGeom prst="rect">
            <a:avLst/>
          </a:prstGeom>
        </p:spPr>
      </p:pic>
      <p:pic>
        <p:nvPicPr>
          <p:cNvPr id="6" name="Picture 6">
            <a:extLst>
              <a:ext uri="{FF2B5EF4-FFF2-40B4-BE49-F238E27FC236}">
                <a16:creationId xmlns:a16="http://schemas.microsoft.com/office/drawing/2014/main" id="{C6833A85-3C25-4B8B-904F-ADD47B0B060A}"/>
              </a:ext>
            </a:extLst>
          </p:cNvPr>
          <p:cNvPicPr>
            <a:picLocks noChangeAspect="1"/>
          </p:cNvPicPr>
          <p:nvPr/>
        </p:nvPicPr>
        <p:blipFill rotWithShape="1">
          <a:blip r:embed="rId6"/>
          <a:srcRect l="53878" t="67568" r="14012" b="6875"/>
          <a:stretch/>
        </p:blipFill>
        <p:spPr>
          <a:xfrm>
            <a:off x="7772255" y="5874661"/>
            <a:ext cx="575225" cy="623780"/>
          </a:xfrm>
          <a:prstGeom prst="rect">
            <a:avLst/>
          </a:prstGeom>
        </p:spPr>
      </p:pic>
      <p:pic>
        <p:nvPicPr>
          <p:cNvPr id="40" name="Picture 3">
            <a:extLst>
              <a:ext uri="{FF2B5EF4-FFF2-40B4-BE49-F238E27FC236}">
                <a16:creationId xmlns:a16="http://schemas.microsoft.com/office/drawing/2014/main" id="{01263BFD-7C5E-402E-80DC-6154287D5EF5}"/>
              </a:ext>
            </a:extLst>
          </p:cNvPr>
          <p:cNvPicPr>
            <a:picLocks noChangeAspect="1"/>
          </p:cNvPicPr>
          <p:nvPr/>
        </p:nvPicPr>
        <p:blipFill>
          <a:blip r:embed="rId3"/>
          <a:stretch>
            <a:fillRect/>
          </a:stretch>
        </p:blipFill>
        <p:spPr>
          <a:xfrm>
            <a:off x="6301479" y="2747161"/>
            <a:ext cx="623706" cy="1201287"/>
          </a:xfrm>
          <a:prstGeom prst="rect">
            <a:avLst/>
          </a:prstGeom>
        </p:spPr>
      </p:pic>
      <p:pic>
        <p:nvPicPr>
          <p:cNvPr id="41" name="Picture 3">
            <a:extLst>
              <a:ext uri="{FF2B5EF4-FFF2-40B4-BE49-F238E27FC236}">
                <a16:creationId xmlns:a16="http://schemas.microsoft.com/office/drawing/2014/main" id="{044E34F7-6E5C-4E04-93DB-ABDBD92BBB12}"/>
              </a:ext>
            </a:extLst>
          </p:cNvPr>
          <p:cNvPicPr>
            <a:picLocks noChangeAspect="1"/>
          </p:cNvPicPr>
          <p:nvPr/>
        </p:nvPicPr>
        <p:blipFill>
          <a:blip r:embed="rId3"/>
          <a:stretch>
            <a:fillRect/>
          </a:stretch>
        </p:blipFill>
        <p:spPr>
          <a:xfrm>
            <a:off x="5920399" y="2735611"/>
            <a:ext cx="623706" cy="1201287"/>
          </a:xfrm>
          <a:prstGeom prst="rect">
            <a:avLst/>
          </a:prstGeom>
        </p:spPr>
      </p:pic>
      <p:pic>
        <p:nvPicPr>
          <p:cNvPr id="42" name="Picture 3">
            <a:extLst>
              <a:ext uri="{FF2B5EF4-FFF2-40B4-BE49-F238E27FC236}">
                <a16:creationId xmlns:a16="http://schemas.microsoft.com/office/drawing/2014/main" id="{CCD4E33E-C184-47B7-9B00-00A0FC65C472}"/>
              </a:ext>
            </a:extLst>
          </p:cNvPr>
          <p:cNvPicPr>
            <a:picLocks noChangeAspect="1"/>
          </p:cNvPicPr>
          <p:nvPr/>
        </p:nvPicPr>
        <p:blipFill>
          <a:blip r:embed="rId3"/>
          <a:stretch>
            <a:fillRect/>
          </a:stretch>
        </p:blipFill>
        <p:spPr>
          <a:xfrm>
            <a:off x="5516222" y="2747161"/>
            <a:ext cx="623706" cy="1201287"/>
          </a:xfrm>
          <a:prstGeom prst="rect">
            <a:avLst/>
          </a:prstGeom>
        </p:spPr>
      </p:pic>
      <p:pic>
        <p:nvPicPr>
          <p:cNvPr id="43" name="Picture 3">
            <a:extLst>
              <a:ext uri="{FF2B5EF4-FFF2-40B4-BE49-F238E27FC236}">
                <a16:creationId xmlns:a16="http://schemas.microsoft.com/office/drawing/2014/main" id="{8F2C4FE4-DA1E-43EB-959A-B954CCE470C4}"/>
              </a:ext>
            </a:extLst>
          </p:cNvPr>
          <p:cNvPicPr>
            <a:picLocks noChangeAspect="1"/>
          </p:cNvPicPr>
          <p:nvPr/>
        </p:nvPicPr>
        <p:blipFill>
          <a:blip r:embed="rId3"/>
          <a:stretch>
            <a:fillRect/>
          </a:stretch>
        </p:blipFill>
        <p:spPr>
          <a:xfrm>
            <a:off x="5112045" y="2747161"/>
            <a:ext cx="623706" cy="1201287"/>
          </a:xfrm>
          <a:prstGeom prst="rect">
            <a:avLst/>
          </a:prstGeom>
        </p:spPr>
      </p:pic>
      <p:pic>
        <p:nvPicPr>
          <p:cNvPr id="44" name="Picture 3">
            <a:extLst>
              <a:ext uri="{FF2B5EF4-FFF2-40B4-BE49-F238E27FC236}">
                <a16:creationId xmlns:a16="http://schemas.microsoft.com/office/drawing/2014/main" id="{EC32A3F6-B323-4B3E-9C78-7B59D00549FA}"/>
              </a:ext>
            </a:extLst>
          </p:cNvPr>
          <p:cNvPicPr>
            <a:picLocks noChangeAspect="1"/>
          </p:cNvPicPr>
          <p:nvPr/>
        </p:nvPicPr>
        <p:blipFill>
          <a:blip r:embed="rId3"/>
          <a:stretch>
            <a:fillRect/>
          </a:stretch>
        </p:blipFill>
        <p:spPr>
          <a:xfrm>
            <a:off x="4719416" y="2747160"/>
            <a:ext cx="623706" cy="1201287"/>
          </a:xfrm>
          <a:prstGeom prst="rect">
            <a:avLst/>
          </a:prstGeom>
        </p:spPr>
      </p:pic>
      <p:pic>
        <p:nvPicPr>
          <p:cNvPr id="45" name="Picture 3">
            <a:extLst>
              <a:ext uri="{FF2B5EF4-FFF2-40B4-BE49-F238E27FC236}">
                <a16:creationId xmlns:a16="http://schemas.microsoft.com/office/drawing/2014/main" id="{1AFB9700-57CB-4D7D-BC62-EFFEF1CAF58B}"/>
              </a:ext>
            </a:extLst>
          </p:cNvPr>
          <p:cNvPicPr>
            <a:picLocks noChangeAspect="1"/>
          </p:cNvPicPr>
          <p:nvPr/>
        </p:nvPicPr>
        <p:blipFill>
          <a:blip r:embed="rId3"/>
          <a:stretch>
            <a:fillRect/>
          </a:stretch>
        </p:blipFill>
        <p:spPr>
          <a:xfrm>
            <a:off x="4349885" y="2747160"/>
            <a:ext cx="623706" cy="1201287"/>
          </a:xfrm>
          <a:prstGeom prst="rect">
            <a:avLst/>
          </a:prstGeom>
        </p:spPr>
      </p:pic>
      <p:pic>
        <p:nvPicPr>
          <p:cNvPr id="46" name="Picture 3">
            <a:extLst>
              <a:ext uri="{FF2B5EF4-FFF2-40B4-BE49-F238E27FC236}">
                <a16:creationId xmlns:a16="http://schemas.microsoft.com/office/drawing/2014/main" id="{157A0E90-B488-4026-BAF9-3CF7522B9244}"/>
              </a:ext>
            </a:extLst>
          </p:cNvPr>
          <p:cNvPicPr>
            <a:picLocks noChangeAspect="1"/>
          </p:cNvPicPr>
          <p:nvPr/>
        </p:nvPicPr>
        <p:blipFill>
          <a:blip r:embed="rId3"/>
          <a:stretch>
            <a:fillRect/>
          </a:stretch>
        </p:blipFill>
        <p:spPr>
          <a:xfrm>
            <a:off x="3137328" y="2747160"/>
            <a:ext cx="623706" cy="1201287"/>
          </a:xfrm>
          <a:prstGeom prst="rect">
            <a:avLst/>
          </a:prstGeom>
        </p:spPr>
      </p:pic>
      <p:pic>
        <p:nvPicPr>
          <p:cNvPr id="47" name="Picture 3">
            <a:extLst>
              <a:ext uri="{FF2B5EF4-FFF2-40B4-BE49-F238E27FC236}">
                <a16:creationId xmlns:a16="http://schemas.microsoft.com/office/drawing/2014/main" id="{1147D6A7-3791-4369-831B-816880A4CD53}"/>
              </a:ext>
            </a:extLst>
          </p:cNvPr>
          <p:cNvPicPr>
            <a:picLocks noChangeAspect="1"/>
          </p:cNvPicPr>
          <p:nvPr/>
        </p:nvPicPr>
        <p:blipFill>
          <a:blip r:embed="rId3"/>
          <a:stretch>
            <a:fillRect/>
          </a:stretch>
        </p:blipFill>
        <p:spPr>
          <a:xfrm>
            <a:off x="2756247" y="2747161"/>
            <a:ext cx="623706" cy="1201287"/>
          </a:xfrm>
          <a:prstGeom prst="rect">
            <a:avLst/>
          </a:prstGeom>
        </p:spPr>
      </p:pic>
      <p:pic>
        <p:nvPicPr>
          <p:cNvPr id="48" name="Picture 3">
            <a:extLst>
              <a:ext uri="{FF2B5EF4-FFF2-40B4-BE49-F238E27FC236}">
                <a16:creationId xmlns:a16="http://schemas.microsoft.com/office/drawing/2014/main" id="{AED55CF3-ADD9-4B40-86B8-B68CDF50DCF3}"/>
              </a:ext>
            </a:extLst>
          </p:cNvPr>
          <p:cNvPicPr>
            <a:picLocks noChangeAspect="1"/>
          </p:cNvPicPr>
          <p:nvPr/>
        </p:nvPicPr>
        <p:blipFill>
          <a:blip r:embed="rId3"/>
          <a:stretch>
            <a:fillRect/>
          </a:stretch>
        </p:blipFill>
        <p:spPr>
          <a:xfrm>
            <a:off x="2363618" y="2747161"/>
            <a:ext cx="623706" cy="1201287"/>
          </a:xfrm>
          <a:prstGeom prst="rect">
            <a:avLst/>
          </a:prstGeom>
        </p:spPr>
      </p:pic>
      <p:pic>
        <p:nvPicPr>
          <p:cNvPr id="49" name="Picture 3">
            <a:extLst>
              <a:ext uri="{FF2B5EF4-FFF2-40B4-BE49-F238E27FC236}">
                <a16:creationId xmlns:a16="http://schemas.microsoft.com/office/drawing/2014/main" id="{E5B14F3B-976B-4273-8FDC-25ED3C8A3F42}"/>
              </a:ext>
            </a:extLst>
          </p:cNvPr>
          <p:cNvPicPr>
            <a:picLocks noChangeAspect="1"/>
          </p:cNvPicPr>
          <p:nvPr/>
        </p:nvPicPr>
        <p:blipFill>
          <a:blip r:embed="rId3"/>
          <a:stretch>
            <a:fillRect/>
          </a:stretch>
        </p:blipFill>
        <p:spPr>
          <a:xfrm>
            <a:off x="1982538" y="2735611"/>
            <a:ext cx="623706" cy="1201287"/>
          </a:xfrm>
          <a:prstGeom prst="rect">
            <a:avLst/>
          </a:prstGeom>
        </p:spPr>
      </p:pic>
      <p:pic>
        <p:nvPicPr>
          <p:cNvPr id="50" name="Picture 3">
            <a:extLst>
              <a:ext uri="{FF2B5EF4-FFF2-40B4-BE49-F238E27FC236}">
                <a16:creationId xmlns:a16="http://schemas.microsoft.com/office/drawing/2014/main" id="{F940246F-354D-45E1-824B-6091CD8DBD8C}"/>
              </a:ext>
            </a:extLst>
          </p:cNvPr>
          <p:cNvPicPr>
            <a:picLocks noChangeAspect="1"/>
          </p:cNvPicPr>
          <p:nvPr/>
        </p:nvPicPr>
        <p:blipFill>
          <a:blip r:embed="rId3"/>
          <a:stretch>
            <a:fillRect/>
          </a:stretch>
        </p:blipFill>
        <p:spPr>
          <a:xfrm>
            <a:off x="1613006" y="2735611"/>
            <a:ext cx="623706" cy="1201287"/>
          </a:xfrm>
          <a:prstGeom prst="rect">
            <a:avLst/>
          </a:prstGeom>
        </p:spPr>
      </p:pic>
      <p:pic>
        <p:nvPicPr>
          <p:cNvPr id="51" name="Picture 3">
            <a:extLst>
              <a:ext uri="{FF2B5EF4-FFF2-40B4-BE49-F238E27FC236}">
                <a16:creationId xmlns:a16="http://schemas.microsoft.com/office/drawing/2014/main" id="{1FD350B0-BF7E-4D18-A669-D4EE91013850}"/>
              </a:ext>
            </a:extLst>
          </p:cNvPr>
          <p:cNvPicPr>
            <a:picLocks noChangeAspect="1"/>
          </p:cNvPicPr>
          <p:nvPr/>
        </p:nvPicPr>
        <p:blipFill>
          <a:blip r:embed="rId3"/>
          <a:stretch>
            <a:fillRect/>
          </a:stretch>
        </p:blipFill>
        <p:spPr>
          <a:xfrm>
            <a:off x="1231926" y="2735612"/>
            <a:ext cx="623706" cy="1201287"/>
          </a:xfrm>
          <a:prstGeom prst="rect">
            <a:avLst/>
          </a:prstGeom>
        </p:spPr>
      </p:pic>
      <p:pic>
        <p:nvPicPr>
          <p:cNvPr id="52" name="Picture 3">
            <a:extLst>
              <a:ext uri="{FF2B5EF4-FFF2-40B4-BE49-F238E27FC236}">
                <a16:creationId xmlns:a16="http://schemas.microsoft.com/office/drawing/2014/main" id="{66505315-2FE6-4FBB-87AC-5B412873FB66}"/>
              </a:ext>
            </a:extLst>
          </p:cNvPr>
          <p:cNvPicPr>
            <a:picLocks noChangeAspect="1"/>
          </p:cNvPicPr>
          <p:nvPr/>
        </p:nvPicPr>
        <p:blipFill>
          <a:blip r:embed="rId3"/>
          <a:stretch>
            <a:fillRect/>
          </a:stretch>
        </p:blipFill>
        <p:spPr>
          <a:xfrm>
            <a:off x="862393" y="2735611"/>
            <a:ext cx="623706" cy="1201287"/>
          </a:xfrm>
          <a:prstGeom prst="rect">
            <a:avLst/>
          </a:prstGeom>
        </p:spPr>
      </p:pic>
      <p:pic>
        <p:nvPicPr>
          <p:cNvPr id="53" name="Picture 3">
            <a:extLst>
              <a:ext uri="{FF2B5EF4-FFF2-40B4-BE49-F238E27FC236}">
                <a16:creationId xmlns:a16="http://schemas.microsoft.com/office/drawing/2014/main" id="{E2CC5625-AE08-4E30-8A03-E25ED7091BF5}"/>
              </a:ext>
            </a:extLst>
          </p:cNvPr>
          <p:cNvPicPr>
            <a:picLocks noChangeAspect="1"/>
          </p:cNvPicPr>
          <p:nvPr/>
        </p:nvPicPr>
        <p:blipFill>
          <a:blip r:embed="rId3"/>
          <a:stretch>
            <a:fillRect/>
          </a:stretch>
        </p:blipFill>
        <p:spPr>
          <a:xfrm>
            <a:off x="4349993" y="4202388"/>
            <a:ext cx="623706" cy="1201287"/>
          </a:xfrm>
          <a:prstGeom prst="rect">
            <a:avLst/>
          </a:prstGeom>
        </p:spPr>
      </p:pic>
      <p:pic>
        <p:nvPicPr>
          <p:cNvPr id="54" name="Picture 3">
            <a:extLst>
              <a:ext uri="{FF2B5EF4-FFF2-40B4-BE49-F238E27FC236}">
                <a16:creationId xmlns:a16="http://schemas.microsoft.com/office/drawing/2014/main" id="{2FEAFC7A-F98A-49CB-9C19-19A360C6B05F}"/>
              </a:ext>
            </a:extLst>
          </p:cNvPr>
          <p:cNvPicPr>
            <a:picLocks noChangeAspect="1"/>
          </p:cNvPicPr>
          <p:nvPr/>
        </p:nvPicPr>
        <p:blipFill>
          <a:blip r:embed="rId3"/>
          <a:stretch>
            <a:fillRect/>
          </a:stretch>
        </p:blipFill>
        <p:spPr>
          <a:xfrm>
            <a:off x="2675504" y="4202388"/>
            <a:ext cx="623706" cy="1201287"/>
          </a:xfrm>
          <a:prstGeom prst="rect">
            <a:avLst/>
          </a:prstGeom>
        </p:spPr>
      </p:pic>
      <p:pic>
        <p:nvPicPr>
          <p:cNvPr id="55" name="Picture 3">
            <a:extLst>
              <a:ext uri="{FF2B5EF4-FFF2-40B4-BE49-F238E27FC236}">
                <a16:creationId xmlns:a16="http://schemas.microsoft.com/office/drawing/2014/main" id="{4FEFBE4D-7741-4610-9B95-4AC607E65635}"/>
              </a:ext>
            </a:extLst>
          </p:cNvPr>
          <p:cNvPicPr>
            <a:picLocks noChangeAspect="1"/>
          </p:cNvPicPr>
          <p:nvPr/>
        </p:nvPicPr>
        <p:blipFill>
          <a:blip r:embed="rId3"/>
          <a:stretch>
            <a:fillRect/>
          </a:stretch>
        </p:blipFill>
        <p:spPr>
          <a:xfrm>
            <a:off x="2225134" y="4202388"/>
            <a:ext cx="623706" cy="1201287"/>
          </a:xfrm>
          <a:prstGeom prst="rect">
            <a:avLst/>
          </a:prstGeom>
        </p:spPr>
      </p:pic>
      <p:pic>
        <p:nvPicPr>
          <p:cNvPr id="56" name="Picture 3">
            <a:extLst>
              <a:ext uri="{FF2B5EF4-FFF2-40B4-BE49-F238E27FC236}">
                <a16:creationId xmlns:a16="http://schemas.microsoft.com/office/drawing/2014/main" id="{9F497075-72E0-4356-BC8F-0901CB409D3C}"/>
              </a:ext>
            </a:extLst>
          </p:cNvPr>
          <p:cNvPicPr>
            <a:picLocks noChangeAspect="1"/>
          </p:cNvPicPr>
          <p:nvPr/>
        </p:nvPicPr>
        <p:blipFill>
          <a:blip r:embed="rId3"/>
          <a:stretch>
            <a:fillRect/>
          </a:stretch>
        </p:blipFill>
        <p:spPr>
          <a:xfrm>
            <a:off x="1751667" y="4202389"/>
            <a:ext cx="623706" cy="1201287"/>
          </a:xfrm>
          <a:prstGeom prst="rect">
            <a:avLst/>
          </a:prstGeom>
        </p:spPr>
      </p:pic>
      <p:pic>
        <p:nvPicPr>
          <p:cNvPr id="57" name="Picture 3">
            <a:extLst>
              <a:ext uri="{FF2B5EF4-FFF2-40B4-BE49-F238E27FC236}">
                <a16:creationId xmlns:a16="http://schemas.microsoft.com/office/drawing/2014/main" id="{DFB5863B-41BC-4606-A9C6-B2DC7BEF62B0}"/>
              </a:ext>
            </a:extLst>
          </p:cNvPr>
          <p:cNvPicPr>
            <a:picLocks noChangeAspect="1"/>
          </p:cNvPicPr>
          <p:nvPr/>
        </p:nvPicPr>
        <p:blipFill>
          <a:blip r:embed="rId3"/>
          <a:stretch>
            <a:fillRect/>
          </a:stretch>
        </p:blipFill>
        <p:spPr>
          <a:xfrm>
            <a:off x="1301297" y="4202389"/>
            <a:ext cx="623706" cy="1201287"/>
          </a:xfrm>
          <a:prstGeom prst="rect">
            <a:avLst/>
          </a:prstGeom>
        </p:spPr>
      </p:pic>
      <p:pic>
        <p:nvPicPr>
          <p:cNvPr id="58" name="Picture 3">
            <a:extLst>
              <a:ext uri="{FF2B5EF4-FFF2-40B4-BE49-F238E27FC236}">
                <a16:creationId xmlns:a16="http://schemas.microsoft.com/office/drawing/2014/main" id="{377046D0-B72D-469E-AE44-FC187FF4E6A9}"/>
              </a:ext>
            </a:extLst>
          </p:cNvPr>
          <p:cNvPicPr>
            <a:picLocks noChangeAspect="1"/>
          </p:cNvPicPr>
          <p:nvPr/>
        </p:nvPicPr>
        <p:blipFill>
          <a:blip r:embed="rId3"/>
          <a:stretch>
            <a:fillRect/>
          </a:stretch>
        </p:blipFill>
        <p:spPr>
          <a:xfrm>
            <a:off x="862475" y="4202389"/>
            <a:ext cx="623706" cy="1201287"/>
          </a:xfrm>
          <a:prstGeom prst="rect">
            <a:avLst/>
          </a:prstGeom>
        </p:spPr>
      </p:pic>
      <p:pic>
        <p:nvPicPr>
          <p:cNvPr id="59" name="Picture 3">
            <a:extLst>
              <a:ext uri="{FF2B5EF4-FFF2-40B4-BE49-F238E27FC236}">
                <a16:creationId xmlns:a16="http://schemas.microsoft.com/office/drawing/2014/main" id="{2D2E19BA-F343-41A3-9C36-A77A4CA619C4}"/>
              </a:ext>
            </a:extLst>
          </p:cNvPr>
          <p:cNvPicPr>
            <a:picLocks noChangeAspect="1"/>
          </p:cNvPicPr>
          <p:nvPr/>
        </p:nvPicPr>
        <p:blipFill>
          <a:blip r:embed="rId3"/>
          <a:stretch>
            <a:fillRect/>
          </a:stretch>
        </p:blipFill>
        <p:spPr>
          <a:xfrm>
            <a:off x="5297406" y="4202388"/>
            <a:ext cx="623706" cy="1201287"/>
          </a:xfrm>
          <a:prstGeom prst="rect">
            <a:avLst/>
          </a:prstGeom>
        </p:spPr>
      </p:pic>
      <p:pic>
        <p:nvPicPr>
          <p:cNvPr id="60" name="Picture 3">
            <a:extLst>
              <a:ext uri="{FF2B5EF4-FFF2-40B4-BE49-F238E27FC236}">
                <a16:creationId xmlns:a16="http://schemas.microsoft.com/office/drawing/2014/main" id="{8F0CFEA0-E44A-412C-9FD9-5DED89B8CDB7}"/>
              </a:ext>
            </a:extLst>
          </p:cNvPr>
          <p:cNvPicPr>
            <a:picLocks noChangeAspect="1"/>
          </p:cNvPicPr>
          <p:nvPr/>
        </p:nvPicPr>
        <p:blipFill>
          <a:blip r:embed="rId3"/>
          <a:stretch>
            <a:fillRect/>
          </a:stretch>
        </p:blipFill>
        <p:spPr>
          <a:xfrm>
            <a:off x="4800843" y="4202387"/>
            <a:ext cx="623706" cy="1201287"/>
          </a:xfrm>
          <a:prstGeom prst="rect">
            <a:avLst/>
          </a:prstGeom>
        </p:spPr>
      </p:pic>
      <p:pic>
        <p:nvPicPr>
          <p:cNvPr id="61" name="Picture 3">
            <a:extLst>
              <a:ext uri="{FF2B5EF4-FFF2-40B4-BE49-F238E27FC236}">
                <a16:creationId xmlns:a16="http://schemas.microsoft.com/office/drawing/2014/main" id="{85D97D60-DEB0-4DA1-958A-913136206EF8}"/>
              </a:ext>
            </a:extLst>
          </p:cNvPr>
          <p:cNvPicPr>
            <a:picLocks noChangeAspect="1"/>
          </p:cNvPicPr>
          <p:nvPr/>
        </p:nvPicPr>
        <p:blipFill>
          <a:blip r:embed="rId3"/>
          <a:stretch>
            <a:fillRect/>
          </a:stretch>
        </p:blipFill>
        <p:spPr>
          <a:xfrm>
            <a:off x="5736268" y="4202387"/>
            <a:ext cx="623706" cy="1201287"/>
          </a:xfrm>
          <a:prstGeom prst="rect">
            <a:avLst/>
          </a:prstGeom>
        </p:spPr>
      </p:pic>
      <p:pic>
        <p:nvPicPr>
          <p:cNvPr id="62" name="Picture 3">
            <a:extLst>
              <a:ext uri="{FF2B5EF4-FFF2-40B4-BE49-F238E27FC236}">
                <a16:creationId xmlns:a16="http://schemas.microsoft.com/office/drawing/2014/main" id="{755539B7-9428-49FE-BB45-690990799580}"/>
              </a:ext>
            </a:extLst>
          </p:cNvPr>
          <p:cNvPicPr>
            <a:picLocks noChangeAspect="1"/>
          </p:cNvPicPr>
          <p:nvPr/>
        </p:nvPicPr>
        <p:blipFill>
          <a:blip r:embed="rId3"/>
          <a:stretch>
            <a:fillRect/>
          </a:stretch>
        </p:blipFill>
        <p:spPr>
          <a:xfrm>
            <a:off x="4800870" y="5507472"/>
            <a:ext cx="623706" cy="1201287"/>
          </a:xfrm>
          <a:prstGeom prst="rect">
            <a:avLst/>
          </a:prstGeom>
        </p:spPr>
      </p:pic>
      <p:pic>
        <p:nvPicPr>
          <p:cNvPr id="63" name="Picture 3">
            <a:extLst>
              <a:ext uri="{FF2B5EF4-FFF2-40B4-BE49-F238E27FC236}">
                <a16:creationId xmlns:a16="http://schemas.microsoft.com/office/drawing/2014/main" id="{91FBEEC8-898A-4CA5-A00C-42E08B68791F}"/>
              </a:ext>
            </a:extLst>
          </p:cNvPr>
          <p:cNvPicPr>
            <a:picLocks noChangeAspect="1"/>
          </p:cNvPicPr>
          <p:nvPr/>
        </p:nvPicPr>
        <p:blipFill>
          <a:blip r:embed="rId3"/>
          <a:stretch>
            <a:fillRect/>
          </a:stretch>
        </p:blipFill>
        <p:spPr>
          <a:xfrm>
            <a:off x="4350500" y="5507472"/>
            <a:ext cx="623706" cy="1201287"/>
          </a:xfrm>
          <a:prstGeom prst="rect">
            <a:avLst/>
          </a:prstGeom>
        </p:spPr>
      </p:pic>
      <p:pic>
        <p:nvPicPr>
          <p:cNvPr id="64" name="Picture 3">
            <a:extLst>
              <a:ext uri="{FF2B5EF4-FFF2-40B4-BE49-F238E27FC236}">
                <a16:creationId xmlns:a16="http://schemas.microsoft.com/office/drawing/2014/main" id="{DEBB2417-A094-4594-9E9C-2D460418B56D}"/>
              </a:ext>
            </a:extLst>
          </p:cNvPr>
          <p:cNvPicPr>
            <a:picLocks noChangeAspect="1"/>
          </p:cNvPicPr>
          <p:nvPr/>
        </p:nvPicPr>
        <p:blipFill>
          <a:blip r:embed="rId3"/>
          <a:stretch>
            <a:fillRect/>
          </a:stretch>
        </p:blipFill>
        <p:spPr>
          <a:xfrm>
            <a:off x="1752147" y="5507472"/>
            <a:ext cx="623706" cy="1201287"/>
          </a:xfrm>
          <a:prstGeom prst="rect">
            <a:avLst/>
          </a:prstGeom>
        </p:spPr>
      </p:pic>
      <p:pic>
        <p:nvPicPr>
          <p:cNvPr id="65" name="Picture 3">
            <a:extLst>
              <a:ext uri="{FF2B5EF4-FFF2-40B4-BE49-F238E27FC236}">
                <a16:creationId xmlns:a16="http://schemas.microsoft.com/office/drawing/2014/main" id="{7A558DDC-2606-4F76-8BA7-6115B7929F82}"/>
              </a:ext>
            </a:extLst>
          </p:cNvPr>
          <p:cNvPicPr>
            <a:picLocks noChangeAspect="1"/>
          </p:cNvPicPr>
          <p:nvPr/>
        </p:nvPicPr>
        <p:blipFill>
          <a:blip r:embed="rId3"/>
          <a:stretch>
            <a:fillRect/>
          </a:stretch>
        </p:blipFill>
        <p:spPr>
          <a:xfrm>
            <a:off x="1301777" y="5507472"/>
            <a:ext cx="623706" cy="1201287"/>
          </a:xfrm>
          <a:prstGeom prst="rect">
            <a:avLst/>
          </a:prstGeom>
        </p:spPr>
      </p:pic>
      <p:pic>
        <p:nvPicPr>
          <p:cNvPr id="66" name="Picture 3">
            <a:extLst>
              <a:ext uri="{FF2B5EF4-FFF2-40B4-BE49-F238E27FC236}">
                <a16:creationId xmlns:a16="http://schemas.microsoft.com/office/drawing/2014/main" id="{E515EC6C-E11C-4E02-9D28-D372C6AD1316}"/>
              </a:ext>
            </a:extLst>
          </p:cNvPr>
          <p:cNvPicPr>
            <a:picLocks noChangeAspect="1"/>
          </p:cNvPicPr>
          <p:nvPr/>
        </p:nvPicPr>
        <p:blipFill>
          <a:blip r:embed="rId3"/>
          <a:stretch>
            <a:fillRect/>
          </a:stretch>
        </p:blipFill>
        <p:spPr>
          <a:xfrm>
            <a:off x="862955" y="5507472"/>
            <a:ext cx="623706" cy="1201287"/>
          </a:xfrm>
          <a:prstGeom prst="rect">
            <a:avLst/>
          </a:prstGeom>
        </p:spPr>
      </p:pic>
    </p:spTree>
    <p:extLst>
      <p:ext uri="{BB962C8B-B14F-4D97-AF65-F5344CB8AC3E}">
        <p14:creationId xmlns:p14="http://schemas.microsoft.com/office/powerpoint/2010/main" val="394326898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blinds(horizontal)">
                                      <p:cBhvr>
                                        <p:cTn id="7" dur="500"/>
                                        <p:tgtEl>
                                          <p:spTgt spid="122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xEl>
                                              <p:pRg st="1" end="1"/>
                                            </p:txEl>
                                          </p:spTgt>
                                        </p:tgtEl>
                                        <p:attrNameLst>
                                          <p:attrName>style.visibility</p:attrName>
                                        </p:attrNameLst>
                                      </p:cBhvr>
                                      <p:to>
                                        <p:strVal val="visible"/>
                                      </p:to>
                                    </p:set>
                                    <p:animEffect transition="in" filter="blinds(horizontal)">
                                      <p:cBhvr>
                                        <p:cTn id="12" dur="500"/>
                                        <p:tgtEl>
                                          <p:spTgt spid="12295">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295">
                                            <p:txEl>
                                              <p:pRg st="3" end="3"/>
                                            </p:txEl>
                                          </p:spTgt>
                                        </p:tgtEl>
                                        <p:attrNameLst>
                                          <p:attrName>style.visibility</p:attrName>
                                        </p:attrNameLst>
                                      </p:cBhvr>
                                      <p:to>
                                        <p:strVal val="visible"/>
                                      </p:to>
                                    </p:set>
                                    <p:animEffect transition="in" filter="blinds(horizontal)">
                                      <p:cBhvr>
                                        <p:cTn id="15"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2038D124-C01A-4001-8CF4-968D0586E793}"/>
              </a:ext>
            </a:extLst>
          </p:cNvPr>
          <p:cNvSpPr>
            <a:spLocks noGrp="1" noChangeArrowheads="1"/>
          </p:cNvSpPr>
          <p:nvPr>
            <p:ph type="body" idx="1"/>
          </p:nvPr>
        </p:nvSpPr>
        <p:spPr>
          <a:xfrm>
            <a:off x="231775" y="3589338"/>
            <a:ext cx="10209213" cy="3116262"/>
          </a:xfrm>
        </p:spPr>
        <p:txBody>
          <a:bodyPr/>
          <a:lstStyle/>
          <a:p>
            <a:pPr marL="0" indent="0">
              <a:buFont typeface="Times" panose="02020603050405020304" pitchFamily="18" charset="0"/>
              <a:buNone/>
              <a:defRPr/>
            </a:pPr>
            <a:r>
              <a:rPr lang="en-US" sz="2000" b="1" err="1"/>
              <a:t>Ikäihmisille</a:t>
            </a:r>
            <a:r>
              <a:rPr lang="en-US" sz="2000" b="1"/>
              <a:t> </a:t>
            </a:r>
            <a:r>
              <a:rPr lang="en-US" sz="2000" b="1" err="1"/>
              <a:t>oheiset</a:t>
            </a:r>
            <a:r>
              <a:rPr lang="en-US" sz="2000" b="1"/>
              <a:t> </a:t>
            </a:r>
            <a:r>
              <a:rPr lang="en-US" sz="2000" b="1" err="1"/>
              <a:t>riskirajat</a:t>
            </a:r>
            <a:r>
              <a:rPr lang="en-US" sz="2000" b="1"/>
              <a:t> </a:t>
            </a:r>
            <a:r>
              <a:rPr lang="fi-FI" sz="2000" b="1"/>
              <a:t>ovat liian suuret</a:t>
            </a:r>
            <a:r>
              <a:rPr lang="fi-FI" sz="2000"/>
              <a:t>.</a:t>
            </a:r>
          </a:p>
          <a:p>
            <a:pPr marL="0" indent="0">
              <a:buFont typeface="Times" panose="02020603050405020304" pitchFamily="18" charset="0"/>
              <a:buNone/>
              <a:defRPr/>
            </a:pPr>
            <a:r>
              <a:rPr lang="fi-FI" sz="2000"/>
              <a:t>Riskiraja ei ole turvaraja! </a:t>
            </a:r>
          </a:p>
          <a:p>
            <a:pPr marL="0" indent="0">
              <a:buFont typeface="Times" panose="02020603050405020304" pitchFamily="18" charset="0"/>
              <a:buNone/>
              <a:defRPr/>
            </a:pPr>
            <a:r>
              <a:rPr lang="fi-FI" sz="2000" b="1"/>
              <a:t>YLI 65-VUOTIAIDEN ALKOHOLINKÄYTÖN RISKIRAJAT</a:t>
            </a:r>
            <a:endParaRPr lang="fi-FI" sz="2000"/>
          </a:p>
          <a:p>
            <a:pPr marL="458787" lvl="1" indent="0">
              <a:buFont typeface="Times" panose="02020603050405020304" pitchFamily="18" charset="0"/>
              <a:buNone/>
              <a:defRPr/>
            </a:pPr>
            <a:r>
              <a:rPr lang="fi-FI" sz="1600"/>
              <a:t>•</a:t>
            </a:r>
            <a:r>
              <a:rPr lang="fi-FI" sz="2000"/>
              <a:t>Korkeintaan 2 annosta / päivä</a:t>
            </a:r>
          </a:p>
          <a:p>
            <a:pPr marL="458787" lvl="1" indent="0">
              <a:buFont typeface="Times" panose="02020603050405020304" pitchFamily="18" charset="0"/>
              <a:buNone/>
              <a:defRPr/>
            </a:pPr>
            <a:r>
              <a:rPr lang="fi-FI" sz="2000"/>
              <a:t>•Enintään 7 annosta / viikko</a:t>
            </a:r>
          </a:p>
          <a:p>
            <a:pPr marL="0" indent="0">
              <a:buFont typeface="Times" panose="02020603050405020304" pitchFamily="18" charset="0"/>
              <a:buNone/>
              <a:defRPr/>
            </a:pPr>
            <a:r>
              <a:rPr lang="fi-FI" sz="2000"/>
              <a:t>Esim. lääkitys, </a:t>
            </a:r>
            <a:r>
              <a:rPr lang="en-US" sz="2000" err="1"/>
              <a:t>sairaudet</a:t>
            </a:r>
            <a:r>
              <a:rPr lang="en-US" sz="2000"/>
              <a:t>, </a:t>
            </a:r>
            <a:r>
              <a:rPr lang="en-US" sz="2000" err="1"/>
              <a:t>yleiskunnon</a:t>
            </a:r>
            <a:r>
              <a:rPr lang="en-US" sz="2000"/>
              <a:t> ja </a:t>
            </a:r>
            <a:r>
              <a:rPr lang="en-US" sz="2000" err="1"/>
              <a:t>tasapainon</a:t>
            </a:r>
            <a:r>
              <a:rPr lang="en-US" sz="2000"/>
              <a:t> </a:t>
            </a:r>
            <a:r>
              <a:rPr lang="en-US" sz="2000" err="1"/>
              <a:t>ongelmat</a:t>
            </a:r>
            <a:r>
              <a:rPr lang="en-US" sz="2000"/>
              <a:t> </a:t>
            </a:r>
            <a:r>
              <a:rPr lang="en-US" sz="2000" err="1"/>
              <a:t>vaikuttavat</a:t>
            </a:r>
            <a:r>
              <a:rPr lang="en-US" sz="2000"/>
              <a:t>. </a:t>
            </a:r>
            <a:r>
              <a:rPr lang="fi-FI" altLang="en-US" sz="2000" b="1"/>
              <a:t>				</a:t>
            </a:r>
            <a:r>
              <a:rPr lang="fi-FI" altLang="en-US" sz="1600"/>
              <a:t>Alkoholiannos = 12 g alkoholia</a:t>
            </a:r>
          </a:p>
          <a:p>
            <a:pPr eaLnBrk="1" hangingPunct="1">
              <a:buFont typeface="Times" panose="02020603050405020304" pitchFamily="18" charset="0"/>
              <a:buNone/>
              <a:defRPr/>
            </a:pPr>
            <a:r>
              <a:rPr lang="fi-FI" altLang="en-US" sz="1600"/>
              <a:t>					=pullo keskiolutta (33 cl)	</a:t>
            </a:r>
            <a:br>
              <a:rPr lang="fi-FI" altLang="en-US" sz="1600"/>
            </a:br>
            <a:r>
              <a:rPr lang="fi-FI" altLang="en-US" sz="1600"/>
              <a:t>				=lasi mietoa puna- tai valkoviiniä (12 cl)</a:t>
            </a:r>
            <a:br>
              <a:rPr lang="fi-FI" altLang="en-US" sz="1600"/>
            </a:br>
            <a:r>
              <a:rPr lang="fi-FI" altLang="en-US" sz="1600"/>
              <a:t>				=annos väkevää viiniä (8 cl) tai  =annos viinaa (4 cl)</a:t>
            </a:r>
            <a:br>
              <a:rPr lang="fi-FI" altLang="en-US" sz="1600"/>
            </a:br>
            <a:br>
              <a:rPr lang="fi-FI" altLang="en-US" sz="2500"/>
            </a:br>
            <a:endParaRPr lang="fi-FI" altLang="en-US" sz="2500"/>
          </a:p>
        </p:txBody>
      </p:sp>
      <p:sp>
        <p:nvSpPr>
          <p:cNvPr id="33795" name="Text Box 4">
            <a:extLst>
              <a:ext uri="{FF2B5EF4-FFF2-40B4-BE49-F238E27FC236}">
                <a16:creationId xmlns:a16="http://schemas.microsoft.com/office/drawing/2014/main" id="{311B16A5-E70B-4A8E-8451-6E943FEC6470}"/>
              </a:ext>
            </a:extLst>
          </p:cNvPr>
          <p:cNvSpPr txBox="1">
            <a:spLocks noChangeArrowheads="1"/>
          </p:cNvSpPr>
          <p:nvPr/>
        </p:nvSpPr>
        <p:spPr bwMode="auto">
          <a:xfrm>
            <a:off x="412750" y="814388"/>
            <a:ext cx="96805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885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88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885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885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885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Tx/>
              <a:buFontTx/>
              <a:buNone/>
            </a:pPr>
            <a:r>
              <a:rPr lang="fi-FI" altLang="en-US" sz="2400" b="1"/>
              <a:t>Oikea vastaus on c: </a:t>
            </a:r>
            <a:endParaRPr lang="fi-FI" altLang="en-US" sz="2400"/>
          </a:p>
          <a:p>
            <a:pPr eaLnBrk="1" hangingPunct="1">
              <a:spcBef>
                <a:spcPct val="50000"/>
              </a:spcBef>
              <a:buClrTx/>
              <a:buFontTx/>
              <a:buNone/>
            </a:pPr>
            <a:r>
              <a:rPr lang="fi-FI" altLang="en-US" sz="1800"/>
              <a:t>Käypä hoito -suositus työryhmän (2015) suositus alkoholinkäytön riskitasoiksi:</a:t>
            </a:r>
          </a:p>
        </p:txBody>
      </p:sp>
      <p:graphicFrame>
        <p:nvGraphicFramePr>
          <p:cNvPr id="4" name="Sisällön paikkamerkki 4">
            <a:extLst>
              <a:ext uri="{FF2B5EF4-FFF2-40B4-BE49-F238E27FC236}">
                <a16:creationId xmlns:a16="http://schemas.microsoft.com/office/drawing/2014/main" id="{199260C7-CA06-4EEC-A290-DB0D85B34B7C}"/>
              </a:ext>
            </a:extLst>
          </p:cNvPr>
          <p:cNvGraphicFramePr>
            <a:graphicFrameLocks/>
          </p:cNvGraphicFramePr>
          <p:nvPr/>
        </p:nvGraphicFramePr>
        <p:xfrm>
          <a:off x="431800" y="1254125"/>
          <a:ext cx="9766300" cy="2143126"/>
        </p:xfrm>
        <a:graphic>
          <a:graphicData uri="http://schemas.openxmlformats.org/drawingml/2006/table">
            <a:tbl>
              <a:tblPr/>
              <a:tblGrid>
                <a:gridCol w="2442375">
                  <a:extLst>
                    <a:ext uri="{9D8B030D-6E8A-4147-A177-3AD203B41FA5}">
                      <a16:colId xmlns:a16="http://schemas.microsoft.com/office/drawing/2014/main" val="20000"/>
                    </a:ext>
                  </a:extLst>
                </a:gridCol>
                <a:gridCol w="2381517">
                  <a:extLst>
                    <a:ext uri="{9D8B030D-6E8A-4147-A177-3AD203B41FA5}">
                      <a16:colId xmlns:a16="http://schemas.microsoft.com/office/drawing/2014/main" val="20001"/>
                    </a:ext>
                  </a:extLst>
                </a:gridCol>
                <a:gridCol w="2501634">
                  <a:extLst>
                    <a:ext uri="{9D8B030D-6E8A-4147-A177-3AD203B41FA5}">
                      <a16:colId xmlns:a16="http://schemas.microsoft.com/office/drawing/2014/main" val="20002"/>
                    </a:ext>
                  </a:extLst>
                </a:gridCol>
                <a:gridCol w="2440774">
                  <a:extLst>
                    <a:ext uri="{9D8B030D-6E8A-4147-A177-3AD203B41FA5}">
                      <a16:colId xmlns:a16="http://schemas.microsoft.com/office/drawing/2014/main" val="20003"/>
                    </a:ext>
                  </a:extLst>
                </a:gridCol>
              </a:tblGrid>
              <a:tr h="1188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rgbClr val="FFFFFF"/>
                        </a:solidFill>
                        <a:effectLst/>
                        <a:latin typeface="Verdana" pitchFamily="34" charset="0"/>
                        <a:ea typeface="ＭＳ Ｐゴシック" charset="-128"/>
                      </a:endParaRP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a:ln>
                            <a:noFill/>
                          </a:ln>
                          <a:solidFill>
                            <a:srgbClr val="FFFFFF"/>
                          </a:solidFill>
                          <a:effectLst/>
                          <a:latin typeface="Verdana" pitchFamily="34" charset="0"/>
                          <a:ea typeface="ＭＳ Ｐゴシック" charset="-128"/>
                        </a:rPr>
                        <a:t>Korkean riskin taso päivittäin kulutettuna</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cap="none" normalizeH="0" baseline="0">
                          <a:ln>
                            <a:noFill/>
                          </a:ln>
                          <a:solidFill>
                            <a:srgbClr val="FFFFFF"/>
                          </a:solidFill>
                          <a:effectLst/>
                          <a:latin typeface="Verdana" pitchFamily="34" charset="0"/>
                          <a:ea typeface="ＭＳ Ｐゴシック" charset="-128"/>
                        </a:rPr>
                        <a:t>Korkean riskin raja </a:t>
                      </a:r>
                      <a:r>
                        <a:rPr kumimoji="0" lang="fi-FI" sz="1800" b="1" i="0" u="none" strike="noStrike" cap="none" normalizeH="0" baseline="0" err="1">
                          <a:ln>
                            <a:noFill/>
                          </a:ln>
                          <a:solidFill>
                            <a:srgbClr val="FFFFFF"/>
                          </a:solidFill>
                          <a:effectLst/>
                          <a:latin typeface="Verdana" pitchFamily="34" charset="0"/>
                          <a:ea typeface="ＭＳ Ｐゴシック" charset="-128"/>
                        </a:rPr>
                        <a:t>viikottain</a:t>
                      </a:r>
                      <a:r>
                        <a:rPr kumimoji="0" lang="fi-FI" sz="1800" b="1" i="0" u="none" strike="noStrike" cap="none" normalizeH="0" baseline="0">
                          <a:ln>
                            <a:noFill/>
                          </a:ln>
                          <a:solidFill>
                            <a:srgbClr val="FFFFFF"/>
                          </a:solidFill>
                          <a:effectLst/>
                          <a:latin typeface="Verdana" pitchFamily="34" charset="0"/>
                          <a:ea typeface="ＭＳ Ｐゴシック" charset="-128"/>
                        </a:rPr>
                        <a:t> kulutettuna</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cap="none" normalizeH="0" baseline="0">
                          <a:ln>
                            <a:noFill/>
                          </a:ln>
                          <a:solidFill>
                            <a:srgbClr val="FFFFFF"/>
                          </a:solidFill>
                          <a:effectLst/>
                          <a:latin typeface="Verdana" pitchFamily="34" charset="0"/>
                          <a:ea typeface="ＭＳ Ｐゴシック" charset="-128"/>
                        </a:rPr>
                        <a:t>Kohtalaisen riskin taso </a:t>
                      </a:r>
                      <a:r>
                        <a:rPr kumimoji="0" lang="fi-FI" sz="1800" b="1" i="0" u="none" strike="noStrike" cap="none" normalizeH="0" baseline="0" err="1">
                          <a:ln>
                            <a:noFill/>
                          </a:ln>
                          <a:solidFill>
                            <a:srgbClr val="FFFFFF"/>
                          </a:solidFill>
                          <a:effectLst/>
                          <a:latin typeface="Verdana" pitchFamily="34" charset="0"/>
                          <a:ea typeface="ＭＳ Ｐゴシック" charset="-128"/>
                        </a:rPr>
                        <a:t>viikottain</a:t>
                      </a:r>
                      <a:r>
                        <a:rPr kumimoji="0" lang="fi-FI" sz="1800" b="1" i="0" u="none" strike="noStrike" cap="none" normalizeH="0" baseline="0">
                          <a:ln>
                            <a:noFill/>
                          </a:ln>
                          <a:solidFill>
                            <a:srgbClr val="FFFFFF"/>
                          </a:solidFill>
                          <a:effectLst/>
                          <a:latin typeface="Verdana" pitchFamily="34" charset="0"/>
                          <a:ea typeface="ＭＳ Ｐゴシック" charset="-128"/>
                        </a:rPr>
                        <a:t> kulutettuna</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77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Nainen, 18-65 v.</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2</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12-16</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7</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extLst>
                  <a:ext uri="{0D108BD9-81ED-4DB2-BD59-A6C34878D82A}">
                    <a16:rowId xmlns:a16="http://schemas.microsoft.com/office/drawing/2014/main" val="10001"/>
                  </a:ext>
                </a:extLst>
              </a:tr>
              <a:tr h="477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Mies, 18-65 v.</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3</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23-24</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14</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extLst>
                  <a:ext uri="{0D108BD9-81ED-4DB2-BD59-A6C34878D82A}">
                    <a16:rowId xmlns:a16="http://schemas.microsoft.com/office/drawing/2014/main" val="10002"/>
                  </a:ext>
                </a:extLst>
              </a:tr>
            </a:tbl>
          </a:graphicData>
        </a:graphic>
      </p:graphicFrame>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7" dur="500"/>
                                        <p:tgtEl>
                                          <p:spTgt spid="74755">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4755">
                                            <p:txEl>
                                              <p:pRg st="3" end="3"/>
                                            </p:txEl>
                                          </p:spTgt>
                                        </p:tgtEl>
                                        <p:attrNameLst>
                                          <p:attrName>style.visibility</p:attrName>
                                        </p:attrNameLst>
                                      </p:cBhvr>
                                      <p:to>
                                        <p:strVal val="visible"/>
                                      </p:to>
                                    </p:set>
                                    <p:animEffect transition="in" filter="blinds(horizontal)">
                                      <p:cBhvr>
                                        <p:cTn id="20" dur="500"/>
                                        <p:tgtEl>
                                          <p:spTgt spid="74755">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animEffect transition="in" filter="blinds(horizontal)">
                                      <p:cBhvr>
                                        <p:cTn id="23" dur="500"/>
                                        <p:tgtEl>
                                          <p:spTgt spid="7475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4755">
                                            <p:txEl>
                                              <p:pRg st="5" end="5"/>
                                            </p:txEl>
                                          </p:spTgt>
                                        </p:tgtEl>
                                        <p:attrNameLst>
                                          <p:attrName>style.visibility</p:attrName>
                                        </p:attrNameLst>
                                      </p:cBhvr>
                                      <p:to>
                                        <p:strVal val="visible"/>
                                      </p:to>
                                    </p:set>
                                    <p:animEffect transition="in" filter="blinds(horizontal)">
                                      <p:cBhvr>
                                        <p:cTn id="28" dur="500"/>
                                        <p:tgtEl>
                                          <p:spTgt spid="7475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4755">
                                            <p:txEl>
                                              <p:pRg st="6" end="6"/>
                                            </p:txEl>
                                          </p:spTgt>
                                        </p:tgtEl>
                                        <p:attrNameLst>
                                          <p:attrName>style.visibility</p:attrName>
                                        </p:attrNameLst>
                                      </p:cBhvr>
                                      <p:to>
                                        <p:strVal val="visible"/>
                                      </p:to>
                                    </p:set>
                                    <p:animEffect transition="in" filter="blinds(horizontal)">
                                      <p:cBhvr>
                                        <p:cTn id="33"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a:extLst>
              <a:ext uri="{FF2B5EF4-FFF2-40B4-BE49-F238E27FC236}">
                <a16:creationId xmlns:a16="http://schemas.microsoft.com/office/drawing/2014/main" id="{57C2F30D-7B7D-4606-8A4D-D71EAC111832}"/>
              </a:ext>
            </a:extLst>
          </p:cNvPr>
          <p:cNvSpPr>
            <a:spLocks noGrp="1" noChangeArrowheads="1"/>
          </p:cNvSpPr>
          <p:nvPr>
            <p:ph type="title"/>
          </p:nvPr>
        </p:nvSpPr>
        <p:spPr/>
        <p:txBody>
          <a:bodyPr/>
          <a:lstStyle/>
          <a:p>
            <a:r>
              <a:rPr lang="fi-FI" altLang="en-US" b="1">
                <a:ea typeface="ＭＳ Ｐゴシック" panose="020B0600070205080204" pitchFamily="34" charset="-128"/>
              </a:rPr>
              <a:t>6. Mikä seuraavista alkoholia koskevista väitteistä pitää paikkansa?</a:t>
            </a:r>
          </a:p>
        </p:txBody>
      </p:sp>
      <p:sp>
        <p:nvSpPr>
          <p:cNvPr id="35843" name="Sisällön paikkamerkki 2">
            <a:extLst>
              <a:ext uri="{FF2B5EF4-FFF2-40B4-BE49-F238E27FC236}">
                <a16:creationId xmlns:a16="http://schemas.microsoft.com/office/drawing/2014/main" id="{9E56FD5C-52F5-4730-88E7-4BB0624D32E4}"/>
              </a:ext>
            </a:extLst>
          </p:cNvPr>
          <p:cNvSpPr>
            <a:spLocks noGrp="1" noChangeArrowheads="1"/>
          </p:cNvSpPr>
          <p:nvPr>
            <p:ph idx="1"/>
          </p:nvPr>
        </p:nvSpPr>
        <p:spPr>
          <a:xfrm>
            <a:off x="509588" y="2659063"/>
            <a:ext cx="9680575" cy="4413250"/>
          </a:xfrm>
        </p:spPr>
        <p:txBody>
          <a:bodyPr/>
          <a:lstStyle/>
          <a:p>
            <a:pPr marL="0" indent="0">
              <a:buFont typeface="Times" panose="02020603050405020304" pitchFamily="18" charset="0"/>
              <a:buNone/>
            </a:pPr>
            <a:r>
              <a:rPr lang="fi-FI" altLang="en-US">
                <a:ea typeface="ＭＳ Ｐゴシック" panose="020B0600070205080204" pitchFamily="34" charset="-128"/>
              </a:rPr>
              <a:t>a) Alkoholilla on yhteyttä yli 60 eri sairauteen.</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b) Alkoholilla ei ole mitään tekemistä sairauksien kanssa.</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c) Alkoholi lisää riskiä sairastua syöpään.</a:t>
            </a:r>
          </a:p>
        </p:txBody>
      </p:sp>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5AC7905-3664-426A-9F90-2297AAA630E0}"/>
              </a:ext>
            </a:extLst>
          </p:cNvPr>
          <p:cNvSpPr>
            <a:spLocks noGrp="1" noChangeArrowheads="1"/>
          </p:cNvSpPr>
          <p:nvPr>
            <p:ph type="title"/>
          </p:nvPr>
        </p:nvSpPr>
        <p:spPr/>
        <p:txBody>
          <a:bodyPr/>
          <a:lstStyle/>
          <a:p>
            <a:pPr eaLnBrk="1" hangingPunct="1"/>
            <a:br>
              <a:rPr lang="fi-FI" altLang="en-US" b="1">
                <a:ea typeface="ＭＳ Ｐゴシック" panose="020B0600070205080204" pitchFamily="34" charset="-128"/>
              </a:rPr>
            </a:br>
            <a:r>
              <a:rPr lang="fi-FI" altLang="en-US" b="1">
                <a:ea typeface="ＭＳ Ｐゴシック" panose="020B0600070205080204" pitchFamily="34" charset="-128"/>
              </a:rPr>
              <a:t>Oikea vastaus: a ja c</a:t>
            </a:r>
            <a:endParaRPr lang="fi-FI" altLang="en-US">
              <a:ea typeface="ＭＳ Ｐゴシック" panose="020B0600070205080204" pitchFamily="34" charset="-128"/>
            </a:endParaRPr>
          </a:p>
        </p:txBody>
      </p:sp>
      <p:sp>
        <p:nvSpPr>
          <p:cNvPr id="36867" name="Rectangle 3">
            <a:extLst>
              <a:ext uri="{FF2B5EF4-FFF2-40B4-BE49-F238E27FC236}">
                <a16:creationId xmlns:a16="http://schemas.microsoft.com/office/drawing/2014/main" id="{65778E0E-5413-42EC-B6F9-198B9BF69750}"/>
              </a:ext>
            </a:extLst>
          </p:cNvPr>
          <p:cNvSpPr>
            <a:spLocks noGrp="1" noChangeArrowheads="1"/>
          </p:cNvSpPr>
          <p:nvPr>
            <p:ph type="body" idx="1"/>
          </p:nvPr>
        </p:nvSpPr>
        <p:spPr>
          <a:xfrm>
            <a:off x="554038" y="1601788"/>
            <a:ext cx="9680575" cy="5094287"/>
          </a:xfrm>
        </p:spPr>
        <p:txBody>
          <a:bodyPr/>
          <a:lstStyle/>
          <a:p>
            <a:pPr eaLnBrk="1" hangingPunct="1">
              <a:buFont typeface="Times" panose="02020603050405020304" pitchFamily="18" charset="0"/>
              <a:buNone/>
            </a:pPr>
            <a:endParaRPr lang="fi-FI" altLang="en-US" b="1">
              <a:ea typeface="ＭＳ Ｐゴシック" panose="020B0600070205080204" pitchFamily="34" charset="-128"/>
            </a:endParaRPr>
          </a:p>
          <a:p>
            <a:r>
              <a:rPr lang="fi-FI" altLang="en-US" sz="2000">
                <a:ea typeface="ＭＳ Ｐゴシック" panose="020B0600070205080204" pitchFamily="34" charset="-128"/>
              </a:rPr>
              <a:t>Alkoholilla on todettu olevan syy-yhteyttä yli 60 eri sairauteen. Samoin tapaturmariski kasvaa alkoholin käytön myötä. Alkoholin runsas käyttö lisää myös perhe-elämän ongelmia.</a:t>
            </a:r>
          </a:p>
          <a:p>
            <a:r>
              <a:rPr lang="fi-FI" altLang="en-US" sz="2000">
                <a:ea typeface="ＭＳ Ｐゴシック" panose="020B0600070205080204" pitchFamily="34" charset="-128"/>
              </a:rPr>
              <a:t>Alkoholin runsaaseen käyttöön voi liittyä esimerkiksi aivoverenkiertohäiriöitä, tapaturmista johtuvia aivovammoja ja huonosta ruokavaliosta seuraavia vitamiinien puutostiloja. Alkoholin aiheuttamia, muistiin vaikuttavia sairauksia tunnetaan monia.</a:t>
            </a:r>
          </a:p>
          <a:p>
            <a:r>
              <a:rPr lang="fi-FI" altLang="en-US" sz="2000">
                <a:ea typeface="ＭＳ Ｐゴシック" panose="020B0600070205080204" pitchFamily="34" charset="-128"/>
              </a:rPr>
              <a:t>Jo yksi alkoholiannos päivässä säännöllisesti käytettynä lisää naisilla rintasyövän riskiä. </a:t>
            </a:r>
          </a:p>
          <a:p>
            <a:r>
              <a:rPr lang="fi-FI" altLang="en-US" sz="2000">
                <a:ea typeface="ＭＳ Ｐゴシック" panose="020B0600070205080204" pitchFamily="34" charset="-128"/>
              </a:rPr>
              <a:t>2-3 annosta päivässä lisää kaikilla suun, nielun, kurkunpään, ruokatorven ja maksan syöpien vaaraa.</a:t>
            </a:r>
          </a:p>
          <a:p>
            <a:r>
              <a:rPr lang="fi-FI" altLang="en-US" sz="2000" u="sng">
                <a:ea typeface="ＭＳ Ｐゴシック" panose="020B0600070205080204" pitchFamily="34" charset="-128"/>
              </a:rPr>
              <a:t>Syövän suhteen ei ole olemassa alkoholin turvallista annosmäärää</a:t>
            </a:r>
            <a:r>
              <a:rPr lang="fi-FI" altLang="en-US" sz="2000">
                <a:ea typeface="ＭＳ Ｐゴシック" panose="020B0600070205080204" pitchFamily="34" charset="-128"/>
              </a:rPr>
              <a:t>. (http://www.cancer.fi/syovanehkaisy/alkoholi/)</a:t>
            </a:r>
          </a:p>
          <a:p>
            <a:pPr eaLnBrk="1" hangingPunct="1"/>
            <a:endParaRPr lang="fi-FI" altLang="en-US" b="1">
              <a:ea typeface="ＭＳ Ｐゴシック" panose="020B0600070205080204" pitchFamily="34" charset="-128"/>
            </a:endParaRPr>
          </a:p>
          <a:p>
            <a:pPr eaLnBrk="1" hangingPunct="1">
              <a:buFont typeface="Times" panose="02020603050405020304" pitchFamily="18" charset="0"/>
              <a:buNone/>
            </a:pPr>
            <a:endParaRPr lang="fi-FI" altLang="en-US">
              <a:ea typeface="ＭＳ Ｐゴシック" panose="020B0600070205080204" pitchFamily="34" charset="-128"/>
            </a:endParaRPr>
          </a:p>
        </p:txBody>
      </p:sp>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7A59D8D-F1DE-4460-9429-C603632A9EA6}"/>
              </a:ext>
            </a:extLst>
          </p:cNvPr>
          <p:cNvSpPr>
            <a:spLocks noGrp="1" noChangeArrowheads="1"/>
          </p:cNvSpPr>
          <p:nvPr>
            <p:ph type="title"/>
          </p:nvPr>
        </p:nvSpPr>
        <p:spPr/>
        <p:txBody>
          <a:bodyPr/>
          <a:lstStyle/>
          <a:p>
            <a:r>
              <a:rPr lang="fi-FI" altLang="en-US" b="1">
                <a:ea typeface="ＭＳ Ｐゴシック" panose="020B0600070205080204" pitchFamily="34" charset="-128"/>
              </a:rPr>
              <a:t>7. Mikä seuraavista väitteistä on lääkkeiden väärinkäyttöä?</a:t>
            </a:r>
          </a:p>
        </p:txBody>
      </p:sp>
      <p:sp>
        <p:nvSpPr>
          <p:cNvPr id="38915" name="Content Placeholder 2">
            <a:extLst>
              <a:ext uri="{FF2B5EF4-FFF2-40B4-BE49-F238E27FC236}">
                <a16:creationId xmlns:a16="http://schemas.microsoft.com/office/drawing/2014/main" id="{F0BCFEC3-26D8-47DD-BF3F-512AA8F82972}"/>
              </a:ext>
            </a:extLst>
          </p:cNvPr>
          <p:cNvSpPr>
            <a:spLocks noGrp="1" noChangeArrowheads="1"/>
          </p:cNvSpPr>
          <p:nvPr>
            <p:ph idx="1"/>
          </p:nvPr>
        </p:nvSpPr>
        <p:spPr>
          <a:xfrm>
            <a:off x="509588" y="1601788"/>
            <a:ext cx="9680575" cy="5054600"/>
          </a:xfrm>
        </p:spPr>
        <p:txBody>
          <a:bodyPr/>
          <a:lstStyle/>
          <a:p>
            <a:r>
              <a:rPr lang="fi-FI" altLang="en-US" sz="2400">
                <a:ea typeface="ＭＳ Ｐゴシック" panose="020B0600070205080204" pitchFamily="34" charset="-128"/>
              </a:rPr>
              <a:t>a) Liisa ei muista ottaa illalla lääkärin määräämää lääkettä, hän ottaa seuraavana aamuna tupla-annoksen.</a:t>
            </a:r>
          </a:p>
          <a:p>
            <a:endParaRPr lang="fi-FI" altLang="en-US" sz="2400">
              <a:ea typeface="ＭＳ Ｐゴシック" panose="020B0600070205080204" pitchFamily="34" charset="-128"/>
            </a:endParaRPr>
          </a:p>
          <a:p>
            <a:r>
              <a:rPr lang="fi-FI" altLang="en-US" sz="2400">
                <a:ea typeface="ＭＳ Ｐゴシック" panose="020B0600070205080204" pitchFamily="34" charset="-128"/>
              </a:rPr>
              <a:t>b) Jäätyään leskeksi Aarne alkoi käyttämään nukahtamislääkkeitä. Myöhemmin Aarne tapasi Ainon. Aarnen ja Ainon elämä oli aktiivista ja Aarnea väsytti iltaisin luonnostaan. Aarne jatkoi kuitenkin tottumuksesta iltaisin nukahtamislääkkeen ottamista. </a:t>
            </a:r>
          </a:p>
          <a:p>
            <a:endParaRPr lang="fi-FI" altLang="en-US" sz="2400">
              <a:ea typeface="ＭＳ Ｐゴシック" panose="020B0600070205080204" pitchFamily="34" charset="-128"/>
            </a:endParaRPr>
          </a:p>
          <a:p>
            <a:r>
              <a:rPr lang="fi-FI" altLang="en-US" sz="2400">
                <a:ea typeface="ＭＳ Ｐゴシック" panose="020B0600070205080204" pitchFamily="34" charset="-128"/>
              </a:rPr>
              <a:t>c) Pirjo on alkanut harrastamaan aktiivisesti liikuntaa ja lääkärin mukaan hän ei tarvitse enää verenpainelääkkeitä. Pirjo antaa vanhat lääkkeensä Kaleville, koska kotimittauksen perusteella Kalevilla on korkea verenpaine.</a:t>
            </a:r>
          </a:p>
        </p:txBody>
      </p:sp>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7F77FE0-321B-46DF-85E2-0A5622981C8C}"/>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b ja c</a:t>
            </a:r>
          </a:p>
        </p:txBody>
      </p:sp>
      <p:sp>
        <p:nvSpPr>
          <p:cNvPr id="40963" name="Content Placeholder 2">
            <a:extLst>
              <a:ext uri="{FF2B5EF4-FFF2-40B4-BE49-F238E27FC236}">
                <a16:creationId xmlns:a16="http://schemas.microsoft.com/office/drawing/2014/main" id="{0EDC441C-3EC9-425F-9D3E-D9A30C5AAD31}"/>
              </a:ext>
            </a:extLst>
          </p:cNvPr>
          <p:cNvSpPr>
            <a:spLocks noGrp="1" noChangeArrowheads="1"/>
          </p:cNvSpPr>
          <p:nvPr>
            <p:ph idx="1"/>
          </p:nvPr>
        </p:nvSpPr>
        <p:spPr>
          <a:xfrm>
            <a:off x="509588" y="1601788"/>
            <a:ext cx="9680575" cy="5054600"/>
          </a:xfrm>
        </p:spPr>
        <p:txBody>
          <a:bodyPr/>
          <a:lstStyle/>
          <a:p>
            <a:r>
              <a:rPr lang="fi-FI" altLang="en-US">
                <a:ea typeface="ＭＳ Ｐゴシック" panose="020B0600070205080204" pitchFamily="34" charset="-128"/>
              </a:rPr>
              <a:t>Lääkkeiden väärinkäyttöä on, että käytetään lääkkeitä väärin annosteltuna, pidempään kuin olisi ollut tarve tai vastoin lääkärin ohjetta. </a:t>
            </a:r>
          </a:p>
          <a:p>
            <a:endParaRPr lang="fi-FI" altLang="en-US">
              <a:ea typeface="ＭＳ Ｐゴシック" panose="020B0600070205080204" pitchFamily="34" charset="-128"/>
            </a:endParaRPr>
          </a:p>
          <a:p>
            <a:r>
              <a:rPr lang="fi-FI" altLang="en-US">
                <a:ea typeface="ＭＳ Ｐゴシック" panose="020B0600070205080204" pitchFamily="34" charset="-128"/>
              </a:rPr>
              <a:t>Lääketottumus tarkoittaa, että otetaan lääkettä tottumuksesta, sairauden jo parannuttua tai koska pelätään vieroitusoireita.</a:t>
            </a:r>
          </a:p>
          <a:p>
            <a:endParaRPr lang="fi-FI" altLang="en-US">
              <a:ea typeface="ＭＳ Ｐゴシック" panose="020B0600070205080204" pitchFamily="34" charset="-128"/>
            </a:endParaRPr>
          </a:p>
        </p:txBody>
      </p:sp>
      <p:pic>
        <p:nvPicPr>
          <p:cNvPr id="2" name="Picture 2">
            <a:extLst>
              <a:ext uri="{FF2B5EF4-FFF2-40B4-BE49-F238E27FC236}">
                <a16:creationId xmlns:a16="http://schemas.microsoft.com/office/drawing/2014/main" id="{7A462542-B647-464D-9244-52262414D0D2}"/>
              </a:ext>
            </a:extLst>
          </p:cNvPr>
          <p:cNvPicPr>
            <a:picLocks noChangeAspect="1"/>
          </p:cNvPicPr>
          <p:nvPr/>
        </p:nvPicPr>
        <p:blipFill>
          <a:blip r:embed="rId3"/>
          <a:stretch>
            <a:fillRect/>
          </a:stretch>
        </p:blipFill>
        <p:spPr>
          <a:xfrm>
            <a:off x="7216608" y="4518608"/>
            <a:ext cx="2049307" cy="2049507"/>
          </a:xfrm>
          <a:prstGeom prst="rect">
            <a:avLst/>
          </a:prstGeom>
        </p:spPr>
      </p:pic>
    </p:spTree>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a:extLst>
              <a:ext uri="{FF2B5EF4-FFF2-40B4-BE49-F238E27FC236}">
                <a16:creationId xmlns:a16="http://schemas.microsoft.com/office/drawing/2014/main" id="{5689A701-51CB-4A2C-AD82-7DB6096ECC6D}"/>
              </a:ext>
            </a:extLst>
          </p:cNvPr>
          <p:cNvSpPr>
            <a:spLocks noGrp="1" noChangeArrowheads="1"/>
          </p:cNvSpPr>
          <p:nvPr>
            <p:ph type="title"/>
          </p:nvPr>
        </p:nvSpPr>
        <p:spPr/>
        <p:txBody>
          <a:bodyPr/>
          <a:lstStyle/>
          <a:p>
            <a:r>
              <a:rPr lang="fi-FI" altLang="en-US" b="1">
                <a:ea typeface="ＭＳ Ｐゴシック" panose="020B0600070205080204" pitchFamily="34" charset="-128"/>
              </a:rPr>
              <a:t>8. Mikä seuraavista tupakkaa koskevista väitteistä pitää paikkansa?</a:t>
            </a:r>
          </a:p>
        </p:txBody>
      </p:sp>
      <p:sp>
        <p:nvSpPr>
          <p:cNvPr id="43011" name="Sisällön paikkamerkki 2">
            <a:extLst>
              <a:ext uri="{FF2B5EF4-FFF2-40B4-BE49-F238E27FC236}">
                <a16:creationId xmlns:a16="http://schemas.microsoft.com/office/drawing/2014/main" id="{0089BE3F-6465-4263-BE43-0B9EA29790BB}"/>
              </a:ext>
            </a:extLst>
          </p:cNvPr>
          <p:cNvSpPr>
            <a:spLocks noGrp="1" noChangeArrowheads="1"/>
          </p:cNvSpPr>
          <p:nvPr>
            <p:ph idx="1"/>
          </p:nvPr>
        </p:nvSpPr>
        <p:spPr>
          <a:xfrm>
            <a:off x="509588" y="1601788"/>
            <a:ext cx="9680575" cy="5054600"/>
          </a:xfrm>
        </p:spPr>
        <p:txBody>
          <a:bodyPr/>
          <a:lstStyle/>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a) Tupakointi on monen eri sairauden riskitekijä ja se lyhentää elinikää usealla vuodella.</a:t>
            </a:r>
          </a:p>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b) Tupakan savussa oleskeleminen vaarantaa myös tupakoimattoman terveyden.</a:t>
            </a:r>
          </a:p>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c) Tupakoinnin haitat ovat elimistössä loppuelämän eli lopettaminen ei kannata.</a:t>
            </a:r>
          </a:p>
        </p:txBody>
      </p:sp>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tsikko 1">
            <a:extLst>
              <a:ext uri="{FF2B5EF4-FFF2-40B4-BE49-F238E27FC236}">
                <a16:creationId xmlns:a16="http://schemas.microsoft.com/office/drawing/2014/main" id="{0C8CB202-ED94-413E-A2CB-628197296CB8}"/>
              </a:ext>
            </a:extLst>
          </p:cNvPr>
          <p:cNvSpPr>
            <a:spLocks noGrp="1" noChangeArrowheads="1"/>
          </p:cNvSpPr>
          <p:nvPr>
            <p:ph type="title"/>
          </p:nvPr>
        </p:nvSpPr>
        <p:spPr>
          <a:xfrm>
            <a:off x="552450" y="230188"/>
            <a:ext cx="7705725" cy="1123950"/>
          </a:xfrm>
        </p:spPr>
        <p:txBody>
          <a:bodyPr/>
          <a:lstStyle/>
          <a:p>
            <a:r>
              <a:rPr lang="fi-FI" altLang="en-US" b="1">
                <a:ea typeface="ＭＳ Ｐゴシック" panose="020B0600070205080204" pitchFamily="34" charset="-128"/>
              </a:rPr>
              <a:t>Oikea vastaus: a ja b</a:t>
            </a:r>
          </a:p>
        </p:txBody>
      </p:sp>
      <p:sp>
        <p:nvSpPr>
          <p:cNvPr id="45059" name="Sisällön paikkamerkki 2">
            <a:extLst>
              <a:ext uri="{FF2B5EF4-FFF2-40B4-BE49-F238E27FC236}">
                <a16:creationId xmlns:a16="http://schemas.microsoft.com/office/drawing/2014/main" id="{D5235233-41BE-4B72-A226-DA317DACDBDE}"/>
              </a:ext>
            </a:extLst>
          </p:cNvPr>
          <p:cNvSpPr>
            <a:spLocks noGrp="1" noChangeArrowheads="1"/>
          </p:cNvSpPr>
          <p:nvPr>
            <p:ph idx="1"/>
          </p:nvPr>
        </p:nvSpPr>
        <p:spPr>
          <a:xfrm>
            <a:off x="509588" y="1100138"/>
            <a:ext cx="9680575" cy="5556250"/>
          </a:xfrm>
        </p:spPr>
        <p:txBody>
          <a:bodyPr/>
          <a:lstStyle/>
          <a:p>
            <a:r>
              <a:rPr lang="fi-FI" altLang="en-US" sz="2400">
                <a:ea typeface="ＭＳ Ｐゴシック" panose="020B0600070205080204" pitchFamily="34" charset="-128"/>
              </a:rPr>
              <a:t>Tupakointi kaksinkertaistaa riskin sairastua aivoverenkierron häiriöön. Arvion mukaan joka neljäs aivoinfarkti johtuu tupakoinnista. Tupakointi lisää myös riskiä sairastua tyypin 2 diabetekseen sekä aiheuttaa monia hengitysteiden sairauksia. Tupakointi nostaa verenpainetta ja altistaa syöpäsairauksille.</a:t>
            </a:r>
          </a:p>
          <a:p>
            <a:endParaRPr lang="fi-FI" altLang="en-US" sz="2400">
              <a:ea typeface="ＭＳ Ｐゴシック" panose="020B0600070205080204" pitchFamily="34" charset="-128"/>
            </a:endParaRPr>
          </a:p>
          <a:p>
            <a:r>
              <a:rPr lang="fi-FI" altLang="en-US" sz="2400">
                <a:ea typeface="ＭＳ Ｐゴシック" panose="020B0600070205080204" pitchFamily="34" charset="-128"/>
              </a:rPr>
              <a:t>Tupakansavulle altistuminen lisää myös riskiä sairastua keuhkosyöpään. </a:t>
            </a:r>
          </a:p>
          <a:p>
            <a:pPr>
              <a:buFont typeface="Times" panose="02020603050405020304" pitchFamily="18" charset="0"/>
              <a:buNone/>
            </a:pPr>
            <a:endParaRPr lang="fi-FI" altLang="en-US" sz="2400">
              <a:ea typeface="ＭＳ Ｐゴシック" panose="020B0600070205080204" pitchFamily="34" charset="-128"/>
            </a:endParaRPr>
          </a:p>
          <a:p>
            <a:r>
              <a:rPr lang="fi-FI" altLang="en-US" sz="2400">
                <a:ea typeface="ＭＳ Ｐゴシック" panose="020B0600070205080204" pitchFamily="34" charset="-128"/>
              </a:rPr>
              <a:t>Tupakoinnin lopettaminen kannattaa. Tupakoinnin aiheuttamat terveysriskit vähenevät tupakoinnin lopettamisen jälkeen siten, että noin kymmenen vuoden jälkeen ero tupakoimattomiin ei ole enää merkittävä.</a:t>
            </a:r>
          </a:p>
        </p:txBody>
      </p:sp>
    </p:spTree>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Kuva 5" descr="marijuana_leaf.jpg">
            <a:extLst>
              <a:ext uri="{FF2B5EF4-FFF2-40B4-BE49-F238E27FC236}">
                <a16:creationId xmlns:a16="http://schemas.microsoft.com/office/drawing/2014/main" id="{C13B89FA-E336-414E-83C9-EED4FF313B28}"/>
              </a:ext>
            </a:extLst>
          </p:cNvPr>
          <p:cNvPicPr>
            <a:picLocks noChangeAspect="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0"/>
            <a:ext cx="5973763"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7921173F-4BA4-42B0-86AF-913007CA63E0}"/>
              </a:ext>
            </a:extLst>
          </p:cNvPr>
          <p:cNvSpPr>
            <a:spLocks noGrp="1" noChangeArrowheads="1"/>
          </p:cNvSpPr>
          <p:nvPr>
            <p:ph type="title"/>
          </p:nvPr>
        </p:nvSpPr>
        <p:spPr>
          <a:xfrm>
            <a:off x="552450" y="403225"/>
            <a:ext cx="7705725" cy="1371600"/>
          </a:xfrm>
        </p:spPr>
        <p:txBody>
          <a:bodyPr/>
          <a:lstStyle/>
          <a:p>
            <a:pPr eaLnBrk="1" hangingPunct="1"/>
            <a:r>
              <a:rPr lang="fi-FI" altLang="en-US" b="1">
                <a:ea typeface="ＭＳ Ｐゴシック"/>
              </a:rPr>
              <a:t>9. Mikä seuraavista kannabista </a:t>
            </a:r>
            <a:r>
              <a:rPr lang="fi-FI" altLang="en-US" b="1" dirty="0">
                <a:ea typeface="ＭＳ Ｐゴシック"/>
              </a:rPr>
              <a:t>koskevista väitteistä pitää paikkaansa?</a:t>
            </a:r>
          </a:p>
        </p:txBody>
      </p:sp>
      <p:sp>
        <p:nvSpPr>
          <p:cNvPr id="47108" name="Rectangle 3">
            <a:extLst>
              <a:ext uri="{FF2B5EF4-FFF2-40B4-BE49-F238E27FC236}">
                <a16:creationId xmlns:a16="http://schemas.microsoft.com/office/drawing/2014/main" id="{063C0E57-5079-4FA6-8F39-2479C0E3FD00}"/>
              </a:ext>
            </a:extLst>
          </p:cNvPr>
          <p:cNvSpPr>
            <a:spLocks noGrp="1" noChangeArrowheads="1"/>
          </p:cNvSpPr>
          <p:nvPr>
            <p:ph type="body" idx="1"/>
          </p:nvPr>
        </p:nvSpPr>
        <p:spPr>
          <a:xfrm>
            <a:off x="509588" y="2486025"/>
            <a:ext cx="9680575" cy="4749800"/>
          </a:xfrm>
        </p:spPr>
        <p:txBody>
          <a:bodyPr/>
          <a:lstStyle/>
          <a:p>
            <a:pPr eaLnBrk="1" hangingPunct="1">
              <a:buFont typeface="Times" panose="02020603050405020304" pitchFamily="18" charset="0"/>
              <a:buNone/>
            </a:pPr>
            <a:r>
              <a:rPr lang="fi-FI" altLang="en-US">
                <a:ea typeface="ＭＳ Ｐゴシック" panose="020B0600070205080204" pitchFamily="34" charset="-128"/>
              </a:rPr>
              <a:t>a) Kannabis on vaarattomampaa kuin alkoholi.</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Kannabiksen käyttö saattaa lisätä mielenterveydenhäiriötä.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Kannabis poistuu elimistöstä hyvin hitaasti, jopa viikkojen aikana.</a:t>
            </a:r>
          </a:p>
        </p:txBody>
      </p:sp>
    </p:spTree>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948E7DE-DF58-4C78-A60B-514D8B72384F}"/>
              </a:ext>
            </a:extLst>
          </p:cNvPr>
          <p:cNvSpPr>
            <a:spLocks noGrp="1" noChangeArrowheads="1"/>
          </p:cNvSpPr>
          <p:nvPr>
            <p:ph type="ctrTitle"/>
          </p:nvPr>
        </p:nvSpPr>
        <p:spPr>
          <a:xfrm>
            <a:off x="487363" y="2519363"/>
            <a:ext cx="9090025" cy="1620837"/>
          </a:xfrm>
        </p:spPr>
        <p:txBody>
          <a:bodyPr/>
          <a:lstStyle/>
          <a:p>
            <a:pPr eaLnBrk="1" hangingPunct="1"/>
            <a:r>
              <a:rPr lang="fi-FI" altLang="en-US">
                <a:ea typeface="ＭＳ Ｐゴシック" panose="020B0600070205080204" pitchFamily="34" charset="-128"/>
              </a:rPr>
              <a:t>Tiedätkö?</a:t>
            </a:r>
          </a:p>
        </p:txBody>
      </p:sp>
      <p:sp>
        <p:nvSpPr>
          <p:cNvPr id="14339" name="Rectangle 3">
            <a:extLst>
              <a:ext uri="{FF2B5EF4-FFF2-40B4-BE49-F238E27FC236}">
                <a16:creationId xmlns:a16="http://schemas.microsoft.com/office/drawing/2014/main" id="{F5C57F0A-589F-4E66-9ACC-D62495F9D988}"/>
              </a:ext>
            </a:extLst>
          </p:cNvPr>
          <p:cNvSpPr>
            <a:spLocks noGrp="1" noChangeArrowheads="1"/>
          </p:cNvSpPr>
          <p:nvPr>
            <p:ph type="subTitle" idx="1"/>
          </p:nvPr>
        </p:nvSpPr>
        <p:spPr/>
        <p:txBody>
          <a:bodyPr/>
          <a:lstStyle/>
          <a:p>
            <a:pPr eaLnBrk="1" hangingPunct="1">
              <a:buFont typeface="Times" panose="02020603050405020304" pitchFamily="18" charset="0"/>
              <a:buNone/>
            </a:pPr>
            <a:r>
              <a:rPr lang="fi-FI" altLang="en-US">
                <a:ea typeface="ＭＳ Ｐゴシック" panose="020B0600070205080204" pitchFamily="34" charset="-128"/>
              </a:rPr>
              <a:t>Oikeat vastaukset löytyvät kysymysten alta. Älä kurkkaa, ennen kuin olet vastannut!</a:t>
            </a:r>
          </a:p>
        </p:txBody>
      </p:sp>
    </p:spTree>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tsikko 1">
            <a:extLst>
              <a:ext uri="{FF2B5EF4-FFF2-40B4-BE49-F238E27FC236}">
                <a16:creationId xmlns:a16="http://schemas.microsoft.com/office/drawing/2014/main" id="{6A215A22-5414-44F1-AA8F-2436BC6DB58A}"/>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b ja c</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48131" name="Rectangle 3">
            <a:extLst>
              <a:ext uri="{FF2B5EF4-FFF2-40B4-BE49-F238E27FC236}">
                <a16:creationId xmlns:a16="http://schemas.microsoft.com/office/drawing/2014/main" id="{8A86B5EF-9701-428E-9C9F-37934CC742CB}"/>
              </a:ext>
            </a:extLst>
          </p:cNvPr>
          <p:cNvSpPr>
            <a:spLocks noGrp="1" noChangeArrowheads="1"/>
          </p:cNvSpPr>
          <p:nvPr>
            <p:ph idx="1"/>
          </p:nvPr>
        </p:nvSpPr>
        <p:spPr>
          <a:xfrm>
            <a:off x="509588" y="1058863"/>
            <a:ext cx="9680575" cy="5597525"/>
          </a:xfrm>
        </p:spPr>
        <p:txBody>
          <a:bodyPr/>
          <a:lstStyle/>
          <a:p>
            <a:pPr eaLnBrk="1" hangingPunct="1"/>
            <a:endParaRPr lang="fi-FI" altLang="en-US" sz="2400" b="1">
              <a:ea typeface="ＭＳ Ｐゴシック" panose="020B0600070205080204" pitchFamily="34" charset="-128"/>
            </a:endParaRPr>
          </a:p>
          <a:p>
            <a:pPr eaLnBrk="1" hangingPunct="1"/>
            <a:r>
              <a:rPr lang="fi-FI" altLang="en-US" sz="2400">
                <a:ea typeface="ＭＳ Ｐゴシック" panose="020B0600070205080204" pitchFamily="34" charset="-128"/>
              </a:rPr>
              <a:t>Kahdesta vaarallisesta aineesta on turha vertailla, kumpi on vaarallisempi. Molemmissa on omat haittansa.</a:t>
            </a:r>
          </a:p>
          <a:p>
            <a:pPr eaLnBrk="1" hangingPunct="1"/>
            <a:endParaRPr lang="fi-FI" altLang="en-US" sz="2400">
              <a:ea typeface="ＭＳ Ｐゴシック" panose="020B0600070205080204" pitchFamily="34" charset="-128"/>
            </a:endParaRPr>
          </a:p>
          <a:p>
            <a:pPr eaLnBrk="1" hangingPunct="1"/>
            <a:r>
              <a:rPr lang="fi-FI" altLang="en-US" sz="2400">
                <a:ea typeface="ＭＳ Ｐゴシック" panose="020B0600070205080204" pitchFamily="34" charset="-128"/>
              </a:rPr>
              <a:t>Kannabiksen käyttö lisää riskiä sairastua skitsofreniaan sekä saattaa aikaistaa psykoosin puhkeamista. </a:t>
            </a:r>
          </a:p>
          <a:p>
            <a:pPr eaLnBrk="1" hangingPunct="1"/>
            <a:endParaRPr lang="fi-FI" altLang="en-US" sz="2400">
              <a:ea typeface="ＭＳ Ｐゴシック" panose="020B0600070205080204" pitchFamily="34" charset="-128"/>
            </a:endParaRPr>
          </a:p>
          <a:p>
            <a:pPr eaLnBrk="1" hangingPunct="1"/>
            <a:r>
              <a:rPr lang="fi-FI" altLang="en-US" sz="2400">
                <a:ea typeface="ＭＳ Ｐゴシック" panose="020B0600070205080204" pitchFamily="34" charset="-128"/>
              </a:rPr>
              <a:t>Kannabiksen pitkäaikainen käyttö vaikuttaa myös muistin toimintaan.</a:t>
            </a:r>
          </a:p>
          <a:p>
            <a:pPr eaLnBrk="1" hangingPunct="1"/>
            <a:endParaRPr lang="fi-FI" altLang="en-US" sz="2400">
              <a:ea typeface="ＭＳ Ｐゴシック" panose="020B0600070205080204" pitchFamily="34" charset="-128"/>
            </a:endParaRPr>
          </a:p>
          <a:p>
            <a:pPr eaLnBrk="1" hangingPunct="1"/>
            <a:r>
              <a:rPr lang="fi-FI" altLang="en-US" sz="2400">
                <a:ea typeface="ＭＳ Ｐゴシック" panose="020B0600070205080204" pitchFamily="34" charset="-128"/>
              </a:rPr>
              <a:t>Kannabis on rasvaliukoinen ja häviää siksi elimistöstä hitaasti aiheuttaen myös haittoja pitkän ajan.</a:t>
            </a:r>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22CCA56-812C-4CA8-AF03-14F7035F2F44}"/>
              </a:ext>
            </a:extLst>
          </p:cNvPr>
          <p:cNvSpPr>
            <a:spLocks noGrp="1" noChangeArrowheads="1"/>
          </p:cNvSpPr>
          <p:nvPr>
            <p:ph type="title"/>
          </p:nvPr>
        </p:nvSpPr>
        <p:spPr/>
        <p:txBody>
          <a:bodyPr/>
          <a:lstStyle/>
          <a:p>
            <a:pPr eaLnBrk="1" hangingPunct="1"/>
            <a:r>
              <a:rPr lang="fi-FI" altLang="en-US" b="1">
                <a:ea typeface="ＭＳ Ｐゴシック" panose="020B0600070205080204" pitchFamily="34" charset="-128"/>
              </a:rPr>
              <a:t>10. Mitä Punaisen Ristin päihdetyö tekee? </a:t>
            </a:r>
          </a:p>
        </p:txBody>
      </p:sp>
      <p:sp>
        <p:nvSpPr>
          <p:cNvPr id="50179" name="Rectangle 3">
            <a:extLst>
              <a:ext uri="{FF2B5EF4-FFF2-40B4-BE49-F238E27FC236}">
                <a16:creationId xmlns:a16="http://schemas.microsoft.com/office/drawing/2014/main" id="{842901FC-3D1C-487A-ACFC-E21BB2048DAD}"/>
              </a:ext>
            </a:extLst>
          </p:cNvPr>
          <p:cNvSpPr>
            <a:spLocks noGrp="1" noChangeArrowheads="1"/>
          </p:cNvSpPr>
          <p:nvPr>
            <p:ph type="body" idx="1"/>
          </p:nvPr>
        </p:nvSpPr>
        <p:spPr>
          <a:xfrm>
            <a:off x="415925" y="2363788"/>
            <a:ext cx="7564438" cy="4749800"/>
          </a:xfrm>
        </p:spPr>
        <p:txBody>
          <a:bodyPr/>
          <a:lstStyle/>
          <a:p>
            <a:pPr marL="514350" indent="-514350" eaLnBrk="1" hangingPunct="1">
              <a:lnSpc>
                <a:spcPct val="90000"/>
              </a:lnSpc>
              <a:buFont typeface="Times" panose="02020603050405020304" pitchFamily="18" charset="0"/>
              <a:buNone/>
            </a:pPr>
            <a:r>
              <a:rPr lang="fi-FI" altLang="en-US" sz="2400">
                <a:ea typeface="ＭＳ Ｐゴシック" panose="020B0600070205080204" pitchFamily="34" charset="-128"/>
              </a:rPr>
              <a:t>a)  Vapaaehtoiset herättelevät eri menetelmin ihmisiä huomaamaan päihteiden haittoja ja vähentämään niitä.</a:t>
            </a:r>
          </a:p>
          <a:p>
            <a:pPr marL="514350" indent="-514350" eaLnBrk="1" hangingPunct="1">
              <a:lnSpc>
                <a:spcPct val="90000"/>
              </a:lnSpc>
              <a:buFont typeface="Times" panose="02020603050405020304" pitchFamily="18" charset="0"/>
              <a:buNone/>
            </a:pPr>
            <a:endParaRPr lang="fi-FI" altLang="en-US" sz="2400">
              <a:ea typeface="ＭＳ Ｐゴシック" panose="020B0600070205080204" pitchFamily="34" charset="-128"/>
            </a:endParaRPr>
          </a:p>
          <a:p>
            <a:pPr marL="514350" indent="-514350" eaLnBrk="1" hangingPunct="1">
              <a:lnSpc>
                <a:spcPct val="90000"/>
              </a:lnSpc>
              <a:buFont typeface="Times" panose="02020603050405020304" pitchFamily="18" charset="0"/>
              <a:buNone/>
            </a:pPr>
            <a:r>
              <a:rPr lang="fi-FI" altLang="en-US" sz="2400">
                <a:ea typeface="ＭＳ Ｐゴシック" panose="020B0600070205080204" pitchFamily="34" charset="-128"/>
              </a:rPr>
              <a:t>b) SPR:n päihdetyön vapaaehtoiset kiertävät kesäisin lähes 50 festarilla. </a:t>
            </a:r>
          </a:p>
          <a:p>
            <a:pPr marL="514350" indent="-514350" eaLnBrk="1" hangingPunct="1">
              <a:lnSpc>
                <a:spcPct val="90000"/>
              </a:lnSpc>
              <a:buFont typeface="Times" panose="02020603050405020304" pitchFamily="18" charset="0"/>
              <a:buNone/>
            </a:pPr>
            <a:endParaRPr lang="fi-FI" altLang="en-US" sz="2400">
              <a:ea typeface="ＭＳ Ｐゴシック" panose="020B0600070205080204" pitchFamily="34" charset="-128"/>
            </a:endParaRPr>
          </a:p>
          <a:p>
            <a:pPr marL="514350" indent="-514350" eaLnBrk="1" hangingPunct="1">
              <a:lnSpc>
                <a:spcPct val="90000"/>
              </a:lnSpc>
              <a:buFont typeface="Times" panose="02020603050405020304" pitchFamily="18" charset="0"/>
              <a:buNone/>
            </a:pPr>
            <a:r>
              <a:rPr lang="fi-FI" altLang="en-US" sz="2400">
                <a:ea typeface="ＭＳ Ｐゴシック" panose="020B0600070205080204" pitchFamily="34" charset="-128"/>
              </a:rPr>
              <a:t>c) Päästäkseen mukaan päihdetyöhön on oltava ammattikoulutus alalle.</a:t>
            </a:r>
          </a:p>
          <a:p>
            <a:pPr marL="514350" indent="-514350" eaLnBrk="1" hangingPunct="1">
              <a:lnSpc>
                <a:spcPct val="90000"/>
              </a:lnSpc>
              <a:buFont typeface="Times" panose="02020603050405020304" pitchFamily="18" charset="0"/>
              <a:buNone/>
            </a:pPr>
            <a:endParaRPr lang="fi-FI" altLang="en-US">
              <a:ea typeface="ＭＳ Ｐゴシック" panose="020B0600070205080204" pitchFamily="34" charset="-128"/>
            </a:endParaRPr>
          </a:p>
        </p:txBody>
      </p:sp>
      <p:pic>
        <p:nvPicPr>
          <p:cNvPr id="50180" name="Picture 6" descr="rollei-juu">
            <a:extLst>
              <a:ext uri="{FF2B5EF4-FFF2-40B4-BE49-F238E27FC236}">
                <a16:creationId xmlns:a16="http://schemas.microsoft.com/office/drawing/2014/main" id="{B93F3BFC-2969-4BB0-A616-CFF5E3DED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1906588"/>
            <a:ext cx="2009775"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tsikko 1">
            <a:extLst>
              <a:ext uri="{FF2B5EF4-FFF2-40B4-BE49-F238E27FC236}">
                <a16:creationId xmlns:a16="http://schemas.microsoft.com/office/drawing/2014/main" id="{E8EF6004-BFAF-4D6D-9A24-237633CCE8A2}"/>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ja b</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52227" name="Rectangle 3">
            <a:extLst>
              <a:ext uri="{FF2B5EF4-FFF2-40B4-BE49-F238E27FC236}">
                <a16:creationId xmlns:a16="http://schemas.microsoft.com/office/drawing/2014/main" id="{84F1EACD-16D5-4DB3-972A-FB31A3C4F937}"/>
              </a:ext>
            </a:extLst>
          </p:cNvPr>
          <p:cNvSpPr>
            <a:spLocks noGrp="1" noChangeArrowheads="1"/>
          </p:cNvSpPr>
          <p:nvPr>
            <p:ph idx="1"/>
          </p:nvPr>
        </p:nvSpPr>
        <p:spPr>
          <a:xfrm>
            <a:off x="552450" y="1298575"/>
            <a:ext cx="9680575" cy="4857750"/>
          </a:xfrm>
        </p:spPr>
        <p:txBody>
          <a:bodyPr/>
          <a:lstStyle/>
          <a:p>
            <a:pPr eaLnBrk="1" hangingPunct="1">
              <a:lnSpc>
                <a:spcPct val="80000"/>
              </a:lnSpc>
              <a:buFont typeface="Times" panose="02020603050405020304" pitchFamily="18" charset="0"/>
              <a:buNone/>
            </a:pPr>
            <a:r>
              <a:rPr lang="fi-FI" altLang="en-US" sz="2400">
                <a:ea typeface="ＭＳ Ｐゴシック" panose="020B0600070205080204" pitchFamily="34" charset="-128"/>
              </a:rPr>
              <a:t>Päihdetyö aloitettiin Punaisessa Ristissä vuonna 2000. </a:t>
            </a:r>
          </a:p>
          <a:p>
            <a:pPr eaLnBrk="1" hangingPunct="1">
              <a:lnSpc>
                <a:spcPct val="80000"/>
              </a:lnSpc>
              <a:buFont typeface="Times" panose="02020603050405020304" pitchFamily="18" charset="0"/>
              <a:buNone/>
            </a:pPr>
            <a:r>
              <a:rPr lang="fi-FI" altLang="en-US" sz="2400">
                <a:ea typeface="ＭＳ Ｐゴシック" panose="020B0600070205080204" pitchFamily="34" charset="-128"/>
              </a:rPr>
              <a:t>Se on ehkäisevää työtä, ohjaavaa ja tukevaa päihdetyötä </a:t>
            </a:r>
          </a:p>
          <a:p>
            <a:pPr eaLnBrk="1" hangingPunct="1">
              <a:lnSpc>
                <a:spcPct val="80000"/>
              </a:lnSpc>
              <a:buFont typeface="Times" panose="02020603050405020304" pitchFamily="18" charset="0"/>
              <a:buNone/>
            </a:pPr>
            <a:r>
              <a:rPr lang="fi-FI" altLang="en-US" sz="2400">
                <a:ea typeface="ＭＳ Ｐゴシック" panose="020B0600070205080204" pitchFamily="34" charset="-128"/>
              </a:rPr>
              <a:t>sekä erilaisia yhteistyöprojekteja.</a:t>
            </a:r>
          </a:p>
          <a:p>
            <a:pPr eaLnBrk="1" hangingPunct="1">
              <a:lnSpc>
                <a:spcPct val="80000"/>
              </a:lnSpc>
              <a:buFont typeface="Times" panose="02020603050405020304" pitchFamily="18" charset="0"/>
              <a:buNone/>
            </a:pPr>
            <a:endParaRPr lang="fi-FI" altLang="en-US" sz="240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a:ea typeface="ＭＳ Ｐゴシック" panose="020B0600070205080204" pitchFamily="34" charset="-128"/>
              </a:rPr>
              <a:t>Tavoite on herättää ihmiset näkemään päihteiden </a:t>
            </a:r>
          </a:p>
          <a:p>
            <a:pPr eaLnBrk="1" hangingPunct="1">
              <a:lnSpc>
                <a:spcPct val="80000"/>
              </a:lnSpc>
              <a:buFont typeface="Times" panose="02020603050405020304" pitchFamily="18" charset="0"/>
              <a:buNone/>
            </a:pPr>
            <a:r>
              <a:rPr lang="fi-FI" altLang="en-US" sz="2400">
                <a:ea typeface="ＭＳ Ｐゴシック" panose="020B0600070205080204" pitchFamily="34" charset="-128"/>
              </a:rPr>
              <a:t>aiheuttamia haittoja ja tukea heitä tekemään terveyttä ja </a:t>
            </a:r>
          </a:p>
          <a:p>
            <a:pPr eaLnBrk="1" hangingPunct="1">
              <a:lnSpc>
                <a:spcPct val="80000"/>
              </a:lnSpc>
              <a:buFont typeface="Times" panose="02020603050405020304" pitchFamily="18" charset="0"/>
              <a:buNone/>
            </a:pPr>
            <a:r>
              <a:rPr lang="fi-FI" altLang="en-US" sz="2400">
                <a:ea typeface="ＭＳ Ｐゴシック" panose="020B0600070205080204" pitchFamily="34" charset="-128"/>
              </a:rPr>
              <a:t>hyvinvointia edistäviä valintoja.</a:t>
            </a:r>
          </a:p>
          <a:p>
            <a:pPr eaLnBrk="1" hangingPunct="1">
              <a:lnSpc>
                <a:spcPct val="80000"/>
              </a:lnSpc>
              <a:buFont typeface="Times" panose="02020603050405020304" pitchFamily="18" charset="0"/>
              <a:buNone/>
            </a:pPr>
            <a:endParaRPr lang="fi-FI" altLang="en-US" sz="240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a:ea typeface="ＭＳ Ｐゴシック" panose="020B0600070205080204" pitchFamily="34" charset="-128"/>
              </a:rPr>
              <a:t>Päihdetyössä on mukana yli 1000 vapaaehtoista.</a:t>
            </a:r>
          </a:p>
          <a:p>
            <a:pPr eaLnBrk="1" hangingPunct="1">
              <a:lnSpc>
                <a:spcPct val="80000"/>
              </a:lnSpc>
              <a:buFont typeface="Times" panose="02020603050405020304" pitchFamily="18" charset="0"/>
              <a:buNone/>
            </a:pPr>
            <a:endParaRPr lang="fi-FI" altLang="en-US" sz="240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a:ea typeface="ＭＳ Ｐゴシック" panose="020B0600070205080204" pitchFamily="34" charset="-128"/>
              </a:rPr>
              <a:t>Kaikki ovat tervetulleita päihdetyön koulutuksiin ja niiden kautta toimimaan!</a:t>
            </a:r>
          </a:p>
          <a:p>
            <a:pPr eaLnBrk="1" hangingPunct="1">
              <a:lnSpc>
                <a:spcPct val="80000"/>
              </a:lnSpc>
              <a:buFont typeface="Times" panose="02020603050405020304" pitchFamily="18" charset="0"/>
              <a:buNone/>
            </a:pPr>
            <a:endParaRPr lang="fi-FI" altLang="en-US" sz="240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b="1">
                <a:ea typeface="ＭＳ Ｐゴシック" panose="020B0600070205080204" pitchFamily="34" charset="-128"/>
              </a:rPr>
              <a:t>Lisätietoja www.punainenristi.fi/paihdetyo</a:t>
            </a:r>
          </a:p>
        </p:txBody>
      </p:sp>
    </p:spTree>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836B5D3-0843-4470-8A91-4281A1A682E1}"/>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3251" name="Rectangle 3">
            <a:extLst>
              <a:ext uri="{FF2B5EF4-FFF2-40B4-BE49-F238E27FC236}">
                <a16:creationId xmlns:a16="http://schemas.microsoft.com/office/drawing/2014/main" id="{D444C0FB-88D7-484A-BD77-17C22C0C472B}"/>
              </a:ext>
            </a:extLst>
          </p:cNvPr>
          <p:cNvSpPr>
            <a:spLocks noGrp="1" noChangeArrowheads="1"/>
          </p:cNvSpPr>
          <p:nvPr>
            <p:ph type="body" idx="1"/>
          </p:nvPr>
        </p:nvSpPr>
        <p:spPr/>
        <p:txBody>
          <a:bodyPr/>
          <a:lstStyle/>
          <a:p>
            <a:r>
              <a:rPr lang="fi-FI" altLang="en-US">
                <a:ea typeface="ＭＳ Ｐゴシック" panose="020B0600070205080204" pitchFamily="34" charset="-128"/>
              </a:rPr>
              <a:t>Tarkistettuasi ja korjattuasi vastaukset, täytä yhteystietosi ja jätä osallistumispaperisi arvontalokeroon.</a:t>
            </a:r>
          </a:p>
          <a:p>
            <a:r>
              <a:rPr lang="fi-FI" altLang="en-US">
                <a:ea typeface="ＭＳ Ｐゴシック" panose="020B0600070205080204" pitchFamily="34" charset="-128"/>
              </a:rPr>
              <a:t>Tietoja käytetään vain arvontaan tai lisätietojen lähettämiseen, jos olet pyytänyt niitä.</a:t>
            </a:r>
          </a:p>
          <a:p>
            <a:endParaRPr lang="fi-FI" altLang="en-US">
              <a:ea typeface="ＭＳ Ｐゴシック" panose="020B0600070205080204" pitchFamily="34" charset="-128"/>
            </a:endParaRPr>
          </a:p>
          <a:p>
            <a:pPr>
              <a:buFont typeface="Times" panose="02020603050405020304" pitchFamily="18" charset="0"/>
              <a:buNone/>
            </a:pPr>
            <a:r>
              <a:rPr lang="fi-FI" altLang="en-US" b="1">
                <a:ea typeface="ＭＳ Ｐゴシック" panose="020B0600070205080204" pitchFamily="34" charset="-128"/>
              </a:rPr>
              <a:t>Kiitos osallistumisesta ja onnea arvontaan!</a:t>
            </a: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a:extLst>
              <a:ext uri="{FF2B5EF4-FFF2-40B4-BE49-F238E27FC236}">
                <a16:creationId xmlns:a16="http://schemas.microsoft.com/office/drawing/2014/main" id="{9809E76D-6F9F-4CC9-AB9E-D8754F4B052B}"/>
              </a:ext>
            </a:extLst>
          </p:cNvPr>
          <p:cNvSpPr>
            <a:spLocks noGrp="1" noChangeArrowheads="1"/>
          </p:cNvSpPr>
          <p:nvPr>
            <p:ph type="title"/>
          </p:nvPr>
        </p:nvSpPr>
        <p:spPr>
          <a:xfrm>
            <a:off x="284163" y="517525"/>
            <a:ext cx="7705725" cy="1938337"/>
          </a:xfrm>
        </p:spPr>
        <p:txBody>
          <a:bodyPr/>
          <a:lstStyle/>
          <a:p>
            <a:r>
              <a:rPr lang="fi-FI" altLang="en-US" sz="2800" b="1">
                <a:ea typeface="ＭＳ Ｐゴシック" panose="020B0600070205080204" pitchFamily="34" charset="-128"/>
              </a:rPr>
              <a:t>1. Mikä seuraavista kuvaa alkoholin kulutuksen kehitystä Suomessa?</a:t>
            </a:r>
            <a:br>
              <a:rPr lang="fi-FI" altLang="en-US" sz="2800" b="1">
                <a:ea typeface="ＭＳ Ｐゴシック" panose="020B0600070205080204" pitchFamily="34" charset="-128"/>
              </a:rPr>
            </a:br>
            <a:br>
              <a:rPr lang="fi-FI" altLang="en-US" sz="2800" b="1">
                <a:ea typeface="ＭＳ Ｐゴシック" panose="020B0600070205080204" pitchFamily="34" charset="-128"/>
              </a:rPr>
            </a:br>
            <a:r>
              <a:rPr lang="fi-FI" altLang="en-US" sz="1400" b="1">
                <a:ea typeface="ＭＳ Ｐゴシック" panose="020B0600070205080204" pitchFamily="34" charset="-128"/>
              </a:rPr>
              <a:t>Alkoholijuomien kulutus 100-prosenttisena alkoholina 15 vuotta täyttänyttä asukasta kohti 1990–2020</a:t>
            </a:r>
            <a:endParaRPr lang="fi-FI" altLang="en-US" sz="1400">
              <a:ea typeface="ＭＳ Ｐゴシック" panose="020B0600070205080204" pitchFamily="34" charset="-128"/>
            </a:endParaRPr>
          </a:p>
        </p:txBody>
      </p:sp>
      <p:sp>
        <p:nvSpPr>
          <p:cNvPr id="15363" name="Text Box 28">
            <a:extLst>
              <a:ext uri="{FF2B5EF4-FFF2-40B4-BE49-F238E27FC236}">
                <a16:creationId xmlns:a16="http://schemas.microsoft.com/office/drawing/2014/main" id="{E34A13E7-05F4-471A-80F9-94ED6E2B72C2}"/>
              </a:ext>
            </a:extLst>
          </p:cNvPr>
          <p:cNvSpPr txBox="1">
            <a:spLocks noChangeArrowheads="1"/>
          </p:cNvSpPr>
          <p:nvPr/>
        </p:nvSpPr>
        <p:spPr bwMode="auto">
          <a:xfrm>
            <a:off x="284163" y="2635250"/>
            <a:ext cx="5191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a)</a:t>
            </a:r>
          </a:p>
        </p:txBody>
      </p:sp>
      <p:sp>
        <p:nvSpPr>
          <p:cNvPr id="15364" name="Text Box 29">
            <a:extLst>
              <a:ext uri="{FF2B5EF4-FFF2-40B4-BE49-F238E27FC236}">
                <a16:creationId xmlns:a16="http://schemas.microsoft.com/office/drawing/2014/main" id="{8388BDE8-FA56-447C-9B4D-DFB44B566C7F}"/>
              </a:ext>
            </a:extLst>
          </p:cNvPr>
          <p:cNvSpPr txBox="1">
            <a:spLocks noChangeArrowheads="1"/>
          </p:cNvSpPr>
          <p:nvPr/>
        </p:nvSpPr>
        <p:spPr bwMode="auto">
          <a:xfrm>
            <a:off x="3638550" y="2635250"/>
            <a:ext cx="527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b)</a:t>
            </a:r>
          </a:p>
        </p:txBody>
      </p:sp>
      <p:sp>
        <p:nvSpPr>
          <p:cNvPr id="15365" name="Text Box 30">
            <a:extLst>
              <a:ext uri="{FF2B5EF4-FFF2-40B4-BE49-F238E27FC236}">
                <a16:creationId xmlns:a16="http://schemas.microsoft.com/office/drawing/2014/main" id="{9C86B369-CD24-4A7A-8286-A3E784C88576}"/>
              </a:ext>
            </a:extLst>
          </p:cNvPr>
          <p:cNvSpPr txBox="1">
            <a:spLocks noChangeArrowheads="1"/>
          </p:cNvSpPr>
          <p:nvPr/>
        </p:nvSpPr>
        <p:spPr bwMode="auto">
          <a:xfrm>
            <a:off x="7137400" y="2635250"/>
            <a:ext cx="4937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c)</a:t>
            </a:r>
          </a:p>
        </p:txBody>
      </p:sp>
      <p:graphicFrame>
        <p:nvGraphicFramePr>
          <p:cNvPr id="10" name="Chart 9">
            <a:extLst>
              <a:ext uri="{FF2B5EF4-FFF2-40B4-BE49-F238E27FC236}">
                <a16:creationId xmlns:a16="http://schemas.microsoft.com/office/drawing/2014/main" id="{6B6A04CB-1910-463B-8311-2059FC12DF0A}"/>
              </a:ext>
            </a:extLst>
          </p:cNvPr>
          <p:cNvGraphicFramePr>
            <a:graphicFrameLocks/>
          </p:cNvGraphicFramePr>
          <p:nvPr>
            <p:extLst>
              <p:ext uri="{D42A27DB-BD31-4B8C-83A1-F6EECF244321}">
                <p14:modId xmlns:p14="http://schemas.microsoft.com/office/powerpoint/2010/main" val="1799866395"/>
              </p:ext>
            </p:extLst>
          </p:nvPr>
        </p:nvGraphicFramePr>
        <p:xfrm>
          <a:off x="1" y="3049190"/>
          <a:ext cx="3732756" cy="3439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3D4E561-5DC0-40A4-B0E1-B3B97F7FCBCB}"/>
              </a:ext>
            </a:extLst>
          </p:cNvPr>
          <p:cNvGraphicFramePr>
            <a:graphicFrameLocks/>
          </p:cNvGraphicFramePr>
          <p:nvPr>
            <p:extLst>
              <p:ext uri="{D42A27DB-BD31-4B8C-83A1-F6EECF244321}">
                <p14:modId xmlns:p14="http://schemas.microsoft.com/office/powerpoint/2010/main" val="1772138771"/>
              </p:ext>
            </p:extLst>
          </p:nvPr>
        </p:nvGraphicFramePr>
        <p:xfrm>
          <a:off x="3629286" y="3049190"/>
          <a:ext cx="3611586" cy="3364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6D88E04-845F-485A-BA40-5071D9AF2DF4}"/>
              </a:ext>
            </a:extLst>
          </p:cNvPr>
          <p:cNvGraphicFramePr>
            <a:graphicFrameLocks/>
          </p:cNvGraphicFramePr>
          <p:nvPr>
            <p:extLst>
              <p:ext uri="{D42A27DB-BD31-4B8C-83A1-F6EECF244321}">
                <p14:modId xmlns:p14="http://schemas.microsoft.com/office/powerpoint/2010/main" val="3720399811"/>
              </p:ext>
            </p:extLst>
          </p:nvPr>
        </p:nvGraphicFramePr>
        <p:xfrm>
          <a:off x="7137400" y="3049190"/>
          <a:ext cx="3732756" cy="34392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8930570"/>
      </p:ext>
    </p:extLst>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6B09E52-98A5-4126-B9A2-20F31793D70C}"/>
              </a:ext>
            </a:extLst>
          </p:cNvPr>
          <p:cNvSpPr>
            <a:spLocks noGrp="1" noChangeArrowheads="1"/>
          </p:cNvSpPr>
          <p:nvPr>
            <p:ph type="title"/>
          </p:nvPr>
        </p:nvSpPr>
        <p:spPr/>
        <p:txBody>
          <a:bodyPr/>
          <a:lstStyle/>
          <a:p>
            <a:pPr eaLnBrk="1" hangingPunct="1"/>
            <a:r>
              <a:rPr lang="fi-FI" altLang="en-US" b="1">
                <a:ea typeface="ＭＳ Ｐゴシック" panose="020B0600070205080204" pitchFamily="34" charset="-128"/>
              </a:rPr>
              <a:t>Oikea vastaus: b</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17411" name="Rectangle 3">
            <a:extLst>
              <a:ext uri="{FF2B5EF4-FFF2-40B4-BE49-F238E27FC236}">
                <a16:creationId xmlns:a16="http://schemas.microsoft.com/office/drawing/2014/main" id="{065E071F-A731-4A71-83C0-1E7FB0AB9B01}"/>
              </a:ext>
            </a:extLst>
          </p:cNvPr>
          <p:cNvSpPr>
            <a:spLocks noGrp="1" noChangeArrowheads="1"/>
          </p:cNvSpPr>
          <p:nvPr>
            <p:ph type="body" idx="1"/>
          </p:nvPr>
        </p:nvSpPr>
        <p:spPr>
          <a:xfrm>
            <a:off x="509588" y="2091847"/>
            <a:ext cx="9680575" cy="4564541"/>
          </a:xfrm>
        </p:spPr>
        <p:txBody>
          <a:bodyPr/>
          <a:lstStyle/>
          <a:p>
            <a:pPr eaLnBrk="1" hangingPunct="1">
              <a:spcBef>
                <a:spcPts val="800"/>
              </a:spcBef>
              <a:defRPr/>
            </a:pPr>
            <a:r>
              <a:rPr lang="fi-FI" altLang="en-US" sz="2200">
                <a:ea typeface="ＭＳ Ｐゴシック" panose="020B0600070205080204" pitchFamily="34" charset="-128"/>
              </a:rPr>
              <a:t>Viime vuosina alkoholin kulutus on kääntynyt laskuun ennätysluvuista. Alkoholin kulutus on vähentynyt lähes neljäsosan vuoden 2005 jälkeen</a:t>
            </a:r>
          </a:p>
          <a:p>
            <a:pPr eaLnBrk="1" hangingPunct="1">
              <a:spcBef>
                <a:spcPts val="800"/>
              </a:spcBef>
              <a:defRPr/>
            </a:pPr>
            <a:r>
              <a:rPr lang="fi-FI" altLang="en-US" sz="2200">
                <a:ea typeface="ＭＳ Ｐゴシック" panose="020B0600070205080204" pitchFamily="34" charset="-128"/>
              </a:rPr>
              <a:t> Vuonna 2019 kokonaiskulutus oli 10,0 litraa sataprosenttista alkoholia 15 vuotta täyttänyttä asukasta kohti, eli kaikkiaan 46 miljoonaa litraa.</a:t>
            </a:r>
          </a:p>
          <a:p>
            <a:pPr eaLnBrk="1" hangingPunct="1">
              <a:spcBef>
                <a:spcPts val="800"/>
              </a:spcBef>
              <a:defRPr/>
            </a:pPr>
            <a:r>
              <a:rPr lang="fi-FI" altLang="en-US" sz="2200">
                <a:ea typeface="ＭＳ Ｐゴシック" panose="020B0600070205080204" pitchFamily="34" charset="-128"/>
              </a:rPr>
              <a:t>Nuorten alkoholin käyttö on vähentynyt.</a:t>
            </a:r>
          </a:p>
          <a:p>
            <a:pPr>
              <a:spcBef>
                <a:spcPts val="800"/>
              </a:spcBef>
              <a:defRPr/>
            </a:pPr>
            <a:r>
              <a:rPr lang="fi-FI" altLang="en-US" sz="2200">
                <a:ea typeface="ＭＳ Ｐゴシック" panose="020B0600070205080204" pitchFamily="34" charset="-128"/>
              </a:rPr>
              <a:t>1800-luvulla  suomalaiset joivat Euroopassa vähiten: </a:t>
            </a:r>
          </a:p>
          <a:p>
            <a:pPr marL="358775" indent="0">
              <a:spcBef>
                <a:spcPts val="0"/>
              </a:spcBef>
              <a:buFont typeface="Times" panose="02020603050405020304" pitchFamily="18" charset="0"/>
              <a:buNone/>
              <a:defRPr/>
            </a:pPr>
            <a:r>
              <a:rPr lang="fi-FI" altLang="en-US" sz="2200">
                <a:ea typeface="ＭＳ Ｐゴシック" panose="020B0600070205080204" pitchFamily="34" charset="-128"/>
              </a:rPr>
              <a:t>2 litraa / hlö vuodessa.</a:t>
            </a:r>
            <a:endParaRPr lang="fi-FI" altLang="en-US">
              <a:ea typeface="ＭＳ Ｐゴシック" panose="020B0600070205080204" pitchFamily="34" charset="-128"/>
            </a:endParaRPr>
          </a:p>
          <a:p>
            <a:pPr eaLnBrk="1" hangingPunct="1">
              <a:lnSpc>
                <a:spcPct val="90000"/>
              </a:lnSpc>
              <a:buFont typeface="Times" panose="02020603050405020304" pitchFamily="18" charset="0"/>
              <a:buNone/>
              <a:defRPr/>
            </a:pPr>
            <a:endParaRPr lang="fi-FI" altLang="en-US">
              <a:ea typeface="ＭＳ Ｐゴシック" panose="020B0600070205080204" pitchFamily="34" charset="-128"/>
            </a:endParaRPr>
          </a:p>
        </p:txBody>
      </p:sp>
    </p:spTree>
    <p:extLst>
      <p:ext uri="{BB962C8B-B14F-4D97-AF65-F5344CB8AC3E}">
        <p14:creationId xmlns:p14="http://schemas.microsoft.com/office/powerpoint/2010/main" val="3999173519"/>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60C8EC1A-5B8E-40E4-86AC-A7B5DCF75097}"/>
              </a:ext>
            </a:extLst>
          </p:cNvPr>
          <p:cNvSpPr>
            <a:spLocks noGrp="1" noChangeArrowheads="1"/>
          </p:cNvSpPr>
          <p:nvPr>
            <p:ph type="title"/>
          </p:nvPr>
        </p:nvSpPr>
        <p:spPr/>
        <p:txBody>
          <a:bodyPr/>
          <a:lstStyle/>
          <a:p>
            <a:r>
              <a:rPr lang="fi-FI" altLang="en-US" sz="2800" b="1" dirty="0">
                <a:ea typeface="ＭＳ Ｐゴシック"/>
              </a:rPr>
              <a:t>2. Mikä alkoholia ja lääkkeitä </a:t>
            </a:r>
            <a:r>
              <a:rPr lang="fi-FI" altLang="en-US" sz="2800" b="1">
                <a:ea typeface="ＭＳ Ｐゴシック"/>
              </a:rPr>
              <a:t>koskevista väitteistä pitää </a:t>
            </a:r>
            <a:r>
              <a:rPr lang="fi-FI" altLang="en-US" sz="2800" b="1" dirty="0">
                <a:ea typeface="ＭＳ Ｐゴシック"/>
              </a:rPr>
              <a:t>paikkansa?</a:t>
            </a:r>
          </a:p>
        </p:txBody>
      </p:sp>
      <p:sp>
        <p:nvSpPr>
          <p:cNvPr id="19459" name="Sisällön paikkamerkki 2">
            <a:extLst>
              <a:ext uri="{FF2B5EF4-FFF2-40B4-BE49-F238E27FC236}">
                <a16:creationId xmlns:a16="http://schemas.microsoft.com/office/drawing/2014/main" id="{43E8E040-22D9-44D7-9209-397249FDC4E7}"/>
              </a:ext>
            </a:extLst>
          </p:cNvPr>
          <p:cNvSpPr>
            <a:spLocks noGrp="1" noChangeArrowheads="1"/>
          </p:cNvSpPr>
          <p:nvPr>
            <p:ph idx="1"/>
          </p:nvPr>
        </p:nvSpPr>
        <p:spPr>
          <a:xfrm>
            <a:off x="509588" y="2176463"/>
            <a:ext cx="9680575" cy="4749800"/>
          </a:xfrm>
        </p:spPr>
        <p:txBody>
          <a:bodyPr/>
          <a:lstStyle/>
          <a:p>
            <a:pPr>
              <a:buFont typeface="Times" panose="02020603050405020304" pitchFamily="18" charset="0"/>
              <a:buNone/>
            </a:pPr>
            <a:r>
              <a:rPr lang="fi-FI" altLang="en-US">
                <a:ea typeface="ＭＳ Ｐゴシック" panose="020B0600070205080204" pitchFamily="34" charset="-128"/>
              </a:rPr>
              <a:t>a) Jotkut lääkkeet voivat nopeuttaa tai hidastaa alkoholin imeytymistä ja vaikuttavat myös veren alkoholipitoisuuteen, jolloin seurauksena voi olla humalatilan voimistuminen.</a:t>
            </a:r>
          </a:p>
          <a:p>
            <a:pPr>
              <a:buFont typeface="Times" panose="02020603050405020304" pitchFamily="18" charset="0"/>
              <a:buNone/>
            </a:pPr>
            <a:endParaRPr lang="fi-FI" altLang="en-US">
              <a:ea typeface="ＭＳ Ｐゴシック" panose="020B0600070205080204" pitchFamily="34" charset="-128"/>
            </a:endParaRPr>
          </a:p>
          <a:p>
            <a:pPr>
              <a:buFont typeface="Times" panose="02020603050405020304" pitchFamily="18" charset="0"/>
              <a:buNone/>
            </a:pPr>
            <a:r>
              <a:rPr lang="fi-FI" altLang="en-US">
                <a:ea typeface="ＭＳ Ｐゴシック" panose="020B0600070205080204" pitchFamily="34" charset="-128"/>
              </a:rPr>
              <a:t>b) Ikääntyminen muuttaa elimistön reagointia alkoholiin ja lääkkeisiin.</a:t>
            </a:r>
          </a:p>
          <a:p>
            <a:pPr>
              <a:buFont typeface="Times" panose="02020603050405020304" pitchFamily="18" charset="0"/>
              <a:buNone/>
            </a:pPr>
            <a:endParaRPr lang="fi-FI" altLang="en-US">
              <a:ea typeface="ＭＳ Ｐゴシック" panose="020B0600070205080204" pitchFamily="34" charset="-128"/>
            </a:endParaRPr>
          </a:p>
          <a:p>
            <a:pPr>
              <a:buFont typeface="Times" panose="02020603050405020304" pitchFamily="18" charset="0"/>
              <a:buNone/>
            </a:pPr>
            <a:r>
              <a:rPr lang="fi-FI" altLang="en-US">
                <a:ea typeface="ＭＳ Ｐゴシック" panose="020B0600070205080204" pitchFamily="34" charset="-128"/>
              </a:rPr>
              <a:t>c) Alkoholi ei sovi yhteen kolmiolääkkeiden kanssa.</a:t>
            </a:r>
          </a:p>
          <a:p>
            <a:endParaRPr lang="fi-FI" altLang="en-US">
              <a:ea typeface="ＭＳ Ｐゴシック" panose="020B0600070205080204" pitchFamily="34" charset="-128"/>
            </a:endParaRPr>
          </a:p>
          <a:p>
            <a:endParaRPr lang="fi-FI" altLang="en-US">
              <a:ea typeface="ＭＳ Ｐゴシック" panose="020B0600070205080204" pitchFamily="34" charset="-128"/>
            </a:endParaRPr>
          </a:p>
          <a:p>
            <a:pPr>
              <a:buFont typeface="Times" panose="02020603050405020304" pitchFamily="18" charset="0"/>
              <a:buNone/>
            </a:pPr>
            <a:endParaRPr lang="fi-FI" altLang="en-US">
              <a:ea typeface="ＭＳ Ｐゴシック" panose="020B0600070205080204" pitchFamily="34" charset="-128"/>
            </a:endParaRPr>
          </a:p>
        </p:txBody>
      </p:sp>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9183A073-0A9A-481F-930D-CDDD55C1C1C2}"/>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b ja c</a:t>
            </a:r>
            <a:endParaRPr lang="fi-FI" altLang="en-US">
              <a:ea typeface="ＭＳ Ｐゴシック" panose="020B0600070205080204" pitchFamily="34" charset="-128"/>
            </a:endParaRPr>
          </a:p>
        </p:txBody>
      </p:sp>
      <p:sp>
        <p:nvSpPr>
          <p:cNvPr id="21507" name="Sisällön paikkamerkki 3">
            <a:extLst>
              <a:ext uri="{FF2B5EF4-FFF2-40B4-BE49-F238E27FC236}">
                <a16:creationId xmlns:a16="http://schemas.microsoft.com/office/drawing/2014/main" id="{1EB8C283-6D70-449D-ADC4-7DFCDA84F2B1}"/>
              </a:ext>
            </a:extLst>
          </p:cNvPr>
          <p:cNvSpPr>
            <a:spLocks noGrp="1" noChangeArrowheads="1"/>
          </p:cNvSpPr>
          <p:nvPr>
            <p:ph idx="1"/>
          </p:nvPr>
        </p:nvSpPr>
        <p:spPr>
          <a:xfrm>
            <a:off x="509588" y="1768475"/>
            <a:ext cx="9680575" cy="5054600"/>
          </a:xfrm>
        </p:spPr>
        <p:txBody>
          <a:bodyPr/>
          <a:lstStyle/>
          <a:p>
            <a:r>
              <a:rPr lang="fi-FI" altLang="en-US" sz="2000">
                <a:ea typeface="ＭＳ Ｐゴシック" panose="020B0600070205080204" pitchFamily="34" charset="-128"/>
              </a:rPr>
              <a:t>Alkoholi voi joko lisätä tai vähentää lääkkeiden vaikutuksia.</a:t>
            </a:r>
          </a:p>
          <a:p>
            <a:r>
              <a:rPr lang="fi-FI" altLang="en-US" sz="2000">
                <a:ea typeface="ＭＳ Ｐゴシック" panose="020B0600070205080204" pitchFamily="34" charset="-128"/>
              </a:rPr>
              <a:t>Alkoholin ja lääkkeiden yhteisvaikutus tulee aina tarkistaa omalta lääkäriltä. </a:t>
            </a:r>
          </a:p>
          <a:p>
            <a:r>
              <a:rPr lang="fi-FI" altLang="en-US" sz="2000">
                <a:ea typeface="ＭＳ Ｐゴシック" panose="020B0600070205080204" pitchFamily="34" charset="-128"/>
              </a:rPr>
              <a:t>Runsas alkoholin käyttö voi aiheuttaa esimerkiksi lääkkeiden käytön epäsäännöllisyyttä, lääkkeiden ottamisen unohtamista tai koko lääkekuurin keskeyttämistä.</a:t>
            </a:r>
          </a:p>
          <a:p>
            <a:r>
              <a:rPr lang="fi-FI" altLang="en-US" sz="2000">
                <a:ea typeface="ＭＳ Ｐゴシック" panose="020B0600070205080204" pitchFamily="34" charset="-128"/>
              </a:rPr>
              <a:t>Aineenvaihdunnan hidastuminen ja kehon nestemäärän väheneminen muuttaa alkoholin vaikutusta elimistössä.</a:t>
            </a:r>
          </a:p>
          <a:p>
            <a:r>
              <a:rPr lang="fi-FI" altLang="en-US" sz="2000">
                <a:ea typeface="ＭＳ Ｐゴシック" panose="020B0600070205080204" pitchFamily="34" charset="-128"/>
              </a:rPr>
              <a:t>Ongelmia voi syntyä jo hyvin vähäisen alkoholinkäytön yhteydessä. Lääkitys, pitkäaikaissairaudet ja sellaiset toimintakyvyn vajeet kuten esimerkiksi tasapainon heikkeneminen iän karttuessa saattavat aiheuttaa alkoholin kanssa yllättäviä riskejä</a:t>
            </a:r>
          </a:p>
        </p:txBody>
      </p:sp>
    </p:spTree>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3A70BE35-0785-44E1-8EE0-20B8CCC6875C}"/>
              </a:ext>
            </a:extLst>
          </p:cNvPr>
          <p:cNvSpPr>
            <a:spLocks noGrp="1" noChangeArrowheads="1"/>
          </p:cNvSpPr>
          <p:nvPr>
            <p:ph type="title"/>
          </p:nvPr>
        </p:nvSpPr>
        <p:spPr>
          <a:xfrm>
            <a:off x="552450" y="306388"/>
            <a:ext cx="7705725" cy="1371600"/>
          </a:xfrm>
        </p:spPr>
        <p:txBody>
          <a:bodyPr/>
          <a:lstStyle/>
          <a:p>
            <a:pPr eaLnBrk="1" hangingPunct="1"/>
            <a:r>
              <a:rPr lang="fi-FI" altLang="en-US" sz="2800" b="1">
                <a:ea typeface="ＭＳ Ｐゴシック" panose="020B0600070205080204" pitchFamily="34" charset="-128"/>
              </a:rPr>
              <a:t>3. Mikä on suomalaisten työikäisten yleisin kuolinsyy?</a:t>
            </a:r>
            <a:br>
              <a:rPr lang="fi-FI" altLang="en-US" sz="2800">
                <a:ea typeface="ＭＳ Ｐゴシック" panose="020B0600070205080204" pitchFamily="34" charset="-128"/>
              </a:rPr>
            </a:br>
            <a:endParaRPr lang="fi-FI" altLang="en-US" sz="2800">
              <a:ea typeface="ＭＳ Ｐゴシック" panose="020B0600070205080204" pitchFamily="34" charset="-128"/>
            </a:endParaRPr>
          </a:p>
        </p:txBody>
      </p:sp>
      <p:sp>
        <p:nvSpPr>
          <p:cNvPr id="23556" name="Rectangle 3">
            <a:extLst>
              <a:ext uri="{FF2B5EF4-FFF2-40B4-BE49-F238E27FC236}">
                <a16:creationId xmlns:a16="http://schemas.microsoft.com/office/drawing/2014/main" id="{C7C37AE9-F97F-4F11-BF0C-AB2B6BAD5FB4}"/>
              </a:ext>
            </a:extLst>
          </p:cNvPr>
          <p:cNvSpPr>
            <a:spLocks noGrp="1" noChangeArrowheads="1"/>
          </p:cNvSpPr>
          <p:nvPr>
            <p:ph type="body" idx="1"/>
          </p:nvPr>
        </p:nvSpPr>
        <p:spPr>
          <a:xfrm>
            <a:off x="509588" y="2020888"/>
            <a:ext cx="9680575" cy="4749800"/>
          </a:xfrm>
        </p:spPr>
        <p:txBody>
          <a:bodyPr/>
          <a:lstStyle/>
          <a:p>
            <a:pPr eaLnBrk="1" hangingPunct="1">
              <a:buFont typeface="Times" panose="02020603050405020304" pitchFamily="18" charset="0"/>
              <a:buNone/>
            </a:pPr>
            <a:r>
              <a:rPr lang="fi-FI" altLang="en-US">
                <a:ea typeface="ＭＳ Ｐゴシック" panose="020B0600070205080204" pitchFamily="34" charset="-128"/>
              </a:rPr>
              <a:t>a) itsemurhat</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liikenneonnettomuudet</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alkoholi</a:t>
            </a:r>
          </a:p>
        </p:txBody>
      </p:sp>
      <p:pic>
        <p:nvPicPr>
          <p:cNvPr id="2" name="Picture 2">
            <a:extLst>
              <a:ext uri="{FF2B5EF4-FFF2-40B4-BE49-F238E27FC236}">
                <a16:creationId xmlns:a16="http://schemas.microsoft.com/office/drawing/2014/main" id="{0F6EAB6F-7800-495D-B5FC-A50E1683C1C2}"/>
              </a:ext>
            </a:extLst>
          </p:cNvPr>
          <p:cNvPicPr>
            <a:picLocks noChangeAspect="1"/>
          </p:cNvPicPr>
          <p:nvPr/>
        </p:nvPicPr>
        <p:blipFill>
          <a:blip r:embed="rId3"/>
          <a:stretch>
            <a:fillRect/>
          </a:stretch>
        </p:blipFill>
        <p:spPr>
          <a:xfrm>
            <a:off x="5760199" y="3223050"/>
            <a:ext cx="4003019" cy="2630877"/>
          </a:xfrm>
          <a:prstGeom prst="rect">
            <a:avLst/>
          </a:prstGeom>
        </p:spPr>
      </p:pic>
    </p:spTree>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C5356650-852C-4DEC-84D9-EED8A0994CD7}"/>
              </a:ext>
            </a:extLst>
          </p:cNvPr>
          <p:cNvSpPr>
            <a:spLocks noGrp="1" noChangeArrowheads="1"/>
          </p:cNvSpPr>
          <p:nvPr>
            <p:ph type="title"/>
          </p:nvPr>
        </p:nvSpPr>
        <p:spPr>
          <a:xfrm>
            <a:off x="977900" y="338138"/>
            <a:ext cx="7280275" cy="803275"/>
          </a:xfrm>
        </p:spPr>
        <p:txBody>
          <a:bodyPr/>
          <a:lstStyle/>
          <a:p>
            <a:r>
              <a:rPr lang="fi-FI" altLang="en-US" b="1">
                <a:ea typeface="ＭＳ Ｐゴシック" panose="020B0600070205080204" pitchFamily="34" charset="-128"/>
              </a:rPr>
              <a:t>Oikea vastaus: c</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25603" name="Rectangle 3">
            <a:extLst>
              <a:ext uri="{FF2B5EF4-FFF2-40B4-BE49-F238E27FC236}">
                <a16:creationId xmlns:a16="http://schemas.microsoft.com/office/drawing/2014/main" id="{FB85C50F-1853-42F6-B1EF-6B5CB84EA99D}"/>
              </a:ext>
            </a:extLst>
          </p:cNvPr>
          <p:cNvSpPr>
            <a:spLocks noGrp="1" noChangeArrowheads="1"/>
          </p:cNvSpPr>
          <p:nvPr>
            <p:ph idx="1"/>
          </p:nvPr>
        </p:nvSpPr>
        <p:spPr>
          <a:xfrm>
            <a:off x="0" y="1262063"/>
            <a:ext cx="9969500" cy="6772275"/>
          </a:xfrm>
        </p:spPr>
        <p:txBody>
          <a:bodyPr/>
          <a:lstStyle/>
          <a:p>
            <a:r>
              <a:rPr lang="fi-FI" altLang="en-US" sz="1800">
                <a:ea typeface="ＭＳ Ｐゴシック" panose="020B0600070205080204" pitchFamily="34" charset="-128"/>
              </a:rPr>
              <a:t>Alkoholi on usein taustalla myös itsemurhissa ja onnettomuuksissa. </a:t>
            </a:r>
          </a:p>
          <a:p>
            <a:r>
              <a:rPr lang="fi-FI" altLang="en-US" sz="1800">
                <a:ea typeface="ＭＳ Ｐゴシック" panose="020B0600070205080204" pitchFamily="34" charset="-128"/>
              </a:rPr>
              <a:t>N. 80% henkirikoksista ja n. 70% pahoinpitelyistä tehdään alkoholin vaikutuksen alaisena. (THL)</a:t>
            </a:r>
          </a:p>
          <a:p>
            <a:r>
              <a:rPr lang="fi-FI" altLang="en-US" sz="1800">
                <a:ea typeface="ＭＳ Ｐゴシック" panose="020B0600070205080204" pitchFamily="34" charset="-128"/>
              </a:rPr>
              <a:t>Perheväkivallan tilastoissa alkoholi näyttää liittyvän 38 – 43 %:ssa vakavaan pahoinpitelyyn.</a:t>
            </a:r>
          </a:p>
          <a:p>
            <a:r>
              <a:rPr lang="fi-FI" altLang="fi-FI" sz="1800">
                <a:ea typeface="ＭＳ Ｐゴシック" panose="020B0600070205080204" pitchFamily="34" charset="-128"/>
              </a:rPr>
              <a:t>Vuonna 2018 n. joka 770. kuljettaja oli rattijuoppo ja noin joka 130. kuljettaja ajaa alkoholia veressään (rangaistavuuden rajan alle jääneet). Poliisin tietoon tuli yli 19 000 rattijuopumustapausta vuonna 2018. </a:t>
            </a:r>
            <a:r>
              <a:rPr lang="fi-FI" altLang="en-US" sz="1800">
                <a:solidFill>
                  <a:srgbClr val="000000"/>
                </a:solidFill>
                <a:ea typeface="ＭＳ Ｐゴシック" panose="020B0600070205080204" pitchFamily="34" charset="-128"/>
              </a:rPr>
              <a:t>Liikenneturva</a:t>
            </a:r>
            <a:endParaRPr lang="fi-FI" altLang="en-US" sz="1800">
              <a:ea typeface="ＭＳ Ｐゴシック" panose="020B0600070205080204" pitchFamily="34" charset="-128"/>
            </a:endParaRPr>
          </a:p>
          <a:p>
            <a:r>
              <a:rPr lang="fi-FI" altLang="fi-FI" sz="1800">
                <a:ea typeface="ＭＳ Ｐゴシック" panose="020B0600070205080204" pitchFamily="34" charset="-128"/>
              </a:rPr>
              <a:t>Alkoholiperäisiin syihin menehtyi vuonna 2016 yhteensä 1730 työikäistä, joista suurin osa oli miehiä. Kuolleiden määrä oli 3,8% suurempi kuin edeltävänä vuonna. Alkoholiperäisiin tauteihin ja alkoholimyrkytykseen kuolleiden määrä on pienentynyt hieman vuodesta 2011, jolloin kuolleita oli 1889.</a:t>
            </a:r>
          </a:p>
          <a:p>
            <a:r>
              <a:rPr lang="fi-FI" altLang="fi-FI" sz="1800">
                <a:ea typeface="ＭＳ Ｐゴシック" panose="020B0600070205080204" pitchFamily="34" charset="-128"/>
              </a:rPr>
              <a:t>Terveydenhuollon vuodeosastoilla oli vuonna 2016 noin 32 300 hoitojaksoa, joissa alkoholisairaus oli hoidettavan sivu- tai päädiagnoosi. (Päihdetilastollinen vuosikirja 2017)</a:t>
            </a:r>
            <a:endParaRPr lang="fi-FI" altLang="en-US" sz="1800" b="1">
              <a:ea typeface="ＭＳ Ｐゴシック" panose="020B0600070205080204" pitchFamily="34" charset="-128"/>
            </a:endParaRPr>
          </a:p>
        </p:txBody>
      </p:sp>
    </p:spTree>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80CDE17A-DD24-427F-BB35-268C2EDF623F}"/>
              </a:ext>
            </a:extLst>
          </p:cNvPr>
          <p:cNvSpPr>
            <a:spLocks noGrp="1" noChangeArrowheads="1"/>
          </p:cNvSpPr>
          <p:nvPr>
            <p:ph type="title"/>
          </p:nvPr>
        </p:nvSpPr>
        <p:spPr>
          <a:xfrm>
            <a:off x="552450" y="407988"/>
            <a:ext cx="7705725" cy="1371600"/>
          </a:xfrm>
        </p:spPr>
        <p:txBody>
          <a:bodyPr/>
          <a:lstStyle/>
          <a:p>
            <a:pPr eaLnBrk="1" hangingPunct="1"/>
            <a:r>
              <a:rPr lang="fi-FI" altLang="en-US" sz="2800" b="1">
                <a:ea typeface="ＭＳ Ｐゴシック" panose="020B0600070205080204" pitchFamily="34" charset="-128"/>
              </a:rPr>
              <a:t>4. Paljonko 15-vuotta täyttäneet suomalaiset kuluttivat 100 %:sta alkoholia keskimäärin vuonna 2020?</a:t>
            </a:r>
            <a:br>
              <a:rPr lang="fi-FI" altLang="en-US" sz="2800" b="1">
                <a:ea typeface="ＭＳ Ｐゴシック" panose="020B0600070205080204" pitchFamily="34" charset="-128"/>
              </a:rPr>
            </a:br>
            <a:endParaRPr lang="fi-FI" altLang="en-US" sz="2800" b="1">
              <a:ea typeface="ＭＳ Ｐゴシック" panose="020B0600070205080204" pitchFamily="34" charset="-128"/>
            </a:endParaRPr>
          </a:p>
        </p:txBody>
      </p:sp>
      <p:sp>
        <p:nvSpPr>
          <p:cNvPr id="23557" name="Rectangle 3">
            <a:extLst>
              <a:ext uri="{FF2B5EF4-FFF2-40B4-BE49-F238E27FC236}">
                <a16:creationId xmlns:a16="http://schemas.microsoft.com/office/drawing/2014/main" id="{BF2883D6-D331-4BD9-B3F6-5AE4B1B00980}"/>
              </a:ext>
            </a:extLst>
          </p:cNvPr>
          <p:cNvSpPr>
            <a:spLocks noGrp="1" noChangeArrowheads="1"/>
          </p:cNvSpPr>
          <p:nvPr>
            <p:ph type="body" idx="1"/>
          </p:nvPr>
        </p:nvSpPr>
        <p:spPr>
          <a:xfrm>
            <a:off x="488950" y="2636838"/>
            <a:ext cx="9680575" cy="4749800"/>
          </a:xfrm>
        </p:spPr>
        <p:txBody>
          <a:bodyPr/>
          <a:lstStyle/>
          <a:p>
            <a:pPr eaLnBrk="1" hangingPunct="1">
              <a:buFont typeface="Times" panose="02020603050405020304" pitchFamily="18" charset="0"/>
              <a:buNone/>
            </a:pPr>
            <a:r>
              <a:rPr lang="fi-FI" altLang="en-US">
                <a:ea typeface="ＭＳ Ｐゴシック" panose="020B0600070205080204" pitchFamily="34" charset="-128"/>
              </a:rPr>
              <a:t>a) 10,4 l / vuosi </a:t>
            </a:r>
            <a:br>
              <a:rPr lang="fi-FI" altLang="en-US">
                <a:ea typeface="ＭＳ Ｐゴシック" panose="020B0600070205080204" pitchFamily="34" charset="-128"/>
              </a:rPr>
            </a:b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9,2 l / vuosi</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13,7 l / vuosi</a:t>
            </a:r>
          </a:p>
        </p:txBody>
      </p:sp>
      <p:pic>
        <p:nvPicPr>
          <p:cNvPr id="2" name="Picture 2">
            <a:extLst>
              <a:ext uri="{FF2B5EF4-FFF2-40B4-BE49-F238E27FC236}">
                <a16:creationId xmlns:a16="http://schemas.microsoft.com/office/drawing/2014/main" id="{4BF264BB-9494-4CEE-8321-61D28DA54D0F}"/>
              </a:ext>
            </a:extLst>
          </p:cNvPr>
          <p:cNvPicPr>
            <a:picLocks noChangeAspect="1"/>
          </p:cNvPicPr>
          <p:nvPr/>
        </p:nvPicPr>
        <p:blipFill>
          <a:blip r:embed="rId3"/>
          <a:stretch>
            <a:fillRect/>
          </a:stretch>
        </p:blipFill>
        <p:spPr>
          <a:xfrm rot="540000">
            <a:off x="5770222" y="2247623"/>
            <a:ext cx="1525419" cy="3062698"/>
          </a:xfrm>
          <a:prstGeom prst="rect">
            <a:avLst/>
          </a:prstGeom>
        </p:spPr>
      </p:pic>
      <p:pic>
        <p:nvPicPr>
          <p:cNvPr id="11" name="Picture 2">
            <a:extLst>
              <a:ext uri="{FF2B5EF4-FFF2-40B4-BE49-F238E27FC236}">
                <a16:creationId xmlns:a16="http://schemas.microsoft.com/office/drawing/2014/main" id="{B58DE558-3AC3-43E1-A2DA-7D1B4F92E7FF}"/>
              </a:ext>
            </a:extLst>
          </p:cNvPr>
          <p:cNvPicPr>
            <a:picLocks noChangeAspect="1"/>
          </p:cNvPicPr>
          <p:nvPr/>
        </p:nvPicPr>
        <p:blipFill>
          <a:blip r:embed="rId3"/>
          <a:stretch>
            <a:fillRect/>
          </a:stretch>
        </p:blipFill>
        <p:spPr>
          <a:xfrm rot="21240000">
            <a:off x="7361767" y="3034372"/>
            <a:ext cx="1363573" cy="2681166"/>
          </a:xfrm>
          <a:prstGeom prst="rect">
            <a:avLst/>
          </a:prstGeom>
        </p:spPr>
      </p:pic>
    </p:spTree>
    <p:extLst>
      <p:ext uri="{BB962C8B-B14F-4D97-AF65-F5344CB8AC3E}">
        <p14:creationId xmlns:p14="http://schemas.microsoft.com/office/powerpoint/2010/main" val="4132767675"/>
      </p:ext>
    </p:extLst>
  </p:cSld>
  <p:clrMapOvr>
    <a:masterClrMapping/>
  </p:clrMapOvr>
  <p:transition>
    <p:cover dir="r"/>
  </p:transition>
</p:sld>
</file>

<file path=ppt/theme/theme1.xml><?xml version="1.0" encoding="utf-8"?>
<a:theme xmlns:a="http://schemas.openxmlformats.org/drawingml/2006/main" name="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fi-FI"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23</Slides>
  <Notes>18</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Oletusrakenne</vt:lpstr>
      <vt:lpstr>Oletusrakenne</vt:lpstr>
      <vt:lpstr>Osallistu päihdeinfoon! Testaa tiedätkö vastaukset</vt:lpstr>
      <vt:lpstr>Tiedätkö?</vt:lpstr>
      <vt:lpstr>1. Mikä seuraavista kuvaa alkoholin kulutuksen kehitystä Suomessa?  Alkoholijuomien kulutus 100-prosenttisena alkoholina 15 vuotta täyttänyttä asukasta kohti 1990–2020</vt:lpstr>
      <vt:lpstr>Oikea vastaus: b </vt:lpstr>
      <vt:lpstr>2. Mikä alkoholia ja lääkkeitä koskevista väitteistä pitää paikkansa?</vt:lpstr>
      <vt:lpstr>Oikea vastaus: a, b ja c</vt:lpstr>
      <vt:lpstr>3. Mikä on suomalaisten työikäisten yleisin kuolinsyy? </vt:lpstr>
      <vt:lpstr>Oikea vastaus: c </vt:lpstr>
      <vt:lpstr>4. Paljonko 15-vuotta täyttäneet suomalaiset kuluttivat 100 %:sta alkoholia keskimäärin vuonna 2020? </vt:lpstr>
      <vt:lpstr>Oikea vastaus: b 9,2 litraa</vt:lpstr>
      <vt:lpstr>5. Mitä seuraavista pidetään alkoholinkäytön päivittäisen kertakulutuksen korkean riskin rajana Suomessa?  Miehet:    Naiset:</vt:lpstr>
      <vt:lpstr>PowerPoint Presentation</vt:lpstr>
      <vt:lpstr>6. Mikä seuraavista alkoholia koskevista väitteistä pitää paikkansa?</vt:lpstr>
      <vt:lpstr> Oikea vastaus: a ja c</vt:lpstr>
      <vt:lpstr>7. Mikä seuraavista väitteistä on lääkkeiden väärinkäyttöä?</vt:lpstr>
      <vt:lpstr>Oikea vastaus: a, b ja c</vt:lpstr>
      <vt:lpstr>8. Mikä seuraavista tupakkaa koskevista väitteistä pitää paikkansa?</vt:lpstr>
      <vt:lpstr>Oikea vastaus: a ja b</vt:lpstr>
      <vt:lpstr>9. Mikä seuraavista kannabista koskevista väitteistä pitää paikkaansa?</vt:lpstr>
      <vt:lpstr>Oikea vastaus: b ja c </vt:lpstr>
      <vt:lpstr>10. Mitä Punaisen Ristin päihdetyö tekee? </vt:lpstr>
      <vt:lpstr>Oikea vastaus: a ja b </vt:lpstr>
      <vt:lpstr>PowerPoint Presentation</vt:lpstr>
    </vt:vector>
  </TitlesOfParts>
  <Company>Suomen Punainen Risti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Liisa Åker</dc:creator>
  <cp:revision>30</cp:revision>
  <dcterms:created xsi:type="dcterms:W3CDTF">2003-09-22T11:50:51Z</dcterms:created>
  <dcterms:modified xsi:type="dcterms:W3CDTF">2021-11-19T12:55:08Z</dcterms:modified>
</cp:coreProperties>
</file>