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0" r:id="rId4"/>
    <p:sldMasterId id="2147483700" r:id="rId5"/>
  </p:sldMasterIdLst>
  <p:notesMasterIdLst>
    <p:notesMasterId r:id="rId43"/>
  </p:notesMasterIdLst>
  <p:handoutMasterIdLst>
    <p:handoutMasterId r:id="rId44"/>
  </p:handoutMasterIdLst>
  <p:sldIdLst>
    <p:sldId id="256" r:id="rId6"/>
    <p:sldId id="443" r:id="rId7"/>
    <p:sldId id="1314" r:id="rId8"/>
    <p:sldId id="445" r:id="rId9"/>
    <p:sldId id="1311" r:id="rId10"/>
    <p:sldId id="465" r:id="rId11"/>
    <p:sldId id="258" r:id="rId12"/>
    <p:sldId id="473" r:id="rId13"/>
    <p:sldId id="1315" r:id="rId14"/>
    <p:sldId id="447" r:id="rId15"/>
    <p:sldId id="448" r:id="rId16"/>
    <p:sldId id="472" r:id="rId17"/>
    <p:sldId id="470" r:id="rId18"/>
    <p:sldId id="449" r:id="rId19"/>
    <p:sldId id="450" r:id="rId20"/>
    <p:sldId id="1317" r:id="rId21"/>
    <p:sldId id="453" r:id="rId22"/>
    <p:sldId id="454" r:id="rId23"/>
    <p:sldId id="451" r:id="rId24"/>
    <p:sldId id="452" r:id="rId25"/>
    <p:sldId id="1316" r:id="rId26"/>
    <p:sldId id="455" r:id="rId27"/>
    <p:sldId id="456" r:id="rId28"/>
    <p:sldId id="457" r:id="rId29"/>
    <p:sldId id="458" r:id="rId30"/>
    <p:sldId id="463" r:id="rId31"/>
    <p:sldId id="464" r:id="rId32"/>
    <p:sldId id="474" r:id="rId33"/>
    <p:sldId id="1292" r:id="rId34"/>
    <p:sldId id="475" r:id="rId35"/>
    <p:sldId id="1295" r:id="rId36"/>
    <p:sldId id="1318" r:id="rId37"/>
    <p:sldId id="1319" r:id="rId38"/>
    <p:sldId id="1309" r:id="rId39"/>
    <p:sldId id="1310" r:id="rId40"/>
    <p:sldId id="1312" r:id="rId41"/>
    <p:sldId id="1320" r:id="rId42"/>
  </p:sldIdLst>
  <p:sldSz cx="12192000" cy="6858000"/>
  <p:notesSz cx="6858000" cy="9144000"/>
  <p:embeddedFontLst>
    <p:embeddedFont>
      <p:font typeface="Times" panose="02020603050405020304" pitchFamily="18" charset="0"/>
      <p:regular r:id="rId45"/>
      <p:bold r:id="rId46"/>
      <p:italic r:id="rId47"/>
      <p:boldItalic r:id="rId48"/>
    </p:embeddedFont>
    <p:embeddedFont>
      <p:font typeface="Verdana" panose="020B0604030504040204" pitchFamily="34" charset="0"/>
      <p:regular r:id="rId49"/>
      <p:bold r:id="rId50"/>
      <p:italic r:id="rId51"/>
      <p:boldItalic r:id="rId52"/>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19" userDrawn="1">
          <p15:clr>
            <a:srgbClr val="A4A3A4"/>
          </p15:clr>
        </p15:guide>
        <p15:guide id="6" pos="7469" userDrawn="1">
          <p15:clr>
            <a:srgbClr val="A4A3A4"/>
          </p15:clr>
        </p15:guide>
        <p15:guide id="11" orient="horz" pos="754" userDrawn="1">
          <p15:clr>
            <a:srgbClr val="A4A3A4"/>
          </p15:clr>
        </p15:guide>
        <p15:guide id="13" pos="65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ranta Maaret" initials="AM" lastIdx="1" clrIdx="0">
    <p:extLst>
      <p:ext uri="{19B8F6BF-5375-455C-9EA6-DF929625EA0E}">
        <p15:presenceInfo xmlns:p15="http://schemas.microsoft.com/office/powerpoint/2012/main" userId="S::maaret.alaranta@redcross.fi::0b3e22e7-7284-445d-b25c-b4d2d67a009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173B"/>
    <a:srgbClr val="FFCCCC"/>
    <a:srgbClr val="FF7C80"/>
    <a:srgbClr val="D71436"/>
    <a:srgbClr val="A6163B"/>
    <a:srgbClr val="CC0000"/>
    <a:srgbClr val="FF0000"/>
    <a:srgbClr val="9292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621" autoAdjust="0"/>
  </p:normalViewPr>
  <p:slideViewPr>
    <p:cSldViewPr snapToGrid="0">
      <p:cViewPr varScale="1">
        <p:scale>
          <a:sx n="53" d="100"/>
          <a:sy n="53" d="100"/>
        </p:scale>
        <p:origin x="80" y="36"/>
      </p:cViewPr>
      <p:guideLst>
        <p:guide pos="619"/>
        <p:guide pos="7469"/>
        <p:guide orient="horz" pos="754"/>
        <p:guide pos="6516"/>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1.fntdata"/><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font" Target="fonts/font7.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2.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5.fntdata"/><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handoutMaster" Target="handoutMasters/handoutMaster1.xml"/><Relationship Id="rId52"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ranta Maaret" userId="0b3e22e7-7284-445d-b25c-b4d2d67a009c" providerId="ADAL" clId="{19C3704C-7B1D-4996-9FF7-CDB40F7F6991}"/>
    <pc:docChg chg="modSld">
      <pc:chgData name="Alaranta Maaret" userId="0b3e22e7-7284-445d-b25c-b4d2d67a009c" providerId="ADAL" clId="{19C3704C-7B1D-4996-9FF7-CDB40F7F6991}" dt="2025-10-15T13:52:24.555" v="10" actId="20577"/>
      <pc:docMkLst>
        <pc:docMk/>
      </pc:docMkLst>
      <pc:sldChg chg="modSp mod">
        <pc:chgData name="Alaranta Maaret" userId="0b3e22e7-7284-445d-b25c-b4d2d67a009c" providerId="ADAL" clId="{19C3704C-7B1D-4996-9FF7-CDB40F7F6991}" dt="2025-10-15T13:52:24.555" v="10" actId="20577"/>
        <pc:sldMkLst>
          <pc:docMk/>
          <pc:sldMk cId="738128953" sldId="1314"/>
        </pc:sldMkLst>
        <pc:spChg chg="mod">
          <ac:chgData name="Alaranta Maaret" userId="0b3e22e7-7284-445d-b25c-b4d2d67a009c" providerId="ADAL" clId="{19C3704C-7B1D-4996-9FF7-CDB40F7F6991}" dt="2025-10-15T13:52:24.555" v="10" actId="20577"/>
          <ac:spMkLst>
            <pc:docMk/>
            <pc:sldMk cId="738128953" sldId="1314"/>
            <ac:spMk id="2" creationId="{82BE5426-03F7-DF73-B433-5640111AFB4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C7C562-E30B-4044-B085-5C4005C57554}"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fi-FI"/>
        </a:p>
      </dgm:t>
    </dgm:pt>
    <dgm:pt modelId="{1B641D02-6E5C-493B-B4DB-DE61F53B59C0}">
      <dgm:prSet phldrT="[Teksti]" custT="1"/>
      <dgm:spPr/>
      <dgm:t>
        <a:bodyPr/>
        <a:lstStyle/>
        <a:p>
          <a:r>
            <a:rPr lang="fi-FI" sz="2900" dirty="0"/>
            <a:t>Matalan kynnyksen kohtaaminen  </a:t>
          </a:r>
        </a:p>
        <a:p>
          <a:r>
            <a:rPr lang="fi-FI" sz="2900" dirty="0"/>
            <a:t>- </a:t>
          </a:r>
          <a:r>
            <a:rPr lang="fi-FI" sz="2400" dirty="0"/>
            <a:t>mm</a:t>
          </a:r>
          <a:r>
            <a:rPr lang="fi-FI" sz="1800" dirty="0"/>
            <a:t>. </a:t>
          </a:r>
          <a:r>
            <a:rPr lang="fi-FI" sz="2400" dirty="0"/>
            <a:t>ystävätoiminnan vapaaehtoiset</a:t>
          </a:r>
          <a:endParaRPr lang="fi-FI" sz="2900" dirty="0"/>
        </a:p>
      </dgm:t>
    </dgm:pt>
    <dgm:pt modelId="{C9256754-C9F7-42BE-99BB-8DE7896AF2A5}" type="parTrans" cxnId="{4E8ED31A-AE44-4328-BB97-50826A2100F3}">
      <dgm:prSet/>
      <dgm:spPr/>
      <dgm:t>
        <a:bodyPr/>
        <a:lstStyle/>
        <a:p>
          <a:endParaRPr lang="fi-FI"/>
        </a:p>
      </dgm:t>
    </dgm:pt>
    <dgm:pt modelId="{69934DEC-29B7-4464-BB6D-72AB4880C556}" type="sibTrans" cxnId="{4E8ED31A-AE44-4328-BB97-50826A2100F3}">
      <dgm:prSet/>
      <dgm:spPr/>
      <dgm:t>
        <a:bodyPr/>
        <a:lstStyle/>
        <a:p>
          <a:endParaRPr lang="fi-FI"/>
        </a:p>
      </dgm:t>
    </dgm:pt>
    <dgm:pt modelId="{7F5BA18D-AC1C-452A-AE7F-478543FA1E35}">
      <dgm:prSet phldrT="[Teksti]" custT="1"/>
      <dgm:spPr/>
      <dgm:t>
        <a:bodyPr/>
        <a:lstStyle/>
        <a:p>
          <a:r>
            <a:rPr lang="fi-FI" sz="3100"/>
            <a:t>Henkinen tuki</a:t>
          </a:r>
        </a:p>
        <a:p>
          <a:r>
            <a:rPr lang="fi-FI" sz="2400"/>
            <a:t>- henkisen tuen vapaaehtoiset</a:t>
          </a:r>
        </a:p>
        <a:p>
          <a:r>
            <a:rPr lang="fi-FI" sz="2400"/>
            <a:t>- verkkovapaa-ehtoiset (</a:t>
          </a:r>
          <a:r>
            <a:rPr lang="fi-FI" sz="2400" err="1"/>
            <a:t>SekasinChat</a:t>
          </a:r>
          <a:r>
            <a:rPr lang="fi-FI" sz="2400"/>
            <a:t>, AuttavaChat)</a:t>
          </a:r>
        </a:p>
        <a:p>
          <a:r>
            <a:rPr lang="fi-FI" sz="2400"/>
            <a:t>- Auttava puhelin</a:t>
          </a:r>
          <a:endParaRPr lang="fi-FI" sz="3100"/>
        </a:p>
      </dgm:t>
    </dgm:pt>
    <dgm:pt modelId="{460C11F2-9CD7-49CA-9AAF-2140AB5B7A00}" type="parTrans" cxnId="{273572CE-28FC-4AEE-B2F4-87AC26C47405}">
      <dgm:prSet/>
      <dgm:spPr/>
      <dgm:t>
        <a:bodyPr/>
        <a:lstStyle/>
        <a:p>
          <a:endParaRPr lang="fi-FI"/>
        </a:p>
      </dgm:t>
    </dgm:pt>
    <dgm:pt modelId="{3229CDB7-4DCA-48E3-9B02-555ADBBCCB46}" type="sibTrans" cxnId="{273572CE-28FC-4AEE-B2F4-87AC26C47405}">
      <dgm:prSet/>
      <dgm:spPr/>
      <dgm:t>
        <a:bodyPr/>
        <a:lstStyle/>
        <a:p>
          <a:endParaRPr lang="fi-FI"/>
        </a:p>
      </dgm:t>
    </dgm:pt>
    <dgm:pt modelId="{D2852130-0DA5-4434-B47D-CB96BF2E2169}">
      <dgm:prSet phldrT="[Teksti]" custT="1"/>
      <dgm:spPr/>
      <dgm:t>
        <a:bodyPr/>
        <a:lstStyle/>
        <a:p>
          <a:r>
            <a:rPr lang="fi-FI" sz="2900"/>
            <a:t>Vahva ammattilaistuki </a:t>
          </a:r>
        </a:p>
        <a:p>
          <a:r>
            <a:rPr lang="fi-FI" sz="2900"/>
            <a:t>- </a:t>
          </a:r>
          <a:r>
            <a:rPr lang="fi-FI" sz="2400"/>
            <a:t>Psykologien valmiusryhmä</a:t>
          </a:r>
        </a:p>
        <a:p>
          <a:r>
            <a:rPr lang="fi-FI" sz="2400"/>
            <a:t>- Nuorten </a:t>
          </a:r>
          <a:r>
            <a:rPr lang="fi-FI" sz="2400" err="1"/>
            <a:t>turvatalot</a:t>
          </a:r>
          <a:endParaRPr lang="fi-FI" sz="2900"/>
        </a:p>
      </dgm:t>
    </dgm:pt>
    <dgm:pt modelId="{85B47403-8979-44DC-83C4-F6D5FA7FD825}" type="parTrans" cxnId="{4F22C329-52F9-4F87-A15D-6CF00F40485C}">
      <dgm:prSet/>
      <dgm:spPr/>
      <dgm:t>
        <a:bodyPr/>
        <a:lstStyle/>
        <a:p>
          <a:endParaRPr lang="fi-FI"/>
        </a:p>
      </dgm:t>
    </dgm:pt>
    <dgm:pt modelId="{12DCA630-22DE-4424-9FD0-2420445F4FC8}" type="sibTrans" cxnId="{4F22C329-52F9-4F87-A15D-6CF00F40485C}">
      <dgm:prSet/>
      <dgm:spPr/>
      <dgm:t>
        <a:bodyPr/>
        <a:lstStyle/>
        <a:p>
          <a:endParaRPr lang="fi-FI"/>
        </a:p>
      </dgm:t>
    </dgm:pt>
    <dgm:pt modelId="{2951079A-389F-4F87-8B63-6D257017FF9A}" type="pres">
      <dgm:prSet presAssocID="{4EC7C562-E30B-4044-B085-5C4005C57554}" presName="rootnode" presStyleCnt="0">
        <dgm:presLayoutVars>
          <dgm:chMax/>
          <dgm:chPref/>
          <dgm:dir/>
          <dgm:animLvl val="lvl"/>
        </dgm:presLayoutVars>
      </dgm:prSet>
      <dgm:spPr/>
    </dgm:pt>
    <dgm:pt modelId="{79822D2D-859F-4A5A-8548-9DFB074082F7}" type="pres">
      <dgm:prSet presAssocID="{1B641D02-6E5C-493B-B4DB-DE61F53B59C0}" presName="composite" presStyleCnt="0"/>
      <dgm:spPr/>
    </dgm:pt>
    <dgm:pt modelId="{60A53181-8665-4E98-813C-D5B8B7D30441}" type="pres">
      <dgm:prSet presAssocID="{1B641D02-6E5C-493B-B4DB-DE61F53B59C0}" presName="LShape" presStyleLbl="alignNode1" presStyleIdx="0" presStyleCnt="5"/>
      <dgm:spPr/>
    </dgm:pt>
    <dgm:pt modelId="{08A6CAAF-0A64-4632-A404-B265C9E4AAFC}" type="pres">
      <dgm:prSet presAssocID="{1B641D02-6E5C-493B-B4DB-DE61F53B59C0}" presName="ParentText" presStyleLbl="revTx" presStyleIdx="0" presStyleCnt="3">
        <dgm:presLayoutVars>
          <dgm:chMax val="0"/>
          <dgm:chPref val="0"/>
          <dgm:bulletEnabled val="1"/>
        </dgm:presLayoutVars>
      </dgm:prSet>
      <dgm:spPr/>
    </dgm:pt>
    <dgm:pt modelId="{3D6F49F9-D1FC-43B2-9C57-B20FB1D5D4AF}" type="pres">
      <dgm:prSet presAssocID="{1B641D02-6E5C-493B-B4DB-DE61F53B59C0}" presName="Triangle" presStyleLbl="alignNode1" presStyleIdx="1" presStyleCnt="5"/>
      <dgm:spPr/>
    </dgm:pt>
    <dgm:pt modelId="{A014F789-A146-4D7C-8415-D5D489BBA72C}" type="pres">
      <dgm:prSet presAssocID="{69934DEC-29B7-4464-BB6D-72AB4880C556}" presName="sibTrans" presStyleCnt="0"/>
      <dgm:spPr/>
    </dgm:pt>
    <dgm:pt modelId="{AA7E238F-5E82-40E0-A552-0DD670A54519}" type="pres">
      <dgm:prSet presAssocID="{69934DEC-29B7-4464-BB6D-72AB4880C556}" presName="space" presStyleCnt="0"/>
      <dgm:spPr/>
    </dgm:pt>
    <dgm:pt modelId="{E6C8D961-D02B-498C-850E-B4A9A9CC6BDD}" type="pres">
      <dgm:prSet presAssocID="{7F5BA18D-AC1C-452A-AE7F-478543FA1E35}" presName="composite" presStyleCnt="0"/>
      <dgm:spPr/>
    </dgm:pt>
    <dgm:pt modelId="{DDBECB00-D2D7-4917-A707-6484C92B7754}" type="pres">
      <dgm:prSet presAssocID="{7F5BA18D-AC1C-452A-AE7F-478543FA1E35}" presName="LShape" presStyleLbl="alignNode1" presStyleIdx="2" presStyleCnt="5"/>
      <dgm:spPr/>
    </dgm:pt>
    <dgm:pt modelId="{A5EBBDFE-CF9D-43FD-AFC5-445BBD5C51E5}" type="pres">
      <dgm:prSet presAssocID="{7F5BA18D-AC1C-452A-AE7F-478543FA1E35}" presName="ParentText" presStyleLbl="revTx" presStyleIdx="1" presStyleCnt="3">
        <dgm:presLayoutVars>
          <dgm:chMax val="0"/>
          <dgm:chPref val="0"/>
          <dgm:bulletEnabled val="1"/>
        </dgm:presLayoutVars>
      </dgm:prSet>
      <dgm:spPr/>
    </dgm:pt>
    <dgm:pt modelId="{5B2307D6-9B0C-4F52-9D29-71E41B24E673}" type="pres">
      <dgm:prSet presAssocID="{7F5BA18D-AC1C-452A-AE7F-478543FA1E35}" presName="Triangle" presStyleLbl="alignNode1" presStyleIdx="3" presStyleCnt="5"/>
      <dgm:spPr/>
    </dgm:pt>
    <dgm:pt modelId="{7F4E2D6F-C8C3-4A3C-9CB6-14241B3F1B39}" type="pres">
      <dgm:prSet presAssocID="{3229CDB7-4DCA-48E3-9B02-555ADBBCCB46}" presName="sibTrans" presStyleCnt="0"/>
      <dgm:spPr/>
    </dgm:pt>
    <dgm:pt modelId="{E6E5AC8B-D482-4BA6-97A7-9D3768802101}" type="pres">
      <dgm:prSet presAssocID="{3229CDB7-4DCA-48E3-9B02-555ADBBCCB46}" presName="space" presStyleCnt="0"/>
      <dgm:spPr/>
    </dgm:pt>
    <dgm:pt modelId="{289E5A44-4C4F-45B7-A338-343689BEEB98}" type="pres">
      <dgm:prSet presAssocID="{D2852130-0DA5-4434-B47D-CB96BF2E2169}" presName="composite" presStyleCnt="0"/>
      <dgm:spPr/>
    </dgm:pt>
    <dgm:pt modelId="{F25937CA-DE74-4919-934B-75245BE8A761}" type="pres">
      <dgm:prSet presAssocID="{D2852130-0DA5-4434-B47D-CB96BF2E2169}" presName="LShape" presStyleLbl="alignNode1" presStyleIdx="4" presStyleCnt="5"/>
      <dgm:spPr/>
    </dgm:pt>
    <dgm:pt modelId="{6E39EB0F-71AD-488A-9559-4371112EA7D0}" type="pres">
      <dgm:prSet presAssocID="{D2852130-0DA5-4434-B47D-CB96BF2E2169}" presName="ParentText" presStyleLbl="revTx" presStyleIdx="2" presStyleCnt="3">
        <dgm:presLayoutVars>
          <dgm:chMax val="0"/>
          <dgm:chPref val="0"/>
          <dgm:bulletEnabled val="1"/>
        </dgm:presLayoutVars>
      </dgm:prSet>
      <dgm:spPr/>
    </dgm:pt>
  </dgm:ptLst>
  <dgm:cxnLst>
    <dgm:cxn modelId="{4E8ED31A-AE44-4328-BB97-50826A2100F3}" srcId="{4EC7C562-E30B-4044-B085-5C4005C57554}" destId="{1B641D02-6E5C-493B-B4DB-DE61F53B59C0}" srcOrd="0" destOrd="0" parTransId="{C9256754-C9F7-42BE-99BB-8DE7896AF2A5}" sibTransId="{69934DEC-29B7-4464-BB6D-72AB4880C556}"/>
    <dgm:cxn modelId="{4F22C329-52F9-4F87-A15D-6CF00F40485C}" srcId="{4EC7C562-E30B-4044-B085-5C4005C57554}" destId="{D2852130-0DA5-4434-B47D-CB96BF2E2169}" srcOrd="2" destOrd="0" parTransId="{85B47403-8979-44DC-83C4-F6D5FA7FD825}" sibTransId="{12DCA630-22DE-4424-9FD0-2420445F4FC8}"/>
    <dgm:cxn modelId="{D580B036-B361-4ED6-A307-AAE86D7CF540}" type="presOf" srcId="{4EC7C562-E30B-4044-B085-5C4005C57554}" destId="{2951079A-389F-4F87-8B63-6D257017FF9A}" srcOrd="0" destOrd="0" presId="urn:microsoft.com/office/officeart/2009/3/layout/StepUpProcess"/>
    <dgm:cxn modelId="{0DDDA237-1B7C-4306-A3E4-CB8E04F8C7EF}" type="presOf" srcId="{1B641D02-6E5C-493B-B4DB-DE61F53B59C0}" destId="{08A6CAAF-0A64-4632-A404-B265C9E4AAFC}" srcOrd="0" destOrd="0" presId="urn:microsoft.com/office/officeart/2009/3/layout/StepUpProcess"/>
    <dgm:cxn modelId="{40CF1672-A5BC-49A1-B619-F1FCD08B0609}" type="presOf" srcId="{D2852130-0DA5-4434-B47D-CB96BF2E2169}" destId="{6E39EB0F-71AD-488A-9559-4371112EA7D0}" srcOrd="0" destOrd="0" presId="urn:microsoft.com/office/officeart/2009/3/layout/StepUpProcess"/>
    <dgm:cxn modelId="{0AA35FA1-56EE-4206-8B61-111078E8430C}" type="presOf" srcId="{7F5BA18D-AC1C-452A-AE7F-478543FA1E35}" destId="{A5EBBDFE-CF9D-43FD-AFC5-445BBD5C51E5}" srcOrd="0" destOrd="0" presId="urn:microsoft.com/office/officeart/2009/3/layout/StepUpProcess"/>
    <dgm:cxn modelId="{273572CE-28FC-4AEE-B2F4-87AC26C47405}" srcId="{4EC7C562-E30B-4044-B085-5C4005C57554}" destId="{7F5BA18D-AC1C-452A-AE7F-478543FA1E35}" srcOrd="1" destOrd="0" parTransId="{460C11F2-9CD7-49CA-9AAF-2140AB5B7A00}" sibTransId="{3229CDB7-4DCA-48E3-9B02-555ADBBCCB46}"/>
    <dgm:cxn modelId="{E6382492-0E81-4C5C-994B-2FD72DDC4344}" type="presParOf" srcId="{2951079A-389F-4F87-8B63-6D257017FF9A}" destId="{79822D2D-859F-4A5A-8548-9DFB074082F7}" srcOrd="0" destOrd="0" presId="urn:microsoft.com/office/officeart/2009/3/layout/StepUpProcess"/>
    <dgm:cxn modelId="{517DC5BF-D50D-4BCE-9597-16F19E4E1F57}" type="presParOf" srcId="{79822D2D-859F-4A5A-8548-9DFB074082F7}" destId="{60A53181-8665-4E98-813C-D5B8B7D30441}" srcOrd="0" destOrd="0" presId="urn:microsoft.com/office/officeart/2009/3/layout/StepUpProcess"/>
    <dgm:cxn modelId="{E5F270F1-3452-4CCC-AAF5-2250B6AA8508}" type="presParOf" srcId="{79822D2D-859F-4A5A-8548-9DFB074082F7}" destId="{08A6CAAF-0A64-4632-A404-B265C9E4AAFC}" srcOrd="1" destOrd="0" presId="urn:microsoft.com/office/officeart/2009/3/layout/StepUpProcess"/>
    <dgm:cxn modelId="{79731AC0-8767-4188-B9B8-E70A1A37E1C4}" type="presParOf" srcId="{79822D2D-859F-4A5A-8548-9DFB074082F7}" destId="{3D6F49F9-D1FC-43B2-9C57-B20FB1D5D4AF}" srcOrd="2" destOrd="0" presId="urn:microsoft.com/office/officeart/2009/3/layout/StepUpProcess"/>
    <dgm:cxn modelId="{A04D279C-4257-49E6-AAA2-9003DE2A587B}" type="presParOf" srcId="{2951079A-389F-4F87-8B63-6D257017FF9A}" destId="{A014F789-A146-4D7C-8415-D5D489BBA72C}" srcOrd="1" destOrd="0" presId="urn:microsoft.com/office/officeart/2009/3/layout/StepUpProcess"/>
    <dgm:cxn modelId="{90A0F65B-A191-40E3-BC33-342FEF9F7654}" type="presParOf" srcId="{A014F789-A146-4D7C-8415-D5D489BBA72C}" destId="{AA7E238F-5E82-40E0-A552-0DD670A54519}" srcOrd="0" destOrd="0" presId="urn:microsoft.com/office/officeart/2009/3/layout/StepUpProcess"/>
    <dgm:cxn modelId="{E4DA837D-E6D1-48E1-A385-ED949AEB51FC}" type="presParOf" srcId="{2951079A-389F-4F87-8B63-6D257017FF9A}" destId="{E6C8D961-D02B-498C-850E-B4A9A9CC6BDD}" srcOrd="2" destOrd="0" presId="urn:microsoft.com/office/officeart/2009/3/layout/StepUpProcess"/>
    <dgm:cxn modelId="{46FCB6A3-A896-466B-B563-7B0FEA79E7B5}" type="presParOf" srcId="{E6C8D961-D02B-498C-850E-B4A9A9CC6BDD}" destId="{DDBECB00-D2D7-4917-A707-6484C92B7754}" srcOrd="0" destOrd="0" presId="urn:microsoft.com/office/officeart/2009/3/layout/StepUpProcess"/>
    <dgm:cxn modelId="{9BD960B7-6C63-4408-BA95-B12D63BD9432}" type="presParOf" srcId="{E6C8D961-D02B-498C-850E-B4A9A9CC6BDD}" destId="{A5EBBDFE-CF9D-43FD-AFC5-445BBD5C51E5}" srcOrd="1" destOrd="0" presId="urn:microsoft.com/office/officeart/2009/3/layout/StepUpProcess"/>
    <dgm:cxn modelId="{1B3CEEB7-0D94-4273-A8E8-707DB6B4B518}" type="presParOf" srcId="{E6C8D961-D02B-498C-850E-B4A9A9CC6BDD}" destId="{5B2307D6-9B0C-4F52-9D29-71E41B24E673}" srcOrd="2" destOrd="0" presId="urn:microsoft.com/office/officeart/2009/3/layout/StepUpProcess"/>
    <dgm:cxn modelId="{6372EA69-FCC7-4310-9D0B-1C5B5176E2F2}" type="presParOf" srcId="{2951079A-389F-4F87-8B63-6D257017FF9A}" destId="{7F4E2D6F-C8C3-4A3C-9CB6-14241B3F1B39}" srcOrd="3" destOrd="0" presId="urn:microsoft.com/office/officeart/2009/3/layout/StepUpProcess"/>
    <dgm:cxn modelId="{62865B3C-ED24-4391-9E26-540D87D3EA83}" type="presParOf" srcId="{7F4E2D6F-C8C3-4A3C-9CB6-14241B3F1B39}" destId="{E6E5AC8B-D482-4BA6-97A7-9D3768802101}" srcOrd="0" destOrd="0" presId="urn:microsoft.com/office/officeart/2009/3/layout/StepUpProcess"/>
    <dgm:cxn modelId="{047A8B8B-4720-480F-96A7-2BEF47F3656E}" type="presParOf" srcId="{2951079A-389F-4F87-8B63-6D257017FF9A}" destId="{289E5A44-4C4F-45B7-A338-343689BEEB98}" srcOrd="4" destOrd="0" presId="urn:microsoft.com/office/officeart/2009/3/layout/StepUpProcess"/>
    <dgm:cxn modelId="{89F4563E-B326-4BDE-A298-96A7DECC8187}" type="presParOf" srcId="{289E5A44-4C4F-45B7-A338-343689BEEB98}" destId="{F25937CA-DE74-4919-934B-75245BE8A761}" srcOrd="0" destOrd="0" presId="urn:microsoft.com/office/officeart/2009/3/layout/StepUpProcess"/>
    <dgm:cxn modelId="{FE0F908E-0272-490A-AE71-DFDDDCB74C94}" type="presParOf" srcId="{289E5A44-4C4F-45B7-A338-343689BEEB98}" destId="{6E39EB0F-71AD-488A-9559-4371112EA7D0}"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F39711-A2A0-4F39-85DE-AF292C0757EF}"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fi-FI"/>
        </a:p>
      </dgm:t>
    </dgm:pt>
    <dgm:pt modelId="{1DB41212-12E0-4A67-BECD-26DF7AA12320}">
      <dgm:prSet phldrT="[Text]" custT="1"/>
      <dgm:spPr>
        <a:xfrm>
          <a:off x="5018" y="796538"/>
          <a:ext cx="1555672" cy="2071402"/>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ln>
        <a:effectLst/>
      </dgm:spPr>
      <dgm:t>
        <a:bodyPr/>
        <a:lstStyle/>
        <a:p>
          <a:pPr>
            <a:buNone/>
          </a:pPr>
          <a:r>
            <a:rPr lang="fi-FI" sz="1200" b="1">
              <a:solidFill>
                <a:srgbClr val="000000"/>
              </a:solidFill>
              <a:latin typeface="Verdana"/>
              <a:ea typeface="+mn-ea"/>
              <a:cs typeface="+mn-cs"/>
            </a:rPr>
            <a:t>Ystävävälittäjä / ruoka-avun yhteyshenkilö OHTOssa osaston / alueen hälytys-ryhmässä</a:t>
          </a:r>
        </a:p>
      </dgm:t>
    </dgm:pt>
    <dgm:pt modelId="{971A71FC-03D9-426B-8311-0DE87DDC4BBA}" type="parTrans" cxnId="{0C67E103-F00B-43FE-A9F7-2C4C64599913}">
      <dgm:prSet/>
      <dgm:spPr/>
      <dgm:t>
        <a:bodyPr/>
        <a:lstStyle/>
        <a:p>
          <a:endParaRPr lang="fi-FI"/>
        </a:p>
      </dgm:t>
    </dgm:pt>
    <dgm:pt modelId="{A2FC696B-7569-47B7-BA12-85669A1749BC}" type="sibTrans" cxnId="{0C67E103-F00B-43FE-A9F7-2C4C64599913}">
      <dgm:prSet custT="1"/>
      <dgm:spPr>
        <a:xfrm>
          <a:off x="1716257" y="1639336"/>
          <a:ext cx="329802" cy="385806"/>
        </a:xfrm>
        <a:prstGeom prst="rightArrow">
          <a:avLst>
            <a:gd name="adj1" fmla="val 60000"/>
            <a:gd name="adj2" fmla="val 50000"/>
          </a:avLst>
        </a:prstGeom>
        <a:solidFill>
          <a:srgbClr val="CC0000">
            <a:tint val="60000"/>
            <a:hueOff val="0"/>
            <a:satOff val="0"/>
            <a:lumOff val="0"/>
            <a:alphaOff val="0"/>
          </a:srgbClr>
        </a:solidFill>
        <a:ln>
          <a:noFill/>
        </a:ln>
        <a:effectLst/>
      </dgm:spPr>
      <dgm:t>
        <a:bodyPr/>
        <a:lstStyle/>
        <a:p>
          <a:pPr>
            <a:buNone/>
          </a:pPr>
          <a:endParaRPr lang="fi-FI" sz="1000">
            <a:solidFill>
              <a:srgbClr val="FFFFFF"/>
            </a:solidFill>
            <a:latin typeface="Verdana"/>
            <a:ea typeface="+mn-ea"/>
            <a:cs typeface="+mn-cs"/>
          </a:endParaRPr>
        </a:p>
      </dgm:t>
    </dgm:pt>
    <dgm:pt modelId="{895E0259-DC18-49FC-B4C7-E01C048F42F7}">
      <dgm:prSet phldrT="[Text]" custT="1"/>
      <dgm:spPr>
        <a:xfrm>
          <a:off x="2182959" y="797970"/>
          <a:ext cx="1555672" cy="2068537"/>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ln>
        <a:effectLst/>
      </dgm:spPr>
      <dgm:t>
        <a:bodyPr/>
        <a:lstStyle/>
        <a:p>
          <a:pPr>
            <a:buNone/>
          </a:pPr>
          <a:r>
            <a:rPr lang="fi-FI" sz="1200" b="1">
              <a:solidFill>
                <a:srgbClr val="000000"/>
              </a:solidFill>
              <a:latin typeface="Verdana"/>
              <a:ea typeface="+mn-ea"/>
              <a:cs typeface="+mn-cs"/>
            </a:rPr>
            <a:t>Nämä hälytyksen saaneet tulevat paikalle hälytysryhmän kokoon-tumiseen</a:t>
          </a:r>
        </a:p>
      </dgm:t>
    </dgm:pt>
    <dgm:pt modelId="{8DB000CF-01ED-49EF-956E-419AA19745A6}" type="parTrans" cxnId="{17EFA63E-5447-4152-851E-03E90CADC30F}">
      <dgm:prSet/>
      <dgm:spPr/>
      <dgm:t>
        <a:bodyPr/>
        <a:lstStyle/>
        <a:p>
          <a:endParaRPr lang="fi-FI"/>
        </a:p>
      </dgm:t>
    </dgm:pt>
    <dgm:pt modelId="{3C7286FA-B078-42EB-B91F-E3F42D3739F1}" type="sibTrans" cxnId="{17EFA63E-5447-4152-851E-03E90CADC30F}">
      <dgm:prSet custT="1"/>
      <dgm:spPr>
        <a:xfrm>
          <a:off x="3894199" y="1639336"/>
          <a:ext cx="329802" cy="385806"/>
        </a:xfrm>
        <a:prstGeom prst="rightArrow">
          <a:avLst>
            <a:gd name="adj1" fmla="val 60000"/>
            <a:gd name="adj2" fmla="val 50000"/>
          </a:avLst>
        </a:prstGeom>
        <a:solidFill>
          <a:srgbClr val="CC0000">
            <a:tint val="60000"/>
            <a:hueOff val="0"/>
            <a:satOff val="0"/>
            <a:lumOff val="0"/>
            <a:alphaOff val="0"/>
          </a:srgbClr>
        </a:solidFill>
        <a:ln>
          <a:noFill/>
        </a:ln>
        <a:effectLst/>
      </dgm:spPr>
      <dgm:t>
        <a:bodyPr/>
        <a:lstStyle/>
        <a:p>
          <a:pPr>
            <a:buNone/>
          </a:pPr>
          <a:endParaRPr lang="fi-FI" sz="1000">
            <a:solidFill>
              <a:srgbClr val="FFFFFF"/>
            </a:solidFill>
            <a:latin typeface="Verdana"/>
            <a:ea typeface="+mn-ea"/>
            <a:cs typeface="+mn-cs"/>
          </a:endParaRPr>
        </a:p>
      </dgm:t>
    </dgm:pt>
    <dgm:pt modelId="{2B639249-8DF1-4CEE-B7AF-98EF9643DEAC}">
      <dgm:prSet phldrT="[Text]" custT="1"/>
      <dgm:spPr>
        <a:xfrm>
          <a:off x="4360900" y="797964"/>
          <a:ext cx="1555672" cy="2068550"/>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ln>
        <a:effectLst/>
      </dgm:spPr>
      <dgm:t>
        <a:bodyPr/>
        <a:lstStyle/>
        <a:p>
          <a:pPr>
            <a:buNone/>
          </a:pPr>
          <a:r>
            <a:rPr lang="fi-FI" sz="1200" b="1">
              <a:solidFill>
                <a:srgbClr val="000000"/>
              </a:solidFill>
              <a:latin typeface="Verdana"/>
              <a:ea typeface="+mn-ea"/>
              <a:cs typeface="+mn-cs"/>
            </a:rPr>
            <a:t>Hälytysryhmä arvioi, tarvitaanko lisää ystäviä ja/tai ruoka-avun vapaaehtoisia</a:t>
          </a:r>
        </a:p>
      </dgm:t>
    </dgm:pt>
    <dgm:pt modelId="{6354D2BE-09DC-4B70-848C-0018A9EC13F1}" type="parTrans" cxnId="{EF5DE661-AE1C-40B8-9012-D6C9BB04FE37}">
      <dgm:prSet/>
      <dgm:spPr/>
      <dgm:t>
        <a:bodyPr/>
        <a:lstStyle/>
        <a:p>
          <a:endParaRPr lang="fi-FI"/>
        </a:p>
      </dgm:t>
    </dgm:pt>
    <dgm:pt modelId="{5957E0F1-D6E4-499F-967D-64E18D609730}" type="sibTrans" cxnId="{EF5DE661-AE1C-40B8-9012-D6C9BB04FE37}">
      <dgm:prSet custT="1"/>
      <dgm:spPr>
        <a:xfrm>
          <a:off x="6072140" y="1639336"/>
          <a:ext cx="329802" cy="385806"/>
        </a:xfrm>
        <a:prstGeom prst="rightArrow">
          <a:avLst>
            <a:gd name="adj1" fmla="val 60000"/>
            <a:gd name="adj2" fmla="val 50000"/>
          </a:avLst>
        </a:prstGeom>
        <a:solidFill>
          <a:srgbClr val="CC0000">
            <a:tint val="60000"/>
            <a:hueOff val="0"/>
            <a:satOff val="0"/>
            <a:lumOff val="0"/>
            <a:alphaOff val="0"/>
          </a:srgbClr>
        </a:solidFill>
        <a:ln>
          <a:noFill/>
        </a:ln>
        <a:effectLst/>
      </dgm:spPr>
      <dgm:t>
        <a:bodyPr/>
        <a:lstStyle/>
        <a:p>
          <a:pPr>
            <a:buNone/>
          </a:pPr>
          <a:endParaRPr lang="fi-FI" sz="1000">
            <a:solidFill>
              <a:srgbClr val="FFFFFF"/>
            </a:solidFill>
            <a:latin typeface="Verdana"/>
            <a:ea typeface="+mn-ea"/>
            <a:cs typeface="+mn-cs"/>
          </a:endParaRPr>
        </a:p>
      </dgm:t>
    </dgm:pt>
    <dgm:pt modelId="{D0865A62-C4D3-4F19-9BA8-8B9E5CDEE353}">
      <dgm:prSet phldrT="[Text]" custT="1"/>
      <dgm:spPr>
        <a:xfrm>
          <a:off x="6538842" y="797970"/>
          <a:ext cx="1555672" cy="2068537"/>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ln>
        <a:effectLst/>
      </dgm:spPr>
      <dgm:t>
        <a:bodyPr/>
        <a:lstStyle/>
        <a:p>
          <a:pPr>
            <a:buNone/>
          </a:pPr>
          <a:r>
            <a:rPr lang="fi-FI" sz="1200" b="1">
              <a:solidFill>
                <a:srgbClr val="000000"/>
              </a:solidFill>
              <a:latin typeface="Verdana"/>
              <a:ea typeface="+mn-ea"/>
              <a:cs typeface="+mn-cs"/>
            </a:rPr>
            <a:t>Jos tarvitaan, välittäjät tai yhteyshenkilöt hälyttävät tarvittavan määrän toimintaryh-miensä vapaaehtoisia</a:t>
          </a:r>
        </a:p>
      </dgm:t>
    </dgm:pt>
    <dgm:pt modelId="{565EFD4E-3475-4DFC-9727-ED67FA1D7D55}" type="parTrans" cxnId="{F3468D84-33DF-4838-B315-CB72698CCC63}">
      <dgm:prSet/>
      <dgm:spPr/>
      <dgm:t>
        <a:bodyPr/>
        <a:lstStyle/>
        <a:p>
          <a:endParaRPr lang="fi-FI"/>
        </a:p>
      </dgm:t>
    </dgm:pt>
    <dgm:pt modelId="{085837F4-B17C-44C4-B692-3D04B5CCFD0A}" type="sibTrans" cxnId="{F3468D84-33DF-4838-B315-CB72698CCC63}">
      <dgm:prSet custT="1"/>
      <dgm:spPr>
        <a:xfrm rot="662217">
          <a:off x="8248203" y="1854064"/>
          <a:ext cx="338727" cy="385806"/>
        </a:xfrm>
        <a:prstGeom prst="rightArrow">
          <a:avLst>
            <a:gd name="adj1" fmla="val 60000"/>
            <a:gd name="adj2" fmla="val 50000"/>
          </a:avLst>
        </a:prstGeom>
        <a:solidFill>
          <a:srgbClr val="CC0000">
            <a:tint val="60000"/>
            <a:hueOff val="0"/>
            <a:satOff val="0"/>
            <a:lumOff val="0"/>
            <a:alphaOff val="0"/>
          </a:srgbClr>
        </a:solidFill>
        <a:ln>
          <a:noFill/>
        </a:ln>
        <a:effectLst/>
      </dgm:spPr>
      <dgm:t>
        <a:bodyPr/>
        <a:lstStyle/>
        <a:p>
          <a:pPr>
            <a:buNone/>
          </a:pPr>
          <a:endParaRPr lang="fi-FI" sz="1000">
            <a:solidFill>
              <a:srgbClr val="FFFFFF"/>
            </a:solidFill>
            <a:latin typeface="Verdana"/>
            <a:ea typeface="+mn-ea"/>
            <a:cs typeface="+mn-cs"/>
          </a:endParaRPr>
        </a:p>
      </dgm:t>
    </dgm:pt>
    <dgm:pt modelId="{712276E3-250D-48F0-BF2A-BFB3BE2A115E}">
      <dgm:prSet phldrT="[Text]" custT="1"/>
      <dgm:spPr>
        <a:xfrm>
          <a:off x="8721801" y="1572556"/>
          <a:ext cx="1555672" cy="1370936"/>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ln>
        <a:effectLst/>
      </dgm:spPr>
      <dgm:t>
        <a:bodyPr/>
        <a:lstStyle/>
        <a:p>
          <a:pPr>
            <a:buNone/>
          </a:pPr>
          <a:r>
            <a:rPr lang="fi-FI" sz="1200" b="1">
              <a:solidFill>
                <a:srgbClr val="000000"/>
              </a:solidFill>
              <a:latin typeface="Verdana"/>
              <a:ea typeface="+mn-ea"/>
              <a:cs typeface="+mn-cs"/>
            </a:rPr>
            <a:t>Ystävä ja ruoka-avun vapaaehtoiset toimivat eri tehtävissä</a:t>
          </a:r>
        </a:p>
      </dgm:t>
    </dgm:pt>
    <dgm:pt modelId="{9D4663BC-16F4-42FE-8E62-5EF21F9743E1}" type="parTrans" cxnId="{E1970C55-AB08-4565-A7A1-39E927856067}">
      <dgm:prSet/>
      <dgm:spPr/>
      <dgm:t>
        <a:bodyPr/>
        <a:lstStyle/>
        <a:p>
          <a:endParaRPr lang="fi-FI"/>
        </a:p>
      </dgm:t>
    </dgm:pt>
    <dgm:pt modelId="{7892B76A-1D37-4D99-9518-B35062DF2D9B}" type="sibTrans" cxnId="{E1970C55-AB08-4565-A7A1-39E927856067}">
      <dgm:prSet/>
      <dgm:spPr/>
      <dgm:t>
        <a:bodyPr/>
        <a:lstStyle/>
        <a:p>
          <a:endParaRPr lang="fi-FI"/>
        </a:p>
      </dgm:t>
    </dgm:pt>
    <dgm:pt modelId="{1BBB6A7A-DC9E-4156-A7DE-C3AAC6044045}" type="pres">
      <dgm:prSet presAssocID="{D1F39711-A2A0-4F39-85DE-AF292C0757EF}" presName="Name0" presStyleCnt="0">
        <dgm:presLayoutVars>
          <dgm:dir/>
          <dgm:resizeHandles val="exact"/>
        </dgm:presLayoutVars>
      </dgm:prSet>
      <dgm:spPr/>
    </dgm:pt>
    <dgm:pt modelId="{01ABEB51-F62D-4FA0-87B8-B2F86CF65CCC}" type="pres">
      <dgm:prSet presAssocID="{1DB41212-12E0-4A67-BECD-26DF7AA12320}" presName="node" presStyleLbl="node1" presStyleIdx="0" presStyleCnt="5" custScaleY="151094">
        <dgm:presLayoutVars>
          <dgm:bulletEnabled val="1"/>
        </dgm:presLayoutVars>
      </dgm:prSet>
      <dgm:spPr/>
    </dgm:pt>
    <dgm:pt modelId="{F3D28A80-710E-49AA-9F76-AC78DC340B89}" type="pres">
      <dgm:prSet presAssocID="{A2FC696B-7569-47B7-BA12-85669A1749BC}" presName="sibTrans" presStyleLbl="sibTrans2D1" presStyleIdx="0" presStyleCnt="4"/>
      <dgm:spPr/>
    </dgm:pt>
    <dgm:pt modelId="{9342EE26-224C-490D-A7A8-74D66CF5AF71}" type="pres">
      <dgm:prSet presAssocID="{A2FC696B-7569-47B7-BA12-85669A1749BC}" presName="connectorText" presStyleLbl="sibTrans2D1" presStyleIdx="0" presStyleCnt="4"/>
      <dgm:spPr/>
    </dgm:pt>
    <dgm:pt modelId="{32E743EA-B0C3-4014-A8D2-0F689C8B82B1}" type="pres">
      <dgm:prSet presAssocID="{895E0259-DC18-49FC-B4C7-E01C048F42F7}" presName="node" presStyleLbl="node1" presStyleIdx="1" presStyleCnt="5" custScaleY="150885">
        <dgm:presLayoutVars>
          <dgm:bulletEnabled val="1"/>
        </dgm:presLayoutVars>
      </dgm:prSet>
      <dgm:spPr/>
    </dgm:pt>
    <dgm:pt modelId="{8AFE863C-1133-4739-9ED4-AED80EA1C0AD}" type="pres">
      <dgm:prSet presAssocID="{3C7286FA-B078-42EB-B91F-E3F42D3739F1}" presName="sibTrans" presStyleLbl="sibTrans2D1" presStyleIdx="1" presStyleCnt="4"/>
      <dgm:spPr/>
    </dgm:pt>
    <dgm:pt modelId="{2BD2EB45-9965-4C3A-A6B1-C6D263E55750}" type="pres">
      <dgm:prSet presAssocID="{3C7286FA-B078-42EB-B91F-E3F42D3739F1}" presName="connectorText" presStyleLbl="sibTrans2D1" presStyleIdx="1" presStyleCnt="4"/>
      <dgm:spPr/>
    </dgm:pt>
    <dgm:pt modelId="{D1888605-E344-4E2A-89D6-8527E469CEDF}" type="pres">
      <dgm:prSet presAssocID="{2B639249-8DF1-4CEE-B7AF-98EF9643DEAC}" presName="node" presStyleLbl="node1" presStyleIdx="2" presStyleCnt="5" custScaleY="150886">
        <dgm:presLayoutVars>
          <dgm:bulletEnabled val="1"/>
        </dgm:presLayoutVars>
      </dgm:prSet>
      <dgm:spPr/>
    </dgm:pt>
    <dgm:pt modelId="{712736B7-580B-4285-9441-0EBAAAFDBF85}" type="pres">
      <dgm:prSet presAssocID="{5957E0F1-D6E4-499F-967D-64E18D609730}" presName="sibTrans" presStyleLbl="sibTrans2D1" presStyleIdx="2" presStyleCnt="4"/>
      <dgm:spPr/>
    </dgm:pt>
    <dgm:pt modelId="{F6BEDCC3-8412-4D04-BCED-C754DE3197C1}" type="pres">
      <dgm:prSet presAssocID="{5957E0F1-D6E4-499F-967D-64E18D609730}" presName="connectorText" presStyleLbl="sibTrans2D1" presStyleIdx="2" presStyleCnt="4"/>
      <dgm:spPr/>
    </dgm:pt>
    <dgm:pt modelId="{F4810A67-9377-4BD9-98C2-A6D2E841173C}" type="pres">
      <dgm:prSet presAssocID="{D0865A62-C4D3-4F19-9BA8-8B9E5CDEE353}" presName="node" presStyleLbl="node1" presStyleIdx="3" presStyleCnt="5" custScaleY="150885">
        <dgm:presLayoutVars>
          <dgm:bulletEnabled val="1"/>
        </dgm:presLayoutVars>
      </dgm:prSet>
      <dgm:spPr/>
    </dgm:pt>
    <dgm:pt modelId="{8A5A3921-FA4B-44ED-9CD4-418D9B1B921F}" type="pres">
      <dgm:prSet presAssocID="{085837F4-B17C-44C4-B692-3D04B5CCFD0A}" presName="sibTrans" presStyleLbl="sibTrans2D1" presStyleIdx="3" presStyleCnt="4"/>
      <dgm:spPr/>
    </dgm:pt>
    <dgm:pt modelId="{B617A7F5-6BE9-4261-96D9-D60DD414B2B3}" type="pres">
      <dgm:prSet presAssocID="{085837F4-B17C-44C4-B692-3D04B5CCFD0A}" presName="connectorText" presStyleLbl="sibTrans2D1" presStyleIdx="3" presStyleCnt="4"/>
      <dgm:spPr/>
    </dgm:pt>
    <dgm:pt modelId="{CB55D0E7-54BD-4502-8A54-C083AB270235}" type="pres">
      <dgm:prSet presAssocID="{712276E3-250D-48F0-BF2A-BFB3BE2A115E}" presName="node" presStyleLbl="node1" presStyleIdx="4" presStyleCnt="5" custLinFactNeighborX="807" custLinFactNeighborY="31058">
        <dgm:presLayoutVars>
          <dgm:bulletEnabled val="1"/>
        </dgm:presLayoutVars>
      </dgm:prSet>
      <dgm:spPr/>
    </dgm:pt>
  </dgm:ptLst>
  <dgm:cxnLst>
    <dgm:cxn modelId="{0C67E103-F00B-43FE-A9F7-2C4C64599913}" srcId="{D1F39711-A2A0-4F39-85DE-AF292C0757EF}" destId="{1DB41212-12E0-4A67-BECD-26DF7AA12320}" srcOrd="0" destOrd="0" parTransId="{971A71FC-03D9-426B-8311-0DE87DDC4BBA}" sibTransId="{A2FC696B-7569-47B7-BA12-85669A1749BC}"/>
    <dgm:cxn modelId="{D005041C-224D-48B5-A63F-26AF35BC4229}" type="presOf" srcId="{D1F39711-A2A0-4F39-85DE-AF292C0757EF}" destId="{1BBB6A7A-DC9E-4156-A7DE-C3AAC6044045}" srcOrd="0" destOrd="0" presId="urn:microsoft.com/office/officeart/2005/8/layout/process1"/>
    <dgm:cxn modelId="{A2061332-D973-46E5-82E6-A1418CB8730D}" type="presOf" srcId="{895E0259-DC18-49FC-B4C7-E01C048F42F7}" destId="{32E743EA-B0C3-4014-A8D2-0F689C8B82B1}" srcOrd="0" destOrd="0" presId="urn:microsoft.com/office/officeart/2005/8/layout/process1"/>
    <dgm:cxn modelId="{17EFA63E-5447-4152-851E-03E90CADC30F}" srcId="{D1F39711-A2A0-4F39-85DE-AF292C0757EF}" destId="{895E0259-DC18-49FC-B4C7-E01C048F42F7}" srcOrd="1" destOrd="0" parTransId="{8DB000CF-01ED-49EF-956E-419AA19745A6}" sibTransId="{3C7286FA-B078-42EB-B91F-E3F42D3739F1}"/>
    <dgm:cxn modelId="{0B383060-4A54-4554-89AC-7FEFCADE5B08}" type="presOf" srcId="{085837F4-B17C-44C4-B692-3D04B5CCFD0A}" destId="{8A5A3921-FA4B-44ED-9CD4-418D9B1B921F}" srcOrd="0" destOrd="0" presId="urn:microsoft.com/office/officeart/2005/8/layout/process1"/>
    <dgm:cxn modelId="{EF5DE661-AE1C-40B8-9012-D6C9BB04FE37}" srcId="{D1F39711-A2A0-4F39-85DE-AF292C0757EF}" destId="{2B639249-8DF1-4CEE-B7AF-98EF9643DEAC}" srcOrd="2" destOrd="0" parTransId="{6354D2BE-09DC-4B70-848C-0018A9EC13F1}" sibTransId="{5957E0F1-D6E4-499F-967D-64E18D609730}"/>
    <dgm:cxn modelId="{8B7C784F-4AF7-485D-BFA5-53A9BA69406D}" type="presOf" srcId="{712276E3-250D-48F0-BF2A-BFB3BE2A115E}" destId="{CB55D0E7-54BD-4502-8A54-C083AB270235}" srcOrd="0" destOrd="0" presId="urn:microsoft.com/office/officeart/2005/8/layout/process1"/>
    <dgm:cxn modelId="{E2E86553-9E14-43A4-8D20-B58DBB830B4A}" type="presOf" srcId="{085837F4-B17C-44C4-B692-3D04B5CCFD0A}" destId="{B617A7F5-6BE9-4261-96D9-D60DD414B2B3}" srcOrd="1" destOrd="0" presId="urn:microsoft.com/office/officeart/2005/8/layout/process1"/>
    <dgm:cxn modelId="{D0047373-8BB2-4161-B3D3-BA304115EC36}" type="presOf" srcId="{A2FC696B-7569-47B7-BA12-85669A1749BC}" destId="{F3D28A80-710E-49AA-9F76-AC78DC340B89}" srcOrd="0" destOrd="0" presId="urn:microsoft.com/office/officeart/2005/8/layout/process1"/>
    <dgm:cxn modelId="{E1970C55-AB08-4565-A7A1-39E927856067}" srcId="{D1F39711-A2A0-4F39-85DE-AF292C0757EF}" destId="{712276E3-250D-48F0-BF2A-BFB3BE2A115E}" srcOrd="4" destOrd="0" parTransId="{9D4663BC-16F4-42FE-8E62-5EF21F9743E1}" sibTransId="{7892B76A-1D37-4D99-9518-B35062DF2D9B}"/>
    <dgm:cxn modelId="{828D5382-28FD-44B8-9837-88D3BE175916}" type="presOf" srcId="{2B639249-8DF1-4CEE-B7AF-98EF9643DEAC}" destId="{D1888605-E344-4E2A-89D6-8527E469CEDF}" srcOrd="0" destOrd="0" presId="urn:microsoft.com/office/officeart/2005/8/layout/process1"/>
    <dgm:cxn modelId="{F3468D84-33DF-4838-B315-CB72698CCC63}" srcId="{D1F39711-A2A0-4F39-85DE-AF292C0757EF}" destId="{D0865A62-C4D3-4F19-9BA8-8B9E5CDEE353}" srcOrd="3" destOrd="0" parTransId="{565EFD4E-3475-4DFC-9727-ED67FA1D7D55}" sibTransId="{085837F4-B17C-44C4-B692-3D04B5CCFD0A}"/>
    <dgm:cxn modelId="{B666328A-B292-4C4A-BEBE-3B8992BFFEA7}" type="presOf" srcId="{5957E0F1-D6E4-499F-967D-64E18D609730}" destId="{F6BEDCC3-8412-4D04-BCED-C754DE3197C1}" srcOrd="1" destOrd="0" presId="urn:microsoft.com/office/officeart/2005/8/layout/process1"/>
    <dgm:cxn modelId="{423A6AD3-147B-4667-BEEE-8D77BE597212}" type="presOf" srcId="{3C7286FA-B078-42EB-B91F-E3F42D3739F1}" destId="{8AFE863C-1133-4739-9ED4-AED80EA1C0AD}" srcOrd="0" destOrd="0" presId="urn:microsoft.com/office/officeart/2005/8/layout/process1"/>
    <dgm:cxn modelId="{97DD38D4-9356-4FAE-87F0-1D4664611A64}" type="presOf" srcId="{3C7286FA-B078-42EB-B91F-E3F42D3739F1}" destId="{2BD2EB45-9965-4C3A-A6B1-C6D263E55750}" srcOrd="1" destOrd="0" presId="urn:microsoft.com/office/officeart/2005/8/layout/process1"/>
    <dgm:cxn modelId="{58FB26EE-96A8-4ACD-BEE6-0F2DCCBD684D}" type="presOf" srcId="{5957E0F1-D6E4-499F-967D-64E18D609730}" destId="{712736B7-580B-4285-9441-0EBAAAFDBF85}" srcOrd="0" destOrd="0" presId="urn:microsoft.com/office/officeart/2005/8/layout/process1"/>
    <dgm:cxn modelId="{555535F3-EAE8-44B3-86F4-B9EE0B3D2DA1}" type="presOf" srcId="{D0865A62-C4D3-4F19-9BA8-8B9E5CDEE353}" destId="{F4810A67-9377-4BD9-98C2-A6D2E841173C}" srcOrd="0" destOrd="0" presId="urn:microsoft.com/office/officeart/2005/8/layout/process1"/>
    <dgm:cxn modelId="{52666DFC-289B-4AE6-838B-0038E4AB00A2}" type="presOf" srcId="{A2FC696B-7569-47B7-BA12-85669A1749BC}" destId="{9342EE26-224C-490D-A7A8-74D66CF5AF71}" srcOrd="1" destOrd="0" presId="urn:microsoft.com/office/officeart/2005/8/layout/process1"/>
    <dgm:cxn modelId="{AE0513FF-0BA1-4778-95F2-6258B2AFED46}" type="presOf" srcId="{1DB41212-12E0-4A67-BECD-26DF7AA12320}" destId="{01ABEB51-F62D-4FA0-87B8-B2F86CF65CCC}" srcOrd="0" destOrd="0" presId="urn:microsoft.com/office/officeart/2005/8/layout/process1"/>
    <dgm:cxn modelId="{49BC7E27-A4A5-4173-A865-8BB1359342C8}" type="presParOf" srcId="{1BBB6A7A-DC9E-4156-A7DE-C3AAC6044045}" destId="{01ABEB51-F62D-4FA0-87B8-B2F86CF65CCC}" srcOrd="0" destOrd="0" presId="urn:microsoft.com/office/officeart/2005/8/layout/process1"/>
    <dgm:cxn modelId="{B243EB5B-DD66-45ED-B98C-B268EC9DD5EC}" type="presParOf" srcId="{1BBB6A7A-DC9E-4156-A7DE-C3AAC6044045}" destId="{F3D28A80-710E-49AA-9F76-AC78DC340B89}" srcOrd="1" destOrd="0" presId="urn:microsoft.com/office/officeart/2005/8/layout/process1"/>
    <dgm:cxn modelId="{D005CA43-28C7-4DE0-A3ED-0D456FE4FDD2}" type="presParOf" srcId="{F3D28A80-710E-49AA-9F76-AC78DC340B89}" destId="{9342EE26-224C-490D-A7A8-74D66CF5AF71}" srcOrd="0" destOrd="0" presId="urn:microsoft.com/office/officeart/2005/8/layout/process1"/>
    <dgm:cxn modelId="{17197041-7015-40BD-9C8C-7E5B320299DC}" type="presParOf" srcId="{1BBB6A7A-DC9E-4156-A7DE-C3AAC6044045}" destId="{32E743EA-B0C3-4014-A8D2-0F689C8B82B1}" srcOrd="2" destOrd="0" presId="urn:microsoft.com/office/officeart/2005/8/layout/process1"/>
    <dgm:cxn modelId="{8015E24C-6364-4A47-9007-2F68500AB98C}" type="presParOf" srcId="{1BBB6A7A-DC9E-4156-A7DE-C3AAC6044045}" destId="{8AFE863C-1133-4739-9ED4-AED80EA1C0AD}" srcOrd="3" destOrd="0" presId="urn:microsoft.com/office/officeart/2005/8/layout/process1"/>
    <dgm:cxn modelId="{9925770A-B054-463A-A025-1ED3B89350A1}" type="presParOf" srcId="{8AFE863C-1133-4739-9ED4-AED80EA1C0AD}" destId="{2BD2EB45-9965-4C3A-A6B1-C6D263E55750}" srcOrd="0" destOrd="0" presId="urn:microsoft.com/office/officeart/2005/8/layout/process1"/>
    <dgm:cxn modelId="{2141F8F2-A1ED-4EA9-A073-C17FEBFBEC68}" type="presParOf" srcId="{1BBB6A7A-DC9E-4156-A7DE-C3AAC6044045}" destId="{D1888605-E344-4E2A-89D6-8527E469CEDF}" srcOrd="4" destOrd="0" presId="urn:microsoft.com/office/officeart/2005/8/layout/process1"/>
    <dgm:cxn modelId="{5901C41B-11FF-422C-A6FB-6ED456D23AF4}" type="presParOf" srcId="{1BBB6A7A-DC9E-4156-A7DE-C3AAC6044045}" destId="{712736B7-580B-4285-9441-0EBAAAFDBF85}" srcOrd="5" destOrd="0" presId="urn:microsoft.com/office/officeart/2005/8/layout/process1"/>
    <dgm:cxn modelId="{A03B0ED7-3C75-4671-8FD7-C519C7662E76}" type="presParOf" srcId="{712736B7-580B-4285-9441-0EBAAAFDBF85}" destId="{F6BEDCC3-8412-4D04-BCED-C754DE3197C1}" srcOrd="0" destOrd="0" presId="urn:microsoft.com/office/officeart/2005/8/layout/process1"/>
    <dgm:cxn modelId="{D21EADA9-BE0D-485D-8EAC-786A49F55EF8}" type="presParOf" srcId="{1BBB6A7A-DC9E-4156-A7DE-C3AAC6044045}" destId="{F4810A67-9377-4BD9-98C2-A6D2E841173C}" srcOrd="6" destOrd="0" presId="urn:microsoft.com/office/officeart/2005/8/layout/process1"/>
    <dgm:cxn modelId="{0BB5529A-2155-4941-AA29-31B6FF8167D6}" type="presParOf" srcId="{1BBB6A7A-DC9E-4156-A7DE-C3AAC6044045}" destId="{8A5A3921-FA4B-44ED-9CD4-418D9B1B921F}" srcOrd="7" destOrd="0" presId="urn:microsoft.com/office/officeart/2005/8/layout/process1"/>
    <dgm:cxn modelId="{5E7B45C5-EA10-4CCD-BD0E-FF8A1DB60100}" type="presParOf" srcId="{8A5A3921-FA4B-44ED-9CD4-418D9B1B921F}" destId="{B617A7F5-6BE9-4261-96D9-D60DD414B2B3}" srcOrd="0" destOrd="0" presId="urn:microsoft.com/office/officeart/2005/8/layout/process1"/>
    <dgm:cxn modelId="{377B3FF5-EF59-463D-8B82-DD93308EFB1E}" type="presParOf" srcId="{1BBB6A7A-DC9E-4156-A7DE-C3AAC6044045}" destId="{CB55D0E7-54BD-4502-8A54-C083AB270235}" srcOrd="8" destOrd="0" presId="urn:microsoft.com/office/officeart/2005/8/layout/process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53181-8665-4E98-813C-D5B8B7D30441}">
      <dsp:nvSpPr>
        <dsp:cNvPr id="0" name=""/>
        <dsp:cNvSpPr/>
      </dsp:nvSpPr>
      <dsp:spPr>
        <a:xfrm rot="5400000">
          <a:off x="579101" y="1403057"/>
          <a:ext cx="1743827" cy="290168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A6CAAF-0A64-4632-A404-B265C9E4AAFC}">
      <dsp:nvSpPr>
        <dsp:cNvPr id="0" name=""/>
        <dsp:cNvSpPr/>
      </dsp:nvSpPr>
      <dsp:spPr>
        <a:xfrm>
          <a:off x="288012" y="2270037"/>
          <a:ext cx="2619661" cy="2296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fi-FI" sz="2900" kern="1200" dirty="0"/>
            <a:t>Matalan kynnyksen kohtaaminen  </a:t>
          </a:r>
        </a:p>
        <a:p>
          <a:pPr marL="0" lvl="0" indent="0" algn="l" defTabSz="1289050">
            <a:lnSpc>
              <a:spcPct val="90000"/>
            </a:lnSpc>
            <a:spcBef>
              <a:spcPct val="0"/>
            </a:spcBef>
            <a:spcAft>
              <a:spcPct val="35000"/>
            </a:spcAft>
            <a:buNone/>
          </a:pPr>
          <a:r>
            <a:rPr lang="fi-FI" sz="2900" kern="1200" dirty="0"/>
            <a:t>- </a:t>
          </a:r>
          <a:r>
            <a:rPr lang="fi-FI" sz="2400" kern="1200" dirty="0"/>
            <a:t>mm</a:t>
          </a:r>
          <a:r>
            <a:rPr lang="fi-FI" sz="1800" kern="1200" dirty="0"/>
            <a:t>. </a:t>
          </a:r>
          <a:r>
            <a:rPr lang="fi-FI" sz="2400" kern="1200" dirty="0"/>
            <a:t>ystävätoiminnan vapaaehtoiset</a:t>
          </a:r>
          <a:endParaRPr lang="fi-FI" sz="2900" kern="1200" dirty="0"/>
        </a:p>
      </dsp:txBody>
      <dsp:txXfrm>
        <a:off x="288012" y="2270037"/>
        <a:ext cx="2619661" cy="2296287"/>
      </dsp:txXfrm>
    </dsp:sp>
    <dsp:sp modelId="{3D6F49F9-D1FC-43B2-9C57-B20FB1D5D4AF}">
      <dsp:nvSpPr>
        <dsp:cNvPr id="0" name=""/>
        <dsp:cNvSpPr/>
      </dsp:nvSpPr>
      <dsp:spPr>
        <a:xfrm>
          <a:off x="2413398" y="1189432"/>
          <a:ext cx="494275" cy="49427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BECB00-D2D7-4917-A707-6484C92B7754}">
      <dsp:nvSpPr>
        <dsp:cNvPr id="0" name=""/>
        <dsp:cNvSpPr/>
      </dsp:nvSpPr>
      <dsp:spPr>
        <a:xfrm rot="5400000">
          <a:off x="3786078" y="609487"/>
          <a:ext cx="1743827" cy="290168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EBBDFE-CF9D-43FD-AFC5-445BBD5C51E5}">
      <dsp:nvSpPr>
        <dsp:cNvPr id="0" name=""/>
        <dsp:cNvSpPr/>
      </dsp:nvSpPr>
      <dsp:spPr>
        <a:xfrm>
          <a:off x="3494990" y="1476467"/>
          <a:ext cx="2619661" cy="2296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fi-FI" sz="3100" kern="1200"/>
            <a:t>Henkinen tuki</a:t>
          </a:r>
        </a:p>
        <a:p>
          <a:pPr marL="0" lvl="0" indent="0" algn="l" defTabSz="1377950">
            <a:lnSpc>
              <a:spcPct val="90000"/>
            </a:lnSpc>
            <a:spcBef>
              <a:spcPct val="0"/>
            </a:spcBef>
            <a:spcAft>
              <a:spcPct val="35000"/>
            </a:spcAft>
            <a:buNone/>
          </a:pPr>
          <a:r>
            <a:rPr lang="fi-FI" sz="2400" kern="1200"/>
            <a:t>- henkisen tuen vapaaehtoiset</a:t>
          </a:r>
        </a:p>
        <a:p>
          <a:pPr marL="0" lvl="0" indent="0" algn="l" defTabSz="1377950">
            <a:lnSpc>
              <a:spcPct val="90000"/>
            </a:lnSpc>
            <a:spcBef>
              <a:spcPct val="0"/>
            </a:spcBef>
            <a:spcAft>
              <a:spcPct val="35000"/>
            </a:spcAft>
            <a:buNone/>
          </a:pPr>
          <a:r>
            <a:rPr lang="fi-FI" sz="2400" kern="1200"/>
            <a:t>- verkkovapaa-ehtoiset (</a:t>
          </a:r>
          <a:r>
            <a:rPr lang="fi-FI" sz="2400" kern="1200" err="1"/>
            <a:t>SekasinChat</a:t>
          </a:r>
          <a:r>
            <a:rPr lang="fi-FI" sz="2400" kern="1200"/>
            <a:t>, AuttavaChat)</a:t>
          </a:r>
        </a:p>
        <a:p>
          <a:pPr marL="0" lvl="0" indent="0" algn="l" defTabSz="1377950">
            <a:lnSpc>
              <a:spcPct val="90000"/>
            </a:lnSpc>
            <a:spcBef>
              <a:spcPct val="0"/>
            </a:spcBef>
            <a:spcAft>
              <a:spcPct val="35000"/>
            </a:spcAft>
            <a:buNone/>
          </a:pPr>
          <a:r>
            <a:rPr lang="fi-FI" sz="2400" kern="1200"/>
            <a:t>- Auttava puhelin</a:t>
          </a:r>
          <a:endParaRPr lang="fi-FI" sz="3100" kern="1200"/>
        </a:p>
      </dsp:txBody>
      <dsp:txXfrm>
        <a:off x="3494990" y="1476467"/>
        <a:ext cx="2619661" cy="2296287"/>
      </dsp:txXfrm>
    </dsp:sp>
    <dsp:sp modelId="{5B2307D6-9B0C-4F52-9D29-71E41B24E673}">
      <dsp:nvSpPr>
        <dsp:cNvPr id="0" name=""/>
        <dsp:cNvSpPr/>
      </dsp:nvSpPr>
      <dsp:spPr>
        <a:xfrm>
          <a:off x="5620376" y="395862"/>
          <a:ext cx="494275" cy="49427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5937CA-DE74-4919-934B-75245BE8A761}">
      <dsp:nvSpPr>
        <dsp:cNvPr id="0" name=""/>
        <dsp:cNvSpPr/>
      </dsp:nvSpPr>
      <dsp:spPr>
        <a:xfrm rot="5400000">
          <a:off x="6993056" y="-184082"/>
          <a:ext cx="1743827" cy="290168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39EB0F-71AD-488A-9559-4371112EA7D0}">
      <dsp:nvSpPr>
        <dsp:cNvPr id="0" name=""/>
        <dsp:cNvSpPr/>
      </dsp:nvSpPr>
      <dsp:spPr>
        <a:xfrm>
          <a:off x="6701968" y="682898"/>
          <a:ext cx="2619661" cy="2296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fi-FI" sz="2900" kern="1200"/>
            <a:t>Vahva ammattilaistuki </a:t>
          </a:r>
        </a:p>
        <a:p>
          <a:pPr marL="0" lvl="0" indent="0" algn="l" defTabSz="1289050">
            <a:lnSpc>
              <a:spcPct val="90000"/>
            </a:lnSpc>
            <a:spcBef>
              <a:spcPct val="0"/>
            </a:spcBef>
            <a:spcAft>
              <a:spcPct val="35000"/>
            </a:spcAft>
            <a:buNone/>
          </a:pPr>
          <a:r>
            <a:rPr lang="fi-FI" sz="2900" kern="1200"/>
            <a:t>- </a:t>
          </a:r>
          <a:r>
            <a:rPr lang="fi-FI" sz="2400" kern="1200"/>
            <a:t>Psykologien valmiusryhmä</a:t>
          </a:r>
        </a:p>
        <a:p>
          <a:pPr marL="0" lvl="0" indent="0" algn="l" defTabSz="1289050">
            <a:lnSpc>
              <a:spcPct val="90000"/>
            </a:lnSpc>
            <a:spcBef>
              <a:spcPct val="0"/>
            </a:spcBef>
            <a:spcAft>
              <a:spcPct val="35000"/>
            </a:spcAft>
            <a:buNone/>
          </a:pPr>
          <a:r>
            <a:rPr lang="fi-FI" sz="2400" kern="1200"/>
            <a:t>- Nuorten </a:t>
          </a:r>
          <a:r>
            <a:rPr lang="fi-FI" sz="2400" kern="1200" err="1"/>
            <a:t>turvatalot</a:t>
          </a:r>
          <a:endParaRPr lang="fi-FI" sz="2900" kern="1200"/>
        </a:p>
      </dsp:txBody>
      <dsp:txXfrm>
        <a:off x="6701968" y="682898"/>
        <a:ext cx="2619661" cy="22962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BEB51-F62D-4FA0-87B8-B2F86CF65CCC}">
      <dsp:nvSpPr>
        <dsp:cNvPr id="0" name=""/>
        <dsp:cNvSpPr/>
      </dsp:nvSpPr>
      <dsp:spPr>
        <a:xfrm>
          <a:off x="5018" y="546565"/>
          <a:ext cx="1555672" cy="2571348"/>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kern="1200">
              <a:solidFill>
                <a:srgbClr val="000000"/>
              </a:solidFill>
              <a:latin typeface="Verdana"/>
              <a:ea typeface="+mn-ea"/>
              <a:cs typeface="+mn-cs"/>
            </a:rPr>
            <a:t>Ystävävälittäjä / ruoka-avun yhteyshenkilö OHTOssa osaston / alueen hälytys-ryhmässä</a:t>
          </a:r>
        </a:p>
      </dsp:txBody>
      <dsp:txXfrm>
        <a:off x="50582" y="592129"/>
        <a:ext cx="1464544" cy="2480220"/>
      </dsp:txXfrm>
    </dsp:sp>
    <dsp:sp modelId="{F3D28A80-710E-49AA-9F76-AC78DC340B89}">
      <dsp:nvSpPr>
        <dsp:cNvPr id="0" name=""/>
        <dsp:cNvSpPr/>
      </dsp:nvSpPr>
      <dsp:spPr>
        <a:xfrm>
          <a:off x="1716257" y="1639336"/>
          <a:ext cx="329802" cy="385806"/>
        </a:xfrm>
        <a:prstGeom prst="rightArrow">
          <a:avLst>
            <a:gd name="adj1" fmla="val 60000"/>
            <a:gd name="adj2" fmla="val 50000"/>
          </a:avLst>
        </a:prstGeom>
        <a:solidFill>
          <a:srgbClr val="CC00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fi-FI" sz="1000" kern="1200">
            <a:solidFill>
              <a:srgbClr val="FFFFFF"/>
            </a:solidFill>
            <a:latin typeface="Verdana"/>
            <a:ea typeface="+mn-ea"/>
            <a:cs typeface="+mn-cs"/>
          </a:endParaRPr>
        </a:p>
      </dsp:txBody>
      <dsp:txXfrm>
        <a:off x="1716257" y="1716497"/>
        <a:ext cx="230861" cy="231484"/>
      </dsp:txXfrm>
    </dsp:sp>
    <dsp:sp modelId="{32E743EA-B0C3-4014-A8D2-0F689C8B82B1}">
      <dsp:nvSpPr>
        <dsp:cNvPr id="0" name=""/>
        <dsp:cNvSpPr/>
      </dsp:nvSpPr>
      <dsp:spPr>
        <a:xfrm>
          <a:off x="2182959" y="548343"/>
          <a:ext cx="1555672" cy="2567791"/>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kern="1200">
              <a:solidFill>
                <a:srgbClr val="000000"/>
              </a:solidFill>
              <a:latin typeface="Verdana"/>
              <a:ea typeface="+mn-ea"/>
              <a:cs typeface="+mn-cs"/>
            </a:rPr>
            <a:t>Nämä hälytyksen saaneet tulevat paikalle hälytysryhmän kokoon-tumiseen</a:t>
          </a:r>
        </a:p>
      </dsp:txBody>
      <dsp:txXfrm>
        <a:off x="2228523" y="593907"/>
        <a:ext cx="1464544" cy="2476663"/>
      </dsp:txXfrm>
    </dsp:sp>
    <dsp:sp modelId="{8AFE863C-1133-4739-9ED4-AED80EA1C0AD}">
      <dsp:nvSpPr>
        <dsp:cNvPr id="0" name=""/>
        <dsp:cNvSpPr/>
      </dsp:nvSpPr>
      <dsp:spPr>
        <a:xfrm>
          <a:off x="3894199" y="1639336"/>
          <a:ext cx="329802" cy="385806"/>
        </a:xfrm>
        <a:prstGeom prst="rightArrow">
          <a:avLst>
            <a:gd name="adj1" fmla="val 60000"/>
            <a:gd name="adj2" fmla="val 50000"/>
          </a:avLst>
        </a:prstGeom>
        <a:solidFill>
          <a:srgbClr val="CC00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fi-FI" sz="1000" kern="1200">
            <a:solidFill>
              <a:srgbClr val="FFFFFF"/>
            </a:solidFill>
            <a:latin typeface="Verdana"/>
            <a:ea typeface="+mn-ea"/>
            <a:cs typeface="+mn-cs"/>
          </a:endParaRPr>
        </a:p>
      </dsp:txBody>
      <dsp:txXfrm>
        <a:off x="3894199" y="1716497"/>
        <a:ext cx="230861" cy="231484"/>
      </dsp:txXfrm>
    </dsp:sp>
    <dsp:sp modelId="{D1888605-E344-4E2A-89D6-8527E469CEDF}">
      <dsp:nvSpPr>
        <dsp:cNvPr id="0" name=""/>
        <dsp:cNvSpPr/>
      </dsp:nvSpPr>
      <dsp:spPr>
        <a:xfrm>
          <a:off x="4360900" y="548335"/>
          <a:ext cx="1555672" cy="2567808"/>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kern="1200">
              <a:solidFill>
                <a:srgbClr val="000000"/>
              </a:solidFill>
              <a:latin typeface="Verdana"/>
              <a:ea typeface="+mn-ea"/>
              <a:cs typeface="+mn-cs"/>
            </a:rPr>
            <a:t>Hälytysryhmä arvioi, tarvitaanko lisää ystäviä ja/tai ruoka-avun vapaaehtoisia</a:t>
          </a:r>
        </a:p>
      </dsp:txBody>
      <dsp:txXfrm>
        <a:off x="4406464" y="593899"/>
        <a:ext cx="1464544" cy="2476680"/>
      </dsp:txXfrm>
    </dsp:sp>
    <dsp:sp modelId="{712736B7-580B-4285-9441-0EBAAAFDBF85}">
      <dsp:nvSpPr>
        <dsp:cNvPr id="0" name=""/>
        <dsp:cNvSpPr/>
      </dsp:nvSpPr>
      <dsp:spPr>
        <a:xfrm>
          <a:off x="6072140" y="1639336"/>
          <a:ext cx="329802" cy="385806"/>
        </a:xfrm>
        <a:prstGeom prst="rightArrow">
          <a:avLst>
            <a:gd name="adj1" fmla="val 60000"/>
            <a:gd name="adj2" fmla="val 50000"/>
          </a:avLst>
        </a:prstGeom>
        <a:solidFill>
          <a:srgbClr val="CC00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fi-FI" sz="1000" kern="1200">
            <a:solidFill>
              <a:srgbClr val="FFFFFF"/>
            </a:solidFill>
            <a:latin typeface="Verdana"/>
            <a:ea typeface="+mn-ea"/>
            <a:cs typeface="+mn-cs"/>
          </a:endParaRPr>
        </a:p>
      </dsp:txBody>
      <dsp:txXfrm>
        <a:off x="6072140" y="1716497"/>
        <a:ext cx="230861" cy="231484"/>
      </dsp:txXfrm>
    </dsp:sp>
    <dsp:sp modelId="{F4810A67-9377-4BD9-98C2-A6D2E841173C}">
      <dsp:nvSpPr>
        <dsp:cNvPr id="0" name=""/>
        <dsp:cNvSpPr/>
      </dsp:nvSpPr>
      <dsp:spPr>
        <a:xfrm>
          <a:off x="6538842" y="548343"/>
          <a:ext cx="1555672" cy="2567791"/>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kern="1200">
              <a:solidFill>
                <a:srgbClr val="000000"/>
              </a:solidFill>
              <a:latin typeface="Verdana"/>
              <a:ea typeface="+mn-ea"/>
              <a:cs typeface="+mn-cs"/>
            </a:rPr>
            <a:t>Jos tarvitaan, välittäjät tai yhteyshenkilöt hälyttävät tarvittavan määrän toimintaryh-miensä vapaaehtoisia</a:t>
          </a:r>
        </a:p>
      </dsp:txBody>
      <dsp:txXfrm>
        <a:off x="6584406" y="593907"/>
        <a:ext cx="1464544" cy="2476663"/>
      </dsp:txXfrm>
    </dsp:sp>
    <dsp:sp modelId="{8A5A3921-FA4B-44ED-9CD4-418D9B1B921F}">
      <dsp:nvSpPr>
        <dsp:cNvPr id="0" name=""/>
        <dsp:cNvSpPr/>
      </dsp:nvSpPr>
      <dsp:spPr>
        <a:xfrm rot="816651">
          <a:off x="8246532" y="1905890"/>
          <a:ext cx="342068" cy="385806"/>
        </a:xfrm>
        <a:prstGeom prst="rightArrow">
          <a:avLst>
            <a:gd name="adj1" fmla="val 60000"/>
            <a:gd name="adj2" fmla="val 50000"/>
          </a:avLst>
        </a:prstGeom>
        <a:solidFill>
          <a:srgbClr val="CC00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fi-FI" sz="1000" kern="1200">
            <a:solidFill>
              <a:srgbClr val="FFFFFF"/>
            </a:solidFill>
            <a:latin typeface="Verdana"/>
            <a:ea typeface="+mn-ea"/>
            <a:cs typeface="+mn-cs"/>
          </a:endParaRPr>
        </a:p>
      </dsp:txBody>
      <dsp:txXfrm>
        <a:off x="8247973" y="1970976"/>
        <a:ext cx="239448" cy="231484"/>
      </dsp:txXfrm>
    </dsp:sp>
    <dsp:sp modelId="{CB55D0E7-54BD-4502-8A54-C083AB270235}">
      <dsp:nvSpPr>
        <dsp:cNvPr id="0" name=""/>
        <dsp:cNvSpPr/>
      </dsp:nvSpPr>
      <dsp:spPr>
        <a:xfrm>
          <a:off x="8721801" y="1509880"/>
          <a:ext cx="1555672" cy="1701820"/>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kern="1200">
              <a:solidFill>
                <a:srgbClr val="000000"/>
              </a:solidFill>
              <a:latin typeface="Verdana"/>
              <a:ea typeface="+mn-ea"/>
              <a:cs typeface="+mn-cs"/>
            </a:rPr>
            <a:t>Ystävä ja ruoka-avun vapaaehtoiset toimivat eri tehtävissä</a:t>
          </a:r>
        </a:p>
      </dsp:txBody>
      <dsp:txXfrm>
        <a:off x="8767365" y="1555444"/>
        <a:ext cx="1464544" cy="1610692"/>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78F213-0791-354F-9EBC-54522EEC65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a:extLst>
              <a:ext uri="{FF2B5EF4-FFF2-40B4-BE49-F238E27FC236}">
                <a16:creationId xmlns:a16="http://schemas.microsoft.com/office/drawing/2014/main" id="{6C8A9374-0766-D846-9D4F-C831B63327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2D91B1-5D57-824F-B0C8-6E28351B4D19}" type="datetimeFigureOut">
              <a:rPr lang="fi-FI" smtClean="0"/>
              <a:t>22.10.2025</a:t>
            </a:fld>
            <a:endParaRPr lang="fi-FI"/>
          </a:p>
        </p:txBody>
      </p:sp>
      <p:sp>
        <p:nvSpPr>
          <p:cNvPr id="4" name="Footer Placeholder 3">
            <a:extLst>
              <a:ext uri="{FF2B5EF4-FFF2-40B4-BE49-F238E27FC236}">
                <a16:creationId xmlns:a16="http://schemas.microsoft.com/office/drawing/2014/main" id="{58379F4C-535D-424E-9326-520EF69E4F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8CFEF750-F75D-3348-994A-E455E55D1D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BFC3D2-EBD1-9746-A223-86E203D17115}" type="slidenum">
              <a:rPr lang="fi-FI" smtClean="0"/>
              <a:t>‹#›</a:t>
            </a:fld>
            <a:endParaRPr lang="fi-FI"/>
          </a:p>
        </p:txBody>
      </p:sp>
    </p:spTree>
    <p:extLst>
      <p:ext uri="{BB962C8B-B14F-4D97-AF65-F5344CB8AC3E}">
        <p14:creationId xmlns:p14="http://schemas.microsoft.com/office/powerpoint/2010/main" val="2131814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B20987-55EC-E14B-B450-1C677BEC3E21}" type="datetimeFigureOut">
              <a:rPr lang="en-FI" smtClean="0"/>
              <a:t>10/22/2025</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D3DC0E-603D-C74E-B49B-2C68F55CC137}" type="slidenum">
              <a:rPr lang="en-FI" smtClean="0"/>
              <a:t>‹#›</a:t>
            </a:fld>
            <a:endParaRPr lang="en-FI"/>
          </a:p>
        </p:txBody>
      </p:sp>
    </p:spTree>
    <p:extLst>
      <p:ext uri="{BB962C8B-B14F-4D97-AF65-F5344CB8AC3E}">
        <p14:creationId xmlns:p14="http://schemas.microsoft.com/office/powerpoint/2010/main" val="88235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Diojen tavoitteena on </a:t>
            </a:r>
          </a:p>
          <a:p>
            <a:pPr marL="171450" indent="-171450">
              <a:buFontTx/>
              <a:buChar char="-"/>
            </a:pPr>
            <a:r>
              <a:rPr lang="fi-FI" dirty="0"/>
              <a:t>lisätä tietoa Punaisen Ristin auttamisvalmiudesta ystävätoiminnan ja ruoka-avun vapaaehtoisille</a:t>
            </a:r>
          </a:p>
          <a:p>
            <a:pPr marL="171450" indent="-171450">
              <a:buFontTx/>
              <a:buChar char="-"/>
            </a:pPr>
            <a:r>
              <a:rPr lang="fi-FI" dirty="0"/>
              <a:t>Lisätä tietoa ystävätoiminnan ja ruoka-avun vapaaehtoisten roolista osana auttamisvalmiutta heille itselleen sekä valmiuden että muiden toimintamuotojen vapaaehtoisille</a:t>
            </a:r>
          </a:p>
          <a:p>
            <a:pPr marL="171450" indent="-171450">
              <a:buFontTx/>
              <a:buChar char="-"/>
            </a:pPr>
            <a:r>
              <a:rPr lang="fi-FI" dirty="0"/>
              <a:t>Kuvata ystävätoiminnan ja ruoka-avun vapaaehtoisten erityisosaamista valmiuden näkökulmasta</a:t>
            </a:r>
          </a:p>
          <a:p>
            <a:pPr marL="171450" indent="-171450">
              <a:buFontTx/>
              <a:buChar char="-"/>
            </a:pPr>
            <a:r>
              <a:rPr lang="fi-FI" dirty="0"/>
              <a:t>Kuvata konkreettisia tehtäviä, joita ystävätoiminnan ja ruoka-avun vapaaehtoiset voivat tehdä häiriö- ja onnettomuustilanteissa</a:t>
            </a:r>
          </a:p>
          <a:p>
            <a:pPr marL="628650" lvl="1" indent="-171450">
              <a:buFontTx/>
              <a:buChar char="-"/>
            </a:pPr>
            <a:endParaRPr lang="fi-FI" dirty="0"/>
          </a:p>
        </p:txBody>
      </p:sp>
      <p:sp>
        <p:nvSpPr>
          <p:cNvPr id="4" name="Dian numeron paikkamerkki 3"/>
          <p:cNvSpPr>
            <a:spLocks noGrp="1"/>
          </p:cNvSpPr>
          <p:nvPr>
            <p:ph type="sldNum" sz="quarter" idx="5"/>
          </p:nvPr>
        </p:nvSpPr>
        <p:spPr/>
        <p:txBody>
          <a:bodyPr/>
          <a:lstStyle/>
          <a:p>
            <a:fld id="{B7D3DC0E-603D-C74E-B49B-2C68F55CC137}" type="slidenum">
              <a:rPr lang="en-FI" smtClean="0"/>
              <a:t>1</a:t>
            </a:fld>
            <a:endParaRPr lang="en-FI"/>
          </a:p>
        </p:txBody>
      </p:sp>
    </p:spTree>
    <p:extLst>
      <p:ext uri="{BB962C8B-B14F-4D97-AF65-F5344CB8AC3E}">
        <p14:creationId xmlns:p14="http://schemas.microsoft.com/office/powerpoint/2010/main" val="1822759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Ystävätoiminnan vapaaehtoisten antama tuki on osa Psykososiaalista tukea. </a:t>
            </a:r>
          </a:p>
        </p:txBody>
      </p:sp>
      <p:sp>
        <p:nvSpPr>
          <p:cNvPr id="4" name="Dian numeron paikkamerkki 3"/>
          <p:cNvSpPr>
            <a:spLocks noGrp="1"/>
          </p:cNvSpPr>
          <p:nvPr>
            <p:ph type="sldNum" sz="quarter" idx="5"/>
          </p:nvPr>
        </p:nvSpPr>
        <p:spPr/>
        <p:txBody>
          <a:bodyPr/>
          <a:lstStyle/>
          <a:p>
            <a:fld id="{B7D3DC0E-603D-C74E-B49B-2C68F55CC137}" type="slidenum">
              <a:rPr lang="en-FI" smtClean="0"/>
              <a:t>12</a:t>
            </a:fld>
            <a:endParaRPr lang="en-FI"/>
          </a:p>
        </p:txBody>
      </p:sp>
    </p:spTree>
    <p:extLst>
      <p:ext uri="{BB962C8B-B14F-4D97-AF65-F5344CB8AC3E}">
        <p14:creationId xmlns:p14="http://schemas.microsoft.com/office/powerpoint/2010/main" val="2922803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380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Kuva: Joonas Brandt / SPR</a:t>
            </a:r>
          </a:p>
          <a:p>
            <a:endParaRPr lang="fi-FI" dirty="0"/>
          </a:p>
        </p:txBody>
      </p:sp>
      <p:sp>
        <p:nvSpPr>
          <p:cNvPr id="4" name="Dian numeron paikkamerkki 3"/>
          <p:cNvSpPr>
            <a:spLocks noGrp="1"/>
          </p:cNvSpPr>
          <p:nvPr>
            <p:ph type="sldNum" sz="quarter" idx="5"/>
          </p:nvPr>
        </p:nvSpPr>
        <p:spPr/>
        <p:txBody>
          <a:bodyPr/>
          <a:lstStyle/>
          <a:p>
            <a:fld id="{B7D3DC0E-603D-C74E-B49B-2C68F55CC137}" type="slidenum">
              <a:rPr lang="en-FI" smtClean="0"/>
              <a:t>16</a:t>
            </a:fld>
            <a:endParaRPr lang="en-FI"/>
          </a:p>
        </p:txBody>
      </p:sp>
    </p:spTree>
    <p:extLst>
      <p:ext uri="{BB962C8B-B14F-4D97-AF65-F5344CB8AC3E}">
        <p14:creationId xmlns:p14="http://schemas.microsoft.com/office/powerpoint/2010/main" val="547807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7D3DC0E-603D-C74E-B49B-2C68F55CC137}" type="slidenum">
              <a:rPr lang="en-FI" smtClean="0"/>
              <a:t>19</a:t>
            </a:fld>
            <a:endParaRPr lang="en-FI"/>
          </a:p>
        </p:txBody>
      </p:sp>
    </p:spTree>
    <p:extLst>
      <p:ext uri="{BB962C8B-B14F-4D97-AF65-F5344CB8AC3E}">
        <p14:creationId xmlns:p14="http://schemas.microsoft.com/office/powerpoint/2010/main" val="1947431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Kuva: Joonas Brandt / SPR</a:t>
            </a:r>
          </a:p>
          <a:p>
            <a:endParaRPr lang="fi-FI" dirty="0"/>
          </a:p>
        </p:txBody>
      </p:sp>
      <p:sp>
        <p:nvSpPr>
          <p:cNvPr id="4" name="Dian numeron paikkamerkki 3"/>
          <p:cNvSpPr>
            <a:spLocks noGrp="1"/>
          </p:cNvSpPr>
          <p:nvPr>
            <p:ph type="sldNum" sz="quarter" idx="5"/>
          </p:nvPr>
        </p:nvSpPr>
        <p:spPr/>
        <p:txBody>
          <a:bodyPr/>
          <a:lstStyle/>
          <a:p>
            <a:fld id="{B7D3DC0E-603D-C74E-B49B-2C68F55CC137}" type="slidenum">
              <a:rPr lang="en-FI" smtClean="0"/>
              <a:t>21</a:t>
            </a:fld>
            <a:endParaRPr lang="en-FI"/>
          </a:p>
        </p:txBody>
      </p:sp>
    </p:spTree>
    <p:extLst>
      <p:ext uri="{BB962C8B-B14F-4D97-AF65-F5344CB8AC3E}">
        <p14:creationId xmlns:p14="http://schemas.microsoft.com/office/powerpoint/2010/main" val="1918289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ltLang="fi-FI"/>
              <a:t>Malli on jalostettu Kehä-Espoon osastossa käytössä olevan mallin pohjalta.</a:t>
            </a:r>
          </a:p>
          <a:p>
            <a:r>
              <a:rPr lang="fi-FI" b="1"/>
              <a:t>Tavoitteena on saada tämä malli levitettyä osastoihin ja alueille. Valmiusharjoitukseen valmistautuminen tarjoaa hyvä mahdollisuuden mallin levitykseen.</a:t>
            </a:r>
          </a:p>
          <a:p>
            <a:r>
              <a:rPr lang="fi-FI"/>
              <a:t>Kun ystävävälittäjä tai ystävätoiminnan yhteyshenkilö sekä ruoka-avun yhteyshenkilö ovat mukana osaston tai alueen virallisessa hälytysryhmässä, ovat ystävävapaaehtoiset ja ruoka-avun vapaaehtoiset parhaalla mahdollisella tavalla osana valmiutta.</a:t>
            </a:r>
          </a:p>
          <a:p>
            <a:r>
              <a:rPr lang="fi-FI"/>
              <a:t>Kun jotain tapahtuu, hälytyksen kautta tieto tulee suoraan ystävätoiminnan ja ruoka-avun vetäjille. Tämän jälkeen vetäjät saavat tiedon, tarvitaanko näiden ryhmien vapaaehtoisia heti, toisessa aallossa vai tarvitaanko ollenkaan.</a:t>
            </a:r>
          </a:p>
          <a:p>
            <a:r>
              <a:rPr lang="fi-FI"/>
              <a:t>Jos tarvitaan, ystävätoiminnan ja ruoka-avun vetäjät voivat nopeastikin hälyttää mukaan omien ryhmiensä vapaaehtoisia.  Esim. ystävävälittäjä voi ottaa sähköisestä ystävävälitysjärjestelmästä vapaaehtoisten yhteystiedot ja olla yhteydessä heihin.</a:t>
            </a:r>
          </a:p>
          <a:p>
            <a:endParaRPr lang="fi-FI"/>
          </a:p>
          <a:p>
            <a:endParaRPr lang="fi-FI"/>
          </a:p>
          <a:p>
            <a:endParaRPr lang="fi-FI"/>
          </a:p>
        </p:txBody>
      </p:sp>
      <p:sp>
        <p:nvSpPr>
          <p:cNvPr id="4" name="Dian numeron paikkamerkki 3"/>
          <p:cNvSpPr>
            <a:spLocks noGrp="1"/>
          </p:cNvSpPr>
          <p:nvPr>
            <p:ph type="sldNum" sz="quarter" idx="5"/>
          </p:nvPr>
        </p:nvSpPr>
        <p:spPr/>
        <p:txBody>
          <a:bodyPr/>
          <a:lstStyle/>
          <a:p>
            <a:fld id="{B7D3DC0E-603D-C74E-B49B-2C68F55CC137}" type="slidenum">
              <a:rPr lang="en-FI" smtClean="0"/>
              <a:t>25</a:t>
            </a:fld>
            <a:endParaRPr lang="en-FI"/>
          </a:p>
        </p:txBody>
      </p:sp>
    </p:spTree>
    <p:extLst>
      <p:ext uri="{BB962C8B-B14F-4D97-AF65-F5344CB8AC3E}">
        <p14:creationId xmlns:p14="http://schemas.microsoft.com/office/powerpoint/2010/main" val="4281784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7D3DC0E-603D-C74E-B49B-2C68F55CC137}" type="slidenum">
              <a:rPr lang="en-FI" smtClean="0"/>
              <a:t>26</a:t>
            </a:fld>
            <a:endParaRPr lang="en-FI"/>
          </a:p>
        </p:txBody>
      </p:sp>
    </p:spTree>
    <p:extLst>
      <p:ext uri="{BB962C8B-B14F-4D97-AF65-F5344CB8AC3E}">
        <p14:creationId xmlns:p14="http://schemas.microsoft.com/office/powerpoint/2010/main" val="2039838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Kuva: Joonas Brandt / SPR</a:t>
            </a:r>
          </a:p>
          <a:p>
            <a:r>
              <a:rPr lang="fi-FI" dirty="0"/>
              <a:t>Tämä kannustus on tarkoitettu kaikille, jotka ovat halukkaita osallistumaan valmiusharjoituksiin ja auttamistilanteisiin. Kaikkien vapaaehtoisten ei tarvitse tulla mukaan, jos kunto ei salli tai valmius ei kiinnosta. Normaalin arjen vapaaehtoistoiminta on yhtä tärkeää kuin onnettomuuksissa ym. </a:t>
            </a:r>
            <a:r>
              <a:rPr lang="fi-FI" dirty="0" err="1"/>
              <a:t>Avuttaminen</a:t>
            </a:r>
            <a:r>
              <a:rPr lang="fi-FI" dirty="0"/>
              <a:t>.</a:t>
            </a:r>
          </a:p>
        </p:txBody>
      </p:sp>
      <p:sp>
        <p:nvSpPr>
          <p:cNvPr id="4" name="Dian numeron paikkamerkki 3"/>
          <p:cNvSpPr>
            <a:spLocks noGrp="1"/>
          </p:cNvSpPr>
          <p:nvPr>
            <p:ph type="sldNum" sz="quarter" idx="5"/>
          </p:nvPr>
        </p:nvSpPr>
        <p:spPr/>
        <p:txBody>
          <a:bodyPr/>
          <a:lstStyle/>
          <a:p>
            <a:fld id="{B7D3DC0E-603D-C74E-B49B-2C68F55CC137}" type="slidenum">
              <a:rPr lang="en-FI" smtClean="0"/>
              <a:t>29</a:t>
            </a:fld>
            <a:endParaRPr lang="en-FI"/>
          </a:p>
        </p:txBody>
      </p:sp>
    </p:spTree>
    <p:extLst>
      <p:ext uri="{BB962C8B-B14F-4D97-AF65-F5344CB8AC3E}">
        <p14:creationId xmlns:p14="http://schemas.microsoft.com/office/powerpoint/2010/main" val="2194616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Kuva: </a:t>
            </a:r>
            <a:r>
              <a:rPr lang="fi-FI" dirty="0">
                <a:effectLst/>
              </a:rPr>
              <a:t>Joonas Brandt /SPR. Tampereen osaston muonitusryhmä osallistumassa valmiusharjoitukseen.</a:t>
            </a:r>
            <a:endParaRPr lang="fi-FI" dirty="0"/>
          </a:p>
        </p:txBody>
      </p:sp>
      <p:sp>
        <p:nvSpPr>
          <p:cNvPr id="4" name="Dian numeron paikkamerkki 3"/>
          <p:cNvSpPr>
            <a:spLocks noGrp="1"/>
          </p:cNvSpPr>
          <p:nvPr>
            <p:ph type="sldNum" sz="quarter" idx="5"/>
          </p:nvPr>
        </p:nvSpPr>
        <p:spPr/>
        <p:txBody>
          <a:bodyPr/>
          <a:lstStyle/>
          <a:p>
            <a:fld id="{B7D3DC0E-603D-C74E-B49B-2C68F55CC137}" type="slidenum">
              <a:rPr lang="en-FI" smtClean="0"/>
              <a:t>32</a:t>
            </a:fld>
            <a:endParaRPr lang="en-FI"/>
          </a:p>
        </p:txBody>
      </p:sp>
    </p:spTree>
    <p:extLst>
      <p:ext uri="{BB962C8B-B14F-4D97-AF65-F5344CB8AC3E}">
        <p14:creationId xmlns:p14="http://schemas.microsoft.com/office/powerpoint/2010/main" val="2786652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D9D1C9AF-C8A2-E248-9C2D-AAFE8E0C60B5}" type="slidenum">
              <a:rPr lang="fi-FI" smtClean="0"/>
              <a:t>35</a:t>
            </a:fld>
            <a:endParaRPr lang="fi-FI"/>
          </a:p>
        </p:txBody>
      </p:sp>
    </p:spTree>
    <p:extLst>
      <p:ext uri="{BB962C8B-B14F-4D97-AF65-F5344CB8AC3E}">
        <p14:creationId xmlns:p14="http://schemas.microsoft.com/office/powerpoint/2010/main" val="888138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defRPr/>
            </a:pPr>
            <a:r>
              <a:rPr lang="fi-FI" altLang="fi-FI" sz="1000" b="1" dirty="0">
                <a:latin typeface="+mn-lt"/>
              </a:rPr>
              <a:t>Suomen Punaista Ristiä (SPR) koskevan asetuksen (827/2017) mukaisesti SPR:n tarkoituksena (2 §) on:</a:t>
            </a:r>
          </a:p>
          <a:p>
            <a:pPr marL="0" lvl="1">
              <a:defRPr/>
            </a:pPr>
            <a:r>
              <a:rPr lang="fi-FI" altLang="en-US" sz="1000" dirty="0">
                <a:latin typeface="+mn-lt"/>
              </a:rPr>
              <a:t>2 §: </a:t>
            </a:r>
            <a:r>
              <a:rPr lang="fi-FI" altLang="en-US" sz="1000" b="1" dirty="0">
                <a:latin typeface="+mn-lt"/>
              </a:rPr>
              <a:t>JÄRJESTÖN TARKOITUS: </a:t>
            </a:r>
          </a:p>
          <a:p>
            <a:pPr marL="0" lvl="1">
              <a:defRPr/>
            </a:pPr>
            <a:endParaRPr lang="fi-FI" altLang="en-US" sz="1000" b="1" dirty="0">
              <a:latin typeface="+mn-lt"/>
            </a:endParaRPr>
          </a:p>
          <a:p>
            <a:pPr marL="0" lvl="1">
              <a:defRPr/>
            </a:pPr>
            <a:r>
              <a:rPr lang="fi-FI" sz="1000" b="1" dirty="0">
                <a:latin typeface="+mn-lt"/>
              </a:rPr>
              <a:t>Järjestön tarkoituksena on Punaisen Ristin ja Punaisen Puolikuun kansainvälisen liikkeen perusperiaatteiden (Punaisen Ristin perusperiaatteet) mukaisesti: </a:t>
            </a:r>
            <a:br>
              <a:rPr lang="fi-FI" sz="1000" b="1" dirty="0">
                <a:latin typeface="+mn-lt"/>
              </a:rPr>
            </a:br>
            <a:endParaRPr lang="fi-FI" sz="1000" b="1" dirty="0">
              <a:latin typeface="+mn-lt"/>
            </a:endParaRPr>
          </a:p>
          <a:p>
            <a:pPr marL="228600" lvl="1" indent="-228600">
              <a:buFontTx/>
              <a:buAutoNum type="arabicParenR"/>
              <a:defRPr/>
            </a:pPr>
            <a:r>
              <a:rPr lang="fi-FI" sz="1000" dirty="0">
                <a:latin typeface="+mn-lt"/>
              </a:rPr>
              <a:t>kaikissa oloissa </a:t>
            </a:r>
            <a:r>
              <a:rPr lang="fi-FI" sz="1000" b="1" dirty="0">
                <a:latin typeface="+mn-lt"/>
              </a:rPr>
              <a:t>suojella elämää ja terveyttä </a:t>
            </a:r>
            <a:r>
              <a:rPr lang="fi-FI" sz="1000" dirty="0">
                <a:latin typeface="+mn-lt"/>
              </a:rPr>
              <a:t>sekä puolustaa ihmisarvoa ja ihmisoikeuksia; </a:t>
            </a:r>
          </a:p>
          <a:p>
            <a:pPr marL="228600" lvl="1" indent="-228600">
              <a:buFontTx/>
              <a:buAutoNum type="arabicParenR"/>
              <a:defRPr/>
            </a:pPr>
            <a:r>
              <a:rPr lang="fi-FI" sz="1000" dirty="0">
                <a:latin typeface="+mn-lt"/>
              </a:rPr>
              <a:t>edistää kansojen välistä yhteistyötä ja rauhaa; </a:t>
            </a:r>
          </a:p>
          <a:p>
            <a:pPr marL="228600" lvl="1" indent="-228600">
              <a:buFontTx/>
              <a:buAutoNum type="arabicParenR"/>
              <a:defRPr/>
            </a:pPr>
            <a:r>
              <a:rPr lang="fi-FI" sz="1000" b="1" dirty="0">
                <a:latin typeface="+mn-lt"/>
              </a:rPr>
              <a:t>pelastaa ihmishenkiä kotimaassa ja ulkomailla; </a:t>
            </a:r>
          </a:p>
          <a:p>
            <a:pPr marL="228600" lvl="1" indent="-228600">
              <a:buFontTx/>
              <a:buAutoNum type="arabicParenR"/>
              <a:defRPr/>
            </a:pPr>
            <a:r>
              <a:rPr lang="fi-FI" sz="1000" b="1" dirty="0">
                <a:latin typeface="+mn-lt"/>
              </a:rPr>
              <a:t>auttaa kaikkein heikoimmassa asemassa olevia inhimillisten kärsimysten ehkäisemiseksi ja lieventämiseksi; </a:t>
            </a:r>
          </a:p>
          <a:p>
            <a:pPr marL="228600" lvl="1" indent="-228600">
              <a:buFontTx/>
              <a:buAutoNum type="arabicParenR"/>
              <a:defRPr/>
            </a:pPr>
            <a:r>
              <a:rPr lang="fi-FI" sz="1000" dirty="0">
                <a:latin typeface="+mn-lt"/>
              </a:rPr>
              <a:t>tukea ja avustaa maan viranomaisia niin rauhan kuin sodan ja aseellisten selkkausten aikana ihmisten hyvinvoinnin edistämiseksi; </a:t>
            </a:r>
          </a:p>
          <a:p>
            <a:pPr marL="228600" lvl="1" indent="-228600">
              <a:buFontTx/>
              <a:buAutoNum type="arabicParenR"/>
              <a:defRPr/>
            </a:pPr>
            <a:r>
              <a:rPr lang="fi-FI" sz="1000" b="1" dirty="0">
                <a:latin typeface="+mn-lt"/>
              </a:rPr>
              <a:t>edistää kansalaisten keskuudessa yhteisvastuuta ja auttamismieltä; </a:t>
            </a:r>
          </a:p>
          <a:p>
            <a:pPr marL="228600" lvl="1" indent="-228600">
              <a:buFontTx/>
              <a:buAutoNum type="arabicParenR"/>
              <a:defRPr/>
            </a:pPr>
            <a:r>
              <a:rPr lang="fi-FI" sz="1000" b="1" dirty="0">
                <a:latin typeface="+mn-lt"/>
              </a:rPr>
              <a:t>edesauttaa vapaaehtoistoimintaa ihmisten auttamiseksi; </a:t>
            </a:r>
          </a:p>
          <a:p>
            <a:pPr marL="228600" lvl="1" indent="-228600">
              <a:buFontTx/>
              <a:buAutoNum type="arabicParenR"/>
              <a:defRPr/>
            </a:pPr>
            <a:r>
              <a:rPr lang="fi-FI" sz="1000" dirty="0">
                <a:latin typeface="+mn-lt"/>
              </a:rPr>
              <a:t>edistää auttamisvalmiutta; sekä</a:t>
            </a:r>
          </a:p>
          <a:p>
            <a:pPr marL="228600" lvl="1" indent="-228600">
              <a:buFontTx/>
              <a:buAutoNum type="arabicParenR"/>
              <a:defRPr/>
            </a:pPr>
            <a:r>
              <a:rPr lang="fi-FI" sz="1000" dirty="0">
                <a:latin typeface="+mn-lt"/>
              </a:rPr>
              <a:t>lisätä ymmärrystä Punaisen Ristin työtä ja yleisinhimillisiä pyrkimyksiä kohtaan.</a:t>
            </a:r>
            <a:endParaRPr lang="fi-FI" altLang="en-US" sz="1000" b="1" dirty="0">
              <a:latin typeface="+mn-lt"/>
            </a:endParaRPr>
          </a:p>
        </p:txBody>
      </p:sp>
      <p:sp>
        <p:nvSpPr>
          <p:cNvPr id="4" name="Dian numeron paikkamerkki 3"/>
          <p:cNvSpPr>
            <a:spLocks noGrp="1"/>
          </p:cNvSpPr>
          <p:nvPr>
            <p:ph type="sldNum" sz="quarter" idx="5"/>
          </p:nvPr>
        </p:nvSpPr>
        <p:spPr/>
        <p:txBody>
          <a:bodyPr/>
          <a:lstStyle/>
          <a:p>
            <a:fld id="{B7D3DC0E-603D-C74E-B49B-2C68F55CC137}" type="slidenum">
              <a:rPr lang="en-FI" smtClean="0"/>
              <a:t>2</a:t>
            </a:fld>
            <a:endParaRPr lang="en-FI"/>
          </a:p>
        </p:txBody>
      </p:sp>
    </p:spTree>
    <p:extLst>
      <p:ext uri="{BB962C8B-B14F-4D97-AF65-F5344CB8AC3E}">
        <p14:creationId xmlns:p14="http://schemas.microsoft.com/office/powerpoint/2010/main" val="4000975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Kuva. Joonas Brandt SPR</a:t>
            </a:r>
          </a:p>
        </p:txBody>
      </p:sp>
      <p:sp>
        <p:nvSpPr>
          <p:cNvPr id="4" name="Dian numeron paikkamerkki 3"/>
          <p:cNvSpPr>
            <a:spLocks noGrp="1"/>
          </p:cNvSpPr>
          <p:nvPr>
            <p:ph type="sldNum" sz="quarter" idx="5"/>
          </p:nvPr>
        </p:nvSpPr>
        <p:spPr/>
        <p:txBody>
          <a:bodyPr/>
          <a:lstStyle/>
          <a:p>
            <a:fld id="{B7D3DC0E-603D-C74E-B49B-2C68F55CC137}" type="slidenum">
              <a:rPr lang="en-FI" smtClean="0"/>
              <a:t>37</a:t>
            </a:fld>
            <a:endParaRPr lang="en-FI"/>
          </a:p>
        </p:txBody>
      </p:sp>
    </p:spTree>
    <p:extLst>
      <p:ext uri="{BB962C8B-B14F-4D97-AF65-F5344CB8AC3E}">
        <p14:creationId xmlns:p14="http://schemas.microsoft.com/office/powerpoint/2010/main" val="891833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ltLang="en-US" b="1" dirty="0"/>
              <a:t>Punaisessa Ristissä on mahdollisuus olla osa jotain isompaa auttamisen ketjua ja mahdollisuus osallistua silloin kun tarvitaan. Valmiustilanteeseen mukaan lähteminen tapahtuu vapaaehtoisen omasta tahdosta. Tehtäviin on tarjolla lisäkoulutusta.</a:t>
            </a:r>
          </a:p>
          <a:p>
            <a:endParaRPr lang="fi-FI" altLang="en-US" b="1" dirty="0"/>
          </a:p>
          <a:p>
            <a:r>
              <a:rPr lang="fi-FI" altLang="en-US" b="1" dirty="0"/>
              <a:t>SPR:n logistiikkakeskuksessa </a:t>
            </a:r>
            <a:r>
              <a:rPr lang="fi-FI" altLang="en-US" dirty="0"/>
              <a:t>sijaitsee Tampereella. He huolehtivat materiaalihankinnoista, pakkaamisesta ja varastoinnista (esim. vaateapu, kenttäsairaalat yms. tarvikkeet). Lisäksi </a:t>
            </a:r>
            <a:r>
              <a:rPr lang="fi-FI" altLang="en-US" b="1" dirty="0"/>
              <a:t>SPR:n kansainvälisen avun delegaatit</a:t>
            </a:r>
            <a:r>
              <a:rPr lang="fi-FI" altLang="en-US" dirty="0"/>
              <a:t> (toisella nimellä </a:t>
            </a:r>
            <a:r>
              <a:rPr lang="fi-FI" altLang="en-US" b="1" dirty="0"/>
              <a:t>katastrofivalmiuden yksiköt </a:t>
            </a:r>
            <a:r>
              <a:rPr lang="fi-FI" altLang="en-US" dirty="0"/>
              <a:t>n. 900 aktiivista ja koulutettua</a:t>
            </a:r>
            <a:r>
              <a:rPr lang="fi-FI" altLang="en-US" b="1" dirty="0"/>
              <a:t>) ovat tarvittaessa käytettävissä myös kotimaan tilanteissa (esim. 2015 syksyllä delegaatteja oli perustamassa </a:t>
            </a:r>
            <a:r>
              <a:rPr lang="fi-FI" altLang="en-US" b="1" dirty="0" err="1"/>
              <a:t>VOKkeja</a:t>
            </a:r>
            <a:r>
              <a:rPr lang="fi-FI" altLang="en-US" b="1" dirty="0"/>
              <a:t>).</a:t>
            </a:r>
            <a:r>
              <a:rPr lang="fi-FI" altLang="en-US" dirty="0"/>
              <a:t> </a:t>
            </a:r>
            <a:r>
              <a:rPr lang="fi-FI" altLang="en-US" b="1" dirty="0"/>
              <a:t>Terveyspisteitä on noin 70 kpl. </a:t>
            </a:r>
            <a:r>
              <a:rPr lang="fi-FI" altLang="fi-FI" dirty="0"/>
              <a:t>Terveyspisteistä saa neuvontaa terveysasioissa, verenpaineen mittausta ja henkistä tukea.</a:t>
            </a:r>
            <a:r>
              <a:rPr lang="fi-FI" altLang="en-US" dirty="0"/>
              <a:t> Vapaaehtoiset voivat tarvittaessa toimia tukena esim. haavoittuvien ryhmien tunnistaminen, terveysuhat esim. korona). </a:t>
            </a:r>
          </a:p>
          <a:p>
            <a:endParaRPr lang="fi-FI" altLang="en-US" dirty="0"/>
          </a:p>
          <a:p>
            <a:r>
              <a:rPr lang="fi-FI" altLang="en-US" b="1" dirty="0"/>
              <a:t>SPR:llä voi olla paikallistasolla keskeinen rooli eri toimijoiden koolle kutsumisessa ja yhteisöjen tukemisessa onnettomuustilanteissa ja/tai niiden jälkeen.</a:t>
            </a:r>
          </a:p>
          <a:p>
            <a:endParaRPr lang="fi-FI" dirty="0"/>
          </a:p>
          <a:p>
            <a:endParaRPr lang="fi-FI" dirty="0"/>
          </a:p>
        </p:txBody>
      </p:sp>
      <p:sp>
        <p:nvSpPr>
          <p:cNvPr id="4" name="Dian numeron paikkamerkki 3"/>
          <p:cNvSpPr>
            <a:spLocks noGrp="1"/>
          </p:cNvSpPr>
          <p:nvPr>
            <p:ph type="sldNum" sz="quarter" idx="5"/>
          </p:nvPr>
        </p:nvSpPr>
        <p:spPr/>
        <p:txBody>
          <a:bodyPr/>
          <a:lstStyle/>
          <a:p>
            <a:fld id="{B7D3DC0E-603D-C74E-B49B-2C68F55CC137}" type="slidenum">
              <a:rPr lang="en-FI" smtClean="0"/>
              <a:t>3</a:t>
            </a:fld>
            <a:endParaRPr lang="en-FI"/>
          </a:p>
        </p:txBody>
      </p:sp>
    </p:spTree>
    <p:extLst>
      <p:ext uri="{BB962C8B-B14F-4D97-AF65-F5344CB8AC3E}">
        <p14:creationId xmlns:p14="http://schemas.microsoft.com/office/powerpoint/2010/main" val="2444415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Vapaaehtoisia tarvitaan monenlaisiin rooleihin onnettomuus- ja häiriötilanteissa. Tilanteita harjoitellaan jatkuvasti, kuvat harjoituksista.</a:t>
            </a:r>
          </a:p>
        </p:txBody>
      </p:sp>
      <p:sp>
        <p:nvSpPr>
          <p:cNvPr id="4" name="Dian numeron paikkamerkki 3"/>
          <p:cNvSpPr>
            <a:spLocks noGrp="1"/>
          </p:cNvSpPr>
          <p:nvPr>
            <p:ph type="sldNum" sz="quarter" idx="5"/>
          </p:nvPr>
        </p:nvSpPr>
        <p:spPr/>
        <p:txBody>
          <a:bodyPr/>
          <a:lstStyle/>
          <a:p>
            <a:fld id="{B7D3DC0E-603D-C74E-B49B-2C68F55CC137}" type="slidenum">
              <a:rPr lang="en-FI" smtClean="0"/>
              <a:t>5</a:t>
            </a:fld>
            <a:endParaRPr lang="en-FI"/>
          </a:p>
        </p:txBody>
      </p:sp>
    </p:spTree>
    <p:extLst>
      <p:ext uri="{BB962C8B-B14F-4D97-AF65-F5344CB8AC3E}">
        <p14:creationId xmlns:p14="http://schemas.microsoft.com/office/powerpoint/2010/main" val="461332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7D3DC0E-603D-C74E-B49B-2C68F55CC137}" type="slidenum">
              <a:rPr lang="en-FI" smtClean="0"/>
              <a:t>6</a:t>
            </a:fld>
            <a:endParaRPr lang="en-FI"/>
          </a:p>
        </p:txBody>
      </p:sp>
    </p:spTree>
    <p:extLst>
      <p:ext uri="{BB962C8B-B14F-4D97-AF65-F5344CB8AC3E}">
        <p14:creationId xmlns:p14="http://schemas.microsoft.com/office/powerpoint/2010/main" val="3521166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t>Kysymyksiä voi pohtia myös menneiden häiriötilanteiden, kuten koronapandemian näkökulmasta. Jäikö silloin joku ryhmä ilman apua? Mitä olisi voinut tehdä toisin?</a:t>
            </a:r>
          </a:p>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3116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effectLst/>
              </a:rPr>
              <a:t>KUVA: Teemu </a:t>
            </a:r>
            <a:r>
              <a:rPr lang="fi-FI" dirty="0" err="1">
                <a:effectLst/>
              </a:rPr>
              <a:t>Ullgren</a:t>
            </a:r>
            <a:r>
              <a:rPr lang="fi-FI" dirty="0">
                <a:effectLst/>
              </a:rPr>
              <a:t> SPR</a:t>
            </a:r>
            <a:endParaRPr lang="fi-FI" dirty="0"/>
          </a:p>
        </p:txBody>
      </p:sp>
      <p:sp>
        <p:nvSpPr>
          <p:cNvPr id="4" name="Dian numeron paikkamerkki 3"/>
          <p:cNvSpPr>
            <a:spLocks noGrp="1"/>
          </p:cNvSpPr>
          <p:nvPr>
            <p:ph type="sldNum" sz="quarter" idx="5"/>
          </p:nvPr>
        </p:nvSpPr>
        <p:spPr/>
        <p:txBody>
          <a:bodyPr/>
          <a:lstStyle/>
          <a:p>
            <a:fld id="{B7D3DC0E-603D-C74E-B49B-2C68F55CC137}" type="slidenum">
              <a:rPr lang="en-FI" smtClean="0"/>
              <a:t>9</a:t>
            </a:fld>
            <a:endParaRPr lang="en-FI"/>
          </a:p>
        </p:txBody>
      </p:sp>
    </p:spTree>
    <p:extLst>
      <p:ext uri="{BB962C8B-B14F-4D97-AF65-F5344CB8AC3E}">
        <p14:creationId xmlns:p14="http://schemas.microsoft.com/office/powerpoint/2010/main" val="3223436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ltLang="en-US" dirty="0"/>
              <a:t>Vastaanottoyksikön perustamisvaiheessa vapaaehtoiset voivat esimerkiksi koota sänkyjä, auttaa ruuanjakelussa, kahvinkeitossa sekä lajitella lahjoitusvaatteita ja –tavaraa. Ystäviä tarvitaan myös keskusteluavuksi ja juttuseuraksi. Lisäksi esim. kotihoito voi pyytää kesän hellejakson aikana apua ikäihmisten juomahuollossa auttamiseen. </a:t>
            </a:r>
            <a:endParaRPr lang="fi-FI" altLang="fi-FI" dirty="0"/>
          </a:p>
          <a:p>
            <a:endParaRPr lang="fi-FI" altLang="en-US" b="1" dirty="0"/>
          </a:p>
          <a:p>
            <a:r>
              <a:rPr lang="fi-FI" altLang="en-US" b="1" dirty="0"/>
              <a:t>Esimerkki Kainuusta 6.1.2018</a:t>
            </a:r>
            <a:r>
              <a:rPr lang="fi-FI" altLang="en-US" dirty="0"/>
              <a:t>: https://www.punainenristi.fi/uutiset/20180106/punainen-risti-auttaa-sahkokatkoista-karsivia-ihmisia-kainuussa </a:t>
            </a:r>
          </a:p>
          <a:p>
            <a:r>
              <a:rPr lang="fi-FI" altLang="en-US" b="1" dirty="0"/>
              <a:t>Esimerkki korona-ajalta 5.11.2021: </a:t>
            </a:r>
            <a:r>
              <a:rPr lang="fi-FI" altLang="en-US" b="0" dirty="0"/>
              <a:t>https://www.punainenristi.fi/vapaaehtoiseksi/vapaaehtoiseksi-lahteminen-tuntui-luontevalta/</a:t>
            </a:r>
            <a:endParaRPr lang="fi-FI" altLang="en-US" b="1" dirty="0"/>
          </a:p>
          <a:p>
            <a:endParaRPr lang="fi-FI" dirty="0"/>
          </a:p>
        </p:txBody>
      </p:sp>
      <p:sp>
        <p:nvSpPr>
          <p:cNvPr id="4" name="Dian numeron paikkamerkki 3"/>
          <p:cNvSpPr>
            <a:spLocks noGrp="1"/>
          </p:cNvSpPr>
          <p:nvPr>
            <p:ph type="sldNum" sz="quarter" idx="5"/>
          </p:nvPr>
        </p:nvSpPr>
        <p:spPr/>
        <p:txBody>
          <a:bodyPr/>
          <a:lstStyle/>
          <a:p>
            <a:fld id="{B7D3DC0E-603D-C74E-B49B-2C68F55CC137}" type="slidenum">
              <a:rPr lang="en-FI" smtClean="0"/>
              <a:t>10</a:t>
            </a:fld>
            <a:endParaRPr lang="en-FI"/>
          </a:p>
        </p:txBody>
      </p:sp>
    </p:spTree>
    <p:extLst>
      <p:ext uri="{BB962C8B-B14F-4D97-AF65-F5344CB8AC3E}">
        <p14:creationId xmlns:p14="http://schemas.microsoft.com/office/powerpoint/2010/main" val="3848760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Ystävätoiminnalla ja ruoka-avulla on rooli kaikissa vaiheissa: poikkeustilanteisiin tai kriiseihin varautumisessa, itse poikkeustilanteessa ja toipumisvaiheessa.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Varautumisen tavoitteena on nopeuttaa toipumista, jos jotain sattuu. Kun esim. ystävät ovat normaaliarjessa yksinäisyyttä kokevien tukena ja järjestävät yhteisöllisyyttä ja hyvinvointia tukevaa ryhmätoimintaa ja lisäävät esim. ikäihmisten turvallisuuden tunnetta vierailemalla säännöllisesti heidän luonaan, tämän toiminnan kautta ihmisille annettu tuki auttaa heitä selviytymään paremmin poikkeustilanteessa. Heidän </a:t>
            </a:r>
            <a:r>
              <a:rPr lang="fi-FI" dirty="0" err="1"/>
              <a:t>resilenssinsä</a:t>
            </a:r>
            <a:r>
              <a:rPr lang="fi-FI" dirty="0"/>
              <a:t> eli kriisinsietokykynsä on paremmalla tasolla ystävien antaman tuen ansiosta. </a:t>
            </a:r>
            <a:br>
              <a:rPr lang="fi-FI" dirty="0"/>
            </a:br>
            <a:r>
              <a:rPr lang="fi-FI" b="0" dirty="0"/>
              <a:t>Ruoka-avussa vapaaehtoiset kohtaavat haavoittuvassa ja heikommassa asemassa olevia sekä</a:t>
            </a:r>
            <a:r>
              <a:rPr lang="fi-FI" sz="1200" dirty="0"/>
              <a:t> kohtaavat ja tukevat heitä monin tavoin: antamalla aineellista apua eli ruokaa, mutta myös keskusteluapua, tietoa palveluista ja järjestävät osallisuutta lisäävää toimintaa, kuten kohtaamiskahviloita. Tämä tuki auttaa arjessa selviytymisessä ja lisää hyvinvointia sekä edesauttaa itse poikkeustilanteessa, kun kriisinsietokyky on parantunut saadun tuen seurauksena.  </a:t>
            </a:r>
            <a:endParaRPr lang="fi-FI" sz="1200" dirty="0">
              <a:ea typeface="Verdana" panose="020B0604030504040204" pitchFamily="34" charset="0"/>
            </a:endParaRPr>
          </a:p>
          <a:p>
            <a:br>
              <a:rPr lang="fi-FI" dirty="0"/>
            </a:br>
            <a:r>
              <a:rPr lang="fi-FI" dirty="0"/>
              <a:t>Jos jotain tapahtuu, itse tilanteessa ystävät ja ruoka-avun vapaaehtoiset ovat tärkeä osastolle tärkeä vapaaehtoisresurssi. Monissa osastoissa ystävät ovat suurin vapaaehtoisryhmä, joilla on monenlaista osaamista. Korona-aikana ystävien ja ruoka-avun vapaaehtoisten apua tarvittiin paljon, esim. keskusteluapuna eristyksissä oleville, juttuseurana rokotuksissa, ruuan kotiinkuljetuksessa.</a:t>
            </a:r>
            <a:br>
              <a:rPr lang="fi-FI" dirty="0"/>
            </a:br>
            <a:br>
              <a:rPr lang="fi-FI" dirty="0"/>
            </a:br>
            <a:r>
              <a:rPr lang="fi-FI" dirty="0"/>
              <a:t>Kun poikkeustilanne on ohi, ystävätoiminnan ja ruoka-avun vapaaehtoiset ovat tärkeitä </a:t>
            </a:r>
            <a:r>
              <a:rPr lang="fi-FI" dirty="0" err="1"/>
              <a:t>rinnallakulkijoita</a:t>
            </a:r>
            <a:r>
              <a:rPr lang="fi-FI" dirty="0"/>
              <a:t> toipumisessa. </a:t>
            </a:r>
          </a:p>
          <a:p>
            <a:endParaRPr lang="fi-FI" dirty="0"/>
          </a:p>
        </p:txBody>
      </p:sp>
      <p:sp>
        <p:nvSpPr>
          <p:cNvPr id="4" name="Dian numeron paikkamerkki 3"/>
          <p:cNvSpPr>
            <a:spLocks noGrp="1"/>
          </p:cNvSpPr>
          <p:nvPr>
            <p:ph type="sldNum" sz="quarter" idx="5"/>
          </p:nvPr>
        </p:nvSpPr>
        <p:spPr/>
        <p:txBody>
          <a:bodyPr/>
          <a:lstStyle/>
          <a:p>
            <a:fld id="{B7D3DC0E-603D-C74E-B49B-2C68F55CC137}" type="slidenum">
              <a:rPr lang="en-FI" smtClean="0"/>
              <a:t>11</a:t>
            </a:fld>
            <a:endParaRPr lang="en-FI"/>
          </a:p>
        </p:txBody>
      </p:sp>
    </p:spTree>
    <p:extLst>
      <p:ext uri="{BB962C8B-B14F-4D97-AF65-F5344CB8AC3E}">
        <p14:creationId xmlns:p14="http://schemas.microsoft.com/office/powerpoint/2010/main" val="3852458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KANSI">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4DE3F7-DC73-574E-BBEF-067A7B976E7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Click</a:t>
            </a:r>
            <a:r>
              <a:rPr lang="fi-FI"/>
              <a:t> </a:t>
            </a:r>
            <a:r>
              <a:rPr lang="fi-FI" noProof="0"/>
              <a:t>to</a:t>
            </a:r>
            <a:r>
              <a:rPr lang="fi-FI"/>
              <a:t> </a:t>
            </a:r>
            <a:r>
              <a:rPr lang="fi-FI" err="1"/>
              <a:t>edit</a:t>
            </a:r>
            <a:r>
              <a:rPr lang="fi-FI"/>
              <a:t> Master </a:t>
            </a:r>
            <a:r>
              <a:rPr lang="fi-FI" err="1"/>
              <a:t>subtitle</a:t>
            </a:r>
            <a:r>
              <a:rPr lang="fi-FI"/>
              <a:t> </a:t>
            </a:r>
            <a:r>
              <a:rPr lang="fi-FI" err="1"/>
              <a:t>style</a:t>
            </a:r>
            <a:endParaRPr lang="fi-FI"/>
          </a:p>
          <a:p>
            <a:pPr lvl="1"/>
            <a:endParaRPr lang="fi-FI"/>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Tree>
    <p:extLst>
      <p:ext uri="{BB962C8B-B14F-4D97-AF65-F5344CB8AC3E}">
        <p14:creationId xmlns:p14="http://schemas.microsoft.com/office/powerpoint/2010/main" val="3365562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LMIIJAK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fi-FI" noProof="0"/>
              <a:t>Click to edit Master title style</a:t>
            </a:r>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2088036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LMI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2800304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LMIJAKO KÄYTTÖESIMERKK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a:p>
            <a:pPr lvl="1"/>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a:p>
            <a:pPr lvl="1"/>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4068763" y="0"/>
            <a:ext cx="4054475" cy="6858000"/>
          </a:xfrm>
        </p:spPr>
        <p:txBody>
          <a:bodyPr/>
          <a:lstStyle/>
          <a:p>
            <a:endParaRPr lang="fi-FI" noProof="0"/>
          </a:p>
        </p:txBody>
      </p:sp>
    </p:spTree>
    <p:extLst>
      <p:ext uri="{BB962C8B-B14F-4D97-AF65-F5344CB8AC3E}">
        <p14:creationId xmlns:p14="http://schemas.microsoft.com/office/powerpoint/2010/main" val="1047121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LMIJAKO KÄYTTÖESIMERKKI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endParaRPr lang="fi-FI" noProof="0"/>
          </a:p>
        </p:txBody>
      </p:sp>
    </p:spTree>
    <p:extLst>
      <p:ext uri="{BB962C8B-B14F-4D97-AF65-F5344CB8AC3E}">
        <p14:creationId xmlns:p14="http://schemas.microsoft.com/office/powerpoint/2010/main" val="136455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KOLMIJAKO KÄYTTÖESIMERKKI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endParaRPr lang="fi-FI" noProof="0"/>
          </a:p>
        </p:txBody>
      </p:sp>
    </p:spTree>
    <p:extLst>
      <p:ext uri="{BB962C8B-B14F-4D97-AF65-F5344CB8AC3E}">
        <p14:creationId xmlns:p14="http://schemas.microsoft.com/office/powerpoint/2010/main" val="3486949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HTIA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6096000" y="0"/>
            <a:ext cx="609600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5562596"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62701" y="1483775"/>
            <a:ext cx="5562598"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2619668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HTIAJAKO KÄYTTÖESIMERKK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41334" y="0"/>
            <a:ext cx="61373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218104" y="1483775"/>
            <a:ext cx="5562764"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08646" y="-1"/>
            <a:ext cx="6137334" cy="6858000"/>
          </a:xfrm>
        </p:spPr>
        <p:txBody>
          <a:bodyPr/>
          <a:lstStyle/>
          <a:p>
            <a:endParaRPr lang="fi-FI" noProof="0"/>
          </a:p>
        </p:txBody>
      </p:sp>
    </p:spTree>
    <p:extLst>
      <p:ext uri="{BB962C8B-B14F-4D97-AF65-F5344CB8AC3E}">
        <p14:creationId xmlns:p14="http://schemas.microsoft.com/office/powerpoint/2010/main" val="2566575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HTIAJAKO KÄYTTÖESIMERKKI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14104" y="1483776"/>
            <a:ext cx="5562764" cy="3395608"/>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6314104" y="5063883"/>
            <a:ext cx="5562764" cy="790817"/>
          </a:xfrm>
        </p:spPr>
        <p:txBody>
          <a:bodyPr anchor="t"/>
          <a:lstStyle>
            <a:lvl1pPr marL="0" indent="0">
              <a:buNone/>
              <a:defRPr sz="1500" b="1" i="0">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4136204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OKOKUV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B4A7CF-52A9-2744-A095-A908B8D40A6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Picture Placeholder 6">
            <a:extLst>
              <a:ext uri="{FF2B5EF4-FFF2-40B4-BE49-F238E27FC236}">
                <a16:creationId xmlns:a16="http://schemas.microsoft.com/office/drawing/2014/main" id="{64347C94-D7F6-5149-B2B6-878580DA36DA}"/>
              </a:ext>
            </a:extLst>
          </p:cNvPr>
          <p:cNvSpPr>
            <a:spLocks noGrp="1"/>
          </p:cNvSpPr>
          <p:nvPr>
            <p:ph type="pic" sz="quarter" idx="10"/>
          </p:nvPr>
        </p:nvSpPr>
        <p:spPr>
          <a:xfrm>
            <a:off x="0" y="0"/>
            <a:ext cx="12192000" cy="6858000"/>
          </a:xfrm>
        </p:spPr>
        <p:txBody>
          <a:bodyPr/>
          <a:lstStyle/>
          <a:p>
            <a:endParaRPr lang="fi-FI"/>
          </a:p>
        </p:txBody>
      </p:sp>
    </p:spTree>
    <p:extLst>
      <p:ext uri="{BB962C8B-B14F-4D97-AF65-F5344CB8AC3E}">
        <p14:creationId xmlns:p14="http://schemas.microsoft.com/office/powerpoint/2010/main" val="20447547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UVA KUVATEKSTILLÄ">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CC56C-5124-B44F-BB14-8E822851C08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12192000" cy="5919788"/>
          </a:xfrm>
        </p:spPr>
        <p:txBody>
          <a:bodyPr/>
          <a:lstStyle/>
          <a:p>
            <a:endParaRPr lang="fi-FI"/>
          </a:p>
        </p:txBody>
      </p:sp>
    </p:spTree>
    <p:extLst>
      <p:ext uri="{BB962C8B-B14F-4D97-AF65-F5344CB8AC3E}">
        <p14:creationId xmlns:p14="http://schemas.microsoft.com/office/powerpoint/2010/main" val="247119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OMA KUVAVALINTA">
    <p:bg>
      <p:bgPr>
        <a:solidFill>
          <a:schemeClr val="bg1"/>
        </a:solidFill>
        <a:effectLst/>
      </p:bgPr>
    </p:bg>
    <p:spTree>
      <p:nvGrpSpPr>
        <p:cNvPr id="1" name=""/>
        <p:cNvGrpSpPr/>
        <p:nvPr/>
      </p:nvGrpSpPr>
      <p:grpSpPr>
        <a:xfrm>
          <a:off x="0" y="0"/>
          <a:ext cx="0" cy="0"/>
          <a:chOff x="0" y="0"/>
          <a:chExt cx="0" cy="0"/>
        </a:xfrm>
      </p:grpSpPr>
      <p:pic>
        <p:nvPicPr>
          <p:cNvPr id="14" name="Picture 13" descr="A group of people walking on a dirt path&#10;&#10;Description automatically generated with medium confidence">
            <a:extLst>
              <a:ext uri="{FF2B5EF4-FFF2-40B4-BE49-F238E27FC236}">
                <a16:creationId xmlns:a16="http://schemas.microsoft.com/office/drawing/2014/main" id="{BD2846D1-CA6C-3547-B194-4AB11C7E68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8191" cy="6858000"/>
          </a:xfrm>
          <a:prstGeom prst="rect">
            <a:avLst/>
          </a:prstGeom>
        </p:spPr>
      </p:pic>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2896"/>
            <a:ext cx="9144000" cy="2681191"/>
          </a:xfrm>
          <a:prstGeom prst="rect">
            <a:avLst/>
          </a:prstGeom>
        </p:spPr>
        <p:txBody>
          <a:bodyPr anchor="b"/>
          <a:lstStyle>
            <a:lvl1pPr algn="l">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034"/>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err="1"/>
              <a:t>Click</a:t>
            </a:r>
            <a:r>
              <a:rPr lang="fi-FI" noProof="0"/>
              <a:t> to </a:t>
            </a:r>
            <a:r>
              <a:rPr lang="fi-FI" noProof="0" err="1"/>
              <a:t>edit</a:t>
            </a:r>
            <a:r>
              <a:rPr lang="fi-FI" noProof="0"/>
              <a:t> Master </a:t>
            </a:r>
            <a:r>
              <a:rPr lang="fi-FI" noProof="0" err="1"/>
              <a:t>subtitle</a:t>
            </a:r>
            <a:r>
              <a:rPr lang="fi-FI" noProof="0"/>
              <a:t> </a:t>
            </a:r>
            <a:r>
              <a:rPr lang="fi-FI" noProof="0" err="1"/>
              <a:t>style</a:t>
            </a:r>
            <a:endParaRPr lang="fi-FI" noProof="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Tree>
    <p:extLst>
      <p:ext uri="{BB962C8B-B14F-4D97-AF65-F5344CB8AC3E}">
        <p14:creationId xmlns:p14="http://schemas.microsoft.com/office/powerpoint/2010/main" val="3804582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KSI KUVAA KUVATEKSTILL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15B939-FDDC-D043-B727-03F8A4AE38F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5951095" cy="5919788"/>
          </a:xfrm>
        </p:spPr>
        <p:txBody>
          <a:bodyPr/>
          <a:lstStyle/>
          <a:p>
            <a:endParaRPr lang="fi-FI"/>
          </a:p>
        </p:txBody>
      </p:sp>
      <p:sp>
        <p:nvSpPr>
          <p:cNvPr id="7" name="Picture Placeholder 9">
            <a:extLst>
              <a:ext uri="{FF2B5EF4-FFF2-40B4-BE49-F238E27FC236}">
                <a16:creationId xmlns:a16="http://schemas.microsoft.com/office/drawing/2014/main" id="{3688C02F-996C-014B-A63A-A5E9141B60C5}"/>
              </a:ext>
            </a:extLst>
          </p:cNvPr>
          <p:cNvSpPr>
            <a:spLocks noGrp="1"/>
          </p:cNvSpPr>
          <p:nvPr>
            <p:ph type="pic" sz="quarter" idx="15"/>
          </p:nvPr>
        </p:nvSpPr>
        <p:spPr>
          <a:xfrm>
            <a:off x="6086006" y="0"/>
            <a:ext cx="6096000" cy="5919788"/>
          </a:xfrm>
        </p:spPr>
        <p:txBody>
          <a:bodyPr/>
          <a:lstStyle/>
          <a:p>
            <a:endParaRPr lang="fi-FI"/>
          </a:p>
        </p:txBody>
      </p:sp>
    </p:spTree>
    <p:extLst>
      <p:ext uri="{BB962C8B-B14F-4D97-AF65-F5344CB8AC3E}">
        <p14:creationId xmlns:p14="http://schemas.microsoft.com/office/powerpoint/2010/main" val="3877606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INAUS 2">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ACA1C-0C0D-034E-8DD7-F83206FDF18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bg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a:p>
            <a:pPr lvl="1"/>
            <a:endParaRPr lang="en-GB"/>
          </a:p>
        </p:txBody>
      </p:sp>
    </p:spTree>
    <p:extLst>
      <p:ext uri="{BB962C8B-B14F-4D97-AF65-F5344CB8AC3E}">
        <p14:creationId xmlns:p14="http://schemas.microsoft.com/office/powerpoint/2010/main" val="4026410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INAUS BRÄNDIKUVALLA">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C869AD-BD96-C14A-AEB2-942F637BC6E2}"/>
              </a:ext>
            </a:extLst>
          </p:cNvPr>
          <p:cNvSpPr>
            <a:spLocks noGrp="1"/>
          </p:cNvSpPr>
          <p:nvPr>
            <p:ph type="pic" sz="quarter" idx="17"/>
          </p:nvPr>
        </p:nvSpPr>
        <p:spPr>
          <a:xfrm>
            <a:off x="0" y="0"/>
            <a:ext cx="12192000" cy="6858000"/>
          </a:xfrm>
        </p:spPr>
        <p:txBody>
          <a:bodyPr/>
          <a:lstStyle/>
          <a:p>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accent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accent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13007558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ÄLILEHTI OTSIKKO 1">
    <p:bg>
      <p:bgPr>
        <a:solidFill>
          <a:srgbClr val="BEA99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7B409-AC43-514B-A8E4-5299EA481269}"/>
              </a:ext>
            </a:extLst>
          </p:cNvPr>
          <p:cNvSpPr/>
          <p:nvPr userDrawn="1"/>
        </p:nvSpPr>
        <p:spPr>
          <a:xfrm>
            <a:off x="0" y="0"/>
            <a:ext cx="12192000"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Tree>
    <p:extLst>
      <p:ext uri="{BB962C8B-B14F-4D97-AF65-F5344CB8AC3E}">
        <p14:creationId xmlns:p14="http://schemas.microsoft.com/office/powerpoint/2010/main" val="4154890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ÄLILEHTI OTSIKKO 3">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Tree>
    <p:extLst>
      <p:ext uri="{BB962C8B-B14F-4D97-AF65-F5344CB8AC3E}">
        <p14:creationId xmlns:p14="http://schemas.microsoft.com/office/powerpoint/2010/main" val="1288769514"/>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ISTA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2">
            <a:extLst>
              <a:ext uri="{FF2B5EF4-FFF2-40B4-BE49-F238E27FC236}">
                <a16:creationId xmlns:a16="http://schemas.microsoft.com/office/drawing/2014/main" id="{5771F2C8-4C72-9543-8994-0E84699E66F4}"/>
              </a:ext>
            </a:extLst>
          </p:cNvPr>
          <p:cNvSpPr>
            <a:spLocks noGrp="1"/>
          </p:cNvSpPr>
          <p:nvPr>
            <p:ph type="body" idx="11"/>
          </p:nvPr>
        </p:nvSpPr>
        <p:spPr>
          <a:xfrm>
            <a:off x="838199" y="2004918"/>
            <a:ext cx="10515599" cy="3411358"/>
          </a:xfrm>
        </p:spPr>
        <p:txBody>
          <a:bodyPr anchor="t"/>
          <a:lstStyle>
            <a:lvl1pPr marL="0" indent="0">
              <a:spcBef>
                <a:spcPts val="0"/>
              </a:spcBef>
              <a:buNone/>
              <a:defRPr sz="3000" b="1" i="0">
                <a:solidFill>
                  <a:schemeClr val="bg1"/>
                </a:solidFill>
                <a:latin typeface="Arial" panose="020B0604020202020204" pitchFamily="34" charset="0"/>
                <a:cs typeface="Arial" panose="020B0604020202020204" pitchFamily="34" charset="0"/>
              </a:defRPr>
            </a:lvl1pPr>
            <a:lvl2pPr marL="457200" indent="0">
              <a:buNone/>
              <a:defRPr sz="3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2198829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ITTE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tx1"/>
                </a:solidFill>
              </a:defRPr>
            </a:lvl1pPr>
          </a:lstStyle>
          <a:p>
            <a:r>
              <a:rPr lang="fi-FI" noProof="0"/>
              <a:t>Click to edit Master title style</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0" name="Text Placeholder 2">
            <a:extLst>
              <a:ext uri="{FF2B5EF4-FFF2-40B4-BE49-F238E27FC236}">
                <a16:creationId xmlns:a16="http://schemas.microsoft.com/office/drawing/2014/main" id="{139FDE1E-3511-2C4E-BFC7-4C76B43B31DA}"/>
              </a:ext>
            </a:extLst>
          </p:cNvPr>
          <p:cNvSpPr>
            <a:spLocks noGrp="1"/>
          </p:cNvSpPr>
          <p:nvPr>
            <p:ph type="body" idx="11"/>
          </p:nvPr>
        </p:nvSpPr>
        <p:spPr>
          <a:xfrm>
            <a:off x="838199"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1" name="Text Placeholder 2">
            <a:extLst>
              <a:ext uri="{FF2B5EF4-FFF2-40B4-BE49-F238E27FC236}">
                <a16:creationId xmlns:a16="http://schemas.microsoft.com/office/drawing/2014/main" id="{FB674FD2-0BD4-BF49-9017-115079CE1EAB}"/>
              </a:ext>
            </a:extLst>
          </p:cNvPr>
          <p:cNvSpPr>
            <a:spLocks noGrp="1"/>
          </p:cNvSpPr>
          <p:nvPr>
            <p:ph type="body" idx="12"/>
          </p:nvPr>
        </p:nvSpPr>
        <p:spPr>
          <a:xfrm>
            <a:off x="6225745"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2182918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RÄNDILOPET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CB8AE-9890-DE43-B3F1-9FA29E70D77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409482" y="1483776"/>
            <a:ext cx="3467386"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4068792" cy="6858000"/>
          </a:xfrm>
        </p:spPr>
        <p:txBody>
          <a:bodyPr/>
          <a:lstStyle/>
          <a:p>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8409481" y="5063883"/>
            <a:ext cx="3467386"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4092314" y="-1"/>
            <a:ext cx="4068792" cy="6858000"/>
          </a:xfrm>
        </p:spPr>
        <p:txBody>
          <a:bodyPr/>
          <a:lstStyle/>
          <a:p>
            <a:endParaRPr lang="fi-FI" noProof="0"/>
          </a:p>
        </p:txBody>
      </p:sp>
    </p:spTree>
    <p:extLst>
      <p:ext uri="{BB962C8B-B14F-4D97-AF65-F5344CB8AC3E}">
        <p14:creationId xmlns:p14="http://schemas.microsoft.com/office/powerpoint/2010/main" val="29373463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RÄNDILOPETUS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55B871-CB14-7146-97D4-FC529108C6E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779489" y="1483776"/>
            <a:ext cx="4572000"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46874"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79489" y="5063883"/>
            <a:ext cx="4572000"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8123208" y="-1"/>
            <a:ext cx="4068792" cy="6858000"/>
          </a:xfrm>
        </p:spPr>
        <p:txBody>
          <a:bodyPr/>
          <a:lstStyle/>
          <a:p>
            <a:endParaRPr lang="fi-FI" noProof="0"/>
          </a:p>
        </p:txBody>
      </p:sp>
      <p:sp>
        <p:nvSpPr>
          <p:cNvPr id="8" name="Rectangle 7">
            <a:extLst>
              <a:ext uri="{FF2B5EF4-FFF2-40B4-BE49-F238E27FC236}">
                <a16:creationId xmlns:a16="http://schemas.microsoft.com/office/drawing/2014/main" id="{3891C178-6E34-F148-940F-05E15C7B661F}"/>
              </a:ext>
            </a:extLst>
          </p:cNvPr>
          <p:cNvSpPr/>
          <p:nvPr userDrawn="1"/>
        </p:nvSpPr>
        <p:spPr>
          <a:xfrm>
            <a:off x="6094538" y="0"/>
            <a:ext cx="20286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9D2F3DEC-9E8C-FE4C-B57C-8D3E6F47D213}"/>
              </a:ext>
            </a:extLst>
          </p:cNvPr>
          <p:cNvSpPr/>
          <p:nvPr userDrawn="1"/>
        </p:nvSpPr>
        <p:spPr>
          <a:xfrm>
            <a:off x="8128935" y="0"/>
            <a:ext cx="2028669" cy="6858000"/>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Tree>
    <p:extLst>
      <p:ext uri="{BB962C8B-B14F-4D97-AF65-F5344CB8AC3E}">
        <p14:creationId xmlns:p14="http://schemas.microsoft.com/office/powerpoint/2010/main" val="38686581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KAKANSI">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147-9687-9344-8C8D-BD2F363645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0" name="Text Placeholder 2">
            <a:extLst>
              <a:ext uri="{FF2B5EF4-FFF2-40B4-BE49-F238E27FC236}">
                <a16:creationId xmlns:a16="http://schemas.microsoft.com/office/drawing/2014/main" id="{02B85F9E-919D-2A4C-BFCD-A5FBB3C69DD3}"/>
              </a:ext>
            </a:extLst>
          </p:cNvPr>
          <p:cNvSpPr>
            <a:spLocks noGrp="1"/>
          </p:cNvSpPr>
          <p:nvPr>
            <p:ph type="body" idx="16"/>
          </p:nvPr>
        </p:nvSpPr>
        <p:spPr>
          <a:xfrm>
            <a:off x="3326065"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1" name="Text Placeholder 2">
            <a:extLst>
              <a:ext uri="{FF2B5EF4-FFF2-40B4-BE49-F238E27FC236}">
                <a16:creationId xmlns:a16="http://schemas.microsoft.com/office/drawing/2014/main" id="{144D3AE2-5E57-E440-BDFF-C77D11465E32}"/>
              </a:ext>
            </a:extLst>
          </p:cNvPr>
          <p:cNvSpPr>
            <a:spLocks noGrp="1"/>
          </p:cNvSpPr>
          <p:nvPr>
            <p:ph type="body" idx="17"/>
          </p:nvPr>
        </p:nvSpPr>
        <p:spPr>
          <a:xfrm>
            <a:off x="6279127"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2" name="Text Placeholder 2">
            <a:extLst>
              <a:ext uri="{FF2B5EF4-FFF2-40B4-BE49-F238E27FC236}">
                <a16:creationId xmlns:a16="http://schemas.microsoft.com/office/drawing/2014/main" id="{E177CB89-4E83-6D49-8E76-46F59C95AD76}"/>
              </a:ext>
            </a:extLst>
          </p:cNvPr>
          <p:cNvSpPr>
            <a:spLocks noGrp="1"/>
          </p:cNvSpPr>
          <p:nvPr>
            <p:ph type="body" idx="18"/>
          </p:nvPr>
        </p:nvSpPr>
        <p:spPr>
          <a:xfrm>
            <a:off x="9232189"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Tree>
    <p:extLst>
      <p:ext uri="{BB962C8B-B14F-4D97-AF65-F5344CB8AC3E}">
        <p14:creationId xmlns:p14="http://schemas.microsoft.com/office/powerpoint/2010/main" val="955660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ISÄLTÖ">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CAAC1F-E6E6-C340-9D7F-D43AF5309976}"/>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125CB073-26A7-F544-9A4D-31072FFBA15E}"/>
              </a:ext>
            </a:extLst>
          </p:cNvPr>
          <p:cNvSpPr>
            <a:spLocks noGrp="1"/>
          </p:cNvSpPr>
          <p:nvPr>
            <p:ph type="title"/>
          </p:nvPr>
        </p:nvSpPr>
        <p:spPr>
          <a:xfrm>
            <a:off x="838200" y="1202631"/>
            <a:ext cx="10515600" cy="1325563"/>
          </a:xfrm>
          <a:prstGeom prst="rect">
            <a:avLst/>
          </a:prstGeom>
        </p:spPr>
        <p:txBody>
          <a:bodyPr/>
          <a:lstStyle>
            <a:lvl1pPr>
              <a:defRPr sz="28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3" name="Content Placeholder 2">
            <a:extLst>
              <a:ext uri="{FF2B5EF4-FFF2-40B4-BE49-F238E27FC236}">
                <a16:creationId xmlns:a16="http://schemas.microsoft.com/office/drawing/2014/main" id="{2F78DF1F-C7B8-5B46-B3C4-EC48EEFA1EC6}"/>
              </a:ext>
            </a:extLst>
          </p:cNvPr>
          <p:cNvSpPr>
            <a:spLocks noGrp="1"/>
          </p:cNvSpPr>
          <p:nvPr>
            <p:ph idx="1"/>
          </p:nvPr>
        </p:nvSpPr>
        <p:spPr>
          <a:xfrm>
            <a:off x="838200" y="2707581"/>
            <a:ext cx="10515600" cy="2875824"/>
          </a:xfrm>
        </p:spPr>
        <p:txBody>
          <a:bodyPr/>
          <a:lstStyle>
            <a:lvl1pPr>
              <a:buFont typeface="+mj-lt"/>
              <a:buAutoNum type="arabicPeriod"/>
              <a:defRPr>
                <a:solidFill>
                  <a:schemeClr val="bg1"/>
                </a:solidFill>
              </a:defRPr>
            </a:lvl1pPr>
            <a:lvl2pPr>
              <a:buFont typeface="+mj-lt"/>
              <a:buAutoNum type="arabicPeriod"/>
              <a:defRPr>
                <a:solidFill>
                  <a:schemeClr val="bg1"/>
                </a:solidFill>
              </a:defRPr>
            </a:lvl2pPr>
            <a:lvl3pPr>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Tree>
    <p:extLst>
      <p:ext uri="{BB962C8B-B14F-4D97-AF65-F5344CB8AC3E}">
        <p14:creationId xmlns:p14="http://schemas.microsoft.com/office/powerpoint/2010/main" val="20152535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KAHTIAJAKO BULLET LISTA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1596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3953435" cy="6858000"/>
          </a:xfrm>
        </p:spPr>
        <p:txBody>
          <a:bodyPr/>
          <a:lstStyle/>
          <a:p>
            <a:r>
              <a:rPr lang="en-GB" noProof="0"/>
              <a:t>Click icon to add picture</a:t>
            </a:r>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4516007" y="795899"/>
            <a:ext cx="7114112"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4517594" y="2115110"/>
            <a:ext cx="7114112" cy="3534125"/>
          </a:xfrm>
        </p:spPr>
        <p:txBody>
          <a:bodyPr/>
          <a:lstStyle>
            <a:lvl1pPr>
              <a:defRPr sz="2400"/>
            </a:lvl1pPr>
            <a:lvl2pPr>
              <a:defRPr sz="2000"/>
            </a:lvl2pPr>
            <a:lvl3pPr>
              <a:defRPr sz="19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Tree>
    <p:extLst>
      <p:ext uri="{BB962C8B-B14F-4D97-AF65-F5344CB8AC3E}">
        <p14:creationId xmlns:p14="http://schemas.microsoft.com/office/powerpoint/2010/main" val="21806828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KANSI">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4DE3F7-DC73-574E-BBEF-067A7B976E7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err="1"/>
              <a:t>Click</a:t>
            </a:r>
            <a:r>
              <a:rPr lang="fi-FI" noProof="0"/>
              <a:t> to </a:t>
            </a:r>
            <a:r>
              <a:rPr lang="fi-FI" noProof="0" err="1"/>
              <a:t>edit</a:t>
            </a:r>
            <a:r>
              <a:rPr lang="fi-FI" noProof="0"/>
              <a:t> Master </a:t>
            </a:r>
            <a:r>
              <a:rPr lang="fi-FI" noProof="0" err="1"/>
              <a:t>subtitle</a:t>
            </a:r>
            <a:r>
              <a:rPr lang="fi-FI" noProof="0"/>
              <a:t> </a:t>
            </a:r>
            <a:r>
              <a:rPr lang="fi-FI" noProof="0" err="1"/>
              <a:t>style</a:t>
            </a:r>
            <a:endParaRPr lang="fi-FI" noProof="0"/>
          </a:p>
          <a:p>
            <a:pPr lvl="1"/>
            <a:endParaRPr lang="fi-FI" noProof="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Tree>
    <p:extLst>
      <p:ext uri="{BB962C8B-B14F-4D97-AF65-F5344CB8AC3E}">
        <p14:creationId xmlns:p14="http://schemas.microsoft.com/office/powerpoint/2010/main" val="12892639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ANSI OMA KUVAVALINT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7" name="Title 1">
            <a:extLst>
              <a:ext uri="{FF2B5EF4-FFF2-40B4-BE49-F238E27FC236}">
                <a16:creationId xmlns:a16="http://schemas.microsoft.com/office/drawing/2014/main" id="{DC6D6EFD-CA23-ED3F-2613-7D17BDA51009}"/>
              </a:ext>
            </a:extLst>
          </p:cNvPr>
          <p:cNvSpPr>
            <a:spLocks noGrp="1"/>
          </p:cNvSpPr>
          <p:nvPr>
            <p:ph type="ctrTitle"/>
          </p:nvPr>
        </p:nvSpPr>
        <p:spPr>
          <a:xfrm>
            <a:off x="187759" y="1314065"/>
            <a:ext cx="10180320" cy="2681191"/>
          </a:xfrm>
          <a:prstGeom prst="rect">
            <a:avLst/>
          </a:prstGeom>
        </p:spPr>
        <p:txBody>
          <a:bodyPr anchor="b"/>
          <a:lstStyle>
            <a:lvl1pPr algn="l">
              <a:defRPr sz="6600">
                <a:solidFill>
                  <a:schemeClr val="tx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18" name="Subtitle 2">
            <a:extLst>
              <a:ext uri="{FF2B5EF4-FFF2-40B4-BE49-F238E27FC236}">
                <a16:creationId xmlns:a16="http://schemas.microsoft.com/office/drawing/2014/main" id="{41D5C1B7-F23F-FCAF-9CB6-47CA1E3BE5AB}"/>
              </a:ext>
            </a:extLst>
          </p:cNvPr>
          <p:cNvSpPr>
            <a:spLocks noGrp="1"/>
          </p:cNvSpPr>
          <p:nvPr>
            <p:ph type="subTitle" idx="1"/>
          </p:nvPr>
        </p:nvSpPr>
        <p:spPr>
          <a:xfrm>
            <a:off x="487680" y="4363468"/>
            <a:ext cx="9144000" cy="728421"/>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Click</a:t>
            </a:r>
            <a:r>
              <a:rPr lang="fi-FI"/>
              <a:t> </a:t>
            </a:r>
            <a:r>
              <a:rPr lang="fi-FI" noProof="0"/>
              <a:t>to</a:t>
            </a:r>
            <a:r>
              <a:rPr lang="fi-FI"/>
              <a:t> </a:t>
            </a:r>
            <a:r>
              <a:rPr lang="fi-FI" err="1"/>
              <a:t>edit</a:t>
            </a:r>
            <a:r>
              <a:rPr lang="fi-FI"/>
              <a:t> Master </a:t>
            </a:r>
            <a:r>
              <a:rPr lang="fi-FI" err="1"/>
              <a:t>subtitle</a:t>
            </a:r>
            <a:r>
              <a:rPr lang="fi-FI"/>
              <a:t> </a:t>
            </a:r>
            <a:r>
              <a:rPr lang="fi-FI" err="1"/>
              <a:t>style</a:t>
            </a:r>
            <a:endParaRPr lang="fi-FI"/>
          </a:p>
          <a:p>
            <a:pPr lvl="1"/>
            <a:endParaRPr lang="fi-FI"/>
          </a:p>
        </p:txBody>
      </p:sp>
      <p:pic>
        <p:nvPicPr>
          <p:cNvPr id="3" name="Kuva 2" descr="Kuva, joka sisältää kohteen vaate, jalkineet, Ihmisen kasvot, henkilö&#10;&#10;Kuvaus luotu automaattisesti">
            <a:extLst>
              <a:ext uri="{FF2B5EF4-FFF2-40B4-BE49-F238E27FC236}">
                <a16:creationId xmlns:a16="http://schemas.microsoft.com/office/drawing/2014/main" id="{48554789-5628-20F8-88C9-06EA655155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63691" y="2184400"/>
            <a:ext cx="5728310" cy="4538905"/>
          </a:xfrm>
          <a:prstGeom prst="rect">
            <a:avLst/>
          </a:prstGeom>
        </p:spPr>
      </p:pic>
    </p:spTree>
    <p:extLst>
      <p:ext uri="{BB962C8B-B14F-4D97-AF65-F5344CB8AC3E}">
        <p14:creationId xmlns:p14="http://schemas.microsoft.com/office/powerpoint/2010/main" val="42550731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ANSI OMA KUVAVALINTA 2">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926111C-0DA8-4AC2-9D64-685C0A6089E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096" y="0"/>
            <a:ext cx="12198191" cy="6858000"/>
          </a:xfrm>
          <a:prstGeom prst="rect">
            <a:avLst/>
          </a:prstGeom>
        </p:spPr>
      </p:pic>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7" name="Title 1">
            <a:extLst>
              <a:ext uri="{FF2B5EF4-FFF2-40B4-BE49-F238E27FC236}">
                <a16:creationId xmlns:a16="http://schemas.microsoft.com/office/drawing/2014/main" id="{DC6D6EFD-CA23-ED3F-2613-7D17BDA51009}"/>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18" name="Subtitle 2">
            <a:extLst>
              <a:ext uri="{FF2B5EF4-FFF2-40B4-BE49-F238E27FC236}">
                <a16:creationId xmlns:a16="http://schemas.microsoft.com/office/drawing/2014/main" id="{41D5C1B7-F23F-FCAF-9CB6-47CA1E3BE5AB}"/>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Click</a:t>
            </a:r>
            <a:r>
              <a:rPr lang="fi-FI"/>
              <a:t> </a:t>
            </a:r>
            <a:r>
              <a:rPr lang="fi-FI" noProof="0"/>
              <a:t>to</a:t>
            </a:r>
            <a:r>
              <a:rPr lang="fi-FI"/>
              <a:t> </a:t>
            </a:r>
            <a:r>
              <a:rPr lang="fi-FI" err="1"/>
              <a:t>edit</a:t>
            </a:r>
            <a:r>
              <a:rPr lang="fi-FI"/>
              <a:t> Master </a:t>
            </a:r>
            <a:r>
              <a:rPr lang="fi-FI" err="1"/>
              <a:t>subtitle</a:t>
            </a:r>
            <a:r>
              <a:rPr lang="fi-FI"/>
              <a:t> </a:t>
            </a:r>
            <a:r>
              <a:rPr lang="fi-FI" err="1"/>
              <a:t>style</a:t>
            </a:r>
            <a:endParaRPr lang="fi-FI"/>
          </a:p>
          <a:p>
            <a:pPr lvl="1"/>
            <a:endParaRPr lang="fi-FI"/>
          </a:p>
        </p:txBody>
      </p:sp>
    </p:spTree>
    <p:extLst>
      <p:ext uri="{BB962C8B-B14F-4D97-AF65-F5344CB8AC3E}">
        <p14:creationId xmlns:p14="http://schemas.microsoft.com/office/powerpoint/2010/main" val="27203924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ANSI OMA KUVAVALINTA 3">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926111C-0DA8-4AC2-9D64-685C0A6089E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51"/>
          <a:stretch/>
        </p:blipFill>
        <p:spPr>
          <a:xfrm>
            <a:off x="-6191" y="0"/>
            <a:ext cx="12198191" cy="6858000"/>
          </a:xfrm>
          <a:prstGeom prst="rect">
            <a:avLst/>
          </a:prstGeom>
        </p:spPr>
      </p:pic>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7" name="Title 1">
            <a:extLst>
              <a:ext uri="{FF2B5EF4-FFF2-40B4-BE49-F238E27FC236}">
                <a16:creationId xmlns:a16="http://schemas.microsoft.com/office/drawing/2014/main" id="{DC6D6EFD-CA23-ED3F-2613-7D17BDA51009}"/>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18" name="Subtitle 2">
            <a:extLst>
              <a:ext uri="{FF2B5EF4-FFF2-40B4-BE49-F238E27FC236}">
                <a16:creationId xmlns:a16="http://schemas.microsoft.com/office/drawing/2014/main" id="{41D5C1B7-F23F-FCAF-9CB6-47CA1E3BE5AB}"/>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Click</a:t>
            </a:r>
            <a:r>
              <a:rPr lang="fi-FI"/>
              <a:t> </a:t>
            </a:r>
            <a:r>
              <a:rPr lang="fi-FI" noProof="0"/>
              <a:t>to</a:t>
            </a:r>
            <a:r>
              <a:rPr lang="fi-FI"/>
              <a:t> </a:t>
            </a:r>
            <a:r>
              <a:rPr lang="fi-FI" err="1"/>
              <a:t>edit</a:t>
            </a:r>
            <a:r>
              <a:rPr lang="fi-FI"/>
              <a:t> Master </a:t>
            </a:r>
            <a:r>
              <a:rPr lang="fi-FI" err="1"/>
              <a:t>subtitle</a:t>
            </a:r>
            <a:r>
              <a:rPr lang="fi-FI"/>
              <a:t> </a:t>
            </a:r>
            <a:r>
              <a:rPr lang="fi-FI" err="1"/>
              <a:t>style</a:t>
            </a:r>
            <a:endParaRPr lang="fi-FI"/>
          </a:p>
          <a:p>
            <a:pPr lvl="1"/>
            <a:endParaRPr lang="fi-FI"/>
          </a:p>
        </p:txBody>
      </p:sp>
    </p:spTree>
    <p:extLst>
      <p:ext uri="{BB962C8B-B14F-4D97-AF65-F5344CB8AC3E}">
        <p14:creationId xmlns:p14="http://schemas.microsoft.com/office/powerpoint/2010/main" val="37601277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SISÄLTÖ">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CAAC1F-E6E6-C340-9D7F-D43AF5309976}"/>
              </a:ext>
            </a:extLst>
          </p:cNvPr>
          <p:cNvSpPr/>
          <p:nvPr userDrawn="1"/>
        </p:nvSpPr>
        <p:spPr>
          <a:xfrm>
            <a:off x="0" y="0"/>
            <a:ext cx="12192000" cy="6858000"/>
          </a:xfrm>
          <a:prstGeom prst="rect">
            <a:avLst/>
          </a:prstGeom>
          <a:solidFill>
            <a:srgbClr val="E8E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125CB073-26A7-F544-9A4D-31072FFBA15E}"/>
              </a:ext>
            </a:extLst>
          </p:cNvPr>
          <p:cNvSpPr>
            <a:spLocks noGrp="1"/>
          </p:cNvSpPr>
          <p:nvPr>
            <p:ph type="title"/>
          </p:nvPr>
        </p:nvSpPr>
        <p:spPr>
          <a:xfrm>
            <a:off x="838200" y="1202631"/>
            <a:ext cx="10515600" cy="1325563"/>
          </a:xfrm>
          <a:prstGeom prst="rect">
            <a:avLst/>
          </a:prstGeom>
        </p:spPr>
        <p:txBody>
          <a:bodyPr/>
          <a:lstStyle>
            <a:lvl1pPr>
              <a:defRPr sz="28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3" name="Content Placeholder 2">
            <a:extLst>
              <a:ext uri="{FF2B5EF4-FFF2-40B4-BE49-F238E27FC236}">
                <a16:creationId xmlns:a16="http://schemas.microsoft.com/office/drawing/2014/main" id="{2F78DF1F-C7B8-5B46-B3C4-EC48EEFA1EC6}"/>
              </a:ext>
            </a:extLst>
          </p:cNvPr>
          <p:cNvSpPr>
            <a:spLocks noGrp="1"/>
          </p:cNvSpPr>
          <p:nvPr>
            <p:ph idx="1"/>
          </p:nvPr>
        </p:nvSpPr>
        <p:spPr>
          <a:xfrm>
            <a:off x="838200" y="2707581"/>
            <a:ext cx="10515600" cy="2875824"/>
          </a:xfrm>
        </p:spPr>
        <p:txBody>
          <a:bodyPr/>
          <a:lstStyle>
            <a:lvl1pPr>
              <a:buFont typeface="+mj-lt"/>
              <a:buAutoNum type="arabicPeriod"/>
              <a:defRPr>
                <a:solidFill>
                  <a:schemeClr val="bg1"/>
                </a:solidFill>
              </a:defRPr>
            </a:lvl1pPr>
            <a:lvl2pPr>
              <a:buFont typeface="+mj-lt"/>
              <a:buAutoNum type="arabicPeriod"/>
              <a:defRPr>
                <a:solidFill>
                  <a:schemeClr val="bg1"/>
                </a:solidFill>
              </a:defRPr>
            </a:lvl2pPr>
            <a:lvl3pPr>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Tree>
    <p:extLst>
      <p:ext uri="{BB962C8B-B14F-4D97-AF65-F5344CB8AC3E}">
        <p14:creationId xmlns:p14="http://schemas.microsoft.com/office/powerpoint/2010/main" val="38692904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LYHYT KITEYT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54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8577274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2800" b="0">
                <a:latin typeface="Georgia" panose="02040502050405020303" pitchFamily="18" charset="0"/>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5294239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680498"/>
            <a:ext cx="10515600" cy="781750"/>
          </a:xfrm>
          <a:prstGeom prst="rect">
            <a:avLst/>
          </a:prstGeom>
        </p:spPr>
        <p:txBody>
          <a:bodyPr/>
          <a:lstStyle>
            <a:lvl1pPr>
              <a:lnSpc>
                <a:spcPct val="100000"/>
              </a:lnSpc>
              <a:defRPr sz="30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2" name="Text Placeholder 2">
            <a:extLst>
              <a:ext uri="{FF2B5EF4-FFF2-40B4-BE49-F238E27FC236}">
                <a16:creationId xmlns:a16="http://schemas.microsoft.com/office/drawing/2014/main" id="{2399F695-8668-224C-8AFC-D44698FF566F}"/>
              </a:ext>
            </a:extLst>
          </p:cNvPr>
          <p:cNvSpPr>
            <a:spLocks noGrp="1"/>
          </p:cNvSpPr>
          <p:nvPr>
            <p:ph type="body" idx="14"/>
          </p:nvPr>
        </p:nvSpPr>
        <p:spPr>
          <a:xfrm>
            <a:off x="838199" y="2317115"/>
            <a:ext cx="10515600" cy="2800486"/>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b="0" noProof="0"/>
          </a:p>
          <a:p>
            <a:pPr lvl="2"/>
            <a:endParaRPr lang="fi-FI" b="0" noProof="0"/>
          </a:p>
          <a:p>
            <a:pPr lvl="3"/>
            <a:endParaRPr lang="fi-FI" noProof="0"/>
          </a:p>
        </p:txBody>
      </p:sp>
      <p:sp>
        <p:nvSpPr>
          <p:cNvPr id="14" name="Text Placeholder 2">
            <a:extLst>
              <a:ext uri="{FF2B5EF4-FFF2-40B4-BE49-F238E27FC236}">
                <a16:creationId xmlns:a16="http://schemas.microsoft.com/office/drawing/2014/main" id="{458B2654-D836-4347-9069-004B90A0A553}"/>
              </a:ext>
            </a:extLst>
          </p:cNvPr>
          <p:cNvSpPr>
            <a:spLocks noGrp="1"/>
          </p:cNvSpPr>
          <p:nvPr>
            <p:ph type="body" idx="15"/>
          </p:nvPr>
        </p:nvSpPr>
        <p:spPr>
          <a:xfrm>
            <a:off x="838199" y="1867410"/>
            <a:ext cx="10515600" cy="336550"/>
          </a:xfrm>
        </p:spPr>
        <p:txBody>
          <a:bodyPr anchor="t"/>
          <a:lstStyle>
            <a:lvl1pPr marL="0" indent="0">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Tree>
    <p:extLst>
      <p:ext uri="{BB962C8B-B14F-4D97-AF65-F5344CB8AC3E}">
        <p14:creationId xmlns:p14="http://schemas.microsoft.com/office/powerpoint/2010/main" val="35405351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ULLET LI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750836"/>
            <a:ext cx="10515600" cy="781750"/>
          </a:xfrm>
          <a:prstGeom prst="rect">
            <a:avLst/>
          </a:prstGeom>
        </p:spPr>
        <p:txBody>
          <a:bodyPr/>
          <a:lstStyle>
            <a:lvl1pPr>
              <a:lnSpc>
                <a:spcPct val="100000"/>
              </a:lnSpc>
              <a:defRPr sz="30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5" name="Text Placeholder 4">
            <a:extLst>
              <a:ext uri="{FF2B5EF4-FFF2-40B4-BE49-F238E27FC236}">
                <a16:creationId xmlns:a16="http://schemas.microsoft.com/office/drawing/2014/main" id="{D025BBE2-965C-4042-BAD8-4FC805621BF7}"/>
              </a:ext>
            </a:extLst>
          </p:cNvPr>
          <p:cNvSpPr>
            <a:spLocks noGrp="1"/>
          </p:cNvSpPr>
          <p:nvPr>
            <p:ph type="body" sz="quarter" idx="11"/>
          </p:nvPr>
        </p:nvSpPr>
        <p:spPr>
          <a:xfrm>
            <a:off x="838200" y="1933819"/>
            <a:ext cx="10515600" cy="2944813"/>
          </a:xfrm>
        </p:spPr>
        <p:txBody>
          <a:bodyPr/>
          <a:lstStyle>
            <a:lvl1pPr>
              <a:defRPr sz="2400"/>
            </a:lvl1pPr>
            <a:lvl2pPr>
              <a:defRPr sz="2000"/>
            </a:lvl2pPr>
            <a:lvl3pPr>
              <a:defRPr sz="1900"/>
            </a:lvl3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Tree>
    <p:extLst>
      <p:ext uri="{BB962C8B-B14F-4D97-AF65-F5344CB8AC3E}">
        <p14:creationId xmlns:p14="http://schemas.microsoft.com/office/powerpoint/2010/main" val="698382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LYHYT KITEYT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54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42352924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KSTI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810725"/>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810725"/>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3" name="Text Placeholder 2">
            <a:extLst>
              <a:ext uri="{FF2B5EF4-FFF2-40B4-BE49-F238E27FC236}">
                <a16:creationId xmlns:a16="http://schemas.microsoft.com/office/drawing/2014/main" id="{76078FF3-7CF2-B747-84A2-136E76FC7CC5}"/>
              </a:ext>
            </a:extLst>
          </p:cNvPr>
          <p:cNvSpPr>
            <a:spLocks noGrp="1"/>
          </p:cNvSpPr>
          <p:nvPr>
            <p:ph type="body" idx="14"/>
          </p:nvPr>
        </p:nvSpPr>
        <p:spPr>
          <a:xfrm>
            <a:off x="838199" y="2129936"/>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b="0" noProof="0"/>
          </a:p>
          <a:p>
            <a:pPr lvl="2"/>
            <a:endParaRPr lang="fi-FI" noProof="0"/>
          </a:p>
        </p:txBody>
      </p:sp>
      <p:sp>
        <p:nvSpPr>
          <p:cNvPr id="14" name="Text Placeholder 2">
            <a:extLst>
              <a:ext uri="{FF2B5EF4-FFF2-40B4-BE49-F238E27FC236}">
                <a16:creationId xmlns:a16="http://schemas.microsoft.com/office/drawing/2014/main" id="{85D56223-2B0B-BF47-A473-46887AC2D849}"/>
              </a:ext>
            </a:extLst>
          </p:cNvPr>
          <p:cNvSpPr>
            <a:spLocks noGrp="1"/>
          </p:cNvSpPr>
          <p:nvPr>
            <p:ph type="body" idx="15"/>
          </p:nvPr>
        </p:nvSpPr>
        <p:spPr>
          <a:xfrm>
            <a:off x="6189688" y="2129936"/>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5627449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ULLET LISTA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857618"/>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857618"/>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176829"/>
            <a:ext cx="5157787" cy="3534125"/>
          </a:xfrm>
        </p:spPr>
        <p:txBody>
          <a:bodyPr/>
          <a:lstStyle>
            <a:lvl1pPr>
              <a:defRPr sz="2400"/>
            </a:lvl1pPr>
            <a:lvl2pPr>
              <a:defRPr sz="2000"/>
            </a:lvl2pPr>
            <a:lvl3pPr>
              <a:defRPr sz="1900"/>
            </a:lvl3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
        <p:nvSpPr>
          <p:cNvPr id="8" name="Text Placeholder 4">
            <a:extLst>
              <a:ext uri="{FF2B5EF4-FFF2-40B4-BE49-F238E27FC236}">
                <a16:creationId xmlns:a16="http://schemas.microsoft.com/office/drawing/2014/main" id="{05A15A47-6782-C54A-93D2-C9A076009960}"/>
              </a:ext>
            </a:extLst>
          </p:cNvPr>
          <p:cNvSpPr>
            <a:spLocks noGrp="1"/>
          </p:cNvSpPr>
          <p:nvPr>
            <p:ph type="body" sz="quarter" idx="16"/>
          </p:nvPr>
        </p:nvSpPr>
        <p:spPr>
          <a:xfrm>
            <a:off x="6172993" y="2176829"/>
            <a:ext cx="5181601" cy="3534125"/>
          </a:xfrm>
        </p:spPr>
        <p:txBody>
          <a:bodyPr/>
          <a:lstStyle>
            <a:lvl1pPr>
              <a:defRPr sz="2400"/>
            </a:lvl1pPr>
            <a:lvl2pPr>
              <a:defRPr sz="2000"/>
            </a:lvl2pPr>
            <a:lvl3pPr>
              <a:defRPr sz="1900"/>
            </a:lvl3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Tree>
    <p:extLst>
      <p:ext uri="{BB962C8B-B14F-4D97-AF65-F5344CB8AC3E}">
        <p14:creationId xmlns:p14="http://schemas.microsoft.com/office/powerpoint/2010/main" val="41469213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ULLET LISTA JA KUV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763489"/>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082700"/>
            <a:ext cx="5157787" cy="3534125"/>
          </a:xfrm>
        </p:spPr>
        <p:txBody>
          <a:bodyPr/>
          <a:lstStyle>
            <a:lvl1pPr>
              <a:defRPr sz="2400"/>
            </a:lvl1pPr>
            <a:lvl2pPr>
              <a:defRPr sz="2000"/>
            </a:lvl2pPr>
            <a:lvl3pPr>
              <a:defRPr sz="1900"/>
            </a:lvl3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4" name="Picture Placeholder 3">
            <a:extLst>
              <a:ext uri="{FF2B5EF4-FFF2-40B4-BE49-F238E27FC236}">
                <a16:creationId xmlns:a16="http://schemas.microsoft.com/office/drawing/2014/main" id="{E3FD0F4A-62D2-D935-BC88-590E264F576D}"/>
              </a:ext>
            </a:extLst>
          </p:cNvPr>
          <p:cNvSpPr>
            <a:spLocks noGrp="1"/>
          </p:cNvSpPr>
          <p:nvPr>
            <p:ph type="pic" sz="quarter" idx="12"/>
          </p:nvPr>
        </p:nvSpPr>
        <p:spPr>
          <a:xfrm>
            <a:off x="6265863" y="763121"/>
            <a:ext cx="5083175" cy="4852988"/>
          </a:xfrm>
        </p:spPr>
        <p:txBody>
          <a:bodyPr/>
          <a:lstStyle/>
          <a:p>
            <a:endParaRPr lang="fi-FI"/>
          </a:p>
        </p:txBody>
      </p:sp>
    </p:spTree>
    <p:extLst>
      <p:ext uri="{BB962C8B-B14F-4D97-AF65-F5344CB8AC3E}">
        <p14:creationId xmlns:p14="http://schemas.microsoft.com/office/powerpoint/2010/main" val="5047503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OLMIJAK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1430214"/>
            <a:ext cx="4068792" cy="5427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1430215"/>
            <a:ext cx="4068792" cy="54277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1430214"/>
            <a:ext cx="4068792" cy="54277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p:spPr>
        <p:txBody>
          <a:bodyPr anchor="t"/>
          <a:lstStyle>
            <a:lvl1pPr marL="0" indent="0">
              <a:spcBef>
                <a:spcPts val="0"/>
              </a:spcBef>
              <a:buFont typeface="Arial" panose="020B0604020202020204" pitchFamily="34" charset="0"/>
              <a:buNone/>
              <a:defRPr sz="2300" b="0" i="0">
                <a:latin typeface="Georgia" panose="02040502050405020303" pitchFamily="18" charset="0"/>
              </a:defRPr>
            </a:lvl1pPr>
            <a:lvl2pPr marL="457200" indent="0">
              <a:buFont typeface="Arial" panose="020B0604020202020204" pitchFamily="34" charse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a:p>
            <a:pPr lvl="0"/>
            <a:endParaRPr lang="fi-FI" noProof="0"/>
          </a:p>
          <a:p>
            <a:pPr lvl="1"/>
            <a:endParaRPr lang="fi-FI" noProof="0"/>
          </a:p>
          <a:p>
            <a:pPr lvl="2"/>
            <a:r>
              <a:rPr lang="fi-FI" noProof="0"/>
              <a:t>	</a:t>
            </a:r>
          </a:p>
          <a:p>
            <a:pPr lvl="1"/>
            <a:r>
              <a:rPr lang="fi-FI" noProof="0"/>
              <a:t>		</a:t>
            </a:r>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a:p>
            <a:pPr lvl="0"/>
            <a:endParaRPr lang="fi-FI" noProof="0"/>
          </a:p>
          <a:p>
            <a:pPr lvl="1"/>
            <a:endParaRPr lang="fi-FI" noProof="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a:p>
            <a:pPr lvl="0"/>
            <a:endParaRPr lang="fi-FI" noProof="0"/>
          </a:p>
          <a:p>
            <a:pPr lvl="1"/>
            <a:endParaRPr lang="fi-FI" noProof="0"/>
          </a:p>
        </p:txBody>
      </p:sp>
    </p:spTree>
    <p:extLst>
      <p:ext uri="{BB962C8B-B14F-4D97-AF65-F5344CB8AC3E}">
        <p14:creationId xmlns:p14="http://schemas.microsoft.com/office/powerpoint/2010/main" val="2455135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OLMIJAKO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1430214"/>
            <a:ext cx="4068792" cy="54277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solidFill>
                <a:schemeClr val="bg2"/>
              </a:solidFill>
            </a:endParaRPr>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1430215"/>
            <a:ext cx="4068792" cy="54277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1430214"/>
            <a:ext cx="4068792" cy="54277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a:solidFill>
            <a:schemeClr val="accent6"/>
          </a:solidFill>
        </p:spPr>
        <p:txBody>
          <a:bodyPr anchor="t"/>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a:p>
            <a:pPr lvl="0"/>
            <a:endParaRPr lang="fi-FI" noProof="0"/>
          </a:p>
          <a:p>
            <a:pPr lvl="1"/>
            <a:endParaRPr lang="fi-FI" noProof="0"/>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a:p>
            <a:pPr lvl="1"/>
            <a:endParaRPr lang="fi-FI" noProof="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1"/>
            <a:endParaRPr lang="fi-FI" noProof="0"/>
          </a:p>
        </p:txBody>
      </p:sp>
    </p:spTree>
    <p:extLst>
      <p:ext uri="{BB962C8B-B14F-4D97-AF65-F5344CB8AC3E}">
        <p14:creationId xmlns:p14="http://schemas.microsoft.com/office/powerpoint/2010/main" val="41004962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OLMI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21638578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OLMIJAKO KÄYTTÖESIMERKK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1"/>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1"/>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4068763" y="0"/>
            <a:ext cx="4054475" cy="6858000"/>
          </a:xfrm>
        </p:spPr>
        <p:txBody>
          <a:bodyPr/>
          <a:lstStyle/>
          <a:p>
            <a:endParaRPr lang="fi-FI" noProof="0"/>
          </a:p>
        </p:txBody>
      </p:sp>
    </p:spTree>
    <p:extLst>
      <p:ext uri="{BB962C8B-B14F-4D97-AF65-F5344CB8AC3E}">
        <p14:creationId xmlns:p14="http://schemas.microsoft.com/office/powerpoint/2010/main" val="2642554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OLMIJAKO KÄYTTÖESIMERKKI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endParaRPr lang="fi-FI" noProof="0"/>
          </a:p>
        </p:txBody>
      </p:sp>
    </p:spTree>
    <p:extLst>
      <p:ext uri="{BB962C8B-B14F-4D97-AF65-F5344CB8AC3E}">
        <p14:creationId xmlns:p14="http://schemas.microsoft.com/office/powerpoint/2010/main" val="27809502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AHTIA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6096000" y="0"/>
            <a:ext cx="609600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2" y="1495010"/>
            <a:ext cx="5562596"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62701" y="1483775"/>
            <a:ext cx="5562598"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15778530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KAHTIAJAKO KÄYTTÖESIMERKK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41334" y="0"/>
            <a:ext cx="61373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218104" y="1483775"/>
            <a:ext cx="5562764"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08646" y="-1"/>
            <a:ext cx="6137334" cy="6858000"/>
          </a:xfrm>
        </p:spPr>
        <p:txBody>
          <a:bodyPr/>
          <a:lstStyle/>
          <a:p>
            <a:endParaRPr lang="fi-FI" noProof="0"/>
          </a:p>
        </p:txBody>
      </p:sp>
    </p:spTree>
    <p:extLst>
      <p:ext uri="{BB962C8B-B14F-4D97-AF65-F5344CB8AC3E}">
        <p14:creationId xmlns:p14="http://schemas.microsoft.com/office/powerpoint/2010/main" val="4231462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2800" b="0">
                <a:latin typeface="Georgia" panose="02040502050405020303" pitchFamily="18" charset="0"/>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28364925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KAHTIAJAKO KÄYTTÖESIMERKKI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14104" y="1483776"/>
            <a:ext cx="5562764" cy="3395608"/>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6314104" y="5063883"/>
            <a:ext cx="5562764" cy="790817"/>
          </a:xfrm>
        </p:spPr>
        <p:txBody>
          <a:bodyPr anchor="t"/>
          <a:lstStyle>
            <a:lvl1pPr marL="0" indent="0">
              <a:buNone/>
              <a:defRPr sz="1500" b="1" i="0">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endParaRPr lang="fi-FI" noProof="0"/>
          </a:p>
        </p:txBody>
      </p:sp>
    </p:spTree>
    <p:extLst>
      <p:ext uri="{BB962C8B-B14F-4D97-AF65-F5344CB8AC3E}">
        <p14:creationId xmlns:p14="http://schemas.microsoft.com/office/powerpoint/2010/main" val="29266535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KAHTIAJAKO BULLET LISTA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6398596" y="59419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6399389" y="1913405"/>
            <a:ext cx="5181601" cy="3534125"/>
          </a:xfrm>
        </p:spPr>
        <p:txBody>
          <a:bodyPr/>
          <a:lstStyle>
            <a:lvl1pPr>
              <a:defRPr sz="2400"/>
            </a:lvl1pPr>
            <a:lvl2pPr>
              <a:defRPr sz="2000"/>
            </a:lvl2pPr>
            <a:lvl3pPr>
              <a:defRPr sz="1900"/>
            </a:lvl3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34628069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KAHTIAJAKO BULLET LISTA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37334" y="-1"/>
            <a:ext cx="6054666" cy="6858000"/>
          </a:xfrm>
        </p:spPr>
        <p:txBody>
          <a:bodyPr/>
          <a:lstStyle/>
          <a:p>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476280" y="621087"/>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477073" y="1940298"/>
            <a:ext cx="5181601" cy="3534125"/>
          </a:xfrm>
        </p:spPr>
        <p:txBody>
          <a:bodyPr/>
          <a:lstStyle>
            <a:lvl1pPr>
              <a:defRPr sz="2400"/>
            </a:lvl1pPr>
            <a:lvl2pPr>
              <a:defRPr sz="2000"/>
            </a:lvl2pPr>
            <a:lvl3pPr>
              <a:defRPr sz="1900"/>
            </a:lvl3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8243527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AHTIAJAKO BULLET LISTA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1596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3953435" cy="6858000"/>
          </a:xfrm>
        </p:spPr>
        <p:txBody>
          <a:bodyPr/>
          <a:lstStyle/>
          <a:p>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4516007" y="795899"/>
            <a:ext cx="7114112"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4517594" y="2115110"/>
            <a:ext cx="7114112" cy="3534125"/>
          </a:xfrm>
        </p:spPr>
        <p:txBody>
          <a:bodyPr/>
          <a:lstStyle>
            <a:lvl1pPr>
              <a:defRPr sz="2400"/>
            </a:lvl1pPr>
            <a:lvl2pPr>
              <a:defRPr sz="2000"/>
            </a:lvl2pPr>
            <a:lvl3pPr>
              <a:defRPr sz="1900"/>
            </a:lvl3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28514349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OKOKUV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B4A7CF-52A9-2744-A095-A908B8D40A6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Picture Placeholder 6">
            <a:extLst>
              <a:ext uri="{FF2B5EF4-FFF2-40B4-BE49-F238E27FC236}">
                <a16:creationId xmlns:a16="http://schemas.microsoft.com/office/drawing/2014/main" id="{64347C94-D7F6-5149-B2B6-878580DA36DA}"/>
              </a:ext>
            </a:extLst>
          </p:cNvPr>
          <p:cNvSpPr>
            <a:spLocks noGrp="1"/>
          </p:cNvSpPr>
          <p:nvPr>
            <p:ph type="pic" sz="quarter" idx="10"/>
          </p:nvPr>
        </p:nvSpPr>
        <p:spPr>
          <a:xfrm>
            <a:off x="0" y="0"/>
            <a:ext cx="12192000" cy="6858000"/>
          </a:xfrm>
        </p:spPr>
        <p:txBody>
          <a:bodyPr/>
          <a:lstStyle/>
          <a:p>
            <a:endParaRPr lang="fi-FI"/>
          </a:p>
        </p:txBody>
      </p:sp>
    </p:spTree>
    <p:extLst>
      <p:ext uri="{BB962C8B-B14F-4D97-AF65-F5344CB8AC3E}">
        <p14:creationId xmlns:p14="http://schemas.microsoft.com/office/powerpoint/2010/main" val="33475074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UVA KUVATEKSTILLÄ">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CC56C-5124-B44F-BB14-8E822851C08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a:t>Click to edit Master text styles</a:t>
            </a:r>
          </a:p>
          <a:p>
            <a:pPr lvl="1"/>
            <a:endParaRPr lang="fi-FI" noProof="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12192000" cy="5919788"/>
          </a:xfrm>
        </p:spPr>
        <p:txBody>
          <a:bodyPr/>
          <a:lstStyle/>
          <a:p>
            <a:endParaRPr lang="fi-FI"/>
          </a:p>
        </p:txBody>
      </p:sp>
    </p:spTree>
    <p:extLst>
      <p:ext uri="{BB962C8B-B14F-4D97-AF65-F5344CB8AC3E}">
        <p14:creationId xmlns:p14="http://schemas.microsoft.com/office/powerpoint/2010/main" val="33375984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KAKSI KUVAA KUVATEKSTILL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15B939-FDDC-D043-B727-03F8A4AE38F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a:t>Click to edit Master text styles</a:t>
            </a:r>
          </a:p>
          <a:p>
            <a:pPr lvl="1"/>
            <a:endParaRPr lang="fi-FI" noProof="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5951095" cy="5919788"/>
          </a:xfrm>
        </p:spPr>
        <p:txBody>
          <a:bodyPr/>
          <a:lstStyle/>
          <a:p>
            <a:endParaRPr lang="fi-FI"/>
          </a:p>
        </p:txBody>
      </p:sp>
      <p:sp>
        <p:nvSpPr>
          <p:cNvPr id="7" name="Picture Placeholder 9">
            <a:extLst>
              <a:ext uri="{FF2B5EF4-FFF2-40B4-BE49-F238E27FC236}">
                <a16:creationId xmlns:a16="http://schemas.microsoft.com/office/drawing/2014/main" id="{3688C02F-996C-014B-A63A-A5E9141B60C5}"/>
              </a:ext>
            </a:extLst>
          </p:cNvPr>
          <p:cNvSpPr>
            <a:spLocks noGrp="1"/>
          </p:cNvSpPr>
          <p:nvPr>
            <p:ph type="pic" sz="quarter" idx="15"/>
          </p:nvPr>
        </p:nvSpPr>
        <p:spPr>
          <a:xfrm>
            <a:off x="6086006" y="0"/>
            <a:ext cx="6096000" cy="5919788"/>
          </a:xfrm>
        </p:spPr>
        <p:txBody>
          <a:bodyPr/>
          <a:lstStyle/>
          <a:p>
            <a:endParaRPr lang="fi-FI"/>
          </a:p>
        </p:txBody>
      </p:sp>
    </p:spTree>
    <p:extLst>
      <p:ext uri="{BB962C8B-B14F-4D97-AF65-F5344CB8AC3E}">
        <p14:creationId xmlns:p14="http://schemas.microsoft.com/office/powerpoint/2010/main" val="2569813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AINAUS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ACA1C-0C0D-034E-8DD7-F83206FDF18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bg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endParaRPr lang="fi-FI" noProof="0"/>
          </a:p>
        </p:txBody>
      </p:sp>
    </p:spTree>
    <p:extLst>
      <p:ext uri="{BB962C8B-B14F-4D97-AF65-F5344CB8AC3E}">
        <p14:creationId xmlns:p14="http://schemas.microsoft.com/office/powerpoint/2010/main" val="27033415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AINAUS BRÄNDIKUVALL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C869AD-BD96-C14A-AEB2-942F637BC6E2}"/>
              </a:ext>
            </a:extLst>
          </p:cNvPr>
          <p:cNvSpPr>
            <a:spLocks noGrp="1"/>
          </p:cNvSpPr>
          <p:nvPr>
            <p:ph type="pic" sz="quarter" idx="17"/>
          </p:nvPr>
        </p:nvSpPr>
        <p:spPr>
          <a:xfrm>
            <a:off x="0" y="0"/>
            <a:ext cx="12192000" cy="6858000"/>
          </a:xfrm>
        </p:spPr>
        <p:txBody>
          <a:bodyPr/>
          <a:lstStyle/>
          <a:p>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863844"/>
            <a:ext cx="10223292" cy="3395608"/>
          </a:xfrm>
        </p:spPr>
        <p:txBody>
          <a:bodyPr anchor="ctr"/>
          <a:lstStyle>
            <a:lvl1pPr marL="0" indent="0">
              <a:spcBef>
                <a:spcPts val="0"/>
              </a:spcBef>
              <a:buNone/>
              <a:defRPr sz="3200" b="0" i="1">
                <a:solidFill>
                  <a:schemeClr val="accent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35061735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VÄLILEHTI OTSIKKO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7B409-AC43-514B-A8E4-5299EA481269}"/>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tx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Tree>
    <p:extLst>
      <p:ext uri="{BB962C8B-B14F-4D97-AF65-F5344CB8AC3E}">
        <p14:creationId xmlns:p14="http://schemas.microsoft.com/office/powerpoint/2010/main" val="262597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172867"/>
            <a:ext cx="10515600" cy="781750"/>
          </a:xfrm>
          <a:prstGeom prst="rect">
            <a:avLst/>
          </a:prstGeom>
        </p:spPr>
        <p:txBody>
          <a:bodyPr/>
          <a:lstStyle>
            <a:lvl1pPr>
              <a:lnSpc>
                <a:spcPct val="100000"/>
              </a:lnSpc>
              <a:defRPr sz="30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2" name="Text Placeholder 2">
            <a:extLst>
              <a:ext uri="{FF2B5EF4-FFF2-40B4-BE49-F238E27FC236}">
                <a16:creationId xmlns:a16="http://schemas.microsoft.com/office/drawing/2014/main" id="{2399F695-8668-224C-8AFC-D44698FF566F}"/>
              </a:ext>
            </a:extLst>
          </p:cNvPr>
          <p:cNvSpPr>
            <a:spLocks noGrp="1"/>
          </p:cNvSpPr>
          <p:nvPr>
            <p:ph type="body" idx="14"/>
          </p:nvPr>
        </p:nvSpPr>
        <p:spPr>
          <a:xfrm>
            <a:off x="838199" y="2809484"/>
            <a:ext cx="10515600" cy="2800486"/>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b="0" noProof="0"/>
          </a:p>
          <a:p>
            <a:pPr lvl="2"/>
            <a:endParaRPr lang="fi-FI" b="0" noProof="0"/>
          </a:p>
          <a:p>
            <a:pPr lvl="3"/>
            <a:endParaRPr lang="fi-FI" noProof="0"/>
          </a:p>
        </p:txBody>
      </p:sp>
      <p:sp>
        <p:nvSpPr>
          <p:cNvPr id="14" name="Text Placeholder 2">
            <a:extLst>
              <a:ext uri="{FF2B5EF4-FFF2-40B4-BE49-F238E27FC236}">
                <a16:creationId xmlns:a16="http://schemas.microsoft.com/office/drawing/2014/main" id="{458B2654-D836-4347-9069-004B90A0A553}"/>
              </a:ext>
            </a:extLst>
          </p:cNvPr>
          <p:cNvSpPr>
            <a:spLocks noGrp="1"/>
          </p:cNvSpPr>
          <p:nvPr>
            <p:ph type="body" idx="15"/>
          </p:nvPr>
        </p:nvSpPr>
        <p:spPr>
          <a:xfrm>
            <a:off x="838199" y="2359779"/>
            <a:ext cx="10515600" cy="336550"/>
          </a:xfrm>
        </p:spPr>
        <p:txBody>
          <a:bodyPr anchor="t"/>
          <a:lstStyle>
            <a:lvl1pPr marL="0" indent="0">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Tree>
    <p:extLst>
      <p:ext uri="{BB962C8B-B14F-4D97-AF65-F5344CB8AC3E}">
        <p14:creationId xmlns:p14="http://schemas.microsoft.com/office/powerpoint/2010/main" val="26813155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VÄLILEHTI OTSIKKO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Tree>
    <p:extLst>
      <p:ext uri="{BB962C8B-B14F-4D97-AF65-F5344CB8AC3E}">
        <p14:creationId xmlns:p14="http://schemas.microsoft.com/office/powerpoint/2010/main" val="1075396656"/>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ISTA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bg1"/>
                </a:solidFill>
              </a:defRPr>
            </a:lvl1pPr>
          </a:lstStyle>
          <a:p>
            <a:r>
              <a:rPr lang="fi-FI" noProof="0"/>
              <a:t>Click to edit Master title style</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2">
            <a:extLst>
              <a:ext uri="{FF2B5EF4-FFF2-40B4-BE49-F238E27FC236}">
                <a16:creationId xmlns:a16="http://schemas.microsoft.com/office/drawing/2014/main" id="{5771F2C8-4C72-9543-8994-0E84699E66F4}"/>
              </a:ext>
            </a:extLst>
          </p:cNvPr>
          <p:cNvSpPr>
            <a:spLocks noGrp="1"/>
          </p:cNvSpPr>
          <p:nvPr>
            <p:ph type="body" idx="11"/>
          </p:nvPr>
        </p:nvSpPr>
        <p:spPr>
          <a:xfrm>
            <a:off x="838199" y="2004918"/>
            <a:ext cx="10515599" cy="3411358"/>
          </a:xfrm>
        </p:spPr>
        <p:txBody>
          <a:bodyPr anchor="t"/>
          <a:lstStyle>
            <a:lvl1pPr marL="0" indent="0">
              <a:spcBef>
                <a:spcPts val="0"/>
              </a:spcBef>
              <a:buNone/>
              <a:defRPr sz="3000" b="1" i="0">
                <a:solidFill>
                  <a:schemeClr val="bg1"/>
                </a:solidFill>
                <a:latin typeface="Arial" panose="020B0604020202020204" pitchFamily="34" charset="0"/>
                <a:cs typeface="Arial" panose="020B0604020202020204" pitchFamily="34" charset="0"/>
              </a:defRPr>
            </a:lvl1pPr>
            <a:lvl2pPr marL="457200" indent="0">
              <a:buNone/>
              <a:defRPr sz="3000" b="1">
                <a:solidFill>
                  <a:schemeClr val="bg1"/>
                </a:solidFill>
              </a:defRPr>
            </a:lvl2pPr>
            <a:lvl3pPr marL="914400" indent="0">
              <a:buNone/>
              <a:defRPr sz="3000" b="1">
                <a:solidFill>
                  <a:schemeClr val="bg1"/>
                </a:solidFill>
              </a:defRPr>
            </a:lvl3pPr>
            <a:lvl4pPr marL="1371600" indent="0">
              <a:buNone/>
              <a:defRPr sz="3000" b="1">
                <a:solidFill>
                  <a:schemeClr val="bg1"/>
                </a:solidFill>
              </a:defRPr>
            </a:lvl4pPr>
            <a:lvl5pPr marL="1828800" indent="0">
              <a:buNone/>
              <a:defRPr sz="3000" b="1">
                <a:solidFill>
                  <a:schemeClr val="bg1"/>
                </a:solidFill>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0"/>
            <a:endParaRPr lang="fi-FI" noProof="0"/>
          </a:p>
          <a:p>
            <a:pPr lvl="1"/>
            <a:endParaRPr lang="fi-FI" noProof="0"/>
          </a:p>
        </p:txBody>
      </p:sp>
    </p:spTree>
    <p:extLst>
      <p:ext uri="{BB962C8B-B14F-4D97-AF65-F5344CB8AC3E}">
        <p14:creationId xmlns:p14="http://schemas.microsoft.com/office/powerpoint/2010/main" val="17640498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VIITTE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tx1"/>
                </a:solidFill>
              </a:defRPr>
            </a:lvl1pPr>
          </a:lstStyle>
          <a:p>
            <a:r>
              <a:rPr lang="fi-FI" noProof="0"/>
              <a:t>Click to edit Master title style</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0" name="Text Placeholder 2">
            <a:extLst>
              <a:ext uri="{FF2B5EF4-FFF2-40B4-BE49-F238E27FC236}">
                <a16:creationId xmlns:a16="http://schemas.microsoft.com/office/drawing/2014/main" id="{139FDE1E-3511-2C4E-BFC7-4C76B43B31DA}"/>
              </a:ext>
            </a:extLst>
          </p:cNvPr>
          <p:cNvSpPr>
            <a:spLocks noGrp="1"/>
          </p:cNvSpPr>
          <p:nvPr>
            <p:ph type="body" idx="11"/>
          </p:nvPr>
        </p:nvSpPr>
        <p:spPr>
          <a:xfrm>
            <a:off x="838199"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0"/>
            <a:endParaRPr lang="fi-FI" noProof="0"/>
          </a:p>
          <a:p>
            <a:pPr lvl="1"/>
            <a:endParaRPr lang="fi-FI" noProof="0"/>
          </a:p>
        </p:txBody>
      </p:sp>
      <p:sp>
        <p:nvSpPr>
          <p:cNvPr id="11" name="Text Placeholder 2">
            <a:extLst>
              <a:ext uri="{FF2B5EF4-FFF2-40B4-BE49-F238E27FC236}">
                <a16:creationId xmlns:a16="http://schemas.microsoft.com/office/drawing/2014/main" id="{FB674FD2-0BD4-BF49-9017-115079CE1EAB}"/>
              </a:ext>
            </a:extLst>
          </p:cNvPr>
          <p:cNvSpPr>
            <a:spLocks noGrp="1"/>
          </p:cNvSpPr>
          <p:nvPr>
            <p:ph type="body" idx="12"/>
          </p:nvPr>
        </p:nvSpPr>
        <p:spPr>
          <a:xfrm>
            <a:off x="6225745"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0"/>
            <a:endParaRPr lang="fi-FI" noProof="0"/>
          </a:p>
          <a:p>
            <a:pPr lvl="1"/>
            <a:endParaRPr lang="fi-FI" noProof="0"/>
          </a:p>
        </p:txBody>
      </p:sp>
    </p:spTree>
    <p:extLst>
      <p:ext uri="{BB962C8B-B14F-4D97-AF65-F5344CB8AC3E}">
        <p14:creationId xmlns:p14="http://schemas.microsoft.com/office/powerpoint/2010/main" val="16162531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HARMAA TAUST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Tree>
    <p:extLst>
      <p:ext uri="{BB962C8B-B14F-4D97-AF65-F5344CB8AC3E}">
        <p14:creationId xmlns:p14="http://schemas.microsoft.com/office/powerpoint/2010/main" val="4260028267"/>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RÄNDILOPET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CB8AE-9890-DE43-B3F1-9FA29E70D77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409482" y="1483776"/>
            <a:ext cx="3467386"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4068792" cy="6858000"/>
          </a:xfrm>
        </p:spPr>
        <p:txBody>
          <a:bodyPr/>
          <a:lstStyle/>
          <a:p>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8409481" y="5063883"/>
            <a:ext cx="3467386"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4092314" y="-1"/>
            <a:ext cx="4068792" cy="6858000"/>
          </a:xfrm>
        </p:spPr>
        <p:txBody>
          <a:bodyPr/>
          <a:lstStyle/>
          <a:p>
            <a:endParaRPr lang="fi-FI" noProof="0"/>
          </a:p>
        </p:txBody>
      </p:sp>
    </p:spTree>
    <p:extLst>
      <p:ext uri="{BB962C8B-B14F-4D97-AF65-F5344CB8AC3E}">
        <p14:creationId xmlns:p14="http://schemas.microsoft.com/office/powerpoint/2010/main" val="16505884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RÄNDILOPETUS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55B871-CB14-7146-97D4-FC529108C6E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779489" y="1483776"/>
            <a:ext cx="4572000"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46874"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79489" y="5063883"/>
            <a:ext cx="4572000"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8123208" y="-1"/>
            <a:ext cx="4068792" cy="6858000"/>
          </a:xfrm>
        </p:spPr>
        <p:txBody>
          <a:bodyPr/>
          <a:lstStyle/>
          <a:p>
            <a:endParaRPr lang="fi-FI" noProof="0"/>
          </a:p>
        </p:txBody>
      </p:sp>
      <p:sp>
        <p:nvSpPr>
          <p:cNvPr id="8" name="Rectangle 7">
            <a:extLst>
              <a:ext uri="{FF2B5EF4-FFF2-40B4-BE49-F238E27FC236}">
                <a16:creationId xmlns:a16="http://schemas.microsoft.com/office/drawing/2014/main" id="{3891C178-6E34-F148-940F-05E15C7B661F}"/>
              </a:ext>
            </a:extLst>
          </p:cNvPr>
          <p:cNvSpPr/>
          <p:nvPr userDrawn="1"/>
        </p:nvSpPr>
        <p:spPr>
          <a:xfrm>
            <a:off x="6094538" y="0"/>
            <a:ext cx="20286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9D2F3DEC-9E8C-FE4C-B57C-8D3E6F47D213}"/>
              </a:ext>
            </a:extLst>
          </p:cNvPr>
          <p:cNvSpPr/>
          <p:nvPr userDrawn="1"/>
        </p:nvSpPr>
        <p:spPr>
          <a:xfrm>
            <a:off x="8128935" y="0"/>
            <a:ext cx="2028669" cy="6858000"/>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Tree>
    <p:extLst>
      <p:ext uri="{BB962C8B-B14F-4D97-AF65-F5344CB8AC3E}">
        <p14:creationId xmlns:p14="http://schemas.microsoft.com/office/powerpoint/2010/main" val="2954406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AKAKANSI">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147-9687-9344-8C8D-BD2F363645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0" name="Text Placeholder 2">
            <a:extLst>
              <a:ext uri="{FF2B5EF4-FFF2-40B4-BE49-F238E27FC236}">
                <a16:creationId xmlns:a16="http://schemas.microsoft.com/office/drawing/2014/main" id="{02B85F9E-919D-2A4C-BFCD-A5FBB3C69DD3}"/>
              </a:ext>
            </a:extLst>
          </p:cNvPr>
          <p:cNvSpPr>
            <a:spLocks noGrp="1"/>
          </p:cNvSpPr>
          <p:nvPr>
            <p:ph type="body" idx="16"/>
          </p:nvPr>
        </p:nvSpPr>
        <p:spPr>
          <a:xfrm>
            <a:off x="3326065"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1" name="Text Placeholder 2">
            <a:extLst>
              <a:ext uri="{FF2B5EF4-FFF2-40B4-BE49-F238E27FC236}">
                <a16:creationId xmlns:a16="http://schemas.microsoft.com/office/drawing/2014/main" id="{144D3AE2-5E57-E440-BDFF-C77D11465E32}"/>
              </a:ext>
            </a:extLst>
          </p:cNvPr>
          <p:cNvSpPr>
            <a:spLocks noGrp="1"/>
          </p:cNvSpPr>
          <p:nvPr>
            <p:ph type="body" idx="17"/>
          </p:nvPr>
        </p:nvSpPr>
        <p:spPr>
          <a:xfrm>
            <a:off x="6279127"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2" name="Text Placeholder 2">
            <a:extLst>
              <a:ext uri="{FF2B5EF4-FFF2-40B4-BE49-F238E27FC236}">
                <a16:creationId xmlns:a16="http://schemas.microsoft.com/office/drawing/2014/main" id="{E177CB89-4E83-6D49-8E76-46F59C95AD76}"/>
              </a:ext>
            </a:extLst>
          </p:cNvPr>
          <p:cNvSpPr>
            <a:spLocks noGrp="1"/>
          </p:cNvSpPr>
          <p:nvPr>
            <p:ph type="body" idx="18"/>
          </p:nvPr>
        </p:nvSpPr>
        <p:spPr>
          <a:xfrm>
            <a:off x="9232189"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Tree>
    <p:extLst>
      <p:ext uri="{BB962C8B-B14F-4D97-AF65-F5344CB8AC3E}">
        <p14:creationId xmlns:p14="http://schemas.microsoft.com/office/powerpoint/2010/main" val="24525454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641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LI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172867"/>
            <a:ext cx="10515600" cy="781750"/>
          </a:xfrm>
          <a:prstGeom prst="rect">
            <a:avLst/>
          </a:prstGeom>
        </p:spPr>
        <p:txBody>
          <a:bodyPr/>
          <a:lstStyle>
            <a:lvl1pPr>
              <a:lnSpc>
                <a:spcPct val="100000"/>
              </a:lnSpc>
              <a:defRPr sz="30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5" name="Text Placeholder 4">
            <a:extLst>
              <a:ext uri="{FF2B5EF4-FFF2-40B4-BE49-F238E27FC236}">
                <a16:creationId xmlns:a16="http://schemas.microsoft.com/office/drawing/2014/main" id="{D025BBE2-965C-4042-BAD8-4FC805621BF7}"/>
              </a:ext>
            </a:extLst>
          </p:cNvPr>
          <p:cNvSpPr>
            <a:spLocks noGrp="1"/>
          </p:cNvSpPr>
          <p:nvPr>
            <p:ph type="body" sz="quarter" idx="11"/>
          </p:nvPr>
        </p:nvSpPr>
        <p:spPr>
          <a:xfrm>
            <a:off x="838200" y="2355850"/>
            <a:ext cx="10515600" cy="2944813"/>
          </a:xfrm>
        </p:spPr>
        <p:txBody>
          <a:bodyPr/>
          <a:lstStyle>
            <a:lvl1pPr>
              <a:defRPr sz="2400"/>
            </a:lvl1pPr>
            <a:lvl2pPr>
              <a:defRPr sz="2000"/>
            </a:lvl2pPr>
            <a:lvl3pPr>
              <a:defRPr sz="1900"/>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Tree>
    <p:extLst>
      <p:ext uri="{BB962C8B-B14F-4D97-AF65-F5344CB8AC3E}">
        <p14:creationId xmlns:p14="http://schemas.microsoft.com/office/powerpoint/2010/main" val="522664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I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1185864"/>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118586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3" name="Text Placeholder 2">
            <a:extLst>
              <a:ext uri="{FF2B5EF4-FFF2-40B4-BE49-F238E27FC236}">
                <a16:creationId xmlns:a16="http://schemas.microsoft.com/office/drawing/2014/main" id="{76078FF3-7CF2-B747-84A2-136E76FC7CC5}"/>
              </a:ext>
            </a:extLst>
          </p:cNvPr>
          <p:cNvSpPr>
            <a:spLocks noGrp="1"/>
          </p:cNvSpPr>
          <p:nvPr>
            <p:ph type="body" idx="14"/>
          </p:nvPr>
        </p:nvSpPr>
        <p:spPr>
          <a:xfrm>
            <a:off x="838199" y="2505075"/>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b="0" noProof="0"/>
          </a:p>
          <a:p>
            <a:pPr lvl="2"/>
            <a:endParaRPr lang="fi-FI" noProof="0"/>
          </a:p>
        </p:txBody>
      </p:sp>
      <p:sp>
        <p:nvSpPr>
          <p:cNvPr id="14" name="Text Placeholder 2">
            <a:extLst>
              <a:ext uri="{FF2B5EF4-FFF2-40B4-BE49-F238E27FC236}">
                <a16:creationId xmlns:a16="http://schemas.microsoft.com/office/drawing/2014/main" id="{85D56223-2B0B-BF47-A473-46887AC2D849}"/>
              </a:ext>
            </a:extLst>
          </p:cNvPr>
          <p:cNvSpPr>
            <a:spLocks noGrp="1"/>
          </p:cNvSpPr>
          <p:nvPr>
            <p:ph type="body" idx="15"/>
          </p:nvPr>
        </p:nvSpPr>
        <p:spPr>
          <a:xfrm>
            <a:off x="6189688" y="2505075"/>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1427785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LISTA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1185864"/>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118586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505075"/>
            <a:ext cx="5157787" cy="3534125"/>
          </a:xfrm>
        </p:spPr>
        <p:txBody>
          <a:bodyPr/>
          <a:lstStyle>
            <a:lvl1pPr>
              <a:defRPr sz="2400"/>
            </a:lvl1pPr>
            <a:lvl2pPr>
              <a:defRPr sz="2000"/>
            </a:lvl2pPr>
            <a:lvl3pPr>
              <a:defRPr sz="1900"/>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8" name="Text Placeholder 4">
            <a:extLst>
              <a:ext uri="{FF2B5EF4-FFF2-40B4-BE49-F238E27FC236}">
                <a16:creationId xmlns:a16="http://schemas.microsoft.com/office/drawing/2014/main" id="{05A15A47-6782-C54A-93D2-C9A076009960}"/>
              </a:ext>
            </a:extLst>
          </p:cNvPr>
          <p:cNvSpPr>
            <a:spLocks noGrp="1"/>
          </p:cNvSpPr>
          <p:nvPr>
            <p:ph type="body" sz="quarter" idx="16"/>
          </p:nvPr>
        </p:nvSpPr>
        <p:spPr>
          <a:xfrm>
            <a:off x="6172993" y="2505075"/>
            <a:ext cx="5181601" cy="3534125"/>
          </a:xfrm>
        </p:spPr>
        <p:txBody>
          <a:bodyPr/>
          <a:lstStyle>
            <a:lvl1pPr>
              <a:defRPr sz="2400"/>
            </a:lvl1pPr>
            <a:lvl2pPr>
              <a:defRPr sz="2000"/>
            </a:lvl2pPr>
            <a:lvl3pPr>
              <a:defRPr sz="1900"/>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Tree>
    <p:extLst>
      <p:ext uri="{BB962C8B-B14F-4D97-AF65-F5344CB8AC3E}">
        <p14:creationId xmlns:p14="http://schemas.microsoft.com/office/powerpoint/2010/main" val="1329761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21" Type="http://schemas.openxmlformats.org/officeDocument/2006/relationships/slideLayout" Target="../slideLayouts/slideLayout51.xml"/><Relationship Id="rId34" Type="http://schemas.openxmlformats.org/officeDocument/2006/relationships/slideLayout" Target="../slideLayouts/slideLayout64.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slideLayout" Target="../slideLayouts/slideLayout63.xml"/><Relationship Id="rId38" Type="http://schemas.openxmlformats.org/officeDocument/2006/relationships/theme" Target="../theme/theme2.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slideLayout" Target="../slideLayouts/slideLayout62.xml"/><Relationship Id="rId37" Type="http://schemas.openxmlformats.org/officeDocument/2006/relationships/slideLayout" Target="../slideLayouts/slideLayout67.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36" Type="http://schemas.openxmlformats.org/officeDocument/2006/relationships/slideLayout" Target="../slideLayouts/slideLayout66.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slideLayout" Target="../slideLayouts/slideLayout61.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35" Type="http://schemas.openxmlformats.org/officeDocument/2006/relationships/slideLayout" Target="../slideLayouts/slideLayout65.xml"/><Relationship Id="rId8" Type="http://schemas.openxmlformats.org/officeDocument/2006/relationships/slideLayout" Target="../slideLayouts/slideLayout38.xml"/><Relationship Id="rId3"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8F7963-B688-6345-9742-540145AD6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
        <p:nvSpPr>
          <p:cNvPr id="11" name="Title Placeholder 10">
            <a:extLst>
              <a:ext uri="{FF2B5EF4-FFF2-40B4-BE49-F238E27FC236}">
                <a16:creationId xmlns:a16="http://schemas.microsoft.com/office/drawing/2014/main" id="{13ADB4FF-36A8-5847-9E28-618A7E399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a:t>Click to edit Master title style</a:t>
            </a:r>
            <a:endParaRPr lang="fi-FI"/>
          </a:p>
        </p:txBody>
      </p:sp>
    </p:spTree>
    <p:extLst>
      <p:ext uri="{BB962C8B-B14F-4D97-AF65-F5344CB8AC3E}">
        <p14:creationId xmlns:p14="http://schemas.microsoft.com/office/powerpoint/2010/main" val="5779027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38" r:id="rId30"/>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8F7963-B688-6345-9742-540145AD6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
        <p:nvSpPr>
          <p:cNvPr id="11" name="Title Placeholder 10">
            <a:extLst>
              <a:ext uri="{FF2B5EF4-FFF2-40B4-BE49-F238E27FC236}">
                <a16:creationId xmlns:a16="http://schemas.microsoft.com/office/drawing/2014/main" id="{13ADB4FF-36A8-5847-9E28-618A7E399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a:t>Click to edit Master title style</a:t>
            </a:r>
            <a:endParaRPr lang="fi-FI"/>
          </a:p>
        </p:txBody>
      </p:sp>
      <p:sp>
        <p:nvSpPr>
          <p:cNvPr id="14" name="TextBox 13">
            <a:extLst>
              <a:ext uri="{FF2B5EF4-FFF2-40B4-BE49-F238E27FC236}">
                <a16:creationId xmlns:a16="http://schemas.microsoft.com/office/drawing/2014/main" id="{D4E3EEA6-F284-034E-8910-605416FAEBAF}"/>
              </a:ext>
            </a:extLst>
          </p:cNvPr>
          <p:cNvSpPr txBox="1"/>
          <p:nvPr userDrawn="1"/>
        </p:nvSpPr>
        <p:spPr>
          <a:xfrm>
            <a:off x="272592" y="7138041"/>
            <a:ext cx="4252274" cy="276999"/>
          </a:xfrm>
          <a:prstGeom prst="rect">
            <a:avLst/>
          </a:prstGeom>
          <a:noFill/>
        </p:spPr>
        <p:txBody>
          <a:bodyPr wrap="square" rtlCol="0">
            <a:spAutoFit/>
          </a:bodyPr>
          <a:lstStyle/>
          <a:p>
            <a:r>
              <a:rPr lang="fi-FI" sz="1200" b="0" i="0" noProof="1">
                <a:latin typeface="Arial" panose="020B0604020202020204" pitchFamily="34" charset="0"/>
                <a:cs typeface="Arial" panose="020B0604020202020204" pitchFamily="34" charset="0"/>
              </a:rPr>
              <a:t>Otsikko｜päivämäärä</a:t>
            </a:r>
          </a:p>
        </p:txBody>
      </p:sp>
    </p:spTree>
    <p:extLst>
      <p:ext uri="{BB962C8B-B14F-4D97-AF65-F5344CB8AC3E}">
        <p14:creationId xmlns:p14="http://schemas.microsoft.com/office/powerpoint/2010/main" val="342290639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 id="2147483732" r:id="rId32"/>
    <p:sldLayoutId id="2147483733" r:id="rId33"/>
    <p:sldLayoutId id="2147483734" r:id="rId34"/>
    <p:sldLayoutId id="2147483735" r:id="rId35"/>
    <p:sldLayoutId id="2147483736" r:id="rId36"/>
    <p:sldLayoutId id="2147483737" r:id="rId37"/>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8.png"/><Relationship Id="rId2" Type="http://schemas.openxmlformats.org/officeDocument/2006/relationships/notesSlide" Target="../notesSlides/notesSlide15.xml"/><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7.png"/><Relationship Id="rId5" Type="http://schemas.openxmlformats.org/officeDocument/2006/relationships/diagramQuickStyle" Target="../diagrams/quickStyle2.xml"/><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diagramLayout" Target="../diagrams/layout2.xml"/><Relationship Id="rId9" Type="http://schemas.openxmlformats.org/officeDocument/2006/relationships/image" Target="../media/image15.png"/><Relationship Id="rId1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hyperlink" Target="https://oma.punainenristi.fi/groups/group/2320"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vapepa.fi/ohto/"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vapaaehtoistieto.punainenristi.fi/globalassets/tieto-ja-taito-etusivu-beta/ruoka-apu/materiaalit/fact-sheet_kenttakeitin_1.pdf" TargetMode="External"/><Relationship Id="rId2" Type="http://schemas.openxmlformats.org/officeDocument/2006/relationships/hyperlink" Target="https://vapaaehtoistieto.punainenristi.fi/globalassets/tieto-ja-taito-etusivu-beta/ruoka-apu/materiaalit/fact-sheet_muonitusryhma.pdf" TargetMode="External"/><Relationship Id="rId1" Type="http://schemas.openxmlformats.org/officeDocument/2006/relationships/slideLayout" Target="../slideLayouts/slideLayout7.xml"/><Relationship Id="rId4" Type="http://schemas.openxmlformats.org/officeDocument/2006/relationships/hyperlink" Target="https://www.youtube.com/watch?v=vUZRKpN49i4"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vapaaehtoistieto.punainenristi.fi/osastojen-tukimateriaalit/osastojen-tuki/paikallisten-tarpeiden-arviointi/"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D555210-925B-AB41-B528-EF0F97C08959}"/>
              </a:ext>
            </a:extLst>
          </p:cNvPr>
          <p:cNvSpPr>
            <a:spLocks noGrp="1"/>
          </p:cNvSpPr>
          <p:nvPr>
            <p:ph type="ctrTitle"/>
          </p:nvPr>
        </p:nvSpPr>
        <p:spPr>
          <a:xfrm>
            <a:off x="1524000" y="2088404"/>
            <a:ext cx="9144000" cy="2681191"/>
          </a:xfrm>
        </p:spPr>
        <p:txBody>
          <a:bodyPr>
            <a:normAutofit fontScale="90000"/>
          </a:bodyPr>
          <a:lstStyle/>
          <a:p>
            <a:r>
              <a:rPr lang="fi-FI" dirty="0"/>
              <a:t>Ystävät, ruoka-apu ja verkkoauttaminen osana auttamisvalmiutta</a:t>
            </a:r>
          </a:p>
        </p:txBody>
      </p:sp>
    </p:spTree>
    <p:extLst>
      <p:ext uri="{BB962C8B-B14F-4D97-AF65-F5344CB8AC3E}">
        <p14:creationId xmlns:p14="http://schemas.microsoft.com/office/powerpoint/2010/main" val="1014386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5D9E73-B389-4FE4-8A5F-8A67C4EE8032}"/>
              </a:ext>
            </a:extLst>
          </p:cNvPr>
          <p:cNvSpPr>
            <a:spLocks noGrp="1"/>
          </p:cNvSpPr>
          <p:nvPr>
            <p:ph type="title"/>
          </p:nvPr>
        </p:nvSpPr>
        <p:spPr>
          <a:xfrm>
            <a:off x="838200" y="810010"/>
            <a:ext cx="10515600" cy="781750"/>
          </a:xfrm>
        </p:spPr>
        <p:txBody>
          <a:bodyPr/>
          <a:lstStyle/>
          <a:p>
            <a:r>
              <a:rPr lang="fi-FI" altLang="fi-FI" dirty="0"/>
              <a:t>Ystävät ja ruoka-avun vapaaehtoiset valmiudessa</a:t>
            </a:r>
            <a:endParaRPr lang="fi-FI" dirty="0"/>
          </a:p>
        </p:txBody>
      </p:sp>
      <p:sp>
        <p:nvSpPr>
          <p:cNvPr id="3" name="Tekstin paikkamerkki 2">
            <a:extLst>
              <a:ext uri="{FF2B5EF4-FFF2-40B4-BE49-F238E27FC236}">
                <a16:creationId xmlns:a16="http://schemas.microsoft.com/office/drawing/2014/main" id="{D76A9A31-095B-4A72-A6EA-B940D5AB4AC6}"/>
              </a:ext>
            </a:extLst>
          </p:cNvPr>
          <p:cNvSpPr>
            <a:spLocks noGrp="1"/>
          </p:cNvSpPr>
          <p:nvPr>
            <p:ph type="body" sz="quarter" idx="11"/>
          </p:nvPr>
        </p:nvSpPr>
        <p:spPr>
          <a:xfrm>
            <a:off x="838200" y="1956593"/>
            <a:ext cx="10515600" cy="2944813"/>
          </a:xfrm>
        </p:spPr>
        <p:txBody>
          <a:bodyPr vert="horz" lIns="91440" tIns="45720" rIns="91440" bIns="45720" rtlCol="0" anchor="t">
            <a:noAutofit/>
          </a:bodyPr>
          <a:lstStyle/>
          <a:p>
            <a:r>
              <a:rPr lang="fi-FI" altLang="en-US" dirty="0"/>
              <a:t>Koska Punainen Risti on valmiusjärjestö, </a:t>
            </a:r>
            <a:r>
              <a:rPr lang="fi-FI" altLang="en-US" b="1" dirty="0"/>
              <a:t>halukkaita ystävätoiminnan ja ruoka-avun vapaaehtoisia voidaan pyytää apuun erilaisissa onnettomuus- ja häiriötilanteissa</a:t>
            </a:r>
            <a:r>
              <a:rPr lang="fi-FI" altLang="en-US" dirty="0"/>
              <a:t>. </a:t>
            </a:r>
          </a:p>
          <a:p>
            <a:endParaRPr lang="fi-FI" altLang="en-US" sz="900" dirty="0"/>
          </a:p>
          <a:p>
            <a:r>
              <a:rPr lang="fi-FI" altLang="en-US" dirty="0"/>
              <a:t>Esimerkiksi sähkökatkos-, tulipalo-, veden saastumis- tai terveysuhkatapauksissa </a:t>
            </a:r>
            <a:r>
              <a:rPr lang="fi-FI" altLang="en-US" b="1" dirty="0"/>
              <a:t>vapaaehtoisia voidaan kutsua ensihuollon tehtäviin jakamaan tarvikkeita, kuten huopia, vaatteita, ruokaa ja vettä, tai viemään viestiä heille, joita ei muuten tavoiteta.</a:t>
            </a:r>
          </a:p>
          <a:p>
            <a:r>
              <a:rPr lang="fi-FI" dirty="0">
                <a:latin typeface="Arial"/>
                <a:cs typeface="Arial"/>
              </a:rPr>
              <a:t>Verkkoystäviä voidaan kutsua auttamistehtäviin verkossa.</a:t>
            </a:r>
            <a:endParaRPr lang="fi-FI" altLang="en-US" b="1" dirty="0"/>
          </a:p>
          <a:p>
            <a:r>
              <a:rPr lang="fi-FI" altLang="en-US" b="1" dirty="0"/>
              <a:t>Tehtävät liittyvät pääasiassa Ensihuollon ja Psykososiaalisen tuen tehtäviin.</a:t>
            </a:r>
          </a:p>
          <a:p>
            <a:endParaRPr lang="fi-FI" altLang="fi-FI" b="1" dirty="0"/>
          </a:p>
          <a:p>
            <a:endParaRPr lang="fi-FI" altLang="fi-FI" dirty="0"/>
          </a:p>
          <a:p>
            <a:pPr>
              <a:defRPr/>
            </a:pPr>
            <a:endParaRPr lang="fi-FI" sz="2400" dirty="0"/>
          </a:p>
          <a:p>
            <a:pPr marL="0" indent="0">
              <a:buFont typeface="Times" panose="02020603050405020304" pitchFamily="18" charset="0"/>
              <a:buNone/>
              <a:defRPr/>
            </a:pPr>
            <a:endParaRPr lang="fi-FI" dirty="0"/>
          </a:p>
          <a:p>
            <a:pPr marL="0" indent="0">
              <a:buFont typeface="Times" panose="02020603050405020304" pitchFamily="18" charset="0"/>
              <a:buNone/>
              <a:defRPr/>
            </a:pPr>
            <a:endParaRPr lang="en-US" dirty="0"/>
          </a:p>
          <a:p>
            <a:endParaRPr lang="fi-FI" dirty="0"/>
          </a:p>
          <a:p>
            <a:endParaRPr lang="fi-FI" dirty="0"/>
          </a:p>
        </p:txBody>
      </p:sp>
    </p:spTree>
    <p:extLst>
      <p:ext uri="{BB962C8B-B14F-4D97-AF65-F5344CB8AC3E}">
        <p14:creationId xmlns:p14="http://schemas.microsoft.com/office/powerpoint/2010/main" val="3369294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A33D84C-BA0F-42AA-8429-38CB91F13EDC}"/>
              </a:ext>
            </a:extLst>
          </p:cNvPr>
          <p:cNvSpPr>
            <a:spLocks noGrp="1"/>
          </p:cNvSpPr>
          <p:nvPr>
            <p:ph type="title"/>
          </p:nvPr>
        </p:nvSpPr>
        <p:spPr>
          <a:xfrm>
            <a:off x="438730" y="59980"/>
            <a:ext cx="10625822" cy="632716"/>
          </a:xfrm>
        </p:spPr>
        <p:txBody>
          <a:bodyPr>
            <a:normAutofit/>
          </a:bodyPr>
          <a:lstStyle/>
          <a:p>
            <a:r>
              <a:rPr lang="fi-FI" altLang="fi-FI" sz="3200"/>
              <a:t>Ystävätoiminta, ruoka-apu ja varautuminen</a:t>
            </a:r>
            <a:endParaRPr lang="fi-FI">
              <a:solidFill>
                <a:srgbClr val="C00000"/>
              </a:solidFill>
            </a:endParaRPr>
          </a:p>
        </p:txBody>
      </p:sp>
      <p:pic>
        <p:nvPicPr>
          <p:cNvPr id="5" name="Content Placeholder 4" descr="Chart, line chart&#10;&#10;Description automatically generated">
            <a:extLst>
              <a:ext uri="{FF2B5EF4-FFF2-40B4-BE49-F238E27FC236}">
                <a16:creationId xmlns:a16="http://schemas.microsoft.com/office/drawing/2014/main" id="{F5929D11-F1D9-4C14-A098-38BF044AEC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512" y="592172"/>
            <a:ext cx="9716661" cy="4395075"/>
          </a:xfrm>
          <a:prstGeom prst="rect">
            <a:avLst/>
          </a:prstGeom>
        </p:spPr>
      </p:pic>
      <p:grpSp>
        <p:nvGrpSpPr>
          <p:cNvPr id="6" name="Ryhmä 5">
            <a:extLst>
              <a:ext uri="{FF2B5EF4-FFF2-40B4-BE49-F238E27FC236}">
                <a16:creationId xmlns:a16="http://schemas.microsoft.com/office/drawing/2014/main" id="{D0C6F4B6-156A-4124-99CE-DD00277DC939}"/>
              </a:ext>
            </a:extLst>
          </p:cNvPr>
          <p:cNvGrpSpPr/>
          <p:nvPr/>
        </p:nvGrpSpPr>
        <p:grpSpPr>
          <a:xfrm>
            <a:off x="1117821" y="5276187"/>
            <a:ext cx="7703016" cy="1032251"/>
            <a:chOff x="1117821" y="5276187"/>
            <a:chExt cx="7703016" cy="1032251"/>
          </a:xfrm>
        </p:grpSpPr>
        <p:sp>
          <p:nvSpPr>
            <p:cNvPr id="7" name="TextBox 5">
              <a:extLst>
                <a:ext uri="{FF2B5EF4-FFF2-40B4-BE49-F238E27FC236}">
                  <a16:creationId xmlns:a16="http://schemas.microsoft.com/office/drawing/2014/main" id="{4B80045F-F277-4F23-B463-49C9EDF33C19}"/>
                </a:ext>
              </a:extLst>
            </p:cNvPr>
            <p:cNvSpPr txBox="1"/>
            <p:nvPr/>
          </p:nvSpPr>
          <p:spPr>
            <a:xfrm>
              <a:off x="1117821" y="5292775"/>
              <a:ext cx="2458914" cy="1015663"/>
            </a:xfrm>
            <a:prstGeom prst="rect">
              <a:avLst/>
            </a:prstGeom>
            <a:solidFill>
              <a:srgbClr val="FFCCCC"/>
            </a:solidFill>
            <a:ln>
              <a:noFill/>
            </a:ln>
          </p:spPr>
          <p:txBody>
            <a:bodyPr wrap="square" rtlCol="0">
              <a:spAutoFit/>
            </a:bodyPr>
            <a:lstStyle/>
            <a:p>
              <a:pPr marL="285750" indent="-285750">
                <a:buFontTx/>
                <a:buChar char="-"/>
              </a:pPr>
              <a:r>
                <a:rPr lang="fi-FI" sz="1200">
                  <a:latin typeface="Verdana" panose="020B0604030504040204" pitchFamily="34" charset="0"/>
                  <a:ea typeface="Verdana" panose="020B0604030504040204" pitchFamily="34" charset="0"/>
                </a:rPr>
                <a:t>Valmiustoiminta</a:t>
              </a:r>
            </a:p>
            <a:p>
              <a:pPr marL="285750" indent="-285750">
                <a:buFontTx/>
                <a:buChar char="-"/>
              </a:pPr>
              <a:r>
                <a:rPr lang="fi-FI" sz="1200" b="1">
                  <a:latin typeface="Verdana" panose="020B0604030504040204" pitchFamily="34" charset="0"/>
                  <a:ea typeface="Verdana" panose="020B0604030504040204" pitchFamily="34" charset="0"/>
                </a:rPr>
                <a:t>Ystävätoiminta ja ruoka-apu </a:t>
              </a:r>
              <a:r>
                <a:rPr lang="fi-FI" sz="1200" b="1" err="1">
                  <a:latin typeface="Verdana" panose="020B0604030504040204" pitchFamily="34" charset="0"/>
                  <a:ea typeface="Verdana" panose="020B0604030504040204" pitchFamily="34" charset="0"/>
                </a:rPr>
                <a:t>resilienssin</a:t>
              </a:r>
              <a:r>
                <a:rPr lang="fi-FI" sz="1200" b="1">
                  <a:latin typeface="Verdana" panose="020B0604030504040204" pitchFamily="34" charset="0"/>
                  <a:ea typeface="Verdana" panose="020B0604030504040204" pitchFamily="34" charset="0"/>
                </a:rPr>
                <a:t> eli kriisinsietokyvyn vahvistajana</a:t>
              </a:r>
            </a:p>
          </p:txBody>
        </p:sp>
        <p:sp>
          <p:nvSpPr>
            <p:cNvPr id="8" name="TextBox 6">
              <a:extLst>
                <a:ext uri="{FF2B5EF4-FFF2-40B4-BE49-F238E27FC236}">
                  <a16:creationId xmlns:a16="http://schemas.microsoft.com/office/drawing/2014/main" id="{DE9421E7-2605-49A5-A3D1-13253811955B}"/>
                </a:ext>
              </a:extLst>
            </p:cNvPr>
            <p:cNvSpPr txBox="1"/>
            <p:nvPr/>
          </p:nvSpPr>
          <p:spPr>
            <a:xfrm>
              <a:off x="3812386" y="5276187"/>
              <a:ext cx="2458915" cy="1015663"/>
            </a:xfrm>
            <a:prstGeom prst="rect">
              <a:avLst/>
            </a:prstGeom>
            <a:solidFill>
              <a:srgbClr val="FFCCCC"/>
            </a:solidFill>
          </p:spPr>
          <p:txBody>
            <a:bodyPr wrap="square" rtlCol="0">
              <a:spAutoFit/>
            </a:bodyPr>
            <a:lstStyle/>
            <a:p>
              <a:pPr marL="285750" indent="-285750">
                <a:buFontTx/>
                <a:buChar char="-"/>
              </a:pPr>
              <a:r>
                <a:rPr lang="fi-FI" sz="1200">
                  <a:latin typeface="Verdana" panose="020B0604030504040204" pitchFamily="34" charset="0"/>
                  <a:ea typeface="Verdana" panose="020B0604030504040204" pitchFamily="34" charset="0"/>
                </a:rPr>
                <a:t>Valmiustehtävät</a:t>
              </a:r>
            </a:p>
            <a:p>
              <a:pPr marL="285750" indent="-285750">
                <a:buFontTx/>
                <a:buChar char="-"/>
              </a:pPr>
              <a:r>
                <a:rPr lang="fi-FI" sz="1200">
                  <a:latin typeface="Verdana" panose="020B0604030504040204" pitchFamily="34" charset="0"/>
                  <a:ea typeface="Verdana" panose="020B0604030504040204" pitchFamily="34" charset="0"/>
                </a:rPr>
                <a:t>Henkinen tuki</a:t>
              </a:r>
            </a:p>
            <a:p>
              <a:pPr marL="285750" indent="-285750">
                <a:buFontTx/>
                <a:buChar char="-"/>
              </a:pPr>
              <a:r>
                <a:rPr lang="fi-FI" sz="1200" b="1">
                  <a:latin typeface="Verdana" panose="020B0604030504040204" pitchFamily="34" charset="0"/>
                  <a:ea typeface="Verdana" panose="020B0604030504040204" pitchFamily="34" charset="0"/>
                </a:rPr>
                <a:t>Ystävätoiminta ja ruoka-apu tukena ja vapaaehtoisresurssina</a:t>
              </a:r>
            </a:p>
          </p:txBody>
        </p:sp>
        <p:sp>
          <p:nvSpPr>
            <p:cNvPr id="9" name="TextBox 7">
              <a:extLst>
                <a:ext uri="{FF2B5EF4-FFF2-40B4-BE49-F238E27FC236}">
                  <a16:creationId xmlns:a16="http://schemas.microsoft.com/office/drawing/2014/main" id="{7FA19CDE-A1E7-4403-B1F7-F6223018A0EC}"/>
                </a:ext>
              </a:extLst>
            </p:cNvPr>
            <p:cNvSpPr txBox="1"/>
            <p:nvPr/>
          </p:nvSpPr>
          <p:spPr>
            <a:xfrm>
              <a:off x="6506953" y="5290059"/>
              <a:ext cx="2313884" cy="646331"/>
            </a:xfrm>
            <a:prstGeom prst="rect">
              <a:avLst/>
            </a:prstGeom>
            <a:solidFill>
              <a:srgbClr val="FFCCCC"/>
            </a:solidFill>
          </p:spPr>
          <p:txBody>
            <a:bodyPr wrap="square" rtlCol="0">
              <a:spAutoFit/>
            </a:bodyPr>
            <a:lstStyle/>
            <a:p>
              <a:pPr marL="285750" indent="-285750">
                <a:buFontTx/>
                <a:buChar char="-"/>
              </a:pPr>
              <a:r>
                <a:rPr lang="fi-FI" sz="1200" b="1">
                  <a:latin typeface="Verdana" panose="020B0604030504040204" pitchFamily="34" charset="0"/>
                  <a:ea typeface="Verdana" panose="020B0604030504040204" pitchFamily="34" charset="0"/>
                </a:rPr>
                <a:t>Pitkäkestoinen tuki ystävätoiminnasta ja ruoka-avusta</a:t>
              </a:r>
            </a:p>
          </p:txBody>
        </p:sp>
      </p:grpSp>
    </p:spTree>
    <p:extLst>
      <p:ext uri="{BB962C8B-B14F-4D97-AF65-F5344CB8AC3E}">
        <p14:creationId xmlns:p14="http://schemas.microsoft.com/office/powerpoint/2010/main" val="1319577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3E9EE1-434F-62E2-AB94-6B194BE28850}"/>
              </a:ext>
            </a:extLst>
          </p:cNvPr>
          <p:cNvSpPr>
            <a:spLocks noGrp="1"/>
          </p:cNvSpPr>
          <p:nvPr>
            <p:ph type="title"/>
          </p:nvPr>
        </p:nvSpPr>
        <p:spPr>
          <a:xfrm>
            <a:off x="838200" y="237447"/>
            <a:ext cx="10515600" cy="781750"/>
          </a:xfrm>
        </p:spPr>
        <p:txBody>
          <a:bodyPr/>
          <a:lstStyle/>
          <a:p>
            <a:r>
              <a:rPr lang="fi-FI" dirty="0"/>
              <a:t>Punaisen Ristin Psykososiaalinen tuki onnettomuus- ja häiriötilanteissa</a:t>
            </a:r>
          </a:p>
        </p:txBody>
      </p:sp>
      <p:graphicFrame>
        <p:nvGraphicFramePr>
          <p:cNvPr id="4" name="Kaaviokuva 3">
            <a:extLst>
              <a:ext uri="{FF2B5EF4-FFF2-40B4-BE49-F238E27FC236}">
                <a16:creationId xmlns:a16="http://schemas.microsoft.com/office/drawing/2014/main" id="{82050CB0-6E9F-1B2C-1B90-CED90BEDDC11}"/>
              </a:ext>
            </a:extLst>
          </p:cNvPr>
          <p:cNvGraphicFramePr/>
          <p:nvPr>
            <p:extLst>
              <p:ext uri="{D42A27DB-BD31-4B8C-83A1-F6EECF244321}">
                <p14:modId xmlns:p14="http://schemas.microsoft.com/office/powerpoint/2010/main" val="1418838626"/>
              </p:ext>
            </p:extLst>
          </p:nvPr>
        </p:nvGraphicFramePr>
        <p:xfrm>
          <a:off x="838200" y="1177160"/>
          <a:ext cx="9321800" cy="4961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8233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8E2D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52296-BAAA-EE48-8B74-3CAC39B2089E}"/>
              </a:ext>
            </a:extLst>
          </p:cNvPr>
          <p:cNvSpPr>
            <a:spLocks noGrp="1"/>
          </p:cNvSpPr>
          <p:nvPr>
            <p:ph type="title"/>
          </p:nvPr>
        </p:nvSpPr>
        <p:spPr/>
        <p:txBody>
          <a:bodyPr/>
          <a:lstStyle/>
          <a:p>
            <a:r>
              <a:rPr lang="fi-FI">
                <a:solidFill>
                  <a:schemeClr val="tx1"/>
                </a:solidFill>
              </a:rPr>
              <a:t>Keskustelu – osallistuminen operaatioihin</a:t>
            </a:r>
          </a:p>
        </p:txBody>
      </p:sp>
      <p:sp>
        <p:nvSpPr>
          <p:cNvPr id="3" name="Content Placeholder 2">
            <a:extLst>
              <a:ext uri="{FF2B5EF4-FFF2-40B4-BE49-F238E27FC236}">
                <a16:creationId xmlns:a16="http://schemas.microsoft.com/office/drawing/2014/main" id="{84BD5485-BA39-B043-BFAD-0D10C03E1B3F}"/>
              </a:ext>
            </a:extLst>
          </p:cNvPr>
          <p:cNvSpPr>
            <a:spLocks noGrp="1"/>
          </p:cNvSpPr>
          <p:nvPr>
            <p:ph idx="1"/>
          </p:nvPr>
        </p:nvSpPr>
        <p:spPr/>
        <p:txBody>
          <a:bodyPr/>
          <a:lstStyle/>
          <a:p>
            <a:r>
              <a:rPr lang="fi-FI" altLang="fi-FI">
                <a:solidFill>
                  <a:schemeClr val="tx1"/>
                </a:solidFill>
              </a:rPr>
              <a:t> Miten ystävätoiminnan ja ruoka-avun vapaaehtoiset ovat osallistuneet auttamiseen poikkeustilanteissa? </a:t>
            </a:r>
          </a:p>
          <a:p>
            <a:r>
              <a:rPr lang="fi-FI" altLang="fi-FI">
                <a:solidFill>
                  <a:schemeClr val="tx1"/>
                </a:solidFill>
              </a:rPr>
              <a:t> Millaisia avuntarpeita on ollut?</a:t>
            </a:r>
          </a:p>
          <a:p>
            <a:r>
              <a:rPr lang="fi-FI" altLang="fi-FI">
                <a:solidFill>
                  <a:schemeClr val="tx1"/>
                </a:solidFill>
              </a:rPr>
              <a:t> Pitäisikö jotain tehdä toisin seuraavalla kerralla?</a:t>
            </a:r>
            <a:endParaRPr lang="fi-FI">
              <a:solidFill>
                <a:schemeClr val="tx1"/>
              </a:solidFill>
            </a:endParaRPr>
          </a:p>
        </p:txBody>
      </p:sp>
    </p:spTree>
    <p:extLst>
      <p:ext uri="{BB962C8B-B14F-4D97-AF65-F5344CB8AC3E}">
        <p14:creationId xmlns:p14="http://schemas.microsoft.com/office/powerpoint/2010/main" val="639392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80D0BD-3EC8-48FB-A8BC-6EEFCB6AB2BB}"/>
              </a:ext>
            </a:extLst>
          </p:cNvPr>
          <p:cNvSpPr>
            <a:spLocks noGrp="1"/>
          </p:cNvSpPr>
          <p:nvPr>
            <p:ph type="title"/>
          </p:nvPr>
        </p:nvSpPr>
        <p:spPr/>
        <p:txBody>
          <a:bodyPr/>
          <a:lstStyle/>
          <a:p>
            <a:r>
              <a:rPr lang="fi-FI" sz="3200"/>
              <a:t>Ystävävapaaehtoisten erityisosaaminen 1/2</a:t>
            </a:r>
          </a:p>
        </p:txBody>
      </p:sp>
      <p:sp>
        <p:nvSpPr>
          <p:cNvPr id="3" name="Tekstin paikkamerkki 2">
            <a:extLst>
              <a:ext uri="{FF2B5EF4-FFF2-40B4-BE49-F238E27FC236}">
                <a16:creationId xmlns:a16="http://schemas.microsoft.com/office/drawing/2014/main" id="{9441B5C8-237B-4358-801D-913E8CFBADD1}"/>
              </a:ext>
            </a:extLst>
          </p:cNvPr>
          <p:cNvSpPr>
            <a:spLocks noGrp="1"/>
          </p:cNvSpPr>
          <p:nvPr>
            <p:ph type="body" sz="quarter" idx="11"/>
          </p:nvPr>
        </p:nvSpPr>
        <p:spPr/>
        <p:txBody>
          <a:bodyPr vert="horz" lIns="91440" tIns="45720" rIns="91440" bIns="45720" rtlCol="0" anchor="t">
            <a:noAutofit/>
          </a:bodyPr>
          <a:lstStyle/>
          <a:p>
            <a:pPr>
              <a:lnSpc>
                <a:spcPct val="107000"/>
              </a:lnSpc>
            </a:pPr>
            <a:r>
              <a:rPr lang="fi-FI"/>
              <a:t>Kyky kohdata ja tukea ihmisiä, rauhallinen rinnalla oleminen ja läsnäolo, keskusteluapu, kyky tukea erilaisuutta </a:t>
            </a:r>
          </a:p>
          <a:p>
            <a:pPr>
              <a:lnSpc>
                <a:spcPct val="107000"/>
              </a:lnSpc>
            </a:pPr>
            <a:r>
              <a:rPr lang="fi-FI">
                <a:ea typeface="Verdana" panose="020B0604030504040204" pitchFamily="34" charset="0"/>
              </a:rPr>
              <a:t>Laaja ymmärrys arjen sujuvuudesta ja siihen vaikuttavista tekijöistä </a:t>
            </a:r>
          </a:p>
          <a:p>
            <a:pPr>
              <a:lnSpc>
                <a:spcPct val="107000"/>
              </a:lnSpc>
            </a:pPr>
            <a:r>
              <a:rPr lang="fi-FI"/>
              <a:t>Ymmärrys autettavien mahdollisista esteistä ja rajoitteista, myös auttamistilanteissa </a:t>
            </a:r>
          </a:p>
          <a:p>
            <a:pPr>
              <a:lnSpc>
                <a:spcPct val="107000"/>
              </a:lnSpc>
            </a:pPr>
            <a:r>
              <a:rPr lang="fi-FI">
                <a:latin typeface="Arial"/>
                <a:ea typeface="Verdana"/>
                <a:cs typeface="Arial"/>
              </a:rPr>
              <a:t>Verkkoystävillä osaaminen verkkokohtaamiseen ja verkkoavussa käytössä oleviin digitaalisiin ympäristöihin liittyen</a:t>
            </a:r>
          </a:p>
          <a:p>
            <a:pPr marL="457200" lvl="1" indent="0">
              <a:lnSpc>
                <a:spcPct val="107000"/>
              </a:lnSpc>
              <a:buNone/>
            </a:pPr>
            <a:endParaRPr lang="fi-FI" sz="2400"/>
          </a:p>
          <a:p>
            <a:pPr marL="742950" lvl="1" indent="-285750">
              <a:lnSpc>
                <a:spcPct val="107000"/>
              </a:lnSpc>
              <a:buFont typeface="Courier New" panose="02070309020205020404" pitchFamily="49" charset="0"/>
              <a:buChar char="o"/>
            </a:pPr>
            <a:endParaRPr lang="fi-FI" sz="700"/>
          </a:p>
          <a:p>
            <a:endParaRPr lang="fi-FI"/>
          </a:p>
        </p:txBody>
      </p:sp>
    </p:spTree>
    <p:extLst>
      <p:ext uri="{BB962C8B-B14F-4D97-AF65-F5344CB8AC3E}">
        <p14:creationId xmlns:p14="http://schemas.microsoft.com/office/powerpoint/2010/main" val="2919571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1824A6-A82B-410D-9883-C38DC9A80EEF}"/>
              </a:ext>
            </a:extLst>
          </p:cNvPr>
          <p:cNvSpPr>
            <a:spLocks noGrp="1"/>
          </p:cNvSpPr>
          <p:nvPr>
            <p:ph type="title"/>
          </p:nvPr>
        </p:nvSpPr>
        <p:spPr/>
        <p:txBody>
          <a:bodyPr/>
          <a:lstStyle/>
          <a:p>
            <a:r>
              <a:rPr lang="fi-FI" sz="3200"/>
              <a:t>Ystävävapaaehtoisten erityisosaaminen 2/2</a:t>
            </a:r>
            <a:endParaRPr lang="fi-FI"/>
          </a:p>
        </p:txBody>
      </p:sp>
      <p:sp>
        <p:nvSpPr>
          <p:cNvPr id="3" name="Tekstin paikkamerkki 2">
            <a:extLst>
              <a:ext uri="{FF2B5EF4-FFF2-40B4-BE49-F238E27FC236}">
                <a16:creationId xmlns:a16="http://schemas.microsoft.com/office/drawing/2014/main" id="{1F9843AE-CD56-4DDF-BF65-BA0E6516D1AE}"/>
              </a:ext>
            </a:extLst>
          </p:cNvPr>
          <p:cNvSpPr>
            <a:spLocks noGrp="1"/>
          </p:cNvSpPr>
          <p:nvPr>
            <p:ph type="body" sz="quarter" idx="11"/>
          </p:nvPr>
        </p:nvSpPr>
        <p:spPr/>
        <p:txBody>
          <a:bodyPr/>
          <a:lstStyle/>
          <a:p>
            <a:pPr>
              <a:lnSpc>
                <a:spcPct val="107000"/>
              </a:lnSpc>
            </a:pPr>
            <a:r>
              <a:rPr lang="fi-FI"/>
              <a:t>Haavoittuvassa asemassa olevien kohtaaminen, laajat kontaktit ja kosketuspinta ihmisiin, heikommassa asemassa olevien sekä niiden ihmisten tavoittaminen, jotka muuten olisivat ”piilossa”</a:t>
            </a:r>
          </a:p>
          <a:p>
            <a:pPr>
              <a:lnSpc>
                <a:spcPct val="107000"/>
              </a:lnSpc>
            </a:pPr>
            <a:r>
              <a:rPr lang="fi-FI">
                <a:ea typeface="Verdana" panose="020B0604030504040204" pitchFamily="34" charset="0"/>
              </a:rPr>
              <a:t>Oman asuinalueen tuntemus; ihmiset, julkinen liikenne ym. </a:t>
            </a:r>
          </a:p>
          <a:p>
            <a:pPr>
              <a:lnSpc>
                <a:spcPct val="107000"/>
              </a:lnSpc>
            </a:pPr>
            <a:r>
              <a:rPr lang="fi-FI">
                <a:ea typeface="Verdana" panose="020B0604030504040204" pitchFamily="34" charset="0"/>
              </a:rPr>
              <a:t>Verkosto-osaaminen paikallisesti ja alueellisesti – laajat yhteistyöverkostot esim. potilas- ja vammaisjärjestöt, palvelutalot</a:t>
            </a:r>
          </a:p>
          <a:p>
            <a:pPr>
              <a:lnSpc>
                <a:spcPct val="107000"/>
              </a:lnSpc>
            </a:pPr>
            <a:r>
              <a:rPr lang="fi-FI">
                <a:ea typeface="Verdana" panose="020B0604030504040204" pitchFamily="34" charset="0"/>
              </a:rPr>
              <a:t>Tilannekuvan muodostaminen, toiminnan organisointi ja koordinointi </a:t>
            </a:r>
          </a:p>
          <a:p>
            <a:pPr>
              <a:lnSpc>
                <a:spcPct val="107000"/>
              </a:lnSpc>
            </a:pPr>
            <a:r>
              <a:rPr lang="fi-FI">
                <a:ea typeface="Verdana" panose="020B0604030504040204" pitchFamily="34" charset="0"/>
              </a:rPr>
              <a:t>Muuttuviin, kiireisiin tilanteisiin sopeutuminen ja niissä toimiminen</a:t>
            </a:r>
          </a:p>
          <a:p>
            <a:pPr marL="0" indent="0">
              <a:buNone/>
            </a:pPr>
            <a:endParaRPr lang="fi-FI"/>
          </a:p>
        </p:txBody>
      </p:sp>
    </p:spTree>
    <p:extLst>
      <p:ext uri="{BB962C8B-B14F-4D97-AF65-F5344CB8AC3E}">
        <p14:creationId xmlns:p14="http://schemas.microsoft.com/office/powerpoint/2010/main" val="1177665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Kuva, joka sisältää kohteen vaate, piha-, henkilö, rakennus&#10;&#10;Tekoälyn generoima sisältö voi olla virheellistä.">
            <a:extLst>
              <a:ext uri="{FF2B5EF4-FFF2-40B4-BE49-F238E27FC236}">
                <a16:creationId xmlns:a16="http://schemas.microsoft.com/office/drawing/2014/main" id="{540C3B68-229D-AF6C-2E6C-4D4C50B1CBE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0" y="10"/>
            <a:ext cx="12191980" cy="6857990"/>
          </a:xfrm>
          <a:prstGeom prst="rect">
            <a:avLst/>
          </a:prstGeom>
          <a:noFill/>
        </p:spPr>
      </p:pic>
    </p:spTree>
    <p:extLst>
      <p:ext uri="{BB962C8B-B14F-4D97-AF65-F5344CB8AC3E}">
        <p14:creationId xmlns:p14="http://schemas.microsoft.com/office/powerpoint/2010/main" val="2018446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7DF540-1748-4D27-A554-AB26EFACAED2}"/>
              </a:ext>
            </a:extLst>
          </p:cNvPr>
          <p:cNvSpPr>
            <a:spLocks noGrp="1"/>
          </p:cNvSpPr>
          <p:nvPr>
            <p:ph type="title"/>
          </p:nvPr>
        </p:nvSpPr>
        <p:spPr/>
        <p:txBody>
          <a:bodyPr/>
          <a:lstStyle/>
          <a:p>
            <a:r>
              <a:rPr lang="fi-FI"/>
              <a:t>Konkreettisia tehtäviä, joita ystävävapaaehtoiset voivat tehdä poikkeustilanteissa 1/2</a:t>
            </a:r>
          </a:p>
        </p:txBody>
      </p:sp>
      <p:sp>
        <p:nvSpPr>
          <p:cNvPr id="3" name="Tekstin paikkamerkki 2">
            <a:extLst>
              <a:ext uri="{FF2B5EF4-FFF2-40B4-BE49-F238E27FC236}">
                <a16:creationId xmlns:a16="http://schemas.microsoft.com/office/drawing/2014/main" id="{DE0CE1AD-C946-4FDB-8006-7B0E06292F02}"/>
              </a:ext>
            </a:extLst>
          </p:cNvPr>
          <p:cNvSpPr>
            <a:spLocks noGrp="1"/>
          </p:cNvSpPr>
          <p:nvPr>
            <p:ph type="body" sz="quarter" idx="11"/>
          </p:nvPr>
        </p:nvSpPr>
        <p:spPr/>
        <p:txBody>
          <a:bodyPr/>
          <a:lstStyle/>
          <a:p>
            <a:r>
              <a:rPr lang="fi-FI" sz="2400"/>
              <a:t>Avustaminen yhteydenpidossa läheisiin</a:t>
            </a:r>
          </a:p>
          <a:p>
            <a:r>
              <a:rPr lang="fi-FI" sz="2400"/>
              <a:t>Rauhallisen keskustelutilan järjestäminen ja keskusteluavun tarjoaminen</a:t>
            </a:r>
          </a:p>
          <a:p>
            <a:r>
              <a:rPr lang="fi-FI" sz="2400"/>
              <a:t>Lasten leikkipisteen järjestäminen sekä nuorten huomioiminen</a:t>
            </a:r>
          </a:p>
          <a:p>
            <a:r>
              <a:rPr lang="fi-FI" sz="2400"/>
              <a:t>Ihmisten ohjaaminen oikean tiedon äärelle, tiedon jakaminen</a:t>
            </a:r>
          </a:p>
          <a:p>
            <a:r>
              <a:rPr lang="fi-FI" sz="2400"/>
              <a:t>Kiireettömän läsnäolon tuominen poikkeustilanteeseen, rauhallinen keskustelu, henkilökohtainen huomiointi</a:t>
            </a:r>
          </a:p>
          <a:p>
            <a:r>
              <a:rPr lang="fi-FI"/>
              <a:t>Laajojen v</a:t>
            </a:r>
            <a:r>
              <a:rPr lang="fi-FI" sz="2400"/>
              <a:t>erkostojen ja yhteistyökumppaneiden  hyödyntäminen, esim. </a:t>
            </a:r>
            <a:r>
              <a:rPr lang="fi-FI"/>
              <a:t>muistisairaiden ja vammaisten ihmisten kohtaaminen ja avustaminen.</a:t>
            </a:r>
            <a:endParaRPr lang="fi-FI" sz="2400"/>
          </a:p>
        </p:txBody>
      </p:sp>
    </p:spTree>
    <p:extLst>
      <p:ext uri="{BB962C8B-B14F-4D97-AF65-F5344CB8AC3E}">
        <p14:creationId xmlns:p14="http://schemas.microsoft.com/office/powerpoint/2010/main" val="3959411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F4EBAE-ECE0-4CE1-AA90-51951C730F05}"/>
              </a:ext>
            </a:extLst>
          </p:cNvPr>
          <p:cNvSpPr>
            <a:spLocks noGrp="1"/>
          </p:cNvSpPr>
          <p:nvPr>
            <p:ph type="title"/>
          </p:nvPr>
        </p:nvSpPr>
        <p:spPr/>
        <p:txBody>
          <a:bodyPr/>
          <a:lstStyle/>
          <a:p>
            <a:r>
              <a:rPr lang="fi-FI"/>
              <a:t>Konkreettisia tehtäviä, joita ystävävapaaehtoiset voivat tehdä poikkeustilanteissa 2/2</a:t>
            </a:r>
          </a:p>
        </p:txBody>
      </p:sp>
      <p:sp>
        <p:nvSpPr>
          <p:cNvPr id="3" name="Tekstin paikkamerkki 2">
            <a:extLst>
              <a:ext uri="{FF2B5EF4-FFF2-40B4-BE49-F238E27FC236}">
                <a16:creationId xmlns:a16="http://schemas.microsoft.com/office/drawing/2014/main" id="{C0A7A149-63AF-44E4-AF31-601B7776CC78}"/>
              </a:ext>
            </a:extLst>
          </p:cNvPr>
          <p:cNvSpPr>
            <a:spLocks noGrp="1"/>
          </p:cNvSpPr>
          <p:nvPr>
            <p:ph type="body" sz="quarter" idx="11"/>
          </p:nvPr>
        </p:nvSpPr>
        <p:spPr/>
        <p:txBody>
          <a:bodyPr/>
          <a:lstStyle/>
          <a:p>
            <a:pPr>
              <a:lnSpc>
                <a:spcPct val="90000"/>
              </a:lnSpc>
              <a:buSzPct val="100000"/>
              <a:defRPr/>
            </a:pPr>
            <a:r>
              <a:rPr kumimoji="0" lang="fi-FI" b="0" i="0" u="none" strike="noStrike" kern="1200" cap="none" spc="0" normalizeH="0" baseline="0" noProof="0">
                <a:ln>
                  <a:noFill/>
                </a:ln>
                <a:solidFill>
                  <a:prstClr val="black"/>
                </a:solidFill>
                <a:effectLst/>
                <a:uLnTx/>
                <a:uFillTx/>
              </a:rPr>
              <a:t>Kielitaitoa vaativat tehtävät</a:t>
            </a:r>
          </a:p>
          <a:p>
            <a:pPr>
              <a:lnSpc>
                <a:spcPct val="90000"/>
              </a:lnSpc>
              <a:buSzPct val="100000"/>
              <a:defRPr/>
            </a:pPr>
            <a:r>
              <a:rPr kumimoji="0" lang="fi-FI" b="0" i="0" u="none" strike="noStrike" kern="1200" cap="none" spc="0" normalizeH="0" baseline="0" noProof="0">
                <a:ln>
                  <a:noFill/>
                </a:ln>
                <a:solidFill>
                  <a:prstClr val="black"/>
                </a:solidFill>
                <a:effectLst/>
                <a:uLnTx/>
                <a:uFillTx/>
              </a:rPr>
              <a:t>Sivullisten ohjaaminen ja tiedon jakaminen heille</a:t>
            </a:r>
          </a:p>
          <a:p>
            <a:pPr>
              <a:lnSpc>
                <a:spcPct val="90000"/>
              </a:lnSpc>
              <a:buSzPct val="100000"/>
              <a:defRPr/>
            </a:pPr>
            <a:r>
              <a:rPr kumimoji="0" lang="fi-FI" b="0" i="0" u="none" strike="noStrike" kern="1200" cap="none" spc="0" normalizeH="0" baseline="0" noProof="0">
                <a:ln>
                  <a:noFill/>
                </a:ln>
                <a:solidFill>
                  <a:prstClr val="black"/>
                </a:solidFill>
                <a:effectLst/>
                <a:uLnTx/>
                <a:uFillTx/>
              </a:rPr>
              <a:t>Saattajana ja avustajana toimiminen evakuointitilanteessa</a:t>
            </a:r>
          </a:p>
          <a:p>
            <a:pPr>
              <a:lnSpc>
                <a:spcPct val="90000"/>
              </a:lnSpc>
              <a:buSzPct val="100000"/>
              <a:defRPr/>
            </a:pPr>
            <a:r>
              <a:rPr kumimoji="0" lang="fi-FI" b="0" i="0" u="none" strike="noStrike" kern="1200" cap="none" spc="0" normalizeH="0" baseline="0" noProof="0">
                <a:ln>
                  <a:noFill/>
                </a:ln>
                <a:solidFill>
                  <a:prstClr val="black"/>
                </a:solidFill>
                <a:effectLst/>
                <a:uLnTx/>
                <a:uFillTx/>
              </a:rPr>
              <a:t>Mahdollisten digitaalisten palveluiden testaaminen käytännössä</a:t>
            </a:r>
          </a:p>
          <a:p>
            <a:pPr>
              <a:lnSpc>
                <a:spcPct val="90000"/>
              </a:lnSpc>
              <a:buSzPct val="100000"/>
              <a:defRPr/>
            </a:pPr>
            <a:r>
              <a:rPr kumimoji="0" lang="fi-FI" b="0" i="0" u="none" strike="noStrike" kern="1200" cap="none" spc="0" normalizeH="0" baseline="0" noProof="0">
                <a:ln>
                  <a:noFill/>
                </a:ln>
                <a:solidFill>
                  <a:prstClr val="black"/>
                </a:solidFill>
                <a:effectLst/>
                <a:uLnTx/>
                <a:uFillTx/>
              </a:rPr>
              <a:t>Viestintätehtävät ja tiedottaminen, mm. some </a:t>
            </a:r>
            <a:endParaRPr lang="fi-FI">
              <a:solidFill>
                <a:prstClr val="black"/>
              </a:solidFill>
            </a:endParaRPr>
          </a:p>
          <a:p>
            <a:pPr>
              <a:lnSpc>
                <a:spcPct val="90000"/>
              </a:lnSpc>
              <a:buSzPct val="100000"/>
              <a:defRPr/>
            </a:pPr>
            <a:r>
              <a:rPr kumimoji="0" lang="fi-FI" b="0" i="0" u="none" strike="noStrike" kern="1200" cap="none" spc="0" normalizeH="0" baseline="0" noProof="0">
                <a:ln>
                  <a:noFill/>
                </a:ln>
                <a:solidFill>
                  <a:prstClr val="black"/>
                </a:solidFill>
                <a:effectLst/>
                <a:uLnTx/>
                <a:uFillTx/>
              </a:rPr>
              <a:t>Kirjaaminen ja rekisteröinti</a:t>
            </a:r>
          </a:p>
          <a:p>
            <a:pPr>
              <a:lnSpc>
                <a:spcPct val="90000"/>
              </a:lnSpc>
              <a:buSzPct val="100000"/>
              <a:defRPr/>
            </a:pPr>
            <a:r>
              <a:rPr kumimoji="0" lang="fi-FI" b="0" i="0" u="none" strike="noStrike" kern="1200" cap="none" spc="0" normalizeH="0" baseline="0" noProof="0">
                <a:ln>
                  <a:noFill/>
                </a:ln>
                <a:solidFill>
                  <a:prstClr val="black"/>
                </a:solidFill>
                <a:effectLst/>
                <a:uLnTx/>
                <a:uFillTx/>
              </a:rPr>
              <a:t>Omien ystäväasiakkaiden </a:t>
            </a:r>
            <a:r>
              <a:rPr lang="fi-FI">
                <a:solidFill>
                  <a:prstClr val="black"/>
                </a:solidFill>
              </a:rPr>
              <a:t>ja vierailupaikkojen, kuten palvelutalojen </a:t>
            </a:r>
            <a:r>
              <a:rPr kumimoji="0" lang="fi-FI" b="0" i="0" u="none" strike="noStrike" kern="1200" cap="none" spc="0" normalizeH="0" baseline="0" noProof="0" err="1">
                <a:ln>
                  <a:noFill/>
                </a:ln>
                <a:solidFill>
                  <a:prstClr val="black"/>
                </a:solidFill>
                <a:effectLst/>
                <a:uLnTx/>
                <a:uFillTx/>
              </a:rPr>
              <a:t>kontaktointi</a:t>
            </a:r>
            <a:r>
              <a:rPr lang="fi-FI">
                <a:solidFill>
                  <a:prstClr val="black"/>
                </a:solidFill>
              </a:rPr>
              <a:t>, </a:t>
            </a:r>
            <a:r>
              <a:rPr kumimoji="0" lang="fi-FI" b="0" i="0" u="none" strike="noStrike" kern="1200" cap="none" spc="0" normalizeH="0" baseline="0" noProof="0">
                <a:ln>
                  <a:noFill/>
                </a:ln>
                <a:solidFill>
                  <a:prstClr val="black"/>
                </a:solidFill>
                <a:effectLst/>
                <a:uLnTx/>
                <a:uFillTx/>
              </a:rPr>
              <a:t>tiedon jakaminen ja tilanteen tarkistaminen</a:t>
            </a:r>
          </a:p>
        </p:txBody>
      </p:sp>
    </p:spTree>
    <p:extLst>
      <p:ext uri="{BB962C8B-B14F-4D97-AF65-F5344CB8AC3E}">
        <p14:creationId xmlns:p14="http://schemas.microsoft.com/office/powerpoint/2010/main" val="2134645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D9EBCB-E01B-455C-9A6B-2FA9D6861738}"/>
              </a:ext>
            </a:extLst>
          </p:cNvPr>
          <p:cNvSpPr>
            <a:spLocks noGrp="1"/>
          </p:cNvSpPr>
          <p:nvPr>
            <p:ph type="title"/>
          </p:nvPr>
        </p:nvSpPr>
        <p:spPr/>
        <p:txBody>
          <a:bodyPr/>
          <a:lstStyle/>
          <a:p>
            <a:r>
              <a:rPr lang="fi-FI" sz="3200"/>
              <a:t>Ruoka-avun vapaaehtoisten erityisosaaminen 1/2 </a:t>
            </a:r>
          </a:p>
        </p:txBody>
      </p:sp>
      <p:sp>
        <p:nvSpPr>
          <p:cNvPr id="3" name="Tekstin paikkamerkki 2">
            <a:extLst>
              <a:ext uri="{FF2B5EF4-FFF2-40B4-BE49-F238E27FC236}">
                <a16:creationId xmlns:a16="http://schemas.microsoft.com/office/drawing/2014/main" id="{FD777D53-D873-4D42-9860-494689A61461}"/>
              </a:ext>
            </a:extLst>
          </p:cNvPr>
          <p:cNvSpPr>
            <a:spLocks noGrp="1"/>
          </p:cNvSpPr>
          <p:nvPr>
            <p:ph type="body" sz="quarter" idx="11"/>
          </p:nvPr>
        </p:nvSpPr>
        <p:spPr>
          <a:xfrm>
            <a:off x="838200" y="2132856"/>
            <a:ext cx="10515600" cy="2944813"/>
          </a:xfrm>
        </p:spPr>
        <p:txBody>
          <a:bodyPr/>
          <a:lstStyle/>
          <a:p>
            <a:pPr marL="285750" indent="-285750">
              <a:lnSpc>
                <a:spcPct val="107000"/>
              </a:lnSpc>
            </a:pPr>
            <a:r>
              <a:rPr lang="fi-FI"/>
              <a:t>Haavoittuvassa asemassa olevien kohtaaminen, laajat kontaktit ja kosketuspinta ihmisiin, heikommassa asemassa olevien sekä niiden ihmisten tavoittaminen, jotka muuten olisivat ”piilossa”</a:t>
            </a:r>
            <a:endParaRPr lang="fi-FI">
              <a:ea typeface="Verdana" panose="020B0604030504040204" pitchFamily="34" charset="0"/>
            </a:endParaRPr>
          </a:p>
          <a:p>
            <a:pPr marL="285750" indent="-285750">
              <a:lnSpc>
                <a:spcPct val="107000"/>
              </a:lnSpc>
            </a:pPr>
            <a:r>
              <a:rPr lang="fi-FI">
                <a:solidFill>
                  <a:prstClr val="black"/>
                </a:solidFill>
              </a:rPr>
              <a:t>Ruokahuolto: ruokajakelu ja ruoan valmistamisen, pakkaamisen sekä jakamisen organisointi, osaamista arvioida ruokamäärien riittävyyttä</a:t>
            </a:r>
            <a:endParaRPr lang="fi-FI">
              <a:ea typeface="Verdana" panose="020B0604030504040204" pitchFamily="34" charset="0"/>
            </a:endParaRPr>
          </a:p>
          <a:p>
            <a:pPr marL="285750" indent="-285750">
              <a:lnSpc>
                <a:spcPct val="107000"/>
              </a:lnSpc>
            </a:pPr>
            <a:r>
              <a:rPr lang="fi-FI">
                <a:ea typeface="Verdana" panose="020B0604030504040204" pitchFamily="34" charset="0"/>
              </a:rPr>
              <a:t>Vahvaa osaamista hygieniapassien ym. muodossa</a:t>
            </a:r>
          </a:p>
          <a:p>
            <a:pPr marL="285750" indent="-285750">
              <a:lnSpc>
                <a:spcPct val="107000"/>
              </a:lnSpc>
            </a:pPr>
            <a:r>
              <a:rPr lang="fi-FI">
                <a:ea typeface="Verdana" panose="020B0604030504040204" pitchFamily="34" charset="0"/>
              </a:rPr>
              <a:t>Logistiikkaosaaminen, ketjujen tekemiseen ja roolituksiin liittyvä koordinaatio-osaaminen</a:t>
            </a:r>
          </a:p>
          <a:p>
            <a:pPr marL="285750" indent="-285750">
              <a:lnSpc>
                <a:spcPct val="107000"/>
              </a:lnSpc>
            </a:pPr>
            <a:r>
              <a:rPr lang="fi-FI">
                <a:ea typeface="Verdana" panose="020B0604030504040204" pitchFamily="34" charset="0"/>
              </a:rPr>
              <a:t>Tilannekuvan muodostaminen, toiminnan organisointi ja koordinointi </a:t>
            </a:r>
          </a:p>
          <a:p>
            <a:pPr marL="0" indent="0">
              <a:lnSpc>
                <a:spcPct val="107000"/>
              </a:lnSpc>
              <a:buNone/>
            </a:pPr>
            <a:endParaRPr lang="fi-FI" sz="2000">
              <a:ea typeface="Verdana" panose="020B0604030504040204" pitchFamily="34" charset="0"/>
            </a:endParaRPr>
          </a:p>
          <a:p>
            <a:pPr marL="742950" lvl="1" indent="-285750">
              <a:lnSpc>
                <a:spcPct val="107000"/>
              </a:lnSpc>
              <a:buFont typeface="Courier New" panose="02070309020205020404" pitchFamily="49" charset="0"/>
              <a:buChar char="o"/>
            </a:pPr>
            <a:endParaRPr lang="fi-FI" sz="1600">
              <a:effectLst/>
              <a:ea typeface="Verdana" panose="020B060403050404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endParaRPr lang="fi-FI" sz="1600"/>
          </a:p>
          <a:p>
            <a:pPr marL="742950" lvl="1" indent="-285750">
              <a:lnSpc>
                <a:spcPct val="107000"/>
              </a:lnSpc>
              <a:buFont typeface="Courier New" panose="02070309020205020404" pitchFamily="49" charset="0"/>
              <a:buChar char="o"/>
            </a:pPr>
            <a:endParaRPr lang="fi-FI" sz="1600"/>
          </a:p>
          <a:p>
            <a:endParaRPr lang="fi-FI" sz="2000"/>
          </a:p>
        </p:txBody>
      </p:sp>
    </p:spTree>
    <p:extLst>
      <p:ext uri="{BB962C8B-B14F-4D97-AF65-F5344CB8AC3E}">
        <p14:creationId xmlns:p14="http://schemas.microsoft.com/office/powerpoint/2010/main" val="1580159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854E09-B546-4F96-8FE7-E5AF5FB52F27}"/>
              </a:ext>
            </a:extLst>
          </p:cNvPr>
          <p:cNvSpPr>
            <a:spLocks noGrp="1"/>
          </p:cNvSpPr>
          <p:nvPr>
            <p:ph type="title"/>
          </p:nvPr>
        </p:nvSpPr>
        <p:spPr/>
        <p:txBody>
          <a:bodyPr/>
          <a:lstStyle/>
          <a:p>
            <a:r>
              <a:rPr lang="fi-FI" altLang="en-US" dirty="0"/>
              <a:t>Suomen Punaisen Ristin valmiuden perusta ja rooli </a:t>
            </a:r>
            <a:br>
              <a:rPr lang="fi-FI" altLang="en-US" dirty="0"/>
            </a:br>
            <a:endParaRPr lang="fi-FI" dirty="0"/>
          </a:p>
        </p:txBody>
      </p:sp>
      <p:sp>
        <p:nvSpPr>
          <p:cNvPr id="3" name="Tekstin paikkamerkki 2">
            <a:extLst>
              <a:ext uri="{FF2B5EF4-FFF2-40B4-BE49-F238E27FC236}">
                <a16:creationId xmlns:a16="http://schemas.microsoft.com/office/drawing/2014/main" id="{E143BE75-E255-468A-8881-56A10B84A752}"/>
              </a:ext>
            </a:extLst>
          </p:cNvPr>
          <p:cNvSpPr>
            <a:spLocks noGrp="1"/>
          </p:cNvSpPr>
          <p:nvPr>
            <p:ph type="body" sz="quarter" idx="11"/>
          </p:nvPr>
        </p:nvSpPr>
        <p:spPr/>
        <p:txBody>
          <a:bodyPr/>
          <a:lstStyle/>
          <a:p>
            <a:pPr>
              <a:defRPr/>
            </a:pPr>
            <a:r>
              <a:rPr lang="fi-FI" sz="2400" dirty="0"/>
              <a:t>Punaisen Ristin periaatteet ja arvot ovat valmiuden ja varautumisen perusta. Punainen Risti on varautunut siihen, että se </a:t>
            </a:r>
            <a:r>
              <a:rPr lang="fi-FI" sz="2400" b="1" dirty="0"/>
              <a:t>on valmis auttamaan heti, kun jotain sattuu</a:t>
            </a:r>
            <a:r>
              <a:rPr lang="fi-FI" sz="2400" dirty="0"/>
              <a:t>. Tätä kutsutaan valmiustoiminnaksi.</a:t>
            </a:r>
          </a:p>
          <a:p>
            <a:pPr>
              <a:defRPr/>
            </a:pPr>
            <a:r>
              <a:rPr lang="fi-FI" sz="2400" dirty="0"/>
              <a:t>Punaisella Ristillä </a:t>
            </a:r>
            <a:r>
              <a:rPr lang="fi-FI" sz="2400" b="1" dirty="0"/>
              <a:t>on velvollisuus</a:t>
            </a:r>
            <a:r>
              <a:rPr lang="fi-FI" sz="2400" dirty="0"/>
              <a:t> tukea viranomaisia, sekä pelastaa ihmishenkiä erilaisissa hätätilanteissa.</a:t>
            </a:r>
            <a:endParaRPr lang="fi-FI" dirty="0"/>
          </a:p>
          <a:p>
            <a:pPr>
              <a:defRPr/>
            </a:pPr>
            <a:r>
              <a:rPr lang="fi-FI" sz="2400" dirty="0"/>
              <a:t>Toiminta perustuu lakiin Suomen Punaisesta Rististä (238/2000), sekä Tasavallan Presidentin asetukseen Suomen Punaisesta Rististä 827/2017. </a:t>
            </a:r>
            <a:endParaRPr lang="fi-FI" dirty="0"/>
          </a:p>
          <a:p>
            <a:pPr marL="0" indent="0">
              <a:buFont typeface="Times" panose="02020603050405020304" pitchFamily="18" charset="0"/>
              <a:buNone/>
              <a:defRPr/>
            </a:pPr>
            <a:r>
              <a:rPr lang="fi-FI" dirty="0"/>
              <a:t> </a:t>
            </a:r>
          </a:p>
          <a:p>
            <a:pPr marL="0" indent="0">
              <a:buFont typeface="Times" panose="02020603050405020304" pitchFamily="18" charset="0"/>
              <a:buNone/>
              <a:defRPr/>
            </a:pPr>
            <a:endParaRPr lang="en-US" dirty="0"/>
          </a:p>
          <a:p>
            <a:endParaRPr lang="fi-FI" dirty="0"/>
          </a:p>
          <a:p>
            <a:endParaRPr lang="fi-FI" dirty="0"/>
          </a:p>
        </p:txBody>
      </p:sp>
    </p:spTree>
    <p:extLst>
      <p:ext uri="{BB962C8B-B14F-4D97-AF65-F5344CB8AC3E}">
        <p14:creationId xmlns:p14="http://schemas.microsoft.com/office/powerpoint/2010/main" val="1457339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D9EBCB-E01B-455C-9A6B-2FA9D6861738}"/>
              </a:ext>
            </a:extLst>
          </p:cNvPr>
          <p:cNvSpPr>
            <a:spLocks noGrp="1"/>
          </p:cNvSpPr>
          <p:nvPr>
            <p:ph type="title"/>
          </p:nvPr>
        </p:nvSpPr>
        <p:spPr/>
        <p:txBody>
          <a:bodyPr/>
          <a:lstStyle/>
          <a:p>
            <a:r>
              <a:rPr lang="fi-FI" sz="3200"/>
              <a:t>Ruoka-avun vapaaehtoisten erityisosaaminen 2/2</a:t>
            </a:r>
          </a:p>
        </p:txBody>
      </p:sp>
      <p:sp>
        <p:nvSpPr>
          <p:cNvPr id="3" name="Tekstin paikkamerkki 2">
            <a:extLst>
              <a:ext uri="{FF2B5EF4-FFF2-40B4-BE49-F238E27FC236}">
                <a16:creationId xmlns:a16="http://schemas.microsoft.com/office/drawing/2014/main" id="{FD777D53-D873-4D42-9860-494689A61461}"/>
              </a:ext>
            </a:extLst>
          </p:cNvPr>
          <p:cNvSpPr>
            <a:spLocks noGrp="1"/>
          </p:cNvSpPr>
          <p:nvPr>
            <p:ph type="body" sz="quarter" idx="11"/>
          </p:nvPr>
        </p:nvSpPr>
        <p:spPr/>
        <p:txBody>
          <a:bodyPr/>
          <a:lstStyle/>
          <a:p>
            <a:pPr>
              <a:lnSpc>
                <a:spcPct val="107000"/>
              </a:lnSpc>
            </a:pPr>
            <a:r>
              <a:rPr lang="fi-FI">
                <a:ea typeface="Verdana" panose="020B0604030504040204" pitchFamily="34" charset="0"/>
              </a:rPr>
              <a:t>Muuttuviin, kiireisiin tilanteisiin sopeutuminen ja niissä toimiminen</a:t>
            </a:r>
          </a:p>
          <a:p>
            <a:pPr>
              <a:lnSpc>
                <a:spcPct val="107000"/>
              </a:lnSpc>
            </a:pPr>
            <a:r>
              <a:rPr lang="fi-FI">
                <a:ea typeface="Verdana" panose="020B0604030504040204" pitchFamily="34" charset="0"/>
              </a:rPr>
              <a:t>Oman asuinalueen tuntemus; ihmiset, julkinen liikenne ym. </a:t>
            </a:r>
          </a:p>
          <a:p>
            <a:pPr>
              <a:lnSpc>
                <a:spcPct val="107000"/>
              </a:lnSpc>
            </a:pPr>
            <a:r>
              <a:rPr lang="fi-FI">
                <a:ea typeface="Verdana" panose="020B0604030504040204" pitchFamily="34" charset="0"/>
              </a:rPr>
              <a:t>Verkosto-osaaminen paikallisesti ja alueellisesti </a:t>
            </a:r>
          </a:p>
          <a:p>
            <a:pPr>
              <a:lnSpc>
                <a:spcPct val="107000"/>
              </a:lnSpc>
            </a:pPr>
            <a:r>
              <a:rPr lang="fi-FI">
                <a:ea typeface="Verdana" panose="020B0604030504040204" pitchFamily="34" charset="0"/>
              </a:rPr>
              <a:t>Laajaa ymmärrystä arjen sujuvuudesta ja siihen vaikuttavista tekijöistä </a:t>
            </a:r>
          </a:p>
          <a:p>
            <a:pPr>
              <a:lnSpc>
                <a:spcPct val="107000"/>
              </a:lnSpc>
            </a:pPr>
            <a:r>
              <a:rPr lang="fi-FI"/>
              <a:t>Kyky kohdata ja tukea ihmisiä, rauhallinen rinnalla oleminen ja läsnäolo, keskusteluapu, kyky tukea erilaisuutta </a:t>
            </a:r>
          </a:p>
          <a:p>
            <a:pPr>
              <a:lnSpc>
                <a:spcPct val="107000"/>
              </a:lnSpc>
            </a:pPr>
            <a:r>
              <a:rPr lang="fi-FI"/>
              <a:t>Ymmärrys autettavien mahdollisista esteistä ja rajoitteista, myös auttamistilanteissa </a:t>
            </a:r>
          </a:p>
          <a:p>
            <a:endParaRPr lang="fi-FI" sz="2800"/>
          </a:p>
        </p:txBody>
      </p:sp>
    </p:spTree>
    <p:extLst>
      <p:ext uri="{BB962C8B-B14F-4D97-AF65-F5344CB8AC3E}">
        <p14:creationId xmlns:p14="http://schemas.microsoft.com/office/powerpoint/2010/main" val="1660427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Kuva, joka sisältää kohteen henkilö, vaate, Ihmisen kasvot, asuste&#10;&#10;Tekoälyn generoima sisältö voi olla virheellistä.">
            <a:extLst>
              <a:ext uri="{FF2B5EF4-FFF2-40B4-BE49-F238E27FC236}">
                <a16:creationId xmlns:a16="http://schemas.microsoft.com/office/drawing/2014/main" id="{CBE3DAFC-AED0-78C6-6AC2-42220A34A377}"/>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0" y="10"/>
            <a:ext cx="12191980" cy="6857990"/>
          </a:xfrm>
          <a:prstGeom prst="rect">
            <a:avLst/>
          </a:prstGeom>
          <a:noFill/>
        </p:spPr>
      </p:pic>
    </p:spTree>
    <p:extLst>
      <p:ext uri="{BB962C8B-B14F-4D97-AF65-F5344CB8AC3E}">
        <p14:creationId xmlns:p14="http://schemas.microsoft.com/office/powerpoint/2010/main" val="1317484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E8A026-B589-4CF6-8DD5-4E7BECAE3906}"/>
              </a:ext>
            </a:extLst>
          </p:cNvPr>
          <p:cNvSpPr>
            <a:spLocks noGrp="1"/>
          </p:cNvSpPr>
          <p:nvPr>
            <p:ph type="title"/>
          </p:nvPr>
        </p:nvSpPr>
        <p:spPr/>
        <p:txBody>
          <a:bodyPr/>
          <a:lstStyle/>
          <a:p>
            <a:r>
              <a:rPr lang="fi-FI"/>
              <a:t>Konkreettisia tehtäviä, joita ruoka-avun vapaaehtoiset voivat tehdä poikkeustilanteissa 1/2</a:t>
            </a:r>
          </a:p>
        </p:txBody>
      </p:sp>
      <p:sp>
        <p:nvSpPr>
          <p:cNvPr id="3" name="Tekstin paikkamerkki 2">
            <a:extLst>
              <a:ext uri="{FF2B5EF4-FFF2-40B4-BE49-F238E27FC236}">
                <a16:creationId xmlns:a16="http://schemas.microsoft.com/office/drawing/2014/main" id="{F852371F-CE19-4581-BE02-F13018CAD345}"/>
              </a:ext>
            </a:extLst>
          </p:cNvPr>
          <p:cNvSpPr>
            <a:spLocks noGrp="1"/>
          </p:cNvSpPr>
          <p:nvPr>
            <p:ph type="body" sz="quarter" idx="11"/>
          </p:nvPr>
        </p:nvSpPr>
        <p:spPr/>
        <p:txBody>
          <a:bodyPr/>
          <a:lstStyle/>
          <a:p>
            <a:r>
              <a:rPr lang="fi-FI" sz="2400"/>
              <a:t>Ruokahuolto, muonitus, ruoan ja juoman jako ja valmistus, pakkaaminen, logistiikka-apu, tarvikkeiden jako</a:t>
            </a:r>
          </a:p>
          <a:p>
            <a:r>
              <a:rPr lang="fi-FI" sz="2400"/>
              <a:t>Ihmisten ohjaaminen oikean tiedon äärelle, tiedon jakaminen</a:t>
            </a:r>
          </a:p>
          <a:p>
            <a:r>
              <a:rPr lang="fi-FI" sz="2400"/>
              <a:t>Kiireettömän läsnäolon tuominen </a:t>
            </a:r>
            <a:r>
              <a:rPr lang="fi-FI"/>
              <a:t>poikkeus</a:t>
            </a:r>
            <a:r>
              <a:rPr lang="fi-FI" sz="2400"/>
              <a:t>tilanteeseen; rauhallinen keskustelu, henkilökohtainen huomiointi, juotavan tarjoaminen</a:t>
            </a:r>
          </a:p>
          <a:p>
            <a:r>
              <a:rPr lang="fi-FI" sz="2400"/>
              <a:t>Rauhallisen keskustelutilan järjestäminen ja keskusteluavun tarjoaminen</a:t>
            </a:r>
          </a:p>
          <a:p>
            <a:r>
              <a:rPr lang="fi-FI" sz="2400"/>
              <a:t>Verkostojen hyödyntäminen, kumppanien </a:t>
            </a:r>
            <a:r>
              <a:rPr lang="fi-FI" sz="2400" err="1"/>
              <a:t>kontaktointi</a:t>
            </a:r>
            <a:r>
              <a:rPr lang="fi-FI" sz="2400"/>
              <a:t> ja tiedon jakaminen</a:t>
            </a:r>
          </a:p>
          <a:p>
            <a:r>
              <a:rPr lang="fi-FI">
                <a:solidFill>
                  <a:prstClr val="black"/>
                </a:solidFill>
              </a:rPr>
              <a:t>Oman v</a:t>
            </a:r>
            <a:r>
              <a:rPr kumimoji="0" lang="fi-FI" b="0" i="0" u="none" strike="noStrike" kern="1200" cap="none" spc="0" normalizeH="0" baseline="0" noProof="0" err="1">
                <a:ln>
                  <a:noFill/>
                </a:ln>
                <a:solidFill>
                  <a:prstClr val="black"/>
                </a:solidFill>
                <a:effectLst/>
                <a:uLnTx/>
                <a:uFillTx/>
              </a:rPr>
              <a:t>apaaehtoisryhmän</a:t>
            </a:r>
            <a:r>
              <a:rPr kumimoji="0" lang="fi-FI" b="0" i="0" u="none" strike="noStrike" kern="1200" cap="none" spc="0" normalizeH="0" baseline="0" noProof="0">
                <a:ln>
                  <a:noFill/>
                </a:ln>
                <a:solidFill>
                  <a:prstClr val="black"/>
                </a:solidFill>
                <a:effectLst/>
                <a:uLnTx/>
                <a:uFillTx/>
              </a:rPr>
              <a:t> </a:t>
            </a:r>
            <a:r>
              <a:rPr kumimoji="0" lang="fi-FI" b="0" i="0" u="none" strike="noStrike" kern="1200" cap="none" spc="0" normalizeH="0" baseline="0" noProof="0" err="1">
                <a:ln>
                  <a:noFill/>
                </a:ln>
                <a:solidFill>
                  <a:prstClr val="black"/>
                </a:solidFill>
                <a:effectLst/>
                <a:uLnTx/>
                <a:uFillTx/>
              </a:rPr>
              <a:t>kontaktointi</a:t>
            </a:r>
            <a:r>
              <a:rPr kumimoji="0" lang="fi-FI" b="0" i="0" u="none" strike="noStrike" kern="1200" cap="none" spc="0" normalizeH="0" baseline="0" noProof="0">
                <a:ln>
                  <a:noFill/>
                </a:ln>
                <a:solidFill>
                  <a:prstClr val="black"/>
                </a:solidFill>
                <a:effectLst/>
                <a:uLnTx/>
                <a:uFillTx/>
              </a:rPr>
              <a:t> ja koordinointi vastuuvapaaehtoisen roolissa</a:t>
            </a:r>
            <a:r>
              <a:rPr kumimoji="0" lang="fi-FI" b="0" i="0" u="none" strike="noStrike" kern="1200" cap="none" spc="0" normalizeH="0" baseline="0" noProof="0">
                <a:ln>
                  <a:noFill/>
                </a:ln>
                <a:solidFill>
                  <a:prstClr val="black"/>
                </a:solidFill>
                <a:effectLst/>
                <a:uLnTx/>
                <a:uFillTx/>
                <a:latin typeface="Verdana" panose="020B0604030504040204" pitchFamily="34" charset="0"/>
                <a:ea typeface="+mn-ea"/>
                <a:cs typeface="+mn-cs"/>
              </a:rPr>
              <a:t>.</a:t>
            </a:r>
          </a:p>
        </p:txBody>
      </p:sp>
    </p:spTree>
    <p:extLst>
      <p:ext uri="{BB962C8B-B14F-4D97-AF65-F5344CB8AC3E}">
        <p14:creationId xmlns:p14="http://schemas.microsoft.com/office/powerpoint/2010/main" val="1312834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DC3676-7ACC-42C6-897C-D9FAFFDF9E85}"/>
              </a:ext>
            </a:extLst>
          </p:cNvPr>
          <p:cNvSpPr>
            <a:spLocks noGrp="1"/>
          </p:cNvSpPr>
          <p:nvPr>
            <p:ph type="title"/>
          </p:nvPr>
        </p:nvSpPr>
        <p:spPr/>
        <p:txBody>
          <a:bodyPr/>
          <a:lstStyle/>
          <a:p>
            <a:r>
              <a:rPr lang="fi-FI"/>
              <a:t>Konkreettisia tehtäviä, joita ruoka-avun vapaaehtoiset voivat tehdä poikkeustilanteissa jatkuu 2/2</a:t>
            </a:r>
          </a:p>
        </p:txBody>
      </p:sp>
      <p:sp>
        <p:nvSpPr>
          <p:cNvPr id="3" name="Tekstin paikkamerkki 2">
            <a:extLst>
              <a:ext uri="{FF2B5EF4-FFF2-40B4-BE49-F238E27FC236}">
                <a16:creationId xmlns:a16="http://schemas.microsoft.com/office/drawing/2014/main" id="{3A05833A-D901-4D78-BB5E-0ADAA9BA2E08}"/>
              </a:ext>
            </a:extLst>
          </p:cNvPr>
          <p:cNvSpPr>
            <a:spLocks noGrp="1"/>
          </p:cNvSpPr>
          <p:nvPr>
            <p:ph type="body" sz="quarter" idx="11"/>
          </p:nvPr>
        </p:nvSpPr>
        <p:spPr/>
        <p:txBody>
          <a:bodyPr/>
          <a:lstStyle/>
          <a:p>
            <a:pPr>
              <a:lnSpc>
                <a:spcPct val="90000"/>
              </a:lnSpc>
              <a:buSzPct val="100000"/>
              <a:defRPr/>
            </a:pPr>
            <a:r>
              <a:rPr kumimoji="0" lang="fi-FI" b="0" i="0" u="none" strike="noStrike" kern="1200" cap="none" spc="0" normalizeH="0" baseline="0" noProof="0">
                <a:ln>
                  <a:noFill/>
                </a:ln>
                <a:solidFill>
                  <a:prstClr val="black"/>
                </a:solidFill>
                <a:effectLst/>
                <a:uLnTx/>
                <a:uFillTx/>
              </a:rPr>
              <a:t>Kielitaitoa vaativat tehtävät</a:t>
            </a:r>
          </a:p>
          <a:p>
            <a:pPr>
              <a:defRPr/>
            </a:pPr>
            <a:r>
              <a:rPr kumimoji="0" lang="fi-FI" b="0" i="0" u="none" strike="noStrike" kern="1200" cap="none" spc="0" normalizeH="0" baseline="0" noProof="0">
                <a:ln>
                  <a:noFill/>
                </a:ln>
                <a:solidFill>
                  <a:prstClr val="black"/>
                </a:solidFill>
                <a:effectLst/>
                <a:uLnTx/>
                <a:uFillTx/>
              </a:rPr>
              <a:t>Sivullisten ohjaaminen ja tiedon jakaminen heille</a:t>
            </a:r>
          </a:p>
          <a:p>
            <a:pPr>
              <a:lnSpc>
                <a:spcPct val="90000"/>
              </a:lnSpc>
              <a:buSzPct val="100000"/>
              <a:defRPr/>
            </a:pPr>
            <a:r>
              <a:rPr kumimoji="0" lang="fi-FI" b="0" i="0" u="none" strike="noStrike" kern="1200" cap="none" spc="0" normalizeH="0" baseline="0" noProof="0">
                <a:ln>
                  <a:noFill/>
                </a:ln>
                <a:solidFill>
                  <a:prstClr val="black"/>
                </a:solidFill>
                <a:effectLst/>
                <a:uLnTx/>
                <a:uFillTx/>
              </a:rPr>
              <a:t>Saattajana ja avustajana toimiminen evakuointitilanteessa</a:t>
            </a:r>
          </a:p>
          <a:p>
            <a:pPr>
              <a:lnSpc>
                <a:spcPct val="90000"/>
              </a:lnSpc>
              <a:buSzPct val="100000"/>
              <a:defRPr/>
            </a:pPr>
            <a:r>
              <a:rPr lang="fi-FI">
                <a:solidFill>
                  <a:prstClr val="black"/>
                </a:solidFill>
              </a:rPr>
              <a:t>Oman v</a:t>
            </a:r>
            <a:r>
              <a:rPr kumimoji="0" lang="fi-FI" b="0" i="0" u="none" strike="noStrike" kern="1200" cap="none" spc="0" normalizeH="0" baseline="0" noProof="0" err="1">
                <a:ln>
                  <a:noFill/>
                </a:ln>
                <a:solidFill>
                  <a:prstClr val="black"/>
                </a:solidFill>
                <a:effectLst/>
                <a:uLnTx/>
                <a:uFillTx/>
              </a:rPr>
              <a:t>apaaehtoisryhmän</a:t>
            </a:r>
            <a:r>
              <a:rPr kumimoji="0" lang="fi-FI" b="0" i="0" u="none" strike="noStrike" kern="1200" cap="none" spc="0" normalizeH="0" baseline="0" noProof="0">
                <a:ln>
                  <a:noFill/>
                </a:ln>
                <a:solidFill>
                  <a:prstClr val="black"/>
                </a:solidFill>
                <a:effectLst/>
                <a:uLnTx/>
                <a:uFillTx/>
              </a:rPr>
              <a:t> </a:t>
            </a:r>
            <a:r>
              <a:rPr kumimoji="0" lang="fi-FI" b="0" i="0" u="none" strike="noStrike" kern="1200" cap="none" spc="0" normalizeH="0" baseline="0" noProof="0" err="1">
                <a:ln>
                  <a:noFill/>
                </a:ln>
                <a:solidFill>
                  <a:prstClr val="black"/>
                </a:solidFill>
                <a:effectLst/>
                <a:uLnTx/>
                <a:uFillTx/>
              </a:rPr>
              <a:t>kontaktointi</a:t>
            </a:r>
            <a:r>
              <a:rPr kumimoji="0" lang="fi-FI" b="0" i="0" u="none" strike="noStrike" kern="1200" cap="none" spc="0" normalizeH="0" baseline="0" noProof="0">
                <a:ln>
                  <a:noFill/>
                </a:ln>
                <a:solidFill>
                  <a:prstClr val="black"/>
                </a:solidFill>
                <a:effectLst/>
                <a:uLnTx/>
                <a:uFillTx/>
              </a:rPr>
              <a:t> ja koordinointi vastuuvapaaehtoisen roolissa</a:t>
            </a:r>
          </a:p>
          <a:p>
            <a:pPr>
              <a:lnSpc>
                <a:spcPct val="90000"/>
              </a:lnSpc>
              <a:buSzPct val="100000"/>
              <a:defRPr/>
            </a:pPr>
            <a:r>
              <a:rPr kumimoji="0" lang="fi-FI" b="0" i="0" u="none" strike="noStrike" kern="1200" cap="none" spc="0" normalizeH="0" baseline="0" noProof="0">
                <a:ln>
                  <a:noFill/>
                </a:ln>
                <a:solidFill>
                  <a:prstClr val="black"/>
                </a:solidFill>
                <a:effectLst/>
                <a:uLnTx/>
                <a:uFillTx/>
              </a:rPr>
              <a:t>Viestintätehtävät ja tiedottaminen, mm. some </a:t>
            </a:r>
            <a:endParaRPr lang="fi-FI">
              <a:solidFill>
                <a:prstClr val="black"/>
              </a:solidFill>
            </a:endParaRPr>
          </a:p>
          <a:p>
            <a:pPr>
              <a:lnSpc>
                <a:spcPct val="90000"/>
              </a:lnSpc>
              <a:buSzPct val="100000"/>
              <a:defRPr/>
            </a:pPr>
            <a:r>
              <a:rPr kumimoji="0" lang="fi-FI" b="0" i="0" u="none" strike="noStrike" kern="1200" cap="none" spc="0" normalizeH="0" baseline="0" noProof="0">
                <a:ln>
                  <a:noFill/>
                </a:ln>
                <a:solidFill>
                  <a:prstClr val="black"/>
                </a:solidFill>
                <a:effectLst/>
                <a:uLnTx/>
                <a:uFillTx/>
              </a:rPr>
              <a:t>Kirjaaminen ja rekisteröinti.</a:t>
            </a:r>
          </a:p>
        </p:txBody>
      </p:sp>
    </p:spTree>
    <p:extLst>
      <p:ext uri="{BB962C8B-B14F-4D97-AF65-F5344CB8AC3E}">
        <p14:creationId xmlns:p14="http://schemas.microsoft.com/office/powerpoint/2010/main" val="741065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252ED9-2597-4620-B6F5-C80879AB3287}"/>
              </a:ext>
            </a:extLst>
          </p:cNvPr>
          <p:cNvSpPr>
            <a:spLocks noGrp="1"/>
          </p:cNvSpPr>
          <p:nvPr>
            <p:ph type="title"/>
          </p:nvPr>
        </p:nvSpPr>
        <p:spPr/>
        <p:txBody>
          <a:bodyPr/>
          <a:lstStyle/>
          <a:p>
            <a:r>
              <a:rPr lang="fi-FI" altLang="fi-FI"/>
              <a:t>Ystävävälittäjät ja ruoka-avun yhteyshenkilöt valmiudessa</a:t>
            </a:r>
            <a:endParaRPr lang="fi-FI"/>
          </a:p>
        </p:txBody>
      </p:sp>
      <p:sp>
        <p:nvSpPr>
          <p:cNvPr id="3" name="Tekstin paikkamerkki 2">
            <a:extLst>
              <a:ext uri="{FF2B5EF4-FFF2-40B4-BE49-F238E27FC236}">
                <a16:creationId xmlns:a16="http://schemas.microsoft.com/office/drawing/2014/main" id="{2081C6CC-0FAB-4C05-839A-B460C6550594}"/>
              </a:ext>
            </a:extLst>
          </p:cNvPr>
          <p:cNvSpPr>
            <a:spLocks noGrp="1"/>
          </p:cNvSpPr>
          <p:nvPr>
            <p:ph type="body" sz="quarter" idx="11"/>
          </p:nvPr>
        </p:nvSpPr>
        <p:spPr/>
        <p:txBody>
          <a:bodyPr vert="horz" lIns="91440" tIns="45720" rIns="91440" bIns="45720" rtlCol="0" anchor="t">
            <a:noAutofit/>
          </a:bodyPr>
          <a:lstStyle/>
          <a:p>
            <a:r>
              <a:rPr lang="fi-FI" altLang="fi-FI" sz="2000">
                <a:latin typeface="Arial"/>
                <a:cs typeface="Arial"/>
              </a:rPr>
              <a:t>Ystävävälittäjillä ja ruoka-avun yhteyshenkilöillä on keskeinen rooli omien vapaaehtoistensa tavoittamisessa myös onnettomuus- ja häiriötilanteissa.</a:t>
            </a:r>
            <a:endParaRPr lang="fi-FI" altLang="fi-FI" sz="900">
              <a:latin typeface="Arial"/>
              <a:cs typeface="Arial"/>
            </a:endParaRPr>
          </a:p>
          <a:p>
            <a:r>
              <a:rPr lang="fi-FI" altLang="fi-FI" sz="2000">
                <a:latin typeface="Arial"/>
                <a:cs typeface="Arial"/>
              </a:rPr>
              <a:t>Käytännössä tämä voi tapahtua vaikka seuraavasti:</a:t>
            </a:r>
          </a:p>
          <a:p>
            <a:pPr lvl="1"/>
            <a:r>
              <a:rPr lang="fi-FI" altLang="fi-FI" sz="1800">
                <a:latin typeface="Arial"/>
                <a:cs typeface="Arial"/>
              </a:rPr>
              <a:t>Viranomaiset esittävät tukipyynnön SPR:n piirille/osastolle,</a:t>
            </a:r>
          </a:p>
          <a:p>
            <a:pPr lvl="1"/>
            <a:r>
              <a:rPr lang="fi-FI" altLang="fi-FI" sz="1800">
                <a:latin typeface="Arial"/>
                <a:cs typeface="Arial"/>
              </a:rPr>
              <a:t>Piiri/osasto katsoo, että ystävistä ja/tai ruoka-avun vapaaehtoisista olisi apua tilanteessa,</a:t>
            </a:r>
          </a:p>
          <a:p>
            <a:pPr lvl="1"/>
            <a:r>
              <a:rPr lang="fi-FI" altLang="fi-FI" sz="1800">
                <a:latin typeface="Arial"/>
                <a:cs typeface="Arial"/>
              </a:rPr>
              <a:t>Piiri/osasto hälyttää ystävävälittäjän ja/tai ruoka-avun yhteyshenkilön ja esittää tälle, millaisiin tehtäviin vapaaehtoisia tilanteessa tarvitaan.</a:t>
            </a:r>
          </a:p>
          <a:p>
            <a:pPr lvl="1"/>
            <a:r>
              <a:rPr lang="fi-FI" altLang="fi-FI" sz="1800">
                <a:latin typeface="Arial"/>
                <a:cs typeface="Arial"/>
              </a:rPr>
              <a:t>Ystävävälittäjä ja/tai ruoka-avun yhteyshenkilö ottaa yhteyttä sopiviksi katsomiinsa vapaaehtoisiin ja sopii heidän kanssaan heidän osallistumisesta.</a:t>
            </a:r>
          </a:p>
          <a:p>
            <a:pPr lvl="1"/>
            <a:r>
              <a:rPr lang="fi-FI" altLang="fi-FI" sz="1800">
                <a:latin typeface="Arial"/>
                <a:cs typeface="Arial"/>
              </a:rPr>
              <a:t>Valitut vapaaehtoiset ottavat osaa piirin/osaston auttamistilanteeseen tai operaatioon heille sopivissa tehtävissä.</a:t>
            </a:r>
          </a:p>
          <a:p>
            <a:pPr marL="0" indent="0">
              <a:buNone/>
              <a:defRPr/>
            </a:pPr>
            <a:endParaRPr lang="fi-FI" altLang="fi-FI" sz="2200"/>
          </a:p>
          <a:p>
            <a:pPr marL="0" indent="0">
              <a:buNone/>
            </a:pPr>
            <a:endParaRPr lang="en-US" sz="2000"/>
          </a:p>
          <a:p>
            <a:endParaRPr lang="fi-FI" sz="2000"/>
          </a:p>
          <a:p>
            <a:endParaRPr lang="fi-FI" sz="2000"/>
          </a:p>
        </p:txBody>
      </p:sp>
    </p:spTree>
    <p:extLst>
      <p:ext uri="{BB962C8B-B14F-4D97-AF65-F5344CB8AC3E}">
        <p14:creationId xmlns:p14="http://schemas.microsoft.com/office/powerpoint/2010/main" val="1905482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2F368E1-9216-4CB6-926C-DF192DC9087E}"/>
              </a:ext>
            </a:extLst>
          </p:cNvPr>
          <p:cNvSpPr>
            <a:spLocks noGrp="1"/>
          </p:cNvSpPr>
          <p:nvPr>
            <p:ph type="title"/>
          </p:nvPr>
        </p:nvSpPr>
        <p:spPr>
          <a:xfrm>
            <a:off x="382588" y="437132"/>
            <a:ext cx="10515600" cy="781050"/>
          </a:xfrm>
        </p:spPr>
        <p:txBody>
          <a:bodyPr>
            <a:normAutofit fontScale="90000"/>
          </a:bodyPr>
          <a:lstStyle/>
          <a:p>
            <a:r>
              <a:rPr lang="fi-FI" dirty="0"/>
              <a:t>Ystävävälittäjä ja ruoka-avun yhteyshenkilö hälytysryhmässä</a:t>
            </a:r>
          </a:p>
        </p:txBody>
      </p:sp>
      <p:grpSp>
        <p:nvGrpSpPr>
          <p:cNvPr id="32" name="Ryhmä 31">
            <a:extLst>
              <a:ext uri="{FF2B5EF4-FFF2-40B4-BE49-F238E27FC236}">
                <a16:creationId xmlns:a16="http://schemas.microsoft.com/office/drawing/2014/main" id="{14F182B8-E3F1-4130-B545-97B5A9E03A15}"/>
              </a:ext>
            </a:extLst>
          </p:cNvPr>
          <p:cNvGrpSpPr/>
          <p:nvPr/>
        </p:nvGrpSpPr>
        <p:grpSpPr>
          <a:xfrm>
            <a:off x="136525" y="1708150"/>
            <a:ext cx="10536238" cy="5097463"/>
            <a:chOff x="136525" y="1708150"/>
            <a:chExt cx="10536238" cy="5097463"/>
          </a:xfrm>
        </p:grpSpPr>
        <p:graphicFrame>
          <p:nvGraphicFramePr>
            <p:cNvPr id="33" name="Content Placeholder 4">
              <a:extLst>
                <a:ext uri="{FF2B5EF4-FFF2-40B4-BE49-F238E27FC236}">
                  <a16:creationId xmlns:a16="http://schemas.microsoft.com/office/drawing/2014/main" id="{8B4B5AB1-5DCA-4C09-A749-2E64AF68716A}"/>
                </a:ext>
              </a:extLst>
            </p:cNvPr>
            <p:cNvGraphicFramePr>
              <a:graphicFrameLocks/>
            </p:cNvGraphicFramePr>
            <p:nvPr>
              <p:extLst>
                <p:ext uri="{D42A27DB-BD31-4B8C-83A1-F6EECF244321}">
                  <p14:modId xmlns:p14="http://schemas.microsoft.com/office/powerpoint/2010/main" val="781424265"/>
                </p:ext>
              </p:extLst>
            </p:nvPr>
          </p:nvGraphicFramePr>
          <p:xfrm>
            <a:off x="271994" y="1998707"/>
            <a:ext cx="10277474" cy="3664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Oval 25">
              <a:extLst>
                <a:ext uri="{FF2B5EF4-FFF2-40B4-BE49-F238E27FC236}">
                  <a16:creationId xmlns:a16="http://schemas.microsoft.com/office/drawing/2014/main" id="{0B21516F-839A-4574-85CF-DF0B29F2EA55}"/>
                </a:ext>
              </a:extLst>
            </p:cNvPr>
            <p:cNvSpPr>
              <a:spLocks noChangeArrowheads="1"/>
            </p:cNvSpPr>
            <p:nvPr/>
          </p:nvSpPr>
          <p:spPr bwMode="auto">
            <a:xfrm>
              <a:off x="136525" y="4924425"/>
              <a:ext cx="3521075" cy="1881188"/>
            </a:xfrm>
            <a:prstGeom prst="ellipse">
              <a:avLst/>
            </a:prstGeom>
            <a:solidFill>
              <a:srgbClr val="CC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fi-FI" altLang="fi-FI" sz="1200" b="1"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Osaston ystävät ovat antaneet luvan, että heitä saa pyytää mukaan muihin auttamistehtäviin. </a:t>
              </a:r>
              <a:r>
                <a:rPr kumimoji="0" lang="fi-FI" altLang="fi-FI" sz="1200" b="1" i="0" u="none" strike="noStrike" kern="0" cap="none" spc="0" normalizeH="0" baseline="0" noProof="0" err="1">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OMAn</a:t>
              </a:r>
              <a:r>
                <a:rPr kumimoji="0" lang="fi-FI" altLang="fi-FI" sz="1200" b="1"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 Ystäväprofiilissa rasti kohdassa Minua saa pyytää muihin auttamistehtäviin.</a:t>
              </a:r>
            </a:p>
          </p:txBody>
        </p:sp>
        <p:grpSp>
          <p:nvGrpSpPr>
            <p:cNvPr id="35" name="Group 35845">
              <a:extLst>
                <a:ext uri="{FF2B5EF4-FFF2-40B4-BE49-F238E27FC236}">
                  <a16:creationId xmlns:a16="http://schemas.microsoft.com/office/drawing/2014/main" id="{8D98F124-CB28-41E5-A317-2DC5EBC3D87A}"/>
                </a:ext>
              </a:extLst>
            </p:cNvPr>
            <p:cNvGrpSpPr>
              <a:grpSpLocks/>
            </p:cNvGrpSpPr>
            <p:nvPr/>
          </p:nvGrpSpPr>
          <p:grpSpPr bwMode="auto">
            <a:xfrm>
              <a:off x="382588" y="1708150"/>
              <a:ext cx="10290175" cy="1816100"/>
              <a:chOff x="383008" y="1708469"/>
              <a:chExt cx="10289255" cy="1815165"/>
            </a:xfrm>
          </p:grpSpPr>
          <p:pic>
            <p:nvPicPr>
              <p:cNvPr id="36" name="Graphic 2" descr="Group of women">
                <a:extLst>
                  <a:ext uri="{FF2B5EF4-FFF2-40B4-BE49-F238E27FC236}">
                    <a16:creationId xmlns:a16="http://schemas.microsoft.com/office/drawing/2014/main" id="{9AE7EE34-83F5-4B07-9E0D-12A6D3024B54}"/>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83008" y="1728677"/>
                <a:ext cx="1169467" cy="1067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Graphic 9" descr="Meeting">
                <a:extLst>
                  <a:ext uri="{FF2B5EF4-FFF2-40B4-BE49-F238E27FC236}">
                    <a16:creationId xmlns:a16="http://schemas.microsoft.com/office/drawing/2014/main" id="{AF0B78A7-59C8-46AA-B354-67163C6FD69D}"/>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742153" y="1728678"/>
                <a:ext cx="1254818" cy="114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Graphic 2" descr="Group of women">
                <a:extLst>
                  <a:ext uri="{FF2B5EF4-FFF2-40B4-BE49-F238E27FC236}">
                    <a16:creationId xmlns:a16="http://schemas.microsoft.com/office/drawing/2014/main" id="{60824557-4650-43E0-AF3E-F22070C9CA05}"/>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731168" y="1708469"/>
                <a:ext cx="1169467" cy="1067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 name="Group 28">
                <a:extLst>
                  <a:ext uri="{FF2B5EF4-FFF2-40B4-BE49-F238E27FC236}">
                    <a16:creationId xmlns:a16="http://schemas.microsoft.com/office/drawing/2014/main" id="{54457EA9-E929-41A5-B139-9A4B3CBD4DA3}"/>
                  </a:ext>
                </a:extLst>
              </p:cNvPr>
              <p:cNvGrpSpPr>
                <a:grpSpLocks/>
              </p:cNvGrpSpPr>
              <p:nvPr/>
            </p:nvGrpSpPr>
            <p:grpSpPr bwMode="auto">
              <a:xfrm>
                <a:off x="1583677" y="2178455"/>
                <a:ext cx="1254818" cy="1199118"/>
                <a:chOff x="1583677" y="2178455"/>
                <a:chExt cx="1254818" cy="1199118"/>
              </a:xfrm>
            </p:grpSpPr>
            <p:sp>
              <p:nvSpPr>
                <p:cNvPr id="49" name="Explosion: 14 Points 20">
                  <a:extLst>
                    <a:ext uri="{FF2B5EF4-FFF2-40B4-BE49-F238E27FC236}">
                      <a16:creationId xmlns:a16="http://schemas.microsoft.com/office/drawing/2014/main" id="{F51AE735-C30C-4315-8F9D-FB92321AA6BA}"/>
                    </a:ext>
                  </a:extLst>
                </p:cNvPr>
                <p:cNvSpPr>
                  <a:spLocks noChangeArrowheads="1"/>
                </p:cNvSpPr>
                <p:nvPr/>
              </p:nvSpPr>
              <p:spPr bwMode="auto">
                <a:xfrm>
                  <a:off x="1583677" y="2178455"/>
                  <a:ext cx="1254818" cy="1199118"/>
                </a:xfrm>
                <a:prstGeom prst="irregularSeal2">
                  <a:avLst/>
                </a:prstGeom>
                <a:solidFill>
                  <a:srgbClr val="CC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958850">
                    <a:defRPr sz="2500">
                      <a:solidFill>
                        <a:schemeClr val="tx1"/>
                      </a:solidFill>
                      <a:latin typeface="Times New Roman" panose="02020603050405020304" pitchFamily="18" charset="0"/>
                    </a:defRPr>
                  </a:lvl1pPr>
                  <a:lvl2pPr marL="742950" indent="-285750" defTabSz="958850">
                    <a:defRPr sz="2500">
                      <a:solidFill>
                        <a:schemeClr val="tx1"/>
                      </a:solidFill>
                      <a:latin typeface="Times New Roman" panose="02020603050405020304" pitchFamily="18" charset="0"/>
                    </a:defRPr>
                  </a:lvl2pPr>
                  <a:lvl3pPr marL="1143000" indent="-228600" defTabSz="958850">
                    <a:defRPr sz="2500">
                      <a:solidFill>
                        <a:schemeClr val="tx1"/>
                      </a:solidFill>
                      <a:latin typeface="Times New Roman" panose="02020603050405020304" pitchFamily="18" charset="0"/>
                    </a:defRPr>
                  </a:lvl3pPr>
                  <a:lvl4pPr marL="1600200" indent="-228600" defTabSz="958850">
                    <a:defRPr sz="2500">
                      <a:solidFill>
                        <a:schemeClr val="tx1"/>
                      </a:solidFill>
                      <a:latin typeface="Times New Roman" panose="02020603050405020304" pitchFamily="18" charset="0"/>
                    </a:defRPr>
                  </a:lvl4pPr>
                  <a:lvl5pPr marL="2057400" indent="-228600" defTabSz="958850">
                    <a:defRPr sz="2500">
                      <a:solidFill>
                        <a:schemeClr val="tx1"/>
                      </a:solidFill>
                      <a:latin typeface="Times New Roman" panose="02020603050405020304" pitchFamily="18" charset="0"/>
                    </a:defRPr>
                  </a:lvl5pPr>
                  <a:lvl6pPr marL="2514600" indent="-228600" defTabSz="95885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defTabSz="95885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defTabSz="95885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defTabSz="958850" eaLnBrk="0" fontAlgn="base" hangingPunct="0">
                    <a:spcBef>
                      <a:spcPct val="0"/>
                    </a:spcBef>
                    <a:spcAft>
                      <a:spcPct val="0"/>
                    </a:spcAft>
                    <a:defRPr sz="2500">
                      <a:solidFill>
                        <a:schemeClr val="tx1"/>
                      </a:solidFill>
                      <a:latin typeface="Times New Roman" panose="02020603050405020304" pitchFamily="18" charset="0"/>
                    </a:defRPr>
                  </a:lvl9pPr>
                </a:lstStyle>
                <a:p>
                  <a:pPr marL="0" marR="0" lvl="0" indent="0" defTabSz="958850" eaLnBrk="1" fontAlgn="base" latinLnBrk="0" hangingPunct="1">
                    <a:lnSpc>
                      <a:spcPct val="100000"/>
                    </a:lnSpc>
                    <a:spcBef>
                      <a:spcPct val="0"/>
                    </a:spcBef>
                    <a:spcAft>
                      <a:spcPct val="0"/>
                    </a:spcAft>
                    <a:buClrTx/>
                    <a:buSzTx/>
                    <a:buFontTx/>
                    <a:buNone/>
                    <a:tabLst/>
                    <a:defRPr/>
                  </a:pPr>
                  <a:endParaRPr kumimoji="0" lang="fi-FI" altLang="fi-FI" sz="25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50" name="TextBox 21">
                  <a:extLst>
                    <a:ext uri="{FF2B5EF4-FFF2-40B4-BE49-F238E27FC236}">
                      <a16:creationId xmlns:a16="http://schemas.microsoft.com/office/drawing/2014/main" id="{107FAB99-5790-4346-A77B-9C919FC54A9B}"/>
                    </a:ext>
                  </a:extLst>
                </p:cNvPr>
                <p:cNvSpPr txBox="1">
                  <a:spLocks noChangeArrowheads="1"/>
                </p:cNvSpPr>
                <p:nvPr/>
              </p:nvSpPr>
              <p:spPr bwMode="auto">
                <a:xfrm rot="-1751649">
                  <a:off x="1773839" y="2600453"/>
                  <a:ext cx="793696" cy="31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fi-FI" altLang="fi-FI" sz="1400" b="1"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Häiriö</a:t>
                  </a:r>
                </a:p>
              </p:txBody>
            </p:sp>
          </p:grpSp>
          <p:grpSp>
            <p:nvGrpSpPr>
              <p:cNvPr id="40" name="Group 29">
                <a:extLst>
                  <a:ext uri="{FF2B5EF4-FFF2-40B4-BE49-F238E27FC236}">
                    <a16:creationId xmlns:a16="http://schemas.microsoft.com/office/drawing/2014/main" id="{F51D5082-23C8-47CD-A958-FD879C32DAB5}"/>
                  </a:ext>
                </a:extLst>
              </p:cNvPr>
              <p:cNvGrpSpPr>
                <a:grpSpLocks/>
              </p:cNvGrpSpPr>
              <p:nvPr/>
            </p:nvGrpSpPr>
            <p:grpSpPr bwMode="auto">
              <a:xfrm>
                <a:off x="8977109" y="1800092"/>
                <a:ext cx="1695154" cy="1723542"/>
                <a:chOff x="8965328" y="1818667"/>
                <a:chExt cx="1695154" cy="1723542"/>
              </a:xfrm>
            </p:grpSpPr>
            <p:pic>
              <p:nvPicPr>
                <p:cNvPr id="44" name="Graphic 10" descr="Cheers">
                  <a:extLst>
                    <a:ext uri="{FF2B5EF4-FFF2-40B4-BE49-F238E27FC236}">
                      <a16:creationId xmlns:a16="http://schemas.microsoft.com/office/drawing/2014/main" id="{186CE2CD-A4BA-40EC-B1DB-8D7FF155266E}"/>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965328" y="1818668"/>
                  <a:ext cx="792070" cy="84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Graphic 7" descr="Universal access">
                  <a:extLst>
                    <a:ext uri="{FF2B5EF4-FFF2-40B4-BE49-F238E27FC236}">
                      <a16:creationId xmlns:a16="http://schemas.microsoft.com/office/drawing/2014/main" id="{C9E3606B-734A-4867-949F-DE8FF9B27C5B}"/>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868412" y="1818667"/>
                  <a:ext cx="792070" cy="78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Graphic 14" descr="Coffee">
                  <a:extLst>
                    <a:ext uri="{FF2B5EF4-FFF2-40B4-BE49-F238E27FC236}">
                      <a16:creationId xmlns:a16="http://schemas.microsoft.com/office/drawing/2014/main" id="{2BF013B9-B767-4BA3-B84E-A09AA3BDDA02}"/>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8965328" y="2627809"/>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Graphic 18" descr="Fork and knife">
                  <a:extLst>
                    <a:ext uri="{FF2B5EF4-FFF2-40B4-BE49-F238E27FC236}">
                      <a16:creationId xmlns:a16="http://schemas.microsoft.com/office/drawing/2014/main" id="{8341762B-3D68-4010-AAAC-0B731AA43043}"/>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9879728" y="2480195"/>
                  <a:ext cx="49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6" descr="Kuvahaun tulos haulle blanket symbol">
                  <a:extLst>
                    <a:ext uri="{FF2B5EF4-FFF2-40B4-BE49-F238E27FC236}">
                      <a16:creationId xmlns:a16="http://schemas.microsoft.com/office/drawing/2014/main" id="{B7E35A86-B3F1-4295-BB08-75D94E79A13A}"/>
                    </a:ext>
                  </a:extLst>
                </p:cNvPr>
                <p:cNvPicPr/>
                <p:nvPr/>
              </p:nvPicPr>
              <p:blipFill rotWithShape="1">
                <a:blip r:embed="rId14" cstate="email">
                  <a:duotone>
                    <a:srgbClr val="CC0000">
                      <a:shade val="45000"/>
                      <a:satMod val="135000"/>
                    </a:srgbClr>
                    <a:prstClr val="white"/>
                  </a:duotone>
                  <a:extLst>
                    <a:ext uri="{28A0092B-C50C-407E-A947-70E740481C1C}">
                      <a14:useLocalDpi xmlns:a14="http://schemas.microsoft.com/office/drawing/2010/main"/>
                    </a:ext>
                  </a:extLst>
                </a:blip>
                <a:srcRect/>
                <a:stretch/>
              </p:blipFill>
              <p:spPr bwMode="auto">
                <a:xfrm>
                  <a:off x="9848708" y="2922254"/>
                  <a:ext cx="689818" cy="521463"/>
                </a:xfrm>
                <a:prstGeom prst="rect">
                  <a:avLst/>
                </a:prstGeom>
                <a:noFill/>
                <a:ln>
                  <a:noFill/>
                </a:ln>
                <a:extLst>
                  <a:ext uri="{53640926-AAD7-44D8-BBD7-CCE9431645EC}">
                    <a14:shadowObscured xmlns:a14="http://schemas.microsoft.com/office/drawing/2010/main"/>
                  </a:ext>
                </a:extLst>
              </p:spPr>
            </p:pic>
          </p:grpSp>
          <p:grpSp>
            <p:nvGrpSpPr>
              <p:cNvPr id="41" name="Group 35844">
                <a:extLst>
                  <a:ext uri="{FF2B5EF4-FFF2-40B4-BE49-F238E27FC236}">
                    <a16:creationId xmlns:a16="http://schemas.microsoft.com/office/drawing/2014/main" id="{E6B9736A-B366-41D0-BC63-88287AB2ABD3}"/>
                  </a:ext>
                </a:extLst>
              </p:cNvPr>
              <p:cNvGrpSpPr>
                <a:grpSpLocks/>
              </p:cNvGrpSpPr>
              <p:nvPr/>
            </p:nvGrpSpPr>
            <p:grpSpPr bwMode="auto">
              <a:xfrm>
                <a:off x="6639149" y="1785203"/>
                <a:ext cx="1757877" cy="968643"/>
                <a:chOff x="6639149" y="1785203"/>
                <a:chExt cx="1757877" cy="968643"/>
              </a:xfrm>
            </p:grpSpPr>
            <p:pic>
              <p:nvPicPr>
                <p:cNvPr id="42" name="Graphic 5" descr="Group of people">
                  <a:extLst>
                    <a:ext uri="{FF2B5EF4-FFF2-40B4-BE49-F238E27FC236}">
                      <a16:creationId xmlns:a16="http://schemas.microsoft.com/office/drawing/2014/main" id="{8F404A82-BBE4-435D-80D3-A4AAB4B5E134}"/>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297108" y="1785203"/>
                  <a:ext cx="1099918" cy="968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Graphic 13" descr="Receiver">
                  <a:extLst>
                    <a:ext uri="{FF2B5EF4-FFF2-40B4-BE49-F238E27FC236}">
                      <a16:creationId xmlns:a16="http://schemas.microsoft.com/office/drawing/2014/main" id="{6E23CDEE-5903-4728-A77A-3385EF1851AF}"/>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6639149" y="1998706"/>
                  <a:ext cx="729422" cy="755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1224294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DB74BAD7-F0FC-4719-A31F-1ABDB621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CE38F44F-149C-1C73-31A9-0281BDC620C7}"/>
              </a:ext>
            </a:extLst>
          </p:cNvPr>
          <p:cNvSpPr>
            <a:spLocks noGrp="1"/>
          </p:cNvSpPr>
          <p:nvPr>
            <p:ph type="title"/>
          </p:nvPr>
        </p:nvSpPr>
        <p:spPr>
          <a:xfrm>
            <a:off x="1137034" y="609599"/>
            <a:ext cx="6836927" cy="1322888"/>
          </a:xfrm>
        </p:spPr>
        <p:txBody>
          <a:bodyPr vert="horz" lIns="91440" tIns="45720" rIns="91440" bIns="45720" rtlCol="0" anchor="ctr">
            <a:normAutofit/>
          </a:bodyPr>
          <a:lstStyle/>
          <a:p>
            <a:pPr>
              <a:lnSpc>
                <a:spcPct val="90000"/>
              </a:lnSpc>
            </a:pPr>
            <a:r>
              <a:rPr lang="en-US" sz="4400" err="1"/>
              <a:t>Profiili</a:t>
            </a:r>
            <a:r>
              <a:rPr lang="en-US" sz="4400"/>
              <a:t> </a:t>
            </a:r>
            <a:r>
              <a:rPr lang="en-US" sz="4400" err="1"/>
              <a:t>OMAan</a:t>
            </a:r>
            <a:r>
              <a:rPr lang="en-US" sz="4400"/>
              <a:t>!</a:t>
            </a:r>
          </a:p>
        </p:txBody>
      </p:sp>
      <p:sp>
        <p:nvSpPr>
          <p:cNvPr id="3" name="Tekstin paikkamerkki 2">
            <a:extLst>
              <a:ext uri="{FF2B5EF4-FFF2-40B4-BE49-F238E27FC236}">
                <a16:creationId xmlns:a16="http://schemas.microsoft.com/office/drawing/2014/main" id="{39707EED-9D0D-DD4C-7A58-1DDD7194E6A8}"/>
              </a:ext>
            </a:extLst>
          </p:cNvPr>
          <p:cNvSpPr>
            <a:spLocks noGrp="1"/>
          </p:cNvSpPr>
          <p:nvPr>
            <p:ph type="body" sz="quarter" idx="11"/>
          </p:nvPr>
        </p:nvSpPr>
        <p:spPr>
          <a:xfrm>
            <a:off x="1137034" y="2194101"/>
            <a:ext cx="6433805" cy="3970880"/>
          </a:xfrm>
        </p:spPr>
        <p:txBody>
          <a:bodyPr vert="horz" lIns="91440" tIns="45720" rIns="91440" bIns="45720" rtlCol="0">
            <a:normAutofit lnSpcReduction="10000"/>
          </a:bodyPr>
          <a:lstStyle/>
          <a:p>
            <a:pPr>
              <a:lnSpc>
                <a:spcPct val="90000"/>
              </a:lnSpc>
            </a:pPr>
            <a:r>
              <a:rPr lang="en-US" sz="2000" err="1"/>
              <a:t>Tärkeää</a:t>
            </a:r>
            <a:r>
              <a:rPr lang="en-US" sz="2000"/>
              <a:t> on, </a:t>
            </a:r>
            <a:r>
              <a:rPr lang="en-US" sz="2000" err="1"/>
              <a:t>että</a:t>
            </a:r>
            <a:r>
              <a:rPr lang="en-US" sz="2000"/>
              <a:t> </a:t>
            </a:r>
            <a:r>
              <a:rPr lang="en-US" sz="2000" err="1"/>
              <a:t>kaikki</a:t>
            </a:r>
            <a:r>
              <a:rPr lang="en-US" sz="2000"/>
              <a:t> ystävätoiminnan ja </a:t>
            </a:r>
            <a:r>
              <a:rPr lang="en-US" sz="2000" err="1"/>
              <a:t>ruoka</a:t>
            </a:r>
            <a:r>
              <a:rPr lang="en-US" sz="2000"/>
              <a:t>-avun vapaaehtoiset </a:t>
            </a:r>
            <a:r>
              <a:rPr lang="en-US" sz="2000" err="1"/>
              <a:t>ovat</a:t>
            </a:r>
            <a:r>
              <a:rPr lang="en-US" sz="2000"/>
              <a:t> </a:t>
            </a:r>
            <a:r>
              <a:rPr lang="en-US" sz="2000" err="1"/>
              <a:t>luoneet</a:t>
            </a:r>
            <a:r>
              <a:rPr lang="en-US" sz="2000"/>
              <a:t> </a:t>
            </a:r>
            <a:r>
              <a:rPr lang="en-US" sz="2000" err="1"/>
              <a:t>profiilin</a:t>
            </a:r>
            <a:r>
              <a:rPr lang="en-US" sz="2000"/>
              <a:t> OMA </a:t>
            </a:r>
            <a:r>
              <a:rPr lang="en-US" sz="2000" err="1"/>
              <a:t>Punaiseen</a:t>
            </a:r>
            <a:r>
              <a:rPr lang="en-US" sz="2000"/>
              <a:t> </a:t>
            </a:r>
            <a:r>
              <a:rPr lang="en-US" sz="2000" err="1"/>
              <a:t>Ristiin</a:t>
            </a:r>
            <a:r>
              <a:rPr lang="en-US" sz="2000"/>
              <a:t>.</a:t>
            </a:r>
          </a:p>
          <a:p>
            <a:pPr>
              <a:lnSpc>
                <a:spcPct val="90000"/>
              </a:lnSpc>
            </a:pPr>
            <a:r>
              <a:rPr lang="en-US" sz="2000"/>
              <a:t>OMA-</a:t>
            </a:r>
            <a:r>
              <a:rPr lang="en-US" sz="2000" err="1"/>
              <a:t>profiilissa</a:t>
            </a:r>
            <a:r>
              <a:rPr lang="en-US" sz="2000"/>
              <a:t> </a:t>
            </a:r>
            <a:r>
              <a:rPr lang="en-US" sz="2000" err="1"/>
              <a:t>kannattaa</a:t>
            </a:r>
            <a:r>
              <a:rPr lang="en-US" sz="2000"/>
              <a:t> </a:t>
            </a:r>
            <a:r>
              <a:rPr lang="en-US" sz="2000" err="1"/>
              <a:t>valita</a:t>
            </a:r>
            <a:r>
              <a:rPr lang="en-US" sz="2000"/>
              <a:t> </a:t>
            </a:r>
            <a:r>
              <a:rPr lang="en-US" sz="2000" err="1"/>
              <a:t>tehtävät</a:t>
            </a:r>
            <a:r>
              <a:rPr lang="en-US" sz="2000"/>
              <a:t>, </a:t>
            </a:r>
            <a:r>
              <a:rPr lang="en-US" sz="2000" err="1"/>
              <a:t>joissa</a:t>
            </a:r>
            <a:r>
              <a:rPr lang="en-US" sz="2000"/>
              <a:t> on </a:t>
            </a:r>
            <a:r>
              <a:rPr lang="en-US" sz="2000" err="1"/>
              <a:t>mukana</a:t>
            </a:r>
            <a:r>
              <a:rPr lang="en-US" sz="2000"/>
              <a:t>. </a:t>
            </a:r>
            <a:r>
              <a:rPr lang="en-US" sz="2000" err="1"/>
              <a:t>Tällöin</a:t>
            </a:r>
            <a:r>
              <a:rPr lang="en-US" sz="2000"/>
              <a:t> osaamista </a:t>
            </a:r>
            <a:r>
              <a:rPr lang="en-US" sz="2000" err="1"/>
              <a:t>pystytään</a:t>
            </a:r>
            <a:r>
              <a:rPr lang="en-US" sz="2000"/>
              <a:t> </a:t>
            </a:r>
            <a:r>
              <a:rPr lang="en-US" sz="2000" err="1"/>
              <a:t>hyödyntämään</a:t>
            </a:r>
            <a:r>
              <a:rPr lang="en-US" sz="2000"/>
              <a:t> </a:t>
            </a:r>
            <a:r>
              <a:rPr lang="en-US" sz="2000" err="1"/>
              <a:t>parhaalla</a:t>
            </a:r>
            <a:r>
              <a:rPr lang="en-US" sz="2000"/>
              <a:t> </a:t>
            </a:r>
            <a:r>
              <a:rPr lang="en-US" sz="2000" err="1"/>
              <a:t>mahdollisella</a:t>
            </a:r>
            <a:r>
              <a:rPr lang="en-US" sz="2000"/>
              <a:t> </a:t>
            </a:r>
            <a:r>
              <a:rPr lang="en-US" sz="2000" err="1"/>
              <a:t>tavalla</a:t>
            </a:r>
            <a:r>
              <a:rPr lang="en-US" sz="2000"/>
              <a:t>. </a:t>
            </a:r>
          </a:p>
          <a:p>
            <a:pPr>
              <a:lnSpc>
                <a:spcPct val="90000"/>
              </a:lnSpc>
            </a:pPr>
            <a:r>
              <a:rPr lang="en-US" sz="2000" err="1"/>
              <a:t>Ystävillä</a:t>
            </a:r>
            <a:r>
              <a:rPr lang="en-US" sz="2000"/>
              <a:t> </a:t>
            </a:r>
            <a:r>
              <a:rPr lang="en-US" sz="2000" err="1"/>
              <a:t>tulee</a:t>
            </a:r>
            <a:r>
              <a:rPr lang="en-US" sz="2000"/>
              <a:t> olla </a:t>
            </a:r>
            <a:r>
              <a:rPr lang="en-US" sz="2000" err="1"/>
              <a:t>profiili</a:t>
            </a:r>
            <a:r>
              <a:rPr lang="en-US" sz="2000"/>
              <a:t> </a:t>
            </a:r>
            <a:r>
              <a:rPr lang="en-US" sz="2000" err="1"/>
              <a:t>myös</a:t>
            </a:r>
            <a:r>
              <a:rPr lang="en-US" sz="2000"/>
              <a:t> </a:t>
            </a:r>
            <a:r>
              <a:rPr lang="en-US" sz="2000" err="1"/>
              <a:t>sähköisessä</a:t>
            </a:r>
            <a:r>
              <a:rPr lang="en-US" sz="2000"/>
              <a:t> </a:t>
            </a:r>
            <a:r>
              <a:rPr lang="en-US" sz="2000" err="1"/>
              <a:t>ystävävälitysjärjestelmässä</a:t>
            </a:r>
            <a:r>
              <a:rPr lang="en-US" sz="2000"/>
              <a:t>. </a:t>
            </a:r>
            <a:r>
              <a:rPr lang="en-US" sz="2000" err="1"/>
              <a:t>Ystävänprofiilissa</a:t>
            </a:r>
            <a:r>
              <a:rPr lang="en-US" sz="2000"/>
              <a:t> </a:t>
            </a:r>
            <a:r>
              <a:rPr lang="en-US" sz="2000" err="1"/>
              <a:t>voi</a:t>
            </a:r>
            <a:r>
              <a:rPr lang="en-US" sz="2000"/>
              <a:t> </a:t>
            </a:r>
            <a:r>
              <a:rPr lang="en-US" sz="2000" err="1"/>
              <a:t>valita</a:t>
            </a:r>
            <a:r>
              <a:rPr lang="en-US" sz="2000"/>
              <a:t> </a:t>
            </a:r>
            <a:r>
              <a:rPr lang="en-US" sz="2000" err="1"/>
              <a:t>myös</a:t>
            </a:r>
            <a:r>
              <a:rPr lang="en-US" sz="2000"/>
              <a:t> </a:t>
            </a:r>
            <a:r>
              <a:rPr lang="en-US" sz="2000" err="1"/>
              <a:t>kohdan</a:t>
            </a:r>
            <a:r>
              <a:rPr lang="en-US" sz="2000"/>
              <a:t> ”</a:t>
            </a:r>
            <a:r>
              <a:rPr lang="en-US" sz="2000" b="0" i="0" err="1">
                <a:effectLst/>
              </a:rPr>
              <a:t>Minua</a:t>
            </a:r>
            <a:r>
              <a:rPr lang="en-US" sz="2000" b="0" i="0">
                <a:effectLst/>
              </a:rPr>
              <a:t> saa </a:t>
            </a:r>
            <a:r>
              <a:rPr lang="en-US" sz="2000" b="0" i="0" err="1">
                <a:effectLst/>
              </a:rPr>
              <a:t>pyytää</a:t>
            </a:r>
            <a:r>
              <a:rPr lang="en-US" sz="2000" b="0" i="0">
                <a:effectLst/>
              </a:rPr>
              <a:t> </a:t>
            </a:r>
            <a:r>
              <a:rPr lang="en-US" sz="2000" b="0" i="0" err="1">
                <a:effectLst/>
              </a:rPr>
              <a:t>muihin</a:t>
            </a:r>
            <a:r>
              <a:rPr lang="en-US" sz="2000" b="0" i="0">
                <a:effectLst/>
              </a:rPr>
              <a:t> </a:t>
            </a:r>
            <a:r>
              <a:rPr lang="en-US" sz="2000" b="0" i="0" err="1">
                <a:effectLst/>
              </a:rPr>
              <a:t>auttamistehtäviin</a:t>
            </a:r>
            <a:r>
              <a:rPr lang="en-US" sz="2000" b="0" i="0">
                <a:effectLst/>
              </a:rPr>
              <a:t>”. </a:t>
            </a:r>
            <a:r>
              <a:rPr lang="en-US" sz="2000" b="0" i="0" err="1">
                <a:effectLst/>
              </a:rPr>
              <a:t>Tätä</a:t>
            </a:r>
            <a:r>
              <a:rPr lang="en-US" sz="2000" b="0" i="0">
                <a:effectLst/>
              </a:rPr>
              <a:t> </a:t>
            </a:r>
            <a:r>
              <a:rPr lang="en-US" sz="2000" b="0" i="0" err="1">
                <a:effectLst/>
              </a:rPr>
              <a:t>tietoa</a:t>
            </a:r>
            <a:r>
              <a:rPr lang="en-US" sz="2000" b="0" i="0">
                <a:effectLst/>
              </a:rPr>
              <a:t> </a:t>
            </a:r>
            <a:r>
              <a:rPr lang="en-US" sz="2000" b="0" i="0" err="1">
                <a:effectLst/>
              </a:rPr>
              <a:t>voidaan</a:t>
            </a:r>
            <a:r>
              <a:rPr lang="en-US" sz="2000" b="0" i="0">
                <a:effectLst/>
              </a:rPr>
              <a:t> </a:t>
            </a:r>
            <a:r>
              <a:rPr lang="en-US" sz="2000" b="0" i="0" err="1">
                <a:effectLst/>
              </a:rPr>
              <a:t>hyödyntää</a:t>
            </a:r>
            <a:r>
              <a:rPr lang="en-US" sz="2000" b="0" i="0">
                <a:effectLst/>
              </a:rPr>
              <a:t> </a:t>
            </a:r>
            <a:r>
              <a:rPr lang="en-US" sz="2000" b="0" i="0" err="1">
                <a:effectLst/>
              </a:rPr>
              <a:t>hälytystilanteissa</a:t>
            </a:r>
            <a:r>
              <a:rPr lang="en-US" sz="2000" b="0" i="0">
                <a:effectLst/>
              </a:rPr>
              <a:t>. </a:t>
            </a:r>
            <a:r>
              <a:rPr lang="en-US" sz="2000" b="0" i="0" err="1">
                <a:effectLst/>
              </a:rPr>
              <a:t>Profiiliin</a:t>
            </a:r>
            <a:r>
              <a:rPr lang="en-US" sz="2000" b="0" i="0">
                <a:effectLst/>
              </a:rPr>
              <a:t> </a:t>
            </a:r>
            <a:r>
              <a:rPr lang="en-US" sz="2000" b="0" i="0" err="1">
                <a:effectLst/>
              </a:rPr>
              <a:t>voi</a:t>
            </a:r>
            <a:r>
              <a:rPr lang="en-US" sz="2000" b="0" i="0">
                <a:effectLst/>
              </a:rPr>
              <a:t> </a:t>
            </a:r>
            <a:r>
              <a:rPr lang="en-US" sz="2000" b="0" i="0" err="1">
                <a:effectLst/>
              </a:rPr>
              <a:t>rastittaa</a:t>
            </a:r>
            <a:r>
              <a:rPr lang="en-US" sz="2000" b="0" i="0">
                <a:effectLst/>
              </a:rPr>
              <a:t> </a:t>
            </a:r>
            <a:r>
              <a:rPr lang="en-US" sz="2000" b="0" i="0" err="1">
                <a:effectLst/>
              </a:rPr>
              <a:t>myös</a:t>
            </a:r>
            <a:r>
              <a:rPr lang="en-US" sz="2000" b="0" i="0">
                <a:effectLst/>
              </a:rPr>
              <a:t> </a:t>
            </a:r>
            <a:r>
              <a:rPr lang="en-US" sz="2000" b="0" i="0" err="1">
                <a:effectLst/>
              </a:rPr>
              <a:t>kohdan</a:t>
            </a:r>
            <a:r>
              <a:rPr lang="en-US" sz="2000" b="0" i="0">
                <a:effectLst/>
              </a:rPr>
              <a:t> ”</a:t>
            </a:r>
            <a:r>
              <a:rPr lang="en-US" sz="2000" b="0" i="0" err="1">
                <a:effectLst/>
              </a:rPr>
              <a:t>Minulla</a:t>
            </a:r>
            <a:r>
              <a:rPr lang="en-US" sz="2000" b="0" i="0">
                <a:effectLst/>
              </a:rPr>
              <a:t> on </a:t>
            </a:r>
            <a:r>
              <a:rPr lang="en-US" sz="2000" b="0" i="0" err="1">
                <a:effectLst/>
              </a:rPr>
              <a:t>sosiaali</a:t>
            </a:r>
            <a:r>
              <a:rPr lang="en-US" sz="2000" b="0" i="0">
                <a:effectLst/>
              </a:rPr>
              <a:t>/</a:t>
            </a:r>
            <a:r>
              <a:rPr lang="en-US" sz="2000" b="0" i="0" err="1">
                <a:effectLst/>
              </a:rPr>
              <a:t>terveysalan</a:t>
            </a:r>
            <a:r>
              <a:rPr lang="en-US" sz="2000" b="0" i="0">
                <a:effectLst/>
              </a:rPr>
              <a:t> </a:t>
            </a:r>
            <a:r>
              <a:rPr lang="en-US" sz="2000" b="0" i="0" err="1">
                <a:effectLst/>
              </a:rPr>
              <a:t>koulutus</a:t>
            </a:r>
            <a:r>
              <a:rPr lang="en-US" sz="2000" b="0" i="0">
                <a:effectLst/>
              </a:rPr>
              <a:t>”. </a:t>
            </a:r>
            <a:r>
              <a:rPr lang="en-US" sz="2000" err="1"/>
              <a:t>Tämä</a:t>
            </a:r>
            <a:r>
              <a:rPr lang="en-US" sz="2000"/>
              <a:t> </a:t>
            </a:r>
            <a:r>
              <a:rPr lang="en-US" sz="2000" err="1"/>
              <a:t>a</a:t>
            </a:r>
            <a:r>
              <a:rPr lang="en-US" sz="2000" b="0" i="0" err="1">
                <a:effectLst/>
              </a:rPr>
              <a:t>uttaa</a:t>
            </a:r>
            <a:r>
              <a:rPr lang="en-US" sz="2000" b="0" i="0">
                <a:effectLst/>
              </a:rPr>
              <a:t> </a:t>
            </a:r>
            <a:r>
              <a:rPr lang="en-US" sz="2000" b="0" i="0" err="1">
                <a:effectLst/>
              </a:rPr>
              <a:t>kutsumaan</a:t>
            </a:r>
            <a:r>
              <a:rPr lang="en-US" sz="2000" b="0" i="0">
                <a:effectLst/>
              </a:rPr>
              <a:t> </a:t>
            </a:r>
            <a:r>
              <a:rPr lang="en-US" sz="2000" b="0" i="0" err="1">
                <a:effectLst/>
              </a:rPr>
              <a:t>ammattilaisia</a:t>
            </a:r>
            <a:r>
              <a:rPr lang="en-US" sz="2000" b="0" i="0">
                <a:effectLst/>
              </a:rPr>
              <a:t> </a:t>
            </a:r>
            <a:r>
              <a:rPr lang="en-US" sz="2000" b="0" i="0" err="1">
                <a:effectLst/>
              </a:rPr>
              <a:t>auttamaan</a:t>
            </a:r>
            <a:r>
              <a:rPr lang="en-US" sz="2000" b="0" i="0">
                <a:effectLst/>
              </a:rPr>
              <a:t>, </a:t>
            </a:r>
            <a:r>
              <a:rPr lang="en-US" sz="2000" b="0" i="0" err="1">
                <a:effectLst/>
              </a:rPr>
              <a:t>jos</a:t>
            </a:r>
            <a:r>
              <a:rPr lang="en-US" sz="2000" b="0" i="0">
                <a:effectLst/>
              </a:rPr>
              <a:t> </a:t>
            </a:r>
            <a:r>
              <a:rPr lang="en-US" sz="2000" b="0" i="0" err="1">
                <a:effectLst/>
              </a:rPr>
              <a:t>tarvetta</a:t>
            </a:r>
            <a:r>
              <a:rPr lang="en-US" sz="2000" b="0" i="0">
                <a:effectLst/>
              </a:rPr>
              <a:t> </a:t>
            </a:r>
            <a:r>
              <a:rPr lang="en-US" sz="2000" b="0" i="0" err="1">
                <a:effectLst/>
              </a:rPr>
              <a:t>tulee</a:t>
            </a:r>
            <a:r>
              <a:rPr lang="en-US" sz="2000" b="0" i="0">
                <a:effectLst/>
              </a:rPr>
              <a:t>.</a:t>
            </a:r>
          </a:p>
          <a:p>
            <a:pPr>
              <a:lnSpc>
                <a:spcPct val="90000"/>
              </a:lnSpc>
            </a:pPr>
            <a:endParaRPr lang="en-US" sz="2000"/>
          </a:p>
        </p:txBody>
      </p:sp>
      <p:pic>
        <p:nvPicPr>
          <p:cNvPr id="5" name="Kuva 4">
            <a:extLst>
              <a:ext uri="{FF2B5EF4-FFF2-40B4-BE49-F238E27FC236}">
                <a16:creationId xmlns:a16="http://schemas.microsoft.com/office/drawing/2014/main" id="{C3FF2E54-B3A7-CAD5-86E0-8742770C3D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14558" y="392615"/>
            <a:ext cx="2931327" cy="762407"/>
          </a:xfrm>
          <a:prstGeom prst="rect">
            <a:avLst/>
          </a:prstGeom>
        </p:spPr>
      </p:pic>
      <p:pic>
        <p:nvPicPr>
          <p:cNvPr id="7" name="Kuva 6">
            <a:extLst>
              <a:ext uri="{FF2B5EF4-FFF2-40B4-BE49-F238E27FC236}">
                <a16:creationId xmlns:a16="http://schemas.microsoft.com/office/drawing/2014/main" id="{00BF0267-4A5C-1FA1-BD36-B5D50F0C4D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62855" y="3798337"/>
            <a:ext cx="3634732" cy="762407"/>
          </a:xfrm>
          <a:prstGeom prst="rect">
            <a:avLst/>
          </a:prstGeom>
        </p:spPr>
      </p:pic>
      <p:pic>
        <p:nvPicPr>
          <p:cNvPr id="9" name="Kuva 8">
            <a:extLst>
              <a:ext uri="{FF2B5EF4-FFF2-40B4-BE49-F238E27FC236}">
                <a16:creationId xmlns:a16="http://schemas.microsoft.com/office/drawing/2014/main" id="{63EF4545-1711-ACE6-20BF-82FC3D07123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91433" y="4925099"/>
            <a:ext cx="4177578" cy="762407"/>
          </a:xfrm>
          <a:prstGeom prst="rect">
            <a:avLst/>
          </a:prstGeom>
        </p:spPr>
      </p:pic>
      <p:pic>
        <p:nvPicPr>
          <p:cNvPr id="6" name="Kuva 5">
            <a:extLst>
              <a:ext uri="{FF2B5EF4-FFF2-40B4-BE49-F238E27FC236}">
                <a16:creationId xmlns:a16="http://schemas.microsoft.com/office/drawing/2014/main" id="{EF10702F-7273-A4BC-9C7A-BAC11FDD6644}"/>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8424814" y="1649694"/>
            <a:ext cx="3561248" cy="1088814"/>
          </a:xfrm>
          <a:prstGeom prst="rect">
            <a:avLst/>
          </a:prstGeom>
        </p:spPr>
      </p:pic>
    </p:spTree>
    <p:extLst>
      <p:ext uri="{BB962C8B-B14F-4D97-AF65-F5344CB8AC3E}">
        <p14:creationId xmlns:p14="http://schemas.microsoft.com/office/powerpoint/2010/main" val="2513012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F0B3FA-1756-AE5D-68DB-2F234E7D9092}"/>
              </a:ext>
            </a:extLst>
          </p:cNvPr>
          <p:cNvSpPr>
            <a:spLocks noGrp="1"/>
          </p:cNvSpPr>
          <p:nvPr>
            <p:ph type="title"/>
          </p:nvPr>
        </p:nvSpPr>
        <p:spPr/>
        <p:txBody>
          <a:bodyPr/>
          <a:lstStyle/>
          <a:p>
            <a:r>
              <a:rPr lang="fi-FI"/>
              <a:t>Osaksi verkkovalmiutta</a:t>
            </a:r>
          </a:p>
        </p:txBody>
      </p:sp>
      <p:sp>
        <p:nvSpPr>
          <p:cNvPr id="3" name="Tekstin paikkamerkki 2">
            <a:extLst>
              <a:ext uri="{FF2B5EF4-FFF2-40B4-BE49-F238E27FC236}">
                <a16:creationId xmlns:a16="http://schemas.microsoft.com/office/drawing/2014/main" id="{BA8CC113-7A43-B6EF-6BC9-A9BFD6EA3BEE}"/>
              </a:ext>
            </a:extLst>
          </p:cNvPr>
          <p:cNvSpPr>
            <a:spLocks noGrp="1"/>
          </p:cNvSpPr>
          <p:nvPr>
            <p:ph type="body" sz="quarter" idx="11"/>
          </p:nvPr>
        </p:nvSpPr>
        <p:spPr>
          <a:xfrm>
            <a:off x="838200" y="1954618"/>
            <a:ext cx="10515600" cy="3346046"/>
          </a:xfrm>
        </p:spPr>
        <p:txBody>
          <a:bodyPr vert="horz" lIns="91440" tIns="45720" rIns="91440" bIns="45720" rtlCol="0" anchor="t">
            <a:noAutofit/>
          </a:bodyPr>
          <a:lstStyle/>
          <a:p>
            <a:r>
              <a:rPr lang="fi-FI" sz="1800" dirty="0">
                <a:latin typeface="Arial"/>
                <a:cs typeface="Arial"/>
              </a:rPr>
              <a:t>Verkkovalmiuden tehtäviin kuuluu henkisen tuen tarjoaminen ja/tai oikean tiedon jakaminen avuntarvitsijoille verkon kautta.</a:t>
            </a:r>
          </a:p>
          <a:p>
            <a:r>
              <a:rPr lang="fi-FI" sz="1800" dirty="0">
                <a:latin typeface="Arial"/>
                <a:cs typeface="Arial"/>
              </a:rPr>
              <a:t>Verkkoauttamista koordinoidaan valtakunnallisesti ja se voi olla valtakunnallista tai paikallista.</a:t>
            </a:r>
          </a:p>
          <a:p>
            <a:r>
              <a:rPr lang="fi-FI" sz="1800">
                <a:latin typeface="Arial"/>
                <a:cs typeface="Arial"/>
              </a:rPr>
              <a:t>Kriisitilanteissa voidaan </a:t>
            </a:r>
          </a:p>
          <a:p>
            <a:pPr lvl="1"/>
            <a:r>
              <a:rPr lang="fi-FI" sz="1800" dirty="0">
                <a:latin typeface="Arial"/>
                <a:cs typeface="Arial"/>
              </a:rPr>
              <a:t>käynnistää kahdenkeskinen tai ryhmämuotoinen Auttava chat Punaisen Ristin verkkosivuilla </a:t>
            </a:r>
            <a:r>
              <a:rPr lang="fi-FI" sz="1800">
                <a:latin typeface="Arial"/>
                <a:cs typeface="Arial"/>
              </a:rPr>
              <a:t>kun avuntarpeessa on aikuisväestö</a:t>
            </a:r>
          </a:p>
          <a:p>
            <a:pPr lvl="1"/>
            <a:r>
              <a:rPr lang="fi-FI" sz="1800" dirty="0">
                <a:latin typeface="Arial"/>
                <a:cs typeface="Arial"/>
              </a:rPr>
              <a:t>lisätä koulutettujen vapaaehtoisten ja työntekijöiden määrää </a:t>
            </a:r>
            <a:r>
              <a:rPr lang="fi-FI" sz="1800" dirty="0" err="1">
                <a:latin typeface="Arial"/>
                <a:cs typeface="Arial"/>
              </a:rPr>
              <a:t>Sekasin</a:t>
            </a:r>
            <a:r>
              <a:rPr lang="fi-FI" sz="1800" dirty="0">
                <a:latin typeface="Arial"/>
                <a:cs typeface="Arial"/>
              </a:rPr>
              <a:t>-chatissä ja </a:t>
            </a:r>
            <a:r>
              <a:rPr lang="fi-FI" sz="1800" dirty="0" err="1">
                <a:latin typeface="Arial"/>
                <a:cs typeface="Arial"/>
              </a:rPr>
              <a:t>Nettiturviksessa</a:t>
            </a:r>
            <a:r>
              <a:rPr lang="fi-FI" sz="1800">
                <a:latin typeface="Arial"/>
                <a:cs typeface="Arial"/>
              </a:rPr>
              <a:t> kun avuntarpeessa on nuoret. Edellä mainituissa palveluissa kävijämäärät tavalliset kasvavat poikkeustilanteissa</a:t>
            </a:r>
          </a:p>
          <a:p>
            <a:r>
              <a:rPr lang="fi-FI" sz="1800" dirty="0">
                <a:latin typeface="Arial"/>
                <a:cs typeface="Arial"/>
              </a:rPr>
              <a:t>Verkkovalmiuden vapaaehtoiseksi pääsee käymällä Verkkoauttajana Punaisessa Ristissä –verkkokoulutuksen ja Henkisen tuen koulutuksen. </a:t>
            </a:r>
            <a:r>
              <a:rPr lang="fi-FI" sz="1800" dirty="0" err="1">
                <a:latin typeface="Arial"/>
                <a:cs typeface="Arial"/>
              </a:rPr>
              <a:t>Sekasin</a:t>
            </a:r>
            <a:r>
              <a:rPr lang="fi-FI" sz="1800" dirty="0">
                <a:latin typeface="Arial"/>
                <a:cs typeface="Arial"/>
              </a:rPr>
              <a:t>-chatin vapaaehtoiset käyvät oman koulutuksensa.</a:t>
            </a:r>
          </a:p>
          <a:p>
            <a:r>
              <a:rPr lang="fi-FI" sz="1800" dirty="0">
                <a:latin typeface="Arial"/>
                <a:cs typeface="Arial"/>
              </a:rPr>
              <a:t>Auttavan chatin vapaaehtoisreserviin pääsee liittymällä avoimeen toimintaryhmään OMA Punainen Ristissä: </a:t>
            </a:r>
            <a:r>
              <a:rPr lang="fi-FI" sz="1800">
                <a:latin typeface="Arial"/>
                <a:cs typeface="Arial"/>
                <a:hlinkClick r:id="rId2"/>
              </a:rPr>
              <a:t>https://oma.punainenristi.fi/groups/group/2320</a:t>
            </a:r>
            <a:r>
              <a:rPr lang="fi-FI" sz="1800">
                <a:latin typeface="Arial"/>
                <a:cs typeface="Arial"/>
              </a:rPr>
              <a:t> </a:t>
            </a:r>
          </a:p>
          <a:p>
            <a:pPr marL="457200" lvl="1" indent="0">
              <a:buNone/>
            </a:pPr>
            <a:endParaRPr lang="fi-FI" sz="1800" dirty="0">
              <a:latin typeface="Arial"/>
              <a:cs typeface="Arial"/>
            </a:endParaRPr>
          </a:p>
        </p:txBody>
      </p:sp>
    </p:spTree>
    <p:extLst>
      <p:ext uri="{BB962C8B-B14F-4D97-AF65-F5344CB8AC3E}">
        <p14:creationId xmlns:p14="http://schemas.microsoft.com/office/powerpoint/2010/main" val="3379121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1CCB38-E406-B4B8-FBD0-6599F65487B4}"/>
              </a:ext>
            </a:extLst>
          </p:cNvPr>
          <p:cNvSpPr>
            <a:spLocks noGrp="1"/>
          </p:cNvSpPr>
          <p:nvPr>
            <p:ph type="title"/>
          </p:nvPr>
        </p:nvSpPr>
        <p:spPr>
          <a:xfrm>
            <a:off x="693516" y="680943"/>
            <a:ext cx="10515600" cy="781750"/>
          </a:xfrm>
        </p:spPr>
        <p:txBody>
          <a:bodyPr/>
          <a:lstStyle/>
          <a:p>
            <a:r>
              <a:rPr lang="fi-FI">
                <a:solidFill>
                  <a:srgbClr val="FF0000"/>
                </a:solidFill>
              </a:rPr>
              <a:t>Kaikki mukaan hälytysryhmätoimintaan!</a:t>
            </a:r>
          </a:p>
        </p:txBody>
      </p:sp>
      <p:sp>
        <p:nvSpPr>
          <p:cNvPr id="3" name="Tekstin paikkamerkki 2">
            <a:extLst>
              <a:ext uri="{FF2B5EF4-FFF2-40B4-BE49-F238E27FC236}">
                <a16:creationId xmlns:a16="http://schemas.microsoft.com/office/drawing/2014/main" id="{94AADBCC-4DEE-715E-67F6-4F7E1595F29D}"/>
              </a:ext>
            </a:extLst>
          </p:cNvPr>
          <p:cNvSpPr>
            <a:spLocks noGrp="1"/>
          </p:cNvSpPr>
          <p:nvPr>
            <p:ph type="body" sz="quarter" idx="11"/>
          </p:nvPr>
        </p:nvSpPr>
        <p:spPr>
          <a:xfrm>
            <a:off x="693516" y="1719242"/>
            <a:ext cx="10515600" cy="2944813"/>
          </a:xfrm>
        </p:spPr>
        <p:txBody>
          <a:bodyPr vert="horz" lIns="91440" tIns="45720" rIns="91440" bIns="45720" rtlCol="0" anchor="t">
            <a:noAutofit/>
          </a:bodyPr>
          <a:lstStyle/>
          <a:p>
            <a:r>
              <a:rPr lang="fi-FI" dirty="0"/>
              <a:t>Olisi hyvä, jos ystävävälitys- tai ruoka-aputiimissä olisi vähintään yksi henkilö, joka kuuluu osaston tai alueen hälytysryhmään. Näin tieto vapaaehtoisresurssista, jota voidaan käyttää onnettomuustilanteissa mm. ensihuoltotehtävissä, kulkee paremmin hälytysryhmälle.</a:t>
            </a:r>
          </a:p>
          <a:p>
            <a:r>
              <a:rPr lang="fi-FI" dirty="0"/>
              <a:t>Hälytysryhmä-käytännöt vaihtelevat osastoittain. Selvittäkää oman osastonne hälytysryhmistä vastaavalta, mikä koulutus vaaditaan, jotta pääsee hälytysryhmään. </a:t>
            </a:r>
          </a:p>
          <a:p>
            <a:r>
              <a:rPr lang="fi-FI" dirty="0"/>
              <a:t>Suosittelemme osallistumista Henkisen tuen peruskurssille.</a:t>
            </a:r>
          </a:p>
        </p:txBody>
      </p:sp>
    </p:spTree>
    <p:extLst>
      <p:ext uri="{BB962C8B-B14F-4D97-AF65-F5344CB8AC3E}">
        <p14:creationId xmlns:p14="http://schemas.microsoft.com/office/powerpoint/2010/main" val="1702071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BD2559A1-3112-DF4C-4CD5-AFE599312A1E}"/>
              </a:ext>
            </a:extLst>
          </p:cNvPr>
          <p:cNvSpPr>
            <a:spLocks noGrp="1"/>
          </p:cNvSpPr>
          <p:nvPr>
            <p:ph type="body" sz="quarter" idx="3"/>
          </p:nvPr>
        </p:nvSpPr>
        <p:spPr/>
        <p:txBody>
          <a:bodyPr/>
          <a:lstStyle/>
          <a:p>
            <a:r>
              <a:rPr lang="fi-FI" dirty="0"/>
              <a:t>Sosiaalisen hyvinvoinnin tehtävät ennen valmiusharjoitusta</a:t>
            </a:r>
          </a:p>
        </p:txBody>
      </p:sp>
      <p:sp>
        <p:nvSpPr>
          <p:cNvPr id="4" name="Tekstin paikkamerkki 3">
            <a:extLst>
              <a:ext uri="{FF2B5EF4-FFF2-40B4-BE49-F238E27FC236}">
                <a16:creationId xmlns:a16="http://schemas.microsoft.com/office/drawing/2014/main" id="{050E13F4-617B-0203-04C6-CD2325E10B75}"/>
              </a:ext>
            </a:extLst>
          </p:cNvPr>
          <p:cNvSpPr>
            <a:spLocks noGrp="1"/>
          </p:cNvSpPr>
          <p:nvPr>
            <p:ph type="body" sz="quarter" idx="16"/>
          </p:nvPr>
        </p:nvSpPr>
        <p:spPr>
          <a:xfrm>
            <a:off x="4516007" y="1793376"/>
            <a:ext cx="7114112" cy="3534125"/>
          </a:xfrm>
        </p:spPr>
        <p:txBody>
          <a:bodyPr/>
          <a:lstStyle/>
          <a:p>
            <a:pPr marL="457200" indent="-457200">
              <a:buFont typeface="+mj-lt"/>
              <a:buAutoNum type="arabicPeriod"/>
            </a:pPr>
            <a:r>
              <a:rPr lang="fi-FI" sz="1800" dirty="0"/>
              <a:t>Kaikki ystävätoiminnan ja ruoka-avun vapaaehtoiset tekevät </a:t>
            </a:r>
            <a:r>
              <a:rPr lang="fi-FI" sz="1800" b="1" dirty="0"/>
              <a:t>profiilin OMA Punaiseen Ristiin</a:t>
            </a:r>
          </a:p>
          <a:p>
            <a:pPr lvl="1"/>
            <a:r>
              <a:rPr lang="fi-FI" sz="1600" dirty="0"/>
              <a:t>Näin jokainen vapaaehtoinen tulee osaksi valmiutta ja on tarvittaessa hälytettävissä.</a:t>
            </a:r>
          </a:p>
          <a:p>
            <a:pPr marL="457200" indent="-457200">
              <a:buFont typeface="+mj-lt"/>
              <a:buAutoNum type="arabicPeriod"/>
            </a:pPr>
            <a:r>
              <a:rPr lang="fi-FI" sz="1800" dirty="0"/>
              <a:t>Kaikki </a:t>
            </a:r>
            <a:r>
              <a:rPr lang="fi-FI" sz="1800" dirty="0" err="1"/>
              <a:t>OMAssa</a:t>
            </a:r>
            <a:r>
              <a:rPr lang="fi-FI" sz="1800" dirty="0"/>
              <a:t> jo olevat </a:t>
            </a:r>
            <a:r>
              <a:rPr lang="fi-FI" sz="1800" b="1" dirty="0"/>
              <a:t>päivittävät profiilin</a:t>
            </a:r>
            <a:r>
              <a:rPr lang="fi-FI" sz="1800" dirty="0"/>
              <a:t>, mm. sen, missä toimintamuodossa on mukana ja </a:t>
            </a:r>
            <a:r>
              <a:rPr lang="fi-FI" sz="1800" dirty="0">
                <a:sym typeface="Wingdings" panose="05000000000000000000" pitchFamily="2" charset="2"/>
              </a:rPr>
              <a:t>valitsevat kohdan: </a:t>
            </a:r>
            <a:r>
              <a:rPr lang="fi-FI" sz="1800" b="1" i="1" dirty="0">
                <a:solidFill>
                  <a:srgbClr val="FF0000"/>
                </a:solidFill>
                <a:sym typeface="Wingdings" panose="05000000000000000000" pitchFamily="2" charset="2"/>
              </a:rPr>
              <a:t>Minuun voi ottaa yhteyttä, jos apuani tarvitaan auttamistilanteissa.</a:t>
            </a:r>
          </a:p>
          <a:p>
            <a:pPr marL="457200" indent="-457200">
              <a:buFont typeface="+mj-lt"/>
              <a:buAutoNum type="arabicPeriod"/>
            </a:pPr>
            <a:r>
              <a:rPr lang="fi-FI" sz="1800" dirty="0"/>
              <a:t>Kaikki liittyvät </a:t>
            </a:r>
            <a:r>
              <a:rPr lang="fi-FI" sz="1800" b="1" dirty="0" err="1"/>
              <a:t>OMAssa</a:t>
            </a:r>
            <a:r>
              <a:rPr lang="fi-FI" sz="1800" dirty="0"/>
              <a:t> valtakunnallisiin, alueellisiin ja paikallisiin </a:t>
            </a:r>
            <a:r>
              <a:rPr lang="fi-FI" sz="1800" b="1" dirty="0"/>
              <a:t>ryhmiin</a:t>
            </a:r>
          </a:p>
          <a:p>
            <a:pPr lvl="1"/>
            <a:r>
              <a:rPr lang="fi-FI" sz="1600" dirty="0"/>
              <a:t>Tärkeitä kanavia vapaaehtoisten tavoittamiseksi.</a:t>
            </a:r>
          </a:p>
          <a:p>
            <a:pPr lvl="1"/>
            <a:r>
              <a:rPr lang="fi-FI" sz="1600" dirty="0"/>
              <a:t>Ystävätoiminnan vapaaehtoisryhmä, Ystävävälittäjien ryhmä, Ruoka-apu valtakunnallinen vapaaehtoisten ryhmä ym.</a:t>
            </a:r>
          </a:p>
          <a:p>
            <a:pPr marL="457200" indent="-457200">
              <a:buFont typeface="+mj-lt"/>
              <a:buAutoNum type="arabicPeriod"/>
            </a:pPr>
            <a:r>
              <a:rPr lang="fi-FI" sz="1800" kern="100" dirty="0">
                <a:ea typeface="Calibri" panose="020F0502020204030204" pitchFamily="34" charset="0"/>
              </a:rPr>
              <a:t>Kaikki osallistuvat </a:t>
            </a:r>
            <a:r>
              <a:rPr lang="fi-FI" sz="1800" b="1" kern="100" dirty="0">
                <a:ea typeface="Calibri" panose="020F0502020204030204" pitchFamily="34" charset="0"/>
              </a:rPr>
              <a:t>Auttamisvalmiuden ja Henkisen tuen peruskursseille </a:t>
            </a:r>
          </a:p>
          <a:p>
            <a:pPr marL="457200" indent="-457200">
              <a:buFont typeface="+mj-lt"/>
              <a:buAutoNum type="arabicPeriod"/>
            </a:pPr>
            <a:r>
              <a:rPr lang="fi-FI" sz="1800" dirty="0"/>
              <a:t>Varmistetaan, että osastolle on nimetty </a:t>
            </a:r>
            <a:r>
              <a:rPr lang="fi-FI" sz="1800" dirty="0" err="1"/>
              <a:t>OSSIin</a:t>
            </a:r>
            <a:r>
              <a:rPr lang="fi-FI" sz="1800" dirty="0"/>
              <a:t> </a:t>
            </a:r>
            <a:r>
              <a:rPr lang="fi-FI" sz="1800" b="1" dirty="0"/>
              <a:t>ruoka-avun yhteyshenkilö</a:t>
            </a:r>
            <a:endParaRPr lang="fi-FI" sz="1800" kern="100" dirty="0">
              <a:ea typeface="Calibri" panose="020F0502020204030204" pitchFamily="34" charset="0"/>
            </a:endParaRPr>
          </a:p>
          <a:p>
            <a:pPr lvl="1"/>
            <a:endParaRPr lang="fi-FI" dirty="0"/>
          </a:p>
          <a:p>
            <a:pPr lvl="1"/>
            <a:endParaRPr lang="fi-FI" dirty="0"/>
          </a:p>
        </p:txBody>
      </p:sp>
      <p:pic>
        <p:nvPicPr>
          <p:cNvPr id="8" name="Kuva 7" descr="Kuva, joka sisältää kohteen vaate, henkilö, jalkineet, sisä-&#10;&#10;Tekoälyn generoima sisältö voi olla virheellistä.">
            <a:extLst>
              <a:ext uri="{FF2B5EF4-FFF2-40B4-BE49-F238E27FC236}">
                <a16:creationId xmlns:a16="http://schemas.microsoft.com/office/drawing/2014/main" id="{54DACA9A-B06F-6519-0F0E-AF5AEF68CA3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1"/>
            <a:ext cx="3952876" cy="6858000"/>
          </a:xfrm>
          <a:prstGeom prst="rect">
            <a:avLst/>
          </a:prstGeom>
        </p:spPr>
      </p:pic>
    </p:spTree>
    <p:extLst>
      <p:ext uri="{BB962C8B-B14F-4D97-AF65-F5344CB8AC3E}">
        <p14:creationId xmlns:p14="http://schemas.microsoft.com/office/powerpoint/2010/main" val="2869017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BE5426-03F7-DF73-B433-5640111AFB43}"/>
              </a:ext>
            </a:extLst>
          </p:cNvPr>
          <p:cNvSpPr>
            <a:spLocks noGrp="1"/>
          </p:cNvSpPr>
          <p:nvPr>
            <p:ph type="body" idx="14"/>
          </p:nvPr>
        </p:nvSpPr>
        <p:spPr/>
        <p:txBody>
          <a:bodyPr/>
          <a:lstStyle/>
          <a:p>
            <a:pPr marL="342900" indent="-342900">
              <a:buFont typeface="Arial" panose="020B0604020202020204" pitchFamily="34" charset="0"/>
              <a:buChar char="•"/>
              <a:defRPr/>
            </a:pPr>
            <a:r>
              <a:rPr lang="fi-FI" altLang="fi-FI" sz="1800" dirty="0">
                <a:latin typeface="Arial"/>
                <a:cs typeface="Arial"/>
              </a:rPr>
              <a:t>Yli 400 osastoa kattavat koko maan ja näissä toimii tuhansia vapaaehtoisia eri toimintamuodoissa</a:t>
            </a:r>
          </a:p>
          <a:p>
            <a:pPr marL="342900" indent="-342900">
              <a:buFont typeface="Arial" panose="020B0604020202020204" pitchFamily="34" charset="0"/>
              <a:buChar char="•"/>
              <a:defRPr/>
            </a:pPr>
            <a:r>
              <a:rPr lang="fi-FI" altLang="fi-FI" sz="1800" dirty="0">
                <a:latin typeface="Arial"/>
                <a:cs typeface="Arial"/>
              </a:rPr>
              <a:t>Katastrofirahasto (apua kotimaan äkillisiin tilanteisiin esim. tulipalot)</a:t>
            </a:r>
          </a:p>
          <a:p>
            <a:pPr marL="342900" indent="-342900">
              <a:buFont typeface="Arial" panose="020B0604020202020204" pitchFamily="34" charset="0"/>
              <a:buChar char="•"/>
              <a:defRPr/>
            </a:pPr>
            <a:r>
              <a:rPr lang="fi-FI" altLang="fi-FI" sz="1800" dirty="0">
                <a:latin typeface="Arial"/>
                <a:cs typeface="Arial"/>
              </a:rPr>
              <a:t>Hälytysryhmiä yhteensä yli 400 kpl (mm. ensiapu, henkinen tuki) ja näissä ryhmissä yli 4000 vapaaehtoista</a:t>
            </a:r>
          </a:p>
          <a:p>
            <a:pPr marL="342900" indent="-342900">
              <a:buFont typeface="Arial" panose="020B0604020202020204" pitchFamily="34" charset="0"/>
              <a:buChar char="•"/>
              <a:defRPr/>
            </a:pPr>
            <a:r>
              <a:rPr lang="fi-FI" altLang="fi-FI" sz="1800" dirty="0">
                <a:latin typeface="Arial"/>
                <a:cs typeface="Arial"/>
              </a:rPr>
              <a:t>SPR koordinoi Vapaaehtoista pelastuspalvelua (</a:t>
            </a:r>
            <a:r>
              <a:rPr lang="fi-FI" altLang="fi-FI" sz="1800" dirty="0" err="1">
                <a:latin typeface="Arial"/>
                <a:cs typeface="Arial"/>
              </a:rPr>
              <a:t>Vapepa</a:t>
            </a:r>
            <a:r>
              <a:rPr lang="fi-FI" altLang="fi-FI" sz="1800" dirty="0">
                <a:latin typeface="Arial"/>
                <a:cs typeface="Arial"/>
              </a:rPr>
              <a:t>), mukana 52 jäsenjärjestöä</a:t>
            </a:r>
          </a:p>
          <a:p>
            <a:pPr marL="342900" indent="-342900">
              <a:buFont typeface="Arial" panose="020B0604020202020204" pitchFamily="34" charset="0"/>
              <a:buChar char="•"/>
              <a:defRPr/>
            </a:pPr>
            <a:r>
              <a:rPr lang="fi-FI" altLang="fi-FI" sz="1800" dirty="0">
                <a:latin typeface="Arial"/>
                <a:cs typeface="Arial"/>
              </a:rPr>
              <a:t>Psykologien valmiusryhmä ja katastrofivalmiuden yksiköt (valtakunnallinen Auttava puhelin ja Auttava chat avataan tarvittaessa)</a:t>
            </a:r>
          </a:p>
          <a:p>
            <a:pPr marL="342900" indent="-342900">
              <a:buFont typeface="Arial" panose="020B0604020202020204" pitchFamily="34" charset="0"/>
              <a:buChar char="•"/>
              <a:defRPr/>
            </a:pPr>
            <a:r>
              <a:rPr lang="fi-FI" altLang="fi-FI" sz="1800" dirty="0">
                <a:latin typeface="Arial"/>
                <a:cs typeface="Arial"/>
              </a:rPr>
              <a:t>Nuorten </a:t>
            </a:r>
            <a:r>
              <a:rPr lang="fi-FI" altLang="fi-FI" sz="1800" dirty="0" err="1">
                <a:latin typeface="Arial"/>
                <a:cs typeface="Arial"/>
              </a:rPr>
              <a:t>turvatalot</a:t>
            </a:r>
            <a:r>
              <a:rPr lang="fi-FI" altLang="fi-FI" sz="1800" dirty="0">
                <a:latin typeface="Arial"/>
                <a:cs typeface="Arial"/>
              </a:rPr>
              <a:t> ml. </a:t>
            </a:r>
            <a:r>
              <a:rPr lang="fi-FI" altLang="fi-FI" sz="1800" dirty="0" err="1">
                <a:latin typeface="Arial"/>
                <a:cs typeface="Arial"/>
              </a:rPr>
              <a:t>Nettiturvis</a:t>
            </a:r>
            <a:r>
              <a:rPr lang="fi-FI" altLang="fi-FI" sz="1800" dirty="0">
                <a:latin typeface="Arial"/>
                <a:cs typeface="Arial"/>
              </a:rPr>
              <a:t>, </a:t>
            </a:r>
            <a:r>
              <a:rPr lang="fi-FI" altLang="fi-FI" sz="1800" dirty="0" err="1">
                <a:latin typeface="Arial"/>
                <a:cs typeface="Arial"/>
              </a:rPr>
              <a:t>SekasinChat</a:t>
            </a:r>
            <a:r>
              <a:rPr lang="fi-FI" altLang="fi-FI" sz="1800" dirty="0">
                <a:latin typeface="Arial"/>
                <a:cs typeface="Arial"/>
              </a:rPr>
              <a:t>, Kontti </a:t>
            </a:r>
            <a:r>
              <a:rPr lang="fi-FI" altLang="fi-FI" sz="1800" dirty="0" err="1">
                <a:latin typeface="Arial"/>
                <a:cs typeface="Arial"/>
              </a:rPr>
              <a:t>secondhand</a:t>
            </a:r>
            <a:r>
              <a:rPr lang="fi-FI" altLang="fi-FI" sz="1800">
                <a:latin typeface="Arial"/>
                <a:cs typeface="Arial"/>
              </a:rPr>
              <a:t> -myymälät, </a:t>
            </a:r>
            <a:r>
              <a:rPr lang="fi-FI" altLang="fi-FI" sz="1800" dirty="0">
                <a:latin typeface="Arial"/>
                <a:cs typeface="Arial"/>
              </a:rPr>
              <a:t>Veripalvelu, Vastaanottokeskukset, Logistiikkakeskus, Terveyspisteet</a:t>
            </a:r>
            <a:endParaRPr lang="fi-FI" sz="1800" dirty="0">
              <a:latin typeface="Arial"/>
              <a:cs typeface="Arial"/>
            </a:endParaRPr>
          </a:p>
          <a:p>
            <a:endParaRPr lang="fi-FI" dirty="0"/>
          </a:p>
        </p:txBody>
      </p:sp>
      <p:sp>
        <p:nvSpPr>
          <p:cNvPr id="3" name="Kuvan paikkamerkki 2">
            <a:extLst>
              <a:ext uri="{FF2B5EF4-FFF2-40B4-BE49-F238E27FC236}">
                <a16:creationId xmlns:a16="http://schemas.microsoft.com/office/drawing/2014/main" id="{FD83C6F1-DAF3-72E7-8A66-916609D6FFC3}"/>
              </a:ext>
            </a:extLst>
          </p:cNvPr>
          <p:cNvSpPr>
            <a:spLocks noGrp="1"/>
          </p:cNvSpPr>
          <p:nvPr>
            <p:ph type="pic" sz="quarter" idx="15"/>
          </p:nvPr>
        </p:nvSpPr>
        <p:spPr/>
        <p:txBody>
          <a:bodyPr/>
          <a:lstStyle/>
          <a:p>
            <a:endParaRPr lang="fi-FI"/>
          </a:p>
        </p:txBody>
      </p:sp>
      <p:pic>
        <p:nvPicPr>
          <p:cNvPr id="4" name="Kuvan paikkamerkki 4" descr="Kuva, joka sisältää kohteen piha-, puu, henkilö, lumi&#10;&#10;Kuvaus luotu automaattisesti">
            <a:extLst>
              <a:ext uri="{FF2B5EF4-FFF2-40B4-BE49-F238E27FC236}">
                <a16:creationId xmlns:a16="http://schemas.microsoft.com/office/drawing/2014/main" id="{7C79EEE0-2F3E-FDE2-3628-9E95A5B4133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108646" y="-1"/>
            <a:ext cx="6083354" cy="6858002"/>
          </a:xfrm>
          <a:prstGeom prst="rect">
            <a:avLst/>
          </a:prstGeom>
        </p:spPr>
      </p:pic>
      <p:sp>
        <p:nvSpPr>
          <p:cNvPr id="5" name="Tekstiruutu 4">
            <a:extLst>
              <a:ext uri="{FF2B5EF4-FFF2-40B4-BE49-F238E27FC236}">
                <a16:creationId xmlns:a16="http://schemas.microsoft.com/office/drawing/2014/main" id="{98539AEB-C3DC-84F3-702D-BC024E6CE538}"/>
              </a:ext>
            </a:extLst>
          </p:cNvPr>
          <p:cNvSpPr txBox="1"/>
          <p:nvPr/>
        </p:nvSpPr>
        <p:spPr>
          <a:xfrm>
            <a:off x="464457" y="290286"/>
            <a:ext cx="5316411" cy="523220"/>
          </a:xfrm>
          <a:prstGeom prst="rect">
            <a:avLst/>
          </a:prstGeom>
          <a:noFill/>
        </p:spPr>
        <p:txBody>
          <a:bodyPr wrap="square" rtlCol="0">
            <a:spAutoFit/>
          </a:bodyPr>
          <a:lstStyle/>
          <a:p>
            <a:r>
              <a:rPr lang="fi-FI" altLang="fi-FI" sz="2800" b="1" dirty="0"/>
              <a:t>SPR valmiuden resurssit Suomessa</a:t>
            </a:r>
            <a:endParaRPr lang="fi-FI" sz="2800" b="1" dirty="0"/>
          </a:p>
        </p:txBody>
      </p:sp>
    </p:spTree>
    <p:extLst>
      <p:ext uri="{BB962C8B-B14F-4D97-AF65-F5344CB8AC3E}">
        <p14:creationId xmlns:p14="http://schemas.microsoft.com/office/powerpoint/2010/main" val="738128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8FE05A-8E56-0FE5-1099-F9DCBE623612}"/>
              </a:ext>
            </a:extLst>
          </p:cNvPr>
          <p:cNvSpPr>
            <a:spLocks noGrp="1"/>
          </p:cNvSpPr>
          <p:nvPr>
            <p:ph type="title"/>
          </p:nvPr>
        </p:nvSpPr>
        <p:spPr/>
        <p:txBody>
          <a:bodyPr/>
          <a:lstStyle/>
          <a:p>
            <a:endParaRPr lang="fi-FI"/>
          </a:p>
        </p:txBody>
      </p:sp>
      <p:sp>
        <p:nvSpPr>
          <p:cNvPr id="3" name="Tekstin paikkamerkki 2">
            <a:extLst>
              <a:ext uri="{FF2B5EF4-FFF2-40B4-BE49-F238E27FC236}">
                <a16:creationId xmlns:a16="http://schemas.microsoft.com/office/drawing/2014/main" id="{E4B07FCF-FF3A-74E1-5B1F-965C5A16CF52}"/>
              </a:ext>
            </a:extLst>
          </p:cNvPr>
          <p:cNvSpPr>
            <a:spLocks noGrp="1"/>
          </p:cNvSpPr>
          <p:nvPr>
            <p:ph type="body" sz="quarter" idx="11"/>
          </p:nvPr>
        </p:nvSpPr>
        <p:spPr/>
        <p:txBody>
          <a:bodyPr/>
          <a:lstStyle/>
          <a:p>
            <a:endParaRPr lang="fi-FI"/>
          </a:p>
        </p:txBody>
      </p:sp>
      <p:pic>
        <p:nvPicPr>
          <p:cNvPr id="5" name="Kuva 4">
            <a:extLst>
              <a:ext uri="{FF2B5EF4-FFF2-40B4-BE49-F238E27FC236}">
                <a16:creationId xmlns:a16="http://schemas.microsoft.com/office/drawing/2014/main" id="{5FC072B1-4F18-E2F1-D115-96B604859A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1216" y="838200"/>
            <a:ext cx="11315612" cy="5404211"/>
          </a:xfrm>
          <a:prstGeom prst="rect">
            <a:avLst/>
          </a:prstGeom>
        </p:spPr>
      </p:pic>
      <p:sp>
        <p:nvSpPr>
          <p:cNvPr id="6" name="Ellipsi 5">
            <a:extLst>
              <a:ext uri="{FF2B5EF4-FFF2-40B4-BE49-F238E27FC236}">
                <a16:creationId xmlns:a16="http://schemas.microsoft.com/office/drawing/2014/main" id="{18981606-6511-FCF7-1D41-21441E481EA8}"/>
              </a:ext>
            </a:extLst>
          </p:cNvPr>
          <p:cNvSpPr/>
          <p:nvPr/>
        </p:nvSpPr>
        <p:spPr>
          <a:xfrm>
            <a:off x="555172" y="3870251"/>
            <a:ext cx="561247" cy="29771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DB76F3EB-6512-1024-C3DF-8FBE935C64FD}"/>
              </a:ext>
            </a:extLst>
          </p:cNvPr>
          <p:cNvSpPr/>
          <p:nvPr/>
        </p:nvSpPr>
        <p:spPr>
          <a:xfrm>
            <a:off x="658586" y="4956544"/>
            <a:ext cx="3477479" cy="109692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765366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EC8A8-4DC2-CAB1-2C3C-616C430DA3E5}"/>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8884A0A3-B6E5-DCD1-F376-68A6355BBD1A}"/>
              </a:ext>
            </a:extLst>
          </p:cNvPr>
          <p:cNvSpPr>
            <a:spLocks noGrp="1"/>
          </p:cNvSpPr>
          <p:nvPr>
            <p:ph type="ctrTitle"/>
          </p:nvPr>
        </p:nvSpPr>
        <p:spPr/>
        <p:txBody>
          <a:bodyPr/>
          <a:lstStyle/>
          <a:p>
            <a:r>
              <a:rPr lang="fi-FI"/>
              <a:t>Muonitusryhmä</a:t>
            </a:r>
          </a:p>
        </p:txBody>
      </p:sp>
    </p:spTree>
    <p:extLst>
      <p:ext uri="{BB962C8B-B14F-4D97-AF65-F5344CB8AC3E}">
        <p14:creationId xmlns:p14="http://schemas.microsoft.com/office/powerpoint/2010/main" val="776639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descr="Kuva, joka sisältää kohteen vaate, henkilö, piha-, ryhmä&#10;&#10;Tekoälyn generoima sisältö voi olla virheellistä.">
            <a:extLst>
              <a:ext uri="{FF2B5EF4-FFF2-40B4-BE49-F238E27FC236}">
                <a16:creationId xmlns:a16="http://schemas.microsoft.com/office/drawing/2014/main" id="{750D6837-8546-E7FF-066F-9B6EC5B79DB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0" y="10"/>
            <a:ext cx="12191980" cy="6857990"/>
          </a:xfrm>
          <a:prstGeom prst="rect">
            <a:avLst/>
          </a:prstGeom>
          <a:noFill/>
        </p:spPr>
      </p:pic>
    </p:spTree>
    <p:extLst>
      <p:ext uri="{BB962C8B-B14F-4D97-AF65-F5344CB8AC3E}">
        <p14:creationId xmlns:p14="http://schemas.microsoft.com/office/powerpoint/2010/main" val="1600369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A2B94D-B2F3-2881-B370-0310F8C5ECFD}"/>
              </a:ext>
            </a:extLst>
          </p:cNvPr>
          <p:cNvSpPr>
            <a:spLocks noGrp="1"/>
          </p:cNvSpPr>
          <p:nvPr>
            <p:ph type="title"/>
          </p:nvPr>
        </p:nvSpPr>
        <p:spPr/>
        <p:txBody>
          <a:bodyPr/>
          <a:lstStyle/>
          <a:p>
            <a:r>
              <a:rPr lang="fi-FI" dirty="0"/>
              <a:t>Muonitusryhmä – Ruoka-avun vapaaehtoisten osaaminen valmiuden käyttöön</a:t>
            </a:r>
          </a:p>
        </p:txBody>
      </p:sp>
      <p:sp>
        <p:nvSpPr>
          <p:cNvPr id="3" name="Tekstin paikkamerkki 2">
            <a:extLst>
              <a:ext uri="{FF2B5EF4-FFF2-40B4-BE49-F238E27FC236}">
                <a16:creationId xmlns:a16="http://schemas.microsoft.com/office/drawing/2014/main" id="{BCEAC5E4-88A0-A837-9413-CDB2E99A6636}"/>
              </a:ext>
            </a:extLst>
          </p:cNvPr>
          <p:cNvSpPr>
            <a:spLocks noGrp="1"/>
          </p:cNvSpPr>
          <p:nvPr>
            <p:ph type="body" sz="quarter" idx="11"/>
          </p:nvPr>
        </p:nvSpPr>
        <p:spPr/>
        <p:txBody>
          <a:bodyPr/>
          <a:lstStyle/>
          <a:p>
            <a:r>
              <a:rPr lang="fi-FI" sz="2200" dirty="0"/>
              <a:t>Oulun piirissä kehitetty malli, jossa piirin ruoka-avun vapaaehtoisista on koottu ryhmä, joka osallistuu muonittamiseen valmiusharjoitusten ja onnettomuus- ja häiriötilanteiden yhteydessä. Ryhmä on OHTO-hälytysjärjestelmässä.</a:t>
            </a:r>
          </a:p>
          <a:p>
            <a:r>
              <a:rPr lang="fi-FI" sz="2200" dirty="0"/>
              <a:t>Ryhmä toimii osana osaston ruoka-apua ja valmistaa säännöllisesti avuntarvitsijoille jaettavaa ruokaa. Tämä kehittää ja ylläpitää osaamista.</a:t>
            </a:r>
          </a:p>
          <a:p>
            <a:r>
              <a:rPr lang="fi-FI" sz="2200" dirty="0"/>
              <a:t>Ryhmällä on osaamista kenttäkeittiön tms. käyttöön ja lämpimän ruuan valmistukseen isolle joukolle. Ryhmä on käytössä koko piirin alueella esim. erilaisiin tapahtumaan.</a:t>
            </a:r>
          </a:p>
          <a:p>
            <a:r>
              <a:rPr lang="fi-FI" sz="2200" dirty="0"/>
              <a:t>Sopii myös kertaluonteisista vapaaehtoistehtävistä kiinnostuneille. Tehtäviä on monenlaisia ruuanvalmistusta, jakelua, siistimistä, keskustelua.</a:t>
            </a:r>
          </a:p>
        </p:txBody>
      </p:sp>
    </p:spTree>
    <p:extLst>
      <p:ext uri="{BB962C8B-B14F-4D97-AF65-F5344CB8AC3E}">
        <p14:creationId xmlns:p14="http://schemas.microsoft.com/office/powerpoint/2010/main" val="2523911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3F23-7F90-404B-BB63-4B98271D49DE}"/>
              </a:ext>
            </a:extLst>
          </p:cNvPr>
          <p:cNvSpPr>
            <a:spLocks noGrp="1"/>
          </p:cNvSpPr>
          <p:nvPr>
            <p:ph type="title"/>
          </p:nvPr>
        </p:nvSpPr>
        <p:spPr/>
        <p:txBody>
          <a:bodyPr>
            <a:normAutofit/>
          </a:bodyPr>
          <a:lstStyle/>
          <a:p>
            <a:r>
              <a:rPr lang="fi-FI"/>
              <a:t>Harkinta: Kannattaako muonitusryhmää perustaa?</a:t>
            </a:r>
          </a:p>
        </p:txBody>
      </p:sp>
      <p:sp>
        <p:nvSpPr>
          <p:cNvPr id="3" name="Text Placeholder 2">
            <a:extLst>
              <a:ext uri="{FF2B5EF4-FFF2-40B4-BE49-F238E27FC236}">
                <a16:creationId xmlns:a16="http://schemas.microsoft.com/office/drawing/2014/main" id="{26103435-612D-E541-951A-C64365352425}"/>
              </a:ext>
            </a:extLst>
          </p:cNvPr>
          <p:cNvSpPr>
            <a:spLocks noGrp="1"/>
          </p:cNvSpPr>
          <p:nvPr>
            <p:ph type="body" sz="quarter" idx="11"/>
          </p:nvPr>
        </p:nvSpPr>
        <p:spPr>
          <a:xfrm>
            <a:off x="838200" y="1933818"/>
            <a:ext cx="10515600" cy="4173346"/>
          </a:xfrm>
        </p:spPr>
        <p:txBody>
          <a:bodyPr>
            <a:normAutofit fontScale="92500"/>
          </a:bodyPr>
          <a:lstStyle/>
          <a:p>
            <a:pPr marL="0" indent="0">
              <a:buNone/>
            </a:pPr>
            <a:r>
              <a:rPr lang="fi-FI" sz="2600" b="1"/>
              <a:t>Muonitusryhmiä perustetaan osastojen oman harkinnan mukaan. </a:t>
            </a:r>
          </a:p>
          <a:p>
            <a:pPr marL="0" indent="0">
              <a:buNone/>
            </a:pPr>
            <a:r>
              <a:rPr lang="fi-FI" sz="2600"/>
              <a:t>Kannattaa huomioida ainakin:</a:t>
            </a:r>
          </a:p>
          <a:p>
            <a:r>
              <a:rPr lang="fi-FI" sz="2600"/>
              <a:t>Alueelliset tarpeet ja erityispiirteet.</a:t>
            </a:r>
          </a:p>
          <a:p>
            <a:r>
              <a:rPr lang="fi-FI" sz="2600"/>
              <a:t>Alueen muiden toimijoiden muonituskyky (esim. Martat). Voidaanko tehdä yhteistyötä oman ryhmän perustamisen sijaan?</a:t>
            </a:r>
          </a:p>
          <a:p>
            <a:r>
              <a:rPr lang="fi-FI" sz="2600"/>
              <a:t>Voi kuitenkin tulla tilanteita, joissa kukaan muu toimija ei tule järjestämään muonitusta. Tällöin Punaisen Ristin muonitusryhmät ovat kullanarvoisia.</a:t>
            </a:r>
          </a:p>
          <a:p>
            <a:r>
              <a:rPr lang="fi-FI" sz="2600"/>
              <a:t>Keskustelkaa yhdessä osaston hälytysryhmistä vastaavien henkilöiden kanssa muonitusryhmän perustamisesta.</a:t>
            </a:r>
          </a:p>
          <a:p>
            <a:pPr marL="0" indent="0">
              <a:buNone/>
            </a:pPr>
            <a:endParaRPr lang="fi-FI" sz="2600"/>
          </a:p>
        </p:txBody>
      </p:sp>
    </p:spTree>
    <p:extLst>
      <p:ext uri="{BB962C8B-B14F-4D97-AF65-F5344CB8AC3E}">
        <p14:creationId xmlns:p14="http://schemas.microsoft.com/office/powerpoint/2010/main" val="16836227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3F23-7F90-404B-BB63-4B98271D49DE}"/>
              </a:ext>
            </a:extLst>
          </p:cNvPr>
          <p:cNvSpPr>
            <a:spLocks noGrp="1"/>
          </p:cNvSpPr>
          <p:nvPr>
            <p:ph type="title"/>
          </p:nvPr>
        </p:nvSpPr>
        <p:spPr/>
        <p:txBody>
          <a:bodyPr>
            <a:normAutofit/>
          </a:bodyPr>
          <a:lstStyle/>
          <a:p>
            <a:r>
              <a:rPr lang="fi-FI"/>
              <a:t>Muonitusryhmän vieminen </a:t>
            </a:r>
            <a:r>
              <a:rPr lang="fi-FI" err="1"/>
              <a:t>OHTO:oon</a:t>
            </a:r>
            <a:endParaRPr lang="fi-FI"/>
          </a:p>
        </p:txBody>
      </p:sp>
      <p:sp>
        <p:nvSpPr>
          <p:cNvPr id="3" name="Text Placeholder 2">
            <a:extLst>
              <a:ext uri="{FF2B5EF4-FFF2-40B4-BE49-F238E27FC236}">
                <a16:creationId xmlns:a16="http://schemas.microsoft.com/office/drawing/2014/main" id="{26103435-612D-E541-951A-C64365352425}"/>
              </a:ext>
            </a:extLst>
          </p:cNvPr>
          <p:cNvSpPr>
            <a:spLocks noGrp="1"/>
          </p:cNvSpPr>
          <p:nvPr>
            <p:ph type="body" sz="quarter" idx="11"/>
          </p:nvPr>
        </p:nvSpPr>
        <p:spPr>
          <a:xfrm>
            <a:off x="838200" y="1933819"/>
            <a:ext cx="10515600" cy="4350440"/>
          </a:xfrm>
        </p:spPr>
        <p:txBody>
          <a:bodyPr>
            <a:normAutofit fontScale="85000" lnSpcReduction="20000"/>
          </a:bodyPr>
          <a:lstStyle/>
          <a:p>
            <a:pPr marL="0" indent="0">
              <a:buNone/>
            </a:pPr>
            <a:r>
              <a:rPr lang="fi-FI"/>
              <a:t>On toivottavaa, että mahdollisimman monesta Muonitusryhmästä luodaan hälytysryhmä </a:t>
            </a:r>
            <a:r>
              <a:rPr lang="fi-FI" err="1"/>
              <a:t>OHTOon</a:t>
            </a:r>
            <a:r>
              <a:rPr lang="fi-FI"/>
              <a:t>:</a:t>
            </a:r>
            <a:r>
              <a:rPr lang="fi-FI" b="1"/>
              <a:t> </a:t>
            </a:r>
            <a:r>
              <a:rPr lang="fi-FI" sz="2400">
                <a:hlinkClick r:id="rId3"/>
              </a:rPr>
              <a:t>OHTO hälytysjärjestelmä – </a:t>
            </a:r>
            <a:r>
              <a:rPr lang="fi-FI" sz="2400" err="1">
                <a:hlinkClick r:id="rId3"/>
              </a:rPr>
              <a:t>Vapepa</a:t>
            </a:r>
            <a:endParaRPr lang="fi-FI" sz="2400"/>
          </a:p>
          <a:p>
            <a:pPr marL="0" indent="0">
              <a:buNone/>
            </a:pPr>
            <a:endParaRPr lang="fi-FI" b="1">
              <a:solidFill>
                <a:srgbClr val="FF0000"/>
              </a:solidFill>
            </a:endParaRPr>
          </a:p>
          <a:p>
            <a:pPr marL="0" indent="0">
              <a:buNone/>
            </a:pPr>
            <a:r>
              <a:rPr lang="fi-FI" b="1"/>
              <a:t>Hälytysryhmän perustaminen: </a:t>
            </a:r>
          </a:p>
          <a:p>
            <a:pPr marL="0" indent="0">
              <a:buNone/>
            </a:pPr>
            <a:r>
              <a:rPr lang="fi-FI"/>
              <a:t>Ryhmän perustamisesta vastaavat </a:t>
            </a:r>
            <a:r>
              <a:rPr lang="fi-FI" b="1"/>
              <a:t>osaston hälytystoiminnasta vastaavat henkilöt</a:t>
            </a:r>
            <a:r>
              <a:rPr lang="fi-FI"/>
              <a:t>. Pohtikaa heidän kanssaan, onko ryhmää mahdollista viedä </a:t>
            </a:r>
            <a:r>
              <a:rPr lang="fi-FI" err="1"/>
              <a:t>OHTOon</a:t>
            </a:r>
            <a:r>
              <a:rPr lang="fi-FI"/>
              <a:t> ja pyytäkää heitä luomaan ryhmä.</a:t>
            </a:r>
          </a:p>
          <a:p>
            <a:pPr marL="0" indent="0">
              <a:buNone/>
            </a:pPr>
            <a:endParaRPr lang="fi-FI" b="1">
              <a:solidFill>
                <a:srgbClr val="FF0000"/>
              </a:solidFill>
            </a:endParaRPr>
          </a:p>
          <a:p>
            <a:pPr marL="0" indent="0">
              <a:buNone/>
            </a:pPr>
            <a:r>
              <a:rPr lang="fi-FI"/>
              <a:t>Hälytysryhmien perustamiseen kannustetaan, koska niiden kautta saamme käyttöön ja näkyväksi ruoka-avun vapaaehtoisresursseja ja osaamista. Hälytettävät muonitusryhmät vahvistavat varautumista, myös mahdollisiin poikkeustilanteisiin. </a:t>
            </a:r>
          </a:p>
          <a:p>
            <a:pPr marL="0" indent="0">
              <a:buNone/>
            </a:pPr>
            <a:r>
              <a:rPr lang="fi-FI" err="1"/>
              <a:t>OHTOon</a:t>
            </a:r>
            <a:r>
              <a:rPr lang="fi-FI"/>
              <a:t> vietyjen muonitusryhmien </a:t>
            </a:r>
            <a:r>
              <a:rPr lang="fi-FI" b="1"/>
              <a:t>tehtävänä on vain muonitus</a:t>
            </a:r>
            <a:r>
              <a:rPr lang="fi-FI"/>
              <a:t>, eikä heitä voi hälyttää muihin ensihuollon tehtäviin.</a:t>
            </a:r>
          </a:p>
        </p:txBody>
      </p:sp>
    </p:spTree>
    <p:extLst>
      <p:ext uri="{BB962C8B-B14F-4D97-AF65-F5344CB8AC3E}">
        <p14:creationId xmlns:p14="http://schemas.microsoft.com/office/powerpoint/2010/main" val="141399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B7A86-2AB4-20D3-49D3-AB9EBCC3358D}"/>
              </a:ext>
            </a:extLst>
          </p:cNvPr>
          <p:cNvSpPr>
            <a:spLocks noGrp="1"/>
          </p:cNvSpPr>
          <p:nvPr>
            <p:ph type="title"/>
          </p:nvPr>
        </p:nvSpPr>
        <p:spPr/>
        <p:txBody>
          <a:bodyPr/>
          <a:lstStyle/>
          <a:p>
            <a:r>
              <a:rPr lang="en-US" dirty="0" err="1">
                <a:latin typeface="Arial"/>
                <a:cs typeface="Arial"/>
              </a:rPr>
              <a:t>Lisää</a:t>
            </a:r>
            <a:r>
              <a:rPr lang="en-US" dirty="0">
                <a:latin typeface="Arial"/>
                <a:cs typeface="Arial"/>
              </a:rPr>
              <a:t> </a:t>
            </a:r>
            <a:r>
              <a:rPr lang="en-US" dirty="0" err="1">
                <a:latin typeface="Arial"/>
                <a:cs typeface="Arial"/>
              </a:rPr>
              <a:t>tietoa</a:t>
            </a:r>
            <a:r>
              <a:rPr lang="en-US" dirty="0">
                <a:latin typeface="Arial"/>
                <a:cs typeface="Arial"/>
              </a:rPr>
              <a:t> ja </a:t>
            </a:r>
            <a:r>
              <a:rPr lang="en-US" dirty="0" err="1">
                <a:latin typeface="Arial"/>
                <a:cs typeface="Arial"/>
              </a:rPr>
              <a:t>ohjeita</a:t>
            </a:r>
            <a:r>
              <a:rPr lang="en-US" dirty="0">
                <a:latin typeface="Arial"/>
                <a:cs typeface="Arial"/>
              </a:rPr>
              <a:t> </a:t>
            </a:r>
            <a:r>
              <a:rPr lang="en-US" dirty="0" err="1">
                <a:latin typeface="Arial"/>
                <a:cs typeface="Arial"/>
              </a:rPr>
              <a:t>vapaaehtoisille</a:t>
            </a:r>
            <a:r>
              <a:rPr lang="en-US" dirty="0">
                <a:latin typeface="Arial"/>
                <a:cs typeface="Arial"/>
              </a:rPr>
              <a:t>:</a:t>
            </a:r>
            <a:endParaRPr lang="en-US" dirty="0"/>
          </a:p>
        </p:txBody>
      </p:sp>
      <p:sp>
        <p:nvSpPr>
          <p:cNvPr id="3" name="Text Placeholder 2">
            <a:extLst>
              <a:ext uri="{FF2B5EF4-FFF2-40B4-BE49-F238E27FC236}">
                <a16:creationId xmlns:a16="http://schemas.microsoft.com/office/drawing/2014/main" id="{915EF916-B2C1-33EC-C212-2FD49A145F29}"/>
              </a:ext>
            </a:extLst>
          </p:cNvPr>
          <p:cNvSpPr>
            <a:spLocks noGrp="1"/>
          </p:cNvSpPr>
          <p:nvPr>
            <p:ph type="body" sz="quarter" idx="11"/>
          </p:nvPr>
        </p:nvSpPr>
        <p:spPr>
          <a:xfrm>
            <a:off x="838200" y="2155324"/>
            <a:ext cx="10515600" cy="3145339"/>
          </a:xfrm>
        </p:spPr>
        <p:txBody>
          <a:bodyPr vert="horz" lIns="91440" tIns="45720" rIns="91440" bIns="45720" rtlCol="0" anchor="t">
            <a:noAutofit/>
          </a:bodyPr>
          <a:lstStyle/>
          <a:p>
            <a:r>
              <a:rPr lang="fi-FI" sz="2800" u="sng" dirty="0">
                <a:hlinkClick r:id="rId2" tooltip="Fact sheet_Muonitusryhmä.pdf"/>
              </a:rPr>
              <a:t>https://vapaaehtoistieto.punainenristi.fi/ruoka-apu/ruoka-apu-osana-auttamisvalmiutta/</a:t>
            </a:r>
          </a:p>
          <a:p>
            <a:pPr lvl="1"/>
            <a:r>
              <a:rPr lang="fi-FI" sz="2400" u="sng" dirty="0">
                <a:hlinkClick r:id="rId2" tooltip="Fact sheet_Muonitusryhmä.pdf"/>
              </a:rPr>
              <a:t>Perustiedot Muonitusryhmän perustamiseen</a:t>
            </a:r>
            <a:endParaRPr lang="fi-FI" sz="2400" dirty="0"/>
          </a:p>
          <a:p>
            <a:pPr lvl="1"/>
            <a:r>
              <a:rPr lang="fi-FI" sz="2400" u="sng" dirty="0">
                <a:hlinkClick r:id="rId3" tooltip="Fact-Sheet_kenttäkeitin_1.pdf"/>
              </a:rPr>
              <a:t>Perustiedot kenttäkeittimen käyttöönottoon</a:t>
            </a:r>
            <a:endParaRPr lang="fi-FI" sz="2400" u="sng" dirty="0"/>
          </a:p>
          <a:p>
            <a:r>
              <a:rPr lang="en-US" sz="2800" b="1" dirty="0" err="1">
                <a:latin typeface="Arial"/>
                <a:cs typeface="Arial"/>
                <a:hlinkClick r:id="rId4"/>
              </a:rPr>
              <a:t>Ruokahuolto</a:t>
            </a:r>
            <a:r>
              <a:rPr lang="en-US" sz="2800" b="1" dirty="0">
                <a:latin typeface="Arial"/>
                <a:cs typeface="Arial"/>
                <a:hlinkClick r:id="rId4"/>
              </a:rPr>
              <a:t> </a:t>
            </a:r>
            <a:r>
              <a:rPr lang="en-US" sz="2800" b="1" dirty="0" err="1">
                <a:latin typeface="Arial"/>
                <a:cs typeface="Arial"/>
                <a:hlinkClick r:id="rId4"/>
              </a:rPr>
              <a:t>laajamittaisessa</a:t>
            </a:r>
            <a:r>
              <a:rPr lang="en-US" sz="2800" b="1" dirty="0">
                <a:latin typeface="Arial"/>
                <a:cs typeface="Arial"/>
                <a:hlinkClick r:id="rId4"/>
              </a:rPr>
              <a:t> </a:t>
            </a:r>
            <a:r>
              <a:rPr lang="en-US" sz="2800" b="1" dirty="0" err="1">
                <a:latin typeface="Arial"/>
                <a:cs typeface="Arial"/>
                <a:hlinkClick r:id="rId4"/>
              </a:rPr>
              <a:t>häiriötilanteessa</a:t>
            </a:r>
            <a:r>
              <a:rPr lang="en-US" sz="2800" b="1" dirty="0">
                <a:latin typeface="Arial"/>
                <a:cs typeface="Arial"/>
                <a:hlinkClick r:id="rId4"/>
              </a:rPr>
              <a:t> -</a:t>
            </a:r>
            <a:r>
              <a:rPr lang="en-US" sz="2800" b="1" dirty="0" err="1">
                <a:latin typeface="Arial"/>
                <a:cs typeface="Arial"/>
                <a:hlinkClick r:id="rId4"/>
              </a:rPr>
              <a:t>webinaaritallenne</a:t>
            </a:r>
            <a:r>
              <a:rPr lang="en-US" sz="2800" dirty="0">
                <a:latin typeface="Arial"/>
                <a:cs typeface="Arial"/>
                <a:hlinkClick r:id="rId4"/>
              </a:rPr>
              <a:t> #AvunKetju2025</a:t>
            </a:r>
            <a:r>
              <a:rPr lang="en-US" sz="2800" dirty="0">
                <a:latin typeface="Arial"/>
                <a:cs typeface="Arial"/>
              </a:rPr>
              <a:t> (Oulun piirin Pia </a:t>
            </a:r>
            <a:r>
              <a:rPr lang="en-US" sz="2800" dirty="0" err="1">
                <a:latin typeface="Arial"/>
                <a:cs typeface="Arial"/>
              </a:rPr>
              <a:t>Jylängin</a:t>
            </a:r>
            <a:r>
              <a:rPr lang="en-US" sz="2800" dirty="0">
                <a:latin typeface="Arial"/>
                <a:cs typeface="Arial"/>
              </a:rPr>
              <a:t> </a:t>
            </a:r>
            <a:r>
              <a:rPr lang="en-US" sz="2800" dirty="0" err="1">
                <a:latin typeface="Arial"/>
                <a:cs typeface="Arial"/>
              </a:rPr>
              <a:t>esitys</a:t>
            </a:r>
            <a:r>
              <a:rPr lang="en-US" sz="2800" dirty="0">
                <a:latin typeface="Arial"/>
                <a:cs typeface="Arial"/>
              </a:rPr>
              <a:t> </a:t>
            </a:r>
            <a:r>
              <a:rPr lang="en-US" sz="2800" dirty="0" err="1">
                <a:latin typeface="Arial"/>
                <a:cs typeface="Arial"/>
              </a:rPr>
              <a:t>alkaa</a:t>
            </a:r>
            <a:r>
              <a:rPr lang="en-US" sz="2800" dirty="0">
                <a:latin typeface="Arial"/>
                <a:cs typeface="Arial"/>
              </a:rPr>
              <a:t> </a:t>
            </a:r>
            <a:r>
              <a:rPr lang="en-US" sz="2800" dirty="0" err="1">
                <a:latin typeface="Arial"/>
                <a:cs typeface="Arial"/>
              </a:rPr>
              <a:t>kohdasta</a:t>
            </a:r>
            <a:r>
              <a:rPr lang="en-US" sz="2800" dirty="0">
                <a:latin typeface="Arial"/>
                <a:cs typeface="Arial"/>
              </a:rPr>
              <a:t> 1:31:00) </a:t>
            </a:r>
          </a:p>
          <a:p>
            <a:pPr marL="0" indent="0">
              <a:buNone/>
            </a:pPr>
            <a:endParaRPr lang="en-US" b="1" dirty="0">
              <a:latin typeface="Arial"/>
              <a:cs typeface="Arial"/>
            </a:endParaRPr>
          </a:p>
        </p:txBody>
      </p:sp>
    </p:spTree>
    <p:extLst>
      <p:ext uri="{BB962C8B-B14F-4D97-AF65-F5344CB8AC3E}">
        <p14:creationId xmlns:p14="http://schemas.microsoft.com/office/powerpoint/2010/main" val="10782062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Kuva, joka sisältää kohteen vaate, henkilö, mies, piha-&#10;&#10;Tekoälyn generoima sisältö voi olla virheellistä.">
            <a:extLst>
              <a:ext uri="{FF2B5EF4-FFF2-40B4-BE49-F238E27FC236}">
                <a16:creationId xmlns:a16="http://schemas.microsoft.com/office/drawing/2014/main" id="{9AE6273F-336A-E883-FDF8-38410DC14F9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0" y="10"/>
            <a:ext cx="12191980" cy="6857990"/>
          </a:xfrm>
          <a:prstGeom prst="rect">
            <a:avLst/>
          </a:prstGeom>
          <a:noFill/>
        </p:spPr>
      </p:pic>
      <p:sp>
        <p:nvSpPr>
          <p:cNvPr id="10" name="Text Placeholder 2">
            <a:extLst>
              <a:ext uri="{FF2B5EF4-FFF2-40B4-BE49-F238E27FC236}">
                <a16:creationId xmlns:a16="http://schemas.microsoft.com/office/drawing/2014/main" id="{24981A9B-082D-9BA4-AA25-7A73127634AD}"/>
              </a:ext>
            </a:extLst>
          </p:cNvPr>
          <p:cNvSpPr>
            <a:spLocks noGrp="1"/>
          </p:cNvSpPr>
          <p:nvPr>
            <p:ph type="body" idx="14"/>
          </p:nvPr>
        </p:nvSpPr>
        <p:spPr>
          <a:xfrm>
            <a:off x="7428931" y="682387"/>
            <a:ext cx="4763069" cy="818867"/>
          </a:xfrm>
        </p:spPr>
        <p:txBody>
          <a:bodyPr/>
          <a:lstStyle/>
          <a:p>
            <a:pPr algn="r"/>
            <a:r>
              <a:rPr lang="en-US" dirty="0"/>
              <a:t>Kiitos </a:t>
            </a:r>
            <a:r>
              <a:rPr lang="en-US" dirty="0" err="1"/>
              <a:t>kun</a:t>
            </a:r>
            <a:r>
              <a:rPr lang="en-US" dirty="0"/>
              <a:t> </a:t>
            </a:r>
            <a:r>
              <a:rPr lang="en-US" dirty="0" err="1"/>
              <a:t>olet</a:t>
            </a:r>
            <a:r>
              <a:rPr lang="en-US" dirty="0"/>
              <a:t> </a:t>
            </a:r>
            <a:r>
              <a:rPr lang="en-US" dirty="0" err="1"/>
              <a:t>mukana</a:t>
            </a:r>
            <a:r>
              <a:rPr lang="en-US" dirty="0"/>
              <a:t>!</a:t>
            </a:r>
          </a:p>
        </p:txBody>
      </p:sp>
    </p:spTree>
    <p:extLst>
      <p:ext uri="{BB962C8B-B14F-4D97-AF65-F5344CB8AC3E}">
        <p14:creationId xmlns:p14="http://schemas.microsoft.com/office/powerpoint/2010/main" val="1270542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5ADC07-1F49-4BC9-818E-A9C10A464B3B}"/>
              </a:ext>
            </a:extLst>
          </p:cNvPr>
          <p:cNvSpPr>
            <a:spLocks noGrp="1"/>
          </p:cNvSpPr>
          <p:nvPr>
            <p:ph type="title"/>
          </p:nvPr>
        </p:nvSpPr>
        <p:spPr/>
        <p:txBody>
          <a:bodyPr/>
          <a:lstStyle/>
          <a:p>
            <a:r>
              <a:rPr lang="fi-FI" altLang="fi-FI"/>
              <a:t>Ystävät ja ruoka-apu valmiudessa</a:t>
            </a:r>
            <a:endParaRPr lang="fi-FI"/>
          </a:p>
        </p:txBody>
      </p:sp>
      <p:sp>
        <p:nvSpPr>
          <p:cNvPr id="3" name="Tekstin paikkamerkki 2">
            <a:extLst>
              <a:ext uri="{FF2B5EF4-FFF2-40B4-BE49-F238E27FC236}">
                <a16:creationId xmlns:a16="http://schemas.microsoft.com/office/drawing/2014/main" id="{BA03A01F-7877-486E-8654-C160D0937A01}"/>
              </a:ext>
            </a:extLst>
          </p:cNvPr>
          <p:cNvSpPr>
            <a:spLocks noGrp="1"/>
          </p:cNvSpPr>
          <p:nvPr>
            <p:ph type="body" sz="quarter" idx="11"/>
          </p:nvPr>
        </p:nvSpPr>
        <p:spPr/>
        <p:txBody>
          <a:bodyPr vert="horz" lIns="91440" tIns="45720" rIns="91440" bIns="45720" rtlCol="0" anchor="t">
            <a:noAutofit/>
          </a:bodyPr>
          <a:lstStyle/>
          <a:p>
            <a:r>
              <a:rPr lang="fi-FI" altLang="en-US" b="1" dirty="0"/>
              <a:t>Ystävätoiminta ja ruoka-apu ovat osa auttamisvalmiutta. </a:t>
            </a:r>
          </a:p>
          <a:p>
            <a:endParaRPr lang="fi-FI" altLang="fi-FI" sz="900" dirty="0"/>
          </a:p>
          <a:p>
            <a:r>
              <a:rPr lang="fi-FI" altLang="fi-FI" dirty="0">
                <a:latin typeface="Arial"/>
                <a:cs typeface="Arial"/>
              </a:rPr>
              <a:t>Ystävätoiminnan ja ruoka-avun vapaaehtoiset kohtaavat erilaisissa elämäntilanteissa olevia ihmisiä. Myös haavoittuvassa asemassa olevia, kuten yksinäisiä, omaishoitajia ja aineellista apua tarvitsevia kohdataan.</a:t>
            </a:r>
          </a:p>
          <a:p>
            <a:r>
              <a:rPr lang="fi-FI" altLang="fi-FI" b="1" dirty="0"/>
              <a:t>Auttamisvalmiutta on ihmisten kohtaaminen, kuunteleminen, avun tarpeen tunnistaminen ja palveluiden piiriin ohjaaminen.</a:t>
            </a:r>
          </a:p>
          <a:p>
            <a:endParaRPr lang="fi-FI" altLang="fi-FI" sz="900" dirty="0"/>
          </a:p>
          <a:p>
            <a:r>
              <a:rPr lang="fi-FI" altLang="fi-FI" dirty="0">
                <a:latin typeface="Arial"/>
                <a:cs typeface="Arial"/>
              </a:rPr>
              <a:t>Paikallistason tuntemus ja tieto muista toimijoista on tärkeää.</a:t>
            </a:r>
          </a:p>
          <a:p>
            <a:pPr marL="0" indent="0">
              <a:buNone/>
              <a:defRPr/>
            </a:pPr>
            <a:endParaRPr lang="fi-FI" sz="2400" dirty="0"/>
          </a:p>
          <a:p>
            <a:pPr marL="0" indent="0">
              <a:buFont typeface="Times" panose="02020603050405020304" pitchFamily="18" charset="0"/>
              <a:buNone/>
              <a:defRPr/>
            </a:pPr>
            <a:endParaRPr lang="fi-FI" dirty="0"/>
          </a:p>
          <a:p>
            <a:pPr marL="0" indent="0">
              <a:buFont typeface="Times" panose="02020603050405020304" pitchFamily="18" charset="0"/>
              <a:buNone/>
              <a:defRPr/>
            </a:pPr>
            <a:endParaRPr lang="en-US" dirty="0"/>
          </a:p>
          <a:p>
            <a:pPr>
              <a:defRPr/>
            </a:pPr>
            <a:endParaRPr lang="fi-FI" dirty="0"/>
          </a:p>
          <a:p>
            <a:endParaRPr lang="fi-FI" dirty="0"/>
          </a:p>
        </p:txBody>
      </p:sp>
    </p:spTree>
    <p:extLst>
      <p:ext uri="{BB962C8B-B14F-4D97-AF65-F5344CB8AC3E}">
        <p14:creationId xmlns:p14="http://schemas.microsoft.com/office/powerpoint/2010/main" val="2615551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1AB156-2710-ECF9-12A8-163E6422FC28}"/>
              </a:ext>
            </a:extLst>
          </p:cNvPr>
          <p:cNvSpPr>
            <a:spLocks noGrp="1"/>
          </p:cNvSpPr>
          <p:nvPr>
            <p:ph type="title"/>
          </p:nvPr>
        </p:nvSpPr>
        <p:spPr/>
        <p:txBody>
          <a:bodyPr/>
          <a:lstStyle/>
          <a:p>
            <a:endParaRPr lang="fi-FI"/>
          </a:p>
        </p:txBody>
      </p:sp>
      <p:sp>
        <p:nvSpPr>
          <p:cNvPr id="3" name="Tekstin paikkamerkki 2">
            <a:extLst>
              <a:ext uri="{FF2B5EF4-FFF2-40B4-BE49-F238E27FC236}">
                <a16:creationId xmlns:a16="http://schemas.microsoft.com/office/drawing/2014/main" id="{8A9238E6-2E74-5045-ECEF-1E8BE19656F2}"/>
              </a:ext>
            </a:extLst>
          </p:cNvPr>
          <p:cNvSpPr>
            <a:spLocks noGrp="1"/>
          </p:cNvSpPr>
          <p:nvPr>
            <p:ph type="body" sz="quarter" idx="11"/>
          </p:nvPr>
        </p:nvSpPr>
        <p:spPr/>
        <p:txBody>
          <a:bodyPr/>
          <a:lstStyle/>
          <a:p>
            <a:endParaRPr lang="fi-FI" dirty="0"/>
          </a:p>
        </p:txBody>
      </p:sp>
      <p:pic>
        <p:nvPicPr>
          <p:cNvPr id="5" name="Kuva 4">
            <a:extLst>
              <a:ext uri="{FF2B5EF4-FFF2-40B4-BE49-F238E27FC236}">
                <a16:creationId xmlns:a16="http://schemas.microsoft.com/office/drawing/2014/main" id="{FC845F7A-89E2-A404-582D-1C93CD48F42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32627"/>
            <a:ext cx="5459104" cy="6825373"/>
          </a:xfrm>
          <a:prstGeom prst="rect">
            <a:avLst/>
          </a:prstGeom>
        </p:spPr>
      </p:pic>
      <p:pic>
        <p:nvPicPr>
          <p:cNvPr id="9" name="Kuva 8" descr="Kuva, joka sisältää kohteen vaate, henkilö, jalkineet, seinä">
            <a:extLst>
              <a:ext uri="{FF2B5EF4-FFF2-40B4-BE49-F238E27FC236}">
                <a16:creationId xmlns:a16="http://schemas.microsoft.com/office/drawing/2014/main" id="{93953D63-F4AE-C97D-2499-F429AE22C039}"/>
              </a:ext>
            </a:extLst>
          </p:cNvPr>
          <p:cNvPicPr>
            <a:picLocks noChangeAspect="1"/>
          </p:cNvPicPr>
          <p:nvPr/>
        </p:nvPicPr>
        <p:blipFill>
          <a:blip r:embed="rId4" cstate="email">
            <a:extLst>
              <a:ext uri="{28A0092B-C50C-407E-A947-70E740481C1C}">
                <a14:useLocalDpi xmlns:a14="http://schemas.microsoft.com/office/drawing/2010/main"/>
              </a:ext>
            </a:extLst>
          </a:blip>
          <a:srcRect l="5784" r="10080"/>
          <a:stretch/>
        </p:blipFill>
        <p:spPr>
          <a:xfrm>
            <a:off x="5523340" y="32627"/>
            <a:ext cx="6668660" cy="3639058"/>
          </a:xfrm>
          <a:prstGeom prst="rect">
            <a:avLst/>
          </a:prstGeom>
        </p:spPr>
      </p:pic>
      <p:pic>
        <p:nvPicPr>
          <p:cNvPr id="1026" name="Picture 2">
            <a:extLst>
              <a:ext uri="{FF2B5EF4-FFF2-40B4-BE49-F238E27FC236}">
                <a16:creationId xmlns:a16="http://schemas.microsoft.com/office/drawing/2014/main" id="{10F2AA1F-8391-5063-352D-D9D612DBC363}"/>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523340" y="3639057"/>
            <a:ext cx="6668660" cy="3186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652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E472423-EA9D-F3A8-ADAB-B84262028242}"/>
              </a:ext>
            </a:extLst>
          </p:cNvPr>
          <p:cNvSpPr>
            <a:spLocks noGrp="1"/>
          </p:cNvSpPr>
          <p:nvPr>
            <p:ph type="title"/>
          </p:nvPr>
        </p:nvSpPr>
        <p:spPr>
          <a:xfrm>
            <a:off x="695400" y="548680"/>
            <a:ext cx="10515600" cy="781750"/>
          </a:xfrm>
        </p:spPr>
        <p:txBody>
          <a:bodyPr/>
          <a:lstStyle/>
          <a:p>
            <a:r>
              <a:rPr lang="fi-FI"/>
              <a:t>Yhteisölähtöinen toiminta osana auttamisvalmiutta</a:t>
            </a:r>
          </a:p>
        </p:txBody>
      </p:sp>
      <p:sp>
        <p:nvSpPr>
          <p:cNvPr id="3" name="Tekstin paikkamerkki 2">
            <a:extLst>
              <a:ext uri="{FF2B5EF4-FFF2-40B4-BE49-F238E27FC236}">
                <a16:creationId xmlns:a16="http://schemas.microsoft.com/office/drawing/2014/main" id="{42F43597-63C6-3CF2-7A34-4EBABF3D0E17}"/>
              </a:ext>
            </a:extLst>
          </p:cNvPr>
          <p:cNvSpPr>
            <a:spLocks noGrp="1"/>
          </p:cNvSpPr>
          <p:nvPr>
            <p:ph type="body" sz="quarter" idx="11"/>
          </p:nvPr>
        </p:nvSpPr>
        <p:spPr>
          <a:xfrm>
            <a:off x="695400" y="1628800"/>
            <a:ext cx="10515600" cy="2944813"/>
          </a:xfrm>
        </p:spPr>
        <p:txBody>
          <a:bodyPr/>
          <a:lstStyle/>
          <a:p>
            <a:pPr fontAlgn="base"/>
            <a:r>
              <a:rPr lang="fi-FI" sz="1800" dirty="0">
                <a:solidFill>
                  <a:srgbClr val="000000"/>
                </a:solidFill>
              </a:rPr>
              <a:t>Yhteisölähtöinen toiminta lisää yhteisön </a:t>
            </a:r>
            <a:r>
              <a:rPr lang="fi-FI" sz="1800" dirty="0" err="1">
                <a:solidFill>
                  <a:srgbClr val="000000"/>
                </a:solidFill>
              </a:rPr>
              <a:t>resilienssiä</a:t>
            </a:r>
            <a:r>
              <a:rPr lang="fi-FI" sz="1800" dirty="0">
                <a:solidFill>
                  <a:srgbClr val="000000"/>
                </a:solidFill>
              </a:rPr>
              <a:t> eli joustokykyä, eli </a:t>
            </a:r>
            <a:r>
              <a:rPr lang="fi-FI" sz="1800" i="0" u="none" strike="noStrike" dirty="0">
                <a:solidFill>
                  <a:srgbClr val="000000"/>
                </a:solidFill>
                <a:effectLst/>
              </a:rPr>
              <a:t>kykyä ennakoida, </a:t>
            </a:r>
            <a:r>
              <a:rPr lang="fi-FI" sz="1800" dirty="0">
                <a:solidFill>
                  <a:srgbClr val="000000"/>
                </a:solidFill>
              </a:rPr>
              <a:t>toimia </a:t>
            </a:r>
            <a:r>
              <a:rPr lang="fi-FI" sz="1800" i="0" u="none" strike="noStrike" dirty="0">
                <a:solidFill>
                  <a:srgbClr val="000000"/>
                </a:solidFill>
                <a:effectLst/>
              </a:rPr>
              <a:t>ja </a:t>
            </a:r>
            <a:r>
              <a:rPr lang="fi-FI" sz="1800" dirty="0">
                <a:solidFill>
                  <a:srgbClr val="000000"/>
                </a:solidFill>
              </a:rPr>
              <a:t>palautua haastavissa tilanteissa</a:t>
            </a:r>
            <a:r>
              <a:rPr lang="fi-FI" sz="1800" b="0" i="0" u="none" strike="noStrike" dirty="0">
                <a:solidFill>
                  <a:srgbClr val="000000"/>
                </a:solidFill>
                <a:effectLst/>
              </a:rPr>
              <a:t>.</a:t>
            </a:r>
            <a:r>
              <a:rPr lang="fi-FI" sz="1800" dirty="0">
                <a:solidFill>
                  <a:srgbClr val="000000"/>
                </a:solidFill>
              </a:rPr>
              <a:t> </a:t>
            </a:r>
          </a:p>
          <a:p>
            <a:pPr fontAlgn="base"/>
            <a:r>
              <a:rPr lang="fi-FI" sz="1800" dirty="0">
                <a:solidFill>
                  <a:srgbClr val="000000"/>
                </a:solidFill>
              </a:rPr>
              <a:t>Yhteisölähtöinen toiminta on siis tärkeä osa valmiutta ja varautumista.</a:t>
            </a:r>
            <a:endParaRPr lang="en-US" sz="1800" dirty="0"/>
          </a:p>
          <a:p>
            <a:pPr algn="l" fontAlgn="base"/>
            <a:r>
              <a:rPr lang="fi-FI" sz="1800" i="0" dirty="0">
                <a:solidFill>
                  <a:srgbClr val="000000"/>
                </a:solidFill>
                <a:effectLst/>
              </a:rPr>
              <a:t>Yhteisölähtöistä toimintaa tarvitaan, jotta voidaan tunnistaa paikallisia avuntarpeita.</a:t>
            </a:r>
          </a:p>
          <a:p>
            <a:pPr algn="l" fontAlgn="base"/>
            <a:r>
              <a:rPr lang="fi-FI" sz="1800" i="0" dirty="0">
                <a:solidFill>
                  <a:srgbClr val="000000"/>
                </a:solidFill>
                <a:effectLst/>
              </a:rPr>
              <a:t>Kun alueen</a:t>
            </a:r>
            <a:r>
              <a:rPr lang="fi-FI" sz="1800" i="0" dirty="0">
                <a:solidFill>
                  <a:srgbClr val="241F20"/>
                </a:solidFill>
                <a:effectLst/>
              </a:rPr>
              <a:t> </a:t>
            </a:r>
            <a:r>
              <a:rPr lang="fi-FI" sz="1800" i="0" dirty="0">
                <a:solidFill>
                  <a:srgbClr val="000000"/>
                </a:solidFill>
                <a:effectLst/>
              </a:rPr>
              <a:t>tarpeet ja voimavarat on tunnistettu, kohdentuu Punaisen</a:t>
            </a:r>
            <a:r>
              <a:rPr lang="fi-FI" sz="1800" i="0" dirty="0">
                <a:solidFill>
                  <a:srgbClr val="241F20"/>
                </a:solidFill>
                <a:effectLst/>
              </a:rPr>
              <a:t> </a:t>
            </a:r>
            <a:r>
              <a:rPr lang="fi-FI" sz="1800" i="0" dirty="0">
                <a:solidFill>
                  <a:srgbClr val="000000"/>
                </a:solidFill>
                <a:effectLst/>
              </a:rPr>
              <a:t>Ristin</a:t>
            </a:r>
            <a:r>
              <a:rPr lang="fi-FI" sz="1800" i="0" dirty="0">
                <a:solidFill>
                  <a:srgbClr val="241F20"/>
                </a:solidFill>
                <a:effectLst/>
              </a:rPr>
              <a:t> </a:t>
            </a:r>
            <a:r>
              <a:rPr lang="fi-FI" sz="1800" i="0" dirty="0">
                <a:solidFill>
                  <a:srgbClr val="000000"/>
                </a:solidFill>
                <a:effectLst/>
              </a:rPr>
              <a:t>apu tarpeiden mukaisesti ja toiminnalla pystytään auttamaan niitä, ketkä apua tarvitsevat kaikista eniten. </a:t>
            </a:r>
          </a:p>
          <a:p>
            <a:pPr algn="l" fontAlgn="base"/>
            <a:r>
              <a:rPr lang="fi-FI" sz="1800" i="0" dirty="0">
                <a:solidFill>
                  <a:srgbClr val="241F20"/>
                </a:solidFill>
                <a:effectLst/>
              </a:rPr>
              <a:t>Yhteisölähtöistä ajattelua voidaan hyödyntää normaaliajan toiminnassa, jolloin yhteisö aktivoituu ja voi paremmin. Samalla yhteisön selviytymiskyky </a:t>
            </a:r>
            <a:r>
              <a:rPr lang="fi-FI" sz="1800" dirty="0">
                <a:solidFill>
                  <a:srgbClr val="241F20"/>
                </a:solidFill>
              </a:rPr>
              <a:t>paranee. </a:t>
            </a:r>
          </a:p>
          <a:p>
            <a:pPr algn="l" fontAlgn="base"/>
            <a:r>
              <a:rPr lang="fi-FI" sz="1800" i="0" dirty="0">
                <a:solidFill>
                  <a:srgbClr val="241F20"/>
                </a:solidFill>
                <a:effectLst/>
              </a:rPr>
              <a:t>Kun yhteisö on aktiivinen, avuntarpeita ja haavoittuvissa tilanteissa olevia on tunnistettu ennakoivasti, tämä nopeuttaa auttamist</a:t>
            </a:r>
            <a:r>
              <a:rPr lang="fi-FI" sz="1800" dirty="0">
                <a:solidFill>
                  <a:srgbClr val="241F20"/>
                </a:solidFill>
              </a:rPr>
              <a:t>a myös onnettomuus- ja häiriötilanteissa.</a:t>
            </a:r>
          </a:p>
          <a:p>
            <a:pPr fontAlgn="base"/>
            <a:r>
              <a:rPr lang="fi-FI" sz="1800" i="0" dirty="0">
                <a:solidFill>
                  <a:srgbClr val="000000"/>
                </a:solidFill>
                <a:effectLst/>
              </a:rPr>
              <a:t>Tarpeiden arviointiin on olemassa erilaisia työkaluja, joita voi hyödyntää. Materiaalia löytyy Vapaaehtoistieto-sivustolta </a:t>
            </a:r>
            <a:r>
              <a:rPr lang="fi-FI" sz="1800" dirty="0">
                <a:hlinkClick r:id="rId3"/>
              </a:rPr>
              <a:t>Paikallisten tarpeiden arviointi - Punainen Risti</a:t>
            </a:r>
            <a:endParaRPr lang="fi-FI" sz="1800" dirty="0"/>
          </a:p>
        </p:txBody>
      </p:sp>
    </p:spTree>
    <p:extLst>
      <p:ext uri="{BB962C8B-B14F-4D97-AF65-F5344CB8AC3E}">
        <p14:creationId xmlns:p14="http://schemas.microsoft.com/office/powerpoint/2010/main" val="752531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8E2D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52296-BAAA-EE48-8B74-3CAC39B2089E}"/>
              </a:ext>
            </a:extLst>
          </p:cNvPr>
          <p:cNvSpPr>
            <a:spLocks noGrp="1"/>
          </p:cNvSpPr>
          <p:nvPr>
            <p:ph type="title"/>
          </p:nvPr>
        </p:nvSpPr>
        <p:spPr/>
        <p:txBody>
          <a:bodyPr/>
          <a:lstStyle/>
          <a:p>
            <a:r>
              <a:rPr lang="fi-FI">
                <a:solidFill>
                  <a:schemeClr val="tx1"/>
                </a:solidFill>
              </a:rPr>
              <a:t>Pohdittavaa</a:t>
            </a:r>
          </a:p>
        </p:txBody>
      </p:sp>
      <p:sp>
        <p:nvSpPr>
          <p:cNvPr id="3" name="Content Placeholder 2">
            <a:extLst>
              <a:ext uri="{FF2B5EF4-FFF2-40B4-BE49-F238E27FC236}">
                <a16:creationId xmlns:a16="http://schemas.microsoft.com/office/drawing/2014/main" id="{84BD5485-BA39-B043-BFAD-0D10C03E1B3F}"/>
              </a:ext>
            </a:extLst>
          </p:cNvPr>
          <p:cNvSpPr>
            <a:spLocks noGrp="1"/>
          </p:cNvSpPr>
          <p:nvPr>
            <p:ph idx="1"/>
          </p:nvPr>
        </p:nvSpPr>
        <p:spPr/>
        <p:txBody>
          <a:bodyPr/>
          <a:lstStyle/>
          <a:p>
            <a:r>
              <a:rPr lang="fi-FI" altLang="fi-FI" dirty="0">
                <a:solidFill>
                  <a:schemeClr val="tx1"/>
                </a:solidFill>
              </a:rPr>
              <a:t> Miten yhteisönne voi? </a:t>
            </a:r>
          </a:p>
          <a:p>
            <a:r>
              <a:rPr lang="fi-FI" altLang="fi-FI" dirty="0">
                <a:solidFill>
                  <a:schemeClr val="tx1"/>
                </a:solidFill>
              </a:rPr>
              <a:t> Onko alueellanne haavoittuvassa asemassa olevia ihmisiä, joille ei ole apua tai toimintaa tarjolla?</a:t>
            </a:r>
          </a:p>
          <a:p>
            <a:endParaRPr lang="fi-FI" altLang="fi-FI" sz="1000" dirty="0">
              <a:solidFill>
                <a:schemeClr val="tx1"/>
              </a:solidFill>
            </a:endParaRPr>
          </a:p>
          <a:p>
            <a:r>
              <a:rPr lang="fi-FI" altLang="fi-FI" dirty="0">
                <a:solidFill>
                  <a:schemeClr val="tx1"/>
                </a:solidFill>
              </a:rPr>
              <a:t> Miten osaston ystävätoiminnan ja ruoka-avun vapaaehtoiset voisivat tavoittaa heidät ja tukea heitä?</a:t>
            </a:r>
          </a:p>
          <a:p>
            <a:endParaRPr lang="fi-FI" altLang="fi-FI" sz="1000" dirty="0">
              <a:solidFill>
                <a:schemeClr val="tx1"/>
              </a:solidFill>
            </a:endParaRPr>
          </a:p>
          <a:p>
            <a:r>
              <a:rPr lang="fi-FI" altLang="fi-FI" dirty="0">
                <a:solidFill>
                  <a:schemeClr val="tx1"/>
                </a:solidFill>
              </a:rPr>
              <a:t> Pitäisikö jotain tehdä toisin, jotta heidät tavoitettaisiin?</a:t>
            </a:r>
          </a:p>
          <a:p>
            <a:pPr marL="0" indent="0">
              <a:buNone/>
            </a:pPr>
            <a:endParaRPr lang="fi-FI" dirty="0">
              <a:solidFill>
                <a:schemeClr val="tx1"/>
              </a:solidFill>
            </a:endParaRPr>
          </a:p>
        </p:txBody>
      </p:sp>
    </p:spTree>
    <p:extLst>
      <p:ext uri="{BB962C8B-B14F-4D97-AF65-F5344CB8AC3E}">
        <p14:creationId xmlns:p14="http://schemas.microsoft.com/office/powerpoint/2010/main" val="454449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3F3ADE9-E545-6C4B-DEEB-24382B1EA406}"/>
              </a:ext>
            </a:extLst>
          </p:cNvPr>
          <p:cNvSpPr>
            <a:spLocks noGrp="1"/>
          </p:cNvSpPr>
          <p:nvPr>
            <p:ph type="title"/>
          </p:nvPr>
        </p:nvSpPr>
        <p:spPr>
          <a:xfrm>
            <a:off x="838200" y="806335"/>
            <a:ext cx="10515600" cy="781750"/>
          </a:xfrm>
        </p:spPr>
        <p:txBody>
          <a:bodyPr/>
          <a:lstStyle/>
          <a:p>
            <a:r>
              <a:rPr lang="fi-FI"/>
              <a:t>Ensihuolto</a:t>
            </a:r>
          </a:p>
        </p:txBody>
      </p:sp>
      <p:sp>
        <p:nvSpPr>
          <p:cNvPr id="3" name="Tekstin paikkamerkki 2">
            <a:extLst>
              <a:ext uri="{FF2B5EF4-FFF2-40B4-BE49-F238E27FC236}">
                <a16:creationId xmlns:a16="http://schemas.microsoft.com/office/drawing/2014/main" id="{915FCA61-D401-1C28-B4AD-6A27054BCB4C}"/>
              </a:ext>
            </a:extLst>
          </p:cNvPr>
          <p:cNvSpPr>
            <a:spLocks noGrp="1"/>
          </p:cNvSpPr>
          <p:nvPr>
            <p:ph type="body" sz="quarter" idx="11"/>
          </p:nvPr>
        </p:nvSpPr>
        <p:spPr>
          <a:xfrm>
            <a:off x="838200" y="1719242"/>
            <a:ext cx="10515600" cy="2944813"/>
          </a:xfrm>
        </p:spPr>
        <p:txBody>
          <a:bodyPr/>
          <a:lstStyle/>
          <a:p>
            <a:r>
              <a:rPr lang="fi-FI" sz="2000" dirty="0"/>
              <a:t>Ensihuolto on toimintaa, jonka tarkoituksena on antaa ihmisille apua ja tukea äkillisessä onnettomuudessa tai häiriötilanteessa tai välittömästi sellaisen jälkeen. </a:t>
            </a:r>
          </a:p>
          <a:p>
            <a:r>
              <a:rPr lang="fi-FI" sz="2000" dirty="0"/>
              <a:t>Ensihuoltotoiminnalla huolehditaan ihmisen perustarpeista kokonaisvaltaisesti ja siten tuetaan selviytymistä.</a:t>
            </a:r>
          </a:p>
          <a:p>
            <a:r>
              <a:rPr lang="fi-FI" sz="2000" dirty="0"/>
              <a:t>Ensihuoltoa voidaan tehdä viranomaisen pyynnöstä tai Punainen Risti voi toteuttaa sitä oma-aloitteisesti avuntarpeen pohjalta.</a:t>
            </a:r>
          </a:p>
          <a:p>
            <a:r>
              <a:rPr lang="fi-FI" sz="2000" dirty="0"/>
              <a:t>Ensihuoltotehtäviä ovat: avustaminen hätämajoituksessa,  aineellisen avun jakaminen, ruokahuolto, ensiapu ja terveydentilan selvittäminen, neuvonta ja käytännön apu, läsnäolo ja henkinen tuki, henkilöiden ja tapahtumien kirjaaminen, Punaisen Ristin katastrofirahaston käyttö sekä perheenyhdistäminen ja henkilötiedustelu.</a:t>
            </a:r>
          </a:p>
        </p:txBody>
      </p:sp>
    </p:spTree>
    <p:extLst>
      <p:ext uri="{BB962C8B-B14F-4D97-AF65-F5344CB8AC3E}">
        <p14:creationId xmlns:p14="http://schemas.microsoft.com/office/powerpoint/2010/main" val="134127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044FA1-0DC8-C785-9914-B31D2E5E36A6}"/>
              </a:ext>
            </a:extLst>
          </p:cNvPr>
          <p:cNvSpPr>
            <a:spLocks noGrp="1"/>
          </p:cNvSpPr>
          <p:nvPr>
            <p:ph type="title"/>
          </p:nvPr>
        </p:nvSpPr>
        <p:spPr/>
        <p:txBody>
          <a:bodyPr/>
          <a:lstStyle/>
          <a:p>
            <a:endParaRPr lang="fi-FI"/>
          </a:p>
        </p:txBody>
      </p:sp>
      <p:sp>
        <p:nvSpPr>
          <p:cNvPr id="3" name="Tekstin paikkamerkki 2">
            <a:extLst>
              <a:ext uri="{FF2B5EF4-FFF2-40B4-BE49-F238E27FC236}">
                <a16:creationId xmlns:a16="http://schemas.microsoft.com/office/drawing/2014/main" id="{54A96012-CD85-2E4E-AEF1-8DE2AE0A0960}"/>
              </a:ext>
            </a:extLst>
          </p:cNvPr>
          <p:cNvSpPr>
            <a:spLocks noGrp="1"/>
          </p:cNvSpPr>
          <p:nvPr>
            <p:ph type="body" sz="quarter" idx="11"/>
          </p:nvPr>
        </p:nvSpPr>
        <p:spPr/>
        <p:txBody>
          <a:bodyPr/>
          <a:lstStyle/>
          <a:p>
            <a:endParaRPr lang="fi-FI" dirty="0"/>
          </a:p>
        </p:txBody>
      </p:sp>
      <p:pic>
        <p:nvPicPr>
          <p:cNvPr id="5" name="Kuva 4" descr="Kuva, joka sisältää kohteen vaate, henkilö, Ihmisen kasvot, seinä&#10;&#10;Tekoälyn generoima sisältö voi olla virheellistä.">
            <a:extLst>
              <a:ext uri="{FF2B5EF4-FFF2-40B4-BE49-F238E27FC236}">
                <a16:creationId xmlns:a16="http://schemas.microsoft.com/office/drawing/2014/main" id="{3330260C-2302-D3A4-4BC8-813A4DB0865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06139845"/>
      </p:ext>
    </p:extLst>
  </p:cSld>
  <p:clrMapOvr>
    <a:masterClrMapping/>
  </p:clrMapOvr>
</p:sld>
</file>

<file path=ppt/theme/theme1.xml><?xml version="1.0" encoding="utf-8"?>
<a:theme xmlns:a="http://schemas.openxmlformats.org/drawingml/2006/main" name="SPR">
  <a:themeElements>
    <a:clrScheme name="Mukautettu 1">
      <a:dk1>
        <a:sysClr val="windowText" lastClr="000000"/>
      </a:dk1>
      <a:lt1>
        <a:sysClr val="window" lastClr="FFFFFF"/>
      </a:lt1>
      <a:dk2>
        <a:srgbClr val="000000"/>
      </a:dk2>
      <a:lt2>
        <a:srgbClr val="E7E6E6"/>
      </a:lt2>
      <a:accent1>
        <a:srgbClr val="CC0000"/>
      </a:accent1>
      <a:accent2>
        <a:srgbClr val="D7D7D7"/>
      </a:accent2>
      <a:accent3>
        <a:srgbClr val="9F9FA3"/>
      </a:accent3>
      <a:accent4>
        <a:srgbClr val="BEA996"/>
      </a:accent4>
      <a:accent5>
        <a:srgbClr val="6D6E70"/>
      </a:accent5>
      <a:accent6>
        <a:srgbClr val="56A0D3"/>
      </a:accent6>
      <a:hlink>
        <a:srgbClr val="0563C1"/>
      </a:hlink>
      <a:folHlink>
        <a:srgbClr val="0070C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PR">
  <a:themeElements>
    <a:clrScheme name="Punainen Risti 2023 1">
      <a:dk1>
        <a:srgbClr val="000000"/>
      </a:dk1>
      <a:lt1>
        <a:srgbClr val="FFFFFF"/>
      </a:lt1>
      <a:dk2>
        <a:srgbClr val="C3DFF6"/>
      </a:dk2>
      <a:lt2>
        <a:srgbClr val="6D6E70"/>
      </a:lt2>
      <a:accent1>
        <a:srgbClr val="CC0000"/>
      </a:accent1>
      <a:accent2>
        <a:srgbClr val="E6E7E8"/>
      </a:accent2>
      <a:accent3>
        <a:srgbClr val="9F9FA3"/>
      </a:accent3>
      <a:accent4>
        <a:srgbClr val="6D6E70"/>
      </a:accent4>
      <a:accent5>
        <a:srgbClr val="E2D7AC"/>
      </a:accent5>
      <a:accent6>
        <a:srgbClr val="E8E2D8"/>
      </a:accent6>
      <a:hlink>
        <a:srgbClr val="3850A2"/>
      </a:hlink>
      <a:folHlink>
        <a:srgbClr val="7F181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725120a-40fa-476c-8b44-54919fa8385a">
      <Terms xmlns="http://schemas.microsoft.com/office/infopath/2007/PartnerControls"/>
    </lcf76f155ced4ddcb4097134ff3c332f>
    <TaxCatchAll xmlns="6d3b1e0e-6be1-41f8-98a6-4bdd71d5504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CDDB501CF588547886A9DAD69F43D79" ma:contentTypeVersion="17" ma:contentTypeDescription="Skapa ett nytt dokument." ma:contentTypeScope="" ma:versionID="9723ac1d0a30931c227d749a48cba81c">
  <xsd:schema xmlns:xsd="http://www.w3.org/2001/XMLSchema" xmlns:xs="http://www.w3.org/2001/XMLSchema" xmlns:p="http://schemas.microsoft.com/office/2006/metadata/properties" xmlns:ns2="4725120a-40fa-476c-8b44-54919fa8385a" xmlns:ns3="6d3b1e0e-6be1-41f8-98a6-4bdd71d5504a" targetNamespace="http://schemas.microsoft.com/office/2006/metadata/properties" ma:root="true" ma:fieldsID="48f5419d160a28238904686175704486" ns2:_="" ns3:_="">
    <xsd:import namespace="4725120a-40fa-476c-8b44-54919fa8385a"/>
    <xsd:import namespace="6d3b1e0e-6be1-41f8-98a6-4bdd71d5504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25120a-40fa-476c-8b44-54919fa838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Bildmarkeringar" ma:readOnly="false" ma:fieldId="{5cf76f15-5ced-4ddc-b409-7134ff3c332f}" ma:taxonomyMulti="true" ma:sspId="96f175c9-e67d-4b16-ad58-edcda44168a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d3b1e0e-6be1-41f8-98a6-4bdd71d5504a"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TaxCatchAll" ma:index="16" nillable="true" ma:displayName="Taxonomy Catch All Column" ma:hidden="true" ma:list="{05df549b-a1da-456f-a29f-4151aacdf10a}" ma:internalName="TaxCatchAll" ma:showField="CatchAllData" ma:web="6d3b1e0e-6be1-41f8-98a6-4bdd71d550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DFD002-1024-48BB-8E74-EDC25A42D1AA}">
  <ds:schemaRefs>
    <ds:schemaRef ds:uri="http://schemas.microsoft.com/sharepoint/v3/contenttype/forms"/>
  </ds:schemaRefs>
</ds:datastoreItem>
</file>

<file path=customXml/itemProps2.xml><?xml version="1.0" encoding="utf-8"?>
<ds:datastoreItem xmlns:ds="http://schemas.openxmlformats.org/officeDocument/2006/customXml" ds:itemID="{562C6CEF-1C30-465A-8A8C-B29CEC4B680A}">
  <ds:schemaRefs>
    <ds:schemaRef ds:uri="http://schemas.microsoft.com/office/2006/metadata/properties"/>
    <ds:schemaRef ds:uri="http://schemas.openxmlformats.org/package/2006/metadata/core-properties"/>
    <ds:schemaRef ds:uri="http://schemas.microsoft.com/office/2006/documentManagement/types"/>
    <ds:schemaRef ds:uri="4725120a-40fa-476c-8b44-54919fa8385a"/>
    <ds:schemaRef ds:uri="http://purl.org/dc/elements/1.1/"/>
    <ds:schemaRef ds:uri="http://purl.org/dc/dcmitype/"/>
    <ds:schemaRef ds:uri="http://www.w3.org/XML/1998/namespace"/>
    <ds:schemaRef ds:uri="http://purl.org/dc/terms/"/>
    <ds:schemaRef ds:uri="http://schemas.microsoft.com/office/infopath/2007/PartnerControls"/>
    <ds:schemaRef ds:uri="6d3b1e0e-6be1-41f8-98a6-4bdd71d5504a"/>
  </ds:schemaRefs>
</ds:datastoreItem>
</file>

<file path=customXml/itemProps3.xml><?xml version="1.0" encoding="utf-8"?>
<ds:datastoreItem xmlns:ds="http://schemas.openxmlformats.org/officeDocument/2006/customXml" ds:itemID="{BE8CE2D0-86E0-4C8F-B742-AB9A11C6E2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25120a-40fa-476c-8b44-54919fa8385a"/>
    <ds:schemaRef ds:uri="6d3b1e0e-6be1-41f8-98a6-4bdd71d550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754</TotalTime>
  <Words>2822</Words>
  <Application>Microsoft Office PowerPoint</Application>
  <PresentationFormat>Widescreen</PresentationFormat>
  <Paragraphs>269</Paragraphs>
  <Slides>37</Slides>
  <Notes>20</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SPR</vt:lpstr>
      <vt:lpstr>1_SPR</vt:lpstr>
      <vt:lpstr>Ystävät, ruoka-apu ja verkkoauttaminen osana auttamisvalmiutta</vt:lpstr>
      <vt:lpstr>Suomen Punaisen Ristin valmiuden perusta ja rooli  </vt:lpstr>
      <vt:lpstr>PowerPoint Presentation</vt:lpstr>
      <vt:lpstr>Ystävät ja ruoka-apu valmiudessa</vt:lpstr>
      <vt:lpstr>PowerPoint Presentation</vt:lpstr>
      <vt:lpstr>Yhteisölähtöinen toiminta osana auttamisvalmiutta</vt:lpstr>
      <vt:lpstr>Pohdittavaa</vt:lpstr>
      <vt:lpstr>Ensihuolto</vt:lpstr>
      <vt:lpstr>PowerPoint Presentation</vt:lpstr>
      <vt:lpstr>Ystävät ja ruoka-avun vapaaehtoiset valmiudessa</vt:lpstr>
      <vt:lpstr>Ystävätoiminta, ruoka-apu ja varautuminen</vt:lpstr>
      <vt:lpstr>Punaisen Ristin Psykososiaalinen tuki onnettomuus- ja häiriötilanteissa</vt:lpstr>
      <vt:lpstr>Keskustelu – osallistuminen operaatioihin</vt:lpstr>
      <vt:lpstr>Ystävävapaaehtoisten erityisosaaminen 1/2</vt:lpstr>
      <vt:lpstr>Ystävävapaaehtoisten erityisosaaminen 2/2</vt:lpstr>
      <vt:lpstr>PowerPoint Presentation</vt:lpstr>
      <vt:lpstr>Konkreettisia tehtäviä, joita ystävävapaaehtoiset voivat tehdä poikkeustilanteissa 1/2</vt:lpstr>
      <vt:lpstr>Konkreettisia tehtäviä, joita ystävävapaaehtoiset voivat tehdä poikkeustilanteissa 2/2</vt:lpstr>
      <vt:lpstr>Ruoka-avun vapaaehtoisten erityisosaaminen 1/2 </vt:lpstr>
      <vt:lpstr>Ruoka-avun vapaaehtoisten erityisosaaminen 2/2</vt:lpstr>
      <vt:lpstr>PowerPoint Presentation</vt:lpstr>
      <vt:lpstr>Konkreettisia tehtäviä, joita ruoka-avun vapaaehtoiset voivat tehdä poikkeustilanteissa 1/2</vt:lpstr>
      <vt:lpstr>Konkreettisia tehtäviä, joita ruoka-avun vapaaehtoiset voivat tehdä poikkeustilanteissa jatkuu 2/2</vt:lpstr>
      <vt:lpstr>Ystävävälittäjät ja ruoka-avun yhteyshenkilöt valmiudessa</vt:lpstr>
      <vt:lpstr>Ystävävälittäjä ja ruoka-avun yhteyshenkilö hälytysryhmässä</vt:lpstr>
      <vt:lpstr>Profiili OMAan!</vt:lpstr>
      <vt:lpstr>Osaksi verkkovalmiutta</vt:lpstr>
      <vt:lpstr>Kaikki mukaan hälytysryhmätoimintaan!</vt:lpstr>
      <vt:lpstr>PowerPoint Presentation</vt:lpstr>
      <vt:lpstr>PowerPoint Presentation</vt:lpstr>
      <vt:lpstr>Muonitusryhmä</vt:lpstr>
      <vt:lpstr>PowerPoint Presentation</vt:lpstr>
      <vt:lpstr>Muonitusryhmä – Ruoka-avun vapaaehtoisten osaaminen valmiuden käyttöön</vt:lpstr>
      <vt:lpstr>Harkinta: Kannattaako muonitusryhmää perustaa?</vt:lpstr>
      <vt:lpstr>Muonitusryhmän vieminen OHTO:oon</vt:lpstr>
      <vt:lpstr>Lisää tietoa ja ohjeita vapaaehtoisille: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Keränen Marja</dc:creator>
  <cp:lastModifiedBy>Alaranta Maaret</cp:lastModifiedBy>
  <cp:revision>49</cp:revision>
  <dcterms:created xsi:type="dcterms:W3CDTF">2020-09-01T09:28:24Z</dcterms:created>
  <dcterms:modified xsi:type="dcterms:W3CDTF">2025-10-22T07:59:35Z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0x0101006CDDB501CF588547886A9DAD69F43D79</vt:lpwstr>
  </property>
  <property fmtid="{D5CDD505-2E9C-101B-9397-08002B2CF9AE}" pid="3" name="MediaServiceImageTags">
    <vt:lpwstr/>
  </property>
</Properties>
</file>