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0" r:id="rId4"/>
    <p:sldMasterId id="2147483730" r:id="rId5"/>
    <p:sldMasterId id="2147483766" r:id="rId6"/>
    <p:sldMasterId id="2147483804" r:id="rId7"/>
  </p:sldMasterIdLst>
  <p:notesMasterIdLst>
    <p:notesMasterId r:id="rId46"/>
  </p:notesMasterIdLst>
  <p:handoutMasterIdLst>
    <p:handoutMasterId r:id="rId47"/>
  </p:handoutMasterIdLst>
  <p:sldIdLst>
    <p:sldId id="464" r:id="rId8"/>
    <p:sldId id="466" r:id="rId9"/>
    <p:sldId id="1314" r:id="rId10"/>
    <p:sldId id="445" r:id="rId11"/>
    <p:sldId id="1311" r:id="rId12"/>
    <p:sldId id="465" r:id="rId13"/>
    <p:sldId id="258" r:id="rId14"/>
    <p:sldId id="473" r:id="rId15"/>
    <p:sldId id="1315" r:id="rId16"/>
    <p:sldId id="447" r:id="rId17"/>
    <p:sldId id="448" r:id="rId18"/>
    <p:sldId id="472" r:id="rId19"/>
    <p:sldId id="470" r:id="rId20"/>
    <p:sldId id="449" r:id="rId21"/>
    <p:sldId id="450" r:id="rId22"/>
    <p:sldId id="1317" r:id="rId23"/>
    <p:sldId id="451" r:id="rId24"/>
    <p:sldId id="452" r:id="rId25"/>
    <p:sldId id="453" r:id="rId26"/>
    <p:sldId id="454" r:id="rId27"/>
    <p:sldId id="1316" r:id="rId28"/>
    <p:sldId id="456" r:id="rId29"/>
    <p:sldId id="457" r:id="rId30"/>
    <p:sldId id="462" r:id="rId31"/>
    <p:sldId id="458" r:id="rId32"/>
    <p:sldId id="463" r:id="rId33"/>
    <p:sldId id="1323" r:id="rId34"/>
    <p:sldId id="475" r:id="rId35"/>
    <p:sldId id="1318" r:id="rId36"/>
    <p:sldId id="1292" r:id="rId37"/>
    <p:sldId id="1319" r:id="rId38"/>
    <p:sldId id="1295" r:id="rId39"/>
    <p:sldId id="1320" r:id="rId40"/>
    <p:sldId id="1321" r:id="rId41"/>
    <p:sldId id="1309" r:id="rId42"/>
    <p:sldId id="1310" r:id="rId43"/>
    <p:sldId id="1312" r:id="rId44"/>
    <p:sldId id="1322" r:id="rId45"/>
  </p:sldIdLst>
  <p:sldSz cx="12192000" cy="6858000"/>
  <p:notesSz cx="6858000" cy="9144000"/>
  <p:embeddedFontLst>
    <p:embeddedFont>
      <p:font typeface="Times" panose="02020603050405020304" pitchFamily="18"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p:restoredTop sz="87050" autoAdjust="0"/>
  </p:normalViewPr>
  <p:slideViewPr>
    <p:cSldViewPr snapToObjects="1">
      <p:cViewPr>
        <p:scale>
          <a:sx n="90" d="100"/>
          <a:sy n="90" d="100"/>
        </p:scale>
        <p:origin x="1368" y="222"/>
      </p:cViewPr>
      <p:guideLst>
        <p:guide pos="619"/>
        <p:guide pos="7469"/>
        <p:guide orient="horz" pos="754"/>
        <p:guide pos="651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Objects="1">
      <p:cViewPr varScale="1">
        <p:scale>
          <a:sx n="109" d="100"/>
          <a:sy n="109" d="100"/>
        </p:scale>
        <p:origin x="41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1.fntdata"/><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5.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7C562-E30B-4044-B085-5C4005C5755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fi"/>
        </a:p>
      </dgm:t>
    </dgm:pt>
    <dgm:pt modelId="{1B641D02-6E5C-493B-B4DB-DE61F53B59C0}">
      <dgm:prSet phldrT="[Teksti]" custT="1"/>
      <dgm:spPr/>
      <dgm:t>
        <a:bodyPr/>
        <a:lstStyle/>
        <a:p>
          <a:pPr algn="ctr" rtl="0"/>
          <a:r>
            <a:rPr lang="sv-fi" sz="2900" b="0" i="0" u="none" baseline="0"/>
            <a:t>Möten med låg tröskel  </a:t>
          </a:r>
        </a:p>
        <a:p>
          <a:pPr algn="ctr" rtl="0"/>
          <a:r>
            <a:rPr lang="sv-fi" sz="2900" b="0" i="0" u="none" baseline="0"/>
            <a:t>– </a:t>
          </a:r>
          <a:r>
            <a:rPr lang="sv-fi" sz="2400" b="0" i="0" u="none" baseline="0"/>
            <a:t>bl.a</a:t>
          </a:r>
          <a:r>
            <a:rPr lang="sv-fi" sz="1800" b="0" i="0" u="none" baseline="0"/>
            <a:t>. </a:t>
          </a:r>
          <a:r>
            <a:rPr lang="sv-fi" sz="2400" b="0" i="0" u="none" baseline="0"/>
            <a:t>vänner</a:t>
          </a:r>
          <a:endParaRPr lang="sv-fi" sz="2900" dirty="0"/>
        </a:p>
      </dgm:t>
    </dgm:pt>
    <dgm:pt modelId="{C9256754-C9F7-42BE-99BB-8DE7896AF2A5}" type="parTrans" cxnId="{4E8ED31A-AE44-4328-BB97-50826A2100F3}">
      <dgm:prSet/>
      <dgm:spPr/>
      <dgm:t>
        <a:bodyPr/>
        <a:lstStyle/>
        <a:p>
          <a:endParaRPr lang="sv-fi"/>
        </a:p>
      </dgm:t>
    </dgm:pt>
    <dgm:pt modelId="{69934DEC-29B7-4464-BB6D-72AB4880C556}" type="sibTrans" cxnId="{4E8ED31A-AE44-4328-BB97-50826A2100F3}">
      <dgm:prSet/>
      <dgm:spPr/>
      <dgm:t>
        <a:bodyPr/>
        <a:lstStyle/>
        <a:p>
          <a:endParaRPr lang="sv-fi"/>
        </a:p>
      </dgm:t>
    </dgm:pt>
    <dgm:pt modelId="{7F5BA18D-AC1C-452A-AE7F-478543FA1E35}">
      <dgm:prSet phldrT="[Teksti]" custT="1"/>
      <dgm:spPr/>
      <dgm:t>
        <a:bodyPr/>
        <a:lstStyle/>
        <a:p>
          <a:pPr algn="ctr" rtl="0"/>
          <a:r>
            <a:rPr lang="sv-fi" sz="3100" b="0" i="0" u="none" baseline="0"/>
            <a:t>Psykiskt stöd</a:t>
          </a:r>
        </a:p>
        <a:p>
          <a:pPr algn="ctr" rtl="0"/>
          <a:r>
            <a:rPr lang="sv-fi" sz="2400" b="0" i="0" u="none" baseline="0"/>
            <a:t>– frivilliga inom psykiskt stöd</a:t>
          </a:r>
        </a:p>
        <a:p>
          <a:pPr algn="ctr" rtl="0"/>
          <a:r>
            <a:rPr lang="sv-fi" sz="2400" b="0" i="0" u="none" baseline="0"/>
            <a:t>– nätfrivilliga (Sekasin-chatten, Auttava-chatten)</a:t>
          </a:r>
        </a:p>
        <a:p>
          <a:pPr algn="ctr" rtl="0"/>
          <a:r>
            <a:rPr lang="sv-fi" sz="2400" b="0" i="0" u="none" baseline="0"/>
            <a:t>– Hjälptelefonen</a:t>
          </a:r>
          <a:endParaRPr lang="sv-fi" sz="3100"/>
        </a:p>
      </dgm:t>
    </dgm:pt>
    <dgm:pt modelId="{460C11F2-9CD7-49CA-9AAF-2140AB5B7A00}" type="parTrans" cxnId="{273572CE-28FC-4AEE-B2F4-87AC26C47405}">
      <dgm:prSet/>
      <dgm:spPr/>
      <dgm:t>
        <a:bodyPr/>
        <a:lstStyle/>
        <a:p>
          <a:endParaRPr lang="sv-fi"/>
        </a:p>
      </dgm:t>
    </dgm:pt>
    <dgm:pt modelId="{3229CDB7-4DCA-48E3-9B02-555ADBBCCB46}" type="sibTrans" cxnId="{273572CE-28FC-4AEE-B2F4-87AC26C47405}">
      <dgm:prSet/>
      <dgm:spPr/>
      <dgm:t>
        <a:bodyPr/>
        <a:lstStyle/>
        <a:p>
          <a:endParaRPr lang="sv-fi"/>
        </a:p>
      </dgm:t>
    </dgm:pt>
    <dgm:pt modelId="{D2852130-0DA5-4434-B47D-CB96BF2E2169}">
      <dgm:prSet phldrT="[Teksti]" custT="1"/>
      <dgm:spPr/>
      <dgm:t>
        <a:bodyPr/>
        <a:lstStyle/>
        <a:p>
          <a:pPr algn="ctr" rtl="0"/>
          <a:r>
            <a:rPr lang="sv-fi" sz="2900" b="0" i="0" u="none" baseline="0"/>
            <a:t>Starkt stöd av yrkesutbildade </a:t>
          </a:r>
        </a:p>
        <a:p>
          <a:pPr algn="ctr" rtl="0"/>
          <a:r>
            <a:rPr lang="sv-fi" sz="2900" b="0" i="0" u="none" baseline="0"/>
            <a:t>– </a:t>
          </a:r>
          <a:r>
            <a:rPr lang="sv-fi" sz="2400" b="0" i="0" u="none" baseline="0"/>
            <a:t>Psykologernas beredskapsgrupp</a:t>
          </a:r>
        </a:p>
        <a:p>
          <a:pPr algn="ctr" rtl="0"/>
          <a:r>
            <a:rPr lang="sv-fi" sz="2400" b="0" i="0" u="none" baseline="0"/>
            <a:t>– De Ungas skyddshus</a:t>
          </a:r>
          <a:endParaRPr lang="sv-fi" sz="2900"/>
        </a:p>
      </dgm:t>
    </dgm:pt>
    <dgm:pt modelId="{85B47403-8979-44DC-83C4-F6D5FA7FD825}" type="parTrans" cxnId="{4F22C329-52F9-4F87-A15D-6CF00F40485C}">
      <dgm:prSet/>
      <dgm:spPr/>
      <dgm:t>
        <a:bodyPr/>
        <a:lstStyle/>
        <a:p>
          <a:endParaRPr lang="sv-fi"/>
        </a:p>
      </dgm:t>
    </dgm:pt>
    <dgm:pt modelId="{12DCA630-22DE-4424-9FD0-2420445F4FC8}" type="sibTrans" cxnId="{4F22C329-52F9-4F87-A15D-6CF00F40485C}">
      <dgm:prSet/>
      <dgm:spPr/>
      <dgm:t>
        <a:bodyPr/>
        <a:lstStyle/>
        <a:p>
          <a:endParaRPr lang="sv-fi"/>
        </a:p>
      </dgm:t>
    </dgm:pt>
    <dgm:pt modelId="{2951079A-389F-4F87-8B63-6D257017FF9A}" type="pres">
      <dgm:prSet presAssocID="{4EC7C562-E30B-4044-B085-5C4005C57554}" presName="rootnode" presStyleCnt="0">
        <dgm:presLayoutVars>
          <dgm:chMax/>
          <dgm:chPref/>
          <dgm:dir/>
          <dgm:animLvl val="lvl"/>
        </dgm:presLayoutVars>
      </dgm:prSet>
      <dgm:spPr/>
    </dgm:pt>
    <dgm:pt modelId="{79822D2D-859F-4A5A-8548-9DFB074082F7}" type="pres">
      <dgm:prSet presAssocID="{1B641D02-6E5C-493B-B4DB-DE61F53B59C0}" presName="composite" presStyleCnt="0"/>
      <dgm:spPr/>
    </dgm:pt>
    <dgm:pt modelId="{60A53181-8665-4E98-813C-D5B8B7D30441}" type="pres">
      <dgm:prSet presAssocID="{1B641D02-6E5C-493B-B4DB-DE61F53B59C0}" presName="LShape" presStyleLbl="alignNode1" presStyleIdx="0" presStyleCnt="5"/>
      <dgm:spPr/>
    </dgm:pt>
    <dgm:pt modelId="{08A6CAAF-0A64-4632-A404-B265C9E4AAFC}" type="pres">
      <dgm:prSet presAssocID="{1B641D02-6E5C-493B-B4DB-DE61F53B59C0}" presName="ParentText" presStyleLbl="revTx" presStyleIdx="0" presStyleCnt="3">
        <dgm:presLayoutVars>
          <dgm:chMax val="0"/>
          <dgm:chPref val="0"/>
          <dgm:bulletEnabled val="1"/>
        </dgm:presLayoutVars>
      </dgm:prSet>
      <dgm:spPr/>
    </dgm:pt>
    <dgm:pt modelId="{3D6F49F9-D1FC-43B2-9C57-B20FB1D5D4AF}" type="pres">
      <dgm:prSet presAssocID="{1B641D02-6E5C-493B-B4DB-DE61F53B59C0}" presName="Triangle" presStyleLbl="alignNode1" presStyleIdx="1" presStyleCnt="5"/>
      <dgm:spPr/>
    </dgm:pt>
    <dgm:pt modelId="{A014F789-A146-4D7C-8415-D5D489BBA72C}" type="pres">
      <dgm:prSet presAssocID="{69934DEC-29B7-4464-BB6D-72AB4880C556}" presName="sibTrans" presStyleCnt="0"/>
      <dgm:spPr/>
    </dgm:pt>
    <dgm:pt modelId="{AA7E238F-5E82-40E0-A552-0DD670A54519}" type="pres">
      <dgm:prSet presAssocID="{69934DEC-29B7-4464-BB6D-72AB4880C556}" presName="space" presStyleCnt="0"/>
      <dgm:spPr/>
    </dgm:pt>
    <dgm:pt modelId="{E6C8D961-D02B-498C-850E-B4A9A9CC6BDD}" type="pres">
      <dgm:prSet presAssocID="{7F5BA18D-AC1C-452A-AE7F-478543FA1E35}" presName="composite" presStyleCnt="0"/>
      <dgm:spPr/>
    </dgm:pt>
    <dgm:pt modelId="{DDBECB00-D2D7-4917-A707-6484C92B7754}" type="pres">
      <dgm:prSet presAssocID="{7F5BA18D-AC1C-452A-AE7F-478543FA1E35}" presName="LShape" presStyleLbl="alignNode1" presStyleIdx="2" presStyleCnt="5"/>
      <dgm:spPr/>
    </dgm:pt>
    <dgm:pt modelId="{A5EBBDFE-CF9D-43FD-AFC5-445BBD5C51E5}" type="pres">
      <dgm:prSet presAssocID="{7F5BA18D-AC1C-452A-AE7F-478543FA1E35}" presName="ParentText" presStyleLbl="revTx" presStyleIdx="1" presStyleCnt="3">
        <dgm:presLayoutVars>
          <dgm:chMax val="0"/>
          <dgm:chPref val="0"/>
          <dgm:bulletEnabled val="1"/>
        </dgm:presLayoutVars>
      </dgm:prSet>
      <dgm:spPr/>
    </dgm:pt>
    <dgm:pt modelId="{5B2307D6-9B0C-4F52-9D29-71E41B24E673}" type="pres">
      <dgm:prSet presAssocID="{7F5BA18D-AC1C-452A-AE7F-478543FA1E35}" presName="Triangle" presStyleLbl="alignNode1" presStyleIdx="3" presStyleCnt="5"/>
      <dgm:spPr/>
    </dgm:pt>
    <dgm:pt modelId="{7F4E2D6F-C8C3-4A3C-9CB6-14241B3F1B39}" type="pres">
      <dgm:prSet presAssocID="{3229CDB7-4DCA-48E3-9B02-555ADBBCCB46}" presName="sibTrans" presStyleCnt="0"/>
      <dgm:spPr/>
    </dgm:pt>
    <dgm:pt modelId="{E6E5AC8B-D482-4BA6-97A7-9D3768802101}" type="pres">
      <dgm:prSet presAssocID="{3229CDB7-4DCA-48E3-9B02-555ADBBCCB46}" presName="space" presStyleCnt="0"/>
      <dgm:spPr/>
    </dgm:pt>
    <dgm:pt modelId="{289E5A44-4C4F-45B7-A338-343689BEEB98}" type="pres">
      <dgm:prSet presAssocID="{D2852130-0DA5-4434-B47D-CB96BF2E2169}" presName="composite" presStyleCnt="0"/>
      <dgm:spPr/>
    </dgm:pt>
    <dgm:pt modelId="{F25937CA-DE74-4919-934B-75245BE8A761}" type="pres">
      <dgm:prSet presAssocID="{D2852130-0DA5-4434-B47D-CB96BF2E2169}" presName="LShape" presStyleLbl="alignNode1" presStyleIdx="4" presStyleCnt="5"/>
      <dgm:spPr/>
    </dgm:pt>
    <dgm:pt modelId="{6E39EB0F-71AD-488A-9559-4371112EA7D0}" type="pres">
      <dgm:prSet presAssocID="{D2852130-0DA5-4434-B47D-CB96BF2E2169}" presName="ParentText" presStyleLbl="revTx" presStyleIdx="2" presStyleCnt="3">
        <dgm:presLayoutVars>
          <dgm:chMax val="0"/>
          <dgm:chPref val="0"/>
          <dgm:bulletEnabled val="1"/>
        </dgm:presLayoutVars>
      </dgm:prSet>
      <dgm:spPr/>
    </dgm:pt>
  </dgm:ptLst>
  <dgm:cxnLst>
    <dgm:cxn modelId="{4E8ED31A-AE44-4328-BB97-50826A2100F3}" srcId="{4EC7C562-E30B-4044-B085-5C4005C57554}" destId="{1B641D02-6E5C-493B-B4DB-DE61F53B59C0}" srcOrd="0" destOrd="0" parTransId="{C9256754-C9F7-42BE-99BB-8DE7896AF2A5}" sibTransId="{69934DEC-29B7-4464-BB6D-72AB4880C556}"/>
    <dgm:cxn modelId="{4F22C329-52F9-4F87-A15D-6CF00F40485C}" srcId="{4EC7C562-E30B-4044-B085-5C4005C57554}" destId="{D2852130-0DA5-4434-B47D-CB96BF2E2169}" srcOrd="2" destOrd="0" parTransId="{85B47403-8979-44DC-83C4-F6D5FA7FD825}" sibTransId="{12DCA630-22DE-4424-9FD0-2420445F4FC8}"/>
    <dgm:cxn modelId="{D580B036-B361-4ED6-A307-AAE86D7CF540}" type="presOf" srcId="{4EC7C562-E30B-4044-B085-5C4005C57554}" destId="{2951079A-389F-4F87-8B63-6D257017FF9A}" srcOrd="0" destOrd="0" presId="urn:microsoft.com/office/officeart/2009/3/layout/StepUpProcess"/>
    <dgm:cxn modelId="{0DDDA237-1B7C-4306-A3E4-CB8E04F8C7EF}" type="presOf" srcId="{1B641D02-6E5C-493B-B4DB-DE61F53B59C0}" destId="{08A6CAAF-0A64-4632-A404-B265C9E4AAFC}" srcOrd="0" destOrd="0" presId="urn:microsoft.com/office/officeart/2009/3/layout/StepUpProcess"/>
    <dgm:cxn modelId="{40CF1672-A5BC-49A1-B619-F1FCD08B0609}" type="presOf" srcId="{D2852130-0DA5-4434-B47D-CB96BF2E2169}" destId="{6E39EB0F-71AD-488A-9559-4371112EA7D0}" srcOrd="0" destOrd="0" presId="urn:microsoft.com/office/officeart/2009/3/layout/StepUpProcess"/>
    <dgm:cxn modelId="{0AA35FA1-56EE-4206-8B61-111078E8430C}" type="presOf" srcId="{7F5BA18D-AC1C-452A-AE7F-478543FA1E35}" destId="{A5EBBDFE-CF9D-43FD-AFC5-445BBD5C51E5}" srcOrd="0" destOrd="0" presId="urn:microsoft.com/office/officeart/2009/3/layout/StepUpProcess"/>
    <dgm:cxn modelId="{273572CE-28FC-4AEE-B2F4-87AC26C47405}" srcId="{4EC7C562-E30B-4044-B085-5C4005C57554}" destId="{7F5BA18D-AC1C-452A-AE7F-478543FA1E35}" srcOrd="1" destOrd="0" parTransId="{460C11F2-9CD7-49CA-9AAF-2140AB5B7A00}" sibTransId="{3229CDB7-4DCA-48E3-9B02-555ADBBCCB46}"/>
    <dgm:cxn modelId="{E6382492-0E81-4C5C-994B-2FD72DDC4344}" type="presParOf" srcId="{2951079A-389F-4F87-8B63-6D257017FF9A}" destId="{79822D2D-859F-4A5A-8548-9DFB074082F7}" srcOrd="0" destOrd="0" presId="urn:microsoft.com/office/officeart/2009/3/layout/StepUpProcess"/>
    <dgm:cxn modelId="{517DC5BF-D50D-4BCE-9597-16F19E4E1F57}" type="presParOf" srcId="{79822D2D-859F-4A5A-8548-9DFB074082F7}" destId="{60A53181-8665-4E98-813C-D5B8B7D30441}" srcOrd="0" destOrd="0" presId="urn:microsoft.com/office/officeart/2009/3/layout/StepUpProcess"/>
    <dgm:cxn modelId="{E5F270F1-3452-4CCC-AAF5-2250B6AA8508}" type="presParOf" srcId="{79822D2D-859F-4A5A-8548-9DFB074082F7}" destId="{08A6CAAF-0A64-4632-A404-B265C9E4AAFC}" srcOrd="1" destOrd="0" presId="urn:microsoft.com/office/officeart/2009/3/layout/StepUpProcess"/>
    <dgm:cxn modelId="{79731AC0-8767-4188-B9B8-E70A1A37E1C4}" type="presParOf" srcId="{79822D2D-859F-4A5A-8548-9DFB074082F7}" destId="{3D6F49F9-D1FC-43B2-9C57-B20FB1D5D4AF}" srcOrd="2" destOrd="0" presId="urn:microsoft.com/office/officeart/2009/3/layout/StepUpProcess"/>
    <dgm:cxn modelId="{A04D279C-4257-49E6-AAA2-9003DE2A587B}" type="presParOf" srcId="{2951079A-389F-4F87-8B63-6D257017FF9A}" destId="{A014F789-A146-4D7C-8415-D5D489BBA72C}" srcOrd="1" destOrd="0" presId="urn:microsoft.com/office/officeart/2009/3/layout/StepUpProcess"/>
    <dgm:cxn modelId="{90A0F65B-A191-40E3-BC33-342FEF9F7654}" type="presParOf" srcId="{A014F789-A146-4D7C-8415-D5D489BBA72C}" destId="{AA7E238F-5E82-40E0-A552-0DD670A54519}" srcOrd="0" destOrd="0" presId="urn:microsoft.com/office/officeart/2009/3/layout/StepUpProcess"/>
    <dgm:cxn modelId="{E4DA837D-E6D1-48E1-A385-ED949AEB51FC}" type="presParOf" srcId="{2951079A-389F-4F87-8B63-6D257017FF9A}" destId="{E6C8D961-D02B-498C-850E-B4A9A9CC6BDD}" srcOrd="2" destOrd="0" presId="urn:microsoft.com/office/officeart/2009/3/layout/StepUpProcess"/>
    <dgm:cxn modelId="{46FCB6A3-A896-466B-B563-7B0FEA79E7B5}" type="presParOf" srcId="{E6C8D961-D02B-498C-850E-B4A9A9CC6BDD}" destId="{DDBECB00-D2D7-4917-A707-6484C92B7754}" srcOrd="0" destOrd="0" presId="urn:microsoft.com/office/officeart/2009/3/layout/StepUpProcess"/>
    <dgm:cxn modelId="{9BD960B7-6C63-4408-BA95-B12D63BD9432}" type="presParOf" srcId="{E6C8D961-D02B-498C-850E-B4A9A9CC6BDD}" destId="{A5EBBDFE-CF9D-43FD-AFC5-445BBD5C51E5}" srcOrd="1" destOrd="0" presId="urn:microsoft.com/office/officeart/2009/3/layout/StepUpProcess"/>
    <dgm:cxn modelId="{1B3CEEB7-0D94-4273-A8E8-707DB6B4B518}" type="presParOf" srcId="{E6C8D961-D02B-498C-850E-B4A9A9CC6BDD}" destId="{5B2307D6-9B0C-4F52-9D29-71E41B24E673}" srcOrd="2" destOrd="0" presId="urn:microsoft.com/office/officeart/2009/3/layout/StepUpProcess"/>
    <dgm:cxn modelId="{6372EA69-FCC7-4310-9D0B-1C5B5176E2F2}" type="presParOf" srcId="{2951079A-389F-4F87-8B63-6D257017FF9A}" destId="{7F4E2D6F-C8C3-4A3C-9CB6-14241B3F1B39}" srcOrd="3" destOrd="0" presId="urn:microsoft.com/office/officeart/2009/3/layout/StepUpProcess"/>
    <dgm:cxn modelId="{62865B3C-ED24-4391-9E26-540D87D3EA83}" type="presParOf" srcId="{7F4E2D6F-C8C3-4A3C-9CB6-14241B3F1B39}" destId="{E6E5AC8B-D482-4BA6-97A7-9D3768802101}" srcOrd="0" destOrd="0" presId="urn:microsoft.com/office/officeart/2009/3/layout/StepUpProcess"/>
    <dgm:cxn modelId="{047A8B8B-4720-480F-96A7-2BEF47F3656E}" type="presParOf" srcId="{2951079A-389F-4F87-8B63-6D257017FF9A}" destId="{289E5A44-4C4F-45B7-A338-343689BEEB98}" srcOrd="4" destOrd="0" presId="urn:microsoft.com/office/officeart/2009/3/layout/StepUpProcess"/>
    <dgm:cxn modelId="{89F4563E-B326-4BDE-A298-96A7DECC8187}" type="presParOf" srcId="{289E5A44-4C4F-45B7-A338-343689BEEB98}" destId="{F25937CA-DE74-4919-934B-75245BE8A761}" srcOrd="0" destOrd="0" presId="urn:microsoft.com/office/officeart/2009/3/layout/StepUpProcess"/>
    <dgm:cxn modelId="{FE0F908E-0272-490A-AE71-DFDDDCB74C94}" type="presParOf" srcId="{289E5A44-4C4F-45B7-A338-343689BEEB98}" destId="{6E39EB0F-71AD-488A-9559-4371112EA7D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sv-fi"/>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Vänförmedlare/mathjälpens kontaktperson i avdelningens/distriktets larmgrupp i OHTO</a:t>
          </a:r>
        </a:p>
      </dgm:t>
    </dgm:pt>
    <dgm:pt modelId="{971A71FC-03D9-426B-8311-0DE87DDC4BBA}" type="parTrans" cxnId="{0C67E103-F00B-43FE-A9F7-2C4C64599913}">
      <dgm:prSet/>
      <dgm:spPr/>
      <dgm:t>
        <a:bodyPr/>
        <a:lstStyle/>
        <a:p>
          <a:endParaRPr lang="sv-fi"/>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De som har fått larmet deltar i larmgruppens möte.</a:t>
          </a:r>
        </a:p>
      </dgm:t>
    </dgm:pt>
    <dgm:pt modelId="{8DB000CF-01ED-49EF-956E-419AA19745A6}" type="parTrans" cxnId="{17EFA63E-5447-4152-851E-03E90CADC30F}">
      <dgm:prSet/>
      <dgm:spPr/>
      <dgm:t>
        <a:bodyPr/>
        <a:lstStyle/>
        <a:p>
          <a:endParaRPr lang="sv-fi"/>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Larmgruppen bedömer om flera vänner och/eller frivilliga inom mathjälpen behövs</a:t>
          </a:r>
        </a:p>
      </dgm:t>
    </dgm:pt>
    <dgm:pt modelId="{6354D2BE-09DC-4B70-848C-0018A9EC13F1}" type="parTrans" cxnId="{EF5DE661-AE1C-40B8-9012-D6C9BB04FE37}">
      <dgm:prSet/>
      <dgm:spPr/>
      <dgm:t>
        <a:bodyPr/>
        <a:lstStyle/>
        <a:p>
          <a:endParaRPr lang="sv-fi"/>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Vid behov larmar förmedlare eller kontaktpersoner så många frivilliga från sina verksamhetsgrupper som behövs.</a:t>
          </a:r>
        </a:p>
      </dgm:t>
    </dgm:pt>
    <dgm:pt modelId="{565EFD4E-3475-4DFC-9727-ED67FA1D7D55}" type="parTrans" cxnId="{F3468D84-33DF-4838-B315-CB72698CCC63}">
      <dgm:prSet/>
      <dgm:spPr/>
      <dgm:t>
        <a:bodyPr/>
        <a:lstStyle/>
        <a:p>
          <a:endParaRPr lang="sv-fi"/>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sv-fi" sz="1000" dirty="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sv-fi" sz="1200" b="1" i="0" u="none" baseline="0">
              <a:solidFill>
                <a:srgbClr val="000000"/>
              </a:solidFill>
              <a:latin typeface="Verdana"/>
              <a:ea typeface="+mn-ea"/>
              <a:cs typeface="+mn-cs"/>
            </a:rPr>
            <a:t>Frivilliga vänner och frivilliga inom mathjälpen har olika uppgifter</a:t>
          </a:r>
        </a:p>
      </dgm:t>
    </dgm:pt>
    <dgm:pt modelId="{9D4663BC-16F4-42FE-8E62-5EF21F9743E1}" type="parTrans" cxnId="{E1970C55-AB08-4565-A7A1-39E927856067}">
      <dgm:prSet/>
      <dgm:spPr/>
      <dgm:t>
        <a:bodyPr/>
        <a:lstStyle/>
        <a:p>
          <a:endParaRPr lang="sv-fi"/>
        </a:p>
      </dgm:t>
    </dgm:pt>
    <dgm:pt modelId="{7892B76A-1D37-4D99-9518-B35062DF2D9B}" type="sibTrans" cxnId="{E1970C55-AB08-4565-A7A1-39E927856067}">
      <dgm:prSet/>
      <dgm:spPr/>
      <dgm:t>
        <a:bodyPr/>
        <a:lstStyle/>
        <a:p>
          <a:endParaRPr lang="sv-fi"/>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3181-8665-4E98-813C-D5B8B7D30441}">
      <dsp:nvSpPr>
        <dsp:cNvPr id="0" name=""/>
        <dsp:cNvSpPr/>
      </dsp:nvSpPr>
      <dsp:spPr>
        <a:xfrm rot="5400000">
          <a:off x="579101" y="140305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6CAAF-0A64-4632-A404-B265C9E4AAFC}">
      <dsp:nvSpPr>
        <dsp:cNvPr id="0" name=""/>
        <dsp:cNvSpPr/>
      </dsp:nvSpPr>
      <dsp:spPr>
        <a:xfrm>
          <a:off x="288012" y="227003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rtl="0">
            <a:lnSpc>
              <a:spcPct val="90000"/>
            </a:lnSpc>
            <a:spcBef>
              <a:spcPct val="0"/>
            </a:spcBef>
            <a:spcAft>
              <a:spcPct val="35000"/>
            </a:spcAft>
            <a:buNone/>
          </a:pPr>
          <a:r>
            <a:rPr lang="sv-fi" sz="2900" b="0" i="0" u="none" kern="1200" baseline="0"/>
            <a:t>Möten med låg tröskel  </a:t>
          </a:r>
        </a:p>
        <a:p>
          <a:pPr marL="0" lvl="0" indent="0" algn="ctr" defTabSz="1289050" rtl="0">
            <a:lnSpc>
              <a:spcPct val="90000"/>
            </a:lnSpc>
            <a:spcBef>
              <a:spcPct val="0"/>
            </a:spcBef>
            <a:spcAft>
              <a:spcPct val="35000"/>
            </a:spcAft>
            <a:buNone/>
          </a:pPr>
          <a:r>
            <a:rPr lang="sv-fi" sz="2900" b="0" i="0" u="none" kern="1200" baseline="0"/>
            <a:t>– </a:t>
          </a:r>
          <a:r>
            <a:rPr lang="sv-fi" sz="2400" b="0" i="0" u="none" kern="1200" baseline="0"/>
            <a:t>bl.a</a:t>
          </a:r>
          <a:r>
            <a:rPr lang="sv-fi" sz="1800" b="0" i="0" u="none" kern="1200" baseline="0"/>
            <a:t>. </a:t>
          </a:r>
          <a:r>
            <a:rPr lang="sv-fi" sz="2400" b="0" i="0" u="none" kern="1200" baseline="0"/>
            <a:t>vänner</a:t>
          </a:r>
          <a:endParaRPr lang="sv-fi" sz="2900" kern="1200" dirty="0"/>
        </a:p>
      </dsp:txBody>
      <dsp:txXfrm>
        <a:off x="288012" y="2270037"/>
        <a:ext cx="2619661" cy="2296287"/>
      </dsp:txXfrm>
    </dsp:sp>
    <dsp:sp modelId="{3D6F49F9-D1FC-43B2-9C57-B20FB1D5D4AF}">
      <dsp:nvSpPr>
        <dsp:cNvPr id="0" name=""/>
        <dsp:cNvSpPr/>
      </dsp:nvSpPr>
      <dsp:spPr>
        <a:xfrm>
          <a:off x="2413398" y="118943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ECB00-D2D7-4917-A707-6484C92B7754}">
      <dsp:nvSpPr>
        <dsp:cNvPr id="0" name=""/>
        <dsp:cNvSpPr/>
      </dsp:nvSpPr>
      <dsp:spPr>
        <a:xfrm rot="5400000">
          <a:off x="3786078" y="60948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BBDFE-CF9D-43FD-AFC5-445BBD5C51E5}">
      <dsp:nvSpPr>
        <dsp:cNvPr id="0" name=""/>
        <dsp:cNvSpPr/>
      </dsp:nvSpPr>
      <dsp:spPr>
        <a:xfrm>
          <a:off x="3494990" y="147646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rtl="0">
            <a:lnSpc>
              <a:spcPct val="90000"/>
            </a:lnSpc>
            <a:spcBef>
              <a:spcPct val="0"/>
            </a:spcBef>
            <a:spcAft>
              <a:spcPct val="35000"/>
            </a:spcAft>
            <a:buNone/>
          </a:pPr>
          <a:r>
            <a:rPr lang="sv-fi" sz="3100" b="0" i="0" u="none" kern="1200" baseline="0"/>
            <a:t>Psykiskt stöd</a:t>
          </a:r>
        </a:p>
        <a:p>
          <a:pPr marL="0" lvl="0" indent="0" algn="ctr" defTabSz="1377950" rtl="0">
            <a:lnSpc>
              <a:spcPct val="90000"/>
            </a:lnSpc>
            <a:spcBef>
              <a:spcPct val="0"/>
            </a:spcBef>
            <a:spcAft>
              <a:spcPct val="35000"/>
            </a:spcAft>
            <a:buNone/>
          </a:pPr>
          <a:r>
            <a:rPr lang="sv-fi" sz="2400" b="0" i="0" u="none" kern="1200" baseline="0"/>
            <a:t>– frivilliga inom psykiskt stöd</a:t>
          </a:r>
        </a:p>
        <a:p>
          <a:pPr marL="0" lvl="0" indent="0" algn="ctr" defTabSz="1377950" rtl="0">
            <a:lnSpc>
              <a:spcPct val="90000"/>
            </a:lnSpc>
            <a:spcBef>
              <a:spcPct val="0"/>
            </a:spcBef>
            <a:spcAft>
              <a:spcPct val="35000"/>
            </a:spcAft>
            <a:buNone/>
          </a:pPr>
          <a:r>
            <a:rPr lang="sv-fi" sz="2400" b="0" i="0" u="none" kern="1200" baseline="0"/>
            <a:t>– nätfrivilliga (Sekasin-chatten, Auttava-chatten)</a:t>
          </a:r>
        </a:p>
        <a:p>
          <a:pPr marL="0" lvl="0" indent="0" algn="ctr" defTabSz="1377950" rtl="0">
            <a:lnSpc>
              <a:spcPct val="90000"/>
            </a:lnSpc>
            <a:spcBef>
              <a:spcPct val="0"/>
            </a:spcBef>
            <a:spcAft>
              <a:spcPct val="35000"/>
            </a:spcAft>
            <a:buNone/>
          </a:pPr>
          <a:r>
            <a:rPr lang="sv-fi" sz="2400" b="0" i="0" u="none" kern="1200" baseline="0"/>
            <a:t>– Hjälptelefonen</a:t>
          </a:r>
          <a:endParaRPr lang="sv-fi" sz="3100" kern="1200"/>
        </a:p>
      </dsp:txBody>
      <dsp:txXfrm>
        <a:off x="3494990" y="1476467"/>
        <a:ext cx="2619661" cy="2296287"/>
      </dsp:txXfrm>
    </dsp:sp>
    <dsp:sp modelId="{5B2307D6-9B0C-4F52-9D29-71E41B24E673}">
      <dsp:nvSpPr>
        <dsp:cNvPr id="0" name=""/>
        <dsp:cNvSpPr/>
      </dsp:nvSpPr>
      <dsp:spPr>
        <a:xfrm>
          <a:off x="5620376" y="39586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937CA-DE74-4919-934B-75245BE8A761}">
      <dsp:nvSpPr>
        <dsp:cNvPr id="0" name=""/>
        <dsp:cNvSpPr/>
      </dsp:nvSpPr>
      <dsp:spPr>
        <a:xfrm rot="5400000">
          <a:off x="6993056" y="-184082"/>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9EB0F-71AD-488A-9559-4371112EA7D0}">
      <dsp:nvSpPr>
        <dsp:cNvPr id="0" name=""/>
        <dsp:cNvSpPr/>
      </dsp:nvSpPr>
      <dsp:spPr>
        <a:xfrm>
          <a:off x="6701968" y="682898"/>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rtl="0">
            <a:lnSpc>
              <a:spcPct val="90000"/>
            </a:lnSpc>
            <a:spcBef>
              <a:spcPct val="0"/>
            </a:spcBef>
            <a:spcAft>
              <a:spcPct val="35000"/>
            </a:spcAft>
            <a:buNone/>
          </a:pPr>
          <a:r>
            <a:rPr lang="sv-fi" sz="2900" b="0" i="0" u="none" kern="1200" baseline="0"/>
            <a:t>Starkt stöd av yrkesutbildade </a:t>
          </a:r>
        </a:p>
        <a:p>
          <a:pPr marL="0" lvl="0" indent="0" algn="ctr" defTabSz="1289050" rtl="0">
            <a:lnSpc>
              <a:spcPct val="90000"/>
            </a:lnSpc>
            <a:spcBef>
              <a:spcPct val="0"/>
            </a:spcBef>
            <a:spcAft>
              <a:spcPct val="35000"/>
            </a:spcAft>
            <a:buNone/>
          </a:pPr>
          <a:r>
            <a:rPr lang="sv-fi" sz="2900" b="0" i="0" u="none" kern="1200" baseline="0"/>
            <a:t>– </a:t>
          </a:r>
          <a:r>
            <a:rPr lang="sv-fi" sz="2400" b="0" i="0" u="none" kern="1200" baseline="0"/>
            <a:t>Psykologernas beredskapsgrupp</a:t>
          </a:r>
        </a:p>
        <a:p>
          <a:pPr marL="0" lvl="0" indent="0" algn="ctr" defTabSz="1289050" rtl="0">
            <a:lnSpc>
              <a:spcPct val="90000"/>
            </a:lnSpc>
            <a:spcBef>
              <a:spcPct val="0"/>
            </a:spcBef>
            <a:spcAft>
              <a:spcPct val="35000"/>
            </a:spcAft>
            <a:buNone/>
          </a:pPr>
          <a:r>
            <a:rPr lang="sv-fi" sz="2400" b="0" i="0" u="none" kern="1200" baseline="0"/>
            <a:t>– De Ungas skyddshus</a:t>
          </a:r>
          <a:endParaRPr lang="sv-fi" sz="2900" kern="1200"/>
        </a:p>
      </dsp:txBody>
      <dsp:txXfrm>
        <a:off x="6701968" y="682898"/>
        <a:ext cx="2619661" cy="229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10031" y="298091"/>
          <a:ext cx="1554153" cy="3068295"/>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Vänförmedlare/mathjälpens kontaktperson i avdelningens/distriktets larmgrupp i OHTO</a:t>
          </a:r>
        </a:p>
      </dsp:txBody>
      <dsp:txXfrm>
        <a:off x="55551" y="343611"/>
        <a:ext cx="1463113" cy="2977255"/>
      </dsp:txXfrm>
    </dsp:sp>
    <dsp:sp modelId="{F3D28A80-710E-49AA-9F76-AC78DC340B89}">
      <dsp:nvSpPr>
        <dsp:cNvPr id="0" name=""/>
        <dsp:cNvSpPr/>
      </dsp:nvSpPr>
      <dsp:spPr>
        <a:xfrm>
          <a:off x="1719600"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1719600" y="1716610"/>
        <a:ext cx="230636" cy="231257"/>
      </dsp:txXfrm>
    </dsp:sp>
    <dsp:sp modelId="{32E743EA-B0C3-4014-A8D2-0F689C8B82B1}">
      <dsp:nvSpPr>
        <dsp:cNvPr id="0" name=""/>
        <dsp:cNvSpPr/>
      </dsp:nvSpPr>
      <dsp:spPr>
        <a:xfrm>
          <a:off x="2185846" y="300213"/>
          <a:ext cx="1554153" cy="306405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De som har fått larmet deltar i larmgruppens möte.</a:t>
          </a:r>
        </a:p>
      </dsp:txBody>
      <dsp:txXfrm>
        <a:off x="2231366" y="345733"/>
        <a:ext cx="1463113" cy="2973011"/>
      </dsp:txXfrm>
    </dsp:sp>
    <dsp:sp modelId="{8AFE863C-1133-4739-9ED4-AED80EA1C0AD}">
      <dsp:nvSpPr>
        <dsp:cNvPr id="0" name=""/>
        <dsp:cNvSpPr/>
      </dsp:nvSpPr>
      <dsp:spPr>
        <a:xfrm>
          <a:off x="3895414"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3895414" y="1716610"/>
        <a:ext cx="230636" cy="231257"/>
      </dsp:txXfrm>
    </dsp:sp>
    <dsp:sp modelId="{D1888605-E344-4E2A-89D6-8527E469CEDF}">
      <dsp:nvSpPr>
        <dsp:cNvPr id="0" name=""/>
        <dsp:cNvSpPr/>
      </dsp:nvSpPr>
      <dsp:spPr>
        <a:xfrm>
          <a:off x="4361660" y="300203"/>
          <a:ext cx="1554153" cy="306407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Larmgruppen bedömer om flera vänner och/eller frivilliga inom mathjälpen behövs</a:t>
          </a:r>
        </a:p>
      </dsp:txBody>
      <dsp:txXfrm>
        <a:off x="4407180" y="345723"/>
        <a:ext cx="1463113" cy="2973031"/>
      </dsp:txXfrm>
    </dsp:sp>
    <dsp:sp modelId="{712736B7-580B-4285-9441-0EBAAAFDBF85}">
      <dsp:nvSpPr>
        <dsp:cNvPr id="0" name=""/>
        <dsp:cNvSpPr/>
      </dsp:nvSpPr>
      <dsp:spPr>
        <a:xfrm>
          <a:off x="6071228" y="1639524"/>
          <a:ext cx="32948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6071228" y="1716610"/>
        <a:ext cx="230636" cy="231257"/>
      </dsp:txXfrm>
    </dsp:sp>
    <dsp:sp modelId="{F4810A67-9377-4BD9-98C2-A6D2E841173C}">
      <dsp:nvSpPr>
        <dsp:cNvPr id="0" name=""/>
        <dsp:cNvSpPr/>
      </dsp:nvSpPr>
      <dsp:spPr>
        <a:xfrm>
          <a:off x="6537474" y="300213"/>
          <a:ext cx="1554153" cy="306405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Vid behov larmar förmedlare eller kontaktpersoner så många frivilliga från sina verksamhetsgrupper som behövs.</a:t>
          </a:r>
        </a:p>
      </dsp:txBody>
      <dsp:txXfrm>
        <a:off x="6582994" y="345733"/>
        <a:ext cx="1463113" cy="2973011"/>
      </dsp:txXfrm>
    </dsp:sp>
    <dsp:sp modelId="{8A5A3921-FA4B-44ED-9CD4-418D9B1B921F}">
      <dsp:nvSpPr>
        <dsp:cNvPr id="0" name=""/>
        <dsp:cNvSpPr/>
      </dsp:nvSpPr>
      <dsp:spPr>
        <a:xfrm rot="967799">
          <a:off x="8241492" y="1957593"/>
          <a:ext cx="345750" cy="385429"/>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sv-fi" sz="1000" kern="1200" dirty="0">
            <a:solidFill>
              <a:srgbClr val="FFFFFF"/>
            </a:solidFill>
            <a:latin typeface="Verdana"/>
            <a:ea typeface="+mn-ea"/>
            <a:cs typeface="+mn-cs"/>
          </a:endParaRPr>
        </a:p>
      </dsp:txBody>
      <dsp:txXfrm>
        <a:off x="8243534" y="2020271"/>
        <a:ext cx="242025" cy="231257"/>
      </dsp:txXfrm>
    </dsp:sp>
    <dsp:sp modelId="{CB55D0E7-54BD-4502-8A54-C083AB270235}">
      <dsp:nvSpPr>
        <dsp:cNvPr id="0" name=""/>
        <dsp:cNvSpPr/>
      </dsp:nvSpPr>
      <dsp:spPr>
        <a:xfrm>
          <a:off x="8718305" y="1447580"/>
          <a:ext cx="1554153" cy="2030719"/>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sv-fi" sz="1200" b="1" i="0" u="none" kern="1200" baseline="0">
              <a:solidFill>
                <a:srgbClr val="000000"/>
              </a:solidFill>
              <a:latin typeface="Verdana"/>
              <a:ea typeface="+mn-ea"/>
              <a:cs typeface="+mn-cs"/>
            </a:rPr>
            <a:t>Frivilliga vänner och frivilliga inom mathjälpen har olika uppgifter</a:t>
          </a:r>
        </a:p>
      </dsp:txBody>
      <dsp:txXfrm>
        <a:off x="8763825" y="1493100"/>
        <a:ext cx="1463113" cy="193967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28.10.2025</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10/28/2025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Syftet med diabilderna är att: </a:t>
            </a:r>
          </a:p>
          <a:p>
            <a:pPr marL="171450" indent="-171450" algn="l" rtl="0">
              <a:buFontTx/>
              <a:buChar char="-"/>
            </a:pPr>
            <a:r>
              <a:rPr lang="sv-fi" b="0" i="0" u="none" baseline="0"/>
              <a:t>Öka Röda Korsets hjälpberedskap för frivilliga inom vänverksamheten och mathjälpen,</a:t>
            </a:r>
          </a:p>
          <a:p>
            <a:pPr marL="171450" indent="-171450" algn="l" rtl="0">
              <a:buFontTx/>
              <a:buChar char="-"/>
            </a:pPr>
            <a:r>
              <a:rPr lang="sv-fi" b="0" i="0" u="none" baseline="0"/>
              <a:t>öka kunskapen för frivilliga inom vänverksamheten och mathjälpen samt för frivilliga inom beredskapen och andra verksamhetsformer om rollen för frivilliga inom vänverksamheten och mathjälpen som en del av hjälpberedskapen,</a:t>
            </a:r>
          </a:p>
          <a:p>
            <a:pPr marL="171450" indent="-171450" algn="l" rtl="0">
              <a:buFontTx/>
              <a:buChar char="-"/>
            </a:pPr>
            <a:r>
              <a:rPr lang="sv-fi" b="0" i="0" u="none" baseline="0"/>
              <a:t>beskriva de frivilligas specialkompetens inom vänverksamhet och mathjälp ur perspektivet för beredskap, och</a:t>
            </a:r>
          </a:p>
          <a:p>
            <a:pPr marL="171450" indent="-171450" algn="l" rtl="0">
              <a:buFontTx/>
              <a:buChar char="-"/>
            </a:pPr>
            <a:r>
              <a:rPr lang="sv-fi" b="0" i="0" u="none" baseline="0"/>
              <a:t>beskriva konkreta uppgifter som frivilliga inom vänverksamheten och mathjälpen kan utföra i störnings- och olyckssituationer.</a:t>
            </a:r>
          </a:p>
          <a:p>
            <a:pPr marL="628650" lvl="1" indent="-171450" algn="l" rtl="0">
              <a:buFontTx/>
              <a:buChar char="-"/>
            </a:pPr>
            <a:endParaRPr lang="sv-fi" dirty="0"/>
          </a:p>
          <a:p>
            <a:endParaRPr lang="sv-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0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38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Foto: Joonas Brandt/FRK</a:t>
            </a:r>
          </a:p>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16</a:t>
            </a:fld>
            <a:endParaRPr lang="sv-fi"/>
          </a:p>
        </p:txBody>
      </p:sp>
    </p:spTree>
    <p:extLst>
      <p:ext uri="{BB962C8B-B14F-4D97-AF65-F5344CB8AC3E}">
        <p14:creationId xmlns:p14="http://schemas.microsoft.com/office/powerpoint/2010/main" val="54780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17</a:t>
            </a:fld>
            <a:endParaRPr lang="sv-fi"/>
          </a:p>
        </p:txBody>
      </p:sp>
    </p:spTree>
    <p:extLst>
      <p:ext uri="{BB962C8B-B14F-4D97-AF65-F5344CB8AC3E}">
        <p14:creationId xmlns:p14="http://schemas.microsoft.com/office/powerpoint/2010/main" val="194743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Bild: Joonas Brandt/FRK</a:t>
            </a:r>
          </a:p>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21</a:t>
            </a:fld>
            <a:endParaRPr lang="sv-fi"/>
          </a:p>
        </p:txBody>
      </p:sp>
    </p:spTree>
    <p:extLst>
      <p:ext uri="{BB962C8B-B14F-4D97-AF65-F5344CB8AC3E}">
        <p14:creationId xmlns:p14="http://schemas.microsoft.com/office/powerpoint/2010/main" val="19182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Modellen har upprättats enligt den modell som används i avdelningen Kehä-Espoo.</a:t>
            </a:r>
          </a:p>
          <a:p>
            <a:pPr algn="l" rtl="0"/>
            <a:r>
              <a:rPr lang="sv-fi" b="1" i="0" u="none" baseline="0"/>
              <a:t>Målet är att sprida denna modell till alla avdelningar och distrikt. Förberedningen inför beredskapsövningen erbjuder en bra möjlighet att sprida modellen.</a:t>
            </a:r>
          </a:p>
          <a:p>
            <a:pPr algn="l" rtl="0"/>
            <a:r>
              <a:rPr lang="sv-fi" b="0" i="0" u="none" baseline="0"/>
              <a:t>När vänförmedlaren, vänverksamhetens kontaktperson eller mathjälpens kontaktperson är med i avdelningens eller distriktets officiella larmgrupp är frivilliga vänner och frivilliga inom mathjälpen en del av beredskapen på bästa möjliga sätt.</a:t>
            </a:r>
          </a:p>
          <a:p>
            <a:pPr algn="l" rtl="0"/>
            <a:r>
              <a:rPr lang="sv-fi" b="0" i="0" u="none" baseline="0"/>
              <a:t>När något händer får vänverksamhetens och mathjälpens ledare genast ett besked om det via larmsystemet. Efter det får ledarna beskedet om frivilliga från dessa grupper behövs genast, i den andra vågen eller alls.</a:t>
            </a:r>
          </a:p>
          <a:p>
            <a:pPr algn="l" rtl="0"/>
            <a:r>
              <a:rPr lang="sv-fi" b="0" i="0" u="none" baseline="0"/>
              <a:t>Vid behov kan vänverksamhetens och mathjälpens ledare snabbt larma frivilliga från sina grupper till platsen.  Vänförmedlaren kan exempelvis plocka ut frivilligas kontaktuppgifter i vänförmedlingssystemet och kontakta dem.</a:t>
            </a:r>
          </a:p>
          <a:p>
            <a:endParaRPr lang="sv-fi" dirty="0"/>
          </a:p>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25</a:t>
            </a:fld>
            <a:endParaRPr lang="sv-fi"/>
          </a:p>
        </p:txBody>
      </p:sp>
    </p:spTree>
    <p:extLst>
      <p:ext uri="{BB962C8B-B14F-4D97-AF65-F5344CB8AC3E}">
        <p14:creationId xmlns:p14="http://schemas.microsoft.com/office/powerpoint/2010/main" val="428178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3DC0E-603D-C74E-B49B-2C68F55CC137}"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838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Bild: Joonas Brandt/FRK</a:t>
            </a:r>
          </a:p>
          <a:p>
            <a:pPr algn="l" rtl="0"/>
            <a:r>
              <a:rPr lang="sv-fi" b="0" i="0" u="none" baseline="0"/>
              <a:t>Denna uppmuntran är avsedd för alla som är villiga att delta i beredskapsövningar och hjälpsituationer. Alla frivilliga behöver inte följa med om konditionen inte tillåter det eller om beredskapen inte intresserar dem. Frivilligverksamheten i den normala vardagen är lika viktig som vid olyckor samt annan hjälpverksamhet.</a:t>
            </a:r>
          </a:p>
        </p:txBody>
      </p:sp>
      <p:sp>
        <p:nvSpPr>
          <p:cNvPr id="4" name="Dian numeron paikkamerkki 3"/>
          <p:cNvSpPr>
            <a:spLocks noGrp="1"/>
          </p:cNvSpPr>
          <p:nvPr>
            <p:ph type="sldNum" sz="quarter" idx="5"/>
          </p:nvPr>
        </p:nvSpPr>
        <p:spPr/>
        <p:txBody>
          <a:bodyPr/>
          <a:lstStyle/>
          <a:p>
            <a:pPr algn="l" rtl="0"/>
            <a:fld id="{B7D3DC0E-603D-C74E-B49B-2C68F55CC137}" type="slidenum">
              <a:rPr/>
              <a:t>30</a:t>
            </a:fld>
            <a:endParaRPr lang="sv-fi"/>
          </a:p>
        </p:txBody>
      </p:sp>
    </p:spTree>
    <p:extLst>
      <p:ext uri="{BB962C8B-B14F-4D97-AF65-F5344CB8AC3E}">
        <p14:creationId xmlns:p14="http://schemas.microsoft.com/office/powerpoint/2010/main" val="2194616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Bild: </a:t>
            </a:r>
            <a:r>
              <a:rPr lang="sv-fi" b="0" i="0" u="none" baseline="0">
                <a:effectLst/>
              </a:rPr>
              <a:t>Joonas Brandt/FRK Provianteringsgruppen inom Tammerfors avdelning deltar i en beredskapsövning.</a:t>
            </a:r>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33</a:t>
            </a:fld>
            <a:endParaRPr lang="sv-fi"/>
          </a:p>
        </p:txBody>
      </p:sp>
    </p:spTree>
    <p:extLst>
      <p:ext uri="{BB962C8B-B14F-4D97-AF65-F5344CB8AC3E}">
        <p14:creationId xmlns:p14="http://schemas.microsoft.com/office/powerpoint/2010/main" val="278665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a:p>
        </p:txBody>
      </p:sp>
      <p:sp>
        <p:nvSpPr>
          <p:cNvPr id="4" name="Dian numeron paikkamerkki 3"/>
          <p:cNvSpPr>
            <a:spLocks noGrp="1"/>
          </p:cNvSpPr>
          <p:nvPr>
            <p:ph type="sldNum" sz="quarter" idx="5"/>
          </p:nvPr>
        </p:nvSpPr>
        <p:spPr/>
        <p:txBody>
          <a:bodyPr/>
          <a:lstStyle/>
          <a:p>
            <a:pPr algn="l" rtl="0"/>
            <a:fld id="{D9D1C9AF-C8A2-E248-9C2D-AAFE8E0C60B5}" type="slidenum">
              <a:rPr/>
              <a:t>36</a:t>
            </a:fld>
            <a:endParaRPr lang="sv-fi"/>
          </a:p>
        </p:txBody>
      </p:sp>
    </p:spTree>
    <p:extLst>
      <p:ext uri="{BB962C8B-B14F-4D97-AF65-F5344CB8AC3E}">
        <p14:creationId xmlns:p14="http://schemas.microsoft.com/office/powerpoint/2010/main" val="88813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Foto. Joonas Brandt/FRK</a:t>
            </a:r>
          </a:p>
        </p:txBody>
      </p:sp>
      <p:sp>
        <p:nvSpPr>
          <p:cNvPr id="4" name="Dian numeron paikkamerkki 3"/>
          <p:cNvSpPr>
            <a:spLocks noGrp="1"/>
          </p:cNvSpPr>
          <p:nvPr>
            <p:ph type="sldNum" sz="quarter" idx="5"/>
          </p:nvPr>
        </p:nvSpPr>
        <p:spPr/>
        <p:txBody>
          <a:bodyPr/>
          <a:lstStyle/>
          <a:p>
            <a:pPr algn="l" rtl="0"/>
            <a:fld id="{B7D3DC0E-603D-C74E-B49B-2C68F55CC137}" type="slidenum">
              <a:rPr/>
              <a:t>38</a:t>
            </a:fld>
            <a:endParaRPr lang="sv-fi"/>
          </a:p>
        </p:txBody>
      </p:sp>
    </p:spTree>
    <p:extLst>
      <p:ext uri="{BB962C8B-B14F-4D97-AF65-F5344CB8AC3E}">
        <p14:creationId xmlns:p14="http://schemas.microsoft.com/office/powerpoint/2010/main" val="89183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77DB8-EEA0-51A9-D4A6-8617E6AE651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B197544-AF38-B51C-7464-F1960CC31E0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060CF32-FC8A-5D6E-3C46-D2CCE09AE747}"/>
              </a:ext>
            </a:extLst>
          </p:cNvPr>
          <p:cNvSpPr>
            <a:spLocks noGrp="1"/>
          </p:cNvSpPr>
          <p:nvPr>
            <p:ph type="body" idx="1"/>
          </p:nvPr>
        </p:nvSpPr>
        <p:spPr/>
        <p:txBody>
          <a:bodyPr/>
          <a:lstStyle/>
          <a:p>
            <a:pPr algn="l" rtl="0">
              <a:defRPr/>
            </a:pPr>
            <a:r>
              <a:rPr lang="sv-fi" sz="1000" b="1" i="0" u="none" baseline="0">
                <a:latin typeface="+mn-lt"/>
                <a:ea typeface="+mn-lt"/>
                <a:cs typeface="+mn-lt"/>
                <a:sym typeface="+mn-lt"/>
              </a:rPr>
              <a:t>I enlighet med förordningen (827/2017) om Finlands Röda Kors (FRK) är FRK:s syfte (2 §) att:</a:t>
            </a:r>
          </a:p>
          <a:p>
            <a:pPr marL="0" lvl="1" algn="l" rtl="0">
              <a:defRPr/>
            </a:pPr>
            <a:r>
              <a:rPr lang="sv-fi" sz="1000" b="0" i="0" u="none" baseline="0">
                <a:latin typeface="+mn-lt"/>
                <a:ea typeface="+mn-lt"/>
                <a:cs typeface="+mn-lt"/>
                <a:sym typeface="+mn-lt"/>
              </a:rPr>
              <a:t>2 §: </a:t>
            </a:r>
            <a:r>
              <a:rPr lang="sv-fi" sz="1000" b="1" i="0" u="none" baseline="0">
                <a:latin typeface="+mn-lt"/>
                <a:ea typeface="+mn-lt"/>
                <a:cs typeface="+mn-lt"/>
                <a:sym typeface="+mn-lt"/>
              </a:rPr>
              <a:t>ORGANISATIONENS SYFTE: </a:t>
            </a:r>
          </a:p>
          <a:p>
            <a:pPr marL="0" lvl="1" algn="l" rtl="0">
              <a:defRPr/>
            </a:pPr>
            <a:endParaRPr lang="sv-fi" altLang="en-US" sz="1000" b="1" dirty="0">
              <a:latin typeface="+mn-lt"/>
            </a:endParaRPr>
          </a:p>
          <a:p>
            <a:pPr marL="0" lvl="1" algn="l" rtl="0">
              <a:defRPr/>
            </a:pPr>
            <a:r>
              <a:rPr lang="sv-fi" sz="1000" b="1" i="0" u="none" baseline="0">
                <a:latin typeface="+mn-lt"/>
                <a:ea typeface="+mn-lt"/>
                <a:cs typeface="+mn-lt"/>
                <a:sym typeface="+mn-lt"/>
              </a:rPr>
              <a:t>Organisationens syfte är att i enlighet med internationella rödakors- och rödahalvmånerörelsens grundprinciper (Röda Korsets grundprinciper): </a:t>
            </a:r>
            <a:br>
              <a:rPr lang="sv-fi" sz="1000" b="1">
                <a:latin typeface="+mn-lt"/>
              </a:rPr>
            </a:br>
            <a:endParaRPr lang="sv-fi" sz="1000" b="1" dirty="0">
              <a:latin typeface="+mn-lt"/>
            </a:endParaRPr>
          </a:p>
          <a:p>
            <a:pPr marL="228600" lvl="1" indent="-228600" algn="l" rtl="0">
              <a:buFontTx/>
              <a:buAutoNum type="arabicParenR"/>
              <a:defRPr/>
            </a:pPr>
            <a:r>
              <a:rPr lang="sv-fi" sz="1000" b="0" i="0" u="none" baseline="0">
                <a:latin typeface="+mn-lt"/>
                <a:ea typeface="+mn-lt"/>
                <a:cs typeface="+mn-lt"/>
                <a:sym typeface="+mn-lt"/>
              </a:rPr>
              <a:t>under alla förhållanden </a:t>
            </a:r>
            <a:r>
              <a:rPr lang="sv-fi" sz="1000" b="1" i="0" u="none" baseline="0">
                <a:latin typeface="+mn-lt"/>
                <a:ea typeface="+mn-lt"/>
                <a:cs typeface="+mn-lt"/>
                <a:sym typeface="+mn-lt"/>
              </a:rPr>
              <a:t>skydda liv och hälsa</a:t>
            </a:r>
            <a:r>
              <a:rPr lang="sv-fi" sz="1000" b="0" i="0" u="none" baseline="0">
                <a:latin typeface="+mn-lt"/>
                <a:ea typeface="+mn-lt"/>
                <a:cs typeface="+mn-lt"/>
                <a:sym typeface="+mn-lt"/>
              </a:rPr>
              <a:t> samt försvara människovärdet och de mänskliga rättigheterna, </a:t>
            </a:r>
          </a:p>
          <a:p>
            <a:pPr marL="228600" lvl="1" indent="-228600" algn="l" rtl="0">
              <a:buFontTx/>
              <a:buAutoNum type="arabicParenR"/>
              <a:defRPr/>
            </a:pPr>
            <a:r>
              <a:rPr lang="sv-fi" sz="1000" b="0" i="0" u="none" baseline="0">
                <a:latin typeface="+mn-lt"/>
                <a:ea typeface="+mn-lt"/>
                <a:cs typeface="+mn-lt"/>
                <a:sym typeface="+mn-lt"/>
              </a:rPr>
              <a:t>främja samarbete och fred mellan folken; </a:t>
            </a:r>
          </a:p>
          <a:p>
            <a:pPr marL="228600" lvl="1" indent="-228600" algn="l" rtl="0">
              <a:buFontTx/>
              <a:buAutoNum type="arabicParenR"/>
              <a:defRPr/>
            </a:pPr>
            <a:r>
              <a:rPr lang="sv-fi" sz="1000" b="1" i="0" u="none" baseline="0">
                <a:latin typeface="+mn-lt"/>
                <a:ea typeface="+mn-lt"/>
                <a:cs typeface="+mn-lt"/>
                <a:sym typeface="+mn-lt"/>
              </a:rPr>
              <a:t>rädda människoliv i det egna landet och utomlands; </a:t>
            </a:r>
          </a:p>
          <a:p>
            <a:pPr marL="228600" lvl="1" indent="-228600" algn="l" rtl="0">
              <a:buFontTx/>
              <a:buAutoNum type="arabicParenR"/>
              <a:defRPr/>
            </a:pPr>
            <a:r>
              <a:rPr lang="sv-fi" sz="1000" b="1" i="0" u="none" baseline="0">
                <a:latin typeface="+mn-lt"/>
                <a:ea typeface="+mn-lt"/>
                <a:cs typeface="+mn-lt"/>
                <a:sym typeface="+mn-lt"/>
              </a:rPr>
              <a:t>hjälpa de mest utsatta genom att förebygga och lindra mänskligt lidande; </a:t>
            </a:r>
          </a:p>
          <a:p>
            <a:pPr marL="228600" lvl="1" indent="-228600" algn="l" rtl="0">
              <a:buFontTx/>
              <a:buAutoNum type="arabicParenR"/>
              <a:defRPr/>
            </a:pPr>
            <a:r>
              <a:rPr lang="sv-fi" sz="1000" b="0" i="0" u="none" baseline="0">
                <a:latin typeface="+mn-lt"/>
                <a:ea typeface="+mn-lt"/>
                <a:cs typeface="+mn-lt"/>
                <a:sym typeface="+mn-lt"/>
              </a:rPr>
              <a:t>stödja och hjälpa landets myndigheter att göra humanitära insatser såväl i fredstid som under krig och väpnade konflikter; </a:t>
            </a:r>
          </a:p>
          <a:p>
            <a:pPr marL="228600" lvl="1" indent="-228600" algn="l" rtl="0">
              <a:buFontTx/>
              <a:buAutoNum type="arabicParenR"/>
              <a:defRPr/>
            </a:pPr>
            <a:r>
              <a:rPr lang="sv-fi" sz="1000" b="1" i="0" u="none" baseline="0">
                <a:latin typeface="+mn-lt"/>
                <a:ea typeface="+mn-lt"/>
                <a:cs typeface="+mn-lt"/>
                <a:sym typeface="+mn-lt"/>
              </a:rPr>
              <a:t>bland medborgarna skapa en positiv inställning till solidaritet och biståndsarbete; </a:t>
            </a:r>
          </a:p>
          <a:p>
            <a:pPr marL="228600" lvl="1" indent="-228600" algn="l" rtl="0">
              <a:buFontTx/>
              <a:buAutoNum type="arabicParenR"/>
              <a:defRPr/>
            </a:pPr>
            <a:r>
              <a:rPr lang="sv-fi" sz="1000" b="1" i="0" u="none" baseline="0">
                <a:latin typeface="+mn-lt"/>
                <a:ea typeface="+mn-lt"/>
                <a:cs typeface="+mn-lt"/>
                <a:sym typeface="+mn-lt"/>
              </a:rPr>
              <a:t>främja frivilligverksamhet för att hjälpa människor; </a:t>
            </a:r>
          </a:p>
          <a:p>
            <a:pPr marL="228600" lvl="1" indent="-228600" algn="l" rtl="0">
              <a:buFontTx/>
              <a:buAutoNum type="arabicParenR"/>
              <a:defRPr/>
            </a:pPr>
            <a:r>
              <a:rPr lang="sv-fi" sz="1000" b="0" i="0" u="none" baseline="0">
                <a:latin typeface="+mn-lt"/>
                <a:ea typeface="+mn-lt"/>
                <a:cs typeface="+mn-lt"/>
                <a:sym typeface="+mn-lt"/>
              </a:rPr>
              <a:t>främja hjälpberedskapen; samt</a:t>
            </a:r>
          </a:p>
          <a:p>
            <a:pPr marL="228600" lvl="1" indent="-228600" algn="l" rtl="0">
              <a:buFontTx/>
              <a:buAutoNum type="arabicParenR"/>
              <a:defRPr/>
            </a:pPr>
            <a:r>
              <a:rPr lang="sv-fi" sz="1000" b="0" i="0" u="none" baseline="0">
                <a:latin typeface="+mn-lt"/>
                <a:ea typeface="+mn-lt"/>
                <a:cs typeface="+mn-lt"/>
                <a:sym typeface="+mn-lt"/>
              </a:rPr>
              <a:t>öka förståelsen för Röda Korsets arbete och allmänt humanitära strävanden.</a:t>
            </a:r>
            <a:endParaRPr lang="sv-fi" altLang="en-US" sz="1000" b="1" dirty="0">
              <a:latin typeface="+mn-lt"/>
            </a:endParaRPr>
          </a:p>
          <a:p>
            <a:pPr marL="0" lvl="1" algn="l" rtl="0">
              <a:defRPr/>
            </a:pPr>
            <a:endParaRPr lang="sv-fi" altLang="fi-FI" sz="1200" dirty="0"/>
          </a:p>
          <a:p>
            <a:endParaRPr lang="sv-fi" dirty="0"/>
          </a:p>
        </p:txBody>
      </p:sp>
      <p:sp>
        <p:nvSpPr>
          <p:cNvPr id="4" name="Dian numeron paikkamerkki 3">
            <a:extLst>
              <a:ext uri="{FF2B5EF4-FFF2-40B4-BE49-F238E27FC236}">
                <a16:creationId xmlns:a16="http://schemas.microsoft.com/office/drawing/2014/main" id="{3D7E86A1-FF6E-91FB-199B-6BA7000FF79E}"/>
              </a:ext>
            </a:extLst>
          </p:cNvPr>
          <p:cNvSpPr>
            <a:spLocks noGrp="1"/>
          </p:cNvSpPr>
          <p:nvPr>
            <p:ph type="sldNum" sz="quarter" idx="5"/>
          </p:nvPr>
        </p:nvSpPr>
        <p:spPr/>
        <p:txBody>
          <a:bodyPr/>
          <a:lstStyle/>
          <a:p>
            <a:pPr algn="l" rtl="0"/>
            <a:fld id="{B7D3DC0E-603D-C74E-B49B-2C68F55CC137}" type="slidenum">
              <a:rPr/>
              <a:t>2</a:t>
            </a:fld>
            <a:endParaRPr lang="sv-fi"/>
          </a:p>
        </p:txBody>
      </p:sp>
    </p:spTree>
    <p:extLst>
      <p:ext uri="{BB962C8B-B14F-4D97-AF65-F5344CB8AC3E}">
        <p14:creationId xmlns:p14="http://schemas.microsoft.com/office/powerpoint/2010/main" val="414752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1" i="0" u="none" baseline="0"/>
              <a:t>I Röda Korset har man möjlighet att vara en del av en större hjälpkedja och delta när det behövs. Medverkan i beredskapssituationer är frivilligt. Det erbjuds tilläggsutbildning inför uppdragen.</a:t>
            </a:r>
          </a:p>
          <a:p>
            <a:endParaRPr lang="sv-fi" altLang="fi-FI" dirty="0"/>
          </a:p>
          <a:p>
            <a:pPr algn="l" rtl="0"/>
            <a:r>
              <a:rPr lang="sv-fi" b="1" i="0" u="none" baseline="0"/>
              <a:t>FRK:s logistikcentral </a:t>
            </a:r>
            <a:r>
              <a:rPr lang="sv-fi" b="0" i="0" u="none" baseline="0"/>
              <a:t>finns i Tammerfors. Den ansvarar för materialanskaffning, packning och lagring (till exempel klädhjälp, fältsjukhus och liknande). Därtill är </a:t>
            </a:r>
            <a:r>
              <a:rPr lang="sv-fi" b="1" i="0" u="none" baseline="0"/>
              <a:t>delegaterna inom FRK:s internationella bistånd</a:t>
            </a:r>
            <a:r>
              <a:rPr lang="sv-fi" b="0" i="0" u="none" baseline="0"/>
              <a:t> (kallas även </a:t>
            </a:r>
            <a:r>
              <a:rPr lang="sv-fi" b="1" i="0" u="none" baseline="0"/>
              <a:t>enheter för katastrofberedskap </a:t>
            </a:r>
            <a:r>
              <a:rPr lang="sv-fi" b="0" i="0" u="none" baseline="0"/>
              <a:t>med cirka 900 aktiva och utbildade) </a:t>
            </a:r>
            <a:r>
              <a:rPr lang="sv-fi" b="1" i="0" u="none" baseline="0"/>
              <a:t>vid behov tillgängliga även i situationer i hemlandet (t. ex. på hösten 2015 var delegaterna med i att grunda förläggningar).</a:t>
            </a:r>
            <a:r>
              <a:rPr lang="sv-fi" b="0" i="0" u="none" baseline="0"/>
              <a:t> </a:t>
            </a:r>
            <a:r>
              <a:rPr lang="sv-fi" b="1" i="0" u="none" baseline="0"/>
              <a:t>Det finns cirka 70 Hälsopunkter. </a:t>
            </a:r>
            <a:r>
              <a:rPr lang="sv-fi" b="0" i="0" u="none" baseline="0"/>
              <a:t>På Hälsopunkterna får besökaren rådgivning i hälsofrågor, mäta blodtrycket och psykologiskt stöd. De frivilliga kan vid behov vara ett stöd till exempel vid identifiering av utsatta grupper och vid hälsohot, t. ex. corona. </a:t>
            </a:r>
          </a:p>
          <a:p>
            <a:endParaRPr lang="sv-fi" altLang="en-US" dirty="0"/>
          </a:p>
          <a:p>
            <a:pPr algn="l" rtl="0"/>
            <a:r>
              <a:rPr lang="sv-fi" b="1" i="0" u="none" baseline="0"/>
              <a:t>På lokal nivå kan FRK ha en viktig roll i att sammankalla olika aktörer och stödja gemenskaperna vid och/eller efter olyckor.</a:t>
            </a:r>
          </a:p>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3</a:t>
            </a:fld>
            <a:endParaRPr lang="sv-fi"/>
          </a:p>
        </p:txBody>
      </p:sp>
    </p:spTree>
    <p:extLst>
      <p:ext uri="{BB962C8B-B14F-4D97-AF65-F5344CB8AC3E}">
        <p14:creationId xmlns:p14="http://schemas.microsoft.com/office/powerpoint/2010/main" val="244441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5</a:t>
            </a:fld>
            <a:endParaRPr lang="sv-fi"/>
          </a:p>
        </p:txBody>
      </p:sp>
    </p:spTree>
    <p:extLst>
      <p:ext uri="{BB962C8B-B14F-4D97-AF65-F5344CB8AC3E}">
        <p14:creationId xmlns:p14="http://schemas.microsoft.com/office/powerpoint/2010/main" val="4613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a:p>
        </p:txBody>
      </p:sp>
      <p:sp>
        <p:nvSpPr>
          <p:cNvPr id="4" name="Dian numeron paikkamerkki 3"/>
          <p:cNvSpPr>
            <a:spLocks noGrp="1"/>
          </p:cNvSpPr>
          <p:nvPr>
            <p:ph type="sldNum" sz="quarter" idx="5"/>
          </p:nvPr>
        </p:nvSpPr>
        <p:spPr/>
        <p:txBody>
          <a:bodyPr/>
          <a:lstStyle/>
          <a:p>
            <a:pPr algn="l" rtl="0"/>
            <a:fld id="{B7D3DC0E-603D-C74E-B49B-2C68F55CC137}" type="slidenum">
              <a:rPr/>
              <a:t>6</a:t>
            </a:fld>
            <a:endParaRPr lang="sv-fi"/>
          </a:p>
        </p:txBody>
      </p:sp>
    </p:spTree>
    <p:extLst>
      <p:ext uri="{BB962C8B-B14F-4D97-AF65-F5344CB8AC3E}">
        <p14:creationId xmlns:p14="http://schemas.microsoft.com/office/powerpoint/2010/main" val="352116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Finns det verksamhet för närståendevårdare inom ert område? Eller öppna mötesplatser för äldre? Finns det många enpersonshushåll på besvärliga avstånd på er ort?</a:t>
            </a:r>
          </a:p>
          <a:p>
            <a:endParaRPr lang="sv-fi" dirty="0"/>
          </a:p>
          <a:p>
            <a:endParaRPr lang="sv-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11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effectLst/>
              </a:rPr>
              <a:t>Foto: Teemu Ullgren FRK</a:t>
            </a:r>
            <a:endParaRPr lang="sv-fi" dirty="0"/>
          </a:p>
        </p:txBody>
      </p:sp>
      <p:sp>
        <p:nvSpPr>
          <p:cNvPr id="4" name="Dian numeron paikkamerkki 3"/>
          <p:cNvSpPr>
            <a:spLocks noGrp="1"/>
          </p:cNvSpPr>
          <p:nvPr>
            <p:ph type="sldNum" sz="quarter" idx="5"/>
          </p:nvPr>
        </p:nvSpPr>
        <p:spPr/>
        <p:txBody>
          <a:bodyPr/>
          <a:lstStyle/>
          <a:p>
            <a:pPr algn="l" rtl="0"/>
            <a:fld id="{B7D3DC0E-603D-C74E-B49B-2C68F55CC137}" type="slidenum">
              <a:rPr/>
              <a:t>9</a:t>
            </a:fld>
            <a:endParaRPr lang="sv-fi"/>
          </a:p>
        </p:txBody>
      </p:sp>
    </p:spTree>
    <p:extLst>
      <p:ext uri="{BB962C8B-B14F-4D97-AF65-F5344CB8AC3E}">
        <p14:creationId xmlns:p14="http://schemas.microsoft.com/office/powerpoint/2010/main" val="322343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När mottagningscentraler grundas kan de frivilliga till exempel montera sängar, hjälpa till med matutdelning och kaffekokande samt sortera donerade kläder och varor. Vänner behövs även som diskussionshjälp och någon att tala med. Dessutom kan till exempel hemvården under heta somrar be om hjälp i drickförsörjning för äldre. </a:t>
            </a:r>
            <a:endParaRPr lang="sv-fi" altLang="fi-FI" dirty="0"/>
          </a:p>
          <a:p>
            <a:pPr algn="l" rtl="0"/>
            <a:r>
              <a:rPr lang="sv-fi" b="1" i="0" u="none" baseline="0"/>
              <a:t>Exempel på mathjälp</a:t>
            </a:r>
          </a:p>
          <a:p>
            <a:endParaRPr lang="sv-fi" altLang="en-US" b="1" dirty="0"/>
          </a:p>
          <a:p>
            <a:pPr algn="l" rtl="0"/>
            <a:r>
              <a:rPr lang="sv-fi" b="1" i="0" u="none" baseline="0"/>
              <a:t>Ett exempel från Kajanaland den 6 januari 2018: </a:t>
            </a:r>
            <a:r>
              <a:rPr lang="sv-fi" b="0" i="0" u="none" baseline="0"/>
              <a:t>https://www.punainenristi.fi/uutiset/20180106/punainen-risti-auttaa-sahkokatkoista-karsivia-ihmisia-kainuussa </a:t>
            </a:r>
          </a:p>
          <a:p>
            <a:pPr algn="l" rtl="0"/>
            <a:r>
              <a:rPr lang="sv-fi" b="1" i="0" u="none" baseline="0"/>
              <a:t>Ett exempel från coronatiden den 5 november 2021: </a:t>
            </a:r>
            <a:r>
              <a:rPr lang="sv-fi" b="0" i="0" u="none" baseline="0"/>
              <a:t>https://www.punainenristi.fi/vapaaehtoiseksi/vapaaehtoiseksi-lahteminen-tuntui-luontevalta/</a:t>
            </a:r>
            <a:endParaRPr lang="sv-fi" altLang="en-US" b="1" dirty="0"/>
          </a:p>
        </p:txBody>
      </p:sp>
      <p:sp>
        <p:nvSpPr>
          <p:cNvPr id="4" name="Dian numeron paikkamerkki 3"/>
          <p:cNvSpPr>
            <a:spLocks noGrp="1"/>
          </p:cNvSpPr>
          <p:nvPr>
            <p:ph type="sldNum" sz="quarter" idx="5"/>
          </p:nvPr>
        </p:nvSpPr>
        <p:spPr/>
        <p:txBody>
          <a:bodyPr/>
          <a:lstStyle/>
          <a:p>
            <a:pPr algn="l" rtl="0"/>
            <a:fld id="{B7D3DC0E-603D-C74E-B49B-2C68F55CC137}" type="slidenum">
              <a:rPr/>
              <a:t>10</a:t>
            </a:fld>
            <a:endParaRPr lang="sv-fi"/>
          </a:p>
        </p:txBody>
      </p:sp>
    </p:spTree>
    <p:extLst>
      <p:ext uri="{BB962C8B-B14F-4D97-AF65-F5344CB8AC3E}">
        <p14:creationId xmlns:p14="http://schemas.microsoft.com/office/powerpoint/2010/main" val="384876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Vänverksamheten och mathjälpen har en roll i alla skeden: när man förbereder sig för en undantagssituation eller en kris, under själva undantagssituationen och i återhämtningsskedet.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a:t>Målet för beredskapen är att påskynda återhämtandet om något händer. När t. ex. frivilliga vänner stöder ensamma människor i vardagen, organiserar gruppverksamhet som stöder gemenskaplighet och välbefinnande eller ökar trygghetskänslan hos t. ex. äldre genom att regelbundet besöka dem, kan människor hantera undantagssituationer bättre tack vare stödet som de fått genom denna verksamhet. Deras resiliens, dvs. krishanteringsförmåga, blir bättre tack vare stödet från frivilliga vänner. </a:t>
            </a:r>
            <a:br>
              <a:rPr lang="sv-fi"/>
            </a:br>
            <a:r>
              <a:rPr lang="sv-fi" b="0" i="0" u="none" baseline="0"/>
              <a:t>Mathjälpens frivilliga bemöter de mest utsatta och</a:t>
            </a:r>
            <a:r>
              <a:rPr lang="sv-fi" sz="1200" b="0" i="0" u="none" baseline="0"/>
              <a:t>stöder dem på många sätt: genom att ge materiell hjälp, dvs. mat, men också samtalshjälp samt information om olika tjänster. De organiserar även delaktighetsökande verksamhet, t. ex. kaféer där man har möjlighet att träffa andra. Detta stöd hjälper dem att klara av vardagen, ökar välbefinnandet och hjälper också i själva undantagssituationen då krishanteringsförmågan har förbättrats med hjälp av stödet.</a:t>
            </a:r>
            <a:endParaRPr lang="sv-fi" sz="1200" dirty="0">
              <a:ea typeface="Verdana" panose="020B0604030504040204" pitchFamily="34" charset="0"/>
            </a:endParaRPr>
          </a:p>
          <a:p>
            <a:pPr algn="l" rtl="0"/>
            <a:br>
              <a:rPr lang="sv-fi"/>
            </a:br>
            <a:r>
              <a:rPr lang="sv-fi" b="0" i="0" u="none" baseline="0"/>
              <a:t>Om något händer är frivilliga vänner och frivilliga inom mathjälpen en viktig frivilligresurs för avdelningen. I många avdelningar är frivilliga vänner den största frivilliggruppen som också har mångsidiga kunskaper. Under coronatiden var frivilliga vänner och frivilliga inom mathjälpen till stor hjälp genom att t. ex. erbjuda samtalshjälp för personer i isolering och på vaccinationsställen samt hemkörning av mat.</a:t>
            </a:r>
            <a:br>
              <a:rPr lang="sv-fi"/>
            </a:br>
            <a:br>
              <a:rPr lang="sv-fi"/>
            </a:br>
            <a:r>
              <a:rPr lang="sv-fi" b="0" i="0" u="none" baseline="0"/>
              <a:t> När undantagssituationen är över har frivilliga en viktig roll som stöd i återhämtningsskedet. </a:t>
            </a:r>
          </a:p>
        </p:txBody>
      </p:sp>
      <p:sp>
        <p:nvSpPr>
          <p:cNvPr id="4" name="Dian numeron paikkamerkki 3"/>
          <p:cNvSpPr>
            <a:spLocks noGrp="1"/>
          </p:cNvSpPr>
          <p:nvPr>
            <p:ph type="sldNum" sz="quarter" idx="5"/>
          </p:nvPr>
        </p:nvSpPr>
        <p:spPr/>
        <p:txBody>
          <a:bodyPr/>
          <a:lstStyle/>
          <a:p>
            <a:pPr algn="l" rtl="0"/>
            <a:fld id="{B7D3DC0E-603D-C74E-B49B-2C68F55CC137}" type="slidenum">
              <a:rPr/>
              <a:t>11</a:t>
            </a:fld>
            <a:endParaRPr lang="sv-fi"/>
          </a:p>
        </p:txBody>
      </p:sp>
    </p:spTree>
    <p:extLst>
      <p:ext uri="{BB962C8B-B14F-4D97-AF65-F5344CB8AC3E}">
        <p14:creationId xmlns:p14="http://schemas.microsoft.com/office/powerpoint/2010/main" val="385245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36556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0880369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7788740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7024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773030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041517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16375059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59587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0723747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9406937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79225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89423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8003045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7430215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42213657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019557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296921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3216901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5707940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1898580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4119255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4261905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31802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0471210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2438894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33273606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17456432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4275337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0210333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4270128309"/>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3456085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9628369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17569328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2563061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364556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3966630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96850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48694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6196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256657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413620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04475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2471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80458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387760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02641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30075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415489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12887695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19882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18291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937346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86865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9556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2015253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1"/>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sv-SE"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sv-SE" noProof="0" dirty="0"/>
          </a:p>
        </p:txBody>
      </p:sp>
      <p:sp>
        <p:nvSpPr>
          <p:cNvPr id="4" name="Rectangle 3">
            <a:extLst>
              <a:ext uri="{FF2B5EF4-FFF2-40B4-BE49-F238E27FC236}">
                <a16:creationId xmlns:a16="http://schemas.microsoft.com/office/drawing/2014/main" id="{CE6F1667-A7BF-1255-487A-EBE0C9754B4E}"/>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5" name="Picture 4" descr="Logo&#10;&#10;Description automatically generated with medium confidence">
            <a:extLst>
              <a:ext uri="{FF2B5EF4-FFF2-40B4-BE49-F238E27FC236}">
                <a16:creationId xmlns:a16="http://schemas.microsoft.com/office/drawing/2014/main" id="{55148069-B47C-9EFF-207D-F97A9D21C0E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387495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sv-SE"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dirty="0"/>
          </a:p>
        </p:txBody>
      </p:sp>
      <p:sp>
        <p:nvSpPr>
          <p:cNvPr id="2" name="Rectangle 1">
            <a:extLst>
              <a:ext uri="{FF2B5EF4-FFF2-40B4-BE49-F238E27FC236}">
                <a16:creationId xmlns:a16="http://schemas.microsoft.com/office/drawing/2014/main" id="{279C9956-9432-CF1A-8479-6AE7AAFB20F3}"/>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3" name="Picture 2" descr="Logo&#10;&#10;Description automatically generated with medium confidence">
            <a:extLst>
              <a:ext uri="{FF2B5EF4-FFF2-40B4-BE49-F238E27FC236}">
                <a16:creationId xmlns:a16="http://schemas.microsoft.com/office/drawing/2014/main" id="{E2A0F774-F659-A8E2-F8EB-290BD9F7C1FD}"/>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2432832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Muokkaa ots. perustyyl. napsautt.</a:t>
            </a:r>
            <a:endParaRPr lang="sv-SE"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277035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a:t>Muokkaa ots. perustyyl. napsautt.</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A9E9CAFA-A92B-BD0B-B437-ADE27861C26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637442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a:t>Muokkaa ots. perustyyl. napsautt.</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17643D4E-8E7A-1E2E-8A3D-6941A4D3D1C8}"/>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561078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a:t>Muokkaa ots. perustyyl. napsautt.</a:t>
            </a:r>
            <a:endParaRPr lang="sv-SE"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0"/>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3" name="Picture 2" descr="Logo&#10;&#10;Description automatically generated with medium confidence">
            <a:extLst>
              <a:ext uri="{FF2B5EF4-FFF2-40B4-BE49-F238E27FC236}">
                <a16:creationId xmlns:a16="http://schemas.microsoft.com/office/drawing/2014/main" id="{B6D60080-4373-6B6E-64EC-DB6FE9E03E0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955612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a:t>Muokkaa ots. perustyyl. napsautt.</a:t>
            </a:r>
            <a:endParaRPr lang="sv-SE"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3" name="Picture 2" descr="Logo&#10;&#10;Description automatically generated with medium confidence">
            <a:extLst>
              <a:ext uri="{FF2B5EF4-FFF2-40B4-BE49-F238E27FC236}">
                <a16:creationId xmlns:a16="http://schemas.microsoft.com/office/drawing/2014/main" id="{3B971010-1433-059D-958F-199538E20DE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11779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i="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84047262-A6F6-B31B-943D-0B5F72686460}"/>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775141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2" name="Picture 1" descr="Logo&#10;&#10;Description automatically generated with medium confidence">
            <a:extLst>
              <a:ext uri="{FF2B5EF4-FFF2-40B4-BE49-F238E27FC236}">
                <a16:creationId xmlns:a16="http://schemas.microsoft.com/office/drawing/2014/main" id="{C6024602-01AD-33EB-FDD5-FE9ECAAA29A1}"/>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9858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fi-FI"/>
              <a:t>Lisää kuva napsauttamalla kuvaketta</a:t>
            </a:r>
          </a:p>
        </p:txBody>
      </p:sp>
      <p:pic>
        <p:nvPicPr>
          <p:cNvPr id="2" name="Picture 1" descr="Logo&#10;&#10;Description automatically generated with medium confidence">
            <a:extLst>
              <a:ext uri="{FF2B5EF4-FFF2-40B4-BE49-F238E27FC236}">
                <a16:creationId xmlns:a16="http://schemas.microsoft.com/office/drawing/2014/main" id="{A0C1A750-5C6E-47F8-E6B1-076985DE81B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989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4235292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2822823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sv-SE"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1639183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2108744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3089139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2198074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dirty="0"/>
          </a:p>
        </p:txBody>
      </p:sp>
    </p:spTree>
    <p:extLst>
      <p:ext uri="{BB962C8B-B14F-4D97-AF65-F5344CB8AC3E}">
        <p14:creationId xmlns:p14="http://schemas.microsoft.com/office/powerpoint/2010/main" val="4262847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2129820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pic>
        <p:nvPicPr>
          <p:cNvPr id="2" name="Picture 1" descr="Logo&#10;&#10;Description automatically generated with medium confidence">
            <a:extLst>
              <a:ext uri="{FF2B5EF4-FFF2-40B4-BE49-F238E27FC236}">
                <a16:creationId xmlns:a16="http://schemas.microsoft.com/office/drawing/2014/main" id="{09B6B1E3-6B53-CC1B-5A7D-9391F2314C98}"/>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924626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3547535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386144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36492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Tree>
    <p:extLst>
      <p:ext uri="{BB962C8B-B14F-4D97-AF65-F5344CB8AC3E}">
        <p14:creationId xmlns:p14="http://schemas.microsoft.com/office/powerpoint/2010/main" val="19467876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endParaRPr lang="fi-FI" dirty="0"/>
          </a:p>
        </p:txBody>
      </p:sp>
    </p:spTree>
    <p:extLst>
      <p:ext uri="{BB962C8B-B14F-4D97-AF65-F5344CB8AC3E}">
        <p14:creationId xmlns:p14="http://schemas.microsoft.com/office/powerpoint/2010/main" val="516250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fi-FI"/>
              <a:t>Lisää kuva napsauttamalla kuvaketta</a:t>
            </a:r>
            <a:endParaRPr lang="fi-FI" dirty="0"/>
          </a:p>
        </p:txBody>
      </p:sp>
      <p:pic>
        <p:nvPicPr>
          <p:cNvPr id="2" name="Picture 1" descr="Logo&#10;&#10;Description automatically generated with medium confidence">
            <a:extLst>
              <a:ext uri="{FF2B5EF4-FFF2-40B4-BE49-F238E27FC236}">
                <a16:creationId xmlns:a16="http://schemas.microsoft.com/office/drawing/2014/main" id="{3201359D-561D-CFA2-7CD4-38F9A80B3197}"/>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979140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fi-FI"/>
              <a:t>Lisää kuva napsauttamalla kuvaketta</a:t>
            </a:r>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fi-FI"/>
              <a:t>Lisää kuva napsauttamalla kuvaketta</a:t>
            </a:r>
            <a:endParaRPr lang="fi-FI" dirty="0"/>
          </a:p>
        </p:txBody>
      </p:sp>
      <p:pic>
        <p:nvPicPr>
          <p:cNvPr id="2" name="Picture 1" descr="Logo&#10;&#10;Description automatically generated with medium confidence">
            <a:extLst>
              <a:ext uri="{FF2B5EF4-FFF2-40B4-BE49-F238E27FC236}">
                <a16:creationId xmlns:a16="http://schemas.microsoft.com/office/drawing/2014/main" id="{25D09F9D-D352-3225-2C32-E21524E2F83E}"/>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3057191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8319474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fi-FI" noProof="0"/>
              <a:t>Lisää kuva napsauttamalla kuvaketta</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742964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a:t>Muokkaa ots. perustyyl. napsautt.</a:t>
            </a:r>
            <a:endParaRPr lang="sv-SE" noProof="0" dirty="0"/>
          </a:p>
        </p:txBody>
      </p:sp>
    </p:spTree>
    <p:extLst>
      <p:ext uri="{BB962C8B-B14F-4D97-AF65-F5344CB8AC3E}">
        <p14:creationId xmlns:p14="http://schemas.microsoft.com/office/powerpoint/2010/main" val="37585733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a:t>Muokkaa ots. perustyyl. napsautt.</a:t>
            </a:r>
            <a:endParaRPr lang="sv-SE" noProof="0" dirty="0"/>
          </a:p>
        </p:txBody>
      </p:sp>
    </p:spTree>
    <p:extLst>
      <p:ext uri="{BB962C8B-B14F-4D97-AF65-F5344CB8AC3E}">
        <p14:creationId xmlns:p14="http://schemas.microsoft.com/office/powerpoint/2010/main" val="48413527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Muokkaa ots. perustyyl. napsautt.</a:t>
            </a:r>
            <a:endParaRPr lang="sv-SE" noProof="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pic>
        <p:nvPicPr>
          <p:cNvPr id="4" name="Picture 3" descr="Logo&#10;&#10;Description automatically generated with medium confidence">
            <a:extLst>
              <a:ext uri="{FF2B5EF4-FFF2-40B4-BE49-F238E27FC236}">
                <a16:creationId xmlns:a16="http://schemas.microsoft.com/office/drawing/2014/main" id="{18F0EFAB-9148-6820-5EC4-ACE8102AD58E}"/>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167953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Muokkaa ots. perustyyl. napsautt.</a:t>
            </a:r>
            <a:endParaRPr lang="sv-SE" noProof="0"/>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a:p>
        </p:txBody>
      </p:sp>
      <p:pic>
        <p:nvPicPr>
          <p:cNvPr id="4" name="Picture 3" descr="Logo&#10;&#10;Description automatically generated with medium confidence">
            <a:extLst>
              <a:ext uri="{FF2B5EF4-FFF2-40B4-BE49-F238E27FC236}">
                <a16:creationId xmlns:a16="http://schemas.microsoft.com/office/drawing/2014/main" id="{D7507E3F-A0E3-E04E-DC04-1B2A62197AC1}"/>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29159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2681315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193105855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fi-FI" noProof="0"/>
              <a:t>Lisää kuva napsauttamalla kuvaketta</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fi-FI" noProof="0"/>
              <a:t>Lisää kuva napsauttamalla kuvaketta</a:t>
            </a: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AB4368A8-950B-612D-D356-EC69B5E37FB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4039153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fi-FI" noProof="0"/>
              <a:t>Lisää kuva napsauttamalla kuvaketta</a:t>
            </a:r>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2" name="Picture 1" descr="Logo&#10;&#10;Description automatically generated with medium confidence">
            <a:extLst>
              <a:ext uri="{FF2B5EF4-FFF2-40B4-BE49-F238E27FC236}">
                <a16:creationId xmlns:a16="http://schemas.microsoft.com/office/drawing/2014/main" id="{B20ADFB5-63EF-A83D-D8A6-6E1E091A6642}"/>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4406587" y="6046008"/>
            <a:ext cx="1478515" cy="634301"/>
          </a:xfrm>
          <a:prstGeom prst="rect">
            <a:avLst/>
          </a:prstGeom>
        </p:spPr>
      </p:pic>
    </p:spTree>
    <p:extLst>
      <p:ext uri="{BB962C8B-B14F-4D97-AF65-F5344CB8AC3E}">
        <p14:creationId xmlns:p14="http://schemas.microsoft.com/office/powerpoint/2010/main" val="1509684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 name="Rectangle 1">
            <a:extLst>
              <a:ext uri="{FF2B5EF4-FFF2-40B4-BE49-F238E27FC236}">
                <a16:creationId xmlns:a16="http://schemas.microsoft.com/office/drawing/2014/main" id="{591BDA36-04F0-100C-7C17-50945CE5D2CF}"/>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3" name="Picture 2" descr="Logo&#10;&#10;Description automatically generated with medium confidence">
            <a:extLst>
              <a:ext uri="{FF2B5EF4-FFF2-40B4-BE49-F238E27FC236}">
                <a16:creationId xmlns:a16="http://schemas.microsoft.com/office/drawing/2014/main" id="{2641CBB6-308D-4F7D-D62A-55ECEE1360C5}"/>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1027078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647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a:p>
            <a:pPr lvl="1"/>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4183892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NSI OMA KUVAVALIN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87759" y="1314065"/>
            <a:ext cx="10180320" cy="2681191"/>
          </a:xfrm>
          <a:prstGeom prst="rect">
            <a:avLst/>
          </a:prstGeom>
        </p:spPr>
        <p:txBody>
          <a:bodyPr anchor="b"/>
          <a:lstStyle>
            <a:lvl1pPr algn="l">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487680" y="4363468"/>
            <a:ext cx="9144000" cy="7284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pic>
        <p:nvPicPr>
          <p:cNvPr id="3" name="Kuva 2" descr="Kuva, joka sisältää kohteen vaate, jalkineet, Ihmisen kasvot, henkilö&#10;&#10;Kuvaus luotu automaattisesti">
            <a:extLst>
              <a:ext uri="{FF2B5EF4-FFF2-40B4-BE49-F238E27FC236}">
                <a16:creationId xmlns:a16="http://schemas.microsoft.com/office/drawing/2014/main" id="{48554789-5628-20F8-88C9-06EA655155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3691" y="2184400"/>
            <a:ext cx="5728310" cy="4538905"/>
          </a:xfrm>
          <a:prstGeom prst="rect">
            <a:avLst/>
          </a:prstGeom>
        </p:spPr>
      </p:pic>
    </p:spTree>
    <p:extLst>
      <p:ext uri="{BB962C8B-B14F-4D97-AF65-F5344CB8AC3E}">
        <p14:creationId xmlns:p14="http://schemas.microsoft.com/office/powerpoint/2010/main" val="33063898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NSI OMA KUVAVALINTA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5063402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NSI OMA KUVAVALINTA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1248327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solidFill>
            <a:srgbClr val="E8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160628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522664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3280685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1661490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102525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610472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130554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20778128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8651822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a:p>
            <a:pPr lvl="2"/>
            <a:r>
              <a:rPr lang="fi-FI" noProof="0"/>
              <a:t>	</a:t>
            </a:r>
          </a:p>
          <a:p>
            <a:pPr lvl="1"/>
            <a:r>
              <a:rPr lang="fi-FI"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Tree>
    <p:extLst>
      <p:ext uri="{BB962C8B-B14F-4D97-AF65-F5344CB8AC3E}">
        <p14:creationId xmlns:p14="http://schemas.microsoft.com/office/powerpoint/2010/main" val="5182603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8468772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43934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14277855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4494038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1011264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1259288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1680486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8409478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666006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1519312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11207494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379964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18821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3297613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6740612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7029951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1160126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28093618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70188893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7010943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4666047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ARMAA TA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7480298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1583046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235991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theme" Target="../theme/theme3.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8" Type="http://schemas.openxmlformats.org/officeDocument/2006/relationships/slideLayout" Target="../slideLayouts/slideLayout72.xml"/><Relationship Id="rId3"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theme" Target="../theme/theme4.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577902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noProof="0"/>
              <a:t>Muokkaa ots. perustyyl. napsautt.</a:t>
            </a:r>
            <a:endParaRPr lang="sv-SE" noProof="0" dirty="0"/>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314925" y="7196416"/>
            <a:ext cx="4252274" cy="276999"/>
          </a:xfrm>
          <a:prstGeom prst="rect">
            <a:avLst/>
          </a:prstGeom>
          <a:noFill/>
        </p:spPr>
        <p:txBody>
          <a:bodyPr wrap="square" rtlCol="0">
            <a:spAutoFit/>
          </a:bodyPr>
          <a:lstStyle/>
          <a:p>
            <a:r>
              <a:rPr lang="sv-SE" sz="1200" b="0" i="0" noProof="0" dirty="0">
                <a:latin typeface="Arial" panose="020B0604020202020204" pitchFamily="34" charset="0"/>
                <a:cs typeface="Arial" panose="020B0604020202020204" pitchFamily="34" charset="0"/>
              </a:rPr>
              <a:t>Rubriken</a:t>
            </a:r>
            <a:r>
              <a:rPr lang="fi-FI" sz="1200" b="0" i="0" noProof="1">
                <a:latin typeface="Arial" panose="020B0604020202020204" pitchFamily="34" charset="0"/>
                <a:cs typeface="Arial" panose="020B0604020202020204" pitchFamily="34" charset="0"/>
              </a:rPr>
              <a:t>｜datum</a:t>
            </a:r>
          </a:p>
        </p:txBody>
      </p:sp>
    </p:spTree>
    <p:extLst>
      <p:ext uri="{BB962C8B-B14F-4D97-AF65-F5344CB8AC3E}">
        <p14:creationId xmlns:p14="http://schemas.microsoft.com/office/powerpoint/2010/main" val="325321152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7138041"/>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41580576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19782519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diagramLayout" Target="../diagrams/layout2.xml"/><Relationship Id="rId9" Type="http://schemas.openxmlformats.org/officeDocument/2006/relationships/image" Target="../media/image16.png"/><Relationship Id="rId1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hyperlink" Target="https://oma.punainenristi.fi/groups/group/2320" TargetMode="External"/><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3" Type="http://schemas.openxmlformats.org/officeDocument/2006/relationships/hyperlink" Target="https://vapepa.fi/ohto/" TargetMode="External"/><Relationship Id="rId2" Type="http://schemas.openxmlformats.org/officeDocument/2006/relationships/notesSlide" Target="../notesSlides/notesSlide18.xml"/><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3" Type="http://schemas.openxmlformats.org/officeDocument/2006/relationships/hyperlink" Target="https://vapaaehtoistieto.punainenristi.fi/globalassets/tieto-ja-taito-etusivu-beta/ruoka-apu/materiaalit/fact-sheet_kenttakeitin_1.pdf" TargetMode="External"/><Relationship Id="rId2" Type="http://schemas.openxmlformats.org/officeDocument/2006/relationships/hyperlink" Target="https://vapaaehtoistieto.punainenristi.fi/globalassets/tieto-ja-taito-etusivu-beta/ruoka-apu/materiaalit/fact-sheet_muonitusryhma.pdf" TargetMode="External"/><Relationship Id="rId1" Type="http://schemas.openxmlformats.org/officeDocument/2006/relationships/slideLayout" Target="../slideLayouts/slideLayout108.xml"/><Relationship Id="rId4" Type="http://schemas.openxmlformats.org/officeDocument/2006/relationships/hyperlink" Target="https://www.youtube.com/watch?v=vUZRKpN49i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rednet.punainenristi.fi/node/6885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p:txBody>
          <a:bodyPr>
            <a:normAutofit fontScale="90000"/>
          </a:bodyPr>
          <a:lstStyle/>
          <a:p>
            <a:pPr algn="l" rtl="0"/>
            <a:r>
              <a:rPr lang="sv-fi" b="1" i="0" u="none" baseline="0"/>
              <a:t>Vänner, mathjälp och stöd på nätet som en del av hjälpberedskapen</a:t>
            </a:r>
            <a:endParaRPr lang="sv-fi" dirty="0"/>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p:txBody>
          <a:bodyPr/>
          <a:lstStyle/>
          <a:p>
            <a:endParaRPr lang="sv-fi" dirty="0"/>
          </a:p>
        </p:txBody>
      </p:sp>
    </p:spTree>
    <p:extLst>
      <p:ext uri="{BB962C8B-B14F-4D97-AF65-F5344CB8AC3E}">
        <p14:creationId xmlns:p14="http://schemas.microsoft.com/office/powerpoint/2010/main" val="575610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9E73-B389-4FE4-8A5F-8A67C4EE8032}"/>
              </a:ext>
            </a:extLst>
          </p:cNvPr>
          <p:cNvSpPr>
            <a:spLocks noGrp="1"/>
          </p:cNvSpPr>
          <p:nvPr>
            <p:ph type="title"/>
          </p:nvPr>
        </p:nvSpPr>
        <p:spPr/>
        <p:txBody>
          <a:bodyPr/>
          <a:lstStyle/>
          <a:p>
            <a:pPr algn="l" rtl="0"/>
            <a:r>
              <a:rPr lang="sv-fi" b="1" i="0" u="none" baseline="0"/>
              <a:t>Frivilliga vänner och frivilliga inom mathjälpen i beredskap</a:t>
            </a:r>
            <a:endParaRPr lang="sv-fi" dirty="0"/>
          </a:p>
        </p:txBody>
      </p:sp>
      <p:sp>
        <p:nvSpPr>
          <p:cNvPr id="3" name="Tekstin paikkamerkki 2">
            <a:extLst>
              <a:ext uri="{FF2B5EF4-FFF2-40B4-BE49-F238E27FC236}">
                <a16:creationId xmlns:a16="http://schemas.microsoft.com/office/drawing/2014/main" id="{D76A9A31-095B-4A72-A6EA-B940D5AB4AC6}"/>
              </a:ext>
            </a:extLst>
          </p:cNvPr>
          <p:cNvSpPr>
            <a:spLocks noGrp="1"/>
          </p:cNvSpPr>
          <p:nvPr>
            <p:ph type="body" sz="quarter" idx="11"/>
          </p:nvPr>
        </p:nvSpPr>
        <p:spPr/>
        <p:txBody>
          <a:bodyPr/>
          <a:lstStyle/>
          <a:p>
            <a:pPr algn="l" rtl="0"/>
            <a:r>
              <a:rPr lang="sv-fi" sz="2000" b="0" i="0" u="none" baseline="0"/>
              <a:t>Eftersom Röda Korset är en beredskapsorganisation, </a:t>
            </a:r>
            <a:r>
              <a:rPr lang="sv-fi" sz="2000" b="1" i="0" u="none" baseline="0"/>
              <a:t>kan man be frivilliga vänner och frivilliga inom mathjälpen att hjälpa till vid olika undantagssituationer</a:t>
            </a:r>
            <a:r>
              <a:rPr lang="sv-fi" sz="2000" b="0" i="0" u="none" baseline="0"/>
              <a:t>. </a:t>
            </a:r>
          </a:p>
          <a:p>
            <a:endParaRPr lang="sv-fi" altLang="en-US" sz="800" dirty="0"/>
          </a:p>
          <a:p>
            <a:pPr algn="l" rtl="0"/>
            <a:r>
              <a:rPr lang="sv-fi" sz="2000" b="0" i="0" u="none" baseline="0"/>
              <a:t>Till exempel vid elavbrott, bränder, hälsohot eller då vattnet har förorenats </a:t>
            </a:r>
            <a:r>
              <a:rPr lang="sv-fi" sz="2000" b="1" i="0" u="none" baseline="0"/>
              <a:t>kan frivilliga kallas in för att dela ut förnödenheter, såsom filtar, kläder, mat och vatten, eller föra fram meddelanden till dem som annars inte kan nås.</a:t>
            </a:r>
            <a:r>
              <a:rPr lang="sv-fi" sz="2000" b="0" i="0" u="none" baseline="0"/>
              <a:t> </a:t>
            </a:r>
          </a:p>
          <a:p>
            <a:pPr algn="l" rtl="0"/>
            <a:r>
              <a:rPr lang="sv-fi" sz="2000" b="0" i="0" u="none" baseline="0"/>
              <a:t>Nätvänner ombeds att delta i hjälpuppgifter på nätet.</a:t>
            </a:r>
          </a:p>
          <a:p>
            <a:pPr algn="l" rtl="0"/>
            <a:r>
              <a:rPr lang="sv-fi" sz="2000" b="1" i="0" u="none" baseline="0"/>
              <a:t>Uppgifterna är främst relaterade till uppgifter inom Hälsovård n och Psykosocialt stöd</a:t>
            </a:r>
            <a:r>
              <a:rPr lang="sv-fi" sz="2000" b="0" i="0" u="none" baseline="0"/>
              <a:t>.</a:t>
            </a:r>
            <a:endParaRPr lang="sv-fi" sz="2000" dirty="0"/>
          </a:p>
        </p:txBody>
      </p:sp>
    </p:spTree>
    <p:extLst>
      <p:ext uri="{BB962C8B-B14F-4D97-AF65-F5344CB8AC3E}">
        <p14:creationId xmlns:p14="http://schemas.microsoft.com/office/powerpoint/2010/main" val="336929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A33D84C-BA0F-42AA-8429-38CB91F13EDC}"/>
              </a:ext>
            </a:extLst>
          </p:cNvPr>
          <p:cNvSpPr>
            <a:spLocks noGrp="1"/>
          </p:cNvSpPr>
          <p:nvPr>
            <p:ph type="title"/>
          </p:nvPr>
        </p:nvSpPr>
        <p:spPr>
          <a:xfrm>
            <a:off x="438730" y="59980"/>
            <a:ext cx="10515600" cy="781050"/>
          </a:xfrm>
        </p:spPr>
        <p:txBody>
          <a:bodyPr>
            <a:normAutofit/>
          </a:bodyPr>
          <a:lstStyle/>
          <a:p>
            <a:pPr algn="l" rtl="0"/>
            <a:r>
              <a:rPr lang="sv-fi" sz="3200" b="1" i="0" u="none" baseline="0"/>
              <a:t>Vänverksamhet, mathjälp och beredskap</a:t>
            </a:r>
            <a:endParaRPr lang="sv-fi" dirty="0">
              <a:solidFill>
                <a:srgbClr val="C00000"/>
              </a:solidFill>
            </a:endParaRPr>
          </a:p>
        </p:txBody>
      </p:sp>
      <p:pic>
        <p:nvPicPr>
          <p:cNvPr id="10" name="Content Placeholder 4">
            <a:extLst>
              <a:ext uri="{FF2B5EF4-FFF2-40B4-BE49-F238E27FC236}">
                <a16:creationId xmlns:a16="http://schemas.microsoft.com/office/drawing/2014/main" id="{A705237F-8AEB-45B8-B64A-89A44EE390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03770" y="846511"/>
            <a:ext cx="8400712" cy="4395075"/>
          </a:xfrm>
          <a:prstGeom prst="rect">
            <a:avLst/>
          </a:prstGeom>
        </p:spPr>
      </p:pic>
      <p:grpSp>
        <p:nvGrpSpPr>
          <p:cNvPr id="15" name="Ryhmä 14">
            <a:extLst>
              <a:ext uri="{FF2B5EF4-FFF2-40B4-BE49-F238E27FC236}">
                <a16:creationId xmlns:a16="http://schemas.microsoft.com/office/drawing/2014/main" id="{16206123-BE39-49BF-834B-BB5A6B90E62F}"/>
              </a:ext>
            </a:extLst>
          </p:cNvPr>
          <p:cNvGrpSpPr/>
          <p:nvPr/>
        </p:nvGrpSpPr>
        <p:grpSpPr>
          <a:xfrm>
            <a:off x="1117821" y="5276187"/>
            <a:ext cx="7703016" cy="1032251"/>
            <a:chOff x="1117821" y="5276187"/>
            <a:chExt cx="7703016" cy="1032251"/>
          </a:xfrm>
        </p:grpSpPr>
        <p:sp>
          <p:nvSpPr>
            <p:cNvPr id="16" name="TextBox 5">
              <a:extLst>
                <a:ext uri="{FF2B5EF4-FFF2-40B4-BE49-F238E27FC236}">
                  <a16:creationId xmlns:a16="http://schemas.microsoft.com/office/drawing/2014/main" id="{D639B5DB-CEE6-41BB-A7D8-6341E6965F7A}"/>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lgn="l" rtl="0">
                <a:buFontTx/>
                <a:buChar char="-"/>
              </a:pPr>
              <a:r>
                <a:rPr lang="sv-fi"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Beredskapsverksamhet</a:t>
              </a:r>
            </a:p>
            <a:p>
              <a:pPr marL="285750" indent="-285750" algn="l" rtl="0">
                <a:buFontTx/>
                <a:buChar char="-"/>
              </a:pPr>
              <a:r>
                <a:rPr lang="sv-fi" sz="12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Vänverksamhet och mathjälp som stärkare av resiliens, dvs. krishanteringsförmåga</a:t>
              </a:r>
            </a:p>
          </p:txBody>
        </p:sp>
        <p:sp>
          <p:nvSpPr>
            <p:cNvPr id="17" name="TextBox 6">
              <a:extLst>
                <a:ext uri="{FF2B5EF4-FFF2-40B4-BE49-F238E27FC236}">
                  <a16:creationId xmlns:a16="http://schemas.microsoft.com/office/drawing/2014/main" id="{B44E8533-51DD-4ADC-AFDE-D381AECF66EF}"/>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lgn="l" rtl="0">
                <a:buFontTx/>
                <a:buChar char="-"/>
              </a:pPr>
              <a:r>
                <a:rPr lang="sv-fi"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Beredskapsuppgifter</a:t>
              </a:r>
            </a:p>
            <a:p>
              <a:pPr marL="285750" indent="-285750" algn="l" rtl="0">
                <a:buFontTx/>
                <a:buChar char="-"/>
              </a:pPr>
              <a:r>
                <a:rPr lang="sv-fi"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Psykosocialt stöd</a:t>
              </a:r>
            </a:p>
            <a:p>
              <a:pPr marL="285750" indent="-285750" algn="l" rtl="0">
                <a:buFontTx/>
                <a:buChar char="-"/>
              </a:pPr>
              <a:r>
                <a:rPr lang="sv-fi" sz="12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Vänverksamhet och mathjälp som stöd och frivilligresurs</a:t>
              </a:r>
            </a:p>
          </p:txBody>
        </p:sp>
        <p:sp>
          <p:nvSpPr>
            <p:cNvPr id="18" name="TextBox 7">
              <a:extLst>
                <a:ext uri="{FF2B5EF4-FFF2-40B4-BE49-F238E27FC236}">
                  <a16:creationId xmlns:a16="http://schemas.microsoft.com/office/drawing/2014/main" id="{61B10506-4C30-434C-865A-862CE4055F2B}"/>
                </a:ext>
              </a:extLst>
            </p:cNvPr>
            <p:cNvSpPr txBox="1"/>
            <p:nvPr/>
          </p:nvSpPr>
          <p:spPr>
            <a:xfrm>
              <a:off x="6506953" y="5290059"/>
              <a:ext cx="2313884" cy="1015663"/>
            </a:xfrm>
            <a:prstGeom prst="rect">
              <a:avLst/>
            </a:prstGeom>
            <a:solidFill>
              <a:srgbClr val="FFCCCC"/>
            </a:solidFill>
          </p:spPr>
          <p:txBody>
            <a:bodyPr wrap="square" rtlCol="0">
              <a:spAutoFit/>
            </a:bodyPr>
            <a:lstStyle/>
            <a:p>
              <a:pPr marL="285750" indent="-285750" algn="l" rtl="0">
                <a:buFontTx/>
                <a:buChar char="-"/>
              </a:pPr>
              <a:r>
                <a:rPr lang="sv-fi" sz="12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Långvarigt stöd i form av vänverksamhet och mathjälp</a:t>
              </a:r>
            </a:p>
            <a:p>
              <a:pPr marL="285750" indent="-285750" algn="l" rtl="0">
                <a:buFontTx/>
                <a:buChar char="-"/>
              </a:pPr>
              <a:endParaRPr lang="sv-fi"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spTree>
    <p:extLst>
      <p:ext uri="{BB962C8B-B14F-4D97-AF65-F5344CB8AC3E}">
        <p14:creationId xmlns:p14="http://schemas.microsoft.com/office/powerpoint/2010/main" val="131957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E9EE1-434F-62E2-AB94-6B194BE28850}"/>
              </a:ext>
            </a:extLst>
          </p:cNvPr>
          <p:cNvSpPr>
            <a:spLocks noGrp="1"/>
          </p:cNvSpPr>
          <p:nvPr>
            <p:ph type="title"/>
          </p:nvPr>
        </p:nvSpPr>
        <p:spPr>
          <a:xfrm>
            <a:off x="838200" y="237447"/>
            <a:ext cx="10515600" cy="781750"/>
          </a:xfrm>
        </p:spPr>
        <p:txBody>
          <a:bodyPr/>
          <a:lstStyle/>
          <a:p>
            <a:pPr algn="l" rtl="0"/>
            <a:r>
              <a:rPr lang="sv-fi" b="1" i="0" u="none" baseline="0"/>
              <a:t>Röda Korsets psykosociala stöd vid olycks- och störningssituationer</a:t>
            </a:r>
          </a:p>
        </p:txBody>
      </p:sp>
      <p:graphicFrame>
        <p:nvGraphicFramePr>
          <p:cNvPr id="4" name="Kaaviokuva 3">
            <a:extLst>
              <a:ext uri="{FF2B5EF4-FFF2-40B4-BE49-F238E27FC236}">
                <a16:creationId xmlns:a16="http://schemas.microsoft.com/office/drawing/2014/main" id="{82050CB0-6E9F-1B2C-1B90-CED90BEDDC11}"/>
              </a:ext>
            </a:extLst>
          </p:cNvPr>
          <p:cNvGraphicFramePr/>
          <p:nvPr/>
        </p:nvGraphicFramePr>
        <p:xfrm>
          <a:off x="838200" y="1177160"/>
          <a:ext cx="9321800" cy="496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23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pPr algn="l" rtl="0"/>
            <a:r>
              <a:rPr lang="sv-fi" b="1" i="0" u="none" baseline="0">
                <a:solidFill>
                  <a:schemeClr val="tx1"/>
                </a:solidFill>
              </a:rPr>
              <a:t>Diskussion – deltagande i operationer</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pPr algn="l" rtl="0"/>
            <a:r>
              <a:rPr lang="sv-fi" b="0" i="0" u="none" baseline="0">
                <a:solidFill>
                  <a:schemeClr val="tx1"/>
                </a:solidFill>
              </a:rPr>
              <a:t> Hur har frivilliga inom vänverksamheten och mathjälpen deltagit i hjälpen vid undantagssituationer? </a:t>
            </a:r>
          </a:p>
          <a:p>
            <a:pPr algn="l" rtl="0"/>
            <a:r>
              <a:rPr lang="sv-fi" b="0" i="0" u="none" baseline="0">
                <a:solidFill>
                  <a:schemeClr val="tx1"/>
                </a:solidFill>
              </a:rPr>
              <a:t> Hur har hjälpbehoven sett ut?</a:t>
            </a:r>
          </a:p>
          <a:p>
            <a:pPr algn="l" rtl="0"/>
            <a:r>
              <a:rPr lang="sv-fi" b="0" i="0" u="none" baseline="0">
                <a:solidFill>
                  <a:schemeClr val="tx1"/>
                </a:solidFill>
              </a:rPr>
              <a:t> Borde någonting göras annorlunda nästa gång?</a:t>
            </a:r>
            <a:endParaRPr lang="sv-fi">
              <a:solidFill>
                <a:schemeClr val="tx1"/>
              </a:solidFill>
            </a:endParaRPr>
          </a:p>
        </p:txBody>
      </p:sp>
    </p:spTree>
    <p:extLst>
      <p:ext uri="{BB962C8B-B14F-4D97-AF65-F5344CB8AC3E}">
        <p14:creationId xmlns:p14="http://schemas.microsoft.com/office/powerpoint/2010/main" val="63939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0D0BD-3EC8-48FB-A8BC-6EEFCB6AB2BB}"/>
              </a:ext>
            </a:extLst>
          </p:cNvPr>
          <p:cNvSpPr>
            <a:spLocks noGrp="1"/>
          </p:cNvSpPr>
          <p:nvPr>
            <p:ph type="title"/>
          </p:nvPr>
        </p:nvSpPr>
        <p:spPr/>
        <p:txBody>
          <a:bodyPr/>
          <a:lstStyle/>
          <a:p>
            <a:pPr algn="l" rtl="0"/>
            <a:r>
              <a:rPr lang="sv-fi" sz="2800" b="1" i="0" u="none" baseline="0"/>
              <a:t>Frivilliga vänners specialkunnande 1/2 </a:t>
            </a:r>
            <a:endParaRPr lang="sv-fi" dirty="0"/>
          </a:p>
        </p:txBody>
      </p:sp>
      <p:sp>
        <p:nvSpPr>
          <p:cNvPr id="3" name="Tekstin paikkamerkki 2">
            <a:extLst>
              <a:ext uri="{FF2B5EF4-FFF2-40B4-BE49-F238E27FC236}">
                <a16:creationId xmlns:a16="http://schemas.microsoft.com/office/drawing/2014/main" id="{9441B5C8-237B-4358-801D-913E8CFBADD1}"/>
              </a:ext>
            </a:extLst>
          </p:cNvPr>
          <p:cNvSpPr>
            <a:spLocks noGrp="1"/>
          </p:cNvSpPr>
          <p:nvPr>
            <p:ph type="body" sz="quarter" idx="11"/>
          </p:nvPr>
        </p:nvSpPr>
        <p:spPr/>
        <p:txBody>
          <a:bodyPr/>
          <a:lstStyle/>
          <a:p>
            <a:pPr lvl="1" algn="l" rtl="0">
              <a:lnSpc>
                <a:spcPct val="107000"/>
              </a:lnSpc>
            </a:pPr>
            <a:r>
              <a:rPr lang="sv-fi" sz="2400" b="0" i="0" u="none" baseline="0"/>
              <a:t>Förmåga att bemöta och stödja människor, en lugn närvaro, samtalshjälp, förmåga att stödja olikhet </a:t>
            </a:r>
          </a:p>
          <a:p>
            <a:pPr lvl="1" algn="l" rtl="0">
              <a:lnSpc>
                <a:spcPct val="107000"/>
              </a:lnSpc>
            </a:pPr>
            <a:r>
              <a:rPr lang="sv-fi" sz="24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En bred förståelse för vardagens smidighet och faktorer som påverkar den </a:t>
            </a:r>
          </a:p>
          <a:p>
            <a:pPr lvl="1" algn="l" rtl="0">
              <a:lnSpc>
                <a:spcPct val="107000"/>
              </a:lnSpc>
            </a:pPr>
            <a:r>
              <a:rPr lang="sv-fi" sz="2400" b="0" i="0" u="none" baseline="0"/>
              <a:t>Förståelse för hinder och nedsättningar som hjälpbehövande eventuellt har, också i hjälpsituationer </a:t>
            </a:r>
          </a:p>
          <a:p>
            <a:pPr lvl="1" algn="l" rtl="0">
              <a:lnSpc>
                <a:spcPct val="107000"/>
              </a:lnSpc>
            </a:pPr>
            <a:r>
              <a:rPr lang="sv-fi" sz="24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Kompetens gällande hjälp över nätet, digitala kanaler och användning av digital teknik</a:t>
            </a:r>
            <a:endParaRPr lang="sv-fi" sz="2400" dirty="0"/>
          </a:p>
          <a:p>
            <a:endParaRPr lang="sv-fi" dirty="0"/>
          </a:p>
        </p:txBody>
      </p:sp>
    </p:spTree>
    <p:extLst>
      <p:ext uri="{BB962C8B-B14F-4D97-AF65-F5344CB8AC3E}">
        <p14:creationId xmlns:p14="http://schemas.microsoft.com/office/powerpoint/2010/main" val="291957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1824A6-A82B-410D-9883-C38DC9A80EEF}"/>
              </a:ext>
            </a:extLst>
          </p:cNvPr>
          <p:cNvSpPr>
            <a:spLocks noGrp="1"/>
          </p:cNvSpPr>
          <p:nvPr>
            <p:ph type="title"/>
          </p:nvPr>
        </p:nvSpPr>
        <p:spPr/>
        <p:txBody>
          <a:bodyPr/>
          <a:lstStyle/>
          <a:p>
            <a:pPr algn="l" rtl="0"/>
            <a:r>
              <a:rPr lang="sv-fi" sz="3200" b="1" i="0" u="none" baseline="0"/>
              <a:t>Frivilliga vänners specialkunnande 2/2 </a:t>
            </a:r>
            <a:endParaRPr lang="sv-fi" dirty="0"/>
          </a:p>
        </p:txBody>
      </p:sp>
      <p:sp>
        <p:nvSpPr>
          <p:cNvPr id="3" name="Tekstin paikkamerkki 2">
            <a:extLst>
              <a:ext uri="{FF2B5EF4-FFF2-40B4-BE49-F238E27FC236}">
                <a16:creationId xmlns:a16="http://schemas.microsoft.com/office/drawing/2014/main" id="{1F9843AE-CD56-4DDF-BF65-BA0E6516D1AE}"/>
              </a:ext>
            </a:extLst>
          </p:cNvPr>
          <p:cNvSpPr>
            <a:spLocks noGrp="1"/>
          </p:cNvSpPr>
          <p:nvPr>
            <p:ph type="body" sz="quarter" idx="11"/>
          </p:nvPr>
        </p:nvSpPr>
        <p:spPr/>
        <p:txBody>
          <a:bodyPr/>
          <a:lstStyle/>
          <a:p>
            <a:pPr lvl="1" algn="l" rtl="0">
              <a:lnSpc>
                <a:spcPct val="107000"/>
              </a:lnSpc>
            </a:pPr>
            <a:r>
              <a:rPr lang="sv-fi" b="0" i="0" u="none" baseline="0"/>
              <a:t>Bemötande av utsatta människor, breda kontakter och en kontaktyta till människor, kunnande att nå utsatta människor och dem som annars kan vara svåra att nå.</a:t>
            </a:r>
          </a:p>
          <a:p>
            <a:pPr lvl="1" algn="l" rtl="0">
              <a:lnSpc>
                <a:spcPct val="107000"/>
              </a:lnSpc>
            </a:pPr>
            <a:r>
              <a:rPr lang="sv-fi"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Kännedom om det egna bostadsområdet: människor, kollektivtrafik osv. </a:t>
            </a:r>
          </a:p>
          <a:p>
            <a:pPr lvl="1" algn="l" rtl="0">
              <a:lnSpc>
                <a:spcPct val="107000"/>
              </a:lnSpc>
            </a:pPr>
            <a:r>
              <a:rPr lang="sv-fi"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Kunskap om nätverk både lokalt och regionalt – breda samarbetsnätverk, t. ex. patient- eller handikapporganisationer, servicehem</a:t>
            </a:r>
          </a:p>
          <a:p>
            <a:pPr lvl="1" algn="l" rtl="0">
              <a:lnSpc>
                <a:spcPct val="107000"/>
              </a:lnSpc>
            </a:pPr>
            <a:r>
              <a:rPr lang="sv-fi"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skapa en helhetsbild av situationen, organisation och samordning av verksamhet </a:t>
            </a:r>
          </a:p>
          <a:p>
            <a:pPr lvl="1" algn="l" rtl="0">
              <a:lnSpc>
                <a:spcPct val="107000"/>
              </a:lnSpc>
            </a:pPr>
            <a:r>
              <a:rPr lang="sv-fi"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anpassa sig till hastiga och akuta situationer och agera i dem</a:t>
            </a:r>
          </a:p>
          <a:p>
            <a:pPr marL="457200" lvl="1" indent="0" algn="l" rtl="0">
              <a:lnSpc>
                <a:spcPct val="107000"/>
              </a:lnSpc>
              <a:buNone/>
            </a:pPr>
            <a:endParaRPr lang="sv-fi" sz="2400" dirty="0"/>
          </a:p>
          <a:p>
            <a:pPr lvl="1" algn="l" rtl="0">
              <a:lnSpc>
                <a:spcPct val="107000"/>
              </a:lnSpc>
            </a:pPr>
            <a:endParaRPr lang="sv-fi" sz="700" dirty="0"/>
          </a:p>
          <a:p>
            <a:pPr marL="0" indent="0" algn="l" rtl="0">
              <a:buNone/>
            </a:pPr>
            <a:endParaRPr lang="sv-fi" dirty="0"/>
          </a:p>
        </p:txBody>
      </p:sp>
    </p:spTree>
    <p:extLst>
      <p:ext uri="{BB962C8B-B14F-4D97-AF65-F5344CB8AC3E}">
        <p14:creationId xmlns:p14="http://schemas.microsoft.com/office/powerpoint/2010/main" val="117766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vaate, piha-, henkilö, rakennus&#10;&#10;Tekoälyn generoima sisältö voi olla virheellistä.">
            <a:extLst>
              <a:ext uri="{FF2B5EF4-FFF2-40B4-BE49-F238E27FC236}">
                <a16:creationId xmlns:a16="http://schemas.microsoft.com/office/drawing/2014/main" id="{540C3B68-229D-AF6C-2E6C-4D4C50B1CB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01844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pPr algn="l" rtl="0"/>
            <a:r>
              <a:rPr lang="sv-fi" sz="2800" b="1" i="0" u="none" baseline="0"/>
              <a:t>Specialkunnande hos frivilliga inom mathjälpen 1/2 </a:t>
            </a:r>
            <a:endParaRPr lang="sv-fi" dirty="0"/>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lvl="1" algn="l" rtl="0">
              <a:lnSpc>
                <a:spcPct val="107000"/>
              </a:lnSpc>
            </a:pPr>
            <a:r>
              <a:rPr lang="sv-fi" sz="2000" b="0" i="0" u="none" baseline="0"/>
              <a:t>Bemötande av utsatta människor, breda kontakter och en kontaktyta till människor, kunnande att nå utsatta människor och dem som annars kan vara svåra att nå.</a:t>
            </a:r>
            <a:endParaRPr lang="sv-fi" sz="2000" dirty="0">
              <a:ea typeface="Verdana" panose="020B0604030504040204" pitchFamily="34" charset="0"/>
            </a:endParaRPr>
          </a:p>
          <a:p>
            <a:pPr lvl="1" algn="l" rtl="0">
              <a:lnSpc>
                <a:spcPct val="107000"/>
              </a:lnSpc>
            </a:pPr>
            <a:r>
              <a:rPr lang="sv-fi" sz="2000" b="0" i="0" u="none" baseline="0">
                <a:solidFill>
                  <a:prstClr val="black"/>
                </a:solidFill>
              </a:rPr>
              <a:t>Matservering: matutdelning samt organisering av lagning, packning och utdelning av mat, kunnande att bedöma matens tillräcklighet</a:t>
            </a:r>
            <a:endParaRPr lang="sv-fi" sz="2000" dirty="0">
              <a:ea typeface="Verdana" panose="020B0604030504040204" pitchFamily="34" charset="0"/>
            </a:endParaRPr>
          </a:p>
          <a:p>
            <a:pPr lvl="1" algn="l" rtl="0">
              <a:lnSpc>
                <a:spcPct val="107000"/>
              </a:lnSpc>
            </a:pP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Starkt kunnande i form av hygienpass osv.</a:t>
            </a:r>
          </a:p>
          <a:p>
            <a:pPr lvl="1" algn="l" rtl="0">
              <a:lnSpc>
                <a:spcPct val="107000"/>
              </a:lnSpc>
            </a:pP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Logistiskt kunnande, kunskap om koordinering av hjälpkedjor och rollutdelningar</a:t>
            </a:r>
          </a:p>
          <a:p>
            <a:pPr lvl="1" algn="l" rtl="0">
              <a:lnSpc>
                <a:spcPct val="107000"/>
              </a:lnSpc>
            </a:pP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skapa en helhetsbild av situationen, organisation och samordning av verksamhet </a:t>
            </a:r>
          </a:p>
          <a:p>
            <a:pPr lvl="1" algn="l" rtl="0">
              <a:lnSpc>
                <a:spcPct val="107000"/>
              </a:lnSpc>
            </a:pP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Förmåga att anpassa sig till hastiga och akuta situationer och agera i dem</a:t>
            </a:r>
          </a:p>
          <a:p>
            <a:pPr algn="l" rtl="0">
              <a:lnSpc>
                <a:spcPct val="107000"/>
              </a:lnSpc>
            </a:pPr>
            <a:endParaRPr lang="sv-fi" sz="2000" dirty="0">
              <a:ea typeface="Verdana" panose="020B0604030504040204" pitchFamily="34" charset="0"/>
            </a:endParaRPr>
          </a:p>
          <a:p>
            <a:pPr lvl="1" algn="l" rtl="0">
              <a:lnSpc>
                <a:spcPct val="107000"/>
              </a:lnSpc>
            </a:pPr>
            <a:endParaRPr lang="sv-fi" sz="1600" dirty="0">
              <a:effectLst/>
              <a:ea typeface="Verdana" panose="020B0604030504040204" pitchFamily="34" charset="0"/>
              <a:cs typeface="Times New Roman" panose="02020603050405020304" pitchFamily="18" charset="0"/>
            </a:endParaRPr>
          </a:p>
          <a:p>
            <a:pPr lvl="1" algn="l" rtl="0">
              <a:lnSpc>
                <a:spcPct val="107000"/>
              </a:lnSpc>
            </a:pPr>
            <a:endParaRPr lang="sv-fi" sz="1600" dirty="0"/>
          </a:p>
          <a:p>
            <a:pPr lvl="1" algn="l" rtl="0">
              <a:lnSpc>
                <a:spcPct val="107000"/>
              </a:lnSpc>
            </a:pPr>
            <a:endParaRPr lang="sv-fi" sz="1600" dirty="0"/>
          </a:p>
          <a:p>
            <a:endParaRPr lang="sv-fi" sz="2000" dirty="0"/>
          </a:p>
        </p:txBody>
      </p:sp>
    </p:spTree>
    <p:extLst>
      <p:ext uri="{BB962C8B-B14F-4D97-AF65-F5344CB8AC3E}">
        <p14:creationId xmlns:p14="http://schemas.microsoft.com/office/powerpoint/2010/main" val="158015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pPr algn="l" rtl="0"/>
            <a:r>
              <a:rPr lang="sv-fi" sz="2800" b="1" i="0" u="none" baseline="0"/>
              <a:t>Specialkunnande hos frivilliga inom mathjälpen 2/2 </a:t>
            </a:r>
            <a:endParaRPr lang="sv-fi" dirty="0"/>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lvl="1" algn="l" rtl="0">
              <a:lnSpc>
                <a:spcPct val="107000"/>
              </a:lnSpc>
            </a:pP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Kännedom om det egna bostadsområdet: människor, kollektivtrafik osv. </a:t>
            </a:r>
          </a:p>
          <a:p>
            <a:pPr lvl="1" algn="l" rtl="0">
              <a:lnSpc>
                <a:spcPct val="107000"/>
              </a:lnSpc>
            </a:pP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Kunskap om nätverk både lokalt och regionalt </a:t>
            </a:r>
          </a:p>
          <a:p>
            <a:pPr lvl="1" algn="l" rtl="0">
              <a:lnSpc>
                <a:spcPct val="107000"/>
              </a:lnSpc>
            </a:pP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En bred förståelse av vardagens smidighet och faktorer som påverkar den </a:t>
            </a:r>
          </a:p>
          <a:p>
            <a:pPr lvl="1" algn="l" rtl="0">
              <a:lnSpc>
                <a:spcPct val="107000"/>
              </a:lnSpc>
            </a:pPr>
            <a:r>
              <a:rPr lang="sv-fi" sz="2000" b="0" i="0" u="none" baseline="0"/>
              <a:t>Förmåga att bemöta och stödja människor, en lugn närvaro, samtalshjälp, förmåga att stödja olikhet </a:t>
            </a:r>
          </a:p>
          <a:p>
            <a:pPr lvl="1" algn="l" rtl="0">
              <a:lnSpc>
                <a:spcPct val="107000"/>
              </a:lnSpc>
            </a:pPr>
            <a:r>
              <a:rPr lang="sv-fi" sz="2000" b="0" i="0" u="none" baseline="0"/>
              <a:t>Förståelse för hinder och nedsättningar som hjälpbehövande eventuellt har, också i hjälpsituationer </a:t>
            </a:r>
          </a:p>
          <a:p>
            <a:pPr marL="0" indent="0" algn="l" rtl="0">
              <a:buNone/>
            </a:pPr>
            <a:endParaRPr lang="sv-fi" dirty="0"/>
          </a:p>
        </p:txBody>
      </p:sp>
    </p:spTree>
    <p:extLst>
      <p:ext uri="{BB962C8B-B14F-4D97-AF65-F5344CB8AC3E}">
        <p14:creationId xmlns:p14="http://schemas.microsoft.com/office/powerpoint/2010/main" val="166042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7DF540-1748-4D27-A554-AB26EFACAED2}"/>
              </a:ext>
            </a:extLst>
          </p:cNvPr>
          <p:cNvSpPr>
            <a:spLocks noGrp="1"/>
          </p:cNvSpPr>
          <p:nvPr>
            <p:ph type="title"/>
          </p:nvPr>
        </p:nvSpPr>
        <p:spPr/>
        <p:txBody>
          <a:bodyPr/>
          <a:lstStyle/>
          <a:p>
            <a:pPr algn="l" rtl="0"/>
            <a:r>
              <a:rPr lang="sv-fi" sz="2800" b="1" i="0" u="none" baseline="0"/>
              <a:t>Konkreta uppgifter som frivilliga vänner kan utföra i undantagssituationer 1/2</a:t>
            </a:r>
            <a:endParaRPr lang="sv-fi" dirty="0"/>
          </a:p>
        </p:txBody>
      </p:sp>
      <p:sp>
        <p:nvSpPr>
          <p:cNvPr id="3" name="Tekstin paikkamerkki 2">
            <a:extLst>
              <a:ext uri="{FF2B5EF4-FFF2-40B4-BE49-F238E27FC236}">
                <a16:creationId xmlns:a16="http://schemas.microsoft.com/office/drawing/2014/main" id="{DE0CE1AD-C946-4FDB-8006-7B0E06292F02}"/>
              </a:ext>
            </a:extLst>
          </p:cNvPr>
          <p:cNvSpPr>
            <a:spLocks noGrp="1"/>
          </p:cNvSpPr>
          <p:nvPr>
            <p:ph type="body" sz="quarter" idx="11"/>
          </p:nvPr>
        </p:nvSpPr>
        <p:spPr/>
        <p:txBody>
          <a:bodyPr/>
          <a:lstStyle/>
          <a:p>
            <a:pPr algn="l" rtl="0"/>
            <a:r>
              <a:rPr lang="sv-fi" sz="2400" b="0" i="0" u="none" baseline="0"/>
              <a:t>Hjälpa med att ta kontakt med närstående</a:t>
            </a:r>
          </a:p>
          <a:p>
            <a:pPr algn="l" rtl="0"/>
            <a:r>
              <a:rPr lang="sv-fi" sz="2400" b="0" i="0" u="none" baseline="0"/>
              <a:t>Ordna en diskussionsplats och erbjuda samtalshjälp</a:t>
            </a:r>
          </a:p>
          <a:p>
            <a:pPr algn="l" rtl="0"/>
            <a:r>
              <a:rPr lang="sv-fi" sz="2400" b="0" i="0" u="none" baseline="0"/>
              <a:t>Ordna en lekplats för barn, beakta unga och deras behov</a:t>
            </a:r>
          </a:p>
          <a:p>
            <a:pPr algn="l" rtl="0"/>
            <a:r>
              <a:rPr lang="sv-fi" sz="2400" b="0" i="0" u="none" baseline="0"/>
              <a:t>Hjälpa människor att hitta rätt information, dela ut information</a:t>
            </a:r>
          </a:p>
          <a:p>
            <a:pPr algn="l" rtl="0"/>
            <a:r>
              <a:rPr lang="sv-fi" sz="2400" b="0" i="0" u="none" baseline="0"/>
              <a:t>Skapa en lugn närvaro i undantagssituationen, lugn diskussion, personlig kontakt</a:t>
            </a:r>
          </a:p>
          <a:p>
            <a:pPr algn="l" rtl="0"/>
            <a:r>
              <a:rPr lang="sv-fi" b="0" i="0" u="none" baseline="0"/>
              <a:t>Unyttja breda n</a:t>
            </a:r>
            <a:r>
              <a:rPr lang="sv-fi" sz="2400" b="0" i="0" u="none" baseline="0"/>
              <a:t>ätverk och samarbetspartner, t. ex. </a:t>
            </a:r>
            <a:r>
              <a:rPr lang="sv-fi" b="0" i="0" u="none" baseline="0"/>
              <a:t>för att bemöta och hjälpa minnessjuka och funktionshindrade</a:t>
            </a:r>
            <a:endParaRPr lang="sv-fi" sz="2400" dirty="0"/>
          </a:p>
          <a:p>
            <a:pPr marL="0" indent="0" algn="l" rtl="0">
              <a:buNone/>
            </a:pPr>
            <a:endParaRPr lang="sv-fi" dirty="0"/>
          </a:p>
        </p:txBody>
      </p:sp>
    </p:spTree>
    <p:extLst>
      <p:ext uri="{BB962C8B-B14F-4D97-AF65-F5344CB8AC3E}">
        <p14:creationId xmlns:p14="http://schemas.microsoft.com/office/powerpoint/2010/main" val="395941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A8373-FEAA-8106-6728-CD873975102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26931B4-EE13-5E32-1694-4FE1540AB934}"/>
              </a:ext>
            </a:extLst>
          </p:cNvPr>
          <p:cNvSpPr>
            <a:spLocks noGrp="1"/>
          </p:cNvSpPr>
          <p:nvPr>
            <p:ph type="title"/>
          </p:nvPr>
        </p:nvSpPr>
        <p:spPr/>
        <p:txBody>
          <a:bodyPr/>
          <a:lstStyle/>
          <a:p>
            <a:pPr algn="l" rtl="0"/>
            <a:r>
              <a:rPr lang="sv-fi" b="1" i="0" u="none" baseline="0"/>
              <a:t>Grunden till Finlands Röda Kors beredskap och dess roll </a:t>
            </a:r>
            <a:br>
              <a:rPr lang="sv-fi"/>
            </a:br>
            <a:endParaRPr lang="sv-fi" dirty="0"/>
          </a:p>
        </p:txBody>
      </p:sp>
      <p:sp>
        <p:nvSpPr>
          <p:cNvPr id="3" name="Tekstin paikkamerkki 2">
            <a:extLst>
              <a:ext uri="{FF2B5EF4-FFF2-40B4-BE49-F238E27FC236}">
                <a16:creationId xmlns:a16="http://schemas.microsoft.com/office/drawing/2014/main" id="{FC68B02A-5038-AB82-280E-CCF08EA25414}"/>
              </a:ext>
            </a:extLst>
          </p:cNvPr>
          <p:cNvSpPr>
            <a:spLocks noGrp="1"/>
          </p:cNvSpPr>
          <p:nvPr>
            <p:ph type="body" sz="quarter" idx="11"/>
          </p:nvPr>
        </p:nvSpPr>
        <p:spPr/>
        <p:txBody>
          <a:bodyPr/>
          <a:lstStyle/>
          <a:p>
            <a:pPr algn="l" rtl="0">
              <a:defRPr/>
            </a:pPr>
            <a:r>
              <a:rPr lang="sv-fi" sz="2400" b="0" i="0" u="none" baseline="0"/>
              <a:t>Röda Korsets principer och värden är grunden till beredskapen. Röda Korset är förberett på att vara </a:t>
            </a:r>
            <a:r>
              <a:rPr lang="sv-fi" sz="2400" b="1" i="0" u="none" baseline="0"/>
              <a:t>redo att hjälpa genast när någonting inträffar</a:t>
            </a:r>
            <a:r>
              <a:rPr lang="sv-fi" sz="2400" b="0" i="0" u="none" baseline="0"/>
              <a:t>. Detta kallas beredskapsverksamhet.</a:t>
            </a:r>
          </a:p>
          <a:p>
            <a:pPr algn="l" rtl="0">
              <a:defRPr/>
            </a:pPr>
            <a:r>
              <a:rPr lang="sv-fi" sz="2400" b="0" i="0" u="none" baseline="0"/>
              <a:t>Röda Korset </a:t>
            </a:r>
            <a:r>
              <a:rPr lang="sv-fi" sz="2400" b="1" i="0" u="none" baseline="0"/>
              <a:t>är skyldigt </a:t>
            </a:r>
            <a:r>
              <a:rPr lang="sv-fi" sz="2400" b="0" i="0" u="none" baseline="0"/>
              <a:t>att bistå myndigheterna samt rädda människoliv i olika nödsituationer.</a:t>
            </a:r>
            <a:br>
              <a:rPr lang="sv-fi" sz="2400"/>
            </a:br>
            <a:r>
              <a:rPr lang="sv-fi" sz="2400" b="0" i="0" u="none" baseline="0"/>
              <a:t>Verksamheten grundar sig på lagen om Finlands Röda Kors (238/2000) och Republikens presidents förordning om Finlands Röda Kors (827/2017). </a:t>
            </a:r>
            <a:endParaRPr lang="sv-fi" dirty="0"/>
          </a:p>
          <a:p>
            <a:pPr marL="0" indent="0" algn="l" rtl="0">
              <a:buFont typeface="Times" panose="02020603050405020304" pitchFamily="18" charset="0"/>
              <a:buNone/>
              <a:defRPr/>
            </a:pPr>
            <a:r>
              <a:rPr lang="sv-fi" b="0" i="0" u="none" baseline="0"/>
              <a:t> </a:t>
            </a:r>
          </a:p>
          <a:p>
            <a:pPr marL="0" indent="0" algn="l" rtl="0">
              <a:buFont typeface="Times" panose="02020603050405020304" pitchFamily="18" charset="0"/>
              <a:buNone/>
              <a:defRPr/>
            </a:pPr>
            <a:endParaRPr lang="sv-fi" dirty="0"/>
          </a:p>
          <a:p>
            <a:endParaRPr lang="sv-fi" dirty="0"/>
          </a:p>
        </p:txBody>
      </p:sp>
    </p:spTree>
    <p:extLst>
      <p:ext uri="{BB962C8B-B14F-4D97-AF65-F5344CB8AC3E}">
        <p14:creationId xmlns:p14="http://schemas.microsoft.com/office/powerpoint/2010/main" val="3000754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4EBAE-ECE0-4CE1-AA90-51951C730F05}"/>
              </a:ext>
            </a:extLst>
          </p:cNvPr>
          <p:cNvSpPr>
            <a:spLocks noGrp="1"/>
          </p:cNvSpPr>
          <p:nvPr>
            <p:ph type="title"/>
          </p:nvPr>
        </p:nvSpPr>
        <p:spPr/>
        <p:txBody>
          <a:bodyPr/>
          <a:lstStyle/>
          <a:p>
            <a:pPr algn="l" rtl="0"/>
            <a:r>
              <a:rPr lang="sv-fi" sz="2800" b="1" i="0" u="none" baseline="0"/>
              <a:t>Konkreta uppgifter som frivilliga vänner kan utföra i undantagssituationer fortsätter 2/2</a:t>
            </a:r>
            <a:endParaRPr lang="sv-fi" dirty="0"/>
          </a:p>
        </p:txBody>
      </p:sp>
      <p:sp>
        <p:nvSpPr>
          <p:cNvPr id="3" name="Tekstin paikkamerkki 2">
            <a:extLst>
              <a:ext uri="{FF2B5EF4-FFF2-40B4-BE49-F238E27FC236}">
                <a16:creationId xmlns:a16="http://schemas.microsoft.com/office/drawing/2014/main" id="{C0A7A149-63AF-44E4-AF31-601B7776CC78}"/>
              </a:ext>
            </a:extLst>
          </p:cNvPr>
          <p:cNvSpPr>
            <a:spLocks noGrp="1"/>
          </p:cNvSpPr>
          <p:nvPr>
            <p:ph type="body" sz="quarter" idx="11"/>
          </p:nvPr>
        </p:nvSpPr>
        <p:spPr/>
        <p:txBody>
          <a:bodyPr/>
          <a:lstStyle/>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Uppgifter som kräver språkkunskaper</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Vägleda och instruera utomstående, dela ut information</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Fungera som ledsagare eller assistent i evakueringssituationer</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Testa eventuella digitala tjänster i praktiken</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Kommunikativa uppgifter och informering, bl.a. i sociala medier </a:t>
            </a:r>
            <a:endParaRPr lang="sv-fi" dirty="0">
              <a:solidFill>
                <a:prstClr val="black"/>
              </a:solidFill>
            </a:endParaRP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Antecknande och registrering</a:t>
            </a:r>
          </a:p>
          <a:p>
            <a:pPr marL="363538" marR="0" lvl="0" indent="-363538" algn="l" defTabSz="914400" rtl="0" eaLnBrk="1" fontAlgn="auto" latinLnBrk="0" hangingPunct="1">
              <a:lnSpc>
                <a:spcPct val="90000"/>
              </a:lnSpc>
              <a:spcBef>
                <a:spcPts val="1000"/>
              </a:spcBef>
              <a:spcAft>
                <a:spcPts val="0"/>
              </a:spcAft>
              <a:buClr>
                <a:srgbClr val="D71436"/>
              </a:buClr>
              <a:buSzPct val="100000"/>
              <a:buFont typeface="Courier New" panose="02070309020205020404" pitchFamily="49" charset="0"/>
              <a:buChar char="o"/>
              <a:tabLst/>
              <a:defRPr/>
            </a:pP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Kontakta </a:t>
            </a:r>
            <a:r>
              <a:rPr lang="sv-fi" b="0" i="0" u="none" baseline="0">
                <a:solidFill>
                  <a:prstClr val="black"/>
                </a:solidFill>
              </a:rPr>
              <a:t>egna vänklienter </a:t>
            </a: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och besöksplatser, t. ex. servicehem</a:t>
            </a:r>
            <a:r>
              <a:rPr lang="sv-fi" b="0" i="0" u="none" baseline="0">
                <a:solidFill>
                  <a:prstClr val="black"/>
                </a:solidFill>
              </a:rPr>
              <a:t>, </a:t>
            </a:r>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sprida information och kontrollera situationen</a:t>
            </a:r>
          </a:p>
        </p:txBody>
      </p:sp>
    </p:spTree>
    <p:extLst>
      <p:ext uri="{BB962C8B-B14F-4D97-AF65-F5344CB8AC3E}">
        <p14:creationId xmlns:p14="http://schemas.microsoft.com/office/powerpoint/2010/main" val="213464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henkilö, vaate, Ihmisen kasvot, asuste&#10;&#10;Tekoälyn generoima sisältö voi olla virheellistä.">
            <a:extLst>
              <a:ext uri="{FF2B5EF4-FFF2-40B4-BE49-F238E27FC236}">
                <a16:creationId xmlns:a16="http://schemas.microsoft.com/office/drawing/2014/main" id="{CBE3DAFC-AED0-78C6-6AC2-42220A34A37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31748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C3676-7ACC-42C6-897C-D9FAFFDF9E85}"/>
              </a:ext>
            </a:extLst>
          </p:cNvPr>
          <p:cNvSpPr>
            <a:spLocks noGrp="1"/>
          </p:cNvSpPr>
          <p:nvPr>
            <p:ph type="title"/>
          </p:nvPr>
        </p:nvSpPr>
        <p:spPr/>
        <p:txBody>
          <a:bodyPr/>
          <a:lstStyle/>
          <a:p>
            <a:pPr algn="l" rtl="0"/>
            <a:r>
              <a:rPr lang="sv-fi" b="1" i="0" u="none" baseline="0"/>
              <a:t>Konkreta uppgifter som frivilliga inom mathjälpen kan utföra i undantagssituationer 1/2</a:t>
            </a:r>
            <a:endParaRPr lang="sv-fi" dirty="0"/>
          </a:p>
        </p:txBody>
      </p:sp>
      <p:sp>
        <p:nvSpPr>
          <p:cNvPr id="3" name="Tekstin paikkamerkki 2">
            <a:extLst>
              <a:ext uri="{FF2B5EF4-FFF2-40B4-BE49-F238E27FC236}">
                <a16:creationId xmlns:a16="http://schemas.microsoft.com/office/drawing/2014/main" id="{3A05833A-D901-4D78-BB5E-0ADAA9BA2E08}"/>
              </a:ext>
            </a:extLst>
          </p:cNvPr>
          <p:cNvSpPr>
            <a:spLocks noGrp="1"/>
          </p:cNvSpPr>
          <p:nvPr>
            <p:ph type="body" sz="quarter" idx="11"/>
          </p:nvPr>
        </p:nvSpPr>
        <p:spPr/>
        <p:txBody>
          <a:bodyPr/>
          <a:lstStyle/>
          <a:p>
            <a:pPr algn="l" rtl="0"/>
            <a:r>
              <a:rPr lang="sv-fi" sz="2400" b="0" i="0" u="none" baseline="0"/>
              <a:t>Matservering, proviantering, lagning, utdelning och packning av mat och dryck, logistisk hjälp, utdelning av förnödenheter</a:t>
            </a:r>
          </a:p>
          <a:p>
            <a:pPr algn="l" rtl="0"/>
            <a:r>
              <a:rPr lang="sv-fi" sz="2400" b="0" i="0" u="none" baseline="0"/>
              <a:t>Hjälpa människor att hitta rätt information, dela ut information</a:t>
            </a:r>
          </a:p>
          <a:p>
            <a:pPr algn="l" rtl="0"/>
            <a:r>
              <a:rPr lang="sv-fi" sz="2400" b="0" i="0" u="none" baseline="0"/>
              <a:t>Skapa en lugn närvaro i </a:t>
            </a:r>
            <a:r>
              <a:rPr lang="sv-fi" b="0" i="0" u="none" baseline="0"/>
              <a:t>undantags</a:t>
            </a:r>
            <a:r>
              <a:rPr lang="sv-fi" sz="2400" b="0" i="0" u="none" baseline="0"/>
              <a:t>situationen, lugn diskussion, personlig kontakt, utdelning av dryck</a:t>
            </a:r>
          </a:p>
          <a:p>
            <a:pPr algn="l" rtl="0"/>
            <a:r>
              <a:rPr lang="sv-fi" sz="2400" b="0" i="0" u="none" baseline="0"/>
              <a:t>Ordna en diskussionsplats och erbjuda samtalshjälp</a:t>
            </a:r>
          </a:p>
          <a:p>
            <a:pPr algn="l" rtl="0"/>
            <a:r>
              <a:rPr lang="sv-fi" sz="2400" b="0" i="0" u="none" baseline="0"/>
              <a:t>Utnyttja nätverk, kontakta samarbetspartner, dela ut information</a:t>
            </a:r>
          </a:p>
          <a:p>
            <a:pPr algn="l" rtl="0"/>
            <a:r>
              <a:rPr kumimoji="0" lang="sv-fi" b="0" i="0" u="none" strike="noStrike" kern="1200" cap="none" spc="0" normalizeH="0" baseline="0">
                <a:ln>
                  <a:noFill/>
                </a:ln>
                <a:solidFill>
                  <a:prstClr val="black"/>
                </a:solidFill>
                <a:effectLst/>
                <a:uLnTx/>
                <a:uFillTx/>
                <a:latin typeface="Verdana" panose="020B0604030504040204" pitchFamily="34" charset="0"/>
                <a:ea typeface="+mn-ea"/>
                <a:cs typeface="+mn-cs"/>
              </a:rPr>
              <a:t>Kontakta och koordinera sin egen frivilliggrupp i roll av en ansvarig frivillig</a:t>
            </a:r>
          </a:p>
        </p:txBody>
      </p:sp>
    </p:spTree>
    <p:extLst>
      <p:ext uri="{BB962C8B-B14F-4D97-AF65-F5344CB8AC3E}">
        <p14:creationId xmlns:p14="http://schemas.microsoft.com/office/powerpoint/2010/main" val="741065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52ED9-2597-4620-B6F5-C80879AB3287}"/>
              </a:ext>
            </a:extLst>
          </p:cNvPr>
          <p:cNvSpPr>
            <a:spLocks noGrp="1"/>
          </p:cNvSpPr>
          <p:nvPr>
            <p:ph type="title"/>
          </p:nvPr>
        </p:nvSpPr>
        <p:spPr/>
        <p:txBody>
          <a:bodyPr/>
          <a:lstStyle/>
          <a:p>
            <a:pPr algn="l" rtl="0"/>
            <a:r>
              <a:rPr lang="sv-fi" b="1" i="0" u="none" baseline="0"/>
              <a:t>Konkreta uppgifter som frivilliga inom mathjälpen kan utföra i undantagssituationer fortsätter 2/2</a:t>
            </a:r>
            <a:endParaRPr lang="sv-fi" dirty="0"/>
          </a:p>
        </p:txBody>
      </p:sp>
      <p:sp>
        <p:nvSpPr>
          <p:cNvPr id="3" name="Tekstin paikkamerkki 2">
            <a:extLst>
              <a:ext uri="{FF2B5EF4-FFF2-40B4-BE49-F238E27FC236}">
                <a16:creationId xmlns:a16="http://schemas.microsoft.com/office/drawing/2014/main" id="{2081C6CC-0FAB-4C05-839A-B460C6550594}"/>
              </a:ext>
            </a:extLst>
          </p:cNvPr>
          <p:cNvSpPr>
            <a:spLocks noGrp="1"/>
          </p:cNvSpPr>
          <p:nvPr>
            <p:ph type="body" sz="quarter" idx="11"/>
          </p:nvPr>
        </p:nvSpPr>
        <p:spPr/>
        <p:txBody>
          <a:bodyPr/>
          <a:lstStyle/>
          <a:p>
            <a:pPr algn="l" rtl="0">
              <a:lnSpc>
                <a:spcPct val="90000"/>
              </a:lnSpc>
              <a:buClr>
                <a:srgbClr val="D71436"/>
              </a:buClr>
              <a:buSzPct val="100000"/>
              <a:defRPr/>
            </a:pPr>
            <a:r>
              <a:rPr kumimoji="0" lang="sv-fi" sz="2400" b="0" i="0" u="none" strike="noStrike" kern="1200" cap="none" spc="0" normalizeH="0" baseline="0">
                <a:ln>
                  <a:noFill/>
                </a:ln>
                <a:solidFill>
                  <a:prstClr val="black"/>
                </a:solidFill>
                <a:effectLst/>
                <a:uLnTx/>
                <a:uFillTx/>
                <a:latin typeface="Verdana" panose="020B0604030504040204" pitchFamily="34" charset="0"/>
                <a:ea typeface="+mn-ea"/>
                <a:cs typeface="+mn-cs"/>
              </a:rPr>
              <a:t>Uppgifter som kräver språkkunskaper</a:t>
            </a:r>
          </a:p>
          <a:p>
            <a:pPr algn="l" rtl="0">
              <a:defRPr/>
            </a:pPr>
            <a:r>
              <a:rPr kumimoji="0" lang="sv-fi" sz="2400" b="0" i="0" u="none" strike="noStrike" kern="1200" cap="none" spc="0" normalizeH="0" baseline="0">
                <a:ln>
                  <a:noFill/>
                </a:ln>
                <a:solidFill>
                  <a:prstClr val="black"/>
                </a:solidFill>
                <a:effectLst/>
                <a:uLnTx/>
                <a:uFillTx/>
                <a:latin typeface="Verdana" panose="020B0604030504040204" pitchFamily="34" charset="0"/>
                <a:ea typeface="+mn-ea"/>
                <a:cs typeface="+mn-cs"/>
              </a:rPr>
              <a:t>Vägleda och instruera utomstående, dela ut information</a:t>
            </a:r>
          </a:p>
          <a:p>
            <a:pPr algn="l" rtl="0">
              <a:lnSpc>
                <a:spcPct val="90000"/>
              </a:lnSpc>
              <a:buClr>
                <a:srgbClr val="D71436"/>
              </a:buClr>
              <a:buSzPct val="100000"/>
              <a:defRPr/>
            </a:pPr>
            <a:r>
              <a:rPr kumimoji="0" lang="sv-fi" sz="2400" b="0" i="0" u="none" strike="noStrike" kern="1200" cap="none" spc="0" normalizeH="0" baseline="0">
                <a:ln>
                  <a:noFill/>
                </a:ln>
                <a:solidFill>
                  <a:prstClr val="black"/>
                </a:solidFill>
                <a:effectLst/>
                <a:uLnTx/>
                <a:uFillTx/>
                <a:latin typeface="Verdana" panose="020B0604030504040204" pitchFamily="34" charset="0"/>
                <a:ea typeface="+mn-ea"/>
                <a:cs typeface="+mn-cs"/>
              </a:rPr>
              <a:t>Fungera som ledsagare eller assistent i evakueringssituationer</a:t>
            </a:r>
          </a:p>
          <a:p>
            <a:pPr algn="l" rtl="0">
              <a:lnSpc>
                <a:spcPct val="90000"/>
              </a:lnSpc>
              <a:buClr>
                <a:srgbClr val="D71436"/>
              </a:buClr>
              <a:buSzPct val="100000"/>
              <a:defRPr/>
            </a:pPr>
            <a:r>
              <a:rPr kumimoji="0" lang="sv-fi" sz="2400" b="0" i="0" u="none" strike="noStrike" kern="1200" cap="none" spc="0" normalizeH="0" baseline="0">
                <a:ln>
                  <a:noFill/>
                </a:ln>
                <a:solidFill>
                  <a:prstClr val="black"/>
                </a:solidFill>
                <a:effectLst/>
                <a:uLnTx/>
                <a:uFillTx/>
                <a:latin typeface="Verdana" panose="020B0604030504040204" pitchFamily="34" charset="0"/>
                <a:ea typeface="+mn-ea"/>
                <a:cs typeface="+mn-cs"/>
              </a:rPr>
              <a:t>Kontakta och koordinera sin egen frivilliggrupp i roll av en ansvarig frivillig</a:t>
            </a:r>
          </a:p>
          <a:p>
            <a:pPr algn="l" rtl="0">
              <a:lnSpc>
                <a:spcPct val="90000"/>
              </a:lnSpc>
              <a:buClr>
                <a:srgbClr val="D71436"/>
              </a:buClr>
              <a:buSzPct val="100000"/>
              <a:defRPr/>
            </a:pPr>
            <a:r>
              <a:rPr kumimoji="0" lang="sv-fi" sz="2400" b="0" i="0" u="none" strike="noStrike" kern="1200" cap="none" spc="0" normalizeH="0" baseline="0">
                <a:ln>
                  <a:noFill/>
                </a:ln>
                <a:solidFill>
                  <a:prstClr val="black"/>
                </a:solidFill>
                <a:effectLst/>
                <a:uLnTx/>
                <a:uFillTx/>
                <a:latin typeface="Verdana" panose="020B0604030504040204" pitchFamily="34" charset="0"/>
                <a:ea typeface="+mn-ea"/>
                <a:cs typeface="+mn-cs"/>
              </a:rPr>
              <a:t>Kommunikativa uppgifter och informering, bl.a. i sociala medier </a:t>
            </a:r>
            <a:endParaRPr lang="sv-fi" sz="2400" dirty="0">
              <a:solidFill>
                <a:prstClr val="black"/>
              </a:solidFill>
            </a:endParaRPr>
          </a:p>
          <a:p>
            <a:pPr algn="l" rtl="0">
              <a:lnSpc>
                <a:spcPct val="90000"/>
              </a:lnSpc>
              <a:buClr>
                <a:srgbClr val="D71436"/>
              </a:buClr>
              <a:buSzPct val="100000"/>
              <a:defRPr/>
            </a:pPr>
            <a:r>
              <a:rPr kumimoji="0" lang="sv-fi" sz="2400" b="0" i="0" u="none" strike="noStrike" kern="1200" cap="none" spc="0" normalizeH="0" baseline="0">
                <a:ln>
                  <a:noFill/>
                </a:ln>
                <a:solidFill>
                  <a:prstClr val="black"/>
                </a:solidFill>
                <a:effectLst/>
                <a:uLnTx/>
                <a:uFillTx/>
                <a:latin typeface="Verdana" panose="020B0604030504040204" pitchFamily="34" charset="0"/>
                <a:ea typeface="+mn-ea"/>
                <a:cs typeface="+mn-cs"/>
              </a:rPr>
              <a:t>Antecknande och registrering</a:t>
            </a:r>
          </a:p>
          <a:p>
            <a:pPr marL="0" indent="0" algn="l" rtl="0">
              <a:buFont typeface="Times" panose="02020603050405020304" pitchFamily="18" charset="0"/>
              <a:buNone/>
              <a:defRPr/>
            </a:pPr>
            <a:endParaRPr lang="sv-fi" sz="2000" dirty="0"/>
          </a:p>
          <a:p>
            <a:endParaRPr lang="sv-fi" sz="2000" dirty="0"/>
          </a:p>
          <a:p>
            <a:endParaRPr lang="sv-fi" sz="2000" dirty="0"/>
          </a:p>
        </p:txBody>
      </p:sp>
    </p:spTree>
    <p:extLst>
      <p:ext uri="{BB962C8B-B14F-4D97-AF65-F5344CB8AC3E}">
        <p14:creationId xmlns:p14="http://schemas.microsoft.com/office/powerpoint/2010/main" val="190548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224665-6D21-4DB5-B432-889CF28710D0}"/>
              </a:ext>
            </a:extLst>
          </p:cNvPr>
          <p:cNvSpPr>
            <a:spLocks noGrp="1"/>
          </p:cNvSpPr>
          <p:nvPr>
            <p:ph type="title"/>
          </p:nvPr>
        </p:nvSpPr>
        <p:spPr/>
        <p:txBody>
          <a:bodyPr/>
          <a:lstStyle/>
          <a:p>
            <a:pPr algn="l" rtl="0"/>
            <a:r>
              <a:rPr lang="sv-fi" b="1" i="0" u="none" baseline="0"/>
              <a:t>Vänförmedlare och mathjälpens kontaktpersoner i beredskap</a:t>
            </a:r>
            <a:endParaRPr lang="sv-fi" dirty="0"/>
          </a:p>
        </p:txBody>
      </p:sp>
      <p:sp>
        <p:nvSpPr>
          <p:cNvPr id="3" name="Tekstin paikkamerkki 2">
            <a:extLst>
              <a:ext uri="{FF2B5EF4-FFF2-40B4-BE49-F238E27FC236}">
                <a16:creationId xmlns:a16="http://schemas.microsoft.com/office/drawing/2014/main" id="{24BE58B9-A779-467E-82D4-64604B2328A8}"/>
              </a:ext>
            </a:extLst>
          </p:cNvPr>
          <p:cNvSpPr>
            <a:spLocks noGrp="1"/>
          </p:cNvSpPr>
          <p:nvPr>
            <p:ph type="body" sz="quarter" idx="11"/>
          </p:nvPr>
        </p:nvSpPr>
        <p:spPr/>
        <p:txBody>
          <a:bodyPr/>
          <a:lstStyle/>
          <a:p>
            <a:pPr algn="l" rtl="0"/>
            <a:r>
              <a:rPr lang="sv-fi" sz="2000" b="0" i="0" u="none" baseline="0"/>
              <a:t>Vänförmedlarna och mathjälpens kontaktpersoner spelar en central roll i att nå sina egna frivilliga även i olycks- och störningssituationer.</a:t>
            </a:r>
          </a:p>
          <a:p>
            <a:pPr algn="l" rtl="0"/>
            <a:r>
              <a:rPr lang="sv-fi" sz="2000" b="0" i="0" u="none" baseline="0"/>
              <a:t>I praktiken kan detta ske till exempel på följande sätt:</a:t>
            </a:r>
          </a:p>
          <a:p>
            <a:pPr lvl="1" algn="l" rtl="0"/>
            <a:r>
              <a:rPr lang="sv-fi" sz="1800" b="0" i="0" u="none" baseline="0"/>
              <a:t>myndigheterna begär om handräckning av FRK:s distrikt/avdelning,</a:t>
            </a:r>
          </a:p>
          <a:p>
            <a:pPr lvl="1" algn="l" rtl="0"/>
            <a:r>
              <a:rPr lang="sv-fi" sz="1800" b="0" i="0" u="none" baseline="0"/>
              <a:t>distriktet/avdelningen anser att frivilliga vänner och/eller frivilliga inom mathjälpen skulle kunna vara till hjälp i situationen i fråga,</a:t>
            </a:r>
          </a:p>
          <a:p>
            <a:pPr lvl="1" algn="l" rtl="0"/>
            <a:r>
              <a:rPr lang="sv-fi" sz="1800" b="0" i="0" u="none" baseline="0"/>
              <a:t>distriktet/avdelningen kontaktar vänförmedlaren och/eller mathjälpens kontaktperson och berättar för vilka uppgifter frivilliga behövs i situationen.</a:t>
            </a:r>
          </a:p>
          <a:p>
            <a:pPr lvl="1" algn="l" rtl="0"/>
            <a:r>
              <a:rPr lang="sv-fi" sz="1800" b="0" i="0" u="none" baseline="0"/>
              <a:t>Vänförmedlaren och/eller mathjälpens kontaktperson kontaktar lämpliga frivilliga och kommer överens med dem om deltagandet.</a:t>
            </a:r>
          </a:p>
          <a:p>
            <a:pPr lvl="1" algn="l" rtl="0"/>
            <a:r>
              <a:rPr lang="sv-fi" sz="1800" b="0" i="0" u="none" baseline="0"/>
              <a:t>De frivilliga som har blivit valda deltar i distriktets/avdelningens hjälpsituation eller operation och utför de uppgifter som är lämpliga för dem.</a:t>
            </a:r>
          </a:p>
          <a:p>
            <a:pPr marL="0" indent="0" algn="l" rtl="0">
              <a:buFont typeface="Times" panose="02020603050405020304" pitchFamily="18" charset="0"/>
              <a:buNone/>
              <a:defRPr/>
            </a:pPr>
            <a:endParaRPr lang="sv-fi" sz="2000" dirty="0"/>
          </a:p>
          <a:p>
            <a:endParaRPr lang="sv-fi" sz="2000" dirty="0"/>
          </a:p>
          <a:p>
            <a:endParaRPr lang="sv-fi" sz="2000" dirty="0"/>
          </a:p>
        </p:txBody>
      </p:sp>
    </p:spTree>
    <p:extLst>
      <p:ext uri="{BB962C8B-B14F-4D97-AF65-F5344CB8AC3E}">
        <p14:creationId xmlns:p14="http://schemas.microsoft.com/office/powerpoint/2010/main" val="292408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368E1-9216-4CB6-926C-DF192DC9087E}"/>
              </a:ext>
            </a:extLst>
          </p:cNvPr>
          <p:cNvSpPr>
            <a:spLocks noGrp="1"/>
          </p:cNvSpPr>
          <p:nvPr>
            <p:ph type="title"/>
          </p:nvPr>
        </p:nvSpPr>
        <p:spPr>
          <a:xfrm>
            <a:off x="382588" y="437132"/>
            <a:ext cx="10515600" cy="781050"/>
          </a:xfrm>
        </p:spPr>
        <p:txBody>
          <a:bodyPr>
            <a:normAutofit fontScale="90000"/>
          </a:bodyPr>
          <a:lstStyle/>
          <a:p>
            <a:pPr algn="l" rtl="0"/>
            <a:r>
              <a:rPr lang="sv-fi" b="1" i="0" u="none" baseline="0"/>
              <a:t>Vänförmedlare och mathjälpens kontaktperson i larmgruppen</a:t>
            </a:r>
            <a:endParaRPr lang="sv-fi" dirty="0"/>
          </a:p>
        </p:txBody>
      </p:sp>
      <p:grpSp>
        <p:nvGrpSpPr>
          <p:cNvPr id="22" name="Ryhmä 21">
            <a:extLst>
              <a:ext uri="{FF2B5EF4-FFF2-40B4-BE49-F238E27FC236}">
                <a16:creationId xmlns:a16="http://schemas.microsoft.com/office/drawing/2014/main" id="{D283EA52-E78D-4EF4-8FEA-8AD3504C7B64}"/>
              </a:ext>
            </a:extLst>
          </p:cNvPr>
          <p:cNvGrpSpPr/>
          <p:nvPr/>
        </p:nvGrpSpPr>
        <p:grpSpPr>
          <a:xfrm>
            <a:off x="271994" y="1708150"/>
            <a:ext cx="10400769" cy="3955036"/>
            <a:chOff x="271994" y="1708150"/>
            <a:chExt cx="10400769" cy="3955036"/>
          </a:xfrm>
        </p:grpSpPr>
        <p:graphicFrame>
          <p:nvGraphicFramePr>
            <p:cNvPr id="23" name="Content Placeholder 4">
              <a:extLst>
                <a:ext uri="{FF2B5EF4-FFF2-40B4-BE49-F238E27FC236}">
                  <a16:creationId xmlns:a16="http://schemas.microsoft.com/office/drawing/2014/main" id="{E6E46C0B-7042-4F23-B0A5-9EF3E4D4E4DC}"/>
                </a:ext>
              </a:extLst>
            </p:cNvPr>
            <p:cNvGraphicFramePr>
              <a:graphicFrameLocks/>
            </p:cNvGraphicFramePr>
            <p:nvPr>
              <p:extLst>
                <p:ext uri="{D42A27DB-BD31-4B8C-83A1-F6EECF244321}">
                  <p14:modId xmlns:p14="http://schemas.microsoft.com/office/powerpoint/2010/main" val="541656983"/>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 35845">
              <a:extLst>
                <a:ext uri="{FF2B5EF4-FFF2-40B4-BE49-F238E27FC236}">
                  <a16:creationId xmlns:a16="http://schemas.microsoft.com/office/drawing/2014/main" id="{DF26A2F7-DC14-4378-AD8B-E18CC9D04688}"/>
                </a:ext>
              </a:extLst>
            </p:cNvPr>
            <p:cNvGrpSpPr>
              <a:grpSpLocks/>
            </p:cNvGrpSpPr>
            <p:nvPr/>
          </p:nvGrpSpPr>
          <p:grpSpPr bwMode="auto">
            <a:xfrm>
              <a:off x="382588" y="1708150"/>
              <a:ext cx="10290175" cy="1816100"/>
              <a:chOff x="383008" y="1708469"/>
              <a:chExt cx="10289255" cy="1815165"/>
            </a:xfrm>
          </p:grpSpPr>
          <p:pic>
            <p:nvPicPr>
              <p:cNvPr id="25" name="Graphic 2" descr="Group of women">
                <a:extLst>
                  <a:ext uri="{FF2B5EF4-FFF2-40B4-BE49-F238E27FC236}">
                    <a16:creationId xmlns:a16="http://schemas.microsoft.com/office/drawing/2014/main" id="{1079B758-FB4A-4226-95A0-73193362DBC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phic 9" descr="Meeting">
                <a:extLst>
                  <a:ext uri="{FF2B5EF4-FFF2-40B4-BE49-F238E27FC236}">
                    <a16:creationId xmlns:a16="http://schemas.microsoft.com/office/drawing/2014/main" id="{5CE0A436-12C9-420D-9F4E-0E626E1BBE9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Graphic 2" descr="Group of women">
                <a:extLst>
                  <a:ext uri="{FF2B5EF4-FFF2-40B4-BE49-F238E27FC236}">
                    <a16:creationId xmlns:a16="http://schemas.microsoft.com/office/drawing/2014/main" id="{FDF2C3FB-F3B1-46ED-9A1B-10101EA4082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8">
                <a:extLst>
                  <a:ext uri="{FF2B5EF4-FFF2-40B4-BE49-F238E27FC236}">
                    <a16:creationId xmlns:a16="http://schemas.microsoft.com/office/drawing/2014/main" id="{61105D5C-0606-47E5-A242-2519FBAA70FC}"/>
                  </a:ext>
                </a:extLst>
              </p:cNvPr>
              <p:cNvGrpSpPr>
                <a:grpSpLocks/>
              </p:cNvGrpSpPr>
              <p:nvPr/>
            </p:nvGrpSpPr>
            <p:grpSpPr bwMode="auto">
              <a:xfrm>
                <a:off x="1431032" y="2043055"/>
                <a:ext cx="1407463" cy="1382089"/>
                <a:chOff x="1431032" y="2043055"/>
                <a:chExt cx="1407463" cy="1382089"/>
              </a:xfrm>
            </p:grpSpPr>
            <p:sp>
              <p:nvSpPr>
                <p:cNvPr id="57" name="Explosion: 14 Points 20">
                  <a:extLst>
                    <a:ext uri="{FF2B5EF4-FFF2-40B4-BE49-F238E27FC236}">
                      <a16:creationId xmlns:a16="http://schemas.microsoft.com/office/drawing/2014/main" id="{23FD268B-1E37-4911-9A69-196439A63A91}"/>
                    </a:ext>
                  </a:extLst>
                </p:cNvPr>
                <p:cNvSpPr>
                  <a:spLocks noChangeArrowheads="1"/>
                </p:cNvSpPr>
                <p:nvPr/>
              </p:nvSpPr>
              <p:spPr bwMode="auto">
                <a:xfrm>
                  <a:off x="1431032" y="2043055"/>
                  <a:ext cx="1407463" cy="1382089"/>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endParaRPr kumimoji="0" lang="sv-fi"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8" name="TextBox 21">
                  <a:extLst>
                    <a:ext uri="{FF2B5EF4-FFF2-40B4-BE49-F238E27FC236}">
                      <a16:creationId xmlns:a16="http://schemas.microsoft.com/office/drawing/2014/main" id="{5567A9E8-C749-4CAF-8998-12AAB9795240}"/>
                    </a:ext>
                  </a:extLst>
                </p:cNvPr>
                <p:cNvSpPr txBox="1">
                  <a:spLocks noChangeArrowheads="1"/>
                </p:cNvSpPr>
                <p:nvPr/>
              </p:nvSpPr>
              <p:spPr bwMode="auto">
                <a:xfrm rot="19848351">
                  <a:off x="1522509" y="2667428"/>
                  <a:ext cx="1062073" cy="3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400" b="1" i="0" u="none" strike="noStrike" kern="0" cap="none" spc="0" normalizeH="0" baseline="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Störning</a:t>
                  </a:r>
                </a:p>
              </p:txBody>
            </p:sp>
          </p:grpSp>
          <p:grpSp>
            <p:nvGrpSpPr>
              <p:cNvPr id="29" name="Group 29">
                <a:extLst>
                  <a:ext uri="{FF2B5EF4-FFF2-40B4-BE49-F238E27FC236}">
                    <a16:creationId xmlns:a16="http://schemas.microsoft.com/office/drawing/2014/main" id="{44555146-EFF8-4791-952C-7BD67BB0AAE4}"/>
                  </a:ext>
                </a:extLst>
              </p:cNvPr>
              <p:cNvGrpSpPr>
                <a:grpSpLocks/>
              </p:cNvGrpSpPr>
              <p:nvPr/>
            </p:nvGrpSpPr>
            <p:grpSpPr bwMode="auto">
              <a:xfrm>
                <a:off x="8977109" y="1800092"/>
                <a:ext cx="1695154" cy="1723542"/>
                <a:chOff x="8965328" y="1818667"/>
                <a:chExt cx="1695154" cy="1723542"/>
              </a:xfrm>
            </p:grpSpPr>
            <p:pic>
              <p:nvPicPr>
                <p:cNvPr id="52" name="Graphic 10" descr="Cheers">
                  <a:extLst>
                    <a:ext uri="{FF2B5EF4-FFF2-40B4-BE49-F238E27FC236}">
                      <a16:creationId xmlns:a16="http://schemas.microsoft.com/office/drawing/2014/main" id="{117D0B28-F4D0-4049-B626-725C0942939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Graphic 7" descr="Universal access">
                  <a:extLst>
                    <a:ext uri="{FF2B5EF4-FFF2-40B4-BE49-F238E27FC236}">
                      <a16:creationId xmlns:a16="http://schemas.microsoft.com/office/drawing/2014/main" id="{BE2C21FC-DC05-41C7-A393-5F09934C16C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Graphic 14" descr="Coffee">
                  <a:extLst>
                    <a:ext uri="{FF2B5EF4-FFF2-40B4-BE49-F238E27FC236}">
                      <a16:creationId xmlns:a16="http://schemas.microsoft.com/office/drawing/2014/main" id="{829716F5-F2E5-4B25-9187-41D7AB193CA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Graphic 18" descr="Fork and knife">
                  <a:extLst>
                    <a:ext uri="{FF2B5EF4-FFF2-40B4-BE49-F238E27FC236}">
                      <a16:creationId xmlns:a16="http://schemas.microsoft.com/office/drawing/2014/main" id="{7B1BB4C3-8CF7-4EE7-9112-A6AA8678A49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6" descr="Bildsökresultat för sökningen blanket symbol">
                  <a:extLst>
                    <a:ext uri="{FF2B5EF4-FFF2-40B4-BE49-F238E27FC236}">
                      <a16:creationId xmlns:a16="http://schemas.microsoft.com/office/drawing/2014/main" id="{3247BE6A-7170-4AE8-A3A5-F20D28CBBF31}"/>
                    </a:ext>
                  </a:extLst>
                </p:cNvPr>
                <p:cNvPicPr/>
                <p:nvPr/>
              </p:nvPicPr>
              <p:blipFill rotWithShape="1">
                <a:blip r:embed="rId14" cstate="email">
                  <a:duotone>
                    <a:srgbClr val="CC0000">
                      <a:shade val="45000"/>
                      <a:satMod val="135000"/>
                    </a:srgbClr>
                    <a:prstClr val="white"/>
                  </a:duotone>
                  <a:extLst>
                    <a:ext uri="{28A0092B-C50C-407E-A947-70E740481C1C}">
                      <a14:useLocalDpi xmlns:a14="http://schemas.microsoft.com/office/drawing/2010/main"/>
                    </a:ext>
                  </a:extLst>
                </a:blip>
                <a:srcRect/>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30" name="Group 35844">
                <a:extLst>
                  <a:ext uri="{FF2B5EF4-FFF2-40B4-BE49-F238E27FC236}">
                    <a16:creationId xmlns:a16="http://schemas.microsoft.com/office/drawing/2014/main" id="{CDA58BB4-B746-4116-887E-2B7EA67262E3}"/>
                  </a:ext>
                </a:extLst>
              </p:cNvPr>
              <p:cNvGrpSpPr>
                <a:grpSpLocks/>
              </p:cNvGrpSpPr>
              <p:nvPr/>
            </p:nvGrpSpPr>
            <p:grpSpPr bwMode="auto">
              <a:xfrm>
                <a:off x="6639149" y="1785203"/>
                <a:ext cx="1757877" cy="968643"/>
                <a:chOff x="6639149" y="1785203"/>
                <a:chExt cx="1757877" cy="968643"/>
              </a:xfrm>
            </p:grpSpPr>
            <p:pic>
              <p:nvPicPr>
                <p:cNvPr id="31" name="Graphic 5" descr="Group of people">
                  <a:extLst>
                    <a:ext uri="{FF2B5EF4-FFF2-40B4-BE49-F238E27FC236}">
                      <a16:creationId xmlns:a16="http://schemas.microsoft.com/office/drawing/2014/main" id="{4D8659CB-A2D8-4002-A52C-BFF5ADAE2B0B}"/>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Graphic 13" descr="Receiver">
                  <a:extLst>
                    <a:ext uri="{FF2B5EF4-FFF2-40B4-BE49-F238E27FC236}">
                      <a16:creationId xmlns:a16="http://schemas.microsoft.com/office/drawing/2014/main" id="{E3240176-C17F-40FF-8D29-3559B815FD2B}"/>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95" name="Oval 25">
            <a:extLst>
              <a:ext uri="{FF2B5EF4-FFF2-40B4-BE49-F238E27FC236}">
                <a16:creationId xmlns:a16="http://schemas.microsoft.com/office/drawing/2014/main" id="{99FE45B4-C1ED-4DBA-A9B7-4B4857C0BD5B}"/>
              </a:ext>
            </a:extLst>
          </p:cNvPr>
          <p:cNvSpPr>
            <a:spLocks noChangeArrowheads="1"/>
          </p:cNvSpPr>
          <p:nvPr/>
        </p:nvSpPr>
        <p:spPr bwMode="auto">
          <a:xfrm>
            <a:off x="136525" y="4924425"/>
            <a:ext cx="352107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fi" sz="1200" b="1" i="0" u="none" strike="noStrike" kern="0" cap="none" spc="0" normalizeH="0" baseline="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Avdelningens vänner har gett tillstånd att be dem med till andra hjälpuppgifter. I OMAs vänprofil finns ett kryss i punkten Man får be mig med till andra hjälpuppgifter</a:t>
            </a:r>
          </a:p>
        </p:txBody>
      </p:sp>
    </p:spTree>
    <p:extLst>
      <p:ext uri="{BB962C8B-B14F-4D97-AF65-F5344CB8AC3E}">
        <p14:creationId xmlns:p14="http://schemas.microsoft.com/office/powerpoint/2010/main" val="122429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CE38F44F-149C-1C73-31A9-0281BDC620C7}"/>
              </a:ext>
            </a:extLst>
          </p:cNvPr>
          <p:cNvSpPr>
            <a:spLocks noGrp="1"/>
          </p:cNvSpPr>
          <p:nvPr>
            <p:ph type="title"/>
          </p:nvPr>
        </p:nvSpPr>
        <p:spPr>
          <a:xfrm>
            <a:off x="1137034" y="609599"/>
            <a:ext cx="6836927" cy="1322888"/>
          </a:xfrm>
        </p:spPr>
        <p:txBody>
          <a:bodyPr vert="horz" lIns="91440" tIns="45720" rIns="91440" bIns="45720" rtlCol="0" anchor="ctr">
            <a:normAutofit/>
          </a:bodyPr>
          <a:lstStyle/>
          <a:p>
            <a:pPr algn="l" rtl="0">
              <a:lnSpc>
                <a:spcPct val="90000"/>
              </a:lnSpc>
            </a:pPr>
            <a:r>
              <a:rPr lang="sv-fi" sz="4400" b="1" i="0" u="none" baseline="0"/>
              <a:t>Profil i OMA!</a:t>
            </a:r>
          </a:p>
        </p:txBody>
      </p:sp>
      <p:sp>
        <p:nvSpPr>
          <p:cNvPr id="3" name="Tekstin paikkamerkki 2">
            <a:extLst>
              <a:ext uri="{FF2B5EF4-FFF2-40B4-BE49-F238E27FC236}">
                <a16:creationId xmlns:a16="http://schemas.microsoft.com/office/drawing/2014/main" id="{39707EED-9D0D-DD4C-7A58-1DDD7194E6A8}"/>
              </a:ext>
            </a:extLst>
          </p:cNvPr>
          <p:cNvSpPr>
            <a:spLocks noGrp="1"/>
          </p:cNvSpPr>
          <p:nvPr>
            <p:ph type="body" sz="quarter" idx="11"/>
          </p:nvPr>
        </p:nvSpPr>
        <p:spPr>
          <a:xfrm>
            <a:off x="1137034" y="2194101"/>
            <a:ext cx="6433805" cy="3970880"/>
          </a:xfrm>
        </p:spPr>
        <p:txBody>
          <a:bodyPr vert="horz" lIns="91440" tIns="45720" rIns="91440" bIns="45720" rtlCol="0">
            <a:normAutofit fontScale="92500" lnSpcReduction="10000"/>
          </a:bodyPr>
          <a:lstStyle/>
          <a:p>
            <a:pPr algn="l" rtl="0">
              <a:lnSpc>
                <a:spcPct val="90000"/>
              </a:lnSpc>
            </a:pPr>
            <a:r>
              <a:rPr lang="sv-fi" sz="2000" b="0" i="0" u="none" baseline="0" dirty="0"/>
              <a:t>Det är viktigt att alla frivilliga inom vänverksamheten och mathjälpen har skapat en profil i OMA Röda Korset.</a:t>
            </a:r>
          </a:p>
          <a:p>
            <a:pPr algn="l" rtl="0">
              <a:lnSpc>
                <a:spcPct val="90000"/>
              </a:lnSpc>
            </a:pPr>
            <a:r>
              <a:rPr lang="sv-fi" sz="2000" b="0" i="0" u="none" baseline="0" dirty="0"/>
              <a:t>I OMA-profilen lönar det sig att välja de uppgifter som man deltar i. Då kan kompetensen utnyttjas på bästa möjliga sätt. </a:t>
            </a:r>
          </a:p>
          <a:p>
            <a:pPr algn="l" rtl="0">
              <a:lnSpc>
                <a:spcPct val="90000"/>
              </a:lnSpc>
            </a:pPr>
            <a:r>
              <a:rPr lang="sv-fi" sz="2000" b="0" i="0" u="none" baseline="0" dirty="0"/>
              <a:t>Vänner ska dessutom ha en profil i det elektroniska </a:t>
            </a:r>
            <a:r>
              <a:rPr lang="sv-fi" sz="2000" b="0" i="0" u="none" baseline="0" dirty="0" err="1"/>
              <a:t>vänförmedlingssystemet</a:t>
            </a:r>
            <a:r>
              <a:rPr lang="sv-fi" sz="2000" b="0" i="0" u="none" baseline="0" dirty="0"/>
              <a:t>. I </a:t>
            </a:r>
            <a:r>
              <a:rPr lang="sv-fi" sz="2000" b="0" i="0" u="none" baseline="0" dirty="0" err="1"/>
              <a:t>vänprofilen</a:t>
            </a:r>
            <a:r>
              <a:rPr lang="sv-fi" sz="2000" b="0" i="0" u="none" baseline="0" dirty="0"/>
              <a:t> kan man även markera punkten ”</a:t>
            </a:r>
            <a:r>
              <a:rPr lang="sv-fi" sz="2000" b="0" i="0" u="none" baseline="0" dirty="0">
                <a:effectLst/>
              </a:rPr>
              <a:t>Man får be mig med till andra hjälpuppgifter”. Denna information kan utnyttjas i larmsituationer. I profilen kan du även markera punkten ”Jag är utbildad inom social- eller hälsovårdsbranschen”. </a:t>
            </a:r>
            <a:r>
              <a:rPr lang="sv-fi" sz="2000" b="0" i="0" u="none" baseline="0" dirty="0"/>
              <a:t>Detta g</a:t>
            </a:r>
            <a:r>
              <a:rPr lang="sv-fi" sz="2000" b="0" i="0" u="none" baseline="0" dirty="0">
                <a:effectLst/>
              </a:rPr>
              <a:t>ör det enklare att sammankalla yrkesutbildade till att hjälpa, då behovet uppstår.</a:t>
            </a:r>
          </a:p>
          <a:p>
            <a:pPr algn="l" rtl="0">
              <a:lnSpc>
                <a:spcPct val="90000"/>
              </a:lnSpc>
            </a:pPr>
            <a:endParaRPr lang="sv-fi" sz="2000" dirty="0"/>
          </a:p>
        </p:txBody>
      </p:sp>
      <p:pic>
        <p:nvPicPr>
          <p:cNvPr id="5" name="Kuva 4">
            <a:extLst>
              <a:ext uri="{FF2B5EF4-FFF2-40B4-BE49-F238E27FC236}">
                <a16:creationId xmlns:a16="http://schemas.microsoft.com/office/drawing/2014/main" id="{0CB061C0-6EF7-B45B-A9C6-708E5C34B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7873" y="2137197"/>
            <a:ext cx="3358084" cy="908490"/>
          </a:xfrm>
          <a:prstGeom prst="rect">
            <a:avLst/>
          </a:prstGeom>
        </p:spPr>
      </p:pic>
      <p:pic>
        <p:nvPicPr>
          <p:cNvPr id="7" name="Kuva 6">
            <a:extLst>
              <a:ext uri="{FF2B5EF4-FFF2-40B4-BE49-F238E27FC236}">
                <a16:creationId xmlns:a16="http://schemas.microsoft.com/office/drawing/2014/main" id="{58BF6E9B-8A76-4DDA-47F2-B49BB8E67D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8215" y="555123"/>
            <a:ext cx="3317742" cy="849666"/>
          </a:xfrm>
          <a:prstGeom prst="rect">
            <a:avLst/>
          </a:prstGeom>
        </p:spPr>
      </p:pic>
      <p:pic>
        <p:nvPicPr>
          <p:cNvPr id="9" name="Kuva 8">
            <a:extLst>
              <a:ext uri="{FF2B5EF4-FFF2-40B4-BE49-F238E27FC236}">
                <a16:creationId xmlns:a16="http://schemas.microsoft.com/office/drawing/2014/main" id="{D5020511-D343-3CD4-14D4-B413804D8D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7730" y="4221088"/>
            <a:ext cx="3389028" cy="564838"/>
          </a:xfrm>
          <a:prstGeom prst="rect">
            <a:avLst/>
          </a:prstGeom>
        </p:spPr>
      </p:pic>
      <p:pic>
        <p:nvPicPr>
          <p:cNvPr id="11" name="Kuva 10">
            <a:extLst>
              <a:ext uri="{FF2B5EF4-FFF2-40B4-BE49-F238E27FC236}">
                <a16:creationId xmlns:a16="http://schemas.microsoft.com/office/drawing/2014/main" id="{E5695559-E024-8672-E6FE-21D011207F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6690" y="5571520"/>
            <a:ext cx="4303221" cy="857653"/>
          </a:xfrm>
          <a:prstGeom prst="rect">
            <a:avLst/>
          </a:prstGeom>
        </p:spPr>
      </p:pic>
    </p:spTree>
    <p:extLst>
      <p:ext uri="{BB962C8B-B14F-4D97-AF65-F5344CB8AC3E}">
        <p14:creationId xmlns:p14="http://schemas.microsoft.com/office/powerpoint/2010/main" val="2513012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F0B3FA-1756-AE5D-68DB-2F234E7D9092}"/>
              </a:ext>
            </a:extLst>
          </p:cNvPr>
          <p:cNvSpPr>
            <a:spLocks noGrp="1"/>
          </p:cNvSpPr>
          <p:nvPr>
            <p:ph type="title"/>
          </p:nvPr>
        </p:nvSpPr>
        <p:spPr/>
        <p:txBody>
          <a:bodyPr/>
          <a:lstStyle/>
          <a:p>
            <a:pPr algn="l" rtl="0"/>
            <a:r>
              <a:rPr lang="sv-fi" b="1" i="0" u="none" baseline="0"/>
              <a:t>En del av nätberedskapen</a:t>
            </a:r>
          </a:p>
        </p:txBody>
      </p:sp>
      <p:sp>
        <p:nvSpPr>
          <p:cNvPr id="3" name="Tekstin paikkamerkki 2">
            <a:extLst>
              <a:ext uri="{FF2B5EF4-FFF2-40B4-BE49-F238E27FC236}">
                <a16:creationId xmlns:a16="http://schemas.microsoft.com/office/drawing/2014/main" id="{BA8CC113-7A43-B6EF-6BC9-A9BFD6EA3BEE}"/>
              </a:ext>
            </a:extLst>
          </p:cNvPr>
          <p:cNvSpPr>
            <a:spLocks noGrp="1"/>
          </p:cNvSpPr>
          <p:nvPr>
            <p:ph type="body" sz="quarter" idx="11"/>
          </p:nvPr>
        </p:nvSpPr>
        <p:spPr>
          <a:xfrm>
            <a:off x="838200" y="1954618"/>
            <a:ext cx="10515600" cy="3346046"/>
          </a:xfrm>
        </p:spPr>
        <p:txBody>
          <a:bodyPr vert="horz" lIns="91440" tIns="45720" rIns="91440" bIns="45720" rtlCol="0" anchor="t">
            <a:noAutofit/>
          </a:bodyPr>
          <a:lstStyle/>
          <a:p>
            <a:pPr algn="l" rtl="0"/>
            <a:r>
              <a:rPr lang="sv-fi" sz="1800" b="0" i="0" u="none" baseline="0">
                <a:latin typeface="Arial"/>
                <a:ea typeface="Arial"/>
                <a:cs typeface="Arial"/>
              </a:rPr>
              <a:t>Till uppgifterna inom nätberedskapen hör att tillhandahålla psykiskt stöd och/eller att dela med sig av rätt information till hjälpbehövande via nätet.</a:t>
            </a:r>
          </a:p>
          <a:p>
            <a:pPr algn="l" rtl="0"/>
            <a:r>
              <a:rPr lang="sv-fi" sz="1800" b="0" i="0" u="none" baseline="0">
                <a:latin typeface="Arial"/>
                <a:ea typeface="Arial"/>
                <a:cs typeface="Arial"/>
              </a:rPr>
              <a:t>Näthjälpen samordnas på riksnivå och den kan vara riksomfattande eller lokal.</a:t>
            </a:r>
          </a:p>
          <a:p>
            <a:pPr algn="l" rtl="0"/>
            <a:r>
              <a:rPr lang="sv-fi" sz="1800" b="0" i="0" u="none" baseline="0">
                <a:latin typeface="Arial"/>
                <a:ea typeface="Arial"/>
                <a:cs typeface="Arial"/>
              </a:rPr>
              <a:t>I krissituationer kan man: </a:t>
            </a:r>
          </a:p>
          <a:p>
            <a:pPr lvl="1" algn="l" rtl="0"/>
            <a:r>
              <a:rPr lang="sv-fi" sz="1800" b="0" i="0" u="none" baseline="0">
                <a:latin typeface="Arial"/>
                <a:ea typeface="Arial"/>
                <a:cs typeface="Arial"/>
              </a:rPr>
              <a:t>Starta en Auttava-chatt mellan två personer eller i gruppform på Röda Korsets webbplats när det är vuxna som har behov av hjälp, och</a:t>
            </a:r>
            <a:endParaRPr lang="sv-fi" sz="1800" dirty="0">
              <a:latin typeface="Arial"/>
              <a:cs typeface="Arial"/>
            </a:endParaRPr>
          </a:p>
          <a:p>
            <a:pPr lvl="1" algn="l" rtl="0"/>
            <a:r>
              <a:rPr lang="sv-fi" sz="1800" b="0" i="0" u="none" baseline="0">
                <a:latin typeface="Arial"/>
                <a:ea typeface="Arial"/>
                <a:cs typeface="Arial"/>
              </a:rPr>
              <a:t>öka antalet utbildade frivilliga och anställda i Sekasin-chatten och i Nettiturvis när det är unga som har behov av hjälp. Antalet besökare i ovan nämnda tjänster ökar i undantagssituationer.</a:t>
            </a:r>
          </a:p>
          <a:p>
            <a:pPr algn="l" rtl="0"/>
            <a:r>
              <a:rPr lang="sv-fi" sz="1800" b="0" i="0" u="none" baseline="0">
                <a:latin typeface="Arial"/>
                <a:ea typeface="Arial"/>
                <a:cs typeface="Arial"/>
              </a:rPr>
              <a:t>Man kan bli frivillig inom nätberedskapen genom att delta i webbutbildningen Som näthjälpare inom Röda Korset och utbildningen i psykiskt stöd. Sekasin-chattens frivilliga går en separat utbildning.</a:t>
            </a:r>
          </a:p>
          <a:p>
            <a:pPr algn="l" rtl="0"/>
            <a:r>
              <a:rPr lang="sv-fi" sz="1800" b="0" i="0" u="none" baseline="0">
                <a:latin typeface="Arial"/>
                <a:ea typeface="Arial"/>
                <a:cs typeface="Arial"/>
              </a:rPr>
              <a:t>Du kan gå med i frivilligreserven för Auttava-chatten genom att gå med i den öppna verksamhetsgruppen OMA Röda Korset: </a:t>
            </a:r>
            <a:r>
              <a:rPr lang="sv-fi" sz="1800" b="0" i="0" u="none" baseline="0">
                <a:latin typeface="Arial"/>
                <a:ea typeface="Arial"/>
                <a:cs typeface="Arial"/>
                <a:hlinkClick r:id="rId2"/>
              </a:rPr>
              <a:t>https://oma.punainenristi.fi/groups/group/2320</a:t>
            </a:r>
            <a:r>
              <a:rPr lang="sv-fi" sz="1800" b="0" i="0" u="none" baseline="0">
                <a:latin typeface="Arial"/>
                <a:ea typeface="Arial"/>
                <a:cs typeface="Arial"/>
              </a:rPr>
              <a:t> </a:t>
            </a:r>
            <a:endParaRPr lang="sv-fi" sz="1800" dirty="0">
              <a:latin typeface="Arial"/>
              <a:cs typeface="Arial"/>
            </a:endParaRPr>
          </a:p>
          <a:p>
            <a:pPr marL="457200" lvl="1" indent="0" algn="l" rtl="0">
              <a:buNone/>
            </a:pPr>
            <a:endParaRPr lang="sv-fi" sz="1800" dirty="0">
              <a:latin typeface="Arial"/>
              <a:cs typeface="Arial"/>
            </a:endParaRPr>
          </a:p>
        </p:txBody>
      </p:sp>
    </p:spTree>
    <p:extLst>
      <p:ext uri="{BB962C8B-B14F-4D97-AF65-F5344CB8AC3E}">
        <p14:creationId xmlns:p14="http://schemas.microsoft.com/office/powerpoint/2010/main" val="3633888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CCB38-E406-B4B8-FBD0-6599F65487B4}"/>
              </a:ext>
            </a:extLst>
          </p:cNvPr>
          <p:cNvSpPr>
            <a:spLocks noGrp="1"/>
          </p:cNvSpPr>
          <p:nvPr>
            <p:ph type="title"/>
          </p:nvPr>
        </p:nvSpPr>
        <p:spPr>
          <a:xfrm>
            <a:off x="693516" y="680943"/>
            <a:ext cx="10515600" cy="781750"/>
          </a:xfrm>
        </p:spPr>
        <p:txBody>
          <a:bodyPr/>
          <a:lstStyle/>
          <a:p>
            <a:pPr algn="l" rtl="0"/>
            <a:r>
              <a:rPr lang="sv-fi" b="1" i="0" u="none" baseline="0">
                <a:solidFill>
                  <a:srgbClr val="FF0000"/>
                </a:solidFill>
              </a:rPr>
              <a:t>Alla med i larmgruppsverksamheten!</a:t>
            </a:r>
          </a:p>
        </p:txBody>
      </p:sp>
      <p:sp>
        <p:nvSpPr>
          <p:cNvPr id="3" name="Tekstin paikkamerkki 2">
            <a:extLst>
              <a:ext uri="{FF2B5EF4-FFF2-40B4-BE49-F238E27FC236}">
                <a16:creationId xmlns:a16="http://schemas.microsoft.com/office/drawing/2014/main" id="{94AADBCC-4DEE-715E-67F6-4F7E1595F29D}"/>
              </a:ext>
            </a:extLst>
          </p:cNvPr>
          <p:cNvSpPr>
            <a:spLocks noGrp="1"/>
          </p:cNvSpPr>
          <p:nvPr>
            <p:ph type="body" sz="quarter" idx="11"/>
          </p:nvPr>
        </p:nvSpPr>
        <p:spPr>
          <a:xfrm>
            <a:off x="693516" y="1719242"/>
            <a:ext cx="10515600" cy="2944813"/>
          </a:xfrm>
        </p:spPr>
        <p:txBody>
          <a:bodyPr vert="horz" lIns="91440" tIns="45720" rIns="91440" bIns="45720" rtlCol="0" anchor="t">
            <a:noAutofit/>
          </a:bodyPr>
          <a:lstStyle/>
          <a:p>
            <a:pPr algn="l" rtl="0"/>
            <a:r>
              <a:rPr lang="sv-fi" b="0" i="0" u="none" baseline="0"/>
              <a:t>Det skulle vara bra om det i vänförmedlings- eller mathjälpsteamet fanns minst en person som hör till avdelningens eller områdets larmgrupp. På så sätt förmedlas informationen om en frivilligresurs som kan användas i olyckssituationer, bland annat i första omsorgen-uppgifter, bättre till larmgruppen.</a:t>
            </a:r>
          </a:p>
          <a:p>
            <a:pPr algn="l" rtl="0"/>
            <a:r>
              <a:rPr lang="sv-fi" b="0" i="0" u="none" baseline="0"/>
              <a:t>Larmgruppspraxisen varierar från avdelning till avdelning. Ta reda på av den som ansvarar för er avdelnings larmgrupper, och vilken utbildning som krävs för att komma med i larmgruppen. </a:t>
            </a:r>
          </a:p>
          <a:p>
            <a:pPr algn="l" rtl="0"/>
            <a:r>
              <a:rPr lang="sv-fi" b="0" i="0" u="none" baseline="0"/>
              <a:t>Vi rekommenderar att du deltar i till exempel grundkursen i psykiskt stöd.</a:t>
            </a:r>
          </a:p>
          <a:p>
            <a:pPr algn="l" rtl="0"/>
            <a:r>
              <a:rPr lang="sv-fi" b="0" i="0" u="none" baseline="0"/>
              <a:t>Under hösten ordnar vi grundkurser i psykiskt stöd på nätet. Kurserna är i första hand avsedda för ansvarsfrivilliga (vänförmedlare, mathjälpsansvariga).</a:t>
            </a:r>
          </a:p>
        </p:txBody>
      </p:sp>
    </p:spTree>
    <p:extLst>
      <p:ext uri="{BB962C8B-B14F-4D97-AF65-F5344CB8AC3E}">
        <p14:creationId xmlns:p14="http://schemas.microsoft.com/office/powerpoint/2010/main" val="170207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CCB38-E406-B4B8-FBD0-6599F65487B4}"/>
              </a:ext>
            </a:extLst>
          </p:cNvPr>
          <p:cNvSpPr>
            <a:spLocks noGrp="1"/>
          </p:cNvSpPr>
          <p:nvPr>
            <p:ph type="title"/>
          </p:nvPr>
        </p:nvSpPr>
        <p:spPr>
          <a:xfrm>
            <a:off x="693516" y="680943"/>
            <a:ext cx="10515600" cy="781750"/>
          </a:xfrm>
        </p:spPr>
        <p:txBody>
          <a:bodyPr/>
          <a:lstStyle/>
          <a:p>
            <a:pPr algn="l" rtl="0"/>
            <a:r>
              <a:rPr lang="sv-fi" b="1" i="0" u="none" baseline="0">
                <a:solidFill>
                  <a:srgbClr val="FF0000"/>
                </a:solidFill>
              </a:rPr>
              <a:t>Alla med i larmgruppsverksamheten!</a:t>
            </a:r>
          </a:p>
        </p:txBody>
      </p:sp>
      <p:sp>
        <p:nvSpPr>
          <p:cNvPr id="3" name="Tekstin paikkamerkki 2">
            <a:extLst>
              <a:ext uri="{FF2B5EF4-FFF2-40B4-BE49-F238E27FC236}">
                <a16:creationId xmlns:a16="http://schemas.microsoft.com/office/drawing/2014/main" id="{94AADBCC-4DEE-715E-67F6-4F7E1595F29D}"/>
              </a:ext>
            </a:extLst>
          </p:cNvPr>
          <p:cNvSpPr>
            <a:spLocks noGrp="1"/>
          </p:cNvSpPr>
          <p:nvPr>
            <p:ph type="body" sz="quarter" idx="11"/>
          </p:nvPr>
        </p:nvSpPr>
        <p:spPr>
          <a:xfrm>
            <a:off x="693516" y="1719242"/>
            <a:ext cx="10515600" cy="2944813"/>
          </a:xfrm>
        </p:spPr>
        <p:txBody>
          <a:bodyPr vert="horz" lIns="91440" tIns="45720" rIns="91440" bIns="45720" rtlCol="0" anchor="t">
            <a:noAutofit/>
          </a:bodyPr>
          <a:lstStyle/>
          <a:p>
            <a:pPr algn="l" rtl="0"/>
            <a:r>
              <a:rPr lang="sv-fi" b="0" i="0" u="none" baseline="0"/>
              <a:t>Det skulle vara bra om det i vänförmedlings- eller mathjälpsteamet fanns minst en person som hör till avdelningens eller områdets larmgrupp. På så sätt förmedlas informationen om en frivilligresurs som kan användas i olyckssituationer, bland annat i första omsorgen-uppgifter, bättre till larmgruppen.</a:t>
            </a:r>
          </a:p>
          <a:p>
            <a:pPr algn="l" rtl="0"/>
            <a:r>
              <a:rPr lang="sv-fi" b="0" i="0" u="none" baseline="0"/>
              <a:t>Larmgruppspraxisen varierar från avdelning till avdelning. Ta reda på av den som ansvarar för er avdelnings larmgrupper, och vilken utbildning som krävs för att komma med i larmgruppen. </a:t>
            </a:r>
          </a:p>
          <a:p>
            <a:pPr algn="l" rtl="0"/>
            <a:r>
              <a:rPr lang="sv-fi" b="0" i="0" u="none" baseline="0"/>
              <a:t>Vi rekommenderar att du deltar i grundkursen i psykiskt stöd.</a:t>
            </a:r>
          </a:p>
        </p:txBody>
      </p:sp>
    </p:spTree>
    <p:extLst>
      <p:ext uri="{BB962C8B-B14F-4D97-AF65-F5344CB8AC3E}">
        <p14:creationId xmlns:p14="http://schemas.microsoft.com/office/powerpoint/2010/main" val="28772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BE5426-03F7-DF73-B433-5640111AFB43}"/>
              </a:ext>
            </a:extLst>
          </p:cNvPr>
          <p:cNvSpPr>
            <a:spLocks noGrp="1"/>
          </p:cNvSpPr>
          <p:nvPr>
            <p:ph type="body" idx="14"/>
          </p:nvPr>
        </p:nvSpPr>
        <p:spPr>
          <a:xfrm>
            <a:off x="218104" y="1988840"/>
            <a:ext cx="5562764" cy="3890449"/>
          </a:xfrm>
        </p:spPr>
        <p:txBody>
          <a:bodyPr/>
          <a:lstStyle/>
          <a:p>
            <a:pPr marL="285750" indent="-285750" algn="l" rtl="0">
              <a:buFont typeface="Arial" panose="020B0604020202020204" pitchFamily="34" charset="0"/>
              <a:buChar char="•"/>
              <a:defRPr/>
            </a:pPr>
            <a:r>
              <a:rPr lang="sv-fi" sz="1800" b="0" i="0" u="none" baseline="0">
                <a:latin typeface="+mj-lt"/>
                <a:ea typeface="+mj-lt"/>
                <a:cs typeface="+mj-lt"/>
              </a:rPr>
              <a:t>Över 400 avdelningar runt om i landet och i dessa finns </a:t>
            </a:r>
            <a:br>
              <a:rPr lang="sv-fi" sz="1800">
                <a:latin typeface="+mj-lt"/>
              </a:rPr>
            </a:br>
            <a:r>
              <a:rPr lang="sv-fi" sz="1800" b="0" i="0" u="none" baseline="0">
                <a:latin typeface="+mj-lt"/>
                <a:ea typeface="+mj-lt"/>
                <a:cs typeface="+mj-lt"/>
              </a:rPr>
              <a:t>tusentals frivilliga i olika verksamhetsformer</a:t>
            </a:r>
          </a:p>
          <a:p>
            <a:pPr marL="285750" indent="-285750" algn="l" rtl="0">
              <a:buFont typeface="Arial" panose="020B0604020202020204" pitchFamily="34" charset="0"/>
              <a:buChar char="•"/>
              <a:defRPr/>
            </a:pPr>
            <a:r>
              <a:rPr lang="sv-fi" sz="1800" b="0" i="0" u="none" baseline="0">
                <a:latin typeface="+mj-lt"/>
                <a:ea typeface="+mj-lt"/>
                <a:cs typeface="+mj-lt"/>
              </a:rPr>
              <a:t>Katastroffonden (hjälp vid akuta situationer i hemlandet, till exempel bränder)</a:t>
            </a:r>
          </a:p>
          <a:p>
            <a:pPr marL="285750" indent="-285750" algn="l" rtl="0">
              <a:buFont typeface="Arial" panose="020B0604020202020204" pitchFamily="34" charset="0"/>
              <a:buChar char="•"/>
              <a:defRPr/>
            </a:pPr>
            <a:r>
              <a:rPr lang="sv-fi" sz="1800" b="0" i="0" u="none" baseline="0">
                <a:latin typeface="+mj-lt"/>
                <a:ea typeface="+mj-lt"/>
                <a:cs typeface="+mj-lt"/>
              </a:rPr>
              <a:t>Totalt över 400 larmgrupper (bland annat första hjälpen och psykiskt stöd), och dessa grupper består av över 4 000 frivilliga</a:t>
            </a:r>
          </a:p>
          <a:p>
            <a:pPr marL="285750" indent="-285750" algn="l" rtl="0">
              <a:buFont typeface="Arial" panose="020B0604020202020204" pitchFamily="34" charset="0"/>
              <a:buChar char="•"/>
              <a:defRPr/>
            </a:pPr>
            <a:r>
              <a:rPr lang="sv-fi" sz="1800" b="0" i="0" u="none" baseline="0">
                <a:latin typeface="+mj-lt"/>
                <a:ea typeface="+mj-lt"/>
                <a:cs typeface="+mj-lt"/>
              </a:rPr>
              <a:t>FRK samordnar Frivilliga räddningstjänsten (Vapepa), som har 52 medlemsorganisationer</a:t>
            </a:r>
          </a:p>
          <a:p>
            <a:pPr marL="285750" indent="-285750" algn="l" rtl="0">
              <a:buFont typeface="Arial" panose="020B0604020202020204" pitchFamily="34" charset="0"/>
              <a:buChar char="•"/>
              <a:defRPr/>
            </a:pPr>
            <a:r>
              <a:rPr lang="sv-fi" sz="1800" b="0" i="0" u="none" baseline="0">
                <a:latin typeface="+mj-lt"/>
                <a:ea typeface="+mj-lt"/>
                <a:cs typeface="+mj-lt"/>
              </a:rPr>
              <a:t>Psykologernas beredskapsgrupp och enheter för katastrofberedskap (en landsomfattande hjälptelefon öppnas vid behov)</a:t>
            </a:r>
          </a:p>
          <a:p>
            <a:pPr marL="285750" indent="-285750" algn="l" rtl="0">
              <a:buFont typeface="Arial" panose="020B0604020202020204" pitchFamily="34" charset="0"/>
              <a:buChar char="•"/>
              <a:defRPr/>
            </a:pPr>
            <a:r>
              <a:rPr lang="sv-fi" sz="1800" b="0" i="0" u="none" baseline="0">
                <a:latin typeface="+mj-lt"/>
                <a:ea typeface="+mj-lt"/>
                <a:cs typeface="+mj-lt"/>
              </a:rPr>
              <a:t>De ungas skyddshus, Kontti secondhand -kedjan, Blodtjänst, Mottagningscentraler, Logistikcentralen, Hälsopunkter</a:t>
            </a:r>
            <a:endParaRPr lang="sv-fi" sz="2000" dirty="0">
              <a:latin typeface="+mj-lt"/>
            </a:endParaRPr>
          </a:p>
          <a:p>
            <a:endParaRPr lang="sv-fi" dirty="0"/>
          </a:p>
        </p:txBody>
      </p:sp>
      <p:sp>
        <p:nvSpPr>
          <p:cNvPr id="3" name="Kuvan paikkamerkki 2">
            <a:extLst>
              <a:ext uri="{FF2B5EF4-FFF2-40B4-BE49-F238E27FC236}">
                <a16:creationId xmlns:a16="http://schemas.microsoft.com/office/drawing/2014/main" id="{FD83C6F1-DAF3-72E7-8A66-916609D6FFC3}"/>
              </a:ext>
            </a:extLst>
          </p:cNvPr>
          <p:cNvSpPr>
            <a:spLocks noGrp="1"/>
          </p:cNvSpPr>
          <p:nvPr>
            <p:ph type="pic" sz="quarter" idx="15"/>
          </p:nvPr>
        </p:nvSpPr>
        <p:spPr/>
        <p:txBody>
          <a:bodyPr/>
          <a:lstStyle/>
          <a:p>
            <a:endParaRPr lang="sv-fi"/>
          </a:p>
        </p:txBody>
      </p:sp>
      <p:pic>
        <p:nvPicPr>
          <p:cNvPr id="4" name="Kuvan paikkamerkki 4" descr="Kuva, joka sisältää kohteen piha-, puu, henkilö, lumi&#10;&#10;Kuvaus luotu automaattisesti">
            <a:extLst>
              <a:ext uri="{FF2B5EF4-FFF2-40B4-BE49-F238E27FC236}">
                <a16:creationId xmlns:a16="http://schemas.microsoft.com/office/drawing/2014/main" id="{7C79EEE0-2F3E-FDE2-3628-9E95A5B413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08646" y="-1"/>
            <a:ext cx="6083354" cy="6858002"/>
          </a:xfrm>
          <a:prstGeom prst="rect">
            <a:avLst/>
          </a:prstGeom>
        </p:spPr>
      </p:pic>
      <p:sp>
        <p:nvSpPr>
          <p:cNvPr id="5" name="Tekstiruutu 4">
            <a:extLst>
              <a:ext uri="{FF2B5EF4-FFF2-40B4-BE49-F238E27FC236}">
                <a16:creationId xmlns:a16="http://schemas.microsoft.com/office/drawing/2014/main" id="{98539AEB-C3DC-84F3-702D-BC024E6CE538}"/>
              </a:ext>
            </a:extLst>
          </p:cNvPr>
          <p:cNvSpPr txBox="1"/>
          <p:nvPr/>
        </p:nvSpPr>
        <p:spPr>
          <a:xfrm>
            <a:off x="464457" y="290286"/>
            <a:ext cx="5316411" cy="954107"/>
          </a:xfrm>
          <a:prstGeom prst="rect">
            <a:avLst/>
          </a:prstGeom>
          <a:noFill/>
        </p:spPr>
        <p:txBody>
          <a:bodyPr wrap="square" rtlCol="0">
            <a:spAutoFit/>
          </a:bodyPr>
          <a:lstStyle/>
          <a:p>
            <a:pPr algn="l" rtl="0"/>
            <a:r>
              <a:rPr lang="sv-fi" sz="2800" b="1" i="0" u="none" baseline="0"/>
              <a:t>Resurser för FRK:s beredskap i Finland</a:t>
            </a:r>
            <a:endParaRPr lang="sv-fi" sz="2800" b="1" dirty="0"/>
          </a:p>
        </p:txBody>
      </p:sp>
    </p:spTree>
    <p:extLst>
      <p:ext uri="{BB962C8B-B14F-4D97-AF65-F5344CB8AC3E}">
        <p14:creationId xmlns:p14="http://schemas.microsoft.com/office/powerpoint/2010/main" val="73812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BD2559A1-3112-DF4C-4CD5-AFE599312A1E}"/>
              </a:ext>
            </a:extLst>
          </p:cNvPr>
          <p:cNvSpPr>
            <a:spLocks noGrp="1"/>
          </p:cNvSpPr>
          <p:nvPr>
            <p:ph type="body" sz="quarter" idx="3"/>
          </p:nvPr>
        </p:nvSpPr>
        <p:spPr/>
        <p:txBody>
          <a:bodyPr/>
          <a:lstStyle/>
          <a:p>
            <a:pPr algn="l" rtl="0"/>
            <a:r>
              <a:rPr lang="sv-fi" b="1" i="0" u="none" baseline="0"/>
              <a:t>Sociala välfärdsuppgifter före beredskapsövningen</a:t>
            </a:r>
          </a:p>
        </p:txBody>
      </p:sp>
      <p:sp>
        <p:nvSpPr>
          <p:cNvPr id="4" name="Tekstin paikkamerkki 3">
            <a:extLst>
              <a:ext uri="{FF2B5EF4-FFF2-40B4-BE49-F238E27FC236}">
                <a16:creationId xmlns:a16="http://schemas.microsoft.com/office/drawing/2014/main" id="{050E13F4-617B-0203-04C6-CD2325E10B75}"/>
              </a:ext>
            </a:extLst>
          </p:cNvPr>
          <p:cNvSpPr>
            <a:spLocks noGrp="1"/>
          </p:cNvSpPr>
          <p:nvPr>
            <p:ph type="body" sz="quarter" idx="16"/>
          </p:nvPr>
        </p:nvSpPr>
        <p:spPr>
          <a:xfrm>
            <a:off x="4516007" y="1793376"/>
            <a:ext cx="7114112" cy="3534125"/>
          </a:xfrm>
        </p:spPr>
        <p:txBody>
          <a:bodyPr/>
          <a:lstStyle/>
          <a:p>
            <a:pPr marL="457200" indent="-457200" algn="l" rtl="0">
              <a:buFont typeface="+mj-lt"/>
              <a:buAutoNum type="arabicPeriod"/>
            </a:pPr>
            <a:r>
              <a:rPr lang="sv-fi" sz="1800" b="0" i="0" u="none" baseline="0"/>
              <a:t>Alla frivilliga inom vänverksamheten och mathjälpen skapar </a:t>
            </a:r>
            <a:r>
              <a:rPr lang="sv-fi" sz="1800" b="1" i="0" u="none" baseline="0"/>
              <a:t>en profil på OMA Röda Korset</a:t>
            </a:r>
          </a:p>
          <a:p>
            <a:pPr lvl="1" algn="l" rtl="0"/>
            <a:r>
              <a:rPr lang="sv-fi" sz="1600" b="0" i="0" u="none" baseline="0"/>
              <a:t>På så sätt blir varje frivillig en del av beredskapen och kan vid behov larmas.</a:t>
            </a:r>
          </a:p>
          <a:p>
            <a:pPr marL="457200" indent="-457200" algn="l" rtl="0">
              <a:buFont typeface="+mj-lt"/>
              <a:buAutoNum type="arabicPeriod"/>
            </a:pPr>
            <a:r>
              <a:rPr lang="sv-fi" sz="1800" b="0" i="0" u="none" baseline="0"/>
              <a:t>Alla som redan finns i OMA </a:t>
            </a:r>
            <a:r>
              <a:rPr lang="sv-fi" sz="1800" b="1" i="0" u="none" baseline="0"/>
              <a:t>uppdaterar profilen</a:t>
            </a:r>
            <a:r>
              <a:rPr lang="sv-fi" sz="1800" b="0" i="0" u="none" baseline="0"/>
              <a:t>, bland annat i vilken verksamhetsform de deltar och </a:t>
            </a:r>
            <a:r>
              <a:rPr lang="sv-fi" sz="1800" b="0" i="0" u="none" baseline="0">
                <a:sym typeface="Wingdings" panose="05000000000000000000" pitchFamily="2" charset="2"/>
              </a:rPr>
              <a:t>väljer punkten: </a:t>
            </a:r>
            <a:r>
              <a:rPr lang="sv-fi" sz="1800" b="1" i="1" u="none" baseline="0">
                <a:solidFill>
                  <a:srgbClr val="FF0000"/>
                </a:solidFill>
                <a:sym typeface="Wingdings" panose="05000000000000000000" pitchFamily="2" charset="2"/>
              </a:rPr>
              <a:t>Ni kan kontakta mig om min hjälp behövs i hjälpsituationer.</a:t>
            </a:r>
          </a:p>
          <a:p>
            <a:pPr marL="457200" indent="-457200" algn="l" rtl="0">
              <a:buFont typeface="+mj-lt"/>
              <a:buAutoNum type="arabicPeriod"/>
            </a:pPr>
            <a:r>
              <a:rPr lang="sv-fi" sz="1800" b="0" i="0" u="none" baseline="0"/>
              <a:t>I </a:t>
            </a:r>
            <a:r>
              <a:rPr lang="sv-fi" sz="1800" b="1" i="0" u="none" baseline="0"/>
              <a:t>OMA</a:t>
            </a:r>
            <a:r>
              <a:rPr lang="sv-fi" sz="1800" b="0" i="0" u="none" baseline="0"/>
              <a:t> ansluter sig alla till de nationella, regionala och lokala </a:t>
            </a:r>
            <a:r>
              <a:rPr lang="sv-fi" sz="1800" b="1" i="0" u="none" baseline="0"/>
              <a:t>grupperna</a:t>
            </a:r>
          </a:p>
          <a:p>
            <a:pPr lvl="1" algn="l" rtl="0"/>
            <a:r>
              <a:rPr lang="sv-fi" sz="1600" b="0" i="0" u="none" baseline="0"/>
              <a:t>Viktiga kanaler för att nå ut till de frivilliga.</a:t>
            </a:r>
          </a:p>
          <a:p>
            <a:pPr lvl="1" algn="l" rtl="0"/>
            <a:r>
              <a:rPr lang="sv-fi" sz="1600" b="0" i="0" u="none" baseline="0"/>
              <a:t>Vänverksamhetens frivilliggrupp, Vänförmedlarnas grupp, mathjälpens riksomfattande frivilliggrupp m.m.</a:t>
            </a:r>
          </a:p>
          <a:p>
            <a:pPr marL="457200" indent="-457200" algn="l" rtl="0">
              <a:buFont typeface="+mj-lt"/>
              <a:buAutoNum type="arabicPeriod"/>
            </a:pPr>
            <a:r>
              <a:rPr lang="sv-fi" sz="1800" b="0" i="0" u="none" kern="100" baseline="0">
                <a:ea typeface="Calibri" panose="020F0502020204030204" pitchFamily="34" charset="0"/>
              </a:rPr>
              <a:t>Alla deltar i </a:t>
            </a:r>
            <a:r>
              <a:rPr lang="sv-fi" sz="1800" b="1" i="0" u="none" kern="100" baseline="0">
                <a:ea typeface="Calibri" panose="020F0502020204030204" pitchFamily="34" charset="0"/>
              </a:rPr>
              <a:t>grundkurserna i hjälpberedskap och psykiskt stöd </a:t>
            </a:r>
          </a:p>
          <a:p>
            <a:pPr marL="457200" indent="-457200" algn="l" rtl="0">
              <a:buFont typeface="+mj-lt"/>
              <a:buAutoNum type="arabicPeriod"/>
            </a:pPr>
            <a:r>
              <a:rPr lang="sv-fi" sz="1800" b="0" i="0" u="none" baseline="0"/>
              <a:t>Man ser till att avdelningen har en utsedd </a:t>
            </a:r>
            <a:r>
              <a:rPr lang="sv-fi" sz="1800" b="1" i="0" u="none" baseline="0"/>
              <a:t>kontaktperson för mathjälpen</a:t>
            </a:r>
            <a:r>
              <a:rPr lang="sv-fi" sz="1800" b="0" i="0" u="none" baseline="0"/>
              <a:t> i OSSI.</a:t>
            </a:r>
            <a:endParaRPr lang="sv-fi" sz="1800" kern="100" dirty="0">
              <a:ea typeface="Calibri" panose="020F0502020204030204" pitchFamily="34" charset="0"/>
            </a:endParaRPr>
          </a:p>
          <a:p>
            <a:pPr lvl="1" algn="l" rtl="0"/>
            <a:endParaRPr lang="sv-fi" dirty="0"/>
          </a:p>
          <a:p>
            <a:pPr lvl="1" algn="l" rtl="0"/>
            <a:endParaRPr lang="sv-fi" dirty="0"/>
          </a:p>
        </p:txBody>
      </p:sp>
      <p:pic>
        <p:nvPicPr>
          <p:cNvPr id="8" name="Kuva 7" descr="En bild som innehåller ett klädesplagg, en person, skor, inner-&#10;&#10;AI-genererat innehåll kan vara felaktigt.">
            <a:extLst>
              <a:ext uri="{FF2B5EF4-FFF2-40B4-BE49-F238E27FC236}">
                <a16:creationId xmlns:a16="http://schemas.microsoft.com/office/drawing/2014/main" id="{54DACA9A-B06F-6519-0F0E-AF5AEF68CA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3952876" cy="6858000"/>
          </a:xfrm>
          <a:prstGeom prst="rect">
            <a:avLst/>
          </a:prstGeom>
        </p:spPr>
      </p:pic>
    </p:spTree>
    <p:extLst>
      <p:ext uri="{BB962C8B-B14F-4D97-AF65-F5344CB8AC3E}">
        <p14:creationId xmlns:p14="http://schemas.microsoft.com/office/powerpoint/2010/main" val="286901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FE05A-8E56-0FE5-1099-F9DCBE623612}"/>
              </a:ext>
            </a:extLst>
          </p:cNvPr>
          <p:cNvSpPr>
            <a:spLocks noGrp="1"/>
          </p:cNvSpPr>
          <p:nvPr>
            <p:ph type="title"/>
          </p:nvPr>
        </p:nvSpPr>
        <p:spPr/>
        <p:txBody>
          <a:bodyPr/>
          <a:lstStyle/>
          <a:p>
            <a:endParaRPr lang="sv-fi"/>
          </a:p>
        </p:txBody>
      </p:sp>
      <p:sp>
        <p:nvSpPr>
          <p:cNvPr id="3" name="Tekstin paikkamerkki 2">
            <a:extLst>
              <a:ext uri="{FF2B5EF4-FFF2-40B4-BE49-F238E27FC236}">
                <a16:creationId xmlns:a16="http://schemas.microsoft.com/office/drawing/2014/main" id="{E4B07FCF-FF3A-74E1-5B1F-965C5A16CF52}"/>
              </a:ext>
            </a:extLst>
          </p:cNvPr>
          <p:cNvSpPr>
            <a:spLocks noGrp="1"/>
          </p:cNvSpPr>
          <p:nvPr>
            <p:ph type="body" sz="quarter" idx="11"/>
          </p:nvPr>
        </p:nvSpPr>
        <p:spPr/>
        <p:txBody>
          <a:bodyPr/>
          <a:lstStyle/>
          <a:p>
            <a:endParaRPr lang="sv-fi"/>
          </a:p>
        </p:txBody>
      </p:sp>
      <p:pic>
        <p:nvPicPr>
          <p:cNvPr id="5" name="Kuva 4">
            <a:extLst>
              <a:ext uri="{FF2B5EF4-FFF2-40B4-BE49-F238E27FC236}">
                <a16:creationId xmlns:a16="http://schemas.microsoft.com/office/drawing/2014/main" id="{5FC072B1-4F18-E2F1-D115-96B604859A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216" y="838200"/>
            <a:ext cx="11315612" cy="5404211"/>
          </a:xfrm>
          <a:prstGeom prst="rect">
            <a:avLst/>
          </a:prstGeom>
        </p:spPr>
      </p:pic>
      <p:sp>
        <p:nvSpPr>
          <p:cNvPr id="6" name="Ellipsi 5">
            <a:extLst>
              <a:ext uri="{FF2B5EF4-FFF2-40B4-BE49-F238E27FC236}">
                <a16:creationId xmlns:a16="http://schemas.microsoft.com/office/drawing/2014/main" id="{18981606-6511-FCF7-1D41-21441E481EA8}"/>
              </a:ext>
            </a:extLst>
          </p:cNvPr>
          <p:cNvSpPr/>
          <p:nvPr/>
        </p:nvSpPr>
        <p:spPr>
          <a:xfrm>
            <a:off x="555172" y="3870251"/>
            <a:ext cx="561247" cy="2977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7" name="Ellipsi 6">
            <a:extLst>
              <a:ext uri="{FF2B5EF4-FFF2-40B4-BE49-F238E27FC236}">
                <a16:creationId xmlns:a16="http://schemas.microsoft.com/office/drawing/2014/main" id="{DB76F3EB-6512-1024-C3DF-8FBE935C64FD}"/>
              </a:ext>
            </a:extLst>
          </p:cNvPr>
          <p:cNvSpPr/>
          <p:nvPr/>
        </p:nvSpPr>
        <p:spPr>
          <a:xfrm>
            <a:off x="658586" y="4956544"/>
            <a:ext cx="3477479" cy="10969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sv-fi"/>
          </a:p>
        </p:txBody>
      </p:sp>
    </p:spTree>
    <p:extLst>
      <p:ext uri="{BB962C8B-B14F-4D97-AF65-F5344CB8AC3E}">
        <p14:creationId xmlns:p14="http://schemas.microsoft.com/office/powerpoint/2010/main" val="276536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C8A8-4DC2-CAB1-2C3C-616C430DA3E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884A0A3-B6E5-DCD1-F376-68A6355BBD1A}"/>
              </a:ext>
            </a:extLst>
          </p:cNvPr>
          <p:cNvSpPr>
            <a:spLocks noGrp="1"/>
          </p:cNvSpPr>
          <p:nvPr>
            <p:ph type="ctrTitle"/>
          </p:nvPr>
        </p:nvSpPr>
        <p:spPr/>
        <p:txBody>
          <a:bodyPr/>
          <a:lstStyle/>
          <a:p>
            <a:pPr algn="l" rtl="0"/>
            <a:r>
              <a:rPr lang="sv-fi" b="1" i="0" u="none" baseline="0"/>
              <a:t>Provianteringsgrupp</a:t>
            </a:r>
          </a:p>
        </p:txBody>
      </p:sp>
    </p:spTree>
    <p:extLst>
      <p:ext uri="{BB962C8B-B14F-4D97-AF65-F5344CB8AC3E}">
        <p14:creationId xmlns:p14="http://schemas.microsoft.com/office/powerpoint/2010/main" val="77663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n bild som innehåller ett klädesplagg, en person, en gård, en grupp&#10;&#10;AI-genererat innehåll kan vara felaktigt.">
            <a:extLst>
              <a:ext uri="{FF2B5EF4-FFF2-40B4-BE49-F238E27FC236}">
                <a16:creationId xmlns:a16="http://schemas.microsoft.com/office/drawing/2014/main" id="{750D6837-8546-E7FF-066F-9B6EC5B79D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60036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A2B94D-B2F3-2881-B370-0310F8C5ECFD}"/>
              </a:ext>
            </a:extLst>
          </p:cNvPr>
          <p:cNvSpPr>
            <a:spLocks noGrp="1"/>
          </p:cNvSpPr>
          <p:nvPr>
            <p:ph type="title"/>
          </p:nvPr>
        </p:nvSpPr>
        <p:spPr>
          <a:xfrm>
            <a:off x="695400" y="415668"/>
            <a:ext cx="10515600" cy="781750"/>
          </a:xfrm>
        </p:spPr>
        <p:txBody>
          <a:bodyPr/>
          <a:lstStyle/>
          <a:p>
            <a:pPr algn="l" rtl="0"/>
            <a:r>
              <a:rPr lang="sv-fi" b="1" i="0" u="none" baseline="0" dirty="0"/>
              <a:t>Provianteringsgrupp – Kompetensen bland mathjälpens frivilliga till användning inom beredskapen</a:t>
            </a:r>
          </a:p>
        </p:txBody>
      </p:sp>
      <p:sp>
        <p:nvSpPr>
          <p:cNvPr id="3" name="Tekstin paikkamerkki 2">
            <a:extLst>
              <a:ext uri="{FF2B5EF4-FFF2-40B4-BE49-F238E27FC236}">
                <a16:creationId xmlns:a16="http://schemas.microsoft.com/office/drawing/2014/main" id="{BCEAC5E4-88A0-A837-9413-CDB2E99A6636}"/>
              </a:ext>
            </a:extLst>
          </p:cNvPr>
          <p:cNvSpPr>
            <a:spLocks noGrp="1"/>
          </p:cNvSpPr>
          <p:nvPr>
            <p:ph type="body" sz="quarter" idx="11"/>
          </p:nvPr>
        </p:nvSpPr>
        <p:spPr>
          <a:xfrm>
            <a:off x="838200" y="1556792"/>
            <a:ext cx="10515600" cy="2944813"/>
          </a:xfrm>
        </p:spPr>
        <p:txBody>
          <a:bodyPr/>
          <a:lstStyle/>
          <a:p>
            <a:pPr algn="l" rtl="0"/>
            <a:r>
              <a:rPr lang="sv-fi" sz="2200" b="0" i="0" u="none" baseline="0"/>
              <a:t>En modell som tagits fram i Uleåborgsdistriktet, där en grupp frivilliga från distriktets mathjälp har samlats för att delta i provianteringen i samband med beredskapsövningar och olycks- och störningssituationer. Gruppen finns i OHTO-larmsystemet.</a:t>
            </a:r>
          </a:p>
          <a:p>
            <a:pPr algn="l" rtl="0"/>
            <a:r>
              <a:rPr lang="sv-fi" sz="2200" b="0" i="0" u="none" baseline="0"/>
              <a:t>Gruppen fungerar som en del av avdelningens mathjälp och tillreder mat som regelbundet delas ut till hjälpbehövande. Detta utvecklar och underhåller kompetensen.</a:t>
            </a:r>
          </a:p>
          <a:p>
            <a:pPr algn="l" rtl="0"/>
            <a:r>
              <a:rPr lang="sv-fi" sz="2200" b="0" i="0" u="none" baseline="0"/>
              <a:t>Gruppen har kompetens för att använda fältkök och liknande, och för att laga varm mat åt en stor grupp. Gruppen används i hela distriktet, till exempel vid olika evenemang.</a:t>
            </a:r>
          </a:p>
          <a:p>
            <a:pPr algn="l" rtl="0"/>
            <a:r>
              <a:rPr lang="sv-fi" sz="2200" b="0" i="0" u="none" baseline="0"/>
              <a:t>Passar även för dem som är intresserade av frivilliguppdrag av engångsnatur. Det finns många slags uppgifter som gäller tillredning av mat, distribution, städning, diskussion.</a:t>
            </a:r>
          </a:p>
        </p:txBody>
      </p:sp>
    </p:spTree>
    <p:extLst>
      <p:ext uri="{BB962C8B-B14F-4D97-AF65-F5344CB8AC3E}">
        <p14:creationId xmlns:p14="http://schemas.microsoft.com/office/powerpoint/2010/main" val="2523911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pPr algn="l" rtl="0"/>
            <a:r>
              <a:rPr lang="sv-fi" b="1" i="0" u="none" baseline="0"/>
              <a:t>Att fundera över: Lönar det sig att grunda en provianteringsgrupp?</a:t>
            </a:r>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8"/>
            <a:ext cx="10515600" cy="4173346"/>
          </a:xfrm>
        </p:spPr>
        <p:txBody>
          <a:bodyPr>
            <a:normAutofit fontScale="92500"/>
          </a:bodyPr>
          <a:lstStyle/>
          <a:p>
            <a:pPr marL="0" indent="0" algn="l" rtl="0">
              <a:buNone/>
            </a:pPr>
            <a:r>
              <a:rPr lang="sv-fi" sz="2600" b="1" i="0" u="none" baseline="0"/>
              <a:t>Provianteringsgrupper grundas enligt avdelningarnas eget gottfinnande. </a:t>
            </a:r>
          </a:p>
          <a:p>
            <a:pPr marL="0" indent="0" algn="l" rtl="0">
              <a:buNone/>
            </a:pPr>
            <a:r>
              <a:rPr lang="sv-fi" sz="2600" b="0" i="0" u="none" baseline="0"/>
              <a:t>Åtminstone följande bör beaktas:</a:t>
            </a:r>
          </a:p>
          <a:p>
            <a:pPr algn="l" rtl="0"/>
            <a:r>
              <a:rPr lang="sv-fi" sz="2600" b="0" i="0" u="none" baseline="0"/>
              <a:t>Regionala behov och särdrag.</a:t>
            </a:r>
          </a:p>
          <a:p>
            <a:pPr algn="l" rtl="0"/>
            <a:r>
              <a:rPr lang="sv-fi" sz="2600" b="0" i="0" u="none" baseline="0"/>
              <a:t>Provianteringsförmågan hos områdets övriga aktörer (t.ex. Martorna). Kan man samarbeta istället för att grunda en egen grupp?</a:t>
            </a:r>
          </a:p>
          <a:p>
            <a:pPr algn="l" rtl="0"/>
            <a:r>
              <a:rPr lang="sv-fi" sz="2600" b="0" i="0" u="none" baseline="0"/>
              <a:t>Det kan dock uppstå situationer där ingen annan aktör kommer att ordna provianteringen. Då är Röda Korsets provianteringsgrupper guld värda.</a:t>
            </a:r>
          </a:p>
          <a:p>
            <a:pPr algn="l" rtl="0"/>
            <a:r>
              <a:rPr lang="sv-fi" sz="2600" b="0" i="0" u="none" baseline="0"/>
              <a:t>Diskutera tillsammans med de personer som ansvarar för avdelningens larmgrupper om att grunda en provianteringsgrupp.</a:t>
            </a:r>
          </a:p>
          <a:p>
            <a:pPr marL="0" indent="0" algn="l" rtl="0">
              <a:buNone/>
            </a:pPr>
            <a:endParaRPr lang="sv-fi" sz="2600"/>
          </a:p>
        </p:txBody>
      </p:sp>
    </p:spTree>
    <p:extLst>
      <p:ext uri="{BB962C8B-B14F-4D97-AF65-F5344CB8AC3E}">
        <p14:creationId xmlns:p14="http://schemas.microsoft.com/office/powerpoint/2010/main" val="168362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pPr algn="l" rtl="0"/>
            <a:r>
              <a:rPr lang="sv-fi" b="1" i="0" u="none" baseline="0"/>
              <a:t>Registrering av en provianteringsgrupp i OHTO</a:t>
            </a:r>
            <a:endParaRPr lang="sv-fi"/>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9"/>
            <a:ext cx="10515600" cy="4350440"/>
          </a:xfrm>
        </p:spPr>
        <p:txBody>
          <a:bodyPr>
            <a:normAutofit fontScale="85000" lnSpcReduction="20000"/>
          </a:bodyPr>
          <a:lstStyle/>
          <a:p>
            <a:pPr marL="0" indent="0" algn="l" rtl="0">
              <a:buNone/>
            </a:pPr>
            <a:r>
              <a:rPr lang="sv-fi" b="0" i="0" u="none" baseline="0"/>
              <a:t>Det är önskvärt att man av så många provianteringsgrupper som möjligt skapar en larmgrupp i OHTO:</a:t>
            </a:r>
            <a:r>
              <a:rPr lang="sv-fi" b="1" i="0" u="none" baseline="0"/>
              <a:t> </a:t>
            </a:r>
            <a:r>
              <a:rPr lang="sv-fi" sz="2400" b="0" i="0" u="none" baseline="0">
                <a:hlinkClick r:id="rId3"/>
              </a:rPr>
              <a:t>Larmsystemet OHTO – Frivilliga räddningstjänsten Vapepa</a:t>
            </a:r>
            <a:endParaRPr lang="sv-fi" sz="2400"/>
          </a:p>
          <a:p>
            <a:pPr marL="0" indent="0" algn="l" rtl="0">
              <a:buNone/>
            </a:pPr>
            <a:endParaRPr lang="sv-fi" b="1">
              <a:solidFill>
                <a:srgbClr val="FF0000"/>
              </a:solidFill>
            </a:endParaRPr>
          </a:p>
          <a:p>
            <a:pPr marL="0" indent="0" algn="l" rtl="0">
              <a:buNone/>
            </a:pPr>
            <a:r>
              <a:rPr lang="sv-fi" b="1" i="0" u="none" baseline="0"/>
              <a:t>Att grunda en larmgrupp: </a:t>
            </a:r>
          </a:p>
          <a:p>
            <a:pPr marL="0" indent="0" algn="l" rtl="0">
              <a:buNone/>
            </a:pPr>
            <a:r>
              <a:rPr lang="sv-fi" b="0" i="0" u="none" baseline="0"/>
              <a:t>För grundandet av gruppen svarar </a:t>
            </a:r>
            <a:r>
              <a:rPr lang="sv-fi" b="1" i="0" u="none" baseline="0"/>
              <a:t>de personer som ansvarar för avdelningens larmverksamhet</a:t>
            </a:r>
            <a:r>
              <a:rPr lang="sv-fi" b="0" i="0" u="none" baseline="0"/>
              <a:t>. Fundera med dem om det är möjligt att registrera gruppen i OHTO och be dem skapa en grupp.</a:t>
            </a:r>
          </a:p>
          <a:p>
            <a:pPr marL="0" indent="0" algn="l" rtl="0">
              <a:buNone/>
            </a:pPr>
            <a:endParaRPr lang="sv-fi" b="1">
              <a:solidFill>
                <a:srgbClr val="FF0000"/>
              </a:solidFill>
            </a:endParaRPr>
          </a:p>
          <a:p>
            <a:pPr marL="0" indent="0" algn="l" rtl="0">
              <a:buNone/>
            </a:pPr>
            <a:r>
              <a:rPr lang="sv-fi" b="0" i="0" u="none" baseline="0"/>
              <a:t>Man uppmuntrar till att grunda larmgrupper, eftersom vi genom dem får tillgång till och synliggör frivilligresurser och kompetens inom mathjälpen. De provianteringsgrupper som larmas stärker beredskapen, även vid eventuella undantagssituationer. </a:t>
            </a:r>
          </a:p>
          <a:p>
            <a:pPr marL="0" indent="0" algn="l" rtl="0">
              <a:buNone/>
            </a:pPr>
            <a:r>
              <a:rPr lang="sv-fi" b="0" i="0" u="none" baseline="0"/>
              <a:t>De provianteringsgrupper som registreras i OHTO </a:t>
            </a:r>
            <a:r>
              <a:rPr lang="sv-fi" b="1" i="0" u="none" baseline="0"/>
              <a:t>har endast till uppgift att proviantera</a:t>
            </a:r>
            <a:r>
              <a:rPr lang="sv-fi" b="0" i="0" u="none" baseline="0"/>
              <a:t> och kan inte larmas till andra uppgifter inom första omsorgen.</a:t>
            </a:r>
          </a:p>
        </p:txBody>
      </p:sp>
    </p:spTree>
    <p:extLst>
      <p:ext uri="{BB962C8B-B14F-4D97-AF65-F5344CB8AC3E}">
        <p14:creationId xmlns:p14="http://schemas.microsoft.com/office/powerpoint/2010/main" val="141399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7A86-2AB4-20D3-49D3-AB9EBCC3358D}"/>
              </a:ext>
            </a:extLst>
          </p:cNvPr>
          <p:cNvSpPr>
            <a:spLocks noGrp="1"/>
          </p:cNvSpPr>
          <p:nvPr>
            <p:ph type="title"/>
          </p:nvPr>
        </p:nvSpPr>
        <p:spPr/>
        <p:txBody>
          <a:bodyPr/>
          <a:lstStyle/>
          <a:p>
            <a:pPr algn="l" rtl="0"/>
            <a:r>
              <a:rPr lang="sv-fi" b="1" i="0" u="none" baseline="0">
                <a:latin typeface="Arial"/>
                <a:ea typeface="Arial"/>
                <a:cs typeface="Arial"/>
              </a:rPr>
              <a:t>Mer infromation och anvisningar till frivillig:</a:t>
            </a:r>
            <a:endParaRPr lang="sv-fi" dirty="0"/>
          </a:p>
        </p:txBody>
      </p:sp>
      <p:sp>
        <p:nvSpPr>
          <p:cNvPr id="3" name="Text Placeholder 2">
            <a:extLst>
              <a:ext uri="{FF2B5EF4-FFF2-40B4-BE49-F238E27FC236}">
                <a16:creationId xmlns:a16="http://schemas.microsoft.com/office/drawing/2014/main" id="{915EF916-B2C1-33EC-C212-2FD49A145F29}"/>
              </a:ext>
            </a:extLst>
          </p:cNvPr>
          <p:cNvSpPr>
            <a:spLocks noGrp="1"/>
          </p:cNvSpPr>
          <p:nvPr>
            <p:ph type="body" sz="quarter" idx="11"/>
          </p:nvPr>
        </p:nvSpPr>
        <p:spPr>
          <a:xfrm>
            <a:off x="838200" y="2155324"/>
            <a:ext cx="10515600" cy="3145339"/>
          </a:xfrm>
        </p:spPr>
        <p:txBody>
          <a:bodyPr vert="horz" lIns="91440" tIns="45720" rIns="91440" bIns="45720" rtlCol="0" anchor="t">
            <a:noAutofit/>
          </a:bodyPr>
          <a:lstStyle/>
          <a:p>
            <a:pPr algn="l" rtl="0"/>
            <a:r>
              <a:rPr lang="sv-fi" sz="2800" b="0" i="0" u="sng" baseline="0">
                <a:hlinkClick r:id="rId2" tooltip="Fact sheet_Muonitusryhmä.pdf"/>
              </a:rPr>
              <a:t>https://vapaaehtoistieto.punainenristi.fi/ruoka-apu/ruoka-apu-osana-auttamisvalmiutta/</a:t>
            </a:r>
          </a:p>
          <a:p>
            <a:pPr lvl="1" algn="l" rtl="0"/>
            <a:r>
              <a:rPr lang="sv-fi" sz="2400" b="0" i="0" u="sng" baseline="0">
                <a:hlinkClick r:id="rId2" tooltip="Fact sheet_Muonitusryhmä.pdf"/>
              </a:rPr>
              <a:t>Grundläggande uppgifter om grundande av provianteringsgrupp</a:t>
            </a:r>
            <a:endParaRPr lang="sv-fi" sz="2400" dirty="0"/>
          </a:p>
          <a:p>
            <a:pPr lvl="1" algn="l" rtl="0"/>
            <a:r>
              <a:rPr lang="sv-fi" sz="2400" b="0" i="0" u="sng" baseline="0">
                <a:hlinkClick r:id="rId3" tooltip="Fact-Sheet_kenttäkeitin_1.pdf"/>
              </a:rPr>
              <a:t>Grundläggande information om användning av fältkök</a:t>
            </a:r>
            <a:endParaRPr lang="sv-fi" sz="2400" u="sng" dirty="0"/>
          </a:p>
          <a:p>
            <a:pPr algn="l" rtl="0"/>
            <a:r>
              <a:rPr lang="sv-fi" sz="2800" b="1" i="0" u="none" baseline="0">
                <a:latin typeface="Arial"/>
                <a:ea typeface="Arial"/>
                <a:cs typeface="Arial"/>
                <a:hlinkClick r:id="rId4"/>
              </a:rPr>
              <a:t>Inspelning av webbinariet Matförsörjning i en omfattande störningssituation</a:t>
            </a:r>
            <a:r>
              <a:rPr lang="sv-fi" sz="2800" b="0" i="0" u="none" baseline="0">
                <a:latin typeface="Arial"/>
                <a:ea typeface="Arial"/>
                <a:cs typeface="Arial"/>
                <a:hlinkClick r:id="rId4"/>
              </a:rPr>
              <a:t> #AvunKetju2025 #HjälpensKedja2025</a:t>
            </a:r>
            <a:r>
              <a:rPr lang="sv-fi" sz="2800" b="0" i="0" u="none" baseline="0">
                <a:latin typeface="Arial"/>
                <a:ea typeface="Arial"/>
                <a:cs typeface="Arial"/>
              </a:rPr>
              <a:t> (Uleåborgs distrikts Pia Jylängis föreläsning börjar vid 1:31:00) </a:t>
            </a:r>
          </a:p>
          <a:p>
            <a:pPr marL="0" indent="0" algn="l" rtl="0">
              <a:buNone/>
            </a:pPr>
            <a:endParaRPr lang="sv-fi" b="1" dirty="0">
              <a:latin typeface="Arial"/>
              <a:cs typeface="Arial"/>
            </a:endParaRPr>
          </a:p>
        </p:txBody>
      </p:sp>
    </p:spTree>
    <p:extLst>
      <p:ext uri="{BB962C8B-B14F-4D97-AF65-F5344CB8AC3E}">
        <p14:creationId xmlns:p14="http://schemas.microsoft.com/office/powerpoint/2010/main" val="1078206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Bild som innehåller objektet plagg, person, en man, gårds-&#10;&#10;AI-genererat innehåll kan vara felaktigt.">
            <a:extLst>
              <a:ext uri="{FF2B5EF4-FFF2-40B4-BE49-F238E27FC236}">
                <a16:creationId xmlns:a16="http://schemas.microsoft.com/office/drawing/2014/main" id="{9AE6273F-336A-E883-FDF8-38410DC14F9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
        <p:nvSpPr>
          <p:cNvPr id="10" name="Text Placeholder 2">
            <a:extLst>
              <a:ext uri="{FF2B5EF4-FFF2-40B4-BE49-F238E27FC236}">
                <a16:creationId xmlns:a16="http://schemas.microsoft.com/office/drawing/2014/main" id="{24981A9B-082D-9BA4-AA25-7A73127634AD}"/>
              </a:ext>
            </a:extLst>
          </p:cNvPr>
          <p:cNvSpPr>
            <a:spLocks noGrp="1"/>
          </p:cNvSpPr>
          <p:nvPr>
            <p:ph type="body" idx="14"/>
          </p:nvPr>
        </p:nvSpPr>
        <p:spPr>
          <a:xfrm>
            <a:off x="7428931" y="682387"/>
            <a:ext cx="4763069" cy="818867"/>
          </a:xfrm>
        </p:spPr>
        <p:txBody>
          <a:bodyPr/>
          <a:lstStyle/>
          <a:p>
            <a:pPr algn="r" rtl="0"/>
            <a:r>
              <a:rPr lang="sv-fi" b="0" i="1" u="none" baseline="0"/>
              <a:t>Tack för att du är med!</a:t>
            </a:r>
          </a:p>
        </p:txBody>
      </p:sp>
    </p:spTree>
    <p:extLst>
      <p:ext uri="{BB962C8B-B14F-4D97-AF65-F5344CB8AC3E}">
        <p14:creationId xmlns:p14="http://schemas.microsoft.com/office/powerpoint/2010/main" val="127054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DC07-1F49-4BC9-818E-A9C10A464B3B}"/>
              </a:ext>
            </a:extLst>
          </p:cNvPr>
          <p:cNvSpPr>
            <a:spLocks noGrp="1"/>
          </p:cNvSpPr>
          <p:nvPr>
            <p:ph type="title"/>
          </p:nvPr>
        </p:nvSpPr>
        <p:spPr/>
        <p:txBody>
          <a:bodyPr/>
          <a:lstStyle/>
          <a:p>
            <a:pPr algn="l" rtl="0"/>
            <a:r>
              <a:rPr lang="sv-fi" b="1" i="0" u="none" baseline="0"/>
              <a:t>Frivilliga vänner och mathjälp i beredskap</a:t>
            </a:r>
            <a:endParaRPr lang="sv-fi" dirty="0"/>
          </a:p>
        </p:txBody>
      </p:sp>
      <p:sp>
        <p:nvSpPr>
          <p:cNvPr id="3" name="Tekstin paikkamerkki 2">
            <a:extLst>
              <a:ext uri="{FF2B5EF4-FFF2-40B4-BE49-F238E27FC236}">
                <a16:creationId xmlns:a16="http://schemas.microsoft.com/office/drawing/2014/main" id="{BA03A01F-7877-486E-8654-C160D0937A01}"/>
              </a:ext>
            </a:extLst>
          </p:cNvPr>
          <p:cNvSpPr>
            <a:spLocks noGrp="1"/>
          </p:cNvSpPr>
          <p:nvPr>
            <p:ph type="body" sz="quarter" idx="11"/>
          </p:nvPr>
        </p:nvSpPr>
        <p:spPr/>
        <p:txBody>
          <a:bodyPr/>
          <a:lstStyle/>
          <a:p>
            <a:pPr algn="l" rtl="0"/>
            <a:r>
              <a:rPr lang="sv-fi" b="1" i="0" u="none" baseline="0"/>
              <a:t>Vänverksamheten och mathjälpen är en del av hjälpberedskapen. </a:t>
            </a:r>
          </a:p>
          <a:p>
            <a:endParaRPr lang="sv-fi" altLang="fi-FI" sz="900" dirty="0"/>
          </a:p>
          <a:p>
            <a:pPr algn="l" rtl="0"/>
            <a:r>
              <a:rPr lang="sv-fi" b="0" i="0" u="none" baseline="0"/>
              <a:t>Frivilliga vänner och frivilliga inom mathjälpen möter människor i olika livssituationer. De möter även utsatta människor, exempelvis ensamma människor, närståendevårdare och människor som behöver ekonomiskt stöd.</a:t>
            </a:r>
          </a:p>
          <a:p>
            <a:pPr algn="l" rtl="0"/>
            <a:r>
              <a:rPr lang="sv-fi" b="1" i="0" u="none" baseline="0"/>
              <a:t>Till hjälpberedskapen hör att bemöta människor, lyssna på dem, identifiera hjälpbehovet och hänvisa till andra tjänster.</a:t>
            </a:r>
          </a:p>
          <a:p>
            <a:endParaRPr lang="sv-fi" altLang="fi-FI" sz="900" dirty="0"/>
          </a:p>
          <a:p>
            <a:pPr algn="l" rtl="0"/>
            <a:r>
              <a:rPr lang="sv-fi" b="0" i="0" u="none" baseline="0"/>
              <a:t>Kännedom på lokalnivån och vetskap om andra aktörer är viktiga.</a:t>
            </a:r>
          </a:p>
          <a:p>
            <a:pPr marL="0" indent="0" algn="l" rtl="0">
              <a:buNone/>
              <a:defRPr/>
            </a:pPr>
            <a:endParaRPr lang="sv-fi" sz="2400" dirty="0"/>
          </a:p>
          <a:p>
            <a:pPr marL="0" indent="0" algn="l" rtl="0">
              <a:buFont typeface="Times" panose="02020603050405020304" pitchFamily="18" charset="0"/>
              <a:buNone/>
              <a:defRPr/>
            </a:pPr>
            <a:r>
              <a:rPr lang="sv-fi" b="0" i="0" u="none" baseline="0"/>
              <a:t> </a:t>
            </a:r>
          </a:p>
          <a:p>
            <a:pPr marL="0" indent="0" algn="l" rtl="0">
              <a:buFont typeface="Times" panose="02020603050405020304" pitchFamily="18" charset="0"/>
              <a:buNone/>
              <a:defRPr/>
            </a:pPr>
            <a:endParaRPr lang="sv-fi" dirty="0"/>
          </a:p>
        </p:txBody>
      </p:sp>
    </p:spTree>
    <p:extLst>
      <p:ext uri="{BB962C8B-B14F-4D97-AF65-F5344CB8AC3E}">
        <p14:creationId xmlns:p14="http://schemas.microsoft.com/office/powerpoint/2010/main" val="26155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1AB156-2710-ECF9-12A8-163E6422FC28}"/>
              </a:ext>
            </a:extLst>
          </p:cNvPr>
          <p:cNvSpPr>
            <a:spLocks noGrp="1"/>
          </p:cNvSpPr>
          <p:nvPr>
            <p:ph type="title"/>
          </p:nvPr>
        </p:nvSpPr>
        <p:spPr/>
        <p:txBody>
          <a:bodyPr/>
          <a:lstStyle/>
          <a:p>
            <a:endParaRPr lang="sv-fi"/>
          </a:p>
        </p:txBody>
      </p:sp>
      <p:sp>
        <p:nvSpPr>
          <p:cNvPr id="3" name="Tekstin paikkamerkki 2">
            <a:extLst>
              <a:ext uri="{FF2B5EF4-FFF2-40B4-BE49-F238E27FC236}">
                <a16:creationId xmlns:a16="http://schemas.microsoft.com/office/drawing/2014/main" id="{8A9238E6-2E74-5045-ECEF-1E8BE19656F2}"/>
              </a:ext>
            </a:extLst>
          </p:cNvPr>
          <p:cNvSpPr>
            <a:spLocks noGrp="1"/>
          </p:cNvSpPr>
          <p:nvPr>
            <p:ph type="body" sz="quarter" idx="11"/>
          </p:nvPr>
        </p:nvSpPr>
        <p:spPr/>
        <p:txBody>
          <a:bodyPr/>
          <a:lstStyle/>
          <a:p>
            <a:endParaRPr lang="sv-fi" dirty="0"/>
          </a:p>
        </p:txBody>
      </p:sp>
      <p:pic>
        <p:nvPicPr>
          <p:cNvPr id="5" name="Kuva 4">
            <a:extLst>
              <a:ext uri="{FF2B5EF4-FFF2-40B4-BE49-F238E27FC236}">
                <a16:creationId xmlns:a16="http://schemas.microsoft.com/office/drawing/2014/main" id="{FC845F7A-89E2-A404-582D-1C93CD48F42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2627"/>
            <a:ext cx="5459104" cy="6825373"/>
          </a:xfrm>
          <a:prstGeom prst="rect">
            <a:avLst/>
          </a:prstGeom>
        </p:spPr>
      </p:pic>
      <p:pic>
        <p:nvPicPr>
          <p:cNvPr id="9" name="Kuva 8" descr="Kuva, joka sisältää kohteen vaate, henkilö, jalkineet, seinä">
            <a:extLst>
              <a:ext uri="{FF2B5EF4-FFF2-40B4-BE49-F238E27FC236}">
                <a16:creationId xmlns:a16="http://schemas.microsoft.com/office/drawing/2014/main" id="{93953D63-F4AE-C97D-2499-F429AE22C039}"/>
              </a:ext>
            </a:extLst>
          </p:cNvPr>
          <p:cNvPicPr>
            <a:picLocks noChangeAspect="1"/>
          </p:cNvPicPr>
          <p:nvPr/>
        </p:nvPicPr>
        <p:blipFill>
          <a:blip r:embed="rId4" cstate="email">
            <a:extLst>
              <a:ext uri="{28A0092B-C50C-407E-A947-70E740481C1C}">
                <a14:useLocalDpi xmlns:a14="http://schemas.microsoft.com/office/drawing/2010/main"/>
              </a:ext>
            </a:extLst>
          </a:blip>
          <a:srcRect l="5784" r="10080"/>
          <a:stretch/>
        </p:blipFill>
        <p:spPr>
          <a:xfrm>
            <a:off x="5523340" y="32627"/>
            <a:ext cx="6668660" cy="3639058"/>
          </a:xfrm>
          <a:prstGeom prst="rect">
            <a:avLst/>
          </a:prstGeom>
        </p:spPr>
      </p:pic>
      <p:pic>
        <p:nvPicPr>
          <p:cNvPr id="1026" name="Picture 2">
            <a:extLst>
              <a:ext uri="{FF2B5EF4-FFF2-40B4-BE49-F238E27FC236}">
                <a16:creationId xmlns:a16="http://schemas.microsoft.com/office/drawing/2014/main" id="{10F2AA1F-8391-5063-352D-D9D612DBC36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23340" y="3639057"/>
            <a:ext cx="6668660" cy="318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5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472423-EA9D-F3A8-ADAB-B84262028242}"/>
              </a:ext>
            </a:extLst>
          </p:cNvPr>
          <p:cNvSpPr>
            <a:spLocks noGrp="1"/>
          </p:cNvSpPr>
          <p:nvPr>
            <p:ph type="title"/>
          </p:nvPr>
        </p:nvSpPr>
        <p:spPr>
          <a:xfrm>
            <a:off x="695400" y="548680"/>
            <a:ext cx="10515600" cy="781750"/>
          </a:xfrm>
        </p:spPr>
        <p:txBody>
          <a:bodyPr/>
          <a:lstStyle/>
          <a:p>
            <a:pPr algn="l" rtl="0"/>
            <a:r>
              <a:rPr lang="sv-fi" b="1" i="0" u="none" baseline="0"/>
              <a:t>Gemenskapsbaserad verksamhet som en del av hjäpberedskapen</a:t>
            </a:r>
          </a:p>
        </p:txBody>
      </p:sp>
      <p:sp>
        <p:nvSpPr>
          <p:cNvPr id="3" name="Tekstin paikkamerkki 2">
            <a:extLst>
              <a:ext uri="{FF2B5EF4-FFF2-40B4-BE49-F238E27FC236}">
                <a16:creationId xmlns:a16="http://schemas.microsoft.com/office/drawing/2014/main" id="{42F43597-63C6-3CF2-7A34-4EBABF3D0E17}"/>
              </a:ext>
            </a:extLst>
          </p:cNvPr>
          <p:cNvSpPr>
            <a:spLocks noGrp="1"/>
          </p:cNvSpPr>
          <p:nvPr>
            <p:ph type="body" sz="quarter" idx="11"/>
          </p:nvPr>
        </p:nvSpPr>
        <p:spPr>
          <a:xfrm>
            <a:off x="695400" y="1628800"/>
            <a:ext cx="10515600" cy="2944813"/>
          </a:xfrm>
        </p:spPr>
        <p:txBody>
          <a:bodyPr/>
          <a:lstStyle/>
          <a:p>
            <a:pPr algn="l" rtl="0" fontAlgn="base"/>
            <a:r>
              <a:rPr lang="sv-fi" sz="1800" b="0" i="0" u="none" baseline="0">
                <a:solidFill>
                  <a:srgbClr val="000000"/>
                </a:solidFill>
              </a:rPr>
              <a:t>Gemenskapsbaserad verksamhet ökar gemenskapens resiliens, det vill säga flexibilitet. Med andra ord, dess </a:t>
            </a:r>
            <a:r>
              <a:rPr lang="sv-fi" sz="1800" b="0" i="0" u="none" strike="noStrike" baseline="0">
                <a:solidFill>
                  <a:srgbClr val="000000"/>
                </a:solidFill>
                <a:effectLst/>
              </a:rPr>
              <a:t>förmåga att förutse, </a:t>
            </a:r>
            <a:r>
              <a:rPr lang="sv-fi" sz="1800" b="0" i="0" u="none" baseline="0">
                <a:solidFill>
                  <a:srgbClr val="000000"/>
                </a:solidFill>
              </a:rPr>
              <a:t>agera </a:t>
            </a:r>
            <a:r>
              <a:rPr lang="sv-fi" sz="1800" b="0" i="0" u="none" strike="noStrike" baseline="0">
                <a:solidFill>
                  <a:srgbClr val="000000"/>
                </a:solidFill>
                <a:effectLst/>
              </a:rPr>
              <a:t>och </a:t>
            </a:r>
            <a:r>
              <a:rPr lang="sv-fi" sz="1800" b="0" i="0" u="none" baseline="0">
                <a:solidFill>
                  <a:srgbClr val="000000"/>
                </a:solidFill>
              </a:rPr>
              <a:t>återhämta sig i utmanande situationer</a:t>
            </a:r>
            <a:r>
              <a:rPr lang="sv-fi" sz="1800" b="0" i="0" u="none" strike="noStrike" baseline="0">
                <a:solidFill>
                  <a:srgbClr val="000000"/>
                </a:solidFill>
                <a:effectLst/>
              </a:rPr>
              <a:t>.</a:t>
            </a:r>
            <a:r>
              <a:rPr lang="sv-fi" sz="1800" b="0" i="0" u="none" baseline="0">
                <a:solidFill>
                  <a:srgbClr val="000000"/>
                </a:solidFill>
              </a:rPr>
              <a:t> </a:t>
            </a:r>
          </a:p>
          <a:p>
            <a:pPr algn="l" rtl="0" fontAlgn="base"/>
            <a:r>
              <a:rPr lang="sv-fi" sz="1800" b="0" i="0" u="none" baseline="0">
                <a:solidFill>
                  <a:srgbClr val="000000"/>
                </a:solidFill>
              </a:rPr>
              <a:t>Gemenskapsbaserad verksamhet är alltså en viktig del av beredskap och förberedelse.</a:t>
            </a:r>
            <a:endParaRPr lang="sv-fi" sz="1800" dirty="0"/>
          </a:p>
          <a:p>
            <a:pPr algn="l" rtl="0" fontAlgn="base"/>
            <a:r>
              <a:rPr lang="sv-fi" sz="1800" b="0" i="0" u="none" baseline="0">
                <a:solidFill>
                  <a:srgbClr val="000000"/>
                </a:solidFill>
                <a:effectLst/>
              </a:rPr>
              <a:t>Gemenskapsbaserad verksamhet behövs för att man ska kunna identifiera lokala hjälpbehov.</a:t>
            </a:r>
          </a:p>
          <a:p>
            <a:pPr algn="l" rtl="0" fontAlgn="base"/>
            <a:r>
              <a:rPr lang="sv-fi" sz="1800" b="0" i="0" u="none" baseline="0">
                <a:solidFill>
                  <a:srgbClr val="000000"/>
                </a:solidFill>
                <a:effectLst/>
              </a:rPr>
              <a:t>När områdets</a:t>
            </a:r>
            <a:r>
              <a:rPr lang="sv-fi" sz="1800" b="0" i="0" u="none" baseline="0">
                <a:solidFill>
                  <a:srgbClr val="241F20"/>
                </a:solidFill>
                <a:effectLst/>
              </a:rPr>
              <a:t> </a:t>
            </a:r>
            <a:r>
              <a:rPr lang="sv-fi" sz="1800" b="0" i="0" u="none" baseline="0">
                <a:solidFill>
                  <a:srgbClr val="000000"/>
                </a:solidFill>
                <a:effectLst/>
              </a:rPr>
              <a:t>behov och resurser har identifierats, riktas Röda</a:t>
            </a:r>
            <a:r>
              <a:rPr lang="sv-fi" sz="1800" b="0" i="0" u="none" baseline="0">
                <a:solidFill>
                  <a:srgbClr val="241F20"/>
                </a:solidFill>
                <a:effectLst/>
              </a:rPr>
              <a:t> </a:t>
            </a:r>
            <a:r>
              <a:rPr lang="sv-fi" sz="1800" b="0" i="0" u="none" baseline="0">
                <a:solidFill>
                  <a:srgbClr val="000000"/>
                </a:solidFill>
                <a:effectLst/>
              </a:rPr>
              <a:t>Korsets</a:t>
            </a:r>
            <a:r>
              <a:rPr lang="sv-fi" sz="1800" b="0" i="0" u="none" baseline="0">
                <a:solidFill>
                  <a:srgbClr val="241F20"/>
                </a:solidFill>
                <a:effectLst/>
              </a:rPr>
              <a:t> </a:t>
            </a:r>
            <a:r>
              <a:rPr lang="sv-fi" sz="1800" b="0" i="0" u="none" baseline="0">
                <a:solidFill>
                  <a:srgbClr val="000000"/>
                </a:solidFill>
                <a:effectLst/>
              </a:rPr>
              <a:t>hjälp enligt behoven och verksamheten kan hjälpa dem som behöver mest hjälp. </a:t>
            </a:r>
          </a:p>
          <a:p>
            <a:pPr algn="l" rtl="0" fontAlgn="base"/>
            <a:r>
              <a:rPr lang="sv-fi" sz="1800" b="0" i="0" u="none" baseline="0">
                <a:solidFill>
                  <a:srgbClr val="241F20"/>
                </a:solidFill>
                <a:effectLst/>
              </a:rPr>
              <a:t>Gemenskapsbaserat tänkande kan utnyttjas i verksamheten under normaltiden, då gemenskapen aktiveras och mår bättre. Samtidigt förbättras gemenskapens förmåga att </a:t>
            </a:r>
            <a:r>
              <a:rPr lang="sv-fi" sz="1800" b="0" i="0" u="none" baseline="0">
                <a:solidFill>
                  <a:srgbClr val="241F20"/>
                </a:solidFill>
              </a:rPr>
              <a:t>klara sig. </a:t>
            </a:r>
          </a:p>
          <a:p>
            <a:pPr algn="l" rtl="0" fontAlgn="base"/>
            <a:r>
              <a:rPr lang="sv-fi" sz="1800" b="0" i="0" u="none" baseline="0">
                <a:solidFill>
                  <a:srgbClr val="241F20"/>
                </a:solidFill>
                <a:effectLst/>
              </a:rPr>
              <a:t>När en gemenskap är aktiv, har hjälpbehoven och de som befinner sig i sårbara situationer identifierats på ett proaktivt sätt, vilket påskyndar hjälp</a:t>
            </a:r>
            <a:r>
              <a:rPr lang="sv-fi" sz="1800" b="0" i="0" u="none" baseline="0">
                <a:solidFill>
                  <a:srgbClr val="241F20"/>
                </a:solidFill>
              </a:rPr>
              <a:t>en också i olycks- och störningssituationer.</a:t>
            </a:r>
          </a:p>
          <a:p>
            <a:pPr algn="l" rtl="0" fontAlgn="base"/>
            <a:r>
              <a:rPr lang="sv-fi" sz="1800" b="0" i="0" u="none" baseline="0">
                <a:solidFill>
                  <a:srgbClr val="000000"/>
                </a:solidFill>
                <a:effectLst/>
              </a:rPr>
              <a:t>Det finns olika verktyg som kan användas för att bedöma behoven. Material finns i RedNet </a:t>
            </a:r>
            <a:r>
              <a:rPr lang="sv-fi" sz="1800" b="0" i="0" u="none" baseline="0">
                <a:hlinkClick r:id="rId3"/>
              </a:rPr>
              <a:t>Bedömning av lokala behov (på finska) | RedNet (punainenristi.fi)</a:t>
            </a:r>
            <a:endParaRPr lang="sv-fi" sz="1800" i="0" dirty="0">
              <a:solidFill>
                <a:srgbClr val="241F20"/>
              </a:solidFill>
              <a:effectLst/>
            </a:endParaRPr>
          </a:p>
          <a:p>
            <a:endParaRPr lang="sv-fi" sz="1800" dirty="0"/>
          </a:p>
        </p:txBody>
      </p:sp>
    </p:spTree>
    <p:extLst>
      <p:ext uri="{BB962C8B-B14F-4D97-AF65-F5344CB8AC3E}">
        <p14:creationId xmlns:p14="http://schemas.microsoft.com/office/powerpoint/2010/main" val="75253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pPr algn="l" rtl="0"/>
            <a:r>
              <a:rPr lang="sv-fi" b="1" i="0" u="none" baseline="0">
                <a:solidFill>
                  <a:schemeClr val="tx1"/>
                </a:solidFill>
              </a:rPr>
              <a:t>Att fundera på:</a:t>
            </a:r>
            <a:endParaRPr lang="sv-fi" dirty="0">
              <a:solidFill>
                <a:schemeClr val="tx1"/>
              </a:solidFill>
            </a:endParaRP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pPr algn="l" rtl="0"/>
            <a:r>
              <a:rPr lang="sv-fi" b="0" i="0" u="none" baseline="0">
                <a:solidFill>
                  <a:schemeClr val="tx1"/>
                </a:solidFill>
              </a:rPr>
              <a:t>Hur mår ert lokalsamhälle?</a:t>
            </a:r>
            <a:endParaRPr lang="sv-fi" dirty="0">
              <a:solidFill>
                <a:schemeClr val="tx1"/>
              </a:solidFill>
            </a:endParaRPr>
          </a:p>
          <a:p>
            <a:pPr algn="l" rtl="0"/>
            <a:r>
              <a:rPr lang="sv-fi" b="0" i="0" u="none" baseline="0">
                <a:solidFill>
                  <a:schemeClr val="tx1"/>
                </a:solidFill>
              </a:rPr>
              <a:t>Finns det utsatta människor/grupper i ert område </a:t>
            </a:r>
            <a:br>
              <a:rPr lang="sv-fi">
                <a:solidFill>
                  <a:schemeClr val="tx1"/>
                </a:solidFill>
              </a:rPr>
            </a:br>
            <a:r>
              <a:rPr lang="sv-fi" b="0" i="0" u="none" baseline="0">
                <a:solidFill>
                  <a:schemeClr val="tx1"/>
                </a:solidFill>
              </a:rPr>
              <a:t>för vilka det inte finns verksamhet?</a:t>
            </a:r>
          </a:p>
          <a:p>
            <a:endParaRPr lang="sv-fi" altLang="fi-FI" sz="1000" dirty="0">
              <a:solidFill>
                <a:schemeClr val="tx1"/>
              </a:solidFill>
            </a:endParaRPr>
          </a:p>
          <a:p>
            <a:pPr algn="l" rtl="0"/>
            <a:r>
              <a:rPr lang="sv-fi" b="0" i="0" u="none" baseline="0">
                <a:solidFill>
                  <a:schemeClr val="tx1"/>
                </a:solidFill>
              </a:rPr>
              <a:t>Hur kunde avdelningens frivilliga vänner och frivilliga inom mathjälpen nå och stödja dem?</a:t>
            </a:r>
          </a:p>
          <a:p>
            <a:endParaRPr lang="sv-fi" altLang="fi-FI" sz="1000" dirty="0">
              <a:solidFill>
                <a:schemeClr val="tx1"/>
              </a:solidFill>
            </a:endParaRPr>
          </a:p>
          <a:p>
            <a:pPr algn="l" rtl="0"/>
            <a:r>
              <a:rPr lang="sv-fi" b="0" i="0" u="none" baseline="0">
                <a:solidFill>
                  <a:schemeClr val="tx1"/>
                </a:solidFill>
              </a:rPr>
              <a:t>Borde man göra något på annat sätt för att nå dem?</a:t>
            </a:r>
          </a:p>
          <a:p>
            <a:pPr marL="0" indent="0" algn="l" rtl="0">
              <a:buNone/>
            </a:pPr>
            <a:endParaRPr lang="sv-fi" dirty="0">
              <a:solidFill>
                <a:schemeClr val="tx1"/>
              </a:solidFill>
            </a:endParaRPr>
          </a:p>
        </p:txBody>
      </p:sp>
    </p:spTree>
    <p:extLst>
      <p:ext uri="{BB962C8B-B14F-4D97-AF65-F5344CB8AC3E}">
        <p14:creationId xmlns:p14="http://schemas.microsoft.com/office/powerpoint/2010/main" val="45444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F3ADE9-E545-6C4B-DEEB-24382B1EA406}"/>
              </a:ext>
            </a:extLst>
          </p:cNvPr>
          <p:cNvSpPr>
            <a:spLocks noGrp="1"/>
          </p:cNvSpPr>
          <p:nvPr>
            <p:ph type="title"/>
          </p:nvPr>
        </p:nvSpPr>
        <p:spPr>
          <a:xfrm>
            <a:off x="838200" y="806335"/>
            <a:ext cx="10515600" cy="781750"/>
          </a:xfrm>
        </p:spPr>
        <p:txBody>
          <a:bodyPr/>
          <a:lstStyle/>
          <a:p>
            <a:pPr algn="l" rtl="0"/>
            <a:r>
              <a:rPr lang="sv-fi" b="1" i="0" u="none" baseline="0"/>
              <a:t>Första omsorgen</a:t>
            </a:r>
          </a:p>
        </p:txBody>
      </p:sp>
      <p:sp>
        <p:nvSpPr>
          <p:cNvPr id="3" name="Tekstin paikkamerkki 2">
            <a:extLst>
              <a:ext uri="{FF2B5EF4-FFF2-40B4-BE49-F238E27FC236}">
                <a16:creationId xmlns:a16="http://schemas.microsoft.com/office/drawing/2014/main" id="{915FCA61-D401-1C28-B4AD-6A27054BCB4C}"/>
              </a:ext>
            </a:extLst>
          </p:cNvPr>
          <p:cNvSpPr>
            <a:spLocks noGrp="1"/>
          </p:cNvSpPr>
          <p:nvPr>
            <p:ph type="body" sz="quarter" idx="11"/>
          </p:nvPr>
        </p:nvSpPr>
        <p:spPr>
          <a:xfrm>
            <a:off x="838200" y="1719242"/>
            <a:ext cx="10515600" cy="2944813"/>
          </a:xfrm>
        </p:spPr>
        <p:txBody>
          <a:bodyPr/>
          <a:lstStyle/>
          <a:p>
            <a:pPr algn="l" rtl="0"/>
            <a:r>
              <a:rPr lang="sv-fi" sz="2000" b="0" i="0" u="none" baseline="0"/>
              <a:t>Första omsorgen är verksamhet som syftar till att ge människor hjälp och stöd vid en plötslig olycka eller störning eller omedelbart efter en sådan. </a:t>
            </a:r>
          </a:p>
          <a:p>
            <a:pPr algn="l" rtl="0"/>
            <a:r>
              <a:rPr lang="sv-fi" sz="2000" b="0" i="0" u="none" baseline="0"/>
              <a:t>Med första omsorgen-verksamheten tar man hand om en människas grundläggande behov på ett övergripande sätt och stöder på så sätt hens förmåga att klara sig.</a:t>
            </a:r>
          </a:p>
          <a:p>
            <a:pPr algn="l" rtl="0"/>
            <a:r>
              <a:rPr lang="sv-fi" sz="2000" b="0" i="0" u="none" baseline="0"/>
              <a:t>Första omsorgen kan utföras på begäran av en myndighet eller så kan Röda Korset på eget initiativ genomföra den utgående från hjälpbehovet.</a:t>
            </a:r>
          </a:p>
          <a:p>
            <a:pPr algn="l" rtl="0"/>
            <a:r>
              <a:rPr lang="sv-fi" sz="2000" b="0" i="0" u="none" baseline="0"/>
              <a:t>Första omsorgen-uppgifter omfattar: bistånd vid nödinkvartering, utdelning av materiell hjälp, matförsörjning, första hjälpen och utredning av hälsotillstånd, rådgivning och praktisk hjälp, närvaro och psykiskt stöd, registrering av personer och händelser, användning av Röda Korsets katastroffond samt familjeåterförening och personefterforskning.</a:t>
            </a:r>
          </a:p>
        </p:txBody>
      </p:sp>
    </p:spTree>
    <p:extLst>
      <p:ext uri="{BB962C8B-B14F-4D97-AF65-F5344CB8AC3E}">
        <p14:creationId xmlns:p14="http://schemas.microsoft.com/office/powerpoint/2010/main" val="13412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44FA1-0DC8-C785-9914-B31D2E5E36A6}"/>
              </a:ext>
            </a:extLst>
          </p:cNvPr>
          <p:cNvSpPr>
            <a:spLocks noGrp="1"/>
          </p:cNvSpPr>
          <p:nvPr>
            <p:ph type="title"/>
          </p:nvPr>
        </p:nvSpPr>
        <p:spPr/>
        <p:txBody>
          <a:bodyPr/>
          <a:lstStyle/>
          <a:p>
            <a:endParaRPr lang="sv-fi"/>
          </a:p>
        </p:txBody>
      </p:sp>
      <p:sp>
        <p:nvSpPr>
          <p:cNvPr id="3" name="Tekstin paikkamerkki 2">
            <a:extLst>
              <a:ext uri="{FF2B5EF4-FFF2-40B4-BE49-F238E27FC236}">
                <a16:creationId xmlns:a16="http://schemas.microsoft.com/office/drawing/2014/main" id="{54A96012-CD85-2E4E-AEF1-8DE2AE0A0960}"/>
              </a:ext>
            </a:extLst>
          </p:cNvPr>
          <p:cNvSpPr>
            <a:spLocks noGrp="1"/>
          </p:cNvSpPr>
          <p:nvPr>
            <p:ph type="body" sz="quarter" idx="11"/>
          </p:nvPr>
        </p:nvSpPr>
        <p:spPr/>
        <p:txBody>
          <a:bodyPr/>
          <a:lstStyle/>
          <a:p>
            <a:endParaRPr lang="sv-fi" dirty="0"/>
          </a:p>
        </p:txBody>
      </p:sp>
      <p:pic>
        <p:nvPicPr>
          <p:cNvPr id="5" name="Kuva 4" descr="En bild som innehåller ett klädesplagg, en person, ett människoansikte, en vägg&#10;&#10;AI-genererat innehåll kan vara felaktigt.">
            <a:extLst>
              <a:ext uri="{FF2B5EF4-FFF2-40B4-BE49-F238E27FC236}">
                <a16:creationId xmlns:a16="http://schemas.microsoft.com/office/drawing/2014/main" id="{3330260C-2302-D3A4-4BC8-813A4DB0865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6139845"/>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SV_päivitetty_9_2023_template" id="{0539557B-4D69-6E4B-9542-4AC58A827997}" vid="{C9F3D314-5942-9F46-A5F3-DC984E2A81A6}"/>
    </a:ext>
  </a:extLst>
</a:theme>
</file>

<file path=ppt/theme/theme3.xml><?xml version="1.0" encoding="utf-8"?>
<a:theme xmlns:a="http://schemas.openxmlformats.org/drawingml/2006/main" name="1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PR">
  <a:themeElements>
    <a:clrScheme name="Mukautettu 1">
      <a:dk1>
        <a:sysClr val="windowText" lastClr="000000"/>
      </a:dk1>
      <a:lt1>
        <a:sysClr val="window" lastClr="FFFFFF"/>
      </a:lt1>
      <a:dk2>
        <a:srgbClr val="000000"/>
      </a:dk2>
      <a:lt2>
        <a:srgbClr val="E7E6E6"/>
      </a:lt2>
      <a:accent1>
        <a:srgbClr val="CC0000"/>
      </a:accent1>
      <a:accent2>
        <a:srgbClr val="D7D7D7"/>
      </a:accent2>
      <a:accent3>
        <a:srgbClr val="9F9FA3"/>
      </a:accent3>
      <a:accent4>
        <a:srgbClr val="BEA996"/>
      </a:accent4>
      <a:accent5>
        <a:srgbClr val="6D6E70"/>
      </a:accent5>
      <a:accent6>
        <a:srgbClr val="56A0D3"/>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25120a-40fa-476c-8b44-54919fa8385a">
      <Terms xmlns="http://schemas.microsoft.com/office/infopath/2007/PartnerControls"/>
    </lcf76f155ced4ddcb4097134ff3c332f>
    <TaxCatchAll xmlns="6d3b1e0e-6be1-41f8-98a6-4bdd71d550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CDDB501CF588547886A9DAD69F43D79" ma:contentTypeVersion="17" ma:contentTypeDescription="Skapa ett nytt dokument." ma:contentTypeScope="" ma:versionID="bc186439abff2543b8a6b90dce56426d">
  <xsd:schema xmlns:xsd="http://www.w3.org/2001/XMLSchema" xmlns:xs="http://www.w3.org/2001/XMLSchema" xmlns:p="http://schemas.microsoft.com/office/2006/metadata/properties" xmlns:ns2="4725120a-40fa-476c-8b44-54919fa8385a" xmlns:ns3="6d3b1e0e-6be1-41f8-98a6-4bdd71d5504a" targetNamespace="http://schemas.microsoft.com/office/2006/metadata/properties" ma:root="true" ma:fieldsID="5065dd5ef60b787b746a25a68d61b3fe" ns2:_="" ns3:_="">
    <xsd:import namespace="4725120a-40fa-476c-8b44-54919fa8385a"/>
    <xsd:import namespace="6d3b1e0e-6be1-41f8-98a6-4bdd71d550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120a-40fa-476c-8b44-54919fa8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b1e0e-6be1-41f8-98a6-4bdd71d5504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05df549b-a1da-456f-a29f-4151aacdf10a}" ma:internalName="TaxCatchAll" ma:showField="CatchAllData" ma:web="6d3b1e0e-6be1-41f8-98a6-4bdd71d550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78B74-259C-4017-B67A-E5F1A790B09E}">
  <ds:schemaRefs>
    <ds:schemaRef ds:uri="http://schemas.microsoft.com/sharepoint/v3/contenttype/forms"/>
  </ds:schemaRefs>
</ds:datastoreItem>
</file>

<file path=customXml/itemProps2.xml><?xml version="1.0" encoding="utf-8"?>
<ds:datastoreItem xmlns:ds="http://schemas.openxmlformats.org/officeDocument/2006/customXml" ds:itemID="{D89A3E9A-6CB7-4485-AC6D-F33E15026791}">
  <ds:schemaRefs>
    <ds:schemaRef ds:uri="http://schemas.microsoft.com/office/2006/metadata/properties"/>
    <ds:schemaRef ds:uri="http://schemas.microsoft.com/office/infopath/2007/PartnerControls"/>
    <ds:schemaRef ds:uri="4725120a-40fa-476c-8b44-54919fa8385a"/>
    <ds:schemaRef ds:uri="6d3b1e0e-6be1-41f8-98a6-4bdd71d5504a"/>
  </ds:schemaRefs>
</ds:datastoreItem>
</file>

<file path=customXml/itemProps3.xml><?xml version="1.0" encoding="utf-8"?>
<ds:datastoreItem xmlns:ds="http://schemas.openxmlformats.org/officeDocument/2006/customXml" ds:itemID="{1A014F5D-3ABD-4E39-A71A-F1DC94F4B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120a-40fa-476c-8b44-54919fa8385a"/>
    <ds:schemaRef ds:uri="6d3b1e0e-6be1-41f8-98a6-4bdd71d55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1179</TotalTime>
  <Words>3678</Words>
  <Application>Microsoft Office PowerPoint</Application>
  <PresentationFormat>Widescreen</PresentationFormat>
  <Paragraphs>263</Paragraphs>
  <Slides>38</Slides>
  <Notes>19</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SPR</vt:lpstr>
      <vt:lpstr>2_SPR</vt:lpstr>
      <vt:lpstr>1_SPR</vt:lpstr>
      <vt:lpstr>3_SPR</vt:lpstr>
      <vt:lpstr>Vänner, mathjälp och stöd på nätet som en del av hjälpberedskapen</vt:lpstr>
      <vt:lpstr>Grunden till Finlands Röda Kors beredskap och dess roll  </vt:lpstr>
      <vt:lpstr>PowerPoint Presentation</vt:lpstr>
      <vt:lpstr>Frivilliga vänner och mathjälp i beredskap</vt:lpstr>
      <vt:lpstr>PowerPoint Presentation</vt:lpstr>
      <vt:lpstr>Gemenskapsbaserad verksamhet som en del av hjäpberedskapen</vt:lpstr>
      <vt:lpstr>Att fundera på:</vt:lpstr>
      <vt:lpstr>Första omsorgen</vt:lpstr>
      <vt:lpstr>PowerPoint Presentation</vt:lpstr>
      <vt:lpstr>Frivilliga vänner och frivilliga inom mathjälpen i beredskap</vt:lpstr>
      <vt:lpstr>Vänverksamhet, mathjälp och beredskap</vt:lpstr>
      <vt:lpstr>Röda Korsets psykosociala stöd vid olycks- och störningssituationer</vt:lpstr>
      <vt:lpstr>Diskussion – deltagande i operationer</vt:lpstr>
      <vt:lpstr>Frivilliga vänners specialkunnande 1/2 </vt:lpstr>
      <vt:lpstr>Frivilliga vänners specialkunnande 2/2 </vt:lpstr>
      <vt:lpstr>PowerPoint Presentation</vt:lpstr>
      <vt:lpstr>Specialkunnande hos frivilliga inom mathjälpen 1/2 </vt:lpstr>
      <vt:lpstr>Specialkunnande hos frivilliga inom mathjälpen 2/2 </vt:lpstr>
      <vt:lpstr>Konkreta uppgifter som frivilliga vänner kan utföra i undantagssituationer 1/2</vt:lpstr>
      <vt:lpstr>Konkreta uppgifter som frivilliga vänner kan utföra i undantagssituationer fortsätter 2/2</vt:lpstr>
      <vt:lpstr>PowerPoint Presentation</vt:lpstr>
      <vt:lpstr>Konkreta uppgifter som frivilliga inom mathjälpen kan utföra i undantagssituationer 1/2</vt:lpstr>
      <vt:lpstr>Konkreta uppgifter som frivilliga inom mathjälpen kan utföra i undantagssituationer fortsätter 2/2</vt:lpstr>
      <vt:lpstr>Vänförmedlare och mathjälpens kontaktpersoner i beredskap</vt:lpstr>
      <vt:lpstr>Vänförmedlare och mathjälpens kontaktperson i larmgruppen</vt:lpstr>
      <vt:lpstr>Profil i OMA!</vt:lpstr>
      <vt:lpstr>En del av nätberedskapen</vt:lpstr>
      <vt:lpstr>Alla med i larmgruppsverksamheten!</vt:lpstr>
      <vt:lpstr>Alla med i larmgruppsverksamheten!</vt:lpstr>
      <vt:lpstr>PowerPoint Presentation</vt:lpstr>
      <vt:lpstr>PowerPoint Presentation</vt:lpstr>
      <vt:lpstr>Provianteringsgrupp</vt:lpstr>
      <vt:lpstr>PowerPoint Presentation</vt:lpstr>
      <vt:lpstr>Provianteringsgrupp – Kompetensen bland mathjälpens frivilliga till användning inom beredskapen</vt:lpstr>
      <vt:lpstr>Att fundera över: Lönar det sig att grunda en provianteringsgrupp?</vt:lpstr>
      <vt:lpstr>Registrering av en provianteringsgrupp i OHTO</vt:lpstr>
      <vt:lpstr>Mer infromation och anvisningar till frivillig: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Jenni Kytöharju</cp:lastModifiedBy>
  <cp:revision>72</cp:revision>
  <dcterms:created xsi:type="dcterms:W3CDTF">2020-09-01T09:28:24Z</dcterms:created>
  <dcterms:modified xsi:type="dcterms:W3CDTF">2025-10-28T13:45:19Z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0x0101006CDDB501CF588547886A9DAD69F43D79</vt:lpwstr>
  </property>
  <property fmtid="{D5CDD505-2E9C-101B-9397-08002B2CF9AE}" pid="3" name="MediaServiceImageTags">
    <vt:lpwstr/>
  </property>
</Properties>
</file>