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1"/>
  </p:sldMasterIdLst>
  <p:notesMasterIdLst>
    <p:notesMasterId r:id="rId19"/>
  </p:notesMasterIdLst>
  <p:handoutMasterIdLst>
    <p:handoutMasterId r:id="rId20"/>
  </p:handoutMasterIdLst>
  <p:sldIdLst>
    <p:sldId id="256" r:id="rId2"/>
    <p:sldId id="443" r:id="rId3"/>
    <p:sldId id="444" r:id="rId4"/>
    <p:sldId id="445" r:id="rId5"/>
    <p:sldId id="461" r:id="rId6"/>
    <p:sldId id="447" r:id="rId7"/>
    <p:sldId id="448" r:id="rId8"/>
    <p:sldId id="449" r:id="rId9"/>
    <p:sldId id="450" r:id="rId10"/>
    <p:sldId id="451" r:id="rId11"/>
    <p:sldId id="452" r:id="rId12"/>
    <p:sldId id="453" r:id="rId13"/>
    <p:sldId id="454" r:id="rId14"/>
    <p:sldId id="455" r:id="rId15"/>
    <p:sldId id="456" r:id="rId16"/>
    <p:sldId id="457" r:id="rId17"/>
    <p:sldId id="458"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Times" panose="02020603050405020304"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73009" autoAdjust="0"/>
  </p:normalViewPr>
  <p:slideViewPr>
    <p:cSldViewPr snapToObjects="1">
      <p:cViewPr varScale="1">
        <p:scale>
          <a:sx n="39" d="100"/>
          <a:sy n="39" d="100"/>
        </p:scale>
        <p:origin x="1339" y="43"/>
      </p:cViewPr>
      <p:guideLst>
        <p:guide pos="619"/>
        <p:guide pos="7469"/>
        <p:guide orient="horz" pos="754"/>
        <p:guide pos="65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Ystävävälittäjä / ruoka-avun yhteyshenkilö OHTOssa osaston / alueen hälytys-ryhmässä</a:t>
          </a:r>
        </a:p>
      </dgm:t>
    </dgm:pt>
    <dgm:pt modelId="{971A71FC-03D9-426B-8311-0DE87DDC4BBA}" type="parTrans" cxnId="{0C67E103-F00B-43FE-A9F7-2C4C64599913}">
      <dgm:prSet/>
      <dgm:spPr/>
      <dgm:t>
        <a:bodyPr/>
        <a:lstStyle/>
        <a:p>
          <a:endParaRPr lang="fi-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Nämä hälytyksen saaneet tulevat paikalle hälytysryhmän kokoon-tumiseen</a:t>
          </a:r>
        </a:p>
      </dgm:t>
    </dgm:pt>
    <dgm:pt modelId="{8DB000CF-01ED-49EF-956E-419AA19745A6}" type="parTrans" cxnId="{17EFA63E-5447-4152-851E-03E90CADC30F}">
      <dgm:prSet/>
      <dgm:spPr/>
      <dgm:t>
        <a:bodyPr/>
        <a:lstStyle/>
        <a:p>
          <a:endParaRPr lang="fi-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Hälytysryhmä arvioi, tarvitaanko lisää ystäviä ja/tai ruoka-avun vapaaehtoisia</a:t>
          </a:r>
        </a:p>
      </dgm:t>
    </dgm:pt>
    <dgm:pt modelId="{6354D2BE-09DC-4B70-848C-0018A9EC13F1}" type="parTrans" cxnId="{EF5DE661-AE1C-40B8-9012-D6C9BB04FE37}">
      <dgm:prSet/>
      <dgm:spPr/>
      <dgm:t>
        <a:bodyPr/>
        <a:lstStyle/>
        <a:p>
          <a:endParaRPr lang="fi-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Jos tarvitaan, välittäjät tai yhteyshenkilöt hälyttävät tarvittavan määrän toimintaryh-miensä vapaaehtoisia</a:t>
          </a:r>
        </a:p>
      </dgm:t>
    </dgm:pt>
    <dgm:pt modelId="{565EFD4E-3475-4DFC-9727-ED67FA1D7D55}" type="parTrans" cxnId="{F3468D84-33DF-4838-B315-CB72698CCC63}">
      <dgm:prSet/>
      <dgm:spPr/>
      <dgm:t>
        <a:bodyPr/>
        <a:lstStyle/>
        <a:p>
          <a:endParaRPr lang="fi-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Ystävä ja ruoka-avun vapaaehtoiset toimivat eri tehtävissä</a:t>
          </a:r>
        </a:p>
      </dgm:t>
    </dgm:pt>
    <dgm:pt modelId="{9D4663BC-16F4-42FE-8E62-5EF21F9743E1}" type="parTrans" cxnId="{E1970C55-AB08-4565-A7A1-39E927856067}">
      <dgm:prSet/>
      <dgm:spPr/>
      <dgm:t>
        <a:bodyPr/>
        <a:lstStyle/>
        <a:p>
          <a:endParaRPr lang="fi-FI"/>
        </a:p>
      </dgm:t>
    </dgm:pt>
    <dgm:pt modelId="{7892B76A-1D37-4D99-9518-B35062DF2D9B}" type="sibTrans" cxnId="{E1970C55-AB08-4565-A7A1-39E927856067}">
      <dgm:prSet/>
      <dgm:spPr/>
      <dgm:t>
        <a:bodyPr/>
        <a:lstStyle/>
        <a:p>
          <a:endParaRPr lang="fi-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5018" y="546565"/>
          <a:ext cx="1555672" cy="257134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Ystävävälittäjä / ruoka-avun yhteyshenkilö OHTOssa osaston / alueen hälytys-ryhmässä</a:t>
          </a:r>
        </a:p>
      </dsp:txBody>
      <dsp:txXfrm>
        <a:off x="50582" y="592129"/>
        <a:ext cx="1464544" cy="2480220"/>
      </dsp:txXfrm>
    </dsp:sp>
    <dsp:sp modelId="{F3D28A80-710E-49AA-9F76-AC78DC340B89}">
      <dsp:nvSpPr>
        <dsp:cNvPr id="0" name=""/>
        <dsp:cNvSpPr/>
      </dsp:nvSpPr>
      <dsp: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1716257" y="1716497"/>
        <a:ext cx="230861" cy="231484"/>
      </dsp:txXfrm>
    </dsp:sp>
    <dsp:sp modelId="{32E743EA-B0C3-4014-A8D2-0F689C8B82B1}">
      <dsp:nvSpPr>
        <dsp:cNvPr id="0" name=""/>
        <dsp:cNvSpPr/>
      </dsp:nvSpPr>
      <dsp:spPr>
        <a:xfrm>
          <a:off x="2182959"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Nämä hälytyksen saaneet tulevat paikalle hälytysryhmän kokoon-tumiseen</a:t>
          </a:r>
        </a:p>
      </dsp:txBody>
      <dsp:txXfrm>
        <a:off x="2228523" y="593907"/>
        <a:ext cx="1464544" cy="2476663"/>
      </dsp:txXfrm>
    </dsp:sp>
    <dsp:sp modelId="{8AFE863C-1133-4739-9ED4-AED80EA1C0AD}">
      <dsp:nvSpPr>
        <dsp:cNvPr id="0" name=""/>
        <dsp:cNvSpPr/>
      </dsp:nvSpPr>
      <dsp: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3894199" y="1716497"/>
        <a:ext cx="230861" cy="231484"/>
      </dsp:txXfrm>
    </dsp:sp>
    <dsp:sp modelId="{D1888605-E344-4E2A-89D6-8527E469CEDF}">
      <dsp:nvSpPr>
        <dsp:cNvPr id="0" name=""/>
        <dsp:cNvSpPr/>
      </dsp:nvSpPr>
      <dsp:spPr>
        <a:xfrm>
          <a:off x="4360900" y="548335"/>
          <a:ext cx="1555672" cy="256780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Hälytysryhmä arvioi, tarvitaanko lisää ystäviä ja/tai ruoka-avun vapaaehtoisia</a:t>
          </a:r>
        </a:p>
      </dsp:txBody>
      <dsp:txXfrm>
        <a:off x="4406464" y="593899"/>
        <a:ext cx="1464544" cy="2476680"/>
      </dsp:txXfrm>
    </dsp:sp>
    <dsp:sp modelId="{712736B7-580B-4285-9441-0EBAAAFDBF85}">
      <dsp:nvSpPr>
        <dsp:cNvPr id="0" name=""/>
        <dsp:cNvSpPr/>
      </dsp:nvSpPr>
      <dsp: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6072140" y="1716497"/>
        <a:ext cx="230861" cy="231484"/>
      </dsp:txXfrm>
    </dsp:sp>
    <dsp:sp modelId="{F4810A67-9377-4BD9-98C2-A6D2E841173C}">
      <dsp:nvSpPr>
        <dsp:cNvPr id="0" name=""/>
        <dsp:cNvSpPr/>
      </dsp:nvSpPr>
      <dsp:spPr>
        <a:xfrm>
          <a:off x="6538842"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Jos tarvitaan, välittäjät tai yhteyshenkilöt hälyttävät tarvittavan määrän toimintaryh-miensä vapaaehtoisia</a:t>
          </a:r>
        </a:p>
      </dsp:txBody>
      <dsp:txXfrm>
        <a:off x="6584406" y="593907"/>
        <a:ext cx="1464544" cy="2476663"/>
      </dsp:txXfrm>
    </dsp:sp>
    <dsp:sp modelId="{8A5A3921-FA4B-44ED-9CD4-418D9B1B921F}">
      <dsp:nvSpPr>
        <dsp:cNvPr id="0" name=""/>
        <dsp:cNvSpPr/>
      </dsp:nvSpPr>
      <dsp:spPr>
        <a:xfrm rot="816651">
          <a:off x="8246532" y="1905890"/>
          <a:ext cx="342068"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8247973" y="1970976"/>
        <a:ext cx="239448" cy="231484"/>
      </dsp:txXfrm>
    </dsp:sp>
    <dsp:sp modelId="{CB55D0E7-54BD-4502-8A54-C083AB270235}">
      <dsp:nvSpPr>
        <dsp:cNvPr id="0" name=""/>
        <dsp:cNvSpPr/>
      </dsp:nvSpPr>
      <dsp:spPr>
        <a:xfrm>
          <a:off x="8721801" y="1509880"/>
          <a:ext cx="1555672" cy="170182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Ystävä ja ruoka-avun vapaaehtoiset toimivat eri tehtävissä</a:t>
          </a:r>
        </a:p>
      </dsp:txBody>
      <dsp:txXfrm>
        <a:off x="8767365" y="1555444"/>
        <a:ext cx="1464544" cy="1610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29.11.2022</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11/29/2022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fi-FI" sz="1000" b="1" dirty="0">
                <a:latin typeface="+mn-lt"/>
              </a:rPr>
              <a:t>Suomen Punaista Ristiä (SPR) koskevan asetuksen (827/2017) mukaisesti SPR:n tarkoituksena (2 §) on:</a:t>
            </a:r>
          </a:p>
          <a:p>
            <a:pPr marL="0" lvl="1">
              <a:defRPr/>
            </a:pPr>
            <a:r>
              <a:rPr lang="fi-FI" altLang="en-US" sz="1000" dirty="0">
                <a:latin typeface="+mn-lt"/>
              </a:rPr>
              <a:t>2 §: </a:t>
            </a:r>
            <a:r>
              <a:rPr lang="fi-FI" altLang="en-US" sz="1000" b="1" dirty="0">
                <a:latin typeface="+mn-lt"/>
              </a:rPr>
              <a:t>JÄRJESTÖN TARKOITUS: </a:t>
            </a:r>
          </a:p>
          <a:p>
            <a:pPr marL="0" lvl="1">
              <a:defRPr/>
            </a:pPr>
            <a:endParaRPr lang="fi-FI" altLang="en-US" sz="1000" b="1" dirty="0">
              <a:latin typeface="+mn-lt"/>
            </a:endParaRPr>
          </a:p>
          <a:p>
            <a:pPr marL="0" lvl="1">
              <a:defRPr/>
            </a:pPr>
            <a:r>
              <a:rPr lang="fi-FI" sz="1000" b="1" dirty="0">
                <a:latin typeface="+mn-lt"/>
              </a:rPr>
              <a:t>Järjestön tarkoituksena on Punaisen Ristin ja Punaisen Puolikuun kansainvälisen liikkeen perusperiaatteiden (Punaisen Ristin perusperiaatteet) mukaisesti: </a:t>
            </a:r>
            <a:br>
              <a:rPr lang="fi-FI" sz="1000" b="1" dirty="0">
                <a:latin typeface="+mn-lt"/>
              </a:rPr>
            </a:br>
            <a:endParaRPr lang="fi-FI" sz="1000" b="1" dirty="0">
              <a:latin typeface="+mn-lt"/>
            </a:endParaRPr>
          </a:p>
          <a:p>
            <a:pPr marL="228600" lvl="1" indent="-228600">
              <a:buFontTx/>
              <a:buAutoNum type="arabicParenR"/>
              <a:defRPr/>
            </a:pPr>
            <a:r>
              <a:rPr lang="fi-FI" sz="1000" dirty="0">
                <a:latin typeface="+mn-lt"/>
              </a:rPr>
              <a:t>kaikissa oloissa </a:t>
            </a:r>
            <a:r>
              <a:rPr lang="fi-FI" sz="1000" b="1" dirty="0">
                <a:latin typeface="+mn-lt"/>
              </a:rPr>
              <a:t>suojella elämää ja terveyttä </a:t>
            </a:r>
            <a:r>
              <a:rPr lang="fi-FI" sz="1000" dirty="0">
                <a:latin typeface="+mn-lt"/>
              </a:rPr>
              <a:t>sekä puolustaa ihmisarvoa ja ihmisoikeuksia; </a:t>
            </a:r>
          </a:p>
          <a:p>
            <a:pPr marL="228600" lvl="1" indent="-228600">
              <a:buFontTx/>
              <a:buAutoNum type="arabicParenR"/>
              <a:defRPr/>
            </a:pPr>
            <a:r>
              <a:rPr lang="fi-FI" sz="1000" dirty="0">
                <a:latin typeface="+mn-lt"/>
              </a:rPr>
              <a:t>edistää kansojen välistä yhteistyötä ja rauhaa; </a:t>
            </a:r>
          </a:p>
          <a:p>
            <a:pPr marL="228600" lvl="1" indent="-228600">
              <a:buFontTx/>
              <a:buAutoNum type="arabicParenR"/>
              <a:defRPr/>
            </a:pPr>
            <a:r>
              <a:rPr lang="fi-FI" sz="1000" b="1" dirty="0">
                <a:latin typeface="+mn-lt"/>
              </a:rPr>
              <a:t>pelastaa ihmishenkiä kotimaassa ja ulkomailla; </a:t>
            </a:r>
          </a:p>
          <a:p>
            <a:pPr marL="228600" lvl="1" indent="-228600">
              <a:buFontTx/>
              <a:buAutoNum type="arabicParenR"/>
              <a:defRPr/>
            </a:pPr>
            <a:r>
              <a:rPr lang="fi-FI" sz="1000" b="1" dirty="0">
                <a:latin typeface="+mn-lt"/>
              </a:rPr>
              <a:t>auttaa kaikkein heikoimmassa asemassa olevia inhimillisten kärsimysten ehkäisemiseksi ja lieventämiseksi; </a:t>
            </a:r>
          </a:p>
          <a:p>
            <a:pPr marL="228600" lvl="1" indent="-228600">
              <a:buFontTx/>
              <a:buAutoNum type="arabicParenR"/>
              <a:defRPr/>
            </a:pPr>
            <a:r>
              <a:rPr lang="fi-FI" sz="1000" dirty="0">
                <a:latin typeface="+mn-lt"/>
              </a:rPr>
              <a:t>tukea ja avustaa maan viranomaisia niin rauhan kuin sodan ja aseellisten selkkausten aikana ihmisten hyvinvoinnin edistämiseksi; </a:t>
            </a:r>
          </a:p>
          <a:p>
            <a:pPr marL="228600" lvl="1" indent="-228600">
              <a:buFontTx/>
              <a:buAutoNum type="arabicParenR"/>
              <a:defRPr/>
            </a:pPr>
            <a:r>
              <a:rPr lang="fi-FI" sz="1000" b="1" dirty="0">
                <a:latin typeface="+mn-lt"/>
              </a:rPr>
              <a:t>edistää kansalaisten keskuudessa yhteisvastuuta ja auttamismieltä; </a:t>
            </a:r>
          </a:p>
          <a:p>
            <a:pPr marL="228600" lvl="1" indent="-228600">
              <a:buFontTx/>
              <a:buAutoNum type="arabicParenR"/>
              <a:defRPr/>
            </a:pPr>
            <a:r>
              <a:rPr lang="fi-FI" sz="1000" b="1" dirty="0">
                <a:latin typeface="+mn-lt"/>
              </a:rPr>
              <a:t>edesauttaa vapaaehtoistoimintaa ihmisten auttamiseksi; </a:t>
            </a:r>
          </a:p>
          <a:p>
            <a:pPr marL="228600" lvl="1" indent="-228600">
              <a:buFontTx/>
              <a:buAutoNum type="arabicParenR"/>
              <a:defRPr/>
            </a:pPr>
            <a:r>
              <a:rPr lang="fi-FI" sz="1000" dirty="0">
                <a:latin typeface="+mn-lt"/>
              </a:rPr>
              <a:t>edistää auttamisvalmiutta; sekä</a:t>
            </a:r>
          </a:p>
          <a:p>
            <a:pPr marL="228600" lvl="1" indent="-228600">
              <a:buFontTx/>
              <a:buAutoNum type="arabicParenR"/>
              <a:defRPr/>
            </a:pPr>
            <a:r>
              <a:rPr lang="fi-FI" sz="1000" dirty="0">
                <a:latin typeface="+mn-lt"/>
              </a:rPr>
              <a:t>lisätä ymmärrystä Punaisen Ristin työtä ja yleisinhimillisiä pyrkimyksiä kohtaan.</a:t>
            </a:r>
            <a:endParaRPr lang="fi-FI" altLang="en-US" sz="1000" b="1" dirty="0">
              <a:latin typeface="+mn-lt"/>
            </a:endParaRPr>
          </a:p>
        </p:txBody>
      </p:sp>
      <p:sp>
        <p:nvSpPr>
          <p:cNvPr id="4" name="Dian numeron paikkamerkki 3"/>
          <p:cNvSpPr>
            <a:spLocks noGrp="1"/>
          </p:cNvSpPr>
          <p:nvPr>
            <p:ph type="sldNum" sz="quarter" idx="5"/>
          </p:nvPr>
        </p:nvSpPr>
        <p:spPr/>
        <p:txBody>
          <a:bodyPr/>
          <a:lstStyle/>
          <a:p>
            <a:fld id="{B7D3DC0E-603D-C74E-B49B-2C68F55CC137}" type="slidenum">
              <a:rPr lang="en-FI" smtClean="0"/>
              <a:t>2</a:t>
            </a:fld>
            <a:endParaRPr lang="en-FI"/>
          </a:p>
        </p:txBody>
      </p:sp>
    </p:spTree>
    <p:extLst>
      <p:ext uri="{BB962C8B-B14F-4D97-AF65-F5344CB8AC3E}">
        <p14:creationId xmlns:p14="http://schemas.microsoft.com/office/powerpoint/2010/main" val="400097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b="1" dirty="0"/>
              <a:t>Punaisessa Ristissä on mahdollisuus olla osa jotain isompaa auttamisen ketjua ja mahdollisuus osallistua silloin kun tarvitaan. Valmiustilanteeseen mukaan lähteminen tapahtuu vapaaehtoisen omasta tahdosta. Tehtäviin on tarjolla lisäkoulutusta.</a:t>
            </a:r>
          </a:p>
          <a:p>
            <a:endParaRPr lang="fi-FI" altLang="en-US" b="1" dirty="0"/>
          </a:p>
          <a:p>
            <a:r>
              <a:rPr lang="fi-FI" altLang="fi-FI" b="1" dirty="0"/>
              <a:t>SPR:n omia ja </a:t>
            </a:r>
            <a:r>
              <a:rPr lang="fi-FI" altLang="fi-FI" b="1" dirty="0" err="1"/>
              <a:t>Vapepan</a:t>
            </a:r>
            <a:r>
              <a:rPr lang="fi-FI" altLang="fi-FI" b="1" dirty="0"/>
              <a:t> hälytysryhmiä on yhteensä noin 1500 (n. 20 000 vapaaehtoista). </a:t>
            </a:r>
            <a:r>
              <a:rPr lang="fi-FI" altLang="fi-FI" dirty="0" err="1"/>
              <a:t>Vapepan</a:t>
            </a:r>
            <a:r>
              <a:rPr lang="fi-FI" altLang="fi-FI" dirty="0"/>
              <a:t> jäsenjärjestöt käyttävät </a:t>
            </a:r>
            <a:r>
              <a:rPr lang="fi-FI" altLang="fi-FI" dirty="0" err="1"/>
              <a:t>Vapepan</a:t>
            </a:r>
            <a:r>
              <a:rPr lang="fi-FI" altLang="fi-FI" dirty="0"/>
              <a:t> logoa toimiessaan. Valmiuden tukimateriaalia löytyy: https://rednet.punainenristi.fi/Kotimaanvalmius</a:t>
            </a:r>
          </a:p>
          <a:p>
            <a:endParaRPr lang="fi-FI" altLang="fi-FI" dirty="0"/>
          </a:p>
          <a:p>
            <a:r>
              <a:rPr lang="fi-FI" altLang="en-US" b="1" dirty="0"/>
              <a:t>SPR:n logistiikkakeskuksessa </a:t>
            </a:r>
            <a:r>
              <a:rPr lang="fi-FI" altLang="en-US" dirty="0"/>
              <a:t>sijaitsee Tampereella. He huolehtivat materiaalihankinnoista, pakkaamisesta ja varastoinnista (esim. vaateapu, kenttäsairaalat yms. tarvikkeet). Lisäksi </a:t>
            </a:r>
            <a:r>
              <a:rPr lang="fi-FI" altLang="en-US" b="1" dirty="0"/>
              <a:t>SPR:n kansainvälisen avun delegaatit</a:t>
            </a:r>
            <a:r>
              <a:rPr lang="fi-FI" altLang="en-US" dirty="0"/>
              <a:t> (toisella nimellä </a:t>
            </a:r>
            <a:r>
              <a:rPr lang="fi-FI" altLang="en-US" b="1" dirty="0"/>
              <a:t>katastrofivalmiuden yksiköt </a:t>
            </a:r>
            <a:r>
              <a:rPr lang="fi-FI" altLang="en-US" dirty="0"/>
              <a:t>n. 900 aktiivista ja koulutettua</a:t>
            </a:r>
            <a:r>
              <a:rPr lang="fi-FI" altLang="en-US" b="1" dirty="0"/>
              <a:t>) ovat tarvittaessa käytettävissä myös kotimaan tilanteissa (esim. 2015 syksyllä delegaatteja oli perustamassa </a:t>
            </a:r>
            <a:r>
              <a:rPr lang="fi-FI" altLang="en-US" b="1" dirty="0" err="1"/>
              <a:t>VOKkeja</a:t>
            </a:r>
            <a:r>
              <a:rPr lang="fi-FI" altLang="en-US" b="1" dirty="0"/>
              <a:t>).</a:t>
            </a:r>
            <a:r>
              <a:rPr lang="fi-FI" altLang="en-US" dirty="0"/>
              <a:t> </a:t>
            </a:r>
            <a:r>
              <a:rPr lang="fi-FI" altLang="en-US" b="1" dirty="0"/>
              <a:t>Terveyspisteitä on noin 70 kpl. </a:t>
            </a:r>
            <a:r>
              <a:rPr lang="fi-FI" altLang="fi-FI" dirty="0"/>
              <a:t>Terveyspisteistä saa neuvontaa terveysasioissa, verenpaineen mittausta ja henkistä tukea.</a:t>
            </a:r>
            <a:r>
              <a:rPr lang="fi-FI" altLang="en-US" dirty="0"/>
              <a:t> Vapaaehtoiset voivat tarvittaessa toimia tukena esim. haavoittuvien ryhmien tunnistaminen, terveysuhat esim. korona). </a:t>
            </a:r>
          </a:p>
          <a:p>
            <a:endParaRPr lang="fi-FI" altLang="en-US" dirty="0"/>
          </a:p>
          <a:p>
            <a:r>
              <a:rPr lang="fi-FI" altLang="en-US" b="1" dirty="0"/>
              <a:t>SPR:llä voi olla paikallistasolla keskeinen rooli eri toimijoiden koolle kutsumisessa ja yhteisöjen tukemisessa onnettomuustilanteissa ja/tai niiden jälkeen.</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74391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dirty="0"/>
              <a:t>Vastaanottoyksikön perustamisvaiheessa vapaaehtoiset voivat esimerkiksi koota sänkyjä, auttaa ruuanjakelussa, kahvinkeitossa sekä lajitella lahjoitusvaatteita ja –tavaraa. Ystäviä tarvitaan myös keskusteluavuksi ja juttuseuraksi. Lisäksi esim. kotihoito voi pyytää kuumana kesänä apua ikäihmisten juomahuollossa auttamiseen. </a:t>
            </a:r>
            <a:endParaRPr lang="fi-FI" altLang="fi-FI" dirty="0"/>
          </a:p>
          <a:p>
            <a:r>
              <a:rPr lang="fi-FI" altLang="en-US" b="1" dirty="0"/>
              <a:t>Esimerkkejä ruoka-avusta</a:t>
            </a:r>
          </a:p>
          <a:p>
            <a:endParaRPr lang="fi-FI" altLang="en-US" b="1" dirty="0"/>
          </a:p>
          <a:p>
            <a:r>
              <a:rPr lang="fi-FI" altLang="en-US" b="1" dirty="0"/>
              <a:t>Esimerkki Kainuusta 6.1.2018</a:t>
            </a:r>
            <a:r>
              <a:rPr lang="fi-FI" altLang="en-US" dirty="0"/>
              <a:t>: https://www.punainenristi.fi/uutiset/20180106/punainen-risti-auttaa-sahkokatkoista-karsivia-ihmisia-kainuussa </a:t>
            </a:r>
          </a:p>
          <a:p>
            <a:r>
              <a:rPr lang="fi-FI" altLang="en-US" b="1" dirty="0"/>
              <a:t>Esimerkki korona-ajalta 5.11.2021: </a:t>
            </a:r>
            <a:r>
              <a:rPr lang="fi-FI" altLang="en-US" b="0" dirty="0"/>
              <a:t>https://www.punainenristi.fi/vapaaehtoiseksi/vapaaehtoiseksi-lahteminen-tuntui-luontevalta/</a:t>
            </a:r>
            <a:endParaRPr lang="fi-FI" altLang="en-US" b="1"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6</a:t>
            </a:fld>
            <a:endParaRPr lang="en-FI"/>
          </a:p>
        </p:txBody>
      </p:sp>
    </p:spTree>
    <p:extLst>
      <p:ext uri="{BB962C8B-B14F-4D97-AF65-F5344CB8AC3E}">
        <p14:creationId xmlns:p14="http://schemas.microsoft.com/office/powerpoint/2010/main" val="384876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Ystävätoiminnan ja ruoka-avulla on rooli kaikissa vaiheissa: poikkeustilanteisiin tai kriiseihin varautumisessa, itse poikkeustilanteessa ja toipumisvaiheessa.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Varautumisen tavoitteena on nopeuttaa toipumista, jos jotain sattuu. Kun esim. ystävät ovat normaaliarjessa yksinäisyyttä kokevien tukena ja järjestävät yhteisöllisyyttä ja hyvinvointia tukevaa ryhmätoimintaa ja lisäävät esim. ikäihmisten turvallisuuden tunnetta vierailemalla säännöllisesti heidän luonaan, tämän toiminnan kautta ihmisille annettu tuki auttaa heitä selviytymään paremmin poikkeustilanteessa. Heidän </a:t>
            </a:r>
            <a:r>
              <a:rPr lang="fi-FI" dirty="0" err="1"/>
              <a:t>resilenssinsä</a:t>
            </a:r>
            <a:r>
              <a:rPr lang="fi-FI" dirty="0"/>
              <a:t> eli kriisinsietokykynsä on paremmalla tasolla ystävien antaman tuen ansiosta. </a:t>
            </a:r>
            <a:br>
              <a:rPr lang="fi-FI" dirty="0"/>
            </a:br>
            <a:r>
              <a:rPr lang="fi-FI" b="0" dirty="0"/>
              <a:t>Ruoka-avussa vapaaehtoiset kohtaavat haavoittuvassa ja heikommassa asemassa olevia sekä</a:t>
            </a:r>
            <a:r>
              <a:rPr lang="fi-FI" sz="1200" dirty="0"/>
              <a:t> kohtaavat ja tukevat heitä monin tavoin: antamalla aineellista apua eli ruokaa, mutta myös keskusteluapua, tietoa palveluista ja järjestävät osallisuutta lisäävää toimintaa, kuten kohtaamiskahviloita. Tämä tuki auttaa arjessa selviytymisessä ja lisää hyvinvointia sekä edesauttaa itse poikkeustilanteessa, kun kriisinsietokyky on parantunut saadun tuen seurauksena.  </a:t>
            </a:r>
            <a:endParaRPr lang="fi-FI" sz="1200" dirty="0">
              <a:ea typeface="Verdana" panose="020B0604030504040204" pitchFamily="34" charset="0"/>
            </a:endParaRPr>
          </a:p>
          <a:p>
            <a:br>
              <a:rPr lang="fi-FI" dirty="0"/>
            </a:br>
            <a:r>
              <a:rPr lang="fi-FI" dirty="0"/>
              <a:t>Jos jotain tapahtuu, itse tilanteessa ystävät ja ruoka-avun vapaaehtoiset ovat tärkeä osastolle tärkeä vapaaehtoisresurssi. Monissa osastoissa ystävät ovat suurin vapaaehtoisryhmä, joilla on monenlaista osaamista. Korona-aikana ystävien ja ruoka-avun vapaaehtoisten apua tarvittiin paljon, esim. keskusteluapuna eristyksissä oleville, juttuseurana rokotuksissa, ruuan kotiinkuljetuksessa.</a:t>
            </a:r>
            <a:br>
              <a:rPr lang="fi-FI" dirty="0"/>
            </a:br>
            <a:br>
              <a:rPr lang="fi-FI" dirty="0"/>
            </a:br>
            <a:r>
              <a:rPr lang="fi-FI" dirty="0"/>
              <a:t>Kun poikkeustilanne on ohi, ystävätoiminnan ja ruoka-avun vapaaehtoiset ovat tärkeitä rinnalla kulkijoita toipumisessa. </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7</a:t>
            </a:fld>
            <a:endParaRPr lang="en-FI"/>
          </a:p>
        </p:txBody>
      </p:sp>
    </p:spTree>
    <p:extLst>
      <p:ext uri="{BB962C8B-B14F-4D97-AF65-F5344CB8AC3E}">
        <p14:creationId xmlns:p14="http://schemas.microsoft.com/office/powerpoint/2010/main" val="385245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10</a:t>
            </a:fld>
            <a:endParaRPr lang="en-FI"/>
          </a:p>
        </p:txBody>
      </p:sp>
    </p:spTree>
    <p:extLst>
      <p:ext uri="{BB962C8B-B14F-4D97-AF65-F5344CB8AC3E}">
        <p14:creationId xmlns:p14="http://schemas.microsoft.com/office/powerpoint/2010/main" val="194743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Malli on jalostettu Kehä-Espoon osastossa käytössä olevan mallin pohjalta.</a:t>
            </a:r>
          </a:p>
          <a:p>
            <a:r>
              <a:rPr lang="fi-FI" b="1" dirty="0"/>
              <a:t>Tavoitteena on saada tämä malli levitettyä osastoihin ja alueille. Valmiusharjoitukseen valmistautuminen tarjoaa hyvä mahdollisuuden mallin levitykseen.</a:t>
            </a:r>
          </a:p>
          <a:p>
            <a:r>
              <a:rPr lang="fi-FI" dirty="0"/>
              <a:t>Kun ystävävälittäjä tai ystävätoiminnan yhteyshenkilö sekä ruoka-avun yhteyshenkilö ovat mukana osaston tai alueen virallisessa hälytysryhmässä, ovat ystävävapaaehtoiset ja ruoka-avun vapaaehtoiset parhaalla mahdollisella tavalla osana valmiutta.</a:t>
            </a:r>
          </a:p>
          <a:p>
            <a:r>
              <a:rPr lang="fi-FI" dirty="0"/>
              <a:t>Kun jotain tapahtuu, hälytyksen kautta tieto tulee suoraan ystävätoiminnan ja ruoka-avun vetäjille. Tämän jälkeen vetäjät saavat tiedon, tarvitaanko näiden ryhmien vapaaehtoisia heti, toisessa aallossa vai tarvitaanko ollenkaan.</a:t>
            </a:r>
          </a:p>
          <a:p>
            <a:r>
              <a:rPr lang="fi-FI" dirty="0"/>
              <a:t>Jos tarvitaan, ystävätoiminnan ja ruoka-avun vetäjät voivat nopeastikin hälyttää mukaan omien ryhmiensä vapaaehtoisia.  Esim. ystävävälittäjä voi ottaa sähköisestä ystävävälitysjärjestelmästä vapaaehtoisten yhteystiedot ja olla yhteydessä heihin.</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17</a:t>
            </a:fld>
            <a:endParaRPr lang="en-FI"/>
          </a:p>
        </p:txBody>
      </p:sp>
    </p:spTree>
    <p:extLst>
      <p:ext uri="{BB962C8B-B14F-4D97-AF65-F5344CB8AC3E}">
        <p14:creationId xmlns:p14="http://schemas.microsoft.com/office/powerpoint/2010/main" val="428178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880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800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201525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268131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52266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42778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3297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Ystävät ja ruoka-apu osana auttamisvalmiutta｜29.11.2022</a:t>
            </a:r>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fontScale="90000"/>
          </a:bodyPr>
          <a:lstStyle/>
          <a:p>
            <a:r>
              <a:rPr lang="fi-FI" dirty="0"/>
              <a:t>Ystävät ja ruoka-apu osana auttamisvalmiutta</a:t>
            </a:r>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2800" dirty="0"/>
              <a:t>Ruoka-avun vapaaehtoisten erityisosaaminen </a:t>
            </a:r>
            <a:endParaRPr lang="fi-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marL="285750" indent="-285750">
              <a:lnSpc>
                <a:spcPct val="107000"/>
              </a:lnSpc>
            </a:pPr>
            <a:r>
              <a:rPr lang="fi-FI" sz="2000" dirty="0"/>
              <a:t>Haavoittuvassa asemassa olevien kohtaaminen, laajat kontaktit ja kosketuspinta ihmisiin, heikommassa asemassa olevien sekä niiden ihmisten tavoittaminen, jotka muuten olisivat ”piilossa”</a:t>
            </a:r>
            <a:endParaRPr lang="fi-FI" sz="2000" dirty="0">
              <a:ea typeface="Verdana" panose="020B0604030504040204" pitchFamily="34" charset="0"/>
            </a:endParaRPr>
          </a:p>
          <a:p>
            <a:pPr marL="285750" indent="-285750">
              <a:lnSpc>
                <a:spcPct val="107000"/>
              </a:lnSpc>
            </a:pPr>
            <a:r>
              <a:rPr lang="fi-FI" sz="2000" dirty="0">
                <a:solidFill>
                  <a:prstClr val="black"/>
                </a:solidFill>
              </a:rPr>
              <a:t>Ruokahuolto: ruokajakelu ja ruoan valmistamisen, pakkaamisen sekä jakamisen organisointi, osaamista arvioida ruokamäärien riittävyyttä</a:t>
            </a:r>
            <a:endParaRPr lang="fi-FI" sz="2000" dirty="0">
              <a:ea typeface="Verdana" panose="020B0604030504040204" pitchFamily="34" charset="0"/>
            </a:endParaRPr>
          </a:p>
          <a:p>
            <a:pPr marL="285750" indent="-285750">
              <a:lnSpc>
                <a:spcPct val="107000"/>
              </a:lnSpc>
            </a:pPr>
            <a:r>
              <a:rPr lang="fi-FI" sz="2000" dirty="0">
                <a:ea typeface="Verdana" panose="020B0604030504040204" pitchFamily="34" charset="0"/>
              </a:rPr>
              <a:t>Vahvaa osaamista hygieniapassien ym. muodossa</a:t>
            </a:r>
          </a:p>
          <a:p>
            <a:pPr marL="285750" indent="-285750">
              <a:lnSpc>
                <a:spcPct val="107000"/>
              </a:lnSpc>
            </a:pPr>
            <a:r>
              <a:rPr lang="fi-FI" sz="2000" dirty="0">
                <a:ea typeface="Verdana" panose="020B0604030504040204" pitchFamily="34" charset="0"/>
              </a:rPr>
              <a:t>Logistiikkaosaaminen, ketjujen tekemiseen ja roolituksiin liittyvä koordinaatio-osaaminen</a:t>
            </a:r>
          </a:p>
          <a:p>
            <a:pPr marL="285750" indent="-285750">
              <a:lnSpc>
                <a:spcPct val="107000"/>
              </a:lnSpc>
            </a:pPr>
            <a:r>
              <a:rPr lang="fi-FI" sz="2000" dirty="0">
                <a:ea typeface="Verdana" panose="020B0604030504040204" pitchFamily="34" charset="0"/>
              </a:rPr>
              <a:t>Tilannekuvan muodostaminen, toiminnan organisointi ja koordinointi </a:t>
            </a:r>
          </a:p>
          <a:p>
            <a:pPr marL="0" indent="0">
              <a:lnSpc>
                <a:spcPct val="107000"/>
              </a:lnSpc>
              <a:buNone/>
            </a:pPr>
            <a:endParaRPr lang="fi-FI" sz="2000" dirty="0">
              <a:ea typeface="Verdana" panose="020B0604030504040204" pitchFamily="34" charset="0"/>
            </a:endParaRPr>
          </a:p>
          <a:p>
            <a:pPr marL="742950" lvl="1" indent="-285750">
              <a:lnSpc>
                <a:spcPct val="107000"/>
              </a:lnSpc>
              <a:buFont typeface="Courier New" panose="02070309020205020404" pitchFamily="49" charset="0"/>
              <a:buChar char="o"/>
            </a:pPr>
            <a:endParaRPr lang="fi-FI" sz="1600" dirty="0">
              <a:effectLst/>
              <a:ea typeface="Verdana" panose="020B060403050404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fi-FI" sz="1600" dirty="0"/>
          </a:p>
          <a:p>
            <a:pPr marL="742950" lvl="1" indent="-285750">
              <a:lnSpc>
                <a:spcPct val="107000"/>
              </a:lnSpc>
              <a:buFont typeface="Courier New" panose="02070309020205020404" pitchFamily="49" charset="0"/>
              <a:buChar char="o"/>
            </a:pPr>
            <a:endParaRPr lang="fi-FI" sz="1600" dirty="0"/>
          </a:p>
          <a:p>
            <a:endParaRPr lang="fi-FI" sz="2000" dirty="0"/>
          </a:p>
        </p:txBody>
      </p:sp>
    </p:spTree>
    <p:extLst>
      <p:ext uri="{BB962C8B-B14F-4D97-AF65-F5344CB8AC3E}">
        <p14:creationId xmlns:p14="http://schemas.microsoft.com/office/powerpoint/2010/main" val="158015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2800" dirty="0"/>
              <a:t>Ruoka-avun vapaaehtoisten erityisosaaminen </a:t>
            </a:r>
            <a:endParaRPr lang="fi-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a:lnSpc>
                <a:spcPct val="107000"/>
              </a:lnSpc>
            </a:pPr>
            <a:r>
              <a:rPr lang="fi-FI" sz="2000" dirty="0">
                <a:ea typeface="Verdana" panose="020B0604030504040204" pitchFamily="34" charset="0"/>
              </a:rPr>
              <a:t>Muuttuviin, kiireisiin tilanteisiin sopeutuminen ja niissä toimiminen</a:t>
            </a:r>
          </a:p>
          <a:p>
            <a:pPr>
              <a:lnSpc>
                <a:spcPct val="107000"/>
              </a:lnSpc>
            </a:pPr>
            <a:r>
              <a:rPr lang="fi-FI" sz="2000" dirty="0">
                <a:ea typeface="Verdana" panose="020B0604030504040204" pitchFamily="34" charset="0"/>
              </a:rPr>
              <a:t>Oman asuinalueen tuntemus; ihmiset, julkinen liikenne ym. </a:t>
            </a:r>
          </a:p>
          <a:p>
            <a:pPr>
              <a:lnSpc>
                <a:spcPct val="107000"/>
              </a:lnSpc>
            </a:pPr>
            <a:r>
              <a:rPr lang="fi-FI" sz="2000" dirty="0">
                <a:ea typeface="Verdana" panose="020B0604030504040204" pitchFamily="34" charset="0"/>
              </a:rPr>
              <a:t>Verkosto-osaaminen paikallisesti ja alueellisesti </a:t>
            </a:r>
          </a:p>
          <a:p>
            <a:pPr>
              <a:lnSpc>
                <a:spcPct val="107000"/>
              </a:lnSpc>
            </a:pPr>
            <a:r>
              <a:rPr lang="fi-FI" sz="2000" dirty="0">
                <a:ea typeface="Verdana" panose="020B0604030504040204" pitchFamily="34" charset="0"/>
              </a:rPr>
              <a:t>Laajaa ymmärrystä arjen sujuvuudesta ja siihen vaikuttavista tekijöistä </a:t>
            </a:r>
          </a:p>
          <a:p>
            <a:pPr>
              <a:lnSpc>
                <a:spcPct val="107000"/>
              </a:lnSpc>
            </a:pPr>
            <a:r>
              <a:rPr lang="fi-FI" sz="2000" dirty="0"/>
              <a:t>Kyky kohdata ja tukea ihmisiä, rauhallinen rinnalla oleminen ja läsnäolo, keskusteluapu, kyky tukea erilaisuutta </a:t>
            </a:r>
          </a:p>
          <a:p>
            <a:pPr>
              <a:lnSpc>
                <a:spcPct val="107000"/>
              </a:lnSpc>
            </a:pPr>
            <a:r>
              <a:rPr lang="fi-FI" sz="2000" dirty="0"/>
              <a:t>Ymmärrys autettavien mahdollisista esteistä ja rajoitteista, myös auttamistilanteissa </a:t>
            </a:r>
          </a:p>
          <a:p>
            <a:endParaRPr lang="fi-FI" dirty="0"/>
          </a:p>
        </p:txBody>
      </p:sp>
    </p:spTree>
    <p:extLst>
      <p:ext uri="{BB962C8B-B14F-4D97-AF65-F5344CB8AC3E}">
        <p14:creationId xmlns:p14="http://schemas.microsoft.com/office/powerpoint/2010/main" val="166042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r>
              <a:rPr lang="fi-FI" sz="2800" dirty="0"/>
              <a:t>Konkreettisia tehtäviä, joita ystävävapaaehtoiset voivat tehdä poikkeustilanteissa</a:t>
            </a:r>
            <a:endParaRPr lang="fi-FI" dirty="0"/>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r>
              <a:rPr lang="fi-FI" sz="2400" dirty="0"/>
              <a:t>Avustaminen yhteydenpidossa läheisiin</a:t>
            </a:r>
          </a:p>
          <a:p>
            <a:r>
              <a:rPr lang="fi-FI" sz="2400" dirty="0"/>
              <a:t>Rauhallisen keskustelutilan järjestäminen ja keskusteluavun tarjoaminen</a:t>
            </a:r>
          </a:p>
          <a:p>
            <a:r>
              <a:rPr lang="fi-FI" sz="2400" dirty="0"/>
              <a:t>Lasten leikkipisteen järjestäminen sekä nuorten huomioiminen</a:t>
            </a:r>
          </a:p>
          <a:p>
            <a:r>
              <a:rPr lang="fi-FI" sz="2400" dirty="0"/>
              <a:t>Ihmisten ohjaaminen oikean tiedon äärelle, tiedon jakaminen</a:t>
            </a:r>
          </a:p>
          <a:p>
            <a:r>
              <a:rPr lang="fi-FI" sz="2400" dirty="0"/>
              <a:t>Kiireettömän läsnäolon tuominen poikkeustilanteeseen, rauhallinen keskustelu, henkilökohtainen huomiointi</a:t>
            </a:r>
          </a:p>
          <a:p>
            <a:r>
              <a:rPr lang="fi-FI" dirty="0"/>
              <a:t>Laajojen v</a:t>
            </a:r>
            <a:r>
              <a:rPr lang="fi-FI" sz="2400" dirty="0"/>
              <a:t>erkostojen ja yhteistyökumppaneiden  hyödyntäminen, esim. </a:t>
            </a:r>
            <a:r>
              <a:rPr lang="fi-FI" dirty="0"/>
              <a:t>muistisairaiden ja vammaisten ihmisten kohtaaminen ja avustaminen.</a:t>
            </a:r>
            <a:endParaRPr lang="fi-FI" sz="2400" dirty="0"/>
          </a:p>
        </p:txBody>
      </p:sp>
    </p:spTree>
    <p:extLst>
      <p:ext uri="{BB962C8B-B14F-4D97-AF65-F5344CB8AC3E}">
        <p14:creationId xmlns:p14="http://schemas.microsoft.com/office/powerpoint/2010/main" val="395941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r>
              <a:rPr lang="fi-FI" sz="2800" dirty="0"/>
              <a:t>Konkreettisia tehtäviä, joita ystävävapaaehtoiset voivat tehdä poikkeustilanteissa jatkuu</a:t>
            </a:r>
            <a:endParaRPr lang="fi-FI" dirty="0"/>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dirty="0">
                <a:ln>
                  <a:noFill/>
                </a:ln>
                <a:solidFill>
                  <a:prstClr val="black"/>
                </a:solidFill>
                <a:effectLst/>
                <a:uLnTx/>
                <a:uFillTx/>
              </a:rPr>
              <a:t>Kielitaitoa vaativat tehtävät</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Saattajana ja avustajana toimiminen evakuointitilanteessa</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Mahdollisten digitaalisten palveluiden testaaminen käytännössä</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Viestintätehtävät ja tiedottaminen, mm. some </a:t>
            </a:r>
            <a:endParaRPr lang="fi-FI" dirty="0">
              <a:solidFill>
                <a:prstClr val="black"/>
              </a:solidFill>
            </a:endParaRP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Kirjaaminen ja rekisteröinti</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Omien ystäväasiakkaiden </a:t>
            </a:r>
            <a:r>
              <a:rPr lang="fi-FI" dirty="0">
                <a:solidFill>
                  <a:prstClr val="black"/>
                </a:solidFill>
              </a:rPr>
              <a:t>ja vierailupaikkojen, kuten palvelutalojen </a:t>
            </a:r>
            <a:r>
              <a:rPr kumimoji="0" lang="fi-FI" b="0" i="0" u="none" strike="noStrike" kern="1200" cap="none" spc="0" normalizeH="0" baseline="0" noProof="0" dirty="0" err="1">
                <a:ln>
                  <a:noFill/>
                </a:ln>
                <a:solidFill>
                  <a:prstClr val="black"/>
                </a:solidFill>
                <a:effectLst/>
                <a:uLnTx/>
                <a:uFillTx/>
              </a:rPr>
              <a:t>kontaktointi</a:t>
            </a:r>
            <a:r>
              <a:rPr lang="fi-FI" dirty="0">
                <a:solidFill>
                  <a:prstClr val="black"/>
                </a:solidFill>
              </a:rPr>
              <a:t>, </a:t>
            </a:r>
            <a:r>
              <a:rPr kumimoji="0" lang="fi-FI" b="0" i="0" u="none" strike="noStrike" kern="1200" cap="none" spc="0" normalizeH="0" baseline="0" noProof="0" dirty="0">
                <a:ln>
                  <a:noFill/>
                </a:ln>
                <a:solidFill>
                  <a:prstClr val="black"/>
                </a:solidFill>
                <a:effectLst/>
                <a:uLnTx/>
                <a:uFillTx/>
              </a:rPr>
              <a:t>tiedon jakaminen ja tilanteen tarkistaminen</a:t>
            </a:r>
          </a:p>
        </p:txBody>
      </p:sp>
    </p:spTree>
    <p:extLst>
      <p:ext uri="{BB962C8B-B14F-4D97-AF65-F5344CB8AC3E}">
        <p14:creationId xmlns:p14="http://schemas.microsoft.com/office/powerpoint/2010/main" val="213464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8A026-B589-4CF6-8DD5-4E7BECAE3906}"/>
              </a:ext>
            </a:extLst>
          </p:cNvPr>
          <p:cNvSpPr>
            <a:spLocks noGrp="1"/>
          </p:cNvSpPr>
          <p:nvPr>
            <p:ph type="title"/>
          </p:nvPr>
        </p:nvSpPr>
        <p:spPr/>
        <p:txBody>
          <a:bodyPr/>
          <a:lstStyle/>
          <a:p>
            <a:r>
              <a:rPr lang="fi-FI" dirty="0"/>
              <a:t>Konkreettisia tehtäviä, joita ruoka-avun vapaaehtoiset voivat tehdä poikkeustilanteissa</a:t>
            </a:r>
          </a:p>
        </p:txBody>
      </p:sp>
      <p:sp>
        <p:nvSpPr>
          <p:cNvPr id="3" name="Tekstin paikkamerkki 2">
            <a:extLst>
              <a:ext uri="{FF2B5EF4-FFF2-40B4-BE49-F238E27FC236}">
                <a16:creationId xmlns:a16="http://schemas.microsoft.com/office/drawing/2014/main" id="{F852371F-CE19-4581-BE02-F13018CAD345}"/>
              </a:ext>
            </a:extLst>
          </p:cNvPr>
          <p:cNvSpPr>
            <a:spLocks noGrp="1"/>
          </p:cNvSpPr>
          <p:nvPr>
            <p:ph type="body" sz="quarter" idx="11"/>
          </p:nvPr>
        </p:nvSpPr>
        <p:spPr/>
        <p:txBody>
          <a:bodyPr/>
          <a:lstStyle/>
          <a:p>
            <a:r>
              <a:rPr lang="fi-FI" sz="2400" dirty="0"/>
              <a:t>Ruokahuolto, muonitus, ruoan ja juoman jako ja valmistus, pakkaaminen, logistiikka-apu, tarvikkeiden jako</a:t>
            </a:r>
          </a:p>
          <a:p>
            <a:r>
              <a:rPr lang="fi-FI" sz="2400" dirty="0"/>
              <a:t>Ihmisten ohjaaminen oikean tiedon äärelle, tiedon jakaminen</a:t>
            </a:r>
          </a:p>
          <a:p>
            <a:r>
              <a:rPr lang="fi-FI" sz="2400" dirty="0"/>
              <a:t>Kiireettömän läsnäolon tuominen </a:t>
            </a:r>
            <a:r>
              <a:rPr lang="fi-FI" dirty="0"/>
              <a:t>poikkeus</a:t>
            </a:r>
            <a:r>
              <a:rPr lang="fi-FI" sz="2400" dirty="0"/>
              <a:t>tilanteeseen; rauhallinen keskustelu, henkilökohtainen huomiointi, juotavan tarjoaminen</a:t>
            </a:r>
          </a:p>
          <a:p>
            <a:r>
              <a:rPr lang="fi-FI" sz="2400" dirty="0"/>
              <a:t>Rauhallisen keskustelutilan järjestäminen ja keskusteluavun tarjoaminen</a:t>
            </a:r>
          </a:p>
          <a:p>
            <a:r>
              <a:rPr lang="fi-FI" sz="2400" dirty="0"/>
              <a:t>Verkostojen hyödyntäminen, kumppanien </a:t>
            </a:r>
            <a:r>
              <a:rPr lang="fi-FI" sz="2400" dirty="0" err="1"/>
              <a:t>kontaktointi</a:t>
            </a:r>
            <a:r>
              <a:rPr lang="fi-FI" sz="2400" dirty="0"/>
              <a:t> ja tiedon jakaminen</a:t>
            </a:r>
          </a:p>
          <a:p>
            <a:r>
              <a:rPr lang="fi-FI" dirty="0">
                <a:solidFill>
                  <a:prstClr val="black"/>
                </a:solidFill>
              </a:rPr>
              <a:t>Oman v</a:t>
            </a:r>
            <a:r>
              <a:rPr kumimoji="0" lang="fi-FI" b="0" i="0" u="none" strike="noStrike" kern="1200" cap="none" spc="0" normalizeH="0" baseline="0" noProof="0" dirty="0" err="1">
                <a:ln>
                  <a:noFill/>
                </a:ln>
                <a:solidFill>
                  <a:prstClr val="black"/>
                </a:solidFill>
                <a:effectLst/>
                <a:uLnTx/>
                <a:uFillTx/>
              </a:rPr>
              <a:t>apaaehtoisryhmän</a:t>
            </a:r>
            <a:r>
              <a:rPr kumimoji="0" lang="fi-FI" b="0" i="0" u="none" strike="noStrike" kern="1200" cap="none" spc="0" normalizeH="0" baseline="0" noProof="0" dirty="0">
                <a:ln>
                  <a:noFill/>
                </a:ln>
                <a:solidFill>
                  <a:prstClr val="black"/>
                </a:solidFill>
                <a:effectLst/>
                <a:uLnTx/>
                <a:uFillTx/>
              </a:rPr>
              <a:t> </a:t>
            </a:r>
            <a:r>
              <a:rPr kumimoji="0" lang="fi-FI" b="0" i="0" u="none" strike="noStrike" kern="1200" cap="none" spc="0" normalizeH="0" baseline="0" noProof="0" dirty="0" err="1">
                <a:ln>
                  <a:noFill/>
                </a:ln>
                <a:solidFill>
                  <a:prstClr val="black"/>
                </a:solidFill>
                <a:effectLst/>
                <a:uLnTx/>
                <a:uFillTx/>
              </a:rPr>
              <a:t>kontaktointi</a:t>
            </a:r>
            <a:r>
              <a:rPr kumimoji="0" lang="fi-FI" b="0" i="0" u="none" strike="noStrike" kern="1200" cap="none" spc="0" normalizeH="0" baseline="0" noProof="0" dirty="0">
                <a:ln>
                  <a:noFill/>
                </a:ln>
                <a:solidFill>
                  <a:prstClr val="black"/>
                </a:solidFill>
                <a:effectLst/>
                <a:uLnTx/>
                <a:uFillTx/>
              </a:rPr>
              <a:t> ja koordinointi vastuuvapaaehtoisen roolissa</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t>
            </a:r>
          </a:p>
        </p:txBody>
      </p:sp>
    </p:spTree>
    <p:extLst>
      <p:ext uri="{BB962C8B-B14F-4D97-AF65-F5344CB8AC3E}">
        <p14:creationId xmlns:p14="http://schemas.microsoft.com/office/powerpoint/2010/main" val="131283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r>
              <a:rPr lang="fi-FI" dirty="0"/>
              <a:t>Konkreettisia tehtäviä, joita ruoka-avun vapaaehtoiset voivat tehdä poikkeustilanteissa jatkuu</a:t>
            </a:r>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dirty="0">
                <a:ln>
                  <a:noFill/>
                </a:ln>
                <a:solidFill>
                  <a:prstClr val="black"/>
                </a:solidFill>
                <a:effectLst/>
                <a:uLnTx/>
                <a:uFillTx/>
              </a:rPr>
              <a:t>Kielitaitoa vaativat tehtävät</a:t>
            </a:r>
          </a:p>
          <a:p>
            <a:pPr>
              <a:defRPr/>
            </a:pPr>
            <a:r>
              <a:rPr kumimoji="0" lang="fi-FI" b="0" i="0" u="none" strike="noStrike" kern="1200" cap="none" spc="0" normalizeH="0" baseline="0" noProof="0" dirty="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Saattajana ja avustajana toimiminen evakuointitilanteessa</a:t>
            </a:r>
          </a:p>
          <a:p>
            <a:pPr>
              <a:lnSpc>
                <a:spcPct val="90000"/>
              </a:lnSpc>
              <a:buSzPct val="100000"/>
              <a:defRPr/>
            </a:pPr>
            <a:r>
              <a:rPr lang="fi-FI" dirty="0">
                <a:solidFill>
                  <a:prstClr val="black"/>
                </a:solidFill>
              </a:rPr>
              <a:t>Oman v</a:t>
            </a:r>
            <a:r>
              <a:rPr kumimoji="0" lang="fi-FI" b="0" i="0" u="none" strike="noStrike" kern="1200" cap="none" spc="0" normalizeH="0" baseline="0" noProof="0" dirty="0" err="1">
                <a:ln>
                  <a:noFill/>
                </a:ln>
                <a:solidFill>
                  <a:prstClr val="black"/>
                </a:solidFill>
                <a:effectLst/>
                <a:uLnTx/>
                <a:uFillTx/>
              </a:rPr>
              <a:t>apaaehtoisryhmän</a:t>
            </a:r>
            <a:r>
              <a:rPr kumimoji="0" lang="fi-FI" b="0" i="0" u="none" strike="noStrike" kern="1200" cap="none" spc="0" normalizeH="0" baseline="0" noProof="0" dirty="0">
                <a:ln>
                  <a:noFill/>
                </a:ln>
                <a:solidFill>
                  <a:prstClr val="black"/>
                </a:solidFill>
                <a:effectLst/>
                <a:uLnTx/>
                <a:uFillTx/>
              </a:rPr>
              <a:t> </a:t>
            </a:r>
            <a:r>
              <a:rPr kumimoji="0" lang="fi-FI" b="0" i="0" u="none" strike="noStrike" kern="1200" cap="none" spc="0" normalizeH="0" baseline="0" noProof="0" dirty="0" err="1">
                <a:ln>
                  <a:noFill/>
                </a:ln>
                <a:solidFill>
                  <a:prstClr val="black"/>
                </a:solidFill>
                <a:effectLst/>
                <a:uLnTx/>
                <a:uFillTx/>
              </a:rPr>
              <a:t>kontaktointi</a:t>
            </a:r>
            <a:r>
              <a:rPr kumimoji="0" lang="fi-FI" b="0" i="0" u="none" strike="noStrike" kern="1200" cap="none" spc="0" normalizeH="0" baseline="0" noProof="0" dirty="0">
                <a:ln>
                  <a:noFill/>
                </a:ln>
                <a:solidFill>
                  <a:prstClr val="black"/>
                </a:solidFill>
                <a:effectLst/>
                <a:uLnTx/>
                <a:uFillTx/>
              </a:rPr>
              <a:t> ja koordinointi vastuuvapaaehtoisen roolissa</a:t>
            </a: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Viestintätehtävät ja tiedottaminen, mm. some </a:t>
            </a:r>
            <a:endParaRPr lang="fi-FI" dirty="0">
              <a:solidFill>
                <a:prstClr val="black"/>
              </a:solidFill>
            </a:endParaRPr>
          </a:p>
          <a:p>
            <a:pPr>
              <a:lnSpc>
                <a:spcPct val="90000"/>
              </a:lnSpc>
              <a:buSzPct val="100000"/>
              <a:defRPr/>
            </a:pPr>
            <a:r>
              <a:rPr kumimoji="0" lang="fi-FI" b="0" i="0" u="none" strike="noStrike" kern="1200" cap="none" spc="0" normalizeH="0" baseline="0" noProof="0" dirty="0">
                <a:ln>
                  <a:noFill/>
                </a:ln>
                <a:solidFill>
                  <a:prstClr val="black"/>
                </a:solidFill>
                <a:effectLst/>
                <a:uLnTx/>
                <a:uFillTx/>
              </a:rPr>
              <a:t>Kirjaaminen ja rekisteröinti.</a:t>
            </a:r>
          </a:p>
        </p:txBody>
      </p:sp>
    </p:spTree>
    <p:extLst>
      <p:ext uri="{BB962C8B-B14F-4D97-AF65-F5344CB8AC3E}">
        <p14:creationId xmlns:p14="http://schemas.microsoft.com/office/powerpoint/2010/main" val="74106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r>
              <a:rPr lang="fi-FI" altLang="fi-FI" dirty="0"/>
              <a:t>Ystävävälittäjät ja ruoka-avun yhteyshenkilöt valmiudessa</a:t>
            </a:r>
            <a:endParaRPr lang="fi-FI" dirty="0"/>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a:lstStyle/>
          <a:p>
            <a:r>
              <a:rPr lang="fi-FI" altLang="fi-FI" sz="2000" dirty="0"/>
              <a:t>Ystävävälittäjillä ja ruoka-avun yhteyshenkilöillä on keskeinen rooli omien vapaaehtoistensa tavoittamisessa myös onnettomuus- ja häiriötilanteissa.</a:t>
            </a:r>
            <a:endParaRPr lang="fi-FI" altLang="fi-FI" sz="900" dirty="0"/>
          </a:p>
          <a:p>
            <a:r>
              <a:rPr lang="fi-FI" altLang="fi-FI" sz="2000" dirty="0"/>
              <a:t>Käytännössä tämä voi tapahtua vaikka seuraavasti:</a:t>
            </a:r>
          </a:p>
          <a:p>
            <a:pPr lvl="1"/>
            <a:r>
              <a:rPr lang="fi-FI" altLang="fi-FI" sz="1800" dirty="0"/>
              <a:t>Viranomaiset esittävät tukipyynnön SPR:n piirille/osastolle,</a:t>
            </a:r>
          </a:p>
          <a:p>
            <a:pPr lvl="1"/>
            <a:r>
              <a:rPr lang="fi-FI" altLang="fi-FI" sz="1800" dirty="0"/>
              <a:t>Piiri/osasto katsoo, että ystävistä ja/tai ruoka-avun vapaaehtoisista olisi apua tilanteessa,</a:t>
            </a:r>
          </a:p>
          <a:p>
            <a:pPr lvl="1"/>
            <a:r>
              <a:rPr lang="fi-FI" altLang="fi-FI" sz="1800" dirty="0"/>
              <a:t>Piiri/osasto hälyttää ystävävälittäjän ja/tai ruoka-avun yhteyshenkilön ja esittää tälle, millaisiin tehtäviin vapaaehtoisia tilanteessa tarvitaan.</a:t>
            </a:r>
          </a:p>
          <a:p>
            <a:pPr lvl="1"/>
            <a:r>
              <a:rPr lang="fi-FI" altLang="fi-FI" sz="1800" dirty="0"/>
              <a:t>Ystävävälittäjä ja/tai ruoka-avun yhteyshenkilö ottaa yhteyttä sopiviksi katsomiinsa vapaaehtoisiin ja sopii heidän kanssaan heidän osallistumisesta.</a:t>
            </a:r>
          </a:p>
          <a:p>
            <a:pPr lvl="1"/>
            <a:r>
              <a:rPr lang="fi-FI" altLang="fi-FI" sz="1800" dirty="0"/>
              <a:t>Valitut vapaaehtoiset ottavat osaa piirin/osaston auttamistilanteeseen tai operaatioon heille sopivissa tehtävissä.</a:t>
            </a:r>
          </a:p>
          <a:p>
            <a:pPr marL="0" indent="0">
              <a:buFont typeface="Times" panose="02020603050405020304" pitchFamily="18" charset="0"/>
              <a:buNone/>
              <a:defRPr/>
            </a:pPr>
            <a:endParaRPr lang="en-US" sz="2000" dirty="0"/>
          </a:p>
          <a:p>
            <a:endParaRPr lang="fi-FI" sz="2000" dirty="0"/>
          </a:p>
          <a:p>
            <a:endParaRPr lang="fi-FI" sz="2000" dirty="0"/>
          </a:p>
        </p:txBody>
      </p:sp>
    </p:spTree>
    <p:extLst>
      <p:ext uri="{BB962C8B-B14F-4D97-AF65-F5344CB8AC3E}">
        <p14:creationId xmlns:p14="http://schemas.microsoft.com/office/powerpoint/2010/main" val="190548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r>
              <a:rPr lang="fi-FI" dirty="0"/>
              <a:t>Ystävävälittäjä ja ruoka-avun yhteyshenkilö hälytysryhmässä</a:t>
            </a:r>
          </a:p>
        </p:txBody>
      </p:sp>
      <p:grpSp>
        <p:nvGrpSpPr>
          <p:cNvPr id="32" name="Ryhmä 31">
            <a:extLst>
              <a:ext uri="{FF2B5EF4-FFF2-40B4-BE49-F238E27FC236}">
                <a16:creationId xmlns:a16="http://schemas.microsoft.com/office/drawing/2014/main" id="{14F182B8-E3F1-4130-B545-97B5A9E03A15}"/>
              </a:ext>
            </a:extLst>
          </p:cNvPr>
          <p:cNvGrpSpPr/>
          <p:nvPr/>
        </p:nvGrpSpPr>
        <p:grpSpPr>
          <a:xfrm>
            <a:off x="136525" y="1708150"/>
            <a:ext cx="10536238" cy="5097463"/>
            <a:chOff x="136525" y="1708150"/>
            <a:chExt cx="10536238" cy="5097463"/>
          </a:xfrm>
        </p:grpSpPr>
        <p:graphicFrame>
          <p:nvGraphicFramePr>
            <p:cNvPr id="33" name="Content Placeholder 4">
              <a:extLst>
                <a:ext uri="{FF2B5EF4-FFF2-40B4-BE49-F238E27FC236}">
                  <a16:creationId xmlns:a16="http://schemas.microsoft.com/office/drawing/2014/main" id="{8B4B5AB1-5DCA-4C09-A749-2E64AF68716A}"/>
                </a:ext>
              </a:extLst>
            </p:cNvPr>
            <p:cNvGraphicFramePr>
              <a:graphicFrameLocks/>
            </p:cNvGraphicFramePr>
            <p:nvPr>
              <p:extLst>
                <p:ext uri="{D42A27DB-BD31-4B8C-83A1-F6EECF244321}">
                  <p14:modId xmlns:p14="http://schemas.microsoft.com/office/powerpoint/2010/main" val="78142426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25">
              <a:extLst>
                <a:ext uri="{FF2B5EF4-FFF2-40B4-BE49-F238E27FC236}">
                  <a16:creationId xmlns:a16="http://schemas.microsoft.com/office/drawing/2014/main" id="{0B21516F-839A-4574-85CF-DF0B29F2EA55}"/>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Osaston ystävät ovat antaneet luvan, että heitä saa pyytää mukaan muihin auttamistehtäviin. </a:t>
              </a:r>
              <a:r>
                <a:rPr kumimoji="0" lang="fi-FI" altLang="fi-FI" sz="120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OMAn</a:t>
              </a:r>
              <a:r>
                <a:rPr kumimoji="0" lang="fi-FI" altLang="fi-FI"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Ystäväprofiilissa rasti kohdassa Minua saa pyytää muihin auttamistehtäviin.</a:t>
              </a:r>
            </a:p>
          </p:txBody>
        </p:sp>
        <p:grpSp>
          <p:nvGrpSpPr>
            <p:cNvPr id="35" name="Group 35845">
              <a:extLst>
                <a:ext uri="{FF2B5EF4-FFF2-40B4-BE49-F238E27FC236}">
                  <a16:creationId xmlns:a16="http://schemas.microsoft.com/office/drawing/2014/main" id="{8D98F124-CB28-41E5-A317-2DC5EBC3D87A}"/>
                </a:ext>
              </a:extLst>
            </p:cNvPr>
            <p:cNvGrpSpPr>
              <a:grpSpLocks/>
            </p:cNvGrpSpPr>
            <p:nvPr/>
          </p:nvGrpSpPr>
          <p:grpSpPr bwMode="auto">
            <a:xfrm>
              <a:off x="382588" y="1708150"/>
              <a:ext cx="10290175" cy="1816100"/>
              <a:chOff x="383008" y="1708469"/>
              <a:chExt cx="10289255" cy="1815165"/>
            </a:xfrm>
          </p:grpSpPr>
          <p:pic>
            <p:nvPicPr>
              <p:cNvPr id="36" name="Graphic 2" descr="Group of women">
                <a:extLst>
                  <a:ext uri="{FF2B5EF4-FFF2-40B4-BE49-F238E27FC236}">
                    <a16:creationId xmlns:a16="http://schemas.microsoft.com/office/drawing/2014/main" id="{9AE7EE34-83F5-4B07-9E0D-12A6D3024B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phic 9" descr="Meeting">
                <a:extLst>
                  <a:ext uri="{FF2B5EF4-FFF2-40B4-BE49-F238E27FC236}">
                    <a16:creationId xmlns:a16="http://schemas.microsoft.com/office/drawing/2014/main" id="{AF0B78A7-59C8-46AA-B354-67163C6FD6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aphic 2" descr="Group of women">
                <a:extLst>
                  <a:ext uri="{FF2B5EF4-FFF2-40B4-BE49-F238E27FC236}">
                    <a16:creationId xmlns:a16="http://schemas.microsoft.com/office/drawing/2014/main" id="{60824557-4650-43E0-AF3E-F22070C9CA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28">
                <a:extLst>
                  <a:ext uri="{FF2B5EF4-FFF2-40B4-BE49-F238E27FC236}">
                    <a16:creationId xmlns:a16="http://schemas.microsoft.com/office/drawing/2014/main" id="{54457EA9-E929-41A5-B139-9A4B3CBD4DA3}"/>
                  </a:ext>
                </a:extLst>
              </p:cNvPr>
              <p:cNvGrpSpPr>
                <a:grpSpLocks/>
              </p:cNvGrpSpPr>
              <p:nvPr/>
            </p:nvGrpSpPr>
            <p:grpSpPr bwMode="auto">
              <a:xfrm>
                <a:off x="1583677" y="2178455"/>
                <a:ext cx="1254818" cy="1199118"/>
                <a:chOff x="1583677" y="2178455"/>
                <a:chExt cx="1254818" cy="1199118"/>
              </a:xfrm>
            </p:grpSpPr>
            <p:sp>
              <p:nvSpPr>
                <p:cNvPr id="49" name="Explosion: 14 Points 20">
                  <a:extLst>
                    <a:ext uri="{FF2B5EF4-FFF2-40B4-BE49-F238E27FC236}">
                      <a16:creationId xmlns:a16="http://schemas.microsoft.com/office/drawing/2014/main" id="{F51AE735-C30C-4315-8F9D-FB92321AA6BA}"/>
                    </a:ext>
                  </a:extLst>
                </p:cNvPr>
                <p:cNvSpPr>
                  <a:spLocks noChangeArrowheads="1"/>
                </p:cNvSpPr>
                <p:nvPr/>
              </p:nvSpPr>
              <p:spPr bwMode="auto">
                <a:xfrm>
                  <a:off x="1583677" y="2178455"/>
                  <a:ext cx="1254818" cy="1199118"/>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defTabSz="958850" eaLnBrk="1" fontAlgn="base" latinLnBrk="0" hangingPunct="1">
                    <a:lnSpc>
                      <a:spcPct val="100000"/>
                    </a:lnSpc>
                    <a:spcBef>
                      <a:spcPct val="0"/>
                    </a:spcBef>
                    <a:spcAft>
                      <a:spcPct val="0"/>
                    </a:spcAft>
                    <a:buClrTx/>
                    <a:buSzTx/>
                    <a:buFontTx/>
                    <a:buNone/>
                    <a:tabLst/>
                    <a:defRPr/>
                  </a:pPr>
                  <a:endParaRPr kumimoji="0" lang="fi-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0" name="TextBox 21">
                  <a:extLst>
                    <a:ext uri="{FF2B5EF4-FFF2-40B4-BE49-F238E27FC236}">
                      <a16:creationId xmlns:a16="http://schemas.microsoft.com/office/drawing/2014/main" id="{107FAB99-5790-4346-A77B-9C919FC54A9B}"/>
                    </a:ext>
                  </a:extLst>
                </p:cNvPr>
                <p:cNvSpPr txBox="1">
                  <a:spLocks noChangeArrowheads="1"/>
                </p:cNvSpPr>
                <p:nvPr/>
              </p:nvSpPr>
              <p:spPr bwMode="auto">
                <a:xfrm rot="-1751649">
                  <a:off x="1773839" y="2600453"/>
                  <a:ext cx="793696" cy="31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Häiriö</a:t>
                  </a:r>
                </a:p>
              </p:txBody>
            </p:sp>
          </p:grpSp>
          <p:grpSp>
            <p:nvGrpSpPr>
              <p:cNvPr id="40" name="Group 29">
                <a:extLst>
                  <a:ext uri="{FF2B5EF4-FFF2-40B4-BE49-F238E27FC236}">
                    <a16:creationId xmlns:a16="http://schemas.microsoft.com/office/drawing/2014/main" id="{F51D5082-23C8-47CD-A958-FD879C32DAB5}"/>
                  </a:ext>
                </a:extLst>
              </p:cNvPr>
              <p:cNvGrpSpPr>
                <a:grpSpLocks/>
              </p:cNvGrpSpPr>
              <p:nvPr/>
            </p:nvGrpSpPr>
            <p:grpSpPr bwMode="auto">
              <a:xfrm>
                <a:off x="8977109" y="1800092"/>
                <a:ext cx="1695154" cy="1723542"/>
                <a:chOff x="8965328" y="1818667"/>
                <a:chExt cx="1695154" cy="1723542"/>
              </a:xfrm>
            </p:grpSpPr>
            <p:pic>
              <p:nvPicPr>
                <p:cNvPr id="44" name="Graphic 10" descr="Cheers">
                  <a:extLst>
                    <a:ext uri="{FF2B5EF4-FFF2-40B4-BE49-F238E27FC236}">
                      <a16:creationId xmlns:a16="http://schemas.microsoft.com/office/drawing/2014/main" id="{186CE2CD-A4BA-40EC-B1DB-8D7FF15526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phic 7" descr="Universal access">
                  <a:extLst>
                    <a:ext uri="{FF2B5EF4-FFF2-40B4-BE49-F238E27FC236}">
                      <a16:creationId xmlns:a16="http://schemas.microsoft.com/office/drawing/2014/main" id="{C9E3606B-734A-4867-949F-DE8FF9B27C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14" descr="Coffee">
                  <a:extLst>
                    <a:ext uri="{FF2B5EF4-FFF2-40B4-BE49-F238E27FC236}">
                      <a16:creationId xmlns:a16="http://schemas.microsoft.com/office/drawing/2014/main" id="{2BF013B9-B767-4BA3-B84E-A09AA3BDDA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18" descr="Fork and knife">
                  <a:extLst>
                    <a:ext uri="{FF2B5EF4-FFF2-40B4-BE49-F238E27FC236}">
                      <a16:creationId xmlns:a16="http://schemas.microsoft.com/office/drawing/2014/main" id="{8341762B-3D68-4010-AAAC-0B731AA430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 descr="Kuvahaun tulos haulle blanket symbol">
                  <a:extLst>
                    <a:ext uri="{FF2B5EF4-FFF2-40B4-BE49-F238E27FC236}">
                      <a16:creationId xmlns:a16="http://schemas.microsoft.com/office/drawing/2014/main" id="{B7E35A86-B3F1-4295-BB08-75D94E79A13A}"/>
                    </a:ext>
                  </a:extLst>
                </p:cNvPr>
                <p:cNvPicPr/>
                <p:nvPr/>
              </p:nvPicPr>
              <p:blipFill rotWithShape="1">
                <a:blip r:embed="rId14">
                  <a:duotone>
                    <a:srgbClr val="CC0000">
                      <a:shade val="45000"/>
                      <a:satMod val="135000"/>
                    </a:srgbClr>
                    <a:prstClr val="white"/>
                  </a:duotone>
                  <a:extLst>
                    <a:ext uri="{28A0092B-C50C-407E-A947-70E740481C1C}">
                      <a14:useLocalDpi xmlns:a14="http://schemas.microsoft.com/office/drawing/2010/main" val="0"/>
                    </a:ext>
                  </a:extLst>
                </a:blip>
                <a:srcRect l="24375" t="27500" r="23125" b="27500"/>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41" name="Group 35844">
                <a:extLst>
                  <a:ext uri="{FF2B5EF4-FFF2-40B4-BE49-F238E27FC236}">
                    <a16:creationId xmlns:a16="http://schemas.microsoft.com/office/drawing/2014/main" id="{E6B9736A-B366-41D0-BC63-88287AB2ABD3}"/>
                  </a:ext>
                </a:extLst>
              </p:cNvPr>
              <p:cNvGrpSpPr>
                <a:grpSpLocks/>
              </p:cNvGrpSpPr>
              <p:nvPr/>
            </p:nvGrpSpPr>
            <p:grpSpPr bwMode="auto">
              <a:xfrm>
                <a:off x="6639149" y="1785203"/>
                <a:ext cx="1757877" cy="968643"/>
                <a:chOff x="6639149" y="1785203"/>
                <a:chExt cx="1757877" cy="968643"/>
              </a:xfrm>
            </p:grpSpPr>
            <p:pic>
              <p:nvPicPr>
                <p:cNvPr id="42" name="Graphic 5" descr="Group of people">
                  <a:extLst>
                    <a:ext uri="{FF2B5EF4-FFF2-40B4-BE49-F238E27FC236}">
                      <a16:creationId xmlns:a16="http://schemas.microsoft.com/office/drawing/2014/main" id="{8F404A82-BBE4-435D-80D3-A4AAB4B5E1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phic 13" descr="Receiver">
                  <a:extLst>
                    <a:ext uri="{FF2B5EF4-FFF2-40B4-BE49-F238E27FC236}">
                      <a16:creationId xmlns:a16="http://schemas.microsoft.com/office/drawing/2014/main" id="{6E23CDEE-5903-4728-A77A-3385EF1851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2429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4E09-B546-4F96-8FE7-E5AF5FB52F27}"/>
              </a:ext>
            </a:extLst>
          </p:cNvPr>
          <p:cNvSpPr>
            <a:spLocks noGrp="1"/>
          </p:cNvSpPr>
          <p:nvPr>
            <p:ph type="title"/>
          </p:nvPr>
        </p:nvSpPr>
        <p:spPr/>
        <p:txBody>
          <a:bodyPr/>
          <a:lstStyle/>
          <a:p>
            <a:r>
              <a:rPr lang="fi-FI" altLang="en-US" dirty="0"/>
              <a:t>Suomen Punaisen Ristin valmiuden perusta ja rooli </a:t>
            </a:r>
            <a:br>
              <a:rPr lang="fi-FI" altLang="en-US" dirty="0"/>
            </a:br>
            <a:endParaRPr lang="fi-FI" dirty="0"/>
          </a:p>
        </p:txBody>
      </p:sp>
      <p:sp>
        <p:nvSpPr>
          <p:cNvPr id="3" name="Tekstin paikkamerkki 2">
            <a:extLst>
              <a:ext uri="{FF2B5EF4-FFF2-40B4-BE49-F238E27FC236}">
                <a16:creationId xmlns:a16="http://schemas.microsoft.com/office/drawing/2014/main" id="{E143BE75-E255-468A-8881-56A10B84A752}"/>
              </a:ext>
            </a:extLst>
          </p:cNvPr>
          <p:cNvSpPr>
            <a:spLocks noGrp="1"/>
          </p:cNvSpPr>
          <p:nvPr>
            <p:ph type="body" sz="quarter" idx="11"/>
          </p:nvPr>
        </p:nvSpPr>
        <p:spPr/>
        <p:txBody>
          <a:bodyPr/>
          <a:lstStyle/>
          <a:p>
            <a:pPr>
              <a:defRPr/>
            </a:pPr>
            <a:r>
              <a:rPr lang="fi-FI" sz="2400" dirty="0"/>
              <a:t>Punaisen Ristin periaatteet ja arvot ovat valmiuden ja varautumisen perusta. Punainen Risti on varautunut siihen, että se </a:t>
            </a:r>
            <a:r>
              <a:rPr lang="fi-FI" sz="2400" b="1" dirty="0"/>
              <a:t>on valmis auttamaan heti, kun jotain sattuu</a:t>
            </a:r>
            <a:r>
              <a:rPr lang="fi-FI" sz="2400" dirty="0"/>
              <a:t>. Tätä kutsutaan valmiustoiminnaksi.</a:t>
            </a:r>
          </a:p>
          <a:p>
            <a:pPr>
              <a:defRPr/>
            </a:pPr>
            <a:r>
              <a:rPr lang="fi-FI" sz="2400" dirty="0"/>
              <a:t>Punaisella Ristillä </a:t>
            </a:r>
            <a:r>
              <a:rPr lang="fi-FI" sz="2400" b="1" dirty="0"/>
              <a:t>on velvollisuus</a:t>
            </a:r>
            <a:r>
              <a:rPr lang="fi-FI" sz="2400" dirty="0"/>
              <a:t> tukea viranomaisia, sekä pelastaa ihmishenkiä erilaisissa hätätilanteissa.</a:t>
            </a:r>
            <a:endParaRPr lang="fi-FI" dirty="0"/>
          </a:p>
          <a:p>
            <a:pPr>
              <a:defRPr/>
            </a:pPr>
            <a:r>
              <a:rPr lang="fi-FI" sz="2400" dirty="0"/>
              <a:t>Toiminta perustuu lakiin Suomen Punaisesta Rististä (238/2000), sekä Tasavallan Presidentin asetukseen Suomen Punaisesta Rististä 827/2017. </a:t>
            </a:r>
            <a:endParaRPr lang="fi-FI"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145733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F23B9-59E9-4AD8-8FAA-4A489A20583C}"/>
              </a:ext>
            </a:extLst>
          </p:cNvPr>
          <p:cNvSpPr>
            <a:spLocks noGrp="1"/>
          </p:cNvSpPr>
          <p:nvPr>
            <p:ph type="title"/>
          </p:nvPr>
        </p:nvSpPr>
        <p:spPr/>
        <p:txBody>
          <a:bodyPr/>
          <a:lstStyle/>
          <a:p>
            <a:r>
              <a:rPr lang="fi-FI" altLang="fi-FI" dirty="0"/>
              <a:t>SPR valmiuden resurssit Suomessa</a:t>
            </a:r>
            <a:endParaRPr lang="fi-FI" dirty="0"/>
          </a:p>
        </p:txBody>
      </p:sp>
      <p:sp>
        <p:nvSpPr>
          <p:cNvPr id="3" name="Tekstin paikkamerkki 2">
            <a:extLst>
              <a:ext uri="{FF2B5EF4-FFF2-40B4-BE49-F238E27FC236}">
                <a16:creationId xmlns:a16="http://schemas.microsoft.com/office/drawing/2014/main" id="{569A7A24-4C10-4535-9CEB-3DEF0C33DCB9}"/>
              </a:ext>
            </a:extLst>
          </p:cNvPr>
          <p:cNvSpPr>
            <a:spLocks noGrp="1"/>
          </p:cNvSpPr>
          <p:nvPr>
            <p:ph type="body" sz="quarter" idx="11"/>
          </p:nvPr>
        </p:nvSpPr>
        <p:spPr/>
        <p:txBody>
          <a:bodyPr/>
          <a:lstStyle/>
          <a:p>
            <a:pPr eaLnBrk="1" hangingPunct="1">
              <a:defRPr/>
            </a:pPr>
            <a:r>
              <a:rPr lang="fi-FI" altLang="fi-FI" sz="2000" dirty="0"/>
              <a:t>Noin 450 osastoa kattavat koko maan ja näissä toimii </a:t>
            </a:r>
            <a:br>
              <a:rPr lang="fi-FI" altLang="fi-FI" sz="2000" dirty="0"/>
            </a:br>
            <a:r>
              <a:rPr lang="fi-FI" altLang="fi-FI" sz="2000" dirty="0"/>
              <a:t>tuhansia vapaaehtoisia eri toimintamuodoissa</a:t>
            </a:r>
          </a:p>
          <a:p>
            <a:pPr eaLnBrk="1" hangingPunct="1">
              <a:defRPr/>
            </a:pPr>
            <a:r>
              <a:rPr lang="fi-FI" altLang="fi-FI" sz="2000" dirty="0"/>
              <a:t>Katastrofirahasto (apua kotimaan äkillisiin tilanteisiin esim. tulipalot)</a:t>
            </a:r>
          </a:p>
          <a:p>
            <a:pPr eaLnBrk="1" hangingPunct="1">
              <a:defRPr/>
            </a:pPr>
            <a:r>
              <a:rPr lang="fi-FI" altLang="fi-FI" sz="2000" dirty="0"/>
              <a:t>Hälytysryhmiä yhteensä yli 400 kpl (mm. ensiapu, henkinen tuki) ja näissä ryhmissä yli 4000 vapaaehtoista</a:t>
            </a:r>
          </a:p>
          <a:p>
            <a:pPr eaLnBrk="1" hangingPunct="1">
              <a:defRPr/>
            </a:pPr>
            <a:r>
              <a:rPr lang="fi-FI" altLang="fi-FI" sz="2000" dirty="0"/>
              <a:t>SPR koordinoi Vapaaehtoista pelastuspalvelua (</a:t>
            </a:r>
            <a:r>
              <a:rPr lang="fi-FI" altLang="fi-FI" sz="2000" dirty="0" err="1"/>
              <a:t>Vapepa</a:t>
            </a:r>
            <a:r>
              <a:rPr lang="fi-FI" altLang="fi-FI" sz="2000" dirty="0"/>
              <a:t>), mukana 53 jäsenjärjestöä</a:t>
            </a:r>
          </a:p>
          <a:p>
            <a:pPr eaLnBrk="1" hangingPunct="1">
              <a:defRPr/>
            </a:pPr>
            <a:r>
              <a:rPr lang="fi-FI" altLang="fi-FI" sz="2000" dirty="0"/>
              <a:t>Psykologien valmiusryhmä ja katastrofivalmiuden yksiköt (valtakunnallinen auttava puhelin avataan tarvittaessa)</a:t>
            </a:r>
          </a:p>
          <a:p>
            <a:pPr eaLnBrk="1" hangingPunct="1">
              <a:defRPr/>
            </a:pPr>
            <a:r>
              <a:rPr lang="fi-FI" altLang="fi-FI" sz="2000" dirty="0"/>
              <a:t>Turvatalot, Kontit, Veripalvelu, Vastaanottokeskukset, Logistiikkakeskus, Terveyspisteet</a:t>
            </a:r>
            <a:endParaRPr lang="fi-FI" sz="2000" dirty="0"/>
          </a:p>
          <a:p>
            <a:endParaRPr lang="fi-FI" sz="2000" dirty="0"/>
          </a:p>
        </p:txBody>
      </p:sp>
    </p:spTree>
    <p:extLst>
      <p:ext uri="{BB962C8B-B14F-4D97-AF65-F5344CB8AC3E}">
        <p14:creationId xmlns:p14="http://schemas.microsoft.com/office/powerpoint/2010/main" val="250846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r>
              <a:rPr lang="fi-FI" altLang="fi-FI" dirty="0"/>
              <a:t>Ystävät ja ruoka-apu valmiudessa</a:t>
            </a:r>
            <a:endParaRPr lang="fi-FI" dirty="0"/>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a:lstStyle/>
          <a:p>
            <a:r>
              <a:rPr lang="fi-FI" altLang="en-US" b="1" dirty="0"/>
              <a:t>Ystävätoiminta ja ruoka-apu ovat osa auttamisvalmiutta. </a:t>
            </a:r>
          </a:p>
          <a:p>
            <a:endParaRPr lang="fi-FI" altLang="fi-FI" sz="900" dirty="0"/>
          </a:p>
          <a:p>
            <a:r>
              <a:rPr lang="fi-FI" altLang="fi-FI" dirty="0"/>
              <a:t>Ystävät ja ruoka-avun vapaaehtoiset kohtaavat erilaisissa elämäntilanteissa olevia ihmisiä. Myös haavoittuvassa asemassa olevia, kuten yksinäisiä, omaishoitajia ja taloudellista apua tarvitsevia kohdataan.</a:t>
            </a:r>
          </a:p>
          <a:p>
            <a:r>
              <a:rPr lang="fi-FI" altLang="fi-FI" b="1" dirty="0"/>
              <a:t>Auttamisvalmiutta on ihmisten kohtaaminen, kuunteleminen, avun tarpeen tunnistaminen ja palveluiden piiriin ohjaaminen.</a:t>
            </a:r>
          </a:p>
          <a:p>
            <a:endParaRPr lang="fi-FI" altLang="fi-FI" sz="900" dirty="0"/>
          </a:p>
          <a:p>
            <a:r>
              <a:rPr lang="fi-FI" altLang="fi-FI" dirty="0"/>
              <a:t>Paikallistason tuntemus ja tieto muista toimijoista on tärkeää.</a:t>
            </a:r>
          </a:p>
          <a:p>
            <a:pPr marL="0" indent="0">
              <a:buNone/>
              <a:defRPr/>
            </a:pPr>
            <a:endParaRPr lang="fi-FI" sz="24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DFD109-144D-450C-BC88-CF5DF36A3315}"/>
              </a:ext>
            </a:extLst>
          </p:cNvPr>
          <p:cNvSpPr>
            <a:spLocks noGrp="1"/>
          </p:cNvSpPr>
          <p:nvPr>
            <p:ph type="title"/>
          </p:nvPr>
        </p:nvSpPr>
        <p:spPr/>
        <p:txBody>
          <a:bodyPr/>
          <a:lstStyle/>
          <a:p>
            <a:r>
              <a:rPr lang="fi-FI" dirty="0"/>
              <a:t>Pohdittavaa</a:t>
            </a:r>
          </a:p>
        </p:txBody>
      </p:sp>
      <p:sp>
        <p:nvSpPr>
          <p:cNvPr id="3" name="Tekstin paikkamerkki 2">
            <a:extLst>
              <a:ext uri="{FF2B5EF4-FFF2-40B4-BE49-F238E27FC236}">
                <a16:creationId xmlns:a16="http://schemas.microsoft.com/office/drawing/2014/main" id="{BC8C0154-A9B2-45A0-A1E2-7459308A084C}"/>
              </a:ext>
            </a:extLst>
          </p:cNvPr>
          <p:cNvSpPr>
            <a:spLocks noGrp="1"/>
          </p:cNvSpPr>
          <p:nvPr>
            <p:ph type="body" sz="quarter" idx="11"/>
          </p:nvPr>
        </p:nvSpPr>
        <p:spPr/>
        <p:txBody>
          <a:bodyPr/>
          <a:lstStyle/>
          <a:p>
            <a:r>
              <a:rPr lang="fi-FI" altLang="fi-FI" dirty="0"/>
              <a:t>Onko alueellanne haavoittuvassa asemassa </a:t>
            </a:r>
            <a:br>
              <a:rPr lang="fi-FI" altLang="fi-FI" dirty="0"/>
            </a:br>
            <a:r>
              <a:rPr lang="fi-FI" altLang="fi-FI" dirty="0"/>
              <a:t>olevia ihmisiä/ryhmiä, joille ei ole toimintaa tarjolla?</a:t>
            </a:r>
          </a:p>
          <a:p>
            <a:endParaRPr lang="fi-FI" altLang="fi-FI" sz="900" dirty="0"/>
          </a:p>
          <a:p>
            <a:r>
              <a:rPr lang="fi-FI" altLang="fi-FI" dirty="0"/>
              <a:t>Miten osaston ystävätoiminnan ja ruoka-avun vapaaehtoiset voisivat heidät tavoittaa ja tukea heitä?</a:t>
            </a:r>
          </a:p>
          <a:p>
            <a:endParaRPr lang="fi-FI" altLang="fi-FI" sz="900" dirty="0"/>
          </a:p>
          <a:p>
            <a:r>
              <a:rPr lang="fi-FI" altLang="fi-FI" dirty="0"/>
              <a:t>Pitäisikö jotain tehdä toisin, jotta heidät tavoitettaisiin?</a:t>
            </a:r>
          </a:p>
          <a:p>
            <a:endParaRPr lang="fi-FI" dirty="0"/>
          </a:p>
        </p:txBody>
      </p:sp>
    </p:spTree>
    <p:extLst>
      <p:ext uri="{BB962C8B-B14F-4D97-AF65-F5344CB8AC3E}">
        <p14:creationId xmlns:p14="http://schemas.microsoft.com/office/powerpoint/2010/main" val="251266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p:txBody>
          <a:bodyPr/>
          <a:lstStyle/>
          <a:p>
            <a:r>
              <a:rPr lang="fi-FI" altLang="fi-FI" dirty="0"/>
              <a:t>Ystävät ja ruoka-avun vapaaehtoiset valmiudessa</a:t>
            </a:r>
            <a:endParaRPr lang="fi-FI" dirty="0"/>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p:txBody>
          <a:bodyPr/>
          <a:lstStyle/>
          <a:p>
            <a:r>
              <a:rPr lang="fi-FI" altLang="en-US" dirty="0"/>
              <a:t>Koska Punainen Risti on valmiusjärjestö, </a:t>
            </a:r>
            <a:r>
              <a:rPr lang="fi-FI" altLang="en-US" b="1" dirty="0"/>
              <a:t>halukkaita ystävätoiminnan ja ruoka-avun vapaaehtoisia voidaan pyytää apuun erilaisissa poikkeuslanteissa</a:t>
            </a:r>
            <a:r>
              <a:rPr lang="fi-FI" altLang="en-US" dirty="0"/>
              <a:t>. </a:t>
            </a:r>
          </a:p>
          <a:p>
            <a:endParaRPr lang="fi-FI" altLang="en-US" sz="900" dirty="0"/>
          </a:p>
          <a:p>
            <a:r>
              <a:rPr lang="fi-FI" altLang="en-US" dirty="0"/>
              <a:t>Esimerkiksi sähkökatkos-, tulipalo-, veden saastumis- tai terveysuhkatapauksissa </a:t>
            </a:r>
            <a:r>
              <a:rPr lang="fi-FI" altLang="en-US" b="1" dirty="0"/>
              <a:t>vapaaehtoisia voidaan kutsua jakamaan tarvikkeita, kuten huopia, vaatteita, ruokaa ja vettä, tai viemään viestiä heille, joita ei muuten tavoiteta.</a:t>
            </a:r>
            <a:endParaRPr lang="fi-FI" altLang="fi-FI" dirty="0"/>
          </a:p>
          <a:p>
            <a:pPr>
              <a:defRPr/>
            </a:pPr>
            <a:endParaRPr lang="fi-FI" sz="24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336929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515600" cy="781050"/>
          </a:xfrm>
        </p:spPr>
        <p:txBody>
          <a:bodyPr>
            <a:normAutofit/>
          </a:bodyPr>
          <a:lstStyle/>
          <a:p>
            <a:r>
              <a:rPr lang="fi-FI" altLang="fi-FI" sz="3200" dirty="0"/>
              <a:t>Ystävätoiminta, ruoka-apu ja varautuminen</a:t>
            </a:r>
            <a:endParaRPr lang="fi-FI" dirty="0">
              <a:solidFill>
                <a:srgbClr val="C00000"/>
              </a:solidFill>
            </a:endParaRPr>
          </a:p>
        </p:txBody>
      </p:sp>
      <p:pic>
        <p:nvPicPr>
          <p:cNvPr id="5" name="Content Placeholder 4" descr="Chart, line chart&#10;&#10;Description automatically generated">
            <a:extLst>
              <a:ext uri="{FF2B5EF4-FFF2-40B4-BE49-F238E27FC236}">
                <a16:creationId xmlns:a16="http://schemas.microsoft.com/office/drawing/2014/main" id="{F5929D11-F1D9-4C14-A098-38BF044AE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12" y="592172"/>
            <a:ext cx="9716661" cy="4395075"/>
          </a:xfrm>
          <a:prstGeom prst="rect">
            <a:avLst/>
          </a:prstGeom>
        </p:spPr>
      </p:pic>
      <p:grpSp>
        <p:nvGrpSpPr>
          <p:cNvPr id="6" name="Ryhmä 5">
            <a:extLst>
              <a:ext uri="{FF2B5EF4-FFF2-40B4-BE49-F238E27FC236}">
                <a16:creationId xmlns:a16="http://schemas.microsoft.com/office/drawing/2014/main" id="{D0C6F4B6-156A-4124-99CE-DD00277DC939}"/>
              </a:ext>
            </a:extLst>
          </p:cNvPr>
          <p:cNvGrpSpPr/>
          <p:nvPr/>
        </p:nvGrpSpPr>
        <p:grpSpPr>
          <a:xfrm>
            <a:off x="1117821" y="5276187"/>
            <a:ext cx="7703016" cy="1032251"/>
            <a:chOff x="1117821" y="5276187"/>
            <a:chExt cx="7703016" cy="1032251"/>
          </a:xfrm>
        </p:grpSpPr>
        <p:sp>
          <p:nvSpPr>
            <p:cNvPr id="7" name="TextBox 5">
              <a:extLst>
                <a:ext uri="{FF2B5EF4-FFF2-40B4-BE49-F238E27FC236}">
                  <a16:creationId xmlns:a16="http://schemas.microsoft.com/office/drawing/2014/main" id="{4B80045F-F277-4F23-B463-49C9EDF33C19}"/>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buFontTx/>
                <a:buChar char="-"/>
              </a:pPr>
              <a:r>
                <a:rPr lang="fi-FI" sz="1200" dirty="0">
                  <a:latin typeface="Verdana" panose="020B0604030504040204" pitchFamily="34" charset="0"/>
                  <a:ea typeface="Verdana" panose="020B0604030504040204" pitchFamily="34" charset="0"/>
                </a:rPr>
                <a:t>Valmiustoiminta</a:t>
              </a:r>
            </a:p>
            <a:p>
              <a:pPr marL="285750" indent="-285750">
                <a:buFontTx/>
                <a:buChar char="-"/>
              </a:pPr>
              <a:r>
                <a:rPr lang="fi-FI" sz="1200" b="1" dirty="0">
                  <a:latin typeface="Verdana" panose="020B0604030504040204" pitchFamily="34" charset="0"/>
                  <a:ea typeface="Verdana" panose="020B0604030504040204" pitchFamily="34" charset="0"/>
                </a:rPr>
                <a:t>Ystävätoiminta ja ruoka-apu </a:t>
              </a:r>
              <a:r>
                <a:rPr lang="fi-FI" sz="1200" b="1" dirty="0" err="1">
                  <a:latin typeface="Verdana" panose="020B0604030504040204" pitchFamily="34" charset="0"/>
                  <a:ea typeface="Verdana" panose="020B0604030504040204" pitchFamily="34" charset="0"/>
                </a:rPr>
                <a:t>resilienssin</a:t>
              </a:r>
              <a:r>
                <a:rPr lang="fi-FI" sz="1200" b="1" dirty="0">
                  <a:latin typeface="Verdana" panose="020B0604030504040204" pitchFamily="34" charset="0"/>
                  <a:ea typeface="Verdana" panose="020B0604030504040204" pitchFamily="34" charset="0"/>
                </a:rPr>
                <a:t> eli kriisinsietokyvyn vahvistajana</a:t>
              </a:r>
            </a:p>
          </p:txBody>
        </p:sp>
        <p:sp>
          <p:nvSpPr>
            <p:cNvPr id="8" name="TextBox 6">
              <a:extLst>
                <a:ext uri="{FF2B5EF4-FFF2-40B4-BE49-F238E27FC236}">
                  <a16:creationId xmlns:a16="http://schemas.microsoft.com/office/drawing/2014/main" id="{DE9421E7-2605-49A5-A3D1-13253811955B}"/>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buFontTx/>
                <a:buChar char="-"/>
              </a:pPr>
              <a:r>
                <a:rPr lang="fi-FI" sz="1200" dirty="0">
                  <a:latin typeface="Verdana" panose="020B0604030504040204" pitchFamily="34" charset="0"/>
                  <a:ea typeface="Verdana" panose="020B0604030504040204" pitchFamily="34" charset="0"/>
                </a:rPr>
                <a:t>Valmiustehtävät</a:t>
              </a:r>
            </a:p>
            <a:p>
              <a:pPr marL="285750" indent="-285750">
                <a:buFontTx/>
                <a:buChar char="-"/>
              </a:pPr>
              <a:r>
                <a:rPr lang="fi-FI" sz="1200" dirty="0">
                  <a:latin typeface="Verdana" panose="020B0604030504040204" pitchFamily="34" charset="0"/>
                  <a:ea typeface="Verdana" panose="020B0604030504040204" pitchFamily="34" charset="0"/>
                </a:rPr>
                <a:t>Henkinen tuki</a:t>
              </a:r>
            </a:p>
            <a:p>
              <a:pPr marL="285750" indent="-285750">
                <a:buFontTx/>
                <a:buChar char="-"/>
              </a:pPr>
              <a:r>
                <a:rPr lang="fi-FI" sz="1200" b="1" dirty="0">
                  <a:latin typeface="Verdana" panose="020B0604030504040204" pitchFamily="34" charset="0"/>
                  <a:ea typeface="Verdana" panose="020B0604030504040204" pitchFamily="34" charset="0"/>
                </a:rPr>
                <a:t>Ystävätoiminta ja ruoka-apu tukena ja vapaaehtoisresurssina</a:t>
              </a:r>
            </a:p>
          </p:txBody>
        </p:sp>
        <p:sp>
          <p:nvSpPr>
            <p:cNvPr id="9" name="TextBox 7">
              <a:extLst>
                <a:ext uri="{FF2B5EF4-FFF2-40B4-BE49-F238E27FC236}">
                  <a16:creationId xmlns:a16="http://schemas.microsoft.com/office/drawing/2014/main" id="{7FA19CDE-A1E7-4403-B1F7-F6223018A0EC}"/>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buFontTx/>
                <a:buChar char="-"/>
              </a:pPr>
              <a:r>
                <a:rPr lang="fi-FI" sz="1200" b="1" dirty="0">
                  <a:latin typeface="Verdana" panose="020B0604030504040204" pitchFamily="34" charset="0"/>
                  <a:ea typeface="Verdana" panose="020B0604030504040204" pitchFamily="34" charset="0"/>
                </a:rPr>
                <a:t>Pitkäkestoinen tuki ystävätoiminnasta ja ruoka-avusta</a:t>
              </a:r>
            </a:p>
          </p:txBody>
        </p:sp>
      </p:grpSp>
    </p:spTree>
    <p:extLst>
      <p:ext uri="{BB962C8B-B14F-4D97-AF65-F5344CB8AC3E}">
        <p14:creationId xmlns:p14="http://schemas.microsoft.com/office/powerpoint/2010/main" val="13195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r>
              <a:rPr lang="fi-FI" sz="2800" dirty="0"/>
              <a:t>Ystävävapaaehtoisten erityisosaaminen </a:t>
            </a:r>
            <a:endParaRPr lang="fi-FI" dirty="0"/>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a:lstStyle/>
          <a:p>
            <a:pPr>
              <a:lnSpc>
                <a:spcPct val="107000"/>
              </a:lnSpc>
            </a:pPr>
            <a:r>
              <a:rPr lang="fi-FI" dirty="0"/>
              <a:t>Kyky kohdata ja tukea ihmisiä, rauhallinen rinnalla oleminen ja läsnäolo, keskusteluapu, kyky tukea erilaisuutta </a:t>
            </a:r>
          </a:p>
          <a:p>
            <a:pPr>
              <a:lnSpc>
                <a:spcPct val="107000"/>
              </a:lnSpc>
            </a:pPr>
            <a:r>
              <a:rPr lang="fi-FI" dirty="0">
                <a:ea typeface="Verdana" panose="020B0604030504040204" pitchFamily="34" charset="0"/>
              </a:rPr>
              <a:t>Laaja ymmärrys arjen sujuvuudesta ja siihen vaikuttavista tekijöistä </a:t>
            </a:r>
          </a:p>
          <a:p>
            <a:pPr>
              <a:lnSpc>
                <a:spcPct val="107000"/>
              </a:lnSpc>
            </a:pPr>
            <a:r>
              <a:rPr lang="fi-FI" dirty="0"/>
              <a:t>Ymmärrys autettavien mahdollisista esteistä ja rajoitteista, myös auttamistilanteissa </a:t>
            </a:r>
          </a:p>
          <a:p>
            <a:pPr>
              <a:lnSpc>
                <a:spcPct val="107000"/>
              </a:lnSpc>
            </a:pPr>
            <a:r>
              <a:rPr lang="fi-FI" dirty="0">
                <a:ea typeface="Verdana" panose="020B0604030504040204" pitchFamily="34" charset="0"/>
              </a:rPr>
              <a:t>Osaaminen verkkoauttamiseen, digitaalisiin kanaviin sekä digilaitteiden käyttöön liittyen</a:t>
            </a:r>
            <a:endParaRPr lang="fi-FI" dirty="0"/>
          </a:p>
          <a:p>
            <a:pPr marL="457200" lvl="1" indent="0">
              <a:lnSpc>
                <a:spcPct val="107000"/>
              </a:lnSpc>
              <a:buNone/>
            </a:pPr>
            <a:endParaRPr lang="fi-FI" sz="2400" dirty="0"/>
          </a:p>
          <a:p>
            <a:pPr marL="742950" lvl="1" indent="-285750">
              <a:lnSpc>
                <a:spcPct val="107000"/>
              </a:lnSpc>
              <a:buFont typeface="Courier New" panose="02070309020205020404" pitchFamily="49" charset="0"/>
              <a:buChar char="o"/>
            </a:pPr>
            <a:endParaRPr lang="fi-FI" sz="700" dirty="0"/>
          </a:p>
          <a:p>
            <a:endParaRPr lang="fi-FI" dirty="0"/>
          </a:p>
        </p:txBody>
      </p:sp>
    </p:spTree>
    <p:extLst>
      <p:ext uri="{BB962C8B-B14F-4D97-AF65-F5344CB8AC3E}">
        <p14:creationId xmlns:p14="http://schemas.microsoft.com/office/powerpoint/2010/main" val="291957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r>
              <a:rPr lang="fi-FI" sz="3200" dirty="0"/>
              <a:t>Ystävävapaaehtoisten erityisosaaminen </a:t>
            </a:r>
            <a:endParaRPr lang="fi-FI" dirty="0"/>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a:lnSpc>
                <a:spcPct val="107000"/>
              </a:lnSpc>
            </a:pPr>
            <a:r>
              <a:rPr lang="fi-FI" dirty="0"/>
              <a:t>Haavoittuvassa asemassa olevien kohtaaminen, laajat kontaktit ja kosketuspinta ihmisiin, heikommassa asemassa olevien sekä niiden ihmisten tavoittaminen, jotka muuten olisivat ”piilossa”</a:t>
            </a:r>
          </a:p>
          <a:p>
            <a:pPr>
              <a:lnSpc>
                <a:spcPct val="107000"/>
              </a:lnSpc>
            </a:pPr>
            <a:r>
              <a:rPr lang="fi-FI" dirty="0">
                <a:ea typeface="Verdana" panose="020B0604030504040204" pitchFamily="34" charset="0"/>
              </a:rPr>
              <a:t>Oman asuinalueen tuntemus; ihmiset, julkinen liikenne ym. </a:t>
            </a:r>
          </a:p>
          <a:p>
            <a:pPr>
              <a:lnSpc>
                <a:spcPct val="107000"/>
              </a:lnSpc>
            </a:pPr>
            <a:r>
              <a:rPr lang="fi-FI" dirty="0">
                <a:ea typeface="Verdana" panose="020B0604030504040204" pitchFamily="34" charset="0"/>
              </a:rPr>
              <a:t>Verkosto-osaaminen paikallisesti ja alueellisesti – laajat yhteistyöverkostot esim. potilas- ja vammaisjärjestöt, palvelutalot</a:t>
            </a:r>
          </a:p>
          <a:p>
            <a:pPr>
              <a:lnSpc>
                <a:spcPct val="107000"/>
              </a:lnSpc>
            </a:pPr>
            <a:r>
              <a:rPr lang="fi-FI" dirty="0">
                <a:ea typeface="Verdana" panose="020B0604030504040204" pitchFamily="34" charset="0"/>
              </a:rPr>
              <a:t>Tilannekuvan muodostaminen, toiminnan organisointi ja koordinointi </a:t>
            </a:r>
          </a:p>
          <a:p>
            <a:pPr>
              <a:lnSpc>
                <a:spcPct val="107000"/>
              </a:lnSpc>
            </a:pPr>
            <a:r>
              <a:rPr lang="fi-FI" dirty="0">
                <a:ea typeface="Verdana" panose="020B0604030504040204" pitchFamily="34" charset="0"/>
              </a:rPr>
              <a:t>Muuttuviin, kiireisiin tilanteisiin sopeutuminen ja niissä toimiminen</a:t>
            </a:r>
          </a:p>
          <a:p>
            <a:pPr marL="0" indent="0">
              <a:buNone/>
            </a:pPr>
            <a:endParaRPr lang="fi-FI" dirty="0"/>
          </a:p>
        </p:txBody>
      </p:sp>
    </p:spTree>
    <p:extLst>
      <p:ext uri="{BB962C8B-B14F-4D97-AF65-F5344CB8AC3E}">
        <p14:creationId xmlns:p14="http://schemas.microsoft.com/office/powerpoint/2010/main" val="1177665889"/>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TotalTime>
  <Words>1684</Words>
  <Application>Microsoft Office PowerPoint</Application>
  <PresentationFormat>Laajakuva</PresentationFormat>
  <Paragraphs>158</Paragraphs>
  <Slides>17</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Times New Roman</vt:lpstr>
      <vt:lpstr>Courier New</vt:lpstr>
      <vt:lpstr>Georgia</vt:lpstr>
      <vt:lpstr>Times</vt:lpstr>
      <vt:lpstr>Calibri</vt:lpstr>
      <vt:lpstr>Arial</vt:lpstr>
      <vt:lpstr>Verdana</vt:lpstr>
      <vt:lpstr>SPR</vt:lpstr>
      <vt:lpstr>Ystävät ja ruoka-apu osana auttamisvalmiutta</vt:lpstr>
      <vt:lpstr>Suomen Punaisen Ristin valmiuden perusta ja rooli  </vt:lpstr>
      <vt:lpstr>SPR valmiuden resurssit Suomessa</vt:lpstr>
      <vt:lpstr>Ystävät ja ruoka-apu valmiudessa</vt:lpstr>
      <vt:lpstr>Pohdittavaa</vt:lpstr>
      <vt:lpstr>Ystävät ja ruoka-avun vapaaehtoiset valmiudessa</vt:lpstr>
      <vt:lpstr>Ystävätoiminta, ruoka-apu ja varautuminen</vt:lpstr>
      <vt:lpstr>Ystävävapaaehtoisten erityisosaaminen </vt:lpstr>
      <vt:lpstr>Ystävävapaaehtoisten erityisosaaminen </vt:lpstr>
      <vt:lpstr>Ruoka-avun vapaaehtoisten erityisosaaminen </vt:lpstr>
      <vt:lpstr>Ruoka-avun vapaaehtoisten erityisosaaminen </vt:lpstr>
      <vt:lpstr>Konkreettisia tehtäviä, joita ystävävapaaehtoiset voivat tehdä poikkeustilanteissa</vt:lpstr>
      <vt:lpstr>Konkreettisia tehtäviä, joita ystävävapaaehtoiset voivat tehdä poikkeustilanteissa jatkuu</vt:lpstr>
      <vt:lpstr>Konkreettisia tehtäviä, joita ruoka-avun vapaaehtoiset voivat tehdä poikkeustilanteissa</vt:lpstr>
      <vt:lpstr>Konkreettisia tehtäviä, joita ruoka-avun vapaaehtoiset voivat tehdä poikkeustilanteissa jatkuu</vt:lpstr>
      <vt:lpstr>Ystävävälittäjät ja ruoka-avun yhteyshenkilöt valmiudessa</vt:lpstr>
      <vt:lpstr>Ystävävälittäjä ja ruoka-avun yhteyshenkilö hälytysryhmässä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Alaranta Maaret</cp:lastModifiedBy>
  <cp:revision>60</cp:revision>
  <dcterms:created xsi:type="dcterms:W3CDTF">2020-09-01T09:28:24Z</dcterms:created>
  <dcterms:modified xsi:type="dcterms:W3CDTF">2022-11-29T14:43:37Z</dcterms:modified>
</cp:coreProperties>
</file>