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5" r:id="rId6"/>
    <p:sldId id="257" r:id="rId7"/>
    <p:sldId id="263" r:id="rId8"/>
    <p:sldId id="259" r:id="rId9"/>
    <p:sldId id="260" r:id="rId10"/>
    <p:sldId id="261" r:id="rId11"/>
    <p:sldId id="264" r:id="rId12"/>
    <p:sldId id="262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58DD39-0773-462C-8A5B-6CD248342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8615529-D418-473B-BA16-26A42E562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EE05495-AA26-4C8D-B85B-9D83A2A59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0E707-DDE5-48B9-A5F7-4AA70D6DADB5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D5AF3AC-B9BE-41D1-AE2A-521886D3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F5C4C96-2860-4FC3-B75A-795518C2D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26BB-E1C9-4AC3-8F8C-DCF5AD91A40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5161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C65F3F-F0C6-4284-8B1E-51A3894B3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3C1DD67-3C04-4374-AB9B-479F1A62E8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8FFE3DF-9E93-4DEF-A4A9-AECCE9BA9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0E707-DDE5-48B9-A5F7-4AA70D6DADB5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3E76CF7-1CC4-4058-85DF-E2213C02D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CF02CA7-FD15-492A-8F87-954073F80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26BB-E1C9-4AC3-8F8C-DCF5AD91A40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4028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607450E4-F9C7-4E56-87DE-71B1DB2D60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20F87B1-70BC-4AAB-83C5-726FF2E04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75B634E-010F-4011-96BE-CB099E694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0E707-DDE5-48B9-A5F7-4AA70D6DADB5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6E1FBEB-04AD-442D-B37C-D4AE0C6C6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EAD459-7134-4EE0-A983-19FDBC051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26BB-E1C9-4AC3-8F8C-DCF5AD91A40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380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460CE5-72E0-457D-94EF-6450E746F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2904B73-B923-4312-BEEB-AB5787CC8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3B00597-CEE6-4A4C-9BCC-34662ADD8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0E707-DDE5-48B9-A5F7-4AA70D6DADB5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2682DB-C709-46B1-AE2D-01995ABAB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486B77B-CC34-479E-875E-A0A4CABD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26BB-E1C9-4AC3-8F8C-DCF5AD91A40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086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B51954-C0A2-45BA-99CA-457FE379C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A99314A-E472-446E-B3EE-A900C7163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1FE55F-4673-45C4-A93C-257AB8669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0E707-DDE5-48B9-A5F7-4AA70D6DADB5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B69E91-9930-4366-B342-AB94A8B9B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1D0DF6E-5CED-4BCA-8E58-34BD2273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26BB-E1C9-4AC3-8F8C-DCF5AD91A40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0660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1E484C-BEB9-46EC-B46E-386DB12C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F2C1088-6695-4896-8564-982E1887EB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83FBFD8-2F6A-4493-B635-77A5B0F63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600D2E2-BD3A-4762-A194-284ED223A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0E707-DDE5-48B9-A5F7-4AA70D6DADB5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5B4B400-3F5F-4487-AAF3-FE1FF4BFB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088C390-5258-4138-950C-65F93E25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26BB-E1C9-4AC3-8F8C-DCF5AD91A40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5362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EC0826-7916-4D61-A0A1-4D8AF5A8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982421F-58F5-49DA-8011-7561AD9DA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A66E3B7-93DA-48BA-BCA1-AFFC4F9AC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3E243DB-D586-4848-9B0B-1784EEEE3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34AA2C8-582B-4516-9579-87EEB68C47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93314285-8D97-4DC9-B65F-CF75E971B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0E707-DDE5-48B9-A5F7-4AA70D6DADB5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6B58844-C4FF-47B1-829A-7453416E9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697785E-B1FE-41D2-BE03-46B4727BA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26BB-E1C9-4AC3-8F8C-DCF5AD91A40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5364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DE0A1C-B7F2-4A80-99D5-0E2ED1AD6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2FF03B2-3D9C-4D1B-AA80-537F914C6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0E707-DDE5-48B9-A5F7-4AA70D6DADB5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96C4F83-1350-4722-86A8-661798566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251327D-71BB-410B-99DD-55A16BFD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26BB-E1C9-4AC3-8F8C-DCF5AD91A40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294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56395C1-8C23-4314-8BFE-7771FE1B5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0E707-DDE5-48B9-A5F7-4AA70D6DADB5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0B69AFB-07AB-471D-A52B-05C22AFE3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3D7DD2C-7025-4BEB-96A1-7976229E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26BB-E1C9-4AC3-8F8C-DCF5AD91A40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2253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21DD81-237E-4AC8-B4BC-541E05662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3D7293-4E2C-4A8F-B9A4-909F564C9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9B472B0-B414-40DE-B95D-1E00D9DD5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D831E68-C015-4542-97B1-3E7B17FFA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0E707-DDE5-48B9-A5F7-4AA70D6DADB5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8F706B8-7F69-4B4E-A813-A8850B423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5311B23-301F-454A-82F0-EA1ADF66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26BB-E1C9-4AC3-8F8C-DCF5AD91A40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5639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8F78BC-5F73-443F-96EE-1239FD022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91F699A-7B4C-4126-966A-BBFAB77E86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B4816A3-8458-4E02-B0FA-12A65255E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ABE3AB0-3A84-4306-9005-55EC60932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0E707-DDE5-48B9-A5F7-4AA70D6DADB5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992B030-C63B-44ED-8035-CC4FF092D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D481AC4-70D8-4A45-8157-9D3BA25AF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26BB-E1C9-4AC3-8F8C-DCF5AD91A40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834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7FCF7D2-E0A9-4D3A-8933-8A3C246B3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70D4D8D-17A2-4272-BADB-1FFA61F3B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8283834-80FA-452F-94CE-6C3CCA2BA2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0E707-DDE5-48B9-A5F7-4AA70D6DADB5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B9C866D-FC4E-47AC-BFE9-2588C8350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14803EF-AA74-4DB8-A63F-3F75C64B0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426BB-E1C9-4AC3-8F8C-DCF5AD91A40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409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henkilö, maa, ulko, lattia&#10;&#10;Kuvaus luotu automaattisesti">
            <a:extLst>
              <a:ext uri="{FF2B5EF4-FFF2-40B4-BE49-F238E27FC236}">
                <a16:creationId xmlns:a16="http://schemas.microsoft.com/office/drawing/2014/main" id="{736B297A-E79F-4CDC-99FF-B761BEAA7E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63" b="2215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88C9C52-9AC6-4950-8A88-CD928BFEC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b="1" dirty="0">
                <a:solidFill>
                  <a:srgbClr val="FFFFFF"/>
                </a:solidFill>
              </a:rPr>
              <a:t>Oulun piirin muonitusryhmä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170184A-64ED-4350-9CC0-D28C1B3EF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solidFill>
                  <a:srgbClr val="FFFFFF"/>
                </a:solidFill>
              </a:rPr>
              <a:t>Ruokaa ja apua kaikille ja Ruokaa ja osallisuutta -hankkeet</a:t>
            </a:r>
          </a:p>
          <a:p>
            <a:r>
              <a:rPr lang="fi-FI" dirty="0">
                <a:solidFill>
                  <a:srgbClr val="FFFFFF"/>
                </a:solidFill>
                <a:cs typeface="Calibri"/>
              </a:rPr>
              <a:t>Mira Carlenius ja Pia  Jylänki </a:t>
            </a:r>
          </a:p>
        </p:txBody>
      </p:sp>
    </p:spTree>
    <p:extLst>
      <p:ext uri="{BB962C8B-B14F-4D97-AF65-F5344CB8AC3E}">
        <p14:creationId xmlns:p14="http://schemas.microsoft.com/office/powerpoint/2010/main" val="22726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C1AAF9-0EF6-4099-A982-C49C7BC48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i-FI" sz="4100"/>
              <a:t>Vapaaehtoisten mukaan kutsuminen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0266C7-B411-438F-84F2-CD8B43964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 lnSpcReduction="10000"/>
          </a:bodyPr>
          <a:lstStyle/>
          <a:p>
            <a:r>
              <a:rPr lang="fi-FI" sz="2000" dirty="0"/>
              <a:t>Etsitään ruoka-avusta kiinnostuneita avainvapaaehtoisia jalkautuvan työnavulla. Mm. Infot, tapahtumat, osastokäynnit.</a:t>
            </a:r>
          </a:p>
          <a:p>
            <a:r>
              <a:rPr lang="fi-FI" sz="2000" dirty="0"/>
              <a:t>Omaan ilmoitus, tiedotus osastokirjeessä ja piirin somessa. </a:t>
            </a:r>
          </a:p>
          <a:p>
            <a:r>
              <a:rPr lang="fi-FI" sz="2000" dirty="0"/>
              <a:t>Jo ruoka-avun pariin ohjautuvat vapaaehtoiset mukaan, joille ei ole vielä löytynyt tehtävää.</a:t>
            </a:r>
          </a:p>
          <a:p>
            <a:r>
              <a:rPr lang="fi-FI" sz="2000" dirty="0" err="1"/>
              <a:t>Ns</a:t>
            </a:r>
            <a:r>
              <a:rPr lang="fi-FI" sz="2000" dirty="0"/>
              <a:t> kahvitusvapaaehtoisten esiin marssi. </a:t>
            </a:r>
          </a:p>
          <a:p>
            <a:r>
              <a:rPr lang="fi-FI" sz="2000" dirty="0"/>
              <a:t>Toiminnan esilläolo houkuttelee uusia vapaaehtoisia spontaanisti mukaan. </a:t>
            </a:r>
          </a:p>
          <a:p>
            <a:r>
              <a:rPr lang="fi-FI" sz="2000" dirty="0"/>
              <a:t>Matalan kynnyksen toimintaan on helppo tulla mukaan, iästä ja taustasta riippumatta.</a:t>
            </a:r>
          </a:p>
          <a:p>
            <a:r>
              <a:rPr lang="fi-FI" sz="2000" dirty="0"/>
              <a:t>Vapaaehtoisten ikähaarukka on 15-90 vuotta ja kaikille löytyy vapaaehtoistehtävä.</a:t>
            </a:r>
          </a:p>
          <a:p>
            <a:endParaRPr lang="fi-FI" sz="2000" dirty="0"/>
          </a:p>
        </p:txBody>
      </p:sp>
      <p:pic>
        <p:nvPicPr>
          <p:cNvPr id="5" name="Kuva 4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2A1D9446-32CA-49D3-80AD-5D28934900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r="514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F28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499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C62CCF4-F3CF-4813-B477-BEDB77C21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fi-FI" sz="5400"/>
              <a:t>Muonitusryhmän tarkoitus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EFACF43F-5E0E-4028-BB90-8C91E7AE4D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r="6390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0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AB17545-F237-DADB-24AA-415A77633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2706624"/>
            <a:ext cx="7129209" cy="4015252"/>
          </a:xfrm>
        </p:spPr>
        <p:txBody>
          <a:bodyPr>
            <a:normAutofit/>
          </a:bodyPr>
          <a:lstStyle/>
          <a:p>
            <a:r>
              <a:rPr lang="en-US" sz="1800" dirty="0" err="1"/>
              <a:t>Tarkoituksen</a:t>
            </a:r>
            <a:r>
              <a:rPr lang="en-US" sz="1800" dirty="0"/>
              <a:t> </a:t>
            </a:r>
            <a:r>
              <a:rPr lang="en-US" sz="1800" dirty="0" err="1"/>
              <a:t>lisätä</a:t>
            </a:r>
            <a:r>
              <a:rPr lang="en-US" sz="1800" dirty="0"/>
              <a:t> </a:t>
            </a:r>
            <a:r>
              <a:rPr lang="en-US" sz="1800" dirty="0" err="1"/>
              <a:t>Punaisen</a:t>
            </a:r>
            <a:r>
              <a:rPr lang="en-US" sz="1800" dirty="0"/>
              <a:t> </a:t>
            </a:r>
            <a:r>
              <a:rPr lang="en-US" sz="1800" dirty="0" err="1"/>
              <a:t>Ristin</a:t>
            </a:r>
            <a:r>
              <a:rPr lang="en-US" sz="1800" dirty="0"/>
              <a:t> </a:t>
            </a:r>
            <a:r>
              <a:rPr lang="en-US" sz="1800" dirty="0" err="1"/>
              <a:t>omaa</a:t>
            </a:r>
            <a:r>
              <a:rPr lang="en-US" sz="1800" dirty="0"/>
              <a:t> </a:t>
            </a:r>
            <a:r>
              <a:rPr lang="en-US" sz="1800" dirty="0" err="1"/>
              <a:t>valmiutta</a:t>
            </a:r>
            <a:r>
              <a:rPr lang="en-US" sz="1800" dirty="0"/>
              <a:t> </a:t>
            </a:r>
            <a:r>
              <a:rPr lang="en-US" sz="1800" dirty="0" err="1"/>
              <a:t>huolehtia</a:t>
            </a:r>
            <a:r>
              <a:rPr lang="en-US" sz="1800" dirty="0"/>
              <a:t> </a:t>
            </a:r>
            <a:r>
              <a:rPr lang="en-US" sz="1800" dirty="0" err="1"/>
              <a:t>ruokahuollosta</a:t>
            </a:r>
            <a:r>
              <a:rPr lang="en-US" sz="1800" dirty="0"/>
              <a:t>. </a:t>
            </a:r>
            <a:r>
              <a:rPr lang="en-US" sz="1800" dirty="0" err="1"/>
              <a:t>Ryhmä</a:t>
            </a:r>
            <a:r>
              <a:rPr lang="en-US" sz="1800" dirty="0"/>
              <a:t> </a:t>
            </a:r>
            <a:r>
              <a:rPr lang="en-US" sz="1800" dirty="0" err="1"/>
              <a:t>lisätään</a:t>
            </a:r>
            <a:r>
              <a:rPr lang="en-US" sz="1800" dirty="0"/>
              <a:t> OHTOON </a:t>
            </a:r>
            <a:r>
              <a:rPr lang="en-US" sz="1800" dirty="0" err="1"/>
              <a:t>yhteistyössä</a:t>
            </a:r>
            <a:r>
              <a:rPr lang="en-US" sz="1800" dirty="0"/>
              <a:t> </a:t>
            </a:r>
            <a:r>
              <a:rPr lang="en-US" sz="1800" dirty="0" err="1"/>
              <a:t>valmiuspäällikön</a:t>
            </a:r>
            <a:r>
              <a:rPr lang="en-US" sz="1800" dirty="0"/>
              <a:t> </a:t>
            </a:r>
            <a:r>
              <a:rPr lang="en-US" sz="1800" dirty="0" err="1"/>
              <a:t>kanssa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Opetella</a:t>
            </a:r>
            <a:r>
              <a:rPr lang="en-US" sz="1800" dirty="0"/>
              <a:t> </a:t>
            </a:r>
            <a:r>
              <a:rPr lang="en-US" sz="1800" dirty="0" err="1"/>
              <a:t>valmistamaan</a:t>
            </a:r>
            <a:r>
              <a:rPr lang="en-US" sz="1800" dirty="0"/>
              <a:t> </a:t>
            </a:r>
            <a:r>
              <a:rPr lang="en-US" sz="1800" dirty="0" err="1"/>
              <a:t>ruokaa</a:t>
            </a:r>
            <a:r>
              <a:rPr lang="en-US" sz="1800" dirty="0"/>
              <a:t> </a:t>
            </a:r>
            <a:r>
              <a:rPr lang="en-US" sz="1800" dirty="0" err="1"/>
              <a:t>suurelle</a:t>
            </a:r>
            <a:r>
              <a:rPr lang="en-US" sz="1800" dirty="0"/>
              <a:t> </a:t>
            </a:r>
            <a:r>
              <a:rPr lang="en-US" sz="1800" dirty="0" err="1"/>
              <a:t>joukolle</a:t>
            </a:r>
            <a:r>
              <a:rPr lang="en-US" sz="1800" dirty="0"/>
              <a:t> </a:t>
            </a:r>
            <a:r>
              <a:rPr lang="en-US" sz="1800" dirty="0" err="1"/>
              <a:t>eri</a:t>
            </a:r>
            <a:r>
              <a:rPr lang="en-US" sz="1800" dirty="0"/>
              <a:t> </a:t>
            </a:r>
            <a:r>
              <a:rPr lang="en-US" sz="1800" dirty="0" err="1"/>
              <a:t>olosuhteissa</a:t>
            </a:r>
            <a:r>
              <a:rPr lang="en-US" sz="1800" dirty="0"/>
              <a:t> </a:t>
            </a:r>
            <a:r>
              <a:rPr lang="en-US" sz="1800" dirty="0" err="1"/>
              <a:t>erilaisilla</a:t>
            </a:r>
            <a:r>
              <a:rPr lang="en-US" sz="1800" dirty="0"/>
              <a:t> </a:t>
            </a:r>
            <a:r>
              <a:rPr lang="en-US" sz="1800" dirty="0" err="1"/>
              <a:t>välineillä</a:t>
            </a:r>
            <a:r>
              <a:rPr lang="en-US" sz="1800" dirty="0"/>
              <a:t>. Mm. </a:t>
            </a:r>
            <a:r>
              <a:rPr lang="en-US" sz="1800" dirty="0" err="1"/>
              <a:t>kenttäkeittimellä</a:t>
            </a:r>
            <a:r>
              <a:rPr lang="en-US" sz="1800" dirty="0"/>
              <a:t> ja </a:t>
            </a:r>
            <a:r>
              <a:rPr lang="en-US" sz="1800" dirty="0" err="1"/>
              <a:t>paellapannulla</a:t>
            </a:r>
            <a:r>
              <a:rPr lang="en-US" sz="1800" dirty="0"/>
              <a:t>. </a:t>
            </a:r>
          </a:p>
          <a:p>
            <a:r>
              <a:rPr lang="en-US" sz="1800" dirty="0" err="1"/>
              <a:t>Luoda</a:t>
            </a:r>
            <a:r>
              <a:rPr lang="en-US" sz="1800" dirty="0"/>
              <a:t> </a:t>
            </a:r>
            <a:r>
              <a:rPr lang="en-US" sz="1800" dirty="0" err="1"/>
              <a:t>alueellisia</a:t>
            </a:r>
            <a:r>
              <a:rPr lang="en-US" sz="1800" dirty="0"/>
              <a:t> </a:t>
            </a:r>
            <a:r>
              <a:rPr lang="en-US" sz="1800" dirty="0" err="1"/>
              <a:t>verkostoja</a:t>
            </a:r>
            <a:r>
              <a:rPr lang="en-US" sz="1800" dirty="0"/>
              <a:t> </a:t>
            </a:r>
            <a:r>
              <a:rPr lang="en-US" sz="1800" dirty="0" err="1"/>
              <a:t>kauppoihin</a:t>
            </a:r>
            <a:r>
              <a:rPr lang="en-US" sz="1800" dirty="0"/>
              <a:t> ja </a:t>
            </a:r>
            <a:r>
              <a:rPr lang="en-US" sz="1800" dirty="0" err="1"/>
              <a:t>saada</a:t>
            </a:r>
            <a:r>
              <a:rPr lang="en-US" sz="1800" dirty="0"/>
              <a:t> </a:t>
            </a:r>
            <a:r>
              <a:rPr lang="en-US" sz="1800" dirty="0" err="1"/>
              <a:t>hävikki</a:t>
            </a:r>
            <a:r>
              <a:rPr lang="en-US" sz="1800" dirty="0"/>
              <a:t> </a:t>
            </a:r>
            <a:r>
              <a:rPr lang="en-US" sz="1800" dirty="0" err="1"/>
              <a:t>hyödynnettyä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Muonitusryhmä</a:t>
            </a:r>
            <a:r>
              <a:rPr lang="en-US" sz="1800" dirty="0"/>
              <a:t> </a:t>
            </a:r>
            <a:r>
              <a:rPr lang="en-US" sz="1800" dirty="0" err="1"/>
              <a:t>harjoittelee</a:t>
            </a:r>
            <a:r>
              <a:rPr lang="en-US" sz="1800" dirty="0"/>
              <a:t> </a:t>
            </a:r>
            <a:r>
              <a:rPr lang="en-US" sz="1800" dirty="0" err="1"/>
              <a:t>osallistumalla</a:t>
            </a:r>
            <a:r>
              <a:rPr lang="en-US" sz="1800" dirty="0"/>
              <a:t> </a:t>
            </a:r>
            <a:r>
              <a:rPr lang="en-US" sz="1800" dirty="0" err="1"/>
              <a:t>erilaisiin</a:t>
            </a:r>
            <a:r>
              <a:rPr lang="en-US" sz="1800" dirty="0"/>
              <a:t> </a:t>
            </a:r>
            <a:r>
              <a:rPr lang="en-US" sz="1800" dirty="0" err="1"/>
              <a:t>tapahtumiin</a:t>
            </a:r>
            <a:r>
              <a:rPr lang="en-US" sz="1800" dirty="0"/>
              <a:t>, </a:t>
            </a:r>
            <a:r>
              <a:rPr lang="en-US" sz="1800" dirty="0" err="1"/>
              <a:t>toimimalla</a:t>
            </a:r>
            <a:r>
              <a:rPr lang="en-US" sz="1800" dirty="0"/>
              <a:t> </a:t>
            </a:r>
            <a:r>
              <a:rPr lang="en-US" sz="1800" dirty="0" err="1"/>
              <a:t>ruoka-apujen</a:t>
            </a:r>
            <a:r>
              <a:rPr lang="en-US" sz="1800" dirty="0"/>
              <a:t> </a:t>
            </a:r>
            <a:r>
              <a:rPr lang="en-US" sz="1800" dirty="0" err="1"/>
              <a:t>yhteydessä</a:t>
            </a:r>
            <a:r>
              <a:rPr lang="en-US" sz="1800" dirty="0"/>
              <a:t> </a:t>
            </a:r>
            <a:r>
              <a:rPr lang="en-US" sz="1800" dirty="0" err="1"/>
              <a:t>sekä</a:t>
            </a:r>
            <a:r>
              <a:rPr lang="en-US" sz="1800" dirty="0"/>
              <a:t> </a:t>
            </a:r>
            <a:r>
              <a:rPr lang="en-US" sz="1800" dirty="0" err="1"/>
              <a:t>osallistumalla</a:t>
            </a:r>
            <a:r>
              <a:rPr lang="en-US" sz="1800" dirty="0"/>
              <a:t> </a:t>
            </a:r>
            <a:r>
              <a:rPr lang="en-US" sz="1800" dirty="0" err="1"/>
              <a:t>vapepan</a:t>
            </a:r>
            <a:r>
              <a:rPr lang="en-US" sz="1800" dirty="0"/>
              <a:t> </a:t>
            </a:r>
            <a:r>
              <a:rPr lang="en-US" sz="1800" dirty="0" err="1"/>
              <a:t>toimintoihin</a:t>
            </a:r>
            <a:r>
              <a:rPr lang="en-US" sz="1800" dirty="0"/>
              <a:t> </a:t>
            </a:r>
            <a:r>
              <a:rPr lang="en-US" sz="1800" dirty="0" err="1"/>
              <a:t>esimerkiksi</a:t>
            </a:r>
            <a:r>
              <a:rPr lang="en-US" sz="1800" dirty="0"/>
              <a:t> </a:t>
            </a:r>
            <a:r>
              <a:rPr lang="en-US" sz="1800" dirty="0" err="1"/>
              <a:t>etsinnöissä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Vastata</a:t>
            </a:r>
            <a:r>
              <a:rPr lang="en-US" sz="1800" dirty="0"/>
              <a:t> </a:t>
            </a:r>
            <a:r>
              <a:rPr lang="en-US" sz="1800" dirty="0" err="1"/>
              <a:t>tarpeeseen</a:t>
            </a:r>
            <a:r>
              <a:rPr lang="en-US" sz="1800" dirty="0"/>
              <a:t>. Pop-up </a:t>
            </a:r>
            <a:r>
              <a:rPr lang="en-US" sz="1800" dirty="0" err="1"/>
              <a:t>vapaaehtoisuus</a:t>
            </a:r>
            <a:r>
              <a:rPr lang="en-US" sz="1800" dirty="0"/>
              <a:t>, </a:t>
            </a:r>
            <a:r>
              <a:rPr lang="en-US" sz="1800" dirty="0" err="1"/>
              <a:t>yhteiskunnallinen</a:t>
            </a:r>
            <a:r>
              <a:rPr lang="en-US" sz="1800" dirty="0"/>
              <a:t> </a:t>
            </a:r>
            <a:r>
              <a:rPr lang="en-US" sz="1800" dirty="0" err="1"/>
              <a:t>tilanne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Ryhmä</a:t>
            </a:r>
            <a:r>
              <a:rPr lang="en-US" sz="1800" dirty="0"/>
              <a:t> </a:t>
            </a:r>
            <a:r>
              <a:rPr lang="en-US" sz="1800" dirty="0" err="1"/>
              <a:t>toimii</a:t>
            </a:r>
            <a:r>
              <a:rPr lang="en-US" sz="1800" dirty="0"/>
              <a:t> </a:t>
            </a:r>
            <a:r>
              <a:rPr lang="en-US" sz="1800" dirty="0" err="1"/>
              <a:t>koko</a:t>
            </a:r>
            <a:r>
              <a:rPr lang="en-US" sz="1800" dirty="0"/>
              <a:t> </a:t>
            </a:r>
            <a:r>
              <a:rPr lang="en-US" sz="1800" dirty="0" err="1"/>
              <a:t>piirin</a:t>
            </a:r>
            <a:r>
              <a:rPr lang="en-US" sz="1800" dirty="0"/>
              <a:t> </a:t>
            </a:r>
            <a:r>
              <a:rPr lang="en-US" sz="1800" dirty="0" err="1"/>
              <a:t>alueella</a:t>
            </a:r>
            <a:r>
              <a:rPr lang="en-US" sz="1800" dirty="0"/>
              <a:t>. </a:t>
            </a:r>
            <a:r>
              <a:rPr lang="en-US" sz="1800" dirty="0" err="1"/>
              <a:t>Voit</a:t>
            </a:r>
            <a:r>
              <a:rPr lang="en-US" sz="1800" dirty="0"/>
              <a:t> </a:t>
            </a:r>
            <a:r>
              <a:rPr lang="en-US" sz="1800" dirty="0" err="1"/>
              <a:t>osallistua</a:t>
            </a:r>
            <a:r>
              <a:rPr lang="en-US" sz="1800" dirty="0"/>
              <a:t> </a:t>
            </a:r>
            <a:r>
              <a:rPr lang="en-US" sz="1800" dirty="0" err="1"/>
              <a:t>oman</a:t>
            </a:r>
            <a:r>
              <a:rPr lang="en-US" sz="1800" dirty="0"/>
              <a:t> </a:t>
            </a:r>
            <a:r>
              <a:rPr lang="en-US" sz="1800" dirty="0" err="1"/>
              <a:t>osastosi</a:t>
            </a:r>
            <a:r>
              <a:rPr lang="en-US" sz="1800" dirty="0"/>
              <a:t> </a:t>
            </a:r>
            <a:r>
              <a:rPr lang="en-US" sz="1800" dirty="0" err="1"/>
              <a:t>alueella</a:t>
            </a:r>
            <a:r>
              <a:rPr lang="en-US" sz="1800" dirty="0"/>
              <a:t> tai </a:t>
            </a:r>
            <a:r>
              <a:rPr lang="en-US" sz="1800" dirty="0" err="1"/>
              <a:t>vaikka</a:t>
            </a:r>
            <a:r>
              <a:rPr lang="en-US" sz="1800" dirty="0"/>
              <a:t> </a:t>
            </a:r>
            <a:r>
              <a:rPr lang="en-US" sz="1800" dirty="0" err="1"/>
              <a:t>koko</a:t>
            </a:r>
            <a:r>
              <a:rPr lang="en-US" sz="1800" dirty="0"/>
              <a:t> </a:t>
            </a:r>
            <a:r>
              <a:rPr lang="en-US" sz="1800" dirty="0" err="1"/>
              <a:t>piirin</a:t>
            </a:r>
            <a:r>
              <a:rPr lang="en-US" sz="1800" dirty="0"/>
              <a:t> </a:t>
            </a:r>
            <a:r>
              <a:rPr lang="en-US" sz="1800" dirty="0" err="1"/>
              <a:t>alueella</a:t>
            </a:r>
            <a:r>
              <a:rPr lang="en-US" sz="1800" dirty="0"/>
              <a:t>. </a:t>
            </a:r>
            <a:r>
              <a:rPr lang="en-US" sz="1800" dirty="0" err="1"/>
              <a:t>Tällä</a:t>
            </a:r>
            <a:r>
              <a:rPr lang="en-US" sz="1800" dirty="0"/>
              <a:t> </a:t>
            </a:r>
            <a:r>
              <a:rPr lang="en-US" sz="1800" dirty="0" err="1"/>
              <a:t>hetkellä</a:t>
            </a:r>
            <a:r>
              <a:rPr lang="en-US" sz="1800" dirty="0"/>
              <a:t> Oulun </a:t>
            </a:r>
            <a:r>
              <a:rPr lang="en-US" sz="1800" dirty="0" err="1"/>
              <a:t>piirin</a:t>
            </a:r>
            <a:r>
              <a:rPr lang="en-US" sz="1800" dirty="0"/>
              <a:t> </a:t>
            </a:r>
            <a:r>
              <a:rPr lang="en-US" sz="1800" dirty="0" err="1"/>
              <a:t>ryhmässä</a:t>
            </a:r>
            <a:r>
              <a:rPr lang="en-US" sz="1800" dirty="0"/>
              <a:t> on 30 </a:t>
            </a:r>
            <a:r>
              <a:rPr lang="en-US" sz="1800" dirty="0" err="1"/>
              <a:t>jäsentä</a:t>
            </a:r>
            <a:r>
              <a:rPr lang="en-US" sz="1800" dirty="0"/>
              <a:t>. </a:t>
            </a:r>
            <a:r>
              <a:rPr lang="en-US" sz="1800" dirty="0" err="1"/>
              <a:t>Vuonna</a:t>
            </a:r>
            <a:r>
              <a:rPr lang="en-US" sz="1800" dirty="0"/>
              <a:t> 2022 </a:t>
            </a:r>
            <a:r>
              <a:rPr lang="en-US" sz="1800" dirty="0" err="1"/>
              <a:t>tavoitettu</a:t>
            </a:r>
            <a:r>
              <a:rPr lang="en-US" sz="1800" dirty="0"/>
              <a:t> </a:t>
            </a:r>
            <a:r>
              <a:rPr lang="en-US" sz="1800" dirty="0" err="1"/>
              <a:t>yli</a:t>
            </a:r>
            <a:r>
              <a:rPr lang="en-US" sz="1800" dirty="0"/>
              <a:t> </a:t>
            </a:r>
            <a:r>
              <a:rPr lang="en-US" sz="1800" dirty="0" err="1"/>
              <a:t>tuhat</a:t>
            </a:r>
            <a:r>
              <a:rPr lang="en-US" sz="1800" dirty="0"/>
              <a:t> </a:t>
            </a:r>
            <a:r>
              <a:rPr lang="en-US" sz="1800" dirty="0" err="1"/>
              <a:t>avun</a:t>
            </a:r>
            <a:r>
              <a:rPr lang="en-US" sz="1800" dirty="0"/>
              <a:t> </a:t>
            </a:r>
            <a:r>
              <a:rPr lang="en-US" sz="1800" dirty="0" err="1"/>
              <a:t>tarvitsijaa</a:t>
            </a:r>
            <a:r>
              <a:rPr lang="en-US" sz="1800" dirty="0"/>
              <a:t>.</a:t>
            </a:r>
          </a:p>
          <a:p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206384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C56F2DC-E16C-4F0D-B53D-BB8992390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fi-FI" sz="5400"/>
              <a:t>Hävikkiä hyödyntäen</a:t>
            </a:r>
          </a:p>
        </p:txBody>
      </p:sp>
      <p:pic>
        <p:nvPicPr>
          <p:cNvPr id="5" name="Kuva 4" descr="Kuva, joka sisältää kohteen teksti, sisä, kohteet, muovi&#10;&#10;Kuvaus luotu automaattisesti">
            <a:extLst>
              <a:ext uri="{FF2B5EF4-FFF2-40B4-BE49-F238E27FC236}">
                <a16:creationId xmlns:a16="http://schemas.microsoft.com/office/drawing/2014/main" id="{EEBD2EFF-FE51-40B8-9B66-C3F781C96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r="11253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6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3D07E8-1D9F-40D8-BC45-E679CAC3C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 fontScale="92500" lnSpcReduction="10000"/>
          </a:bodyPr>
          <a:lstStyle/>
          <a:p>
            <a:r>
              <a:rPr lang="fi-FI" sz="2200"/>
              <a:t>Valmistettava ruoka pyritään tekemään hävikki ja lahjoitusruuasta. Hävikkiä syntyy edelleen ja lahjoittavat tahot antavat sen mielellään tarpeeseen.</a:t>
            </a:r>
          </a:p>
          <a:p>
            <a:endParaRPr lang="fi-FI" sz="2200"/>
          </a:p>
          <a:p>
            <a:r>
              <a:rPr lang="fi-FI" sz="2200"/>
              <a:t>Vaikka alueella toimisi jo ruokajakelu, lahjoituksia voidaan pyytää kertalahjoituksena.</a:t>
            </a:r>
          </a:p>
          <a:p>
            <a:pPr marL="0" indent="0">
              <a:buNone/>
            </a:pPr>
            <a:endParaRPr lang="fi-FI" sz="2200"/>
          </a:p>
          <a:p>
            <a:r>
              <a:rPr lang="fi-FI" sz="2200"/>
              <a:t>Hävikin käyttö lisää luovuutta sekä valmiutta, valmistamme ruokaa saatavilla olevista tarvikkeista.</a:t>
            </a:r>
          </a:p>
          <a:p>
            <a:r>
              <a:rPr lang="fi-FI" sz="2200"/>
              <a:t>Toive että keskustoimistolta voidaan hakea tukea ruoka-apuun jatkossakin.</a:t>
            </a:r>
          </a:p>
          <a:p>
            <a:endParaRPr lang="fi-FI" sz="2200"/>
          </a:p>
        </p:txBody>
      </p:sp>
    </p:spTree>
    <p:extLst>
      <p:ext uri="{BB962C8B-B14F-4D97-AF65-F5344CB8AC3E}">
        <p14:creationId xmlns:p14="http://schemas.microsoft.com/office/powerpoint/2010/main" val="1887090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3DF2983-C7ED-4213-BE79-DB2247806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fi-FI" sz="5400"/>
              <a:t>Kohtaamisen merkitys</a:t>
            </a:r>
          </a:p>
        </p:txBody>
      </p:sp>
      <p:pic>
        <p:nvPicPr>
          <p:cNvPr id="5" name="Sisällön paikkamerkki 4" descr="Kuva, joka sisältää kohteen henkilö, ulko, maa&#10;&#10;Kuvaus luotu automaattisesti">
            <a:extLst>
              <a:ext uri="{FF2B5EF4-FFF2-40B4-BE49-F238E27FC236}">
                <a16:creationId xmlns:a16="http://schemas.microsoft.com/office/drawing/2014/main" id="{A8029DF1-3CA0-4FBC-830B-54C9E93645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1" r="9280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0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A341FEE-C0BD-3016-7AE5-EAF321F1D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 lnSpcReduction="10000"/>
          </a:bodyPr>
          <a:lstStyle/>
          <a:p>
            <a:r>
              <a:rPr lang="en-US" sz="2200" err="1"/>
              <a:t>Poikkeuksillisten</a:t>
            </a:r>
            <a:r>
              <a:rPr lang="en-US" sz="2200"/>
              <a:t> </a:t>
            </a:r>
            <a:r>
              <a:rPr lang="en-US" sz="2200" err="1"/>
              <a:t>aikojen</a:t>
            </a:r>
            <a:r>
              <a:rPr lang="en-US" sz="2200"/>
              <a:t> </a:t>
            </a:r>
            <a:r>
              <a:rPr lang="en-US" sz="2200" err="1"/>
              <a:t>jälkeen</a:t>
            </a:r>
            <a:r>
              <a:rPr lang="en-US" sz="2200"/>
              <a:t> </a:t>
            </a:r>
            <a:r>
              <a:rPr lang="en-US" sz="2200" err="1"/>
              <a:t>kohtaamisella</a:t>
            </a:r>
            <a:r>
              <a:rPr lang="en-US" sz="2200"/>
              <a:t> on </a:t>
            </a:r>
            <a:r>
              <a:rPr lang="en-US" sz="2200" err="1"/>
              <a:t>suuri</a:t>
            </a:r>
            <a:r>
              <a:rPr lang="en-US" sz="2200"/>
              <a:t> </a:t>
            </a:r>
            <a:r>
              <a:rPr lang="en-US" sz="2200" err="1"/>
              <a:t>merkitys</a:t>
            </a:r>
            <a:r>
              <a:rPr lang="en-US" sz="2200"/>
              <a:t>.</a:t>
            </a:r>
          </a:p>
          <a:p>
            <a:r>
              <a:rPr lang="en-US" sz="2200"/>
              <a:t>Yksi </a:t>
            </a:r>
            <a:r>
              <a:rPr lang="en-US" sz="2200" err="1"/>
              <a:t>suuri</a:t>
            </a:r>
            <a:r>
              <a:rPr lang="en-US" sz="2200"/>
              <a:t> </a:t>
            </a:r>
            <a:r>
              <a:rPr lang="en-US" sz="2200" err="1"/>
              <a:t>kasvava</a:t>
            </a:r>
            <a:r>
              <a:rPr lang="en-US" sz="2200"/>
              <a:t> </a:t>
            </a:r>
            <a:r>
              <a:rPr lang="en-US" sz="2200" err="1"/>
              <a:t>ongelma</a:t>
            </a:r>
            <a:r>
              <a:rPr lang="en-US" sz="2200"/>
              <a:t> on </a:t>
            </a:r>
            <a:r>
              <a:rPr lang="en-US" sz="2200" err="1"/>
              <a:t>yksinäisyys</a:t>
            </a:r>
            <a:r>
              <a:rPr lang="en-US" sz="2200"/>
              <a:t>. </a:t>
            </a:r>
          </a:p>
          <a:p>
            <a:r>
              <a:rPr lang="en-US" sz="2200" err="1"/>
              <a:t>Haastavista</a:t>
            </a:r>
            <a:r>
              <a:rPr lang="en-US" sz="2200"/>
              <a:t> </a:t>
            </a:r>
            <a:r>
              <a:rPr lang="en-US" sz="2200" err="1"/>
              <a:t>olosuhteista</a:t>
            </a:r>
            <a:r>
              <a:rPr lang="en-US" sz="2200"/>
              <a:t> </a:t>
            </a:r>
            <a:r>
              <a:rPr lang="en-US" sz="2200" err="1"/>
              <a:t>tulevalle</a:t>
            </a:r>
            <a:r>
              <a:rPr lang="en-US" sz="2200"/>
              <a:t> on </a:t>
            </a:r>
            <a:r>
              <a:rPr lang="en-US" sz="2200" err="1"/>
              <a:t>merkittävää</a:t>
            </a:r>
            <a:r>
              <a:rPr lang="en-US" sz="2200"/>
              <a:t>  </a:t>
            </a:r>
            <a:r>
              <a:rPr lang="en-US" sz="2200" err="1"/>
              <a:t>kohdata</a:t>
            </a:r>
            <a:r>
              <a:rPr lang="en-US" sz="2200"/>
              <a:t> </a:t>
            </a:r>
            <a:r>
              <a:rPr lang="en-US" sz="2200" err="1"/>
              <a:t>ystävälliset</a:t>
            </a:r>
            <a:r>
              <a:rPr lang="en-US" sz="2200"/>
              <a:t> </a:t>
            </a:r>
            <a:r>
              <a:rPr lang="en-US" sz="2200" err="1"/>
              <a:t>kasvot</a:t>
            </a:r>
            <a:r>
              <a:rPr lang="en-US" sz="2200"/>
              <a:t> ja </a:t>
            </a:r>
            <a:r>
              <a:rPr lang="en-US" sz="2200" err="1"/>
              <a:t>tulla</a:t>
            </a:r>
            <a:r>
              <a:rPr lang="en-US" sz="2200"/>
              <a:t> </a:t>
            </a:r>
            <a:r>
              <a:rPr lang="en-US" sz="2200" err="1"/>
              <a:t>kohdatuksi</a:t>
            </a:r>
            <a:r>
              <a:rPr lang="en-US" sz="2200"/>
              <a:t>.</a:t>
            </a:r>
          </a:p>
          <a:p>
            <a:r>
              <a:rPr lang="en-US" sz="2200" err="1"/>
              <a:t>Myös</a:t>
            </a:r>
            <a:r>
              <a:rPr lang="en-US" sz="2200"/>
              <a:t> </a:t>
            </a:r>
            <a:r>
              <a:rPr lang="en-US" sz="2200" err="1"/>
              <a:t>vapaaehtoiset</a:t>
            </a:r>
            <a:r>
              <a:rPr lang="en-US" sz="2200"/>
              <a:t> </a:t>
            </a:r>
            <a:r>
              <a:rPr lang="en-US" sz="2200" err="1"/>
              <a:t>voivat</a:t>
            </a:r>
            <a:r>
              <a:rPr lang="en-US" sz="2200"/>
              <a:t> </a:t>
            </a:r>
            <a:r>
              <a:rPr lang="en-US" sz="2200" err="1"/>
              <a:t>ruokailla</a:t>
            </a:r>
            <a:r>
              <a:rPr lang="en-US" sz="2200"/>
              <a:t>, </a:t>
            </a:r>
            <a:r>
              <a:rPr lang="en-US" sz="2200" err="1"/>
              <a:t>näin</a:t>
            </a:r>
            <a:r>
              <a:rPr lang="en-US" sz="2200"/>
              <a:t> </a:t>
            </a:r>
            <a:r>
              <a:rPr lang="en-US" sz="2200" err="1"/>
              <a:t>vältämme</a:t>
            </a:r>
            <a:r>
              <a:rPr lang="en-US" sz="2200"/>
              <a:t> </a:t>
            </a:r>
            <a:r>
              <a:rPr lang="en-US" sz="2200" err="1"/>
              <a:t>viestimästä</a:t>
            </a:r>
            <a:r>
              <a:rPr lang="en-US" sz="2200"/>
              <a:t> </a:t>
            </a:r>
            <a:r>
              <a:rPr lang="en-US" sz="2200" err="1"/>
              <a:t>avunantaja-autettava</a:t>
            </a:r>
            <a:r>
              <a:rPr lang="en-US" sz="2200"/>
              <a:t> </a:t>
            </a:r>
            <a:r>
              <a:rPr lang="en-US" sz="2200" err="1"/>
              <a:t>rooleja</a:t>
            </a:r>
            <a:r>
              <a:rPr lang="en-US" sz="2200"/>
              <a:t>. </a:t>
            </a:r>
            <a:r>
              <a:rPr lang="en-US" sz="2200" err="1"/>
              <a:t>Avun</a:t>
            </a:r>
            <a:r>
              <a:rPr lang="en-US" sz="2200"/>
              <a:t> </a:t>
            </a:r>
            <a:r>
              <a:rPr lang="en-US" sz="2200" err="1"/>
              <a:t>vastaanottaminen</a:t>
            </a:r>
            <a:r>
              <a:rPr lang="en-US" sz="2200"/>
              <a:t> </a:t>
            </a:r>
            <a:r>
              <a:rPr lang="en-US" sz="2200" err="1"/>
              <a:t>helpottuu</a:t>
            </a:r>
            <a:r>
              <a:rPr lang="en-US" sz="2200"/>
              <a:t>. </a:t>
            </a:r>
          </a:p>
          <a:p>
            <a:r>
              <a:rPr lang="en-US" sz="2200"/>
              <a:t>Ruoka-</a:t>
            </a:r>
            <a:r>
              <a:rPr lang="en-US" sz="2200" err="1"/>
              <a:t>avun</a:t>
            </a:r>
            <a:r>
              <a:rPr lang="en-US" sz="2200"/>
              <a:t> </a:t>
            </a:r>
            <a:r>
              <a:rPr lang="en-US" sz="2200" err="1"/>
              <a:t>vapaaehtoisila</a:t>
            </a:r>
            <a:r>
              <a:rPr lang="en-US" sz="2200"/>
              <a:t> on </a:t>
            </a:r>
            <a:r>
              <a:rPr lang="en-US" sz="2200" err="1"/>
              <a:t>monipuolista</a:t>
            </a:r>
            <a:r>
              <a:rPr lang="en-US" sz="2200"/>
              <a:t> </a:t>
            </a:r>
            <a:r>
              <a:rPr lang="en-US" sz="2200" err="1"/>
              <a:t>osaamista</a:t>
            </a:r>
            <a:r>
              <a:rPr lang="en-US" sz="2200"/>
              <a:t> ja </a:t>
            </a:r>
            <a:r>
              <a:rPr lang="en-US" sz="2200" err="1"/>
              <a:t>ovat</a:t>
            </a:r>
            <a:r>
              <a:rPr lang="en-US" sz="2200"/>
              <a:t> </a:t>
            </a:r>
            <a:r>
              <a:rPr lang="en-US" sz="2200" err="1"/>
              <a:t>kohdattavissa</a:t>
            </a:r>
            <a:r>
              <a:rPr lang="en-US" sz="2200"/>
              <a:t> </a:t>
            </a:r>
            <a:r>
              <a:rPr lang="en-US" sz="2200" err="1"/>
              <a:t>helposti</a:t>
            </a:r>
            <a:r>
              <a:rPr lang="en-US" sz="22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325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0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7E444E7-30C4-4F17-AF68-BEB3662CE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fi-FI" sz="5000"/>
              <a:t>Ei pelkkää ruoanlaittoa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00E2D147-5EEC-482B-9425-3A9C215A2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6" r="17826"/>
          <a:stretch/>
        </p:blipFill>
        <p:spPr>
          <a:xfrm>
            <a:off x="730944" y="640080"/>
            <a:ext cx="5258952" cy="5577840"/>
          </a:xfrm>
          <a:prstGeom prst="rect">
            <a:avLst/>
          </a:prstGeom>
        </p:spPr>
      </p:pic>
      <p:sp>
        <p:nvSpPr>
          <p:cNvPr id="47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429390-A2CE-EDDA-58A7-B17A600EC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064" y="2664886"/>
            <a:ext cx="5371320" cy="4019848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1900" dirty="0" err="1"/>
              <a:t>Muonitusryhmässä</a:t>
            </a:r>
            <a:r>
              <a:rPr lang="en-US" sz="1900" dirty="0"/>
              <a:t> on </a:t>
            </a:r>
            <a:r>
              <a:rPr lang="en-US" sz="1900" dirty="0" err="1"/>
              <a:t>tilaa</a:t>
            </a:r>
            <a:r>
              <a:rPr lang="en-US" sz="1900" dirty="0"/>
              <a:t> </a:t>
            </a:r>
            <a:r>
              <a:rPr lang="en-US" sz="1900" dirty="0" err="1"/>
              <a:t>eri</a:t>
            </a:r>
            <a:r>
              <a:rPr lang="en-US" sz="1900" dirty="0"/>
              <a:t> </a:t>
            </a:r>
            <a:r>
              <a:rPr lang="en-US" sz="1900" dirty="0" err="1"/>
              <a:t>taidoille</a:t>
            </a:r>
            <a:r>
              <a:rPr lang="en-US" sz="1900" dirty="0"/>
              <a:t>.</a:t>
            </a:r>
          </a:p>
          <a:p>
            <a:r>
              <a:rPr lang="en-US" sz="1900" dirty="0" err="1"/>
              <a:t>Ruuanlaiton</a:t>
            </a:r>
            <a:r>
              <a:rPr lang="en-US" sz="1900" dirty="0"/>
              <a:t> </a:t>
            </a:r>
            <a:r>
              <a:rPr lang="en-US" sz="1900" dirty="0" err="1"/>
              <a:t>lisäksi</a:t>
            </a:r>
            <a:r>
              <a:rPr lang="en-US" sz="1900" dirty="0"/>
              <a:t> </a:t>
            </a:r>
            <a:r>
              <a:rPr lang="en-US" sz="1900" dirty="0" err="1"/>
              <a:t>vapaaehtoisia</a:t>
            </a:r>
            <a:r>
              <a:rPr lang="en-US" sz="1900" dirty="0"/>
              <a:t> </a:t>
            </a:r>
            <a:r>
              <a:rPr lang="en-US" sz="1900" dirty="0" err="1"/>
              <a:t>tarvitaan</a:t>
            </a:r>
            <a:r>
              <a:rPr lang="en-US" sz="1900" dirty="0"/>
              <a:t> </a:t>
            </a:r>
            <a:r>
              <a:rPr lang="en-US" sz="1900" dirty="0" err="1"/>
              <a:t>telttojen</a:t>
            </a:r>
            <a:r>
              <a:rPr lang="en-US" sz="1900" dirty="0"/>
              <a:t> </a:t>
            </a:r>
            <a:r>
              <a:rPr lang="en-US" sz="1900" dirty="0" err="1"/>
              <a:t>kasaamiseen</a:t>
            </a:r>
            <a:r>
              <a:rPr lang="en-US" sz="1900" dirty="0"/>
              <a:t> ja </a:t>
            </a:r>
            <a:r>
              <a:rPr lang="en-US" sz="1900" dirty="0" err="1"/>
              <a:t>purkamiseen</a:t>
            </a:r>
            <a:r>
              <a:rPr lang="en-US" sz="1900" dirty="0"/>
              <a:t>, </a:t>
            </a:r>
            <a:r>
              <a:rPr lang="en-US" sz="1900" dirty="0" err="1"/>
              <a:t>välineistön</a:t>
            </a:r>
            <a:r>
              <a:rPr lang="en-US" sz="1900" dirty="0"/>
              <a:t> </a:t>
            </a:r>
            <a:r>
              <a:rPr lang="en-US" sz="1900" dirty="0" err="1"/>
              <a:t>kuljettamiseen</a:t>
            </a:r>
            <a:r>
              <a:rPr lang="en-US" sz="1900" dirty="0"/>
              <a:t>,  </a:t>
            </a:r>
            <a:r>
              <a:rPr lang="en-US" sz="1900" dirty="0" err="1"/>
              <a:t>siistimistehtäviin</a:t>
            </a:r>
            <a:r>
              <a:rPr lang="en-US" sz="1900" dirty="0"/>
              <a:t>, </a:t>
            </a:r>
            <a:r>
              <a:rPr lang="en-US" sz="1900" dirty="0" err="1"/>
              <a:t>ruoan</a:t>
            </a:r>
            <a:r>
              <a:rPr lang="en-US" sz="1900" dirty="0"/>
              <a:t> </a:t>
            </a:r>
            <a:r>
              <a:rPr lang="en-US" sz="1900" dirty="0" err="1"/>
              <a:t>suunnitteluun</a:t>
            </a:r>
            <a:r>
              <a:rPr lang="en-US" sz="1900" dirty="0"/>
              <a:t>,  </a:t>
            </a:r>
            <a:r>
              <a:rPr lang="en-US" sz="1900" dirty="0" err="1"/>
              <a:t>kohtaamaan</a:t>
            </a:r>
            <a:r>
              <a:rPr lang="en-US" sz="1900" dirty="0"/>
              <a:t> </a:t>
            </a:r>
            <a:r>
              <a:rPr lang="en-US" sz="1900" dirty="0" err="1"/>
              <a:t>ihmisiä</a:t>
            </a:r>
            <a:r>
              <a:rPr lang="en-US" sz="1900" dirty="0"/>
              <a:t> </a:t>
            </a:r>
            <a:r>
              <a:rPr lang="en-US" sz="1900" dirty="0" err="1"/>
              <a:t>sekä</a:t>
            </a:r>
            <a:r>
              <a:rPr lang="en-US" sz="1900" dirty="0"/>
              <a:t> </a:t>
            </a:r>
            <a:r>
              <a:rPr lang="en-US" sz="1900" dirty="0" err="1"/>
              <a:t>järjestelytehtäviin</a:t>
            </a:r>
            <a:r>
              <a:rPr lang="en-US" sz="1900" dirty="0"/>
              <a:t>. </a:t>
            </a:r>
          </a:p>
          <a:p>
            <a:r>
              <a:rPr lang="en-US" sz="1900" dirty="0" err="1"/>
              <a:t>Ryhmä</a:t>
            </a:r>
            <a:r>
              <a:rPr lang="en-US" sz="1900" dirty="0"/>
              <a:t> </a:t>
            </a:r>
            <a:r>
              <a:rPr lang="en-US" sz="1900" dirty="0" err="1"/>
              <a:t>toimii</a:t>
            </a:r>
            <a:r>
              <a:rPr lang="en-US" sz="1900" dirty="0"/>
              <a:t> </a:t>
            </a:r>
            <a:r>
              <a:rPr lang="en-US" sz="1900" dirty="0" err="1"/>
              <a:t>osana</a:t>
            </a:r>
            <a:r>
              <a:rPr lang="en-US" sz="1900" dirty="0"/>
              <a:t> </a:t>
            </a:r>
            <a:r>
              <a:rPr lang="en-US" sz="1900" dirty="0" err="1"/>
              <a:t>valmiutta</a:t>
            </a:r>
            <a:r>
              <a:rPr lang="en-US" sz="1900" dirty="0"/>
              <a:t>. SPR on </a:t>
            </a:r>
            <a:r>
              <a:rPr lang="en-US" sz="1900" dirty="0" err="1"/>
              <a:t>valmiusjärjestö</a:t>
            </a:r>
            <a:r>
              <a:rPr lang="en-US" sz="1900" dirty="0"/>
              <a:t>.</a:t>
            </a:r>
          </a:p>
          <a:p>
            <a:r>
              <a:rPr lang="en-US" sz="1900" dirty="0" err="1"/>
              <a:t>Meillä</a:t>
            </a:r>
            <a:r>
              <a:rPr lang="en-US" sz="1900" dirty="0"/>
              <a:t> on </a:t>
            </a:r>
            <a:r>
              <a:rPr lang="en-US" sz="1900" dirty="0" err="1"/>
              <a:t>oltava</a:t>
            </a:r>
            <a:r>
              <a:rPr lang="en-US" sz="1900" dirty="0"/>
              <a:t> </a:t>
            </a:r>
            <a:r>
              <a:rPr lang="en-US" sz="1900" dirty="0" err="1"/>
              <a:t>omaa</a:t>
            </a:r>
            <a:r>
              <a:rPr lang="en-US" sz="1900" dirty="0"/>
              <a:t> </a:t>
            </a:r>
            <a:r>
              <a:rPr lang="en-US" sz="1900" dirty="0" err="1"/>
              <a:t>osaamista</a:t>
            </a:r>
            <a:r>
              <a:rPr lang="en-US" sz="1900" dirty="0"/>
              <a:t> </a:t>
            </a:r>
            <a:r>
              <a:rPr lang="en-US" sz="1900" dirty="0" err="1"/>
              <a:t>muonituksen</a:t>
            </a:r>
            <a:r>
              <a:rPr lang="en-US" sz="1900" dirty="0"/>
              <a:t> </a:t>
            </a:r>
            <a:r>
              <a:rPr lang="en-US" sz="1900" dirty="0" err="1"/>
              <a:t>suhteen</a:t>
            </a:r>
            <a:r>
              <a:rPr lang="en-US" sz="1900" dirty="0"/>
              <a:t>.  </a:t>
            </a:r>
          </a:p>
          <a:p>
            <a:r>
              <a:rPr lang="en-US" sz="1900" dirty="0" err="1"/>
              <a:t>Koulutamme</a:t>
            </a:r>
            <a:r>
              <a:rPr lang="en-US" sz="1900" dirty="0"/>
              <a:t> </a:t>
            </a:r>
            <a:r>
              <a:rPr lang="en-US" sz="1900" dirty="0" err="1"/>
              <a:t>ryhmäläisiä</a:t>
            </a:r>
            <a:r>
              <a:rPr lang="en-US" sz="1900" dirty="0"/>
              <a:t>.  Mm. </a:t>
            </a:r>
            <a:r>
              <a:rPr lang="en-US" sz="1900" dirty="0" err="1"/>
              <a:t>Henkinen</a:t>
            </a:r>
            <a:r>
              <a:rPr lang="en-US" sz="1900" dirty="0"/>
              <a:t> tuki, </a:t>
            </a:r>
            <a:r>
              <a:rPr lang="en-US" sz="1900" dirty="0" err="1"/>
              <a:t>ensiapu</a:t>
            </a:r>
            <a:r>
              <a:rPr lang="en-US" sz="1900" dirty="0"/>
              <a:t>, </a:t>
            </a:r>
            <a:r>
              <a:rPr lang="en-US" sz="1900" dirty="0" err="1"/>
              <a:t>ensihuolto</a:t>
            </a:r>
            <a:r>
              <a:rPr lang="en-US" sz="1900" dirty="0"/>
              <a:t>, </a:t>
            </a:r>
            <a:r>
              <a:rPr lang="en-US" sz="1900" dirty="0" err="1"/>
              <a:t>Marttojen</a:t>
            </a:r>
            <a:r>
              <a:rPr lang="en-US" sz="1900" dirty="0"/>
              <a:t> </a:t>
            </a:r>
            <a:r>
              <a:rPr lang="en-US" sz="1900" dirty="0" err="1"/>
              <a:t>ruoanlaitto</a:t>
            </a:r>
            <a:r>
              <a:rPr lang="en-US" sz="1900" dirty="0"/>
              <a:t> </a:t>
            </a:r>
            <a:r>
              <a:rPr lang="en-US" sz="1900" dirty="0" err="1"/>
              <a:t>koultukset</a:t>
            </a:r>
            <a:r>
              <a:rPr lang="en-US" sz="1900" dirty="0"/>
              <a:t>, </a:t>
            </a:r>
            <a:r>
              <a:rPr lang="en-US" sz="1900" dirty="0" err="1"/>
              <a:t>hygieniakoulutus</a:t>
            </a:r>
            <a:r>
              <a:rPr lang="en-US" sz="1900" dirty="0"/>
              <a:t>, </a:t>
            </a:r>
            <a:r>
              <a:rPr lang="en-US" sz="1900" dirty="0" err="1"/>
              <a:t>soppatykkikoulutus</a:t>
            </a:r>
            <a:r>
              <a:rPr lang="en-US" sz="1900" dirty="0"/>
              <a:t>.</a:t>
            </a:r>
          </a:p>
          <a:p>
            <a:r>
              <a:rPr lang="en-US" sz="1900" dirty="0"/>
              <a:t>Pop-up </a:t>
            </a:r>
            <a:r>
              <a:rPr lang="en-US" sz="1900" dirty="0" err="1"/>
              <a:t>vapaaehtoisuus</a:t>
            </a:r>
            <a:r>
              <a:rPr lang="en-US" sz="1900" dirty="0"/>
              <a:t> </a:t>
            </a:r>
            <a:r>
              <a:rPr lang="en-US" sz="1900" dirty="0" err="1"/>
              <a:t>mahdollista</a:t>
            </a:r>
            <a:r>
              <a:rPr lang="en-US" sz="1900" dirty="0"/>
              <a:t>. </a:t>
            </a:r>
            <a:r>
              <a:rPr lang="en-US" sz="1900" dirty="0" err="1"/>
              <a:t>Osallistut</a:t>
            </a:r>
            <a:r>
              <a:rPr lang="en-US" sz="1900" dirty="0"/>
              <a:t> </a:t>
            </a:r>
            <a:r>
              <a:rPr lang="en-US" sz="1900" dirty="0" err="1"/>
              <a:t>kun</a:t>
            </a:r>
            <a:r>
              <a:rPr lang="en-US" sz="1900" dirty="0"/>
              <a:t> </a:t>
            </a:r>
            <a:r>
              <a:rPr lang="en-US" sz="1900" dirty="0" err="1"/>
              <a:t>sinulle</a:t>
            </a:r>
            <a:r>
              <a:rPr lang="en-US" sz="1900" dirty="0"/>
              <a:t> </a:t>
            </a:r>
            <a:r>
              <a:rPr lang="en-US" sz="1900" dirty="0" err="1"/>
              <a:t>sopii</a:t>
            </a:r>
            <a:r>
              <a:rPr lang="en-US" sz="1900" dirty="0"/>
              <a:t>. </a:t>
            </a:r>
          </a:p>
          <a:p>
            <a:pPr marL="0" indent="0">
              <a:buNone/>
            </a:pPr>
            <a:endParaRPr lang="en-US" sz="1600" dirty="0"/>
          </a:p>
          <a:p>
            <a:endParaRPr lang="en-US" sz="1500" dirty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89124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F48155D-6103-4D7B-B407-0E2852CC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fi-FI" sz="3800"/>
              <a:t>Yhdessä nautittu ruoka tuo lämpöä arkeen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F0777493-6CCC-443A-861E-DF85A28B3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" b="928"/>
          <a:stretch/>
        </p:blipFill>
        <p:spPr>
          <a:xfrm>
            <a:off x="1466435" y="640080"/>
            <a:ext cx="3787969" cy="5577840"/>
          </a:xfrm>
          <a:prstGeom prst="rect">
            <a:avLst/>
          </a:prstGeom>
        </p:spPr>
      </p:pic>
      <p:sp>
        <p:nvSpPr>
          <p:cNvPr id="40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352B453-4F2F-AAF7-BF6B-71D5F6987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anchor="t">
            <a:normAutofit/>
          </a:bodyPr>
          <a:lstStyle/>
          <a:p>
            <a:r>
              <a:rPr lang="fi-FI" sz="2000" b="1" dirty="0">
                <a:latin typeface="+mj-lt"/>
              </a:rPr>
              <a:t> Ruoka-avun tarve on kasvanut  koko ajan ja tarve tulee edelleen kasvamaan elinkustannusten noustessa. </a:t>
            </a:r>
          </a:p>
          <a:p>
            <a:r>
              <a:rPr lang="fi-FI" sz="2000" b="1" dirty="0">
                <a:latin typeface="+mj-lt"/>
              </a:rPr>
              <a:t>Harjoittelemme ruokahuollon valmiutta, mutta samalla saamme tarjottua lämpimän ruoan sitä tarvitseville. Yhteisöllisyys vahvistuu yhdessä nautitun ruuan ympärillä.</a:t>
            </a:r>
          </a:p>
          <a:p>
            <a:r>
              <a:rPr lang="fi-FI" sz="2000" b="1" dirty="0">
                <a:latin typeface="+mj-lt"/>
              </a:rPr>
              <a:t>Samalla luomme mahdollisuuden ruoka-avun asiakkaille saada muutakin tukea arkeen.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3334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7313278-1665-43AA-9569-D8F8BEBD7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fi-FI" sz="5000"/>
              <a:t>Välineistö kuntoon</a:t>
            </a:r>
          </a:p>
        </p:txBody>
      </p:sp>
      <p:pic>
        <p:nvPicPr>
          <p:cNvPr id="5" name="Kuva 4" descr="Kuva, joka sisältää kohteen henkilö, ruoho, ulko&#10;&#10;Kuvaus luotu automaattisesti">
            <a:extLst>
              <a:ext uri="{FF2B5EF4-FFF2-40B4-BE49-F238E27FC236}">
                <a16:creationId xmlns:a16="http://schemas.microsoft.com/office/drawing/2014/main" id="{29060960-C173-4926-895E-D966D69D7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6" b="-1"/>
          <a:stretch/>
        </p:blipFill>
        <p:spPr>
          <a:xfrm>
            <a:off x="630936" y="1493158"/>
            <a:ext cx="5458968" cy="3871683"/>
          </a:xfrm>
          <a:prstGeom prst="rect">
            <a:avLst/>
          </a:prstGeom>
        </p:spPr>
      </p:pic>
      <p:sp>
        <p:nvSpPr>
          <p:cNvPr id="2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2C9425-515D-4629-9806-EF636587B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871683"/>
          </a:xfrm>
        </p:spPr>
        <p:txBody>
          <a:bodyPr anchor="t">
            <a:normAutofit fontScale="77500" lnSpcReduction="20000"/>
          </a:bodyPr>
          <a:lstStyle/>
          <a:p>
            <a:r>
              <a:rPr lang="fi-FI" sz="2200" dirty="0"/>
              <a:t>Kenttäkeitin ja Paellapannu</a:t>
            </a:r>
          </a:p>
          <a:p>
            <a:r>
              <a:rPr lang="fi-FI" sz="2200" dirty="0"/>
              <a:t>Kaasut</a:t>
            </a:r>
          </a:p>
          <a:p>
            <a:r>
              <a:rPr lang="fi-FI" sz="2200" dirty="0"/>
              <a:t>Teltta</a:t>
            </a:r>
          </a:p>
          <a:p>
            <a:r>
              <a:rPr lang="fi-FI" sz="2200" dirty="0"/>
              <a:t>Lämpöastiat ja niihin suojapussit</a:t>
            </a:r>
          </a:p>
          <a:p>
            <a:r>
              <a:rPr lang="fi-FI" sz="2200" dirty="0"/>
              <a:t>Veitsiä, kauhoja, rasioita, leikkuulaudat</a:t>
            </a:r>
          </a:p>
          <a:p>
            <a:r>
              <a:rPr lang="fi-FI" sz="2200" dirty="0"/>
              <a:t>Siivoustarvikkeet</a:t>
            </a:r>
          </a:p>
          <a:p>
            <a:r>
              <a:rPr lang="fi-FI" sz="2200" dirty="0"/>
              <a:t>Ämpäreitä, kauhoja, vesikanistereita, ratti, kanisteri likavedelle. </a:t>
            </a:r>
          </a:p>
          <a:p>
            <a:r>
              <a:rPr lang="fi-FI" sz="2200" dirty="0"/>
              <a:t>Kertakäyttöastioita</a:t>
            </a:r>
          </a:p>
          <a:p>
            <a:r>
              <a:rPr lang="fi-FI" sz="2200" dirty="0"/>
              <a:t>Hygieniatarvikkeet</a:t>
            </a:r>
          </a:p>
          <a:p>
            <a:r>
              <a:rPr lang="fi-FI" sz="2200" dirty="0"/>
              <a:t>Iso ämpäri roskakoriksi</a:t>
            </a:r>
          </a:p>
          <a:p>
            <a:r>
              <a:rPr lang="fi-FI" sz="2200" dirty="0"/>
              <a:t>Essut</a:t>
            </a:r>
          </a:p>
          <a:p>
            <a:r>
              <a:rPr lang="fi-FI" sz="2200" dirty="0"/>
              <a:t>Otsalamput, lamppu telttaan</a:t>
            </a:r>
          </a:p>
        </p:txBody>
      </p:sp>
    </p:spTree>
    <p:extLst>
      <p:ext uri="{BB962C8B-B14F-4D97-AF65-F5344CB8AC3E}">
        <p14:creationId xmlns:p14="http://schemas.microsoft.com/office/powerpoint/2010/main" val="2424548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3937D21-A38A-4F28-A24D-27A1F0FF1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fi-FI" sz="3400"/>
              <a:t>Vapaaehtoisten mietteitä muonitusryhmästä</a:t>
            </a:r>
          </a:p>
        </p:txBody>
      </p:sp>
      <p:pic>
        <p:nvPicPr>
          <p:cNvPr id="5" name="Kuva 4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1F00F30A-A786-4893-A9A7-4C81937FAC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1"/>
          <a:stretch/>
        </p:blipFill>
        <p:spPr>
          <a:xfrm>
            <a:off x="677328" y="640080"/>
            <a:ext cx="5366184" cy="5577840"/>
          </a:xfrm>
          <a:prstGeom prst="rect">
            <a:avLst/>
          </a:prstGeom>
        </p:spPr>
      </p:pic>
      <p:sp>
        <p:nvSpPr>
          <p:cNvPr id="34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851773-C672-4210-AC54-6AA76312F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anchor="t">
            <a:normAutofit/>
          </a:bodyPr>
          <a:lstStyle/>
          <a:p>
            <a:r>
              <a:rPr lang="fi-FI" sz="1700" dirty="0"/>
              <a:t>Mukava ryhmä</a:t>
            </a:r>
          </a:p>
          <a:p>
            <a:r>
              <a:rPr lang="fi-FI" sz="1700" dirty="0"/>
              <a:t>Tekemisen meininki</a:t>
            </a:r>
          </a:p>
          <a:p>
            <a:r>
              <a:rPr lang="fi-FI" sz="1700" dirty="0"/>
              <a:t>Avun saajien kiitollisuus palkitsee vapaaehtoistyötä tekevän</a:t>
            </a:r>
          </a:p>
          <a:p>
            <a:r>
              <a:rPr lang="fi-FI" sz="1700" dirty="0"/>
              <a:t>Konkreettinen tapa auttaa</a:t>
            </a:r>
          </a:p>
          <a:p>
            <a:r>
              <a:rPr lang="fi-FI" sz="1700" dirty="0"/>
              <a:t>Pystyy harrastamaan työnohella. Ei tipahda pois toiminnasta vaikka ei aina pääse mukaan.</a:t>
            </a:r>
          </a:p>
          <a:p>
            <a:r>
              <a:rPr lang="fi-FI" sz="1700"/>
              <a:t>Voimme harrastaa pariskuntana samaa harrastusta kun ryhmässä on tilaa erilaisille toiminnoille.</a:t>
            </a:r>
          </a:p>
          <a:p>
            <a:endParaRPr lang="fi-FI" sz="1700" dirty="0"/>
          </a:p>
          <a:p>
            <a:endParaRPr lang="fi-FI" sz="1700" dirty="0"/>
          </a:p>
          <a:p>
            <a:endParaRPr lang="fi-FI" sz="1700" dirty="0"/>
          </a:p>
        </p:txBody>
      </p:sp>
    </p:spTree>
    <p:extLst>
      <p:ext uri="{BB962C8B-B14F-4D97-AF65-F5344CB8AC3E}">
        <p14:creationId xmlns:p14="http://schemas.microsoft.com/office/powerpoint/2010/main" val="1315500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CC3BFE3120C4D4B8CCD7213C992C094" ma:contentTypeVersion="12" ma:contentTypeDescription="Skapa ett nytt dokument." ma:contentTypeScope="" ma:versionID="f869bc5a14ad2ee3170753042fc96ccc">
  <xsd:schema xmlns:xsd="http://www.w3.org/2001/XMLSchema" xmlns:xs="http://www.w3.org/2001/XMLSchema" xmlns:p="http://schemas.microsoft.com/office/2006/metadata/properties" xmlns:ns3="46f42eca-a9d3-4144-955b-08d4fa904038" xmlns:ns4="29998846-c712-4f56-bce3-afb5000649b7" targetNamespace="http://schemas.microsoft.com/office/2006/metadata/properties" ma:root="true" ma:fieldsID="b534056fc41ab8066abc7523643fcfb6" ns3:_="" ns4:_="">
    <xsd:import namespace="46f42eca-a9d3-4144-955b-08d4fa904038"/>
    <xsd:import namespace="29998846-c712-4f56-bce3-afb5000649b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f42eca-a9d3-4144-955b-08d4fa9040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998846-c712-4f56-bce3-afb5000649b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0852CF-6C40-489B-93C4-BCA008ED17EC}">
  <ds:schemaRefs>
    <ds:schemaRef ds:uri="29998846-c712-4f56-bce3-afb5000649b7"/>
    <ds:schemaRef ds:uri="46f42eca-a9d3-4144-955b-08d4fa90403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510BDD1-045A-48A5-86A5-45CE85B2E854}">
  <ds:schemaRefs>
    <ds:schemaRef ds:uri="29998846-c712-4f56-bce3-afb5000649b7"/>
    <ds:schemaRef ds:uri="46f42eca-a9d3-4144-955b-08d4fa90403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A301469-69AC-4774-8FFE-2C37CE30A4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515</Words>
  <Application>Microsoft Office PowerPoint</Application>
  <PresentationFormat>Laajakuva</PresentationFormat>
  <Paragraphs>64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Office-teema</vt:lpstr>
      <vt:lpstr>Oulun piirin muonitusryhmä</vt:lpstr>
      <vt:lpstr>Vapaaehtoisten mukaan kutsuminen</vt:lpstr>
      <vt:lpstr>Muonitusryhmän tarkoitus</vt:lpstr>
      <vt:lpstr>Hävikkiä hyödyntäen</vt:lpstr>
      <vt:lpstr>Kohtaamisen merkitys</vt:lpstr>
      <vt:lpstr>Ei pelkkää ruoanlaittoa</vt:lpstr>
      <vt:lpstr>Yhdessä nautittu ruoka tuo lämpöä arkeen</vt:lpstr>
      <vt:lpstr>Välineistö kuntoon</vt:lpstr>
      <vt:lpstr>Vapaaehtoisten mietteitä muonitusryhmästä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Oulun piirin muonitusryhmä</dc:title>
  <dc:creator>Mira</dc:creator>
  <cp:lastModifiedBy>Lemmetty Petra</cp:lastModifiedBy>
  <cp:revision>4</cp:revision>
  <dcterms:created xsi:type="dcterms:W3CDTF">2022-08-11T10:35:33Z</dcterms:created>
  <dcterms:modified xsi:type="dcterms:W3CDTF">2023-02-23T09:17:33Z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0x010100BCC3BFE3120C4D4B8CCD7213C992C094</vt:lpwstr>
  </property>
</Properties>
</file>