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7" r:id="rId5"/>
  </p:sldMasterIdLst>
  <p:notesMasterIdLst>
    <p:notesMasterId r:id="rId36"/>
  </p:notesMasterIdLst>
  <p:sldIdLst>
    <p:sldId id="256" r:id="rId6"/>
    <p:sldId id="384" r:id="rId7"/>
    <p:sldId id="264" r:id="rId8"/>
    <p:sldId id="387" r:id="rId9"/>
    <p:sldId id="367" r:id="rId10"/>
    <p:sldId id="258" r:id="rId11"/>
    <p:sldId id="356" r:id="rId12"/>
    <p:sldId id="370" r:id="rId13"/>
    <p:sldId id="362" r:id="rId14"/>
    <p:sldId id="369" r:id="rId15"/>
    <p:sldId id="371" r:id="rId16"/>
    <p:sldId id="357" r:id="rId17"/>
    <p:sldId id="363" r:id="rId18"/>
    <p:sldId id="359" r:id="rId19"/>
    <p:sldId id="358" r:id="rId20"/>
    <p:sldId id="364" r:id="rId21"/>
    <p:sldId id="388" r:id="rId22"/>
    <p:sldId id="389" r:id="rId23"/>
    <p:sldId id="383" r:id="rId24"/>
    <p:sldId id="374" r:id="rId25"/>
    <p:sldId id="360" r:id="rId26"/>
    <p:sldId id="382" r:id="rId27"/>
    <p:sldId id="375" r:id="rId28"/>
    <p:sldId id="376" r:id="rId29"/>
    <p:sldId id="378" r:id="rId30"/>
    <p:sldId id="379" r:id="rId31"/>
    <p:sldId id="380" r:id="rId32"/>
    <p:sldId id="303" r:id="rId33"/>
    <p:sldId id="386" r:id="rId34"/>
    <p:sldId id="297" r:id="rId35"/>
  </p:sldIdLst>
  <p:sldSz cx="12192000" cy="6858000"/>
  <p:notesSz cx="9872663" cy="6797675"/>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181B"/>
    <a:srgbClr val="BEA9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53F27-065D-4891-8F92-12CFEE868DC8}" v="2" dt="2025-01-15T06:51:58.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33" autoAdjust="0"/>
    <p:restoredTop sz="67480" autoAdjust="0"/>
  </p:normalViewPr>
  <p:slideViewPr>
    <p:cSldViewPr snapToGrid="0">
      <p:cViewPr varScale="1">
        <p:scale>
          <a:sx n="75" d="100"/>
          <a:sy n="75" d="100"/>
        </p:scale>
        <p:origin x="1434"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31ADF-C746-499F-898D-30AD21B09FD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i-FI"/>
        </a:p>
      </dgm:t>
    </dgm:pt>
    <dgm:pt modelId="{5F1B09BB-C977-4B6D-B20D-559EB8FF9FFD}">
      <dgm:prSet phldrT="[Teksti]"/>
      <dgm:spPr>
        <a:solidFill>
          <a:srgbClr val="FFC000"/>
        </a:solidFill>
      </dgm:spPr>
      <dgm:t>
        <a:bodyPr/>
        <a:lstStyle/>
        <a:p>
          <a:r>
            <a:rPr lang="fi-FI" b="1">
              <a:solidFill>
                <a:schemeClr val="tx1"/>
              </a:solidFill>
              <a:latin typeface="Georgia" panose="02040502050405020303" pitchFamily="18" charset="0"/>
            </a:rPr>
            <a:t>Fiiliskierros</a:t>
          </a:r>
        </a:p>
      </dgm:t>
    </dgm:pt>
    <dgm:pt modelId="{82A0A876-D75E-469C-BB4D-B84DCCCAF2AE}" type="parTrans" cxnId="{19599CEC-E66E-40DE-8EC6-993B9901E520}">
      <dgm:prSet/>
      <dgm:spPr/>
      <dgm:t>
        <a:bodyPr/>
        <a:lstStyle/>
        <a:p>
          <a:endParaRPr lang="fi-FI"/>
        </a:p>
      </dgm:t>
    </dgm:pt>
    <dgm:pt modelId="{7E203587-7786-4168-87B2-0AB6A199D71D}" type="sibTrans" cxnId="{19599CEC-E66E-40DE-8EC6-993B9901E520}">
      <dgm:prSet/>
      <dgm:spPr>
        <a:solidFill>
          <a:srgbClr val="FFC000"/>
        </a:solidFill>
      </dgm:spPr>
      <dgm:t>
        <a:bodyPr/>
        <a:lstStyle/>
        <a:p>
          <a:endParaRPr lang="fi-FI"/>
        </a:p>
      </dgm:t>
    </dgm:pt>
    <dgm:pt modelId="{C8B85417-1B38-4CD5-9019-BA354F728337}">
      <dgm:prSet phldrT="[Teksti]" custT="1"/>
      <dgm:spPr>
        <a:ln w="76200">
          <a:solidFill>
            <a:srgbClr val="FFC000"/>
          </a:solidFill>
        </a:ln>
      </dgm:spPr>
      <dgm:t>
        <a:bodyPr anchor="ctr"/>
        <a:lstStyle/>
        <a:p>
          <a:pPr algn="ctr">
            <a:buClrTx/>
            <a:buSzTx/>
            <a:buFontTx/>
            <a:buNone/>
          </a:pPr>
          <a:r>
            <a:rPr kumimoji="0" lang="fi-FI" sz="1700" b="1" i="0" u="none" strike="noStrike" cap="none" spc="0" normalizeH="0" baseline="0" noProof="0">
              <a:ln>
                <a:noFill/>
              </a:ln>
              <a:solidFill>
                <a:srgbClr val="000000"/>
              </a:solidFill>
              <a:effectLst/>
              <a:uLnTx/>
              <a:uFillTx/>
              <a:latin typeface="Georgia" panose="02040502050405020303" pitchFamily="18" charset="0"/>
              <a:ea typeface="+mn-ea"/>
              <a:cs typeface="+mn-cs"/>
            </a:rPr>
            <a:t>jokaisen kokoontumisen, ryhmäillan, auttamistehtävän päätteeksi</a:t>
          </a:r>
          <a:endParaRPr lang="fi-FI" sz="1700" b="1"/>
        </a:p>
      </dgm:t>
    </dgm:pt>
    <dgm:pt modelId="{DA0409FD-C210-41CA-86DC-234236A88666}" type="parTrans" cxnId="{3646623B-00D7-4B97-BC6A-123F6551CA67}">
      <dgm:prSet/>
      <dgm:spPr/>
      <dgm:t>
        <a:bodyPr/>
        <a:lstStyle/>
        <a:p>
          <a:endParaRPr lang="fi-FI"/>
        </a:p>
      </dgm:t>
    </dgm:pt>
    <dgm:pt modelId="{A3F0F2DC-A058-4801-9753-7788D55CDCE9}" type="sibTrans" cxnId="{3646623B-00D7-4B97-BC6A-123F6551CA67}">
      <dgm:prSet/>
      <dgm:spPr/>
      <dgm:t>
        <a:bodyPr/>
        <a:lstStyle/>
        <a:p>
          <a:endParaRPr lang="fi-FI"/>
        </a:p>
      </dgm:t>
    </dgm:pt>
    <dgm:pt modelId="{DED5C851-598A-4A07-8D2E-F8EC34D68B0E}">
      <dgm:prSet phldrT="[Teksti]"/>
      <dgm:spPr/>
      <dgm:t>
        <a:bodyPr/>
        <a:lstStyle/>
        <a:p>
          <a:r>
            <a:rPr lang="fi-FI" b="1">
              <a:latin typeface="Georgia" panose="02040502050405020303" pitchFamily="18" charset="0"/>
            </a:rPr>
            <a:t>Purkukeskustelu</a:t>
          </a:r>
        </a:p>
      </dgm:t>
    </dgm:pt>
    <dgm:pt modelId="{1B41E156-66AB-4279-83F6-F428C3888FA0}" type="parTrans" cxnId="{EB1D079D-A303-446A-A7A8-9E493CD2838E}">
      <dgm:prSet/>
      <dgm:spPr/>
      <dgm:t>
        <a:bodyPr/>
        <a:lstStyle/>
        <a:p>
          <a:endParaRPr lang="fi-FI"/>
        </a:p>
      </dgm:t>
    </dgm:pt>
    <dgm:pt modelId="{BE267B8E-BC97-4B4C-A9F1-E260DFBEE023}" type="sibTrans" cxnId="{EB1D079D-A303-446A-A7A8-9E493CD2838E}">
      <dgm:prSet/>
      <dgm:spPr>
        <a:solidFill>
          <a:schemeClr val="accent1"/>
        </a:solidFill>
      </dgm:spPr>
      <dgm:t>
        <a:bodyPr/>
        <a:lstStyle/>
        <a:p>
          <a:endParaRPr lang="fi-FI"/>
        </a:p>
      </dgm:t>
    </dgm:pt>
    <dgm:pt modelId="{796E7D22-0321-4170-BDB7-6E6B038F278E}">
      <dgm:prSet phldrT="[Teksti]"/>
      <dgm:spPr>
        <a:solidFill>
          <a:srgbClr val="7030A0"/>
        </a:solidFill>
      </dgm:spPr>
      <dgm:t>
        <a:bodyPr/>
        <a:lstStyle/>
        <a:p>
          <a:r>
            <a:rPr lang="fi-FI" b="1">
              <a:latin typeface="Georgia" panose="02040502050405020303" pitchFamily="18" charset="0"/>
            </a:rPr>
            <a:t>Lisätuki</a:t>
          </a:r>
        </a:p>
      </dgm:t>
    </dgm:pt>
    <dgm:pt modelId="{84A41B30-57A5-466A-AED1-6D703C78C4F5}" type="parTrans" cxnId="{DFC88E6A-34D4-4629-BF27-14E635DA64C9}">
      <dgm:prSet/>
      <dgm:spPr/>
      <dgm:t>
        <a:bodyPr/>
        <a:lstStyle/>
        <a:p>
          <a:endParaRPr lang="fi-FI"/>
        </a:p>
      </dgm:t>
    </dgm:pt>
    <dgm:pt modelId="{DF401079-645A-44F6-80D0-946F142F6FCA}" type="sibTrans" cxnId="{DFC88E6A-34D4-4629-BF27-14E635DA64C9}">
      <dgm:prSet/>
      <dgm:spPr/>
      <dgm:t>
        <a:bodyPr/>
        <a:lstStyle/>
        <a:p>
          <a:endParaRPr lang="fi-FI"/>
        </a:p>
      </dgm:t>
    </dgm:pt>
    <dgm:pt modelId="{DC9948DB-1893-4FE0-A497-36AAF3829993}">
      <dgm:prSet phldrT="[Teksti]" custT="1"/>
      <dgm:spPr>
        <a:ln w="76200">
          <a:solidFill>
            <a:schemeClr val="accent1"/>
          </a:solidFill>
        </a:ln>
      </dgm:spPr>
      <dgm:t>
        <a:bodyPr anchor="t"/>
        <a:lstStyle/>
        <a:p>
          <a:pPr algn="ctr">
            <a:buNone/>
          </a:pPr>
          <a:r>
            <a:rPr lang="fi-FI" sz="1700" b="1">
              <a:latin typeface="Georgia" panose="02040502050405020303" pitchFamily="18" charset="0"/>
            </a:rPr>
            <a:t>Mikäli tehtävä, </a:t>
          </a:r>
          <a:endParaRPr lang="fi-FI" sz="1700">
            <a:latin typeface="Georgia" panose="02040502050405020303" pitchFamily="18" charset="0"/>
          </a:endParaRPr>
        </a:p>
      </dgm:t>
    </dgm:pt>
    <dgm:pt modelId="{8ECAA65E-149D-499C-A7A7-1D53AA0AA4D3}" type="parTrans" cxnId="{25619B97-5C1C-4189-A7FF-6B932932959E}">
      <dgm:prSet/>
      <dgm:spPr/>
      <dgm:t>
        <a:bodyPr/>
        <a:lstStyle/>
        <a:p>
          <a:endParaRPr lang="fi-FI"/>
        </a:p>
      </dgm:t>
    </dgm:pt>
    <dgm:pt modelId="{18D155B8-884C-4F86-8AAB-09596A80B28D}" type="sibTrans" cxnId="{25619B97-5C1C-4189-A7FF-6B932932959E}">
      <dgm:prSet/>
      <dgm:spPr/>
      <dgm:t>
        <a:bodyPr/>
        <a:lstStyle/>
        <a:p>
          <a:endParaRPr lang="fi-FI"/>
        </a:p>
      </dgm:t>
    </dgm:pt>
    <dgm:pt modelId="{374ECF15-F348-4514-8FB6-46D5E006806C}">
      <dgm:prSet phldrT="[Teksti]" custT="1"/>
      <dgm:spPr>
        <a:ln w="76200">
          <a:solidFill>
            <a:srgbClr val="FFC000"/>
          </a:solidFill>
        </a:ln>
      </dgm:spPr>
      <dgm:t>
        <a:bodyPr anchor="ctr"/>
        <a:lstStyle/>
        <a:p>
          <a:pPr algn="ctr">
            <a:buClrTx/>
            <a:buSzTx/>
            <a:buFontTx/>
            <a:buNone/>
          </a:pPr>
          <a:r>
            <a:rPr kumimoji="0" lang="fi-FI" sz="1700" b="1" i="0" u="none" strike="noStrike" cap="none" spc="0" normalizeH="0" baseline="0" noProof="0">
              <a:ln>
                <a:noFill/>
              </a:ln>
              <a:solidFill>
                <a:srgbClr val="000000"/>
              </a:solidFill>
              <a:effectLst/>
              <a:uLnTx/>
              <a:uFillTx/>
              <a:latin typeface="Georgia" panose="02040502050405020303" pitchFamily="18" charset="0"/>
              <a:ea typeface="+mn-ea"/>
              <a:cs typeface="+mn-cs"/>
            </a:rPr>
            <a:t>Arjen toiminnassa</a:t>
          </a:r>
          <a:endParaRPr lang="fi-FI" sz="1600"/>
        </a:p>
      </dgm:t>
    </dgm:pt>
    <dgm:pt modelId="{41CEE194-1D38-43C5-8A0A-190AD7A814A6}" type="parTrans" cxnId="{37CEEE3C-C630-4266-B20E-04FC6C4C903A}">
      <dgm:prSet/>
      <dgm:spPr/>
      <dgm:t>
        <a:bodyPr/>
        <a:lstStyle/>
        <a:p>
          <a:endParaRPr lang="fi-FI"/>
        </a:p>
      </dgm:t>
    </dgm:pt>
    <dgm:pt modelId="{B0A7C4FC-0C6D-4729-9155-E17DCDBF8129}" type="sibTrans" cxnId="{37CEEE3C-C630-4266-B20E-04FC6C4C903A}">
      <dgm:prSet/>
      <dgm:spPr/>
      <dgm:t>
        <a:bodyPr/>
        <a:lstStyle/>
        <a:p>
          <a:endParaRPr lang="fi-FI"/>
        </a:p>
      </dgm:t>
    </dgm:pt>
    <dgm:pt modelId="{672C71D6-4DE9-4698-A1ED-4607A802E6C7}">
      <dgm:prSet phldrT="[Teksti]"/>
      <dgm:spPr>
        <a:ln w="76200">
          <a:solidFill>
            <a:srgbClr val="7030A0"/>
          </a:solidFill>
        </a:ln>
      </dgm:spPr>
      <dgm:t>
        <a:bodyPr anchor="ctr"/>
        <a:lstStyle/>
        <a:p>
          <a:pPr algn="ctr">
            <a:buClrTx/>
            <a:buSzTx/>
            <a:buFontTx/>
            <a:buNone/>
          </a:pPr>
          <a:r>
            <a:rPr kumimoji="0" lang="fi-FI" sz="1700" b="1" i="0" u="none" strike="noStrike" cap="none" spc="0" normalizeH="0" baseline="0" noProof="0">
              <a:ln>
                <a:noFill/>
              </a:ln>
              <a:solidFill>
                <a:schemeClr val="tx1"/>
              </a:solidFill>
              <a:effectLst/>
              <a:uLnTx/>
              <a:uFillTx/>
              <a:latin typeface="Georgia" panose="02040502050405020303" pitchFamily="18" charset="0"/>
              <a:ea typeface="+mn-ea"/>
              <a:cs typeface="+mn-cs"/>
            </a:rPr>
            <a:t>työntekijältä,</a:t>
          </a:r>
          <a:endParaRPr lang="fi-FI" sz="1700" b="1">
            <a:solidFill>
              <a:schemeClr val="tx1"/>
            </a:solidFill>
          </a:endParaRPr>
        </a:p>
      </dgm:t>
    </dgm:pt>
    <dgm:pt modelId="{1F723020-99C4-4443-BBBD-5BBB18E99716}" type="parTrans" cxnId="{CA5147FB-55DE-409B-8351-61EA8FE0C950}">
      <dgm:prSet/>
      <dgm:spPr/>
      <dgm:t>
        <a:bodyPr/>
        <a:lstStyle/>
        <a:p>
          <a:endParaRPr lang="fi-FI"/>
        </a:p>
      </dgm:t>
    </dgm:pt>
    <dgm:pt modelId="{D2681CEE-AC74-45E8-B4FA-D459524AFBC8}" type="sibTrans" cxnId="{CA5147FB-55DE-409B-8351-61EA8FE0C950}">
      <dgm:prSet/>
      <dgm:spPr/>
      <dgm:t>
        <a:bodyPr/>
        <a:lstStyle/>
        <a:p>
          <a:endParaRPr lang="fi-FI"/>
        </a:p>
      </dgm:t>
    </dgm:pt>
    <dgm:pt modelId="{1F4F3C94-BA0F-46A0-808C-603F4030852C}">
      <dgm:prSet/>
      <dgm:spPr>
        <a:ln w="76200">
          <a:solidFill>
            <a:srgbClr val="7030A0"/>
          </a:solidFill>
        </a:ln>
      </dgm:spPr>
      <dgm:t>
        <a:bodyPr anchor="ctr"/>
        <a:lstStyle/>
        <a:p>
          <a:pPr algn="ctr">
            <a:buNone/>
          </a:pPr>
          <a:r>
            <a:rPr kumimoji="0" lang="fi-FI" sz="1700" b="1" i="0" u="none" strike="noStrike" cap="none" spc="0" normalizeH="0" baseline="0" noProof="0">
              <a:ln>
                <a:noFill/>
              </a:ln>
              <a:solidFill>
                <a:schemeClr val="tx1"/>
              </a:solidFill>
              <a:effectLst/>
              <a:uLnTx/>
              <a:uFillTx/>
              <a:latin typeface="Georgia" panose="02040502050405020303" pitchFamily="18" charset="0"/>
              <a:ea typeface="+mn-ea"/>
              <a:cs typeface="+mn-cs"/>
            </a:rPr>
            <a:t>julkinen terveydenhuolto,</a:t>
          </a:r>
        </a:p>
      </dgm:t>
    </dgm:pt>
    <dgm:pt modelId="{BB1A4433-BF6F-4CF5-BA45-31AE8DE6BFBC}" type="parTrans" cxnId="{C38C00EB-B17A-43D8-AE2F-10D7929A50BA}">
      <dgm:prSet/>
      <dgm:spPr/>
      <dgm:t>
        <a:bodyPr/>
        <a:lstStyle/>
        <a:p>
          <a:endParaRPr lang="fi-FI"/>
        </a:p>
      </dgm:t>
    </dgm:pt>
    <dgm:pt modelId="{7D587950-A7B3-4859-8C53-62500BD5A06E}" type="sibTrans" cxnId="{C38C00EB-B17A-43D8-AE2F-10D7929A50BA}">
      <dgm:prSet/>
      <dgm:spPr/>
      <dgm:t>
        <a:bodyPr/>
        <a:lstStyle/>
        <a:p>
          <a:endParaRPr lang="fi-FI"/>
        </a:p>
      </dgm:t>
    </dgm:pt>
    <dgm:pt modelId="{ABAB1123-3931-46C0-B3EF-C34AECBA249B}">
      <dgm:prSet phldrT="[Teksti]"/>
      <dgm:spPr>
        <a:ln w="76200">
          <a:solidFill>
            <a:srgbClr val="7030A0"/>
          </a:solidFill>
        </a:ln>
      </dgm:spPr>
      <dgm:t>
        <a:bodyPr anchor="ctr"/>
        <a:lstStyle/>
        <a:p>
          <a:pPr algn="ctr">
            <a:buClrTx/>
            <a:buSzTx/>
            <a:buFontTx/>
            <a:buNone/>
          </a:pPr>
          <a:r>
            <a:rPr kumimoji="0" lang="fi-FI" sz="1700" b="1" i="0" u="none" strike="noStrike" cap="none" spc="0" normalizeH="0" baseline="0" noProof="0">
              <a:ln>
                <a:noFill/>
              </a:ln>
              <a:solidFill>
                <a:schemeClr val="tx1"/>
              </a:solidFill>
              <a:effectLst/>
              <a:uLnTx/>
              <a:uFillTx/>
              <a:latin typeface="Georgia" panose="02040502050405020303" pitchFamily="18" charset="0"/>
              <a:ea typeface="+mn-ea"/>
              <a:cs typeface="+mn-cs"/>
            </a:rPr>
            <a:t>Lisätuki</a:t>
          </a:r>
          <a:endParaRPr lang="fi-FI" sz="1700" b="1">
            <a:solidFill>
              <a:schemeClr val="tx1"/>
            </a:solidFill>
          </a:endParaRPr>
        </a:p>
      </dgm:t>
    </dgm:pt>
    <dgm:pt modelId="{80DA45B4-5DB9-4537-854F-AFCE421440BE}" type="parTrans" cxnId="{9599D3F3-8284-4503-9D66-71446B29FAAA}">
      <dgm:prSet/>
      <dgm:spPr/>
      <dgm:t>
        <a:bodyPr/>
        <a:lstStyle/>
        <a:p>
          <a:endParaRPr lang="fi-FI"/>
        </a:p>
      </dgm:t>
    </dgm:pt>
    <dgm:pt modelId="{FF0EAFE1-EE10-4027-B0E1-436116E83C3C}" type="sibTrans" cxnId="{9599D3F3-8284-4503-9D66-71446B29FAAA}">
      <dgm:prSet/>
      <dgm:spPr/>
      <dgm:t>
        <a:bodyPr/>
        <a:lstStyle/>
        <a:p>
          <a:endParaRPr lang="fi-FI"/>
        </a:p>
      </dgm:t>
    </dgm:pt>
    <dgm:pt modelId="{4A72E566-10CF-46A0-9B0B-1AD2279101BB}">
      <dgm:prSet/>
      <dgm:spPr>
        <a:ln w="76200">
          <a:solidFill>
            <a:srgbClr val="7030A0"/>
          </a:solidFill>
        </a:ln>
      </dgm:spPr>
      <dgm:t>
        <a:bodyPr anchor="ctr"/>
        <a:lstStyle/>
        <a:p>
          <a:pPr algn="ctr">
            <a:buNone/>
          </a:pPr>
          <a:r>
            <a:rPr kumimoji="0" lang="fi-FI" sz="1700" b="1" i="0" u="none" strike="noStrike" cap="none" spc="0" normalizeH="0" baseline="0" noProof="0">
              <a:ln>
                <a:noFill/>
              </a:ln>
              <a:solidFill>
                <a:schemeClr val="tx1"/>
              </a:solidFill>
              <a:effectLst/>
              <a:uLnTx/>
              <a:uFillTx/>
              <a:latin typeface="Georgia" panose="02040502050405020303" pitchFamily="18" charset="0"/>
              <a:ea typeface="+mn-ea"/>
              <a:cs typeface="+mn-cs"/>
            </a:rPr>
            <a:t>SPR psykologien valtakunnallinen valmiusryhmä</a:t>
          </a:r>
        </a:p>
      </dgm:t>
    </dgm:pt>
    <dgm:pt modelId="{61E3C4EA-0E2F-47DE-A69F-7FA898C9D77B}" type="parTrans" cxnId="{091CD541-4FAC-4FC3-A928-EDB483E54BD3}">
      <dgm:prSet/>
      <dgm:spPr/>
      <dgm:t>
        <a:bodyPr/>
        <a:lstStyle/>
        <a:p>
          <a:endParaRPr lang="fi-FI"/>
        </a:p>
      </dgm:t>
    </dgm:pt>
    <dgm:pt modelId="{8BF5B5C9-125E-4CA9-8229-A1E02770476C}" type="sibTrans" cxnId="{091CD541-4FAC-4FC3-A928-EDB483E54BD3}">
      <dgm:prSet/>
      <dgm:spPr/>
      <dgm:t>
        <a:bodyPr/>
        <a:lstStyle/>
        <a:p>
          <a:endParaRPr lang="fi-FI"/>
        </a:p>
      </dgm:t>
    </dgm:pt>
    <dgm:pt modelId="{4C24A110-E1CB-4738-AD3A-D70FEC2122F8}">
      <dgm:prSet phldrT="[Teksti]" custT="1"/>
      <dgm:spPr>
        <a:ln w="76200">
          <a:solidFill>
            <a:schemeClr val="accent1"/>
          </a:solidFill>
        </a:ln>
      </dgm:spPr>
      <dgm:t>
        <a:bodyPr anchor="t"/>
        <a:lstStyle/>
        <a:p>
          <a:pPr algn="ctr">
            <a:buNone/>
          </a:pPr>
          <a:r>
            <a:rPr lang="fi-FI" sz="1700" b="1">
              <a:latin typeface="Georgia" panose="02040502050405020303" pitchFamily="18" charset="0"/>
            </a:rPr>
            <a:t>tapahtuma tai tilanne on ollut henkisesti kuormittava, järjestetään purkukeskustelu</a:t>
          </a:r>
          <a:endParaRPr lang="fi-FI" sz="1700">
            <a:latin typeface="Georgia" panose="02040502050405020303" pitchFamily="18" charset="0"/>
          </a:endParaRPr>
        </a:p>
      </dgm:t>
    </dgm:pt>
    <dgm:pt modelId="{9B4EFAD9-CD30-4B5A-88E4-21C99B606C2E}" type="parTrans" cxnId="{831D6236-02A1-44A3-AB32-7891AD0113E0}">
      <dgm:prSet/>
      <dgm:spPr/>
      <dgm:t>
        <a:bodyPr/>
        <a:lstStyle/>
        <a:p>
          <a:endParaRPr lang="fi-FI"/>
        </a:p>
      </dgm:t>
    </dgm:pt>
    <dgm:pt modelId="{69C0D52A-A16D-4994-8DB2-73E67C4BFAFC}" type="sibTrans" cxnId="{831D6236-02A1-44A3-AB32-7891AD0113E0}">
      <dgm:prSet/>
      <dgm:spPr/>
      <dgm:t>
        <a:bodyPr/>
        <a:lstStyle/>
        <a:p>
          <a:endParaRPr lang="fi-FI"/>
        </a:p>
      </dgm:t>
    </dgm:pt>
    <dgm:pt modelId="{CA6D34E3-59C9-48BD-8305-31CAB14352EF}">
      <dgm:prSet phldrT="[Teksti]" custT="1"/>
      <dgm:spPr>
        <a:ln w="76200">
          <a:solidFill>
            <a:schemeClr val="accent1"/>
          </a:solidFill>
        </a:ln>
      </dgm:spPr>
      <dgm:t>
        <a:bodyPr anchor="t"/>
        <a:lstStyle/>
        <a:p>
          <a:pPr algn="ctr">
            <a:buNone/>
          </a:pPr>
          <a:endParaRPr lang="fi-FI" sz="700">
            <a:latin typeface="Georgia" panose="02040502050405020303" pitchFamily="18" charset="0"/>
          </a:endParaRPr>
        </a:p>
      </dgm:t>
    </dgm:pt>
    <dgm:pt modelId="{DB878B55-A916-4F12-A8C6-9AEC32837463}" type="parTrans" cxnId="{52C8E525-A8F5-43D6-B333-7204DE496D4E}">
      <dgm:prSet/>
      <dgm:spPr/>
    </dgm:pt>
    <dgm:pt modelId="{390AAB5D-AE8A-4B0E-97F4-346D2B701608}" type="sibTrans" cxnId="{52C8E525-A8F5-43D6-B333-7204DE496D4E}">
      <dgm:prSet/>
      <dgm:spPr/>
    </dgm:pt>
    <dgm:pt modelId="{421A85B0-63D2-446E-9193-E422A8FB0C4F}">
      <dgm:prSet phldrT="[Teksti]" custT="1"/>
      <dgm:spPr>
        <a:ln w="76200">
          <a:solidFill>
            <a:srgbClr val="FFC000"/>
          </a:solidFill>
        </a:ln>
      </dgm:spPr>
      <dgm:t>
        <a:bodyPr anchor="ctr"/>
        <a:lstStyle/>
        <a:p>
          <a:pPr algn="ctr">
            <a:buClrTx/>
            <a:buSzTx/>
            <a:buFontTx/>
            <a:buNone/>
          </a:pPr>
          <a:endParaRPr lang="fi-FI" sz="700"/>
        </a:p>
      </dgm:t>
    </dgm:pt>
    <dgm:pt modelId="{07A76EDD-C954-4181-BF91-4F0B75AD2E5B}" type="parTrans" cxnId="{D077EB49-04FF-44CC-9AFA-F50CA902064A}">
      <dgm:prSet/>
      <dgm:spPr/>
    </dgm:pt>
    <dgm:pt modelId="{BEAA1ECD-D31A-428C-8108-6B1952E060E1}" type="sibTrans" cxnId="{D077EB49-04FF-44CC-9AFA-F50CA902064A}">
      <dgm:prSet/>
      <dgm:spPr/>
    </dgm:pt>
    <dgm:pt modelId="{2C1CD5E5-BDD5-4043-9957-BC8E861093AC}" type="pres">
      <dgm:prSet presAssocID="{48231ADF-C746-499F-898D-30AD21B09FDB}" presName="Name0" presStyleCnt="0">
        <dgm:presLayoutVars>
          <dgm:dir/>
          <dgm:animLvl val="lvl"/>
          <dgm:resizeHandles val="exact"/>
        </dgm:presLayoutVars>
      </dgm:prSet>
      <dgm:spPr/>
    </dgm:pt>
    <dgm:pt modelId="{FC457A6A-3BE2-4B67-9C89-9CFE69FF11AE}" type="pres">
      <dgm:prSet presAssocID="{48231ADF-C746-499F-898D-30AD21B09FDB}" presName="tSp" presStyleCnt="0"/>
      <dgm:spPr/>
    </dgm:pt>
    <dgm:pt modelId="{DC1B0D72-64B1-4CD3-942E-1BB85B378AF6}" type="pres">
      <dgm:prSet presAssocID="{48231ADF-C746-499F-898D-30AD21B09FDB}" presName="bSp" presStyleCnt="0"/>
      <dgm:spPr/>
    </dgm:pt>
    <dgm:pt modelId="{4E3DBEB1-BD10-4B9E-9EEC-44314454ECB7}" type="pres">
      <dgm:prSet presAssocID="{48231ADF-C746-499F-898D-30AD21B09FDB}" presName="process" presStyleCnt="0"/>
      <dgm:spPr/>
    </dgm:pt>
    <dgm:pt modelId="{861774D3-8391-45CE-8180-90253345B3AB}" type="pres">
      <dgm:prSet presAssocID="{5F1B09BB-C977-4B6D-B20D-559EB8FF9FFD}" presName="composite1" presStyleCnt="0"/>
      <dgm:spPr/>
    </dgm:pt>
    <dgm:pt modelId="{B18BA2B5-8E25-4F5E-8025-3E858F45A2FF}" type="pres">
      <dgm:prSet presAssocID="{5F1B09BB-C977-4B6D-B20D-559EB8FF9FFD}" presName="dummyNode1" presStyleLbl="node1" presStyleIdx="0" presStyleCnt="3"/>
      <dgm:spPr/>
    </dgm:pt>
    <dgm:pt modelId="{60623C22-8C54-440D-AF5A-4F7E4313BE74}" type="pres">
      <dgm:prSet presAssocID="{5F1B09BB-C977-4B6D-B20D-559EB8FF9FFD}" presName="childNode1" presStyleLbl="bgAcc1" presStyleIdx="0" presStyleCnt="3" custScaleX="113581" custScaleY="109124" custLinFactNeighborX="-3968">
        <dgm:presLayoutVars>
          <dgm:bulletEnabled val="1"/>
        </dgm:presLayoutVars>
      </dgm:prSet>
      <dgm:spPr/>
    </dgm:pt>
    <dgm:pt modelId="{5DCDFB31-A5E2-46B3-BCBA-449105C4A867}" type="pres">
      <dgm:prSet presAssocID="{5F1B09BB-C977-4B6D-B20D-559EB8FF9FFD}" presName="childNode1tx" presStyleLbl="bgAcc1" presStyleIdx="0" presStyleCnt="3">
        <dgm:presLayoutVars>
          <dgm:bulletEnabled val="1"/>
        </dgm:presLayoutVars>
      </dgm:prSet>
      <dgm:spPr/>
    </dgm:pt>
    <dgm:pt modelId="{B7E63FB7-C05D-46A0-9416-4016011CDA27}" type="pres">
      <dgm:prSet presAssocID="{5F1B09BB-C977-4B6D-B20D-559EB8FF9FFD}" presName="parentNode1" presStyleLbl="node1" presStyleIdx="0" presStyleCnt="3">
        <dgm:presLayoutVars>
          <dgm:chMax val="1"/>
          <dgm:bulletEnabled val="1"/>
        </dgm:presLayoutVars>
      </dgm:prSet>
      <dgm:spPr/>
    </dgm:pt>
    <dgm:pt modelId="{59887E16-CA14-4215-A9EE-52D1A5EE3C36}" type="pres">
      <dgm:prSet presAssocID="{5F1B09BB-C977-4B6D-B20D-559EB8FF9FFD}" presName="connSite1" presStyleCnt="0"/>
      <dgm:spPr/>
    </dgm:pt>
    <dgm:pt modelId="{1D5B295D-B7E3-4852-AC7A-10CEEEDFFCF0}" type="pres">
      <dgm:prSet presAssocID="{7E203587-7786-4168-87B2-0AB6A199D71D}" presName="Name9" presStyleLbl="sibTrans2D1" presStyleIdx="0" presStyleCnt="2"/>
      <dgm:spPr/>
    </dgm:pt>
    <dgm:pt modelId="{A6482C20-9444-4332-85DD-6E7124873E3D}" type="pres">
      <dgm:prSet presAssocID="{DED5C851-598A-4A07-8D2E-F8EC34D68B0E}" presName="composite2" presStyleCnt="0"/>
      <dgm:spPr/>
    </dgm:pt>
    <dgm:pt modelId="{144C31D4-340E-4B85-B768-443826DB2FF0}" type="pres">
      <dgm:prSet presAssocID="{DED5C851-598A-4A07-8D2E-F8EC34D68B0E}" presName="dummyNode2" presStyleLbl="node1" presStyleIdx="0" presStyleCnt="3"/>
      <dgm:spPr/>
    </dgm:pt>
    <dgm:pt modelId="{89AB1558-E5F4-4DAE-A399-0E1CB8BFEB97}" type="pres">
      <dgm:prSet presAssocID="{DED5C851-598A-4A07-8D2E-F8EC34D68B0E}" presName="childNode2" presStyleLbl="bgAcc1" presStyleIdx="1" presStyleCnt="3" custScaleX="117624" custScaleY="110459">
        <dgm:presLayoutVars>
          <dgm:bulletEnabled val="1"/>
        </dgm:presLayoutVars>
      </dgm:prSet>
      <dgm:spPr/>
    </dgm:pt>
    <dgm:pt modelId="{2D3C1E2B-03F5-4186-8C79-216A3CC9F758}" type="pres">
      <dgm:prSet presAssocID="{DED5C851-598A-4A07-8D2E-F8EC34D68B0E}" presName="childNode2tx" presStyleLbl="bgAcc1" presStyleIdx="1" presStyleCnt="3">
        <dgm:presLayoutVars>
          <dgm:bulletEnabled val="1"/>
        </dgm:presLayoutVars>
      </dgm:prSet>
      <dgm:spPr/>
    </dgm:pt>
    <dgm:pt modelId="{10FEC877-D2FD-4011-8D1E-E46DF12380F0}" type="pres">
      <dgm:prSet presAssocID="{DED5C851-598A-4A07-8D2E-F8EC34D68B0E}" presName="parentNode2" presStyleLbl="node1" presStyleIdx="1" presStyleCnt="3" custLinFactNeighborX="3189" custLinFactNeighborY="-2291">
        <dgm:presLayoutVars>
          <dgm:chMax val="0"/>
          <dgm:bulletEnabled val="1"/>
        </dgm:presLayoutVars>
      </dgm:prSet>
      <dgm:spPr/>
    </dgm:pt>
    <dgm:pt modelId="{B5521C85-FF19-4320-AFCF-42DB788512AA}" type="pres">
      <dgm:prSet presAssocID="{DED5C851-598A-4A07-8D2E-F8EC34D68B0E}" presName="connSite2" presStyleCnt="0"/>
      <dgm:spPr/>
    </dgm:pt>
    <dgm:pt modelId="{9210A925-2135-4DDA-9AFF-29613512447A}" type="pres">
      <dgm:prSet presAssocID="{BE267B8E-BC97-4B4C-A9F1-E260DFBEE023}" presName="Name18" presStyleLbl="sibTrans2D1" presStyleIdx="1" presStyleCnt="2"/>
      <dgm:spPr/>
    </dgm:pt>
    <dgm:pt modelId="{3BC6C15C-3304-497F-8C4D-C87DA0A192DD}" type="pres">
      <dgm:prSet presAssocID="{796E7D22-0321-4170-BDB7-6E6B038F278E}" presName="composite1" presStyleCnt="0"/>
      <dgm:spPr/>
    </dgm:pt>
    <dgm:pt modelId="{D6D4E22C-3AA3-407D-9C46-69DACF8946C6}" type="pres">
      <dgm:prSet presAssocID="{796E7D22-0321-4170-BDB7-6E6B038F278E}" presName="dummyNode1" presStyleLbl="node1" presStyleIdx="1" presStyleCnt="3"/>
      <dgm:spPr/>
    </dgm:pt>
    <dgm:pt modelId="{7511FD1A-1308-465C-9A6A-A7D597345492}" type="pres">
      <dgm:prSet presAssocID="{796E7D22-0321-4170-BDB7-6E6B038F278E}" presName="childNode1" presStyleLbl="bgAcc1" presStyleIdx="2" presStyleCnt="3" custScaleX="119090" custScaleY="109623">
        <dgm:presLayoutVars>
          <dgm:bulletEnabled val="1"/>
        </dgm:presLayoutVars>
      </dgm:prSet>
      <dgm:spPr/>
    </dgm:pt>
    <dgm:pt modelId="{950F5691-02BA-40A2-81D3-F2513B04A7BF}" type="pres">
      <dgm:prSet presAssocID="{796E7D22-0321-4170-BDB7-6E6B038F278E}" presName="childNode1tx" presStyleLbl="bgAcc1" presStyleIdx="2" presStyleCnt="3">
        <dgm:presLayoutVars>
          <dgm:bulletEnabled val="1"/>
        </dgm:presLayoutVars>
      </dgm:prSet>
      <dgm:spPr/>
    </dgm:pt>
    <dgm:pt modelId="{553B9EF0-D5AA-4540-A6B4-00A077676503}" type="pres">
      <dgm:prSet presAssocID="{796E7D22-0321-4170-BDB7-6E6B038F278E}" presName="parentNode1" presStyleLbl="node1" presStyleIdx="2" presStyleCnt="3" custLinFactNeighborX="4285" custLinFactNeighborY="-1100">
        <dgm:presLayoutVars>
          <dgm:chMax val="1"/>
          <dgm:bulletEnabled val="1"/>
        </dgm:presLayoutVars>
      </dgm:prSet>
      <dgm:spPr/>
    </dgm:pt>
    <dgm:pt modelId="{A2A61634-C1F0-446A-918C-1AA6ADD09BCB}" type="pres">
      <dgm:prSet presAssocID="{796E7D22-0321-4170-BDB7-6E6B038F278E}" presName="connSite1" presStyleCnt="0"/>
      <dgm:spPr/>
    </dgm:pt>
  </dgm:ptLst>
  <dgm:cxnLst>
    <dgm:cxn modelId="{4FE50201-7BC1-41E4-ADAF-9A42E4716823}" type="presOf" srcId="{CA6D34E3-59C9-48BD-8305-31CAB14352EF}" destId="{89AB1558-E5F4-4DAE-A399-0E1CB8BFEB97}" srcOrd="0" destOrd="0" presId="urn:microsoft.com/office/officeart/2005/8/layout/hProcess4"/>
    <dgm:cxn modelId="{C38BE50A-1B5D-4CC2-9A1A-A16C5513DAB8}" type="presOf" srcId="{DED5C851-598A-4A07-8D2E-F8EC34D68B0E}" destId="{10FEC877-D2FD-4011-8D1E-E46DF12380F0}" srcOrd="0" destOrd="0" presId="urn:microsoft.com/office/officeart/2005/8/layout/hProcess4"/>
    <dgm:cxn modelId="{973DA51F-F535-44A7-BAAF-766C9FA26102}" type="presOf" srcId="{4A72E566-10CF-46A0-9B0B-1AD2279101BB}" destId="{7511FD1A-1308-465C-9A6A-A7D597345492}" srcOrd="0" destOrd="3" presId="urn:microsoft.com/office/officeart/2005/8/layout/hProcess4"/>
    <dgm:cxn modelId="{52C8E525-A8F5-43D6-B333-7204DE496D4E}" srcId="{DED5C851-598A-4A07-8D2E-F8EC34D68B0E}" destId="{CA6D34E3-59C9-48BD-8305-31CAB14352EF}" srcOrd="0" destOrd="0" parTransId="{DB878B55-A916-4F12-A8C6-9AEC32837463}" sibTransId="{390AAB5D-AE8A-4B0E-97F4-346D2B701608}"/>
    <dgm:cxn modelId="{79437828-A5AD-47CE-9F67-B52E830A8AD2}" type="presOf" srcId="{BE267B8E-BC97-4B4C-A9F1-E260DFBEE023}" destId="{9210A925-2135-4DDA-9AFF-29613512447A}" srcOrd="0" destOrd="0" presId="urn:microsoft.com/office/officeart/2005/8/layout/hProcess4"/>
    <dgm:cxn modelId="{D2D5B22A-64E8-4C9F-8C15-69629497C6E5}" type="presOf" srcId="{672C71D6-4DE9-4698-A1ED-4607A802E6C7}" destId="{7511FD1A-1308-465C-9A6A-A7D597345492}" srcOrd="0" destOrd="1" presId="urn:microsoft.com/office/officeart/2005/8/layout/hProcess4"/>
    <dgm:cxn modelId="{E4402734-7674-4C8B-9D21-D7AA6D6B8508}" type="presOf" srcId="{421A85B0-63D2-446E-9193-E422A8FB0C4F}" destId="{60623C22-8C54-440D-AF5A-4F7E4313BE74}" srcOrd="0" destOrd="0" presId="urn:microsoft.com/office/officeart/2005/8/layout/hProcess4"/>
    <dgm:cxn modelId="{831D6236-02A1-44A3-AB32-7891AD0113E0}" srcId="{DED5C851-598A-4A07-8D2E-F8EC34D68B0E}" destId="{4C24A110-E1CB-4738-AD3A-D70FEC2122F8}" srcOrd="2" destOrd="0" parTransId="{9B4EFAD9-CD30-4B5A-88E4-21C99B606C2E}" sibTransId="{69C0D52A-A16D-4994-8DB2-73E67C4BFAFC}"/>
    <dgm:cxn modelId="{3646623B-00D7-4B97-BC6A-123F6551CA67}" srcId="{5F1B09BB-C977-4B6D-B20D-559EB8FF9FFD}" destId="{C8B85417-1B38-4CD5-9019-BA354F728337}" srcOrd="2" destOrd="0" parTransId="{DA0409FD-C210-41CA-86DC-234236A88666}" sibTransId="{A3F0F2DC-A058-4801-9753-7788D55CDCE9}"/>
    <dgm:cxn modelId="{37CEEE3C-C630-4266-B20E-04FC6C4C903A}" srcId="{5F1B09BB-C977-4B6D-B20D-559EB8FF9FFD}" destId="{374ECF15-F348-4514-8FB6-46D5E006806C}" srcOrd="1" destOrd="0" parTransId="{41CEE194-1D38-43C5-8A0A-190AD7A814A6}" sibTransId="{B0A7C4FC-0C6D-4729-9155-E17DCDBF8129}"/>
    <dgm:cxn modelId="{9E2D585D-246D-42F3-930D-C8149AFF1141}" type="presOf" srcId="{4C24A110-E1CB-4738-AD3A-D70FEC2122F8}" destId="{2D3C1E2B-03F5-4186-8C79-216A3CC9F758}" srcOrd="1" destOrd="2" presId="urn:microsoft.com/office/officeart/2005/8/layout/hProcess4"/>
    <dgm:cxn modelId="{76866F60-47DD-42BD-B439-C1DBF29E2664}" type="presOf" srcId="{C8B85417-1B38-4CD5-9019-BA354F728337}" destId="{60623C22-8C54-440D-AF5A-4F7E4313BE74}" srcOrd="0" destOrd="2" presId="urn:microsoft.com/office/officeart/2005/8/layout/hProcess4"/>
    <dgm:cxn modelId="{091CD541-4FAC-4FC3-A928-EDB483E54BD3}" srcId="{796E7D22-0321-4170-BDB7-6E6B038F278E}" destId="{4A72E566-10CF-46A0-9B0B-1AD2279101BB}" srcOrd="3" destOrd="0" parTransId="{61E3C4EA-0E2F-47DE-A69F-7FA898C9D77B}" sibTransId="{8BF5B5C9-125E-4CA9-8229-A1E02770476C}"/>
    <dgm:cxn modelId="{D077EB49-04FF-44CC-9AFA-F50CA902064A}" srcId="{5F1B09BB-C977-4B6D-B20D-559EB8FF9FFD}" destId="{421A85B0-63D2-446E-9193-E422A8FB0C4F}" srcOrd="0" destOrd="0" parTransId="{07A76EDD-C954-4181-BF91-4F0B75AD2E5B}" sibTransId="{BEAA1ECD-D31A-428C-8108-6B1952E060E1}"/>
    <dgm:cxn modelId="{DFC88E6A-34D4-4629-BF27-14E635DA64C9}" srcId="{48231ADF-C746-499F-898D-30AD21B09FDB}" destId="{796E7D22-0321-4170-BDB7-6E6B038F278E}" srcOrd="2" destOrd="0" parTransId="{84A41B30-57A5-466A-AED1-6D703C78C4F5}" sibTransId="{DF401079-645A-44F6-80D0-946F142F6FCA}"/>
    <dgm:cxn modelId="{4E4E1E4B-18E9-4CAE-94BC-2DDC6E643CB0}" type="presOf" srcId="{672C71D6-4DE9-4698-A1ED-4607A802E6C7}" destId="{950F5691-02BA-40A2-81D3-F2513B04A7BF}" srcOrd="1" destOrd="1" presId="urn:microsoft.com/office/officeart/2005/8/layout/hProcess4"/>
    <dgm:cxn modelId="{CEE8F84B-3A7A-4A32-8E52-EF6A79869ADB}" type="presOf" srcId="{7E203587-7786-4168-87B2-0AB6A199D71D}" destId="{1D5B295D-B7E3-4852-AC7A-10CEEEDFFCF0}" srcOrd="0" destOrd="0" presId="urn:microsoft.com/office/officeart/2005/8/layout/hProcess4"/>
    <dgm:cxn modelId="{C78CF04C-86C3-4E3E-9107-91CD6B0D4238}" type="presOf" srcId="{796E7D22-0321-4170-BDB7-6E6B038F278E}" destId="{553B9EF0-D5AA-4540-A6B4-00A077676503}" srcOrd="0" destOrd="0" presId="urn:microsoft.com/office/officeart/2005/8/layout/hProcess4"/>
    <dgm:cxn modelId="{BBE3BA55-C4C1-40F5-A6C9-B65A4A3AF6DE}" type="presOf" srcId="{4C24A110-E1CB-4738-AD3A-D70FEC2122F8}" destId="{89AB1558-E5F4-4DAE-A399-0E1CB8BFEB97}" srcOrd="0" destOrd="2" presId="urn:microsoft.com/office/officeart/2005/8/layout/hProcess4"/>
    <dgm:cxn modelId="{5D64917A-884F-48AE-BC98-5B9835AA9C83}" type="presOf" srcId="{C8B85417-1B38-4CD5-9019-BA354F728337}" destId="{5DCDFB31-A5E2-46B3-BCBA-449105C4A867}" srcOrd="1" destOrd="2" presId="urn:microsoft.com/office/officeart/2005/8/layout/hProcess4"/>
    <dgm:cxn modelId="{4149937A-0D7E-4EFA-8B8C-914EC8DE2607}" type="presOf" srcId="{4A72E566-10CF-46A0-9B0B-1AD2279101BB}" destId="{950F5691-02BA-40A2-81D3-F2513B04A7BF}" srcOrd="1" destOrd="3" presId="urn:microsoft.com/office/officeart/2005/8/layout/hProcess4"/>
    <dgm:cxn modelId="{BF262D81-69D3-414E-AFA2-7036AA565CCA}" type="presOf" srcId="{DC9948DB-1893-4FE0-A497-36AAF3829993}" destId="{2D3C1E2B-03F5-4186-8C79-216A3CC9F758}" srcOrd="1" destOrd="1" presId="urn:microsoft.com/office/officeart/2005/8/layout/hProcess4"/>
    <dgm:cxn modelId="{D683EF83-2108-4FB8-9BE4-66A14EBF21B5}" type="presOf" srcId="{421A85B0-63D2-446E-9193-E422A8FB0C4F}" destId="{5DCDFB31-A5E2-46B3-BCBA-449105C4A867}" srcOrd="1" destOrd="0" presId="urn:microsoft.com/office/officeart/2005/8/layout/hProcess4"/>
    <dgm:cxn modelId="{25619B97-5C1C-4189-A7FF-6B932932959E}" srcId="{DED5C851-598A-4A07-8D2E-F8EC34D68B0E}" destId="{DC9948DB-1893-4FE0-A497-36AAF3829993}" srcOrd="1" destOrd="0" parTransId="{8ECAA65E-149D-499C-A7A7-1D53AA0AA4D3}" sibTransId="{18D155B8-884C-4F86-8AAB-09596A80B28D}"/>
    <dgm:cxn modelId="{EB1D079D-A303-446A-A7A8-9E493CD2838E}" srcId="{48231ADF-C746-499F-898D-30AD21B09FDB}" destId="{DED5C851-598A-4A07-8D2E-F8EC34D68B0E}" srcOrd="1" destOrd="0" parTransId="{1B41E156-66AB-4279-83F6-F428C3888FA0}" sibTransId="{BE267B8E-BC97-4B4C-A9F1-E260DFBEE023}"/>
    <dgm:cxn modelId="{238105B9-9C80-4C58-A98B-8D7C9AD28F44}" type="presOf" srcId="{374ECF15-F348-4514-8FB6-46D5E006806C}" destId="{60623C22-8C54-440D-AF5A-4F7E4313BE74}" srcOrd="0" destOrd="1" presId="urn:microsoft.com/office/officeart/2005/8/layout/hProcess4"/>
    <dgm:cxn modelId="{9E46A7BA-CBC7-4EB6-B521-8B6A459F1FC4}" type="presOf" srcId="{48231ADF-C746-499F-898D-30AD21B09FDB}" destId="{2C1CD5E5-BDD5-4043-9957-BC8E861093AC}" srcOrd="0" destOrd="0" presId="urn:microsoft.com/office/officeart/2005/8/layout/hProcess4"/>
    <dgm:cxn modelId="{A13FC7C0-E3EE-4A09-ABE6-04ED00537A06}" type="presOf" srcId="{1F4F3C94-BA0F-46A0-808C-603F4030852C}" destId="{7511FD1A-1308-465C-9A6A-A7D597345492}" srcOrd="0" destOrd="2" presId="urn:microsoft.com/office/officeart/2005/8/layout/hProcess4"/>
    <dgm:cxn modelId="{67D7BCC2-7683-44FB-AFC1-6A97FBB5680C}" type="presOf" srcId="{DC9948DB-1893-4FE0-A497-36AAF3829993}" destId="{89AB1558-E5F4-4DAE-A399-0E1CB8BFEB97}" srcOrd="0" destOrd="1" presId="urn:microsoft.com/office/officeart/2005/8/layout/hProcess4"/>
    <dgm:cxn modelId="{29C755C8-84E8-4E6A-A503-E4DF6F515D65}" type="presOf" srcId="{CA6D34E3-59C9-48BD-8305-31CAB14352EF}" destId="{2D3C1E2B-03F5-4186-8C79-216A3CC9F758}" srcOrd="1" destOrd="0" presId="urn:microsoft.com/office/officeart/2005/8/layout/hProcess4"/>
    <dgm:cxn modelId="{B36C8BC8-D46F-4229-9BB9-1BF3696B76AA}" type="presOf" srcId="{374ECF15-F348-4514-8FB6-46D5E006806C}" destId="{5DCDFB31-A5E2-46B3-BCBA-449105C4A867}" srcOrd="1" destOrd="1" presId="urn:microsoft.com/office/officeart/2005/8/layout/hProcess4"/>
    <dgm:cxn modelId="{26F369D9-2EA6-4C59-93FF-B52E2FD0E5B2}" type="presOf" srcId="{1F4F3C94-BA0F-46A0-808C-603F4030852C}" destId="{950F5691-02BA-40A2-81D3-F2513B04A7BF}" srcOrd="1" destOrd="2" presId="urn:microsoft.com/office/officeart/2005/8/layout/hProcess4"/>
    <dgm:cxn modelId="{CF5D0BDA-ADC0-4DCE-B34A-BAFBCD54374C}" type="presOf" srcId="{ABAB1123-3931-46C0-B3EF-C34AECBA249B}" destId="{7511FD1A-1308-465C-9A6A-A7D597345492}" srcOrd="0" destOrd="0" presId="urn:microsoft.com/office/officeart/2005/8/layout/hProcess4"/>
    <dgm:cxn modelId="{DA64A0DB-1C26-453F-8A8D-501733802657}" type="presOf" srcId="{5F1B09BB-C977-4B6D-B20D-559EB8FF9FFD}" destId="{B7E63FB7-C05D-46A0-9416-4016011CDA27}" srcOrd="0" destOrd="0" presId="urn:microsoft.com/office/officeart/2005/8/layout/hProcess4"/>
    <dgm:cxn modelId="{4F2C20DC-CE1E-4E8C-936B-99179239FA27}" type="presOf" srcId="{ABAB1123-3931-46C0-B3EF-C34AECBA249B}" destId="{950F5691-02BA-40A2-81D3-F2513B04A7BF}" srcOrd="1" destOrd="0" presId="urn:microsoft.com/office/officeart/2005/8/layout/hProcess4"/>
    <dgm:cxn modelId="{C38C00EB-B17A-43D8-AE2F-10D7929A50BA}" srcId="{796E7D22-0321-4170-BDB7-6E6B038F278E}" destId="{1F4F3C94-BA0F-46A0-808C-603F4030852C}" srcOrd="2" destOrd="0" parTransId="{BB1A4433-BF6F-4CF5-BA45-31AE8DE6BFBC}" sibTransId="{7D587950-A7B3-4859-8C53-62500BD5A06E}"/>
    <dgm:cxn modelId="{19599CEC-E66E-40DE-8EC6-993B9901E520}" srcId="{48231ADF-C746-499F-898D-30AD21B09FDB}" destId="{5F1B09BB-C977-4B6D-B20D-559EB8FF9FFD}" srcOrd="0" destOrd="0" parTransId="{82A0A876-D75E-469C-BB4D-B84DCCCAF2AE}" sibTransId="{7E203587-7786-4168-87B2-0AB6A199D71D}"/>
    <dgm:cxn modelId="{9599D3F3-8284-4503-9D66-71446B29FAAA}" srcId="{796E7D22-0321-4170-BDB7-6E6B038F278E}" destId="{ABAB1123-3931-46C0-B3EF-C34AECBA249B}" srcOrd="0" destOrd="0" parTransId="{80DA45B4-5DB9-4537-854F-AFCE421440BE}" sibTransId="{FF0EAFE1-EE10-4027-B0E1-436116E83C3C}"/>
    <dgm:cxn modelId="{CA5147FB-55DE-409B-8351-61EA8FE0C950}" srcId="{796E7D22-0321-4170-BDB7-6E6B038F278E}" destId="{672C71D6-4DE9-4698-A1ED-4607A802E6C7}" srcOrd="1" destOrd="0" parTransId="{1F723020-99C4-4443-BBBD-5BBB18E99716}" sibTransId="{D2681CEE-AC74-45E8-B4FA-D459524AFBC8}"/>
    <dgm:cxn modelId="{60A92A86-2B24-47C8-BB1E-5EACDB9C9494}" type="presParOf" srcId="{2C1CD5E5-BDD5-4043-9957-BC8E861093AC}" destId="{FC457A6A-3BE2-4B67-9C89-9CFE69FF11AE}" srcOrd="0" destOrd="0" presId="urn:microsoft.com/office/officeart/2005/8/layout/hProcess4"/>
    <dgm:cxn modelId="{F3936C1D-5B32-43BF-9F94-7BA8F37747D9}" type="presParOf" srcId="{2C1CD5E5-BDD5-4043-9957-BC8E861093AC}" destId="{DC1B0D72-64B1-4CD3-942E-1BB85B378AF6}" srcOrd="1" destOrd="0" presId="urn:microsoft.com/office/officeart/2005/8/layout/hProcess4"/>
    <dgm:cxn modelId="{034AECF6-0D15-4C7B-8C3E-9F7157504950}" type="presParOf" srcId="{2C1CD5E5-BDD5-4043-9957-BC8E861093AC}" destId="{4E3DBEB1-BD10-4B9E-9EEC-44314454ECB7}" srcOrd="2" destOrd="0" presId="urn:microsoft.com/office/officeart/2005/8/layout/hProcess4"/>
    <dgm:cxn modelId="{D92C1FC0-9951-4BA9-8C36-DEEB0B038771}" type="presParOf" srcId="{4E3DBEB1-BD10-4B9E-9EEC-44314454ECB7}" destId="{861774D3-8391-45CE-8180-90253345B3AB}" srcOrd="0" destOrd="0" presId="urn:microsoft.com/office/officeart/2005/8/layout/hProcess4"/>
    <dgm:cxn modelId="{ABE59821-BC7A-41A9-924B-0DA62AEE2FEB}" type="presParOf" srcId="{861774D3-8391-45CE-8180-90253345B3AB}" destId="{B18BA2B5-8E25-4F5E-8025-3E858F45A2FF}" srcOrd="0" destOrd="0" presId="urn:microsoft.com/office/officeart/2005/8/layout/hProcess4"/>
    <dgm:cxn modelId="{F4EC6634-718E-4550-800A-CFD10FEABAEF}" type="presParOf" srcId="{861774D3-8391-45CE-8180-90253345B3AB}" destId="{60623C22-8C54-440D-AF5A-4F7E4313BE74}" srcOrd="1" destOrd="0" presId="urn:microsoft.com/office/officeart/2005/8/layout/hProcess4"/>
    <dgm:cxn modelId="{8C953698-7567-499F-A3AA-B3DF2DF83B1F}" type="presParOf" srcId="{861774D3-8391-45CE-8180-90253345B3AB}" destId="{5DCDFB31-A5E2-46B3-BCBA-449105C4A867}" srcOrd="2" destOrd="0" presId="urn:microsoft.com/office/officeart/2005/8/layout/hProcess4"/>
    <dgm:cxn modelId="{642241CB-95DF-433D-B408-F162F69C1F62}" type="presParOf" srcId="{861774D3-8391-45CE-8180-90253345B3AB}" destId="{B7E63FB7-C05D-46A0-9416-4016011CDA27}" srcOrd="3" destOrd="0" presId="urn:microsoft.com/office/officeart/2005/8/layout/hProcess4"/>
    <dgm:cxn modelId="{D2970AB6-B95D-4B2B-BBA7-EF279DD60791}" type="presParOf" srcId="{861774D3-8391-45CE-8180-90253345B3AB}" destId="{59887E16-CA14-4215-A9EE-52D1A5EE3C36}" srcOrd="4" destOrd="0" presId="urn:microsoft.com/office/officeart/2005/8/layout/hProcess4"/>
    <dgm:cxn modelId="{72BBBDDF-924B-498D-86D1-797224EEEB3E}" type="presParOf" srcId="{4E3DBEB1-BD10-4B9E-9EEC-44314454ECB7}" destId="{1D5B295D-B7E3-4852-AC7A-10CEEEDFFCF0}" srcOrd="1" destOrd="0" presId="urn:microsoft.com/office/officeart/2005/8/layout/hProcess4"/>
    <dgm:cxn modelId="{0593A2FC-375F-428B-A2BC-87225AF21A5B}" type="presParOf" srcId="{4E3DBEB1-BD10-4B9E-9EEC-44314454ECB7}" destId="{A6482C20-9444-4332-85DD-6E7124873E3D}" srcOrd="2" destOrd="0" presId="urn:microsoft.com/office/officeart/2005/8/layout/hProcess4"/>
    <dgm:cxn modelId="{01D625FB-2694-44E9-9849-FEA4D8A0986A}" type="presParOf" srcId="{A6482C20-9444-4332-85DD-6E7124873E3D}" destId="{144C31D4-340E-4B85-B768-443826DB2FF0}" srcOrd="0" destOrd="0" presId="urn:microsoft.com/office/officeart/2005/8/layout/hProcess4"/>
    <dgm:cxn modelId="{7EBA6E8C-FA33-4DF8-9D7D-33CAACC41C03}" type="presParOf" srcId="{A6482C20-9444-4332-85DD-6E7124873E3D}" destId="{89AB1558-E5F4-4DAE-A399-0E1CB8BFEB97}" srcOrd="1" destOrd="0" presId="urn:microsoft.com/office/officeart/2005/8/layout/hProcess4"/>
    <dgm:cxn modelId="{4079CC6E-69B8-48C6-90E6-914BC22FE2B5}" type="presParOf" srcId="{A6482C20-9444-4332-85DD-6E7124873E3D}" destId="{2D3C1E2B-03F5-4186-8C79-216A3CC9F758}" srcOrd="2" destOrd="0" presId="urn:microsoft.com/office/officeart/2005/8/layout/hProcess4"/>
    <dgm:cxn modelId="{DAD09588-D997-4367-BBBD-2A7AA18F11DC}" type="presParOf" srcId="{A6482C20-9444-4332-85DD-6E7124873E3D}" destId="{10FEC877-D2FD-4011-8D1E-E46DF12380F0}" srcOrd="3" destOrd="0" presId="urn:microsoft.com/office/officeart/2005/8/layout/hProcess4"/>
    <dgm:cxn modelId="{2449BF34-2E38-493F-93EB-1D9243E24766}" type="presParOf" srcId="{A6482C20-9444-4332-85DD-6E7124873E3D}" destId="{B5521C85-FF19-4320-AFCF-42DB788512AA}" srcOrd="4" destOrd="0" presId="urn:microsoft.com/office/officeart/2005/8/layout/hProcess4"/>
    <dgm:cxn modelId="{07496263-CF78-4169-8EF6-BD11AB1E6D6E}" type="presParOf" srcId="{4E3DBEB1-BD10-4B9E-9EEC-44314454ECB7}" destId="{9210A925-2135-4DDA-9AFF-29613512447A}" srcOrd="3" destOrd="0" presId="urn:microsoft.com/office/officeart/2005/8/layout/hProcess4"/>
    <dgm:cxn modelId="{AED80BDF-FA50-4094-9390-78857CF017D0}" type="presParOf" srcId="{4E3DBEB1-BD10-4B9E-9EEC-44314454ECB7}" destId="{3BC6C15C-3304-497F-8C4D-C87DA0A192DD}" srcOrd="4" destOrd="0" presId="urn:microsoft.com/office/officeart/2005/8/layout/hProcess4"/>
    <dgm:cxn modelId="{18834C5A-5458-440F-8E11-CC41C6A1C258}" type="presParOf" srcId="{3BC6C15C-3304-497F-8C4D-C87DA0A192DD}" destId="{D6D4E22C-3AA3-407D-9C46-69DACF8946C6}" srcOrd="0" destOrd="0" presId="urn:microsoft.com/office/officeart/2005/8/layout/hProcess4"/>
    <dgm:cxn modelId="{372A34AD-1815-4F0D-9A9C-887C582A90A9}" type="presParOf" srcId="{3BC6C15C-3304-497F-8C4D-C87DA0A192DD}" destId="{7511FD1A-1308-465C-9A6A-A7D597345492}" srcOrd="1" destOrd="0" presId="urn:microsoft.com/office/officeart/2005/8/layout/hProcess4"/>
    <dgm:cxn modelId="{EAA85CBE-097E-41C5-A270-87372255F44C}" type="presParOf" srcId="{3BC6C15C-3304-497F-8C4D-C87DA0A192DD}" destId="{950F5691-02BA-40A2-81D3-F2513B04A7BF}" srcOrd="2" destOrd="0" presId="urn:microsoft.com/office/officeart/2005/8/layout/hProcess4"/>
    <dgm:cxn modelId="{C7DDE93A-FB5F-40FE-9A89-A75E6AE4333D}" type="presParOf" srcId="{3BC6C15C-3304-497F-8C4D-C87DA0A192DD}" destId="{553B9EF0-D5AA-4540-A6B4-00A077676503}" srcOrd="3" destOrd="0" presId="urn:microsoft.com/office/officeart/2005/8/layout/hProcess4"/>
    <dgm:cxn modelId="{D13D4EB6-004B-4CB0-89D9-E76C6F8EB65E}" type="presParOf" srcId="{3BC6C15C-3304-497F-8C4D-C87DA0A192DD}" destId="{A2A61634-C1F0-446A-918C-1AA6ADD09BC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31ADF-C746-499F-898D-30AD21B09FD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i-FI"/>
        </a:p>
      </dgm:t>
    </dgm:pt>
    <dgm:pt modelId="{5F1B09BB-C977-4B6D-B20D-559EB8FF9FFD}">
      <dgm:prSet phldrT="[Teksti]"/>
      <dgm:spPr>
        <a:solidFill>
          <a:srgbClr val="FFC000"/>
        </a:solidFill>
      </dgm:spPr>
      <dgm:t>
        <a:bodyPr/>
        <a:lstStyle/>
        <a:p>
          <a:r>
            <a:rPr lang="fi-FI" b="1">
              <a:solidFill>
                <a:schemeClr val="tx1"/>
              </a:solidFill>
              <a:latin typeface="Georgia" panose="02040502050405020303" pitchFamily="18" charset="0"/>
            </a:rPr>
            <a:t>Fiiliskierros</a:t>
          </a:r>
        </a:p>
      </dgm:t>
    </dgm:pt>
    <dgm:pt modelId="{82A0A876-D75E-469C-BB4D-B84DCCCAF2AE}" type="parTrans" cxnId="{19599CEC-E66E-40DE-8EC6-993B9901E520}">
      <dgm:prSet/>
      <dgm:spPr/>
      <dgm:t>
        <a:bodyPr/>
        <a:lstStyle/>
        <a:p>
          <a:endParaRPr lang="fi-FI"/>
        </a:p>
      </dgm:t>
    </dgm:pt>
    <dgm:pt modelId="{7E203587-7786-4168-87B2-0AB6A199D71D}" type="sibTrans" cxnId="{19599CEC-E66E-40DE-8EC6-993B9901E520}">
      <dgm:prSet/>
      <dgm:spPr>
        <a:solidFill>
          <a:srgbClr val="FFC000"/>
        </a:solidFill>
      </dgm:spPr>
      <dgm:t>
        <a:bodyPr/>
        <a:lstStyle/>
        <a:p>
          <a:endParaRPr lang="fi-FI"/>
        </a:p>
      </dgm:t>
    </dgm:pt>
    <dgm:pt modelId="{C8B85417-1B38-4CD5-9019-BA354F728337}">
      <dgm:prSet phldrT="[Teksti]" custT="1"/>
      <dgm:spPr>
        <a:ln w="76200">
          <a:solidFill>
            <a:srgbClr val="FFC000"/>
          </a:solidFill>
        </a:ln>
      </dgm:spPr>
      <dgm:t>
        <a:bodyPr anchor="ctr"/>
        <a:lstStyle/>
        <a:p>
          <a:pPr algn="ctr">
            <a:buClrTx/>
            <a:buSzTx/>
            <a:buFontTx/>
            <a:buNone/>
          </a:pPr>
          <a:r>
            <a:rPr kumimoji="0" lang="fi-FI" sz="1700" b="1" i="0" u="none" strike="noStrike" cap="none" spc="0" normalizeH="0" baseline="0" noProof="0">
              <a:ln>
                <a:noFill/>
              </a:ln>
              <a:solidFill>
                <a:srgbClr val="000000"/>
              </a:solidFill>
              <a:effectLst/>
              <a:uLnTx/>
              <a:uFillTx/>
              <a:latin typeface="Georgia" panose="02040502050405020303" pitchFamily="18" charset="0"/>
              <a:ea typeface="+mn-ea"/>
              <a:cs typeface="+mn-cs"/>
            </a:rPr>
            <a:t>jokaisen kokoontumisen, ryhmäillan, auttamistehtävän päätteeksi</a:t>
          </a:r>
          <a:endParaRPr lang="fi-FI" sz="1700" b="1"/>
        </a:p>
      </dgm:t>
    </dgm:pt>
    <dgm:pt modelId="{DA0409FD-C210-41CA-86DC-234236A88666}" type="parTrans" cxnId="{3646623B-00D7-4B97-BC6A-123F6551CA67}">
      <dgm:prSet/>
      <dgm:spPr/>
      <dgm:t>
        <a:bodyPr/>
        <a:lstStyle/>
        <a:p>
          <a:endParaRPr lang="fi-FI"/>
        </a:p>
      </dgm:t>
    </dgm:pt>
    <dgm:pt modelId="{A3F0F2DC-A058-4801-9753-7788D55CDCE9}" type="sibTrans" cxnId="{3646623B-00D7-4B97-BC6A-123F6551CA67}">
      <dgm:prSet/>
      <dgm:spPr/>
      <dgm:t>
        <a:bodyPr/>
        <a:lstStyle/>
        <a:p>
          <a:endParaRPr lang="fi-FI"/>
        </a:p>
      </dgm:t>
    </dgm:pt>
    <dgm:pt modelId="{DED5C851-598A-4A07-8D2E-F8EC34D68B0E}">
      <dgm:prSet phldrT="[Teksti]"/>
      <dgm:spPr/>
      <dgm:t>
        <a:bodyPr/>
        <a:lstStyle/>
        <a:p>
          <a:r>
            <a:rPr lang="fi-FI" b="1">
              <a:latin typeface="Georgia" panose="02040502050405020303" pitchFamily="18" charset="0"/>
            </a:rPr>
            <a:t>Purkukeskustelu</a:t>
          </a:r>
        </a:p>
      </dgm:t>
    </dgm:pt>
    <dgm:pt modelId="{1B41E156-66AB-4279-83F6-F428C3888FA0}" type="parTrans" cxnId="{EB1D079D-A303-446A-A7A8-9E493CD2838E}">
      <dgm:prSet/>
      <dgm:spPr/>
      <dgm:t>
        <a:bodyPr/>
        <a:lstStyle/>
        <a:p>
          <a:endParaRPr lang="fi-FI"/>
        </a:p>
      </dgm:t>
    </dgm:pt>
    <dgm:pt modelId="{BE267B8E-BC97-4B4C-A9F1-E260DFBEE023}" type="sibTrans" cxnId="{EB1D079D-A303-446A-A7A8-9E493CD2838E}">
      <dgm:prSet/>
      <dgm:spPr>
        <a:solidFill>
          <a:schemeClr val="accent1"/>
        </a:solidFill>
      </dgm:spPr>
      <dgm:t>
        <a:bodyPr/>
        <a:lstStyle/>
        <a:p>
          <a:endParaRPr lang="fi-FI"/>
        </a:p>
      </dgm:t>
    </dgm:pt>
    <dgm:pt modelId="{796E7D22-0321-4170-BDB7-6E6B038F278E}">
      <dgm:prSet phldrT="[Teksti]"/>
      <dgm:spPr>
        <a:solidFill>
          <a:srgbClr val="7030A0"/>
        </a:solidFill>
      </dgm:spPr>
      <dgm:t>
        <a:bodyPr/>
        <a:lstStyle/>
        <a:p>
          <a:r>
            <a:rPr lang="fi-FI" b="1">
              <a:latin typeface="Georgia" panose="02040502050405020303" pitchFamily="18" charset="0"/>
            </a:rPr>
            <a:t>Lisätuki</a:t>
          </a:r>
        </a:p>
      </dgm:t>
    </dgm:pt>
    <dgm:pt modelId="{84A41B30-57A5-466A-AED1-6D703C78C4F5}" type="parTrans" cxnId="{DFC88E6A-34D4-4629-BF27-14E635DA64C9}">
      <dgm:prSet/>
      <dgm:spPr/>
      <dgm:t>
        <a:bodyPr/>
        <a:lstStyle/>
        <a:p>
          <a:endParaRPr lang="fi-FI"/>
        </a:p>
      </dgm:t>
    </dgm:pt>
    <dgm:pt modelId="{DF401079-645A-44F6-80D0-946F142F6FCA}" type="sibTrans" cxnId="{DFC88E6A-34D4-4629-BF27-14E635DA64C9}">
      <dgm:prSet/>
      <dgm:spPr/>
      <dgm:t>
        <a:bodyPr/>
        <a:lstStyle/>
        <a:p>
          <a:endParaRPr lang="fi-FI"/>
        </a:p>
      </dgm:t>
    </dgm:pt>
    <dgm:pt modelId="{DC9948DB-1893-4FE0-A497-36AAF3829993}">
      <dgm:prSet phldrT="[Teksti]" custT="1"/>
      <dgm:spPr>
        <a:ln w="76200">
          <a:solidFill>
            <a:schemeClr val="accent1"/>
          </a:solidFill>
        </a:ln>
      </dgm:spPr>
      <dgm:t>
        <a:bodyPr anchor="t"/>
        <a:lstStyle/>
        <a:p>
          <a:pPr algn="ctr">
            <a:buNone/>
          </a:pPr>
          <a:r>
            <a:rPr lang="fi-FI" sz="1700" b="1">
              <a:latin typeface="Georgia" panose="02040502050405020303" pitchFamily="18" charset="0"/>
            </a:rPr>
            <a:t>Mikäli tehtävä, </a:t>
          </a:r>
          <a:endParaRPr lang="fi-FI" sz="1700">
            <a:latin typeface="Georgia" panose="02040502050405020303" pitchFamily="18" charset="0"/>
          </a:endParaRPr>
        </a:p>
      </dgm:t>
    </dgm:pt>
    <dgm:pt modelId="{8ECAA65E-149D-499C-A7A7-1D53AA0AA4D3}" type="parTrans" cxnId="{25619B97-5C1C-4189-A7FF-6B932932959E}">
      <dgm:prSet/>
      <dgm:spPr/>
      <dgm:t>
        <a:bodyPr/>
        <a:lstStyle/>
        <a:p>
          <a:endParaRPr lang="fi-FI"/>
        </a:p>
      </dgm:t>
    </dgm:pt>
    <dgm:pt modelId="{18D155B8-884C-4F86-8AAB-09596A80B28D}" type="sibTrans" cxnId="{25619B97-5C1C-4189-A7FF-6B932932959E}">
      <dgm:prSet/>
      <dgm:spPr/>
      <dgm:t>
        <a:bodyPr/>
        <a:lstStyle/>
        <a:p>
          <a:endParaRPr lang="fi-FI"/>
        </a:p>
      </dgm:t>
    </dgm:pt>
    <dgm:pt modelId="{374ECF15-F348-4514-8FB6-46D5E006806C}">
      <dgm:prSet phldrT="[Teksti]" custT="1"/>
      <dgm:spPr>
        <a:ln w="76200">
          <a:solidFill>
            <a:srgbClr val="FFC000"/>
          </a:solidFill>
        </a:ln>
      </dgm:spPr>
      <dgm:t>
        <a:bodyPr anchor="ctr"/>
        <a:lstStyle/>
        <a:p>
          <a:pPr algn="ctr">
            <a:buClrTx/>
            <a:buSzTx/>
            <a:buFontTx/>
            <a:buNone/>
          </a:pPr>
          <a:r>
            <a:rPr kumimoji="0" lang="fi-FI" sz="1700" b="1" i="0" u="none" strike="noStrike" cap="none" spc="0" normalizeH="0" baseline="0" noProof="0">
              <a:ln>
                <a:noFill/>
              </a:ln>
              <a:solidFill>
                <a:srgbClr val="000000"/>
              </a:solidFill>
              <a:effectLst/>
              <a:uLnTx/>
              <a:uFillTx/>
              <a:latin typeface="Georgia" panose="02040502050405020303" pitchFamily="18" charset="0"/>
              <a:ea typeface="+mn-ea"/>
              <a:cs typeface="+mn-cs"/>
            </a:rPr>
            <a:t>Arjen toiminnassa</a:t>
          </a:r>
          <a:endParaRPr lang="fi-FI" sz="1600"/>
        </a:p>
      </dgm:t>
    </dgm:pt>
    <dgm:pt modelId="{41CEE194-1D38-43C5-8A0A-190AD7A814A6}" type="parTrans" cxnId="{37CEEE3C-C630-4266-B20E-04FC6C4C903A}">
      <dgm:prSet/>
      <dgm:spPr/>
      <dgm:t>
        <a:bodyPr/>
        <a:lstStyle/>
        <a:p>
          <a:endParaRPr lang="fi-FI"/>
        </a:p>
      </dgm:t>
    </dgm:pt>
    <dgm:pt modelId="{B0A7C4FC-0C6D-4729-9155-E17DCDBF8129}" type="sibTrans" cxnId="{37CEEE3C-C630-4266-B20E-04FC6C4C903A}">
      <dgm:prSet/>
      <dgm:spPr/>
      <dgm:t>
        <a:bodyPr/>
        <a:lstStyle/>
        <a:p>
          <a:endParaRPr lang="fi-FI"/>
        </a:p>
      </dgm:t>
    </dgm:pt>
    <dgm:pt modelId="{672C71D6-4DE9-4698-A1ED-4607A802E6C7}">
      <dgm:prSet phldrT="[Teksti]"/>
      <dgm:spPr>
        <a:ln w="76200">
          <a:solidFill>
            <a:srgbClr val="7030A0"/>
          </a:solidFill>
        </a:ln>
      </dgm:spPr>
      <dgm:t>
        <a:bodyPr anchor="ctr"/>
        <a:lstStyle/>
        <a:p>
          <a:pPr algn="ctr">
            <a:buClrTx/>
            <a:buSzTx/>
            <a:buFontTx/>
            <a:buNone/>
          </a:pPr>
          <a:r>
            <a:rPr kumimoji="0" lang="fi-FI" sz="1700" b="1" i="0" u="none" strike="noStrike" cap="none" spc="0" normalizeH="0" baseline="0" noProof="0">
              <a:ln>
                <a:noFill/>
              </a:ln>
              <a:solidFill>
                <a:schemeClr val="tx1"/>
              </a:solidFill>
              <a:effectLst/>
              <a:uLnTx/>
              <a:uFillTx/>
              <a:latin typeface="Georgia" panose="02040502050405020303" pitchFamily="18" charset="0"/>
              <a:ea typeface="+mn-ea"/>
              <a:cs typeface="+mn-cs"/>
            </a:rPr>
            <a:t>työntekijältä,</a:t>
          </a:r>
          <a:endParaRPr lang="fi-FI" sz="1700" b="1">
            <a:solidFill>
              <a:schemeClr val="tx1"/>
            </a:solidFill>
          </a:endParaRPr>
        </a:p>
      </dgm:t>
    </dgm:pt>
    <dgm:pt modelId="{1F723020-99C4-4443-BBBD-5BBB18E99716}" type="parTrans" cxnId="{CA5147FB-55DE-409B-8351-61EA8FE0C950}">
      <dgm:prSet/>
      <dgm:spPr/>
      <dgm:t>
        <a:bodyPr/>
        <a:lstStyle/>
        <a:p>
          <a:endParaRPr lang="fi-FI"/>
        </a:p>
      </dgm:t>
    </dgm:pt>
    <dgm:pt modelId="{D2681CEE-AC74-45E8-B4FA-D459524AFBC8}" type="sibTrans" cxnId="{CA5147FB-55DE-409B-8351-61EA8FE0C950}">
      <dgm:prSet/>
      <dgm:spPr/>
      <dgm:t>
        <a:bodyPr/>
        <a:lstStyle/>
        <a:p>
          <a:endParaRPr lang="fi-FI"/>
        </a:p>
      </dgm:t>
    </dgm:pt>
    <dgm:pt modelId="{1F4F3C94-BA0F-46A0-808C-603F4030852C}">
      <dgm:prSet/>
      <dgm:spPr>
        <a:ln w="76200">
          <a:solidFill>
            <a:srgbClr val="7030A0"/>
          </a:solidFill>
        </a:ln>
      </dgm:spPr>
      <dgm:t>
        <a:bodyPr anchor="ctr"/>
        <a:lstStyle/>
        <a:p>
          <a:pPr algn="ctr">
            <a:buNone/>
          </a:pPr>
          <a:r>
            <a:rPr kumimoji="0" lang="fi-FI" sz="1700" b="1" i="0" u="none" strike="noStrike" cap="none" spc="0" normalizeH="0" baseline="0" noProof="0">
              <a:ln>
                <a:noFill/>
              </a:ln>
              <a:solidFill>
                <a:schemeClr val="tx1"/>
              </a:solidFill>
              <a:effectLst/>
              <a:uLnTx/>
              <a:uFillTx/>
              <a:latin typeface="Georgia" panose="02040502050405020303" pitchFamily="18" charset="0"/>
              <a:ea typeface="+mn-ea"/>
              <a:cs typeface="+mn-cs"/>
            </a:rPr>
            <a:t>julkinen terveydenhuolto,</a:t>
          </a:r>
        </a:p>
      </dgm:t>
    </dgm:pt>
    <dgm:pt modelId="{BB1A4433-BF6F-4CF5-BA45-31AE8DE6BFBC}" type="parTrans" cxnId="{C38C00EB-B17A-43D8-AE2F-10D7929A50BA}">
      <dgm:prSet/>
      <dgm:spPr/>
      <dgm:t>
        <a:bodyPr/>
        <a:lstStyle/>
        <a:p>
          <a:endParaRPr lang="fi-FI"/>
        </a:p>
      </dgm:t>
    </dgm:pt>
    <dgm:pt modelId="{7D587950-A7B3-4859-8C53-62500BD5A06E}" type="sibTrans" cxnId="{C38C00EB-B17A-43D8-AE2F-10D7929A50BA}">
      <dgm:prSet/>
      <dgm:spPr/>
      <dgm:t>
        <a:bodyPr/>
        <a:lstStyle/>
        <a:p>
          <a:endParaRPr lang="fi-FI"/>
        </a:p>
      </dgm:t>
    </dgm:pt>
    <dgm:pt modelId="{ABAB1123-3931-46C0-B3EF-C34AECBA249B}">
      <dgm:prSet phldrT="[Teksti]"/>
      <dgm:spPr>
        <a:ln w="76200">
          <a:solidFill>
            <a:srgbClr val="7030A0"/>
          </a:solidFill>
        </a:ln>
      </dgm:spPr>
      <dgm:t>
        <a:bodyPr anchor="ctr"/>
        <a:lstStyle/>
        <a:p>
          <a:pPr algn="ctr">
            <a:buClrTx/>
            <a:buSzTx/>
            <a:buFontTx/>
            <a:buNone/>
          </a:pPr>
          <a:r>
            <a:rPr kumimoji="0" lang="fi-FI" sz="1700" b="1" i="0" u="none" strike="noStrike" cap="none" spc="0" normalizeH="0" baseline="0" noProof="0">
              <a:ln>
                <a:noFill/>
              </a:ln>
              <a:solidFill>
                <a:schemeClr val="tx1"/>
              </a:solidFill>
              <a:effectLst/>
              <a:uLnTx/>
              <a:uFillTx/>
              <a:latin typeface="Georgia" panose="02040502050405020303" pitchFamily="18" charset="0"/>
              <a:ea typeface="+mn-ea"/>
              <a:cs typeface="+mn-cs"/>
            </a:rPr>
            <a:t>Lisätuki</a:t>
          </a:r>
          <a:endParaRPr lang="fi-FI" sz="1700" b="1">
            <a:solidFill>
              <a:schemeClr val="tx1"/>
            </a:solidFill>
          </a:endParaRPr>
        </a:p>
      </dgm:t>
    </dgm:pt>
    <dgm:pt modelId="{80DA45B4-5DB9-4537-854F-AFCE421440BE}" type="parTrans" cxnId="{9599D3F3-8284-4503-9D66-71446B29FAAA}">
      <dgm:prSet/>
      <dgm:spPr/>
      <dgm:t>
        <a:bodyPr/>
        <a:lstStyle/>
        <a:p>
          <a:endParaRPr lang="fi-FI"/>
        </a:p>
      </dgm:t>
    </dgm:pt>
    <dgm:pt modelId="{FF0EAFE1-EE10-4027-B0E1-436116E83C3C}" type="sibTrans" cxnId="{9599D3F3-8284-4503-9D66-71446B29FAAA}">
      <dgm:prSet/>
      <dgm:spPr/>
      <dgm:t>
        <a:bodyPr/>
        <a:lstStyle/>
        <a:p>
          <a:endParaRPr lang="fi-FI"/>
        </a:p>
      </dgm:t>
    </dgm:pt>
    <dgm:pt modelId="{4A72E566-10CF-46A0-9B0B-1AD2279101BB}">
      <dgm:prSet/>
      <dgm:spPr>
        <a:ln w="76200">
          <a:solidFill>
            <a:srgbClr val="7030A0"/>
          </a:solidFill>
        </a:ln>
      </dgm:spPr>
      <dgm:t>
        <a:bodyPr anchor="ctr"/>
        <a:lstStyle/>
        <a:p>
          <a:pPr algn="ctr">
            <a:buNone/>
          </a:pPr>
          <a:r>
            <a:rPr kumimoji="0" lang="fi-FI" sz="1700" b="1" i="0" u="none" strike="noStrike" cap="none" spc="0" normalizeH="0" baseline="0" noProof="0">
              <a:ln>
                <a:noFill/>
              </a:ln>
              <a:solidFill>
                <a:schemeClr val="tx1"/>
              </a:solidFill>
              <a:effectLst/>
              <a:uLnTx/>
              <a:uFillTx/>
              <a:latin typeface="Georgia" panose="02040502050405020303" pitchFamily="18" charset="0"/>
              <a:ea typeface="+mn-ea"/>
              <a:cs typeface="+mn-cs"/>
            </a:rPr>
            <a:t>SPR psykologien valtakunnallinen valmiusryhmä</a:t>
          </a:r>
        </a:p>
      </dgm:t>
    </dgm:pt>
    <dgm:pt modelId="{61E3C4EA-0E2F-47DE-A69F-7FA898C9D77B}" type="parTrans" cxnId="{091CD541-4FAC-4FC3-A928-EDB483E54BD3}">
      <dgm:prSet/>
      <dgm:spPr/>
      <dgm:t>
        <a:bodyPr/>
        <a:lstStyle/>
        <a:p>
          <a:endParaRPr lang="fi-FI"/>
        </a:p>
      </dgm:t>
    </dgm:pt>
    <dgm:pt modelId="{8BF5B5C9-125E-4CA9-8229-A1E02770476C}" type="sibTrans" cxnId="{091CD541-4FAC-4FC3-A928-EDB483E54BD3}">
      <dgm:prSet/>
      <dgm:spPr/>
      <dgm:t>
        <a:bodyPr/>
        <a:lstStyle/>
        <a:p>
          <a:endParaRPr lang="fi-FI"/>
        </a:p>
      </dgm:t>
    </dgm:pt>
    <dgm:pt modelId="{4C24A110-E1CB-4738-AD3A-D70FEC2122F8}">
      <dgm:prSet phldrT="[Teksti]" custT="1"/>
      <dgm:spPr>
        <a:ln w="76200">
          <a:solidFill>
            <a:schemeClr val="accent1"/>
          </a:solidFill>
        </a:ln>
      </dgm:spPr>
      <dgm:t>
        <a:bodyPr anchor="t"/>
        <a:lstStyle/>
        <a:p>
          <a:pPr algn="ctr">
            <a:buNone/>
          </a:pPr>
          <a:r>
            <a:rPr lang="fi-FI" sz="1700" b="1">
              <a:latin typeface="Georgia" panose="02040502050405020303" pitchFamily="18" charset="0"/>
            </a:rPr>
            <a:t>tapahtuma tai tilanne on ollut henkisesti kuormittava, järjestetään purkukeskustelu</a:t>
          </a:r>
          <a:endParaRPr lang="fi-FI" sz="1700">
            <a:latin typeface="Georgia" panose="02040502050405020303" pitchFamily="18" charset="0"/>
          </a:endParaRPr>
        </a:p>
      </dgm:t>
    </dgm:pt>
    <dgm:pt modelId="{9B4EFAD9-CD30-4B5A-88E4-21C99B606C2E}" type="parTrans" cxnId="{831D6236-02A1-44A3-AB32-7891AD0113E0}">
      <dgm:prSet/>
      <dgm:spPr/>
      <dgm:t>
        <a:bodyPr/>
        <a:lstStyle/>
        <a:p>
          <a:endParaRPr lang="fi-FI"/>
        </a:p>
      </dgm:t>
    </dgm:pt>
    <dgm:pt modelId="{69C0D52A-A16D-4994-8DB2-73E67C4BFAFC}" type="sibTrans" cxnId="{831D6236-02A1-44A3-AB32-7891AD0113E0}">
      <dgm:prSet/>
      <dgm:spPr/>
      <dgm:t>
        <a:bodyPr/>
        <a:lstStyle/>
        <a:p>
          <a:endParaRPr lang="fi-FI"/>
        </a:p>
      </dgm:t>
    </dgm:pt>
    <dgm:pt modelId="{CA6D34E3-59C9-48BD-8305-31CAB14352EF}">
      <dgm:prSet phldrT="[Teksti]" custT="1"/>
      <dgm:spPr>
        <a:ln w="76200">
          <a:solidFill>
            <a:schemeClr val="accent1"/>
          </a:solidFill>
        </a:ln>
      </dgm:spPr>
      <dgm:t>
        <a:bodyPr anchor="t"/>
        <a:lstStyle/>
        <a:p>
          <a:pPr algn="ctr">
            <a:buNone/>
          </a:pPr>
          <a:endParaRPr lang="fi-FI" sz="700">
            <a:latin typeface="Georgia" panose="02040502050405020303" pitchFamily="18" charset="0"/>
          </a:endParaRPr>
        </a:p>
      </dgm:t>
    </dgm:pt>
    <dgm:pt modelId="{DB878B55-A916-4F12-A8C6-9AEC32837463}" type="parTrans" cxnId="{52C8E525-A8F5-43D6-B333-7204DE496D4E}">
      <dgm:prSet/>
      <dgm:spPr/>
      <dgm:t>
        <a:bodyPr/>
        <a:lstStyle/>
        <a:p>
          <a:endParaRPr lang="fi-FI"/>
        </a:p>
      </dgm:t>
    </dgm:pt>
    <dgm:pt modelId="{390AAB5D-AE8A-4B0E-97F4-346D2B701608}" type="sibTrans" cxnId="{52C8E525-A8F5-43D6-B333-7204DE496D4E}">
      <dgm:prSet/>
      <dgm:spPr/>
      <dgm:t>
        <a:bodyPr/>
        <a:lstStyle/>
        <a:p>
          <a:endParaRPr lang="fi-FI"/>
        </a:p>
      </dgm:t>
    </dgm:pt>
    <dgm:pt modelId="{421A85B0-63D2-446E-9193-E422A8FB0C4F}">
      <dgm:prSet phldrT="[Teksti]" custT="1"/>
      <dgm:spPr>
        <a:ln w="76200">
          <a:solidFill>
            <a:srgbClr val="FFC000"/>
          </a:solidFill>
        </a:ln>
      </dgm:spPr>
      <dgm:t>
        <a:bodyPr anchor="ctr"/>
        <a:lstStyle/>
        <a:p>
          <a:pPr algn="ctr">
            <a:buClrTx/>
            <a:buSzTx/>
            <a:buFontTx/>
            <a:buNone/>
          </a:pPr>
          <a:endParaRPr lang="fi-FI" sz="700"/>
        </a:p>
      </dgm:t>
    </dgm:pt>
    <dgm:pt modelId="{07A76EDD-C954-4181-BF91-4F0B75AD2E5B}" type="parTrans" cxnId="{D077EB49-04FF-44CC-9AFA-F50CA902064A}">
      <dgm:prSet/>
      <dgm:spPr/>
      <dgm:t>
        <a:bodyPr/>
        <a:lstStyle/>
        <a:p>
          <a:endParaRPr lang="fi-FI"/>
        </a:p>
      </dgm:t>
    </dgm:pt>
    <dgm:pt modelId="{BEAA1ECD-D31A-428C-8108-6B1952E060E1}" type="sibTrans" cxnId="{D077EB49-04FF-44CC-9AFA-F50CA902064A}">
      <dgm:prSet/>
      <dgm:spPr/>
      <dgm:t>
        <a:bodyPr/>
        <a:lstStyle/>
        <a:p>
          <a:endParaRPr lang="fi-FI"/>
        </a:p>
      </dgm:t>
    </dgm:pt>
    <dgm:pt modelId="{2C1CD5E5-BDD5-4043-9957-BC8E861093AC}" type="pres">
      <dgm:prSet presAssocID="{48231ADF-C746-499F-898D-30AD21B09FDB}" presName="Name0" presStyleCnt="0">
        <dgm:presLayoutVars>
          <dgm:dir/>
          <dgm:animLvl val="lvl"/>
          <dgm:resizeHandles val="exact"/>
        </dgm:presLayoutVars>
      </dgm:prSet>
      <dgm:spPr/>
    </dgm:pt>
    <dgm:pt modelId="{FC457A6A-3BE2-4B67-9C89-9CFE69FF11AE}" type="pres">
      <dgm:prSet presAssocID="{48231ADF-C746-499F-898D-30AD21B09FDB}" presName="tSp" presStyleCnt="0"/>
      <dgm:spPr/>
    </dgm:pt>
    <dgm:pt modelId="{DC1B0D72-64B1-4CD3-942E-1BB85B378AF6}" type="pres">
      <dgm:prSet presAssocID="{48231ADF-C746-499F-898D-30AD21B09FDB}" presName="bSp" presStyleCnt="0"/>
      <dgm:spPr/>
    </dgm:pt>
    <dgm:pt modelId="{4E3DBEB1-BD10-4B9E-9EEC-44314454ECB7}" type="pres">
      <dgm:prSet presAssocID="{48231ADF-C746-499F-898D-30AD21B09FDB}" presName="process" presStyleCnt="0"/>
      <dgm:spPr/>
    </dgm:pt>
    <dgm:pt modelId="{861774D3-8391-45CE-8180-90253345B3AB}" type="pres">
      <dgm:prSet presAssocID="{5F1B09BB-C977-4B6D-B20D-559EB8FF9FFD}" presName="composite1" presStyleCnt="0"/>
      <dgm:spPr/>
    </dgm:pt>
    <dgm:pt modelId="{B18BA2B5-8E25-4F5E-8025-3E858F45A2FF}" type="pres">
      <dgm:prSet presAssocID="{5F1B09BB-C977-4B6D-B20D-559EB8FF9FFD}" presName="dummyNode1" presStyleLbl="node1" presStyleIdx="0" presStyleCnt="3"/>
      <dgm:spPr/>
    </dgm:pt>
    <dgm:pt modelId="{60623C22-8C54-440D-AF5A-4F7E4313BE74}" type="pres">
      <dgm:prSet presAssocID="{5F1B09BB-C977-4B6D-B20D-559EB8FF9FFD}" presName="childNode1" presStyleLbl="bgAcc1" presStyleIdx="0" presStyleCnt="3" custScaleX="113581" custScaleY="109124" custLinFactNeighborX="-3968">
        <dgm:presLayoutVars>
          <dgm:bulletEnabled val="1"/>
        </dgm:presLayoutVars>
      </dgm:prSet>
      <dgm:spPr/>
    </dgm:pt>
    <dgm:pt modelId="{5DCDFB31-A5E2-46B3-BCBA-449105C4A867}" type="pres">
      <dgm:prSet presAssocID="{5F1B09BB-C977-4B6D-B20D-559EB8FF9FFD}" presName="childNode1tx" presStyleLbl="bgAcc1" presStyleIdx="0" presStyleCnt="3">
        <dgm:presLayoutVars>
          <dgm:bulletEnabled val="1"/>
        </dgm:presLayoutVars>
      </dgm:prSet>
      <dgm:spPr/>
    </dgm:pt>
    <dgm:pt modelId="{B7E63FB7-C05D-46A0-9416-4016011CDA27}" type="pres">
      <dgm:prSet presAssocID="{5F1B09BB-C977-4B6D-B20D-559EB8FF9FFD}" presName="parentNode1" presStyleLbl="node1" presStyleIdx="0" presStyleCnt="3">
        <dgm:presLayoutVars>
          <dgm:chMax val="1"/>
          <dgm:bulletEnabled val="1"/>
        </dgm:presLayoutVars>
      </dgm:prSet>
      <dgm:spPr/>
    </dgm:pt>
    <dgm:pt modelId="{59887E16-CA14-4215-A9EE-52D1A5EE3C36}" type="pres">
      <dgm:prSet presAssocID="{5F1B09BB-C977-4B6D-B20D-559EB8FF9FFD}" presName="connSite1" presStyleCnt="0"/>
      <dgm:spPr/>
    </dgm:pt>
    <dgm:pt modelId="{1D5B295D-B7E3-4852-AC7A-10CEEEDFFCF0}" type="pres">
      <dgm:prSet presAssocID="{7E203587-7786-4168-87B2-0AB6A199D71D}" presName="Name9" presStyleLbl="sibTrans2D1" presStyleIdx="0" presStyleCnt="2"/>
      <dgm:spPr/>
    </dgm:pt>
    <dgm:pt modelId="{A6482C20-9444-4332-85DD-6E7124873E3D}" type="pres">
      <dgm:prSet presAssocID="{DED5C851-598A-4A07-8D2E-F8EC34D68B0E}" presName="composite2" presStyleCnt="0"/>
      <dgm:spPr/>
    </dgm:pt>
    <dgm:pt modelId="{144C31D4-340E-4B85-B768-443826DB2FF0}" type="pres">
      <dgm:prSet presAssocID="{DED5C851-598A-4A07-8D2E-F8EC34D68B0E}" presName="dummyNode2" presStyleLbl="node1" presStyleIdx="0" presStyleCnt="3"/>
      <dgm:spPr/>
    </dgm:pt>
    <dgm:pt modelId="{89AB1558-E5F4-4DAE-A399-0E1CB8BFEB97}" type="pres">
      <dgm:prSet presAssocID="{DED5C851-598A-4A07-8D2E-F8EC34D68B0E}" presName="childNode2" presStyleLbl="bgAcc1" presStyleIdx="1" presStyleCnt="3" custScaleX="117624" custScaleY="110459">
        <dgm:presLayoutVars>
          <dgm:bulletEnabled val="1"/>
        </dgm:presLayoutVars>
      </dgm:prSet>
      <dgm:spPr/>
    </dgm:pt>
    <dgm:pt modelId="{2D3C1E2B-03F5-4186-8C79-216A3CC9F758}" type="pres">
      <dgm:prSet presAssocID="{DED5C851-598A-4A07-8D2E-F8EC34D68B0E}" presName="childNode2tx" presStyleLbl="bgAcc1" presStyleIdx="1" presStyleCnt="3">
        <dgm:presLayoutVars>
          <dgm:bulletEnabled val="1"/>
        </dgm:presLayoutVars>
      </dgm:prSet>
      <dgm:spPr/>
    </dgm:pt>
    <dgm:pt modelId="{10FEC877-D2FD-4011-8D1E-E46DF12380F0}" type="pres">
      <dgm:prSet presAssocID="{DED5C851-598A-4A07-8D2E-F8EC34D68B0E}" presName="parentNode2" presStyleLbl="node1" presStyleIdx="1" presStyleCnt="3" custLinFactNeighborX="3189" custLinFactNeighborY="-2291">
        <dgm:presLayoutVars>
          <dgm:chMax val="0"/>
          <dgm:bulletEnabled val="1"/>
        </dgm:presLayoutVars>
      </dgm:prSet>
      <dgm:spPr/>
    </dgm:pt>
    <dgm:pt modelId="{B5521C85-FF19-4320-AFCF-42DB788512AA}" type="pres">
      <dgm:prSet presAssocID="{DED5C851-598A-4A07-8D2E-F8EC34D68B0E}" presName="connSite2" presStyleCnt="0"/>
      <dgm:spPr/>
    </dgm:pt>
    <dgm:pt modelId="{9210A925-2135-4DDA-9AFF-29613512447A}" type="pres">
      <dgm:prSet presAssocID="{BE267B8E-BC97-4B4C-A9F1-E260DFBEE023}" presName="Name18" presStyleLbl="sibTrans2D1" presStyleIdx="1" presStyleCnt="2"/>
      <dgm:spPr/>
    </dgm:pt>
    <dgm:pt modelId="{3BC6C15C-3304-497F-8C4D-C87DA0A192DD}" type="pres">
      <dgm:prSet presAssocID="{796E7D22-0321-4170-BDB7-6E6B038F278E}" presName="composite1" presStyleCnt="0"/>
      <dgm:spPr/>
    </dgm:pt>
    <dgm:pt modelId="{D6D4E22C-3AA3-407D-9C46-69DACF8946C6}" type="pres">
      <dgm:prSet presAssocID="{796E7D22-0321-4170-BDB7-6E6B038F278E}" presName="dummyNode1" presStyleLbl="node1" presStyleIdx="1" presStyleCnt="3"/>
      <dgm:spPr/>
    </dgm:pt>
    <dgm:pt modelId="{7511FD1A-1308-465C-9A6A-A7D597345492}" type="pres">
      <dgm:prSet presAssocID="{796E7D22-0321-4170-BDB7-6E6B038F278E}" presName="childNode1" presStyleLbl="bgAcc1" presStyleIdx="2" presStyleCnt="3" custScaleX="119090" custScaleY="109623">
        <dgm:presLayoutVars>
          <dgm:bulletEnabled val="1"/>
        </dgm:presLayoutVars>
      </dgm:prSet>
      <dgm:spPr/>
    </dgm:pt>
    <dgm:pt modelId="{950F5691-02BA-40A2-81D3-F2513B04A7BF}" type="pres">
      <dgm:prSet presAssocID="{796E7D22-0321-4170-BDB7-6E6B038F278E}" presName="childNode1tx" presStyleLbl="bgAcc1" presStyleIdx="2" presStyleCnt="3">
        <dgm:presLayoutVars>
          <dgm:bulletEnabled val="1"/>
        </dgm:presLayoutVars>
      </dgm:prSet>
      <dgm:spPr/>
    </dgm:pt>
    <dgm:pt modelId="{553B9EF0-D5AA-4540-A6B4-00A077676503}" type="pres">
      <dgm:prSet presAssocID="{796E7D22-0321-4170-BDB7-6E6B038F278E}" presName="parentNode1" presStyleLbl="node1" presStyleIdx="2" presStyleCnt="3" custLinFactNeighborX="4285" custLinFactNeighborY="-1100">
        <dgm:presLayoutVars>
          <dgm:chMax val="1"/>
          <dgm:bulletEnabled val="1"/>
        </dgm:presLayoutVars>
      </dgm:prSet>
      <dgm:spPr/>
    </dgm:pt>
    <dgm:pt modelId="{A2A61634-C1F0-446A-918C-1AA6ADD09BCB}" type="pres">
      <dgm:prSet presAssocID="{796E7D22-0321-4170-BDB7-6E6B038F278E}" presName="connSite1" presStyleCnt="0"/>
      <dgm:spPr/>
    </dgm:pt>
  </dgm:ptLst>
  <dgm:cxnLst>
    <dgm:cxn modelId="{4FE50201-7BC1-41E4-ADAF-9A42E4716823}" type="presOf" srcId="{CA6D34E3-59C9-48BD-8305-31CAB14352EF}" destId="{89AB1558-E5F4-4DAE-A399-0E1CB8BFEB97}" srcOrd="0" destOrd="0" presId="urn:microsoft.com/office/officeart/2005/8/layout/hProcess4"/>
    <dgm:cxn modelId="{C38BE50A-1B5D-4CC2-9A1A-A16C5513DAB8}" type="presOf" srcId="{DED5C851-598A-4A07-8D2E-F8EC34D68B0E}" destId="{10FEC877-D2FD-4011-8D1E-E46DF12380F0}" srcOrd="0" destOrd="0" presId="urn:microsoft.com/office/officeart/2005/8/layout/hProcess4"/>
    <dgm:cxn modelId="{973DA51F-F535-44A7-BAAF-766C9FA26102}" type="presOf" srcId="{4A72E566-10CF-46A0-9B0B-1AD2279101BB}" destId="{7511FD1A-1308-465C-9A6A-A7D597345492}" srcOrd="0" destOrd="3" presId="urn:microsoft.com/office/officeart/2005/8/layout/hProcess4"/>
    <dgm:cxn modelId="{52C8E525-A8F5-43D6-B333-7204DE496D4E}" srcId="{DED5C851-598A-4A07-8D2E-F8EC34D68B0E}" destId="{CA6D34E3-59C9-48BD-8305-31CAB14352EF}" srcOrd="0" destOrd="0" parTransId="{DB878B55-A916-4F12-A8C6-9AEC32837463}" sibTransId="{390AAB5D-AE8A-4B0E-97F4-346D2B701608}"/>
    <dgm:cxn modelId="{79437828-A5AD-47CE-9F67-B52E830A8AD2}" type="presOf" srcId="{BE267B8E-BC97-4B4C-A9F1-E260DFBEE023}" destId="{9210A925-2135-4DDA-9AFF-29613512447A}" srcOrd="0" destOrd="0" presId="urn:microsoft.com/office/officeart/2005/8/layout/hProcess4"/>
    <dgm:cxn modelId="{D2D5B22A-64E8-4C9F-8C15-69629497C6E5}" type="presOf" srcId="{672C71D6-4DE9-4698-A1ED-4607A802E6C7}" destId="{7511FD1A-1308-465C-9A6A-A7D597345492}" srcOrd="0" destOrd="1" presId="urn:microsoft.com/office/officeart/2005/8/layout/hProcess4"/>
    <dgm:cxn modelId="{E4402734-7674-4C8B-9D21-D7AA6D6B8508}" type="presOf" srcId="{421A85B0-63D2-446E-9193-E422A8FB0C4F}" destId="{60623C22-8C54-440D-AF5A-4F7E4313BE74}" srcOrd="0" destOrd="0" presId="urn:microsoft.com/office/officeart/2005/8/layout/hProcess4"/>
    <dgm:cxn modelId="{831D6236-02A1-44A3-AB32-7891AD0113E0}" srcId="{DED5C851-598A-4A07-8D2E-F8EC34D68B0E}" destId="{4C24A110-E1CB-4738-AD3A-D70FEC2122F8}" srcOrd="2" destOrd="0" parTransId="{9B4EFAD9-CD30-4B5A-88E4-21C99B606C2E}" sibTransId="{69C0D52A-A16D-4994-8DB2-73E67C4BFAFC}"/>
    <dgm:cxn modelId="{3646623B-00D7-4B97-BC6A-123F6551CA67}" srcId="{5F1B09BB-C977-4B6D-B20D-559EB8FF9FFD}" destId="{C8B85417-1B38-4CD5-9019-BA354F728337}" srcOrd="2" destOrd="0" parTransId="{DA0409FD-C210-41CA-86DC-234236A88666}" sibTransId="{A3F0F2DC-A058-4801-9753-7788D55CDCE9}"/>
    <dgm:cxn modelId="{37CEEE3C-C630-4266-B20E-04FC6C4C903A}" srcId="{5F1B09BB-C977-4B6D-B20D-559EB8FF9FFD}" destId="{374ECF15-F348-4514-8FB6-46D5E006806C}" srcOrd="1" destOrd="0" parTransId="{41CEE194-1D38-43C5-8A0A-190AD7A814A6}" sibTransId="{B0A7C4FC-0C6D-4729-9155-E17DCDBF8129}"/>
    <dgm:cxn modelId="{9E2D585D-246D-42F3-930D-C8149AFF1141}" type="presOf" srcId="{4C24A110-E1CB-4738-AD3A-D70FEC2122F8}" destId="{2D3C1E2B-03F5-4186-8C79-216A3CC9F758}" srcOrd="1" destOrd="2" presId="urn:microsoft.com/office/officeart/2005/8/layout/hProcess4"/>
    <dgm:cxn modelId="{76866F60-47DD-42BD-B439-C1DBF29E2664}" type="presOf" srcId="{C8B85417-1B38-4CD5-9019-BA354F728337}" destId="{60623C22-8C54-440D-AF5A-4F7E4313BE74}" srcOrd="0" destOrd="2" presId="urn:microsoft.com/office/officeart/2005/8/layout/hProcess4"/>
    <dgm:cxn modelId="{091CD541-4FAC-4FC3-A928-EDB483E54BD3}" srcId="{796E7D22-0321-4170-BDB7-6E6B038F278E}" destId="{4A72E566-10CF-46A0-9B0B-1AD2279101BB}" srcOrd="3" destOrd="0" parTransId="{61E3C4EA-0E2F-47DE-A69F-7FA898C9D77B}" sibTransId="{8BF5B5C9-125E-4CA9-8229-A1E02770476C}"/>
    <dgm:cxn modelId="{D077EB49-04FF-44CC-9AFA-F50CA902064A}" srcId="{5F1B09BB-C977-4B6D-B20D-559EB8FF9FFD}" destId="{421A85B0-63D2-446E-9193-E422A8FB0C4F}" srcOrd="0" destOrd="0" parTransId="{07A76EDD-C954-4181-BF91-4F0B75AD2E5B}" sibTransId="{BEAA1ECD-D31A-428C-8108-6B1952E060E1}"/>
    <dgm:cxn modelId="{DFC88E6A-34D4-4629-BF27-14E635DA64C9}" srcId="{48231ADF-C746-499F-898D-30AD21B09FDB}" destId="{796E7D22-0321-4170-BDB7-6E6B038F278E}" srcOrd="2" destOrd="0" parTransId="{84A41B30-57A5-466A-AED1-6D703C78C4F5}" sibTransId="{DF401079-645A-44F6-80D0-946F142F6FCA}"/>
    <dgm:cxn modelId="{4E4E1E4B-18E9-4CAE-94BC-2DDC6E643CB0}" type="presOf" srcId="{672C71D6-4DE9-4698-A1ED-4607A802E6C7}" destId="{950F5691-02BA-40A2-81D3-F2513B04A7BF}" srcOrd="1" destOrd="1" presId="urn:microsoft.com/office/officeart/2005/8/layout/hProcess4"/>
    <dgm:cxn modelId="{CEE8F84B-3A7A-4A32-8E52-EF6A79869ADB}" type="presOf" srcId="{7E203587-7786-4168-87B2-0AB6A199D71D}" destId="{1D5B295D-B7E3-4852-AC7A-10CEEEDFFCF0}" srcOrd="0" destOrd="0" presId="urn:microsoft.com/office/officeart/2005/8/layout/hProcess4"/>
    <dgm:cxn modelId="{C78CF04C-86C3-4E3E-9107-91CD6B0D4238}" type="presOf" srcId="{796E7D22-0321-4170-BDB7-6E6B038F278E}" destId="{553B9EF0-D5AA-4540-A6B4-00A077676503}" srcOrd="0" destOrd="0" presId="urn:microsoft.com/office/officeart/2005/8/layout/hProcess4"/>
    <dgm:cxn modelId="{BBE3BA55-C4C1-40F5-A6C9-B65A4A3AF6DE}" type="presOf" srcId="{4C24A110-E1CB-4738-AD3A-D70FEC2122F8}" destId="{89AB1558-E5F4-4DAE-A399-0E1CB8BFEB97}" srcOrd="0" destOrd="2" presId="urn:microsoft.com/office/officeart/2005/8/layout/hProcess4"/>
    <dgm:cxn modelId="{5D64917A-884F-48AE-BC98-5B9835AA9C83}" type="presOf" srcId="{C8B85417-1B38-4CD5-9019-BA354F728337}" destId="{5DCDFB31-A5E2-46B3-BCBA-449105C4A867}" srcOrd="1" destOrd="2" presId="urn:microsoft.com/office/officeart/2005/8/layout/hProcess4"/>
    <dgm:cxn modelId="{4149937A-0D7E-4EFA-8B8C-914EC8DE2607}" type="presOf" srcId="{4A72E566-10CF-46A0-9B0B-1AD2279101BB}" destId="{950F5691-02BA-40A2-81D3-F2513B04A7BF}" srcOrd="1" destOrd="3" presId="urn:microsoft.com/office/officeart/2005/8/layout/hProcess4"/>
    <dgm:cxn modelId="{BF262D81-69D3-414E-AFA2-7036AA565CCA}" type="presOf" srcId="{DC9948DB-1893-4FE0-A497-36AAF3829993}" destId="{2D3C1E2B-03F5-4186-8C79-216A3CC9F758}" srcOrd="1" destOrd="1" presId="urn:microsoft.com/office/officeart/2005/8/layout/hProcess4"/>
    <dgm:cxn modelId="{D683EF83-2108-4FB8-9BE4-66A14EBF21B5}" type="presOf" srcId="{421A85B0-63D2-446E-9193-E422A8FB0C4F}" destId="{5DCDFB31-A5E2-46B3-BCBA-449105C4A867}" srcOrd="1" destOrd="0" presId="urn:microsoft.com/office/officeart/2005/8/layout/hProcess4"/>
    <dgm:cxn modelId="{25619B97-5C1C-4189-A7FF-6B932932959E}" srcId="{DED5C851-598A-4A07-8D2E-F8EC34D68B0E}" destId="{DC9948DB-1893-4FE0-A497-36AAF3829993}" srcOrd="1" destOrd="0" parTransId="{8ECAA65E-149D-499C-A7A7-1D53AA0AA4D3}" sibTransId="{18D155B8-884C-4F86-8AAB-09596A80B28D}"/>
    <dgm:cxn modelId="{EB1D079D-A303-446A-A7A8-9E493CD2838E}" srcId="{48231ADF-C746-499F-898D-30AD21B09FDB}" destId="{DED5C851-598A-4A07-8D2E-F8EC34D68B0E}" srcOrd="1" destOrd="0" parTransId="{1B41E156-66AB-4279-83F6-F428C3888FA0}" sibTransId="{BE267B8E-BC97-4B4C-A9F1-E260DFBEE023}"/>
    <dgm:cxn modelId="{238105B9-9C80-4C58-A98B-8D7C9AD28F44}" type="presOf" srcId="{374ECF15-F348-4514-8FB6-46D5E006806C}" destId="{60623C22-8C54-440D-AF5A-4F7E4313BE74}" srcOrd="0" destOrd="1" presId="urn:microsoft.com/office/officeart/2005/8/layout/hProcess4"/>
    <dgm:cxn modelId="{9E46A7BA-CBC7-4EB6-B521-8B6A459F1FC4}" type="presOf" srcId="{48231ADF-C746-499F-898D-30AD21B09FDB}" destId="{2C1CD5E5-BDD5-4043-9957-BC8E861093AC}" srcOrd="0" destOrd="0" presId="urn:microsoft.com/office/officeart/2005/8/layout/hProcess4"/>
    <dgm:cxn modelId="{A13FC7C0-E3EE-4A09-ABE6-04ED00537A06}" type="presOf" srcId="{1F4F3C94-BA0F-46A0-808C-603F4030852C}" destId="{7511FD1A-1308-465C-9A6A-A7D597345492}" srcOrd="0" destOrd="2" presId="urn:microsoft.com/office/officeart/2005/8/layout/hProcess4"/>
    <dgm:cxn modelId="{67D7BCC2-7683-44FB-AFC1-6A97FBB5680C}" type="presOf" srcId="{DC9948DB-1893-4FE0-A497-36AAF3829993}" destId="{89AB1558-E5F4-4DAE-A399-0E1CB8BFEB97}" srcOrd="0" destOrd="1" presId="urn:microsoft.com/office/officeart/2005/8/layout/hProcess4"/>
    <dgm:cxn modelId="{29C755C8-84E8-4E6A-A503-E4DF6F515D65}" type="presOf" srcId="{CA6D34E3-59C9-48BD-8305-31CAB14352EF}" destId="{2D3C1E2B-03F5-4186-8C79-216A3CC9F758}" srcOrd="1" destOrd="0" presId="urn:microsoft.com/office/officeart/2005/8/layout/hProcess4"/>
    <dgm:cxn modelId="{B36C8BC8-D46F-4229-9BB9-1BF3696B76AA}" type="presOf" srcId="{374ECF15-F348-4514-8FB6-46D5E006806C}" destId="{5DCDFB31-A5E2-46B3-BCBA-449105C4A867}" srcOrd="1" destOrd="1" presId="urn:microsoft.com/office/officeart/2005/8/layout/hProcess4"/>
    <dgm:cxn modelId="{26F369D9-2EA6-4C59-93FF-B52E2FD0E5B2}" type="presOf" srcId="{1F4F3C94-BA0F-46A0-808C-603F4030852C}" destId="{950F5691-02BA-40A2-81D3-F2513B04A7BF}" srcOrd="1" destOrd="2" presId="urn:microsoft.com/office/officeart/2005/8/layout/hProcess4"/>
    <dgm:cxn modelId="{CF5D0BDA-ADC0-4DCE-B34A-BAFBCD54374C}" type="presOf" srcId="{ABAB1123-3931-46C0-B3EF-C34AECBA249B}" destId="{7511FD1A-1308-465C-9A6A-A7D597345492}" srcOrd="0" destOrd="0" presId="urn:microsoft.com/office/officeart/2005/8/layout/hProcess4"/>
    <dgm:cxn modelId="{DA64A0DB-1C26-453F-8A8D-501733802657}" type="presOf" srcId="{5F1B09BB-C977-4B6D-B20D-559EB8FF9FFD}" destId="{B7E63FB7-C05D-46A0-9416-4016011CDA27}" srcOrd="0" destOrd="0" presId="urn:microsoft.com/office/officeart/2005/8/layout/hProcess4"/>
    <dgm:cxn modelId="{4F2C20DC-CE1E-4E8C-936B-99179239FA27}" type="presOf" srcId="{ABAB1123-3931-46C0-B3EF-C34AECBA249B}" destId="{950F5691-02BA-40A2-81D3-F2513B04A7BF}" srcOrd="1" destOrd="0" presId="urn:microsoft.com/office/officeart/2005/8/layout/hProcess4"/>
    <dgm:cxn modelId="{C38C00EB-B17A-43D8-AE2F-10D7929A50BA}" srcId="{796E7D22-0321-4170-BDB7-6E6B038F278E}" destId="{1F4F3C94-BA0F-46A0-808C-603F4030852C}" srcOrd="2" destOrd="0" parTransId="{BB1A4433-BF6F-4CF5-BA45-31AE8DE6BFBC}" sibTransId="{7D587950-A7B3-4859-8C53-62500BD5A06E}"/>
    <dgm:cxn modelId="{19599CEC-E66E-40DE-8EC6-993B9901E520}" srcId="{48231ADF-C746-499F-898D-30AD21B09FDB}" destId="{5F1B09BB-C977-4B6D-B20D-559EB8FF9FFD}" srcOrd="0" destOrd="0" parTransId="{82A0A876-D75E-469C-BB4D-B84DCCCAF2AE}" sibTransId="{7E203587-7786-4168-87B2-0AB6A199D71D}"/>
    <dgm:cxn modelId="{9599D3F3-8284-4503-9D66-71446B29FAAA}" srcId="{796E7D22-0321-4170-BDB7-6E6B038F278E}" destId="{ABAB1123-3931-46C0-B3EF-C34AECBA249B}" srcOrd="0" destOrd="0" parTransId="{80DA45B4-5DB9-4537-854F-AFCE421440BE}" sibTransId="{FF0EAFE1-EE10-4027-B0E1-436116E83C3C}"/>
    <dgm:cxn modelId="{CA5147FB-55DE-409B-8351-61EA8FE0C950}" srcId="{796E7D22-0321-4170-BDB7-6E6B038F278E}" destId="{672C71D6-4DE9-4698-A1ED-4607A802E6C7}" srcOrd="1" destOrd="0" parTransId="{1F723020-99C4-4443-BBBD-5BBB18E99716}" sibTransId="{D2681CEE-AC74-45E8-B4FA-D459524AFBC8}"/>
    <dgm:cxn modelId="{60A92A86-2B24-47C8-BB1E-5EACDB9C9494}" type="presParOf" srcId="{2C1CD5E5-BDD5-4043-9957-BC8E861093AC}" destId="{FC457A6A-3BE2-4B67-9C89-9CFE69FF11AE}" srcOrd="0" destOrd="0" presId="urn:microsoft.com/office/officeart/2005/8/layout/hProcess4"/>
    <dgm:cxn modelId="{F3936C1D-5B32-43BF-9F94-7BA8F37747D9}" type="presParOf" srcId="{2C1CD5E5-BDD5-4043-9957-BC8E861093AC}" destId="{DC1B0D72-64B1-4CD3-942E-1BB85B378AF6}" srcOrd="1" destOrd="0" presId="urn:microsoft.com/office/officeart/2005/8/layout/hProcess4"/>
    <dgm:cxn modelId="{034AECF6-0D15-4C7B-8C3E-9F7157504950}" type="presParOf" srcId="{2C1CD5E5-BDD5-4043-9957-BC8E861093AC}" destId="{4E3DBEB1-BD10-4B9E-9EEC-44314454ECB7}" srcOrd="2" destOrd="0" presId="urn:microsoft.com/office/officeart/2005/8/layout/hProcess4"/>
    <dgm:cxn modelId="{D92C1FC0-9951-4BA9-8C36-DEEB0B038771}" type="presParOf" srcId="{4E3DBEB1-BD10-4B9E-9EEC-44314454ECB7}" destId="{861774D3-8391-45CE-8180-90253345B3AB}" srcOrd="0" destOrd="0" presId="urn:microsoft.com/office/officeart/2005/8/layout/hProcess4"/>
    <dgm:cxn modelId="{ABE59821-BC7A-41A9-924B-0DA62AEE2FEB}" type="presParOf" srcId="{861774D3-8391-45CE-8180-90253345B3AB}" destId="{B18BA2B5-8E25-4F5E-8025-3E858F45A2FF}" srcOrd="0" destOrd="0" presId="urn:microsoft.com/office/officeart/2005/8/layout/hProcess4"/>
    <dgm:cxn modelId="{F4EC6634-718E-4550-800A-CFD10FEABAEF}" type="presParOf" srcId="{861774D3-8391-45CE-8180-90253345B3AB}" destId="{60623C22-8C54-440D-AF5A-4F7E4313BE74}" srcOrd="1" destOrd="0" presId="urn:microsoft.com/office/officeart/2005/8/layout/hProcess4"/>
    <dgm:cxn modelId="{8C953698-7567-499F-A3AA-B3DF2DF83B1F}" type="presParOf" srcId="{861774D3-8391-45CE-8180-90253345B3AB}" destId="{5DCDFB31-A5E2-46B3-BCBA-449105C4A867}" srcOrd="2" destOrd="0" presId="urn:microsoft.com/office/officeart/2005/8/layout/hProcess4"/>
    <dgm:cxn modelId="{642241CB-95DF-433D-B408-F162F69C1F62}" type="presParOf" srcId="{861774D3-8391-45CE-8180-90253345B3AB}" destId="{B7E63FB7-C05D-46A0-9416-4016011CDA27}" srcOrd="3" destOrd="0" presId="urn:microsoft.com/office/officeart/2005/8/layout/hProcess4"/>
    <dgm:cxn modelId="{D2970AB6-B95D-4B2B-BBA7-EF279DD60791}" type="presParOf" srcId="{861774D3-8391-45CE-8180-90253345B3AB}" destId="{59887E16-CA14-4215-A9EE-52D1A5EE3C36}" srcOrd="4" destOrd="0" presId="urn:microsoft.com/office/officeart/2005/8/layout/hProcess4"/>
    <dgm:cxn modelId="{72BBBDDF-924B-498D-86D1-797224EEEB3E}" type="presParOf" srcId="{4E3DBEB1-BD10-4B9E-9EEC-44314454ECB7}" destId="{1D5B295D-B7E3-4852-AC7A-10CEEEDFFCF0}" srcOrd="1" destOrd="0" presId="urn:microsoft.com/office/officeart/2005/8/layout/hProcess4"/>
    <dgm:cxn modelId="{0593A2FC-375F-428B-A2BC-87225AF21A5B}" type="presParOf" srcId="{4E3DBEB1-BD10-4B9E-9EEC-44314454ECB7}" destId="{A6482C20-9444-4332-85DD-6E7124873E3D}" srcOrd="2" destOrd="0" presId="urn:microsoft.com/office/officeart/2005/8/layout/hProcess4"/>
    <dgm:cxn modelId="{01D625FB-2694-44E9-9849-FEA4D8A0986A}" type="presParOf" srcId="{A6482C20-9444-4332-85DD-6E7124873E3D}" destId="{144C31D4-340E-4B85-B768-443826DB2FF0}" srcOrd="0" destOrd="0" presId="urn:microsoft.com/office/officeart/2005/8/layout/hProcess4"/>
    <dgm:cxn modelId="{7EBA6E8C-FA33-4DF8-9D7D-33CAACC41C03}" type="presParOf" srcId="{A6482C20-9444-4332-85DD-6E7124873E3D}" destId="{89AB1558-E5F4-4DAE-A399-0E1CB8BFEB97}" srcOrd="1" destOrd="0" presId="urn:microsoft.com/office/officeart/2005/8/layout/hProcess4"/>
    <dgm:cxn modelId="{4079CC6E-69B8-48C6-90E6-914BC22FE2B5}" type="presParOf" srcId="{A6482C20-9444-4332-85DD-6E7124873E3D}" destId="{2D3C1E2B-03F5-4186-8C79-216A3CC9F758}" srcOrd="2" destOrd="0" presId="urn:microsoft.com/office/officeart/2005/8/layout/hProcess4"/>
    <dgm:cxn modelId="{DAD09588-D997-4367-BBBD-2A7AA18F11DC}" type="presParOf" srcId="{A6482C20-9444-4332-85DD-6E7124873E3D}" destId="{10FEC877-D2FD-4011-8D1E-E46DF12380F0}" srcOrd="3" destOrd="0" presId="urn:microsoft.com/office/officeart/2005/8/layout/hProcess4"/>
    <dgm:cxn modelId="{2449BF34-2E38-493F-93EB-1D9243E24766}" type="presParOf" srcId="{A6482C20-9444-4332-85DD-6E7124873E3D}" destId="{B5521C85-FF19-4320-AFCF-42DB788512AA}" srcOrd="4" destOrd="0" presId="urn:microsoft.com/office/officeart/2005/8/layout/hProcess4"/>
    <dgm:cxn modelId="{07496263-CF78-4169-8EF6-BD11AB1E6D6E}" type="presParOf" srcId="{4E3DBEB1-BD10-4B9E-9EEC-44314454ECB7}" destId="{9210A925-2135-4DDA-9AFF-29613512447A}" srcOrd="3" destOrd="0" presId="urn:microsoft.com/office/officeart/2005/8/layout/hProcess4"/>
    <dgm:cxn modelId="{AED80BDF-FA50-4094-9390-78857CF017D0}" type="presParOf" srcId="{4E3DBEB1-BD10-4B9E-9EEC-44314454ECB7}" destId="{3BC6C15C-3304-497F-8C4D-C87DA0A192DD}" srcOrd="4" destOrd="0" presId="urn:microsoft.com/office/officeart/2005/8/layout/hProcess4"/>
    <dgm:cxn modelId="{18834C5A-5458-440F-8E11-CC41C6A1C258}" type="presParOf" srcId="{3BC6C15C-3304-497F-8C4D-C87DA0A192DD}" destId="{D6D4E22C-3AA3-407D-9C46-69DACF8946C6}" srcOrd="0" destOrd="0" presId="urn:microsoft.com/office/officeart/2005/8/layout/hProcess4"/>
    <dgm:cxn modelId="{372A34AD-1815-4F0D-9A9C-887C582A90A9}" type="presParOf" srcId="{3BC6C15C-3304-497F-8C4D-C87DA0A192DD}" destId="{7511FD1A-1308-465C-9A6A-A7D597345492}" srcOrd="1" destOrd="0" presId="urn:microsoft.com/office/officeart/2005/8/layout/hProcess4"/>
    <dgm:cxn modelId="{EAA85CBE-097E-41C5-A270-87372255F44C}" type="presParOf" srcId="{3BC6C15C-3304-497F-8C4D-C87DA0A192DD}" destId="{950F5691-02BA-40A2-81D3-F2513B04A7BF}" srcOrd="2" destOrd="0" presId="urn:microsoft.com/office/officeart/2005/8/layout/hProcess4"/>
    <dgm:cxn modelId="{C7DDE93A-FB5F-40FE-9A89-A75E6AE4333D}" type="presParOf" srcId="{3BC6C15C-3304-497F-8C4D-C87DA0A192DD}" destId="{553B9EF0-D5AA-4540-A6B4-00A077676503}" srcOrd="3" destOrd="0" presId="urn:microsoft.com/office/officeart/2005/8/layout/hProcess4"/>
    <dgm:cxn modelId="{D13D4EB6-004B-4CB0-89D9-E76C6F8EB65E}" type="presParOf" srcId="{3BC6C15C-3304-497F-8C4D-C87DA0A192DD}" destId="{A2A61634-C1F0-446A-918C-1AA6ADD09BC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23C22-8C54-440D-AF5A-4F7E4313BE74}">
      <dsp:nvSpPr>
        <dsp:cNvPr id="0" name=""/>
        <dsp:cNvSpPr/>
      </dsp:nvSpPr>
      <dsp:spPr>
        <a:xfrm>
          <a:off x="0" y="1487721"/>
          <a:ext cx="3085064" cy="2444683"/>
        </a:xfrm>
        <a:prstGeom prst="roundRect">
          <a:avLst>
            <a:gd name="adj" fmla="val 10000"/>
          </a:avLst>
        </a:prstGeom>
        <a:solidFill>
          <a:schemeClr val="lt1">
            <a:alpha val="90000"/>
            <a:hueOff val="0"/>
            <a:satOff val="0"/>
            <a:lumOff val="0"/>
            <a:alphaOff val="0"/>
          </a:schemeClr>
        </a:solidFill>
        <a:ln w="762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ctr" anchorCtr="0">
          <a:noAutofit/>
        </a:bodyPr>
        <a:lstStyle/>
        <a:p>
          <a:pPr marL="57150" lvl="1" indent="-57150" algn="ctr" defTabSz="311150">
            <a:lnSpc>
              <a:spcPct val="90000"/>
            </a:lnSpc>
            <a:spcBef>
              <a:spcPct val="0"/>
            </a:spcBef>
            <a:spcAft>
              <a:spcPct val="15000"/>
            </a:spcAft>
            <a:buClrTx/>
            <a:buSzTx/>
            <a:buFontTx/>
            <a:buNone/>
          </a:pPr>
          <a:endParaRPr lang="fi-FI" sz="700" kern="1200"/>
        </a:p>
        <a:p>
          <a:pPr marL="171450" lvl="1" indent="-171450" algn="ctr" defTabSz="755650">
            <a:lnSpc>
              <a:spcPct val="90000"/>
            </a:lnSpc>
            <a:spcBef>
              <a:spcPct val="0"/>
            </a:spcBef>
            <a:spcAft>
              <a:spcPct val="15000"/>
            </a:spcAft>
            <a:buClrTx/>
            <a:buSzTx/>
            <a:buFontTx/>
            <a:buNone/>
          </a:pPr>
          <a:r>
            <a:rPr kumimoji="0" lang="fi-FI" sz="17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Arjen toiminnassa</a:t>
          </a:r>
          <a:endParaRPr lang="fi-FI" sz="1600" kern="1200"/>
        </a:p>
        <a:p>
          <a:pPr marL="171450" lvl="1" indent="-171450" algn="ctr" defTabSz="755650">
            <a:lnSpc>
              <a:spcPct val="90000"/>
            </a:lnSpc>
            <a:spcBef>
              <a:spcPct val="0"/>
            </a:spcBef>
            <a:spcAft>
              <a:spcPct val="15000"/>
            </a:spcAft>
            <a:buClrTx/>
            <a:buSzTx/>
            <a:buFontTx/>
            <a:buNone/>
          </a:pPr>
          <a:r>
            <a:rPr kumimoji="0" lang="fi-FI" sz="17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jokaisen kokoontumisen, ryhmäillan, auttamistehtävän päätteeksi</a:t>
          </a:r>
          <a:endParaRPr lang="fi-FI" sz="1700" b="1" kern="1200"/>
        </a:p>
      </dsp:txBody>
      <dsp:txXfrm>
        <a:off x="56259" y="1543980"/>
        <a:ext cx="2972546" cy="1808304"/>
      </dsp:txXfrm>
    </dsp:sp>
    <dsp:sp modelId="{1D5B295D-B7E3-4852-AC7A-10CEEEDFFCF0}">
      <dsp:nvSpPr>
        <dsp:cNvPr id="0" name=""/>
        <dsp:cNvSpPr/>
      </dsp:nvSpPr>
      <dsp:spPr>
        <a:xfrm>
          <a:off x="1698670" y="1918822"/>
          <a:ext cx="3269409" cy="3269409"/>
        </a:xfrm>
        <a:prstGeom prst="leftCircularArrow">
          <a:avLst>
            <a:gd name="adj1" fmla="val 2885"/>
            <a:gd name="adj2" fmla="val 352780"/>
            <a:gd name="adj3" fmla="val 2128429"/>
            <a:gd name="adj4" fmla="val 9024627"/>
            <a:gd name="adj5" fmla="val 3366"/>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B7E63FB7-C05D-46A0-9416-4016011CDA27}">
      <dsp:nvSpPr>
        <dsp:cNvPr id="0" name=""/>
        <dsp:cNvSpPr/>
      </dsp:nvSpPr>
      <dsp:spPr>
        <a:xfrm>
          <a:off x="793522" y="3350143"/>
          <a:ext cx="2414381" cy="96012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b="1" kern="1200">
              <a:solidFill>
                <a:schemeClr val="tx1"/>
              </a:solidFill>
              <a:latin typeface="Georgia" panose="02040502050405020303" pitchFamily="18" charset="0"/>
            </a:rPr>
            <a:t>Fiiliskierros</a:t>
          </a:r>
        </a:p>
      </dsp:txBody>
      <dsp:txXfrm>
        <a:off x="821643" y="3378264"/>
        <a:ext cx="2358139" cy="903878"/>
      </dsp:txXfrm>
    </dsp:sp>
    <dsp:sp modelId="{89AB1558-E5F4-4DAE-A399-0E1CB8BFEB97}">
      <dsp:nvSpPr>
        <dsp:cNvPr id="0" name=""/>
        <dsp:cNvSpPr/>
      </dsp:nvSpPr>
      <dsp:spPr>
        <a:xfrm>
          <a:off x="3657042" y="1471201"/>
          <a:ext cx="3194879" cy="2474591"/>
        </a:xfrm>
        <a:prstGeom prst="roundRect">
          <a:avLst>
            <a:gd name="adj" fmla="val 10000"/>
          </a:avLst>
        </a:prstGeom>
        <a:solidFill>
          <a:schemeClr val="lt1">
            <a:alpha val="90000"/>
            <a:hueOff val="0"/>
            <a:satOff val="0"/>
            <a:lumOff val="0"/>
            <a:alphaOff val="0"/>
          </a:schemeClr>
        </a:solidFill>
        <a:ln w="762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57150" lvl="1" indent="-57150" algn="ctr" defTabSz="311150">
            <a:lnSpc>
              <a:spcPct val="90000"/>
            </a:lnSpc>
            <a:spcBef>
              <a:spcPct val="0"/>
            </a:spcBef>
            <a:spcAft>
              <a:spcPct val="15000"/>
            </a:spcAft>
            <a:buNone/>
          </a:pPr>
          <a:endParaRPr lang="fi-FI" sz="700" kern="1200">
            <a:latin typeface="Georgia" panose="02040502050405020303" pitchFamily="18" charset="0"/>
          </a:endParaRPr>
        </a:p>
        <a:p>
          <a:pPr marL="171450" lvl="1" indent="-171450" algn="ctr" defTabSz="755650">
            <a:lnSpc>
              <a:spcPct val="90000"/>
            </a:lnSpc>
            <a:spcBef>
              <a:spcPct val="0"/>
            </a:spcBef>
            <a:spcAft>
              <a:spcPct val="15000"/>
            </a:spcAft>
            <a:buNone/>
          </a:pPr>
          <a:r>
            <a:rPr lang="fi-FI" sz="1700" b="1" kern="1200">
              <a:latin typeface="Georgia" panose="02040502050405020303" pitchFamily="18" charset="0"/>
            </a:rPr>
            <a:t>Mikäli tehtävä, </a:t>
          </a:r>
          <a:endParaRPr lang="fi-FI" sz="1700" kern="1200">
            <a:latin typeface="Georgia" panose="02040502050405020303" pitchFamily="18" charset="0"/>
          </a:endParaRPr>
        </a:p>
        <a:p>
          <a:pPr marL="171450" lvl="1" indent="-171450" algn="ctr" defTabSz="755650">
            <a:lnSpc>
              <a:spcPct val="90000"/>
            </a:lnSpc>
            <a:spcBef>
              <a:spcPct val="0"/>
            </a:spcBef>
            <a:spcAft>
              <a:spcPct val="15000"/>
            </a:spcAft>
            <a:buNone/>
          </a:pPr>
          <a:r>
            <a:rPr lang="fi-FI" sz="1700" b="1" kern="1200">
              <a:latin typeface="Georgia" panose="02040502050405020303" pitchFamily="18" charset="0"/>
            </a:rPr>
            <a:t>tapahtuma tai tilanne on ollut henkisesti kuormittava, järjestetään purkukeskustelu</a:t>
          </a:r>
          <a:endParaRPr lang="fi-FI" sz="1700" kern="1200">
            <a:latin typeface="Georgia" panose="02040502050405020303" pitchFamily="18" charset="0"/>
          </a:endParaRPr>
        </a:p>
      </dsp:txBody>
      <dsp:txXfrm>
        <a:off x="3713989" y="2058417"/>
        <a:ext cx="3080985" cy="1830427"/>
      </dsp:txXfrm>
    </dsp:sp>
    <dsp:sp modelId="{9210A925-2135-4DDA-9AFF-29613512447A}">
      <dsp:nvSpPr>
        <dsp:cNvPr id="0" name=""/>
        <dsp:cNvSpPr/>
      </dsp:nvSpPr>
      <dsp:spPr>
        <a:xfrm>
          <a:off x="5457433" y="148143"/>
          <a:ext cx="3550925" cy="3550925"/>
        </a:xfrm>
        <a:prstGeom prst="circularArrow">
          <a:avLst>
            <a:gd name="adj1" fmla="val 2656"/>
            <a:gd name="adj2" fmla="val 323081"/>
            <a:gd name="adj3" fmla="val 19527472"/>
            <a:gd name="adj4" fmla="val 12601575"/>
            <a:gd name="adj5" fmla="val 3099"/>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10FEC877-D2FD-4011-8D1E-E46DF12380F0}">
      <dsp:nvSpPr>
        <dsp:cNvPr id="0" name=""/>
        <dsp:cNvSpPr/>
      </dsp:nvSpPr>
      <dsp:spPr>
        <a:xfrm>
          <a:off x="4576982" y="1086300"/>
          <a:ext cx="2414381" cy="9601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b="1" kern="1200">
              <a:latin typeface="Georgia" panose="02040502050405020303" pitchFamily="18" charset="0"/>
            </a:rPr>
            <a:t>Purkukeskustelu</a:t>
          </a:r>
        </a:p>
      </dsp:txBody>
      <dsp:txXfrm>
        <a:off x="4605103" y="1114421"/>
        <a:ext cx="2358139" cy="903878"/>
      </dsp:txXfrm>
    </dsp:sp>
    <dsp:sp modelId="{7511FD1A-1308-465C-9A6A-A7D597345492}">
      <dsp:nvSpPr>
        <dsp:cNvPr id="0" name=""/>
        <dsp:cNvSpPr/>
      </dsp:nvSpPr>
      <dsp:spPr>
        <a:xfrm>
          <a:off x="7363507" y="1482172"/>
          <a:ext cx="3234698" cy="2455862"/>
        </a:xfrm>
        <a:prstGeom prst="roundRect">
          <a:avLst>
            <a:gd name="adj" fmla="val 10000"/>
          </a:avLst>
        </a:prstGeom>
        <a:solidFill>
          <a:schemeClr val="lt1">
            <a:alpha val="90000"/>
            <a:hueOff val="0"/>
            <a:satOff val="0"/>
            <a:lumOff val="0"/>
            <a:alphaOff val="0"/>
          </a:schemeClr>
        </a:solidFill>
        <a:ln w="762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ctr" anchorCtr="0">
          <a:noAutofit/>
        </a:bodyPr>
        <a:lstStyle/>
        <a:p>
          <a:pPr marL="171450" lvl="1" indent="-171450" algn="ctr" defTabSz="755650">
            <a:lnSpc>
              <a:spcPct val="90000"/>
            </a:lnSpc>
            <a:spcBef>
              <a:spcPct val="0"/>
            </a:spcBef>
            <a:spcAft>
              <a:spcPct val="15000"/>
            </a:spcAft>
            <a:buClrTx/>
            <a:buSzTx/>
            <a:buFontTx/>
            <a:buNone/>
          </a:pPr>
          <a:r>
            <a:rPr kumimoji="0" lang="fi-FI" sz="17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Lisätuki</a:t>
          </a:r>
          <a:endParaRPr lang="fi-FI" sz="1700" b="1" kern="1200">
            <a:solidFill>
              <a:schemeClr val="tx1"/>
            </a:solidFill>
          </a:endParaRPr>
        </a:p>
        <a:p>
          <a:pPr marL="171450" lvl="1" indent="-171450" algn="ctr" defTabSz="755650">
            <a:lnSpc>
              <a:spcPct val="90000"/>
            </a:lnSpc>
            <a:spcBef>
              <a:spcPct val="0"/>
            </a:spcBef>
            <a:spcAft>
              <a:spcPct val="15000"/>
            </a:spcAft>
            <a:buClrTx/>
            <a:buSzTx/>
            <a:buFontTx/>
            <a:buNone/>
          </a:pPr>
          <a:r>
            <a:rPr kumimoji="0" lang="fi-FI" sz="17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työntekijältä,</a:t>
          </a:r>
          <a:endParaRPr lang="fi-FI" sz="1700" b="1" kern="1200">
            <a:solidFill>
              <a:schemeClr val="tx1"/>
            </a:solidFill>
          </a:endParaRPr>
        </a:p>
        <a:p>
          <a:pPr marL="171450" lvl="1" indent="-171450" algn="ctr" defTabSz="755650">
            <a:lnSpc>
              <a:spcPct val="90000"/>
            </a:lnSpc>
            <a:spcBef>
              <a:spcPct val="0"/>
            </a:spcBef>
            <a:spcAft>
              <a:spcPct val="15000"/>
            </a:spcAft>
            <a:buNone/>
          </a:pPr>
          <a:r>
            <a:rPr kumimoji="0" lang="fi-FI" sz="17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julkinen terveydenhuolto,</a:t>
          </a:r>
        </a:p>
        <a:p>
          <a:pPr marL="171450" lvl="1" indent="-171450" algn="ctr" defTabSz="755650">
            <a:lnSpc>
              <a:spcPct val="90000"/>
            </a:lnSpc>
            <a:spcBef>
              <a:spcPct val="0"/>
            </a:spcBef>
            <a:spcAft>
              <a:spcPct val="15000"/>
            </a:spcAft>
            <a:buNone/>
          </a:pPr>
          <a:r>
            <a:rPr kumimoji="0" lang="fi-FI" sz="17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SPR psykologien valtakunnallinen valmiusryhmä</a:t>
          </a:r>
        </a:p>
      </dsp:txBody>
      <dsp:txXfrm>
        <a:off x="7420023" y="1538688"/>
        <a:ext cx="3121666" cy="1816574"/>
      </dsp:txXfrm>
    </dsp:sp>
    <dsp:sp modelId="{553B9EF0-D5AA-4540-A6B4-00A077676503}">
      <dsp:nvSpPr>
        <dsp:cNvPr id="0" name=""/>
        <dsp:cNvSpPr/>
      </dsp:nvSpPr>
      <dsp:spPr>
        <a:xfrm>
          <a:off x="8231847" y="3339622"/>
          <a:ext cx="2414381" cy="96012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b="1" kern="1200">
              <a:latin typeface="Georgia" panose="02040502050405020303" pitchFamily="18" charset="0"/>
            </a:rPr>
            <a:t>Lisätuki</a:t>
          </a:r>
        </a:p>
      </dsp:txBody>
      <dsp:txXfrm>
        <a:off x="8259968" y="3367743"/>
        <a:ext cx="2358139" cy="903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23C22-8C54-440D-AF5A-4F7E4313BE74}">
      <dsp:nvSpPr>
        <dsp:cNvPr id="0" name=""/>
        <dsp:cNvSpPr/>
      </dsp:nvSpPr>
      <dsp:spPr>
        <a:xfrm>
          <a:off x="0" y="1487721"/>
          <a:ext cx="3085064" cy="2444683"/>
        </a:xfrm>
        <a:prstGeom prst="roundRect">
          <a:avLst>
            <a:gd name="adj" fmla="val 10000"/>
          </a:avLst>
        </a:prstGeom>
        <a:solidFill>
          <a:schemeClr val="lt1">
            <a:alpha val="90000"/>
            <a:hueOff val="0"/>
            <a:satOff val="0"/>
            <a:lumOff val="0"/>
            <a:alphaOff val="0"/>
          </a:schemeClr>
        </a:solidFill>
        <a:ln w="762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ctr" anchorCtr="0">
          <a:noAutofit/>
        </a:bodyPr>
        <a:lstStyle/>
        <a:p>
          <a:pPr marL="57150" lvl="1" indent="-57150" algn="ctr" defTabSz="311150">
            <a:lnSpc>
              <a:spcPct val="90000"/>
            </a:lnSpc>
            <a:spcBef>
              <a:spcPct val="0"/>
            </a:spcBef>
            <a:spcAft>
              <a:spcPct val="15000"/>
            </a:spcAft>
            <a:buClrTx/>
            <a:buSzTx/>
            <a:buFontTx/>
            <a:buNone/>
          </a:pPr>
          <a:endParaRPr lang="fi-FI" sz="700" kern="1200"/>
        </a:p>
        <a:p>
          <a:pPr marL="171450" lvl="1" indent="-171450" algn="ctr" defTabSz="755650">
            <a:lnSpc>
              <a:spcPct val="90000"/>
            </a:lnSpc>
            <a:spcBef>
              <a:spcPct val="0"/>
            </a:spcBef>
            <a:spcAft>
              <a:spcPct val="15000"/>
            </a:spcAft>
            <a:buClrTx/>
            <a:buSzTx/>
            <a:buFontTx/>
            <a:buNone/>
          </a:pPr>
          <a:r>
            <a:rPr kumimoji="0" lang="fi-FI" sz="17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Arjen toiminnassa</a:t>
          </a:r>
          <a:endParaRPr lang="fi-FI" sz="1600" kern="1200"/>
        </a:p>
        <a:p>
          <a:pPr marL="171450" lvl="1" indent="-171450" algn="ctr" defTabSz="755650">
            <a:lnSpc>
              <a:spcPct val="90000"/>
            </a:lnSpc>
            <a:spcBef>
              <a:spcPct val="0"/>
            </a:spcBef>
            <a:spcAft>
              <a:spcPct val="15000"/>
            </a:spcAft>
            <a:buClrTx/>
            <a:buSzTx/>
            <a:buFontTx/>
            <a:buNone/>
          </a:pPr>
          <a:r>
            <a:rPr kumimoji="0" lang="fi-FI" sz="1700" b="1" i="0" u="none" strike="noStrike" kern="1200" cap="none" spc="0" normalizeH="0" baseline="0" noProof="0">
              <a:ln>
                <a:noFill/>
              </a:ln>
              <a:solidFill>
                <a:srgbClr val="000000"/>
              </a:solidFill>
              <a:effectLst/>
              <a:uLnTx/>
              <a:uFillTx/>
              <a:latin typeface="Georgia" panose="02040502050405020303" pitchFamily="18" charset="0"/>
              <a:ea typeface="+mn-ea"/>
              <a:cs typeface="+mn-cs"/>
            </a:rPr>
            <a:t>jokaisen kokoontumisen, ryhmäillan, auttamistehtävän päätteeksi</a:t>
          </a:r>
          <a:endParaRPr lang="fi-FI" sz="1700" b="1" kern="1200"/>
        </a:p>
      </dsp:txBody>
      <dsp:txXfrm>
        <a:off x="56259" y="1543980"/>
        <a:ext cx="2972546" cy="1808304"/>
      </dsp:txXfrm>
    </dsp:sp>
    <dsp:sp modelId="{1D5B295D-B7E3-4852-AC7A-10CEEEDFFCF0}">
      <dsp:nvSpPr>
        <dsp:cNvPr id="0" name=""/>
        <dsp:cNvSpPr/>
      </dsp:nvSpPr>
      <dsp:spPr>
        <a:xfrm>
          <a:off x="1698670" y="1918822"/>
          <a:ext cx="3269409" cy="3269409"/>
        </a:xfrm>
        <a:prstGeom prst="leftCircularArrow">
          <a:avLst>
            <a:gd name="adj1" fmla="val 2885"/>
            <a:gd name="adj2" fmla="val 352780"/>
            <a:gd name="adj3" fmla="val 2128429"/>
            <a:gd name="adj4" fmla="val 9024627"/>
            <a:gd name="adj5" fmla="val 3366"/>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B7E63FB7-C05D-46A0-9416-4016011CDA27}">
      <dsp:nvSpPr>
        <dsp:cNvPr id="0" name=""/>
        <dsp:cNvSpPr/>
      </dsp:nvSpPr>
      <dsp:spPr>
        <a:xfrm>
          <a:off x="793522" y="3350143"/>
          <a:ext cx="2414381" cy="96012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b="1" kern="1200">
              <a:solidFill>
                <a:schemeClr val="tx1"/>
              </a:solidFill>
              <a:latin typeface="Georgia" panose="02040502050405020303" pitchFamily="18" charset="0"/>
            </a:rPr>
            <a:t>Fiiliskierros</a:t>
          </a:r>
        </a:p>
      </dsp:txBody>
      <dsp:txXfrm>
        <a:off x="821643" y="3378264"/>
        <a:ext cx="2358139" cy="903878"/>
      </dsp:txXfrm>
    </dsp:sp>
    <dsp:sp modelId="{89AB1558-E5F4-4DAE-A399-0E1CB8BFEB97}">
      <dsp:nvSpPr>
        <dsp:cNvPr id="0" name=""/>
        <dsp:cNvSpPr/>
      </dsp:nvSpPr>
      <dsp:spPr>
        <a:xfrm>
          <a:off x="3657042" y="1471201"/>
          <a:ext cx="3194879" cy="2474591"/>
        </a:xfrm>
        <a:prstGeom prst="roundRect">
          <a:avLst>
            <a:gd name="adj" fmla="val 10000"/>
          </a:avLst>
        </a:prstGeom>
        <a:solidFill>
          <a:schemeClr val="lt1">
            <a:alpha val="90000"/>
            <a:hueOff val="0"/>
            <a:satOff val="0"/>
            <a:lumOff val="0"/>
            <a:alphaOff val="0"/>
          </a:schemeClr>
        </a:solidFill>
        <a:ln w="762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57150" lvl="1" indent="-57150" algn="ctr" defTabSz="311150">
            <a:lnSpc>
              <a:spcPct val="90000"/>
            </a:lnSpc>
            <a:spcBef>
              <a:spcPct val="0"/>
            </a:spcBef>
            <a:spcAft>
              <a:spcPct val="15000"/>
            </a:spcAft>
            <a:buNone/>
          </a:pPr>
          <a:endParaRPr lang="fi-FI" sz="700" kern="1200">
            <a:latin typeface="Georgia" panose="02040502050405020303" pitchFamily="18" charset="0"/>
          </a:endParaRPr>
        </a:p>
        <a:p>
          <a:pPr marL="171450" lvl="1" indent="-171450" algn="ctr" defTabSz="755650">
            <a:lnSpc>
              <a:spcPct val="90000"/>
            </a:lnSpc>
            <a:spcBef>
              <a:spcPct val="0"/>
            </a:spcBef>
            <a:spcAft>
              <a:spcPct val="15000"/>
            </a:spcAft>
            <a:buNone/>
          </a:pPr>
          <a:r>
            <a:rPr lang="fi-FI" sz="1700" b="1" kern="1200">
              <a:latin typeface="Georgia" panose="02040502050405020303" pitchFamily="18" charset="0"/>
            </a:rPr>
            <a:t>Mikäli tehtävä, </a:t>
          </a:r>
          <a:endParaRPr lang="fi-FI" sz="1700" kern="1200">
            <a:latin typeface="Georgia" panose="02040502050405020303" pitchFamily="18" charset="0"/>
          </a:endParaRPr>
        </a:p>
        <a:p>
          <a:pPr marL="171450" lvl="1" indent="-171450" algn="ctr" defTabSz="755650">
            <a:lnSpc>
              <a:spcPct val="90000"/>
            </a:lnSpc>
            <a:spcBef>
              <a:spcPct val="0"/>
            </a:spcBef>
            <a:spcAft>
              <a:spcPct val="15000"/>
            </a:spcAft>
            <a:buNone/>
          </a:pPr>
          <a:r>
            <a:rPr lang="fi-FI" sz="1700" b="1" kern="1200">
              <a:latin typeface="Georgia" panose="02040502050405020303" pitchFamily="18" charset="0"/>
            </a:rPr>
            <a:t>tapahtuma tai tilanne on ollut henkisesti kuormittava, järjestetään purkukeskustelu</a:t>
          </a:r>
          <a:endParaRPr lang="fi-FI" sz="1700" kern="1200">
            <a:latin typeface="Georgia" panose="02040502050405020303" pitchFamily="18" charset="0"/>
          </a:endParaRPr>
        </a:p>
      </dsp:txBody>
      <dsp:txXfrm>
        <a:off x="3713989" y="2058417"/>
        <a:ext cx="3080985" cy="1830427"/>
      </dsp:txXfrm>
    </dsp:sp>
    <dsp:sp modelId="{9210A925-2135-4DDA-9AFF-29613512447A}">
      <dsp:nvSpPr>
        <dsp:cNvPr id="0" name=""/>
        <dsp:cNvSpPr/>
      </dsp:nvSpPr>
      <dsp:spPr>
        <a:xfrm>
          <a:off x="5457433" y="148143"/>
          <a:ext cx="3550925" cy="3550925"/>
        </a:xfrm>
        <a:prstGeom prst="circularArrow">
          <a:avLst>
            <a:gd name="adj1" fmla="val 2656"/>
            <a:gd name="adj2" fmla="val 323081"/>
            <a:gd name="adj3" fmla="val 19527472"/>
            <a:gd name="adj4" fmla="val 12601575"/>
            <a:gd name="adj5" fmla="val 3099"/>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10FEC877-D2FD-4011-8D1E-E46DF12380F0}">
      <dsp:nvSpPr>
        <dsp:cNvPr id="0" name=""/>
        <dsp:cNvSpPr/>
      </dsp:nvSpPr>
      <dsp:spPr>
        <a:xfrm>
          <a:off x="4576982" y="1086300"/>
          <a:ext cx="2414381" cy="9601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b="1" kern="1200">
              <a:latin typeface="Georgia" panose="02040502050405020303" pitchFamily="18" charset="0"/>
            </a:rPr>
            <a:t>Purkukeskustelu</a:t>
          </a:r>
        </a:p>
      </dsp:txBody>
      <dsp:txXfrm>
        <a:off x="4605103" y="1114421"/>
        <a:ext cx="2358139" cy="903878"/>
      </dsp:txXfrm>
    </dsp:sp>
    <dsp:sp modelId="{7511FD1A-1308-465C-9A6A-A7D597345492}">
      <dsp:nvSpPr>
        <dsp:cNvPr id="0" name=""/>
        <dsp:cNvSpPr/>
      </dsp:nvSpPr>
      <dsp:spPr>
        <a:xfrm>
          <a:off x="7363507" y="1482172"/>
          <a:ext cx="3234698" cy="2455862"/>
        </a:xfrm>
        <a:prstGeom prst="roundRect">
          <a:avLst>
            <a:gd name="adj" fmla="val 10000"/>
          </a:avLst>
        </a:prstGeom>
        <a:solidFill>
          <a:schemeClr val="lt1">
            <a:alpha val="90000"/>
            <a:hueOff val="0"/>
            <a:satOff val="0"/>
            <a:lumOff val="0"/>
            <a:alphaOff val="0"/>
          </a:schemeClr>
        </a:solidFill>
        <a:ln w="762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ctr" anchorCtr="0">
          <a:noAutofit/>
        </a:bodyPr>
        <a:lstStyle/>
        <a:p>
          <a:pPr marL="171450" lvl="1" indent="-171450" algn="ctr" defTabSz="755650">
            <a:lnSpc>
              <a:spcPct val="90000"/>
            </a:lnSpc>
            <a:spcBef>
              <a:spcPct val="0"/>
            </a:spcBef>
            <a:spcAft>
              <a:spcPct val="15000"/>
            </a:spcAft>
            <a:buClrTx/>
            <a:buSzTx/>
            <a:buFontTx/>
            <a:buNone/>
          </a:pPr>
          <a:r>
            <a:rPr kumimoji="0" lang="fi-FI" sz="17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Lisätuki</a:t>
          </a:r>
          <a:endParaRPr lang="fi-FI" sz="1700" b="1" kern="1200">
            <a:solidFill>
              <a:schemeClr val="tx1"/>
            </a:solidFill>
          </a:endParaRPr>
        </a:p>
        <a:p>
          <a:pPr marL="171450" lvl="1" indent="-171450" algn="ctr" defTabSz="755650">
            <a:lnSpc>
              <a:spcPct val="90000"/>
            </a:lnSpc>
            <a:spcBef>
              <a:spcPct val="0"/>
            </a:spcBef>
            <a:spcAft>
              <a:spcPct val="15000"/>
            </a:spcAft>
            <a:buClrTx/>
            <a:buSzTx/>
            <a:buFontTx/>
            <a:buNone/>
          </a:pPr>
          <a:r>
            <a:rPr kumimoji="0" lang="fi-FI" sz="17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työntekijältä,</a:t>
          </a:r>
          <a:endParaRPr lang="fi-FI" sz="1700" b="1" kern="1200">
            <a:solidFill>
              <a:schemeClr val="tx1"/>
            </a:solidFill>
          </a:endParaRPr>
        </a:p>
        <a:p>
          <a:pPr marL="171450" lvl="1" indent="-171450" algn="ctr" defTabSz="755650">
            <a:lnSpc>
              <a:spcPct val="90000"/>
            </a:lnSpc>
            <a:spcBef>
              <a:spcPct val="0"/>
            </a:spcBef>
            <a:spcAft>
              <a:spcPct val="15000"/>
            </a:spcAft>
            <a:buNone/>
          </a:pPr>
          <a:r>
            <a:rPr kumimoji="0" lang="fi-FI" sz="17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julkinen terveydenhuolto,</a:t>
          </a:r>
        </a:p>
        <a:p>
          <a:pPr marL="171450" lvl="1" indent="-171450" algn="ctr" defTabSz="755650">
            <a:lnSpc>
              <a:spcPct val="90000"/>
            </a:lnSpc>
            <a:spcBef>
              <a:spcPct val="0"/>
            </a:spcBef>
            <a:spcAft>
              <a:spcPct val="15000"/>
            </a:spcAft>
            <a:buNone/>
          </a:pPr>
          <a:r>
            <a:rPr kumimoji="0" lang="fi-FI" sz="1700" b="1" i="0" u="none" strike="noStrike" kern="1200" cap="none" spc="0" normalizeH="0" baseline="0" noProof="0">
              <a:ln>
                <a:noFill/>
              </a:ln>
              <a:solidFill>
                <a:schemeClr val="tx1"/>
              </a:solidFill>
              <a:effectLst/>
              <a:uLnTx/>
              <a:uFillTx/>
              <a:latin typeface="Georgia" panose="02040502050405020303" pitchFamily="18" charset="0"/>
              <a:ea typeface="+mn-ea"/>
              <a:cs typeface="+mn-cs"/>
            </a:rPr>
            <a:t>SPR psykologien valtakunnallinen valmiusryhmä</a:t>
          </a:r>
        </a:p>
      </dsp:txBody>
      <dsp:txXfrm>
        <a:off x="7420023" y="1538688"/>
        <a:ext cx="3121666" cy="1816574"/>
      </dsp:txXfrm>
    </dsp:sp>
    <dsp:sp modelId="{553B9EF0-D5AA-4540-A6B4-00A077676503}">
      <dsp:nvSpPr>
        <dsp:cNvPr id="0" name=""/>
        <dsp:cNvSpPr/>
      </dsp:nvSpPr>
      <dsp:spPr>
        <a:xfrm>
          <a:off x="8231847" y="3339622"/>
          <a:ext cx="2414381" cy="96012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b="1" kern="1200">
              <a:latin typeface="Georgia" panose="02040502050405020303" pitchFamily="18" charset="0"/>
            </a:rPr>
            <a:t>Lisätuki</a:t>
          </a:r>
        </a:p>
      </dsp:txBody>
      <dsp:txXfrm>
        <a:off x="8259968" y="3367743"/>
        <a:ext cx="2358139" cy="9038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vl1pPr>
          </a:lstStyle>
          <a:p>
            <a:fld id="{F1586ED7-E594-284A-BCB0-7DD2E0F5F816}" type="datetimeFigureOut">
              <a:rPr lang="fi-FI" smtClean="0"/>
              <a:t>24.1.2025</a:t>
            </a:fld>
            <a:endParaRPr lang="fi-FI"/>
          </a:p>
        </p:txBody>
      </p:sp>
      <p:sp>
        <p:nvSpPr>
          <p:cNvPr id="4" name="Slide Image Placeholder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Tervetuloa mukaan tutustumaan fiiliskierros-toimintamalliin.</a:t>
            </a:r>
          </a:p>
          <a:p>
            <a:r>
              <a:rPr lang="fi-FI" dirty="0"/>
              <a:t>Olen __________ ja tehtävänäni on esitellä teille toimintamalli, minkä avulla pidämme vapaaehtoistemme hyvinvoinnista huolta.</a:t>
            </a:r>
          </a:p>
          <a:p>
            <a:endParaRPr lang="fi-FI" dirty="0"/>
          </a:p>
          <a:p>
            <a:r>
              <a:rPr lang="fi-FI" dirty="0"/>
              <a:t>Tässä tuokiossa </a:t>
            </a:r>
          </a:p>
        </p:txBody>
      </p:sp>
      <p:sp>
        <p:nvSpPr>
          <p:cNvPr id="4" name="Slide Number Placeholder 3"/>
          <p:cNvSpPr>
            <a:spLocks noGrp="1"/>
          </p:cNvSpPr>
          <p:nvPr>
            <p:ph type="sldNum" sz="quarter" idx="5"/>
          </p:nvPr>
        </p:nvSpPr>
        <p:spPr/>
        <p:txBody>
          <a:bodyPr/>
          <a:lstStyle/>
          <a:p>
            <a:fld id="{D9D1C9AF-C8A2-E248-9C2D-AAFE8E0C60B5}" type="slidenum">
              <a:rPr lang="fi-FI" smtClean="0"/>
              <a:t>1</a:t>
            </a:fld>
            <a:endParaRPr lang="fi-FI"/>
          </a:p>
        </p:txBody>
      </p:sp>
    </p:spTree>
    <p:extLst>
      <p:ext uri="{BB962C8B-B14F-4D97-AF65-F5344CB8AC3E}">
        <p14:creationId xmlns:p14="http://schemas.microsoft.com/office/powerpoint/2010/main" val="52320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Jokaisella vapaaehtoisella on oikeus saada tukea omaan jaksamiseensa osana vapaaehtoistoimintaansa.</a:t>
            </a:r>
          </a:p>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11</a:t>
            </a:fld>
            <a:endParaRPr lang="fi-FI"/>
          </a:p>
        </p:txBody>
      </p:sp>
    </p:spTree>
    <p:extLst>
      <p:ext uri="{BB962C8B-B14F-4D97-AF65-F5344CB8AC3E}">
        <p14:creationId xmlns:p14="http://schemas.microsoft.com/office/powerpoint/2010/main" val="381053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Jokaisella vapaaehtoisella on oikeus saada tukea omaan jaksamiseensa osana vapaaehtoistoimintaansa.</a:t>
            </a:r>
          </a:p>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12</a:t>
            </a:fld>
            <a:endParaRPr lang="fi-FI"/>
          </a:p>
        </p:txBody>
      </p:sp>
    </p:spTree>
    <p:extLst>
      <p:ext uri="{BB962C8B-B14F-4D97-AF65-F5344CB8AC3E}">
        <p14:creationId xmlns:p14="http://schemas.microsoft.com/office/powerpoint/2010/main" val="2802358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Tarkoituksena ei ole kaivella tuntemuksia syvemmältä. Vastaukseksi riittää myös ”Ihan ok.”.</a:t>
            </a:r>
          </a:p>
        </p:txBody>
      </p:sp>
      <p:sp>
        <p:nvSpPr>
          <p:cNvPr id="4" name="Dian numeron paikkamerkki 3"/>
          <p:cNvSpPr>
            <a:spLocks noGrp="1"/>
          </p:cNvSpPr>
          <p:nvPr>
            <p:ph type="sldNum" sz="quarter" idx="5"/>
          </p:nvPr>
        </p:nvSpPr>
        <p:spPr/>
        <p:txBody>
          <a:bodyPr/>
          <a:lstStyle/>
          <a:p>
            <a:fld id="{D9D1C9AF-C8A2-E248-9C2D-AAFE8E0C60B5}" type="slidenum">
              <a:rPr lang="fi-FI" smtClean="0"/>
              <a:t>13</a:t>
            </a:fld>
            <a:endParaRPr lang="fi-FI"/>
          </a:p>
        </p:txBody>
      </p:sp>
    </p:spTree>
    <p:extLst>
      <p:ext uri="{BB962C8B-B14F-4D97-AF65-F5344CB8AC3E}">
        <p14:creationId xmlns:p14="http://schemas.microsoft.com/office/powerpoint/2010/main" val="361614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latin typeface="Georgia" panose="02040502050405020303" pitchFamily="18" charset="0"/>
              </a:rPr>
              <a:t>Rajaa tarvittaessa puheenvuorojen kestoa ja sisältöä, mikäli osallistujan tarina lähtee rönsyilemään.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latin typeface="Georgia" panose="02040502050405020303" pitchFamily="18" charset="0"/>
              </a:rPr>
              <a:t>Mikäli osallistuja ei halua sanoa mitään, voit pyytää näyttämään peukkubarometrillä fiiliksensä tai anna hänen olla kuunteluoppilaana.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latin typeface="Georgia" panose="02040502050405020303" pitchFamily="18" charset="0"/>
              </a:rPr>
              <a:t>Kuva: </a:t>
            </a:r>
            <a:r>
              <a:rPr lang="fi-FI" dirty="0" err="1">
                <a:latin typeface="Georgia" panose="02040502050405020303" pitchFamily="18" charset="0"/>
              </a:rPr>
              <a:t>Pixabay</a:t>
            </a:r>
            <a:endParaRPr lang="fi-FI"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latin typeface="Georgia" panose="02040502050405020303" pitchFamily="18" charset="0"/>
            </a:endParaRP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14</a:t>
            </a:fld>
            <a:endParaRPr lang="fi-FI"/>
          </a:p>
        </p:txBody>
      </p:sp>
    </p:spTree>
    <p:extLst>
      <p:ext uri="{BB962C8B-B14F-4D97-AF65-F5344CB8AC3E}">
        <p14:creationId xmlns:p14="http://schemas.microsoft.com/office/powerpoint/2010/main" val="1320380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highlight>
                  <a:srgbClr val="FFFF00"/>
                </a:highlight>
              </a:rPr>
              <a:t>Kuvaa miten ottaa huomioon!!</a:t>
            </a:r>
          </a:p>
          <a:p>
            <a:r>
              <a:rPr lang="fi-FI" dirty="0"/>
              <a:t>Kuva: </a:t>
            </a:r>
            <a:r>
              <a:rPr lang="fi-FI" dirty="0" err="1"/>
              <a:t>Pixabay</a:t>
            </a:r>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15</a:t>
            </a:fld>
            <a:endParaRPr lang="fi-FI"/>
          </a:p>
        </p:txBody>
      </p:sp>
    </p:spTree>
    <p:extLst>
      <p:ext uri="{BB962C8B-B14F-4D97-AF65-F5344CB8AC3E}">
        <p14:creationId xmlns:p14="http://schemas.microsoft.com/office/powerpoint/2010/main" val="1725760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highlight>
                  <a:srgbClr val="FFFF00"/>
                </a:highlight>
              </a:rPr>
              <a:t>Mikäli joku keskusteluun osallistuva henkilö käyttäytyy itselleen epätyypillisesti tai on kertonut sanallisesti jonkun tilanteen tuntuneen epämiellyttävältä, tai hän puhuu samasta tilanteesta toistuvasti.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highlight>
                  <a:srgbClr val="FFFF00"/>
                </a:highlight>
              </a:rPr>
              <a:t>Pyydä henkilöä jäämään hetkiseksi juttelemaan. Ilmaise huolesi ja kuuntele, mitä sanottavaa vapaaehtoisella on. Kerro erilaisista avun kanavista.</a:t>
            </a:r>
          </a:p>
          <a:p>
            <a:r>
              <a:rPr lang="fi-FI" dirty="0"/>
              <a:t>Apua saatavilla: Tieto siitä, mistä apua on saatavilla (mm. purkukeskustelu ja mahdollinen lisätuki tarvittaessa)</a:t>
            </a:r>
          </a:p>
          <a:p>
            <a:endParaRPr lang="fi-FI" dirty="0"/>
          </a:p>
          <a:p>
            <a:r>
              <a:rPr lang="fi-FI" dirty="0"/>
              <a:t>Aina ei tarvitse pystyä sanomaan, mistä on huolissaan. Riittää, kun ilmaisee huolensa. Tällöin olemme kuulleet ja nähneet henkilön tuntemukset. Tarjotaan henkilölle mahdollisuus purkukeskusteluun.</a:t>
            </a:r>
          </a:p>
          <a:p>
            <a:endParaRPr lang="fi-FI" dirty="0"/>
          </a:p>
          <a:p>
            <a:r>
              <a:rPr lang="fi-FI" dirty="0"/>
              <a:t>Voit avata keskustelun osallistujien kanssa siitä, milloin tarvitaan purkukeskustelu tai muuta lisäapua.</a:t>
            </a:r>
          </a:p>
        </p:txBody>
      </p:sp>
      <p:sp>
        <p:nvSpPr>
          <p:cNvPr id="4" name="Dian numeron paikkamerkki 3"/>
          <p:cNvSpPr>
            <a:spLocks noGrp="1"/>
          </p:cNvSpPr>
          <p:nvPr>
            <p:ph type="sldNum" sz="quarter" idx="5"/>
          </p:nvPr>
        </p:nvSpPr>
        <p:spPr/>
        <p:txBody>
          <a:bodyPr/>
          <a:lstStyle/>
          <a:p>
            <a:fld id="{D9D1C9AF-C8A2-E248-9C2D-AAFE8E0C60B5}" type="slidenum">
              <a:rPr lang="fi-FI" smtClean="0"/>
              <a:t>16</a:t>
            </a:fld>
            <a:endParaRPr lang="fi-FI"/>
          </a:p>
        </p:txBody>
      </p:sp>
    </p:spTree>
    <p:extLst>
      <p:ext uri="{BB962C8B-B14F-4D97-AF65-F5344CB8AC3E}">
        <p14:creationId xmlns:p14="http://schemas.microsoft.com/office/powerpoint/2010/main" val="126694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nSpc>
                <a:spcPct val="115000"/>
              </a:lnSpc>
              <a:buClr>
                <a:srgbClr val="C00000"/>
              </a:buClr>
              <a:buSzPct val="75000"/>
              <a:buNone/>
            </a:pPr>
            <a:r>
              <a:rPr lang="fi-FI" sz="1200" dirty="0">
                <a:latin typeface="Georgia" panose="02040502050405020303" pitchFamily="18" charset="0"/>
                <a:ea typeface="Times New Roman" panose="02020603050405020304" pitchFamily="18" charset="0"/>
              </a:rPr>
              <a:t>Esimerkiksi seuraavissa tilanteissa:</a:t>
            </a:r>
          </a:p>
          <a:p>
            <a:pPr marL="171450" lvl="0" indent="-171450">
              <a:lnSpc>
                <a:spcPct val="115000"/>
              </a:lnSpc>
              <a:buClr>
                <a:srgbClr val="C00000"/>
              </a:buClr>
              <a:buSzPct val="75000"/>
              <a:buFont typeface="Arial" panose="020B0604020202020204" pitchFamily="34" charset="0"/>
              <a:buChar char="•"/>
            </a:pPr>
            <a:r>
              <a:rPr lang="fi-FI" sz="1200" dirty="0">
                <a:effectLst/>
                <a:latin typeface="Georgia" panose="02040502050405020303" pitchFamily="18" charset="0"/>
                <a:ea typeface="Times New Roman" panose="02020603050405020304" pitchFamily="18" charset="0"/>
              </a:rPr>
              <a:t>Maalittaminen: mm. Somessa tapahtuva henkilöön kohdistuva maalittaminen.</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Times New Roman" panose="02020603050405020304" pitchFamily="18" charset="0"/>
              </a:rPr>
              <a:t>E</a:t>
            </a:r>
            <a:r>
              <a:rPr lang="fi-FI" sz="1200" dirty="0">
                <a:effectLst/>
                <a:latin typeface="Georgia" panose="02040502050405020303" pitchFamily="18" charset="0"/>
                <a:ea typeface="Calibri" panose="020F0502020204030204" pitchFamily="34" charset="0"/>
              </a:rPr>
              <a:t>nsihuoltotehtävät esim. kotimaan avun tehtävät</a:t>
            </a:r>
          </a:p>
          <a:p>
            <a:pPr marL="171450" lvl="0" indent="-171450">
              <a:buClr>
                <a:srgbClr val="C00000"/>
              </a:buClr>
              <a:buSzPct val="75000"/>
              <a:buFont typeface="Arial" panose="020B0604020202020204" pitchFamily="34" charset="0"/>
              <a:buChar char="•"/>
            </a:pPr>
            <a:r>
              <a:rPr lang="fi-FI" sz="1200" dirty="0">
                <a:latin typeface="Georgia" panose="02040502050405020303" pitchFamily="18" charset="0"/>
                <a:ea typeface="Calibri" panose="020F0502020204030204" pitchFamily="34" charset="0"/>
              </a:rPr>
              <a:t>H</a:t>
            </a:r>
            <a:r>
              <a:rPr lang="fi-FI" sz="1200" dirty="0">
                <a:effectLst/>
                <a:latin typeface="Georgia" panose="02040502050405020303" pitchFamily="18" charset="0"/>
                <a:ea typeface="Calibri" panose="020F0502020204030204" pitchFamily="34" charset="0"/>
              </a:rPr>
              <a:t>enkinen tuki esim. järkyttyneiden tai voimakkaasti reagoivien autettavien kohtaamisen jälkeen </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Ystävätoiminnan haastavat tilanteet; esim. ystävätoiminnassa hankala vuorovaikutustilanne, ystäväasiakkaan äkillinen kuolema </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Kotoutumisen tuen tehtävät: esim. sodan julmuuksista kuuleminen</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Lapsiin kohdistuvassa toiminnassa (LäksyHelpit, leirit, kerhot) tapahtuvat haastavat tilanteet</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Ensiapupäivystykset esim. erilaiset ensiaputilanteet mm. elvytys tai lapsen loukkaantuminen tulee purkaa, ettei tapahtuma jää mietityttämään </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Vapaaehtoisauttajan loukkaantuminen tehtävällä tai on läheltä piti tilanne </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Esim. aggressiivisen tai päihteiden vaikutuksen alaisen autettavan kohtaaminen, mistä jää epämiellyttävä tunne</a:t>
            </a:r>
          </a:p>
          <a:p>
            <a:pPr marL="17145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Keräystilanteessa epämiellyttävä kohtaaminen (esim. sanallinen syytös järjestöä kohtaan)</a:t>
            </a:r>
          </a:p>
          <a:p>
            <a:pPr marL="171450" indent="-171450">
              <a:buClr>
                <a:srgbClr val="C00000"/>
              </a:buClr>
              <a:buSzPct val="75000"/>
              <a:buFont typeface="Arial" panose="020B0604020202020204" pitchFamily="34" charset="0"/>
              <a:buChar char="•"/>
            </a:pPr>
            <a:r>
              <a:rPr lang="fi-FI" sz="1200" dirty="0">
                <a:latin typeface="Georgia" panose="02040502050405020303" pitchFamily="18" charset="0"/>
                <a:ea typeface="Calibri" panose="020F0502020204030204" pitchFamily="34" charset="0"/>
              </a:rPr>
              <a:t>Etsinnät, etsittävänä lapsi, visuaaliset kokemukset (henkilö löydettäessä pahannäköinen), vainaja tai kadonnut jää löytämättä</a:t>
            </a:r>
          </a:p>
          <a:p>
            <a:pPr marL="171450" indent="-171450">
              <a:buClr>
                <a:srgbClr val="C00000"/>
              </a:buClr>
              <a:buSzPct val="75000"/>
              <a:buFont typeface="Arial" panose="020B0604020202020204" pitchFamily="34" charset="0"/>
              <a:buChar char="•"/>
            </a:pPr>
            <a:r>
              <a:rPr lang="fi-FI" sz="1200" dirty="0">
                <a:latin typeface="Georgia" panose="02040502050405020303" pitchFamily="18" charset="0"/>
                <a:ea typeface="Calibri" panose="020F0502020204030204" pitchFamily="34" charset="0"/>
              </a:rPr>
              <a:t>Auttava puhelin, kriisichat – aina kun ne aktivoidaan, varaudutaan purkukeskustelujen järjestämiseen</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17</a:t>
            </a:fld>
            <a:endParaRPr lang="fi-FI"/>
          </a:p>
        </p:txBody>
      </p:sp>
    </p:spTree>
    <p:extLst>
      <p:ext uri="{BB962C8B-B14F-4D97-AF65-F5344CB8AC3E}">
        <p14:creationId xmlns:p14="http://schemas.microsoft.com/office/powerpoint/2010/main" val="3457085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lnSpc>
                <a:spcPct val="115000"/>
              </a:lnSpc>
              <a:buClr>
                <a:srgbClr val="C00000"/>
              </a:buClr>
              <a:buSzPct val="75000"/>
              <a:buNone/>
            </a:pPr>
            <a:r>
              <a:rPr lang="fi-FI" sz="1200" dirty="0">
                <a:latin typeface="Georgia" panose="02040502050405020303" pitchFamily="18" charset="0"/>
                <a:ea typeface="Times New Roman" panose="02020603050405020304" pitchFamily="18" charset="0"/>
              </a:rPr>
              <a:t>Esimerkiksi seuraavissa tilanteissa:</a:t>
            </a:r>
          </a:p>
          <a:p>
            <a:pPr marL="171450" lvl="0" indent="-171450">
              <a:lnSpc>
                <a:spcPct val="115000"/>
              </a:lnSpc>
              <a:buClr>
                <a:srgbClr val="C00000"/>
              </a:buClr>
              <a:buSzPct val="75000"/>
              <a:buFont typeface="Arial" panose="020B0604020202020204" pitchFamily="34" charset="0"/>
              <a:buChar char="•"/>
            </a:pPr>
            <a:r>
              <a:rPr lang="fi-FI" sz="1200" dirty="0">
                <a:effectLst/>
                <a:latin typeface="Georgia" panose="02040502050405020303" pitchFamily="18" charset="0"/>
                <a:ea typeface="Times New Roman" panose="02020603050405020304" pitchFamily="18" charset="0"/>
              </a:rPr>
              <a:t>Maalittaminen: mm. Somessa tapahtuva henkilöön kohdistuva maalittaminen.</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Times New Roman" panose="02020603050405020304" pitchFamily="18" charset="0"/>
              </a:rPr>
              <a:t>E</a:t>
            </a:r>
            <a:r>
              <a:rPr lang="fi-FI" sz="1200" dirty="0">
                <a:effectLst/>
                <a:latin typeface="Georgia" panose="02040502050405020303" pitchFamily="18" charset="0"/>
                <a:ea typeface="Calibri" panose="020F0502020204030204" pitchFamily="34" charset="0"/>
              </a:rPr>
              <a:t>nsihuoltotehtävät esim. kotimaan avun tehtävät</a:t>
            </a:r>
          </a:p>
          <a:p>
            <a:pPr marL="171450" lvl="0" indent="-171450">
              <a:buClr>
                <a:srgbClr val="C00000"/>
              </a:buClr>
              <a:buSzPct val="75000"/>
              <a:buFont typeface="Arial" panose="020B0604020202020204" pitchFamily="34" charset="0"/>
              <a:buChar char="•"/>
            </a:pPr>
            <a:r>
              <a:rPr lang="fi-FI" sz="1200" dirty="0">
                <a:latin typeface="Georgia" panose="02040502050405020303" pitchFamily="18" charset="0"/>
                <a:ea typeface="Calibri" panose="020F0502020204030204" pitchFamily="34" charset="0"/>
              </a:rPr>
              <a:t>H</a:t>
            </a:r>
            <a:r>
              <a:rPr lang="fi-FI" sz="1200" dirty="0">
                <a:effectLst/>
                <a:latin typeface="Georgia" panose="02040502050405020303" pitchFamily="18" charset="0"/>
                <a:ea typeface="Calibri" panose="020F0502020204030204" pitchFamily="34" charset="0"/>
              </a:rPr>
              <a:t>enkinen tuki esim. järkyttyneiden tai voimakkaasti reagoivien autettavien kohtaamisen jälkeen </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Ystävätoiminnan haastavat tilanteet; esim. ystävätoiminnassa hankala vuorovaikutustilanne, ystäväasiakkaan äkillinen kuolema </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Kotoutumisen tuen tehtävät: esim. sodan julmuuksista kuuleminen</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Lapsiin kohdistuvassa toiminnassa (LäksyHelpit, leirit, kerhot) tapahtuvat haastavat tilanteet</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Ensiapupäivystykset esim. erilaiset ensiaputilanteet mm. elvytys tai lapsen loukkaantuminen tulee purkaa, ettei tapahtuma jää mietityttämään </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Vapaaehtoisauttajan loukkaantuminen tehtävällä tai on läheltä piti tilanne </a:t>
            </a:r>
          </a:p>
          <a:p>
            <a:pPr marL="171450" lvl="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Esim. aggressiivisen tai päihteiden vaikutuksen alaisen autettavan kohtaaminen, mistä jää epämiellyttävä tunne</a:t>
            </a:r>
          </a:p>
          <a:p>
            <a:pPr marL="171450" indent="-171450">
              <a:buClr>
                <a:srgbClr val="C00000"/>
              </a:buClr>
              <a:buSzPct val="75000"/>
              <a:buFont typeface="Arial" panose="020B0604020202020204" pitchFamily="34" charset="0"/>
              <a:buChar char="•"/>
            </a:pPr>
            <a:r>
              <a:rPr lang="fi-FI" sz="1200" dirty="0">
                <a:effectLst/>
                <a:latin typeface="Georgia" panose="02040502050405020303" pitchFamily="18" charset="0"/>
                <a:ea typeface="Calibri" panose="020F0502020204030204" pitchFamily="34" charset="0"/>
              </a:rPr>
              <a:t>Keräystilanteessa epämiellyttävä kohtaaminen (esim. sanallinen syytös järjestöä kohtaan)</a:t>
            </a:r>
          </a:p>
          <a:p>
            <a:pPr marL="171450" indent="-171450">
              <a:buClr>
                <a:srgbClr val="C00000"/>
              </a:buClr>
              <a:buSzPct val="75000"/>
              <a:buFont typeface="Arial" panose="020B0604020202020204" pitchFamily="34" charset="0"/>
              <a:buChar char="•"/>
            </a:pPr>
            <a:r>
              <a:rPr lang="fi-FI" sz="1200" dirty="0">
                <a:latin typeface="Georgia" panose="02040502050405020303" pitchFamily="18" charset="0"/>
                <a:ea typeface="Calibri" panose="020F0502020204030204" pitchFamily="34" charset="0"/>
              </a:rPr>
              <a:t>Etsinnät, etsittävänä lapsi, visuaaliset kokemukset (henkilö löydettäessä pahannäköinen), vainaja tai kadonnut jää löytämättä</a:t>
            </a:r>
          </a:p>
          <a:p>
            <a:pPr marL="171450" indent="-171450">
              <a:buClr>
                <a:srgbClr val="C00000"/>
              </a:buClr>
              <a:buSzPct val="75000"/>
              <a:buFont typeface="Arial" panose="020B0604020202020204" pitchFamily="34" charset="0"/>
              <a:buChar char="•"/>
            </a:pPr>
            <a:r>
              <a:rPr lang="fi-FI" sz="1200" dirty="0">
                <a:latin typeface="Georgia" panose="02040502050405020303" pitchFamily="18" charset="0"/>
                <a:ea typeface="Calibri" panose="020F0502020204030204" pitchFamily="34" charset="0"/>
              </a:rPr>
              <a:t>Auttava puhelin, kriisichat – aina kun ne aktivoidaan, varaudutaan purkukeskustelujen järjestämiseen</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18</a:t>
            </a:fld>
            <a:endParaRPr lang="fi-FI"/>
          </a:p>
        </p:txBody>
      </p:sp>
    </p:spTree>
    <p:extLst>
      <p:ext uri="{BB962C8B-B14F-4D97-AF65-F5344CB8AC3E}">
        <p14:creationId xmlns:p14="http://schemas.microsoft.com/office/powerpoint/2010/main" val="3453962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Mikäli fiiliskierros ei mielestäsi riitä vapaaehtoiselle/tilanteessa toimineelle vapaaehtoisryhmälle, tarjotaan hänelle/heille mahdollisuus osallistua purkukeskusteluun koulutetun vetäjän toimesta piirissä sovitun käytännön avulla.</a:t>
            </a:r>
          </a:p>
          <a:p>
            <a:endParaRPr lang="fi-FI"/>
          </a:p>
          <a:p>
            <a:endParaRPr lang="fi-FI"/>
          </a:p>
          <a:p>
            <a:r>
              <a:rPr lang="fi-FI"/>
              <a:t>Fiiliskierros toimintamallin ja diaesityksen tekijät: </a:t>
            </a:r>
            <a:r>
              <a:rPr lang="fi-FI" err="1"/>
              <a:t>Siw</a:t>
            </a:r>
            <a:r>
              <a:rPr lang="fi-FI"/>
              <a:t> Karlsson, Riitta Merri ja Mari Rantio. </a:t>
            </a:r>
          </a:p>
          <a:p>
            <a:r>
              <a:rPr lang="fi-FI"/>
              <a:t>Kokonaiskuvaus toimintamallista on kehitetty SPR Hämeen piirissä v. 2022.</a:t>
            </a:r>
          </a:p>
          <a:p>
            <a:endParaRPr lang="fi-FI"/>
          </a:p>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19</a:t>
            </a:fld>
            <a:endParaRPr lang="fi-FI"/>
          </a:p>
        </p:txBody>
      </p:sp>
    </p:spTree>
    <p:extLst>
      <p:ext uri="{BB962C8B-B14F-4D97-AF65-F5344CB8AC3E}">
        <p14:creationId xmlns:p14="http://schemas.microsoft.com/office/powerpoint/2010/main" val="385459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Apua saatavilla: Tieto siitä, mistä apua on saatavilla.</a:t>
            </a:r>
          </a:p>
          <a:p>
            <a:r>
              <a:rPr lang="fi-FI"/>
              <a:t>Lisätukea saatavilla mm. kriisipuhelin, julkinen terveydenhuolto, oppilasterveydenhuolto, SPR psykologien valtakunnallinen valmiusryhmä</a:t>
            </a:r>
          </a:p>
        </p:txBody>
      </p:sp>
      <p:sp>
        <p:nvSpPr>
          <p:cNvPr id="4" name="Dian numeron paikkamerkki 3"/>
          <p:cNvSpPr>
            <a:spLocks noGrp="1"/>
          </p:cNvSpPr>
          <p:nvPr>
            <p:ph type="sldNum" sz="quarter" idx="5"/>
          </p:nvPr>
        </p:nvSpPr>
        <p:spPr/>
        <p:txBody>
          <a:bodyPr/>
          <a:lstStyle/>
          <a:p>
            <a:fld id="{D9D1C9AF-C8A2-E248-9C2D-AAFE8E0C60B5}" type="slidenum">
              <a:rPr lang="fi-FI" smtClean="0"/>
              <a:t>20</a:t>
            </a:fld>
            <a:endParaRPr lang="fi-FI"/>
          </a:p>
        </p:txBody>
      </p:sp>
    </p:spTree>
    <p:extLst>
      <p:ext uri="{BB962C8B-B14F-4D97-AF65-F5344CB8AC3E}">
        <p14:creationId xmlns:p14="http://schemas.microsoft.com/office/powerpoint/2010/main" val="189666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Tässä diassa kuvataan toimintamallin esittelytuokion tavoite. </a:t>
            </a:r>
          </a:p>
          <a:p>
            <a:r>
              <a:rPr lang="fi-FI"/>
              <a:t>Fiiliskierros –ajatuksen tavoite kuvataan jäljempänä.</a:t>
            </a:r>
          </a:p>
        </p:txBody>
      </p:sp>
      <p:sp>
        <p:nvSpPr>
          <p:cNvPr id="4" name="Dian numeron paikkamerkki 3"/>
          <p:cNvSpPr>
            <a:spLocks noGrp="1"/>
          </p:cNvSpPr>
          <p:nvPr>
            <p:ph type="sldNum" sz="quarter" idx="5"/>
          </p:nvPr>
        </p:nvSpPr>
        <p:spPr/>
        <p:txBody>
          <a:bodyPr/>
          <a:lstStyle/>
          <a:p>
            <a:fld id="{D9D1C9AF-C8A2-E248-9C2D-AAFE8E0C60B5}" type="slidenum">
              <a:rPr lang="fi-FI" smtClean="0"/>
              <a:t>3</a:t>
            </a:fld>
            <a:endParaRPr lang="fi-FI"/>
          </a:p>
        </p:txBody>
      </p:sp>
    </p:spTree>
    <p:extLst>
      <p:ext uri="{BB962C8B-B14F-4D97-AF65-F5344CB8AC3E}">
        <p14:creationId xmlns:p14="http://schemas.microsoft.com/office/powerpoint/2010/main" val="421991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Seuraavia dioja voit hyödyntää fiiliskierroksen harjoittelua varten. </a:t>
            </a:r>
          </a:p>
          <a:p>
            <a:r>
              <a:rPr lang="fi-FI"/>
              <a:t>Voit valita yhden esimerkkifiilistelyn tai useampia, riippuen osallistujien määrästä. </a:t>
            </a:r>
          </a:p>
          <a:p>
            <a:r>
              <a:rPr lang="fi-FI"/>
              <a:t>Harjoituksen vetämistä varten, on muistiinpano-osioon kirjattu erilaisia rooleja/ esimerkkitilanne.</a:t>
            </a:r>
          </a:p>
          <a:p>
            <a:r>
              <a:rPr lang="fi-FI"/>
              <a:t>Voitte käydä myös oman toimintaryhmänne asioihin liittyvän fiiliskierroksen, mikäli se palvelee teitä parhaiten.</a:t>
            </a:r>
          </a:p>
        </p:txBody>
      </p:sp>
      <p:sp>
        <p:nvSpPr>
          <p:cNvPr id="4" name="Dian numeron paikkamerkki 3"/>
          <p:cNvSpPr>
            <a:spLocks noGrp="1"/>
          </p:cNvSpPr>
          <p:nvPr>
            <p:ph type="sldNum" sz="quarter" idx="5"/>
          </p:nvPr>
        </p:nvSpPr>
        <p:spPr/>
        <p:txBody>
          <a:bodyPr/>
          <a:lstStyle/>
          <a:p>
            <a:fld id="{D9D1C9AF-C8A2-E248-9C2D-AAFE8E0C60B5}" type="slidenum">
              <a:rPr lang="fi-FI" smtClean="0"/>
              <a:t>21</a:t>
            </a:fld>
            <a:endParaRPr lang="fi-FI"/>
          </a:p>
        </p:txBody>
      </p:sp>
    </p:spTree>
    <p:extLst>
      <p:ext uri="{BB962C8B-B14F-4D97-AF65-F5344CB8AC3E}">
        <p14:creationId xmlns:p14="http://schemas.microsoft.com/office/powerpoint/2010/main" val="3683396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Case osaston hallituksen kokous</a:t>
            </a: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Osaston hallitus on pitänyt kokouksen yhtenä torstai-iltana. Kokouksen aikana on oltu asioista eri mieltä ja nyt kokouksen päättyessä puheenjohtaja kysäisee fiilikset ennen kotiin lähtöä.</a:t>
            </a:r>
          </a:p>
          <a:p>
            <a:pPr>
              <a:lnSpc>
                <a:spcPct val="107000"/>
              </a:lnSpc>
              <a:spcAft>
                <a:spcPts val="800"/>
              </a:spcAft>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Puheenjohtaja vetää fiiliskierroksen. </a:t>
            </a:r>
            <a:r>
              <a:rPr lang="fi-FI" sz="1800" i="1" kern="100" dirty="0">
                <a:effectLst/>
                <a:latin typeface="Calibri" panose="020F0502020204030204" pitchFamily="34" charset="0"/>
                <a:ea typeface="Calibri" panose="020F0502020204030204" pitchFamily="34" charset="0"/>
                <a:cs typeface="Times New Roman" panose="02020603050405020304" pitchFamily="18" charset="0"/>
              </a:rPr>
              <a:t>Kiittää kierroksen lopussa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hallituksen jäseniä hyvästä keskustelusta ja siitä, että vaikka ollaan asioista eri mieltä, kunnioitetaan ja kuunnellaan toisiamme nyt ja jatkossakin. PJ ehdottaa hiljaiselle hallituksen jäsenelle kahdenkeskistä juttutuokiota, jos toinen haluaa ja ellei hänellä ole kiire. Haluaa tarjota mahdollisuuden puhua tuntemuksista kahden kesken.</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Hallituksen jäsen kertoo tulleensa kokoukseen vähän ristiriitaisin fiiliksin, koska tiesi että asialistalla hankalia asioita ja mistä tiesi oltavan montaa mieltä. Miettii nyt, miten tehty päätös otetaan vastaan toimijoiden kesken, kun kaikki halukkaat ei pääse tulevaan koulutukseen mukaan. Koska rahat ovat vähissä. Lähtee mietteliäin mielin kohti kotia.</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Tämä hallituksen jäsen kertoo olevansa tyytyväisellä mielellä. ”Saatiin sentään päätökset nuijittua, ettei asiat jääneet taas yhden ihmisen päätettäväksi. Toteaa vielä, että aina on erilaisia mielipiteitä, mutta tärkeintä että pystyttäisiin puhumaan niistä, eikä piikitellä toisia. Asiat asioina.”</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Tällä hallituksen jäsenellä on kiire nukuttamaan pieniä koululaisia kotiin ja päästämään lapsenvahti omaan kotiinsa. Muuten fiilis on ok.</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Tämä hallituksen jäsen on ollut kovin hiljainen kokouksen aikana. Toteaa, että ”turhaahan teille on kertoa, mitä ajattelee, kun ei sitä aina ehditä kuuntelemaan. Siksi on parempi olla ihan hiljaa. En jaksa alkaa vääntämään, omassakin elämässä sen verran vääntöä.”</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Tämän hallituksen jäsenen mielestä tämmöinen on vähän ajanhukkaa, kun sinne kauppaankin pitäisi päästä. Mutta onhan se toisaalta ihan mukavakin, että meidät ja meidän fiiliksemme otetaan huomioon ja kuunnellaan.</a:t>
            </a:r>
          </a:p>
          <a:p>
            <a:pPr marL="342900" lvl="0" indent="-342900">
              <a:lnSpc>
                <a:spcPct val="107000"/>
              </a:lnSpc>
              <a:spcAft>
                <a:spcPts val="800"/>
              </a:spcAft>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Mikäs tässä ollessa, kunhan muistetaan ottaa kaikki osaston toimialat tasavertaisina huomioon ja annetaan mahdollisuus osallistua kaikille ei vain hälytysryhmäläisille.</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22</a:t>
            </a:fld>
            <a:endParaRPr lang="fi-FI"/>
          </a:p>
        </p:txBody>
      </p:sp>
    </p:spTree>
    <p:extLst>
      <p:ext uri="{BB962C8B-B14F-4D97-AF65-F5344CB8AC3E}">
        <p14:creationId xmlns:p14="http://schemas.microsoft.com/office/powerpoint/2010/main" val="3255469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400" b="1" kern="100">
                <a:effectLst/>
                <a:latin typeface="Calibri" panose="020F0502020204030204" pitchFamily="34" charset="0"/>
                <a:ea typeface="Calibri" panose="020F0502020204030204" pitchFamily="34" charset="0"/>
                <a:cs typeface="Times New Roman" panose="02020603050405020304" pitchFamily="18" charset="0"/>
              </a:rPr>
              <a:t>Nälkäpäivä-kerääjien fiilistelyt</a:t>
            </a:r>
          </a:p>
          <a:p>
            <a:pPr>
              <a:lnSpc>
                <a:spcPct val="107000"/>
              </a:lnSpc>
              <a:spcAft>
                <a:spcPts val="800"/>
              </a:spcAft>
            </a:pP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kern="100">
                <a:effectLst/>
                <a:latin typeface="Calibri" panose="020F0502020204030204" pitchFamily="34" charset="0"/>
                <a:ea typeface="Calibri" panose="020F0502020204030204" pitchFamily="34" charset="0"/>
                <a:cs typeface="Times New Roman" panose="02020603050405020304" pitchFamily="18" charset="0"/>
              </a:rPr>
              <a:t>Nälkäpäivä-kerääjä on saanut vihamielisen sanaryöpytyksen ollessaan kerääjänä. Hän saapuu keräyskeskukseen hieman poissa tolaltaan olevana.</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kern="100">
                <a:effectLst/>
                <a:latin typeface="Calibri" panose="020F0502020204030204" pitchFamily="34" charset="0"/>
                <a:ea typeface="Calibri" panose="020F0502020204030204" pitchFamily="34" charset="0"/>
                <a:cs typeface="Times New Roman" panose="02020603050405020304" pitchFamily="18" charset="0"/>
              </a:rPr>
              <a:t>Keräysjohtaja antaa hänelle lasillisen vettä ja pyytää hän hieman syrjemmälle istahtamaan. </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kern="100">
                <a:effectLst/>
                <a:latin typeface="Calibri" panose="020F0502020204030204" pitchFamily="34" charset="0"/>
                <a:ea typeface="Calibri" panose="020F0502020204030204" pitchFamily="34" charset="0"/>
                <a:cs typeface="Times New Roman" panose="02020603050405020304" pitchFamily="18" charset="0"/>
              </a:rPr>
              <a:t>Kerääjien kokoonnuttua lippaiden jakopisteelle, käydään fiiliskeskustelu.</a:t>
            </a:r>
          </a:p>
          <a:p>
            <a:pPr>
              <a:lnSpc>
                <a:spcPct val="107000"/>
              </a:lnSpc>
              <a:spcAft>
                <a:spcPts val="800"/>
              </a:spcAft>
            </a:pP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b="1" kern="100">
                <a:effectLst/>
                <a:latin typeface="Calibri" panose="020F0502020204030204" pitchFamily="34" charset="0"/>
                <a:ea typeface="Calibri" panose="020F0502020204030204" pitchFamily="34" charset="0"/>
                <a:cs typeface="Times New Roman" panose="02020603050405020304" pitchFamily="18" charset="0"/>
              </a:rPr>
              <a:t>Tässä esimerkkirooleja, yksi toimii fiiliskierroksen vetäjänä ja loput valitsevat listasta itselleen roolin, jota voi muokata haluamillaan fiiliksillä:</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Toimit keräysjohtajana ja vedät fiiliskierroksen.</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Kerääjänä ollessaan sai vihamielisen sanaryöpytyksen ohikulkijalta. Meni kertomansa mukaan hämilleen, eikä osannut vastata mitään tälle henkilölle, vaan jähmettyi, koska tilanne oli niin odottamaton.</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Kerääjä kertoo, kuinka upeasti ihmiset kohtasivat ja olivat positiivisia meitä kohtaan, niin kerääjiä kuin Punaista Ristiäkin kohtaan.</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Ihan peruskeräyspäivä. Kertoo saaneensa aiempina vuosia samanlaista negatiivista huutelua osakseen. Tällöin tapetilla taisi olla johtajien palkat, että keräysrahat menevät niihin. Kertoi saaneensa silloin etukäteen hyvän perehdytyksen, minkä tähden pystyi kertomaan, miten asiat ovat oikeasti.</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Kerääjä kertoo keräystuokion olleen mukava kokemus, oli ensimmäistä kertaa mukana. Arvostaa sitä, että sai olla kokeneemman kerääjän työparina. ”Oli turvallista olla.”</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Kerääjä kertoo olleensa tosi hiljaisessa paikassa keräämässä eikä ihmisillä ollut käteistä mukanaan. Mielestäni se on tosi kehno peruste sille, ettei voi auttaa. Tarjosin MobilePay-mahdollisuutta, mutta eivät muka ehtineet skannaamaan koodia.</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Kerääjä kertoo olevansa kiitollinen, voidessaan auttaa tällä tavoin, seisoskelemalla paikallaan ja kohtaavansa ja jutustelevansa ihmisten kanssa. Hieno kokemus.</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Kerääjä oli torin laidalla keräämässä ja kertoo kohdanneensa paljon monenlaisia kulkijoita. Kävimme hyviä keskusteluja muun muassa ihmisten hyvin- ja pahoinvoinnista yhteiskunnassamme.</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Kerääjän sanoin ”Ihan ok meininki. Tulen huomenna muutamaksi tunniksi uudelleen.”</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Kerääjä kertoo olleensa nyt toista kertaa mukana. Iloisella mielellä siitä, että on erilaisia tapoja auttaa. Kun en pysty sinne metsään lähtemään etsimään, mutta pystyn olemaan näin hyödyksi. ”Löytyisiköhän minulle muuta tekemistä Punaisesta Rististä?”</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23</a:t>
            </a:fld>
            <a:endParaRPr lang="fi-FI"/>
          </a:p>
        </p:txBody>
      </p:sp>
    </p:spTree>
    <p:extLst>
      <p:ext uri="{BB962C8B-B14F-4D97-AF65-F5344CB8AC3E}">
        <p14:creationId xmlns:p14="http://schemas.microsoft.com/office/powerpoint/2010/main" val="1186457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b="1" kern="100">
                <a:effectLst/>
                <a:latin typeface="Calibri" panose="020F0502020204030204" pitchFamily="34" charset="0"/>
                <a:ea typeface="Calibri" panose="020F0502020204030204" pitchFamily="34" charset="0"/>
                <a:cs typeface="Times New Roman" panose="02020603050405020304" pitchFamily="18" charset="0"/>
              </a:rPr>
              <a:t>Case ystävätoiminta</a:t>
            </a: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kern="100">
                <a:effectLst/>
                <a:latin typeface="Calibri" panose="020F0502020204030204" pitchFamily="34" charset="0"/>
                <a:ea typeface="Calibri" panose="020F0502020204030204" pitchFamily="34" charset="0"/>
                <a:cs typeface="Times New Roman" panose="02020603050405020304" pitchFamily="18" charset="0"/>
              </a:rPr>
              <a:t>Ystävävapaaehtoisten tapaamisessa käydään läpi ystävätapaamisiin liittyviä tapahtumia ja ystävävapaaehtoisten fiiliksiä.</a:t>
            </a:r>
          </a:p>
          <a:p>
            <a:pPr>
              <a:lnSpc>
                <a:spcPct val="107000"/>
              </a:lnSpc>
              <a:spcAft>
                <a:spcPts val="800"/>
              </a:spcAft>
            </a:pP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kern="100">
                <a:effectLst/>
                <a:latin typeface="Calibri" panose="020F0502020204030204" pitchFamily="34" charset="0"/>
                <a:ea typeface="Calibri" panose="020F0502020204030204" pitchFamily="34" charset="0"/>
                <a:cs typeface="Times New Roman" panose="02020603050405020304" pitchFamily="18" charset="0"/>
              </a:rPr>
              <a:t>Tässä esimerkkirooleja, yksi toimii fiiliskierroksen vetäjänä ja loput valitsevat listasta itselleen roolin, jota voi muokata haluamillaan fiiliksillä:</a:t>
            </a:r>
          </a:p>
          <a:p>
            <a:pPr>
              <a:lnSpc>
                <a:spcPct val="107000"/>
              </a:lnSpc>
              <a:spcAft>
                <a:spcPts val="800"/>
              </a:spcAft>
            </a:pPr>
            <a:endParaRPr lang="fi-FI"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800" kern="100">
                <a:effectLst/>
                <a:latin typeface="Calibri" panose="020F0502020204030204" pitchFamily="34" charset="0"/>
                <a:ea typeface="Calibri" panose="020F0502020204030204" pitchFamily="34" charset="0"/>
                <a:cs typeface="Times New Roman" panose="02020603050405020304" pitchFamily="18" charset="0"/>
              </a:rPr>
              <a:t>Toimit ystävänvälittäjänä osastossa ja olet kutsunut vapaaehtoiset koolle. Vedät fiiliskierroksen ystävävapaaehtoisille.</a:t>
            </a:r>
          </a:p>
          <a:p>
            <a:pPr marL="342900" lvl="0" indent="-342900">
              <a:lnSpc>
                <a:spcPct val="107000"/>
              </a:lnSpc>
              <a:buFont typeface="+mj-lt"/>
              <a:buAutoNum type="arabicPeriod"/>
            </a:pPr>
            <a:r>
              <a:rPr lang="fi-FI" sz="1800" kern="100">
                <a:effectLst/>
                <a:latin typeface="Calibri" panose="020F0502020204030204" pitchFamily="34" charset="0"/>
                <a:ea typeface="Calibri" panose="020F0502020204030204" pitchFamily="34" charset="0"/>
                <a:cs typeface="Times New Roman" panose="02020603050405020304" pitchFamily="18" charset="0"/>
              </a:rPr>
              <a:t>Ystävävapaaehtoinen kertoo tavanneessa ystävänsä ja tuolloin ystävä kertoi voivansa pahoin, olevansa väsynyt ja päätä särkee. Hän ei kuitenkaan halunnut otettavan lääkäriin yhteyttä. Seuraavana päivänä ystävä joutui sairaalaan sairaskohtauksen tähden ja ystävävapaaehtoinen on onneton tehdessään väärin, kun ei pakottanut ystävää lääkäriin edellispäivänä. Ystävävapaaehtoinen on nukkunut huonosti, kun kokee huonoa omaatuntoa siitä, ettei vahvemmin painostanut toista lääkäriin. </a:t>
            </a:r>
          </a:p>
          <a:p>
            <a:pPr marL="342900" lvl="0" indent="-342900">
              <a:lnSpc>
                <a:spcPct val="107000"/>
              </a:lnSpc>
              <a:buFont typeface="+mj-lt"/>
              <a:buAutoNum type="arabicPeriod"/>
            </a:pPr>
            <a:r>
              <a:rPr lang="fi-FI" sz="1800" kern="100">
                <a:effectLst/>
                <a:latin typeface="Calibri" panose="020F0502020204030204" pitchFamily="34" charset="0"/>
                <a:ea typeface="Calibri" panose="020F0502020204030204" pitchFamily="34" charset="0"/>
                <a:cs typeface="Times New Roman" panose="02020603050405020304" pitchFamily="18" charset="0"/>
              </a:rPr>
              <a:t>Ystävävapaaehtoinen kertoo ystäväasiakkaansa tarjonneet vapaaehtoiselle jotain arvokasta esinettä kiitokseksi avusta ja seurasta. Vapaaehtoinen kertoi, ettei voi ottaa sitä vastaan, jonka jälkeen ystäväasiakas suuttui ja koki vapaaehtoisen ylimieliseksi ja juttelu sillä kerralla loppui aika lyhyeen. Vapaaehtoisella on paha olo eikä oikein tiedä voiko jatkaa tätä ” ystävyyttä”.</a:t>
            </a:r>
          </a:p>
          <a:p>
            <a:pPr marL="342900" lvl="0" indent="-342900">
              <a:lnSpc>
                <a:spcPct val="107000"/>
              </a:lnSpc>
              <a:buFont typeface="+mj-lt"/>
              <a:buAutoNum type="arabicPeriod"/>
            </a:pPr>
            <a:r>
              <a:rPr lang="fi-FI" sz="1800" kern="100">
                <a:effectLst/>
                <a:latin typeface="Calibri" panose="020F0502020204030204" pitchFamily="34" charset="0"/>
                <a:ea typeface="Calibri" panose="020F0502020204030204" pitchFamily="34" charset="0"/>
                <a:cs typeface="Times New Roman" panose="02020603050405020304" pitchFamily="18" charset="0"/>
              </a:rPr>
              <a:t>Ystävävapaaehtoinen kertoo kaiken olevan hyvin hänen ja ystäväasiakkaansa välillä. Ovat käyneet kerran viikossa kahvilassa ja kävelyllä. Kaikki hyvin.</a:t>
            </a:r>
          </a:p>
          <a:p>
            <a:pPr marL="342900" lvl="0" indent="-342900">
              <a:lnSpc>
                <a:spcPct val="107000"/>
              </a:lnSpc>
              <a:buFont typeface="+mj-lt"/>
              <a:buAutoNum type="arabicPeriod"/>
            </a:pPr>
            <a:r>
              <a:rPr lang="fi-FI" sz="1800" kern="100">
                <a:effectLst/>
                <a:latin typeface="Calibri" panose="020F0502020204030204" pitchFamily="34" charset="0"/>
                <a:ea typeface="Calibri" panose="020F0502020204030204" pitchFamily="34" charset="0"/>
                <a:cs typeface="Times New Roman" panose="02020603050405020304" pitchFamily="18" charset="0"/>
              </a:rPr>
              <a:t>Ystävävapaaehtoinen kertoo näkevänsä ystäväänsä kerran kuussa. Toimii molemmille, niin kaikki ok.</a:t>
            </a:r>
          </a:p>
          <a:p>
            <a:pPr marL="342900" lvl="0" indent="-342900">
              <a:lnSpc>
                <a:spcPct val="107000"/>
              </a:lnSpc>
              <a:buFont typeface="+mj-lt"/>
              <a:buAutoNum type="arabicPeriod"/>
            </a:pPr>
            <a:r>
              <a:rPr lang="fi-FI" sz="1800" kern="100">
                <a:effectLst/>
                <a:latin typeface="Calibri" panose="020F0502020204030204" pitchFamily="34" charset="0"/>
                <a:ea typeface="Calibri" panose="020F0502020204030204" pitchFamily="34" charset="0"/>
                <a:cs typeface="Times New Roman" panose="02020603050405020304" pitchFamily="18" charset="0"/>
              </a:rPr>
              <a:t>Ystävävapaaehtoisella on kaikki hyvin. Ystäväasiakkaalla saattaa olla alkavaa muistisairautta, kun toistelee joka ikinen kerta samat tarinat. Mutta kuuntelen kyllä tarinansa kiltisti.</a:t>
            </a:r>
          </a:p>
          <a:p>
            <a:pPr marL="342900" lvl="0" indent="-342900">
              <a:lnSpc>
                <a:spcPct val="107000"/>
              </a:lnSpc>
              <a:buFont typeface="+mj-lt"/>
              <a:buAutoNum type="arabicPeriod"/>
            </a:pPr>
            <a:r>
              <a:rPr lang="fi-FI" sz="1800" kern="100">
                <a:effectLst/>
                <a:latin typeface="Calibri" panose="020F0502020204030204" pitchFamily="34" charset="0"/>
                <a:ea typeface="Calibri" panose="020F0502020204030204" pitchFamily="34" charset="0"/>
                <a:cs typeface="Times New Roman" panose="02020603050405020304" pitchFamily="18" charset="0"/>
              </a:rPr>
              <a:t>Ystävävapaaehtoinen miettii omaa jaksamistaan ja on pohtinut, josko lopettaisi ystävätoiminnan vapaaehtoisena. </a:t>
            </a:r>
          </a:p>
          <a:p>
            <a:pPr marL="342900" lvl="0" indent="-342900">
              <a:lnSpc>
                <a:spcPct val="107000"/>
              </a:lnSpc>
              <a:buFont typeface="+mj-lt"/>
              <a:buAutoNum type="arabicPeriod"/>
            </a:pPr>
            <a:r>
              <a:rPr lang="fi-FI" sz="1800" kern="100">
                <a:effectLst/>
                <a:latin typeface="Calibri" panose="020F0502020204030204" pitchFamily="34" charset="0"/>
                <a:ea typeface="Calibri" panose="020F0502020204030204" pitchFamily="34" charset="0"/>
                <a:cs typeface="Times New Roman" panose="02020603050405020304" pitchFamily="18" charset="0"/>
              </a:rPr>
              <a:t>Ystävävapaaehtoista huolettaa ystäväasiakkaan kunto, kun ikäihminen asuu yksinään, eikä liikkuminenkaan oikein tahdo sujua. Pitäisiköhän tehdä huoli-ilmoitus hän pohtii.</a:t>
            </a:r>
          </a:p>
          <a:p>
            <a:pPr marL="342900" lvl="0" indent="-342900">
              <a:lnSpc>
                <a:spcPct val="107000"/>
              </a:lnSpc>
              <a:spcAft>
                <a:spcPts val="800"/>
              </a:spcAft>
              <a:buFont typeface="+mj-lt"/>
              <a:buAutoNum type="arabicPeriod"/>
            </a:pPr>
            <a:r>
              <a:rPr lang="fi-FI" sz="1800" kern="100">
                <a:effectLst/>
                <a:latin typeface="Calibri" panose="020F0502020204030204" pitchFamily="34" charset="0"/>
                <a:ea typeface="Calibri" panose="020F0502020204030204" pitchFamily="34" charset="0"/>
                <a:cs typeface="Times New Roman" panose="02020603050405020304" pitchFamily="18" charset="0"/>
              </a:rPr>
              <a:t>Ystävävapaaehtoisella kaikki ok. Ystäväasiakkaan kanssa nähdään sovitusti ja asiat mallillaan.</a:t>
            </a:r>
          </a:p>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24</a:t>
            </a:fld>
            <a:endParaRPr lang="fi-FI"/>
          </a:p>
        </p:txBody>
      </p:sp>
    </p:spTree>
    <p:extLst>
      <p:ext uri="{BB962C8B-B14F-4D97-AF65-F5344CB8AC3E}">
        <p14:creationId xmlns:p14="http://schemas.microsoft.com/office/powerpoint/2010/main" val="1044183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400" b="1" kern="100">
                <a:effectLst/>
                <a:latin typeface="Calibri" panose="020F0502020204030204" pitchFamily="34" charset="0"/>
                <a:ea typeface="Calibri" panose="020F0502020204030204" pitchFamily="34" charset="0"/>
                <a:cs typeface="Times New Roman" panose="02020603050405020304" pitchFamily="18" charset="0"/>
              </a:rPr>
              <a:t>Case ruoka-aputoiminta</a:t>
            </a:r>
          </a:p>
          <a:p>
            <a:pPr>
              <a:lnSpc>
                <a:spcPct val="107000"/>
              </a:lnSpc>
              <a:spcAft>
                <a:spcPts val="800"/>
              </a:spcAft>
            </a:pP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kern="100">
                <a:effectLst/>
                <a:latin typeface="Calibri" panose="020F0502020204030204" pitchFamily="34" charset="0"/>
                <a:ea typeface="Calibri" panose="020F0502020204030204" pitchFamily="34" charset="0"/>
                <a:cs typeface="Times New Roman" panose="02020603050405020304" pitchFamily="18" charset="0"/>
              </a:rPr>
              <a:t>Ruoka-aputoiminnan ruokakassijakelun yhteydessä ruokaa on kaikille tarjolla ja avun tarvitsijat ovat kovin kiitollisia saamastaan avusta. </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kern="100">
                <a:effectLst/>
                <a:latin typeface="Calibri" panose="020F0502020204030204" pitchFamily="34" charset="0"/>
                <a:ea typeface="Calibri" panose="020F0502020204030204" pitchFamily="34" charset="0"/>
                <a:cs typeface="Times New Roman" panose="02020603050405020304" pitchFamily="18" charset="0"/>
              </a:rPr>
              <a:t>Jakelussa ensimmäisen kerran mukana ollut vapaaehtoinen on suorastaan ällistynyt näistä keskusteluista.</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kern="100">
                <a:effectLst/>
                <a:latin typeface="Calibri" panose="020F0502020204030204" pitchFamily="34" charset="0"/>
                <a:ea typeface="Calibri" panose="020F0502020204030204" pitchFamily="34" charset="0"/>
                <a:cs typeface="Times New Roman" panose="02020603050405020304" pitchFamily="18" charset="0"/>
              </a:rPr>
              <a:t>Ruokajakelun päätteeksi käydään fiiliskierros, missä asia nousee esille.</a:t>
            </a:r>
          </a:p>
          <a:p>
            <a:pPr>
              <a:lnSpc>
                <a:spcPct val="107000"/>
              </a:lnSpc>
              <a:spcAft>
                <a:spcPts val="800"/>
              </a:spcAft>
            </a:pP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b="1" kern="100">
                <a:effectLst/>
                <a:latin typeface="Calibri" panose="020F0502020204030204" pitchFamily="34" charset="0"/>
                <a:ea typeface="Calibri" panose="020F0502020204030204" pitchFamily="34" charset="0"/>
                <a:cs typeface="Times New Roman" panose="02020603050405020304" pitchFamily="18" charset="0"/>
              </a:rPr>
              <a:t>Tässä esimerkkirooleja, yksi toimii fiiliskierroksen vetäjänä ja loput valitsevat listasta itselleen roolin, jota voi muokata haluamillaan fiiliksillä:</a:t>
            </a:r>
          </a:p>
          <a:p>
            <a:pPr>
              <a:lnSpc>
                <a:spcPct val="107000"/>
              </a:lnSpc>
              <a:spcAft>
                <a:spcPts val="800"/>
              </a:spcAft>
            </a:pP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Fiiliskierroksen vetäjä. </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”Kiva fiilis, kun voin olla avuksi.”</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”Ihan ok. Näkee, että ruokakassit tulee tarpeeseen.”</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”Minua harmittaa, kun ruokakassin hakijat valittaa sisällöstä. Olisivat kiitollisia tästäkin. Tulee fiilis, että käyvät kauppaa niillä tavaroilla, mitkä ei miellytä. Ehkä parempi, että vaihtelevat, jää vähemmän hävikkiä.”</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”Ihan huikeaa, että voin olla näin avuksi. Tarve oli taaskin kova ja jono kulki todella nopeasti.”</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”Mahtavaa, että voi olla osa merkityksellistä auttamistoimintaa ja saa auttaa konkreettisesti. Minusta ei olisi festaripäivystäjäksi, mutta tätä osaan tehdä.”</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”Harmi, kun leipää oli niin vähän jaettavaksi tällä kertaa. Eikä kaikki saa samanarvoisia kasseja. Mutta eiköhän kaikki mene tarpeeseen.”</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”Perusjakelu, ei siinä mitään. Seuraavaan kertaan, </a:t>
            </a:r>
            <a:r>
              <a:rPr lang="fi-FI" sz="1200" kern="100" err="1">
                <a:effectLst/>
                <a:latin typeface="Calibri" panose="020F0502020204030204" pitchFamily="34" charset="0"/>
                <a:ea typeface="Calibri" panose="020F0502020204030204" pitchFamily="34" charset="0"/>
                <a:cs typeface="Times New Roman" panose="02020603050405020304" pitchFamily="18" charset="0"/>
              </a:rPr>
              <a:t>olis</a:t>
            </a:r>
            <a:r>
              <a:rPr lang="fi-FI" sz="1200" kern="100">
                <a:effectLst/>
                <a:latin typeface="Calibri" panose="020F0502020204030204" pitchFamily="34" charset="0"/>
                <a:ea typeface="Calibri" panose="020F0502020204030204" pitchFamily="34" charset="0"/>
                <a:cs typeface="Times New Roman" panose="02020603050405020304" pitchFamily="18" charset="0"/>
              </a:rPr>
              <a:t> vähän kiire päästä eteenpäin.”</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i-FI" sz="1200" kern="100">
                <a:effectLst/>
                <a:latin typeface="Calibri" panose="020F0502020204030204" pitchFamily="34" charset="0"/>
                <a:ea typeface="Calibri" panose="020F0502020204030204" pitchFamily="34" charset="0"/>
                <a:cs typeface="Times New Roman" panose="02020603050405020304" pitchFamily="18" charset="0"/>
              </a:rPr>
              <a:t>”Minua hämmästyttää aina vaan, jakelusta toiseen, tuo avuntarvitsijoiden määrä”</a:t>
            </a:r>
            <a:endParaRPr lang="fi-FI" sz="1100" kern="100">
              <a:effectLst/>
              <a:latin typeface="Calibri" panose="020F0502020204030204" pitchFamily="34" charset="0"/>
              <a:ea typeface="Calibri" panose="020F0502020204030204" pitchFamily="34" charset="0"/>
              <a:cs typeface="Times New Roman" panose="02020603050405020304" pitchFamily="18" charset="0"/>
            </a:endParaRPr>
          </a:p>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25</a:t>
            </a:fld>
            <a:endParaRPr lang="fi-FI"/>
          </a:p>
        </p:txBody>
      </p:sp>
    </p:spTree>
    <p:extLst>
      <p:ext uri="{BB962C8B-B14F-4D97-AF65-F5344CB8AC3E}">
        <p14:creationId xmlns:p14="http://schemas.microsoft.com/office/powerpoint/2010/main" val="2025666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Case ensiapupäivystys</a:t>
            </a:r>
          </a:p>
          <a:p>
            <a:pPr>
              <a:lnSpc>
                <a:spcPct val="107000"/>
              </a:lnSpc>
              <a:spcAft>
                <a:spcPts val="800"/>
              </a:spcAft>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Ensiapupäivystyksen loputtua, kun tavarat ovat pakattuna, pysähdytään hetkeksi kuulostelemaan päivystäjien tunnelmat ennen kotiin lähtöä. Mukana päivystyksessä on ollut harjoittelija sekä ensimmäisen kerran päivystäjänä toiminut henkilö.</a:t>
            </a:r>
          </a:p>
          <a:p>
            <a:pPr>
              <a:lnSpc>
                <a:spcPct val="107000"/>
              </a:lnSpc>
              <a:spcAft>
                <a:spcPts val="800"/>
              </a:spcAft>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Päivystyksen johtaja vetää lyhyen fiiliskierroksen. </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Fiiliskierroksen vetäjä</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”Olin ensimmäistä kertaa mukana. Oli kiva, miten huomioitte ensikertalaisen ja harjoittelijan. Kerroitte, miten toimitaan ja kenen kanssa. Loi turvallisen olotilan. Lähden hyvillä mielin kotiin päin.”</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”Peruspäivystys, tunnelmat ihan jees. Niin, tai no, olihan se yksi autettava vähän pelottava, kun oli aggressiivisen oloinen, olisiko ollut jossain aineissa. Siitä jäi vähän epämiellyttävä tunne.”</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”Meneekö vielä kauan, kyyti odottaa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tossa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nurkalla? Laitettiinhan noita laastareita.. Ei mitään kunnon askareita.”</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”Kiva, kun sain olla mukana vaikken vielä mitään oikein osaakaan. Antoi kipinän lähteä ensiapupäivystäjän peruskurssille.”</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”Olin henkisen tuen vaparina ja tämä oli kiva tapa tehdä yhteistyötä. Sitä toivon jatkossakin ja hyvällä mielellä kohti kotia.” </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”Olin myös hetu-vaparina ja totesin jo tapahtuman aikana, ettei oltu turhaan paikalla. Moni nuori tuli jutulle ja käytiin merkityksellisiä keskusteluja. Tätä lisää. Vähän on kuitenkin väsynyt fiilis, jotta lepo ja lenkki tekee täältä päästyä hyvää.”</a:t>
            </a:r>
          </a:p>
          <a:p>
            <a:pPr marL="342900" lvl="0" indent="-342900">
              <a:lnSpc>
                <a:spcPct val="107000"/>
              </a:lnSpc>
              <a:spcAft>
                <a:spcPts val="800"/>
              </a:spcAft>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”Kiva oli päivystää pitkän tauon jälkeen ja hyvä kun tehdään henkisen tuen vapareiden kanssa yhteistyötä. Mikä mainiointa, että on myös uusia toimijoita mukana. Ihan ’helmi-hommaa’.”</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26</a:t>
            </a:fld>
            <a:endParaRPr lang="fi-FI"/>
          </a:p>
        </p:txBody>
      </p:sp>
    </p:spTree>
    <p:extLst>
      <p:ext uri="{BB962C8B-B14F-4D97-AF65-F5344CB8AC3E}">
        <p14:creationId xmlns:p14="http://schemas.microsoft.com/office/powerpoint/2010/main" val="3921422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Case Henkinen tuki</a:t>
            </a:r>
          </a:p>
          <a:p>
            <a:pPr>
              <a:lnSpc>
                <a:spcPct val="107000"/>
              </a:lnSpc>
              <a:spcAft>
                <a:spcPts val="800"/>
              </a:spcAft>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Henkisen tuen vapaaehtoiset ovat olleet mukana festareilla kohtaamassa ja keskustelemassa festarikävijöiden kanssa. </a:t>
            </a:r>
          </a:p>
          <a:p>
            <a:pPr>
              <a:lnSpc>
                <a:spcPct val="107000"/>
              </a:lnSpc>
              <a:spcAft>
                <a:spcPts val="800"/>
              </a:spcAft>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Vuoron vaihtuessa vapaaehtoiset fiilistelevät tuntemuksiaan.</a:t>
            </a:r>
          </a:p>
          <a:p>
            <a:pPr>
              <a:lnSpc>
                <a:spcPct val="107000"/>
              </a:lnSpc>
              <a:spcAft>
                <a:spcPts val="800"/>
              </a:spcAft>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Keskustelun vetäjän toimii henkisen tuen ryhmän vetäjänä toiminut henkilö.</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”Olipa merkityksellisiä keskusteluja nuorten kanssa, on tunne, että emme olleet turhaan paikalla. Hyvällä mielellä kohti kotia.”</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”Tulin aika jännittyneellä mielellä, koska en ole aiemmin ollut mukana tässä roolissa, eikä yhtään tiennyt, mitä tapahtuu ja miten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miut</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otetaan vastaan. Nyt väsynyt, mutta samalla tosi kiitollinen fiilis monin eri tavoin.”</a:t>
            </a:r>
          </a:p>
          <a:p>
            <a:pPr marL="342900" lvl="0" indent="-342900">
              <a:lnSpc>
                <a:spcPct val="107000"/>
              </a:lnSpc>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”Kivalla fiiliksellä kohti kotia. Teidän kanssanne oli kiva ja turvallinen toimia.”</a:t>
            </a:r>
          </a:p>
          <a:p>
            <a:pPr marL="342900" lvl="0" indent="-342900">
              <a:lnSpc>
                <a:spcPct val="107000"/>
              </a:lnSpc>
              <a:spcAft>
                <a:spcPts val="800"/>
              </a:spcAft>
              <a:buFont typeface="+mj-lt"/>
              <a:buAutoNum type="arabicParenR"/>
            </a:pP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”Vähän jännitti, miten yhteistyö sujuu ensiapupäivystäjien ja päihdetyön vapaaehtoisten kanssa… mutta mukavastihan tuo meni. Nyt koiran luo kotiin ja lenkille, niin karisee tämän päivän kuormat harteilta.”</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27</a:t>
            </a:fld>
            <a:endParaRPr lang="fi-FI"/>
          </a:p>
        </p:txBody>
      </p:sp>
    </p:spTree>
    <p:extLst>
      <p:ext uri="{BB962C8B-B14F-4D97-AF65-F5344CB8AC3E}">
        <p14:creationId xmlns:p14="http://schemas.microsoft.com/office/powerpoint/2010/main" val="1125430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Tavoitteenamme on hyvinvoivat ja toimintakykyiset vapaaehtoiset.</a:t>
            </a:r>
          </a:p>
          <a:p>
            <a:r>
              <a:rPr lang="fi-FI" dirty="0"/>
              <a:t>Tässä kohtaa voi käydä keskustelun harjoitustuokiosta ja toimintamallin merkityksestä sekä siitä, miten se saadaan mukaan kaikkien toimintaryhmien arkeen:</a:t>
            </a:r>
          </a:p>
        </p:txBody>
      </p:sp>
      <p:sp>
        <p:nvSpPr>
          <p:cNvPr id="4" name="Slide Number Placeholder 3"/>
          <p:cNvSpPr>
            <a:spLocks noGrp="1"/>
          </p:cNvSpPr>
          <p:nvPr>
            <p:ph type="sldNum" sz="quarter" idx="5"/>
          </p:nvPr>
        </p:nvSpPr>
        <p:spPr/>
        <p:txBody>
          <a:bodyPr/>
          <a:lstStyle/>
          <a:p>
            <a:fld id="{D9D1C9AF-C8A2-E248-9C2D-AAFE8E0C60B5}" type="slidenum">
              <a:rPr lang="fi-FI" smtClean="0"/>
              <a:t>28</a:t>
            </a:fld>
            <a:endParaRPr lang="fi-FI"/>
          </a:p>
        </p:txBody>
      </p:sp>
    </p:spTree>
    <p:extLst>
      <p:ext uri="{BB962C8B-B14F-4D97-AF65-F5344CB8AC3E}">
        <p14:creationId xmlns:p14="http://schemas.microsoft.com/office/powerpoint/2010/main" val="2208245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Toimintamalli on nyt esitelty ja on aika palautteen.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Voit koota palautteen kirjallisesti hyödyntäen esim. </a:t>
            </a:r>
            <a:r>
              <a:rPr lang="fi-FI" dirty="0" err="1"/>
              <a:t>Mentimeteriä</a:t>
            </a:r>
            <a:r>
              <a:rPr lang="fi-FI" dirty="0"/>
              <a:t> tai keskustellen ja kuunnellen jokaisen ajatukset.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Dialle on koottu esimerkkikysymykset.</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29</a:t>
            </a:fld>
            <a:endParaRPr lang="fi-FI"/>
          </a:p>
        </p:txBody>
      </p:sp>
    </p:spTree>
    <p:extLst>
      <p:ext uri="{BB962C8B-B14F-4D97-AF65-F5344CB8AC3E}">
        <p14:creationId xmlns:p14="http://schemas.microsoft.com/office/powerpoint/2010/main" val="1134180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Diojen 14 ja 15 kuvat </a:t>
            </a:r>
            <a:r>
              <a:rPr lang="fi-FI" dirty="0" err="1"/>
              <a:t>Pixabay</a:t>
            </a:r>
            <a:r>
              <a:rPr lang="fi-FI" dirty="0"/>
              <a:t>.</a:t>
            </a:r>
          </a:p>
          <a:p>
            <a:endParaRPr lang="fi-FI" dirty="0"/>
          </a:p>
          <a:p>
            <a:r>
              <a:rPr lang="fi-FI" dirty="0"/>
              <a:t>Pidä huolta itsestäsi sekä kanssatoimijoistasi.</a:t>
            </a:r>
          </a:p>
          <a:p>
            <a:r>
              <a:rPr lang="fi-FI" dirty="0"/>
              <a:t>Kiitos, että olet. </a:t>
            </a:r>
          </a:p>
          <a:p>
            <a:r>
              <a:rPr lang="fi-FI" dirty="0"/>
              <a:t>Toimintamallin esittelyhetki on tullut tällä </a:t>
            </a:r>
            <a:r>
              <a:rPr lang="fi-FI"/>
              <a:t>kertaa päätökseensä.</a:t>
            </a:r>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30</a:t>
            </a:fld>
            <a:endParaRPr lang="fi-FI"/>
          </a:p>
        </p:txBody>
      </p:sp>
    </p:spTree>
    <p:extLst>
      <p:ext uri="{BB962C8B-B14F-4D97-AF65-F5344CB8AC3E}">
        <p14:creationId xmlns:p14="http://schemas.microsoft.com/office/powerpoint/2010/main" val="243623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Tervetuloa koulutukseen. Hyvinvoiva vapaaehtoinen on toimintakykyinen erilaisia tehtäviä ajatellen, siksi järjestön joka tasolla on huolehdittava vapaaehtoisten hyvinvoinnista.</a:t>
            </a:r>
          </a:p>
        </p:txBody>
      </p:sp>
      <p:sp>
        <p:nvSpPr>
          <p:cNvPr id="4" name="Slide Number Placeholder 3"/>
          <p:cNvSpPr>
            <a:spLocks noGrp="1"/>
          </p:cNvSpPr>
          <p:nvPr>
            <p:ph type="sldNum" sz="quarter" idx="5"/>
          </p:nvPr>
        </p:nvSpPr>
        <p:spPr/>
        <p:txBody>
          <a:bodyPr/>
          <a:lstStyle/>
          <a:p>
            <a:fld id="{D9D1C9AF-C8A2-E248-9C2D-AAFE8E0C60B5}" type="slidenum">
              <a:rPr lang="fi-FI" smtClean="0"/>
              <a:t>4</a:t>
            </a:fld>
            <a:endParaRPr lang="fi-FI"/>
          </a:p>
        </p:txBody>
      </p:sp>
    </p:spTree>
    <p:extLst>
      <p:ext uri="{BB962C8B-B14F-4D97-AF65-F5344CB8AC3E}">
        <p14:creationId xmlns:p14="http://schemas.microsoft.com/office/powerpoint/2010/main" val="289366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Tähän on kuvattu vapaaehtoisen hyvinvoinnin tueksi käyttöön otettava kokonaiskuvaus, sisältäen fiiliskierroksen, tarvittaessa purkukeskustelun ja mikäli lisätukea tarvitaan, kuvauksen siitä, mistä lisätukea on saatavilla.</a:t>
            </a:r>
          </a:p>
          <a:p>
            <a:endParaRPr lang="fi-FI"/>
          </a:p>
          <a:p>
            <a:r>
              <a:rPr lang="fi-FI"/>
              <a:t>Fiiliskierros toimintamallin ja diaesityksen tekijät: </a:t>
            </a:r>
            <a:r>
              <a:rPr lang="fi-FI" err="1"/>
              <a:t>Siw</a:t>
            </a:r>
            <a:r>
              <a:rPr lang="fi-FI"/>
              <a:t> Karlsson, Riitta Merri ja Mari Rantio. </a:t>
            </a:r>
          </a:p>
          <a:p>
            <a:r>
              <a:rPr lang="fi-FI"/>
              <a:t>Kokonaiskuvaus toimintamallista on kehitetty SPR Hämeen piirissä v. 2022-2023.</a:t>
            </a:r>
          </a:p>
          <a:p>
            <a:endParaRPr lang="fi-FI"/>
          </a:p>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5</a:t>
            </a:fld>
            <a:endParaRPr lang="fi-FI"/>
          </a:p>
        </p:txBody>
      </p:sp>
    </p:spTree>
    <p:extLst>
      <p:ext uri="{BB962C8B-B14F-4D97-AF65-F5344CB8AC3E}">
        <p14:creationId xmlns:p14="http://schemas.microsoft.com/office/powerpoint/2010/main" val="4101200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Tähän on kuvattu toimintamallin esittelyn sisältö.</a:t>
            </a:r>
          </a:p>
        </p:txBody>
      </p:sp>
      <p:sp>
        <p:nvSpPr>
          <p:cNvPr id="4" name="Dian numeron paikkamerkki 3"/>
          <p:cNvSpPr>
            <a:spLocks noGrp="1"/>
          </p:cNvSpPr>
          <p:nvPr>
            <p:ph type="sldNum" sz="quarter" idx="5"/>
          </p:nvPr>
        </p:nvSpPr>
        <p:spPr/>
        <p:txBody>
          <a:bodyPr/>
          <a:lstStyle/>
          <a:p>
            <a:fld id="{D9D1C9AF-C8A2-E248-9C2D-AAFE8E0C60B5}" type="slidenum">
              <a:rPr lang="fi-FI" smtClean="0"/>
              <a:t>6</a:t>
            </a:fld>
            <a:endParaRPr lang="fi-FI"/>
          </a:p>
        </p:txBody>
      </p:sp>
    </p:spTree>
    <p:extLst>
      <p:ext uri="{BB962C8B-B14F-4D97-AF65-F5344CB8AC3E}">
        <p14:creationId xmlns:p14="http://schemas.microsoft.com/office/powerpoint/2010/main" val="274111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Vapaaehtoistoiminnalla tarkoitetaan tässä yhteydessä toimintaryhmien tapaamisia tai harjoitusiltoja, erilaisia auttamistehtäviä, vapaaehtoisena toimimista mm. keräyksissä.</a:t>
            </a:r>
          </a:p>
          <a:p>
            <a:r>
              <a:rPr lang="fi-FI"/>
              <a:t>Erityisesti huomioitava toimintamalli silloin, kun toiminnassa on mukana spontaaneja vapaaehtoisia.</a:t>
            </a:r>
          </a:p>
        </p:txBody>
      </p:sp>
      <p:sp>
        <p:nvSpPr>
          <p:cNvPr id="4" name="Dian numeron paikkamerkki 3"/>
          <p:cNvSpPr>
            <a:spLocks noGrp="1"/>
          </p:cNvSpPr>
          <p:nvPr>
            <p:ph type="sldNum" sz="quarter" idx="5"/>
          </p:nvPr>
        </p:nvSpPr>
        <p:spPr/>
        <p:txBody>
          <a:bodyPr/>
          <a:lstStyle/>
          <a:p>
            <a:fld id="{D9D1C9AF-C8A2-E248-9C2D-AAFE8E0C60B5}" type="slidenum">
              <a:rPr lang="fi-FI" smtClean="0"/>
              <a:t>7</a:t>
            </a:fld>
            <a:endParaRPr lang="fi-FI"/>
          </a:p>
        </p:txBody>
      </p:sp>
    </p:spTree>
    <p:extLst>
      <p:ext uri="{BB962C8B-B14F-4D97-AF65-F5344CB8AC3E}">
        <p14:creationId xmlns:p14="http://schemas.microsoft.com/office/powerpoint/2010/main" val="342506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Jokaisella vapaaehtoisella on oikeus saada tukea omaan jaksamiseensa osana vapaaehtoistoimintaansa.</a:t>
            </a:r>
          </a:p>
          <a:p>
            <a:r>
              <a:rPr lang="fi-FI"/>
              <a:t>Seuraavat diat ovat tarkoitettu keskustelun herättäjäksi osaston eri toimintamuotojen vapaaehtoisten tukemiseksi.</a:t>
            </a:r>
          </a:p>
        </p:txBody>
      </p:sp>
      <p:sp>
        <p:nvSpPr>
          <p:cNvPr id="4" name="Dian numeron paikkamerkki 3"/>
          <p:cNvSpPr>
            <a:spLocks noGrp="1"/>
          </p:cNvSpPr>
          <p:nvPr>
            <p:ph type="sldNum" sz="quarter" idx="5"/>
          </p:nvPr>
        </p:nvSpPr>
        <p:spPr/>
        <p:txBody>
          <a:bodyPr/>
          <a:lstStyle/>
          <a:p>
            <a:fld id="{D9D1C9AF-C8A2-E248-9C2D-AAFE8E0C60B5}" type="slidenum">
              <a:rPr lang="fi-FI" smtClean="0"/>
              <a:t>8</a:t>
            </a:fld>
            <a:endParaRPr lang="fi-FI"/>
          </a:p>
        </p:txBody>
      </p:sp>
    </p:spTree>
    <p:extLst>
      <p:ext uri="{BB962C8B-B14F-4D97-AF65-F5344CB8AC3E}">
        <p14:creationId xmlns:p14="http://schemas.microsoft.com/office/powerpoint/2010/main" val="2408993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Jokaisella vapaaehtoisella on oikeus saada tukea omaan jaksamiseensa osana vapaaehtoistoimintaansa.</a:t>
            </a:r>
          </a:p>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9</a:t>
            </a:fld>
            <a:endParaRPr lang="fi-FI"/>
          </a:p>
        </p:txBody>
      </p:sp>
    </p:spTree>
    <p:extLst>
      <p:ext uri="{BB962C8B-B14F-4D97-AF65-F5344CB8AC3E}">
        <p14:creationId xmlns:p14="http://schemas.microsoft.com/office/powerpoint/2010/main" val="1383179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Jokaisella vapaaehtoisella on oikeus saada tukea omaan jaksamiseensa osana vapaaehtoistoimintaansa.</a:t>
            </a:r>
          </a:p>
          <a:p>
            <a:endParaRPr lang="fi-FI"/>
          </a:p>
        </p:txBody>
      </p:sp>
      <p:sp>
        <p:nvSpPr>
          <p:cNvPr id="4" name="Dian numeron paikkamerkki 3"/>
          <p:cNvSpPr>
            <a:spLocks noGrp="1"/>
          </p:cNvSpPr>
          <p:nvPr>
            <p:ph type="sldNum" sz="quarter" idx="5"/>
          </p:nvPr>
        </p:nvSpPr>
        <p:spPr/>
        <p:txBody>
          <a:bodyPr/>
          <a:lstStyle/>
          <a:p>
            <a:fld id="{D9D1C9AF-C8A2-E248-9C2D-AAFE8E0C60B5}" type="slidenum">
              <a:rPr lang="fi-FI" smtClean="0"/>
              <a:t>10</a:t>
            </a:fld>
            <a:endParaRPr lang="fi-FI"/>
          </a:p>
        </p:txBody>
      </p:sp>
    </p:spTree>
    <p:extLst>
      <p:ext uri="{BB962C8B-B14F-4D97-AF65-F5344CB8AC3E}">
        <p14:creationId xmlns:p14="http://schemas.microsoft.com/office/powerpoint/2010/main" val="965150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fi-FI"/>
              <a:t>Lisää kuva napsauttamalla kuvaketta</a:t>
            </a:r>
          </a:p>
        </p:txBody>
      </p:sp>
    </p:spTree>
    <p:extLst>
      <p:ext uri="{BB962C8B-B14F-4D97-AF65-F5344CB8AC3E}">
        <p14:creationId xmlns:p14="http://schemas.microsoft.com/office/powerpoint/2010/main" val="174672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Muokkaa ots. perustyyl. napsautt.</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61470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Muokkaa ots. perustyyl. napsautt.</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493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072938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fi-FI" noProof="0"/>
              <a:t>Lisää kuva napsauttamalla kuvaketta</a:t>
            </a:r>
          </a:p>
        </p:txBody>
      </p:sp>
    </p:spTree>
    <p:extLst>
      <p:ext uri="{BB962C8B-B14F-4D97-AF65-F5344CB8AC3E}">
        <p14:creationId xmlns:p14="http://schemas.microsoft.com/office/powerpoint/2010/main" val="250218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fi-FI" noProof="0"/>
              <a:t>Lisää kuva napsauttamalla kuvaketta</a:t>
            </a:r>
          </a:p>
        </p:txBody>
      </p:sp>
    </p:spTree>
    <p:extLst>
      <p:ext uri="{BB962C8B-B14F-4D97-AF65-F5344CB8AC3E}">
        <p14:creationId xmlns:p14="http://schemas.microsoft.com/office/powerpoint/2010/main" val="888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49230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fi-FI" noProof="0"/>
              <a:t>Lisää kuva napsauttamalla kuvaketta</a:t>
            </a:r>
          </a:p>
        </p:txBody>
      </p:sp>
    </p:spTree>
    <p:extLst>
      <p:ext uri="{BB962C8B-B14F-4D97-AF65-F5344CB8AC3E}">
        <p14:creationId xmlns:p14="http://schemas.microsoft.com/office/powerpoint/2010/main" val="769997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54330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86167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a:t>Muokkaa ots. perustyyl. napsautt.</a:t>
            </a:r>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986201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745458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1958522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Muokkaa tekstin perustyylejä napsauttamalla</a:t>
            </a:r>
          </a:p>
          <a:p>
            <a:pPr lvl="1"/>
            <a:r>
              <a:rPr lang="fi-FI" noProof="0"/>
              <a:t>toinen taso</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fi-FI"/>
              <a:t>Lisää kuva napsauttamalla kuvaketta</a:t>
            </a:r>
          </a:p>
        </p:txBody>
      </p:sp>
    </p:spTree>
    <p:extLst>
      <p:ext uri="{BB962C8B-B14F-4D97-AF65-F5344CB8AC3E}">
        <p14:creationId xmlns:p14="http://schemas.microsoft.com/office/powerpoint/2010/main" val="531594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Muokkaa tekstin perustyylejä napsauttamalla</a:t>
            </a:r>
          </a:p>
          <a:p>
            <a:pPr lvl="1"/>
            <a:r>
              <a:rPr lang="fi-FI" noProof="0"/>
              <a:t>toinen taso</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fi-FI"/>
              <a:t>Lisää kuva napsauttamalla kuvaketta</a:t>
            </a:r>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fi-FI"/>
              <a:t>Lisää kuva napsauttamalla kuvaketta</a:t>
            </a:r>
          </a:p>
        </p:txBody>
      </p:sp>
    </p:spTree>
    <p:extLst>
      <p:ext uri="{BB962C8B-B14F-4D97-AF65-F5344CB8AC3E}">
        <p14:creationId xmlns:p14="http://schemas.microsoft.com/office/powerpoint/2010/main" val="2883073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55650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fi-FI" noProof="0"/>
              <a:t>Lisää kuva napsauttamalla kuvaketta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53268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661983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a:t>Muokkaa ots. perustyyl. napsautt.</a:t>
            </a:r>
          </a:p>
        </p:txBody>
      </p:sp>
    </p:spTree>
    <p:extLst>
      <p:ext uri="{BB962C8B-B14F-4D97-AF65-F5344CB8AC3E}">
        <p14:creationId xmlns:p14="http://schemas.microsoft.com/office/powerpoint/2010/main" val="70225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a:t>Muokkaa ots. perustyyl. napsautt.</a:t>
            </a:r>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46859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a:t>Muokkaa ots. perustyyl. napsautt.</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00356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799813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fi-FI" noProof="0"/>
              <a:t>Lisää kuva napsauttamalla kuvaketta</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fi-FI" noProof="0"/>
              <a:t>Lisää kuva napsauttamalla kuvaketta</a:t>
            </a:r>
          </a:p>
        </p:txBody>
      </p:sp>
    </p:spTree>
    <p:extLst>
      <p:ext uri="{BB962C8B-B14F-4D97-AF65-F5344CB8AC3E}">
        <p14:creationId xmlns:p14="http://schemas.microsoft.com/office/powerpoint/2010/main" val="934169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fi-FI" noProof="0"/>
              <a:t>Lisää kuva napsauttamalla kuvaketta</a:t>
            </a:r>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80458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4085743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802302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Tree>
    <p:extLst>
      <p:ext uri="{BB962C8B-B14F-4D97-AF65-F5344CB8AC3E}">
        <p14:creationId xmlns:p14="http://schemas.microsoft.com/office/powerpoint/2010/main" val="1516953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en-GB" noProof="0"/>
              <a:t>Click to edit Master title 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580684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286857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431634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Tree>
    <p:extLst>
      <p:ext uri="{BB962C8B-B14F-4D97-AF65-F5344CB8AC3E}">
        <p14:creationId xmlns:p14="http://schemas.microsoft.com/office/powerpoint/2010/main" val="1476920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975267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2896478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1835320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en-GB"/>
              <a:t>Click icon to add picture</a:t>
            </a:r>
            <a:endParaRPr lang="fi-FI"/>
          </a:p>
        </p:txBody>
      </p:sp>
    </p:spTree>
    <p:extLst>
      <p:ext uri="{BB962C8B-B14F-4D97-AF65-F5344CB8AC3E}">
        <p14:creationId xmlns:p14="http://schemas.microsoft.com/office/powerpoint/2010/main" val="1314616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32517301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4002851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1596901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en-GB" noProof="0"/>
              <a:t>Click icon to add picture</a:t>
            </a:r>
            <a:endParaRPr lang="fi-FI" noProof="0"/>
          </a:p>
        </p:txBody>
      </p:sp>
    </p:spTree>
    <p:extLst>
      <p:ext uri="{BB962C8B-B14F-4D97-AF65-F5344CB8AC3E}">
        <p14:creationId xmlns:p14="http://schemas.microsoft.com/office/powerpoint/2010/main" val="395951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en-GB" noProof="0"/>
              <a:t>Click icon to add picture</a:t>
            </a:r>
            <a:endParaRPr lang="fi-FI" noProof="0"/>
          </a:p>
        </p:txBody>
      </p:sp>
    </p:spTree>
    <p:extLst>
      <p:ext uri="{BB962C8B-B14F-4D97-AF65-F5344CB8AC3E}">
        <p14:creationId xmlns:p14="http://schemas.microsoft.com/office/powerpoint/2010/main" val="1140763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642076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en-GB" noProof="0"/>
              <a:t>Click icon to add picture</a:t>
            </a:r>
            <a:endParaRPr lang="fi-FI" noProof="0"/>
          </a:p>
        </p:txBody>
      </p:sp>
    </p:spTree>
    <p:extLst>
      <p:ext uri="{BB962C8B-B14F-4D97-AF65-F5344CB8AC3E}">
        <p14:creationId xmlns:p14="http://schemas.microsoft.com/office/powerpoint/2010/main" val="4212007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GB" noProof="0"/>
              <a:t>Click icon to add picture</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394512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883868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1187806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1193609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en-GB"/>
              <a:t>Click icon to add picture</a:t>
            </a:r>
            <a:endParaRPr lang="fi-FI"/>
          </a:p>
        </p:txBody>
      </p:sp>
    </p:spTree>
    <p:extLst>
      <p:ext uri="{BB962C8B-B14F-4D97-AF65-F5344CB8AC3E}">
        <p14:creationId xmlns:p14="http://schemas.microsoft.com/office/powerpoint/2010/main" val="1878481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r>
              <a:rPr lang="en-GB"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en-GB"/>
              <a:t>Click icon to add picture</a:t>
            </a:r>
            <a:endParaRPr lang="fi-FI"/>
          </a:p>
        </p:txBody>
      </p:sp>
    </p:spTree>
    <p:extLst>
      <p:ext uri="{BB962C8B-B14F-4D97-AF65-F5344CB8AC3E}">
        <p14:creationId xmlns:p14="http://schemas.microsoft.com/office/powerpoint/2010/main" val="2060818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r>
              <a:rPr lang="en-GB"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en-GB"/>
              <a:t>Click icon to add picture</a:t>
            </a:r>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en-GB"/>
              <a:t>Click icon to add picture</a:t>
            </a:r>
            <a:endParaRPr lang="fi-FI"/>
          </a:p>
        </p:txBody>
      </p:sp>
    </p:spTree>
    <p:extLst>
      <p:ext uri="{BB962C8B-B14F-4D97-AF65-F5344CB8AC3E}">
        <p14:creationId xmlns:p14="http://schemas.microsoft.com/office/powerpoint/2010/main" val="386968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14147335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7469553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en-GB" noProof="0"/>
              <a:t>Click icon to add picture</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53268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3217667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en-GB" noProof="0"/>
              <a:t>Click to edit Master title style</a:t>
            </a:r>
            <a:endParaRPr lang="fi-FI" noProof="0"/>
          </a:p>
        </p:txBody>
      </p:sp>
    </p:spTree>
    <p:extLst>
      <p:ext uri="{BB962C8B-B14F-4D97-AF65-F5344CB8AC3E}">
        <p14:creationId xmlns:p14="http://schemas.microsoft.com/office/powerpoint/2010/main" val="3643477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GB" noProof="0"/>
              <a:t>Click to edit Master title style</a:t>
            </a:r>
            <a:endParaRPr lang="fi-FI" noProof="0"/>
          </a:p>
        </p:txBody>
      </p:sp>
    </p:spTree>
    <p:extLst>
      <p:ext uri="{BB962C8B-B14F-4D97-AF65-F5344CB8AC3E}">
        <p14:creationId xmlns:p14="http://schemas.microsoft.com/office/powerpoint/2010/main" val="276175780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4252264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en-GB"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168895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403114874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en-GB" noProof="0"/>
              <a:t>Click icon to add picture</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en-GB" noProof="0"/>
              <a:t>Click icon to add picture</a:t>
            </a:r>
            <a:endParaRPr lang="fi-FI" noProof="0"/>
          </a:p>
        </p:txBody>
      </p:sp>
    </p:spTree>
    <p:extLst>
      <p:ext uri="{BB962C8B-B14F-4D97-AF65-F5344CB8AC3E}">
        <p14:creationId xmlns:p14="http://schemas.microsoft.com/office/powerpoint/2010/main" val="4073170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en-GB" noProof="0"/>
              <a:t>Click icon to add picture</a:t>
            </a:r>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3598216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Tree>
    <p:extLst>
      <p:ext uri="{BB962C8B-B14F-4D97-AF65-F5344CB8AC3E}">
        <p14:creationId xmlns:p14="http://schemas.microsoft.com/office/powerpoint/2010/main" val="152263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a:t>Muokkaa ots. perustyyl. napsautt.</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754555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63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46746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21151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noProof="0"/>
              <a:t>Muokkaa ots. perustyyl. napsautt.</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2" r:id="rId5"/>
    <p:sldLayoutId id="2147483664" r:id="rId6"/>
    <p:sldLayoutId id="2147483665" r:id="rId7"/>
    <p:sldLayoutId id="2147483653" r:id="rId8"/>
    <p:sldLayoutId id="2147483692" r:id="rId9"/>
    <p:sldLayoutId id="2147483703" r:id="rId10"/>
    <p:sldLayoutId id="2147483667" r:id="rId11"/>
    <p:sldLayoutId id="2147483699" r:id="rId12"/>
    <p:sldLayoutId id="2147483668" r:id="rId13"/>
    <p:sldLayoutId id="2147483669" r:id="rId14"/>
    <p:sldLayoutId id="2147483691" r:id="rId15"/>
    <p:sldLayoutId id="2147483672" r:id="rId16"/>
    <p:sldLayoutId id="2147483671" r:id="rId17"/>
    <p:sldLayoutId id="2147483673" r:id="rId18"/>
    <p:sldLayoutId id="2147483701" r:id="rId19"/>
    <p:sldLayoutId id="2147483702" r:id="rId20"/>
    <p:sldLayoutId id="2147483704" r:id="rId21"/>
    <p:sldLayoutId id="2147483674" r:id="rId22"/>
    <p:sldLayoutId id="2147483675" r:id="rId23"/>
    <p:sldLayoutId id="2147483676" r:id="rId24"/>
    <p:sldLayoutId id="2147483678" r:id="rId25"/>
    <p:sldLayoutId id="2147483679" r:id="rId26"/>
    <p:sldLayoutId id="2147483681" r:id="rId27"/>
    <p:sldLayoutId id="2147483680" r:id="rId28"/>
    <p:sldLayoutId id="2147483684" r:id="rId29"/>
    <p:sldLayoutId id="2147483686" r:id="rId30"/>
    <p:sldLayoutId id="2147483705" r:id="rId31"/>
    <p:sldLayoutId id="2147483687" r:id="rId32"/>
    <p:sldLayoutId id="2147483688" r:id="rId33"/>
    <p:sldLayoutId id="2147483689" r:id="rId34"/>
    <p:sldLayoutId id="2147483706" r:id="rId35"/>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noProof="0"/>
              <a:t>Click to edit Master title style</a:t>
            </a:r>
            <a:endParaRPr lang="fi-FI" noProof="0"/>
          </a:p>
        </p:txBody>
      </p:sp>
    </p:spTree>
    <p:extLst>
      <p:ext uri="{BB962C8B-B14F-4D97-AF65-F5344CB8AC3E}">
        <p14:creationId xmlns:p14="http://schemas.microsoft.com/office/powerpoint/2010/main" val="27697578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 id="2147483742" r:id="rId35"/>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a:xfrm>
            <a:off x="1524000" y="1249766"/>
            <a:ext cx="9265920" cy="3582777"/>
          </a:xfrm>
        </p:spPr>
        <p:txBody>
          <a:bodyPr anchor="ctr">
            <a:normAutofit/>
          </a:bodyPr>
          <a:lstStyle/>
          <a:p>
            <a:r>
              <a:rPr lang="fi-FI" dirty="0">
                <a:latin typeface="Georgia" panose="02040502050405020303" pitchFamily="18" charset="0"/>
              </a:rPr>
              <a:t>Fiiliskierros</a:t>
            </a:r>
            <a:br>
              <a:rPr lang="fi-FI" dirty="0">
                <a:latin typeface="Georgia" panose="02040502050405020303" pitchFamily="18" charset="0"/>
              </a:rPr>
            </a:br>
            <a:r>
              <a:rPr lang="fi-FI" sz="4800" dirty="0">
                <a:latin typeface="Georgia" panose="02040502050405020303" pitchFamily="18" charset="0"/>
              </a:rPr>
              <a:t>toimintamalli vapaaehtoisen hyvinvoinnin tueksi</a:t>
            </a:r>
          </a:p>
        </p:txBody>
      </p:sp>
      <p:sp>
        <p:nvSpPr>
          <p:cNvPr id="11" name="Subtitle 10">
            <a:extLst>
              <a:ext uri="{FF2B5EF4-FFF2-40B4-BE49-F238E27FC236}">
                <a16:creationId xmlns:a16="http://schemas.microsoft.com/office/drawing/2014/main" id="{ED0D0F6F-6D2C-4149-86E7-C3A26F484562}"/>
              </a:ext>
            </a:extLst>
          </p:cNvPr>
          <p:cNvSpPr>
            <a:spLocks noGrp="1"/>
          </p:cNvSpPr>
          <p:nvPr>
            <p:ph type="subTitle" idx="1"/>
          </p:nvPr>
        </p:nvSpPr>
        <p:spPr>
          <a:xfrm>
            <a:off x="1524000" y="5038283"/>
            <a:ext cx="9144000" cy="728421"/>
          </a:xfrm>
        </p:spPr>
        <p:txBody>
          <a:bodyPr anchor="ctr"/>
          <a:lstStyle/>
          <a:p>
            <a:r>
              <a:rPr lang="fi-FI">
                <a:latin typeface="Georgia" panose="02040502050405020303" pitchFamily="18" charset="0"/>
              </a:rPr>
              <a:t>Suomen Punainen Risti</a:t>
            </a:r>
          </a:p>
          <a:p>
            <a:r>
              <a:rPr lang="fi-FI">
                <a:latin typeface="Georgia" panose="02040502050405020303" pitchFamily="18" charset="0"/>
              </a:rPr>
              <a:t>2024</a:t>
            </a:r>
          </a:p>
        </p:txBody>
      </p:sp>
    </p:spTree>
    <p:extLst>
      <p:ext uri="{BB962C8B-B14F-4D97-AF65-F5344CB8AC3E}">
        <p14:creationId xmlns:p14="http://schemas.microsoft.com/office/powerpoint/2010/main" val="101438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vaate, henkilö, rakennus, Ihmisen kasvot&#10;&#10;Kuvaus luotu automaattisesti">
            <a:extLst>
              <a:ext uri="{FF2B5EF4-FFF2-40B4-BE49-F238E27FC236}">
                <a16:creationId xmlns:a16="http://schemas.microsoft.com/office/drawing/2014/main" id="{5242241E-2227-9ADF-8282-89F3E009EE3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2" name="Otsikko 1">
            <a:extLst>
              <a:ext uri="{FF2B5EF4-FFF2-40B4-BE49-F238E27FC236}">
                <a16:creationId xmlns:a16="http://schemas.microsoft.com/office/drawing/2014/main" id="{3A1601D5-8813-7B39-28B5-90109B3975FD}"/>
              </a:ext>
            </a:extLst>
          </p:cNvPr>
          <p:cNvSpPr>
            <a:spLocks noGrp="1"/>
          </p:cNvSpPr>
          <p:nvPr>
            <p:ph type="body" idx="14"/>
          </p:nvPr>
        </p:nvSpPr>
        <p:spPr>
          <a:xfrm>
            <a:off x="1106274" y="5932714"/>
            <a:ext cx="10223292" cy="767506"/>
          </a:xfrm>
          <a:solidFill>
            <a:schemeClr val="bg1"/>
          </a:solidFill>
        </p:spPr>
        <p:txBody>
          <a:bodyPr vert="horz" lIns="91440" tIns="45720" rIns="91440" bIns="45720" rtlCol="0" anchor="ctr">
            <a:normAutofit/>
          </a:bodyPr>
          <a:lstStyle/>
          <a:p>
            <a:pPr>
              <a:spcAft>
                <a:spcPts val="600"/>
              </a:spcAft>
            </a:pPr>
            <a:r>
              <a:rPr lang="fi-FI" b="1"/>
              <a:t>Fiiliskierros jokaisen vapaaehtoisen oikeutena</a:t>
            </a:r>
          </a:p>
        </p:txBody>
      </p:sp>
    </p:spTree>
    <p:extLst>
      <p:ext uri="{BB962C8B-B14F-4D97-AF65-F5344CB8AC3E}">
        <p14:creationId xmlns:p14="http://schemas.microsoft.com/office/powerpoint/2010/main" val="397142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4393CAB-07C3-6B26-F7E7-F16B8958075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0"/>
            <a:ext cx="12191980" cy="6857990"/>
          </a:xfrm>
          <a:prstGeom prst="rect">
            <a:avLst/>
          </a:prstGeom>
          <a:noFill/>
        </p:spPr>
      </p:pic>
      <p:sp>
        <p:nvSpPr>
          <p:cNvPr id="2" name="Otsikko 1">
            <a:extLst>
              <a:ext uri="{FF2B5EF4-FFF2-40B4-BE49-F238E27FC236}">
                <a16:creationId xmlns:a16="http://schemas.microsoft.com/office/drawing/2014/main" id="{3A1601D5-8813-7B39-28B5-90109B3975FD}"/>
              </a:ext>
            </a:extLst>
          </p:cNvPr>
          <p:cNvSpPr>
            <a:spLocks noGrp="1"/>
          </p:cNvSpPr>
          <p:nvPr>
            <p:ph type="body" idx="14"/>
          </p:nvPr>
        </p:nvSpPr>
        <p:spPr>
          <a:xfrm>
            <a:off x="984354" y="5702157"/>
            <a:ext cx="10223292" cy="755964"/>
          </a:xfrm>
          <a:solidFill>
            <a:schemeClr val="bg1"/>
          </a:solidFill>
        </p:spPr>
        <p:txBody>
          <a:bodyPr vert="horz" lIns="91440" tIns="45720" rIns="91440" bIns="45720" rtlCol="0" anchor="ctr">
            <a:normAutofit/>
          </a:bodyPr>
          <a:lstStyle/>
          <a:p>
            <a:pPr algn="ctr">
              <a:spcAft>
                <a:spcPts val="600"/>
              </a:spcAft>
            </a:pPr>
            <a:r>
              <a:rPr lang="fi-FI" b="1"/>
              <a:t>Fiiliskierros jokaisen vapaaehtoisen oikeutena</a:t>
            </a:r>
          </a:p>
        </p:txBody>
      </p:sp>
    </p:spTree>
    <p:extLst>
      <p:ext uri="{BB962C8B-B14F-4D97-AF65-F5344CB8AC3E}">
        <p14:creationId xmlns:p14="http://schemas.microsoft.com/office/powerpoint/2010/main" val="2180111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vaate, piha-, puu, henkilö&#10;&#10;Kuvaus luotu automaattisesti">
            <a:extLst>
              <a:ext uri="{FF2B5EF4-FFF2-40B4-BE49-F238E27FC236}">
                <a16:creationId xmlns:a16="http://schemas.microsoft.com/office/drawing/2014/main" id="{7F918E24-77D4-2B0E-39AB-B8DC181B6BB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2" name="Otsikko 1">
            <a:extLst>
              <a:ext uri="{FF2B5EF4-FFF2-40B4-BE49-F238E27FC236}">
                <a16:creationId xmlns:a16="http://schemas.microsoft.com/office/drawing/2014/main" id="{3A1601D5-8813-7B39-28B5-90109B3975FD}"/>
              </a:ext>
            </a:extLst>
          </p:cNvPr>
          <p:cNvSpPr>
            <a:spLocks noGrp="1"/>
          </p:cNvSpPr>
          <p:nvPr>
            <p:ph type="body" idx="14"/>
          </p:nvPr>
        </p:nvSpPr>
        <p:spPr>
          <a:xfrm>
            <a:off x="864741" y="5876818"/>
            <a:ext cx="10462517" cy="801386"/>
          </a:xfrm>
          <a:solidFill>
            <a:schemeClr val="bg1"/>
          </a:solidFill>
        </p:spPr>
        <p:txBody>
          <a:bodyPr anchor="ctr">
            <a:noAutofit/>
          </a:bodyPr>
          <a:lstStyle/>
          <a:p>
            <a:pPr algn="ctr">
              <a:spcAft>
                <a:spcPts val="600"/>
              </a:spcAft>
            </a:pPr>
            <a:r>
              <a:rPr lang="fi-FI" b="1">
                <a:solidFill>
                  <a:srgbClr val="C00000"/>
                </a:solidFill>
              </a:rPr>
              <a:t>Fiiliskierros jokaisen vapaaehtoisen oikeutena</a:t>
            </a:r>
          </a:p>
        </p:txBody>
      </p:sp>
    </p:spTree>
    <p:extLst>
      <p:ext uri="{BB962C8B-B14F-4D97-AF65-F5344CB8AC3E}">
        <p14:creationId xmlns:p14="http://schemas.microsoft.com/office/powerpoint/2010/main" val="284543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2C3292-9687-71E7-C23B-5B0A9CD06F00}"/>
              </a:ext>
            </a:extLst>
          </p:cNvPr>
          <p:cNvSpPr>
            <a:spLocks noGrp="1"/>
          </p:cNvSpPr>
          <p:nvPr>
            <p:ph type="title"/>
          </p:nvPr>
        </p:nvSpPr>
        <p:spPr/>
        <p:txBody>
          <a:bodyPr/>
          <a:lstStyle/>
          <a:p>
            <a:r>
              <a:rPr lang="fi-FI" sz="3800">
                <a:solidFill>
                  <a:srgbClr val="7F181B"/>
                </a:solidFill>
                <a:latin typeface="Georgia" panose="02040502050405020303" pitchFamily="18" charset="0"/>
              </a:rPr>
              <a:t>”Mikä fiilis?” -kierros </a:t>
            </a:r>
            <a:endParaRPr lang="fi-FI" sz="3800">
              <a:solidFill>
                <a:srgbClr val="7F181B"/>
              </a:solidFill>
            </a:endParaRPr>
          </a:p>
        </p:txBody>
      </p:sp>
      <p:sp>
        <p:nvSpPr>
          <p:cNvPr id="3" name="Tekstin paikkamerkki 2">
            <a:extLst>
              <a:ext uri="{FF2B5EF4-FFF2-40B4-BE49-F238E27FC236}">
                <a16:creationId xmlns:a16="http://schemas.microsoft.com/office/drawing/2014/main" id="{E57A0BE3-7A4F-34D9-98A0-1430545EEFC0}"/>
              </a:ext>
            </a:extLst>
          </p:cNvPr>
          <p:cNvSpPr>
            <a:spLocks noGrp="1"/>
          </p:cNvSpPr>
          <p:nvPr>
            <p:ph type="body" sz="quarter" idx="11"/>
          </p:nvPr>
        </p:nvSpPr>
        <p:spPr>
          <a:xfrm>
            <a:off x="838200" y="1705510"/>
            <a:ext cx="10515600" cy="4401654"/>
          </a:xfrm>
        </p:spPr>
        <p:txBody>
          <a:bodyPr anchor="ctr"/>
          <a:lstStyle/>
          <a:p>
            <a:pPr>
              <a:buClr>
                <a:srgbClr val="7F181B"/>
              </a:buClr>
            </a:pPr>
            <a:r>
              <a:rPr lang="fi-FI" sz="2800">
                <a:latin typeface="Georgia" panose="02040502050405020303" pitchFamily="18" charset="0"/>
              </a:rPr>
              <a:t>Toiminnan alkaessa kerrotaan, että fiiliskierrokselle varataan aikaa 10-15 min. toiminnan päättymisen yhteydessä</a:t>
            </a:r>
          </a:p>
          <a:p>
            <a:pPr>
              <a:buClr>
                <a:srgbClr val="7F181B"/>
              </a:buClr>
            </a:pPr>
            <a:r>
              <a:rPr lang="fi-FI" sz="2800">
                <a:latin typeface="Georgia" panose="02040502050405020303" pitchFamily="18" charset="0"/>
              </a:rPr>
              <a:t>Avoin ja suvaitsevainen asenne</a:t>
            </a:r>
          </a:p>
          <a:p>
            <a:pPr>
              <a:buClr>
                <a:srgbClr val="7F181B"/>
              </a:buClr>
            </a:pPr>
            <a:r>
              <a:rPr lang="fi-FI" sz="2800">
                <a:latin typeface="Georgia" panose="02040502050405020303" pitchFamily="18" charset="0"/>
              </a:rPr>
              <a:t>Rauhallinen hetki </a:t>
            </a:r>
          </a:p>
          <a:p>
            <a:pPr>
              <a:buClr>
                <a:srgbClr val="7F181B"/>
              </a:buClr>
            </a:pPr>
            <a:r>
              <a:rPr lang="fi-FI" sz="2800">
                <a:latin typeface="Georgia" panose="02040502050405020303" pitchFamily="18" charset="0"/>
              </a:rPr>
              <a:t>Keskitytään sen hetkisen toiminnan herättämiin tuntemuksiin ja ajatuksiin</a:t>
            </a:r>
          </a:p>
          <a:p>
            <a:pPr>
              <a:buClr>
                <a:srgbClr val="7F181B"/>
              </a:buClr>
            </a:pPr>
            <a:r>
              <a:rPr lang="fi-FI" sz="2800">
                <a:latin typeface="Georgia" panose="02040502050405020303" pitchFamily="18" charset="0"/>
              </a:rPr>
              <a:t>Otetaan tuntemukset ja ajatukset vastaan hyväksyvästi</a:t>
            </a:r>
            <a:endParaRPr lang="fi-FI" sz="2400">
              <a:latin typeface="Georgia" panose="02040502050405020303" pitchFamily="18" charset="0"/>
            </a:endParaRPr>
          </a:p>
        </p:txBody>
      </p:sp>
    </p:spTree>
    <p:extLst>
      <p:ext uri="{BB962C8B-B14F-4D97-AF65-F5344CB8AC3E}">
        <p14:creationId xmlns:p14="http://schemas.microsoft.com/office/powerpoint/2010/main" val="248623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2C3292-9687-71E7-C23B-5B0A9CD06F00}"/>
              </a:ext>
            </a:extLst>
          </p:cNvPr>
          <p:cNvSpPr>
            <a:spLocks noGrp="1"/>
          </p:cNvSpPr>
          <p:nvPr>
            <p:ph type="title"/>
          </p:nvPr>
        </p:nvSpPr>
        <p:spPr/>
        <p:txBody>
          <a:bodyPr/>
          <a:lstStyle/>
          <a:p>
            <a:r>
              <a:rPr lang="fi-FI" sz="3800">
                <a:solidFill>
                  <a:srgbClr val="7F181B"/>
                </a:solidFill>
                <a:latin typeface="Georgia" panose="02040502050405020303" pitchFamily="18" charset="0"/>
              </a:rPr>
              <a:t>Fiiliskierroksen pitäminen</a:t>
            </a:r>
            <a:endParaRPr lang="fi-FI" sz="3800">
              <a:solidFill>
                <a:srgbClr val="7F181B"/>
              </a:solidFill>
            </a:endParaRPr>
          </a:p>
        </p:txBody>
      </p:sp>
      <p:sp>
        <p:nvSpPr>
          <p:cNvPr id="3" name="Tekstin paikkamerkki 2">
            <a:extLst>
              <a:ext uri="{FF2B5EF4-FFF2-40B4-BE49-F238E27FC236}">
                <a16:creationId xmlns:a16="http://schemas.microsoft.com/office/drawing/2014/main" id="{E57A0BE3-7A4F-34D9-98A0-1430545EEFC0}"/>
              </a:ext>
            </a:extLst>
          </p:cNvPr>
          <p:cNvSpPr>
            <a:spLocks noGrp="1"/>
          </p:cNvSpPr>
          <p:nvPr>
            <p:ph type="body" sz="quarter" idx="11"/>
          </p:nvPr>
        </p:nvSpPr>
        <p:spPr>
          <a:xfrm>
            <a:off x="838200" y="1736333"/>
            <a:ext cx="10515600" cy="4181582"/>
          </a:xfrm>
        </p:spPr>
        <p:txBody>
          <a:bodyPr anchor="ctr"/>
          <a:lstStyle/>
          <a:p>
            <a:pPr>
              <a:buClr>
                <a:srgbClr val="7F181B"/>
              </a:buClr>
            </a:pPr>
            <a:r>
              <a:rPr lang="fi-FI">
                <a:latin typeface="Georgia" panose="02040502050405020303" pitchFamily="18" charset="0"/>
              </a:rPr>
              <a:t>Toiminnan alkaessa kerro fiiliskierroksen päättävän illan ohjelma, sille varataan 10-15 min. aikaa</a:t>
            </a:r>
          </a:p>
          <a:p>
            <a:pPr>
              <a:buClr>
                <a:srgbClr val="7F181B"/>
              </a:buClr>
            </a:pPr>
            <a:r>
              <a:rPr lang="fi-FI">
                <a:latin typeface="Georgia" panose="02040502050405020303" pitchFamily="18" charset="0"/>
              </a:rPr>
              <a:t>Korosta, että puhutaan fiiliksistä eikä tehdyistä toimenpiteistä</a:t>
            </a:r>
          </a:p>
          <a:p>
            <a:pPr>
              <a:buClr>
                <a:srgbClr val="7F181B"/>
              </a:buClr>
            </a:pPr>
            <a:r>
              <a:rPr lang="fi-FI">
                <a:latin typeface="Georgia" panose="02040502050405020303" pitchFamily="18" charset="0"/>
              </a:rPr>
              <a:t>Mahdollista kaikkien osallistuminen, jokaisen kuulluksi tuleminen</a:t>
            </a:r>
          </a:p>
          <a:p>
            <a:pPr>
              <a:buClr>
                <a:srgbClr val="7F181B"/>
              </a:buClr>
            </a:pPr>
            <a:r>
              <a:rPr lang="fi-FI" sz="2400">
                <a:latin typeface="Georgia" panose="02040502050405020303" pitchFamily="18" charset="0"/>
              </a:rPr>
              <a:t>Ei lähdetä pohtimaan syitä ja seurauksia</a:t>
            </a:r>
          </a:p>
          <a:p>
            <a:pPr>
              <a:buClr>
                <a:srgbClr val="7F181B"/>
              </a:buClr>
            </a:pPr>
            <a:r>
              <a:rPr lang="fi-FI">
                <a:latin typeface="Georgia" panose="02040502050405020303" pitchFamily="18" charset="0"/>
              </a:rPr>
              <a:t>Rajaa tarvittaessa puheenvuorojen kestoa </a:t>
            </a:r>
          </a:p>
          <a:p>
            <a:pPr>
              <a:buClr>
                <a:srgbClr val="7F181B"/>
              </a:buClr>
            </a:pPr>
            <a:r>
              <a:rPr lang="fi-FI">
                <a:latin typeface="Georgia" panose="02040502050405020303" pitchFamily="18" charset="0"/>
              </a:rPr>
              <a:t>Huolehdi aikataulusta </a:t>
            </a:r>
          </a:p>
          <a:p>
            <a:pPr>
              <a:buClr>
                <a:srgbClr val="7F181B"/>
              </a:buClr>
            </a:pPr>
            <a:r>
              <a:rPr lang="fi-FI">
                <a:latin typeface="Georgia" panose="02040502050405020303" pitchFamily="18" charset="0"/>
              </a:rPr>
              <a:t>Kysy lopuksi, miten päiväsi / iltasi jatkuu tämän jälkeen?</a:t>
            </a:r>
          </a:p>
        </p:txBody>
      </p:sp>
      <p:pic>
        <p:nvPicPr>
          <p:cNvPr id="4" name="Kuva 3">
            <a:extLst>
              <a:ext uri="{FF2B5EF4-FFF2-40B4-BE49-F238E27FC236}">
                <a16:creationId xmlns:a16="http://schemas.microsoft.com/office/drawing/2014/main" id="{281EF307-B0B2-9F20-3BFC-15041ADC3A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2989" y="395864"/>
            <a:ext cx="3232025" cy="1491694"/>
          </a:xfrm>
          <a:prstGeom prst="rect">
            <a:avLst/>
          </a:prstGeom>
        </p:spPr>
      </p:pic>
    </p:spTree>
    <p:extLst>
      <p:ext uri="{BB962C8B-B14F-4D97-AF65-F5344CB8AC3E}">
        <p14:creationId xmlns:p14="http://schemas.microsoft.com/office/powerpoint/2010/main" val="202140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CC1B82-4A75-46AD-7A58-46273AAB5DD5}"/>
              </a:ext>
            </a:extLst>
          </p:cNvPr>
          <p:cNvSpPr>
            <a:spLocks noGrp="1"/>
          </p:cNvSpPr>
          <p:nvPr>
            <p:ph type="title"/>
          </p:nvPr>
        </p:nvSpPr>
        <p:spPr/>
        <p:txBody>
          <a:bodyPr/>
          <a:lstStyle/>
          <a:p>
            <a:r>
              <a:rPr lang="fi-FI" sz="3800">
                <a:solidFill>
                  <a:srgbClr val="7F181B"/>
                </a:solidFill>
                <a:latin typeface="Georgia" panose="02040502050405020303" pitchFamily="18" charset="0"/>
              </a:rPr>
              <a:t>Huolen merkkejä</a:t>
            </a:r>
          </a:p>
        </p:txBody>
      </p:sp>
      <p:sp>
        <p:nvSpPr>
          <p:cNvPr id="3" name="Tekstin paikkamerkki 2">
            <a:extLst>
              <a:ext uri="{FF2B5EF4-FFF2-40B4-BE49-F238E27FC236}">
                <a16:creationId xmlns:a16="http://schemas.microsoft.com/office/drawing/2014/main" id="{952F2B49-0CAF-0C17-736C-0075B90DFE22}"/>
              </a:ext>
            </a:extLst>
          </p:cNvPr>
          <p:cNvSpPr>
            <a:spLocks noGrp="1"/>
          </p:cNvSpPr>
          <p:nvPr>
            <p:ph type="body" sz="quarter" idx="11"/>
          </p:nvPr>
        </p:nvSpPr>
        <p:spPr>
          <a:xfrm>
            <a:off x="838200" y="1740126"/>
            <a:ext cx="5573617" cy="4389863"/>
          </a:xfrm>
        </p:spPr>
        <p:txBody>
          <a:bodyPr anchor="ctr"/>
          <a:lstStyle/>
          <a:p>
            <a:pPr>
              <a:buClr>
                <a:srgbClr val="7F181B"/>
              </a:buClr>
            </a:pPr>
            <a:r>
              <a:rPr lang="fi-FI" dirty="0">
                <a:latin typeface="Georgia" panose="02040502050405020303" pitchFamily="18" charset="0"/>
              </a:rPr>
              <a:t>Käytös muuttuu henkilölle poikkeavaksi esim. levottomaksi, sekavaksi, vältteleväksi, passiiviseksi tai aggressiiviseksi</a:t>
            </a:r>
          </a:p>
          <a:p>
            <a:pPr>
              <a:buClr>
                <a:srgbClr val="7F181B"/>
              </a:buClr>
            </a:pPr>
            <a:r>
              <a:rPr lang="fi-FI" dirty="0">
                <a:latin typeface="Georgia" panose="02040502050405020303" pitchFamily="18" charset="0"/>
              </a:rPr>
              <a:t>Vahvat keholliset reaktiot (ahdistus, rauhattomuus, erilaiset äkilliset, toiminnan aikana esiin nousseet kipureaktiot)</a:t>
            </a:r>
          </a:p>
          <a:p>
            <a:pPr>
              <a:buClr>
                <a:srgbClr val="7F181B"/>
              </a:buClr>
            </a:pPr>
            <a:r>
              <a:rPr lang="fi-FI" dirty="0">
                <a:latin typeface="Georgia" panose="02040502050405020303" pitchFamily="18" charset="0"/>
              </a:rPr>
              <a:t>Ajattelu on takkuista, ei pysty irrottautumaan tilanteesta</a:t>
            </a:r>
          </a:p>
        </p:txBody>
      </p:sp>
      <p:pic>
        <p:nvPicPr>
          <p:cNvPr id="4" name="Kuva 3">
            <a:extLst>
              <a:ext uri="{FF2B5EF4-FFF2-40B4-BE49-F238E27FC236}">
                <a16:creationId xmlns:a16="http://schemas.microsoft.com/office/drawing/2014/main" id="{EE21ED93-4458-3DBB-02E3-99006075CE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8687" y="2169537"/>
            <a:ext cx="4282645" cy="3329087"/>
          </a:xfrm>
          <a:prstGeom prst="rect">
            <a:avLst/>
          </a:prstGeom>
        </p:spPr>
      </p:pic>
    </p:spTree>
    <p:extLst>
      <p:ext uri="{BB962C8B-B14F-4D97-AF65-F5344CB8AC3E}">
        <p14:creationId xmlns:p14="http://schemas.microsoft.com/office/powerpoint/2010/main" val="363690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CC1B82-4A75-46AD-7A58-46273AAB5DD5}"/>
              </a:ext>
            </a:extLst>
          </p:cNvPr>
          <p:cNvSpPr>
            <a:spLocks noGrp="1"/>
          </p:cNvSpPr>
          <p:nvPr>
            <p:ph type="title"/>
          </p:nvPr>
        </p:nvSpPr>
        <p:spPr/>
        <p:txBody>
          <a:bodyPr/>
          <a:lstStyle/>
          <a:p>
            <a:r>
              <a:rPr lang="fi-FI" sz="3800">
                <a:solidFill>
                  <a:srgbClr val="7F181B"/>
                </a:solidFill>
                <a:latin typeface="Georgia" panose="02040502050405020303" pitchFamily="18" charset="0"/>
              </a:rPr>
              <a:t>Huolen puheeksi ottaminen</a:t>
            </a:r>
          </a:p>
        </p:txBody>
      </p:sp>
      <p:sp>
        <p:nvSpPr>
          <p:cNvPr id="3" name="Tekstin paikkamerkki 2">
            <a:extLst>
              <a:ext uri="{FF2B5EF4-FFF2-40B4-BE49-F238E27FC236}">
                <a16:creationId xmlns:a16="http://schemas.microsoft.com/office/drawing/2014/main" id="{952F2B49-0CAF-0C17-736C-0075B90DFE22}"/>
              </a:ext>
            </a:extLst>
          </p:cNvPr>
          <p:cNvSpPr>
            <a:spLocks noGrp="1"/>
          </p:cNvSpPr>
          <p:nvPr>
            <p:ph type="body" sz="quarter" idx="11"/>
          </p:nvPr>
        </p:nvSpPr>
        <p:spPr>
          <a:xfrm>
            <a:off x="838200" y="1635869"/>
            <a:ext cx="10515600" cy="3871080"/>
          </a:xfrm>
        </p:spPr>
        <p:txBody>
          <a:bodyPr anchor="ctr"/>
          <a:lstStyle/>
          <a:p>
            <a:pPr>
              <a:buClr>
                <a:srgbClr val="7F181B"/>
              </a:buClr>
            </a:pPr>
            <a:r>
              <a:rPr lang="fi-FI" dirty="0">
                <a:latin typeface="Georgia" panose="02040502050405020303" pitchFamily="18" charset="0"/>
              </a:rPr>
              <a:t>Pyydä henkilöä jäämään hetkeksi juttelemaan</a:t>
            </a:r>
          </a:p>
          <a:p>
            <a:pPr>
              <a:buClr>
                <a:srgbClr val="7F181B"/>
              </a:buClr>
            </a:pPr>
            <a:r>
              <a:rPr lang="fi-FI" dirty="0">
                <a:latin typeface="Georgia" panose="02040502050405020303" pitchFamily="18" charset="0"/>
              </a:rPr>
              <a:t>Esimerkki:</a:t>
            </a:r>
          </a:p>
          <a:p>
            <a:pPr lvl="1">
              <a:buClr>
                <a:srgbClr val="7F181B"/>
              </a:buClr>
            </a:pPr>
            <a:r>
              <a:rPr lang="fi-FI" sz="2200" dirty="0">
                <a:latin typeface="Georgia" panose="02040502050405020303" pitchFamily="18" charset="0"/>
              </a:rPr>
              <a:t>Kerro, mistä olet huolissasi? Minulle heräsi huoli, koska olet ollut tosi levoton/vetäytyvä/ </a:t>
            </a:r>
            <a:r>
              <a:rPr lang="fi-FI" sz="2200" dirty="0" err="1">
                <a:latin typeface="Georgia" panose="02040502050405020303" pitchFamily="18" charset="0"/>
              </a:rPr>
              <a:t>jne</a:t>
            </a:r>
            <a:r>
              <a:rPr lang="fi-FI" sz="2200" dirty="0">
                <a:latin typeface="Georgia" panose="02040502050405020303" pitchFamily="18" charset="0"/>
              </a:rPr>
              <a:t> tänään. Mitä ajatuksia sinulle heräsi tästä?</a:t>
            </a:r>
          </a:p>
          <a:p>
            <a:pPr lvl="1">
              <a:buClr>
                <a:srgbClr val="7F181B"/>
              </a:buClr>
            </a:pPr>
            <a:r>
              <a:rPr lang="fi-FI" sz="2200" dirty="0">
                <a:latin typeface="Georgia" panose="02040502050405020303" pitchFamily="18" charset="0"/>
              </a:rPr>
              <a:t>Onko sinulla joku, jonka kanssa käydä asiaa tai tunteitasi läpi?</a:t>
            </a:r>
          </a:p>
          <a:p>
            <a:pPr lvl="1">
              <a:buClr>
                <a:srgbClr val="7F181B"/>
              </a:buClr>
            </a:pPr>
            <a:r>
              <a:rPr lang="fi-FI" sz="2200" dirty="0">
                <a:latin typeface="Georgia" panose="02040502050405020303" pitchFamily="18" charset="0"/>
              </a:rPr>
              <a:t>Tiedäthän, että apua on saatavilla. (mm. purkukeskustelu, terveyskeskus, kriisipuhelin)</a:t>
            </a:r>
          </a:p>
          <a:p>
            <a:endParaRPr lang="fi-FI" dirty="0">
              <a:latin typeface="Georgia" panose="02040502050405020303" pitchFamily="18" charset="0"/>
            </a:endParaRPr>
          </a:p>
        </p:txBody>
      </p:sp>
    </p:spTree>
    <p:extLst>
      <p:ext uri="{BB962C8B-B14F-4D97-AF65-F5344CB8AC3E}">
        <p14:creationId xmlns:p14="http://schemas.microsoft.com/office/powerpoint/2010/main" val="318842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0F0FE2-E03B-3106-338D-CE996A6D006C}"/>
              </a:ext>
            </a:extLst>
          </p:cNvPr>
          <p:cNvSpPr>
            <a:spLocks noGrp="1"/>
          </p:cNvSpPr>
          <p:nvPr>
            <p:ph type="title"/>
          </p:nvPr>
        </p:nvSpPr>
        <p:spPr>
          <a:xfrm>
            <a:off x="838200" y="323939"/>
            <a:ext cx="10515600" cy="1383941"/>
          </a:xfrm>
        </p:spPr>
        <p:txBody>
          <a:bodyPr/>
          <a:lstStyle/>
          <a:p>
            <a:r>
              <a:rPr lang="fi-FI" sz="3800">
                <a:latin typeface="Georgia" panose="02040502050405020303" pitchFamily="18" charset="0"/>
              </a:rPr>
              <a:t>Milloin </a:t>
            </a:r>
            <a:br>
              <a:rPr lang="fi-FI" sz="3800">
                <a:latin typeface="Georgia" panose="02040502050405020303" pitchFamily="18" charset="0"/>
              </a:rPr>
            </a:br>
            <a:r>
              <a:rPr lang="fi-FI" sz="3800">
                <a:latin typeface="Georgia" panose="02040502050405020303" pitchFamily="18" charset="0"/>
              </a:rPr>
              <a:t>purkukeskustelu </a:t>
            </a:r>
          </a:p>
        </p:txBody>
      </p:sp>
      <p:sp>
        <p:nvSpPr>
          <p:cNvPr id="3" name="Tekstin paikkamerkki 2">
            <a:extLst>
              <a:ext uri="{FF2B5EF4-FFF2-40B4-BE49-F238E27FC236}">
                <a16:creationId xmlns:a16="http://schemas.microsoft.com/office/drawing/2014/main" id="{92639B45-0CA3-4E6F-7523-B822CAEF801B}"/>
              </a:ext>
            </a:extLst>
          </p:cNvPr>
          <p:cNvSpPr>
            <a:spLocks noGrp="1"/>
          </p:cNvSpPr>
          <p:nvPr>
            <p:ph type="body" sz="quarter" idx="11"/>
          </p:nvPr>
        </p:nvSpPr>
        <p:spPr>
          <a:xfrm>
            <a:off x="689811" y="2166400"/>
            <a:ext cx="10663989" cy="4379383"/>
          </a:xfrm>
        </p:spPr>
        <p:txBody>
          <a:bodyPr anchor="ctr"/>
          <a:lstStyle/>
          <a:p>
            <a:pPr>
              <a:buClr>
                <a:srgbClr val="7F181B"/>
              </a:buClr>
              <a:buSzPct val="100000"/>
            </a:pPr>
            <a:r>
              <a:rPr lang="fi-FI" dirty="0">
                <a:latin typeface="Georgia" panose="02040502050405020303" pitchFamily="18" charset="0"/>
                <a:ea typeface="Calibri" panose="020F0502020204030204" pitchFamily="34" charset="0"/>
              </a:rPr>
              <a:t>Lapsiin kohdistuvassa toiminnassa (LäksyHelpit, leirit, kerhot) tapahtuvat haastavat tilanteet</a:t>
            </a:r>
          </a:p>
          <a:p>
            <a:pPr>
              <a:buClr>
                <a:srgbClr val="7F181B"/>
              </a:buClr>
              <a:buSzPct val="100000"/>
            </a:pPr>
            <a:r>
              <a:rPr lang="fi-FI" dirty="0">
                <a:latin typeface="Georgia" panose="02040502050405020303" pitchFamily="18" charset="0"/>
                <a:ea typeface="Calibri" panose="020F0502020204030204" pitchFamily="34" charset="0"/>
              </a:rPr>
              <a:t>Kotoutumisen tuen tehtävillä esimerkiksi sodan julmuuksien kuuleminen</a:t>
            </a:r>
          </a:p>
          <a:p>
            <a:pPr>
              <a:buClr>
                <a:srgbClr val="7F181B"/>
              </a:buClr>
              <a:buSzPct val="100000"/>
            </a:pPr>
            <a:r>
              <a:rPr lang="fi-FI" dirty="0">
                <a:latin typeface="Georgia" panose="02040502050405020303" pitchFamily="18" charset="0"/>
                <a:ea typeface="Calibri" panose="020F0502020204030204" pitchFamily="34" charset="0"/>
              </a:rPr>
              <a:t>Ruoka-aputoiminnassa tapahtuvat haastavat tilanteet esim. syytökset, uhkailut jne.</a:t>
            </a:r>
          </a:p>
          <a:p>
            <a:pPr>
              <a:buClr>
                <a:srgbClr val="7F181B"/>
              </a:buClr>
              <a:buSzPct val="100000"/>
            </a:pPr>
            <a:r>
              <a:rPr lang="fi-FI" dirty="0">
                <a:latin typeface="Georgia" panose="02040502050405020303" pitchFamily="18" charset="0"/>
                <a:ea typeface="Calibri" panose="020F0502020204030204" pitchFamily="34" charset="0"/>
              </a:rPr>
              <a:t>Keräystilanteessa epämiellyttävä kohtaaminen esim. sanallinen syytös järjestöä kohtaan</a:t>
            </a:r>
          </a:p>
          <a:p>
            <a:pPr>
              <a:buClr>
                <a:srgbClr val="7F181B"/>
              </a:buClr>
              <a:buSzPct val="100000"/>
            </a:pPr>
            <a:r>
              <a:rPr lang="fi-FI" dirty="0">
                <a:latin typeface="Georgia" panose="02040502050405020303" pitchFamily="18" charset="0"/>
                <a:ea typeface="Times New Roman" panose="02020603050405020304" pitchFamily="18" charset="0"/>
              </a:rPr>
              <a:t>Sosiaalisessa mediassa tapahtuva maalittaminen</a:t>
            </a:r>
          </a:p>
          <a:p>
            <a:pPr lvl="0">
              <a:buClr>
                <a:srgbClr val="7F181B"/>
              </a:buClr>
              <a:buSzPct val="100000"/>
            </a:pPr>
            <a:r>
              <a:rPr lang="fi-FI" dirty="0">
                <a:effectLst/>
                <a:latin typeface="Georgia" panose="02040502050405020303" pitchFamily="18" charset="0"/>
                <a:ea typeface="Calibri" panose="020F0502020204030204" pitchFamily="34" charset="0"/>
              </a:rPr>
              <a:t>Ystävätoiminnan haastavat tilanteet esim. hankala vuorovaikutustilanne tai ystäväasiakkaan äkillinen kuolema</a:t>
            </a:r>
          </a:p>
        </p:txBody>
      </p:sp>
      <p:sp>
        <p:nvSpPr>
          <p:cNvPr id="4" name="Ajatuskupla: Pilvi 3">
            <a:extLst>
              <a:ext uri="{FF2B5EF4-FFF2-40B4-BE49-F238E27FC236}">
                <a16:creationId xmlns:a16="http://schemas.microsoft.com/office/drawing/2014/main" id="{1DEE0858-B4B4-0373-FF4A-92E8F4CDCAF4}"/>
              </a:ext>
            </a:extLst>
          </p:cNvPr>
          <p:cNvSpPr/>
          <p:nvPr/>
        </p:nvSpPr>
        <p:spPr>
          <a:xfrm>
            <a:off x="7062538" y="0"/>
            <a:ext cx="5005136" cy="2166400"/>
          </a:xfrm>
          <a:prstGeom prst="cloudCallout">
            <a:avLst>
              <a:gd name="adj1" fmla="val -83890"/>
              <a:gd name="adj2" fmla="val 1158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bg1"/>
                </a:solidFill>
                <a:latin typeface="Georgia" panose="02040502050405020303" pitchFamily="18" charset="0"/>
              </a:rPr>
              <a:t>Aina kun, vapaaehtoisena kohtaat aggressiivisen henkilön tai joudut läheltä piti tilanteeseen tai loukkaannut toiminnan aikana.</a:t>
            </a:r>
          </a:p>
        </p:txBody>
      </p:sp>
    </p:spTree>
    <p:extLst>
      <p:ext uri="{BB962C8B-B14F-4D97-AF65-F5344CB8AC3E}">
        <p14:creationId xmlns:p14="http://schemas.microsoft.com/office/powerpoint/2010/main" val="399333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0F0FE2-E03B-3106-338D-CE996A6D006C}"/>
              </a:ext>
            </a:extLst>
          </p:cNvPr>
          <p:cNvSpPr>
            <a:spLocks noGrp="1"/>
          </p:cNvSpPr>
          <p:nvPr>
            <p:ph type="title"/>
          </p:nvPr>
        </p:nvSpPr>
        <p:spPr>
          <a:xfrm>
            <a:off x="838200" y="323939"/>
            <a:ext cx="10515600" cy="1383941"/>
          </a:xfrm>
        </p:spPr>
        <p:txBody>
          <a:bodyPr/>
          <a:lstStyle/>
          <a:p>
            <a:r>
              <a:rPr lang="fi-FI" sz="3800">
                <a:latin typeface="Georgia" panose="02040502050405020303" pitchFamily="18" charset="0"/>
              </a:rPr>
              <a:t>Milloin </a:t>
            </a:r>
            <a:br>
              <a:rPr lang="fi-FI" sz="3800">
                <a:latin typeface="Georgia" panose="02040502050405020303" pitchFamily="18" charset="0"/>
              </a:rPr>
            </a:br>
            <a:r>
              <a:rPr lang="fi-FI" sz="3800">
                <a:latin typeface="Georgia" panose="02040502050405020303" pitchFamily="18" charset="0"/>
              </a:rPr>
              <a:t>purkukeskustelu </a:t>
            </a:r>
          </a:p>
        </p:txBody>
      </p:sp>
      <p:sp>
        <p:nvSpPr>
          <p:cNvPr id="3" name="Tekstin paikkamerkki 2">
            <a:extLst>
              <a:ext uri="{FF2B5EF4-FFF2-40B4-BE49-F238E27FC236}">
                <a16:creationId xmlns:a16="http://schemas.microsoft.com/office/drawing/2014/main" id="{92639B45-0CA3-4E6F-7523-B822CAEF801B}"/>
              </a:ext>
            </a:extLst>
          </p:cNvPr>
          <p:cNvSpPr>
            <a:spLocks noGrp="1"/>
          </p:cNvSpPr>
          <p:nvPr>
            <p:ph type="body" sz="quarter" idx="11"/>
          </p:nvPr>
        </p:nvSpPr>
        <p:spPr>
          <a:xfrm>
            <a:off x="764005" y="2190773"/>
            <a:ext cx="10663989" cy="4379383"/>
          </a:xfrm>
        </p:spPr>
        <p:txBody>
          <a:bodyPr anchor="ctr"/>
          <a:lstStyle/>
          <a:p>
            <a:pPr lvl="0">
              <a:buClr>
                <a:srgbClr val="7F181B"/>
              </a:buClr>
              <a:buSzPct val="100000"/>
            </a:pPr>
            <a:r>
              <a:rPr lang="fi-FI" dirty="0">
                <a:latin typeface="Georgia" panose="02040502050405020303" pitchFamily="18" charset="0"/>
                <a:ea typeface="Calibri" panose="020F0502020204030204" pitchFamily="34" charset="0"/>
              </a:rPr>
              <a:t>Järkyttyneiden tai voimakkaasti reagoivien autettavien kohtaamisen jälkeen missä tahansa toiminnassa</a:t>
            </a:r>
          </a:p>
          <a:p>
            <a:pPr>
              <a:buClr>
                <a:srgbClr val="7F181B"/>
              </a:buClr>
              <a:buSzPct val="100000"/>
            </a:pPr>
            <a:r>
              <a:rPr lang="fi-FI" dirty="0">
                <a:effectLst/>
                <a:latin typeface="Georgia" panose="02040502050405020303" pitchFamily="18" charset="0"/>
                <a:ea typeface="Calibri" panose="020F0502020204030204" pitchFamily="34" charset="0"/>
              </a:rPr>
              <a:t>Ensiapuryhmätoiminnassa esim. erilaiset ensiaputilanteet mm. elvytys tai lapsen loukkaantuminen tulee purkaa, ettei tapahtuma jää mietityttämään </a:t>
            </a:r>
          </a:p>
          <a:p>
            <a:pPr>
              <a:buClr>
                <a:srgbClr val="7F181B"/>
              </a:buClr>
              <a:buSzPct val="100000"/>
            </a:pPr>
            <a:r>
              <a:rPr lang="fi-FI" dirty="0">
                <a:latin typeface="Georgia" panose="02040502050405020303" pitchFamily="18" charset="0"/>
                <a:ea typeface="Times New Roman" panose="02020603050405020304" pitchFamily="18" charset="0"/>
              </a:rPr>
              <a:t>Kotimaan avun ja henkisen tuen tehtävät</a:t>
            </a:r>
            <a:endParaRPr lang="fi-FI" dirty="0">
              <a:latin typeface="Georgia" panose="02040502050405020303" pitchFamily="18" charset="0"/>
              <a:ea typeface="Calibri" panose="020F0502020204030204" pitchFamily="34" charset="0"/>
            </a:endParaRPr>
          </a:p>
          <a:p>
            <a:pPr>
              <a:buClr>
                <a:srgbClr val="7F181B"/>
              </a:buClr>
              <a:buSzPct val="100000"/>
            </a:pPr>
            <a:r>
              <a:rPr lang="fi-FI" dirty="0">
                <a:latin typeface="Georgia" panose="02040502050405020303" pitchFamily="18" charset="0"/>
                <a:ea typeface="Calibri" panose="020F0502020204030204" pitchFamily="34" charset="0"/>
              </a:rPr>
              <a:t>Festaritoiminnassa esim. erilaisten päihteiden vaikutuksen alaisena olevan henkilön ikävä kohtaaminen</a:t>
            </a:r>
          </a:p>
          <a:p>
            <a:pPr>
              <a:buClr>
                <a:srgbClr val="7F181B"/>
              </a:buClr>
              <a:buSzPct val="100000"/>
            </a:pPr>
            <a:r>
              <a:rPr lang="fi-FI" dirty="0">
                <a:latin typeface="Georgia" panose="02040502050405020303" pitchFamily="18" charset="0"/>
                <a:ea typeface="Calibri" panose="020F0502020204030204" pitchFamily="34" charset="0"/>
              </a:rPr>
              <a:t>Etsintätehtävät, missä etsittävänä lapsi, löydettäessä visuaaliset kokemukset (henkilö löydettäessä pahannäköinen), vainaja tai kadonnut jää löytämättä</a:t>
            </a:r>
            <a:endParaRPr lang="fi-FI" dirty="0">
              <a:effectLst/>
              <a:latin typeface="Georgia" panose="02040502050405020303" pitchFamily="18" charset="0"/>
              <a:ea typeface="Calibri" panose="020F0502020204030204" pitchFamily="34" charset="0"/>
            </a:endParaRPr>
          </a:p>
        </p:txBody>
      </p:sp>
      <p:sp>
        <p:nvSpPr>
          <p:cNvPr id="4" name="Ajatuskupla: Pilvi 3">
            <a:extLst>
              <a:ext uri="{FF2B5EF4-FFF2-40B4-BE49-F238E27FC236}">
                <a16:creationId xmlns:a16="http://schemas.microsoft.com/office/drawing/2014/main" id="{1DEE0858-B4B4-0373-FF4A-92E8F4CDCAF4}"/>
              </a:ext>
            </a:extLst>
          </p:cNvPr>
          <p:cNvSpPr/>
          <p:nvPr/>
        </p:nvSpPr>
        <p:spPr>
          <a:xfrm>
            <a:off x="7062538" y="0"/>
            <a:ext cx="4918659" cy="2478505"/>
          </a:xfrm>
          <a:prstGeom prst="cloudCallout">
            <a:avLst>
              <a:gd name="adj1" fmla="val -82388"/>
              <a:gd name="adj2" fmla="val 19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bg1"/>
                </a:solidFill>
                <a:latin typeface="Georgia" panose="02040502050405020303" pitchFamily="18" charset="0"/>
              </a:rPr>
              <a:t>Aina kun, vapaaehtoisena kohtaat aggressiivisen henkilön tai joudut läheltä piti tilanteeseen tai loukkaannut toiminnan aikana.</a:t>
            </a:r>
          </a:p>
        </p:txBody>
      </p:sp>
    </p:spTree>
    <p:extLst>
      <p:ext uri="{BB962C8B-B14F-4D97-AF65-F5344CB8AC3E}">
        <p14:creationId xmlns:p14="http://schemas.microsoft.com/office/powerpoint/2010/main" val="408616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CFEBB3-0D32-3B6C-B141-669F6CD8C8B9}"/>
              </a:ext>
            </a:extLst>
          </p:cNvPr>
          <p:cNvSpPr>
            <a:spLocks noGrp="1"/>
          </p:cNvSpPr>
          <p:nvPr>
            <p:ph type="title"/>
          </p:nvPr>
        </p:nvSpPr>
        <p:spPr>
          <a:xfrm>
            <a:off x="838200" y="597165"/>
            <a:ext cx="10515600" cy="999597"/>
          </a:xfrm>
        </p:spPr>
        <p:txBody>
          <a:bodyPr/>
          <a:lstStyle/>
          <a:p>
            <a:r>
              <a:rPr lang="fi-FI" sz="4000">
                <a:solidFill>
                  <a:srgbClr val="7F181B"/>
                </a:solidFill>
                <a:latin typeface="Georgia" panose="02040502050405020303" pitchFamily="18" charset="0"/>
              </a:rPr>
              <a:t>Toimintamalli vapaaehtoisten hyvinvoinnin tueksi</a:t>
            </a:r>
          </a:p>
        </p:txBody>
      </p:sp>
      <p:graphicFrame>
        <p:nvGraphicFramePr>
          <p:cNvPr id="11" name="Kaaviokuva 10">
            <a:extLst>
              <a:ext uri="{FF2B5EF4-FFF2-40B4-BE49-F238E27FC236}">
                <a16:creationId xmlns:a16="http://schemas.microsoft.com/office/drawing/2014/main" id="{15E5EC04-12DE-F89B-7106-3F1A7D9D56E1}"/>
              </a:ext>
            </a:extLst>
          </p:cNvPr>
          <p:cNvGraphicFramePr/>
          <p:nvPr/>
        </p:nvGraphicFramePr>
        <p:xfrm>
          <a:off x="838199" y="1191764"/>
          <a:ext cx="106462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Vuokaaviosymboli: Liitin 4">
            <a:extLst>
              <a:ext uri="{FF2B5EF4-FFF2-40B4-BE49-F238E27FC236}">
                <a16:creationId xmlns:a16="http://schemas.microsoft.com/office/drawing/2014/main" id="{0738B3D5-11C4-103E-5A60-4466CE295DAA}"/>
              </a:ext>
            </a:extLst>
          </p:cNvPr>
          <p:cNvSpPr/>
          <p:nvPr/>
        </p:nvSpPr>
        <p:spPr>
          <a:xfrm>
            <a:off x="4038598" y="1814089"/>
            <a:ext cx="4245429" cy="4155107"/>
          </a:xfrm>
          <a:prstGeom prst="flowChartConnector">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Vuokaaviosymboli: Liitin 5">
            <a:extLst>
              <a:ext uri="{FF2B5EF4-FFF2-40B4-BE49-F238E27FC236}">
                <a16:creationId xmlns:a16="http://schemas.microsoft.com/office/drawing/2014/main" id="{BE7A2EBB-05C1-7893-F023-88FD0A6DB8D7}"/>
              </a:ext>
            </a:extLst>
          </p:cNvPr>
          <p:cNvSpPr/>
          <p:nvPr/>
        </p:nvSpPr>
        <p:spPr>
          <a:xfrm>
            <a:off x="4169229" y="1981200"/>
            <a:ext cx="3995058" cy="3820886"/>
          </a:xfrm>
          <a:prstGeom prst="flowChartConnector">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3739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106728" y="0"/>
            <a:ext cx="358705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1"/>
          </p:nvPr>
        </p:nvSpPr>
        <p:spPr>
          <a:xfrm>
            <a:off x="262595" y="854280"/>
            <a:ext cx="2998857" cy="1831787"/>
          </a:xfrm>
        </p:spPr>
        <p:txBody>
          <a:bodyPr/>
          <a:lstStyle/>
          <a:p>
            <a:r>
              <a:rPr lang="fi-FI" sz="2900">
                <a:solidFill>
                  <a:srgbClr val="004B79"/>
                </a:solidFill>
              </a:rPr>
              <a:t>Seitsemän turvallisemman tilan periaatetta</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146062" y="1046268"/>
            <a:ext cx="20787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Kohtaa uudet ihmiset ja asiat ennakkoluulottomasti.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Ota jokainen kohtaaminen mahdollisuutena oppia uutta ja kehittyä.</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146062"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Ole avoin</a:t>
            </a: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6954959" y="1046268"/>
            <a:ext cx="2101182"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Kiinnitä huomiota sanavalintoihisi ja arvosta toisen mielipidettä. Älä pilkkaa, nolaa tai tuomitse ketään puheillasi tai käytökselläsi.</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6954959"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Kunnioita</a:t>
            </a: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9734058" y="1334881"/>
            <a:ext cx="2132416" cy="7199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Ota vastuuta myös toisen kokemuksesta. Kuuntele, kehu ja kannusta.</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9734058"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Luo myönteistä ilmapiiriä</a:t>
            </a:r>
            <a:b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4158891" y="3061937"/>
            <a:ext cx="2481927" cy="122830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Älä tee oletuksia ulkoisten ominaisuuksien, ihonvärin, etnisyyden, uskonnon, sukupuolen, iän tai puheen perusteella. Älä tee oletuksia sukupuolesta, taustasta tai toimintakyvystä.</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4158889" y="2661798"/>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Vältä oletuksia</a:t>
            </a:r>
            <a:b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b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Text Placeholder 7">
            <a:extLst>
              <a:ext uri="{FF2B5EF4-FFF2-40B4-BE49-F238E27FC236}">
                <a16:creationId xmlns:a16="http://schemas.microsoft.com/office/drawing/2014/main" id="{7CDDBBBC-0C54-7C1B-2A31-2D1B5AEDC9FA}"/>
              </a:ext>
            </a:extLst>
          </p:cNvPr>
          <p:cNvSpPr txBox="1">
            <a:spLocks/>
          </p:cNvSpPr>
          <p:nvPr/>
        </p:nvSpPr>
        <p:spPr>
          <a:xfrm>
            <a:off x="6954959" y="3054698"/>
            <a:ext cx="23568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Kunnioita toisen henkilökohtaista tilaa, yksityisyyttä ja itsemääräämisoikeutta. Huolehdi, että kaikki tulevat kuulluksi ja anna kaikille mahdollisuus osallistua.</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ext Placeholder 3">
            <a:extLst>
              <a:ext uri="{FF2B5EF4-FFF2-40B4-BE49-F238E27FC236}">
                <a16:creationId xmlns:a16="http://schemas.microsoft.com/office/drawing/2014/main" id="{0D530244-5FA6-0094-3EBA-E0269DA37B62}"/>
              </a:ext>
            </a:extLst>
          </p:cNvPr>
          <p:cNvSpPr txBox="1">
            <a:spLocks/>
          </p:cNvSpPr>
          <p:nvPr/>
        </p:nvSpPr>
        <p:spPr>
          <a:xfrm>
            <a:off x="6954959"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Anna tilaa</a:t>
            </a:r>
            <a:b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b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 Placeholder 7">
            <a:extLst>
              <a:ext uri="{FF2B5EF4-FFF2-40B4-BE49-F238E27FC236}">
                <a16:creationId xmlns:a16="http://schemas.microsoft.com/office/drawing/2014/main" id="{35D29E2B-AC8D-DAD4-0652-9289C8FDDA6D}"/>
              </a:ext>
            </a:extLst>
          </p:cNvPr>
          <p:cNvSpPr txBox="1">
            <a:spLocks/>
          </p:cNvSpPr>
          <p:nvPr/>
        </p:nvSpPr>
        <p:spPr>
          <a:xfrm>
            <a:off x="9734058" y="3054698"/>
            <a:ext cx="20745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Älä seuraa sivusta, jos todistat häirintää tai muuta epäasiallista kohtelua.</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ext Placeholder 3">
            <a:extLst>
              <a:ext uri="{FF2B5EF4-FFF2-40B4-BE49-F238E27FC236}">
                <a16:creationId xmlns:a16="http://schemas.microsoft.com/office/drawing/2014/main" id="{753441D1-EC30-38A9-9AE2-ADE417AB3010}"/>
              </a:ext>
            </a:extLst>
          </p:cNvPr>
          <p:cNvSpPr txBox="1">
            <a:spLocks/>
          </p:cNvSpPr>
          <p:nvPr/>
        </p:nvSpPr>
        <p:spPr>
          <a:xfrm>
            <a:off x="9734058"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Puutu</a:t>
            </a:r>
            <a:b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 Placeholder 7">
            <a:extLst>
              <a:ext uri="{FF2B5EF4-FFF2-40B4-BE49-F238E27FC236}">
                <a16:creationId xmlns:a16="http://schemas.microsoft.com/office/drawing/2014/main" id="{63627746-02DB-9109-2460-2AF72FE8D7D1}"/>
              </a:ext>
            </a:extLst>
          </p:cNvPr>
          <p:cNvSpPr txBox="1">
            <a:spLocks/>
          </p:cNvSpPr>
          <p:nvPr/>
        </p:nvSpPr>
        <p:spPr>
          <a:xfrm>
            <a:off x="6954959" y="5171739"/>
            <a:ext cx="2058459"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Pidä hauskaa! Kysy, jos joku asia ihmetyttää ja ota asiasta selvää.</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Text Placeholder 3">
            <a:extLst>
              <a:ext uri="{FF2B5EF4-FFF2-40B4-BE49-F238E27FC236}">
                <a16:creationId xmlns:a16="http://schemas.microsoft.com/office/drawing/2014/main" id="{2B6E1560-38CD-D015-91B9-4027088AED38}"/>
              </a:ext>
            </a:extLst>
          </p:cNvPr>
          <p:cNvSpPr txBox="1">
            <a:spLocks/>
          </p:cNvSpPr>
          <p:nvPr/>
        </p:nvSpPr>
        <p:spPr>
          <a:xfrm>
            <a:off x="6954959" y="47716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Nauti</a:t>
            </a:r>
            <a:b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F2C02A8E-720F-A25E-8ADF-38C07BB97072}"/>
              </a:ext>
            </a:extLst>
          </p:cNvPr>
          <p:cNvSpPr txBox="1"/>
          <p:nvPr/>
        </p:nvSpPr>
        <p:spPr>
          <a:xfrm>
            <a:off x="3619943" y="50664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Arial" panose="020B0604020202020204"/>
                <a:ea typeface="+mn-ea"/>
                <a:cs typeface="+mn-cs"/>
              </a:rPr>
              <a:t>1</a:t>
            </a:r>
          </a:p>
        </p:txBody>
      </p:sp>
      <p:sp>
        <p:nvSpPr>
          <p:cNvPr id="22" name="TextBox 21">
            <a:extLst>
              <a:ext uri="{FF2B5EF4-FFF2-40B4-BE49-F238E27FC236}">
                <a16:creationId xmlns:a16="http://schemas.microsoft.com/office/drawing/2014/main" id="{CF8B3073-7026-F21E-6A3A-13504DA58440}"/>
              </a:ext>
            </a:extLst>
          </p:cNvPr>
          <p:cNvSpPr txBox="1"/>
          <p:nvPr/>
        </p:nvSpPr>
        <p:spPr>
          <a:xfrm>
            <a:off x="6437839" y="488930"/>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Arial" panose="020B0604020202020204"/>
                <a:ea typeface="+mn-ea"/>
                <a:cs typeface="+mn-cs"/>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9225481" y="47536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Arial" panose="020B0604020202020204"/>
                <a:ea typeface="+mn-ea"/>
                <a:cs typeface="+mn-cs"/>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3630952" y="2522311"/>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Arial" panose="020B0604020202020204"/>
                <a:ea typeface="+mn-ea"/>
                <a:cs typeface="+mn-cs"/>
              </a:rPr>
              <a:t>4</a:t>
            </a:r>
          </a:p>
        </p:txBody>
      </p:sp>
      <p:sp>
        <p:nvSpPr>
          <p:cNvPr id="25" name="TextBox 24">
            <a:extLst>
              <a:ext uri="{FF2B5EF4-FFF2-40B4-BE49-F238E27FC236}">
                <a16:creationId xmlns:a16="http://schemas.microsoft.com/office/drawing/2014/main" id="{1B6080F9-A5ED-AF73-E088-94B4FA3548C1}"/>
              </a:ext>
            </a:extLst>
          </p:cNvPr>
          <p:cNvSpPr txBox="1"/>
          <p:nvPr/>
        </p:nvSpPr>
        <p:spPr>
          <a:xfrm>
            <a:off x="6437839" y="251507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Arial" panose="020B0604020202020204"/>
                <a:ea typeface="+mn-ea"/>
                <a:cs typeface="+mn-cs"/>
              </a:rPr>
              <a:t>5</a:t>
            </a:r>
          </a:p>
        </p:txBody>
      </p:sp>
      <p:sp>
        <p:nvSpPr>
          <p:cNvPr id="26" name="TextBox 25">
            <a:extLst>
              <a:ext uri="{FF2B5EF4-FFF2-40B4-BE49-F238E27FC236}">
                <a16:creationId xmlns:a16="http://schemas.microsoft.com/office/drawing/2014/main" id="{811CB8E1-09D6-EED9-C079-080FA9A9777A}"/>
              </a:ext>
            </a:extLst>
          </p:cNvPr>
          <p:cNvSpPr txBox="1"/>
          <p:nvPr/>
        </p:nvSpPr>
        <p:spPr>
          <a:xfrm>
            <a:off x="9225481" y="2482840"/>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Arial" panose="020B0604020202020204"/>
                <a:ea typeface="+mn-ea"/>
                <a:cs typeface="+mn-cs"/>
              </a:rPr>
              <a:t>6</a:t>
            </a:r>
          </a:p>
        </p:txBody>
      </p:sp>
      <p:sp>
        <p:nvSpPr>
          <p:cNvPr id="27" name="TextBox 26">
            <a:extLst>
              <a:ext uri="{FF2B5EF4-FFF2-40B4-BE49-F238E27FC236}">
                <a16:creationId xmlns:a16="http://schemas.microsoft.com/office/drawing/2014/main" id="{07C91DB9-50BB-664D-24D8-B34F1B31E428}"/>
              </a:ext>
            </a:extLst>
          </p:cNvPr>
          <p:cNvSpPr txBox="1"/>
          <p:nvPr/>
        </p:nvSpPr>
        <p:spPr>
          <a:xfrm>
            <a:off x="6437839" y="4632113"/>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Arial" panose="020B0604020202020204"/>
                <a:ea typeface="+mn-ea"/>
                <a:cs typeface="+mn-cs"/>
              </a:rPr>
              <a:t>7</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3657381" y="2549244"/>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E3D08-8763-7CA3-F350-12B32B80F29E}"/>
              </a:ext>
            </a:extLst>
          </p:cNvPr>
          <p:cNvCxnSpPr>
            <a:cxnSpLocks/>
          </p:cNvCxnSpPr>
          <p:nvPr/>
        </p:nvCxnSpPr>
        <p:spPr>
          <a:xfrm>
            <a:off x="3657381" y="4648666"/>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6335403"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23A6C1-EE97-8499-6821-5F76225B4A4D}"/>
              </a:ext>
            </a:extLst>
          </p:cNvPr>
          <p:cNvCxnSpPr>
            <a:cxnSpLocks/>
          </p:cNvCxnSpPr>
          <p:nvPr/>
        </p:nvCxnSpPr>
        <p:spPr>
          <a:xfrm>
            <a:off x="9175157"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0A583F-BAF6-1BF6-56DA-FAF1A9E41D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642" y="3511705"/>
            <a:ext cx="2370503" cy="1788709"/>
          </a:xfrm>
          <a:prstGeom prst="rect">
            <a:avLst/>
          </a:prstGeom>
        </p:spPr>
      </p:pic>
    </p:spTree>
    <p:extLst>
      <p:ext uri="{BB962C8B-B14F-4D97-AF65-F5344CB8AC3E}">
        <p14:creationId xmlns:p14="http://schemas.microsoft.com/office/powerpoint/2010/main" val="1699356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CC1B82-4A75-46AD-7A58-46273AAB5DD5}"/>
              </a:ext>
            </a:extLst>
          </p:cNvPr>
          <p:cNvSpPr>
            <a:spLocks noGrp="1"/>
          </p:cNvSpPr>
          <p:nvPr>
            <p:ph type="title"/>
          </p:nvPr>
        </p:nvSpPr>
        <p:spPr>
          <a:xfrm>
            <a:off x="838200" y="750835"/>
            <a:ext cx="10515600" cy="1540301"/>
          </a:xfrm>
        </p:spPr>
        <p:txBody>
          <a:bodyPr/>
          <a:lstStyle/>
          <a:p>
            <a:r>
              <a:rPr lang="fi-FI" sz="3800">
                <a:solidFill>
                  <a:srgbClr val="7F181B"/>
                </a:solidFill>
                <a:latin typeface="Georgia" panose="02040502050405020303" pitchFamily="18" charset="0"/>
              </a:rPr>
              <a:t>Fiiliskierroksen jälkeinen purkukeskustelu ja mahdollinen tarvittava lisätuki</a:t>
            </a:r>
          </a:p>
        </p:txBody>
      </p:sp>
      <p:sp>
        <p:nvSpPr>
          <p:cNvPr id="3" name="Tekstin paikkamerkki 2">
            <a:extLst>
              <a:ext uri="{FF2B5EF4-FFF2-40B4-BE49-F238E27FC236}">
                <a16:creationId xmlns:a16="http://schemas.microsoft.com/office/drawing/2014/main" id="{952F2B49-0CAF-0C17-736C-0075B90DFE22}"/>
              </a:ext>
            </a:extLst>
          </p:cNvPr>
          <p:cNvSpPr>
            <a:spLocks noGrp="1"/>
          </p:cNvSpPr>
          <p:nvPr>
            <p:ph type="body" sz="quarter" idx="11"/>
          </p:nvPr>
        </p:nvSpPr>
        <p:spPr>
          <a:xfrm>
            <a:off x="766281" y="2519447"/>
            <a:ext cx="10515600" cy="3587718"/>
          </a:xfrm>
        </p:spPr>
        <p:txBody>
          <a:bodyPr anchor="ctr"/>
          <a:lstStyle/>
          <a:p>
            <a:pPr>
              <a:buClr>
                <a:srgbClr val="7F181B"/>
              </a:buClr>
            </a:pPr>
            <a:r>
              <a:rPr lang="fi-FI">
                <a:latin typeface="Georgia" panose="02040502050405020303" pitchFamily="18" charset="0"/>
              </a:rPr>
              <a:t>Ota yhteys toimintaryhmäsi vetäjään, osaston puheenjohtajaan tai piirin työntekijään ja kerro purkukeskustelun tarpeesta</a:t>
            </a:r>
          </a:p>
          <a:p>
            <a:pPr>
              <a:buClr>
                <a:srgbClr val="7F181B"/>
              </a:buClr>
            </a:pPr>
            <a:r>
              <a:rPr lang="fi-FI">
                <a:latin typeface="Georgia" panose="02040502050405020303" pitchFamily="18" charset="0"/>
              </a:rPr>
              <a:t>Purkukeskustelun järjestäminen piirin toimintatavan mukaisesti</a:t>
            </a:r>
          </a:p>
          <a:p>
            <a:pPr>
              <a:buClr>
                <a:srgbClr val="7F181B"/>
              </a:buClr>
            </a:pPr>
            <a:r>
              <a:rPr lang="fi-FI">
                <a:latin typeface="Georgia" panose="02040502050405020303" pitchFamily="18" charset="0"/>
              </a:rPr>
              <a:t>Lisätukea auttajan hyvinvoinnin tukemiseksi on saatavilla myös sen jälkeen, mikäli purkukeskustelu ei ole riittävä</a:t>
            </a:r>
          </a:p>
        </p:txBody>
      </p:sp>
    </p:spTree>
    <p:extLst>
      <p:ext uri="{BB962C8B-B14F-4D97-AF65-F5344CB8AC3E}">
        <p14:creationId xmlns:p14="http://schemas.microsoft.com/office/powerpoint/2010/main" val="1806544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13121C7-44FD-F005-D7FC-869FB69FC2A0}"/>
              </a:ext>
            </a:extLst>
          </p:cNvPr>
          <p:cNvSpPr>
            <a:spLocks noGrp="1"/>
          </p:cNvSpPr>
          <p:nvPr>
            <p:ph type="ctrTitle"/>
          </p:nvPr>
        </p:nvSpPr>
        <p:spPr/>
        <p:txBody>
          <a:bodyPr/>
          <a:lstStyle/>
          <a:p>
            <a:pPr algn="ctr"/>
            <a:r>
              <a:rPr lang="fi-FI" sz="5400">
                <a:solidFill>
                  <a:srgbClr val="7F181B"/>
                </a:solidFill>
                <a:latin typeface="Georgia" panose="02040502050405020303" pitchFamily="18" charset="0"/>
              </a:rPr>
              <a:t>Fiiliskierros käytännössä</a:t>
            </a:r>
            <a:br>
              <a:rPr lang="fi-FI" sz="5400">
                <a:solidFill>
                  <a:srgbClr val="7F181B"/>
                </a:solidFill>
                <a:latin typeface="Georgia" panose="02040502050405020303" pitchFamily="18" charset="0"/>
              </a:rPr>
            </a:br>
            <a:r>
              <a:rPr lang="fi-FI" sz="5400">
                <a:solidFill>
                  <a:srgbClr val="7F181B"/>
                </a:solidFill>
                <a:latin typeface="Georgia" panose="02040502050405020303" pitchFamily="18" charset="0"/>
              </a:rPr>
              <a:t>- kokeillaan yhdessä</a:t>
            </a:r>
          </a:p>
        </p:txBody>
      </p:sp>
    </p:spTree>
    <p:extLst>
      <p:ext uri="{BB962C8B-B14F-4D97-AF65-F5344CB8AC3E}">
        <p14:creationId xmlns:p14="http://schemas.microsoft.com/office/powerpoint/2010/main" val="103071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E852395-A728-2824-62C8-39DB29BF2AE0}"/>
              </a:ext>
            </a:extLst>
          </p:cNvPr>
          <p:cNvSpPr>
            <a:spLocks noGrp="1"/>
          </p:cNvSpPr>
          <p:nvPr>
            <p:ph type="body" idx="14"/>
          </p:nvPr>
        </p:nvSpPr>
        <p:spPr>
          <a:xfrm>
            <a:off x="218104" y="1483775"/>
            <a:ext cx="5562764" cy="3890449"/>
          </a:xfrm>
        </p:spPr>
        <p:txBody>
          <a:bodyPr anchor="ctr">
            <a:normAutofit/>
          </a:bodyPr>
          <a:lstStyle/>
          <a:p>
            <a:pPr>
              <a:spcAft>
                <a:spcPts val="600"/>
              </a:spcAft>
            </a:pPr>
            <a:r>
              <a:rPr lang="fi-FI"/>
              <a:t>Osaston hallituksen kokouksen päättyessä käydään läpi osallistujien fiilikset.</a:t>
            </a:r>
          </a:p>
        </p:txBody>
      </p:sp>
      <p:pic>
        <p:nvPicPr>
          <p:cNvPr id="4" name="Kuvan paikkamerkki 3">
            <a:extLst>
              <a:ext uri="{FF2B5EF4-FFF2-40B4-BE49-F238E27FC236}">
                <a16:creationId xmlns:a16="http://schemas.microsoft.com/office/drawing/2014/main" id="{B0238F89-B5A4-0F79-10AD-A2364418A867}"/>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6108646" y="-1"/>
            <a:ext cx="6137334" cy="6858000"/>
          </a:xfrm>
          <a:prstGeom prst="rect">
            <a:avLst/>
          </a:prstGeom>
          <a:noFill/>
        </p:spPr>
      </p:pic>
      <p:sp>
        <p:nvSpPr>
          <p:cNvPr id="5" name="Tekstiruutu 4">
            <a:extLst>
              <a:ext uri="{FF2B5EF4-FFF2-40B4-BE49-F238E27FC236}">
                <a16:creationId xmlns:a16="http://schemas.microsoft.com/office/drawing/2014/main" id="{D54A82F7-8681-66E5-2BF4-63E94F7B6066}"/>
              </a:ext>
            </a:extLst>
          </p:cNvPr>
          <p:cNvSpPr txBox="1"/>
          <p:nvPr/>
        </p:nvSpPr>
        <p:spPr>
          <a:xfrm>
            <a:off x="6236413" y="6534364"/>
            <a:ext cx="2024009" cy="230832"/>
          </a:xfrm>
          <a:prstGeom prst="rect">
            <a:avLst/>
          </a:prstGeom>
          <a:noFill/>
        </p:spPr>
        <p:txBody>
          <a:bodyPr wrap="square" rtlCol="0">
            <a:spAutoFit/>
          </a:bodyPr>
          <a:lstStyle/>
          <a:p>
            <a:r>
              <a:rPr lang="fi-FI" sz="900">
                <a:solidFill>
                  <a:schemeClr val="bg1"/>
                </a:solidFill>
              </a:rPr>
              <a:t>Kuva: SPR / Harri Mäenpää</a:t>
            </a:r>
          </a:p>
        </p:txBody>
      </p:sp>
      <p:sp>
        <p:nvSpPr>
          <p:cNvPr id="6" name="Tekstin paikkamerkki 1">
            <a:extLst>
              <a:ext uri="{FF2B5EF4-FFF2-40B4-BE49-F238E27FC236}">
                <a16:creationId xmlns:a16="http://schemas.microsoft.com/office/drawing/2014/main" id="{AF1E9807-75B9-5540-95A6-C0711C4C2D2B}"/>
              </a:ext>
            </a:extLst>
          </p:cNvPr>
          <p:cNvSpPr txBox="1">
            <a:spLocks/>
          </p:cNvSpPr>
          <p:nvPr/>
        </p:nvSpPr>
        <p:spPr>
          <a:xfrm>
            <a:off x="272322" y="763489"/>
            <a:ext cx="5029022" cy="1119740"/>
          </a:xfrm>
          <a:prstGeom prst="rect">
            <a:avLst/>
          </a:prstGeom>
        </p:spPr>
        <p:txBody>
          <a:bodyPr anchor="ct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000" b="1">
                <a:solidFill>
                  <a:srgbClr val="7F181B"/>
                </a:solidFill>
                <a:latin typeface="Georgia" panose="02040502050405020303" pitchFamily="18" charset="0"/>
              </a:rPr>
              <a:t>Case Osaston hallituksen kokous</a:t>
            </a:r>
          </a:p>
        </p:txBody>
      </p:sp>
    </p:spTree>
    <p:extLst>
      <p:ext uri="{BB962C8B-B14F-4D97-AF65-F5344CB8AC3E}">
        <p14:creationId xmlns:p14="http://schemas.microsoft.com/office/powerpoint/2010/main" val="293458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vaate, henkilö, mies, Ihmisen kasvot&#10;&#10;Kuvaus luotu automaattisesti">
            <a:extLst>
              <a:ext uri="{FF2B5EF4-FFF2-40B4-BE49-F238E27FC236}">
                <a16:creationId xmlns:a16="http://schemas.microsoft.com/office/drawing/2014/main" id="{63C778CE-3D04-D4BA-AB72-DDD35FD1D77B}"/>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20" y="-1"/>
            <a:ext cx="3953415" cy="6858000"/>
          </a:xfrm>
          <a:noFill/>
        </p:spPr>
      </p:pic>
      <p:sp>
        <p:nvSpPr>
          <p:cNvPr id="2" name="Tekstin paikkamerkki 1">
            <a:extLst>
              <a:ext uri="{FF2B5EF4-FFF2-40B4-BE49-F238E27FC236}">
                <a16:creationId xmlns:a16="http://schemas.microsoft.com/office/drawing/2014/main" id="{651C8F7D-4F20-F563-8C8B-812688F0B466}"/>
              </a:ext>
            </a:extLst>
          </p:cNvPr>
          <p:cNvSpPr>
            <a:spLocks noGrp="1"/>
          </p:cNvSpPr>
          <p:nvPr>
            <p:ph type="body" sz="quarter" idx="3"/>
          </p:nvPr>
        </p:nvSpPr>
        <p:spPr>
          <a:xfrm>
            <a:off x="4516007" y="795899"/>
            <a:ext cx="7114112" cy="823912"/>
          </a:xfrm>
        </p:spPr>
        <p:txBody>
          <a:bodyPr anchor="b">
            <a:normAutofit/>
          </a:bodyPr>
          <a:lstStyle/>
          <a:p>
            <a:r>
              <a:rPr lang="fi-FI">
                <a:latin typeface="Georgia" panose="02040502050405020303" pitchFamily="18" charset="0"/>
              </a:rPr>
              <a:t>Case Nälkäpäivä</a:t>
            </a:r>
          </a:p>
        </p:txBody>
      </p:sp>
      <p:sp>
        <p:nvSpPr>
          <p:cNvPr id="3" name="Tekstin paikkamerkki 2">
            <a:extLst>
              <a:ext uri="{FF2B5EF4-FFF2-40B4-BE49-F238E27FC236}">
                <a16:creationId xmlns:a16="http://schemas.microsoft.com/office/drawing/2014/main" id="{86778E9C-DB91-A111-93DC-880557BF700E}"/>
              </a:ext>
            </a:extLst>
          </p:cNvPr>
          <p:cNvSpPr>
            <a:spLocks noGrp="1"/>
          </p:cNvSpPr>
          <p:nvPr>
            <p:ph type="body" sz="quarter" idx="16"/>
          </p:nvPr>
        </p:nvSpPr>
        <p:spPr>
          <a:xfrm>
            <a:off x="4517594" y="2115110"/>
            <a:ext cx="7114112" cy="3534125"/>
          </a:xfrm>
        </p:spPr>
        <p:txBody>
          <a:bodyPr>
            <a:normAutofit/>
          </a:bodyPr>
          <a:lstStyle/>
          <a:p>
            <a:pPr marL="0" indent="0">
              <a:buNone/>
            </a:pPr>
            <a:r>
              <a:rPr lang="fi-FI">
                <a:latin typeface="Georgia" panose="02040502050405020303" pitchFamily="18" charset="0"/>
              </a:rPr>
              <a:t>Nälkäpäivä-kerääjä on saanut vihamielisen sanaryöpytyksen ollessaan kerääjänä. Hän saapuu keräyskeskukseen hieman poissa tolaltaan olevana.</a:t>
            </a:r>
          </a:p>
          <a:p>
            <a:pPr marL="0" indent="0">
              <a:buNone/>
            </a:pPr>
            <a:r>
              <a:rPr lang="fi-FI">
                <a:latin typeface="Georgia" panose="02040502050405020303" pitchFamily="18" charset="0"/>
              </a:rPr>
              <a:t>Keräysjohtaja antaa hänelle lasillisen vettä ja pyytää hän hieman syrjemmälle istahtamaan. </a:t>
            </a:r>
          </a:p>
          <a:p>
            <a:pPr marL="0" indent="0">
              <a:buNone/>
            </a:pPr>
            <a:r>
              <a:rPr lang="fi-FI">
                <a:latin typeface="Georgia" panose="02040502050405020303" pitchFamily="18" charset="0"/>
              </a:rPr>
              <a:t>Kerääjien kokoonnuttua lippaiden jakopisteelle, käydään fiiliskeskustelu.</a:t>
            </a:r>
          </a:p>
        </p:txBody>
      </p:sp>
      <p:sp>
        <p:nvSpPr>
          <p:cNvPr id="7" name="Tekstiruutu 6">
            <a:extLst>
              <a:ext uri="{FF2B5EF4-FFF2-40B4-BE49-F238E27FC236}">
                <a16:creationId xmlns:a16="http://schemas.microsoft.com/office/drawing/2014/main" id="{1A89BD4B-6B34-038E-6E64-A115606BED51}"/>
              </a:ext>
            </a:extLst>
          </p:cNvPr>
          <p:cNvSpPr txBox="1"/>
          <p:nvPr/>
        </p:nvSpPr>
        <p:spPr>
          <a:xfrm>
            <a:off x="0" y="6604084"/>
            <a:ext cx="1869897" cy="230832"/>
          </a:xfrm>
          <a:prstGeom prst="rect">
            <a:avLst/>
          </a:prstGeom>
          <a:noFill/>
        </p:spPr>
        <p:txBody>
          <a:bodyPr wrap="square" rtlCol="0">
            <a:spAutoFit/>
          </a:bodyPr>
          <a:lstStyle/>
          <a:p>
            <a:r>
              <a:rPr lang="fi-FI" sz="900">
                <a:solidFill>
                  <a:schemeClr val="bg1"/>
                </a:solidFill>
              </a:rPr>
              <a:t>Kuva: SPR / Jarkko Mikkonen</a:t>
            </a:r>
          </a:p>
        </p:txBody>
      </p:sp>
    </p:spTree>
    <p:extLst>
      <p:ext uri="{BB962C8B-B14F-4D97-AF65-F5344CB8AC3E}">
        <p14:creationId xmlns:p14="http://schemas.microsoft.com/office/powerpoint/2010/main" val="1871736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0DE24C8-7124-B261-0DDF-4C70E3230016}"/>
              </a:ext>
            </a:extLst>
          </p:cNvPr>
          <p:cNvSpPr>
            <a:spLocks noGrp="1"/>
          </p:cNvSpPr>
          <p:nvPr>
            <p:ph type="body" sz="quarter" idx="16"/>
          </p:nvPr>
        </p:nvSpPr>
        <p:spPr>
          <a:xfrm>
            <a:off x="4517594" y="1387011"/>
            <a:ext cx="7503170" cy="5217073"/>
          </a:xfrm>
        </p:spPr>
        <p:txBody>
          <a:bodyPr anchor="ctr">
            <a:normAutofit fontScale="85000" lnSpcReduction="10000"/>
          </a:bodyPr>
          <a:lstStyle/>
          <a:p>
            <a:pPr marL="0" indent="0">
              <a:buNone/>
            </a:pPr>
            <a:r>
              <a:rPr lang="fi-FI">
                <a:latin typeface="Georgia" panose="02040502050405020303" pitchFamily="18" charset="0"/>
              </a:rPr>
              <a:t>Ystävävapaaehtoisten tapaamisessa käydään läpi ystävätapaamisiin liittyviä tapahtumia ja ystävävapaaehtoisten fiiliksiä.</a:t>
            </a:r>
          </a:p>
          <a:p>
            <a:pPr marL="0" indent="0">
              <a:buNone/>
            </a:pPr>
            <a:r>
              <a:rPr lang="fi-FI">
                <a:latin typeface="Georgia" panose="02040502050405020303" pitchFamily="18" charset="0"/>
              </a:rPr>
              <a:t>Ystäväv</a:t>
            </a:r>
            <a:r>
              <a:rPr lang="fi-FI">
                <a:effectLst/>
                <a:latin typeface="Georgia" panose="02040502050405020303" pitchFamily="18" charset="0"/>
              </a:rPr>
              <a:t>apaaehtoinen kertoo tavanneessa ystävänsä ja tuolloin ystävä kertoi voivansa pahoin, olevansa väsynyt ja päätä särkee. Hän ei kuitenkaan halunnut otettavan lääkäriin yhteyttä.</a:t>
            </a:r>
          </a:p>
          <a:p>
            <a:pPr marL="0" indent="0">
              <a:buNone/>
            </a:pPr>
            <a:r>
              <a:rPr lang="fi-FI">
                <a:effectLst/>
                <a:latin typeface="Georgia" panose="02040502050405020303" pitchFamily="18" charset="0"/>
              </a:rPr>
              <a:t>Seuraavana päivänä ystävä joutui sairaalaan sairaskohtauksen tähden ja </a:t>
            </a:r>
            <a:r>
              <a:rPr lang="fi-FI">
                <a:latin typeface="Georgia" panose="02040502050405020303" pitchFamily="18" charset="0"/>
              </a:rPr>
              <a:t>ystäväv</a:t>
            </a:r>
            <a:r>
              <a:rPr lang="fi-FI">
                <a:effectLst/>
                <a:latin typeface="Georgia" panose="02040502050405020303" pitchFamily="18" charset="0"/>
              </a:rPr>
              <a:t>apaaehtoinen on onneton tehdessään väärin, kun ei pakottanut ystävää lääkäriin edellispäivänä.</a:t>
            </a:r>
          </a:p>
          <a:p>
            <a:pPr marL="0" indent="0">
              <a:buNone/>
            </a:pPr>
            <a:r>
              <a:rPr lang="fi-FI">
                <a:latin typeface="Georgia" panose="02040502050405020303" pitchFamily="18" charset="0"/>
              </a:rPr>
              <a:t>Toinen ystävävapaaehtoinen kertoo y</a:t>
            </a:r>
            <a:r>
              <a:rPr lang="fi-FI">
                <a:effectLst/>
                <a:latin typeface="Georgia" panose="02040502050405020303" pitchFamily="18" charset="0"/>
              </a:rPr>
              <a:t>stäväasiakkaansa tarjonneet vapaaehtoiselle jotain arvokasta esinettä kiitokseksi avusta ja seurasta. </a:t>
            </a:r>
          </a:p>
          <a:p>
            <a:pPr marL="0" indent="0">
              <a:buNone/>
            </a:pPr>
            <a:r>
              <a:rPr lang="fi-FI">
                <a:effectLst/>
                <a:latin typeface="Georgia" panose="02040502050405020303" pitchFamily="18" charset="0"/>
              </a:rPr>
              <a:t>Vapaaehtoinen kertoi ettei voi ottaa sitä vastaan, jonka jälkeen ystäväasiakas suuttui ja koki vapaaehtoisen ylimieliseksi ja juttelu sillä kerralla loppui aika lyhyeen. Vapaaehtoisella on paha olo eikä oikein tiedä voiko jatkaa tätä ” ystävyyttä”.</a:t>
            </a:r>
          </a:p>
        </p:txBody>
      </p:sp>
      <p:pic>
        <p:nvPicPr>
          <p:cNvPr id="6" name="Kuvan paikkamerkki 5" descr="Kuva, joka sisältää kohteen henkilö, sisä-, seinä, vaate&#10;&#10;Kuvaus luotu automaattisesti">
            <a:extLst>
              <a:ext uri="{FF2B5EF4-FFF2-40B4-BE49-F238E27FC236}">
                <a16:creationId xmlns:a16="http://schemas.microsoft.com/office/drawing/2014/main" id="{EE937E8C-574F-D8A8-9824-66303350EBF6}"/>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20" y="-1"/>
            <a:ext cx="3953415" cy="6858000"/>
          </a:xfrm>
          <a:noFill/>
        </p:spPr>
      </p:pic>
      <p:sp>
        <p:nvSpPr>
          <p:cNvPr id="2" name="Tekstin paikkamerkki 1">
            <a:extLst>
              <a:ext uri="{FF2B5EF4-FFF2-40B4-BE49-F238E27FC236}">
                <a16:creationId xmlns:a16="http://schemas.microsoft.com/office/drawing/2014/main" id="{6672E9ED-A9C7-632C-5946-4159C914E317}"/>
              </a:ext>
            </a:extLst>
          </p:cNvPr>
          <p:cNvSpPr>
            <a:spLocks noGrp="1"/>
          </p:cNvSpPr>
          <p:nvPr>
            <p:ph type="body" sz="quarter" idx="3"/>
          </p:nvPr>
        </p:nvSpPr>
        <p:spPr>
          <a:xfrm>
            <a:off x="4516007" y="383943"/>
            <a:ext cx="7114112" cy="823912"/>
          </a:xfrm>
        </p:spPr>
        <p:txBody>
          <a:bodyPr anchor="b">
            <a:normAutofit/>
          </a:bodyPr>
          <a:lstStyle/>
          <a:p>
            <a:r>
              <a:rPr lang="fi-FI">
                <a:latin typeface="Georgia" panose="02040502050405020303" pitchFamily="18" charset="0"/>
              </a:rPr>
              <a:t>Case Ystävätoiminta</a:t>
            </a:r>
          </a:p>
        </p:txBody>
      </p:sp>
      <p:sp>
        <p:nvSpPr>
          <p:cNvPr id="7" name="Tekstiruutu 6">
            <a:extLst>
              <a:ext uri="{FF2B5EF4-FFF2-40B4-BE49-F238E27FC236}">
                <a16:creationId xmlns:a16="http://schemas.microsoft.com/office/drawing/2014/main" id="{863B3482-DB89-6FA1-9B00-D2D7F09F7D8C}"/>
              </a:ext>
            </a:extLst>
          </p:cNvPr>
          <p:cNvSpPr txBox="1"/>
          <p:nvPr/>
        </p:nvSpPr>
        <p:spPr>
          <a:xfrm>
            <a:off x="0" y="6604084"/>
            <a:ext cx="1869897" cy="230832"/>
          </a:xfrm>
          <a:prstGeom prst="rect">
            <a:avLst/>
          </a:prstGeom>
          <a:noFill/>
        </p:spPr>
        <p:txBody>
          <a:bodyPr wrap="square" rtlCol="0">
            <a:spAutoFit/>
          </a:bodyPr>
          <a:lstStyle/>
          <a:p>
            <a:r>
              <a:rPr lang="fi-FI" sz="900">
                <a:solidFill>
                  <a:schemeClr val="bg1"/>
                </a:solidFill>
              </a:rPr>
              <a:t>Kuva: SPR / Joonas Brandt</a:t>
            </a:r>
          </a:p>
        </p:txBody>
      </p:sp>
    </p:spTree>
    <p:extLst>
      <p:ext uri="{BB962C8B-B14F-4D97-AF65-F5344CB8AC3E}">
        <p14:creationId xmlns:p14="http://schemas.microsoft.com/office/powerpoint/2010/main" val="1993565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03E80BA8-5ABD-484A-7BAE-82DAEED4D846}"/>
              </a:ext>
            </a:extLst>
          </p:cNvPr>
          <p:cNvSpPr>
            <a:spLocks noGrp="1"/>
          </p:cNvSpPr>
          <p:nvPr>
            <p:ph type="body" idx="14"/>
          </p:nvPr>
        </p:nvSpPr>
        <p:spPr>
          <a:xfrm>
            <a:off x="218104" y="1483775"/>
            <a:ext cx="5562764" cy="4413591"/>
          </a:xfrm>
        </p:spPr>
        <p:txBody>
          <a:bodyPr/>
          <a:lstStyle/>
          <a:p>
            <a:r>
              <a:rPr lang="en-US"/>
              <a:t>Ruoka-aputoiminnan </a:t>
            </a:r>
            <a:r>
              <a:rPr lang="en-US" err="1"/>
              <a:t>ruokakassijakelun</a:t>
            </a:r>
            <a:r>
              <a:rPr lang="en-US"/>
              <a:t> </a:t>
            </a:r>
            <a:r>
              <a:rPr lang="en-US" err="1"/>
              <a:t>yhteydessä</a:t>
            </a:r>
            <a:r>
              <a:rPr lang="en-US"/>
              <a:t> </a:t>
            </a:r>
            <a:r>
              <a:rPr lang="en-US" err="1"/>
              <a:t>ruokaa</a:t>
            </a:r>
            <a:r>
              <a:rPr lang="en-US"/>
              <a:t> on </a:t>
            </a:r>
            <a:r>
              <a:rPr lang="en-US" err="1"/>
              <a:t>kaikille</a:t>
            </a:r>
            <a:r>
              <a:rPr lang="en-US"/>
              <a:t> </a:t>
            </a:r>
            <a:r>
              <a:rPr lang="en-US" err="1"/>
              <a:t>tarjolla</a:t>
            </a:r>
            <a:r>
              <a:rPr lang="en-US"/>
              <a:t> ja </a:t>
            </a:r>
            <a:r>
              <a:rPr lang="en-US" err="1"/>
              <a:t>avun</a:t>
            </a:r>
            <a:r>
              <a:rPr lang="en-US"/>
              <a:t> </a:t>
            </a:r>
            <a:r>
              <a:rPr lang="en-US" err="1"/>
              <a:t>tarvitsijat</a:t>
            </a:r>
            <a:r>
              <a:rPr lang="en-US"/>
              <a:t> </a:t>
            </a:r>
            <a:r>
              <a:rPr lang="en-US" err="1"/>
              <a:t>ovat</a:t>
            </a:r>
            <a:r>
              <a:rPr lang="en-US"/>
              <a:t> </a:t>
            </a:r>
            <a:r>
              <a:rPr lang="en-US" err="1"/>
              <a:t>kovin</a:t>
            </a:r>
            <a:r>
              <a:rPr lang="en-US"/>
              <a:t> </a:t>
            </a:r>
            <a:r>
              <a:rPr lang="en-US" err="1"/>
              <a:t>kiitollisia</a:t>
            </a:r>
            <a:r>
              <a:rPr lang="en-US"/>
              <a:t> </a:t>
            </a:r>
            <a:r>
              <a:rPr lang="en-US" err="1"/>
              <a:t>saamastaan</a:t>
            </a:r>
            <a:r>
              <a:rPr lang="en-US"/>
              <a:t> </a:t>
            </a:r>
            <a:r>
              <a:rPr lang="en-US" err="1"/>
              <a:t>avusta</a:t>
            </a:r>
            <a:r>
              <a:rPr lang="en-US"/>
              <a:t>. </a:t>
            </a:r>
          </a:p>
          <a:p>
            <a:r>
              <a:rPr lang="en-US" err="1"/>
              <a:t>Jakelussa</a:t>
            </a:r>
            <a:r>
              <a:rPr lang="en-US"/>
              <a:t> </a:t>
            </a:r>
            <a:r>
              <a:rPr lang="en-US" err="1"/>
              <a:t>ensimmäisen</a:t>
            </a:r>
            <a:r>
              <a:rPr lang="en-US"/>
              <a:t> </a:t>
            </a:r>
            <a:r>
              <a:rPr lang="en-US" err="1"/>
              <a:t>kerran</a:t>
            </a:r>
            <a:r>
              <a:rPr lang="en-US"/>
              <a:t> </a:t>
            </a:r>
            <a:r>
              <a:rPr lang="en-US" err="1"/>
              <a:t>mukana</a:t>
            </a:r>
            <a:r>
              <a:rPr lang="en-US"/>
              <a:t> </a:t>
            </a:r>
            <a:r>
              <a:rPr lang="en-US" err="1"/>
              <a:t>ollut</a:t>
            </a:r>
            <a:r>
              <a:rPr lang="en-US"/>
              <a:t> </a:t>
            </a:r>
            <a:r>
              <a:rPr lang="en-US" err="1"/>
              <a:t>vapaaehtoinen</a:t>
            </a:r>
            <a:r>
              <a:rPr lang="en-US"/>
              <a:t> on </a:t>
            </a:r>
            <a:r>
              <a:rPr lang="en-US" err="1"/>
              <a:t>suorastaan</a:t>
            </a:r>
            <a:r>
              <a:rPr lang="en-US"/>
              <a:t> </a:t>
            </a:r>
            <a:r>
              <a:rPr lang="en-US" err="1"/>
              <a:t>ällistynyt</a:t>
            </a:r>
            <a:r>
              <a:rPr lang="en-US"/>
              <a:t> </a:t>
            </a:r>
            <a:r>
              <a:rPr lang="en-US" err="1"/>
              <a:t>näistä</a:t>
            </a:r>
            <a:r>
              <a:rPr lang="en-US"/>
              <a:t> </a:t>
            </a:r>
            <a:r>
              <a:rPr lang="en-US" err="1"/>
              <a:t>keskusteluista</a:t>
            </a:r>
            <a:r>
              <a:rPr lang="en-US"/>
              <a:t>.</a:t>
            </a:r>
          </a:p>
          <a:p>
            <a:endParaRPr lang="en-US"/>
          </a:p>
          <a:p>
            <a:r>
              <a:rPr lang="en-US" err="1"/>
              <a:t>Ruokajakelun</a:t>
            </a:r>
            <a:r>
              <a:rPr lang="en-US"/>
              <a:t> </a:t>
            </a:r>
            <a:r>
              <a:rPr lang="en-US" err="1"/>
              <a:t>päätteeksi</a:t>
            </a:r>
            <a:r>
              <a:rPr lang="en-US"/>
              <a:t> </a:t>
            </a:r>
            <a:r>
              <a:rPr lang="en-US" err="1"/>
              <a:t>käydään</a:t>
            </a:r>
            <a:r>
              <a:rPr lang="en-US"/>
              <a:t> </a:t>
            </a:r>
            <a:r>
              <a:rPr lang="en-US" err="1"/>
              <a:t>fiiliskierros</a:t>
            </a:r>
            <a:r>
              <a:rPr lang="en-US"/>
              <a:t>, </a:t>
            </a:r>
            <a:r>
              <a:rPr lang="en-US" err="1"/>
              <a:t>missä</a:t>
            </a:r>
            <a:r>
              <a:rPr lang="en-US"/>
              <a:t> </a:t>
            </a:r>
            <a:r>
              <a:rPr lang="en-US" err="1"/>
              <a:t>asia</a:t>
            </a:r>
            <a:r>
              <a:rPr lang="en-US"/>
              <a:t> </a:t>
            </a:r>
            <a:r>
              <a:rPr lang="en-US" err="1"/>
              <a:t>nousee</a:t>
            </a:r>
            <a:r>
              <a:rPr lang="en-US"/>
              <a:t> </a:t>
            </a:r>
            <a:r>
              <a:rPr lang="en-US" err="1"/>
              <a:t>esille</a:t>
            </a:r>
            <a:r>
              <a:rPr lang="en-US"/>
              <a:t>.</a:t>
            </a:r>
          </a:p>
        </p:txBody>
      </p:sp>
      <p:pic>
        <p:nvPicPr>
          <p:cNvPr id="5" name="Kuvan paikkamerkki 4">
            <a:extLst>
              <a:ext uri="{FF2B5EF4-FFF2-40B4-BE49-F238E27FC236}">
                <a16:creationId xmlns:a16="http://schemas.microsoft.com/office/drawing/2014/main" id="{B6E87997-4E0E-C462-C805-9672C8F4321B}"/>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a:xfrm>
            <a:off x="6108646" y="-1"/>
            <a:ext cx="6137334" cy="6858000"/>
          </a:xfrm>
          <a:prstGeom prst="rect">
            <a:avLst/>
          </a:prstGeom>
          <a:noFill/>
        </p:spPr>
      </p:pic>
      <p:sp>
        <p:nvSpPr>
          <p:cNvPr id="6" name="Tekstin paikkamerkki 1">
            <a:extLst>
              <a:ext uri="{FF2B5EF4-FFF2-40B4-BE49-F238E27FC236}">
                <a16:creationId xmlns:a16="http://schemas.microsoft.com/office/drawing/2014/main" id="{1ADA57EE-6D5A-168A-CEDA-5793D3F5265F}"/>
              </a:ext>
            </a:extLst>
          </p:cNvPr>
          <p:cNvSpPr txBox="1">
            <a:spLocks/>
          </p:cNvSpPr>
          <p:nvPr/>
        </p:nvSpPr>
        <p:spPr>
          <a:xfrm>
            <a:off x="420592" y="763489"/>
            <a:ext cx="5157787" cy="823912"/>
          </a:xfrm>
          <a:prstGeom prst="rect">
            <a:avLst/>
          </a:prstGeom>
        </p:spPr>
        <p:txBody>
          <a:bodyPr anchor="ct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000" b="1">
                <a:solidFill>
                  <a:srgbClr val="7F181B"/>
                </a:solidFill>
                <a:latin typeface="Georgia" panose="02040502050405020303" pitchFamily="18" charset="0"/>
              </a:rPr>
              <a:t>Case Ruoka-aputoiminta</a:t>
            </a:r>
          </a:p>
        </p:txBody>
      </p:sp>
      <p:sp>
        <p:nvSpPr>
          <p:cNvPr id="2" name="Tekstiruutu 1">
            <a:extLst>
              <a:ext uri="{FF2B5EF4-FFF2-40B4-BE49-F238E27FC236}">
                <a16:creationId xmlns:a16="http://schemas.microsoft.com/office/drawing/2014/main" id="{BC49C1DD-A951-AC2E-15BA-13B7BD0C284C}"/>
              </a:ext>
            </a:extLst>
          </p:cNvPr>
          <p:cNvSpPr txBox="1"/>
          <p:nvPr/>
        </p:nvSpPr>
        <p:spPr>
          <a:xfrm rot="5400000">
            <a:off x="11174043" y="5745990"/>
            <a:ext cx="1993186" cy="230832"/>
          </a:xfrm>
          <a:prstGeom prst="rect">
            <a:avLst/>
          </a:prstGeom>
          <a:noFill/>
        </p:spPr>
        <p:txBody>
          <a:bodyPr wrap="square" rtlCol="0">
            <a:spAutoFit/>
          </a:bodyPr>
          <a:lstStyle/>
          <a:p>
            <a:pPr algn="r"/>
            <a:r>
              <a:rPr lang="fi-FI" sz="900">
                <a:solidFill>
                  <a:schemeClr val="bg1"/>
                </a:solidFill>
              </a:rPr>
              <a:t>Kuva: Mari Rantio</a:t>
            </a:r>
          </a:p>
        </p:txBody>
      </p:sp>
    </p:spTree>
    <p:extLst>
      <p:ext uri="{BB962C8B-B14F-4D97-AF65-F5344CB8AC3E}">
        <p14:creationId xmlns:p14="http://schemas.microsoft.com/office/powerpoint/2010/main" val="991668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03E80BA8-5ABD-484A-7BAE-82DAEED4D846}"/>
              </a:ext>
            </a:extLst>
          </p:cNvPr>
          <p:cNvSpPr>
            <a:spLocks noGrp="1"/>
          </p:cNvSpPr>
          <p:nvPr>
            <p:ph type="body" idx="14"/>
          </p:nvPr>
        </p:nvSpPr>
        <p:spPr>
          <a:xfrm>
            <a:off x="218104" y="1483775"/>
            <a:ext cx="4393408" cy="4413591"/>
          </a:xfrm>
        </p:spPr>
        <p:txBody>
          <a:bodyPr/>
          <a:lstStyle/>
          <a:p>
            <a:endParaRPr lang="en-US" dirty="0"/>
          </a:p>
          <a:p>
            <a:r>
              <a:rPr lang="en-US" dirty="0" err="1"/>
              <a:t>Ensiapupäivystyksen</a:t>
            </a:r>
            <a:r>
              <a:rPr lang="en-US" dirty="0"/>
              <a:t> </a:t>
            </a:r>
            <a:r>
              <a:rPr lang="en-US" dirty="0" err="1"/>
              <a:t>päättyessä</a:t>
            </a:r>
            <a:r>
              <a:rPr lang="en-US" dirty="0"/>
              <a:t> </a:t>
            </a:r>
            <a:r>
              <a:rPr lang="en-US" dirty="0" err="1"/>
              <a:t>päivystäjät</a:t>
            </a:r>
            <a:r>
              <a:rPr lang="en-US" dirty="0"/>
              <a:t> </a:t>
            </a:r>
            <a:r>
              <a:rPr lang="en-US" dirty="0" err="1"/>
              <a:t>istahtavat</a:t>
            </a:r>
            <a:r>
              <a:rPr lang="en-US" dirty="0"/>
              <a:t> </a:t>
            </a:r>
            <a:r>
              <a:rPr lang="en-US" dirty="0" err="1"/>
              <a:t>hetkeksi</a:t>
            </a:r>
            <a:r>
              <a:rPr lang="en-US" dirty="0"/>
              <a:t> alas </a:t>
            </a:r>
            <a:r>
              <a:rPr lang="en-US" dirty="0" err="1"/>
              <a:t>ennen</a:t>
            </a:r>
            <a:r>
              <a:rPr lang="en-US" dirty="0"/>
              <a:t> </a:t>
            </a:r>
            <a:r>
              <a:rPr lang="en-US" dirty="0" err="1"/>
              <a:t>kotiinlähtöä</a:t>
            </a:r>
            <a:r>
              <a:rPr lang="en-US" dirty="0"/>
              <a:t> ja </a:t>
            </a:r>
            <a:r>
              <a:rPr lang="en-US" dirty="0" err="1"/>
              <a:t>käyvät</a:t>
            </a:r>
            <a:r>
              <a:rPr lang="en-US" dirty="0"/>
              <a:t> </a:t>
            </a:r>
            <a:r>
              <a:rPr lang="en-US" dirty="0" err="1"/>
              <a:t>lyhyen</a:t>
            </a:r>
            <a:r>
              <a:rPr lang="en-US" dirty="0"/>
              <a:t> </a:t>
            </a:r>
            <a:r>
              <a:rPr lang="en-US" dirty="0" err="1"/>
              <a:t>fiiliskierroksen</a:t>
            </a:r>
            <a:r>
              <a:rPr lang="en-US" dirty="0"/>
              <a:t>.</a:t>
            </a:r>
          </a:p>
          <a:p>
            <a:endParaRPr lang="en-US" dirty="0"/>
          </a:p>
          <a:p>
            <a:r>
              <a:rPr lang="en-US" dirty="0" err="1"/>
              <a:t>Mukana</a:t>
            </a:r>
            <a:r>
              <a:rPr lang="en-US" dirty="0"/>
              <a:t> </a:t>
            </a:r>
            <a:r>
              <a:rPr lang="en-US" dirty="0" err="1"/>
              <a:t>päivystyksessä</a:t>
            </a:r>
            <a:r>
              <a:rPr lang="en-US" dirty="0"/>
              <a:t> on </a:t>
            </a:r>
            <a:r>
              <a:rPr lang="en-US" dirty="0" err="1"/>
              <a:t>ollut</a:t>
            </a:r>
            <a:r>
              <a:rPr lang="en-US" dirty="0"/>
              <a:t> </a:t>
            </a:r>
            <a:r>
              <a:rPr lang="en-US" dirty="0" err="1"/>
              <a:t>ensikertalaisia</a:t>
            </a:r>
            <a:r>
              <a:rPr lang="en-US" dirty="0"/>
              <a:t>, </a:t>
            </a:r>
            <a:r>
              <a:rPr lang="en-US" dirty="0" err="1"/>
              <a:t>joiden</a:t>
            </a:r>
            <a:r>
              <a:rPr lang="en-US" dirty="0"/>
              <a:t> </a:t>
            </a:r>
            <a:r>
              <a:rPr lang="en-US" dirty="0" err="1"/>
              <a:t>tuntemuksia</a:t>
            </a:r>
            <a:r>
              <a:rPr lang="en-US" dirty="0"/>
              <a:t> on </a:t>
            </a:r>
            <a:r>
              <a:rPr lang="en-US" dirty="0" err="1"/>
              <a:t>tärkeä</a:t>
            </a:r>
            <a:r>
              <a:rPr lang="en-US" dirty="0"/>
              <a:t> </a:t>
            </a:r>
            <a:r>
              <a:rPr lang="en-US" dirty="0" err="1"/>
              <a:t>kuunnella</a:t>
            </a:r>
            <a:r>
              <a:rPr lang="en-US" dirty="0"/>
              <a:t>. </a:t>
            </a:r>
            <a:r>
              <a:rPr lang="en-US" dirty="0" err="1"/>
              <a:t>Päivystyksessä</a:t>
            </a:r>
            <a:r>
              <a:rPr lang="en-US" dirty="0"/>
              <a:t> </a:t>
            </a:r>
            <a:r>
              <a:rPr lang="en-US" dirty="0" err="1"/>
              <a:t>oli</a:t>
            </a:r>
            <a:r>
              <a:rPr lang="en-US" dirty="0"/>
              <a:t> </a:t>
            </a:r>
            <a:r>
              <a:rPr lang="en-US" dirty="0" err="1"/>
              <a:t>mukana</a:t>
            </a:r>
            <a:r>
              <a:rPr lang="en-US" dirty="0"/>
              <a:t> </a:t>
            </a:r>
            <a:r>
              <a:rPr lang="en-US" dirty="0" err="1"/>
              <a:t>myös</a:t>
            </a:r>
            <a:r>
              <a:rPr lang="en-US" dirty="0"/>
              <a:t> </a:t>
            </a:r>
            <a:r>
              <a:rPr lang="en-US" dirty="0" err="1"/>
              <a:t>henkisen</a:t>
            </a:r>
            <a:r>
              <a:rPr lang="en-US" dirty="0"/>
              <a:t> </a:t>
            </a:r>
            <a:r>
              <a:rPr lang="en-US" dirty="0" err="1"/>
              <a:t>tuen</a:t>
            </a:r>
            <a:r>
              <a:rPr lang="en-US" dirty="0"/>
              <a:t> </a:t>
            </a:r>
            <a:r>
              <a:rPr lang="en-US" dirty="0" err="1"/>
              <a:t>vapaaehtoisia</a:t>
            </a:r>
            <a:r>
              <a:rPr lang="en-US" dirty="0"/>
              <a:t> </a:t>
            </a:r>
            <a:r>
              <a:rPr lang="en-US" dirty="0" err="1"/>
              <a:t>kohtaamassa</a:t>
            </a:r>
            <a:r>
              <a:rPr lang="en-US" dirty="0"/>
              <a:t> </a:t>
            </a:r>
            <a:r>
              <a:rPr lang="en-US" dirty="0" err="1"/>
              <a:t>tapahtumaan</a:t>
            </a:r>
            <a:r>
              <a:rPr lang="en-US" dirty="0"/>
              <a:t> </a:t>
            </a:r>
            <a:r>
              <a:rPr lang="en-US" dirty="0" err="1"/>
              <a:t>osallistujia</a:t>
            </a:r>
            <a:r>
              <a:rPr lang="en-US" dirty="0"/>
              <a:t>.</a:t>
            </a:r>
          </a:p>
        </p:txBody>
      </p:sp>
      <p:sp>
        <p:nvSpPr>
          <p:cNvPr id="6" name="Tekstin paikkamerkki 1">
            <a:extLst>
              <a:ext uri="{FF2B5EF4-FFF2-40B4-BE49-F238E27FC236}">
                <a16:creationId xmlns:a16="http://schemas.microsoft.com/office/drawing/2014/main" id="{1ADA57EE-6D5A-168A-CEDA-5793D3F5265F}"/>
              </a:ext>
            </a:extLst>
          </p:cNvPr>
          <p:cNvSpPr txBox="1">
            <a:spLocks/>
          </p:cNvSpPr>
          <p:nvPr/>
        </p:nvSpPr>
        <p:spPr>
          <a:xfrm>
            <a:off x="272322" y="763489"/>
            <a:ext cx="4284972" cy="823912"/>
          </a:xfrm>
          <a:prstGeom prst="rect">
            <a:avLst/>
          </a:prstGeom>
        </p:spPr>
        <p:txBody>
          <a:bodyPr anchor="ct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000" b="1">
                <a:solidFill>
                  <a:srgbClr val="7F181B"/>
                </a:solidFill>
                <a:latin typeface="Georgia" panose="02040502050405020303" pitchFamily="18" charset="0"/>
              </a:rPr>
              <a:t>Case Ensiapupäivystys</a:t>
            </a:r>
          </a:p>
        </p:txBody>
      </p:sp>
      <p:sp>
        <p:nvSpPr>
          <p:cNvPr id="2" name="Tekstiruutu 1">
            <a:extLst>
              <a:ext uri="{FF2B5EF4-FFF2-40B4-BE49-F238E27FC236}">
                <a16:creationId xmlns:a16="http://schemas.microsoft.com/office/drawing/2014/main" id="{BC49C1DD-A951-AC2E-15BA-13B7BD0C284C}"/>
              </a:ext>
            </a:extLst>
          </p:cNvPr>
          <p:cNvSpPr txBox="1"/>
          <p:nvPr/>
        </p:nvSpPr>
        <p:spPr>
          <a:xfrm rot="5400000">
            <a:off x="11174043" y="5745990"/>
            <a:ext cx="1993186" cy="230832"/>
          </a:xfrm>
          <a:prstGeom prst="rect">
            <a:avLst/>
          </a:prstGeom>
          <a:noFill/>
        </p:spPr>
        <p:txBody>
          <a:bodyPr wrap="square" rtlCol="0">
            <a:spAutoFit/>
          </a:bodyPr>
          <a:lstStyle/>
          <a:p>
            <a:pPr algn="r"/>
            <a:r>
              <a:rPr lang="fi-FI" sz="900">
                <a:solidFill>
                  <a:schemeClr val="bg1"/>
                </a:solidFill>
              </a:rPr>
              <a:t>Kuva: Mari Rantio</a:t>
            </a:r>
          </a:p>
        </p:txBody>
      </p:sp>
      <p:pic>
        <p:nvPicPr>
          <p:cNvPr id="8" name="Kuva 7" descr="Kuva, joka sisältää kohteen vaate, jalkineet, henkilö, puu&#10;&#10;Kuvaus luotu automaattisesti">
            <a:extLst>
              <a:ext uri="{FF2B5EF4-FFF2-40B4-BE49-F238E27FC236}">
                <a16:creationId xmlns:a16="http://schemas.microsoft.com/office/drawing/2014/main" id="{5C1EC6A7-2636-17DB-6BAF-0ECE7D4D6F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05564" y="-1"/>
            <a:ext cx="7486436" cy="6858000"/>
          </a:xfrm>
          <a:prstGeom prst="rect">
            <a:avLst/>
          </a:prstGeom>
        </p:spPr>
      </p:pic>
      <p:sp>
        <p:nvSpPr>
          <p:cNvPr id="9" name="Tekstiruutu 8">
            <a:extLst>
              <a:ext uri="{FF2B5EF4-FFF2-40B4-BE49-F238E27FC236}">
                <a16:creationId xmlns:a16="http://schemas.microsoft.com/office/drawing/2014/main" id="{70B8A942-4F23-1541-67A0-C8D9681FFEA1}"/>
              </a:ext>
            </a:extLst>
          </p:cNvPr>
          <p:cNvSpPr txBox="1"/>
          <p:nvPr/>
        </p:nvSpPr>
        <p:spPr>
          <a:xfrm>
            <a:off x="10322103" y="6635242"/>
            <a:ext cx="1869897" cy="230832"/>
          </a:xfrm>
          <a:prstGeom prst="rect">
            <a:avLst/>
          </a:prstGeom>
          <a:noFill/>
        </p:spPr>
        <p:txBody>
          <a:bodyPr wrap="square" rtlCol="0">
            <a:spAutoFit/>
          </a:bodyPr>
          <a:lstStyle/>
          <a:p>
            <a:pPr algn="r"/>
            <a:r>
              <a:rPr lang="fi-FI" sz="900"/>
              <a:t>Kuva: SPR / Joonas Brandt</a:t>
            </a:r>
          </a:p>
        </p:txBody>
      </p:sp>
    </p:spTree>
    <p:extLst>
      <p:ext uri="{BB962C8B-B14F-4D97-AF65-F5344CB8AC3E}">
        <p14:creationId xmlns:p14="http://schemas.microsoft.com/office/powerpoint/2010/main" val="2727743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03E80BA8-5ABD-484A-7BAE-82DAEED4D846}"/>
              </a:ext>
            </a:extLst>
          </p:cNvPr>
          <p:cNvSpPr>
            <a:spLocks noGrp="1"/>
          </p:cNvSpPr>
          <p:nvPr>
            <p:ph type="body" sz="quarter" idx="13"/>
          </p:nvPr>
        </p:nvSpPr>
        <p:spPr>
          <a:xfrm>
            <a:off x="256854" y="5562805"/>
            <a:ext cx="9972027" cy="1110695"/>
          </a:xfrm>
        </p:spPr>
        <p:txBody>
          <a:bodyPr/>
          <a:lstStyle/>
          <a:p>
            <a:pPr algn="ctr"/>
            <a:r>
              <a:rPr lang="en-US" sz="2300" dirty="0">
                <a:solidFill>
                  <a:schemeClr val="tx1"/>
                </a:solidFill>
              </a:rPr>
              <a:t>Henkisen </a:t>
            </a:r>
            <a:r>
              <a:rPr lang="en-US" sz="2300" dirty="0" err="1">
                <a:solidFill>
                  <a:schemeClr val="tx1"/>
                </a:solidFill>
              </a:rPr>
              <a:t>tuen</a:t>
            </a:r>
            <a:r>
              <a:rPr lang="en-US" sz="2300" dirty="0">
                <a:solidFill>
                  <a:schemeClr val="tx1"/>
                </a:solidFill>
              </a:rPr>
              <a:t> </a:t>
            </a:r>
            <a:r>
              <a:rPr lang="en-US" sz="2300" dirty="0" err="1">
                <a:solidFill>
                  <a:schemeClr val="tx1"/>
                </a:solidFill>
              </a:rPr>
              <a:t>vapaaehtoiset</a:t>
            </a:r>
            <a:r>
              <a:rPr lang="en-US" sz="2300" dirty="0">
                <a:solidFill>
                  <a:schemeClr val="tx1"/>
                </a:solidFill>
              </a:rPr>
              <a:t> </a:t>
            </a:r>
            <a:r>
              <a:rPr lang="en-US" sz="2300" dirty="0" err="1">
                <a:solidFill>
                  <a:schemeClr val="tx1"/>
                </a:solidFill>
              </a:rPr>
              <a:t>ovat</a:t>
            </a:r>
            <a:r>
              <a:rPr lang="en-US" sz="2300" dirty="0">
                <a:solidFill>
                  <a:schemeClr val="tx1"/>
                </a:solidFill>
              </a:rPr>
              <a:t> </a:t>
            </a:r>
            <a:r>
              <a:rPr lang="en-US" sz="2300" dirty="0" err="1">
                <a:solidFill>
                  <a:schemeClr val="tx1"/>
                </a:solidFill>
              </a:rPr>
              <a:t>olleet</a:t>
            </a:r>
            <a:r>
              <a:rPr lang="en-US" sz="2300" dirty="0">
                <a:solidFill>
                  <a:schemeClr val="tx1"/>
                </a:solidFill>
              </a:rPr>
              <a:t> </a:t>
            </a:r>
            <a:r>
              <a:rPr lang="en-US" sz="2300" dirty="0" err="1">
                <a:solidFill>
                  <a:schemeClr val="tx1"/>
                </a:solidFill>
              </a:rPr>
              <a:t>mukana</a:t>
            </a:r>
            <a:r>
              <a:rPr lang="en-US" sz="2300" dirty="0">
                <a:solidFill>
                  <a:schemeClr val="tx1"/>
                </a:solidFill>
              </a:rPr>
              <a:t> </a:t>
            </a:r>
            <a:r>
              <a:rPr lang="en-US" sz="2300" dirty="0" err="1">
                <a:solidFill>
                  <a:schemeClr val="tx1"/>
                </a:solidFill>
              </a:rPr>
              <a:t>festareilla</a:t>
            </a:r>
            <a:r>
              <a:rPr lang="en-US" sz="2300" dirty="0">
                <a:solidFill>
                  <a:schemeClr val="tx1"/>
                </a:solidFill>
              </a:rPr>
              <a:t> </a:t>
            </a:r>
            <a:r>
              <a:rPr lang="en-US" sz="2300" dirty="0" err="1">
                <a:solidFill>
                  <a:schemeClr val="tx1"/>
                </a:solidFill>
              </a:rPr>
              <a:t>kohtaamassa</a:t>
            </a:r>
            <a:r>
              <a:rPr lang="en-US" sz="2300" dirty="0">
                <a:solidFill>
                  <a:schemeClr val="tx1"/>
                </a:solidFill>
              </a:rPr>
              <a:t> ja </a:t>
            </a:r>
            <a:r>
              <a:rPr lang="en-US" sz="2300" dirty="0" err="1">
                <a:solidFill>
                  <a:schemeClr val="tx1"/>
                </a:solidFill>
              </a:rPr>
              <a:t>keskustelemassa</a:t>
            </a:r>
            <a:r>
              <a:rPr lang="en-US" sz="2300" dirty="0">
                <a:solidFill>
                  <a:schemeClr val="tx1"/>
                </a:solidFill>
              </a:rPr>
              <a:t> </a:t>
            </a:r>
            <a:r>
              <a:rPr lang="en-US" sz="2300" dirty="0" err="1">
                <a:solidFill>
                  <a:schemeClr val="tx1"/>
                </a:solidFill>
              </a:rPr>
              <a:t>festarikävijöiden</a:t>
            </a:r>
            <a:r>
              <a:rPr lang="en-US" sz="2300" dirty="0">
                <a:solidFill>
                  <a:schemeClr val="tx1"/>
                </a:solidFill>
              </a:rPr>
              <a:t> </a:t>
            </a:r>
            <a:r>
              <a:rPr lang="en-US" sz="2300" dirty="0" err="1">
                <a:solidFill>
                  <a:schemeClr val="tx1"/>
                </a:solidFill>
              </a:rPr>
              <a:t>kanssa</a:t>
            </a:r>
            <a:r>
              <a:rPr lang="en-US" sz="2300" dirty="0">
                <a:solidFill>
                  <a:schemeClr val="tx1"/>
                </a:solidFill>
              </a:rPr>
              <a:t>. </a:t>
            </a:r>
          </a:p>
          <a:p>
            <a:pPr algn="ctr"/>
            <a:r>
              <a:rPr lang="en-US" sz="2300" dirty="0" err="1">
                <a:solidFill>
                  <a:schemeClr val="tx1"/>
                </a:solidFill>
              </a:rPr>
              <a:t>Vuoron</a:t>
            </a:r>
            <a:r>
              <a:rPr lang="en-US" sz="2300" dirty="0">
                <a:solidFill>
                  <a:schemeClr val="tx1"/>
                </a:solidFill>
              </a:rPr>
              <a:t> </a:t>
            </a:r>
            <a:r>
              <a:rPr lang="en-US" sz="2300" dirty="0" err="1">
                <a:solidFill>
                  <a:schemeClr val="tx1"/>
                </a:solidFill>
              </a:rPr>
              <a:t>vaihtuessa</a:t>
            </a:r>
            <a:r>
              <a:rPr lang="en-US" sz="2300" dirty="0">
                <a:solidFill>
                  <a:schemeClr val="tx1"/>
                </a:solidFill>
              </a:rPr>
              <a:t> </a:t>
            </a:r>
            <a:r>
              <a:rPr lang="en-US" sz="2300" dirty="0" err="1">
                <a:solidFill>
                  <a:schemeClr val="tx1"/>
                </a:solidFill>
              </a:rPr>
              <a:t>vapaaehtoiset</a:t>
            </a:r>
            <a:r>
              <a:rPr lang="en-US" sz="2300" dirty="0">
                <a:solidFill>
                  <a:schemeClr val="tx1"/>
                </a:solidFill>
              </a:rPr>
              <a:t> </a:t>
            </a:r>
            <a:r>
              <a:rPr lang="en-US" sz="2300" dirty="0" err="1">
                <a:solidFill>
                  <a:schemeClr val="tx1"/>
                </a:solidFill>
              </a:rPr>
              <a:t>fiilistelevät</a:t>
            </a:r>
            <a:r>
              <a:rPr lang="en-US" sz="2300" dirty="0">
                <a:solidFill>
                  <a:schemeClr val="tx1"/>
                </a:solidFill>
              </a:rPr>
              <a:t> </a:t>
            </a:r>
            <a:r>
              <a:rPr lang="en-US" sz="2300" dirty="0" err="1">
                <a:solidFill>
                  <a:schemeClr val="tx1"/>
                </a:solidFill>
              </a:rPr>
              <a:t>tuntemuksiaan</a:t>
            </a:r>
            <a:r>
              <a:rPr lang="en-US" sz="2300" dirty="0">
                <a:solidFill>
                  <a:schemeClr val="tx1"/>
                </a:solidFill>
              </a:rPr>
              <a:t>.</a:t>
            </a:r>
          </a:p>
        </p:txBody>
      </p:sp>
      <p:pic>
        <p:nvPicPr>
          <p:cNvPr id="5" name="Kuvan paikkamerkki 4" descr="Kuva, joka sisältää kohteen vaate, henkilö, Ihmisen kasvot, nainen&#10;&#10;Kuvaus luotu automaattisesti">
            <a:extLst>
              <a:ext uri="{FF2B5EF4-FFF2-40B4-BE49-F238E27FC236}">
                <a16:creationId xmlns:a16="http://schemas.microsoft.com/office/drawing/2014/main" id="{EA47EA52-C51A-BDFA-F7B9-CE1E460AC5D0}"/>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0" y="0"/>
            <a:ext cx="12192000" cy="5435029"/>
          </a:xfrm>
        </p:spPr>
      </p:pic>
      <p:sp>
        <p:nvSpPr>
          <p:cNvPr id="6" name="Tekstin paikkamerkki 1">
            <a:extLst>
              <a:ext uri="{FF2B5EF4-FFF2-40B4-BE49-F238E27FC236}">
                <a16:creationId xmlns:a16="http://schemas.microsoft.com/office/drawing/2014/main" id="{1ADA57EE-6D5A-168A-CEDA-5793D3F5265F}"/>
              </a:ext>
            </a:extLst>
          </p:cNvPr>
          <p:cNvSpPr txBox="1">
            <a:spLocks/>
          </p:cNvSpPr>
          <p:nvPr/>
        </p:nvSpPr>
        <p:spPr>
          <a:xfrm>
            <a:off x="7807711" y="127776"/>
            <a:ext cx="4089763" cy="823912"/>
          </a:xfrm>
          <a:prstGeom prst="rect">
            <a:avLst/>
          </a:prstGeom>
        </p:spPr>
        <p:txBody>
          <a:bodyPr anchor="ct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000" b="1">
                <a:solidFill>
                  <a:srgbClr val="7F181B"/>
                </a:solidFill>
                <a:latin typeface="Georgia" panose="02040502050405020303" pitchFamily="18" charset="0"/>
              </a:rPr>
              <a:t>Case Henkinen tuki</a:t>
            </a:r>
          </a:p>
        </p:txBody>
      </p:sp>
      <p:sp>
        <p:nvSpPr>
          <p:cNvPr id="2" name="Tekstiruutu 1">
            <a:extLst>
              <a:ext uri="{FF2B5EF4-FFF2-40B4-BE49-F238E27FC236}">
                <a16:creationId xmlns:a16="http://schemas.microsoft.com/office/drawing/2014/main" id="{BC49C1DD-A951-AC2E-15BA-13B7BD0C284C}"/>
              </a:ext>
            </a:extLst>
          </p:cNvPr>
          <p:cNvSpPr txBox="1"/>
          <p:nvPr/>
        </p:nvSpPr>
        <p:spPr>
          <a:xfrm rot="5400000">
            <a:off x="11174043" y="5745990"/>
            <a:ext cx="1993186" cy="230832"/>
          </a:xfrm>
          <a:prstGeom prst="rect">
            <a:avLst/>
          </a:prstGeom>
          <a:noFill/>
        </p:spPr>
        <p:txBody>
          <a:bodyPr wrap="square" rtlCol="0">
            <a:spAutoFit/>
          </a:bodyPr>
          <a:lstStyle/>
          <a:p>
            <a:pPr algn="r"/>
            <a:r>
              <a:rPr lang="fi-FI" sz="900">
                <a:solidFill>
                  <a:schemeClr val="bg1"/>
                </a:solidFill>
              </a:rPr>
              <a:t>Kuva: Mari Rantio</a:t>
            </a:r>
          </a:p>
        </p:txBody>
      </p:sp>
      <p:sp>
        <p:nvSpPr>
          <p:cNvPr id="8" name="Tekstiruutu 7">
            <a:extLst>
              <a:ext uri="{FF2B5EF4-FFF2-40B4-BE49-F238E27FC236}">
                <a16:creationId xmlns:a16="http://schemas.microsoft.com/office/drawing/2014/main" id="{4E6A818A-1647-3B34-3C18-6FD8EA76B0C1}"/>
              </a:ext>
            </a:extLst>
          </p:cNvPr>
          <p:cNvSpPr txBox="1"/>
          <p:nvPr/>
        </p:nvSpPr>
        <p:spPr>
          <a:xfrm rot="5400000">
            <a:off x="-881177" y="4386908"/>
            <a:ext cx="1993186" cy="230832"/>
          </a:xfrm>
          <a:prstGeom prst="rect">
            <a:avLst/>
          </a:prstGeom>
          <a:noFill/>
        </p:spPr>
        <p:txBody>
          <a:bodyPr wrap="square" rtlCol="0">
            <a:spAutoFit/>
          </a:bodyPr>
          <a:lstStyle/>
          <a:p>
            <a:pPr algn="r"/>
            <a:r>
              <a:rPr lang="fi-FI" sz="900">
                <a:solidFill>
                  <a:schemeClr val="bg1"/>
                </a:solidFill>
              </a:rPr>
              <a:t>Kuva: Harri Mäenpää</a:t>
            </a:r>
          </a:p>
        </p:txBody>
      </p:sp>
    </p:spTree>
    <p:extLst>
      <p:ext uri="{BB962C8B-B14F-4D97-AF65-F5344CB8AC3E}">
        <p14:creationId xmlns:p14="http://schemas.microsoft.com/office/powerpoint/2010/main" val="477347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A98236-815D-DC4D-8649-D10CE3D9A81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91" y="0"/>
            <a:ext cx="12198191" cy="6858000"/>
          </a:xfrm>
          <a:prstGeom prst="rect">
            <a:avLst/>
          </a:prstGeom>
        </p:spPr>
      </p:pic>
      <p:sp>
        <p:nvSpPr>
          <p:cNvPr id="3" name="Text Placeholder 2">
            <a:extLst>
              <a:ext uri="{FF2B5EF4-FFF2-40B4-BE49-F238E27FC236}">
                <a16:creationId xmlns:a16="http://schemas.microsoft.com/office/drawing/2014/main" id="{280AA67B-A983-C549-9843-55E00E59D487}"/>
              </a:ext>
            </a:extLst>
          </p:cNvPr>
          <p:cNvSpPr>
            <a:spLocks noGrp="1"/>
          </p:cNvSpPr>
          <p:nvPr>
            <p:ph type="body" idx="14"/>
          </p:nvPr>
        </p:nvSpPr>
        <p:spPr>
          <a:xfrm>
            <a:off x="169966" y="292344"/>
            <a:ext cx="10223292" cy="3395608"/>
          </a:xfrm>
        </p:spPr>
        <p:txBody>
          <a:bodyPr/>
          <a:lstStyle/>
          <a:p>
            <a:pPr algn="ctr"/>
            <a:r>
              <a:rPr lang="fi-FI" sz="3600" b="1">
                <a:solidFill>
                  <a:srgbClr val="FF0000"/>
                </a:solidFill>
              </a:rPr>
              <a:t>”Tasapainoiset ja toimintakykyiset ihmiset selviävät paremmin kriisitilanteissa ja niiden jälkeen. ”</a:t>
            </a:r>
          </a:p>
        </p:txBody>
      </p:sp>
    </p:spTree>
    <p:extLst>
      <p:ext uri="{BB962C8B-B14F-4D97-AF65-F5344CB8AC3E}">
        <p14:creationId xmlns:p14="http://schemas.microsoft.com/office/powerpoint/2010/main" val="4003521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103435-612D-E541-951A-C64365352425}"/>
              </a:ext>
            </a:extLst>
          </p:cNvPr>
          <p:cNvSpPr>
            <a:spLocks noGrp="1"/>
          </p:cNvSpPr>
          <p:nvPr>
            <p:ph type="body" idx="14"/>
          </p:nvPr>
        </p:nvSpPr>
        <p:spPr>
          <a:xfrm>
            <a:off x="6444733" y="1940313"/>
            <a:ext cx="5562764" cy="3903645"/>
          </a:xfrm>
        </p:spPr>
        <p:txBody>
          <a:bodyPr anchor="ctr">
            <a:normAutofit/>
          </a:bodyPr>
          <a:lstStyle/>
          <a:p>
            <a:pPr marL="342900" indent="-342900">
              <a:spcAft>
                <a:spcPts val="600"/>
              </a:spcAft>
              <a:buClr>
                <a:srgbClr val="7F181B"/>
              </a:buClr>
              <a:buSzPct val="75000"/>
              <a:buFont typeface="Wingdings" panose="05000000000000000000" pitchFamily="2" charset="2"/>
              <a:buChar char="q"/>
            </a:pPr>
            <a:r>
              <a:rPr lang="fi-FI" dirty="0"/>
              <a:t>Miten tämä toimintamalli tukee vapaaehtoistoimintaasi?</a:t>
            </a:r>
          </a:p>
          <a:p>
            <a:pPr marL="342900" indent="-342900">
              <a:spcAft>
                <a:spcPts val="600"/>
              </a:spcAft>
              <a:buClr>
                <a:srgbClr val="7F181B"/>
              </a:buClr>
              <a:buSzPct val="75000"/>
              <a:buFont typeface="Wingdings" panose="05000000000000000000" pitchFamily="2" charset="2"/>
              <a:buChar char="q"/>
            </a:pPr>
            <a:endParaRPr lang="fi-FI" dirty="0"/>
          </a:p>
          <a:p>
            <a:pPr marL="342900" indent="-342900">
              <a:spcAft>
                <a:spcPts val="600"/>
              </a:spcAft>
              <a:buClr>
                <a:srgbClr val="7F181B"/>
              </a:buClr>
              <a:buSzPct val="75000"/>
              <a:buFont typeface="Wingdings" panose="05000000000000000000" pitchFamily="2" charset="2"/>
              <a:buChar char="q"/>
            </a:pPr>
            <a:r>
              <a:rPr lang="fi-FI" dirty="0"/>
              <a:t>Mitä otat mukaasi tästä koulutuksesta?</a:t>
            </a:r>
          </a:p>
          <a:p>
            <a:pPr marL="342900" indent="-342900">
              <a:spcAft>
                <a:spcPts val="600"/>
              </a:spcAft>
              <a:buClr>
                <a:srgbClr val="7F181B"/>
              </a:buClr>
              <a:buSzPct val="75000"/>
              <a:buFont typeface="Wingdings" panose="05000000000000000000" pitchFamily="2" charset="2"/>
              <a:buChar char="q"/>
            </a:pPr>
            <a:endParaRPr lang="fi-FI" dirty="0"/>
          </a:p>
          <a:p>
            <a:pPr marL="342900" indent="-342900">
              <a:spcAft>
                <a:spcPts val="600"/>
              </a:spcAft>
              <a:buClr>
                <a:srgbClr val="7F181B"/>
              </a:buClr>
              <a:buSzPct val="75000"/>
              <a:buFont typeface="Wingdings" panose="05000000000000000000" pitchFamily="2" charset="2"/>
              <a:buChar char="q"/>
            </a:pPr>
            <a:r>
              <a:rPr lang="fi-FI" dirty="0"/>
              <a:t>Millä mielellä kohti kotia?</a:t>
            </a:r>
          </a:p>
          <a:p>
            <a:pPr>
              <a:spcAft>
                <a:spcPts val="600"/>
              </a:spcAft>
            </a:pPr>
            <a:endParaRPr lang="fi-FI" dirty="0"/>
          </a:p>
          <a:p>
            <a:pPr>
              <a:spcAft>
                <a:spcPts val="600"/>
              </a:spcAft>
            </a:pPr>
            <a:endParaRPr lang="fi-FI" dirty="0"/>
          </a:p>
        </p:txBody>
      </p:sp>
      <p:pic>
        <p:nvPicPr>
          <p:cNvPr id="4" name="Kuva 3">
            <a:extLst>
              <a:ext uri="{FF2B5EF4-FFF2-40B4-BE49-F238E27FC236}">
                <a16:creationId xmlns:a16="http://schemas.microsoft.com/office/drawing/2014/main" id="{51BD70E8-769D-5C6F-6752-D8C114278A76}"/>
              </a:ext>
            </a:extLst>
          </p:cNvPr>
          <p:cNvPicPr>
            <a:picLocks noChangeAspect="1"/>
          </p:cNvPicPr>
          <p:nvPr/>
        </p:nvPicPr>
        <p:blipFill>
          <a:blip r:embed="rId3" cstate="email">
            <a:extLst>
              <a:ext uri="{28A0092B-C50C-407E-A947-70E740481C1C}">
                <a14:useLocalDpi xmlns:a14="http://schemas.microsoft.com/office/drawing/2010/main"/>
              </a:ext>
            </a:extLst>
          </a:blip>
          <a:srcRect r="-1"/>
          <a:stretch/>
        </p:blipFill>
        <p:spPr>
          <a:xfrm>
            <a:off x="20" y="-1"/>
            <a:ext cx="6054646" cy="6858000"/>
          </a:xfrm>
          <a:prstGeom prst="rect">
            <a:avLst/>
          </a:prstGeom>
          <a:noFill/>
        </p:spPr>
      </p:pic>
      <p:sp>
        <p:nvSpPr>
          <p:cNvPr id="2" name="Title 1">
            <a:extLst>
              <a:ext uri="{FF2B5EF4-FFF2-40B4-BE49-F238E27FC236}">
                <a16:creationId xmlns:a16="http://schemas.microsoft.com/office/drawing/2014/main" id="{B8B03F23-7F90-404B-BB63-4B98271D49DE}"/>
              </a:ext>
            </a:extLst>
          </p:cNvPr>
          <p:cNvSpPr>
            <a:spLocks noGrp="1"/>
          </p:cNvSpPr>
          <p:nvPr>
            <p:ph type="body" idx="16"/>
          </p:nvPr>
        </p:nvSpPr>
        <p:spPr>
          <a:xfrm>
            <a:off x="6361606" y="800581"/>
            <a:ext cx="5562764" cy="1281833"/>
          </a:xfrm>
        </p:spPr>
        <p:txBody>
          <a:bodyPr anchor="t">
            <a:noAutofit/>
          </a:bodyPr>
          <a:lstStyle/>
          <a:p>
            <a:r>
              <a:rPr lang="fi-FI" sz="3600" dirty="0">
                <a:solidFill>
                  <a:srgbClr val="7F181B"/>
                </a:solidFill>
              </a:rPr>
              <a:t>Palautteen aika</a:t>
            </a:r>
          </a:p>
        </p:txBody>
      </p:sp>
    </p:spTree>
    <p:extLst>
      <p:ext uri="{BB962C8B-B14F-4D97-AF65-F5344CB8AC3E}">
        <p14:creationId xmlns:p14="http://schemas.microsoft.com/office/powerpoint/2010/main" val="332440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B801-74F8-D74B-878B-CC9C4EE261F1}"/>
              </a:ext>
            </a:extLst>
          </p:cNvPr>
          <p:cNvSpPr>
            <a:spLocks noGrp="1"/>
          </p:cNvSpPr>
          <p:nvPr>
            <p:ph type="title"/>
          </p:nvPr>
        </p:nvSpPr>
        <p:spPr/>
        <p:txBody>
          <a:bodyPr>
            <a:normAutofit/>
          </a:bodyPr>
          <a:lstStyle/>
          <a:p>
            <a:r>
              <a:rPr lang="fi-FI" sz="3800">
                <a:solidFill>
                  <a:srgbClr val="7F181B"/>
                </a:solidFill>
                <a:latin typeface="Georgia" panose="02040502050405020303" pitchFamily="18" charset="0"/>
              </a:rPr>
              <a:t>Tavoitteena</a:t>
            </a:r>
          </a:p>
        </p:txBody>
      </p:sp>
      <p:sp>
        <p:nvSpPr>
          <p:cNvPr id="3" name="Text Placeholder 2">
            <a:extLst>
              <a:ext uri="{FF2B5EF4-FFF2-40B4-BE49-F238E27FC236}">
                <a16:creationId xmlns:a16="http://schemas.microsoft.com/office/drawing/2014/main" id="{2B1F5DCA-268A-244E-9ACB-D6B787CB6F8B}"/>
              </a:ext>
            </a:extLst>
          </p:cNvPr>
          <p:cNvSpPr>
            <a:spLocks noGrp="1"/>
          </p:cNvSpPr>
          <p:nvPr>
            <p:ph type="body" idx="14"/>
          </p:nvPr>
        </p:nvSpPr>
        <p:spPr/>
        <p:txBody>
          <a:bodyPr anchor="ctr">
            <a:normAutofit/>
          </a:bodyPr>
          <a:lstStyle/>
          <a:p>
            <a:pPr marL="342900" indent="-342900">
              <a:buClr>
                <a:srgbClr val="7F181B"/>
              </a:buClr>
              <a:buSzPct val="75000"/>
              <a:buFont typeface="Wingdings" panose="05000000000000000000" pitchFamily="2" charset="2"/>
              <a:buChar char="Ø"/>
            </a:pPr>
            <a:r>
              <a:rPr lang="fi-FI">
                <a:latin typeface="Georgia" panose="02040502050405020303" pitchFamily="18" charset="0"/>
              </a:rPr>
              <a:t>Tietää, miksi on tärkeää pitää huolta omasta ja toisten vapaaehtoisten jaksamisesta,</a:t>
            </a:r>
          </a:p>
          <a:p>
            <a:pPr marL="342900" indent="-342900">
              <a:buClr>
                <a:srgbClr val="7F181B"/>
              </a:buClr>
              <a:buSzPct val="75000"/>
              <a:buFont typeface="Wingdings" panose="05000000000000000000" pitchFamily="2" charset="2"/>
              <a:buChar char="Ø"/>
            </a:pPr>
            <a:r>
              <a:rPr lang="fi-FI">
                <a:latin typeface="Georgia" panose="02040502050405020303" pitchFamily="18" charset="0"/>
              </a:rPr>
              <a:t>Ymmärtää fiiliskierroksen tarkoituksen,</a:t>
            </a:r>
          </a:p>
          <a:p>
            <a:pPr marL="342900" indent="-342900">
              <a:buClr>
                <a:srgbClr val="7F181B"/>
              </a:buClr>
              <a:buSzPct val="75000"/>
              <a:buFont typeface="Wingdings" panose="05000000000000000000" pitchFamily="2" charset="2"/>
              <a:buChar char="Ø"/>
            </a:pPr>
            <a:r>
              <a:rPr lang="fi-FI">
                <a:latin typeface="Georgia" panose="02040502050405020303" pitchFamily="18" charset="0"/>
              </a:rPr>
              <a:t>Osaa vetää fiiliskierroksen osana omaa vapaaehtoistoimintaansa,</a:t>
            </a:r>
          </a:p>
          <a:p>
            <a:pPr marL="342900" indent="-342900">
              <a:buClr>
                <a:srgbClr val="7F181B"/>
              </a:buClr>
              <a:buSzPct val="75000"/>
              <a:buFont typeface="Wingdings" panose="05000000000000000000" pitchFamily="2" charset="2"/>
              <a:buChar char="Ø"/>
            </a:pPr>
            <a:r>
              <a:rPr lang="fi-FI">
                <a:latin typeface="Georgia" panose="02040502050405020303" pitchFamily="18" charset="0"/>
              </a:rPr>
              <a:t>Tietää, mistä huolestua ja milloin jatkotuki on tarpeen.</a:t>
            </a:r>
          </a:p>
        </p:txBody>
      </p:sp>
      <p:sp>
        <p:nvSpPr>
          <p:cNvPr id="6" name="Tekstin paikkamerkki 5">
            <a:extLst>
              <a:ext uri="{FF2B5EF4-FFF2-40B4-BE49-F238E27FC236}">
                <a16:creationId xmlns:a16="http://schemas.microsoft.com/office/drawing/2014/main" id="{20944D7F-4D58-8692-AE00-FD0214D1898F}"/>
              </a:ext>
            </a:extLst>
          </p:cNvPr>
          <p:cNvSpPr>
            <a:spLocks noGrp="1"/>
          </p:cNvSpPr>
          <p:nvPr>
            <p:ph type="body" idx="15"/>
          </p:nvPr>
        </p:nvSpPr>
        <p:spPr>
          <a:xfrm>
            <a:off x="838199" y="1553131"/>
            <a:ext cx="10515600" cy="604442"/>
          </a:xfrm>
        </p:spPr>
        <p:txBody>
          <a:bodyPr anchor="ctr"/>
          <a:lstStyle/>
          <a:p>
            <a:r>
              <a:rPr lang="fi-FI">
                <a:latin typeface="Georgia" panose="02040502050405020303" pitchFamily="18" charset="0"/>
              </a:rPr>
              <a:t>Fiiliskierros -toimintamallin esittelyn jälkeen osallistuja…</a:t>
            </a:r>
          </a:p>
        </p:txBody>
      </p:sp>
    </p:spTree>
    <p:extLst>
      <p:ext uri="{BB962C8B-B14F-4D97-AF65-F5344CB8AC3E}">
        <p14:creationId xmlns:p14="http://schemas.microsoft.com/office/powerpoint/2010/main" val="3665505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68CFFC-29B4-1645-B82D-D2BA93E2C704}"/>
              </a:ext>
            </a:extLst>
          </p:cNvPr>
          <p:cNvSpPr>
            <a:spLocks noGrp="1"/>
          </p:cNvSpPr>
          <p:nvPr>
            <p:ph type="body" idx="14"/>
          </p:nvPr>
        </p:nvSpPr>
        <p:spPr/>
        <p:txBody>
          <a:bodyPr/>
          <a:lstStyle/>
          <a:p>
            <a:r>
              <a:rPr lang="fi-FI" sz="4000">
                <a:solidFill>
                  <a:srgbClr val="7F181B"/>
                </a:solidFill>
                <a:latin typeface="Georgia" panose="02040502050405020303" pitchFamily="18" charset="0"/>
              </a:rPr>
              <a:t>Kiitos, että olet!</a:t>
            </a:r>
          </a:p>
        </p:txBody>
      </p:sp>
      <p:sp>
        <p:nvSpPr>
          <p:cNvPr id="3" name="Text Placeholder 2">
            <a:extLst>
              <a:ext uri="{FF2B5EF4-FFF2-40B4-BE49-F238E27FC236}">
                <a16:creationId xmlns:a16="http://schemas.microsoft.com/office/drawing/2014/main" id="{9C364346-2283-6D42-BF15-078F2E8CBBDD}"/>
              </a:ext>
            </a:extLst>
          </p:cNvPr>
          <p:cNvSpPr>
            <a:spLocks noGrp="1"/>
          </p:cNvSpPr>
          <p:nvPr>
            <p:ph type="body" idx="16"/>
          </p:nvPr>
        </p:nvSpPr>
        <p:spPr>
          <a:xfrm>
            <a:off x="830186" y="5072881"/>
            <a:ext cx="4470605" cy="790817"/>
          </a:xfrm>
        </p:spPr>
        <p:txBody>
          <a:bodyPr/>
          <a:lstStyle/>
          <a:p>
            <a:r>
              <a:rPr lang="fi-FI"/>
              <a:t>Esityksen kuvat:</a:t>
            </a:r>
            <a:br>
              <a:rPr lang="fi-FI"/>
            </a:br>
            <a:r>
              <a:rPr lang="fi-FI"/>
              <a:t> Joonas Brandt,  </a:t>
            </a:r>
            <a:r>
              <a:rPr lang="fi-FI" b="0" err="1">
                <a:effectLst/>
              </a:rPr>
              <a:t>Jenga</a:t>
            </a:r>
            <a:r>
              <a:rPr lang="fi-FI" b="0">
                <a:effectLst/>
              </a:rPr>
              <a:t>/Veli-Pekka Lehtonen, Mari Rantio, </a:t>
            </a:r>
            <a:r>
              <a:rPr lang="fi-FI"/>
              <a:t>Vilma Sappinen</a:t>
            </a:r>
          </a:p>
        </p:txBody>
      </p:sp>
      <p:pic>
        <p:nvPicPr>
          <p:cNvPr id="13" name="Kuvan paikkamerkki 12" descr="Kuva, joka sisältää kohteen vaate, henkilö, Ihmisen kasvot, piha-&#10;&#10;Kuvaus luotu automaattisesti">
            <a:extLst>
              <a:ext uri="{FF2B5EF4-FFF2-40B4-BE49-F238E27FC236}">
                <a16:creationId xmlns:a16="http://schemas.microsoft.com/office/drawing/2014/main" id="{C8C19A06-7638-A5A7-A1BC-45D830E1CCB4}"/>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sp>
        <p:nvSpPr>
          <p:cNvPr id="7" name="Rectangle 6">
            <a:extLst>
              <a:ext uri="{FF2B5EF4-FFF2-40B4-BE49-F238E27FC236}">
                <a16:creationId xmlns:a16="http://schemas.microsoft.com/office/drawing/2014/main" id="{4EF94711-88FD-9548-B398-E3C0FA240835}"/>
              </a:ext>
            </a:extLst>
          </p:cNvPr>
          <p:cNvSpPr/>
          <p:nvPr/>
        </p:nvSpPr>
        <p:spPr>
          <a:xfrm>
            <a:off x="8115080" y="0"/>
            <a:ext cx="2028669"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9312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8CB0-4650-1F4E-AFD2-5BBA29CB3CA2}"/>
              </a:ext>
            </a:extLst>
          </p:cNvPr>
          <p:cNvSpPr>
            <a:spLocks noGrp="1"/>
          </p:cNvSpPr>
          <p:nvPr>
            <p:ph type="title"/>
          </p:nvPr>
        </p:nvSpPr>
        <p:spPr>
          <a:xfrm>
            <a:off x="974667" y="1392975"/>
            <a:ext cx="10242665" cy="3695431"/>
          </a:xfrm>
        </p:spPr>
        <p:txBody>
          <a:bodyPr/>
          <a:lstStyle/>
          <a:p>
            <a:pPr algn="ctr"/>
            <a:r>
              <a:rPr lang="fi-FI" dirty="0">
                <a:solidFill>
                  <a:srgbClr val="7F181B"/>
                </a:solidFill>
                <a:latin typeface="Georgia" panose="02040502050405020303" pitchFamily="18" charset="0"/>
              </a:rPr>
              <a:t>Hyvinvoivat vapaaehtoiset ovat voimavaramme.</a:t>
            </a:r>
          </a:p>
        </p:txBody>
      </p:sp>
    </p:spTree>
    <p:extLst>
      <p:ext uri="{BB962C8B-B14F-4D97-AF65-F5344CB8AC3E}">
        <p14:creationId xmlns:p14="http://schemas.microsoft.com/office/powerpoint/2010/main" val="112738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CFEBB3-0D32-3B6C-B141-669F6CD8C8B9}"/>
              </a:ext>
            </a:extLst>
          </p:cNvPr>
          <p:cNvSpPr>
            <a:spLocks noGrp="1"/>
          </p:cNvSpPr>
          <p:nvPr>
            <p:ph type="title"/>
          </p:nvPr>
        </p:nvSpPr>
        <p:spPr>
          <a:xfrm>
            <a:off x="838200" y="597165"/>
            <a:ext cx="10515600" cy="999597"/>
          </a:xfrm>
        </p:spPr>
        <p:txBody>
          <a:bodyPr/>
          <a:lstStyle/>
          <a:p>
            <a:r>
              <a:rPr lang="fi-FI" sz="4000">
                <a:solidFill>
                  <a:srgbClr val="7F181B"/>
                </a:solidFill>
                <a:latin typeface="Georgia" panose="02040502050405020303" pitchFamily="18" charset="0"/>
              </a:rPr>
              <a:t>Toimintamalli vapaaehtoisten hyvinvoinnin tueksi</a:t>
            </a:r>
          </a:p>
        </p:txBody>
      </p:sp>
      <p:graphicFrame>
        <p:nvGraphicFramePr>
          <p:cNvPr id="11" name="Kaaviokuva 10">
            <a:extLst>
              <a:ext uri="{FF2B5EF4-FFF2-40B4-BE49-F238E27FC236}">
                <a16:creationId xmlns:a16="http://schemas.microsoft.com/office/drawing/2014/main" id="{15E5EC04-12DE-F89B-7106-3F1A7D9D56E1}"/>
              </a:ext>
            </a:extLst>
          </p:cNvPr>
          <p:cNvGraphicFramePr/>
          <p:nvPr>
            <p:extLst>
              <p:ext uri="{D42A27DB-BD31-4B8C-83A1-F6EECF244321}">
                <p14:modId xmlns:p14="http://schemas.microsoft.com/office/powerpoint/2010/main" val="1611106610"/>
              </p:ext>
            </p:extLst>
          </p:nvPr>
        </p:nvGraphicFramePr>
        <p:xfrm>
          <a:off x="838199" y="1191764"/>
          <a:ext cx="106462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11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a:xfrm>
            <a:off x="838200" y="758817"/>
            <a:ext cx="10515600" cy="1325563"/>
          </a:xfrm>
        </p:spPr>
        <p:txBody>
          <a:bodyPr/>
          <a:lstStyle/>
          <a:p>
            <a:r>
              <a:rPr lang="fi-FI" sz="3800">
                <a:latin typeface="Georgia" panose="02040502050405020303" pitchFamily="18" charset="0"/>
              </a:rPr>
              <a:t>Fiiliskierros -toimintamallin sisältö</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a:xfrm>
            <a:off x="838200" y="1693963"/>
            <a:ext cx="10515600" cy="4185630"/>
          </a:xfrm>
        </p:spPr>
        <p:txBody>
          <a:bodyPr anchor="ctr"/>
          <a:lstStyle/>
          <a:p>
            <a:pPr marL="457200" indent="-457200">
              <a:buClr>
                <a:schemeClr val="bg1"/>
              </a:buClr>
              <a:buSzPct val="75000"/>
              <a:buFont typeface="Wingdings" panose="05000000000000000000" pitchFamily="2" charset="2"/>
              <a:buChar char="q"/>
            </a:pPr>
            <a:r>
              <a:rPr lang="fi-FI">
                <a:latin typeface="Georgia" panose="02040502050405020303" pitchFamily="18" charset="0"/>
              </a:rPr>
              <a:t>Fiiliskierroksen tavoite</a:t>
            </a:r>
          </a:p>
          <a:p>
            <a:pPr marL="457200" indent="-457200">
              <a:buClr>
                <a:schemeClr val="bg1"/>
              </a:buClr>
              <a:buSzPct val="75000"/>
              <a:buFont typeface="Wingdings" panose="05000000000000000000" pitchFamily="2" charset="2"/>
              <a:buChar char="q"/>
            </a:pPr>
            <a:r>
              <a:rPr lang="fi-FI">
                <a:latin typeface="Georgia" panose="02040502050405020303" pitchFamily="18" charset="0"/>
              </a:rPr>
              <a:t>Fiiliskierros jokaisen vapaaehtoisen oikeutena</a:t>
            </a:r>
          </a:p>
          <a:p>
            <a:pPr marL="457200" indent="-457200">
              <a:buClr>
                <a:schemeClr val="bg1"/>
              </a:buClr>
              <a:buSzPct val="75000"/>
              <a:buFont typeface="Wingdings" panose="05000000000000000000" pitchFamily="2" charset="2"/>
              <a:buChar char="q"/>
            </a:pPr>
            <a:r>
              <a:rPr lang="fi-FI">
                <a:latin typeface="Georgia" panose="02040502050405020303" pitchFamily="18" charset="0"/>
              </a:rPr>
              <a:t>Fiiliskierroksen pitäminen</a:t>
            </a:r>
          </a:p>
          <a:p>
            <a:pPr marL="457200" indent="-457200">
              <a:buClr>
                <a:schemeClr val="bg1"/>
              </a:buClr>
              <a:buSzPct val="75000"/>
              <a:buFont typeface="Wingdings" panose="05000000000000000000" pitchFamily="2" charset="2"/>
              <a:buChar char="q"/>
            </a:pPr>
            <a:r>
              <a:rPr lang="fi-FI">
                <a:latin typeface="Georgia" panose="02040502050405020303" pitchFamily="18" charset="0"/>
              </a:rPr>
              <a:t>Ajatukset, tunteet ja reaktiot</a:t>
            </a:r>
          </a:p>
          <a:p>
            <a:pPr marL="457200" indent="-457200">
              <a:buClr>
                <a:schemeClr val="bg1"/>
              </a:buClr>
              <a:buSzPct val="75000"/>
              <a:buFont typeface="Wingdings" panose="05000000000000000000" pitchFamily="2" charset="2"/>
              <a:buChar char="q"/>
            </a:pPr>
            <a:r>
              <a:rPr lang="fi-FI">
                <a:latin typeface="Georgia" panose="02040502050405020303" pitchFamily="18" charset="0"/>
              </a:rPr>
              <a:t>Fiiliskierroksesta purkukeskusteluun</a:t>
            </a:r>
          </a:p>
          <a:p>
            <a:pPr marL="457200" indent="-457200">
              <a:buClr>
                <a:schemeClr val="bg1"/>
              </a:buClr>
              <a:buSzPct val="75000"/>
              <a:buFont typeface="Wingdings" panose="05000000000000000000" pitchFamily="2" charset="2"/>
              <a:buChar char="q"/>
            </a:pPr>
            <a:r>
              <a:rPr lang="fi-FI">
                <a:latin typeface="Georgia" panose="02040502050405020303" pitchFamily="18" charset="0"/>
              </a:rPr>
              <a:t>Fiiliskierros –harjoitus</a:t>
            </a:r>
          </a:p>
          <a:p>
            <a:pPr marL="457200" indent="-457200">
              <a:buClr>
                <a:schemeClr val="bg1"/>
              </a:buClr>
              <a:buSzPct val="75000"/>
              <a:buFont typeface="Wingdings" panose="05000000000000000000" pitchFamily="2" charset="2"/>
              <a:buChar char="q"/>
            </a:pPr>
            <a:r>
              <a:rPr lang="fi-FI">
                <a:latin typeface="Georgia" panose="02040502050405020303" pitchFamily="18" charset="0"/>
              </a:rPr>
              <a:t>Koulutustuokion yhteenveto</a:t>
            </a:r>
            <a:endParaRPr lang="fi-FI"/>
          </a:p>
        </p:txBody>
      </p:sp>
    </p:spTree>
    <p:extLst>
      <p:ext uri="{BB962C8B-B14F-4D97-AF65-F5344CB8AC3E}">
        <p14:creationId xmlns:p14="http://schemas.microsoft.com/office/powerpoint/2010/main" val="45444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79380226-1B87-5C35-B43A-9D325764525F}"/>
              </a:ext>
            </a:extLst>
          </p:cNvPr>
          <p:cNvSpPr>
            <a:spLocks noGrp="1"/>
          </p:cNvSpPr>
          <p:nvPr>
            <p:ph type="title"/>
          </p:nvPr>
        </p:nvSpPr>
        <p:spPr>
          <a:xfrm>
            <a:off x="838200" y="750835"/>
            <a:ext cx="10515600" cy="1375915"/>
          </a:xfrm>
        </p:spPr>
        <p:txBody>
          <a:bodyPr/>
          <a:lstStyle/>
          <a:p>
            <a:pPr marL="457200" marR="0" lvl="0" indent="-457200" defTabSz="914400" rtl="0" eaLnBrk="1" fontAlgn="auto" latinLnBrk="0" hangingPunct="1">
              <a:lnSpc>
                <a:spcPct val="100000"/>
              </a:lnSpc>
              <a:spcBef>
                <a:spcPts val="1000"/>
              </a:spcBef>
              <a:spcAft>
                <a:spcPts val="0"/>
              </a:spcAft>
              <a:tabLst/>
              <a:defRPr/>
            </a:pPr>
            <a:r>
              <a:rPr kumimoji="0" lang="fi-FI" sz="3800" i="0" u="none" strike="noStrike" kern="1200" cap="none" spc="0" normalizeH="0" baseline="0" noProof="0">
                <a:ln>
                  <a:noFill/>
                </a:ln>
                <a:solidFill>
                  <a:srgbClr val="7F181B"/>
                </a:solidFill>
                <a:effectLst/>
                <a:uLnTx/>
                <a:uFillTx/>
                <a:latin typeface="Georgia" panose="02040502050405020303" pitchFamily="18" charset="0"/>
                <a:ea typeface="+mn-ea"/>
                <a:cs typeface="Arial" panose="020B0604020202020204" pitchFamily="34" charset="0"/>
              </a:rPr>
              <a:t>Fiiliskierroksen tavoite</a:t>
            </a:r>
            <a:endParaRPr lang="fi-FI" sz="3800">
              <a:solidFill>
                <a:srgbClr val="7F181B"/>
              </a:solidFill>
            </a:endParaRPr>
          </a:p>
        </p:txBody>
      </p:sp>
      <p:sp>
        <p:nvSpPr>
          <p:cNvPr id="6" name="Tekstin paikkamerkki 5">
            <a:extLst>
              <a:ext uri="{FF2B5EF4-FFF2-40B4-BE49-F238E27FC236}">
                <a16:creationId xmlns:a16="http://schemas.microsoft.com/office/drawing/2014/main" id="{107716DC-4520-F544-D8CF-E07FA5B326B6}"/>
              </a:ext>
            </a:extLst>
          </p:cNvPr>
          <p:cNvSpPr>
            <a:spLocks noGrp="1"/>
          </p:cNvSpPr>
          <p:nvPr>
            <p:ph type="body" sz="quarter" idx="11"/>
          </p:nvPr>
        </p:nvSpPr>
        <p:spPr>
          <a:xfrm>
            <a:off x="838200" y="1933819"/>
            <a:ext cx="10515600" cy="3726317"/>
          </a:xfrm>
        </p:spPr>
        <p:txBody>
          <a:bodyPr anchor="ctr"/>
          <a:lstStyle/>
          <a:p>
            <a:pPr>
              <a:buClr>
                <a:srgbClr val="7F181B"/>
              </a:buClr>
            </a:pPr>
            <a:r>
              <a:rPr lang="fi-FI">
                <a:latin typeface="Georgia" panose="02040502050405020303" pitchFamily="18" charset="0"/>
              </a:rPr>
              <a:t>Välittää vapaaehtoisen hyvinvoinnista ja jaksamisesta </a:t>
            </a:r>
          </a:p>
          <a:p>
            <a:pPr>
              <a:buClr>
                <a:srgbClr val="7F181B"/>
              </a:buClr>
            </a:pPr>
            <a:r>
              <a:rPr lang="fi-FI">
                <a:latin typeface="Georgia" panose="02040502050405020303" pitchFamily="18" charset="0"/>
              </a:rPr>
              <a:t>Normalisoida niitä tunteita, ajatuksia ja reaktioita, mitä voi nousta vapaaehtoistoiminnan yhteydessä tai jälkeen</a:t>
            </a:r>
          </a:p>
          <a:p>
            <a:pPr>
              <a:buClr>
                <a:srgbClr val="7F181B"/>
              </a:buClr>
            </a:pPr>
            <a:r>
              <a:rPr lang="fi-FI">
                <a:latin typeface="Georgia" panose="02040502050405020303" pitchFamily="18" charset="0"/>
              </a:rPr>
              <a:t>Harjaantua puhumaan omista kokemuksista </a:t>
            </a:r>
          </a:p>
          <a:p>
            <a:pPr>
              <a:buClr>
                <a:srgbClr val="7F181B"/>
              </a:buClr>
            </a:pPr>
            <a:r>
              <a:rPr lang="fi-FI">
                <a:latin typeface="Georgia" panose="02040502050405020303" pitchFamily="18" charset="0"/>
              </a:rPr>
              <a:t>Oppia arvostamaan omia  ja toisten tuntemuksia ja ajatuksia</a:t>
            </a:r>
          </a:p>
          <a:p>
            <a:pPr>
              <a:buClr>
                <a:srgbClr val="7F181B"/>
              </a:buClr>
            </a:pPr>
            <a:r>
              <a:rPr lang="fi-FI">
                <a:latin typeface="Georgia" panose="02040502050405020303" pitchFamily="18" charset="0"/>
              </a:rPr>
              <a:t>Ymmärtää, milloin lisätuki on tarpeen</a:t>
            </a:r>
          </a:p>
        </p:txBody>
      </p:sp>
    </p:spTree>
    <p:extLst>
      <p:ext uri="{BB962C8B-B14F-4D97-AF65-F5344CB8AC3E}">
        <p14:creationId xmlns:p14="http://schemas.microsoft.com/office/powerpoint/2010/main" val="428217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65320F4B-075A-9981-74A4-67F9CD57B95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0"/>
            <a:ext cx="12191980" cy="6857990"/>
          </a:xfrm>
          <a:prstGeom prst="rect">
            <a:avLst/>
          </a:prstGeom>
          <a:noFill/>
        </p:spPr>
      </p:pic>
      <p:sp>
        <p:nvSpPr>
          <p:cNvPr id="2" name="Otsikko 1">
            <a:extLst>
              <a:ext uri="{FF2B5EF4-FFF2-40B4-BE49-F238E27FC236}">
                <a16:creationId xmlns:a16="http://schemas.microsoft.com/office/drawing/2014/main" id="{3A1601D5-8813-7B39-28B5-90109B3975FD}"/>
              </a:ext>
            </a:extLst>
          </p:cNvPr>
          <p:cNvSpPr>
            <a:spLocks noGrp="1"/>
          </p:cNvSpPr>
          <p:nvPr>
            <p:ph type="body" idx="14"/>
          </p:nvPr>
        </p:nvSpPr>
        <p:spPr>
          <a:xfrm>
            <a:off x="967230" y="5786105"/>
            <a:ext cx="10223292" cy="830452"/>
          </a:xfrm>
          <a:solidFill>
            <a:schemeClr val="bg1"/>
          </a:solidFill>
        </p:spPr>
        <p:txBody>
          <a:bodyPr vert="horz" lIns="91440" tIns="45720" rIns="91440" bIns="45720" rtlCol="0" anchor="ctr">
            <a:normAutofit/>
          </a:bodyPr>
          <a:lstStyle/>
          <a:p>
            <a:pPr>
              <a:spcAft>
                <a:spcPts val="600"/>
              </a:spcAft>
            </a:pPr>
            <a:r>
              <a:rPr lang="fi-FI" b="1"/>
              <a:t>Fiiliskierros jokaisen vapaaehtoisen oikeutena</a:t>
            </a:r>
          </a:p>
        </p:txBody>
      </p:sp>
    </p:spTree>
    <p:extLst>
      <p:ext uri="{BB962C8B-B14F-4D97-AF65-F5344CB8AC3E}">
        <p14:creationId xmlns:p14="http://schemas.microsoft.com/office/powerpoint/2010/main" val="190398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710127CB-A00C-BC05-41CE-BFC29D354EB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2" name="Otsikko 1">
            <a:extLst>
              <a:ext uri="{FF2B5EF4-FFF2-40B4-BE49-F238E27FC236}">
                <a16:creationId xmlns:a16="http://schemas.microsoft.com/office/drawing/2014/main" id="{3A1601D5-8813-7B39-28B5-90109B3975FD}"/>
              </a:ext>
            </a:extLst>
          </p:cNvPr>
          <p:cNvSpPr>
            <a:spLocks noGrp="1"/>
          </p:cNvSpPr>
          <p:nvPr>
            <p:ph type="body" idx="14"/>
          </p:nvPr>
        </p:nvSpPr>
        <p:spPr>
          <a:xfrm>
            <a:off x="984354" y="5897366"/>
            <a:ext cx="10223292" cy="735416"/>
          </a:xfrm>
          <a:solidFill>
            <a:schemeClr val="bg1"/>
          </a:solidFill>
        </p:spPr>
        <p:txBody>
          <a:bodyPr anchor="ctr">
            <a:normAutofit/>
          </a:bodyPr>
          <a:lstStyle/>
          <a:p>
            <a:pPr>
              <a:spcAft>
                <a:spcPts val="600"/>
              </a:spcAft>
            </a:pPr>
            <a:r>
              <a:rPr lang="fi-FI" b="1"/>
              <a:t>Fiiliskierros jokaisen vapaaehtoisen oikeutena</a:t>
            </a:r>
          </a:p>
        </p:txBody>
      </p:sp>
    </p:spTree>
    <p:extLst>
      <p:ext uri="{BB962C8B-B14F-4D97-AF65-F5344CB8AC3E}">
        <p14:creationId xmlns:p14="http://schemas.microsoft.com/office/powerpoint/2010/main" val="1186924611"/>
      </p:ext>
    </p:extLst>
  </p:cSld>
  <p:clrMapOvr>
    <a:masterClrMapping/>
  </p:clrMapOvr>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_Powerpoint_pohja_FI_päivitetty_9_2023_template" id="{F523D2BD-5907-C940-AF80-00EF5FF4402B}" vid="{A9595716-9390-FA47-8FBE-AFDFB023292B}"/>
    </a:ext>
  </a:extLst>
</a:theme>
</file>

<file path=ppt/theme/theme2.xml><?xml version="1.0" encoding="utf-8"?>
<a:theme xmlns:a="http://schemas.openxmlformats.org/drawingml/2006/main" name="2_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 PowerPoint pohja FI, päivitetty 9 2023" id="{8114EBF6-03CE-994B-B789-D222ED7C9CC2}" vid="{23E5A2AB-AEBC-6343-B4FA-9DAD832CEE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7476E7AFA0B6E4D80FD4F864C83152E" ma:contentTypeVersion="4" ma:contentTypeDescription="Skapa ett nytt dokument." ma:contentTypeScope="" ma:versionID="4b0433bfb1b4a4407d073330abe9232d">
  <xsd:schema xmlns:xsd="http://www.w3.org/2001/XMLSchema" xmlns:xs="http://www.w3.org/2001/XMLSchema" xmlns:p="http://schemas.microsoft.com/office/2006/metadata/properties" xmlns:ns2="8d24344e-936b-416e-814c-8658669d5cf9" targetNamespace="http://schemas.microsoft.com/office/2006/metadata/properties" ma:root="true" ma:fieldsID="a3ae4235ac995eb5e1b741233ff13646" ns2:_="">
    <xsd:import namespace="8d24344e-936b-416e-814c-8658669d5c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4344e-936b-416e-814c-8658669d5c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D1E56B-D84B-4DA4-BC14-BC8BA84E9657}">
  <ds:schemaRefs>
    <ds:schemaRef ds:uri="http://schemas.microsoft.com/sharepoint/v3/contenttype/forms"/>
  </ds:schemaRefs>
</ds:datastoreItem>
</file>

<file path=customXml/itemProps2.xml><?xml version="1.0" encoding="utf-8"?>
<ds:datastoreItem xmlns:ds="http://schemas.openxmlformats.org/officeDocument/2006/customXml" ds:itemID="{118D41DB-596B-418B-9436-871A4C5F93A2}">
  <ds:schemaRefs>
    <ds:schemaRef ds:uri="8d24344e-936b-416e-814c-8658669d5cf9"/>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6A465ED-AAD1-48D1-B714-D8DF3564EB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4344e-936b-416e-814c-8658669d5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SPR PowerPoint pohja FI</Template>
  <TotalTime>5730</TotalTime>
  <Words>3517</Words>
  <Application>Microsoft Office PowerPoint</Application>
  <PresentationFormat>Laajakuva</PresentationFormat>
  <Paragraphs>355</Paragraphs>
  <Slides>30</Slides>
  <Notes>29</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30</vt:i4>
      </vt:variant>
    </vt:vector>
  </HeadingPairs>
  <TitlesOfParts>
    <vt:vector size="36" baseType="lpstr">
      <vt:lpstr>Arial</vt:lpstr>
      <vt:lpstr>Calibri</vt:lpstr>
      <vt:lpstr>Georgia</vt:lpstr>
      <vt:lpstr>Wingdings</vt:lpstr>
      <vt:lpstr>SPR</vt:lpstr>
      <vt:lpstr>2_SPR</vt:lpstr>
      <vt:lpstr>Fiiliskierros toimintamalli vapaaehtoisen hyvinvoinnin tueksi</vt:lpstr>
      <vt:lpstr>PowerPoint-esitys</vt:lpstr>
      <vt:lpstr>Tavoitteena</vt:lpstr>
      <vt:lpstr>Hyvinvoivat vapaaehtoiset ovat voimavaramme.</vt:lpstr>
      <vt:lpstr>Toimintamalli vapaaehtoisten hyvinvoinnin tueksi</vt:lpstr>
      <vt:lpstr>Fiiliskierros -toimintamallin sisältö</vt:lpstr>
      <vt:lpstr>Fiiliskierroksen tavoite</vt:lpstr>
      <vt:lpstr>PowerPoint-esitys</vt:lpstr>
      <vt:lpstr>PowerPoint-esitys</vt:lpstr>
      <vt:lpstr>PowerPoint-esitys</vt:lpstr>
      <vt:lpstr>PowerPoint-esitys</vt:lpstr>
      <vt:lpstr>PowerPoint-esitys</vt:lpstr>
      <vt:lpstr>”Mikä fiilis?” -kierros </vt:lpstr>
      <vt:lpstr>Fiiliskierroksen pitäminen</vt:lpstr>
      <vt:lpstr>Huolen merkkejä</vt:lpstr>
      <vt:lpstr>Huolen puheeksi ottaminen</vt:lpstr>
      <vt:lpstr>Milloin  purkukeskustelu </vt:lpstr>
      <vt:lpstr>Milloin  purkukeskustelu </vt:lpstr>
      <vt:lpstr>Toimintamalli vapaaehtoisten hyvinvoinnin tueksi</vt:lpstr>
      <vt:lpstr>Fiiliskierroksen jälkeinen purkukeskustelu ja mahdollinen tarvittava lisätuki</vt:lpstr>
      <vt:lpstr>Fiiliskierros käytännössä - kokeillaan yhdessä</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Suomen Punainen Risti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Kirjoita esityksesi otsikko tähän</dc:title>
  <dc:creator>Rantio Mari</dc:creator>
  <cp:lastModifiedBy>Viljanen Maria</cp:lastModifiedBy>
  <cp:revision>2</cp:revision>
  <cp:lastPrinted>2024-09-06T11:12:28Z</cp:lastPrinted>
  <dcterms:created xsi:type="dcterms:W3CDTF">2024-08-13T05:37:48Z</dcterms:created>
  <dcterms:modified xsi:type="dcterms:W3CDTF">2025-01-24T08:14:33Z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0x01010047476E7AFA0B6E4D80FD4F864C83152E</vt:lpwstr>
  </property>
</Properties>
</file>