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7" r:id="rId2"/>
    <p:sldId id="266" r:id="rId3"/>
  </p:sldIdLst>
  <p:sldSz cx="9601200" cy="12801600" type="A3"/>
  <p:notesSz cx="6858000" cy="9144000"/>
  <p:defaultTextStyle>
    <a:defPPr>
      <a:defRPr lang="en-FI"/>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39860-86BC-4117-BDF6-164B8CE034D9}" v="8" dt="2023-12-20T13:26:34.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8"/>
    <p:restoredTop sz="96327"/>
  </p:normalViewPr>
  <p:slideViewPr>
    <p:cSldViewPr snapToGrid="0" snapToObjects="1">
      <p:cViewPr varScale="1">
        <p:scale>
          <a:sx n="42" d="100"/>
          <a:sy n="42" d="100"/>
        </p:scale>
        <p:origin x="1756"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8.8.2024</a:t>
            </a:fld>
            <a:endParaRPr lang="fi-FI"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dirty="0"/>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BB6685-F9AF-05E4-F1CF-CAA13F2C3732}"/>
              </a:ext>
            </a:extLst>
          </p:cNvPr>
          <p:cNvSpPr>
            <a:spLocks noGrp="1"/>
          </p:cNvSpPr>
          <p:nvPr>
            <p:ph type="pic" sz="quarter" idx="16"/>
          </p:nvPr>
        </p:nvSpPr>
        <p:spPr>
          <a:xfrm>
            <a:off x="351154" y="295422"/>
            <a:ext cx="8898890" cy="6664504"/>
          </a:xfrm>
        </p:spPr>
        <p:txBody>
          <a:bodyPr/>
          <a:lstStyle/>
          <a:p>
            <a:endParaRPr lang="fi-FI"/>
          </a:p>
        </p:txBody>
      </p:sp>
      <p:sp>
        <p:nvSpPr>
          <p:cNvPr id="6" name="Title 1">
            <a:extLst>
              <a:ext uri="{FF2B5EF4-FFF2-40B4-BE49-F238E27FC236}">
                <a16:creationId xmlns:a16="http://schemas.microsoft.com/office/drawing/2014/main" id="{BE3D4DA9-823C-EE46-BAF1-CF5E874170F6}"/>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8" name="Text Placeholder 2">
            <a:extLst>
              <a:ext uri="{FF2B5EF4-FFF2-40B4-BE49-F238E27FC236}">
                <a16:creationId xmlns:a16="http://schemas.microsoft.com/office/drawing/2014/main" id="{E3192362-4E5D-87C0-47A9-72E5541EA57A}"/>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6B9F92C-F499-5CC9-3566-C27A73D99B2F}"/>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D3966FB3-4FCC-1497-4A86-6E75B8BEEED9}"/>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E9D79418-A049-1308-25C8-16A24D715A4C}"/>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Text&#10;&#10;Description automatically generated with medium confidence">
            <a:extLst>
              <a:ext uri="{FF2B5EF4-FFF2-40B4-BE49-F238E27FC236}">
                <a16:creationId xmlns:a16="http://schemas.microsoft.com/office/drawing/2014/main" id="{215AEE49-F2E6-EFF1-0CEA-64CD8B12527D}"/>
              </a:ext>
            </a:extLst>
          </p:cNvPr>
          <p:cNvPicPr>
            <a:picLocks noChangeAspect="1"/>
          </p:cNvPicPr>
          <p:nvPr userDrawn="1"/>
        </p:nvPicPr>
        <p:blipFill>
          <a:blip r:embed="rId2">
            <a:alphaModFix/>
          </a:blip>
          <a:stretch>
            <a:fillRect/>
          </a:stretch>
        </p:blipFill>
        <p:spPr>
          <a:xfrm>
            <a:off x="6598920" y="295422"/>
            <a:ext cx="2651125" cy="1203672"/>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09D3590-3136-69AA-39A4-7DC1F3F4DD26}"/>
              </a:ext>
            </a:extLst>
          </p:cNvPr>
          <p:cNvSpPr>
            <a:spLocks noGrp="1"/>
          </p:cNvSpPr>
          <p:nvPr>
            <p:ph type="pic" sz="quarter" idx="16"/>
          </p:nvPr>
        </p:nvSpPr>
        <p:spPr>
          <a:xfrm>
            <a:off x="351155" y="295422"/>
            <a:ext cx="8898890" cy="6664504"/>
          </a:xfrm>
        </p:spPr>
        <p:txBody>
          <a:bodyPr/>
          <a:lstStyle/>
          <a:p>
            <a:endParaRPr lang="fi-FI"/>
          </a:p>
        </p:txBody>
      </p:sp>
      <p:sp>
        <p:nvSpPr>
          <p:cNvPr id="8" name="Title 1">
            <a:extLst>
              <a:ext uri="{FF2B5EF4-FFF2-40B4-BE49-F238E27FC236}">
                <a16:creationId xmlns:a16="http://schemas.microsoft.com/office/drawing/2014/main" id="{5EC4E789-6482-A519-4F22-E35A6121D08E}"/>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9" name="Text Placeholder 2">
            <a:extLst>
              <a:ext uri="{FF2B5EF4-FFF2-40B4-BE49-F238E27FC236}">
                <a16:creationId xmlns:a16="http://schemas.microsoft.com/office/drawing/2014/main" id="{90D05CF4-93E5-036E-ACF2-4F8212E04FF3}"/>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211C2A3-3789-0AB1-A330-7119FB39EE72}"/>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AB11EF79-2DEB-E29D-E6EF-177597B55E08}"/>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B35283EF-AFB4-B2A6-8F96-F10107C6FAC7}"/>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Logo&#10;&#10;Description automatically generated with low confidence">
            <a:extLst>
              <a:ext uri="{FF2B5EF4-FFF2-40B4-BE49-F238E27FC236}">
                <a16:creationId xmlns:a16="http://schemas.microsoft.com/office/drawing/2014/main" id="{70E0A5A8-2217-DC9B-EBFA-9BEBE3620668}"/>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6832786" y="295420"/>
            <a:ext cx="2417260" cy="1202541"/>
          </a:xfrm>
          <a:prstGeom prst="rect">
            <a:avLst/>
          </a:prstGeom>
        </p:spPr>
      </p:pic>
    </p:spTree>
    <p:extLst>
      <p:ext uri="{BB962C8B-B14F-4D97-AF65-F5344CB8AC3E}">
        <p14:creationId xmlns:p14="http://schemas.microsoft.com/office/powerpoint/2010/main" val="399009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660084" y="3407833"/>
            <a:ext cx="8281035" cy="812249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660084" y="681570"/>
            <a:ext cx="8281035" cy="2474384"/>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664687" rtl="0" eaLnBrk="1" latinLnBrk="0" hangingPunct="1">
        <a:lnSpc>
          <a:spcPct val="90000"/>
        </a:lnSpc>
        <a:spcBef>
          <a:spcPct val="0"/>
        </a:spcBef>
        <a:buNone/>
        <a:defRPr sz="3198" b="1" i="0" kern="1200">
          <a:solidFill>
            <a:schemeClr val="tx1"/>
          </a:solidFill>
          <a:latin typeface="Arial" panose="020B0604020202020204" pitchFamily="34" charset="0"/>
          <a:ea typeface="+mj-ea"/>
          <a:cs typeface="Arial" panose="020B0604020202020204" pitchFamily="34" charset="0"/>
        </a:defRPr>
      </a:lvl1pPr>
    </p:titleStyle>
    <p:bodyStyle>
      <a:lvl1pPr marL="166172" indent="-166172" algn="l" defTabSz="664687" rtl="0" eaLnBrk="1" latinLnBrk="0" hangingPunct="1">
        <a:lnSpc>
          <a:spcPct val="100000"/>
        </a:lnSpc>
        <a:spcBef>
          <a:spcPts val="728"/>
        </a:spcBef>
        <a:buFont typeface="Arial" panose="020B0604020202020204" pitchFamily="34" charset="0"/>
        <a:buChar char="•"/>
        <a:defRPr sz="2035" b="0" i="0" kern="1200">
          <a:solidFill>
            <a:schemeClr val="tx1"/>
          </a:solidFill>
          <a:latin typeface="Arial" panose="020B0604020202020204" pitchFamily="34" charset="0"/>
          <a:ea typeface="+mn-ea"/>
          <a:cs typeface="Arial" panose="020B0604020202020204" pitchFamily="34" charset="0"/>
        </a:defRPr>
      </a:lvl1pPr>
      <a:lvl2pPr marL="498516" indent="-166172" algn="l" defTabSz="664687" rtl="0" eaLnBrk="1" latinLnBrk="0" hangingPunct="1">
        <a:lnSpc>
          <a:spcPct val="100000"/>
        </a:lnSpc>
        <a:spcBef>
          <a:spcPts val="363"/>
        </a:spcBef>
        <a:buFont typeface="Arial" panose="020B0604020202020204" pitchFamily="34" charset="0"/>
        <a:buChar char="•"/>
        <a:defRPr sz="1745" b="0" i="0" kern="1200">
          <a:solidFill>
            <a:schemeClr val="tx1"/>
          </a:solidFill>
          <a:latin typeface="Arial" panose="020B0604020202020204" pitchFamily="34" charset="0"/>
          <a:ea typeface="+mn-ea"/>
          <a:cs typeface="Arial" panose="020B0604020202020204" pitchFamily="34" charset="0"/>
        </a:defRPr>
      </a:lvl2pPr>
      <a:lvl3pPr marL="830860" indent="-166172" algn="l" defTabSz="664687" rtl="0" eaLnBrk="1" latinLnBrk="0" hangingPunct="1">
        <a:lnSpc>
          <a:spcPct val="100000"/>
        </a:lnSpc>
        <a:spcBef>
          <a:spcPts val="363"/>
        </a:spcBef>
        <a:buFont typeface="Arial" panose="020B0604020202020204" pitchFamily="34" charset="0"/>
        <a:buChar char="•"/>
        <a:defRPr sz="1454" b="0" i="0" kern="1200">
          <a:solidFill>
            <a:schemeClr val="tx1"/>
          </a:solidFill>
          <a:latin typeface="Arial" panose="020B0604020202020204" pitchFamily="34" charset="0"/>
          <a:ea typeface="+mn-ea"/>
          <a:cs typeface="Arial" panose="020B0604020202020204" pitchFamily="34" charset="0"/>
        </a:defRPr>
      </a:lvl3pPr>
      <a:lvl4pPr marL="1163203"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4pPr>
      <a:lvl5pPr marL="1495546"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5pPr>
      <a:lvl6pPr marL="1827890"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6pPr>
      <a:lvl7pPr marL="2160233"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7pPr>
      <a:lvl8pPr marL="2492577"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8pPr>
      <a:lvl9pPr marL="2824921"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9pPr>
    </p:bodyStyle>
    <p:otherStyle>
      <a:defPPr>
        <a:defRPr lang="en-FI"/>
      </a:defPPr>
      <a:lvl1pPr marL="0" algn="l" defTabSz="664687" rtl="0" eaLnBrk="1" latinLnBrk="0" hangingPunct="1">
        <a:defRPr sz="1309" kern="1200">
          <a:solidFill>
            <a:schemeClr val="tx1"/>
          </a:solidFill>
          <a:latin typeface="+mn-lt"/>
          <a:ea typeface="+mn-ea"/>
          <a:cs typeface="+mn-cs"/>
        </a:defRPr>
      </a:lvl1pPr>
      <a:lvl2pPr marL="332343" algn="l" defTabSz="664687" rtl="0" eaLnBrk="1" latinLnBrk="0" hangingPunct="1">
        <a:defRPr sz="1309" kern="1200">
          <a:solidFill>
            <a:schemeClr val="tx1"/>
          </a:solidFill>
          <a:latin typeface="+mn-lt"/>
          <a:ea typeface="+mn-ea"/>
          <a:cs typeface="+mn-cs"/>
        </a:defRPr>
      </a:lvl2pPr>
      <a:lvl3pPr marL="664687" algn="l" defTabSz="664687" rtl="0" eaLnBrk="1" latinLnBrk="0" hangingPunct="1">
        <a:defRPr sz="1309" kern="1200">
          <a:solidFill>
            <a:schemeClr val="tx1"/>
          </a:solidFill>
          <a:latin typeface="+mn-lt"/>
          <a:ea typeface="+mn-ea"/>
          <a:cs typeface="+mn-cs"/>
        </a:defRPr>
      </a:lvl3pPr>
      <a:lvl4pPr marL="997030" algn="l" defTabSz="664687" rtl="0" eaLnBrk="1" latinLnBrk="0" hangingPunct="1">
        <a:defRPr sz="1309" kern="1200">
          <a:solidFill>
            <a:schemeClr val="tx1"/>
          </a:solidFill>
          <a:latin typeface="+mn-lt"/>
          <a:ea typeface="+mn-ea"/>
          <a:cs typeface="+mn-cs"/>
        </a:defRPr>
      </a:lvl4pPr>
      <a:lvl5pPr marL="1329375" algn="l" defTabSz="664687" rtl="0" eaLnBrk="1" latinLnBrk="0" hangingPunct="1">
        <a:defRPr sz="1309" kern="1200">
          <a:solidFill>
            <a:schemeClr val="tx1"/>
          </a:solidFill>
          <a:latin typeface="+mn-lt"/>
          <a:ea typeface="+mn-ea"/>
          <a:cs typeface="+mn-cs"/>
        </a:defRPr>
      </a:lvl5pPr>
      <a:lvl6pPr marL="1661718" algn="l" defTabSz="664687" rtl="0" eaLnBrk="1" latinLnBrk="0" hangingPunct="1">
        <a:defRPr sz="1309" kern="1200">
          <a:solidFill>
            <a:schemeClr val="tx1"/>
          </a:solidFill>
          <a:latin typeface="+mn-lt"/>
          <a:ea typeface="+mn-ea"/>
          <a:cs typeface="+mn-cs"/>
        </a:defRPr>
      </a:lvl6pPr>
      <a:lvl7pPr marL="1994062" algn="l" defTabSz="664687" rtl="0" eaLnBrk="1" latinLnBrk="0" hangingPunct="1">
        <a:defRPr sz="1309" kern="1200">
          <a:solidFill>
            <a:schemeClr val="tx1"/>
          </a:solidFill>
          <a:latin typeface="+mn-lt"/>
          <a:ea typeface="+mn-ea"/>
          <a:cs typeface="+mn-cs"/>
        </a:defRPr>
      </a:lvl7pPr>
      <a:lvl8pPr marL="2326405" algn="l" defTabSz="664687" rtl="0" eaLnBrk="1" latinLnBrk="0" hangingPunct="1">
        <a:defRPr sz="1309" kern="1200">
          <a:solidFill>
            <a:schemeClr val="tx1"/>
          </a:solidFill>
          <a:latin typeface="+mn-lt"/>
          <a:ea typeface="+mn-ea"/>
          <a:cs typeface="+mn-cs"/>
        </a:defRPr>
      </a:lvl8pPr>
      <a:lvl9pPr marL="2658748" algn="l" defTabSz="664687" rtl="0" eaLnBrk="1" latinLnBrk="0" hangingPunct="1">
        <a:defRPr sz="13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2995" r="2995"/>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r>
              <a:rPr lang="fi-FI" noProof="1"/>
              <a:t>Arjen apu – tukea jokapäiväiseen elämään Suomessa</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105430"/>
            <a:ext cx="8281035" cy="1515794"/>
          </a:xfrm>
        </p:spPr>
        <p:txBody>
          <a:bodyPr/>
          <a:lstStyle/>
          <a:p>
            <a:r>
              <a:rPr lang="fi-FI" noProof="1"/>
              <a:t>Punaisen Ristin Arjen apu -toiminnassa vapaaehtoiset tukevat Suomeen muuttaneita jokapäiväisen elämän järjestämisessä. Toiminnassa voidaan tutustua lähiympäristöön, kuten ruokakauppaan, kirjastoon tai julkiseen liikenteeseen, ajanviettomahdollisuuksiin sekä asumiseen liittyviin asioihin.</a:t>
            </a:r>
          </a:p>
          <a:p>
            <a:endParaRPr lang="fi-FI" noProof="1"/>
          </a:p>
          <a:p>
            <a:r>
              <a:rPr lang="fi-FI" noProof="1"/>
              <a:t>Tapaamisia vapaaehtoisten kanssa on tarpeesta riippuen 3–10, ja niiden teemat mietitään etukäteen yhdessä.</a:t>
            </a:r>
          </a:p>
        </p:txBody>
      </p:sp>
      <p:sp>
        <p:nvSpPr>
          <p:cNvPr id="4" name="Text Placeholder 3">
            <a:extLst>
              <a:ext uri="{FF2B5EF4-FFF2-40B4-BE49-F238E27FC236}">
                <a16:creationId xmlns:a16="http://schemas.microsoft.com/office/drawing/2014/main" id="{6C968924-C8D9-1C2E-E153-27AB97466E4E}"/>
              </a:ext>
            </a:extLst>
          </p:cNvPr>
          <p:cNvSpPr>
            <a:spLocks noGrp="1"/>
          </p:cNvSpPr>
          <p:nvPr>
            <p:ph type="body" idx="15"/>
          </p:nvPr>
        </p:nvSpPr>
        <p:spPr>
          <a:xfrm>
            <a:off x="660071" y="10675949"/>
            <a:ext cx="8281035" cy="628227"/>
          </a:xfrm>
        </p:spPr>
        <p:txBody>
          <a:bodyPr/>
          <a:lstStyle/>
          <a:p>
            <a:r>
              <a:rPr lang="fi-FI" noProof="1"/>
              <a:t>Ota yhteyttä ja kysy lisää!</a:t>
            </a:r>
          </a:p>
          <a:p>
            <a:endParaRPr lang="fi-FI" noProof="1"/>
          </a:p>
          <a:p>
            <a:r>
              <a:rPr lang="fi-FI" noProof="1"/>
              <a:t>Yhteyshenkilö:</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2070341"/>
            <a:ext cx="8281035" cy="964170"/>
          </a:xfrm>
        </p:spPr>
        <p:txBody>
          <a:bodyPr/>
          <a:lstStyle/>
          <a:p>
            <a:r>
              <a:rPr lang="en-GB" b="0" i="0" u="none" strike="noStrike" noProof="1">
                <a:solidFill>
                  <a:srgbClr val="181818"/>
                </a:solidFill>
                <a:effectLst/>
              </a:rPr>
              <a:t>Järjestäjä: Suomen Punaisen Ristin XX osasto</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6876916" y="5930690"/>
            <a:ext cx="2308196" cy="523220"/>
          </a:xfrm>
          <a:prstGeom prst="rect">
            <a:avLst/>
          </a:prstGeom>
          <a:solidFill>
            <a:schemeClr val="accent3">
              <a:lumMod val="40000"/>
              <a:lumOff val="60000"/>
              <a:alpha val="66000"/>
            </a:schemeClr>
          </a:solidFill>
        </p:spPr>
        <p:txBody>
          <a:bodyPr wrap="square" rtlCol="0">
            <a:spAutoFit/>
          </a:bodyPr>
          <a:lstStyle/>
          <a:p>
            <a:pPr algn="r"/>
            <a:r>
              <a:rPr lang="fi-FI" sz="1400" dirty="0">
                <a:latin typeface="Arial" panose="020B0604020202020204" pitchFamily="34" charset="0"/>
                <a:cs typeface="Arial" panose="020B0604020202020204" pitchFamily="34" charset="0"/>
              </a:rPr>
              <a:t>Kuva: Suvi Elo</a:t>
            </a:r>
          </a:p>
          <a:p>
            <a:pPr algn="r"/>
            <a:r>
              <a:rPr lang="fi-FI" sz="1400" dirty="0">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2524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3018" r="3018"/>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r>
              <a:rPr lang="fi-FI" noProof="1"/>
              <a:t>Tule Arjen apu -vapaaehtoiseksi!</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73" y="7977148"/>
            <a:ext cx="8281035" cy="1515794"/>
          </a:xfrm>
        </p:spPr>
        <p:txBody>
          <a:bodyPr/>
          <a:lstStyle/>
          <a:p>
            <a:r>
              <a:rPr lang="fi-FI" noProof="1"/>
              <a:t>Punaisen Ristin Arjen apu -toiminnassa vapaaehtoiset tukevat Suomeen muuttaneita jokapäiväisen elämän järjestämisessä. Toiminnassa voidaan tutustua lähiympäristöön, kuten ruokakauppaan, kirjastoon tai julkiseen liikenteeseen, ajanviettomahdollisuuksiin sekä asumiseen liittyviin asioihin. Tapaamisia vapaaehtoisten kanssa on tarpeesta riippuen 3–10, ja niiden teemat mietitään etukäteen yhdessä.</a:t>
            </a:r>
          </a:p>
          <a:p>
            <a:endParaRPr lang="fi-FI" noProof="1"/>
          </a:p>
          <a:p>
            <a:r>
              <a:rPr lang="fi-FI" noProof="1"/>
              <a:t>Tärkeimmät ominaisuudet Arjen apu -vapaaehtoiselle ovat halu auttaa ja kyky kohdata ihmiset omana itsenään. Toiminta on lyhytaikaista tukea, ja vierailut kotoutujien luona tehdään vapaaehtoisparin kanssa.</a:t>
            </a:r>
          </a:p>
          <a:p>
            <a:endParaRPr lang="fi-FI" noProof="1"/>
          </a:p>
          <a:p>
            <a:endParaRPr lang="fi-FI" noProof="1"/>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144448"/>
            <a:ext cx="8281035" cy="628227"/>
          </a:xfrm>
        </p:spPr>
        <p:txBody>
          <a:bodyPr/>
          <a:lstStyle/>
          <a:p>
            <a:r>
              <a:rPr lang="fi-FI" noProof="1"/>
              <a:t>Haluatko tukea Suomeen muuttaneita? Kysy lisää!</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1901521"/>
            <a:ext cx="8281035" cy="964170"/>
          </a:xfrm>
        </p:spPr>
        <p:txBody>
          <a:bodyPr/>
          <a:lstStyle/>
          <a:p>
            <a:r>
              <a:rPr lang="en-GB" b="1" i="0" u="none" strike="noStrike" noProof="1">
                <a:solidFill>
                  <a:srgbClr val="181818"/>
                </a:solidFill>
                <a:effectLst/>
              </a:rPr>
              <a:t>Yhteystiedot: </a:t>
            </a:r>
            <a:r>
              <a:rPr lang="en-GB" b="0" i="0" u="none" strike="noStrike" noProof="1">
                <a:solidFill>
                  <a:srgbClr val="181818"/>
                </a:solidFill>
                <a:effectLst/>
              </a:rPr>
              <a:t>XXXXX</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4" name="TextBox 3">
            <a:extLst>
              <a:ext uri="{FF2B5EF4-FFF2-40B4-BE49-F238E27FC236}">
                <a16:creationId xmlns:a16="http://schemas.microsoft.com/office/drawing/2014/main" id="{B271AF1E-25EA-29AD-C0D9-083FF2AC2B84}"/>
              </a:ext>
            </a:extLst>
          </p:cNvPr>
          <p:cNvSpPr txBox="1"/>
          <p:nvPr/>
        </p:nvSpPr>
        <p:spPr>
          <a:xfrm>
            <a:off x="458360" y="5942341"/>
            <a:ext cx="2308196" cy="523220"/>
          </a:xfrm>
          <a:prstGeom prst="rect">
            <a:avLst/>
          </a:prstGeom>
          <a:noFill/>
        </p:spPr>
        <p:txBody>
          <a:bodyPr wrap="square" rtlCol="0">
            <a:spAutoFit/>
          </a:bodyPr>
          <a:lstStyle/>
          <a:p>
            <a:r>
              <a:rPr lang="fi-FI" sz="1400" dirty="0">
                <a:latin typeface="Arial" panose="020B0604020202020204" pitchFamily="34" charset="0"/>
                <a:cs typeface="Arial" panose="020B0604020202020204" pitchFamily="34" charset="0"/>
              </a:rPr>
              <a:t>Kuva: Suvi Elo</a:t>
            </a:r>
          </a:p>
          <a:p>
            <a:r>
              <a:rPr lang="fi-FI" sz="1400" dirty="0">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360106383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_Powerpoint_pohja_FI_päivitetty" id="{3CD7FA41-E9AC-2C43-8BFB-180382BD3CE5}" vid="{A0B1B484-304B-9D4D-BC21-B0A943DAE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Template>
  <TotalTime>201</TotalTime>
  <Words>178</Words>
  <Application>Microsoft Office PowerPoint</Application>
  <PresentationFormat>A3 Paper (297x420 mm)</PresentationFormat>
  <Paragraphs>18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SPR</vt:lpstr>
      <vt:lpstr>Arjen apu – tukea jokapäiväiseen elämään Suomessa</vt:lpstr>
      <vt:lpstr>Tule Arjen apu -vapaaehtoiseksi!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Kutsu xxx xxx...</dc:title>
  <dc:creator>Salminen Tuuli</dc:creator>
  <cp:lastModifiedBy>Kela Leena</cp:lastModifiedBy>
  <cp:revision>6</cp:revision>
  <dcterms:created xsi:type="dcterms:W3CDTF">2023-01-19T13:43:15Z</dcterms:created>
  <dcterms:modified xsi:type="dcterms:W3CDTF">2024-08-08T14:22:27Z</dcterms:modified>
</cp:coreProperties>
</file>