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304" r:id="rId2"/>
    <p:sldId id="362" r:id="rId3"/>
    <p:sldId id="400" r:id="rId4"/>
    <p:sldId id="363" r:id="rId5"/>
    <p:sldId id="364" r:id="rId6"/>
    <p:sldId id="365" r:id="rId7"/>
    <p:sldId id="366" r:id="rId8"/>
    <p:sldId id="367" r:id="rId9"/>
    <p:sldId id="368" r:id="rId10"/>
    <p:sldId id="369" r:id="rId11"/>
    <p:sldId id="370" r:id="rId12"/>
    <p:sldId id="372" r:id="rId13"/>
    <p:sldId id="373" r:id="rId14"/>
    <p:sldId id="374" r:id="rId15"/>
    <p:sldId id="375" r:id="rId16"/>
    <p:sldId id="377" r:id="rId17"/>
    <p:sldId id="378" r:id="rId18"/>
    <p:sldId id="382" r:id="rId19"/>
    <p:sldId id="384" r:id="rId20"/>
    <p:sldId id="380" r:id="rId21"/>
    <p:sldId id="387" r:id="rId22"/>
    <p:sldId id="386" r:id="rId23"/>
    <p:sldId id="388" r:id="rId24"/>
    <p:sldId id="390" r:id="rId25"/>
    <p:sldId id="389" r:id="rId26"/>
    <p:sldId id="391" r:id="rId27"/>
    <p:sldId id="392" r:id="rId28"/>
    <p:sldId id="394" r:id="rId29"/>
    <p:sldId id="395" r:id="rId30"/>
    <p:sldId id="396" r:id="rId31"/>
    <p:sldId id="397" r:id="rId32"/>
    <p:sldId id="290" r:id="rId33"/>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8BD189E-E81B-F6CE-A584-364E128F1BED}" name="Lindström Annette" initials="LA" userId="S::Annette.Lindstrom@redcross.fi::f72dba53-f349-4fa2-a7ce-763ab7afdaf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A996"/>
    <a:srgbClr val="7F181B"/>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72653"/>
  </p:normalViewPr>
  <p:slideViewPr>
    <p:cSldViewPr snapToGrid="0" snapToObjects="1">
      <p:cViewPr varScale="1">
        <p:scale>
          <a:sx n="94" d="100"/>
          <a:sy n="94" d="100"/>
        </p:scale>
        <p:origin x="432" y="90"/>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8/10/relationships/authors" Target="author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586ED7-E594-284A-BCB0-7DD2E0F5F816}" type="datetimeFigureOut">
              <a:rPr lang="fi-FI" smtClean="0"/>
              <a:t>21.8.2024</a:t>
            </a:fld>
            <a:endParaRPr lang="fi-FI"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D1C9AF-C8A2-E248-9C2D-AAFE8E0C60B5}" type="slidenum">
              <a:rPr lang="fi-FI" smtClean="0"/>
              <a:t>‹#›</a:t>
            </a:fld>
            <a:endParaRPr lang="fi-FI" dirty="0"/>
          </a:p>
        </p:txBody>
      </p:sp>
    </p:spTree>
    <p:extLst>
      <p:ext uri="{BB962C8B-B14F-4D97-AF65-F5344CB8AC3E}">
        <p14:creationId xmlns:p14="http://schemas.microsoft.com/office/powerpoint/2010/main" val="3630937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rednet.punainenristi.fi/system/files/page/Vapaaehtoistoiminnan%20vakuutus%202019_en_0.pdf"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www.punainenristi.fi/tietosuoja" TargetMode="External"/><Relationship Id="rId5" Type="http://schemas.openxmlformats.org/officeDocument/2006/relationships/hyperlink" Target="https://rednet.punainenristi.fi/system/files/page/SPR%20linjaus%20seksuaalisen%20h%C3%A4irinn%C3%A4n%20ja%20hyv%C3%A4ksik%C3%A4yt%C3%B6n%20ehk%C3%A4isy.pdf" TargetMode="External"/><Relationship Id="rId4" Type="http://schemas.openxmlformats.org/officeDocument/2006/relationships/hyperlink" Target="https://rednet.punainenristi.fi/node/26573"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XQLmgJqqAA"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youtube.com/watch?v=4eclTEXdU80"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XQLmgJqqAA"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media.ifrc.org/ifrc/who-we-are/national-societies/national-societies-directory/" TargetMode="External"/><Relationship Id="rId4" Type="http://schemas.openxmlformats.org/officeDocument/2006/relationships/hyperlink" Target="https://www.youtube.com/watch?v=4eclTEXdU80"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Photo: Janne </a:t>
            </a:r>
            <a:r>
              <a:rPr lang="fi-FI" dirty="0" err="1"/>
              <a:t>Körkkö</a:t>
            </a:r>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1</a:t>
            </a:fld>
            <a:endParaRPr lang="fi-FI" dirty="0"/>
          </a:p>
        </p:txBody>
      </p:sp>
    </p:spTree>
    <p:extLst>
      <p:ext uri="{BB962C8B-B14F-4D97-AF65-F5344CB8AC3E}">
        <p14:creationId xmlns:p14="http://schemas.microsoft.com/office/powerpoint/2010/main" val="2089929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b="0" i="0" u="none" baseline="0" dirty="0">
                <a:cs typeface="Calibri"/>
              </a:rPr>
              <a:t>Aid from the Red Cross helps using the same logic as personal preparedness: first comes local help, then regional and national help, and if necessary, international help. </a:t>
            </a:r>
          </a:p>
          <a:p>
            <a:endParaRPr lang="en-gb" dirty="0">
              <a:cs typeface="Calibri"/>
            </a:endParaRPr>
          </a:p>
          <a:p>
            <a:pPr algn="l" rtl="0"/>
            <a:r>
              <a:rPr lang="en-gb" b="0" i="0" u="none" baseline="0" dirty="0">
                <a:cs typeface="Calibri"/>
              </a:rPr>
              <a:t>When our own help is not enough, it is important to know that the network can help. Neighbourly help can expand to the neighbouring branch or another organisation in the region, when internal resources are insufficient. The Red Cross network is based on the obligation to assist when requested and to ask for help when internal resources are insufficient.</a:t>
            </a:r>
          </a:p>
          <a:p>
            <a:endParaRPr lang="en-gb" dirty="0">
              <a:cs typeface="Calibri"/>
            </a:endParaRPr>
          </a:p>
          <a:p>
            <a:pPr algn="l" rtl="0"/>
            <a:r>
              <a:rPr lang="en-gb" b="0" i="0" u="none" baseline="0" dirty="0">
                <a:cs typeface="Calibri"/>
              </a:rPr>
              <a:t>In this context, a disaster could be major flooding in Mozambique, a school shooting in </a:t>
            </a:r>
            <a:r>
              <a:rPr lang="en-gb" b="0" i="0" u="none" baseline="0" dirty="0" err="1">
                <a:cs typeface="Calibri"/>
              </a:rPr>
              <a:t>Kauhajoki</a:t>
            </a:r>
            <a:r>
              <a:rPr lang="en-gb" b="0" i="0" u="none" baseline="0" dirty="0">
                <a:cs typeface="Calibri"/>
              </a:rPr>
              <a:t>, or any other event for which the internal knowledge, hands, or other resources are not enough. Help can be asked for from as far as necessary, sometimes internationally from other national societies. Asking and providing help can be divided if necessary, ensuring that the requester and provider are close to the people and that the help passes from person to person, even if through several intermediaries.</a:t>
            </a:r>
          </a:p>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12</a:t>
            </a:fld>
            <a:endParaRPr lang="fi-FI" dirty="0"/>
          </a:p>
        </p:txBody>
      </p:sp>
    </p:spTree>
    <p:extLst>
      <p:ext uri="{BB962C8B-B14F-4D97-AF65-F5344CB8AC3E}">
        <p14:creationId xmlns:p14="http://schemas.microsoft.com/office/powerpoint/2010/main" val="3496792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b="0" i="0" u="none" baseline="0" dirty="0"/>
              <a:t>Collections (Hunger day and emergency aid collections)</a:t>
            </a:r>
          </a:p>
          <a:p>
            <a:pPr marL="0" indent="0" algn="l" rtl="0">
              <a:buNone/>
            </a:pPr>
            <a:r>
              <a:rPr lang="en-gb" sz="1200" b="0" i="0" u="none" baseline="0" dirty="0"/>
              <a:t>- Emergency collections are initiated in response to major disasters in Finland and around the world.</a:t>
            </a:r>
            <a:br>
              <a:rPr lang="en-gb" sz="1200" dirty="0"/>
            </a:br>
            <a:r>
              <a:rPr lang="en-gb" sz="1200" b="0" i="0" u="none" baseline="0" dirty="0"/>
              <a:t>In addition to emergency collections, funds are collected during campaigns, the most important of which is the annual Hunger Day collection organised in the autumn.</a:t>
            </a:r>
            <a:endParaRPr lang="en-gb" sz="1200" dirty="0"/>
          </a:p>
          <a:p>
            <a:endParaRPr lang="en-gb" dirty="0"/>
          </a:p>
          <a:p>
            <a:pPr algn="l" rtl="0"/>
            <a:r>
              <a:rPr lang="en-gb" b="0" i="0" u="none" baseline="0" dirty="0"/>
              <a:t>Disaster Relief Fund</a:t>
            </a:r>
          </a:p>
          <a:p>
            <a:pPr marL="171450" indent="-171450" algn="l" rtl="0">
              <a:buFontTx/>
              <a:buChar char="-"/>
            </a:pPr>
            <a:r>
              <a:rPr lang="en-gb" sz="1200" b="0" i="0" u="none" baseline="0" dirty="0"/>
              <a:t>Thanks to donations, the disaster relief fund is able to provide quick and efficient aid.</a:t>
            </a:r>
            <a:endParaRPr lang="en-gb" dirty="0"/>
          </a:p>
          <a:p>
            <a:pPr marL="171450" indent="-171450" algn="l" rtl="0">
              <a:buFontTx/>
              <a:buChar char="-"/>
            </a:pPr>
            <a:r>
              <a:rPr lang="en-gb" sz="1200" b="0" i="0" u="none" baseline="0" dirty="0"/>
              <a:t>Approximately 90% of the donations to the disaster relief fund come from private donors.</a:t>
            </a:r>
          </a:p>
          <a:p>
            <a:pPr marL="171450" indent="-171450" algn="l" rtl="0">
              <a:buFontTx/>
              <a:buChar char="-"/>
            </a:pPr>
            <a:r>
              <a:rPr lang="en-gb" b="0" i="0" u="none" baseline="0" dirty="0"/>
              <a:t>The collection expenses of the disaster relief fund are not allowed to exceed 20%.</a:t>
            </a:r>
            <a:endParaRPr lang="en-gb" sz="1200" dirty="0"/>
          </a:p>
          <a:p>
            <a:endParaRPr lang="en-gb" dirty="0"/>
          </a:p>
          <a:p>
            <a:pPr algn="l" rtl="0"/>
            <a:r>
              <a:rPr lang="en-gb" b="0" i="0" u="none" baseline="0" dirty="0"/>
              <a:t>International aid</a:t>
            </a:r>
          </a:p>
          <a:p>
            <a:pPr marL="0" indent="0" algn="l" rtl="0">
              <a:buNone/>
            </a:pPr>
            <a:r>
              <a:rPr lang="en-gb" sz="1200" b="0" i="0" u="none" baseline="0" dirty="0"/>
              <a:t>- We provide aid materials for disaster areas and support development cooperation programmes.</a:t>
            </a:r>
            <a:br>
              <a:rPr lang="en-gb" sz="1200" dirty="0"/>
            </a:br>
            <a:r>
              <a:rPr lang="en-gb" sz="1200" b="0" i="0" u="none" baseline="0" dirty="0"/>
              <a:t>- The aid is delivered in cooperation with the local Red Cross or Red Crescent society.</a:t>
            </a:r>
          </a:p>
          <a:p>
            <a:endParaRPr lang="en-gb" dirty="0"/>
          </a:p>
          <a:p>
            <a:endParaRPr lang="en-gb" dirty="0"/>
          </a:p>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13</a:t>
            </a:fld>
            <a:endParaRPr lang="fi-FI" dirty="0"/>
          </a:p>
        </p:txBody>
      </p:sp>
    </p:spTree>
    <p:extLst>
      <p:ext uri="{BB962C8B-B14F-4D97-AF65-F5344CB8AC3E}">
        <p14:creationId xmlns:p14="http://schemas.microsoft.com/office/powerpoint/2010/main" val="759434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b="0" i="0" u="none" baseline="0" dirty="0"/>
              <a:t>Aid in Finland</a:t>
            </a:r>
          </a:p>
          <a:p>
            <a:pPr marL="0" indent="0" algn="l" rtl="0">
              <a:buNone/>
            </a:pPr>
            <a:r>
              <a:rPr lang="en-gb" sz="1200" b="0" i="0" u="none" baseline="0" dirty="0"/>
              <a:t>- In Finland, aid is most often provided as psychosocial support or material aid, for example to victims of a fire.</a:t>
            </a:r>
            <a:br>
              <a:rPr lang="en-gb" sz="1200" dirty="0"/>
            </a:br>
            <a:r>
              <a:rPr lang="en-gb" sz="1200" b="0" i="0" u="none" baseline="0" dirty="0"/>
              <a:t>- The operations of the Voluntary Rescue Service are supported through the disaster relief fund.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baseline="0" dirty="0"/>
              <a:t>The operations of the Voluntary Rescue Service (</a:t>
            </a:r>
            <a:r>
              <a:rPr lang="en-gb" sz="1200" b="0" i="0" u="none" baseline="0" dirty="0" err="1"/>
              <a:t>Vapepa</a:t>
            </a:r>
            <a:r>
              <a:rPr lang="en-gb" sz="1200" b="0" i="0" u="none" baseline="0" dirty="0"/>
              <a:t>) are also supported through the disaster relief fund.</a:t>
            </a:r>
          </a:p>
          <a:p>
            <a:endParaRPr lang="en-gb" sz="1200" b="0" i="0" kern="1200" dirty="0">
              <a:solidFill>
                <a:schemeClr val="tx1"/>
              </a:solidFill>
              <a:effectLst/>
              <a:latin typeface="+mn-lt"/>
              <a:ea typeface="+mn-ea"/>
              <a:cs typeface="+mn-cs"/>
            </a:endParaRPr>
          </a:p>
          <a:p>
            <a:pPr algn="l" rtl="0"/>
            <a:r>
              <a:rPr lang="en-gb" sz="1200" b="0" i="0" u="none" kern="1200" baseline="0" dirty="0">
                <a:solidFill>
                  <a:schemeClr val="tx1"/>
                </a:solidFill>
                <a:effectLst/>
                <a:latin typeface="+mn-lt"/>
                <a:ea typeface="+mn-ea"/>
                <a:cs typeface="+mn-cs"/>
              </a:rPr>
              <a:t>The Voluntary Rescue Service is a network of 53 organisations whose emergency teams support the authorities when accidents or other crises occur. In most cases, </a:t>
            </a:r>
            <a:r>
              <a:rPr lang="en-gb" sz="1200" b="0" i="0" u="none" kern="1200" baseline="0" dirty="0" err="1">
                <a:solidFill>
                  <a:schemeClr val="tx1"/>
                </a:solidFill>
                <a:effectLst/>
                <a:latin typeface="+mn-lt"/>
                <a:ea typeface="+mn-ea"/>
                <a:cs typeface="+mn-cs"/>
              </a:rPr>
              <a:t>Vapepa</a:t>
            </a:r>
            <a:r>
              <a:rPr lang="en-gb" sz="1200" b="0" i="0" u="none" kern="1200" baseline="0" dirty="0">
                <a:solidFill>
                  <a:schemeClr val="tx1"/>
                </a:solidFill>
                <a:effectLst/>
                <a:latin typeface="+mn-lt"/>
                <a:ea typeface="+mn-ea"/>
                <a:cs typeface="+mn-cs"/>
              </a:rPr>
              <a:t> is called in to search for a missing person, but volunteers are also needed to provide emotional support, control traffic, or assist with evacuations. Our helpers operate on the ground, in water areas, or up in the air. The </a:t>
            </a:r>
            <a:r>
              <a:rPr lang="en-gb" sz="1200" b="0" i="0" u="none" kern="1200" baseline="0" dirty="0" err="1">
                <a:solidFill>
                  <a:schemeClr val="tx1"/>
                </a:solidFill>
                <a:effectLst/>
                <a:latin typeface="+mn-lt"/>
                <a:ea typeface="+mn-ea"/>
                <a:cs typeface="+mn-cs"/>
              </a:rPr>
              <a:t>Vapepa</a:t>
            </a:r>
            <a:r>
              <a:rPr lang="en-gb" sz="1200" b="0" i="0" u="none" kern="1200" baseline="0" dirty="0">
                <a:solidFill>
                  <a:schemeClr val="tx1"/>
                </a:solidFill>
                <a:effectLst/>
                <a:latin typeface="+mn-lt"/>
                <a:ea typeface="+mn-ea"/>
                <a:cs typeface="+mn-cs"/>
              </a:rPr>
              <a:t> organisations work together so that the competencies of each organisation can be utilised in an emergency to aid the person in need. During an emergency, </a:t>
            </a:r>
            <a:r>
              <a:rPr lang="en-gb" sz="1200" b="0" i="0" u="none" kern="1200" baseline="0" dirty="0" err="1">
                <a:solidFill>
                  <a:schemeClr val="tx1"/>
                </a:solidFill>
                <a:effectLst/>
                <a:latin typeface="+mn-lt"/>
                <a:ea typeface="+mn-ea"/>
                <a:cs typeface="+mn-cs"/>
              </a:rPr>
              <a:t>Vapepa</a:t>
            </a:r>
            <a:r>
              <a:rPr lang="en-gb" sz="1200" b="0" i="0" u="none" kern="1200" baseline="0" dirty="0">
                <a:solidFill>
                  <a:schemeClr val="tx1"/>
                </a:solidFill>
                <a:effectLst/>
                <a:latin typeface="+mn-lt"/>
                <a:ea typeface="+mn-ea"/>
                <a:cs typeface="+mn-cs"/>
              </a:rPr>
              <a:t> leads its respective operations. The Finnish Red Cross coordinates the operations of </a:t>
            </a:r>
            <a:r>
              <a:rPr lang="en-gb" sz="1200" b="0" i="0" u="none" kern="1200" baseline="0" dirty="0" err="1">
                <a:solidFill>
                  <a:schemeClr val="tx1"/>
                </a:solidFill>
                <a:effectLst/>
                <a:latin typeface="+mn-lt"/>
                <a:ea typeface="+mn-ea"/>
                <a:cs typeface="+mn-cs"/>
              </a:rPr>
              <a:t>Vapepa</a:t>
            </a:r>
            <a:r>
              <a:rPr lang="en-gb" sz="1200" b="0" i="0" u="none" kern="1200" baseline="0" dirty="0">
                <a:solidFill>
                  <a:schemeClr val="tx1"/>
                </a:solidFill>
                <a:effectLst/>
                <a:latin typeface="+mn-lt"/>
                <a:ea typeface="+mn-ea"/>
                <a:cs typeface="+mn-cs"/>
              </a:rPr>
              <a:t>.</a:t>
            </a:r>
          </a:p>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14</a:t>
            </a:fld>
            <a:endParaRPr lang="fi-FI" dirty="0"/>
          </a:p>
        </p:txBody>
      </p:sp>
    </p:spTree>
    <p:extLst>
      <p:ext uri="{BB962C8B-B14F-4D97-AF65-F5344CB8AC3E}">
        <p14:creationId xmlns:p14="http://schemas.microsoft.com/office/powerpoint/2010/main" val="3580541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b="0" i="0" u="none" baseline="0" dirty="0"/>
              <a:t>Examples of humanitarian work by the Red Cross.</a:t>
            </a:r>
          </a:p>
          <a:p>
            <a:endParaRPr lang="en-gb" dirty="0"/>
          </a:p>
          <a:p>
            <a:pPr algn="l" rtl="0"/>
            <a:r>
              <a:rPr lang="en-gb" b="0" i="0" u="none" baseline="0" dirty="0"/>
              <a:t>You can add some examples from local operations and delete some of the more general ones. </a:t>
            </a:r>
          </a:p>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15</a:t>
            </a:fld>
            <a:endParaRPr lang="fi-FI" dirty="0"/>
          </a:p>
        </p:txBody>
      </p:sp>
    </p:spTree>
    <p:extLst>
      <p:ext uri="{BB962C8B-B14F-4D97-AF65-F5344CB8AC3E}">
        <p14:creationId xmlns:p14="http://schemas.microsoft.com/office/powerpoint/2010/main" val="3360430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sz="1200" b="0" i="0" u="none" kern="1200" baseline="0" dirty="0">
                <a:solidFill>
                  <a:schemeClr val="tx1"/>
                </a:solidFill>
                <a:effectLst/>
                <a:latin typeface="+mn-lt"/>
                <a:ea typeface="+mn-ea"/>
                <a:cs typeface="+mn-cs"/>
              </a:rPr>
              <a:t>The trainer and representative(s) of the branch start by telling their stories of why they joined the FRC as volunteers and what volunteer</a:t>
            </a:r>
            <a:r>
              <a:rPr lang="en-GB" sz="1200" b="0" i="0" u="none" kern="1200" baseline="0" dirty="0">
                <a:solidFill>
                  <a:schemeClr val="tx1"/>
                </a:solidFill>
                <a:effectLst/>
                <a:latin typeface="+mn-lt"/>
                <a:ea typeface="+mn-ea"/>
                <a:cs typeface="+mn-cs"/>
              </a:rPr>
              <a:t>ing</a:t>
            </a:r>
            <a:r>
              <a:rPr lang="en-gb" sz="1200" b="0" i="0" u="none" kern="1200" baseline="0" dirty="0">
                <a:solidFill>
                  <a:schemeClr val="tx1"/>
                </a:solidFill>
                <a:effectLst/>
                <a:latin typeface="+mn-lt"/>
                <a:ea typeface="+mn-ea"/>
                <a:cs typeface="+mn-cs"/>
              </a:rPr>
              <a:t> mean to them. </a:t>
            </a:r>
            <a:endParaRPr lang="en-gb" dirty="0">
              <a:cs typeface="Calibri"/>
            </a:endParaRPr>
          </a:p>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17</a:t>
            </a:fld>
            <a:endParaRPr lang="fi-FI" dirty="0"/>
          </a:p>
        </p:txBody>
      </p:sp>
    </p:spTree>
    <p:extLst>
      <p:ext uri="{BB962C8B-B14F-4D97-AF65-F5344CB8AC3E}">
        <p14:creationId xmlns:p14="http://schemas.microsoft.com/office/powerpoint/2010/main" val="1037636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Insurance: </a:t>
            </a:r>
            <a:r>
              <a:rPr lang="fi-FI" dirty="0">
                <a:hlinkClick r:id="rId3"/>
              </a:rPr>
              <a:t>https://rednet.punainenristi.fi/system/files/page/Vapaaehtoistoiminnan%20vakuutus%202019_en_0.pdf</a:t>
            </a:r>
            <a:endParaRPr lang="fi-FI" dirty="0"/>
          </a:p>
          <a:p>
            <a:endParaRPr lang="fi-FI" dirty="0"/>
          </a:p>
          <a:p>
            <a:r>
              <a:rPr lang="fi-FI" dirty="0"/>
              <a:t>Eettiset ohjeet: </a:t>
            </a:r>
            <a:r>
              <a:rPr lang="fi-FI" dirty="0">
                <a:hlinkClick r:id="rId4"/>
              </a:rPr>
              <a:t>https://rednet.punainenristi.fi/node/26573</a:t>
            </a:r>
            <a:endParaRPr lang="fi-FI" dirty="0"/>
          </a:p>
          <a:p>
            <a:r>
              <a:rPr lang="fi-FI" dirty="0"/>
              <a:t>Seksuaalisen häirinnän ja ahdistelun vastainen linjaus: </a:t>
            </a:r>
            <a:r>
              <a:rPr lang="fi-FI" dirty="0">
                <a:hlinkClick r:id="rId5"/>
              </a:rPr>
              <a:t>https://rednet.punainenristi.fi/system/files/page/SPR%20linjaus%20seksuaalisen%20h%C3%A4irinn%C3%A4n%20ja%20hyv%C3%A4ksik%C3%A4yt%C3%B6n%20ehk%C3%A4isy.pdf</a:t>
            </a:r>
            <a:endParaRPr lang="fi-FI" dirty="0"/>
          </a:p>
          <a:p>
            <a:r>
              <a:rPr lang="fi-FI" dirty="0"/>
              <a:t>Tietosuoja: </a:t>
            </a:r>
            <a:r>
              <a:rPr lang="fi-FI" dirty="0">
                <a:hlinkClick r:id="rId6"/>
              </a:rPr>
              <a:t>https://www.punainenristi.fi/tietosuoja</a:t>
            </a:r>
            <a:endParaRPr lang="fi-FI" dirty="0"/>
          </a:p>
          <a:p>
            <a:endParaRPr lang="fi-FI" dirty="0"/>
          </a:p>
          <a:p>
            <a:r>
              <a:rPr lang="fi-FI" dirty="0"/>
              <a:t>On tärkeää sanoa, että emme hyväksy minkäänlaista seksuaalista häirintää, ahdistelua, hyväksikäyttöä, rasismia tai kiusaamista. </a:t>
            </a:r>
          </a:p>
          <a:p>
            <a:r>
              <a:rPr lang="fi-FI" dirty="0"/>
              <a:t>Pyrimme kaikin keinoin siihen, että SPR on kaikille turvallinen toimintaympäristö.</a:t>
            </a:r>
          </a:p>
          <a:p>
            <a:endParaRPr lang="fi-FI" dirty="0"/>
          </a:p>
          <a:p>
            <a:r>
              <a:rPr lang="fi-FI" dirty="0"/>
              <a:t>Järjestö varmistaa, että tietosuojalakia ja ihmisten tietosuojaa kunnioitetaan. </a:t>
            </a:r>
          </a:p>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18</a:t>
            </a:fld>
            <a:endParaRPr lang="fi-FI" dirty="0"/>
          </a:p>
        </p:txBody>
      </p:sp>
    </p:spTree>
    <p:extLst>
      <p:ext uri="{BB962C8B-B14F-4D97-AF65-F5344CB8AC3E}">
        <p14:creationId xmlns:p14="http://schemas.microsoft.com/office/powerpoint/2010/main" val="652094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Tell </a:t>
            </a:r>
            <a:r>
              <a:rPr lang="fi-FI" dirty="0" err="1"/>
              <a:t>the</a:t>
            </a:r>
            <a:r>
              <a:rPr lang="fi-FI" dirty="0"/>
              <a:t> </a:t>
            </a:r>
            <a:r>
              <a:rPr lang="fi-FI" dirty="0" err="1"/>
              <a:t>participants</a:t>
            </a:r>
            <a:r>
              <a:rPr lang="fi-FI" dirty="0"/>
              <a:t>, </a:t>
            </a:r>
            <a:r>
              <a:rPr lang="fi-FI" dirty="0" err="1"/>
              <a:t>that</a:t>
            </a:r>
            <a:r>
              <a:rPr lang="fi-FI" dirty="0"/>
              <a:t> </a:t>
            </a:r>
            <a:r>
              <a:rPr lang="fi-FI" dirty="0" err="1"/>
              <a:t>the</a:t>
            </a:r>
            <a:r>
              <a:rPr lang="fi-FI" dirty="0"/>
              <a:t> </a:t>
            </a:r>
            <a:r>
              <a:rPr lang="fi-FI" dirty="0" err="1"/>
              <a:t>organisation</a:t>
            </a:r>
            <a:r>
              <a:rPr lang="fi-FI" dirty="0"/>
              <a:t> </a:t>
            </a:r>
            <a:r>
              <a:rPr lang="fi-FI" dirty="0" err="1"/>
              <a:t>aim</a:t>
            </a:r>
            <a:r>
              <a:rPr lang="fi-FI" dirty="0"/>
              <a:t> to </a:t>
            </a:r>
            <a:r>
              <a:rPr lang="fi-FI" dirty="0" err="1"/>
              <a:t>assure</a:t>
            </a:r>
            <a:r>
              <a:rPr lang="fi-FI" dirty="0"/>
              <a:t> </a:t>
            </a:r>
            <a:r>
              <a:rPr lang="fi-FI" dirty="0" err="1"/>
              <a:t>that</a:t>
            </a:r>
            <a:r>
              <a:rPr lang="fi-FI" dirty="0"/>
              <a:t> </a:t>
            </a:r>
            <a:r>
              <a:rPr lang="fi-FI" dirty="0" err="1"/>
              <a:t>every</a:t>
            </a:r>
            <a:r>
              <a:rPr lang="fi-FI" dirty="0"/>
              <a:t> </a:t>
            </a:r>
            <a:r>
              <a:rPr lang="fi-FI" dirty="0" err="1"/>
              <a:t>volunteer</a:t>
            </a:r>
            <a:r>
              <a:rPr lang="fi-FI" dirty="0"/>
              <a:t> </a:t>
            </a:r>
            <a:r>
              <a:rPr lang="fi-FI" dirty="0" err="1"/>
              <a:t>knows</a:t>
            </a:r>
            <a:r>
              <a:rPr lang="fi-FI" dirty="0"/>
              <a:t> </a:t>
            </a:r>
            <a:r>
              <a:rPr lang="fi-FI" dirty="0" err="1"/>
              <a:t>which</a:t>
            </a:r>
            <a:r>
              <a:rPr lang="fi-FI" dirty="0"/>
              <a:t> </a:t>
            </a:r>
            <a:r>
              <a:rPr lang="fi-FI" dirty="0" err="1"/>
              <a:t>are</a:t>
            </a:r>
            <a:r>
              <a:rPr lang="fi-FI" dirty="0"/>
              <a:t> </a:t>
            </a:r>
            <a:r>
              <a:rPr lang="fi-FI" dirty="0" err="1"/>
              <a:t>the</a:t>
            </a:r>
            <a:r>
              <a:rPr lang="fi-FI" dirty="0"/>
              <a:t> </a:t>
            </a:r>
            <a:r>
              <a:rPr lang="fi-FI" dirty="0" err="1"/>
              <a:t>channels</a:t>
            </a:r>
            <a:r>
              <a:rPr lang="fi-FI" dirty="0"/>
              <a:t> to </a:t>
            </a:r>
            <a:r>
              <a:rPr lang="fi-FI" dirty="0" err="1"/>
              <a:t>use</a:t>
            </a:r>
            <a:r>
              <a:rPr lang="fi-FI" dirty="0"/>
              <a:t> </a:t>
            </a:r>
            <a:r>
              <a:rPr lang="fi-FI" dirty="0" err="1"/>
              <a:t>if</a:t>
            </a:r>
            <a:r>
              <a:rPr lang="fi-FI" dirty="0"/>
              <a:t> </a:t>
            </a:r>
            <a:r>
              <a:rPr lang="fi-FI" dirty="0" err="1"/>
              <a:t>they</a:t>
            </a:r>
            <a:r>
              <a:rPr lang="fi-FI" dirty="0"/>
              <a:t> </a:t>
            </a:r>
            <a:r>
              <a:rPr lang="fi-FI" dirty="0" err="1"/>
              <a:t>want</a:t>
            </a:r>
            <a:r>
              <a:rPr lang="fi-FI" dirty="0"/>
              <a:t> to </a:t>
            </a:r>
            <a:r>
              <a:rPr lang="fi-FI" dirty="0" err="1"/>
              <a:t>inform</a:t>
            </a:r>
            <a:r>
              <a:rPr lang="fi-FI" dirty="0"/>
              <a:t> </a:t>
            </a:r>
            <a:r>
              <a:rPr lang="fi-FI" dirty="0" err="1"/>
              <a:t>possible</a:t>
            </a:r>
            <a:r>
              <a:rPr lang="fi-FI" dirty="0"/>
              <a:t> </a:t>
            </a:r>
            <a:r>
              <a:rPr lang="fi-FI" dirty="0" err="1"/>
              <a:t>misconducts</a:t>
            </a:r>
            <a:r>
              <a:rPr lang="fi-FI" dirty="0"/>
              <a:t> </a:t>
            </a:r>
            <a:r>
              <a:rPr lang="fi-FI" dirty="0" err="1"/>
              <a:t>or</a:t>
            </a:r>
            <a:r>
              <a:rPr lang="fi-FI" dirty="0"/>
              <a:t> </a:t>
            </a:r>
            <a:r>
              <a:rPr lang="fi-FI" dirty="0" err="1"/>
              <a:t>sexual</a:t>
            </a:r>
            <a:r>
              <a:rPr lang="fi-FI" dirty="0"/>
              <a:t> </a:t>
            </a:r>
            <a:r>
              <a:rPr lang="fi-FI" dirty="0" err="1"/>
              <a:t>harassment</a:t>
            </a:r>
            <a:r>
              <a:rPr lang="fi-FI" dirty="0"/>
              <a:t>. </a:t>
            </a:r>
          </a:p>
          <a:p>
            <a:endParaRPr lang="fi-FI" dirty="0"/>
          </a:p>
        </p:txBody>
      </p:sp>
      <p:sp>
        <p:nvSpPr>
          <p:cNvPr id="4" name="Dian numeron paikkamerkki 3"/>
          <p:cNvSpPr>
            <a:spLocks noGrp="1"/>
          </p:cNvSpPr>
          <p:nvPr>
            <p:ph type="sldNum" sz="quarter" idx="5"/>
          </p:nvPr>
        </p:nvSpPr>
        <p:spPr/>
        <p:txBody>
          <a:bodyPr/>
          <a:lstStyle/>
          <a:p>
            <a:fld id="{D9D1C9AF-C8A2-E248-9C2D-AAFE8E0C60B5}" type="slidenum">
              <a:rPr lang="fi-FI" smtClean="0"/>
              <a:t>19</a:t>
            </a:fld>
            <a:endParaRPr lang="fi-FI" dirty="0"/>
          </a:p>
        </p:txBody>
      </p:sp>
    </p:spTree>
    <p:extLst>
      <p:ext uri="{BB962C8B-B14F-4D97-AF65-F5344CB8AC3E}">
        <p14:creationId xmlns:p14="http://schemas.microsoft.com/office/powerpoint/2010/main" val="3255573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b="0" i="0" u="none" baseline="0" dirty="0"/>
              <a:t>Thumb barometer on the statements. The participants show thumbs up or thumbs down whether they agree or disagree, or maybe something in between. </a:t>
            </a:r>
          </a:p>
          <a:p>
            <a:pPr algn="l" rtl="0"/>
            <a:r>
              <a:rPr lang="en-gb" b="0" i="0" u="none" baseline="0" dirty="0"/>
              <a:t>Answers and justifications:</a:t>
            </a:r>
          </a:p>
          <a:p>
            <a:pPr lvl="0" algn="l" rtl="0"/>
            <a:endParaRPr lang="en-gb" sz="1200" kern="1200" dirty="0">
              <a:solidFill>
                <a:schemeClr val="tx1"/>
              </a:solidFill>
              <a:effectLst/>
              <a:latin typeface="+mn-lt"/>
              <a:ea typeface="+mn-ea"/>
              <a:cs typeface="+mn-cs"/>
            </a:endParaRPr>
          </a:p>
          <a:p>
            <a:pPr lvl="0" algn="l" rtl="0"/>
            <a:r>
              <a:rPr lang="en-gb" sz="1200" b="1" i="0" u="none" kern="1200" baseline="0" dirty="0">
                <a:solidFill>
                  <a:schemeClr val="tx1"/>
                </a:solidFill>
                <a:effectLst/>
                <a:latin typeface="+mn-lt"/>
                <a:ea typeface="+mn-ea"/>
                <a:cs typeface="+mn-cs"/>
              </a:rPr>
              <a:t>As a volunteer, you will receive the training, information, and guidance you need for your assignment.</a:t>
            </a:r>
          </a:p>
          <a:p>
            <a:pPr algn="l" rtl="0"/>
            <a:r>
              <a:rPr lang="en-gb" sz="1200" b="0" i="0" u="none" kern="1200" baseline="0" dirty="0">
                <a:solidFill>
                  <a:schemeClr val="tx1"/>
                </a:solidFill>
                <a:effectLst/>
                <a:latin typeface="+mn-lt"/>
                <a:ea typeface="+mn-ea"/>
                <a:cs typeface="+mn-cs"/>
              </a:rPr>
              <a:t>Correct x</a:t>
            </a:r>
          </a:p>
          <a:p>
            <a:pPr algn="l" rtl="0"/>
            <a:r>
              <a:rPr lang="en-gb" sz="1200" b="0" i="0" u="none" kern="1200" baseline="0" dirty="0">
                <a:solidFill>
                  <a:schemeClr val="tx1"/>
                </a:solidFill>
                <a:effectLst/>
                <a:latin typeface="+mn-lt"/>
                <a:ea typeface="+mn-ea"/>
                <a:cs typeface="+mn-cs"/>
              </a:rPr>
              <a:t>Incorrect</a:t>
            </a:r>
          </a:p>
          <a:p>
            <a:pPr algn="l" rtl="0"/>
            <a:r>
              <a:rPr lang="en-gb" sz="1200" b="0" i="0" u="none" kern="1200" baseline="0" dirty="0">
                <a:solidFill>
                  <a:schemeClr val="tx1"/>
                </a:solidFill>
                <a:effectLst/>
                <a:latin typeface="+mn-lt"/>
                <a:ea typeface="+mn-ea"/>
                <a:cs typeface="+mn-cs"/>
              </a:rPr>
              <a:t>Grounds: The Finnish Red Cross is a large training society, and we provide plenty of training regarding the Red Cross and its various forms of activities. Supplementary training events are also organised.</a:t>
            </a:r>
          </a:p>
          <a:p>
            <a:pPr lvl="0" algn="l" rtl="0"/>
            <a:endParaRPr lang="en-gb" sz="1200" b="1" kern="1200" dirty="0">
              <a:solidFill>
                <a:schemeClr val="tx1"/>
              </a:solidFill>
              <a:effectLst/>
              <a:latin typeface="+mn-lt"/>
              <a:ea typeface="+mn-ea"/>
              <a:cs typeface="+mn-cs"/>
            </a:endParaRPr>
          </a:p>
          <a:p>
            <a:pPr lvl="0" algn="l" rtl="0"/>
            <a:r>
              <a:rPr lang="en-gb" sz="1200" b="1" i="0" u="none" kern="1200" baseline="0" dirty="0">
                <a:solidFill>
                  <a:schemeClr val="tx1"/>
                </a:solidFill>
                <a:effectLst/>
                <a:latin typeface="+mn-lt"/>
                <a:ea typeface="+mn-ea"/>
                <a:cs typeface="+mn-cs"/>
              </a:rPr>
              <a:t>Even though you promised to carry out a volunteer assignment, you can skip it if the weather is bad, because you are a volunteer.</a:t>
            </a:r>
          </a:p>
          <a:p>
            <a:pPr algn="l" rtl="0"/>
            <a:r>
              <a:rPr lang="en-gb" sz="1200" b="0" i="0" u="none" kern="1200" baseline="0" dirty="0">
                <a:solidFill>
                  <a:schemeClr val="tx1"/>
                </a:solidFill>
                <a:effectLst/>
                <a:latin typeface="+mn-lt"/>
                <a:ea typeface="+mn-ea"/>
                <a:cs typeface="+mn-cs"/>
              </a:rPr>
              <a:t>Correct</a:t>
            </a:r>
          </a:p>
          <a:p>
            <a:pPr algn="l" rtl="0"/>
            <a:r>
              <a:rPr lang="en-gb" sz="1200" b="0" i="0" u="none" kern="1200" baseline="0" dirty="0">
                <a:solidFill>
                  <a:schemeClr val="tx1"/>
                </a:solidFill>
                <a:effectLst/>
                <a:latin typeface="+mn-lt"/>
                <a:ea typeface="+mn-ea"/>
                <a:cs typeface="+mn-cs"/>
              </a:rPr>
              <a:t>Incorrect x</a:t>
            </a:r>
          </a:p>
          <a:p>
            <a:pPr algn="l" rtl="0"/>
            <a:r>
              <a:rPr lang="en-gb" sz="1200" b="0" i="0" u="none" kern="1200" baseline="0" dirty="0">
                <a:solidFill>
                  <a:schemeClr val="tx1"/>
                </a:solidFill>
                <a:effectLst/>
                <a:latin typeface="+mn-lt"/>
                <a:ea typeface="+mn-ea"/>
                <a:cs typeface="+mn-cs"/>
              </a:rPr>
              <a:t>Grounds: As a volunteer, you must commit to the activities in the way you have voluntarily agreed upon. The reliability of the aid is based on the volunteers doing what they have promised to do.</a:t>
            </a:r>
          </a:p>
          <a:p>
            <a:pPr lvl="0" algn="l" rtl="0"/>
            <a:endParaRPr lang="en-gb" sz="1200" b="1" kern="1200" dirty="0">
              <a:solidFill>
                <a:schemeClr val="tx1"/>
              </a:solidFill>
              <a:effectLst/>
              <a:latin typeface="+mn-lt"/>
              <a:ea typeface="+mn-ea"/>
              <a:cs typeface="+mn-cs"/>
            </a:endParaRPr>
          </a:p>
          <a:p>
            <a:pPr lvl="0" algn="l" rtl="0"/>
            <a:r>
              <a:rPr lang="en-gb" sz="1200" b="1" i="0" u="none" kern="1200" baseline="0" dirty="0">
                <a:solidFill>
                  <a:schemeClr val="tx1"/>
                </a:solidFill>
                <a:effectLst/>
                <a:latin typeface="+mn-lt"/>
                <a:ea typeface="+mn-ea"/>
                <a:cs typeface="+mn-cs"/>
              </a:rPr>
              <a:t>When you become a volunteer, you are obliged to participate in the activities appointed to you by the Red Cross.</a:t>
            </a:r>
          </a:p>
          <a:p>
            <a:pPr algn="l" rtl="0"/>
            <a:r>
              <a:rPr lang="en-gb" sz="1200" b="0" i="0" u="none" kern="1200" baseline="0" dirty="0">
                <a:solidFill>
                  <a:schemeClr val="tx1"/>
                </a:solidFill>
                <a:effectLst/>
                <a:latin typeface="+mn-lt"/>
                <a:ea typeface="+mn-ea"/>
                <a:cs typeface="+mn-cs"/>
              </a:rPr>
              <a:t>Correct </a:t>
            </a:r>
          </a:p>
          <a:p>
            <a:pPr algn="l" rtl="0"/>
            <a:r>
              <a:rPr lang="en-gb" sz="1200" b="0" i="0" u="none" kern="1200" baseline="0" dirty="0">
                <a:solidFill>
                  <a:schemeClr val="tx1"/>
                </a:solidFill>
                <a:effectLst/>
                <a:latin typeface="+mn-lt"/>
                <a:ea typeface="+mn-ea"/>
                <a:cs typeface="+mn-cs"/>
              </a:rPr>
              <a:t>Incorrect x</a:t>
            </a:r>
          </a:p>
          <a:p>
            <a:pPr algn="l" rtl="0"/>
            <a:r>
              <a:rPr lang="en-gb" sz="1200" b="0" i="0" u="none" kern="1200" baseline="0" dirty="0">
                <a:solidFill>
                  <a:schemeClr val="tx1"/>
                </a:solidFill>
                <a:effectLst/>
                <a:latin typeface="+mn-lt"/>
                <a:ea typeface="+mn-ea"/>
                <a:cs typeface="+mn-cs"/>
              </a:rPr>
              <a:t>Grounds: You are, of course, allowed to decide for yourself what kind of acti</a:t>
            </a:r>
            <a:r>
              <a:rPr lang="en-GB" sz="1200" b="0" i="0" u="none" kern="1200" baseline="0" dirty="0">
                <a:solidFill>
                  <a:schemeClr val="tx1"/>
                </a:solidFill>
                <a:effectLst/>
                <a:latin typeface="+mn-lt"/>
                <a:ea typeface="+mn-ea"/>
                <a:cs typeface="+mn-cs"/>
              </a:rPr>
              <a:t>vities</a:t>
            </a:r>
            <a:r>
              <a:rPr lang="en-gb" sz="1200" b="0" i="0" u="none" kern="1200" baseline="0" dirty="0">
                <a:solidFill>
                  <a:schemeClr val="tx1"/>
                </a:solidFill>
                <a:effectLst/>
                <a:latin typeface="+mn-lt"/>
                <a:ea typeface="+mn-ea"/>
                <a:cs typeface="+mn-cs"/>
              </a:rPr>
              <a:t> you wish to participate in and to what extent. The individual assignments are always agreed on together. You can often also use your professional expertise.</a:t>
            </a:r>
          </a:p>
          <a:p>
            <a:pPr lvl="0" algn="l" rtl="0"/>
            <a:endParaRPr lang="en-gb" sz="1200" b="1" kern="1200" dirty="0">
              <a:solidFill>
                <a:schemeClr val="tx1"/>
              </a:solidFill>
              <a:effectLst/>
              <a:latin typeface="+mn-lt"/>
              <a:ea typeface="+mn-ea"/>
              <a:cs typeface="+mn-cs"/>
            </a:endParaRPr>
          </a:p>
          <a:p>
            <a:pPr lvl="0" algn="l" rtl="0"/>
            <a:r>
              <a:rPr lang="en-gb" sz="1200" b="1" i="0" u="none" kern="1200" baseline="0" dirty="0">
                <a:solidFill>
                  <a:schemeClr val="tx1"/>
                </a:solidFill>
                <a:effectLst/>
                <a:latin typeface="+mn-lt"/>
                <a:ea typeface="+mn-ea"/>
                <a:cs typeface="+mn-cs"/>
              </a:rPr>
              <a:t>You may need to commit to confidentiality in your volunteer assignment.</a:t>
            </a:r>
          </a:p>
          <a:p>
            <a:pPr algn="l" rtl="0"/>
            <a:r>
              <a:rPr lang="en-gb" sz="1200" b="0" i="0" u="none" kern="1200" baseline="0" dirty="0">
                <a:solidFill>
                  <a:schemeClr val="tx1"/>
                </a:solidFill>
                <a:effectLst/>
                <a:latin typeface="+mn-lt"/>
                <a:ea typeface="+mn-ea"/>
                <a:cs typeface="+mn-cs"/>
              </a:rPr>
              <a:t>Correct x</a:t>
            </a:r>
          </a:p>
          <a:p>
            <a:pPr algn="l" rtl="0"/>
            <a:r>
              <a:rPr lang="en-gb" sz="1200" b="0" i="0" u="none" kern="1200" baseline="0" dirty="0">
                <a:solidFill>
                  <a:schemeClr val="tx1"/>
                </a:solidFill>
                <a:effectLst/>
                <a:latin typeface="+mn-lt"/>
                <a:ea typeface="+mn-ea"/>
                <a:cs typeface="+mn-cs"/>
              </a:rPr>
              <a:t>Incorrect</a:t>
            </a:r>
          </a:p>
          <a:p>
            <a:pPr algn="l" rtl="0"/>
            <a:r>
              <a:rPr lang="en-gb" sz="1200" b="0" i="0" u="none" kern="1200" baseline="0" dirty="0">
                <a:solidFill>
                  <a:schemeClr val="tx1"/>
                </a:solidFill>
                <a:effectLst/>
                <a:latin typeface="+mn-lt"/>
                <a:ea typeface="+mn-ea"/>
                <a:cs typeface="+mn-cs"/>
              </a:rPr>
              <a:t>Grounds: It depends on the nature of the assignment. Not all assignments are confidential, but the names or other personal information of those helped must not be spread.</a:t>
            </a:r>
          </a:p>
          <a:p>
            <a:pPr algn="l" rtl="0"/>
            <a:r>
              <a:rPr lang="en-gb" sz="1200" b="0" i="0" u="none" kern="1200" baseline="0" dirty="0">
                <a:solidFill>
                  <a:schemeClr val="tx1"/>
                </a:solidFill>
                <a:effectLst/>
                <a:latin typeface="+mn-lt"/>
                <a:ea typeface="+mn-ea"/>
                <a:cs typeface="+mn-cs"/>
              </a:rPr>
              <a:t> </a:t>
            </a:r>
          </a:p>
          <a:p>
            <a:pPr algn="l" rtl="0"/>
            <a:r>
              <a:rPr lang="en-gb" sz="1200" b="1" i="0" u="none" kern="1200" baseline="0" dirty="0">
                <a:solidFill>
                  <a:schemeClr val="tx1"/>
                </a:solidFill>
                <a:effectLst/>
                <a:latin typeface="+mn-lt"/>
                <a:ea typeface="+mn-ea"/>
                <a:cs typeface="+mn-cs"/>
              </a:rPr>
              <a:t>As a volunteer, you will work with those in need of help or support in a manner that helps strengthen their own resources.</a:t>
            </a:r>
          </a:p>
          <a:p>
            <a:pPr algn="l" rtl="0"/>
            <a:r>
              <a:rPr lang="en-gb" sz="1200" b="0" i="0" u="none" kern="1200" baseline="0" dirty="0">
                <a:solidFill>
                  <a:schemeClr val="tx1"/>
                </a:solidFill>
                <a:effectLst/>
                <a:latin typeface="+mn-lt"/>
                <a:ea typeface="+mn-ea"/>
                <a:cs typeface="+mn-cs"/>
              </a:rPr>
              <a:t>Correct x</a:t>
            </a:r>
          </a:p>
          <a:p>
            <a:pPr algn="l" rtl="0"/>
            <a:r>
              <a:rPr lang="en-gb" sz="1200" b="0" i="0" u="none" kern="1200" baseline="0" dirty="0">
                <a:solidFill>
                  <a:schemeClr val="tx1"/>
                </a:solidFill>
                <a:effectLst/>
                <a:latin typeface="+mn-lt"/>
                <a:ea typeface="+mn-ea"/>
                <a:cs typeface="+mn-cs"/>
              </a:rPr>
              <a:t>Incorrect</a:t>
            </a:r>
          </a:p>
          <a:p>
            <a:pPr algn="l" rtl="0"/>
            <a:r>
              <a:rPr lang="en-gb" sz="1200" b="0" i="0" u="none" kern="1200" baseline="0" dirty="0">
                <a:solidFill>
                  <a:schemeClr val="tx1"/>
                </a:solidFill>
                <a:effectLst/>
                <a:latin typeface="+mn-lt"/>
                <a:ea typeface="+mn-ea"/>
                <a:cs typeface="+mn-cs"/>
              </a:rPr>
              <a:t>Grounds: The competence and resources of the recipients of help are considered and strengthened by training, supporting, and acquiring the aid materials as close to the recipient as possible, for example. </a:t>
            </a:r>
          </a:p>
          <a:p>
            <a:endParaRPr lang="en-gb" sz="1200" b="1" kern="1200" dirty="0">
              <a:solidFill>
                <a:schemeClr val="tx1"/>
              </a:solidFill>
              <a:effectLst/>
              <a:latin typeface="+mn-lt"/>
              <a:ea typeface="+mn-ea"/>
              <a:cs typeface="+mn-cs"/>
            </a:endParaRPr>
          </a:p>
          <a:p>
            <a:pPr algn="l" rtl="0"/>
            <a:r>
              <a:rPr lang="en-gb" sz="1200" b="1" i="0" u="none" kern="1200" baseline="0" dirty="0">
                <a:solidFill>
                  <a:schemeClr val="tx1"/>
                </a:solidFill>
                <a:effectLst/>
                <a:latin typeface="+mn-lt"/>
                <a:ea typeface="+mn-ea"/>
                <a:cs typeface="+mn-cs"/>
              </a:rPr>
              <a:t>As a volunteer, you commit to following the principles of our society and reporting any deficiencies you notice.</a:t>
            </a:r>
          </a:p>
          <a:p>
            <a:pPr algn="l" rtl="0"/>
            <a:r>
              <a:rPr lang="en-gb" sz="1200" b="0" i="0" u="none" kern="1200" baseline="0" dirty="0">
                <a:solidFill>
                  <a:schemeClr val="tx1"/>
                </a:solidFill>
                <a:effectLst/>
                <a:latin typeface="+mn-lt"/>
                <a:ea typeface="+mn-ea"/>
                <a:cs typeface="+mn-cs"/>
              </a:rPr>
              <a:t>Correct x</a:t>
            </a:r>
          </a:p>
          <a:p>
            <a:pPr algn="l" rtl="0"/>
            <a:r>
              <a:rPr lang="en-gb" sz="1200" b="0" i="0" u="none" kern="1200" baseline="0" dirty="0">
                <a:solidFill>
                  <a:schemeClr val="tx1"/>
                </a:solidFill>
                <a:effectLst/>
                <a:latin typeface="+mn-lt"/>
                <a:ea typeface="+mn-ea"/>
                <a:cs typeface="+mn-cs"/>
              </a:rPr>
              <a:t>Incorrect</a:t>
            </a:r>
          </a:p>
          <a:p>
            <a:pPr algn="l" rtl="0"/>
            <a:r>
              <a:rPr lang="en-gb" sz="1200" b="0" i="0" u="none" kern="1200" baseline="0" dirty="0">
                <a:solidFill>
                  <a:schemeClr val="tx1"/>
                </a:solidFill>
                <a:effectLst/>
                <a:latin typeface="+mn-lt"/>
                <a:ea typeface="+mn-ea"/>
                <a:cs typeface="+mn-cs"/>
              </a:rPr>
              <a:t>Grounds: These are preconditions for being able to act as a volunteer at the Red Cross.</a:t>
            </a:r>
          </a:p>
          <a:p>
            <a:endParaRPr lang="en-gb" sz="1200" kern="1200" dirty="0">
              <a:solidFill>
                <a:schemeClr val="tx1"/>
              </a:solidFill>
              <a:effectLst/>
              <a:latin typeface="+mn-lt"/>
              <a:ea typeface="+mn-ea"/>
              <a:cs typeface="+mn-cs"/>
            </a:endParaRPr>
          </a:p>
          <a:p>
            <a:pPr algn="l" rtl="0"/>
            <a:r>
              <a:rPr lang="en-gb" sz="1200" b="1" i="0" u="none" kern="1200" baseline="0" dirty="0">
                <a:solidFill>
                  <a:schemeClr val="tx1"/>
                </a:solidFill>
                <a:effectLst/>
                <a:latin typeface="+mn-lt"/>
                <a:ea typeface="+mn-ea"/>
                <a:cs typeface="+mn-cs"/>
              </a:rPr>
              <a:t>As a volunteer, you can make a difference.</a:t>
            </a:r>
          </a:p>
          <a:p>
            <a:pPr algn="l" rtl="0"/>
            <a:r>
              <a:rPr lang="en-gb" sz="1200" b="0" i="0" u="none" kern="1200" baseline="0" dirty="0">
                <a:solidFill>
                  <a:schemeClr val="tx1"/>
                </a:solidFill>
                <a:effectLst/>
                <a:latin typeface="+mn-lt"/>
                <a:ea typeface="+mn-ea"/>
                <a:cs typeface="+mn-cs"/>
              </a:rPr>
              <a:t>Correct x</a:t>
            </a:r>
          </a:p>
          <a:p>
            <a:pPr algn="l" rtl="0"/>
            <a:r>
              <a:rPr lang="en-gb" sz="1200" b="0" i="0" u="none" kern="1200" baseline="0" dirty="0">
                <a:solidFill>
                  <a:schemeClr val="tx1"/>
                </a:solidFill>
                <a:effectLst/>
                <a:latin typeface="+mn-lt"/>
                <a:ea typeface="+mn-ea"/>
                <a:cs typeface="+mn-cs"/>
              </a:rPr>
              <a:t>Incorrect</a:t>
            </a:r>
          </a:p>
          <a:p>
            <a:pPr algn="l" rtl="0"/>
            <a:r>
              <a:rPr lang="en-gb" sz="1200" b="0" i="0" u="none" kern="1200" baseline="0" dirty="0">
                <a:solidFill>
                  <a:schemeClr val="tx1"/>
                </a:solidFill>
                <a:effectLst/>
                <a:latin typeface="+mn-lt"/>
                <a:ea typeface="+mn-ea"/>
                <a:cs typeface="+mn-cs"/>
              </a:rPr>
              <a:t>Volunteers make a difference by helping with what they consider important. You make a difference simply by doing something. The volunteer organisations also provide a channel for participating in social discussion, for example. Taking on a position of trust increases your possibilities and channels for making a difference in something important. This makes volunteer activities socially significant. It also supports democracy and civil society, while increasing well-being and communality.</a:t>
            </a:r>
          </a:p>
          <a:p>
            <a:pPr algn="l" rtl="0"/>
            <a:r>
              <a:rPr lang="en-gb" sz="1200" b="0" i="0" u="none" kern="1200" baseline="0" dirty="0">
                <a:solidFill>
                  <a:schemeClr val="tx1"/>
                </a:solidFill>
                <a:effectLst/>
                <a:latin typeface="+mn-lt"/>
                <a:ea typeface="+mn-ea"/>
                <a:cs typeface="+mn-cs"/>
              </a:rPr>
              <a:t> </a:t>
            </a:r>
          </a:p>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20</a:t>
            </a:fld>
            <a:endParaRPr lang="fi-FI" dirty="0"/>
          </a:p>
        </p:txBody>
      </p:sp>
    </p:spTree>
    <p:extLst>
      <p:ext uri="{BB962C8B-B14F-4D97-AF65-F5344CB8AC3E}">
        <p14:creationId xmlns:p14="http://schemas.microsoft.com/office/powerpoint/2010/main" val="3634373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b="0" i="0" u="none" baseline="0" dirty="0"/>
              <a:t>The next six slides list forms of volunteer activities. The lists are not meant to be complete, and several activities are mentioned more than once. </a:t>
            </a:r>
          </a:p>
          <a:p>
            <a:pPr algn="l" rtl="0"/>
            <a:r>
              <a:rPr lang="en-gb" b="0" i="0" u="none" baseline="0" dirty="0"/>
              <a:t>You can freely edit the lists to suit yourself and your region. </a:t>
            </a:r>
          </a:p>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21</a:t>
            </a:fld>
            <a:endParaRPr lang="fi-FI" dirty="0"/>
          </a:p>
        </p:txBody>
      </p:sp>
    </p:spTree>
    <p:extLst>
      <p:ext uri="{BB962C8B-B14F-4D97-AF65-F5344CB8AC3E}">
        <p14:creationId xmlns:p14="http://schemas.microsoft.com/office/powerpoint/2010/main" val="22027802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22</a:t>
            </a:fld>
            <a:endParaRPr lang="fi-FI" dirty="0"/>
          </a:p>
        </p:txBody>
      </p:sp>
    </p:spTree>
    <p:extLst>
      <p:ext uri="{BB962C8B-B14F-4D97-AF65-F5344CB8AC3E}">
        <p14:creationId xmlns:p14="http://schemas.microsoft.com/office/powerpoint/2010/main" val="3355709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b="0" i="0" u="none" baseline="0" dirty="0"/>
              <a:t>This slide can be shown in the beginning of the event when explaining practical matters and having the participants get to know each other. The trainer can alternatively or also show one video from the following slide. </a:t>
            </a:r>
          </a:p>
          <a:p>
            <a:endParaRPr lang="en-gb" dirty="0"/>
          </a:p>
          <a:p>
            <a:pPr algn="l" rtl="0"/>
            <a:r>
              <a:rPr lang="en-gb" sz="1200" b="0" i="0" u="none" kern="1200" baseline="0" dirty="0">
                <a:solidFill>
                  <a:schemeClr val="tx1"/>
                </a:solidFill>
                <a:effectLst/>
                <a:latin typeface="+mn-lt"/>
                <a:ea typeface="+mn-ea"/>
                <a:cs typeface="+mn-cs"/>
              </a:rPr>
              <a:t>The participants can present themselves and get to know each other. </a:t>
            </a:r>
          </a:p>
          <a:p>
            <a:pPr algn="l" rtl="0"/>
            <a:r>
              <a:rPr lang="en-gb" sz="1200" b="0" i="0" u="none" kern="1200" baseline="0" dirty="0">
                <a:solidFill>
                  <a:schemeClr val="tx1"/>
                </a:solidFill>
                <a:effectLst/>
                <a:latin typeface="+mn-lt"/>
                <a:ea typeface="+mn-ea"/>
                <a:cs typeface="+mn-cs"/>
              </a:rPr>
              <a:t> </a:t>
            </a:r>
          </a:p>
          <a:p>
            <a:pPr algn="l" rtl="0"/>
            <a:r>
              <a:rPr lang="en-gb" sz="1200" b="0" i="0" u="sng" kern="1200" baseline="0" dirty="0">
                <a:solidFill>
                  <a:schemeClr val="tx1"/>
                </a:solidFill>
                <a:effectLst/>
                <a:latin typeface="+mn-lt"/>
                <a:ea typeface="+mn-ea"/>
                <a:cs typeface="+mn-cs"/>
              </a:rPr>
              <a:t>EXERCISE: The trainer uses the following exercises or similar ones:</a:t>
            </a:r>
            <a:endParaRPr lang="en-gb" sz="1200" kern="1200" dirty="0">
              <a:solidFill>
                <a:schemeClr val="tx1"/>
              </a:solidFill>
              <a:effectLst/>
              <a:latin typeface="+mn-lt"/>
              <a:ea typeface="+mn-ea"/>
              <a:cs typeface="+mn-cs"/>
            </a:endParaRPr>
          </a:p>
          <a:p>
            <a:pPr marL="171450" lvl="0" indent="-171450" algn="l" rtl="0">
              <a:buFont typeface="Arial" panose="020B0604020202020204" pitchFamily="34" charset="0"/>
              <a:buChar char="•"/>
            </a:pPr>
            <a:r>
              <a:rPr lang="en-gb" sz="1200" b="0" i="0" u="none" kern="1200" baseline="0" dirty="0">
                <a:solidFill>
                  <a:schemeClr val="tx1"/>
                </a:solidFill>
                <a:effectLst/>
                <a:latin typeface="+mn-lt"/>
                <a:ea typeface="+mn-ea"/>
                <a:cs typeface="+mn-cs"/>
              </a:rPr>
              <a:t>Ask the participants to place themselves in a line according to when they registered for the course. </a:t>
            </a:r>
          </a:p>
          <a:p>
            <a:pPr marL="171450" lvl="0" indent="-171450" algn="l" rtl="0">
              <a:buFont typeface="Arial" panose="020B0604020202020204" pitchFamily="34" charset="0"/>
              <a:buChar char="•"/>
            </a:pPr>
            <a:r>
              <a:rPr lang="en-gb" sz="1200" b="0" i="0" u="none" kern="1200" baseline="0" dirty="0">
                <a:solidFill>
                  <a:schemeClr val="tx1"/>
                </a:solidFill>
                <a:effectLst/>
                <a:latin typeface="+mn-lt"/>
                <a:ea typeface="+mn-ea"/>
                <a:cs typeface="+mn-cs"/>
              </a:rPr>
              <a:t>Ask the participants to place themselves on the map according to which town/street/building they live in. The objective is to see which areas the participants come from, and whether they will realise their neighbour is on the course, for example. </a:t>
            </a:r>
          </a:p>
          <a:p>
            <a:pPr marL="171450" lvl="0" indent="-171450" algn="l" rtl="0">
              <a:buFont typeface="Arial" panose="020B0604020202020204" pitchFamily="34" charset="0"/>
              <a:buChar char="•"/>
            </a:pPr>
            <a:r>
              <a:rPr lang="en-gb" sz="1200" b="0" i="0" u="none" kern="1200" baseline="0" dirty="0">
                <a:solidFill>
                  <a:schemeClr val="tx1"/>
                </a:solidFill>
                <a:effectLst/>
                <a:latin typeface="+mn-lt"/>
                <a:ea typeface="+mn-ea"/>
                <a:cs typeface="+mn-cs"/>
              </a:rPr>
              <a:t>Ask the participants to talk to the person sitting next to them: who are you, where are you from, and which volunteer assignments are you interested in.</a:t>
            </a:r>
          </a:p>
          <a:p>
            <a:endParaRPr lang="en-gb" sz="1200" kern="1200" dirty="0">
              <a:solidFill>
                <a:schemeClr val="tx1"/>
              </a:solidFill>
              <a:effectLst/>
              <a:latin typeface="+mn-lt"/>
              <a:ea typeface="+mn-ea"/>
              <a:cs typeface="+mn-cs"/>
            </a:endParaRPr>
          </a:p>
          <a:p>
            <a:pPr algn="l" rtl="0"/>
            <a:r>
              <a:rPr lang="en-gb" sz="1200" b="0" i="0" u="none" kern="1200" baseline="0" dirty="0">
                <a:solidFill>
                  <a:schemeClr val="tx1"/>
                </a:solidFill>
                <a:effectLst/>
                <a:latin typeface="+mn-lt"/>
                <a:ea typeface="+mn-ea"/>
                <a:cs typeface="+mn-cs"/>
              </a:rPr>
              <a:t>In connection with the discussion on the exercise, the participants will present themselves to the group and tell the others how they found out about the event. The trainer will ask the participants to explain their expectations and wishes regarding the event.  The Red Cross themes the participants are interested in and wish to receive further information on are written on the flip chart in connection with the exercise. As the event proceeds, the trainer aims to ensure these wishes are fulfilled.</a:t>
            </a:r>
          </a:p>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3</a:t>
            </a:fld>
            <a:endParaRPr lang="fi-FI" dirty="0"/>
          </a:p>
        </p:txBody>
      </p:sp>
    </p:spTree>
    <p:extLst>
      <p:ext uri="{BB962C8B-B14F-4D97-AF65-F5344CB8AC3E}">
        <p14:creationId xmlns:p14="http://schemas.microsoft.com/office/powerpoint/2010/main" val="16376943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23</a:t>
            </a:fld>
            <a:endParaRPr lang="fi-FI" dirty="0"/>
          </a:p>
        </p:txBody>
      </p:sp>
    </p:spTree>
    <p:extLst>
      <p:ext uri="{BB962C8B-B14F-4D97-AF65-F5344CB8AC3E}">
        <p14:creationId xmlns:p14="http://schemas.microsoft.com/office/powerpoint/2010/main" val="32417165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27</a:t>
            </a:fld>
            <a:endParaRPr lang="fi-FI" dirty="0"/>
          </a:p>
        </p:txBody>
      </p:sp>
    </p:spTree>
    <p:extLst>
      <p:ext uri="{BB962C8B-B14F-4D97-AF65-F5344CB8AC3E}">
        <p14:creationId xmlns:p14="http://schemas.microsoft.com/office/powerpoint/2010/main" val="32665587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b="0" i="0" u="none" baseline="0" dirty="0"/>
              <a:t>At this point, check whether the participants have further questions, and tell them that they can ask questions from the branch representatives even after the event. </a:t>
            </a:r>
          </a:p>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28</a:t>
            </a:fld>
            <a:endParaRPr lang="fi-FI" dirty="0"/>
          </a:p>
        </p:txBody>
      </p:sp>
    </p:spTree>
    <p:extLst>
      <p:ext uri="{BB962C8B-B14F-4D97-AF65-F5344CB8AC3E}">
        <p14:creationId xmlns:p14="http://schemas.microsoft.com/office/powerpoint/2010/main" val="21685228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NOTE! </a:t>
            </a:r>
            <a:r>
              <a:rPr lang="en-US" sz="1200" kern="1200" dirty="0">
                <a:solidFill>
                  <a:schemeClr val="tx1"/>
                </a:solidFill>
                <a:effectLst/>
                <a:latin typeface="+mn-lt"/>
                <a:ea typeface="+mn-ea"/>
                <a:cs typeface="+mn-cs"/>
              </a:rPr>
              <a:t>If the participants can speak a bit of Finnish or Swedish, the trainer can show OMA </a:t>
            </a:r>
            <a:r>
              <a:rPr lang="en-US" sz="1200" kern="1200" dirty="0" err="1">
                <a:solidFill>
                  <a:schemeClr val="tx1"/>
                </a:solidFill>
                <a:effectLst/>
                <a:latin typeface="+mn-lt"/>
                <a:ea typeface="+mn-ea"/>
                <a:cs typeface="+mn-cs"/>
              </a:rPr>
              <a:t>Punainen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Risti</a:t>
            </a:r>
            <a:r>
              <a:rPr lang="en-US" sz="1200" kern="1200" dirty="0">
                <a:solidFill>
                  <a:schemeClr val="tx1"/>
                </a:solidFill>
                <a:effectLst/>
                <a:latin typeface="+mn-lt"/>
                <a:ea typeface="+mn-ea"/>
                <a:cs typeface="+mn-cs"/>
              </a:rPr>
              <a:t> webpage and tell about it. But if the participants speak mostly English the trainer can ignore this part of the training and only tell about the main webpage and social media channels. OMA </a:t>
            </a:r>
            <a:r>
              <a:rPr lang="en-US" sz="1200" kern="1200" dirty="0" err="1">
                <a:solidFill>
                  <a:schemeClr val="tx1"/>
                </a:solidFill>
                <a:effectLst/>
                <a:latin typeface="+mn-lt"/>
                <a:ea typeface="+mn-ea"/>
                <a:cs typeface="+mn-cs"/>
              </a:rPr>
              <a:t>Punainen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Risti</a:t>
            </a:r>
            <a:r>
              <a:rPr lang="en-US" sz="1200" kern="1200" dirty="0">
                <a:solidFill>
                  <a:schemeClr val="tx1"/>
                </a:solidFill>
                <a:effectLst/>
                <a:latin typeface="+mn-lt"/>
                <a:ea typeface="+mn-ea"/>
                <a:cs typeface="+mn-cs"/>
              </a:rPr>
              <a:t> will be translated in English when the next big development steps of the system have been taken during 2020.   </a:t>
            </a:r>
            <a:endParaRPr lang="fi-FI" sz="1200" kern="1200" dirty="0">
              <a:solidFill>
                <a:schemeClr val="tx1"/>
              </a:solidFill>
              <a:effectLst/>
              <a:latin typeface="+mn-lt"/>
              <a:ea typeface="+mn-ea"/>
              <a:cs typeface="+mn-cs"/>
            </a:endParaRPr>
          </a:p>
          <a:p>
            <a:pPr algn="l" rtl="0" fontAlgn="base"/>
            <a:endParaRPr lang="en-GB" sz="1200" b="0" i="0" u="none" kern="1200" baseline="0" dirty="0">
              <a:solidFill>
                <a:schemeClr val="tx1"/>
              </a:solidFill>
              <a:effectLst/>
              <a:latin typeface="+mn-lt"/>
              <a:ea typeface="+mn-ea"/>
              <a:cs typeface="+mn-cs"/>
            </a:endParaRPr>
          </a:p>
          <a:p>
            <a:pPr algn="l" rtl="0" fontAlgn="base"/>
            <a:r>
              <a:rPr lang="en-gb" sz="1200" b="0" i="0" u="none" kern="1200" baseline="0" dirty="0">
                <a:solidFill>
                  <a:schemeClr val="tx1"/>
                </a:solidFill>
                <a:effectLst/>
                <a:latin typeface="+mn-lt"/>
                <a:ea typeface="+mn-ea"/>
                <a:cs typeface="+mn-cs"/>
              </a:rPr>
              <a:t>If you have time and the participants are interested, you can show the OMA front page and allow the participants to register in OMA on their phones during the training. If this is not possible, you can show from your screen what OMA </a:t>
            </a:r>
            <a:r>
              <a:rPr lang="en-gb" sz="1200" b="0" i="0" u="none" kern="1200" baseline="0" dirty="0" err="1">
                <a:solidFill>
                  <a:schemeClr val="tx1"/>
                </a:solidFill>
                <a:effectLst/>
                <a:latin typeface="+mn-lt"/>
                <a:ea typeface="+mn-ea"/>
                <a:cs typeface="+mn-cs"/>
              </a:rPr>
              <a:t>Punainen</a:t>
            </a:r>
            <a:r>
              <a:rPr lang="en-gb" sz="1200" b="0" i="0" u="none" kern="1200" baseline="0" dirty="0">
                <a:solidFill>
                  <a:schemeClr val="tx1"/>
                </a:solidFill>
                <a:effectLst/>
                <a:latin typeface="+mn-lt"/>
                <a:ea typeface="+mn-ea"/>
                <a:cs typeface="+mn-cs"/>
              </a:rPr>
              <a:t> </a:t>
            </a:r>
            <a:r>
              <a:rPr lang="en-gb" sz="1200" b="0" i="0" u="none" kern="1200" baseline="0" dirty="0" err="1">
                <a:solidFill>
                  <a:schemeClr val="tx1"/>
                </a:solidFill>
                <a:effectLst/>
                <a:latin typeface="+mn-lt"/>
                <a:ea typeface="+mn-ea"/>
                <a:cs typeface="+mn-cs"/>
              </a:rPr>
              <a:t>Risti</a:t>
            </a:r>
            <a:r>
              <a:rPr lang="en-gb" sz="1200" b="0" i="0" u="none" kern="1200" baseline="0" dirty="0">
                <a:solidFill>
                  <a:schemeClr val="tx1"/>
                </a:solidFill>
                <a:effectLst/>
                <a:latin typeface="+mn-lt"/>
                <a:ea typeface="+mn-ea"/>
                <a:cs typeface="+mn-cs"/>
              </a:rPr>
              <a:t> looks like, how it can be accessed, and what it contains. </a:t>
            </a:r>
          </a:p>
          <a:p>
            <a:pPr algn="l" rtl="0" fontAlgn="base"/>
            <a:r>
              <a:rPr lang="en-gb" sz="1200" b="0" i="0" u="none" kern="1200" baseline="0" dirty="0">
                <a:solidFill>
                  <a:schemeClr val="tx1"/>
                </a:solidFill>
                <a:effectLst/>
                <a:latin typeface="+mn-lt"/>
                <a:ea typeface="+mn-ea"/>
                <a:cs typeface="+mn-cs"/>
              </a:rPr>
              <a:t> </a:t>
            </a:r>
          </a:p>
          <a:p>
            <a:pPr algn="l" rtl="0" fontAlgn="base"/>
            <a:r>
              <a:rPr lang="en-gb" sz="1200" b="0" i="0" u="none" kern="1200" baseline="0" dirty="0">
                <a:solidFill>
                  <a:schemeClr val="tx1"/>
                </a:solidFill>
                <a:effectLst/>
                <a:latin typeface="+mn-lt"/>
                <a:ea typeface="+mn-ea"/>
                <a:cs typeface="+mn-cs"/>
              </a:rPr>
              <a:t>During the OMA presentation, show the information of the branch in question and the OMA branch view.  If the branch is not registered in OMA, show the contact information for the branch from </a:t>
            </a:r>
            <a:r>
              <a:rPr lang="en-gb" sz="1200" b="0" i="0" u="none" kern="1200" baseline="0" dirty="0" err="1">
                <a:solidFill>
                  <a:schemeClr val="tx1"/>
                </a:solidFill>
                <a:effectLst/>
                <a:latin typeface="+mn-lt"/>
                <a:ea typeface="+mn-ea"/>
                <a:cs typeface="+mn-cs"/>
              </a:rPr>
              <a:t>Rednet</a:t>
            </a:r>
            <a:r>
              <a:rPr lang="en-gb" sz="1200" b="0" i="0" u="none" kern="1200" baseline="0" dirty="0">
                <a:solidFill>
                  <a:schemeClr val="tx1"/>
                </a:solidFill>
                <a:effectLst/>
                <a:latin typeface="+mn-lt"/>
                <a:ea typeface="+mn-ea"/>
                <a:cs typeface="+mn-cs"/>
              </a:rPr>
              <a:t>.</a:t>
            </a:r>
          </a:p>
          <a:p>
            <a:pPr algn="l" rtl="0" fontAlgn="base"/>
            <a:endParaRPr lang="en-gb" sz="1200" b="0" i="0" kern="1200" dirty="0">
              <a:solidFill>
                <a:schemeClr val="tx1"/>
              </a:solidFill>
              <a:effectLst/>
              <a:latin typeface="+mn-lt"/>
              <a:ea typeface="+mn-ea"/>
              <a:cs typeface="+mn-cs"/>
            </a:endParaRPr>
          </a:p>
          <a:p>
            <a:pPr algn="l" rtl="0" fontAlgn="base"/>
            <a:r>
              <a:rPr lang="en-gb" sz="1200" b="0" i="0" u="none" kern="1200" baseline="0" dirty="0">
                <a:solidFill>
                  <a:schemeClr val="tx1"/>
                </a:solidFill>
                <a:effectLst/>
                <a:latin typeface="+mn-lt"/>
                <a:ea typeface="+mn-ea"/>
                <a:cs typeface="+mn-cs"/>
              </a:rPr>
              <a:t>Encourage the participants to register to OMA and remind them that registration will not cause their email to flood with ads or other messages. Tell them that OMA </a:t>
            </a:r>
            <a:r>
              <a:rPr lang="en-gb" sz="1200" b="0" i="0" u="none" kern="1200" baseline="0" dirty="0" err="1">
                <a:solidFill>
                  <a:schemeClr val="tx1"/>
                </a:solidFill>
                <a:effectLst/>
                <a:latin typeface="+mn-lt"/>
                <a:ea typeface="+mn-ea"/>
                <a:cs typeface="+mn-cs"/>
              </a:rPr>
              <a:t>Punainen</a:t>
            </a:r>
            <a:r>
              <a:rPr lang="en-gb" sz="1200" b="0" i="0" u="none" kern="1200" baseline="0" dirty="0">
                <a:solidFill>
                  <a:schemeClr val="tx1"/>
                </a:solidFill>
                <a:effectLst/>
                <a:latin typeface="+mn-lt"/>
                <a:ea typeface="+mn-ea"/>
                <a:cs typeface="+mn-cs"/>
              </a:rPr>
              <a:t> </a:t>
            </a:r>
            <a:r>
              <a:rPr lang="en-gb" sz="1200" b="0" i="0" u="none" kern="1200" baseline="0" dirty="0" err="1">
                <a:solidFill>
                  <a:schemeClr val="tx1"/>
                </a:solidFill>
                <a:effectLst/>
                <a:latin typeface="+mn-lt"/>
                <a:ea typeface="+mn-ea"/>
                <a:cs typeface="+mn-cs"/>
              </a:rPr>
              <a:t>Risti</a:t>
            </a:r>
            <a:r>
              <a:rPr lang="en-gb" sz="1200" b="0" i="0" u="none" kern="1200" baseline="0" dirty="0">
                <a:solidFill>
                  <a:schemeClr val="tx1"/>
                </a:solidFill>
                <a:effectLst/>
                <a:latin typeface="+mn-lt"/>
                <a:ea typeface="+mn-ea"/>
                <a:cs typeface="+mn-cs"/>
              </a:rPr>
              <a:t> compiles the entire activities and events of the Finnish Red Cross in one place. The participants can later enrol for courses, trainings, and other operations through OMA. If they create a profile, they can find out about </a:t>
            </a:r>
            <a:r>
              <a:rPr lang="en-gb" sz="1200" b="0" i="0" u="none" kern="1200" baseline="0" dirty="0" err="1">
                <a:solidFill>
                  <a:schemeClr val="tx1"/>
                </a:solidFill>
                <a:effectLst/>
                <a:latin typeface="+mn-lt"/>
                <a:ea typeface="+mn-ea"/>
                <a:cs typeface="+mn-cs"/>
              </a:rPr>
              <a:t>actiovities</a:t>
            </a:r>
            <a:r>
              <a:rPr lang="en-gb" sz="1200" b="0" i="0" u="none" kern="1200" baseline="0" dirty="0">
                <a:solidFill>
                  <a:schemeClr val="tx1"/>
                </a:solidFill>
                <a:effectLst/>
                <a:latin typeface="+mn-lt"/>
                <a:ea typeface="+mn-ea"/>
                <a:cs typeface="+mn-cs"/>
              </a:rPr>
              <a:t> near them, but registration does not bind them to anything.</a:t>
            </a:r>
          </a:p>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29</a:t>
            </a:fld>
            <a:endParaRPr lang="fi-FI" dirty="0"/>
          </a:p>
        </p:txBody>
      </p:sp>
    </p:spTree>
    <p:extLst>
      <p:ext uri="{BB962C8B-B14F-4D97-AF65-F5344CB8AC3E}">
        <p14:creationId xmlns:p14="http://schemas.microsoft.com/office/powerpoint/2010/main" val="39903747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b="0" i="0" u="none" baseline="0" dirty="0"/>
              <a:t>You can get more info</a:t>
            </a:r>
            <a:r>
              <a:rPr lang="en-GB" b="0" i="0" u="none" baseline="0" dirty="0"/>
              <a:t>rmation</a:t>
            </a:r>
            <a:r>
              <a:rPr lang="en-gb" b="0" i="0" u="none" baseline="0" dirty="0"/>
              <a:t> </a:t>
            </a:r>
            <a:r>
              <a:rPr lang="en-GB" b="0" i="0" u="none" baseline="0" dirty="0"/>
              <a:t>about</a:t>
            </a:r>
            <a:r>
              <a:rPr lang="en-gb" b="0" i="0" u="none" baseline="0" dirty="0"/>
              <a:t> the Red Cross through: </a:t>
            </a:r>
          </a:p>
          <a:p>
            <a:endParaRPr lang="en-gb" dirty="0"/>
          </a:p>
          <a:p>
            <a:pPr marL="171450" indent="-171450" algn="l" rtl="0">
              <a:buFontTx/>
              <a:buChar char="-"/>
            </a:pPr>
            <a:r>
              <a:rPr lang="en-gb" b="0" i="0" u="none" baseline="0" dirty="0"/>
              <a:t>the website </a:t>
            </a:r>
            <a:r>
              <a:rPr lang="en-GB" b="0" i="0" u="none" baseline="0" dirty="0"/>
              <a:t>redcross.fi</a:t>
            </a:r>
            <a:endParaRPr lang="en-gb" b="0" i="0" u="none" baseline="0" dirty="0"/>
          </a:p>
          <a:p>
            <a:pPr marL="171450" indent="-171450" algn="l" rtl="0">
              <a:buFontTx/>
              <a:buChar char="-"/>
            </a:pPr>
            <a:r>
              <a:rPr lang="en-gb" b="0" i="0" u="none" baseline="0" dirty="0"/>
              <a:t>social media (Facebook, Instagram, Twitter)</a:t>
            </a:r>
          </a:p>
          <a:p>
            <a:pPr marL="171450" indent="-171450" algn="l" rtl="0">
              <a:buFontTx/>
              <a:buChar char="-"/>
            </a:pPr>
            <a:r>
              <a:rPr lang="en-gb" b="0" i="0" u="none" baseline="0" dirty="0"/>
              <a:t>the national channels and websites, and</a:t>
            </a:r>
          </a:p>
          <a:p>
            <a:pPr marL="171450" indent="-171450" algn="l" rtl="0">
              <a:buFontTx/>
              <a:buChar char="-"/>
            </a:pPr>
            <a:r>
              <a:rPr lang="en-gb" b="0" i="0" u="none" baseline="0" dirty="0"/>
              <a:t>the regional and function-specific sites and profiles (</a:t>
            </a:r>
            <a:r>
              <a:rPr lang="en-gb" b="1" i="0" u="none" baseline="0" dirty="0"/>
              <a:t>Add screenshots of branch, district, and operating group social media channels as examples</a:t>
            </a:r>
            <a:r>
              <a:rPr lang="en-gb" b="0" i="0" u="none" baseline="0" dirty="0"/>
              <a:t>).</a:t>
            </a:r>
          </a:p>
          <a:p>
            <a:pPr marL="171450" indent="-171450" algn="l" rtl="0">
              <a:buFontTx/>
              <a:buChar char="-"/>
            </a:pPr>
            <a:endParaRPr lang="en-gb" dirty="0"/>
          </a:p>
          <a:p>
            <a:pPr marL="0" indent="0" algn="l" rtl="0">
              <a:buFontTx/>
              <a:buNone/>
            </a:pPr>
            <a:r>
              <a:rPr lang="en-gb" b="0" i="0" u="none" baseline="0" dirty="0"/>
              <a:t>Encourage the participants to publish stories and pictures of their volunteer activities or donations on social media. </a:t>
            </a:r>
          </a:p>
          <a:p>
            <a:pPr marL="0" indent="0" algn="l" rtl="0">
              <a:buFontTx/>
              <a:buNone/>
            </a:pPr>
            <a:r>
              <a:rPr lang="en-gb" b="0" i="0" u="none" baseline="0" dirty="0"/>
              <a:t>Remind them to ask permission from those in the picture before publishing, and being particularly careful and requesting parental permission with pictures of underaged children. </a:t>
            </a:r>
          </a:p>
          <a:p>
            <a:pPr marL="0" indent="0" algn="l" rtl="0">
              <a:buFontTx/>
              <a:buNone/>
            </a:pPr>
            <a:r>
              <a:rPr lang="en-gb" b="0" i="0" u="none" baseline="0" dirty="0"/>
              <a:t>In helping situations, remember to respect the privacy of the recipient of the help. </a:t>
            </a:r>
          </a:p>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30</a:t>
            </a:fld>
            <a:endParaRPr lang="fi-FI" dirty="0"/>
          </a:p>
        </p:txBody>
      </p:sp>
    </p:spTree>
    <p:extLst>
      <p:ext uri="{BB962C8B-B14F-4D97-AF65-F5344CB8AC3E}">
        <p14:creationId xmlns:p14="http://schemas.microsoft.com/office/powerpoint/2010/main" val="21718609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b="1" i="0" u="none" baseline="0" dirty="0"/>
              <a:t>PLEASE NOTE! The trainer and branch representatives will compile this list in advance.</a:t>
            </a:r>
          </a:p>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31</a:t>
            </a:fld>
            <a:endParaRPr lang="fi-FI" dirty="0"/>
          </a:p>
        </p:txBody>
      </p:sp>
    </p:spTree>
    <p:extLst>
      <p:ext uri="{BB962C8B-B14F-4D97-AF65-F5344CB8AC3E}">
        <p14:creationId xmlns:p14="http://schemas.microsoft.com/office/powerpoint/2010/main" val="29248538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a:t>Picture: </a:t>
            </a:r>
            <a:r>
              <a:rPr lang="fi-FI" dirty="0"/>
              <a:t>Joonas Brandt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pPr algn="l" rtl="0" fontAlgn="base"/>
            <a:r>
              <a:rPr lang="en-gb" sz="1200" b="0" i="0" u="sng" kern="1200" baseline="0" dirty="0">
                <a:solidFill>
                  <a:schemeClr val="tx1"/>
                </a:solidFill>
                <a:effectLst/>
                <a:latin typeface="+mn-lt"/>
                <a:ea typeface="+mn-ea"/>
                <a:cs typeface="+mn-cs"/>
              </a:rPr>
              <a:t>EXERCISE: Mind map</a:t>
            </a:r>
            <a:endParaRPr lang="en-gb" sz="1200" kern="1200" dirty="0">
              <a:solidFill>
                <a:schemeClr val="tx1"/>
              </a:solidFill>
              <a:effectLst/>
              <a:latin typeface="+mn-lt"/>
              <a:ea typeface="+mn-ea"/>
              <a:cs typeface="+mn-cs"/>
            </a:endParaRPr>
          </a:p>
          <a:p>
            <a:pPr algn="l" rtl="0" fontAlgn="base"/>
            <a:r>
              <a:rPr lang="en-gb" sz="1200" b="0" i="0" u="none" kern="1200" baseline="0" dirty="0">
                <a:solidFill>
                  <a:schemeClr val="tx1"/>
                </a:solidFill>
                <a:effectLst/>
                <a:latin typeface="+mn-lt"/>
                <a:ea typeface="+mn-ea"/>
                <a:cs typeface="+mn-cs"/>
              </a:rPr>
              <a:t>The trainer asks the participants to write down things they have learned during the event. The trainer draws a mind map template on the flip chart, and writes ‘Red Cross’ in the middle in large letters. If there are many participants, the trainer may make two or three mind maps and divide the participants in small groups. The participants take turns writing on the flip chart and observe what the others have learned. They can also link what they learned to something another participant wrote. </a:t>
            </a:r>
          </a:p>
          <a:p>
            <a:pPr algn="l" rtl="0" fontAlgn="base"/>
            <a:r>
              <a:rPr lang="en-gb" sz="1200" b="0" i="0" u="none" kern="1200" baseline="0" dirty="0">
                <a:solidFill>
                  <a:schemeClr val="tx1"/>
                </a:solidFill>
                <a:effectLst/>
                <a:latin typeface="+mn-lt"/>
                <a:ea typeface="+mn-ea"/>
                <a:cs typeface="+mn-cs"/>
              </a:rPr>
              <a:t> </a:t>
            </a:r>
          </a:p>
          <a:p>
            <a:pPr algn="l" rtl="0" fontAlgn="base"/>
            <a:r>
              <a:rPr lang="en-gb" sz="1200" b="0" i="0" u="none" kern="1200" baseline="0" dirty="0">
                <a:solidFill>
                  <a:schemeClr val="tx1"/>
                </a:solidFill>
                <a:effectLst/>
                <a:latin typeface="+mn-lt"/>
                <a:ea typeface="+mn-ea"/>
                <a:cs typeface="+mn-cs"/>
              </a:rPr>
              <a:t>Finally, the trainer chooses the suitable method for collecting feedback: </a:t>
            </a:r>
          </a:p>
          <a:p>
            <a:pPr algn="l" rtl="0" fontAlgn="base"/>
            <a:r>
              <a:rPr lang="en-gb" sz="1200" b="0" i="0" u="none" kern="1200" baseline="0" dirty="0">
                <a:solidFill>
                  <a:schemeClr val="tx1"/>
                </a:solidFill>
                <a:effectLst/>
                <a:latin typeface="+mn-lt"/>
                <a:ea typeface="+mn-ea"/>
                <a:cs typeface="+mn-cs"/>
              </a:rPr>
              <a:t> </a:t>
            </a:r>
          </a:p>
          <a:p>
            <a:pPr algn="l" rtl="0" fontAlgn="base"/>
            <a:r>
              <a:rPr lang="en-gb" sz="1200" b="0" i="0" u="none" kern="1200" baseline="0" dirty="0">
                <a:solidFill>
                  <a:schemeClr val="tx1"/>
                </a:solidFill>
                <a:effectLst/>
                <a:latin typeface="+mn-lt"/>
                <a:ea typeface="+mn-ea"/>
                <a:cs typeface="+mn-cs"/>
              </a:rPr>
              <a:t>A) u</a:t>
            </a:r>
            <a:r>
              <a:rPr lang="en-GB" sz="1200" b="0" i="0" u="none" kern="1200" baseline="0" dirty="0">
                <a:solidFill>
                  <a:schemeClr val="tx1"/>
                </a:solidFill>
                <a:effectLst/>
                <a:latin typeface="+mn-lt"/>
                <a:ea typeface="+mn-ea"/>
                <a:cs typeface="+mn-cs"/>
              </a:rPr>
              <a:t>se</a:t>
            </a:r>
            <a:r>
              <a:rPr lang="en-gb" sz="1200" b="0" i="0" u="none" kern="1200" baseline="0" dirty="0">
                <a:solidFill>
                  <a:schemeClr val="tx1"/>
                </a:solidFill>
                <a:effectLst/>
                <a:latin typeface="+mn-lt"/>
                <a:ea typeface="+mn-ea"/>
                <a:cs typeface="+mn-cs"/>
              </a:rPr>
              <a:t> the attached feedback form in connection with the mind map, or </a:t>
            </a:r>
          </a:p>
          <a:p>
            <a:pPr algn="l" rtl="0" fontAlgn="base"/>
            <a:r>
              <a:rPr lang="en-gb" sz="1200" b="0" i="0" u="none" kern="1200" baseline="0" dirty="0">
                <a:solidFill>
                  <a:schemeClr val="tx1"/>
                </a:solidFill>
                <a:effectLst/>
                <a:latin typeface="+mn-lt"/>
                <a:ea typeface="+mn-ea"/>
                <a:cs typeface="+mn-cs"/>
              </a:rPr>
              <a:t>B) as a thumb barometer by asking feedback from the participants.</a:t>
            </a:r>
          </a:p>
          <a:p>
            <a:pPr algn="l" rtl="0" fontAlgn="base"/>
            <a:r>
              <a:rPr lang="en-gb" sz="1200" b="0" i="0" u="none" kern="1200" baseline="0" dirty="0">
                <a:solidFill>
                  <a:schemeClr val="tx1"/>
                </a:solidFill>
                <a:effectLst/>
                <a:latin typeface="+mn-lt"/>
                <a:ea typeface="+mn-ea"/>
                <a:cs typeface="+mn-cs"/>
              </a:rPr>
              <a:t> </a:t>
            </a:r>
          </a:p>
          <a:p>
            <a:pPr algn="l" rtl="0" fontAlgn="base"/>
            <a:r>
              <a:rPr lang="en-gb" sz="1200" b="0" i="0" u="none" kern="1200" baseline="0" dirty="0">
                <a:solidFill>
                  <a:schemeClr val="tx1"/>
                </a:solidFill>
                <a:effectLst/>
                <a:latin typeface="+mn-lt"/>
                <a:ea typeface="+mn-ea"/>
                <a:cs typeface="+mn-cs"/>
              </a:rPr>
              <a:t>The feedback form includes questions like </a:t>
            </a:r>
          </a:p>
          <a:p>
            <a:pPr lvl="0" algn="l" rtl="0" fontAlgn="base"/>
            <a:r>
              <a:rPr lang="en-gb" sz="1200" b="0" i="0" u="none" kern="1200" baseline="0" dirty="0">
                <a:solidFill>
                  <a:schemeClr val="tx1"/>
                </a:solidFill>
                <a:effectLst/>
                <a:latin typeface="+mn-lt"/>
                <a:ea typeface="+mn-ea"/>
                <a:cs typeface="+mn-cs"/>
              </a:rPr>
              <a:t>Was it worth participating? </a:t>
            </a:r>
          </a:p>
          <a:p>
            <a:pPr lvl="0" algn="l" rtl="0" fontAlgn="base"/>
            <a:r>
              <a:rPr lang="en-gb" sz="1200" b="0" i="0" u="none" kern="1200" baseline="0" dirty="0">
                <a:solidFill>
                  <a:schemeClr val="tx1"/>
                </a:solidFill>
                <a:effectLst/>
                <a:latin typeface="+mn-lt"/>
                <a:ea typeface="+mn-ea"/>
                <a:cs typeface="+mn-cs"/>
              </a:rPr>
              <a:t>Did you find your way of acting at the Red Cross? </a:t>
            </a:r>
          </a:p>
          <a:p>
            <a:pPr lvl="0" algn="l" rtl="0" fontAlgn="base"/>
            <a:r>
              <a:rPr lang="en-gb" sz="1200" b="0" i="0" u="none" kern="1200" baseline="0" dirty="0">
                <a:solidFill>
                  <a:schemeClr val="tx1"/>
                </a:solidFill>
                <a:effectLst/>
                <a:latin typeface="+mn-lt"/>
                <a:ea typeface="+mn-ea"/>
                <a:cs typeface="+mn-cs"/>
              </a:rPr>
              <a:t>Do you know how to continue as a volunteer? </a:t>
            </a:r>
          </a:p>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32</a:t>
            </a:fld>
            <a:endParaRPr lang="fi-FI"/>
          </a:p>
        </p:txBody>
      </p:sp>
    </p:spTree>
    <p:extLst>
      <p:ext uri="{BB962C8B-B14F-4D97-AF65-F5344CB8AC3E}">
        <p14:creationId xmlns:p14="http://schemas.microsoft.com/office/powerpoint/2010/main" val="1551137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b="0" i="0" u="none" baseline="0" dirty="0"/>
              <a:t>Please note! Hide or remove this slide if you do not intend to show a video. </a:t>
            </a:r>
          </a:p>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4</a:t>
            </a:fld>
            <a:endParaRPr lang="fi-FI" dirty="0"/>
          </a:p>
        </p:txBody>
      </p:sp>
    </p:spTree>
    <p:extLst>
      <p:ext uri="{BB962C8B-B14F-4D97-AF65-F5344CB8AC3E}">
        <p14:creationId xmlns:p14="http://schemas.microsoft.com/office/powerpoint/2010/main" val="132081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NOTE!</a:t>
            </a:r>
            <a:r>
              <a:rPr lang="en-GB" sz="1200" kern="1200" dirty="0">
                <a:solidFill>
                  <a:schemeClr val="tx1"/>
                </a:solidFill>
                <a:effectLst/>
                <a:latin typeface="+mn-lt"/>
                <a:ea typeface="+mn-ea"/>
                <a:cs typeface="+mn-cs"/>
              </a:rPr>
              <a:t> If the participants understand a bit of Finnish or Swedish, the trainer can show the video about the Finnish Red Cross history. </a:t>
            </a:r>
            <a:endParaRPr lang="fi-FI"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Video of FRC history in Finnish: </a:t>
            </a:r>
            <a:r>
              <a:rPr lang="en-US" sz="1200" u="sng" kern="1200" dirty="0">
                <a:solidFill>
                  <a:schemeClr val="tx1"/>
                </a:solidFill>
                <a:effectLst/>
                <a:latin typeface="+mn-lt"/>
                <a:ea typeface="+mn-ea"/>
                <a:cs typeface="+mn-cs"/>
                <a:hlinkClick r:id="rId3"/>
              </a:rPr>
              <a:t>https://www.youtube.com/watch?v=-XQLmgJqqAA</a:t>
            </a:r>
            <a:endParaRPr lang="fi-FI"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Video of FRC history in Swedish: </a:t>
            </a:r>
            <a:r>
              <a:rPr lang="en-US" sz="1200" u="sng" kern="1200" dirty="0">
                <a:solidFill>
                  <a:schemeClr val="tx1"/>
                </a:solidFill>
                <a:effectLst/>
                <a:latin typeface="+mn-lt"/>
                <a:ea typeface="+mn-ea"/>
                <a:cs typeface="+mn-cs"/>
                <a:hlinkClick r:id="rId4"/>
              </a:rPr>
              <a:t>https://www.youtube.com/watch?v=4eclTEXdU80</a:t>
            </a:r>
            <a:endParaRPr lang="fi-FI"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If the participants speak mostly English, then the trainer can show the hole video “Story of an idea” (8 minutes long) instead.  </a:t>
            </a:r>
            <a:endParaRPr lang="fi-FI" sz="1200" kern="1200" dirty="0">
              <a:solidFill>
                <a:schemeClr val="tx1"/>
              </a:solidFill>
              <a:effectLst/>
              <a:latin typeface="+mn-lt"/>
              <a:ea typeface="+mn-ea"/>
              <a:cs typeface="+mn-cs"/>
            </a:endParaRPr>
          </a:p>
          <a:p>
            <a:pPr algn="l" rtl="0" fontAlgn="base"/>
            <a:endParaRPr lang="en-GB" sz="1200" b="0" i="0" u="none" kern="1200" baseline="0" dirty="0">
              <a:solidFill>
                <a:schemeClr val="tx1"/>
              </a:solidFill>
              <a:effectLst/>
              <a:latin typeface="+mn-lt"/>
              <a:ea typeface="+mn-ea"/>
              <a:cs typeface="+mn-cs"/>
            </a:endParaRPr>
          </a:p>
          <a:p>
            <a:pPr algn="l" rtl="0" fontAlgn="base"/>
            <a:r>
              <a:rPr lang="en-gb" sz="1200" b="0" i="0" u="none" kern="1200" baseline="0" dirty="0">
                <a:solidFill>
                  <a:schemeClr val="tx1"/>
                </a:solidFill>
                <a:effectLst/>
                <a:latin typeface="+mn-lt"/>
                <a:ea typeface="+mn-ea"/>
                <a:cs typeface="+mn-cs"/>
              </a:rPr>
              <a:t>Go through the history of the organisation by showing the first 3:32 minutes of the video ‘Story of an idea’.</a:t>
            </a:r>
          </a:p>
          <a:p>
            <a:pPr algn="l" rtl="0" fontAlgn="base"/>
            <a:r>
              <a:rPr lang="en-gb" b="0" i="0" u="none" baseline="0" dirty="0"/>
              <a:t>After the first video, the trainer discusses the theme with the participants, using the following questions, for example:</a:t>
            </a:r>
          </a:p>
          <a:p>
            <a:pPr marL="171450" indent="-171450" algn="l" rtl="0" fontAlgn="base">
              <a:buFont typeface="Arial" panose="020B0604020202020204" pitchFamily="34" charset="0"/>
              <a:buChar char="•"/>
            </a:pPr>
            <a:r>
              <a:rPr lang="en-gb" sz="1200" b="0" i="0" u="none" kern="1200" baseline="0" dirty="0">
                <a:solidFill>
                  <a:schemeClr val="tx1"/>
                </a:solidFill>
                <a:effectLst/>
                <a:latin typeface="+mn-lt"/>
                <a:ea typeface="+mn-ea"/>
                <a:cs typeface="+mn-cs"/>
              </a:rPr>
              <a:t>What was particularly revolutionary about Henry Dunant’s idea? (Answer: the neutrality of the helping) </a:t>
            </a:r>
          </a:p>
          <a:p>
            <a:pPr marL="171450" indent="-171450" algn="l" rtl="0" fontAlgn="base">
              <a:buFont typeface="Arial" panose="020B0604020202020204" pitchFamily="34" charset="0"/>
              <a:buChar char="•"/>
            </a:pPr>
            <a:r>
              <a:rPr lang="en-gb" sz="1200" b="0" i="0" u="none" kern="1200" baseline="0" dirty="0">
                <a:solidFill>
                  <a:schemeClr val="tx1"/>
                </a:solidFill>
                <a:effectLst/>
                <a:latin typeface="+mn-lt"/>
                <a:ea typeface="+mn-ea"/>
                <a:cs typeface="+mn-cs"/>
              </a:rPr>
              <a:t>Did the video provoke any feelings? What kinds of feelings?</a:t>
            </a:r>
          </a:p>
          <a:p>
            <a:pPr algn="l" rtl="0" fontAlgn="base"/>
            <a:endParaRPr lang="en-gb" dirty="0"/>
          </a:p>
          <a:p>
            <a:pPr algn="l" rtl="0"/>
            <a:r>
              <a:rPr lang="en-gb" b="0" i="0" u="none" baseline="0" dirty="0"/>
              <a:t>The Red Cross was created 150 years ago at the initiative of Swiss businessman Henry Dunant, who witnessed the cruelty of war up close. Even then, Dunant’s thoughts were used to form the foundation for international humanitarian right: the first so-called Geneva Conventions were signed to protect victims of war and their helpers. </a:t>
            </a:r>
          </a:p>
          <a:p>
            <a:endParaRPr lang="en-gb" altLang="fi-FI" dirty="0"/>
          </a:p>
          <a:p>
            <a:pPr algn="l" rtl="0"/>
            <a:r>
              <a:rPr lang="en-gb" b="0" i="0" u="none" baseline="0" dirty="0"/>
              <a:t>The battle between Austria and France on the fields of Solferino in Italy in 1859: Swiss businessman Henry Dunant arrived on the field and saw 40,000 men dead and wounded on the battlefield. He went to the nearest village, Castiglione, to seek help for the soldiers. </a:t>
            </a:r>
          </a:p>
          <a:p>
            <a:endParaRPr lang="en-gb" altLang="fi-FI" dirty="0"/>
          </a:p>
          <a:p>
            <a:pPr algn="l" rtl="0"/>
            <a:r>
              <a:rPr lang="en-gb" b="0" i="0" u="none" baseline="0" dirty="0"/>
              <a:t>He wrote a book, ‘A Memory of Solferino’ (1862), in which he described the horrors of war through the eyes of an ordinary soldier for the first time. </a:t>
            </a:r>
          </a:p>
          <a:p>
            <a:endParaRPr lang="en-gb" altLang="fi-FI" dirty="0"/>
          </a:p>
          <a:p>
            <a:pPr algn="l" rtl="0"/>
            <a:r>
              <a:rPr lang="en-gb" b="0" i="0" u="none" baseline="0" dirty="0"/>
              <a:t>In his book, Dunant proposed founding an international organisation in peace time, as well as drafting an international agreement to protect the wounded and those caring for them. </a:t>
            </a:r>
          </a:p>
          <a:p>
            <a:endParaRPr lang="en-gb" dirty="0"/>
          </a:p>
          <a:p>
            <a:pPr algn="l" rtl="0">
              <a:defRPr/>
            </a:pPr>
            <a:r>
              <a:rPr lang="en-gb" b="0" i="0" u="none" baseline="0" dirty="0"/>
              <a:t>A committee was founded in Geneva in 1863 to fulfil Dunant’s ideas, with representatives from 16 countries. The committee proposed that 1) a red cross on a white background be used as the symbol for the medical services, 2) a national relief society be founded in each country, and 3) governments provide their support and protection for these societies. The ICRC was born = The Red Cross was born.</a:t>
            </a:r>
          </a:p>
          <a:p>
            <a:pPr algn="l" rtl="0">
              <a:defRPr/>
            </a:pPr>
            <a:endParaRPr lang="en-gb" dirty="0"/>
          </a:p>
          <a:p>
            <a:pPr algn="l" rtl="0">
              <a:defRPr/>
            </a:pPr>
            <a:r>
              <a:rPr lang="en-gb" b="0" i="0" u="none" baseline="0" dirty="0"/>
              <a:t>At the initiative of the Committee, the Swiss Government invited a conference of diplomats in 1864, in which representatives of 12 countries approved the first Geneva Convention: they recognised the neutrality and protection of medical services and the improvement of the position of those injured or ill in the army, and confirmed the red cross as the protection symbol of the medical services. </a:t>
            </a:r>
          </a:p>
          <a:p>
            <a:pPr algn="l" rtl="0">
              <a:defRPr/>
            </a:pPr>
            <a:endParaRPr lang="en-gb" dirty="0"/>
          </a:p>
          <a:p>
            <a:pPr algn="l" rtl="0">
              <a:defRPr/>
            </a:pPr>
            <a:r>
              <a:rPr lang="en-gb" b="0" i="0" u="none" baseline="0" dirty="0"/>
              <a:t>As a piece of trivia, you can tell the participants that Henry Dunant received the first Nobel Peace Prize in 1901.</a:t>
            </a:r>
            <a:endParaRPr lang="en-gb" dirty="0"/>
          </a:p>
          <a:p>
            <a:pPr algn="l" rtl="0" fontAlgn="base"/>
            <a:endParaRPr lang="en-gb" dirty="0"/>
          </a:p>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6</a:t>
            </a:fld>
            <a:endParaRPr lang="fi-FI" dirty="0"/>
          </a:p>
        </p:txBody>
      </p:sp>
    </p:spTree>
    <p:extLst>
      <p:ext uri="{BB962C8B-B14F-4D97-AF65-F5344CB8AC3E}">
        <p14:creationId xmlns:p14="http://schemas.microsoft.com/office/powerpoint/2010/main" val="576556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NOTE!</a:t>
            </a:r>
            <a:r>
              <a:rPr lang="en-GB" sz="1200" kern="1200" dirty="0">
                <a:solidFill>
                  <a:schemeClr val="tx1"/>
                </a:solidFill>
                <a:effectLst/>
                <a:latin typeface="+mn-lt"/>
                <a:ea typeface="+mn-ea"/>
                <a:cs typeface="+mn-cs"/>
              </a:rPr>
              <a:t> If the participants understand a bit of Finnish or Swedish, the trainer can show the video about the Finnish Red Cross history. </a:t>
            </a:r>
            <a:endParaRPr lang="fi-FI"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Video of FRC history in Finnish: </a:t>
            </a:r>
            <a:r>
              <a:rPr lang="en-US" sz="1200" u="sng" kern="1200" dirty="0">
                <a:solidFill>
                  <a:schemeClr val="tx1"/>
                </a:solidFill>
                <a:effectLst/>
                <a:latin typeface="+mn-lt"/>
                <a:ea typeface="+mn-ea"/>
                <a:cs typeface="+mn-cs"/>
                <a:hlinkClick r:id="rId3"/>
              </a:rPr>
              <a:t>https://www.youtube.com/watch?v=-XQLmgJqqAA</a:t>
            </a:r>
            <a:endParaRPr lang="fi-FI"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Video of FRC history in Swedish: </a:t>
            </a:r>
            <a:r>
              <a:rPr lang="en-US" sz="1200" u="sng" kern="1200" dirty="0">
                <a:solidFill>
                  <a:schemeClr val="tx1"/>
                </a:solidFill>
                <a:effectLst/>
                <a:latin typeface="+mn-lt"/>
                <a:ea typeface="+mn-ea"/>
                <a:cs typeface="+mn-cs"/>
                <a:hlinkClick r:id="rId4"/>
              </a:rPr>
              <a:t>https://www.youtube.com/watch?v=4eclTEXdU80</a:t>
            </a:r>
            <a:endParaRPr lang="fi-FI"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If the participants speak mostly English, then the trainer can show the hole video “Story of an idea” (8 minutes long) instead.  </a:t>
            </a:r>
            <a:endParaRPr lang="fi-FI" sz="1200" kern="1200" dirty="0">
              <a:solidFill>
                <a:schemeClr val="tx1"/>
              </a:solidFill>
              <a:effectLst/>
              <a:latin typeface="+mn-lt"/>
              <a:ea typeface="+mn-ea"/>
              <a:cs typeface="+mn-cs"/>
            </a:endParaRPr>
          </a:p>
          <a:p>
            <a:pPr algn="l" rtl="0" fontAlgn="base"/>
            <a:endParaRPr lang="en-GB" b="0" i="0" u="none" baseline="0" dirty="0"/>
          </a:p>
          <a:p>
            <a:pPr algn="l" rtl="0" fontAlgn="base"/>
            <a:r>
              <a:rPr lang="en-gb" b="0" i="0" u="none" baseline="0" dirty="0"/>
              <a:t>Show a video about the 140 years of operations of the Finnish Red Cross. A quick discussion with the participants: </a:t>
            </a:r>
          </a:p>
          <a:p>
            <a:pPr marL="171450" indent="-171450" algn="l" rtl="0" fontAlgn="base">
              <a:buFontTx/>
              <a:buChar char="-"/>
            </a:pPr>
            <a:r>
              <a:rPr lang="en-gb" b="0" i="0" u="none" baseline="0" dirty="0"/>
              <a:t>Were you surprised about some piece of information about the history of the Finnish Red Cross? </a:t>
            </a:r>
          </a:p>
          <a:p>
            <a:pPr marL="171450" indent="-171450" algn="l" rtl="0" fontAlgn="base">
              <a:buFontTx/>
              <a:buChar char="-"/>
            </a:pPr>
            <a:endParaRPr lang="en-gb" sz="1200" b="0" i="0" kern="1200" dirty="0">
              <a:solidFill>
                <a:schemeClr val="tx1"/>
              </a:solidFill>
              <a:effectLst/>
              <a:latin typeface="+mn-lt"/>
              <a:ea typeface="+mn-ea"/>
              <a:cs typeface="+mn-cs"/>
            </a:endParaRPr>
          </a:p>
          <a:p>
            <a:pPr algn="l" rtl="0"/>
            <a:r>
              <a:rPr lang="en-gb" b="0" i="0" u="none" baseline="0" dirty="0"/>
              <a:t>WHAT TO REMEMBER FOR THIS SLIDE (at least these four things should be mentioned).</a:t>
            </a:r>
          </a:p>
          <a:p>
            <a:pPr marL="171450" indent="-171450" algn="l" rtl="0">
              <a:buFontTx/>
              <a:buChar char="-"/>
            </a:pPr>
            <a:r>
              <a:rPr lang="en-gb" b="0" i="0" u="none" baseline="0" dirty="0"/>
              <a:t>Tell the participants why the Red Cross enjoys a special position: Finland, for example, has a separate act, the FRC is not a registered association but a society under public law, and it has authority based on the Geneva Conventions. </a:t>
            </a:r>
          </a:p>
          <a:p>
            <a:pPr marL="171450" indent="-171450" algn="l" rtl="0">
              <a:buFontTx/>
              <a:buChar char="-"/>
            </a:pPr>
            <a:r>
              <a:rPr lang="en-gb" b="0" i="0" u="none" baseline="0" dirty="0"/>
              <a:t>The 19</a:t>
            </a:r>
            <a:r>
              <a:rPr lang="en-GB" b="0" i="0" u="none" baseline="0" dirty="0"/>
              <a:t>2</a:t>
            </a:r>
            <a:r>
              <a:rPr lang="en-gb" b="0" i="0" u="none" baseline="0" dirty="0"/>
              <a:t> national societies form a worldwide network: there are Red Cross or Red Crescent societies helping locally in almost every country.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0" i="0" u="none" baseline="0" dirty="0"/>
              <a:t>Explain the basics about the symbols: the difference between the protection symbol and the organisation symbol; the countries own the symbol and monitor its use, but the Red Cross assists in this. The Red Cross, Red Crescent, and Red Crystal are primarily protection symbols.</a:t>
            </a:r>
          </a:p>
          <a:p>
            <a:pPr marL="171450" indent="-171450" algn="l" rtl="0">
              <a:buFontTx/>
              <a:buChar char="-"/>
            </a:pPr>
            <a:r>
              <a:rPr lang="en-gb" b="0" i="0" u="none" baseline="0" dirty="0"/>
              <a:t>Explain about the use of the various symbols and why three symbols are needed. The symbols do not refer to religion, but in order to protect relief workers and the protected property, different symbols are needed in different countries. The cross, for example, may be felt as referring to religion, even though it does not in this context. </a:t>
            </a:r>
          </a:p>
          <a:p>
            <a:pPr marL="171450" indent="-171450" algn="l" rtl="0">
              <a:buFontTx/>
              <a:buChar char="-"/>
            </a:pPr>
            <a:endParaRPr lang="en-gb" dirty="0"/>
          </a:p>
          <a:p>
            <a:pPr algn="l" rtl="0">
              <a:defRPr/>
            </a:pPr>
            <a:r>
              <a:rPr lang="en-gb" b="0" i="0" u="none" baseline="0" dirty="0"/>
              <a:t>You can finish by saying that this is an example of how one man’s idea created something big. A person crazy enough to believe to be able to change the world can do so.</a:t>
            </a:r>
          </a:p>
          <a:p>
            <a:pPr algn="l" rtl="0">
              <a:defRPr/>
            </a:pPr>
            <a:endParaRPr lang="en-gb" dirty="0"/>
          </a:p>
          <a:p>
            <a:pPr algn="l" rtl="0">
              <a:defRPr/>
            </a:pPr>
            <a:r>
              <a:rPr lang="en-gb" b="0" i="0" u="none" baseline="0" dirty="0"/>
              <a:t>The number of national societies may change. Please refer to the IFRC website for the current situation: </a:t>
            </a:r>
            <a:r>
              <a:rPr lang="en-gb" b="0" i="0" u="none" baseline="0" dirty="0">
                <a:hlinkClick r:id="rId5"/>
              </a:rPr>
              <a:t>https://media.ifrc.org/ifrc/who-we-are/national-societies/national-societies-directory/</a:t>
            </a:r>
            <a:endParaRPr lang="en-gb" dirty="0"/>
          </a:p>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7</a:t>
            </a:fld>
            <a:endParaRPr lang="fi-FI" dirty="0"/>
          </a:p>
        </p:txBody>
      </p:sp>
    </p:spTree>
    <p:extLst>
      <p:ext uri="{BB962C8B-B14F-4D97-AF65-F5344CB8AC3E}">
        <p14:creationId xmlns:p14="http://schemas.microsoft.com/office/powerpoint/2010/main" val="3742039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b="0" i="0" u="none" baseline="0" dirty="0"/>
              <a:t>Explain the organisation of the Finnish Red Cross briefly. You can add the name of the branch and/or district in question in the picture in order to illustrate the matter. The intention is not to explain everything about the organisation, but rather to inform the participants about which part of the organisation the volunteers operate in, i.e. </a:t>
            </a:r>
            <a:r>
              <a:rPr lang="en-gb" b="1" i="0" u="none" baseline="0" dirty="0"/>
              <a:t>the branch</a:t>
            </a:r>
            <a:r>
              <a:rPr lang="en-gb" b="0" i="0" u="none" baseline="0" dirty="0"/>
              <a:t>. Explain that the official meetings of the branch select the board and decide on the guidelines of the operations. </a:t>
            </a:r>
          </a:p>
          <a:p>
            <a:pPr algn="l" rtl="0"/>
            <a:r>
              <a:rPr lang="en-gb" b="0" i="0" u="none" baseline="0" dirty="0"/>
              <a:t>Regarding the district, you can explain that it supports the branches in volunteer operations and organises trainings, for example. </a:t>
            </a:r>
          </a:p>
          <a:p>
            <a:pPr algn="l" rtl="0"/>
            <a:r>
              <a:rPr lang="en-gb" b="0" i="0" u="none" baseline="0" dirty="0"/>
              <a:t>You only need to mention the headquarters. </a:t>
            </a:r>
          </a:p>
          <a:p>
            <a:endParaRPr lang="en-gb" dirty="0"/>
          </a:p>
          <a:p>
            <a:pPr algn="l" rtl="0"/>
            <a:r>
              <a:rPr lang="en-gb" b="0" i="0" u="none" baseline="0" dirty="0"/>
              <a:t>You can also note a reception centre if one exists within the district.</a:t>
            </a:r>
          </a:p>
          <a:p>
            <a:endParaRPr lang="en-gb" dirty="0"/>
          </a:p>
          <a:p>
            <a:pPr algn="l" rtl="0"/>
            <a:r>
              <a:rPr lang="en-gb" b="0" i="0" u="none" baseline="0" dirty="0"/>
              <a:t>Members: 74,806 (30 September 2019)</a:t>
            </a:r>
          </a:p>
          <a:p>
            <a:pPr algn="l" rtl="0"/>
            <a:r>
              <a:rPr lang="en-gb" b="0" i="0" u="none" baseline="0" dirty="0"/>
              <a:t>Branches: ~470 (in 2024)</a:t>
            </a:r>
          </a:p>
          <a:p>
            <a:pPr algn="l" rtl="0"/>
            <a:r>
              <a:rPr lang="en-gb" b="0" i="0" u="none" baseline="0" dirty="0"/>
              <a:t>Districts: 12</a:t>
            </a:r>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8</a:t>
            </a:fld>
            <a:endParaRPr lang="fi-FI" dirty="0"/>
          </a:p>
        </p:txBody>
      </p:sp>
    </p:spTree>
    <p:extLst>
      <p:ext uri="{BB962C8B-B14F-4D97-AF65-F5344CB8AC3E}">
        <p14:creationId xmlns:p14="http://schemas.microsoft.com/office/powerpoint/2010/main" val="1545232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eaLnBrk="1" hangingPunct="1">
              <a:spcBef>
                <a:spcPct val="0"/>
              </a:spcBef>
            </a:pPr>
            <a:r>
              <a:rPr lang="en-gb" b="0" i="0" u="none" baseline="0" dirty="0"/>
              <a:t>The intention is not to read all of the explanation texts of the principles. The notes below are mainly intended as support for the trainer. </a:t>
            </a:r>
          </a:p>
          <a:p>
            <a:pPr algn="l" rtl="0" eaLnBrk="1" hangingPunct="1">
              <a:spcBef>
                <a:spcPct val="0"/>
              </a:spcBef>
            </a:pPr>
            <a:endParaRPr lang="en-gb" altLang="fi-FI" dirty="0"/>
          </a:p>
          <a:p>
            <a:pPr algn="l" rtl="0" eaLnBrk="1" hangingPunct="1">
              <a:spcBef>
                <a:spcPct val="0"/>
              </a:spcBef>
            </a:pPr>
            <a:r>
              <a:rPr lang="en-gb" b="0" i="0" u="none" baseline="0" dirty="0"/>
              <a:t>Discuss the principles. You can use the following exercise, for example.</a:t>
            </a:r>
          </a:p>
          <a:p>
            <a:pPr algn="l" rtl="0" eaLnBrk="1" hangingPunct="1">
              <a:spcBef>
                <a:spcPct val="0"/>
              </a:spcBef>
            </a:pPr>
            <a:endParaRPr lang="en-gb" altLang="fi-FI" dirty="0"/>
          </a:p>
          <a:p>
            <a:pPr algn="l" rtl="0"/>
            <a:r>
              <a:rPr lang="en-gb" sz="1200" b="0" i="0" u="sng" kern="1200" baseline="0" dirty="0">
                <a:solidFill>
                  <a:schemeClr val="tx1"/>
                </a:solidFill>
                <a:effectLst/>
                <a:latin typeface="+mn-lt"/>
                <a:ea typeface="+mn-ea"/>
                <a:cs typeface="+mn-cs"/>
              </a:rPr>
              <a:t>EXERCISE: The principles</a:t>
            </a:r>
            <a:endParaRPr lang="en-gb" sz="1200" kern="1200" dirty="0">
              <a:solidFill>
                <a:schemeClr val="tx1"/>
              </a:solidFill>
              <a:effectLst/>
              <a:latin typeface="+mn-lt"/>
              <a:ea typeface="+mn-ea"/>
              <a:cs typeface="+mn-cs"/>
            </a:endParaRPr>
          </a:p>
          <a:p>
            <a:pPr algn="l" rtl="0"/>
            <a:r>
              <a:rPr lang="en-gb" sz="1200" b="0" i="0" u="none" kern="1200" baseline="0" dirty="0">
                <a:solidFill>
                  <a:schemeClr val="tx1"/>
                </a:solidFill>
                <a:effectLst/>
                <a:latin typeface="+mn-lt"/>
                <a:ea typeface="+mn-ea"/>
                <a:cs typeface="+mn-cs"/>
              </a:rPr>
              <a:t>The trainer chooses two principles (e.g. humanity and impartiality) and asks the participants in what ways these principles are visible in their lives. Then, the trainer chooses two new principles (e.g. neutrality, independence, or unity) and asks the participants how these principles should be visible in volunteer operations. If the group is large or it is difficult to get the participants to share their thoughts with the entire group, they can be instructed to talk about the questions in pairs.</a:t>
            </a:r>
          </a:p>
          <a:p>
            <a:endParaRPr lang="en-gb" sz="1200" kern="1200" dirty="0">
              <a:solidFill>
                <a:schemeClr val="tx1"/>
              </a:solidFill>
              <a:effectLst/>
              <a:latin typeface="+mn-lt"/>
              <a:ea typeface="+mn-ea"/>
              <a:cs typeface="+mn-cs"/>
            </a:endParaRPr>
          </a:p>
          <a:p>
            <a:pPr algn="l" rtl="0"/>
            <a:r>
              <a:rPr lang="en-gb" sz="1200" b="0" i="0" u="none" kern="1200" baseline="0" dirty="0">
                <a:solidFill>
                  <a:schemeClr val="tx1"/>
                </a:solidFill>
                <a:effectLst/>
                <a:latin typeface="+mn-lt"/>
                <a:ea typeface="+mn-ea"/>
                <a:cs typeface="+mn-cs"/>
              </a:rPr>
              <a:t>The principles can also be discussed by asking the participants what they mean to them and writing words down on a flip chart.</a:t>
            </a:r>
            <a:endParaRPr lang="en-gb" sz="1200" kern="1200" dirty="0">
              <a:solidFill>
                <a:schemeClr val="tx1"/>
              </a:solidFill>
              <a:effectLst/>
              <a:latin typeface="+mn-lt"/>
              <a:ea typeface="+mn-ea"/>
              <a:cs typeface="+mn-cs"/>
            </a:endParaRPr>
          </a:p>
          <a:p>
            <a:pPr algn="l" rtl="0" eaLnBrk="1" hangingPunct="1">
              <a:spcBef>
                <a:spcPct val="0"/>
              </a:spcBef>
            </a:pPr>
            <a:endParaRPr lang="en-gb" altLang="fi-FI" dirty="0"/>
          </a:p>
          <a:p>
            <a:pPr algn="l" rtl="0" eaLnBrk="1" hangingPunct="1">
              <a:spcBef>
                <a:spcPct val="0"/>
              </a:spcBef>
            </a:pPr>
            <a:endParaRPr lang="en-gb" altLang="fi-FI" b="1" dirty="0"/>
          </a:p>
          <a:p>
            <a:pPr algn="l" rtl="0" eaLnBrk="1" hangingPunct="1">
              <a:spcBef>
                <a:spcPct val="0"/>
              </a:spcBef>
            </a:pPr>
            <a:r>
              <a:rPr lang="en-gb" b="1" i="0" u="none" baseline="0" dirty="0"/>
              <a:t>Humanity</a:t>
            </a:r>
          </a:p>
          <a:p>
            <a:pPr algn="l" rtl="0">
              <a:spcBef>
                <a:spcPts val="600"/>
              </a:spcBef>
              <a:spcAft>
                <a:spcPts val="1200"/>
              </a:spcAft>
              <a:buNone/>
            </a:pPr>
            <a:r>
              <a:rPr lang="en-gb" sz="1200" b="0" i="0" u="none" baseline="0" dirty="0">
                <a:ea typeface="Verdana" panose="020B0604030504040204" pitchFamily="34" charset="0"/>
                <a:cs typeface="Verdana" panose="020B0604030504040204" pitchFamily="34" charset="0"/>
              </a:rPr>
              <a:t>The Red Cross was created through the desire to help everyone wounded in war without separating them. It aims to prevent and alleviate human suffering in all circumstances, nationally and internationally. Its purpose is to protect human life and health and ensure respect for the human being. It hopes to promote understanding, friendship, cooperation, and lasting peace amongst all peoples.</a:t>
            </a:r>
          </a:p>
          <a:p>
            <a:pPr algn="l" rtl="0" eaLnBrk="1" hangingPunct="1">
              <a:spcBef>
                <a:spcPct val="0"/>
              </a:spcBef>
            </a:pPr>
            <a:r>
              <a:rPr lang="en-gb" b="0" i="0" u="none" baseline="0" dirty="0"/>
              <a:t>Humanity refers to tangible actions: prevention, alleviation, protection, and ensuring respect. </a:t>
            </a:r>
          </a:p>
          <a:p>
            <a:pPr algn="l" rtl="0" eaLnBrk="1" hangingPunct="1">
              <a:spcBef>
                <a:spcPct val="0"/>
              </a:spcBef>
            </a:pPr>
            <a:r>
              <a:rPr lang="en-gb" b="0" i="0" u="none" baseline="0" dirty="0"/>
              <a:t> </a:t>
            </a:r>
          </a:p>
          <a:p>
            <a:pPr algn="l" rtl="0" eaLnBrk="1" hangingPunct="1">
              <a:spcBef>
                <a:spcPct val="0"/>
              </a:spcBef>
            </a:pPr>
            <a:r>
              <a:rPr lang="en-gb" b="0" i="0" u="none" baseline="0" dirty="0"/>
              <a:t>The principle of humanity contains the idea that nothing done to help someone who is suffering is useless or insignificant. Helping whenever necessary is important. This applies not only to the organisation, but also to every individual person. This way, the principle of humanity would be fulfilled in everyday life.</a:t>
            </a:r>
          </a:p>
          <a:p>
            <a:pPr algn="l" rtl="0" eaLnBrk="1" hangingPunct="1">
              <a:spcBef>
                <a:spcPct val="0"/>
              </a:spcBef>
            </a:pPr>
            <a:r>
              <a:rPr lang="en-gb" b="0" i="0" u="none" baseline="0" dirty="0"/>
              <a:t> </a:t>
            </a:r>
          </a:p>
          <a:p>
            <a:pPr algn="l" rtl="0" eaLnBrk="1" hangingPunct="1">
              <a:spcBef>
                <a:spcPct val="0"/>
              </a:spcBef>
            </a:pPr>
            <a:r>
              <a:rPr lang="en-gb" b="0" i="0" u="none" baseline="0" dirty="0"/>
              <a:t>The principle of humanity is the first of seven principles. However, they must be read and understood as one. Many of the following principles are proof of the clarity with which the movement has defined its framework and means for achieving its objectives. </a:t>
            </a:r>
          </a:p>
          <a:p>
            <a:pPr algn="l" rtl="0" eaLnBrk="1" hangingPunct="1">
              <a:spcBef>
                <a:spcPct val="0"/>
              </a:spcBef>
            </a:pPr>
            <a:endParaRPr lang="en-gb" altLang="fi-FI" b="1" dirty="0"/>
          </a:p>
          <a:p>
            <a:pPr algn="l" rtl="0" eaLnBrk="1" hangingPunct="1">
              <a:spcBef>
                <a:spcPct val="0"/>
              </a:spcBef>
            </a:pPr>
            <a:r>
              <a:rPr lang="en-gb" b="1" i="0" u="none" baseline="0" dirty="0"/>
              <a:t>Impartiality</a:t>
            </a:r>
          </a:p>
          <a:p>
            <a:pPr marL="0" marR="0" lvl="0" indent="0" algn="l" defTabSz="914400" rtl="0" eaLnBrk="1" fontAlgn="auto" latinLnBrk="0" hangingPunct="1">
              <a:lnSpc>
                <a:spcPct val="100000"/>
              </a:lnSpc>
              <a:spcBef>
                <a:spcPct val="0"/>
              </a:spcBef>
              <a:spcAft>
                <a:spcPts val="0"/>
              </a:spcAft>
              <a:buClrTx/>
              <a:buSzTx/>
              <a:buFontTx/>
              <a:buNone/>
              <a:tabLst/>
              <a:defRPr/>
            </a:pPr>
            <a:r>
              <a:rPr lang="en-gb" sz="1200" b="0" i="0" u="none" baseline="0" dirty="0">
                <a:ea typeface="Verdana" panose="020B0604030504040204" pitchFamily="34" charset="0"/>
                <a:cs typeface="Verdana" panose="020B0604030504040204" pitchFamily="34" charset="0"/>
              </a:rPr>
              <a:t>The Red Cross does not separate people based on their nationality, race, religion, social standing, or political opinion in any way. It aims to prevent and alleviate suffering and primarily help those who need it the most.</a:t>
            </a:r>
          </a:p>
          <a:p>
            <a:pPr algn="l" rtl="0" eaLnBrk="1" hangingPunct="1">
              <a:spcBef>
                <a:spcPct val="0"/>
              </a:spcBef>
            </a:pPr>
            <a:endParaRPr lang="en-gb" altLang="fi-FI" dirty="0"/>
          </a:p>
          <a:p>
            <a:pPr algn="l" rtl="0" eaLnBrk="1" hangingPunct="1">
              <a:spcBef>
                <a:spcPct val="0"/>
              </a:spcBef>
            </a:pPr>
            <a:r>
              <a:rPr lang="en-gb" b="0" i="0" u="none" baseline="0" dirty="0"/>
              <a:t>While the basic principles form a basis for the interpretation of each principle, they also describe the assignment of the movement in different ways.</a:t>
            </a:r>
          </a:p>
          <a:p>
            <a:pPr algn="l" rtl="0" eaLnBrk="1" hangingPunct="1">
              <a:spcBef>
                <a:spcPct val="0"/>
              </a:spcBef>
            </a:pPr>
            <a:endParaRPr lang="en-gb" altLang="fi-FI" dirty="0"/>
          </a:p>
          <a:p>
            <a:pPr algn="l" rtl="0" eaLnBrk="1" hangingPunct="1">
              <a:spcBef>
                <a:spcPct val="0"/>
              </a:spcBef>
            </a:pPr>
            <a:r>
              <a:rPr lang="en-gb" b="0" i="0" u="none" baseline="0" dirty="0"/>
              <a:t>The principle of impartiality is particularly essential. It inspired </a:t>
            </a:r>
            <a:r>
              <a:rPr lang="en-gb" b="1" i="0" u="none" baseline="0" dirty="0"/>
              <a:t>Henry Dunant</a:t>
            </a:r>
            <a:r>
              <a:rPr lang="en-gb" b="0" i="0" u="none" baseline="0" dirty="0"/>
              <a:t> in Solferino, and it has been mentioned in every phase of the definition of the principles. It is also built into the Geneva Conventions.</a:t>
            </a:r>
          </a:p>
          <a:p>
            <a:pPr algn="l" rtl="0" eaLnBrk="1" hangingPunct="1">
              <a:spcBef>
                <a:spcPct val="0"/>
              </a:spcBef>
            </a:pPr>
            <a:r>
              <a:rPr lang="en-gb" b="0" i="0" u="none" baseline="0" dirty="0"/>
              <a:t> </a:t>
            </a:r>
          </a:p>
          <a:p>
            <a:pPr algn="l" rtl="0" eaLnBrk="1" hangingPunct="1">
              <a:spcBef>
                <a:spcPct val="0"/>
              </a:spcBef>
            </a:pPr>
            <a:r>
              <a:rPr lang="en-gb" b="0" i="0" u="none" baseline="0" dirty="0"/>
              <a:t>Impartiality means that help must be given to those who need it, and everyone must be treated fairly. The operations of the movement are based on the policies, principles, and judgement of the Red Cross, rather than the suffering of individuals. This means that all of the aid must be based on factual need, and the order of distribution of the aid must correspond to the urgency of the need of those who need it. Decisions must be made solely based on facts, without prejudice.</a:t>
            </a:r>
          </a:p>
          <a:p>
            <a:pPr algn="l" rtl="0" eaLnBrk="1" hangingPunct="1">
              <a:spcBef>
                <a:spcPct val="0"/>
              </a:spcBef>
            </a:pPr>
            <a:endParaRPr lang="en-gb" altLang="fi-FI" dirty="0"/>
          </a:p>
          <a:p>
            <a:pPr algn="l" rtl="0" eaLnBrk="1" hangingPunct="1">
              <a:spcBef>
                <a:spcPct val="0"/>
              </a:spcBef>
            </a:pPr>
            <a:r>
              <a:rPr lang="en-gb" b="1" i="0" u="none" baseline="0" dirty="0"/>
              <a:t>Neutrality</a:t>
            </a:r>
          </a:p>
          <a:p>
            <a:pPr marL="0" marR="0" lvl="0" indent="0" algn="l" defTabSz="914400" rtl="0" eaLnBrk="1" fontAlgn="auto" latinLnBrk="0" hangingPunct="1">
              <a:lnSpc>
                <a:spcPct val="100000"/>
              </a:lnSpc>
              <a:spcBef>
                <a:spcPct val="0"/>
              </a:spcBef>
              <a:spcAft>
                <a:spcPts val="0"/>
              </a:spcAft>
              <a:buClrTx/>
              <a:buSzTx/>
              <a:buFontTx/>
              <a:buNone/>
              <a:tabLst/>
              <a:defRPr/>
            </a:pPr>
            <a:r>
              <a:rPr lang="en-gb" sz="1200" b="0" i="0" u="none" baseline="0" dirty="0">
                <a:ea typeface="Verdana" panose="020B0604030504040204" pitchFamily="34" charset="0"/>
                <a:cs typeface="Verdana" panose="020B0604030504040204" pitchFamily="34" charset="0"/>
              </a:rPr>
              <a:t>In order to maintain the trust of everyone, the Red Cross refrains from comments in case of animosities, and it never interferes with political, racial, religious, or ideological conflicts.</a:t>
            </a:r>
          </a:p>
          <a:p>
            <a:pPr algn="l" rtl="0" eaLnBrk="1" hangingPunct="1">
              <a:spcBef>
                <a:spcPct val="0"/>
              </a:spcBef>
            </a:pPr>
            <a:endParaRPr lang="en-gb" altLang="fi-FI" dirty="0"/>
          </a:p>
          <a:p>
            <a:pPr algn="l" rtl="0" eaLnBrk="1" hangingPunct="1">
              <a:spcBef>
                <a:spcPct val="0"/>
              </a:spcBef>
            </a:pPr>
            <a:r>
              <a:rPr lang="en-gb" b="0" i="0" u="none" baseline="0" dirty="0"/>
              <a:t>The principle of neutrality is necessary for the operations of the Red Cross and for tangible humanitarian work. Neutrality allows Red Cross representatives to visit political prisoners, for example. It also allows relief transportations marked with the protection symbols to access conflict areas, and may prevent attacks against volunteers of national societies in countries with internal unrest.</a:t>
            </a:r>
          </a:p>
          <a:p>
            <a:pPr algn="l" rtl="0" eaLnBrk="1" fontAlgn="auto" hangingPunct="1">
              <a:spcBef>
                <a:spcPts val="0"/>
              </a:spcBef>
              <a:spcAft>
                <a:spcPts val="0"/>
              </a:spcAft>
              <a:defRPr/>
            </a:pPr>
            <a:endParaRPr lang="en-gb" b="1" dirty="0"/>
          </a:p>
          <a:p>
            <a:pPr algn="l" rtl="0" eaLnBrk="1" fontAlgn="auto" hangingPunct="1">
              <a:spcBef>
                <a:spcPts val="0"/>
              </a:spcBef>
              <a:spcAft>
                <a:spcPts val="0"/>
              </a:spcAft>
              <a:defRPr/>
            </a:pPr>
            <a:r>
              <a:rPr lang="en-gb" b="1" i="0" u="none" baseline="0" dirty="0"/>
              <a:t>Independence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baseline="0" dirty="0">
                <a:ea typeface="Verdana" panose="020B0604030504040204" pitchFamily="34" charset="0"/>
                <a:cs typeface="Verdana" panose="020B0604030504040204" pitchFamily="34" charset="0"/>
              </a:rPr>
              <a:t>The Red Cross is impartial. The National Societies, while subject to the laws of their respective countries, must always maintain their autonomy and at all times act in accordance with the principles of the Red Cross.</a:t>
            </a:r>
          </a:p>
          <a:p>
            <a:pPr algn="l" rtl="0" eaLnBrk="1" fontAlgn="auto" hangingPunct="1">
              <a:spcBef>
                <a:spcPts val="0"/>
              </a:spcBef>
              <a:spcAft>
                <a:spcPts val="0"/>
              </a:spcAft>
              <a:defRPr/>
            </a:pPr>
            <a:endParaRPr lang="en-gb" dirty="0"/>
          </a:p>
          <a:p>
            <a:pPr algn="l" rtl="0" eaLnBrk="1" fontAlgn="auto" hangingPunct="1">
              <a:spcBef>
                <a:spcPts val="0"/>
              </a:spcBef>
              <a:spcAft>
                <a:spcPts val="0"/>
              </a:spcAft>
              <a:defRPr/>
            </a:pPr>
            <a:r>
              <a:rPr lang="en-gb" b="0" i="0" u="none" baseline="0" dirty="0"/>
              <a:t>Independence was founded in the early days of the Movement. It contains three factors:</a:t>
            </a:r>
          </a:p>
          <a:p>
            <a:pPr marL="228600" indent="-228600" algn="l" rtl="0" eaLnBrk="1" fontAlgn="auto" hangingPunct="1">
              <a:spcBef>
                <a:spcPts val="0"/>
              </a:spcBef>
              <a:spcAft>
                <a:spcPts val="0"/>
              </a:spcAft>
              <a:buFontTx/>
              <a:buAutoNum type="arabicParenR"/>
              <a:defRPr/>
            </a:pPr>
            <a:r>
              <a:rPr lang="en-gb" b="0" i="0" u="none" baseline="0" dirty="0"/>
              <a:t>independence as a basic principle,</a:t>
            </a:r>
          </a:p>
          <a:p>
            <a:pPr marL="228600" indent="-228600" algn="l" rtl="0" eaLnBrk="1" fontAlgn="auto" hangingPunct="1">
              <a:spcBef>
                <a:spcPts val="0"/>
              </a:spcBef>
              <a:spcAft>
                <a:spcPts val="0"/>
              </a:spcAft>
              <a:buFontTx/>
              <a:buAutoNum type="arabicParenR"/>
              <a:defRPr/>
            </a:pPr>
            <a:r>
              <a:rPr lang="en-gb" b="0" i="0" u="none" baseline="0" dirty="0"/>
              <a:t>the role of the national society in assisting authorities in humanitarian matters, and </a:t>
            </a:r>
          </a:p>
          <a:p>
            <a:pPr marL="228600" indent="-228600" algn="l" rtl="0" eaLnBrk="1" fontAlgn="auto" hangingPunct="1">
              <a:spcBef>
                <a:spcPts val="0"/>
              </a:spcBef>
              <a:spcAft>
                <a:spcPts val="0"/>
              </a:spcAft>
              <a:buFontTx/>
              <a:buAutoNum type="arabicParenR"/>
              <a:defRPr/>
            </a:pPr>
            <a:r>
              <a:rPr lang="en-gb" b="0" i="0" u="none" baseline="0" dirty="0"/>
              <a:t>the need of the national society to remain autonomous in order to be able to act in accordance with the principles of the Red Cross at all times.</a:t>
            </a:r>
          </a:p>
          <a:p>
            <a:pPr marL="0" indent="0" algn="l" rtl="0" eaLnBrk="1" fontAlgn="auto" hangingPunct="1">
              <a:spcBef>
                <a:spcPts val="0"/>
              </a:spcBef>
              <a:spcAft>
                <a:spcPts val="0"/>
              </a:spcAft>
              <a:buFontTx/>
              <a:buNone/>
              <a:defRPr/>
            </a:pPr>
            <a:endParaRPr lang="en-gb" dirty="0"/>
          </a:p>
          <a:p>
            <a:pPr algn="l" rtl="0" eaLnBrk="1" hangingPunct="1">
              <a:spcBef>
                <a:spcPct val="0"/>
              </a:spcBef>
            </a:pPr>
            <a:r>
              <a:rPr lang="en-gb" b="1" i="0" u="none" baseline="0" dirty="0"/>
              <a:t>Voluntary service</a:t>
            </a:r>
          </a:p>
          <a:p>
            <a:pPr algn="l" rtl="0" eaLnBrk="1" hangingPunct="1">
              <a:spcBef>
                <a:spcPct val="0"/>
              </a:spcBef>
            </a:pPr>
            <a:r>
              <a:rPr lang="en-gb" sz="1200" b="0" i="0" u="none" baseline="0" dirty="0">
                <a:ea typeface="Verdana" panose="020B0604030504040204" pitchFamily="34" charset="0"/>
                <a:cs typeface="Verdana" panose="020B0604030504040204" pitchFamily="34" charset="0"/>
              </a:rPr>
              <a:t>The Red Cross is an organisation providing voluntary and altruistic aid. </a:t>
            </a:r>
            <a:r>
              <a:rPr lang="en-gb" b="0" i="0" u="none" baseline="0" dirty="0"/>
              <a:t>The fundamental meaning of voluntary service is providing a service for another person without the motivation of a monetary compensation. It is the most direct expression of humanity.</a:t>
            </a:r>
          </a:p>
          <a:p>
            <a:pPr algn="l" rtl="0" eaLnBrk="1" hangingPunct="1">
              <a:spcBef>
                <a:spcPct val="0"/>
              </a:spcBef>
            </a:pPr>
            <a:endParaRPr lang="en-gb" altLang="fi-FI" dirty="0"/>
          </a:p>
          <a:p>
            <a:pPr algn="l" rtl="0">
              <a:defRPr/>
            </a:pPr>
            <a:r>
              <a:rPr lang="en-gb" b="1" i="0" u="none" baseline="0" dirty="0">
                <a:latin typeface="+mn-lt"/>
              </a:rPr>
              <a:t>Unity</a:t>
            </a:r>
          </a:p>
          <a:p>
            <a:pPr algn="l" rtl="0">
              <a:defRPr/>
            </a:pPr>
            <a:r>
              <a:rPr lang="en-gb" b="0" i="0" u="none" baseline="0" dirty="0">
                <a:latin typeface="+mn-lt"/>
              </a:rPr>
              <a:t>There can be only one Red Cross or Red Crescent Society in any one country. It must be open to all, and it must carry its humanitarian work throughout its territory.</a:t>
            </a:r>
          </a:p>
          <a:p>
            <a:pPr algn="l" rtl="0" eaLnBrk="1" hangingPunct="1">
              <a:spcBef>
                <a:spcPct val="0"/>
              </a:spcBef>
            </a:pPr>
            <a:endParaRPr lang="en-gb" altLang="fi-FI" b="1" dirty="0"/>
          </a:p>
          <a:p>
            <a:pPr algn="l" rtl="0" eaLnBrk="1" hangingPunct="1">
              <a:spcBef>
                <a:spcPct val="0"/>
              </a:spcBef>
            </a:pPr>
            <a:r>
              <a:rPr lang="en-gb" b="1" i="0" u="none" baseline="0" dirty="0"/>
              <a:t>Universality</a:t>
            </a:r>
          </a:p>
          <a:p>
            <a:pPr marL="0" marR="0" lvl="0" indent="0" algn="l" defTabSz="914400" rtl="0" eaLnBrk="1" fontAlgn="auto" latinLnBrk="0" hangingPunct="1">
              <a:lnSpc>
                <a:spcPct val="100000"/>
              </a:lnSpc>
              <a:spcBef>
                <a:spcPct val="0"/>
              </a:spcBef>
              <a:spcAft>
                <a:spcPts val="0"/>
              </a:spcAft>
              <a:buClrTx/>
              <a:buSzTx/>
              <a:buFontTx/>
              <a:buNone/>
              <a:tabLst/>
              <a:defRPr/>
            </a:pPr>
            <a:r>
              <a:rPr lang="en-gb" sz="1200" b="0" i="0" u="none" baseline="0" dirty="0">
                <a:ea typeface="Verdana" panose="020B0604030504040204" pitchFamily="34" charset="0"/>
                <a:cs typeface="Verdana" panose="020B0604030504040204" pitchFamily="34" charset="0"/>
              </a:rPr>
              <a:t>The Red Cross and Red Crescent Movement is a universal organisation where all national societies have the same rights and obligations to help each other.</a:t>
            </a:r>
          </a:p>
          <a:p>
            <a:pPr algn="l" rtl="0" eaLnBrk="1" hangingPunct="1">
              <a:spcBef>
                <a:spcPct val="0"/>
              </a:spcBef>
            </a:pPr>
            <a:r>
              <a:rPr lang="en-gb" b="0" i="0" u="none" baseline="0" dirty="0"/>
              <a:t>Universality is a precondition for the operations of the International Movement of the Red Cross and Red Crescent Societies. There are a total of 19</a:t>
            </a:r>
            <a:r>
              <a:rPr lang="en-GB" b="0" i="0" u="none" baseline="0" dirty="0"/>
              <a:t>2</a:t>
            </a:r>
            <a:r>
              <a:rPr lang="en-gb" b="0" i="0" u="none" baseline="0" dirty="0"/>
              <a:t> national societies, one in almost every country, which is living proof of the universal nature. Some countries do not yet have a national society, and some national societies have not yet been accepted as full members of the Movement because they have not fulfilled the requirements for the recognition of national societies.</a:t>
            </a:r>
          </a:p>
        </p:txBody>
      </p:sp>
      <p:sp>
        <p:nvSpPr>
          <p:cNvPr id="4" name="Slide Number Placeholder 3"/>
          <p:cNvSpPr>
            <a:spLocks noGrp="1"/>
          </p:cNvSpPr>
          <p:nvPr>
            <p:ph type="sldNum" sz="quarter" idx="5"/>
          </p:nvPr>
        </p:nvSpPr>
        <p:spPr/>
        <p:txBody>
          <a:bodyPr/>
          <a:lstStyle/>
          <a:p>
            <a:fld id="{D9D1C9AF-C8A2-E248-9C2D-AAFE8E0C60B5}" type="slidenum">
              <a:rPr lang="fi-FI" smtClean="0"/>
              <a:t>9</a:t>
            </a:fld>
            <a:endParaRPr lang="fi-FI" dirty="0"/>
          </a:p>
        </p:txBody>
      </p:sp>
    </p:spTree>
    <p:extLst>
      <p:ext uri="{BB962C8B-B14F-4D97-AF65-F5344CB8AC3E}">
        <p14:creationId xmlns:p14="http://schemas.microsoft.com/office/powerpoint/2010/main" val="1795615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baseline="0" dirty="0">
                <a:cs typeface="Calibri"/>
              </a:rPr>
              <a:t>The introduction is intended to form an idea about the Red Cross as a preparedness organisation. We have an assignment and responsibility to assist authorities when they need support.</a:t>
            </a:r>
            <a:r>
              <a:rPr lang="en-gb" b="1" i="0" u="none" baseline="0" dirty="0">
                <a:cs typeface="Calibri"/>
              </a:rPr>
              <a:t> All of our assignments aim to ensure that we are a strong network that is ready to act.</a:t>
            </a:r>
          </a:p>
          <a:p>
            <a:endParaRPr lang="fi-FI" dirty="0"/>
          </a:p>
        </p:txBody>
      </p:sp>
      <p:sp>
        <p:nvSpPr>
          <p:cNvPr id="4" name="Dian numeron paikkamerkki 3"/>
          <p:cNvSpPr>
            <a:spLocks noGrp="1"/>
          </p:cNvSpPr>
          <p:nvPr>
            <p:ph type="sldNum" sz="quarter" idx="5"/>
          </p:nvPr>
        </p:nvSpPr>
        <p:spPr/>
        <p:txBody>
          <a:bodyPr/>
          <a:lstStyle/>
          <a:p>
            <a:fld id="{D9D1C9AF-C8A2-E248-9C2D-AAFE8E0C60B5}" type="slidenum">
              <a:rPr lang="fi-FI" smtClean="0"/>
              <a:t>10</a:t>
            </a:fld>
            <a:endParaRPr lang="fi-FI" dirty="0"/>
          </a:p>
        </p:txBody>
      </p:sp>
    </p:spTree>
    <p:extLst>
      <p:ext uri="{BB962C8B-B14F-4D97-AF65-F5344CB8AC3E}">
        <p14:creationId xmlns:p14="http://schemas.microsoft.com/office/powerpoint/2010/main" val="681175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baseline="0" dirty="0">
                <a:cs typeface="Calibri"/>
              </a:rPr>
              <a:t>The aim is to present the aid operations of the Red Cross through our own lives. Discuss the topics on the slide (in pairs if discussion in a large group is difficult):</a:t>
            </a:r>
          </a:p>
          <a:p>
            <a:endParaRPr lang="en-gb" dirty="0">
              <a:cs typeface="Calibri"/>
            </a:endParaRPr>
          </a:p>
          <a:p>
            <a:pPr algn="l" rtl="0"/>
            <a:r>
              <a:rPr lang="en-gb" b="0" i="0" u="none" baseline="0" dirty="0">
                <a:cs typeface="Calibri"/>
              </a:rPr>
              <a:t>Step 1) OWN HELP</a:t>
            </a:r>
          </a:p>
          <a:p>
            <a:pPr marL="171450" indent="-171450" algn="l" rtl="0">
              <a:buFont typeface="Arial" panose="020B0604020202020204" pitchFamily="34" charset="0"/>
              <a:buChar char="•"/>
            </a:pPr>
            <a:r>
              <a:rPr lang="en-gb" b="0" i="0" u="none" baseline="0" dirty="0">
                <a:cs typeface="Calibri"/>
              </a:rPr>
              <a:t>What does preparation mean?</a:t>
            </a:r>
          </a:p>
          <a:p>
            <a:pPr marL="171450" indent="-171450" algn="l" rtl="0">
              <a:buFont typeface="Arial" panose="020B0604020202020204" pitchFamily="34" charset="0"/>
              <a:buChar char="•"/>
            </a:pPr>
            <a:r>
              <a:rPr lang="en-gb" b="0" i="0" u="none" baseline="0" dirty="0">
                <a:cs typeface="Calibri"/>
              </a:rPr>
              <a:t>What are you prepared for at home?</a:t>
            </a:r>
          </a:p>
          <a:p>
            <a:pPr marL="171450" indent="-171450" algn="l" rtl="0">
              <a:buFont typeface="Arial" panose="020B0604020202020204" pitchFamily="34" charset="0"/>
              <a:buChar char="•"/>
            </a:pPr>
            <a:r>
              <a:rPr lang="en-gb" b="0" i="0" u="none" baseline="0" dirty="0">
                <a:cs typeface="Calibri"/>
              </a:rPr>
              <a:t>What should you be prepared for in your everyday life?</a:t>
            </a:r>
          </a:p>
          <a:p>
            <a:pPr marL="171450" indent="-171450" algn="l" rtl="0">
              <a:buFont typeface="Arial" panose="020B0604020202020204" pitchFamily="34" charset="0"/>
              <a:buChar char="•"/>
            </a:pPr>
            <a:endParaRPr lang="en-gb" dirty="0">
              <a:cs typeface="Calibri"/>
            </a:endParaRPr>
          </a:p>
          <a:p>
            <a:pPr marL="171450" indent="-171450" algn="l" rtl="0">
              <a:buFont typeface="Arial" panose="020B0604020202020204" pitchFamily="34" charset="0"/>
              <a:buChar char="•"/>
            </a:pPr>
            <a:endParaRPr lang="en-gb" dirty="0">
              <a:cs typeface="Calibri"/>
            </a:endParaRPr>
          </a:p>
          <a:p>
            <a:pPr marL="0" indent="0" algn="l" rtl="0">
              <a:buFont typeface="Arial" panose="020B0604020202020204" pitchFamily="34" charset="0"/>
              <a:buNone/>
            </a:pPr>
            <a:r>
              <a:rPr lang="en-gb" b="0" i="0" u="none" baseline="0" dirty="0">
                <a:cs typeface="Calibri"/>
              </a:rPr>
              <a:t>Step 2) NEIGHBOURLY HELP</a:t>
            </a:r>
          </a:p>
          <a:p>
            <a:pPr marL="171450" indent="-171450" algn="l" rtl="0">
              <a:buFont typeface="Arial" panose="020B0604020202020204" pitchFamily="34" charset="0"/>
              <a:buChar char="•"/>
            </a:pPr>
            <a:r>
              <a:rPr lang="en-gb" b="0" i="0" u="none" baseline="0" dirty="0">
                <a:cs typeface="Calibri"/>
              </a:rPr>
              <a:t>When was the last time you helped someone? What was the help like?</a:t>
            </a:r>
          </a:p>
          <a:p>
            <a:pPr marL="171450" indent="-171450" algn="l" rtl="0">
              <a:buFont typeface="Arial" panose="020B0604020202020204" pitchFamily="34" charset="0"/>
              <a:buChar char="•"/>
            </a:pPr>
            <a:r>
              <a:rPr lang="en-gb" b="0" i="0" u="none" baseline="0" dirty="0">
                <a:cs typeface="Calibri"/>
              </a:rPr>
              <a:t>What does humanitarian work mean?</a:t>
            </a:r>
          </a:p>
          <a:p>
            <a:pPr marL="171450" indent="-171450" algn="l" rtl="0">
              <a:buFont typeface="Arial" panose="020B0604020202020204" pitchFamily="34" charset="0"/>
              <a:buChar char="•"/>
            </a:pPr>
            <a:r>
              <a:rPr lang="en-gb" b="0" i="0" u="none" baseline="0" dirty="0">
                <a:cs typeface="Calibri"/>
              </a:rPr>
              <a:t>Can you come up with examples of humanitarian work by the Red Cross?</a:t>
            </a:r>
          </a:p>
          <a:p>
            <a:pPr marL="0" indent="0" algn="l" rtl="0">
              <a:buFont typeface="Arial" panose="020B0604020202020204" pitchFamily="34" charset="0"/>
              <a:buNone/>
            </a:pPr>
            <a:endParaRPr lang="en-gb" dirty="0">
              <a:cs typeface="Calibri"/>
            </a:endParaRPr>
          </a:p>
          <a:p>
            <a:endParaRPr lang="en-gb" dirty="0">
              <a:cs typeface="Calibri"/>
            </a:endParaRPr>
          </a:p>
          <a:p>
            <a:pPr algn="l" rtl="0"/>
            <a:r>
              <a:rPr lang="en-gb" b="0" i="0" u="none" baseline="0" dirty="0">
                <a:cs typeface="Calibri"/>
              </a:rPr>
              <a:t>These events are only examples, but they could happen to anyone. They are all about personal resilience (preparation), which is the ability to return to normal everyday life. Preparation also refers to</a:t>
            </a:r>
            <a:endParaRPr lang="en-gb" dirty="0"/>
          </a:p>
          <a:p>
            <a:pPr algn="l" rtl="0"/>
            <a:r>
              <a:rPr lang="en-gb" b="0" i="0" u="none" baseline="0" dirty="0">
                <a:cs typeface="Calibri"/>
              </a:rPr>
              <a:t>- the ability to prevent accidents (e.g. using electrical equipment correctly to avoid fires),</a:t>
            </a:r>
          </a:p>
          <a:p>
            <a:pPr algn="l" rtl="0"/>
            <a:r>
              <a:rPr lang="en-gb" b="0" i="0" u="none" baseline="0" dirty="0">
                <a:cs typeface="Calibri"/>
              </a:rPr>
              <a:t>- the ability to recover from accidents (e.g. first aid in case of a burn),</a:t>
            </a:r>
          </a:p>
          <a:p>
            <a:pPr algn="l" rtl="0"/>
            <a:r>
              <a:rPr lang="en-gb" b="0" i="0" u="none" baseline="0" dirty="0"/>
              <a:t>- and the ability to learn from the situation (e.g. inspecting electrical equipment, reviewing manual extinguishing and first aid skills regularly).</a:t>
            </a:r>
            <a:endParaRPr lang="en-gb" dirty="0">
              <a:cs typeface="Calibri"/>
            </a:endParaRPr>
          </a:p>
          <a:p>
            <a:endParaRPr lang="en-gb" dirty="0">
              <a:cs typeface="Calibri"/>
            </a:endParaRPr>
          </a:p>
          <a:p>
            <a:pPr algn="l" rtl="0"/>
            <a:r>
              <a:rPr lang="en-gb" b="0" i="0" u="none" baseline="0" dirty="0">
                <a:cs typeface="Calibri"/>
              </a:rPr>
              <a:t>When we can help ourselves, recovering from an event is faster.</a:t>
            </a:r>
          </a:p>
          <a:p>
            <a:endParaRPr lang="en-gb" dirty="0">
              <a:cs typeface="Calibri"/>
            </a:endParaRPr>
          </a:p>
          <a:p>
            <a:pPr algn="l" rtl="0"/>
            <a:r>
              <a:rPr lang="en-gb" b="0" i="0" u="none" baseline="0" dirty="0">
                <a:cs typeface="Calibri"/>
              </a:rPr>
              <a:t>We are rarely faced with everyday situations where we need support from authorities or organisations. However, the knowledge that support is available can increase our sense of security. Everyone can improve their ability to help through Red Cross first aid trainings and various kinds of volunteer operations.</a:t>
            </a:r>
          </a:p>
          <a:p>
            <a:endParaRPr lang="en-gb" dirty="0">
              <a:cs typeface="Calibri"/>
            </a:endParaRPr>
          </a:p>
          <a:p>
            <a:endParaRPr lang="en-gb" dirty="0">
              <a:cs typeface="Calibri"/>
            </a:endParaRPr>
          </a:p>
          <a:p>
            <a:endParaRPr lang="en-US" dirty="0">
              <a:cs typeface="Calibri"/>
            </a:endParaRPr>
          </a:p>
          <a:p>
            <a:endParaRPr lang="en-US" dirty="0">
              <a:cs typeface="Calibri"/>
            </a:endParaRPr>
          </a:p>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11</a:t>
            </a:fld>
            <a:endParaRPr lang="fi-FI" dirty="0"/>
          </a:p>
        </p:txBody>
      </p:sp>
    </p:spTree>
    <p:extLst>
      <p:ext uri="{BB962C8B-B14F-4D97-AF65-F5344CB8AC3E}">
        <p14:creationId xmlns:p14="http://schemas.microsoft.com/office/powerpoint/2010/main" val="31175272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KANSI">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34DE3F7-DC73-574E-BBEF-067A7B976E71}"/>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1023244"/>
            <a:ext cx="9144000" cy="2681191"/>
          </a:xfrm>
          <a:prstGeom prst="rect">
            <a:avLst/>
          </a:prstGeom>
        </p:spPr>
        <p:txBody>
          <a:bodyPr anchor="b"/>
          <a:lstStyle>
            <a:lvl1pPr algn="l">
              <a:defRPr sz="6600">
                <a:solidFill>
                  <a:schemeClr val="bg1"/>
                </a:solidFill>
              </a:defRPr>
            </a:lvl1pPr>
          </a:lstStyle>
          <a:p>
            <a:r>
              <a:rPr lang="en-GB" noProof="0" dirty="0"/>
              <a:t>Click to edit Master title style</a:t>
            </a:r>
          </a:p>
        </p:txBody>
      </p:sp>
      <p:sp>
        <p:nvSpPr>
          <p:cNvPr id="3" name="Subtitle 2">
            <a:extLst>
              <a:ext uri="{FF2B5EF4-FFF2-40B4-BE49-F238E27FC236}">
                <a16:creationId xmlns:a16="http://schemas.microsoft.com/office/drawing/2014/main" id="{F22D6800-9BC3-F541-B95C-B3A42CD5E5F2}"/>
              </a:ext>
            </a:extLst>
          </p:cNvPr>
          <p:cNvSpPr>
            <a:spLocks noGrp="1"/>
          </p:cNvSpPr>
          <p:nvPr>
            <p:ph type="subTitle" idx="1"/>
          </p:nvPr>
        </p:nvSpPr>
        <p:spPr>
          <a:xfrm>
            <a:off x="1524000" y="4605382"/>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a:p>
            <a:pPr lvl="1"/>
            <a:endParaRPr lang="en-GB" noProof="0"/>
          </a:p>
        </p:txBody>
      </p:sp>
      <p:sp>
        <p:nvSpPr>
          <p:cNvPr id="4" name="Rectangle 3">
            <a:extLst>
              <a:ext uri="{FF2B5EF4-FFF2-40B4-BE49-F238E27FC236}">
                <a16:creationId xmlns:a16="http://schemas.microsoft.com/office/drawing/2014/main" id="{F4E65EE3-FABC-A913-42AF-2F92ED9A4A12}"/>
              </a:ext>
            </a:extLst>
          </p:cNvPr>
          <p:cNvSpPr/>
          <p:nvPr userDrawn="1"/>
        </p:nvSpPr>
        <p:spPr>
          <a:xfrm>
            <a:off x="9890449" y="0"/>
            <a:ext cx="2301551"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dirty="0"/>
          </a:p>
        </p:txBody>
      </p:sp>
      <p:pic>
        <p:nvPicPr>
          <p:cNvPr id="5" name="Picture 4" descr="Logo&#10;&#10;Description automatically generated with low confidence">
            <a:extLst>
              <a:ext uri="{FF2B5EF4-FFF2-40B4-BE49-F238E27FC236}">
                <a16:creationId xmlns:a16="http://schemas.microsoft.com/office/drawing/2014/main" id="{4756E1DD-E543-414B-8BAB-344271B1C007}"/>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tretch>
            <a:fillRect/>
          </a:stretch>
        </p:blipFill>
        <p:spPr>
          <a:xfrm>
            <a:off x="10081726" y="193316"/>
            <a:ext cx="1918995" cy="636612"/>
          </a:xfrm>
          <a:prstGeom prst="rect">
            <a:avLst/>
          </a:prstGeom>
        </p:spPr>
      </p:pic>
    </p:spTree>
    <p:extLst>
      <p:ext uri="{BB962C8B-B14F-4D97-AF65-F5344CB8AC3E}">
        <p14:creationId xmlns:p14="http://schemas.microsoft.com/office/powerpoint/2010/main" val="1122291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I KAKSI KOLUMNI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810725"/>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5" name="Text Placeholder 4">
            <a:extLst>
              <a:ext uri="{FF2B5EF4-FFF2-40B4-BE49-F238E27FC236}">
                <a16:creationId xmlns:a16="http://schemas.microsoft.com/office/drawing/2014/main" id="{5E47243B-BAA3-D940-A23E-6F1DF1E6D839}"/>
              </a:ext>
            </a:extLst>
          </p:cNvPr>
          <p:cNvSpPr>
            <a:spLocks noGrp="1"/>
          </p:cNvSpPr>
          <p:nvPr>
            <p:ph type="body" sz="quarter" idx="3"/>
          </p:nvPr>
        </p:nvSpPr>
        <p:spPr>
          <a:xfrm>
            <a:off x="6172200" y="810725"/>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3" name="Text Placeholder 2">
            <a:extLst>
              <a:ext uri="{FF2B5EF4-FFF2-40B4-BE49-F238E27FC236}">
                <a16:creationId xmlns:a16="http://schemas.microsoft.com/office/drawing/2014/main" id="{76078FF3-7CF2-B747-84A2-136E76FC7CC5}"/>
              </a:ext>
            </a:extLst>
          </p:cNvPr>
          <p:cNvSpPr>
            <a:spLocks noGrp="1"/>
          </p:cNvSpPr>
          <p:nvPr>
            <p:ph type="body" idx="14"/>
          </p:nvPr>
        </p:nvSpPr>
        <p:spPr>
          <a:xfrm>
            <a:off x="838199" y="2129936"/>
            <a:ext cx="5181602" cy="3534125"/>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endParaRPr lang="en-GB" b="0" noProof="0"/>
          </a:p>
          <a:p>
            <a:pPr lvl="2"/>
            <a:endParaRPr lang="en-GB" noProof="0"/>
          </a:p>
        </p:txBody>
      </p:sp>
      <p:sp>
        <p:nvSpPr>
          <p:cNvPr id="14" name="Text Placeholder 2">
            <a:extLst>
              <a:ext uri="{FF2B5EF4-FFF2-40B4-BE49-F238E27FC236}">
                <a16:creationId xmlns:a16="http://schemas.microsoft.com/office/drawing/2014/main" id="{85D56223-2B0B-BF47-A473-46887AC2D849}"/>
              </a:ext>
            </a:extLst>
          </p:cNvPr>
          <p:cNvSpPr>
            <a:spLocks noGrp="1"/>
          </p:cNvSpPr>
          <p:nvPr>
            <p:ph type="body" idx="15"/>
          </p:nvPr>
        </p:nvSpPr>
        <p:spPr>
          <a:xfrm>
            <a:off x="6189688" y="2129936"/>
            <a:ext cx="5181602" cy="3534125"/>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endParaRPr lang="en-GB" noProof="0"/>
          </a:p>
        </p:txBody>
      </p:sp>
      <p:pic>
        <p:nvPicPr>
          <p:cNvPr id="2" name="Picture 1" descr="Logo&#10;&#10;Description automatically generated with low confidence">
            <a:extLst>
              <a:ext uri="{FF2B5EF4-FFF2-40B4-BE49-F238E27FC236}">
                <a16:creationId xmlns:a16="http://schemas.microsoft.com/office/drawing/2014/main" id="{5AF4D27B-7FC8-9243-A6C8-0F1706A83782}"/>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tretch>
            <a:fillRect/>
          </a:stretch>
        </p:blipFill>
        <p:spPr>
          <a:xfrm>
            <a:off x="10121593" y="6036888"/>
            <a:ext cx="1918995" cy="636612"/>
          </a:xfrm>
          <a:prstGeom prst="rect">
            <a:avLst/>
          </a:prstGeom>
        </p:spPr>
      </p:pic>
    </p:spTree>
    <p:extLst>
      <p:ext uri="{BB962C8B-B14F-4D97-AF65-F5344CB8AC3E}">
        <p14:creationId xmlns:p14="http://schemas.microsoft.com/office/powerpoint/2010/main" val="3467467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 LISTA KAKSI KOLUMNI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857618"/>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5" name="Text Placeholder 4">
            <a:extLst>
              <a:ext uri="{FF2B5EF4-FFF2-40B4-BE49-F238E27FC236}">
                <a16:creationId xmlns:a16="http://schemas.microsoft.com/office/drawing/2014/main" id="{5E47243B-BAA3-D940-A23E-6F1DF1E6D839}"/>
              </a:ext>
            </a:extLst>
          </p:cNvPr>
          <p:cNvSpPr>
            <a:spLocks noGrp="1"/>
          </p:cNvSpPr>
          <p:nvPr>
            <p:ph type="body" sz="quarter" idx="3"/>
          </p:nvPr>
        </p:nvSpPr>
        <p:spPr>
          <a:xfrm>
            <a:off x="6172200" y="857618"/>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7" name="Text Placeholder 4">
            <a:extLst>
              <a:ext uri="{FF2B5EF4-FFF2-40B4-BE49-F238E27FC236}">
                <a16:creationId xmlns:a16="http://schemas.microsoft.com/office/drawing/2014/main" id="{FD694F22-1DF2-BA4B-86A9-3FCCF15BE1A4}"/>
              </a:ext>
            </a:extLst>
          </p:cNvPr>
          <p:cNvSpPr>
            <a:spLocks noGrp="1"/>
          </p:cNvSpPr>
          <p:nvPr>
            <p:ph type="body" sz="quarter" idx="11"/>
          </p:nvPr>
        </p:nvSpPr>
        <p:spPr>
          <a:xfrm>
            <a:off x="838200" y="2176829"/>
            <a:ext cx="5157787" cy="3534125"/>
          </a:xfrm>
        </p:spPr>
        <p:txBody>
          <a:bodyPr/>
          <a:lstStyle>
            <a:lvl1pPr>
              <a:defRPr sz="2400"/>
            </a:lvl1pPr>
            <a:lvl2pPr>
              <a:defRPr sz="2000"/>
            </a:lvl2pPr>
            <a:lvl3pPr>
              <a:defRPr sz="1900"/>
            </a:lvl3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4">
            <a:extLst>
              <a:ext uri="{FF2B5EF4-FFF2-40B4-BE49-F238E27FC236}">
                <a16:creationId xmlns:a16="http://schemas.microsoft.com/office/drawing/2014/main" id="{05A15A47-6782-C54A-93D2-C9A076009960}"/>
              </a:ext>
            </a:extLst>
          </p:cNvPr>
          <p:cNvSpPr>
            <a:spLocks noGrp="1"/>
          </p:cNvSpPr>
          <p:nvPr>
            <p:ph type="body" sz="quarter" idx="16"/>
          </p:nvPr>
        </p:nvSpPr>
        <p:spPr>
          <a:xfrm>
            <a:off x="6172993" y="2176829"/>
            <a:ext cx="5181601" cy="3534125"/>
          </a:xfrm>
        </p:spPr>
        <p:txBody>
          <a:bodyPr/>
          <a:lstStyle>
            <a:lvl1pPr>
              <a:defRPr sz="2400"/>
            </a:lvl1pPr>
            <a:lvl2pPr>
              <a:defRPr sz="2000"/>
            </a:lvl2pPr>
            <a:lvl3pPr>
              <a:defRPr sz="1900"/>
            </a:lvl3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pic>
        <p:nvPicPr>
          <p:cNvPr id="2" name="Picture 1" descr="Logo&#10;&#10;Description automatically generated with low confidence">
            <a:extLst>
              <a:ext uri="{FF2B5EF4-FFF2-40B4-BE49-F238E27FC236}">
                <a16:creationId xmlns:a16="http://schemas.microsoft.com/office/drawing/2014/main" id="{F22FE6FC-B3C1-11D6-DDA7-C04D2AFFCA56}"/>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tretch>
            <a:fillRect/>
          </a:stretch>
        </p:blipFill>
        <p:spPr>
          <a:xfrm>
            <a:off x="10121593" y="6036888"/>
            <a:ext cx="1918995" cy="636612"/>
          </a:xfrm>
          <a:prstGeom prst="rect">
            <a:avLst/>
          </a:prstGeom>
        </p:spPr>
      </p:pic>
    </p:spTree>
    <p:extLst>
      <p:ext uri="{BB962C8B-B14F-4D97-AF65-F5344CB8AC3E}">
        <p14:creationId xmlns:p14="http://schemas.microsoft.com/office/powerpoint/2010/main" val="121151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LISTA JA KUV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763489"/>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7" name="Text Placeholder 4">
            <a:extLst>
              <a:ext uri="{FF2B5EF4-FFF2-40B4-BE49-F238E27FC236}">
                <a16:creationId xmlns:a16="http://schemas.microsoft.com/office/drawing/2014/main" id="{FD694F22-1DF2-BA4B-86A9-3FCCF15BE1A4}"/>
              </a:ext>
            </a:extLst>
          </p:cNvPr>
          <p:cNvSpPr>
            <a:spLocks noGrp="1"/>
          </p:cNvSpPr>
          <p:nvPr>
            <p:ph type="body" sz="quarter" idx="11"/>
          </p:nvPr>
        </p:nvSpPr>
        <p:spPr>
          <a:xfrm>
            <a:off x="838200" y="2082700"/>
            <a:ext cx="5157787" cy="3534125"/>
          </a:xfrm>
        </p:spPr>
        <p:txBody>
          <a:bodyPr/>
          <a:lstStyle>
            <a:lvl1pPr>
              <a:defRPr sz="2400"/>
            </a:lvl1pPr>
            <a:lvl2pPr>
              <a:defRPr sz="2000"/>
            </a:lvl2pPr>
            <a:lvl3pPr>
              <a:defRPr sz="1900"/>
            </a:lvl3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Picture Placeholder 3">
            <a:extLst>
              <a:ext uri="{FF2B5EF4-FFF2-40B4-BE49-F238E27FC236}">
                <a16:creationId xmlns:a16="http://schemas.microsoft.com/office/drawing/2014/main" id="{E3FD0F4A-62D2-D935-BC88-590E264F576D}"/>
              </a:ext>
            </a:extLst>
          </p:cNvPr>
          <p:cNvSpPr>
            <a:spLocks noGrp="1"/>
          </p:cNvSpPr>
          <p:nvPr>
            <p:ph type="pic" sz="quarter" idx="12"/>
          </p:nvPr>
        </p:nvSpPr>
        <p:spPr>
          <a:xfrm>
            <a:off x="6265863" y="763121"/>
            <a:ext cx="5083175" cy="4852988"/>
          </a:xfrm>
        </p:spPr>
        <p:txBody>
          <a:bodyPr/>
          <a:lstStyle/>
          <a:p>
            <a:endParaRPr lang="fi-FI"/>
          </a:p>
        </p:txBody>
      </p:sp>
      <p:pic>
        <p:nvPicPr>
          <p:cNvPr id="2" name="Picture 1" descr="Logo&#10;&#10;Description automatically generated with low confidence">
            <a:extLst>
              <a:ext uri="{FF2B5EF4-FFF2-40B4-BE49-F238E27FC236}">
                <a16:creationId xmlns:a16="http://schemas.microsoft.com/office/drawing/2014/main" id="{9C19A758-790F-7AD5-602F-2B6847C4495C}"/>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tretch>
            <a:fillRect/>
          </a:stretch>
        </p:blipFill>
        <p:spPr>
          <a:xfrm>
            <a:off x="10121593" y="6036888"/>
            <a:ext cx="1918995" cy="636612"/>
          </a:xfrm>
          <a:prstGeom prst="rect">
            <a:avLst/>
          </a:prstGeom>
        </p:spPr>
      </p:pic>
    </p:spTree>
    <p:extLst>
      <p:ext uri="{BB962C8B-B14F-4D97-AF65-F5344CB8AC3E}">
        <p14:creationId xmlns:p14="http://schemas.microsoft.com/office/powerpoint/2010/main" val="17467212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OLMIJAK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1430214"/>
            <a:ext cx="4068792" cy="5427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1430215"/>
            <a:ext cx="4068792" cy="54277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1430214"/>
            <a:ext cx="4068792" cy="54277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0" name="Title 1">
            <a:extLst>
              <a:ext uri="{FF2B5EF4-FFF2-40B4-BE49-F238E27FC236}">
                <a16:creationId xmlns:a16="http://schemas.microsoft.com/office/drawing/2014/main" id="{8201F7B3-E497-3049-89EB-99DA34C1966B}"/>
              </a:ext>
            </a:extLst>
          </p:cNvPr>
          <p:cNvSpPr>
            <a:spLocks noGrp="1"/>
          </p:cNvSpPr>
          <p:nvPr>
            <p:ph type="title"/>
          </p:nvPr>
        </p:nvSpPr>
        <p:spPr>
          <a:xfrm>
            <a:off x="266700" y="429917"/>
            <a:ext cx="10515600" cy="781750"/>
          </a:xfrm>
          <a:prstGeom prst="rect">
            <a:avLst/>
          </a:prstGeom>
        </p:spPr>
        <p:txBody>
          <a:bodyPr/>
          <a:lstStyle>
            <a:lvl1pPr>
              <a:defRPr sz="3000"/>
            </a:lvl1pPr>
          </a:lstStyle>
          <a:p>
            <a:r>
              <a:rPr lang="en-GB" noProof="0"/>
              <a:t>Click to edit Master title style</a:t>
            </a:r>
          </a:p>
        </p:txBody>
      </p:sp>
      <p:sp>
        <p:nvSpPr>
          <p:cNvPr id="11" name="Text Placeholder 2">
            <a:extLst>
              <a:ext uri="{FF2B5EF4-FFF2-40B4-BE49-F238E27FC236}">
                <a16:creationId xmlns:a16="http://schemas.microsoft.com/office/drawing/2014/main" id="{800C0C4A-6664-F44A-825B-15E820DCE69D}"/>
              </a:ext>
            </a:extLst>
          </p:cNvPr>
          <p:cNvSpPr>
            <a:spLocks noGrp="1"/>
          </p:cNvSpPr>
          <p:nvPr>
            <p:ph type="body" idx="1"/>
          </p:nvPr>
        </p:nvSpPr>
        <p:spPr>
          <a:xfrm>
            <a:off x="2667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2681800"/>
            <a:ext cx="3562350" cy="3890449"/>
          </a:xfrm>
        </p:spPr>
        <p:txBody>
          <a:bodyPr anchor="t"/>
          <a:lstStyle>
            <a:lvl1pPr marL="0" indent="0">
              <a:spcBef>
                <a:spcPts val="0"/>
              </a:spcBef>
              <a:buFont typeface="Arial" panose="020B0604020202020204" pitchFamily="34" charset="0"/>
              <a:buNone/>
              <a:defRPr sz="2300" b="0" i="0">
                <a:latin typeface="Georgia" panose="02040502050405020303" pitchFamily="18" charset="0"/>
              </a:defRPr>
            </a:lvl1pPr>
            <a:lvl2pPr marL="457200" indent="0">
              <a:buFont typeface="Arial" panose="020B0604020202020204" pitchFamily="34" charse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0"/>
            <a:endParaRPr lang="en-GB" noProof="0"/>
          </a:p>
          <a:p>
            <a:pPr lvl="1"/>
            <a:endParaRPr lang="en-GB" noProof="0"/>
          </a:p>
          <a:p>
            <a:pPr lvl="2"/>
            <a:r>
              <a:rPr lang="en-GB" noProof="0"/>
              <a:t>	</a:t>
            </a:r>
          </a:p>
          <a:p>
            <a:pPr lvl="1"/>
            <a:r>
              <a:rPr lang="en-GB" noProof="0"/>
              <a:t>		</a:t>
            </a:r>
          </a:p>
        </p:txBody>
      </p:sp>
      <p:sp>
        <p:nvSpPr>
          <p:cNvPr id="14" name="Text Placeholder 2">
            <a:extLst>
              <a:ext uri="{FF2B5EF4-FFF2-40B4-BE49-F238E27FC236}">
                <a16:creationId xmlns:a16="http://schemas.microsoft.com/office/drawing/2014/main" id="{ABA4081A-9EBF-214E-887F-4F3D6CBC04D7}"/>
              </a:ext>
            </a:extLst>
          </p:cNvPr>
          <p:cNvSpPr>
            <a:spLocks noGrp="1"/>
          </p:cNvSpPr>
          <p:nvPr>
            <p:ph type="body" idx="11"/>
          </p:nvPr>
        </p:nvSpPr>
        <p:spPr>
          <a:xfrm>
            <a:off x="42672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2681800"/>
            <a:ext cx="3562350" cy="3890449"/>
          </a:xfrm>
        </p:spPr>
        <p:txBody>
          <a:bodyPr anchor="t"/>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0"/>
            <a:endParaRPr lang="en-GB" noProof="0"/>
          </a:p>
          <a:p>
            <a:pPr lvl="1"/>
            <a:endParaRPr lang="en-GB" noProof="0"/>
          </a:p>
        </p:txBody>
      </p:sp>
      <p:sp>
        <p:nvSpPr>
          <p:cNvPr id="16" name="Text Placeholder 2">
            <a:extLst>
              <a:ext uri="{FF2B5EF4-FFF2-40B4-BE49-F238E27FC236}">
                <a16:creationId xmlns:a16="http://schemas.microsoft.com/office/drawing/2014/main" id="{C5EFE7FF-BFC1-754C-A2F8-6DE833B6B70C}"/>
              </a:ext>
            </a:extLst>
          </p:cNvPr>
          <p:cNvSpPr>
            <a:spLocks noGrp="1"/>
          </p:cNvSpPr>
          <p:nvPr>
            <p:ph type="body" idx="13"/>
          </p:nvPr>
        </p:nvSpPr>
        <p:spPr>
          <a:xfrm>
            <a:off x="8343900" y="1653101"/>
            <a:ext cx="3562350" cy="823912"/>
          </a:xfrm>
        </p:spPr>
        <p:txBody>
          <a:bodyPr anchor="b"/>
          <a:lstStyle>
            <a:lvl1pPr marL="0" indent="0">
              <a:buNone/>
              <a:defRPr sz="25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2681800"/>
            <a:ext cx="3562350" cy="3890449"/>
          </a:xfrm>
        </p:spPr>
        <p:txBody>
          <a:bodyPr anchor="t"/>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0"/>
            <a:endParaRPr lang="en-GB" noProof="0"/>
          </a:p>
          <a:p>
            <a:pPr lvl="1"/>
            <a:endParaRPr lang="en-GB" noProof="0"/>
          </a:p>
        </p:txBody>
      </p:sp>
    </p:spTree>
    <p:extLst>
      <p:ext uri="{BB962C8B-B14F-4D97-AF65-F5344CB8AC3E}">
        <p14:creationId xmlns:p14="http://schemas.microsoft.com/office/powerpoint/2010/main" val="2614705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OLMIJAKO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1430214"/>
            <a:ext cx="4068792" cy="542778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solidFill>
                <a:schemeClr val="bg2"/>
              </a:solidFill>
            </a:endParaRPr>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1430215"/>
            <a:ext cx="4068792" cy="54277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1430214"/>
            <a:ext cx="4068792" cy="54277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0" name="Title 1">
            <a:extLst>
              <a:ext uri="{FF2B5EF4-FFF2-40B4-BE49-F238E27FC236}">
                <a16:creationId xmlns:a16="http://schemas.microsoft.com/office/drawing/2014/main" id="{8201F7B3-E497-3049-89EB-99DA34C1966B}"/>
              </a:ext>
            </a:extLst>
          </p:cNvPr>
          <p:cNvSpPr>
            <a:spLocks noGrp="1"/>
          </p:cNvSpPr>
          <p:nvPr>
            <p:ph type="title"/>
          </p:nvPr>
        </p:nvSpPr>
        <p:spPr>
          <a:xfrm>
            <a:off x="266700" y="429917"/>
            <a:ext cx="10515600" cy="781750"/>
          </a:xfrm>
          <a:prstGeom prst="rect">
            <a:avLst/>
          </a:prstGeom>
        </p:spPr>
        <p:txBody>
          <a:bodyPr/>
          <a:lstStyle>
            <a:lvl1pPr>
              <a:defRPr sz="3000"/>
            </a:lvl1pPr>
          </a:lstStyle>
          <a:p>
            <a:r>
              <a:rPr lang="en-GB" noProof="0"/>
              <a:t>Click to edit Master title style</a:t>
            </a:r>
          </a:p>
        </p:txBody>
      </p:sp>
      <p:sp>
        <p:nvSpPr>
          <p:cNvPr id="11" name="Text Placeholder 2">
            <a:extLst>
              <a:ext uri="{FF2B5EF4-FFF2-40B4-BE49-F238E27FC236}">
                <a16:creationId xmlns:a16="http://schemas.microsoft.com/office/drawing/2014/main" id="{800C0C4A-6664-F44A-825B-15E820DCE69D}"/>
              </a:ext>
            </a:extLst>
          </p:cNvPr>
          <p:cNvSpPr>
            <a:spLocks noGrp="1"/>
          </p:cNvSpPr>
          <p:nvPr>
            <p:ph type="body" idx="1"/>
          </p:nvPr>
        </p:nvSpPr>
        <p:spPr>
          <a:xfrm>
            <a:off x="266700" y="1653101"/>
            <a:ext cx="3562350" cy="823912"/>
          </a:xfrm>
        </p:spPr>
        <p:txBody>
          <a:bodyPr anchor="b"/>
          <a:lstStyle>
            <a:lvl1pPr marL="0" indent="0">
              <a:buNone/>
              <a:defRPr sz="25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2681800"/>
            <a:ext cx="3562350" cy="3890449"/>
          </a:xfrm>
          <a:solidFill>
            <a:schemeClr val="accent6"/>
          </a:solidFill>
        </p:spPr>
        <p:txBody>
          <a:bodyPr anchor="t"/>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0"/>
            <a:endParaRPr lang="en-GB" noProof="0"/>
          </a:p>
          <a:p>
            <a:pPr lvl="1"/>
            <a:endParaRPr lang="en-GB" noProof="0"/>
          </a:p>
        </p:txBody>
      </p:sp>
      <p:sp>
        <p:nvSpPr>
          <p:cNvPr id="14" name="Text Placeholder 2">
            <a:extLst>
              <a:ext uri="{FF2B5EF4-FFF2-40B4-BE49-F238E27FC236}">
                <a16:creationId xmlns:a16="http://schemas.microsoft.com/office/drawing/2014/main" id="{ABA4081A-9EBF-214E-887F-4F3D6CBC04D7}"/>
              </a:ext>
            </a:extLst>
          </p:cNvPr>
          <p:cNvSpPr>
            <a:spLocks noGrp="1"/>
          </p:cNvSpPr>
          <p:nvPr>
            <p:ph type="body" idx="11"/>
          </p:nvPr>
        </p:nvSpPr>
        <p:spPr>
          <a:xfrm>
            <a:off x="4267200" y="1653101"/>
            <a:ext cx="3562350" cy="823912"/>
          </a:xfrm>
        </p:spPr>
        <p:txBody>
          <a:bodyPr anchor="b"/>
          <a:lstStyle>
            <a:lvl1pPr marL="0" indent="0">
              <a:buNone/>
              <a:defRPr sz="25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2681800"/>
            <a:ext cx="3562350" cy="3890449"/>
          </a:xfrm>
        </p:spPr>
        <p:txBody>
          <a:bodyPr anchor="t"/>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1"/>
            <a:endParaRPr lang="en-GB" noProof="0"/>
          </a:p>
        </p:txBody>
      </p:sp>
      <p:sp>
        <p:nvSpPr>
          <p:cNvPr id="16" name="Text Placeholder 2">
            <a:extLst>
              <a:ext uri="{FF2B5EF4-FFF2-40B4-BE49-F238E27FC236}">
                <a16:creationId xmlns:a16="http://schemas.microsoft.com/office/drawing/2014/main" id="{C5EFE7FF-BFC1-754C-A2F8-6DE833B6B70C}"/>
              </a:ext>
            </a:extLst>
          </p:cNvPr>
          <p:cNvSpPr>
            <a:spLocks noGrp="1"/>
          </p:cNvSpPr>
          <p:nvPr>
            <p:ph type="body" idx="13"/>
          </p:nvPr>
        </p:nvSpPr>
        <p:spPr>
          <a:xfrm>
            <a:off x="8343900" y="1653101"/>
            <a:ext cx="3562350" cy="823912"/>
          </a:xfrm>
        </p:spPr>
        <p:txBody>
          <a:bodyPr anchor="b"/>
          <a:lstStyle>
            <a:lvl1pPr marL="0" indent="0">
              <a:buNone/>
              <a:defRPr sz="25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2681800"/>
            <a:ext cx="3562350" cy="3890449"/>
          </a:xfrm>
        </p:spPr>
        <p:txBody>
          <a:bodyPr anchor="t"/>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1"/>
            <a:endParaRPr lang="en-GB" noProof="0"/>
          </a:p>
        </p:txBody>
      </p:sp>
    </p:spTree>
    <p:extLst>
      <p:ext uri="{BB962C8B-B14F-4D97-AF65-F5344CB8AC3E}">
        <p14:creationId xmlns:p14="http://schemas.microsoft.com/office/powerpoint/2010/main" val="3549333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OLMIJAKO VÄR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20729382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OLMIJAKO KÄYTTÖESIMERKKI">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1"/>
            <a:endParaRPr lang="en-GB"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1"/>
            <a:endParaRPr lang="en-GB"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4068763" y="0"/>
            <a:ext cx="4054475" cy="6858000"/>
          </a:xfrm>
        </p:spPr>
        <p:txBody>
          <a:bodyPr/>
          <a:lstStyle/>
          <a:p>
            <a:endParaRPr lang="fi-FI" noProof="0" dirty="0"/>
          </a:p>
        </p:txBody>
      </p:sp>
    </p:spTree>
    <p:extLst>
      <p:ext uri="{BB962C8B-B14F-4D97-AF65-F5344CB8AC3E}">
        <p14:creationId xmlns:p14="http://schemas.microsoft.com/office/powerpoint/2010/main" val="25021893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OLMIJAKO KÄYTTÖESIMERKKI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7650466E-BA06-BF44-A0C7-DD2604FD37F8}"/>
              </a:ext>
            </a:extLst>
          </p:cNvPr>
          <p:cNvSpPr/>
          <p:nvPr userDrawn="1"/>
        </p:nvSpPr>
        <p:spPr>
          <a:xfrm>
            <a:off x="405441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4294159"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8123210" y="-1"/>
            <a:ext cx="4122769" cy="6858000"/>
          </a:xfrm>
        </p:spPr>
        <p:txBody>
          <a:bodyPr/>
          <a:lstStyle/>
          <a:p>
            <a:endParaRPr lang="fi-FI" noProof="0" dirty="0"/>
          </a:p>
        </p:txBody>
      </p:sp>
    </p:spTree>
    <p:extLst>
      <p:ext uri="{BB962C8B-B14F-4D97-AF65-F5344CB8AC3E}">
        <p14:creationId xmlns:p14="http://schemas.microsoft.com/office/powerpoint/2010/main" val="888517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AHTIAJAKO VÄR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7650466E-BA06-BF44-A0C7-DD2604FD37F8}"/>
              </a:ext>
            </a:extLst>
          </p:cNvPr>
          <p:cNvSpPr/>
          <p:nvPr userDrawn="1"/>
        </p:nvSpPr>
        <p:spPr>
          <a:xfrm>
            <a:off x="6096000" y="0"/>
            <a:ext cx="609600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5562596"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6362701" y="1483775"/>
            <a:ext cx="5562598"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24923050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AHTIAJAKO KÄYTTÖESIMERKKI">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41334" y="0"/>
            <a:ext cx="613733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218104" y="1483775"/>
            <a:ext cx="5562764"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6108646" y="-1"/>
            <a:ext cx="6137334" cy="6858000"/>
          </a:xfrm>
        </p:spPr>
        <p:txBody>
          <a:bodyPr/>
          <a:lstStyle/>
          <a:p>
            <a:endParaRPr lang="fi-FI" noProof="0" dirty="0"/>
          </a:p>
        </p:txBody>
      </p:sp>
    </p:spTree>
    <p:extLst>
      <p:ext uri="{BB962C8B-B14F-4D97-AF65-F5344CB8AC3E}">
        <p14:creationId xmlns:p14="http://schemas.microsoft.com/office/powerpoint/2010/main" val="769997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NSI OMA KUVAVALINTA">
    <p:bg>
      <p:bgPr>
        <a:solidFill>
          <a:schemeClr val="bg1"/>
        </a:solidFill>
        <a:effectLst/>
      </p:bgPr>
    </p:bg>
    <p:spTree>
      <p:nvGrpSpPr>
        <p:cNvPr id="1" name=""/>
        <p:cNvGrpSpPr/>
        <p:nvPr/>
      </p:nvGrpSpPr>
      <p:grpSpPr>
        <a:xfrm>
          <a:off x="0" y="0"/>
          <a:ext cx="0" cy="0"/>
          <a:chOff x="0" y="0"/>
          <a:chExt cx="0" cy="0"/>
        </a:xfrm>
      </p:grpSpPr>
      <p:pic>
        <p:nvPicPr>
          <p:cNvPr id="16" name="Picture 15" descr="A group of people walking on a dirt path&#10;&#10;Description automatically generated with medium confidence">
            <a:extLst>
              <a:ext uri="{FF2B5EF4-FFF2-40B4-BE49-F238E27FC236}">
                <a16:creationId xmlns:a16="http://schemas.microsoft.com/office/drawing/2014/main" id="{A926111C-0DA8-4AC2-9D64-685C0A6089E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8191" cy="6858000"/>
          </a:xfrm>
          <a:prstGeom prst="rect">
            <a:avLst/>
          </a:prstGeom>
        </p:spPr>
      </p:pic>
      <p:sp>
        <p:nvSpPr>
          <p:cNvPr id="17" name="Title 1">
            <a:extLst>
              <a:ext uri="{FF2B5EF4-FFF2-40B4-BE49-F238E27FC236}">
                <a16:creationId xmlns:a16="http://schemas.microsoft.com/office/drawing/2014/main" id="{DC6D6EFD-CA23-ED3F-2613-7D17BDA51009}"/>
              </a:ext>
            </a:extLst>
          </p:cNvPr>
          <p:cNvSpPr>
            <a:spLocks noGrp="1"/>
          </p:cNvSpPr>
          <p:nvPr>
            <p:ph type="ctrTitle"/>
          </p:nvPr>
        </p:nvSpPr>
        <p:spPr>
          <a:xfrm>
            <a:off x="1524000" y="1023244"/>
            <a:ext cx="9144000" cy="2681191"/>
          </a:xfrm>
          <a:prstGeom prst="rect">
            <a:avLst/>
          </a:prstGeom>
        </p:spPr>
        <p:txBody>
          <a:bodyPr anchor="b"/>
          <a:lstStyle>
            <a:lvl1pPr algn="l">
              <a:defRPr sz="6600">
                <a:solidFill>
                  <a:schemeClr val="bg1"/>
                </a:solidFill>
              </a:defRPr>
            </a:lvl1pPr>
          </a:lstStyle>
          <a:p>
            <a:r>
              <a:rPr lang="en-GB" noProof="0" dirty="0"/>
              <a:t>Click to edit Master title style</a:t>
            </a:r>
          </a:p>
        </p:txBody>
      </p:sp>
      <p:sp>
        <p:nvSpPr>
          <p:cNvPr id="18" name="Subtitle 2">
            <a:extLst>
              <a:ext uri="{FF2B5EF4-FFF2-40B4-BE49-F238E27FC236}">
                <a16:creationId xmlns:a16="http://schemas.microsoft.com/office/drawing/2014/main" id="{41D5C1B7-F23F-FCAF-9CB6-47CA1E3BE5AB}"/>
              </a:ext>
            </a:extLst>
          </p:cNvPr>
          <p:cNvSpPr>
            <a:spLocks noGrp="1"/>
          </p:cNvSpPr>
          <p:nvPr>
            <p:ph type="subTitle" idx="1"/>
          </p:nvPr>
        </p:nvSpPr>
        <p:spPr>
          <a:xfrm>
            <a:off x="1524000" y="4605382"/>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a:p>
            <a:pPr lvl="1"/>
            <a:endParaRPr lang="en-GB" noProof="0"/>
          </a:p>
        </p:txBody>
      </p:sp>
      <p:sp>
        <p:nvSpPr>
          <p:cNvPr id="2" name="Rectangle 1">
            <a:extLst>
              <a:ext uri="{FF2B5EF4-FFF2-40B4-BE49-F238E27FC236}">
                <a16:creationId xmlns:a16="http://schemas.microsoft.com/office/drawing/2014/main" id="{5C48AA88-CC45-52FE-9943-BDB7956C9D8B}"/>
              </a:ext>
            </a:extLst>
          </p:cNvPr>
          <p:cNvSpPr/>
          <p:nvPr userDrawn="1"/>
        </p:nvSpPr>
        <p:spPr>
          <a:xfrm>
            <a:off x="9890449" y="0"/>
            <a:ext cx="2301551"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dirty="0"/>
          </a:p>
        </p:txBody>
      </p:sp>
      <p:pic>
        <p:nvPicPr>
          <p:cNvPr id="3" name="Picture 2" descr="Logo&#10;&#10;Description automatically generated with low confidence">
            <a:extLst>
              <a:ext uri="{FF2B5EF4-FFF2-40B4-BE49-F238E27FC236}">
                <a16:creationId xmlns:a16="http://schemas.microsoft.com/office/drawing/2014/main" id="{5C8F32D4-017B-8556-FD96-F618134B250B}"/>
              </a:ext>
            </a:extLst>
          </p:cNvPr>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10081727" y="193316"/>
            <a:ext cx="1918995" cy="636612"/>
          </a:xfrm>
          <a:prstGeom prst="rect">
            <a:avLst/>
          </a:prstGeom>
        </p:spPr>
      </p:pic>
    </p:spTree>
    <p:extLst>
      <p:ext uri="{BB962C8B-B14F-4D97-AF65-F5344CB8AC3E}">
        <p14:creationId xmlns:p14="http://schemas.microsoft.com/office/powerpoint/2010/main" val="2785790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AHTIAJAKO KÄYTTÖESIMERKKI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6314104" y="1483776"/>
            <a:ext cx="5562764" cy="3395608"/>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6054666" cy="6858000"/>
          </a:xfrm>
        </p:spPr>
        <p:txBody>
          <a:bodyPr/>
          <a:lstStyle/>
          <a:p>
            <a:endParaRPr lang="fi-FI" noProof="0" dirty="0"/>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6314104" y="5063883"/>
            <a:ext cx="5562764" cy="790817"/>
          </a:xfrm>
        </p:spPr>
        <p:txBody>
          <a:bodyPr anchor="t"/>
          <a:lstStyle>
            <a:lvl1pPr marL="0" indent="0">
              <a:buNone/>
              <a:defRPr sz="1500" b="1" i="0">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endParaRPr lang="en-GB" noProof="0"/>
          </a:p>
        </p:txBody>
      </p:sp>
      <p:pic>
        <p:nvPicPr>
          <p:cNvPr id="2" name="Picture 1" descr="Logo&#10;&#10;Description automatically generated with low confidence">
            <a:extLst>
              <a:ext uri="{FF2B5EF4-FFF2-40B4-BE49-F238E27FC236}">
                <a16:creationId xmlns:a16="http://schemas.microsoft.com/office/drawing/2014/main" id="{E711DDE4-17F1-3AD2-BC48-037703583938}"/>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tretch>
            <a:fillRect/>
          </a:stretch>
        </p:blipFill>
        <p:spPr>
          <a:xfrm>
            <a:off x="10121593" y="6036888"/>
            <a:ext cx="1918995" cy="636612"/>
          </a:xfrm>
          <a:prstGeom prst="rect">
            <a:avLst/>
          </a:prstGeom>
        </p:spPr>
      </p:pic>
    </p:spTree>
    <p:extLst>
      <p:ext uri="{BB962C8B-B14F-4D97-AF65-F5344CB8AC3E}">
        <p14:creationId xmlns:p14="http://schemas.microsoft.com/office/powerpoint/2010/main" val="25433013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AHTIAJAKO BULLET LISTA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6054666" cy="6858000"/>
          </a:xfrm>
        </p:spPr>
        <p:txBody>
          <a:bodyPr/>
          <a:lstStyle/>
          <a:p>
            <a:endParaRPr lang="fi-FI" noProof="0"/>
          </a:p>
        </p:txBody>
      </p:sp>
      <p:sp>
        <p:nvSpPr>
          <p:cNvPr id="8" name="Text Placeholder 4">
            <a:extLst>
              <a:ext uri="{FF2B5EF4-FFF2-40B4-BE49-F238E27FC236}">
                <a16:creationId xmlns:a16="http://schemas.microsoft.com/office/drawing/2014/main" id="{2DFA2BD3-67AE-CE40-81F5-ED91F374525A}"/>
              </a:ext>
            </a:extLst>
          </p:cNvPr>
          <p:cNvSpPr>
            <a:spLocks noGrp="1"/>
          </p:cNvSpPr>
          <p:nvPr>
            <p:ph type="body" sz="quarter" idx="3"/>
          </p:nvPr>
        </p:nvSpPr>
        <p:spPr>
          <a:xfrm>
            <a:off x="6398596" y="594194"/>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0" name="Text Placeholder 4">
            <a:extLst>
              <a:ext uri="{FF2B5EF4-FFF2-40B4-BE49-F238E27FC236}">
                <a16:creationId xmlns:a16="http://schemas.microsoft.com/office/drawing/2014/main" id="{0AA2085A-3AF4-184B-AC8F-B15DE1750187}"/>
              </a:ext>
            </a:extLst>
          </p:cNvPr>
          <p:cNvSpPr>
            <a:spLocks noGrp="1"/>
          </p:cNvSpPr>
          <p:nvPr>
            <p:ph type="body" sz="quarter" idx="16"/>
          </p:nvPr>
        </p:nvSpPr>
        <p:spPr>
          <a:xfrm>
            <a:off x="6399389" y="1913405"/>
            <a:ext cx="5181601" cy="3534125"/>
          </a:xfrm>
        </p:spPr>
        <p:txBody>
          <a:bodyPr/>
          <a:lstStyle>
            <a:lvl1pPr>
              <a:defRPr sz="2400"/>
            </a:lvl1pPr>
            <a:lvl2pPr>
              <a:defRPr sz="2000"/>
            </a:lvl2pPr>
            <a:lvl3pPr>
              <a:defRPr sz="1900"/>
            </a:lvl3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28616704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AHTIAJAKO BULLET LISTA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6137334" y="-1"/>
            <a:ext cx="6054666" cy="6858000"/>
          </a:xfrm>
        </p:spPr>
        <p:txBody>
          <a:bodyPr/>
          <a:lstStyle/>
          <a:p>
            <a:endParaRPr lang="fi-FI" noProof="0"/>
          </a:p>
        </p:txBody>
      </p:sp>
      <p:sp>
        <p:nvSpPr>
          <p:cNvPr id="8" name="Text Placeholder 4">
            <a:extLst>
              <a:ext uri="{FF2B5EF4-FFF2-40B4-BE49-F238E27FC236}">
                <a16:creationId xmlns:a16="http://schemas.microsoft.com/office/drawing/2014/main" id="{2DFA2BD3-67AE-CE40-81F5-ED91F374525A}"/>
              </a:ext>
            </a:extLst>
          </p:cNvPr>
          <p:cNvSpPr>
            <a:spLocks noGrp="1"/>
          </p:cNvSpPr>
          <p:nvPr>
            <p:ph type="body" sz="quarter" idx="3"/>
          </p:nvPr>
        </p:nvSpPr>
        <p:spPr>
          <a:xfrm>
            <a:off x="476280" y="621087"/>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0" name="Text Placeholder 4">
            <a:extLst>
              <a:ext uri="{FF2B5EF4-FFF2-40B4-BE49-F238E27FC236}">
                <a16:creationId xmlns:a16="http://schemas.microsoft.com/office/drawing/2014/main" id="{0AA2085A-3AF4-184B-AC8F-B15DE1750187}"/>
              </a:ext>
            </a:extLst>
          </p:cNvPr>
          <p:cNvSpPr>
            <a:spLocks noGrp="1"/>
          </p:cNvSpPr>
          <p:nvPr>
            <p:ph type="body" sz="quarter" idx="16"/>
          </p:nvPr>
        </p:nvSpPr>
        <p:spPr>
          <a:xfrm>
            <a:off x="477073" y="1940298"/>
            <a:ext cx="5181601" cy="3534125"/>
          </a:xfrm>
        </p:spPr>
        <p:txBody>
          <a:bodyPr/>
          <a:lstStyle>
            <a:lvl1pPr>
              <a:defRPr sz="2400"/>
            </a:lvl1pPr>
            <a:lvl2pPr>
              <a:defRPr sz="2000"/>
            </a:lvl2pPr>
            <a:lvl3pPr>
              <a:defRPr sz="1900"/>
            </a:lvl3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9862012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AHTIAJAKO BULLET LISTA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15969"/>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3953435" cy="6858000"/>
          </a:xfrm>
        </p:spPr>
        <p:txBody>
          <a:bodyPr/>
          <a:lstStyle/>
          <a:p>
            <a:endParaRPr lang="fi-FI" noProof="0"/>
          </a:p>
        </p:txBody>
      </p:sp>
      <p:sp>
        <p:nvSpPr>
          <p:cNvPr id="8" name="Text Placeholder 4">
            <a:extLst>
              <a:ext uri="{FF2B5EF4-FFF2-40B4-BE49-F238E27FC236}">
                <a16:creationId xmlns:a16="http://schemas.microsoft.com/office/drawing/2014/main" id="{2DFA2BD3-67AE-CE40-81F5-ED91F374525A}"/>
              </a:ext>
            </a:extLst>
          </p:cNvPr>
          <p:cNvSpPr>
            <a:spLocks noGrp="1"/>
          </p:cNvSpPr>
          <p:nvPr>
            <p:ph type="body" sz="quarter" idx="3"/>
          </p:nvPr>
        </p:nvSpPr>
        <p:spPr>
          <a:xfrm>
            <a:off x="4516007" y="795899"/>
            <a:ext cx="7114112"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0" name="Text Placeholder 4">
            <a:extLst>
              <a:ext uri="{FF2B5EF4-FFF2-40B4-BE49-F238E27FC236}">
                <a16:creationId xmlns:a16="http://schemas.microsoft.com/office/drawing/2014/main" id="{0AA2085A-3AF4-184B-AC8F-B15DE1750187}"/>
              </a:ext>
            </a:extLst>
          </p:cNvPr>
          <p:cNvSpPr>
            <a:spLocks noGrp="1"/>
          </p:cNvSpPr>
          <p:nvPr>
            <p:ph type="body" sz="quarter" idx="16"/>
          </p:nvPr>
        </p:nvSpPr>
        <p:spPr>
          <a:xfrm>
            <a:off x="4517594" y="2115110"/>
            <a:ext cx="7114112" cy="3534125"/>
          </a:xfrm>
        </p:spPr>
        <p:txBody>
          <a:bodyPr/>
          <a:lstStyle>
            <a:lvl1pPr>
              <a:defRPr sz="2400"/>
            </a:lvl1pPr>
            <a:lvl2pPr>
              <a:defRPr sz="2000"/>
            </a:lvl2pPr>
            <a:lvl3pPr>
              <a:defRPr sz="1900"/>
            </a:lvl3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37454584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OKOKUV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B4A7CF-52A9-2744-A095-A908B8D40A6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7" name="Picture Placeholder 6">
            <a:extLst>
              <a:ext uri="{FF2B5EF4-FFF2-40B4-BE49-F238E27FC236}">
                <a16:creationId xmlns:a16="http://schemas.microsoft.com/office/drawing/2014/main" id="{64347C94-D7F6-5149-B2B6-878580DA36DA}"/>
              </a:ext>
            </a:extLst>
          </p:cNvPr>
          <p:cNvSpPr>
            <a:spLocks noGrp="1"/>
          </p:cNvSpPr>
          <p:nvPr>
            <p:ph type="pic" sz="quarter" idx="10"/>
          </p:nvPr>
        </p:nvSpPr>
        <p:spPr>
          <a:xfrm>
            <a:off x="0" y="0"/>
            <a:ext cx="12192000" cy="6858000"/>
          </a:xfrm>
        </p:spPr>
        <p:txBody>
          <a:bodyPr/>
          <a:lstStyle/>
          <a:p>
            <a:endParaRPr lang="fi-FI" dirty="0"/>
          </a:p>
        </p:txBody>
      </p:sp>
    </p:spTree>
    <p:extLst>
      <p:ext uri="{BB962C8B-B14F-4D97-AF65-F5344CB8AC3E}">
        <p14:creationId xmlns:p14="http://schemas.microsoft.com/office/powerpoint/2010/main" val="19585225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UVA KUVATEKSTILLÄ">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2CC56C-5124-B44F-BB14-8E822851C084}"/>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Text Placeholder 7">
            <a:extLst>
              <a:ext uri="{FF2B5EF4-FFF2-40B4-BE49-F238E27FC236}">
                <a16:creationId xmlns:a16="http://schemas.microsoft.com/office/drawing/2014/main" id="{4618DDC4-4CB8-9F41-A4F3-94272928F707}"/>
              </a:ext>
            </a:extLst>
          </p:cNvPr>
          <p:cNvSpPr>
            <a:spLocks noGrp="1"/>
          </p:cNvSpPr>
          <p:nvPr>
            <p:ph type="body" sz="quarter" idx="13"/>
          </p:nvPr>
        </p:nvSpPr>
        <p:spPr>
          <a:xfrm>
            <a:off x="365503" y="6129789"/>
            <a:ext cx="9863378" cy="543711"/>
          </a:xfrm>
        </p:spPr>
        <p:txBody>
          <a:bodyPr/>
          <a:lstStyle>
            <a:lvl1pPr>
              <a:spcBef>
                <a:spcPts val="0"/>
              </a:spcBef>
              <a:buNone/>
              <a:defRPr sz="1800" b="0" i="0">
                <a:solidFill>
                  <a:schemeClr val="accent1"/>
                </a:solidFill>
                <a:latin typeface="Georgia" panose="02040502050405020303" pitchFamily="18" charset="0"/>
                <a:cs typeface="Arial" panose="020B0604020202020204" pitchFamily="34" charset="0"/>
              </a:defRPr>
            </a:lvl1pPr>
            <a:lvl2pPr>
              <a:buNone/>
              <a:defRPr sz="1800" b="0" i="0">
                <a:latin typeface="Georgia" panose="02040502050405020303" pitchFamily="18" charset="0"/>
              </a:defRPr>
            </a:lvl2pPr>
            <a:lvl3pPr>
              <a:buNone/>
              <a:defRPr/>
            </a:lvl3pPr>
            <a:lvl4pPr>
              <a:buNone/>
              <a:defRPr/>
            </a:lvl4pPr>
            <a:lvl5pPr>
              <a:buNone/>
              <a:defRPr/>
            </a:lvl5pPr>
          </a:lstStyle>
          <a:p>
            <a:pPr lvl="0"/>
            <a:r>
              <a:rPr lang="en-GB" noProof="0"/>
              <a:t>Click to edit Master text styles</a:t>
            </a:r>
          </a:p>
          <a:p>
            <a:pPr lvl="1"/>
            <a:endParaRPr lang="en-GB" noProof="0"/>
          </a:p>
        </p:txBody>
      </p:sp>
      <p:sp>
        <p:nvSpPr>
          <p:cNvPr id="11" name="Picture Placeholder 9">
            <a:extLst>
              <a:ext uri="{FF2B5EF4-FFF2-40B4-BE49-F238E27FC236}">
                <a16:creationId xmlns:a16="http://schemas.microsoft.com/office/drawing/2014/main" id="{E15EFB3B-362E-B54E-8F33-0414F89DD39D}"/>
              </a:ext>
            </a:extLst>
          </p:cNvPr>
          <p:cNvSpPr>
            <a:spLocks noGrp="1"/>
          </p:cNvSpPr>
          <p:nvPr>
            <p:ph type="pic" sz="quarter" idx="14"/>
          </p:nvPr>
        </p:nvSpPr>
        <p:spPr>
          <a:xfrm>
            <a:off x="0" y="0"/>
            <a:ext cx="12192000" cy="5919788"/>
          </a:xfrm>
        </p:spPr>
        <p:txBody>
          <a:bodyPr/>
          <a:lstStyle/>
          <a:p>
            <a:endParaRPr lang="fi-FI" dirty="0"/>
          </a:p>
        </p:txBody>
      </p:sp>
      <p:pic>
        <p:nvPicPr>
          <p:cNvPr id="2" name="Picture 1" descr="Logo&#10;&#10;Description automatically generated with low confidence">
            <a:extLst>
              <a:ext uri="{FF2B5EF4-FFF2-40B4-BE49-F238E27FC236}">
                <a16:creationId xmlns:a16="http://schemas.microsoft.com/office/drawing/2014/main" id="{5AD6E3C1-10F8-EFEE-037C-2F701082AD1B}"/>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tretch>
            <a:fillRect/>
          </a:stretch>
        </p:blipFill>
        <p:spPr>
          <a:xfrm>
            <a:off x="10121593" y="6036888"/>
            <a:ext cx="1918995" cy="636612"/>
          </a:xfrm>
          <a:prstGeom prst="rect">
            <a:avLst/>
          </a:prstGeom>
        </p:spPr>
      </p:pic>
    </p:spTree>
    <p:extLst>
      <p:ext uri="{BB962C8B-B14F-4D97-AF65-F5344CB8AC3E}">
        <p14:creationId xmlns:p14="http://schemas.microsoft.com/office/powerpoint/2010/main" val="5315948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AKSI KUVAA KUVATEKSTILLÄ">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15B939-FDDC-D043-B727-03F8A4AE38FB}"/>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Text Placeholder 7">
            <a:extLst>
              <a:ext uri="{FF2B5EF4-FFF2-40B4-BE49-F238E27FC236}">
                <a16:creationId xmlns:a16="http://schemas.microsoft.com/office/drawing/2014/main" id="{4618DDC4-4CB8-9F41-A4F3-94272928F707}"/>
              </a:ext>
            </a:extLst>
          </p:cNvPr>
          <p:cNvSpPr>
            <a:spLocks noGrp="1"/>
          </p:cNvSpPr>
          <p:nvPr>
            <p:ph type="body" sz="quarter" idx="13"/>
          </p:nvPr>
        </p:nvSpPr>
        <p:spPr>
          <a:xfrm>
            <a:off x="365503" y="6129789"/>
            <a:ext cx="9863378" cy="543711"/>
          </a:xfrm>
        </p:spPr>
        <p:txBody>
          <a:bodyPr/>
          <a:lstStyle>
            <a:lvl1pPr>
              <a:spcBef>
                <a:spcPts val="0"/>
              </a:spcBef>
              <a:buNone/>
              <a:defRPr sz="1800" b="0" i="0">
                <a:solidFill>
                  <a:schemeClr val="accent1"/>
                </a:solidFill>
                <a:latin typeface="Georgia" panose="02040502050405020303" pitchFamily="18" charset="0"/>
                <a:cs typeface="Arial" panose="020B0604020202020204" pitchFamily="34" charset="0"/>
              </a:defRPr>
            </a:lvl1pPr>
            <a:lvl2pPr>
              <a:buNone/>
              <a:defRPr sz="1800" b="0" i="0">
                <a:latin typeface="Georgia" panose="02040502050405020303" pitchFamily="18" charset="0"/>
              </a:defRPr>
            </a:lvl2pPr>
            <a:lvl3pPr>
              <a:buNone/>
              <a:defRPr/>
            </a:lvl3pPr>
            <a:lvl4pPr>
              <a:buNone/>
              <a:defRPr/>
            </a:lvl4pPr>
            <a:lvl5pPr>
              <a:buNone/>
              <a:defRPr/>
            </a:lvl5pPr>
          </a:lstStyle>
          <a:p>
            <a:pPr lvl="0"/>
            <a:r>
              <a:rPr lang="en-GB" noProof="0"/>
              <a:t>Click to edit Master text styles</a:t>
            </a:r>
          </a:p>
          <a:p>
            <a:pPr lvl="1"/>
            <a:endParaRPr lang="en-GB" noProof="0"/>
          </a:p>
        </p:txBody>
      </p:sp>
      <p:sp>
        <p:nvSpPr>
          <p:cNvPr id="11" name="Picture Placeholder 9">
            <a:extLst>
              <a:ext uri="{FF2B5EF4-FFF2-40B4-BE49-F238E27FC236}">
                <a16:creationId xmlns:a16="http://schemas.microsoft.com/office/drawing/2014/main" id="{E15EFB3B-362E-B54E-8F33-0414F89DD39D}"/>
              </a:ext>
            </a:extLst>
          </p:cNvPr>
          <p:cNvSpPr>
            <a:spLocks noGrp="1"/>
          </p:cNvSpPr>
          <p:nvPr>
            <p:ph type="pic" sz="quarter" idx="14"/>
          </p:nvPr>
        </p:nvSpPr>
        <p:spPr>
          <a:xfrm>
            <a:off x="0" y="0"/>
            <a:ext cx="5951095" cy="5919788"/>
          </a:xfrm>
        </p:spPr>
        <p:txBody>
          <a:bodyPr/>
          <a:lstStyle/>
          <a:p>
            <a:endParaRPr lang="fi-FI" dirty="0"/>
          </a:p>
        </p:txBody>
      </p:sp>
      <p:sp>
        <p:nvSpPr>
          <p:cNvPr id="7" name="Picture Placeholder 9">
            <a:extLst>
              <a:ext uri="{FF2B5EF4-FFF2-40B4-BE49-F238E27FC236}">
                <a16:creationId xmlns:a16="http://schemas.microsoft.com/office/drawing/2014/main" id="{3688C02F-996C-014B-A63A-A5E9141B60C5}"/>
              </a:ext>
            </a:extLst>
          </p:cNvPr>
          <p:cNvSpPr>
            <a:spLocks noGrp="1"/>
          </p:cNvSpPr>
          <p:nvPr>
            <p:ph type="pic" sz="quarter" idx="15"/>
          </p:nvPr>
        </p:nvSpPr>
        <p:spPr>
          <a:xfrm>
            <a:off x="6086006" y="0"/>
            <a:ext cx="6096000" cy="5919788"/>
          </a:xfrm>
        </p:spPr>
        <p:txBody>
          <a:bodyPr/>
          <a:lstStyle/>
          <a:p>
            <a:endParaRPr lang="fi-FI" dirty="0"/>
          </a:p>
        </p:txBody>
      </p:sp>
      <p:pic>
        <p:nvPicPr>
          <p:cNvPr id="2" name="Picture 1" descr="Logo&#10;&#10;Description automatically generated with low confidence">
            <a:extLst>
              <a:ext uri="{FF2B5EF4-FFF2-40B4-BE49-F238E27FC236}">
                <a16:creationId xmlns:a16="http://schemas.microsoft.com/office/drawing/2014/main" id="{20B1B893-27A4-C5BA-DAEF-F57FFCD33FFF}"/>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tretch>
            <a:fillRect/>
          </a:stretch>
        </p:blipFill>
        <p:spPr>
          <a:xfrm>
            <a:off x="10121593" y="6036888"/>
            <a:ext cx="1918995" cy="636612"/>
          </a:xfrm>
          <a:prstGeom prst="rect">
            <a:avLst/>
          </a:prstGeom>
        </p:spPr>
      </p:pic>
    </p:spTree>
    <p:extLst>
      <p:ext uri="{BB962C8B-B14F-4D97-AF65-F5344CB8AC3E}">
        <p14:creationId xmlns:p14="http://schemas.microsoft.com/office/powerpoint/2010/main" val="28830737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AINAUS 2">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ACA1C-0C0D-034E-8DD7-F83206FDF18A}"/>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984354" y="1483776"/>
            <a:ext cx="10223292" cy="3395608"/>
          </a:xfrm>
        </p:spPr>
        <p:txBody>
          <a:bodyPr anchor="ctr"/>
          <a:lstStyle>
            <a:lvl1pPr marL="0" indent="0">
              <a:spcBef>
                <a:spcPts val="0"/>
              </a:spcBef>
              <a:buNone/>
              <a:defRPr sz="3200" b="0" i="1">
                <a:solidFill>
                  <a:schemeClr val="bg1"/>
                </a:solidFill>
                <a:latin typeface="Georgia" panose="02040502050405020303" pitchFamily="18" charset="0"/>
              </a:defRPr>
            </a:lvl1pPr>
            <a:lvl2pPr marL="457200" indent="0">
              <a:buNone/>
              <a:defRPr sz="3200" b="0" i="1">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endParaRPr lang="en-GB" noProof="0"/>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823114" y="5346074"/>
            <a:ext cx="3384532"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endParaRPr lang="en-GB" noProof="0"/>
          </a:p>
        </p:txBody>
      </p:sp>
    </p:spTree>
    <p:extLst>
      <p:ext uri="{BB962C8B-B14F-4D97-AF65-F5344CB8AC3E}">
        <p14:creationId xmlns:p14="http://schemas.microsoft.com/office/powerpoint/2010/main" val="35565095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AINAUS BRÄNDIKUVALLA">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2C869AD-BD96-C14A-AEB2-942F637BC6E2}"/>
              </a:ext>
            </a:extLst>
          </p:cNvPr>
          <p:cNvSpPr>
            <a:spLocks noGrp="1"/>
          </p:cNvSpPr>
          <p:nvPr>
            <p:ph type="pic" sz="quarter" idx="17"/>
          </p:nvPr>
        </p:nvSpPr>
        <p:spPr>
          <a:xfrm>
            <a:off x="0" y="0"/>
            <a:ext cx="12192000" cy="6858000"/>
          </a:xfrm>
        </p:spPr>
        <p:txBody>
          <a:bodyPr/>
          <a:lstStyle/>
          <a:p>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984354" y="863844"/>
            <a:ext cx="10223292" cy="3395608"/>
          </a:xfrm>
        </p:spPr>
        <p:txBody>
          <a:bodyPr anchor="ctr"/>
          <a:lstStyle>
            <a:lvl1pPr marL="0" indent="0">
              <a:spcBef>
                <a:spcPts val="0"/>
              </a:spcBef>
              <a:buNone/>
              <a:defRPr sz="3200" b="0" i="1">
                <a:solidFill>
                  <a:schemeClr val="accent1"/>
                </a:solidFill>
                <a:latin typeface="Georgia" panose="02040502050405020303" pitchFamily="18" charset="0"/>
              </a:defRPr>
            </a:lvl1pPr>
            <a:lvl2pPr marL="457200" indent="0">
              <a:buNone/>
              <a:defRPr sz="3200" b="0" i="1">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a:p>
            <a:pPr lvl="1"/>
            <a:endParaRPr lang="en-GB" noProof="0" dirty="0"/>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823114" y="5346074"/>
            <a:ext cx="3384532"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endParaRPr lang="en-GB" noProof="0"/>
          </a:p>
        </p:txBody>
      </p:sp>
    </p:spTree>
    <p:extLst>
      <p:ext uri="{BB962C8B-B14F-4D97-AF65-F5344CB8AC3E}">
        <p14:creationId xmlns:p14="http://schemas.microsoft.com/office/powerpoint/2010/main" val="6619831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ÄLILEHTI OTSIKKO 1">
    <p:bg>
      <p:bgPr>
        <a:solidFill>
          <a:srgbClr val="BEA996"/>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E7B409-AC43-514B-A8E4-5299EA481269}"/>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a:prstGeom prst="rect">
            <a:avLst/>
          </a:prstGeom>
        </p:spPr>
        <p:txBody>
          <a:bodyPr anchor="ctr"/>
          <a:lstStyle>
            <a:lvl1pPr algn="l">
              <a:lnSpc>
                <a:spcPct val="100000"/>
              </a:lnSpc>
              <a:defRPr sz="6600">
                <a:solidFill>
                  <a:schemeClr val="tx1"/>
                </a:solidFill>
              </a:defRPr>
            </a:lvl1pPr>
          </a:lstStyle>
          <a:p>
            <a:r>
              <a:rPr lang="en-GB" noProof="0"/>
              <a:t>Click to edit Master title style</a:t>
            </a:r>
          </a:p>
        </p:txBody>
      </p:sp>
    </p:spTree>
    <p:extLst>
      <p:ext uri="{BB962C8B-B14F-4D97-AF65-F5344CB8AC3E}">
        <p14:creationId xmlns:p14="http://schemas.microsoft.com/office/powerpoint/2010/main" val="702252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NSI OMA KUVAVALINTA 2">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926111C-0DA8-4AC2-9D64-685C0A6089E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096" y="0"/>
            <a:ext cx="12198191" cy="6858000"/>
          </a:xfrm>
          <a:prstGeom prst="rect">
            <a:avLst/>
          </a:prstGeom>
        </p:spPr>
      </p:pic>
      <p:sp>
        <p:nvSpPr>
          <p:cNvPr id="17" name="Title 1">
            <a:extLst>
              <a:ext uri="{FF2B5EF4-FFF2-40B4-BE49-F238E27FC236}">
                <a16:creationId xmlns:a16="http://schemas.microsoft.com/office/drawing/2014/main" id="{DC6D6EFD-CA23-ED3F-2613-7D17BDA51009}"/>
              </a:ext>
            </a:extLst>
          </p:cNvPr>
          <p:cNvSpPr>
            <a:spLocks noGrp="1"/>
          </p:cNvSpPr>
          <p:nvPr>
            <p:ph type="ctrTitle"/>
          </p:nvPr>
        </p:nvSpPr>
        <p:spPr>
          <a:xfrm>
            <a:off x="1524000" y="1023244"/>
            <a:ext cx="9144000" cy="2681191"/>
          </a:xfrm>
          <a:prstGeom prst="rect">
            <a:avLst/>
          </a:prstGeom>
        </p:spPr>
        <p:txBody>
          <a:bodyPr anchor="b"/>
          <a:lstStyle>
            <a:lvl1pPr algn="l">
              <a:defRPr sz="6600">
                <a:solidFill>
                  <a:schemeClr val="bg1"/>
                </a:solidFill>
              </a:defRPr>
            </a:lvl1pPr>
          </a:lstStyle>
          <a:p>
            <a:r>
              <a:rPr lang="en-GB" noProof="0"/>
              <a:t>Click to edit Master title style</a:t>
            </a:r>
          </a:p>
        </p:txBody>
      </p:sp>
      <p:sp>
        <p:nvSpPr>
          <p:cNvPr id="18" name="Subtitle 2">
            <a:extLst>
              <a:ext uri="{FF2B5EF4-FFF2-40B4-BE49-F238E27FC236}">
                <a16:creationId xmlns:a16="http://schemas.microsoft.com/office/drawing/2014/main" id="{41D5C1B7-F23F-FCAF-9CB6-47CA1E3BE5AB}"/>
              </a:ext>
            </a:extLst>
          </p:cNvPr>
          <p:cNvSpPr>
            <a:spLocks noGrp="1"/>
          </p:cNvSpPr>
          <p:nvPr>
            <p:ph type="subTitle" idx="1"/>
          </p:nvPr>
        </p:nvSpPr>
        <p:spPr>
          <a:xfrm>
            <a:off x="1524000" y="4605382"/>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a:p>
            <a:pPr lvl="1"/>
            <a:endParaRPr lang="en-GB" noProof="0"/>
          </a:p>
        </p:txBody>
      </p:sp>
      <p:sp>
        <p:nvSpPr>
          <p:cNvPr id="2" name="Rectangle 1">
            <a:extLst>
              <a:ext uri="{FF2B5EF4-FFF2-40B4-BE49-F238E27FC236}">
                <a16:creationId xmlns:a16="http://schemas.microsoft.com/office/drawing/2014/main" id="{D44F5B4D-A5A2-956A-E25D-9FF4CB71A67E}"/>
              </a:ext>
            </a:extLst>
          </p:cNvPr>
          <p:cNvSpPr/>
          <p:nvPr userDrawn="1"/>
        </p:nvSpPr>
        <p:spPr>
          <a:xfrm>
            <a:off x="9890449" y="0"/>
            <a:ext cx="2301551"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dirty="0"/>
          </a:p>
        </p:txBody>
      </p:sp>
      <p:pic>
        <p:nvPicPr>
          <p:cNvPr id="3" name="Picture 2" descr="Logo&#10;&#10;Description automatically generated with low confidence">
            <a:extLst>
              <a:ext uri="{FF2B5EF4-FFF2-40B4-BE49-F238E27FC236}">
                <a16:creationId xmlns:a16="http://schemas.microsoft.com/office/drawing/2014/main" id="{066CD1B6-46AF-0865-ABFA-55342C77FEB7}"/>
              </a:ext>
            </a:extLst>
          </p:cNvPr>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10081727" y="193316"/>
            <a:ext cx="1918995" cy="636612"/>
          </a:xfrm>
          <a:prstGeom prst="rect">
            <a:avLst/>
          </a:prstGeom>
        </p:spPr>
      </p:pic>
    </p:spTree>
    <p:extLst>
      <p:ext uri="{BB962C8B-B14F-4D97-AF65-F5344CB8AC3E}">
        <p14:creationId xmlns:p14="http://schemas.microsoft.com/office/powerpoint/2010/main" val="698776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ÄLILEHTI OTSIKKO 3">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1AA8F9-A1F0-F148-9941-A3CB0FBABEEF}"/>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a:prstGeom prst="rect">
            <a:avLst/>
          </a:prstGeom>
        </p:spPr>
        <p:txBody>
          <a:bodyPr anchor="ctr"/>
          <a:lstStyle>
            <a:lvl1pPr algn="l">
              <a:lnSpc>
                <a:spcPct val="100000"/>
              </a:lnSpc>
              <a:defRPr sz="6600">
                <a:solidFill>
                  <a:schemeClr val="bg1"/>
                </a:solidFill>
              </a:defRPr>
            </a:lvl1pPr>
          </a:lstStyle>
          <a:p>
            <a:r>
              <a:rPr lang="en-GB" noProof="0"/>
              <a:t>Click to edit Master title style</a:t>
            </a:r>
          </a:p>
        </p:txBody>
      </p:sp>
    </p:spTree>
    <p:extLst>
      <p:ext uri="{BB962C8B-B14F-4D97-AF65-F5344CB8AC3E}">
        <p14:creationId xmlns:p14="http://schemas.microsoft.com/office/powerpoint/2010/main" val="338928164"/>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ISTA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2192000" cy="59203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379095"/>
            <a:ext cx="10515600" cy="575522"/>
          </a:xfrm>
          <a:prstGeom prst="rect">
            <a:avLst/>
          </a:prstGeom>
        </p:spPr>
        <p:txBody>
          <a:bodyPr/>
          <a:lstStyle>
            <a:lvl1pPr>
              <a:defRPr sz="3000">
                <a:solidFill>
                  <a:schemeClr val="bg1"/>
                </a:solidFill>
              </a:defRPr>
            </a:lvl1pPr>
          </a:lstStyle>
          <a:p>
            <a:r>
              <a:rPr lang="en-GB" noProof="0"/>
              <a:t>Click to edit Master title style</a:t>
            </a:r>
          </a:p>
        </p:txBody>
      </p:sp>
      <p:sp>
        <p:nvSpPr>
          <p:cNvPr id="9" name="Text Placeholder 2">
            <a:extLst>
              <a:ext uri="{FF2B5EF4-FFF2-40B4-BE49-F238E27FC236}">
                <a16:creationId xmlns:a16="http://schemas.microsoft.com/office/drawing/2014/main" id="{5771F2C8-4C72-9543-8994-0E84699E66F4}"/>
              </a:ext>
            </a:extLst>
          </p:cNvPr>
          <p:cNvSpPr>
            <a:spLocks noGrp="1"/>
          </p:cNvSpPr>
          <p:nvPr>
            <p:ph type="body" idx="11"/>
          </p:nvPr>
        </p:nvSpPr>
        <p:spPr>
          <a:xfrm>
            <a:off x="838199" y="2004918"/>
            <a:ext cx="10515599" cy="3411358"/>
          </a:xfrm>
        </p:spPr>
        <p:txBody>
          <a:bodyPr anchor="t"/>
          <a:lstStyle>
            <a:lvl1pPr marL="0" indent="0">
              <a:spcBef>
                <a:spcPts val="0"/>
              </a:spcBef>
              <a:buNone/>
              <a:defRPr sz="3000" b="1" i="0">
                <a:solidFill>
                  <a:schemeClr val="bg1"/>
                </a:solidFill>
                <a:latin typeface="Arial" panose="020B0604020202020204" pitchFamily="34" charset="0"/>
                <a:cs typeface="Arial" panose="020B0604020202020204" pitchFamily="34" charset="0"/>
              </a:defRPr>
            </a:lvl1pPr>
            <a:lvl2pPr marL="457200" indent="0">
              <a:buNone/>
              <a:defRPr sz="3000" b="1">
                <a:solidFill>
                  <a:schemeClr val="bg1"/>
                </a:solidFill>
              </a:defRPr>
            </a:lvl2pPr>
            <a:lvl3pPr marL="914400" indent="0">
              <a:buNone/>
              <a:defRPr sz="3000" b="1">
                <a:solidFill>
                  <a:schemeClr val="bg1"/>
                </a:solidFill>
              </a:defRPr>
            </a:lvl3pPr>
            <a:lvl4pPr marL="1371600" indent="0">
              <a:buNone/>
              <a:defRPr sz="3000" b="1">
                <a:solidFill>
                  <a:schemeClr val="bg1"/>
                </a:solidFill>
              </a:defRPr>
            </a:lvl4pPr>
            <a:lvl5pPr marL="1828800" indent="0">
              <a:buNone/>
              <a:defRPr sz="3000" b="1">
                <a:solidFill>
                  <a:schemeClr val="bg1"/>
                </a:solidFill>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0"/>
            <a:endParaRPr lang="en-GB" noProof="0"/>
          </a:p>
          <a:p>
            <a:pPr lvl="1"/>
            <a:endParaRPr lang="en-GB" noProof="0"/>
          </a:p>
        </p:txBody>
      </p:sp>
      <p:pic>
        <p:nvPicPr>
          <p:cNvPr id="4" name="Picture 3" descr="Logo&#10;&#10;Description automatically generated with low confidence">
            <a:extLst>
              <a:ext uri="{FF2B5EF4-FFF2-40B4-BE49-F238E27FC236}">
                <a16:creationId xmlns:a16="http://schemas.microsoft.com/office/drawing/2014/main" id="{7253B78C-0E73-2BB2-277C-41495BA78214}"/>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tretch>
            <a:fillRect/>
          </a:stretch>
        </p:blipFill>
        <p:spPr>
          <a:xfrm>
            <a:off x="10121593" y="6036888"/>
            <a:ext cx="1918995" cy="636612"/>
          </a:xfrm>
          <a:prstGeom prst="rect">
            <a:avLst/>
          </a:prstGeom>
        </p:spPr>
      </p:pic>
    </p:spTree>
    <p:extLst>
      <p:ext uri="{BB962C8B-B14F-4D97-AF65-F5344CB8AC3E}">
        <p14:creationId xmlns:p14="http://schemas.microsoft.com/office/powerpoint/2010/main" val="14685966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ITTEE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2192000" cy="59203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379095"/>
            <a:ext cx="10515600" cy="575522"/>
          </a:xfrm>
          <a:prstGeom prst="rect">
            <a:avLst/>
          </a:prstGeom>
        </p:spPr>
        <p:txBody>
          <a:bodyPr/>
          <a:lstStyle>
            <a:lvl1pPr>
              <a:defRPr sz="3000">
                <a:solidFill>
                  <a:schemeClr val="tx1"/>
                </a:solidFill>
              </a:defRPr>
            </a:lvl1pPr>
          </a:lstStyle>
          <a:p>
            <a:r>
              <a:rPr lang="en-GB" noProof="0"/>
              <a:t>Click to edit Master title style</a:t>
            </a:r>
            <a:endParaRPr lang="en-GB" noProof="0" dirty="0"/>
          </a:p>
        </p:txBody>
      </p:sp>
      <p:sp>
        <p:nvSpPr>
          <p:cNvPr id="10" name="Text Placeholder 2">
            <a:extLst>
              <a:ext uri="{FF2B5EF4-FFF2-40B4-BE49-F238E27FC236}">
                <a16:creationId xmlns:a16="http://schemas.microsoft.com/office/drawing/2014/main" id="{139FDE1E-3511-2C4E-BFC7-4C76B43B31DA}"/>
              </a:ext>
            </a:extLst>
          </p:cNvPr>
          <p:cNvSpPr>
            <a:spLocks noGrp="1"/>
          </p:cNvSpPr>
          <p:nvPr>
            <p:ph type="body" idx="11"/>
          </p:nvPr>
        </p:nvSpPr>
        <p:spPr>
          <a:xfrm>
            <a:off x="838199" y="2004918"/>
            <a:ext cx="5130115" cy="3318690"/>
          </a:xfrm>
        </p:spPr>
        <p:txBody>
          <a:bodyPr anchor="t"/>
          <a:lstStyle>
            <a:lvl1pPr marL="0" indent="0">
              <a:spcBef>
                <a:spcPts val="0"/>
              </a:spcBef>
              <a:buNone/>
              <a:defRPr sz="1600" b="1" i="0">
                <a:solidFill>
                  <a:schemeClr val="tx1"/>
                </a:solidFill>
                <a:latin typeface="Arial" panose="020B0604020202020204" pitchFamily="34" charset="0"/>
                <a:cs typeface="Arial" panose="020B0604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a:t>Second </a:t>
            </a:r>
            <a:r>
              <a:rPr lang="en-GB" dirty="0"/>
              <a:t>level</a:t>
            </a:r>
          </a:p>
          <a:p>
            <a:pPr lvl="2"/>
            <a:r>
              <a:rPr lang="en-GB" dirty="0"/>
              <a:t>Third level</a:t>
            </a:r>
          </a:p>
          <a:p>
            <a:pPr lvl="3"/>
            <a:r>
              <a:rPr lang="en-GB" dirty="0"/>
              <a:t>Fourth level</a:t>
            </a:r>
          </a:p>
          <a:p>
            <a:pPr lvl="4"/>
            <a:r>
              <a:rPr lang="en-GB"/>
              <a:t>Fifth level</a:t>
            </a:r>
          </a:p>
          <a:p>
            <a:pPr lvl="0"/>
            <a:endParaRPr lang="en-GB" noProof="0"/>
          </a:p>
          <a:p>
            <a:pPr lvl="1"/>
            <a:endParaRPr lang="en-GB" noProof="0" dirty="0"/>
          </a:p>
        </p:txBody>
      </p:sp>
      <p:sp>
        <p:nvSpPr>
          <p:cNvPr id="11" name="Text Placeholder 2">
            <a:extLst>
              <a:ext uri="{FF2B5EF4-FFF2-40B4-BE49-F238E27FC236}">
                <a16:creationId xmlns:a16="http://schemas.microsoft.com/office/drawing/2014/main" id="{FB674FD2-0BD4-BF49-9017-115079CE1EAB}"/>
              </a:ext>
            </a:extLst>
          </p:cNvPr>
          <p:cNvSpPr>
            <a:spLocks noGrp="1"/>
          </p:cNvSpPr>
          <p:nvPr>
            <p:ph type="body" idx="12"/>
          </p:nvPr>
        </p:nvSpPr>
        <p:spPr>
          <a:xfrm>
            <a:off x="6225745" y="2004918"/>
            <a:ext cx="5130115" cy="3318690"/>
          </a:xfrm>
        </p:spPr>
        <p:txBody>
          <a:bodyPr anchor="t"/>
          <a:lstStyle>
            <a:lvl1pPr marL="0" indent="0">
              <a:spcBef>
                <a:spcPts val="0"/>
              </a:spcBef>
              <a:buNone/>
              <a:defRPr sz="1600" b="1" i="0">
                <a:solidFill>
                  <a:schemeClr val="tx1"/>
                </a:solidFill>
                <a:latin typeface="Arial" panose="020B0604020202020204" pitchFamily="34" charset="0"/>
                <a:cs typeface="Arial" panose="020B0604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a:t>Second </a:t>
            </a:r>
            <a:r>
              <a:rPr lang="en-GB" dirty="0"/>
              <a:t>level</a:t>
            </a:r>
          </a:p>
          <a:p>
            <a:pPr lvl="2"/>
            <a:r>
              <a:rPr lang="en-GB" dirty="0"/>
              <a:t>Third level</a:t>
            </a:r>
          </a:p>
          <a:p>
            <a:pPr lvl="3"/>
            <a:r>
              <a:rPr lang="en-GB" dirty="0"/>
              <a:t>Fourth level</a:t>
            </a:r>
          </a:p>
          <a:p>
            <a:pPr lvl="4"/>
            <a:r>
              <a:rPr lang="en-GB"/>
              <a:t>Fifth level</a:t>
            </a:r>
          </a:p>
          <a:p>
            <a:pPr lvl="0"/>
            <a:endParaRPr lang="en-GB" noProof="0"/>
          </a:p>
          <a:p>
            <a:pPr lvl="1"/>
            <a:endParaRPr lang="en-GB" noProof="0" dirty="0"/>
          </a:p>
        </p:txBody>
      </p:sp>
      <p:pic>
        <p:nvPicPr>
          <p:cNvPr id="4" name="Picture 3" descr="Logo&#10;&#10;Description automatically generated with low confidence">
            <a:extLst>
              <a:ext uri="{FF2B5EF4-FFF2-40B4-BE49-F238E27FC236}">
                <a16:creationId xmlns:a16="http://schemas.microsoft.com/office/drawing/2014/main" id="{D4326BCE-3F69-2C75-D992-D955B1BE09E8}"/>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tretch>
            <a:fillRect/>
          </a:stretch>
        </p:blipFill>
        <p:spPr>
          <a:xfrm>
            <a:off x="10121593" y="6036888"/>
            <a:ext cx="1918995" cy="636612"/>
          </a:xfrm>
          <a:prstGeom prst="rect">
            <a:avLst/>
          </a:prstGeom>
        </p:spPr>
      </p:pic>
    </p:spTree>
    <p:extLst>
      <p:ext uri="{BB962C8B-B14F-4D97-AF65-F5344CB8AC3E}">
        <p14:creationId xmlns:p14="http://schemas.microsoft.com/office/powerpoint/2010/main" val="27998132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ARMAA TAUSTA">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1AA8F9-A1F0-F148-9941-A3CB0FBABEEF}"/>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Tree>
    <p:extLst>
      <p:ext uri="{BB962C8B-B14F-4D97-AF65-F5344CB8AC3E}">
        <p14:creationId xmlns:p14="http://schemas.microsoft.com/office/powerpoint/2010/main" val="508329391"/>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RÄNDILOPETU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DCB8AE-9890-DE43-B3F1-9FA29E70D77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409482" y="1483776"/>
            <a:ext cx="3467386" cy="3395608"/>
          </a:xfrm>
        </p:spPr>
        <p:txBody>
          <a:bodyPr anchor="ctr"/>
          <a:lstStyle>
            <a:lvl1pPr marL="0" indent="0" algn="ctr">
              <a:spcBef>
                <a:spcPts val="0"/>
              </a:spcBef>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4068792" cy="6858000"/>
          </a:xfrm>
        </p:spPr>
        <p:txBody>
          <a:bodyPr/>
          <a:lstStyle/>
          <a:p>
            <a:endParaRPr lang="fi-FI" noProof="0" dirty="0"/>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8409481" y="5063883"/>
            <a:ext cx="3467386" cy="790817"/>
          </a:xfrm>
        </p:spPr>
        <p:txBody>
          <a:bodyPr anchor="t"/>
          <a:lstStyle>
            <a:lvl1pPr marL="0" indent="0" algn="ctr">
              <a:buNone/>
              <a:defRPr sz="15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0" name="Picture Placeholder 3">
            <a:extLst>
              <a:ext uri="{FF2B5EF4-FFF2-40B4-BE49-F238E27FC236}">
                <a16:creationId xmlns:a16="http://schemas.microsoft.com/office/drawing/2014/main" id="{66C1485E-F86C-854C-8F4D-CB20D9A8E2EC}"/>
              </a:ext>
            </a:extLst>
          </p:cNvPr>
          <p:cNvSpPr>
            <a:spLocks noGrp="1"/>
          </p:cNvSpPr>
          <p:nvPr>
            <p:ph type="pic" sz="quarter" idx="17"/>
          </p:nvPr>
        </p:nvSpPr>
        <p:spPr>
          <a:xfrm>
            <a:off x="4092314" y="-1"/>
            <a:ext cx="4068792" cy="6858000"/>
          </a:xfrm>
        </p:spPr>
        <p:txBody>
          <a:bodyPr/>
          <a:lstStyle/>
          <a:p>
            <a:endParaRPr lang="fi-FI" noProof="0" dirty="0"/>
          </a:p>
        </p:txBody>
      </p:sp>
      <p:pic>
        <p:nvPicPr>
          <p:cNvPr id="2" name="Picture 1" descr="Logo&#10;&#10;Description automatically generated with low confidence">
            <a:extLst>
              <a:ext uri="{FF2B5EF4-FFF2-40B4-BE49-F238E27FC236}">
                <a16:creationId xmlns:a16="http://schemas.microsoft.com/office/drawing/2014/main" id="{B7F73FEF-C95A-EA48-C1E0-B197FDCD079E}"/>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tretch>
            <a:fillRect/>
          </a:stretch>
        </p:blipFill>
        <p:spPr>
          <a:xfrm>
            <a:off x="10121593" y="6036888"/>
            <a:ext cx="1918995" cy="636612"/>
          </a:xfrm>
          <a:prstGeom prst="rect">
            <a:avLst/>
          </a:prstGeom>
        </p:spPr>
      </p:pic>
    </p:spTree>
    <p:extLst>
      <p:ext uri="{BB962C8B-B14F-4D97-AF65-F5344CB8AC3E}">
        <p14:creationId xmlns:p14="http://schemas.microsoft.com/office/powerpoint/2010/main" val="9341690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RÄNDILOPETUS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55B871-CB14-7146-97D4-FC529108C6E3}"/>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779489" y="1483776"/>
            <a:ext cx="4572000" cy="3395608"/>
          </a:xfrm>
        </p:spPr>
        <p:txBody>
          <a:bodyPr anchor="ctr"/>
          <a:lstStyle>
            <a:lvl1pPr marL="0" indent="0" algn="ctr">
              <a:spcBef>
                <a:spcPts val="0"/>
              </a:spcBef>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79489" y="5063883"/>
            <a:ext cx="4572000" cy="790817"/>
          </a:xfrm>
        </p:spPr>
        <p:txBody>
          <a:bodyPr anchor="t"/>
          <a:lstStyle>
            <a:lvl1pPr marL="0" indent="0" algn="ctr">
              <a:buNone/>
              <a:defRPr sz="15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0" name="Picture Placeholder 3">
            <a:extLst>
              <a:ext uri="{FF2B5EF4-FFF2-40B4-BE49-F238E27FC236}">
                <a16:creationId xmlns:a16="http://schemas.microsoft.com/office/drawing/2014/main" id="{66C1485E-F86C-854C-8F4D-CB20D9A8E2EC}"/>
              </a:ext>
            </a:extLst>
          </p:cNvPr>
          <p:cNvSpPr>
            <a:spLocks noGrp="1"/>
          </p:cNvSpPr>
          <p:nvPr>
            <p:ph type="pic" sz="quarter" idx="17"/>
          </p:nvPr>
        </p:nvSpPr>
        <p:spPr>
          <a:xfrm>
            <a:off x="8123208" y="-1"/>
            <a:ext cx="4068792" cy="6858000"/>
          </a:xfrm>
        </p:spPr>
        <p:txBody>
          <a:bodyPr/>
          <a:lstStyle/>
          <a:p>
            <a:endParaRPr lang="fi-FI" noProof="0" dirty="0"/>
          </a:p>
        </p:txBody>
      </p:sp>
      <p:sp>
        <p:nvSpPr>
          <p:cNvPr id="8" name="Rectangle 7">
            <a:extLst>
              <a:ext uri="{FF2B5EF4-FFF2-40B4-BE49-F238E27FC236}">
                <a16:creationId xmlns:a16="http://schemas.microsoft.com/office/drawing/2014/main" id="{3891C178-6E34-F148-940F-05E15C7B661F}"/>
              </a:ext>
            </a:extLst>
          </p:cNvPr>
          <p:cNvSpPr/>
          <p:nvPr userDrawn="1"/>
        </p:nvSpPr>
        <p:spPr>
          <a:xfrm>
            <a:off x="6094538" y="0"/>
            <a:ext cx="202866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9D2F3DEC-9E8C-FE4C-B57C-8D3E6F47D213}"/>
              </a:ext>
            </a:extLst>
          </p:cNvPr>
          <p:cNvSpPr/>
          <p:nvPr userDrawn="1"/>
        </p:nvSpPr>
        <p:spPr>
          <a:xfrm>
            <a:off x="8128935" y="0"/>
            <a:ext cx="2028669" cy="6858000"/>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pic>
        <p:nvPicPr>
          <p:cNvPr id="2" name="Picture 1" descr="Logo&#10;&#10;Description automatically generated with low confidence">
            <a:extLst>
              <a:ext uri="{FF2B5EF4-FFF2-40B4-BE49-F238E27FC236}">
                <a16:creationId xmlns:a16="http://schemas.microsoft.com/office/drawing/2014/main" id="{ED1657E5-9685-5290-CEA0-0D702AB541FF}"/>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tretch>
            <a:fillRect/>
          </a:stretch>
        </p:blipFill>
        <p:spPr>
          <a:xfrm>
            <a:off x="3966107" y="6036888"/>
            <a:ext cx="1918995" cy="636612"/>
          </a:xfrm>
          <a:prstGeom prst="rect">
            <a:avLst/>
          </a:prstGeom>
        </p:spPr>
      </p:pic>
    </p:spTree>
    <p:extLst>
      <p:ext uri="{BB962C8B-B14F-4D97-AF65-F5344CB8AC3E}">
        <p14:creationId xmlns:p14="http://schemas.microsoft.com/office/powerpoint/2010/main" val="804587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KAKANSI">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D76D147-9687-9344-8C8D-BD2F36364574}"/>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0" name="Text Placeholder 2">
            <a:extLst>
              <a:ext uri="{FF2B5EF4-FFF2-40B4-BE49-F238E27FC236}">
                <a16:creationId xmlns:a16="http://schemas.microsoft.com/office/drawing/2014/main" id="{02B85F9E-919D-2A4C-BFCD-A5FBB3C69DD3}"/>
              </a:ext>
            </a:extLst>
          </p:cNvPr>
          <p:cNvSpPr>
            <a:spLocks noGrp="1"/>
          </p:cNvSpPr>
          <p:nvPr>
            <p:ph type="body" idx="16"/>
          </p:nvPr>
        </p:nvSpPr>
        <p:spPr>
          <a:xfrm>
            <a:off x="3326065"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11" name="Text Placeholder 2">
            <a:extLst>
              <a:ext uri="{FF2B5EF4-FFF2-40B4-BE49-F238E27FC236}">
                <a16:creationId xmlns:a16="http://schemas.microsoft.com/office/drawing/2014/main" id="{144D3AE2-5E57-E440-BDFF-C77D11465E32}"/>
              </a:ext>
            </a:extLst>
          </p:cNvPr>
          <p:cNvSpPr>
            <a:spLocks noGrp="1"/>
          </p:cNvSpPr>
          <p:nvPr>
            <p:ph type="body" idx="17"/>
          </p:nvPr>
        </p:nvSpPr>
        <p:spPr>
          <a:xfrm>
            <a:off x="6279127"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12" name="Text Placeholder 2">
            <a:extLst>
              <a:ext uri="{FF2B5EF4-FFF2-40B4-BE49-F238E27FC236}">
                <a16:creationId xmlns:a16="http://schemas.microsoft.com/office/drawing/2014/main" id="{E177CB89-4E83-6D49-8E76-46F59C95AD76}"/>
              </a:ext>
            </a:extLst>
          </p:cNvPr>
          <p:cNvSpPr>
            <a:spLocks noGrp="1"/>
          </p:cNvSpPr>
          <p:nvPr>
            <p:ph type="body" idx="18"/>
          </p:nvPr>
        </p:nvSpPr>
        <p:spPr>
          <a:xfrm>
            <a:off x="9232189"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2" name="Rectangle 1">
            <a:extLst>
              <a:ext uri="{FF2B5EF4-FFF2-40B4-BE49-F238E27FC236}">
                <a16:creationId xmlns:a16="http://schemas.microsoft.com/office/drawing/2014/main" id="{DEADBBEB-F240-E654-E5BF-E72286BE7F16}"/>
              </a:ext>
            </a:extLst>
          </p:cNvPr>
          <p:cNvSpPr/>
          <p:nvPr userDrawn="1"/>
        </p:nvSpPr>
        <p:spPr>
          <a:xfrm>
            <a:off x="9890449" y="0"/>
            <a:ext cx="2301551"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dirty="0"/>
          </a:p>
        </p:txBody>
      </p:sp>
      <p:pic>
        <p:nvPicPr>
          <p:cNvPr id="3" name="Picture 2" descr="Logo&#10;&#10;Description automatically generated with low confidence">
            <a:extLst>
              <a:ext uri="{FF2B5EF4-FFF2-40B4-BE49-F238E27FC236}">
                <a16:creationId xmlns:a16="http://schemas.microsoft.com/office/drawing/2014/main" id="{0CA10AF3-9805-4B54-ABD0-D680BDD3213C}"/>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tretch>
            <a:fillRect/>
          </a:stretch>
        </p:blipFill>
        <p:spPr>
          <a:xfrm>
            <a:off x="10081727" y="193316"/>
            <a:ext cx="1918995" cy="636612"/>
          </a:xfrm>
          <a:prstGeom prst="rect">
            <a:avLst/>
          </a:prstGeom>
        </p:spPr>
      </p:pic>
    </p:spTree>
    <p:extLst>
      <p:ext uri="{BB962C8B-B14F-4D97-AF65-F5344CB8AC3E}">
        <p14:creationId xmlns:p14="http://schemas.microsoft.com/office/powerpoint/2010/main" val="40857435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5389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NSI OMA KUVAVALINTA 3">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926111C-0DA8-4AC2-9D64-685C0A6089E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1"/>
          <a:stretch/>
        </p:blipFill>
        <p:spPr>
          <a:xfrm>
            <a:off x="-6191" y="0"/>
            <a:ext cx="12198191" cy="6858000"/>
          </a:xfrm>
          <a:prstGeom prst="rect">
            <a:avLst/>
          </a:prstGeom>
        </p:spPr>
      </p:pic>
      <p:sp>
        <p:nvSpPr>
          <p:cNvPr id="17" name="Title 1">
            <a:extLst>
              <a:ext uri="{FF2B5EF4-FFF2-40B4-BE49-F238E27FC236}">
                <a16:creationId xmlns:a16="http://schemas.microsoft.com/office/drawing/2014/main" id="{DC6D6EFD-CA23-ED3F-2613-7D17BDA51009}"/>
              </a:ext>
            </a:extLst>
          </p:cNvPr>
          <p:cNvSpPr>
            <a:spLocks noGrp="1"/>
          </p:cNvSpPr>
          <p:nvPr>
            <p:ph type="ctrTitle"/>
          </p:nvPr>
        </p:nvSpPr>
        <p:spPr>
          <a:xfrm>
            <a:off x="1524000" y="1023244"/>
            <a:ext cx="9144000" cy="2681191"/>
          </a:xfrm>
          <a:prstGeom prst="rect">
            <a:avLst/>
          </a:prstGeom>
        </p:spPr>
        <p:txBody>
          <a:bodyPr anchor="b"/>
          <a:lstStyle>
            <a:lvl1pPr algn="l">
              <a:defRPr sz="6600">
                <a:solidFill>
                  <a:schemeClr val="bg1"/>
                </a:solidFill>
              </a:defRPr>
            </a:lvl1pPr>
          </a:lstStyle>
          <a:p>
            <a:r>
              <a:rPr lang="en-GB" noProof="0"/>
              <a:t>Click to edit Master title style</a:t>
            </a:r>
            <a:endParaRPr lang="en-GB" noProof="0" dirty="0"/>
          </a:p>
        </p:txBody>
      </p:sp>
      <p:sp>
        <p:nvSpPr>
          <p:cNvPr id="18" name="Subtitle 2">
            <a:extLst>
              <a:ext uri="{FF2B5EF4-FFF2-40B4-BE49-F238E27FC236}">
                <a16:creationId xmlns:a16="http://schemas.microsoft.com/office/drawing/2014/main" id="{41D5C1B7-F23F-FCAF-9CB6-47CA1E3BE5AB}"/>
              </a:ext>
            </a:extLst>
          </p:cNvPr>
          <p:cNvSpPr>
            <a:spLocks noGrp="1"/>
          </p:cNvSpPr>
          <p:nvPr>
            <p:ph type="subTitle" idx="1"/>
          </p:nvPr>
        </p:nvSpPr>
        <p:spPr>
          <a:xfrm>
            <a:off x="1524000" y="4605382"/>
            <a:ext cx="9144000" cy="728421"/>
          </a:xfrm>
        </p:spPr>
        <p:txBody>
          <a:bodyPr/>
          <a:lstStyle>
            <a:lvl1pPr marL="0" indent="0" algn="l">
              <a:buNone/>
              <a:defRPr sz="2400">
                <a:solidFill>
                  <a:schemeClr val="bg1"/>
                </a:solidFill>
              </a:defRPr>
            </a:lvl1pPr>
            <a:lvl2pPr marL="457200" indent="0" algn="ctr">
              <a:buNone/>
              <a:defRPr sz="200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a:t>
            </a:r>
            <a:r>
              <a:rPr lang="en-GB" noProof="0"/>
              <a:t>to</a:t>
            </a:r>
            <a:r>
              <a:rPr lang="en-GB"/>
              <a:t> edit Master subtitle style</a:t>
            </a:r>
          </a:p>
          <a:p>
            <a:pPr lvl="1"/>
            <a:endParaRPr lang="en-GB" dirty="0"/>
          </a:p>
        </p:txBody>
      </p:sp>
      <p:sp>
        <p:nvSpPr>
          <p:cNvPr id="2" name="Rectangle 1">
            <a:extLst>
              <a:ext uri="{FF2B5EF4-FFF2-40B4-BE49-F238E27FC236}">
                <a16:creationId xmlns:a16="http://schemas.microsoft.com/office/drawing/2014/main" id="{D98EC002-906C-5608-4BC2-F46CE9D68DC8}"/>
              </a:ext>
            </a:extLst>
          </p:cNvPr>
          <p:cNvSpPr/>
          <p:nvPr userDrawn="1"/>
        </p:nvSpPr>
        <p:spPr>
          <a:xfrm>
            <a:off x="9890449" y="0"/>
            <a:ext cx="2301551"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dirty="0"/>
          </a:p>
        </p:txBody>
      </p:sp>
      <p:pic>
        <p:nvPicPr>
          <p:cNvPr id="3" name="Picture 2" descr="Logo&#10;&#10;Description automatically generated with low confidence">
            <a:extLst>
              <a:ext uri="{FF2B5EF4-FFF2-40B4-BE49-F238E27FC236}">
                <a16:creationId xmlns:a16="http://schemas.microsoft.com/office/drawing/2014/main" id="{D7BDBCD0-C81E-E962-737C-E52C5A2D9A5C}"/>
              </a:ext>
            </a:extLst>
          </p:cNvPr>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10081727" y="193316"/>
            <a:ext cx="1918995" cy="636612"/>
          </a:xfrm>
          <a:prstGeom prst="rect">
            <a:avLst/>
          </a:prstGeom>
        </p:spPr>
      </p:pic>
    </p:spTree>
    <p:extLst>
      <p:ext uri="{BB962C8B-B14F-4D97-AF65-F5344CB8AC3E}">
        <p14:creationId xmlns:p14="http://schemas.microsoft.com/office/powerpoint/2010/main" val="976007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ISÄLTÖ">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CAAC1F-E6E6-C340-9D7F-D43AF5309976}"/>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 name="Title 1">
            <a:extLst>
              <a:ext uri="{FF2B5EF4-FFF2-40B4-BE49-F238E27FC236}">
                <a16:creationId xmlns:a16="http://schemas.microsoft.com/office/drawing/2014/main" id="{125CB073-26A7-F544-9A4D-31072FFBA15E}"/>
              </a:ext>
            </a:extLst>
          </p:cNvPr>
          <p:cNvSpPr>
            <a:spLocks noGrp="1"/>
          </p:cNvSpPr>
          <p:nvPr>
            <p:ph type="title"/>
          </p:nvPr>
        </p:nvSpPr>
        <p:spPr>
          <a:xfrm>
            <a:off x="838200" y="1202631"/>
            <a:ext cx="10515600" cy="1325563"/>
          </a:xfrm>
          <a:prstGeom prst="rect">
            <a:avLst/>
          </a:prstGeom>
        </p:spPr>
        <p:txBody>
          <a:bodyPr/>
          <a:lstStyle>
            <a:lvl1pPr>
              <a:defRPr sz="2800">
                <a:solidFill>
                  <a:schemeClr val="bg1"/>
                </a:solidFill>
              </a:defRPr>
            </a:lvl1pPr>
          </a:lstStyle>
          <a:p>
            <a:r>
              <a:rPr lang="en-GB" noProof="0"/>
              <a:t>Click to edit Master title style</a:t>
            </a:r>
          </a:p>
        </p:txBody>
      </p:sp>
      <p:sp>
        <p:nvSpPr>
          <p:cNvPr id="3" name="Content Placeholder 2">
            <a:extLst>
              <a:ext uri="{FF2B5EF4-FFF2-40B4-BE49-F238E27FC236}">
                <a16:creationId xmlns:a16="http://schemas.microsoft.com/office/drawing/2014/main" id="{2F78DF1F-C7B8-5B46-B3C4-EC48EEFA1EC6}"/>
              </a:ext>
            </a:extLst>
          </p:cNvPr>
          <p:cNvSpPr>
            <a:spLocks noGrp="1"/>
          </p:cNvSpPr>
          <p:nvPr>
            <p:ph idx="1"/>
          </p:nvPr>
        </p:nvSpPr>
        <p:spPr>
          <a:xfrm>
            <a:off x="838200" y="2707581"/>
            <a:ext cx="10515600" cy="2875824"/>
          </a:xfrm>
        </p:spPr>
        <p:txBody>
          <a:bodyPr/>
          <a:lstStyle>
            <a:lvl1pPr>
              <a:buFont typeface="+mj-lt"/>
              <a:buAutoNum type="arabicPeriod"/>
              <a:defRPr>
                <a:solidFill>
                  <a:schemeClr val="bg1"/>
                </a:solidFill>
              </a:defRPr>
            </a:lvl1pPr>
            <a:lvl2pPr>
              <a:buFont typeface="+mj-lt"/>
              <a:buAutoNum type="arabicPeriod"/>
              <a:defRPr>
                <a:solidFill>
                  <a:schemeClr val="bg1"/>
                </a:solidFill>
              </a:defRPr>
            </a:lvl2pPr>
            <a:lvl3pPr>
              <a:buFont typeface="+mj-lt"/>
              <a:buAutoNum type="arabicPeriod"/>
              <a:defRPr>
                <a:solidFill>
                  <a:schemeClr val="bg1"/>
                </a:solidFill>
              </a:defRPr>
            </a:lvl3pPr>
            <a:lvl4pPr>
              <a:buFont typeface="+mj-lt"/>
              <a:buAutoNum type="arabicPeriod"/>
              <a:defRPr>
                <a:solidFill>
                  <a:schemeClr val="bg1"/>
                </a:solidFill>
              </a:defRPr>
            </a:lvl4pPr>
            <a:lvl5pPr>
              <a:buFont typeface="+mj-lt"/>
              <a:buAutoNum type="arabicPeriod"/>
              <a:defRPr>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3500356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YHYT KITEYTY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lnSpc>
                <a:spcPct val="100000"/>
              </a:lnSpc>
              <a:defRPr sz="5400"/>
            </a:lvl1pPr>
          </a:lstStyle>
          <a:p>
            <a:r>
              <a:rPr lang="en-GB" noProof="0"/>
              <a:t>Click to edit Master title style</a:t>
            </a:r>
          </a:p>
        </p:txBody>
      </p:sp>
      <p:pic>
        <p:nvPicPr>
          <p:cNvPr id="3" name="Picture 2" descr="Logo&#10;&#10;Description automatically generated with low confidence">
            <a:extLst>
              <a:ext uri="{FF2B5EF4-FFF2-40B4-BE49-F238E27FC236}">
                <a16:creationId xmlns:a16="http://schemas.microsoft.com/office/drawing/2014/main" id="{AAB28A51-E86D-5CBA-BC1C-DE2FCE99FF51}"/>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tretch>
            <a:fillRect/>
          </a:stretch>
        </p:blipFill>
        <p:spPr>
          <a:xfrm>
            <a:off x="10121593" y="6036888"/>
            <a:ext cx="1918995" cy="636612"/>
          </a:xfrm>
          <a:prstGeom prst="rect">
            <a:avLst/>
          </a:prstGeom>
        </p:spPr>
      </p:pic>
    </p:spTree>
    <p:extLst>
      <p:ext uri="{BB962C8B-B14F-4D97-AF65-F5344CB8AC3E}">
        <p14:creationId xmlns:p14="http://schemas.microsoft.com/office/powerpoint/2010/main" val="3042871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lnSpc>
                <a:spcPct val="100000"/>
              </a:lnSpc>
              <a:defRPr sz="2800" b="0">
                <a:latin typeface="Georgia" panose="02040502050405020303" pitchFamily="18" charset="0"/>
              </a:defRPr>
            </a:lvl1pPr>
          </a:lstStyle>
          <a:p>
            <a:r>
              <a:rPr lang="en-GB" noProof="0"/>
              <a:t>Click to edit Master title style</a:t>
            </a:r>
          </a:p>
        </p:txBody>
      </p:sp>
      <p:pic>
        <p:nvPicPr>
          <p:cNvPr id="3" name="Picture 2" descr="Logo&#10;&#10;Description automatically generated with low confidence">
            <a:extLst>
              <a:ext uri="{FF2B5EF4-FFF2-40B4-BE49-F238E27FC236}">
                <a16:creationId xmlns:a16="http://schemas.microsoft.com/office/drawing/2014/main" id="{A1ADD1A8-7FAD-67B6-A9E8-9B7669949353}"/>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tretch>
            <a:fillRect/>
          </a:stretch>
        </p:blipFill>
        <p:spPr>
          <a:xfrm>
            <a:off x="10121593" y="6036888"/>
            <a:ext cx="1918995" cy="636612"/>
          </a:xfrm>
          <a:prstGeom prst="rect">
            <a:avLst/>
          </a:prstGeom>
        </p:spPr>
      </p:pic>
    </p:spTree>
    <p:extLst>
      <p:ext uri="{BB962C8B-B14F-4D97-AF65-F5344CB8AC3E}">
        <p14:creationId xmlns:p14="http://schemas.microsoft.com/office/powerpoint/2010/main" val="1197217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680498"/>
            <a:ext cx="10515600" cy="781750"/>
          </a:xfrm>
          <a:prstGeom prst="rect">
            <a:avLst/>
          </a:prstGeom>
        </p:spPr>
        <p:txBody>
          <a:bodyPr/>
          <a:lstStyle>
            <a:lvl1pPr>
              <a:lnSpc>
                <a:spcPct val="100000"/>
              </a:lnSpc>
              <a:defRPr sz="3000"/>
            </a:lvl1pPr>
          </a:lstStyle>
          <a:p>
            <a:r>
              <a:rPr lang="en-GB" noProof="0"/>
              <a:t>Click to edit Master title style</a:t>
            </a:r>
          </a:p>
        </p:txBody>
      </p:sp>
      <p:sp>
        <p:nvSpPr>
          <p:cNvPr id="12" name="Text Placeholder 2">
            <a:extLst>
              <a:ext uri="{FF2B5EF4-FFF2-40B4-BE49-F238E27FC236}">
                <a16:creationId xmlns:a16="http://schemas.microsoft.com/office/drawing/2014/main" id="{2399F695-8668-224C-8AFC-D44698FF566F}"/>
              </a:ext>
            </a:extLst>
          </p:cNvPr>
          <p:cNvSpPr>
            <a:spLocks noGrp="1"/>
          </p:cNvSpPr>
          <p:nvPr>
            <p:ph type="body" idx="14"/>
          </p:nvPr>
        </p:nvSpPr>
        <p:spPr>
          <a:xfrm>
            <a:off x="838199" y="2317115"/>
            <a:ext cx="10515600" cy="2800486"/>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endParaRPr lang="en-GB" b="0" noProof="0"/>
          </a:p>
          <a:p>
            <a:pPr lvl="2"/>
            <a:endParaRPr lang="en-GB" b="0" noProof="0"/>
          </a:p>
          <a:p>
            <a:pPr lvl="3"/>
            <a:endParaRPr lang="en-GB" noProof="0"/>
          </a:p>
        </p:txBody>
      </p:sp>
      <p:sp>
        <p:nvSpPr>
          <p:cNvPr id="14" name="Text Placeholder 2">
            <a:extLst>
              <a:ext uri="{FF2B5EF4-FFF2-40B4-BE49-F238E27FC236}">
                <a16:creationId xmlns:a16="http://schemas.microsoft.com/office/drawing/2014/main" id="{458B2654-D836-4347-9069-004B90A0A553}"/>
              </a:ext>
            </a:extLst>
          </p:cNvPr>
          <p:cNvSpPr>
            <a:spLocks noGrp="1"/>
          </p:cNvSpPr>
          <p:nvPr>
            <p:ph type="body" idx="15"/>
          </p:nvPr>
        </p:nvSpPr>
        <p:spPr>
          <a:xfrm>
            <a:off x="838199" y="1867410"/>
            <a:ext cx="10515600" cy="336550"/>
          </a:xfrm>
        </p:spPr>
        <p:txBody>
          <a:bodyPr anchor="t"/>
          <a:lstStyle>
            <a:lvl1pPr marL="0" indent="0">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pic>
        <p:nvPicPr>
          <p:cNvPr id="3" name="Picture 2" descr="Logo&#10;&#10;Description automatically generated with low confidence">
            <a:extLst>
              <a:ext uri="{FF2B5EF4-FFF2-40B4-BE49-F238E27FC236}">
                <a16:creationId xmlns:a16="http://schemas.microsoft.com/office/drawing/2014/main" id="{1F087CDB-693E-DCDA-D389-2367DD3618E6}"/>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tretch>
            <a:fillRect/>
          </a:stretch>
        </p:blipFill>
        <p:spPr>
          <a:xfrm>
            <a:off x="10121593" y="6036888"/>
            <a:ext cx="1918995" cy="636612"/>
          </a:xfrm>
          <a:prstGeom prst="rect">
            <a:avLst/>
          </a:prstGeom>
        </p:spPr>
      </p:pic>
    </p:spTree>
    <p:extLst>
      <p:ext uri="{BB962C8B-B14F-4D97-AF65-F5344CB8AC3E}">
        <p14:creationId xmlns:p14="http://schemas.microsoft.com/office/powerpoint/2010/main" val="1414733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LIS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750836"/>
            <a:ext cx="10515600" cy="781750"/>
          </a:xfrm>
          <a:prstGeom prst="rect">
            <a:avLst/>
          </a:prstGeom>
        </p:spPr>
        <p:txBody>
          <a:bodyPr/>
          <a:lstStyle>
            <a:lvl1pPr>
              <a:lnSpc>
                <a:spcPct val="100000"/>
              </a:lnSpc>
              <a:defRPr sz="3000"/>
            </a:lvl1pPr>
          </a:lstStyle>
          <a:p>
            <a:r>
              <a:rPr lang="en-GB" noProof="0"/>
              <a:t>Click to edit Master title style</a:t>
            </a:r>
          </a:p>
        </p:txBody>
      </p:sp>
      <p:sp>
        <p:nvSpPr>
          <p:cNvPr id="5" name="Text Placeholder 4">
            <a:extLst>
              <a:ext uri="{FF2B5EF4-FFF2-40B4-BE49-F238E27FC236}">
                <a16:creationId xmlns:a16="http://schemas.microsoft.com/office/drawing/2014/main" id="{D025BBE2-965C-4042-BAD8-4FC805621BF7}"/>
              </a:ext>
            </a:extLst>
          </p:cNvPr>
          <p:cNvSpPr>
            <a:spLocks noGrp="1"/>
          </p:cNvSpPr>
          <p:nvPr>
            <p:ph type="body" sz="quarter" idx="11"/>
          </p:nvPr>
        </p:nvSpPr>
        <p:spPr>
          <a:xfrm>
            <a:off x="838200" y="1933819"/>
            <a:ext cx="10515600" cy="2944813"/>
          </a:xfrm>
        </p:spPr>
        <p:txBody>
          <a:bodyPr/>
          <a:lstStyle>
            <a:lvl1pPr>
              <a:defRPr sz="2400"/>
            </a:lvl1pPr>
            <a:lvl2pPr>
              <a:defRPr sz="2000"/>
            </a:lvl2pPr>
            <a:lvl3pPr>
              <a:defRPr sz="1900"/>
            </a:lvl3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3" name="Picture 2" descr="Logo&#10;&#10;Description automatically generated with low confidence">
            <a:extLst>
              <a:ext uri="{FF2B5EF4-FFF2-40B4-BE49-F238E27FC236}">
                <a16:creationId xmlns:a16="http://schemas.microsoft.com/office/drawing/2014/main" id="{50DA201D-C627-1568-B817-44C27327AD43}"/>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tretch>
            <a:fillRect/>
          </a:stretch>
        </p:blipFill>
        <p:spPr>
          <a:xfrm>
            <a:off x="10121593" y="6036888"/>
            <a:ext cx="1918995" cy="636612"/>
          </a:xfrm>
          <a:prstGeom prst="rect">
            <a:avLst/>
          </a:prstGeom>
        </p:spPr>
      </p:pic>
    </p:spTree>
    <p:extLst>
      <p:ext uri="{BB962C8B-B14F-4D97-AF65-F5344CB8AC3E}">
        <p14:creationId xmlns:p14="http://schemas.microsoft.com/office/powerpoint/2010/main" val="357545555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8F7963-B688-6345-9742-540145AD679D}"/>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1" name="Title Placeholder 10">
            <a:extLst>
              <a:ext uri="{FF2B5EF4-FFF2-40B4-BE49-F238E27FC236}">
                <a16:creationId xmlns:a16="http://schemas.microsoft.com/office/drawing/2014/main" id="{13ADB4FF-36A8-5847-9E28-618A7E3991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GB" dirty="0"/>
              <a:t>Click to edit Master title style</a:t>
            </a:r>
            <a:endParaRPr lang="fi-FI" dirty="0"/>
          </a:p>
        </p:txBody>
      </p:sp>
    </p:spTree>
    <p:extLst>
      <p:ext uri="{BB962C8B-B14F-4D97-AF65-F5344CB8AC3E}">
        <p14:creationId xmlns:p14="http://schemas.microsoft.com/office/powerpoint/2010/main" val="192373149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8" r:id="rId3"/>
    <p:sldLayoutId id="2147483694" r:id="rId4"/>
    <p:sldLayoutId id="2147483650" r:id="rId5"/>
    <p:sldLayoutId id="2147483654" r:id="rId6"/>
    <p:sldLayoutId id="2147483662" r:id="rId7"/>
    <p:sldLayoutId id="2147483664" r:id="rId8"/>
    <p:sldLayoutId id="2147483665" r:id="rId9"/>
    <p:sldLayoutId id="2147483653" r:id="rId10"/>
    <p:sldLayoutId id="2147483692" r:id="rId11"/>
    <p:sldLayoutId id="2147483703" r:id="rId12"/>
    <p:sldLayoutId id="2147483667" r:id="rId13"/>
    <p:sldLayoutId id="2147483699" r:id="rId14"/>
    <p:sldLayoutId id="2147483668" r:id="rId15"/>
    <p:sldLayoutId id="2147483669" r:id="rId16"/>
    <p:sldLayoutId id="2147483691" r:id="rId17"/>
    <p:sldLayoutId id="2147483672" r:id="rId18"/>
    <p:sldLayoutId id="2147483671" r:id="rId19"/>
    <p:sldLayoutId id="2147483673" r:id="rId20"/>
    <p:sldLayoutId id="2147483701" r:id="rId21"/>
    <p:sldLayoutId id="2147483702" r:id="rId22"/>
    <p:sldLayoutId id="2147483704" r:id="rId23"/>
    <p:sldLayoutId id="2147483674" r:id="rId24"/>
    <p:sldLayoutId id="2147483675" r:id="rId25"/>
    <p:sldLayoutId id="2147483676" r:id="rId26"/>
    <p:sldLayoutId id="2147483678" r:id="rId27"/>
    <p:sldLayoutId id="2147483679" r:id="rId28"/>
    <p:sldLayoutId id="2147483681" r:id="rId29"/>
    <p:sldLayoutId id="2147483680" r:id="rId30"/>
    <p:sldLayoutId id="2147483684" r:id="rId31"/>
    <p:sldLayoutId id="2147483686" r:id="rId32"/>
    <p:sldLayoutId id="2147483705" r:id="rId33"/>
    <p:sldLayoutId id="2147483687" r:id="rId34"/>
    <p:sldLayoutId id="2147483688" r:id="rId35"/>
    <p:sldLayoutId id="2147483689" r:id="rId36"/>
    <p:sldLayoutId id="2147483706" r:id="rId37"/>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21.xml"/><Relationship Id="rId4" Type="http://schemas.openxmlformats.org/officeDocument/2006/relationships/hyperlink" Target="http://www.redcross.fi/get-involved"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5.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ReE835-d8vk"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hyperlink" Target="https://www.youtube.com/watch?time_continue=151&amp;v=R36OHuF3U6A" TargetMode="External"/><Relationship Id="rId4" Type="http://schemas.openxmlformats.org/officeDocument/2006/relationships/hyperlink" Target="https://www.youtube.com/watch?v=D6VdrsT0YZQ"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QeKVtWrELYI"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XQLmgJqqAA"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4.jpe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4923E-9A74-5336-5D1C-DB29FE211EF0}"/>
              </a:ext>
            </a:extLst>
          </p:cNvPr>
          <p:cNvSpPr>
            <a:spLocks noGrp="1"/>
          </p:cNvSpPr>
          <p:nvPr>
            <p:ph type="ctrTitle"/>
          </p:nvPr>
        </p:nvSpPr>
        <p:spPr>
          <a:xfrm>
            <a:off x="1419828" y="2043800"/>
            <a:ext cx="9144000" cy="2401415"/>
          </a:xfrm>
        </p:spPr>
        <p:txBody>
          <a:bodyPr/>
          <a:lstStyle/>
          <a:p>
            <a:pPr algn="ctr"/>
            <a:r>
              <a:rPr lang="en-gb" sz="5400" b="1" i="0" u="none" baseline="0" dirty="0"/>
              <a:t>Red Cross Introdu</a:t>
            </a:r>
            <a:r>
              <a:rPr lang="en-GB" sz="5400" b="1" i="0" u="none" baseline="0" dirty="0"/>
              <a:t>ction</a:t>
            </a:r>
            <a:br>
              <a:rPr lang="fi-FI" sz="6000" dirty="0"/>
            </a:br>
            <a:r>
              <a:rPr lang="fi-FI" sz="4400" dirty="0"/>
              <a:t>A </a:t>
            </a:r>
            <a:r>
              <a:rPr lang="fi-FI" sz="4400" dirty="0" err="1"/>
              <a:t>helper</a:t>
            </a:r>
            <a:r>
              <a:rPr lang="fi-FI" sz="4400" dirty="0"/>
              <a:t> </a:t>
            </a:r>
            <a:r>
              <a:rPr lang="fi-FI" sz="4400" dirty="0" err="1"/>
              <a:t>near</a:t>
            </a:r>
            <a:r>
              <a:rPr lang="fi-FI" sz="4400" dirty="0"/>
              <a:t> </a:t>
            </a:r>
            <a:r>
              <a:rPr lang="fi-FI" sz="4400" dirty="0" err="1"/>
              <a:t>you</a:t>
            </a:r>
            <a:br>
              <a:rPr lang="fi-FI" dirty="0"/>
            </a:br>
            <a:endParaRPr lang="fi-FI" dirty="0"/>
          </a:p>
        </p:txBody>
      </p:sp>
      <p:sp>
        <p:nvSpPr>
          <p:cNvPr id="3" name="Subtitle 2">
            <a:extLst>
              <a:ext uri="{FF2B5EF4-FFF2-40B4-BE49-F238E27FC236}">
                <a16:creationId xmlns:a16="http://schemas.microsoft.com/office/drawing/2014/main" id="{66609C49-F311-F67F-D657-0B55165F423B}"/>
              </a:ext>
            </a:extLst>
          </p:cNvPr>
          <p:cNvSpPr>
            <a:spLocks noGrp="1"/>
          </p:cNvSpPr>
          <p:nvPr>
            <p:ph type="subTitle" idx="1"/>
          </p:nvPr>
        </p:nvSpPr>
        <p:spPr/>
        <p:txBody>
          <a:bodyPr/>
          <a:lstStyle/>
          <a:p>
            <a:r>
              <a:rPr lang="fi-FI" dirty="0" err="1"/>
              <a:t>Presenter’s</a:t>
            </a:r>
            <a:r>
              <a:rPr lang="fi-FI" dirty="0"/>
              <a:t> </a:t>
            </a:r>
            <a:r>
              <a:rPr lang="fi-FI" dirty="0" err="1"/>
              <a:t>name</a:t>
            </a:r>
            <a:r>
              <a:rPr lang="fi-FI" dirty="0"/>
              <a:t> and </a:t>
            </a:r>
            <a:r>
              <a:rPr lang="fi-FI" dirty="0" err="1"/>
              <a:t>date</a:t>
            </a:r>
            <a:r>
              <a:rPr lang="fi-FI" dirty="0"/>
              <a:t> XX.XX.XXXX</a:t>
            </a:r>
          </a:p>
          <a:p>
            <a:endParaRPr lang="fi-FI" dirty="0"/>
          </a:p>
        </p:txBody>
      </p:sp>
    </p:spTree>
    <p:extLst>
      <p:ext uri="{BB962C8B-B14F-4D97-AF65-F5344CB8AC3E}">
        <p14:creationId xmlns:p14="http://schemas.microsoft.com/office/powerpoint/2010/main" val="1835395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74BC897-9A70-6F5D-0B06-FCC928B7DB76}"/>
              </a:ext>
            </a:extLst>
          </p:cNvPr>
          <p:cNvSpPr>
            <a:spLocks noGrp="1"/>
          </p:cNvSpPr>
          <p:nvPr>
            <p:ph type="title"/>
          </p:nvPr>
        </p:nvSpPr>
        <p:spPr>
          <a:xfrm>
            <a:off x="712470" y="777240"/>
            <a:ext cx="10515600" cy="3707448"/>
          </a:xfrm>
        </p:spPr>
        <p:txBody>
          <a:bodyPr>
            <a:normAutofit/>
          </a:bodyPr>
          <a:lstStyle/>
          <a:p>
            <a:pPr algn="ctr"/>
            <a:r>
              <a:rPr lang="fi-FI" sz="4000" b="1" dirty="0" err="1">
                <a:latin typeface="Arial" panose="020B0604020202020204" pitchFamily="34" charset="0"/>
              </a:rPr>
              <a:t>Preparedness</a:t>
            </a:r>
            <a:r>
              <a:rPr lang="fi-FI" sz="4000" b="1" dirty="0">
                <a:latin typeface="Arial" panose="020B0604020202020204" pitchFamily="34" charset="0"/>
              </a:rPr>
              <a:t> and </a:t>
            </a:r>
            <a:r>
              <a:rPr lang="fi-FI" sz="4000" b="1" dirty="0" err="1">
                <a:latin typeface="Arial" panose="020B0604020202020204" pitchFamily="34" charset="0"/>
              </a:rPr>
              <a:t>preparation</a:t>
            </a:r>
            <a:r>
              <a:rPr lang="fi-FI" sz="4000" b="1" dirty="0">
                <a:latin typeface="Arial" panose="020B0604020202020204" pitchFamily="34" charset="0"/>
              </a:rPr>
              <a:t>  </a:t>
            </a:r>
          </a:p>
        </p:txBody>
      </p:sp>
      <p:sp>
        <p:nvSpPr>
          <p:cNvPr id="4" name="Content Placeholder 2">
            <a:extLst>
              <a:ext uri="{FF2B5EF4-FFF2-40B4-BE49-F238E27FC236}">
                <a16:creationId xmlns:a16="http://schemas.microsoft.com/office/drawing/2014/main" id="{C41F926A-B5FE-5DA5-41C2-F6564B8AA760}"/>
              </a:ext>
            </a:extLst>
          </p:cNvPr>
          <p:cNvSpPr txBox="1">
            <a:spLocks/>
          </p:cNvSpPr>
          <p:nvPr/>
        </p:nvSpPr>
        <p:spPr>
          <a:xfrm>
            <a:off x="1524000" y="3245516"/>
            <a:ext cx="9144000" cy="1655762"/>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latin typeface="Georgia" panose="02040502050405020303" pitchFamily="18" charset="0"/>
                <a:cs typeface="Calibri"/>
              </a:rPr>
              <a:t>We help efficiently at home and around the world. Helping in sudden emergencies and crises is based on everyday activities, continuous presence, and preparation. We are always prepared. </a:t>
            </a:r>
          </a:p>
        </p:txBody>
      </p:sp>
    </p:spTree>
    <p:extLst>
      <p:ext uri="{BB962C8B-B14F-4D97-AF65-F5344CB8AC3E}">
        <p14:creationId xmlns:p14="http://schemas.microsoft.com/office/powerpoint/2010/main" val="2728015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B9B6C-B103-4EE1-68D8-6DAFE6F94B3B}"/>
              </a:ext>
            </a:extLst>
          </p:cNvPr>
          <p:cNvSpPr>
            <a:spLocks noGrp="1"/>
          </p:cNvSpPr>
          <p:nvPr>
            <p:ph type="title"/>
          </p:nvPr>
        </p:nvSpPr>
        <p:spPr/>
        <p:txBody>
          <a:bodyPr/>
          <a:lstStyle/>
          <a:p>
            <a:r>
              <a:rPr lang="fi-FI" dirty="0" err="1"/>
              <a:t>Ready</a:t>
            </a:r>
            <a:r>
              <a:rPr lang="fi-FI" dirty="0"/>
              <a:t> to help</a:t>
            </a:r>
          </a:p>
        </p:txBody>
      </p:sp>
      <p:sp>
        <p:nvSpPr>
          <p:cNvPr id="6" name="Text Placeholder 5">
            <a:extLst>
              <a:ext uri="{FF2B5EF4-FFF2-40B4-BE49-F238E27FC236}">
                <a16:creationId xmlns:a16="http://schemas.microsoft.com/office/drawing/2014/main" id="{F092CC12-D5A1-F6A2-E6A6-C44E53C90BCA}"/>
              </a:ext>
            </a:extLst>
          </p:cNvPr>
          <p:cNvSpPr>
            <a:spLocks noGrp="1"/>
          </p:cNvSpPr>
          <p:nvPr>
            <p:ph type="body" sz="quarter" idx="11"/>
          </p:nvPr>
        </p:nvSpPr>
        <p:spPr>
          <a:xfrm>
            <a:off x="7303770" y="1842135"/>
            <a:ext cx="3577590" cy="3438525"/>
          </a:xfrm>
          <a:prstGeom prst="ellipse">
            <a:avLst/>
          </a:prstGeom>
          <a:solidFill>
            <a:srgbClr val="C000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633" dirty="0"/>
          </a:p>
          <a:p>
            <a:pPr algn="ctr"/>
            <a:endParaRPr lang="fi-FI" sz="1633" dirty="0"/>
          </a:p>
          <a:p>
            <a:pPr algn="ctr"/>
            <a:endParaRPr lang="fi-FI" sz="1633" dirty="0"/>
          </a:p>
          <a:p>
            <a:pPr algn="ctr"/>
            <a:endParaRPr lang="fi-FI" sz="1633" dirty="0"/>
          </a:p>
          <a:p>
            <a:pPr algn="ctr"/>
            <a:endParaRPr lang="fi-FI" sz="1633" dirty="0"/>
          </a:p>
          <a:p>
            <a:pPr algn="ctr"/>
            <a:endParaRPr lang="fi-FI" sz="1633" dirty="0"/>
          </a:p>
          <a:p>
            <a:pPr algn="ctr"/>
            <a:endParaRPr lang="fi-FI" sz="1633" dirty="0"/>
          </a:p>
          <a:p>
            <a:pPr algn="ctr"/>
            <a:endParaRPr lang="fi-FI" sz="1633" dirty="0"/>
          </a:p>
          <a:p>
            <a:pPr algn="ctr"/>
            <a:endParaRPr lang="fi-FI" sz="1633" dirty="0"/>
          </a:p>
          <a:p>
            <a:pPr marL="0" indent="0" algn="ctr">
              <a:buNone/>
            </a:pPr>
            <a:r>
              <a:rPr lang="fi-FI" sz="1633" dirty="0"/>
              <a:t>Help </a:t>
            </a:r>
            <a:r>
              <a:rPr lang="fi-FI" sz="1633" dirty="0" err="1"/>
              <a:t>from</a:t>
            </a:r>
            <a:r>
              <a:rPr lang="fi-FI" sz="1633" dirty="0"/>
              <a:t> </a:t>
            </a:r>
            <a:r>
              <a:rPr lang="fi-FI" sz="1633" dirty="0" err="1"/>
              <a:t>authorities</a:t>
            </a:r>
            <a:r>
              <a:rPr lang="fi-FI" sz="1633" dirty="0"/>
              <a:t> </a:t>
            </a:r>
            <a:r>
              <a:rPr lang="fi-FI" sz="1633" dirty="0" err="1"/>
              <a:t>or</a:t>
            </a:r>
            <a:r>
              <a:rPr lang="fi-FI" sz="1633" dirty="0"/>
              <a:t> </a:t>
            </a:r>
            <a:r>
              <a:rPr lang="fi-FI" sz="1633" dirty="0" err="1"/>
              <a:t>other</a:t>
            </a:r>
            <a:r>
              <a:rPr lang="fi-FI" sz="1633" dirty="0"/>
              <a:t> </a:t>
            </a:r>
            <a:r>
              <a:rPr lang="fi-FI" sz="1633" dirty="0" err="1"/>
              <a:t>actors</a:t>
            </a:r>
            <a:endParaRPr lang="fi-FI" sz="1633" dirty="0"/>
          </a:p>
          <a:p>
            <a:pPr algn="ctr"/>
            <a:endParaRPr lang="fi-FI" sz="1633" dirty="0"/>
          </a:p>
          <a:p>
            <a:pPr algn="ctr"/>
            <a:endParaRPr lang="fi-FI" sz="1633" dirty="0"/>
          </a:p>
          <a:p>
            <a:pPr algn="ctr"/>
            <a:r>
              <a:rPr lang="fi-FI" sz="1633" dirty="0"/>
              <a:t>Apu viranomaisilta tai muilta toimijoilta</a:t>
            </a:r>
          </a:p>
        </p:txBody>
      </p:sp>
      <p:sp>
        <p:nvSpPr>
          <p:cNvPr id="7" name="Text Placeholder 4">
            <a:extLst>
              <a:ext uri="{FF2B5EF4-FFF2-40B4-BE49-F238E27FC236}">
                <a16:creationId xmlns:a16="http://schemas.microsoft.com/office/drawing/2014/main" id="{A3469596-7A2D-0A49-65B0-C77EFE614316}"/>
              </a:ext>
            </a:extLst>
          </p:cNvPr>
          <p:cNvSpPr txBox="1">
            <a:spLocks/>
          </p:cNvSpPr>
          <p:nvPr/>
        </p:nvSpPr>
        <p:spPr>
          <a:xfrm>
            <a:off x="7889255" y="2036945"/>
            <a:ext cx="2486630" cy="2157866"/>
          </a:xfrm>
          <a:prstGeom prst="ellipse">
            <a:avLst/>
          </a:prstGeom>
          <a:solidFill>
            <a:srgbClr val="C00000"/>
          </a:solidFill>
          <a:ln w="28575" cap="flat" cmpd="sng" algn="ctr">
            <a:solidFill>
              <a:schemeClr val="accent1">
                <a:shade val="50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lt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lt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lt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lt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46076" indent="0" algn="ctr">
              <a:buFont typeface="Arial" panose="020B0604020202020204" pitchFamily="34" charset="0"/>
              <a:buNone/>
            </a:pPr>
            <a:endParaRPr lang="fi-FI" sz="1814" dirty="0">
              <a:solidFill>
                <a:schemeClr val="bg1"/>
              </a:solidFill>
            </a:endParaRPr>
          </a:p>
          <a:p>
            <a:pPr marL="46076" indent="0" algn="ctr">
              <a:buFont typeface="Arial" panose="020B0604020202020204" pitchFamily="34" charset="0"/>
              <a:buNone/>
            </a:pPr>
            <a:endParaRPr lang="fi-FI" sz="1814" dirty="0">
              <a:solidFill>
                <a:schemeClr val="bg1"/>
              </a:solidFill>
            </a:endParaRPr>
          </a:p>
          <a:p>
            <a:pPr marL="46076" indent="0" algn="ctr">
              <a:buFont typeface="Arial" panose="020B0604020202020204" pitchFamily="34" charset="0"/>
              <a:buNone/>
            </a:pPr>
            <a:r>
              <a:rPr lang="fi-FI" sz="1814" dirty="0" err="1">
                <a:solidFill>
                  <a:schemeClr val="bg1"/>
                </a:solidFill>
              </a:rPr>
              <a:t>Neighbourly</a:t>
            </a:r>
            <a:r>
              <a:rPr lang="fi-FI" sz="1814" dirty="0">
                <a:solidFill>
                  <a:schemeClr val="bg1"/>
                </a:solidFill>
              </a:rPr>
              <a:t> help</a:t>
            </a:r>
          </a:p>
        </p:txBody>
      </p:sp>
      <p:sp>
        <p:nvSpPr>
          <p:cNvPr id="9" name="Text Placeholder 5">
            <a:extLst>
              <a:ext uri="{FF2B5EF4-FFF2-40B4-BE49-F238E27FC236}">
                <a16:creationId xmlns:a16="http://schemas.microsoft.com/office/drawing/2014/main" id="{D678EF1B-E0F9-9A28-E776-63CE9EA636F8}"/>
              </a:ext>
            </a:extLst>
          </p:cNvPr>
          <p:cNvSpPr txBox="1">
            <a:spLocks/>
          </p:cNvSpPr>
          <p:nvPr/>
        </p:nvSpPr>
        <p:spPr>
          <a:xfrm>
            <a:off x="8572011" y="2246945"/>
            <a:ext cx="1121118" cy="994412"/>
          </a:xfrm>
          <a:prstGeom prst="ellipse">
            <a:avLst/>
          </a:prstGeom>
          <a:solidFill>
            <a:srgbClr val="C00000"/>
          </a:solidFill>
          <a:ln w="28575"/>
        </p:spPr>
        <p:style>
          <a:lnRef idx="2">
            <a:schemeClr val="accent1">
              <a:shade val="50000"/>
            </a:schemeClr>
          </a:lnRef>
          <a:fillRef idx="1">
            <a:schemeClr val="accent1"/>
          </a:fillRef>
          <a:effectRef idx="0">
            <a:schemeClr val="accent1"/>
          </a:effectRef>
          <a:fontRef idx="minor">
            <a:schemeClr val="lt1"/>
          </a:fontRef>
        </p:style>
        <p:txBody>
          <a:bodyPr spcFirstLastPara="1" wrap="square" lIns="94350" tIns="47164" rIns="94350" bIns="47164" rtlCol="0" anchor="ctr" anchorCtr="0"/>
          <a:lstStyle>
            <a:defPPr marR="0" lvl="0" algn="l" rtl="0">
              <a:lnSpc>
                <a:spcPct val="100000"/>
              </a:lnSpc>
              <a:spcBef>
                <a:spcPts val="0"/>
              </a:spcBef>
              <a:spcAft>
                <a:spcPts val="0"/>
              </a:spcAft>
            </a:defPPr>
            <a:lvl1pPr marL="457200" marR="0" lvl="0" indent="-406400" algn="l" rtl="0">
              <a:lnSpc>
                <a:spcPct val="100000"/>
              </a:lnSpc>
              <a:spcBef>
                <a:spcPts val="560"/>
              </a:spcBef>
              <a:spcAft>
                <a:spcPts val="0"/>
              </a:spcAft>
              <a:buClr>
                <a:schemeClr val="accent2"/>
              </a:buClr>
              <a:buSzPts val="2800"/>
              <a:buFont typeface="Times"/>
              <a:buChar char="•"/>
              <a:defRPr sz="2800" b="0" i="0" u="none" strike="noStrike" cap="none">
                <a:solidFill>
                  <a:schemeClr val="dk1"/>
                </a:solidFill>
                <a:latin typeface="Verdana"/>
                <a:ea typeface="Verdana"/>
                <a:cs typeface="Verdana"/>
                <a:sym typeface="Verdana"/>
              </a:defRPr>
            </a:lvl1pPr>
            <a:lvl2pPr marL="914400" marR="0" lvl="1" indent="-381000" algn="l" rtl="0">
              <a:lnSpc>
                <a:spcPct val="100000"/>
              </a:lnSpc>
              <a:spcBef>
                <a:spcPts val="480"/>
              </a:spcBef>
              <a:spcAft>
                <a:spcPts val="0"/>
              </a:spcAft>
              <a:buClr>
                <a:schemeClr val="accent2"/>
              </a:buClr>
              <a:buSzPts val="2400"/>
              <a:buFont typeface="Times"/>
              <a:buChar char="•"/>
              <a:defRPr sz="2400" b="0" i="0" u="none" strike="noStrike" cap="none">
                <a:solidFill>
                  <a:schemeClr val="dk1"/>
                </a:solidFill>
                <a:latin typeface="Verdana"/>
                <a:ea typeface="Verdana"/>
                <a:cs typeface="Verdana"/>
                <a:sym typeface="Verdana"/>
              </a:defRPr>
            </a:lvl2pPr>
            <a:lvl3pPr marL="1371600" marR="0" lvl="2" indent="-355600" algn="l" rtl="0">
              <a:lnSpc>
                <a:spcPct val="100000"/>
              </a:lnSpc>
              <a:spcBef>
                <a:spcPts val="400"/>
              </a:spcBef>
              <a:spcAft>
                <a:spcPts val="0"/>
              </a:spcAft>
              <a:buClr>
                <a:schemeClr val="accent2"/>
              </a:buClr>
              <a:buSzPts val="2000"/>
              <a:buFont typeface="Times"/>
              <a:buChar char="•"/>
              <a:defRPr sz="20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360"/>
              </a:spcBef>
              <a:spcAft>
                <a:spcPts val="0"/>
              </a:spcAft>
              <a:buClr>
                <a:schemeClr val="accent2"/>
              </a:buClr>
              <a:buSzPts val="1800"/>
              <a:buFont typeface="Times"/>
              <a:buChar char="•"/>
              <a:defRPr sz="1800" b="0"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360"/>
              </a:spcBef>
              <a:spcAft>
                <a:spcPts val="0"/>
              </a:spcAft>
              <a:buClr>
                <a:schemeClr val="accent2"/>
              </a:buClr>
              <a:buSzPts val="1800"/>
              <a:buFont typeface="Times"/>
              <a:buChar char="•"/>
              <a:defRPr sz="1800" b="0" i="0" u="none" strike="noStrike" cap="none">
                <a:solidFill>
                  <a:schemeClr val="dk1"/>
                </a:solidFill>
                <a:latin typeface="Verdana"/>
                <a:ea typeface="Verdana"/>
                <a:cs typeface="Verdana"/>
                <a:sym typeface="Verdana"/>
              </a:defRPr>
            </a:lvl5pPr>
            <a:lvl6pPr marL="2743200" marR="0" lvl="5" indent="-342900" algn="l" rtl="0">
              <a:lnSpc>
                <a:spcPct val="100000"/>
              </a:lnSpc>
              <a:spcBef>
                <a:spcPts val="360"/>
              </a:spcBef>
              <a:spcAft>
                <a:spcPts val="0"/>
              </a:spcAft>
              <a:buClr>
                <a:schemeClr val="accent2"/>
              </a:buClr>
              <a:buSzPts val="1800"/>
              <a:buFont typeface="Times"/>
              <a:buChar char="•"/>
              <a:defRPr sz="1800" b="0" i="0" u="none" strike="noStrike" cap="none">
                <a:solidFill>
                  <a:schemeClr val="dk1"/>
                </a:solidFill>
                <a:latin typeface="Verdana"/>
                <a:ea typeface="Verdana"/>
                <a:cs typeface="Verdana"/>
                <a:sym typeface="Verdana"/>
              </a:defRPr>
            </a:lvl6pPr>
            <a:lvl7pPr marL="3200400" marR="0" lvl="6" indent="-342900" algn="l" rtl="0">
              <a:lnSpc>
                <a:spcPct val="100000"/>
              </a:lnSpc>
              <a:spcBef>
                <a:spcPts val="360"/>
              </a:spcBef>
              <a:spcAft>
                <a:spcPts val="0"/>
              </a:spcAft>
              <a:buClr>
                <a:schemeClr val="accent2"/>
              </a:buClr>
              <a:buSzPts val="1800"/>
              <a:buFont typeface="Times"/>
              <a:buChar char="•"/>
              <a:defRPr sz="1800" b="0" i="0" u="none" strike="noStrike" cap="none">
                <a:solidFill>
                  <a:schemeClr val="dk1"/>
                </a:solidFill>
                <a:latin typeface="Verdana"/>
                <a:ea typeface="Verdana"/>
                <a:cs typeface="Verdana"/>
                <a:sym typeface="Verdana"/>
              </a:defRPr>
            </a:lvl7pPr>
            <a:lvl8pPr marL="3657600" marR="0" lvl="7" indent="-342900" algn="l" rtl="0">
              <a:lnSpc>
                <a:spcPct val="100000"/>
              </a:lnSpc>
              <a:spcBef>
                <a:spcPts val="360"/>
              </a:spcBef>
              <a:spcAft>
                <a:spcPts val="0"/>
              </a:spcAft>
              <a:buClr>
                <a:schemeClr val="accent2"/>
              </a:buClr>
              <a:buSzPts val="1800"/>
              <a:buFont typeface="Times"/>
              <a:buChar char="•"/>
              <a:defRPr sz="1800" b="0" i="0" u="none" strike="noStrike" cap="none">
                <a:solidFill>
                  <a:schemeClr val="dk1"/>
                </a:solidFill>
                <a:latin typeface="Verdana"/>
                <a:ea typeface="Verdana"/>
                <a:cs typeface="Verdana"/>
                <a:sym typeface="Verdana"/>
              </a:defRPr>
            </a:lvl8pPr>
            <a:lvl9pPr marL="4114800" marR="0" lvl="8" indent="-342900" algn="l" rtl="0">
              <a:lnSpc>
                <a:spcPct val="100000"/>
              </a:lnSpc>
              <a:spcBef>
                <a:spcPts val="360"/>
              </a:spcBef>
              <a:spcAft>
                <a:spcPts val="0"/>
              </a:spcAft>
              <a:buClr>
                <a:schemeClr val="accent2"/>
              </a:buClr>
              <a:buSzPts val="1800"/>
              <a:buFont typeface="Times"/>
              <a:buChar char="•"/>
              <a:defRPr sz="1800" b="0" i="0" u="none" strike="noStrike" cap="none">
                <a:solidFill>
                  <a:schemeClr val="dk1"/>
                </a:solidFill>
                <a:latin typeface="Verdana"/>
                <a:ea typeface="Verdana"/>
                <a:cs typeface="Verdana"/>
                <a:sym typeface="Verdana"/>
              </a:defRPr>
            </a:lvl9pPr>
          </a:lstStyle>
          <a:p>
            <a:pPr marL="46076" indent="0" algn="ctr">
              <a:buNone/>
            </a:pPr>
            <a:r>
              <a:rPr lang="fi-FI" sz="1633" dirty="0" err="1">
                <a:solidFill>
                  <a:schemeClr val="bg1"/>
                </a:solidFill>
              </a:rPr>
              <a:t>Own</a:t>
            </a:r>
            <a:r>
              <a:rPr lang="fi-FI" sz="1633" dirty="0">
                <a:solidFill>
                  <a:schemeClr val="bg1"/>
                </a:solidFill>
              </a:rPr>
              <a:t> help</a:t>
            </a:r>
          </a:p>
        </p:txBody>
      </p:sp>
      <p:sp>
        <p:nvSpPr>
          <p:cNvPr id="12" name="Text Placeholder 2">
            <a:extLst>
              <a:ext uri="{FF2B5EF4-FFF2-40B4-BE49-F238E27FC236}">
                <a16:creationId xmlns:a16="http://schemas.microsoft.com/office/drawing/2014/main" id="{FA0FD48D-4252-728C-0B59-739305022CE5}"/>
              </a:ext>
            </a:extLst>
          </p:cNvPr>
          <p:cNvSpPr txBox="1">
            <a:spLocks/>
          </p:cNvSpPr>
          <p:nvPr/>
        </p:nvSpPr>
        <p:spPr>
          <a:xfrm>
            <a:off x="409452" y="1729259"/>
            <a:ext cx="6159985" cy="15666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9175" indent="-259175"/>
            <a:r>
              <a:rPr lang="en-US" sz="2200" dirty="0">
                <a:latin typeface="Arial" panose="020B0604020202020204" pitchFamily="34" charset="0"/>
                <a:cs typeface="Arial" panose="020B0604020202020204" pitchFamily="34" charset="0"/>
              </a:rPr>
              <a:t>A small fire at home</a:t>
            </a:r>
          </a:p>
          <a:p>
            <a:pPr marL="259175" indent="-259175"/>
            <a:r>
              <a:rPr lang="en-US" sz="2200" dirty="0">
                <a:latin typeface="Arial" panose="020B0604020202020204" pitchFamily="34" charset="0"/>
                <a:cs typeface="Arial" panose="020B0604020202020204" pitchFamily="34" charset="0"/>
              </a:rPr>
              <a:t>Spraining an ankle when stumbling</a:t>
            </a:r>
          </a:p>
          <a:p>
            <a:pPr marL="259175" indent="-259175"/>
            <a:r>
              <a:rPr lang="en-US" sz="2200" dirty="0">
                <a:latin typeface="Arial" panose="020B0604020202020204" pitchFamily="34" charset="0"/>
                <a:cs typeface="Arial" panose="020B0604020202020204" pitchFamily="34" charset="0"/>
              </a:rPr>
              <a:t>What else could happen to you? It is good to stop for a moment to think about various risks every now and then.</a:t>
            </a:r>
          </a:p>
          <a:p>
            <a:endParaRPr lang="fi-FI" sz="2200" dirty="0"/>
          </a:p>
        </p:txBody>
      </p:sp>
      <p:sp>
        <p:nvSpPr>
          <p:cNvPr id="13" name="Text Placeholder 2">
            <a:extLst>
              <a:ext uri="{FF2B5EF4-FFF2-40B4-BE49-F238E27FC236}">
                <a16:creationId xmlns:a16="http://schemas.microsoft.com/office/drawing/2014/main" id="{239E7074-39FD-57B8-9698-63EEB20A9ADD}"/>
              </a:ext>
            </a:extLst>
          </p:cNvPr>
          <p:cNvSpPr txBox="1">
            <a:spLocks/>
          </p:cNvSpPr>
          <p:nvPr/>
        </p:nvSpPr>
        <p:spPr>
          <a:xfrm>
            <a:off x="377545" y="3736495"/>
            <a:ext cx="6298850" cy="12961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err="1">
                <a:latin typeface="Arial" panose="020B0604020202020204" pitchFamily="34" charset="0"/>
                <a:cs typeface="Arial" panose="020B0604020202020204" pitchFamily="34" charset="0"/>
              </a:rPr>
              <a:t>Neighbourly</a:t>
            </a:r>
            <a:r>
              <a:rPr lang="en-US" sz="2200" dirty="0">
                <a:latin typeface="Arial" panose="020B0604020202020204" pitchFamily="34" charset="0"/>
                <a:cs typeface="Arial" panose="020B0604020202020204" pitchFamily="34" charset="0"/>
              </a:rPr>
              <a:t> help has been common previously, and it may include help from friends or family. Or why not Red Cross volunteers!</a:t>
            </a:r>
          </a:p>
        </p:txBody>
      </p:sp>
      <p:sp>
        <p:nvSpPr>
          <p:cNvPr id="14" name="Text Placeholder 2">
            <a:extLst>
              <a:ext uri="{FF2B5EF4-FFF2-40B4-BE49-F238E27FC236}">
                <a16:creationId xmlns:a16="http://schemas.microsoft.com/office/drawing/2014/main" id="{6CD0C298-6D8F-C625-AD59-6E527C62186B}"/>
              </a:ext>
            </a:extLst>
          </p:cNvPr>
          <p:cNvSpPr txBox="1">
            <a:spLocks/>
          </p:cNvSpPr>
          <p:nvPr/>
        </p:nvSpPr>
        <p:spPr>
          <a:xfrm>
            <a:off x="377545" y="4857580"/>
            <a:ext cx="6512767" cy="1738945"/>
          </a:xfrm>
          <a:prstGeom prst="rect">
            <a:avLst/>
          </a:prstGeom>
        </p:spPr>
        <p:txBody>
          <a:bodyP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t>Which authorities help us in our everyday life?</a:t>
            </a:r>
          </a:p>
          <a:p>
            <a:r>
              <a:rPr lang="en-US" sz="2200" dirty="0"/>
              <a:t>The activities of the Red Cross (and other </a:t>
            </a:r>
            <a:r>
              <a:rPr lang="en-US" sz="2200" dirty="0" err="1"/>
              <a:t>organisations</a:t>
            </a:r>
            <a:r>
              <a:rPr lang="en-US" sz="2200" dirty="0"/>
              <a:t>) support the operations of authorities, and the ability of people to help themselves and others.</a:t>
            </a:r>
          </a:p>
        </p:txBody>
      </p:sp>
    </p:spTree>
    <p:extLst>
      <p:ext uri="{BB962C8B-B14F-4D97-AF65-F5344CB8AC3E}">
        <p14:creationId xmlns:p14="http://schemas.microsoft.com/office/powerpoint/2010/main" val="62219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bg/>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uiExpand="1" build="p" animBg="1"/>
      <p:bldP spid="9" grpId="0" animBg="1"/>
      <p:bldP spid="12" grpId="0"/>
      <p:bldP spid="13" grpId="0"/>
      <p:bldP spid="1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52D6F-A1B4-3CD3-E56D-7F406DAD0126}"/>
              </a:ext>
            </a:extLst>
          </p:cNvPr>
          <p:cNvSpPr>
            <a:spLocks noGrp="1"/>
          </p:cNvSpPr>
          <p:nvPr>
            <p:ph type="title"/>
          </p:nvPr>
        </p:nvSpPr>
        <p:spPr/>
        <p:txBody>
          <a:bodyPr/>
          <a:lstStyle/>
          <a:p>
            <a:r>
              <a:rPr lang="fi-FI" dirty="0"/>
              <a:t>Red Cross Help</a:t>
            </a:r>
          </a:p>
        </p:txBody>
      </p:sp>
      <p:sp>
        <p:nvSpPr>
          <p:cNvPr id="9" name="Oval 10">
            <a:extLst>
              <a:ext uri="{FF2B5EF4-FFF2-40B4-BE49-F238E27FC236}">
                <a16:creationId xmlns:a16="http://schemas.microsoft.com/office/drawing/2014/main" id="{8DDF677D-946C-AAC0-C4FE-21493D9C1B81}"/>
              </a:ext>
            </a:extLst>
          </p:cNvPr>
          <p:cNvSpPr>
            <a:spLocks noChangeAspect="1" noChangeArrowheads="1"/>
          </p:cNvSpPr>
          <p:nvPr/>
        </p:nvSpPr>
        <p:spPr bwMode="auto">
          <a:xfrm>
            <a:off x="326534" y="2635205"/>
            <a:ext cx="1307507" cy="1228261"/>
          </a:xfrm>
          <a:prstGeom prst="ellipse">
            <a:avLst/>
          </a:prstGeom>
          <a:solidFill>
            <a:srgbClr val="C00000"/>
          </a:solidFill>
          <a:ln w="9525">
            <a:solidFill>
              <a:sysClr val="windowText" lastClr="000000"/>
            </a:solidFill>
            <a:round/>
            <a:headEnd/>
            <a:tailEnd/>
          </a:ln>
          <a:effectLst/>
        </p:spPr>
        <p:txBody>
          <a:bodyPr wrap="none" lIns="85790" tIns="42895" rIns="85790" bIns="42895"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fi-FI" sz="1400" b="1" i="0" u="none" strike="noStrike" kern="0" cap="none" spc="0" normalizeH="0" baseline="0" noProof="0" dirty="0">
                <a:ln>
                  <a:noFill/>
                </a:ln>
                <a:solidFill>
                  <a:prstClr val="white"/>
                </a:solidFill>
                <a:effectLst/>
                <a:uLnTx/>
                <a:uFillTx/>
                <a:latin typeface="Calibri" panose="020F0502020204030204"/>
              </a:rPr>
              <a:t>Neighbouring</a:t>
            </a:r>
            <a:endParaRPr lang="en-GB" altLang="fi-FI" sz="1400" b="1" kern="0" dirty="0">
              <a:solidFill>
                <a:prstClr val="white"/>
              </a:solidFill>
              <a:latin typeface="Calibri" panose="020F0502020204030204"/>
            </a:endParaRP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fi-FI" sz="1400" b="1" i="0" u="none" strike="noStrike" kern="0" cap="none" spc="0" normalizeH="0" baseline="0" noProof="0" dirty="0">
                <a:ln>
                  <a:noFill/>
                </a:ln>
                <a:solidFill>
                  <a:prstClr val="white"/>
                </a:solidFill>
                <a:effectLst/>
                <a:uLnTx/>
                <a:uFillTx/>
                <a:latin typeface="Calibri" panose="020F0502020204030204"/>
              </a:rPr>
              <a:t>Branches</a:t>
            </a:r>
          </a:p>
        </p:txBody>
      </p:sp>
      <p:sp>
        <p:nvSpPr>
          <p:cNvPr id="11" name="Oval 12">
            <a:extLst>
              <a:ext uri="{FF2B5EF4-FFF2-40B4-BE49-F238E27FC236}">
                <a16:creationId xmlns:a16="http://schemas.microsoft.com/office/drawing/2014/main" id="{C93D2338-BD6F-29BA-79C6-1DEDAA634292}"/>
              </a:ext>
            </a:extLst>
          </p:cNvPr>
          <p:cNvSpPr>
            <a:spLocks noChangeAspect="1" noChangeArrowheads="1"/>
          </p:cNvSpPr>
          <p:nvPr/>
        </p:nvSpPr>
        <p:spPr bwMode="auto">
          <a:xfrm rot="10800000" flipH="1" flipV="1">
            <a:off x="832870" y="4396211"/>
            <a:ext cx="2114645" cy="2007551"/>
          </a:xfrm>
          <a:prstGeom prst="ellipse">
            <a:avLst/>
          </a:prstGeom>
          <a:solidFill>
            <a:srgbClr val="C00000"/>
          </a:solidFill>
          <a:ln w="9525">
            <a:solidFill>
              <a:sysClr val="windowText" lastClr="000000"/>
            </a:solidFill>
            <a:round/>
            <a:headEnd/>
            <a:tailEnd/>
          </a:ln>
          <a:effectLst/>
        </p:spPr>
        <p:txBody>
          <a:bodyPr wrap="none" lIns="85790" tIns="42895" rIns="85790" bIns="42895"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marL="0" marR="0" lvl="0" indent="0" algn="ctr" defTabSz="914400" eaLnBrk="1" fontAlgn="auto" latinLnBrk="0" hangingPunct="1">
              <a:lnSpc>
                <a:spcPct val="100000"/>
              </a:lnSpc>
              <a:spcBef>
                <a:spcPts val="0"/>
              </a:spcBef>
              <a:spcAft>
                <a:spcPts val="0"/>
              </a:spcAft>
              <a:buClrTx/>
              <a:buSzTx/>
              <a:buFont typeface="Times" panose="02020603050405020304" pitchFamily="18" charset="0"/>
              <a:buNone/>
              <a:tabLst/>
              <a:defRPr/>
            </a:pPr>
            <a:r>
              <a:rPr kumimoji="0" lang="fi-FI" sz="1400" b="0" i="0" u="none" strike="noStrike" kern="0" cap="none" spc="0" normalizeH="0" baseline="0" noProof="0" dirty="0" err="1">
                <a:ln>
                  <a:noFill/>
                </a:ln>
                <a:solidFill>
                  <a:prstClr val="white"/>
                </a:solidFill>
                <a:effectLst/>
                <a:uLnTx/>
                <a:uFillTx/>
                <a:latin typeface="Calibri" panose="020F0502020204030204"/>
              </a:rPr>
              <a:t>Local</a:t>
            </a:r>
            <a:r>
              <a:rPr kumimoji="0" lang="fi-FI" sz="1400" b="0" i="0" u="none" strike="noStrike" kern="0" cap="none" spc="0" normalizeH="0" baseline="0" noProof="0" dirty="0">
                <a:ln>
                  <a:noFill/>
                </a:ln>
                <a:solidFill>
                  <a:prstClr val="white"/>
                </a:solidFill>
                <a:effectLst/>
                <a:uLnTx/>
                <a:uFillTx/>
                <a:latin typeface="Calibri" panose="020F0502020204030204"/>
              </a:rPr>
              <a:t> Red Cross /</a:t>
            </a:r>
          </a:p>
          <a:p>
            <a:pPr marL="0" marR="0" lvl="0" indent="0" algn="ctr" defTabSz="914400" eaLnBrk="1" fontAlgn="auto" latinLnBrk="0" hangingPunct="1">
              <a:lnSpc>
                <a:spcPct val="100000"/>
              </a:lnSpc>
              <a:spcBef>
                <a:spcPts val="0"/>
              </a:spcBef>
              <a:spcAft>
                <a:spcPts val="0"/>
              </a:spcAft>
              <a:buClrTx/>
              <a:buSzTx/>
              <a:buFont typeface="Times" panose="02020603050405020304" pitchFamily="18" charset="0"/>
              <a:buNone/>
              <a:tabLst/>
              <a:defRPr/>
            </a:pPr>
            <a:r>
              <a:rPr lang="fi-FI" sz="1400" kern="0" dirty="0">
                <a:solidFill>
                  <a:prstClr val="white"/>
                </a:solidFill>
                <a:latin typeface="Calibri" panose="020F0502020204030204"/>
              </a:rPr>
              <a:t>Red </a:t>
            </a:r>
            <a:r>
              <a:rPr lang="fi-FI" sz="1400" kern="0" dirty="0" err="1">
                <a:solidFill>
                  <a:prstClr val="white"/>
                </a:solidFill>
                <a:latin typeface="Calibri" panose="020F0502020204030204"/>
              </a:rPr>
              <a:t>Crescent</a:t>
            </a:r>
            <a:endParaRPr kumimoji="0" lang="fi-FI" sz="1400" b="0" i="0" u="none" strike="noStrike" kern="0" cap="none" spc="0" normalizeH="0" baseline="0" noProof="0" dirty="0">
              <a:ln>
                <a:noFill/>
              </a:ln>
              <a:solidFill>
                <a:prstClr val="white"/>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 typeface="Times" panose="02020603050405020304" pitchFamily="18" charset="0"/>
              <a:buNone/>
              <a:tabLst/>
              <a:defRPr/>
            </a:pPr>
            <a:endParaRPr kumimoji="0" lang="fi-FI" sz="1400" b="0" i="0" u="none" strike="noStrike" kern="0" cap="none" spc="0" normalizeH="0" baseline="0" noProof="0" dirty="0">
              <a:ln>
                <a:noFill/>
              </a:ln>
              <a:solidFill>
                <a:prstClr val="white"/>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 typeface="Times" panose="02020603050405020304" pitchFamily="18" charset="0"/>
              <a:buNone/>
              <a:tabLst/>
              <a:defRPr/>
            </a:pPr>
            <a:r>
              <a:rPr kumimoji="0" lang="fi-FI" sz="1400" b="1" i="0" u="none" strike="noStrike" kern="0" cap="none" spc="0" normalizeH="0" baseline="0" noProof="0" dirty="0">
                <a:ln>
                  <a:noFill/>
                </a:ln>
                <a:solidFill>
                  <a:prstClr val="white"/>
                </a:solidFill>
                <a:effectLst/>
                <a:uLnTx/>
                <a:uFillTx/>
                <a:latin typeface="Calibri" panose="020F0502020204030204"/>
              </a:rPr>
              <a:t>BRANCH</a:t>
            </a:r>
          </a:p>
          <a:p>
            <a:pPr marL="0" marR="0" lvl="0" indent="0" algn="ctr" defTabSz="914400" eaLnBrk="1" fontAlgn="auto" latinLnBrk="0" hangingPunct="1">
              <a:lnSpc>
                <a:spcPct val="100000"/>
              </a:lnSpc>
              <a:spcBef>
                <a:spcPts val="0"/>
              </a:spcBef>
              <a:spcAft>
                <a:spcPts val="0"/>
              </a:spcAft>
              <a:buClrTx/>
              <a:buSzTx/>
              <a:buFont typeface="Times" panose="02020603050405020304" pitchFamily="18" charset="0"/>
              <a:buNone/>
              <a:tabLst/>
              <a:defRPr/>
            </a:pPr>
            <a:endParaRPr kumimoji="0" lang="fi-FI" sz="1400" b="1" i="0" u="none" strike="noStrike" kern="0" cap="none" spc="0" normalizeH="0" baseline="0" noProof="0" dirty="0">
              <a:ln>
                <a:noFill/>
              </a:ln>
              <a:solidFill>
                <a:prstClr val="white"/>
              </a:solidFill>
              <a:effectLst/>
              <a:uLnTx/>
              <a:uFillTx/>
              <a:latin typeface="Calibri" panose="020F0502020204030204"/>
            </a:endParaRPr>
          </a:p>
        </p:txBody>
      </p:sp>
      <p:sp>
        <p:nvSpPr>
          <p:cNvPr id="12" name="Oval 11">
            <a:extLst>
              <a:ext uri="{FF2B5EF4-FFF2-40B4-BE49-F238E27FC236}">
                <a16:creationId xmlns:a16="http://schemas.microsoft.com/office/drawing/2014/main" id="{A15CDF2B-DF4C-B01A-E4DF-E73CFB84D2B9}"/>
              </a:ext>
            </a:extLst>
          </p:cNvPr>
          <p:cNvSpPr>
            <a:spLocks noChangeAspect="1" noChangeArrowheads="1"/>
          </p:cNvSpPr>
          <p:nvPr/>
        </p:nvSpPr>
        <p:spPr bwMode="auto">
          <a:xfrm>
            <a:off x="2020394" y="2611510"/>
            <a:ext cx="1699388" cy="1610789"/>
          </a:xfrm>
          <a:prstGeom prst="ellipse">
            <a:avLst/>
          </a:prstGeom>
          <a:solidFill>
            <a:srgbClr val="C00000"/>
          </a:solidFill>
          <a:ln w="9525">
            <a:solidFill>
              <a:sysClr val="windowText" lastClr="000000"/>
            </a:solidFill>
            <a:round/>
            <a:headEnd/>
            <a:tailEnd/>
          </a:ln>
          <a:effectLst/>
        </p:spPr>
        <p:txBody>
          <a:bodyPr wrap="none" lIns="85790" tIns="42895" rIns="85790" bIns="42895"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GB" altLang="fi-FI" sz="1400" b="0" i="0" u="none" strike="noStrike" kern="0" cap="none" spc="0" normalizeH="0" baseline="0" noProof="0" dirty="0">
              <a:ln>
                <a:noFill/>
              </a:ln>
              <a:solidFill>
                <a:prstClr val="white"/>
              </a:solidFill>
              <a:effectLst/>
              <a:uLnTx/>
              <a:uFillTx/>
              <a:latin typeface="Calibri" panose="020F0502020204030204"/>
            </a:endParaRP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fi-FI" sz="1400" b="0" i="0" u="none" strike="noStrike" kern="0" cap="none" spc="0" normalizeH="0" baseline="0" noProof="0" dirty="0">
                <a:ln>
                  <a:noFill/>
                </a:ln>
                <a:solidFill>
                  <a:prstClr val="white"/>
                </a:solidFill>
                <a:effectLst/>
                <a:uLnTx/>
                <a:uFillTx/>
                <a:latin typeface="Calibri" panose="020F0502020204030204"/>
              </a:rPr>
              <a:t>Nearest </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fi-FI" sz="1400" b="0" i="0" u="none" strike="noStrike" kern="0" cap="none" spc="0" normalizeH="0" baseline="0" noProof="0" dirty="0">
                <a:ln>
                  <a:noFill/>
                </a:ln>
                <a:solidFill>
                  <a:prstClr val="white"/>
                </a:solidFill>
                <a:effectLst/>
                <a:uLnTx/>
                <a:uFillTx/>
                <a:latin typeface="Calibri" panose="020F0502020204030204"/>
              </a:rPr>
              <a:t>Red Cross </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fi-FI" sz="1400" b="1" i="0" u="none" strike="noStrike" kern="0" cap="none" spc="0" normalizeH="0" baseline="0" noProof="0" dirty="0">
                <a:ln>
                  <a:noFill/>
                </a:ln>
                <a:solidFill>
                  <a:prstClr val="white"/>
                </a:solidFill>
                <a:effectLst/>
                <a:uLnTx/>
                <a:uFillTx/>
                <a:latin typeface="Calibri" panose="020F0502020204030204"/>
              </a:rPr>
              <a:t>DISTRICT</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fi-FI" sz="1400" b="0" i="0" u="none" strike="noStrike" kern="0" cap="none" spc="0" normalizeH="0" baseline="0" noProof="0" dirty="0">
                <a:ln>
                  <a:noFill/>
                </a:ln>
                <a:solidFill>
                  <a:prstClr val="white"/>
                </a:solidFill>
                <a:effectLst/>
                <a:uLnTx/>
                <a:uFillTx/>
                <a:latin typeface="Calibri" panose="020F0502020204030204"/>
              </a:rPr>
              <a:t> and other</a:t>
            </a:r>
          </a:p>
          <a:p>
            <a:pPr marL="0" marR="0" lvl="0" indent="0" algn="ctr" defTabSz="914400" eaLnBrk="1" fontAlgn="auto" latinLnBrk="0" hangingPunct="1">
              <a:lnSpc>
                <a:spcPct val="100000"/>
              </a:lnSpc>
              <a:spcBef>
                <a:spcPct val="0"/>
              </a:spcBef>
              <a:spcAft>
                <a:spcPts val="0"/>
              </a:spcAft>
              <a:buClrTx/>
              <a:buSzTx/>
              <a:buFontTx/>
              <a:buNone/>
              <a:tabLst/>
              <a:defRPr/>
            </a:pPr>
            <a:r>
              <a:rPr lang="en-GB" altLang="fi-FI" sz="1400" kern="0" dirty="0">
                <a:solidFill>
                  <a:prstClr val="white"/>
                </a:solidFill>
                <a:latin typeface="Calibri" panose="020F0502020204030204"/>
              </a:rPr>
              <a:t>districts</a:t>
            </a:r>
            <a:endParaRPr kumimoji="0" lang="en-GB" altLang="fi-FI" sz="1400" b="0" i="0" u="none" strike="noStrike" kern="0" cap="none" spc="0" normalizeH="0" baseline="0" noProof="0" dirty="0">
              <a:ln>
                <a:noFill/>
              </a:ln>
              <a:solidFill>
                <a:prstClr val="white"/>
              </a:solidFill>
              <a:effectLst/>
              <a:uLnTx/>
              <a:uFillTx/>
              <a:latin typeface="Calibri" panose="020F0502020204030204"/>
            </a:endParaRPr>
          </a:p>
          <a:p>
            <a:pPr marL="0" marR="0" lvl="0" indent="0" algn="ctr" defTabSz="914400" eaLnBrk="1" fontAlgn="auto" latinLnBrk="0" hangingPunct="1">
              <a:lnSpc>
                <a:spcPct val="100000"/>
              </a:lnSpc>
              <a:spcBef>
                <a:spcPct val="0"/>
              </a:spcBef>
              <a:spcAft>
                <a:spcPts val="0"/>
              </a:spcAft>
              <a:buClrTx/>
              <a:buSzTx/>
              <a:buFontTx/>
              <a:buNone/>
              <a:tabLst/>
              <a:defRPr/>
            </a:pPr>
            <a:endParaRPr kumimoji="0" lang="en-GB" altLang="fi-FI" sz="1400" b="0" i="0" u="none" strike="noStrike" kern="0" cap="none" spc="0" normalizeH="0" baseline="0" noProof="0" dirty="0">
              <a:ln>
                <a:noFill/>
              </a:ln>
              <a:solidFill>
                <a:prstClr val="white"/>
              </a:solidFill>
              <a:effectLst/>
              <a:uLnTx/>
              <a:uFillTx/>
              <a:latin typeface="Calibri" panose="020F0502020204030204"/>
            </a:endParaRPr>
          </a:p>
        </p:txBody>
      </p:sp>
      <p:cxnSp>
        <p:nvCxnSpPr>
          <p:cNvPr id="13" name="Suora yhdysviiva 16">
            <a:extLst>
              <a:ext uri="{FF2B5EF4-FFF2-40B4-BE49-F238E27FC236}">
                <a16:creationId xmlns:a16="http://schemas.microsoft.com/office/drawing/2014/main" id="{E7DFB82D-FEA8-4D62-5CA0-8BA00BA58C14}"/>
              </a:ext>
            </a:extLst>
          </p:cNvPr>
          <p:cNvCxnSpPr>
            <a:cxnSpLocks/>
          </p:cNvCxnSpPr>
          <p:nvPr/>
        </p:nvCxnSpPr>
        <p:spPr>
          <a:xfrm flipH="1" flipV="1">
            <a:off x="964169" y="3863466"/>
            <a:ext cx="342204" cy="665842"/>
          </a:xfrm>
          <a:prstGeom prst="line">
            <a:avLst/>
          </a:prstGeom>
          <a:noFill/>
          <a:ln w="6350" cap="flat" cmpd="sng" algn="ctr">
            <a:solidFill>
              <a:sysClr val="windowText" lastClr="000000"/>
            </a:solidFill>
            <a:prstDash val="solid"/>
            <a:miter lim="800000"/>
          </a:ln>
          <a:effectLst/>
        </p:spPr>
      </p:cxnSp>
      <p:sp>
        <p:nvSpPr>
          <p:cNvPr id="14" name="Oval 125">
            <a:extLst>
              <a:ext uri="{FF2B5EF4-FFF2-40B4-BE49-F238E27FC236}">
                <a16:creationId xmlns:a16="http://schemas.microsoft.com/office/drawing/2014/main" id="{829B659B-45B4-F87F-992B-5AD0303991B3}"/>
              </a:ext>
            </a:extLst>
          </p:cNvPr>
          <p:cNvSpPr>
            <a:spLocks noChangeAspect="1" noChangeArrowheads="1"/>
          </p:cNvSpPr>
          <p:nvPr/>
        </p:nvSpPr>
        <p:spPr bwMode="auto">
          <a:xfrm>
            <a:off x="4396478" y="4215205"/>
            <a:ext cx="1345203" cy="1125280"/>
          </a:xfrm>
          <a:prstGeom prst="ellipse">
            <a:avLst/>
          </a:prstGeom>
          <a:solidFill>
            <a:srgbClr val="C00000"/>
          </a:solidFill>
          <a:ln w="9525">
            <a:solidFill>
              <a:sysClr val="windowText" lastClr="000000"/>
            </a:solidFill>
            <a:round/>
            <a:headEnd/>
            <a:tailEnd/>
          </a:ln>
          <a:effectLst/>
        </p:spPr>
        <p:txBody>
          <a:bodyPr wrap="none" lIns="85790" tIns="42895" rIns="85790" bIns="42895"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marL="0" marR="0" lvl="0" indent="0" defTabSz="914400" eaLnBrk="1" fontAlgn="auto" latinLnBrk="0" hangingPunct="1">
              <a:lnSpc>
                <a:spcPct val="100000"/>
              </a:lnSpc>
              <a:spcBef>
                <a:spcPct val="20000"/>
              </a:spcBef>
              <a:spcAft>
                <a:spcPts val="0"/>
              </a:spcAft>
              <a:buClr>
                <a:srgbClr val="ED7D31"/>
              </a:buClr>
              <a:buSzTx/>
              <a:buFont typeface="Times" panose="02020603050405020304" pitchFamily="18" charset="0"/>
              <a:buNone/>
              <a:tabLst/>
              <a:defRPr/>
            </a:pPr>
            <a:endParaRPr kumimoji="0" lang="fi-FI" sz="1400" b="0" i="0" u="none" strike="noStrike" kern="0" cap="none" spc="0" normalizeH="0" baseline="0" noProof="0" dirty="0">
              <a:ln>
                <a:noFill/>
              </a:ln>
              <a:solidFill>
                <a:prstClr val="white"/>
              </a:solidFill>
              <a:effectLst/>
              <a:uLnTx/>
              <a:uFillTx/>
              <a:latin typeface="Calibri" panose="020F0502020204030204"/>
            </a:endParaRPr>
          </a:p>
          <a:p>
            <a:pPr marL="0" marR="0" lvl="0" indent="0" algn="ctr" defTabSz="914400" eaLnBrk="1" fontAlgn="auto" latinLnBrk="0" hangingPunct="1">
              <a:lnSpc>
                <a:spcPct val="100000"/>
              </a:lnSpc>
              <a:spcBef>
                <a:spcPct val="20000"/>
              </a:spcBef>
              <a:spcAft>
                <a:spcPts val="0"/>
              </a:spcAft>
              <a:buClr>
                <a:srgbClr val="ED7D31"/>
              </a:buClr>
              <a:buSzTx/>
              <a:buFont typeface="Times" panose="02020603050405020304" pitchFamily="18" charset="0"/>
              <a:buNone/>
              <a:tabLst/>
              <a:defRPr/>
            </a:pPr>
            <a:r>
              <a:rPr lang="fi-FI" sz="1400" kern="0" dirty="0" err="1">
                <a:solidFill>
                  <a:prstClr val="white"/>
                </a:solidFill>
                <a:latin typeface="Calibri" panose="020F0502020204030204"/>
              </a:rPr>
              <a:t>Other</a:t>
            </a:r>
            <a:r>
              <a:rPr lang="fi-FI" sz="1400" kern="0" dirty="0">
                <a:solidFill>
                  <a:prstClr val="white"/>
                </a:solidFill>
                <a:latin typeface="Calibri" panose="020F0502020204030204"/>
              </a:rPr>
              <a:t> </a:t>
            </a:r>
            <a:r>
              <a:rPr lang="fi-FI" sz="1400" kern="0" dirty="0" err="1">
                <a:solidFill>
                  <a:prstClr val="white"/>
                </a:solidFill>
                <a:latin typeface="Calibri" panose="020F0502020204030204"/>
              </a:rPr>
              <a:t>helpers</a:t>
            </a:r>
            <a:endParaRPr kumimoji="0" lang="fi-FI" sz="1400" b="0" i="0" u="none" strike="noStrike" kern="0" cap="none" spc="0" normalizeH="0" baseline="0" noProof="0" dirty="0">
              <a:ln>
                <a:noFill/>
              </a:ln>
              <a:solidFill>
                <a:prstClr val="white"/>
              </a:solidFill>
              <a:effectLst/>
              <a:uLnTx/>
              <a:uFillTx/>
              <a:latin typeface="Calibri" panose="020F0502020204030204"/>
            </a:endParaRPr>
          </a:p>
          <a:p>
            <a:pPr marL="0" marR="0" lvl="0" indent="0" defTabSz="914400" eaLnBrk="1" fontAlgn="auto" latinLnBrk="0" hangingPunct="1">
              <a:lnSpc>
                <a:spcPct val="100000"/>
              </a:lnSpc>
              <a:spcBef>
                <a:spcPct val="20000"/>
              </a:spcBef>
              <a:spcAft>
                <a:spcPts val="0"/>
              </a:spcAft>
              <a:buClr>
                <a:srgbClr val="ED7D31"/>
              </a:buClr>
              <a:buSzTx/>
              <a:buFont typeface="Times" panose="02020603050405020304" pitchFamily="18" charset="0"/>
              <a:buNone/>
              <a:tabLst/>
              <a:defRPr/>
            </a:pPr>
            <a:endParaRPr kumimoji="0" lang="fi-FI" sz="2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cxnSp>
        <p:nvCxnSpPr>
          <p:cNvPr id="15" name="Suora yhdysviiva 30">
            <a:extLst>
              <a:ext uri="{FF2B5EF4-FFF2-40B4-BE49-F238E27FC236}">
                <a16:creationId xmlns:a16="http://schemas.microsoft.com/office/drawing/2014/main" id="{8DB39E29-88B6-A2DF-B5CE-B3DD65F457FA}"/>
              </a:ext>
            </a:extLst>
          </p:cNvPr>
          <p:cNvCxnSpPr>
            <a:cxnSpLocks/>
          </p:cNvCxnSpPr>
          <p:nvPr/>
        </p:nvCxnSpPr>
        <p:spPr>
          <a:xfrm flipV="1">
            <a:off x="2085045" y="4050363"/>
            <a:ext cx="291175" cy="443836"/>
          </a:xfrm>
          <a:prstGeom prst="line">
            <a:avLst/>
          </a:prstGeom>
          <a:noFill/>
          <a:ln w="57150" cap="flat" cmpd="sng" algn="ctr">
            <a:solidFill>
              <a:srgbClr val="C00000"/>
            </a:solidFill>
            <a:prstDash val="solid"/>
            <a:miter lim="800000"/>
          </a:ln>
          <a:effectLst/>
        </p:spPr>
      </p:cxnSp>
      <p:cxnSp>
        <p:nvCxnSpPr>
          <p:cNvPr id="16" name="Suora yhdysviiva 201">
            <a:extLst>
              <a:ext uri="{FF2B5EF4-FFF2-40B4-BE49-F238E27FC236}">
                <a16:creationId xmlns:a16="http://schemas.microsoft.com/office/drawing/2014/main" id="{C8F4E213-F970-86BD-1C1D-1BAEC74699E4}"/>
              </a:ext>
            </a:extLst>
          </p:cNvPr>
          <p:cNvCxnSpPr>
            <a:cxnSpLocks/>
          </p:cNvCxnSpPr>
          <p:nvPr/>
        </p:nvCxnSpPr>
        <p:spPr>
          <a:xfrm flipH="1">
            <a:off x="2947516" y="4866700"/>
            <a:ext cx="1448962" cy="352236"/>
          </a:xfrm>
          <a:prstGeom prst="line">
            <a:avLst/>
          </a:prstGeom>
          <a:noFill/>
          <a:ln w="6350" cap="flat" cmpd="sng" algn="ctr">
            <a:solidFill>
              <a:sysClr val="windowText" lastClr="000000"/>
            </a:solidFill>
            <a:prstDash val="solid"/>
            <a:miter lim="800000"/>
          </a:ln>
          <a:effectLst/>
        </p:spPr>
      </p:cxnSp>
      <p:sp>
        <p:nvSpPr>
          <p:cNvPr id="17" name="Oval 36">
            <a:extLst>
              <a:ext uri="{FF2B5EF4-FFF2-40B4-BE49-F238E27FC236}">
                <a16:creationId xmlns:a16="http://schemas.microsoft.com/office/drawing/2014/main" id="{5A4E848C-B83D-9D83-E768-483FC531FF3C}"/>
              </a:ext>
            </a:extLst>
          </p:cNvPr>
          <p:cNvSpPr>
            <a:spLocks noChangeAspect="1" noChangeArrowheads="1"/>
          </p:cNvSpPr>
          <p:nvPr/>
        </p:nvSpPr>
        <p:spPr bwMode="auto">
          <a:xfrm>
            <a:off x="4461555" y="2130328"/>
            <a:ext cx="1485440" cy="1396086"/>
          </a:xfrm>
          <a:prstGeom prst="ellipse">
            <a:avLst/>
          </a:prstGeom>
          <a:solidFill>
            <a:srgbClr val="C00000"/>
          </a:solidFill>
          <a:ln w="9525">
            <a:solidFill>
              <a:sysClr val="windowText" lastClr="000000"/>
            </a:solidFill>
            <a:round/>
            <a:headEnd/>
            <a:tailEnd/>
          </a:ln>
          <a:effectLst/>
        </p:spPr>
        <p:txBody>
          <a:bodyPr wrap="none" lIns="85790" tIns="42895" rIns="85790" bIns="42895"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altLang="fi-FI" sz="1400" b="1" kern="0" dirty="0">
                <a:solidFill>
                  <a:prstClr val="white"/>
                </a:solidFill>
                <a:latin typeface="Calibri" panose="020F0502020204030204"/>
              </a:rPr>
              <a:t>NATIONAL</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fi-FI" sz="1400" b="1" i="0" u="none" strike="noStrike" kern="0" cap="none" spc="0" normalizeH="0" baseline="0" noProof="0" dirty="0">
                <a:ln>
                  <a:noFill/>
                </a:ln>
                <a:solidFill>
                  <a:prstClr val="white"/>
                </a:solidFill>
                <a:effectLst/>
                <a:uLnTx/>
                <a:uFillTx/>
                <a:latin typeface="Calibri" panose="020F0502020204030204"/>
              </a:rPr>
              <a:t>SOCIETY</a:t>
            </a:r>
          </a:p>
        </p:txBody>
      </p:sp>
      <p:sp>
        <p:nvSpPr>
          <p:cNvPr id="18" name="Line 115">
            <a:extLst>
              <a:ext uri="{FF2B5EF4-FFF2-40B4-BE49-F238E27FC236}">
                <a16:creationId xmlns:a16="http://schemas.microsoft.com/office/drawing/2014/main" id="{E3542D4A-55ED-AAB3-178F-25F0FE209623}"/>
              </a:ext>
            </a:extLst>
          </p:cNvPr>
          <p:cNvSpPr>
            <a:spLocks noChangeShapeType="1"/>
          </p:cNvSpPr>
          <p:nvPr/>
        </p:nvSpPr>
        <p:spPr bwMode="auto">
          <a:xfrm flipH="1">
            <a:off x="3428119" y="2857607"/>
            <a:ext cx="1041377" cy="236796"/>
          </a:xfrm>
          <a:prstGeom prst="line">
            <a:avLst/>
          </a:prstGeom>
          <a:noFill/>
          <a:ln w="5715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90" tIns="42895" rIns="85790" bIns="4289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481" b="0" i="0" u="none" strike="noStrike" kern="0" cap="none" spc="0" normalizeH="0" baseline="0" noProof="0">
              <a:ln>
                <a:noFill/>
              </a:ln>
              <a:solidFill>
                <a:prstClr val="black"/>
              </a:solidFill>
              <a:effectLst/>
              <a:uLnTx/>
              <a:uFillTx/>
            </a:endParaRPr>
          </a:p>
        </p:txBody>
      </p:sp>
      <p:sp>
        <p:nvSpPr>
          <p:cNvPr id="19" name="Line 114">
            <a:extLst>
              <a:ext uri="{FF2B5EF4-FFF2-40B4-BE49-F238E27FC236}">
                <a16:creationId xmlns:a16="http://schemas.microsoft.com/office/drawing/2014/main" id="{A6E7B5A5-BACC-B224-44B4-78BF8B4DFD52}"/>
              </a:ext>
            </a:extLst>
          </p:cNvPr>
          <p:cNvSpPr>
            <a:spLocks noChangeShapeType="1"/>
          </p:cNvSpPr>
          <p:nvPr/>
        </p:nvSpPr>
        <p:spPr bwMode="auto">
          <a:xfrm flipH="1" flipV="1">
            <a:off x="5946088" y="2860054"/>
            <a:ext cx="512201" cy="48933"/>
          </a:xfrm>
          <a:prstGeom prst="line">
            <a:avLst/>
          </a:prstGeom>
          <a:noFill/>
          <a:ln w="5715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90" tIns="42895" rIns="85790" bIns="4289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481" b="0" i="0" u="none" strike="noStrike" kern="0" cap="none" spc="0" normalizeH="0" baseline="0" noProof="0">
              <a:ln>
                <a:noFill/>
              </a:ln>
              <a:solidFill>
                <a:prstClr val="black"/>
              </a:solidFill>
              <a:effectLst/>
              <a:uLnTx/>
              <a:uFillTx/>
            </a:endParaRPr>
          </a:p>
        </p:txBody>
      </p:sp>
      <p:grpSp>
        <p:nvGrpSpPr>
          <p:cNvPr id="20" name="Group 66">
            <a:extLst>
              <a:ext uri="{FF2B5EF4-FFF2-40B4-BE49-F238E27FC236}">
                <a16:creationId xmlns:a16="http://schemas.microsoft.com/office/drawing/2014/main" id="{42DE915A-416A-F681-5715-FC6E502ADBB7}"/>
              </a:ext>
            </a:extLst>
          </p:cNvPr>
          <p:cNvGrpSpPr>
            <a:grpSpLocks noChangeAspect="1"/>
          </p:cNvGrpSpPr>
          <p:nvPr/>
        </p:nvGrpSpPr>
        <p:grpSpPr bwMode="auto">
          <a:xfrm>
            <a:off x="6455657" y="2790130"/>
            <a:ext cx="637294" cy="319953"/>
            <a:chOff x="137" y="383"/>
            <a:chExt cx="925" cy="498"/>
          </a:xfrm>
        </p:grpSpPr>
        <p:sp>
          <p:nvSpPr>
            <p:cNvPr id="21" name="AutoShape 67">
              <a:extLst>
                <a:ext uri="{FF2B5EF4-FFF2-40B4-BE49-F238E27FC236}">
                  <a16:creationId xmlns:a16="http://schemas.microsoft.com/office/drawing/2014/main" id="{65A7F498-67A5-6CF9-C1F3-415C2CD34CF8}"/>
                </a:ext>
              </a:extLst>
            </p:cNvPr>
            <p:cNvSpPr>
              <a:spLocks noChangeAspect="1" noChangeArrowheads="1"/>
            </p:cNvSpPr>
            <p:nvPr/>
          </p:nvSpPr>
          <p:spPr bwMode="auto">
            <a:xfrm flipV="1">
              <a:off x="137" y="383"/>
              <a:ext cx="925" cy="498"/>
            </a:xfrm>
            <a:prstGeom prst="roundRect">
              <a:avLst>
                <a:gd name="adj" fmla="val 0"/>
              </a:avLst>
            </a:prstGeom>
            <a:solidFill>
              <a:srgbClr val="FFFFFF"/>
            </a:solidFill>
            <a:ln w="18494">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a:spcBef>
                  <a:spcPct val="0"/>
                </a:spcBef>
                <a:buClrTx/>
                <a:buFontTx/>
                <a:buNone/>
              </a:pPr>
              <a:endParaRPr lang="fi-FI" altLang="fi-FI" sz="2057" dirty="0">
                <a:solidFill>
                  <a:srgbClr val="000000"/>
                </a:solidFill>
                <a:latin typeface="Times New Roman" panose="02020603050405020304" pitchFamily="18" charset="0"/>
              </a:endParaRPr>
            </a:p>
          </p:txBody>
        </p:sp>
        <p:grpSp>
          <p:nvGrpSpPr>
            <p:cNvPr id="22" name="Group 68">
              <a:extLst>
                <a:ext uri="{FF2B5EF4-FFF2-40B4-BE49-F238E27FC236}">
                  <a16:creationId xmlns:a16="http://schemas.microsoft.com/office/drawing/2014/main" id="{1F82DA37-61F7-245F-4CB9-877F49CB468E}"/>
                </a:ext>
              </a:extLst>
            </p:cNvPr>
            <p:cNvGrpSpPr>
              <a:grpSpLocks noChangeAspect="1"/>
            </p:cNvGrpSpPr>
            <p:nvPr/>
          </p:nvGrpSpPr>
          <p:grpSpPr bwMode="auto">
            <a:xfrm>
              <a:off x="192" y="449"/>
              <a:ext cx="852" cy="357"/>
              <a:chOff x="192" y="449"/>
              <a:chExt cx="852" cy="357"/>
            </a:xfrm>
          </p:grpSpPr>
          <p:sp>
            <p:nvSpPr>
              <p:cNvPr id="23" name="Oval 69">
                <a:extLst>
                  <a:ext uri="{FF2B5EF4-FFF2-40B4-BE49-F238E27FC236}">
                    <a16:creationId xmlns:a16="http://schemas.microsoft.com/office/drawing/2014/main" id="{A03FB2ED-F2F7-66D1-7D0D-099B595EE445}"/>
                  </a:ext>
                </a:extLst>
              </p:cNvPr>
              <p:cNvSpPr>
                <a:spLocks noChangeAspect="1" noChangeArrowheads="1"/>
              </p:cNvSpPr>
              <p:nvPr/>
            </p:nvSpPr>
            <p:spPr bwMode="auto">
              <a:xfrm>
                <a:off x="649" y="461"/>
                <a:ext cx="378" cy="345"/>
              </a:xfrm>
              <a:prstGeom prst="ellipse">
                <a:avLst/>
              </a:prstGeom>
              <a:solidFill>
                <a:srgbClr val="FF0000"/>
              </a:solidFill>
              <a:ln w="9247">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a:spcBef>
                    <a:spcPct val="0"/>
                  </a:spcBef>
                  <a:buClrTx/>
                  <a:buFontTx/>
                  <a:buNone/>
                </a:pPr>
                <a:endParaRPr lang="fi-FI" altLang="fi-FI" sz="2057">
                  <a:solidFill>
                    <a:srgbClr val="000000"/>
                  </a:solidFill>
                  <a:latin typeface="Times New Roman" panose="02020603050405020304" pitchFamily="18" charset="0"/>
                </a:endParaRPr>
              </a:p>
            </p:txBody>
          </p:sp>
          <p:sp>
            <p:nvSpPr>
              <p:cNvPr id="24" name="Oval 70">
                <a:extLst>
                  <a:ext uri="{FF2B5EF4-FFF2-40B4-BE49-F238E27FC236}">
                    <a16:creationId xmlns:a16="http://schemas.microsoft.com/office/drawing/2014/main" id="{5033D3BA-C55A-042A-D165-AB336455C152}"/>
                  </a:ext>
                </a:extLst>
              </p:cNvPr>
              <p:cNvSpPr>
                <a:spLocks noChangeAspect="1" noChangeArrowheads="1"/>
              </p:cNvSpPr>
              <p:nvPr/>
            </p:nvSpPr>
            <p:spPr bwMode="auto">
              <a:xfrm>
                <a:off x="753" y="500"/>
                <a:ext cx="291" cy="256"/>
              </a:xfrm>
              <a:prstGeom prst="ellipse">
                <a:avLst/>
              </a:prstGeom>
              <a:solidFill>
                <a:srgbClr val="FFFFFF"/>
              </a:solidFill>
              <a:ln w="9247">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a:spcBef>
                    <a:spcPct val="0"/>
                  </a:spcBef>
                  <a:buClrTx/>
                  <a:buFontTx/>
                  <a:buNone/>
                </a:pPr>
                <a:endParaRPr lang="fi-FI" altLang="fi-FI" sz="2057">
                  <a:solidFill>
                    <a:srgbClr val="000000"/>
                  </a:solidFill>
                  <a:latin typeface="Times New Roman" panose="02020603050405020304" pitchFamily="18" charset="0"/>
                </a:endParaRPr>
              </a:p>
            </p:txBody>
          </p:sp>
          <p:sp>
            <p:nvSpPr>
              <p:cNvPr id="25" name="AutoShape 71">
                <a:extLst>
                  <a:ext uri="{FF2B5EF4-FFF2-40B4-BE49-F238E27FC236}">
                    <a16:creationId xmlns:a16="http://schemas.microsoft.com/office/drawing/2014/main" id="{2D367272-5669-5B89-55B5-E291C4CCFD26}"/>
                  </a:ext>
                </a:extLst>
              </p:cNvPr>
              <p:cNvSpPr>
                <a:spLocks noChangeAspect="1" noChangeArrowheads="1"/>
              </p:cNvSpPr>
              <p:nvPr/>
            </p:nvSpPr>
            <p:spPr bwMode="auto">
              <a:xfrm flipV="1">
                <a:off x="320" y="449"/>
                <a:ext cx="120" cy="357"/>
              </a:xfrm>
              <a:prstGeom prst="roundRect">
                <a:avLst>
                  <a:gd name="adj" fmla="val 0"/>
                </a:avLst>
              </a:prstGeom>
              <a:solidFill>
                <a:srgbClr val="FF0000"/>
              </a:solidFill>
              <a:ln w="9247">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a:spcBef>
                    <a:spcPct val="0"/>
                  </a:spcBef>
                  <a:buClrTx/>
                  <a:buFontTx/>
                  <a:buNone/>
                </a:pPr>
                <a:endParaRPr lang="fi-FI" altLang="fi-FI" sz="2057">
                  <a:solidFill>
                    <a:srgbClr val="000000"/>
                  </a:solidFill>
                  <a:latin typeface="Times New Roman" panose="02020603050405020304" pitchFamily="18" charset="0"/>
                </a:endParaRPr>
              </a:p>
            </p:txBody>
          </p:sp>
          <p:sp>
            <p:nvSpPr>
              <p:cNvPr id="26" name="AutoShape 72">
                <a:extLst>
                  <a:ext uri="{FF2B5EF4-FFF2-40B4-BE49-F238E27FC236}">
                    <a16:creationId xmlns:a16="http://schemas.microsoft.com/office/drawing/2014/main" id="{CDECAC0B-DA61-0DA0-B420-B8214BD2606F}"/>
                  </a:ext>
                </a:extLst>
              </p:cNvPr>
              <p:cNvSpPr>
                <a:spLocks noChangeAspect="1" noChangeArrowheads="1"/>
              </p:cNvSpPr>
              <p:nvPr/>
            </p:nvSpPr>
            <p:spPr bwMode="auto">
              <a:xfrm flipV="1">
                <a:off x="192" y="568"/>
                <a:ext cx="369" cy="116"/>
              </a:xfrm>
              <a:prstGeom prst="roundRect">
                <a:avLst>
                  <a:gd name="adj" fmla="val 0"/>
                </a:avLst>
              </a:prstGeom>
              <a:solidFill>
                <a:srgbClr val="FF0000"/>
              </a:solidFill>
              <a:ln w="9247">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a:spcBef>
                    <a:spcPct val="0"/>
                  </a:spcBef>
                  <a:buClrTx/>
                  <a:buFontTx/>
                  <a:buNone/>
                </a:pPr>
                <a:endParaRPr lang="fi-FI" altLang="fi-FI" sz="2057">
                  <a:solidFill>
                    <a:srgbClr val="000000"/>
                  </a:solidFill>
                  <a:latin typeface="Times New Roman" panose="02020603050405020304" pitchFamily="18" charset="0"/>
                </a:endParaRPr>
              </a:p>
            </p:txBody>
          </p:sp>
        </p:grpSp>
      </p:grpSp>
      <p:sp>
        <p:nvSpPr>
          <p:cNvPr id="27" name="Line 56">
            <a:extLst>
              <a:ext uri="{FF2B5EF4-FFF2-40B4-BE49-F238E27FC236}">
                <a16:creationId xmlns:a16="http://schemas.microsoft.com/office/drawing/2014/main" id="{32A4A0E4-C2CD-8D5D-C027-30944393528C}"/>
              </a:ext>
            </a:extLst>
          </p:cNvPr>
          <p:cNvSpPr>
            <a:spLocks noChangeShapeType="1"/>
          </p:cNvSpPr>
          <p:nvPr/>
        </p:nvSpPr>
        <p:spPr bwMode="auto">
          <a:xfrm flipH="1" flipV="1">
            <a:off x="6567966" y="2418907"/>
            <a:ext cx="138429" cy="458381"/>
          </a:xfrm>
          <a:prstGeom prst="line">
            <a:avLst/>
          </a:prstGeom>
          <a:noFill/>
          <a:ln w="317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90" tIns="42895" rIns="85790" bIns="4289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481" b="0" i="0" u="none" strike="noStrike" kern="0" cap="none" spc="0" normalizeH="0" baseline="0" noProof="0">
              <a:ln>
                <a:noFill/>
              </a:ln>
              <a:solidFill>
                <a:prstClr val="black"/>
              </a:solidFill>
              <a:effectLst/>
              <a:uLnTx/>
              <a:uFillTx/>
            </a:endParaRPr>
          </a:p>
        </p:txBody>
      </p:sp>
      <p:sp>
        <p:nvSpPr>
          <p:cNvPr id="28" name="Oval 46">
            <a:extLst>
              <a:ext uri="{FF2B5EF4-FFF2-40B4-BE49-F238E27FC236}">
                <a16:creationId xmlns:a16="http://schemas.microsoft.com/office/drawing/2014/main" id="{6AB6014E-28BF-886B-935D-0FB1C31BC3FE}"/>
              </a:ext>
            </a:extLst>
          </p:cNvPr>
          <p:cNvSpPr>
            <a:spLocks noChangeAspect="1" noChangeArrowheads="1"/>
          </p:cNvSpPr>
          <p:nvPr/>
        </p:nvSpPr>
        <p:spPr bwMode="auto">
          <a:xfrm>
            <a:off x="6429538" y="2092424"/>
            <a:ext cx="346071" cy="326482"/>
          </a:xfrm>
          <a:prstGeom prst="ellipse">
            <a:avLst/>
          </a:prstGeom>
          <a:solidFill>
            <a:srgbClr val="C00000"/>
          </a:solidFill>
          <a:ln w="9525">
            <a:solidFill>
              <a:sysClr val="windowText" lastClr="000000"/>
            </a:solidFill>
            <a:round/>
            <a:headEnd/>
            <a:tailEnd/>
          </a:ln>
          <a:effectLst/>
        </p:spPr>
        <p:txBody>
          <a:bodyPr wrap="none" lIns="85790" tIns="42895" rIns="85790" bIns="42895"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fi-FI" sz="1728" b="1" i="0" u="none" strike="noStrike" kern="0" cap="none" spc="0" normalizeH="0" baseline="0" noProof="0" dirty="0">
                <a:ln>
                  <a:noFill/>
                </a:ln>
                <a:solidFill>
                  <a:srgbClr val="FFFFFF"/>
                </a:solidFill>
                <a:effectLst/>
                <a:uLnTx/>
                <a:uFillTx/>
                <a:latin typeface="Wingdings 2" panose="05020102010507070707" pitchFamily="18" charset="2"/>
              </a:rPr>
              <a:t>Ì</a:t>
            </a:r>
          </a:p>
        </p:txBody>
      </p:sp>
      <p:sp>
        <p:nvSpPr>
          <p:cNvPr id="30" name="Oval 48">
            <a:extLst>
              <a:ext uri="{FF2B5EF4-FFF2-40B4-BE49-F238E27FC236}">
                <a16:creationId xmlns:a16="http://schemas.microsoft.com/office/drawing/2014/main" id="{16FA99FF-4457-43B4-E1F3-CE723AB75F69}"/>
              </a:ext>
            </a:extLst>
          </p:cNvPr>
          <p:cNvSpPr>
            <a:spLocks noChangeAspect="1" noChangeArrowheads="1"/>
          </p:cNvSpPr>
          <p:nvPr/>
        </p:nvSpPr>
        <p:spPr bwMode="auto">
          <a:xfrm>
            <a:off x="6775608" y="3567803"/>
            <a:ext cx="346072" cy="326482"/>
          </a:xfrm>
          <a:prstGeom prst="ellipse">
            <a:avLst/>
          </a:prstGeom>
          <a:solidFill>
            <a:srgbClr val="C00000"/>
          </a:solidFill>
          <a:ln w="9525">
            <a:solidFill>
              <a:sysClr val="windowText" lastClr="000000"/>
            </a:solidFill>
            <a:round/>
            <a:headEnd/>
            <a:tailEnd/>
          </a:ln>
          <a:effectLst/>
        </p:spPr>
        <p:txBody>
          <a:bodyPr wrap="none" lIns="85790" tIns="42895" rIns="85790" bIns="42895"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fi-FI" sz="1728" b="1" i="0" u="none" strike="noStrike" kern="0" cap="none" spc="0" normalizeH="0" baseline="0" noProof="0" dirty="0">
                <a:ln>
                  <a:noFill/>
                </a:ln>
                <a:solidFill>
                  <a:srgbClr val="FFFFFF"/>
                </a:solidFill>
                <a:effectLst/>
                <a:uLnTx/>
                <a:uFillTx/>
                <a:latin typeface="Wingdings 2" panose="05020102010507070707" pitchFamily="18" charset="2"/>
              </a:rPr>
              <a:t>Ì</a:t>
            </a:r>
          </a:p>
        </p:txBody>
      </p:sp>
      <p:sp>
        <p:nvSpPr>
          <p:cNvPr id="36" name="Oval 51">
            <a:extLst>
              <a:ext uri="{FF2B5EF4-FFF2-40B4-BE49-F238E27FC236}">
                <a16:creationId xmlns:a16="http://schemas.microsoft.com/office/drawing/2014/main" id="{79B5E8C9-25E1-275F-367A-E67E3569DE3A}"/>
              </a:ext>
            </a:extLst>
          </p:cNvPr>
          <p:cNvSpPr>
            <a:spLocks noChangeAspect="1" noChangeArrowheads="1"/>
          </p:cNvSpPr>
          <p:nvPr/>
        </p:nvSpPr>
        <p:spPr bwMode="auto">
          <a:xfrm>
            <a:off x="7285576" y="2159521"/>
            <a:ext cx="624235" cy="591258"/>
          </a:xfrm>
          <a:prstGeom prst="ellipse">
            <a:avLst/>
          </a:prstGeom>
          <a:solidFill>
            <a:srgbClr val="C00000"/>
          </a:solidFill>
          <a:ln w="9525">
            <a:solidFill>
              <a:sysClr val="windowText" lastClr="000000"/>
            </a:solidFill>
            <a:round/>
            <a:headEnd/>
            <a:tailEnd/>
          </a:ln>
          <a:effectLst/>
        </p:spPr>
        <p:txBody>
          <a:bodyPr wrap="none" lIns="85790" tIns="42895" rIns="85790" bIns="42895"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fi-FI" sz="1400" b="1" i="0" u="none" strike="noStrike" kern="0" cap="none" spc="0" normalizeH="0" baseline="0" noProof="0" dirty="0">
                <a:ln>
                  <a:noFill/>
                </a:ln>
                <a:solidFill>
                  <a:prstClr val="white"/>
                </a:solidFill>
                <a:effectLst/>
                <a:uLnTx/>
                <a:uFillTx/>
                <a:latin typeface="Calibri" panose="020F0502020204030204"/>
              </a:rPr>
              <a:t>NS</a:t>
            </a:r>
          </a:p>
        </p:txBody>
      </p:sp>
      <p:sp>
        <p:nvSpPr>
          <p:cNvPr id="37" name="Line 113">
            <a:extLst>
              <a:ext uri="{FF2B5EF4-FFF2-40B4-BE49-F238E27FC236}">
                <a16:creationId xmlns:a16="http://schemas.microsoft.com/office/drawing/2014/main" id="{14FE7EB9-9738-7CA6-F8EE-9D8D8F41E483}"/>
              </a:ext>
            </a:extLst>
          </p:cNvPr>
          <p:cNvSpPr>
            <a:spLocks noChangeShapeType="1"/>
          </p:cNvSpPr>
          <p:nvPr/>
        </p:nvSpPr>
        <p:spPr bwMode="auto">
          <a:xfrm flipH="1">
            <a:off x="7076422" y="2622571"/>
            <a:ext cx="320560" cy="302119"/>
          </a:xfrm>
          <a:prstGeom prst="line">
            <a:avLst/>
          </a:prstGeom>
          <a:noFill/>
          <a:ln w="5715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90" tIns="42895" rIns="85790" bIns="4289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481" b="0" i="0" u="none" strike="noStrike" kern="0" cap="none" spc="0" normalizeH="0" baseline="0" noProof="0">
              <a:ln>
                <a:noFill/>
              </a:ln>
              <a:solidFill>
                <a:prstClr val="black"/>
              </a:solidFill>
              <a:effectLst/>
              <a:uLnTx/>
              <a:uFillTx/>
            </a:endParaRPr>
          </a:p>
        </p:txBody>
      </p:sp>
      <p:sp>
        <p:nvSpPr>
          <p:cNvPr id="40" name="Line 60">
            <a:extLst>
              <a:ext uri="{FF2B5EF4-FFF2-40B4-BE49-F238E27FC236}">
                <a16:creationId xmlns:a16="http://schemas.microsoft.com/office/drawing/2014/main" id="{27DC4B8E-4354-D607-5462-2BF556B9DE34}"/>
              </a:ext>
            </a:extLst>
          </p:cNvPr>
          <p:cNvSpPr>
            <a:spLocks noChangeShapeType="1"/>
          </p:cNvSpPr>
          <p:nvPr/>
        </p:nvSpPr>
        <p:spPr bwMode="auto">
          <a:xfrm flipH="1" flipV="1">
            <a:off x="7011981" y="3137830"/>
            <a:ext cx="171079" cy="330616"/>
          </a:xfrm>
          <a:prstGeom prst="line">
            <a:avLst/>
          </a:prstGeom>
          <a:noFill/>
          <a:ln w="317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90" tIns="42895" rIns="85790" bIns="4289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481" b="0" i="0" u="none" strike="noStrike" kern="0" cap="none" spc="0" normalizeH="0" baseline="0" noProof="0">
              <a:ln>
                <a:noFill/>
              </a:ln>
              <a:solidFill>
                <a:prstClr val="black"/>
              </a:solidFill>
              <a:effectLst/>
              <a:uLnTx/>
              <a:uFillTx/>
            </a:endParaRPr>
          </a:p>
        </p:txBody>
      </p:sp>
      <p:sp>
        <p:nvSpPr>
          <p:cNvPr id="41" name="Kuu 188">
            <a:extLst>
              <a:ext uri="{FF2B5EF4-FFF2-40B4-BE49-F238E27FC236}">
                <a16:creationId xmlns:a16="http://schemas.microsoft.com/office/drawing/2014/main" id="{2083C190-D7EF-0B96-DCC3-131F5A470BB4}"/>
              </a:ext>
            </a:extLst>
          </p:cNvPr>
          <p:cNvSpPr/>
          <p:nvPr/>
        </p:nvSpPr>
        <p:spPr>
          <a:xfrm>
            <a:off x="7244434" y="3452881"/>
            <a:ext cx="144959" cy="229844"/>
          </a:xfrm>
          <a:prstGeom prst="mo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bg1"/>
              </a:solidFill>
              <a:highlight>
                <a:srgbClr val="FFFF00"/>
              </a:highlight>
            </a:endParaRPr>
          </a:p>
        </p:txBody>
      </p:sp>
      <p:sp>
        <p:nvSpPr>
          <p:cNvPr id="43" name="Oval 49">
            <a:extLst>
              <a:ext uri="{FF2B5EF4-FFF2-40B4-BE49-F238E27FC236}">
                <a16:creationId xmlns:a16="http://schemas.microsoft.com/office/drawing/2014/main" id="{3754B5DE-5958-BD6E-8705-029ECE480437}"/>
              </a:ext>
            </a:extLst>
          </p:cNvPr>
          <p:cNvSpPr>
            <a:spLocks noChangeAspect="1" noChangeArrowheads="1"/>
          </p:cNvSpPr>
          <p:nvPr/>
        </p:nvSpPr>
        <p:spPr bwMode="auto">
          <a:xfrm>
            <a:off x="7149103" y="3383716"/>
            <a:ext cx="346071" cy="326482"/>
          </a:xfrm>
          <a:prstGeom prst="ellipse">
            <a:avLst/>
          </a:prstGeom>
          <a:solidFill>
            <a:srgbClr val="C00000"/>
          </a:solidFill>
          <a:ln w="9525">
            <a:solidFill>
              <a:sysClr val="windowText" lastClr="000000"/>
            </a:solidFill>
            <a:round/>
            <a:headEnd/>
            <a:tailEnd/>
          </a:ln>
          <a:effectLst/>
        </p:spPr>
        <p:txBody>
          <a:bodyPr wrap="none" lIns="85790" tIns="42895" rIns="85790" bIns="42895"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GB" altLang="fi-FI" sz="1728" b="1" i="0" u="none" strike="noStrike" kern="0" cap="none" spc="0" normalizeH="0" baseline="0" noProof="0">
              <a:ln>
                <a:noFill/>
              </a:ln>
              <a:solidFill>
                <a:srgbClr val="FFFFFF"/>
              </a:solidFill>
              <a:effectLst/>
              <a:uLnTx/>
              <a:uFillTx/>
              <a:latin typeface="Wingdings 2" panose="05020102010507070707" pitchFamily="18" charset="2"/>
            </a:endParaRPr>
          </a:p>
        </p:txBody>
      </p:sp>
      <p:sp>
        <p:nvSpPr>
          <p:cNvPr id="44" name="Oval 49">
            <a:extLst>
              <a:ext uri="{FF2B5EF4-FFF2-40B4-BE49-F238E27FC236}">
                <a16:creationId xmlns:a16="http://schemas.microsoft.com/office/drawing/2014/main" id="{47C45C57-D5E7-FE3A-9EF3-FF30CA57FCE7}"/>
              </a:ext>
            </a:extLst>
          </p:cNvPr>
          <p:cNvSpPr>
            <a:spLocks noChangeAspect="1" noChangeArrowheads="1"/>
          </p:cNvSpPr>
          <p:nvPr/>
        </p:nvSpPr>
        <p:spPr bwMode="auto">
          <a:xfrm>
            <a:off x="7736775" y="2907002"/>
            <a:ext cx="346071" cy="326482"/>
          </a:xfrm>
          <a:prstGeom prst="ellipse">
            <a:avLst/>
          </a:prstGeom>
          <a:solidFill>
            <a:srgbClr val="C00000"/>
          </a:solidFill>
          <a:ln w="9525">
            <a:solidFill>
              <a:sysClr val="windowText" lastClr="000000"/>
            </a:solidFill>
            <a:round/>
            <a:headEnd/>
            <a:tailEnd/>
          </a:ln>
          <a:effectLst/>
        </p:spPr>
        <p:txBody>
          <a:bodyPr wrap="none" lIns="85790" tIns="42895" rIns="85790" bIns="42895"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GB" altLang="fi-FI" sz="1728" b="1" i="0" u="none" strike="noStrike" kern="0" cap="none" spc="0" normalizeH="0" baseline="0" noProof="0">
              <a:ln>
                <a:noFill/>
              </a:ln>
              <a:solidFill>
                <a:srgbClr val="FFFFFF"/>
              </a:solidFill>
              <a:effectLst/>
              <a:uLnTx/>
              <a:uFillTx/>
              <a:latin typeface="Wingdings 2" panose="05020102010507070707" pitchFamily="18" charset="2"/>
            </a:endParaRPr>
          </a:p>
        </p:txBody>
      </p:sp>
      <p:sp>
        <p:nvSpPr>
          <p:cNvPr id="45" name="Kuu 189">
            <a:extLst>
              <a:ext uri="{FF2B5EF4-FFF2-40B4-BE49-F238E27FC236}">
                <a16:creationId xmlns:a16="http://schemas.microsoft.com/office/drawing/2014/main" id="{D2D76F16-95A4-7907-A06A-71AA7E844170}"/>
              </a:ext>
            </a:extLst>
          </p:cNvPr>
          <p:cNvSpPr/>
          <p:nvPr/>
        </p:nvSpPr>
        <p:spPr>
          <a:xfrm>
            <a:off x="7225419" y="3444103"/>
            <a:ext cx="139043" cy="164621"/>
          </a:xfrm>
          <a:prstGeom prst="moon">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highlight>
                <a:srgbClr val="FFFF00"/>
              </a:highlight>
              <a:uLnTx/>
              <a:uFillTx/>
              <a:latin typeface="Calibri" panose="020F0502020204030204"/>
              <a:ea typeface="+mn-ea"/>
              <a:cs typeface="+mn-cs"/>
            </a:endParaRPr>
          </a:p>
        </p:txBody>
      </p:sp>
      <p:sp>
        <p:nvSpPr>
          <p:cNvPr id="46" name="Kuu 189">
            <a:extLst>
              <a:ext uri="{FF2B5EF4-FFF2-40B4-BE49-F238E27FC236}">
                <a16:creationId xmlns:a16="http://schemas.microsoft.com/office/drawing/2014/main" id="{292D93CF-3D42-70CD-2765-259A02247DAA}"/>
              </a:ext>
            </a:extLst>
          </p:cNvPr>
          <p:cNvSpPr/>
          <p:nvPr/>
        </p:nvSpPr>
        <p:spPr>
          <a:xfrm>
            <a:off x="7862764" y="2987932"/>
            <a:ext cx="139043" cy="164621"/>
          </a:xfrm>
          <a:prstGeom prst="moon">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highlight>
                <a:srgbClr val="FFFF00"/>
              </a:highlight>
              <a:uLnTx/>
              <a:uFillTx/>
              <a:latin typeface="Calibri" panose="020F0502020204030204"/>
              <a:ea typeface="+mn-ea"/>
              <a:cs typeface="+mn-cs"/>
            </a:endParaRPr>
          </a:p>
        </p:txBody>
      </p:sp>
      <p:sp>
        <p:nvSpPr>
          <p:cNvPr id="47" name="Line 60">
            <a:extLst>
              <a:ext uri="{FF2B5EF4-FFF2-40B4-BE49-F238E27FC236}">
                <a16:creationId xmlns:a16="http://schemas.microsoft.com/office/drawing/2014/main" id="{72808AD3-9402-5C3F-567E-A4FB2400F71D}"/>
              </a:ext>
            </a:extLst>
          </p:cNvPr>
          <p:cNvSpPr>
            <a:spLocks noChangeShapeType="1"/>
          </p:cNvSpPr>
          <p:nvPr/>
        </p:nvSpPr>
        <p:spPr bwMode="auto">
          <a:xfrm>
            <a:off x="7164604" y="2974073"/>
            <a:ext cx="594815" cy="55516"/>
          </a:xfrm>
          <a:prstGeom prst="line">
            <a:avLst/>
          </a:prstGeom>
          <a:noFill/>
          <a:ln w="317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90" tIns="42895" rIns="85790" bIns="4289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481" b="0" i="0" u="none" strike="noStrike" kern="0" cap="none" spc="0" normalizeH="0" baseline="0" noProof="0">
              <a:ln>
                <a:noFill/>
              </a:ln>
              <a:solidFill>
                <a:prstClr val="black"/>
              </a:solidFill>
              <a:effectLst/>
              <a:uLnTx/>
              <a:uFillTx/>
            </a:endParaRPr>
          </a:p>
        </p:txBody>
      </p:sp>
      <p:sp>
        <p:nvSpPr>
          <p:cNvPr id="48" name="Line 60">
            <a:extLst>
              <a:ext uri="{FF2B5EF4-FFF2-40B4-BE49-F238E27FC236}">
                <a16:creationId xmlns:a16="http://schemas.microsoft.com/office/drawing/2014/main" id="{5038EC2F-9602-37A7-98B3-ADE077537027}"/>
              </a:ext>
            </a:extLst>
          </p:cNvPr>
          <p:cNvSpPr>
            <a:spLocks noGrp="1" noChangeShapeType="1"/>
          </p:cNvSpPr>
          <p:nvPr>
            <p:ph type="body" idx="14"/>
          </p:nvPr>
        </p:nvSpPr>
        <p:spPr bwMode="auto">
          <a:xfrm flipH="1" flipV="1">
            <a:off x="6747778" y="3121948"/>
            <a:ext cx="132282" cy="404466"/>
          </a:xfrm>
          <a:prstGeom prst="line">
            <a:avLst/>
          </a:prstGeom>
          <a:noFill/>
          <a:ln w="317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90" tIns="42895" rIns="85790" bIns="42895" anchor="ctr"/>
          <a:lstStyle/>
          <a:p>
            <a:r>
              <a:rPr lang="fi-FI" dirty="0"/>
              <a:t>	</a:t>
            </a:r>
          </a:p>
        </p:txBody>
      </p:sp>
      <p:sp>
        <p:nvSpPr>
          <p:cNvPr id="49" name="Line 3">
            <a:extLst>
              <a:ext uri="{FF2B5EF4-FFF2-40B4-BE49-F238E27FC236}">
                <a16:creationId xmlns:a16="http://schemas.microsoft.com/office/drawing/2014/main" id="{69F08177-8B71-37A6-9E9C-56B506254840}"/>
              </a:ext>
            </a:extLst>
          </p:cNvPr>
          <p:cNvSpPr>
            <a:spLocks noChangeShapeType="1"/>
          </p:cNvSpPr>
          <p:nvPr/>
        </p:nvSpPr>
        <p:spPr bwMode="auto">
          <a:xfrm flipH="1">
            <a:off x="7886304" y="2286740"/>
            <a:ext cx="756785" cy="147513"/>
          </a:xfrm>
          <a:prstGeom prst="line">
            <a:avLst/>
          </a:prstGeom>
          <a:noFill/>
          <a:ln w="5715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90" tIns="42895" rIns="85790" bIns="4289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481" b="0" i="0" u="none" strike="noStrike" kern="0" cap="none" spc="0" normalizeH="0" baseline="0" noProof="0">
              <a:ln>
                <a:noFill/>
              </a:ln>
              <a:solidFill>
                <a:prstClr val="black"/>
              </a:solidFill>
              <a:effectLst/>
              <a:uLnTx/>
              <a:uFillTx/>
            </a:endParaRPr>
          </a:p>
        </p:txBody>
      </p:sp>
      <p:sp>
        <p:nvSpPr>
          <p:cNvPr id="50" name="Line 2">
            <a:extLst>
              <a:ext uri="{FF2B5EF4-FFF2-40B4-BE49-F238E27FC236}">
                <a16:creationId xmlns:a16="http://schemas.microsoft.com/office/drawing/2014/main" id="{46CADD3D-BB75-F07D-54E0-2376946E2A88}"/>
              </a:ext>
            </a:extLst>
          </p:cNvPr>
          <p:cNvSpPr>
            <a:spLocks noChangeShapeType="1"/>
          </p:cNvSpPr>
          <p:nvPr/>
        </p:nvSpPr>
        <p:spPr bwMode="auto">
          <a:xfrm flipH="1" flipV="1">
            <a:off x="7875858" y="2549009"/>
            <a:ext cx="833082" cy="363116"/>
          </a:xfrm>
          <a:prstGeom prst="line">
            <a:avLst/>
          </a:prstGeom>
          <a:noFill/>
          <a:ln w="5715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90" tIns="42895" rIns="85790" bIns="42895" anchor="ctr"/>
          <a:lstStyle/>
          <a:p>
            <a:endParaRPr lang="fi-FI" sz="1481"/>
          </a:p>
        </p:txBody>
      </p:sp>
      <p:sp>
        <p:nvSpPr>
          <p:cNvPr id="51" name="Oval 75">
            <a:extLst>
              <a:ext uri="{FF2B5EF4-FFF2-40B4-BE49-F238E27FC236}">
                <a16:creationId xmlns:a16="http://schemas.microsoft.com/office/drawing/2014/main" id="{562750F1-5007-48D4-5776-3969C0440A03}"/>
              </a:ext>
            </a:extLst>
          </p:cNvPr>
          <p:cNvSpPr>
            <a:spLocks noChangeAspect="1" noChangeArrowheads="1"/>
          </p:cNvSpPr>
          <p:nvPr/>
        </p:nvSpPr>
        <p:spPr bwMode="auto">
          <a:xfrm>
            <a:off x="8644396" y="2042296"/>
            <a:ext cx="437625" cy="412854"/>
          </a:xfrm>
          <a:prstGeom prst="ellipse">
            <a:avLst/>
          </a:prstGeom>
          <a:solidFill>
            <a:srgbClr val="C00000"/>
          </a:solidFill>
          <a:ln w="9525">
            <a:solidFill>
              <a:sysClr val="windowText" lastClr="000000"/>
            </a:solidFill>
            <a:round/>
            <a:headEnd/>
            <a:tailEnd/>
          </a:ln>
          <a:effectLst/>
        </p:spPr>
        <p:txBody>
          <a:bodyPr wrap="none" lIns="85790" tIns="42895" rIns="85790" bIns="42895"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fi-FI" sz="1400" b="1" i="0" u="none" strike="noStrike" kern="0" cap="none" spc="0" normalizeH="0" baseline="0" noProof="0" dirty="0">
                <a:ln>
                  <a:noFill/>
                </a:ln>
                <a:solidFill>
                  <a:srgbClr val="FFFFFF"/>
                </a:solidFill>
                <a:effectLst/>
                <a:uLnTx/>
                <a:uFillTx/>
                <a:latin typeface="Calibri" panose="020F0502020204030204"/>
              </a:rPr>
              <a:t>D</a:t>
            </a:r>
          </a:p>
        </p:txBody>
      </p:sp>
      <p:sp>
        <p:nvSpPr>
          <p:cNvPr id="52" name="Oval 75">
            <a:extLst>
              <a:ext uri="{FF2B5EF4-FFF2-40B4-BE49-F238E27FC236}">
                <a16:creationId xmlns:a16="http://schemas.microsoft.com/office/drawing/2014/main" id="{A71CF98D-D2FB-A4F2-CDA1-41DCA61C6BA4}"/>
              </a:ext>
            </a:extLst>
          </p:cNvPr>
          <p:cNvSpPr>
            <a:spLocks noChangeAspect="1" noChangeArrowheads="1"/>
          </p:cNvSpPr>
          <p:nvPr/>
        </p:nvSpPr>
        <p:spPr bwMode="auto">
          <a:xfrm>
            <a:off x="8664942" y="2708443"/>
            <a:ext cx="437625" cy="412854"/>
          </a:xfrm>
          <a:prstGeom prst="ellipse">
            <a:avLst/>
          </a:prstGeom>
          <a:solidFill>
            <a:srgbClr val="C00000"/>
          </a:solidFill>
          <a:ln w="9525">
            <a:solidFill>
              <a:sysClr val="windowText" lastClr="000000"/>
            </a:solidFill>
            <a:round/>
            <a:headEnd/>
            <a:tailEnd/>
          </a:ln>
          <a:effectLst/>
        </p:spPr>
        <p:txBody>
          <a:bodyPr wrap="none" lIns="85790" tIns="42895" rIns="85790" bIns="42895"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fi-FI" sz="1400" b="1" i="0" u="none" strike="noStrike" kern="0" cap="none" spc="0" normalizeH="0" baseline="0" noProof="0" dirty="0">
                <a:ln>
                  <a:noFill/>
                </a:ln>
                <a:solidFill>
                  <a:srgbClr val="FFFFFF"/>
                </a:solidFill>
                <a:effectLst/>
                <a:uLnTx/>
                <a:uFillTx/>
                <a:latin typeface="Calibri" panose="020F0502020204030204"/>
              </a:rPr>
              <a:t>D</a:t>
            </a:r>
          </a:p>
        </p:txBody>
      </p:sp>
      <p:sp>
        <p:nvSpPr>
          <p:cNvPr id="53" name="Oval 107">
            <a:extLst>
              <a:ext uri="{FF2B5EF4-FFF2-40B4-BE49-F238E27FC236}">
                <a16:creationId xmlns:a16="http://schemas.microsoft.com/office/drawing/2014/main" id="{49D2474D-E5EA-B0B4-05AC-F9D27ABA8FDB}"/>
              </a:ext>
            </a:extLst>
          </p:cNvPr>
          <p:cNvSpPr>
            <a:spLocks noChangeAspect="1" noChangeArrowheads="1"/>
          </p:cNvSpPr>
          <p:nvPr/>
        </p:nvSpPr>
        <p:spPr bwMode="auto">
          <a:xfrm>
            <a:off x="9401905" y="2754154"/>
            <a:ext cx="347549" cy="326484"/>
          </a:xfrm>
          <a:prstGeom prst="ellipse">
            <a:avLst/>
          </a:prstGeom>
          <a:solidFill>
            <a:srgbClr val="C00000"/>
          </a:solidFill>
          <a:ln w="9525">
            <a:solidFill>
              <a:sysClr val="windowText" lastClr="000000"/>
            </a:solidFill>
            <a:round/>
            <a:headEnd/>
            <a:tailEnd/>
          </a:ln>
          <a:effectLst/>
        </p:spPr>
        <p:txBody>
          <a:bodyPr wrap="none" lIns="85790" tIns="42895" rIns="85790" bIns="42895"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fi-FI" sz="1400" b="1" i="0" u="none" strike="noStrike" kern="0" cap="none" spc="0" normalizeH="0" baseline="0" noProof="0" dirty="0">
                <a:ln>
                  <a:noFill/>
                </a:ln>
                <a:solidFill>
                  <a:srgbClr val="FFFFFF"/>
                </a:solidFill>
                <a:effectLst/>
                <a:uLnTx/>
                <a:uFillTx/>
                <a:latin typeface="Calibri" panose="020F0502020204030204"/>
              </a:rPr>
              <a:t>B</a:t>
            </a:r>
          </a:p>
        </p:txBody>
      </p:sp>
      <p:sp>
        <p:nvSpPr>
          <p:cNvPr id="54" name="Oval 107">
            <a:extLst>
              <a:ext uri="{FF2B5EF4-FFF2-40B4-BE49-F238E27FC236}">
                <a16:creationId xmlns:a16="http://schemas.microsoft.com/office/drawing/2014/main" id="{8D7CDBEE-B075-4EBA-DBEC-45D29E75A7D5}"/>
              </a:ext>
            </a:extLst>
          </p:cNvPr>
          <p:cNvSpPr>
            <a:spLocks noChangeAspect="1" noChangeArrowheads="1"/>
          </p:cNvSpPr>
          <p:nvPr/>
        </p:nvSpPr>
        <p:spPr bwMode="auto">
          <a:xfrm>
            <a:off x="9540395" y="2314939"/>
            <a:ext cx="347549" cy="326484"/>
          </a:xfrm>
          <a:prstGeom prst="ellipse">
            <a:avLst/>
          </a:prstGeom>
          <a:solidFill>
            <a:srgbClr val="C00000"/>
          </a:solidFill>
          <a:ln w="9525">
            <a:solidFill>
              <a:sysClr val="windowText" lastClr="000000"/>
            </a:solidFill>
            <a:round/>
            <a:headEnd/>
            <a:tailEnd/>
          </a:ln>
          <a:effectLst/>
        </p:spPr>
        <p:txBody>
          <a:bodyPr wrap="none" lIns="85790" tIns="42895" rIns="85790" bIns="42895"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fi-FI" sz="1400" b="1" i="0" u="none" strike="noStrike" kern="0" cap="none" spc="0" normalizeH="0" baseline="0" noProof="0" dirty="0">
                <a:ln>
                  <a:noFill/>
                </a:ln>
                <a:solidFill>
                  <a:srgbClr val="FFFFFF"/>
                </a:solidFill>
                <a:effectLst/>
                <a:uLnTx/>
                <a:uFillTx/>
                <a:latin typeface="Calibri" panose="020F0502020204030204"/>
              </a:rPr>
              <a:t>B</a:t>
            </a:r>
          </a:p>
        </p:txBody>
      </p:sp>
      <p:sp>
        <p:nvSpPr>
          <p:cNvPr id="55" name="Oval 107">
            <a:extLst>
              <a:ext uri="{FF2B5EF4-FFF2-40B4-BE49-F238E27FC236}">
                <a16:creationId xmlns:a16="http://schemas.microsoft.com/office/drawing/2014/main" id="{34DEB6D5-FFCF-04AD-5DFF-C755B94A245D}"/>
              </a:ext>
            </a:extLst>
          </p:cNvPr>
          <p:cNvSpPr>
            <a:spLocks noChangeAspect="1" noChangeArrowheads="1"/>
          </p:cNvSpPr>
          <p:nvPr/>
        </p:nvSpPr>
        <p:spPr bwMode="auto">
          <a:xfrm>
            <a:off x="9299169" y="1789990"/>
            <a:ext cx="347549" cy="326484"/>
          </a:xfrm>
          <a:prstGeom prst="ellipse">
            <a:avLst/>
          </a:prstGeom>
          <a:solidFill>
            <a:srgbClr val="C00000"/>
          </a:solidFill>
          <a:ln w="9525">
            <a:solidFill>
              <a:sysClr val="windowText" lastClr="000000"/>
            </a:solidFill>
            <a:round/>
            <a:headEnd/>
            <a:tailEnd/>
          </a:ln>
          <a:effectLst/>
        </p:spPr>
        <p:txBody>
          <a:bodyPr wrap="none" lIns="85790" tIns="42895" rIns="85790" bIns="42895"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fi-FI" sz="1400" b="1" i="0" u="none" strike="noStrike" kern="0" cap="none" spc="0" normalizeH="0" baseline="0" noProof="0" dirty="0">
                <a:ln>
                  <a:noFill/>
                </a:ln>
                <a:solidFill>
                  <a:srgbClr val="FFFFFF"/>
                </a:solidFill>
                <a:effectLst/>
                <a:uLnTx/>
                <a:uFillTx/>
                <a:latin typeface="Calibri" panose="020F0502020204030204"/>
              </a:rPr>
              <a:t>B</a:t>
            </a:r>
          </a:p>
        </p:txBody>
      </p:sp>
      <p:sp>
        <p:nvSpPr>
          <p:cNvPr id="56" name="Line 85">
            <a:extLst>
              <a:ext uri="{FF2B5EF4-FFF2-40B4-BE49-F238E27FC236}">
                <a16:creationId xmlns:a16="http://schemas.microsoft.com/office/drawing/2014/main" id="{3B3EADAA-8015-E339-3D37-1171B14FC051}"/>
              </a:ext>
            </a:extLst>
          </p:cNvPr>
          <p:cNvSpPr>
            <a:spLocks noChangeShapeType="1"/>
          </p:cNvSpPr>
          <p:nvPr/>
        </p:nvSpPr>
        <p:spPr bwMode="auto">
          <a:xfrm flipH="1">
            <a:off x="9034269" y="1975234"/>
            <a:ext cx="281374" cy="154738"/>
          </a:xfrm>
          <a:prstGeom prst="line">
            <a:avLst/>
          </a:prstGeom>
          <a:noFill/>
          <a:ln w="5715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90" tIns="42895" rIns="85790" bIns="4289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481" b="0" i="0" u="none" strike="noStrike" kern="0" cap="none" spc="0" normalizeH="0" baseline="0" noProof="0">
              <a:ln>
                <a:noFill/>
              </a:ln>
              <a:solidFill>
                <a:prstClr val="black"/>
              </a:solidFill>
              <a:effectLst/>
              <a:uLnTx/>
              <a:uFillTx/>
            </a:endParaRPr>
          </a:p>
        </p:txBody>
      </p:sp>
      <p:sp>
        <p:nvSpPr>
          <p:cNvPr id="57" name="Line 89">
            <a:extLst>
              <a:ext uri="{FF2B5EF4-FFF2-40B4-BE49-F238E27FC236}">
                <a16:creationId xmlns:a16="http://schemas.microsoft.com/office/drawing/2014/main" id="{121893C9-BAB3-1425-52AD-62394080F55A}"/>
              </a:ext>
            </a:extLst>
          </p:cNvPr>
          <p:cNvSpPr>
            <a:spLocks noChangeShapeType="1"/>
          </p:cNvSpPr>
          <p:nvPr/>
        </p:nvSpPr>
        <p:spPr bwMode="auto">
          <a:xfrm>
            <a:off x="9088605" y="2314939"/>
            <a:ext cx="437625" cy="129277"/>
          </a:xfrm>
          <a:prstGeom prst="line">
            <a:avLst/>
          </a:prstGeom>
          <a:noFill/>
          <a:ln w="317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90" tIns="42895" rIns="85790" bIns="4289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481" b="0" i="0" u="none" strike="noStrike" kern="0" cap="none" spc="0" normalizeH="0" baseline="0" noProof="0" dirty="0">
              <a:ln>
                <a:noFill/>
              </a:ln>
              <a:solidFill>
                <a:prstClr val="black"/>
              </a:solidFill>
              <a:effectLst/>
              <a:uLnTx/>
              <a:uFillTx/>
            </a:endParaRPr>
          </a:p>
        </p:txBody>
      </p:sp>
      <p:sp>
        <p:nvSpPr>
          <p:cNvPr id="59" name="Line 117">
            <a:extLst>
              <a:ext uri="{FF2B5EF4-FFF2-40B4-BE49-F238E27FC236}">
                <a16:creationId xmlns:a16="http://schemas.microsoft.com/office/drawing/2014/main" id="{1E5D0661-4BCF-F3BC-50A6-F4C5545691DA}"/>
              </a:ext>
            </a:extLst>
          </p:cNvPr>
          <p:cNvSpPr>
            <a:spLocks noChangeShapeType="1"/>
          </p:cNvSpPr>
          <p:nvPr/>
        </p:nvSpPr>
        <p:spPr bwMode="auto">
          <a:xfrm flipH="1" flipV="1">
            <a:off x="9082021" y="2902160"/>
            <a:ext cx="402083" cy="9966"/>
          </a:xfrm>
          <a:prstGeom prst="line">
            <a:avLst/>
          </a:prstGeom>
          <a:noFill/>
          <a:ln w="5715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90" tIns="42895" rIns="85790" bIns="4289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481" b="0" i="0" u="none" strike="noStrike" kern="0" cap="none" spc="0" normalizeH="0" baseline="0" noProof="0">
              <a:ln>
                <a:noFill/>
              </a:ln>
              <a:solidFill>
                <a:prstClr val="black"/>
              </a:solidFill>
              <a:effectLst/>
              <a:uLnTx/>
              <a:uFillTx/>
            </a:endParaRPr>
          </a:p>
        </p:txBody>
      </p:sp>
      <p:sp>
        <p:nvSpPr>
          <p:cNvPr id="60" name="Oval 121">
            <a:extLst>
              <a:ext uri="{FF2B5EF4-FFF2-40B4-BE49-F238E27FC236}">
                <a16:creationId xmlns:a16="http://schemas.microsoft.com/office/drawing/2014/main" id="{2E96C665-2253-7DA8-8BC3-C18093D2C72E}"/>
              </a:ext>
            </a:extLst>
          </p:cNvPr>
          <p:cNvSpPr>
            <a:spLocks noChangeAspect="1" noChangeArrowheads="1"/>
          </p:cNvSpPr>
          <p:nvPr/>
        </p:nvSpPr>
        <p:spPr bwMode="auto">
          <a:xfrm>
            <a:off x="10058930" y="1839898"/>
            <a:ext cx="104475" cy="97944"/>
          </a:xfrm>
          <a:prstGeom prst="ellipse">
            <a:avLst/>
          </a:prstGeom>
          <a:solidFill>
            <a:srgbClr val="C00000"/>
          </a:solidFill>
          <a:ln w="9525">
            <a:solidFill>
              <a:sysClr val="windowText" lastClr="000000"/>
            </a:solidFill>
            <a:round/>
            <a:headEnd/>
            <a:tailEnd/>
          </a:ln>
          <a:effectLst/>
        </p:spPr>
        <p:txBody>
          <a:bodyPr wrap="none" lIns="85790" tIns="42895" rIns="85790" bIns="42895"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fi-FI" altLang="fi-FI" sz="2057"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61" name="Oval 126">
            <a:extLst>
              <a:ext uri="{FF2B5EF4-FFF2-40B4-BE49-F238E27FC236}">
                <a16:creationId xmlns:a16="http://schemas.microsoft.com/office/drawing/2014/main" id="{9C194BEE-59D5-853E-A8D6-C0B277CB81F1}"/>
              </a:ext>
            </a:extLst>
          </p:cNvPr>
          <p:cNvSpPr>
            <a:spLocks noChangeAspect="1" noChangeArrowheads="1"/>
          </p:cNvSpPr>
          <p:nvPr/>
        </p:nvSpPr>
        <p:spPr bwMode="auto">
          <a:xfrm>
            <a:off x="10364590" y="2014935"/>
            <a:ext cx="163243" cy="154978"/>
          </a:xfrm>
          <a:prstGeom prst="ellipse">
            <a:avLst/>
          </a:prstGeom>
          <a:solidFill>
            <a:srgbClr val="C00000"/>
          </a:solidFill>
          <a:ln w="9525">
            <a:solidFill>
              <a:sysClr val="windowText" lastClr="000000"/>
            </a:solidFill>
            <a:round/>
            <a:headEnd/>
            <a:tailEnd/>
          </a:ln>
          <a:effectLst/>
        </p:spPr>
        <p:txBody>
          <a:bodyPr wrap="none" lIns="85790" tIns="42895" rIns="85790" bIns="42895"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fi-FI" altLang="fi-FI" sz="2057"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62" name="Oval 123">
            <a:extLst>
              <a:ext uri="{FF2B5EF4-FFF2-40B4-BE49-F238E27FC236}">
                <a16:creationId xmlns:a16="http://schemas.microsoft.com/office/drawing/2014/main" id="{103E2CE7-0CF3-74E6-CC88-3C0CABE85C15}"/>
              </a:ext>
            </a:extLst>
          </p:cNvPr>
          <p:cNvSpPr>
            <a:spLocks noChangeAspect="1" noChangeArrowheads="1"/>
          </p:cNvSpPr>
          <p:nvPr/>
        </p:nvSpPr>
        <p:spPr bwMode="auto">
          <a:xfrm>
            <a:off x="10050704" y="2246497"/>
            <a:ext cx="144305" cy="135284"/>
          </a:xfrm>
          <a:prstGeom prst="ellipse">
            <a:avLst/>
          </a:prstGeom>
          <a:solidFill>
            <a:srgbClr val="C00000"/>
          </a:solidFill>
          <a:ln w="9525">
            <a:solidFill>
              <a:sysClr val="windowText" lastClr="000000"/>
            </a:solidFill>
            <a:round/>
            <a:headEnd/>
            <a:tailEnd/>
          </a:ln>
          <a:effectLst/>
        </p:spPr>
        <p:txBody>
          <a:bodyPr wrap="none" lIns="85790" tIns="42895" rIns="85790" bIns="42895"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fi-FI" altLang="fi-FI" sz="2057"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63" name="Line 146">
            <a:extLst>
              <a:ext uri="{FF2B5EF4-FFF2-40B4-BE49-F238E27FC236}">
                <a16:creationId xmlns:a16="http://schemas.microsoft.com/office/drawing/2014/main" id="{D8CEEB7B-3E82-93BD-2D69-ED37A0FA926C}"/>
              </a:ext>
            </a:extLst>
          </p:cNvPr>
          <p:cNvSpPr>
            <a:spLocks noChangeShapeType="1"/>
          </p:cNvSpPr>
          <p:nvPr/>
        </p:nvSpPr>
        <p:spPr bwMode="auto">
          <a:xfrm flipH="1">
            <a:off x="9644794" y="1901099"/>
            <a:ext cx="414136" cy="97944"/>
          </a:xfrm>
          <a:prstGeom prst="line">
            <a:avLst/>
          </a:prstGeom>
          <a:noFill/>
          <a:ln w="63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90" tIns="42895" rIns="85790" bIns="4289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481" b="0" i="0" u="none" strike="noStrike" kern="0" cap="none" spc="0" normalizeH="0" baseline="0" noProof="0">
              <a:ln>
                <a:noFill/>
              </a:ln>
              <a:solidFill>
                <a:prstClr val="black"/>
              </a:solidFill>
              <a:effectLst/>
              <a:uLnTx/>
              <a:uFillTx/>
            </a:endParaRPr>
          </a:p>
        </p:txBody>
      </p:sp>
      <p:sp>
        <p:nvSpPr>
          <p:cNvPr id="64" name="Line 149">
            <a:extLst>
              <a:ext uri="{FF2B5EF4-FFF2-40B4-BE49-F238E27FC236}">
                <a16:creationId xmlns:a16="http://schemas.microsoft.com/office/drawing/2014/main" id="{CD5AC010-06D1-B619-9AD6-35DC6840F5E4}"/>
              </a:ext>
            </a:extLst>
          </p:cNvPr>
          <p:cNvSpPr>
            <a:spLocks noChangeShapeType="1"/>
          </p:cNvSpPr>
          <p:nvPr/>
        </p:nvSpPr>
        <p:spPr bwMode="auto">
          <a:xfrm flipH="1" flipV="1">
            <a:off x="9621304" y="2026639"/>
            <a:ext cx="437626" cy="245013"/>
          </a:xfrm>
          <a:prstGeom prst="line">
            <a:avLst/>
          </a:prstGeom>
          <a:noFill/>
          <a:ln w="63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90" tIns="42895" rIns="85790" bIns="4289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481" b="0" i="0" u="none" strike="noStrike" kern="0" cap="none" spc="0" normalizeH="0" baseline="0" noProof="0">
              <a:ln>
                <a:noFill/>
              </a:ln>
              <a:solidFill>
                <a:prstClr val="black"/>
              </a:solidFill>
              <a:effectLst/>
              <a:uLnTx/>
              <a:uFillTx/>
            </a:endParaRPr>
          </a:p>
        </p:txBody>
      </p:sp>
      <p:sp>
        <p:nvSpPr>
          <p:cNvPr id="65" name="Line 149">
            <a:extLst>
              <a:ext uri="{FF2B5EF4-FFF2-40B4-BE49-F238E27FC236}">
                <a16:creationId xmlns:a16="http://schemas.microsoft.com/office/drawing/2014/main" id="{6DD12ED5-BC6D-11C2-FA20-02DACA20F18E}"/>
              </a:ext>
            </a:extLst>
          </p:cNvPr>
          <p:cNvSpPr>
            <a:spLocks noChangeShapeType="1"/>
          </p:cNvSpPr>
          <p:nvPr/>
        </p:nvSpPr>
        <p:spPr bwMode="auto">
          <a:xfrm flipH="1" flipV="1">
            <a:off x="9646718" y="2014087"/>
            <a:ext cx="717873" cy="96991"/>
          </a:xfrm>
          <a:prstGeom prst="line">
            <a:avLst/>
          </a:prstGeom>
          <a:noFill/>
          <a:ln w="63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90" tIns="42895" rIns="85790" bIns="4289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481" b="0" i="0" u="none" strike="noStrike" kern="0" cap="none" spc="0" normalizeH="0" baseline="0" noProof="0">
              <a:ln>
                <a:noFill/>
              </a:ln>
              <a:solidFill>
                <a:prstClr val="black"/>
              </a:solidFill>
              <a:effectLst/>
              <a:uLnTx/>
              <a:uFillTx/>
            </a:endParaRPr>
          </a:p>
        </p:txBody>
      </p:sp>
      <p:sp>
        <p:nvSpPr>
          <p:cNvPr id="66" name="Line 152">
            <a:extLst>
              <a:ext uri="{FF2B5EF4-FFF2-40B4-BE49-F238E27FC236}">
                <a16:creationId xmlns:a16="http://schemas.microsoft.com/office/drawing/2014/main" id="{197DBC42-A2C5-AA3B-44FA-C1A97F9651B1}"/>
              </a:ext>
            </a:extLst>
          </p:cNvPr>
          <p:cNvSpPr>
            <a:spLocks noChangeShapeType="1"/>
          </p:cNvSpPr>
          <p:nvPr/>
        </p:nvSpPr>
        <p:spPr bwMode="auto">
          <a:xfrm flipH="1" flipV="1">
            <a:off x="9887944" y="2478181"/>
            <a:ext cx="669950" cy="127465"/>
          </a:xfrm>
          <a:prstGeom prst="line">
            <a:avLst/>
          </a:prstGeom>
          <a:noFill/>
          <a:ln w="63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90" tIns="42895" rIns="85790" bIns="4289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481" b="0" i="0" u="none" strike="noStrike" kern="0" cap="none" spc="0" normalizeH="0" baseline="0" noProof="0">
              <a:ln>
                <a:noFill/>
              </a:ln>
              <a:solidFill>
                <a:prstClr val="black"/>
              </a:solidFill>
              <a:effectLst/>
              <a:uLnTx/>
              <a:uFillTx/>
            </a:endParaRPr>
          </a:p>
        </p:txBody>
      </p:sp>
      <p:sp>
        <p:nvSpPr>
          <p:cNvPr id="67" name="Line 153">
            <a:extLst>
              <a:ext uri="{FF2B5EF4-FFF2-40B4-BE49-F238E27FC236}">
                <a16:creationId xmlns:a16="http://schemas.microsoft.com/office/drawing/2014/main" id="{3D52CFF2-2E64-35D9-9BD2-3C9C94E29312}"/>
              </a:ext>
            </a:extLst>
          </p:cNvPr>
          <p:cNvSpPr>
            <a:spLocks noChangeShapeType="1"/>
          </p:cNvSpPr>
          <p:nvPr/>
        </p:nvSpPr>
        <p:spPr bwMode="auto">
          <a:xfrm flipH="1" flipV="1">
            <a:off x="9912356" y="2493269"/>
            <a:ext cx="323136" cy="296860"/>
          </a:xfrm>
          <a:prstGeom prst="line">
            <a:avLst/>
          </a:prstGeom>
          <a:noFill/>
          <a:ln w="63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90" tIns="42895" rIns="85790" bIns="4289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481" b="0" i="0" u="none" strike="noStrike" kern="0" cap="none" spc="0" normalizeH="0" baseline="0" noProof="0">
              <a:ln>
                <a:noFill/>
              </a:ln>
              <a:solidFill>
                <a:prstClr val="black"/>
              </a:solidFill>
              <a:effectLst/>
              <a:uLnTx/>
              <a:uFillTx/>
            </a:endParaRPr>
          </a:p>
        </p:txBody>
      </p:sp>
      <p:sp>
        <p:nvSpPr>
          <p:cNvPr id="68" name="Oval 128">
            <a:extLst>
              <a:ext uri="{FF2B5EF4-FFF2-40B4-BE49-F238E27FC236}">
                <a16:creationId xmlns:a16="http://schemas.microsoft.com/office/drawing/2014/main" id="{F15F38F9-1742-C24F-9154-5CFE7B5938B4}"/>
              </a:ext>
            </a:extLst>
          </p:cNvPr>
          <p:cNvSpPr>
            <a:spLocks noChangeAspect="1" noChangeArrowheads="1"/>
          </p:cNvSpPr>
          <p:nvPr/>
        </p:nvSpPr>
        <p:spPr bwMode="auto">
          <a:xfrm>
            <a:off x="10532027" y="2565102"/>
            <a:ext cx="103169" cy="97944"/>
          </a:xfrm>
          <a:prstGeom prst="ellipse">
            <a:avLst/>
          </a:prstGeom>
          <a:solidFill>
            <a:srgbClr val="C00000"/>
          </a:solidFill>
          <a:ln w="9525">
            <a:solidFill>
              <a:sysClr val="windowText" lastClr="000000"/>
            </a:solidFill>
            <a:round/>
            <a:headEnd/>
            <a:tailEnd/>
          </a:ln>
          <a:effectLst/>
        </p:spPr>
        <p:txBody>
          <a:bodyPr wrap="none" lIns="85790" tIns="42895" rIns="85790" bIns="42895"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fi-FI" altLang="fi-FI" sz="2057"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69" name="Oval 127">
            <a:extLst>
              <a:ext uri="{FF2B5EF4-FFF2-40B4-BE49-F238E27FC236}">
                <a16:creationId xmlns:a16="http://schemas.microsoft.com/office/drawing/2014/main" id="{D289359F-E3FC-408D-9A5B-0BAB53299745}"/>
              </a:ext>
            </a:extLst>
          </p:cNvPr>
          <p:cNvSpPr>
            <a:spLocks noChangeAspect="1" noChangeArrowheads="1"/>
          </p:cNvSpPr>
          <p:nvPr/>
        </p:nvSpPr>
        <p:spPr bwMode="auto">
          <a:xfrm>
            <a:off x="10219186" y="2756246"/>
            <a:ext cx="104475" cy="97944"/>
          </a:xfrm>
          <a:prstGeom prst="ellipse">
            <a:avLst/>
          </a:prstGeom>
          <a:solidFill>
            <a:srgbClr val="C00000"/>
          </a:solidFill>
          <a:ln w="9525">
            <a:solidFill>
              <a:sysClr val="windowText" lastClr="000000"/>
            </a:solidFill>
            <a:round/>
            <a:headEnd/>
            <a:tailEnd/>
          </a:ln>
          <a:effectLst/>
        </p:spPr>
        <p:txBody>
          <a:bodyPr wrap="none" lIns="85790" tIns="42895" rIns="85790" bIns="42895"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fi-FI" altLang="fi-FI" sz="2057"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70" name="Line 158">
            <a:extLst>
              <a:ext uri="{FF2B5EF4-FFF2-40B4-BE49-F238E27FC236}">
                <a16:creationId xmlns:a16="http://schemas.microsoft.com/office/drawing/2014/main" id="{E12B6D6E-0850-8C41-D82E-12A918AA3CD2}"/>
              </a:ext>
            </a:extLst>
          </p:cNvPr>
          <p:cNvSpPr>
            <a:spLocks noChangeShapeType="1"/>
          </p:cNvSpPr>
          <p:nvPr/>
        </p:nvSpPr>
        <p:spPr bwMode="auto">
          <a:xfrm flipH="1" flipV="1">
            <a:off x="9716477" y="3032827"/>
            <a:ext cx="379893" cy="434852"/>
          </a:xfrm>
          <a:prstGeom prst="line">
            <a:avLst/>
          </a:prstGeom>
          <a:noFill/>
          <a:ln w="63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90" tIns="42895" rIns="85790" bIns="4289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481" b="0" i="0" u="none" strike="noStrike" kern="0" cap="none" spc="0" normalizeH="0" baseline="0" noProof="0">
              <a:ln>
                <a:noFill/>
              </a:ln>
              <a:solidFill>
                <a:prstClr val="black"/>
              </a:solidFill>
              <a:effectLst/>
              <a:uLnTx/>
              <a:uFillTx/>
            </a:endParaRPr>
          </a:p>
        </p:txBody>
      </p:sp>
      <p:sp>
        <p:nvSpPr>
          <p:cNvPr id="71" name="Line 158">
            <a:extLst>
              <a:ext uri="{FF2B5EF4-FFF2-40B4-BE49-F238E27FC236}">
                <a16:creationId xmlns:a16="http://schemas.microsoft.com/office/drawing/2014/main" id="{440471EA-54B9-491F-6F22-155CDC383C60}"/>
              </a:ext>
            </a:extLst>
          </p:cNvPr>
          <p:cNvSpPr>
            <a:spLocks noChangeShapeType="1"/>
          </p:cNvSpPr>
          <p:nvPr/>
        </p:nvSpPr>
        <p:spPr bwMode="auto">
          <a:xfrm flipH="1" flipV="1">
            <a:off x="9716478" y="3032827"/>
            <a:ext cx="690700" cy="271164"/>
          </a:xfrm>
          <a:prstGeom prst="line">
            <a:avLst/>
          </a:prstGeom>
          <a:noFill/>
          <a:ln w="63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90" tIns="42895" rIns="85790" bIns="4289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481" b="0" i="0" u="none" strike="noStrike" kern="0" cap="none" spc="0" normalizeH="0" baseline="0" noProof="0" dirty="0">
              <a:ln>
                <a:noFill/>
              </a:ln>
              <a:solidFill>
                <a:prstClr val="black"/>
              </a:solidFill>
              <a:effectLst/>
              <a:uLnTx/>
              <a:uFillTx/>
            </a:endParaRPr>
          </a:p>
        </p:txBody>
      </p:sp>
      <p:sp>
        <p:nvSpPr>
          <p:cNvPr id="72" name="Line 156">
            <a:extLst>
              <a:ext uri="{FF2B5EF4-FFF2-40B4-BE49-F238E27FC236}">
                <a16:creationId xmlns:a16="http://schemas.microsoft.com/office/drawing/2014/main" id="{3584E9EF-9BD1-1447-3DE6-E6613EA7CC1F}"/>
              </a:ext>
            </a:extLst>
          </p:cNvPr>
          <p:cNvSpPr>
            <a:spLocks noChangeShapeType="1"/>
          </p:cNvSpPr>
          <p:nvPr/>
        </p:nvSpPr>
        <p:spPr bwMode="auto">
          <a:xfrm flipH="1" flipV="1">
            <a:off x="9014426" y="3090297"/>
            <a:ext cx="552382" cy="917786"/>
          </a:xfrm>
          <a:prstGeom prst="line">
            <a:avLst/>
          </a:prstGeom>
          <a:noFill/>
          <a:ln w="5715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90" tIns="42895" rIns="85790" bIns="4289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481" b="0" i="0" u="none" strike="noStrike" kern="0" cap="none" spc="0" normalizeH="0" baseline="0" noProof="0">
              <a:ln>
                <a:noFill/>
              </a:ln>
              <a:solidFill>
                <a:prstClr val="black"/>
              </a:solidFill>
              <a:effectLst/>
              <a:uLnTx/>
              <a:uFillTx/>
            </a:endParaRPr>
          </a:p>
        </p:txBody>
      </p:sp>
      <p:sp>
        <p:nvSpPr>
          <p:cNvPr id="73" name="Oval 129">
            <a:extLst>
              <a:ext uri="{FF2B5EF4-FFF2-40B4-BE49-F238E27FC236}">
                <a16:creationId xmlns:a16="http://schemas.microsoft.com/office/drawing/2014/main" id="{2136EB8D-5E89-7A83-B7B8-918398129452}"/>
              </a:ext>
            </a:extLst>
          </p:cNvPr>
          <p:cNvSpPr>
            <a:spLocks noChangeAspect="1" noChangeArrowheads="1"/>
          </p:cNvSpPr>
          <p:nvPr/>
        </p:nvSpPr>
        <p:spPr bwMode="auto">
          <a:xfrm>
            <a:off x="10392057" y="3275209"/>
            <a:ext cx="103168" cy="97944"/>
          </a:xfrm>
          <a:prstGeom prst="ellipse">
            <a:avLst/>
          </a:prstGeom>
          <a:solidFill>
            <a:srgbClr val="C00000"/>
          </a:solidFill>
          <a:ln w="9525">
            <a:solidFill>
              <a:sysClr val="windowText" lastClr="000000"/>
            </a:solidFill>
            <a:round/>
            <a:headEnd/>
            <a:tailEnd/>
          </a:ln>
          <a:effectLst/>
        </p:spPr>
        <p:txBody>
          <a:bodyPr wrap="none" lIns="85790" tIns="42895" rIns="85790" bIns="42895"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fi-FI" altLang="fi-FI" sz="2057"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75" name="Oval 133">
            <a:extLst>
              <a:ext uri="{FF2B5EF4-FFF2-40B4-BE49-F238E27FC236}">
                <a16:creationId xmlns:a16="http://schemas.microsoft.com/office/drawing/2014/main" id="{75C75C44-C8CF-E255-24BD-E6E719E50DB3}"/>
              </a:ext>
            </a:extLst>
          </p:cNvPr>
          <p:cNvSpPr>
            <a:spLocks noChangeAspect="1" noChangeArrowheads="1"/>
          </p:cNvSpPr>
          <p:nvPr/>
        </p:nvSpPr>
        <p:spPr bwMode="auto">
          <a:xfrm>
            <a:off x="10088814" y="3477441"/>
            <a:ext cx="103169" cy="97945"/>
          </a:xfrm>
          <a:prstGeom prst="ellipse">
            <a:avLst/>
          </a:prstGeom>
          <a:solidFill>
            <a:srgbClr val="C00000"/>
          </a:solidFill>
          <a:ln w="9525">
            <a:solidFill>
              <a:sysClr val="windowText" lastClr="000000"/>
            </a:solidFill>
            <a:round/>
            <a:headEnd/>
            <a:tailEnd/>
          </a:ln>
          <a:effectLst/>
        </p:spPr>
        <p:txBody>
          <a:bodyPr wrap="none" lIns="85790" tIns="42895" rIns="85790" bIns="42895"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fi-FI" altLang="fi-FI" sz="2057" b="0" i="0" u="none" strike="noStrike" kern="0" cap="none" spc="0" normalizeH="0" baseline="0" noProof="0">
              <a:ln>
                <a:noFill/>
              </a:ln>
              <a:solidFill>
                <a:srgbClr val="000000"/>
              </a:solidFill>
              <a:effectLst/>
              <a:uLnTx/>
              <a:uFillTx/>
              <a:latin typeface="Times New Roman" panose="02020603050405020304" pitchFamily="18" charset="0"/>
            </a:endParaRPr>
          </a:p>
        </p:txBody>
      </p:sp>
      <p:pic>
        <p:nvPicPr>
          <p:cNvPr id="76" name="Picture 5" descr="LIPAS1">
            <a:extLst>
              <a:ext uri="{FF2B5EF4-FFF2-40B4-BE49-F238E27FC236}">
                <a16:creationId xmlns:a16="http://schemas.microsoft.com/office/drawing/2014/main" id="{4CE2C2DD-BC47-7CB6-37C2-9D54D0960127}"/>
              </a:ext>
            </a:extLst>
          </p:cNvPr>
          <p:cNvPicPr>
            <a:picLocks noChangeAspect="1" noChangeArrowheads="1"/>
          </p:cNvPicPr>
          <p:nvPr/>
        </p:nvPicPr>
        <p:blipFill>
          <a:blip r:embed="rId3" cstate="screen">
            <a:alphaModFix/>
            <a:extLst>
              <a:ext uri="{28A0092B-C50C-407E-A947-70E740481C1C}">
                <a14:useLocalDpi xmlns:a14="http://schemas.microsoft.com/office/drawing/2010/main"/>
              </a:ext>
            </a:extLst>
          </a:blip>
          <a:srcRect/>
          <a:stretch>
            <a:fillRect/>
          </a:stretch>
        </p:blipFill>
        <p:spPr>
          <a:xfrm>
            <a:off x="10913024" y="3292774"/>
            <a:ext cx="346071" cy="57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7" name="Oval 125">
            <a:extLst>
              <a:ext uri="{FF2B5EF4-FFF2-40B4-BE49-F238E27FC236}">
                <a16:creationId xmlns:a16="http://schemas.microsoft.com/office/drawing/2014/main" id="{569081B0-7FFA-C5A2-3C8C-0E8301F78555}"/>
              </a:ext>
            </a:extLst>
          </p:cNvPr>
          <p:cNvSpPr>
            <a:spLocks noChangeAspect="1" noChangeArrowheads="1"/>
          </p:cNvSpPr>
          <p:nvPr/>
        </p:nvSpPr>
        <p:spPr bwMode="auto">
          <a:xfrm>
            <a:off x="9351179" y="3859083"/>
            <a:ext cx="1352945" cy="1268382"/>
          </a:xfrm>
          <a:prstGeom prst="ellipse">
            <a:avLst/>
          </a:prstGeom>
          <a:solidFill>
            <a:srgbClr val="C00000"/>
          </a:solidFill>
          <a:ln w="9525">
            <a:solidFill>
              <a:sysClr val="windowText" lastClr="000000"/>
            </a:solidFill>
            <a:round/>
            <a:headEnd/>
            <a:tailEnd/>
          </a:ln>
          <a:effectLst/>
        </p:spPr>
        <p:txBody>
          <a:bodyPr wrap="none" lIns="85790" tIns="42895" rIns="85790" bIns="42895"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marL="0" marR="0" lvl="0" indent="0" algn="ctr" defTabSz="914400" eaLnBrk="1" fontAlgn="auto" latinLnBrk="0" hangingPunct="1">
              <a:lnSpc>
                <a:spcPct val="100000"/>
              </a:lnSpc>
              <a:spcBef>
                <a:spcPct val="0"/>
              </a:spcBef>
              <a:spcAft>
                <a:spcPts val="0"/>
              </a:spcAft>
              <a:buClrTx/>
              <a:buSzTx/>
              <a:buFont typeface="Times" panose="02020603050405020304" pitchFamily="18" charset="0"/>
              <a:buNone/>
              <a:tabLst/>
              <a:defRPr/>
            </a:pPr>
            <a:r>
              <a:rPr lang="fi-FI" sz="1400" b="1" kern="0" dirty="0">
                <a:solidFill>
                  <a:prstClr val="white"/>
                </a:solidFill>
                <a:latin typeface="Calibri" panose="020F0502020204030204"/>
                <a:cs typeface="Times New Roman" panose="02020603050405020304" pitchFamily="18" charset="0"/>
              </a:rPr>
              <a:t>Collectors</a:t>
            </a:r>
            <a:endParaRPr kumimoji="0" lang="fi-FI" sz="1400" b="1" i="0" u="none" strike="noStrike" kern="0" cap="none" spc="0" normalizeH="0" baseline="0" noProof="0" dirty="0">
              <a:ln>
                <a:noFill/>
              </a:ln>
              <a:solidFill>
                <a:prstClr val="white"/>
              </a:solidFill>
              <a:effectLst/>
              <a:uLnTx/>
              <a:uFillTx/>
              <a:latin typeface="Calibri" panose="020F0502020204030204"/>
              <a:cs typeface="Times New Roman" panose="02020603050405020304" pitchFamily="18" charset="0"/>
            </a:endParaRPr>
          </a:p>
          <a:p>
            <a:pPr marL="0" marR="0" lvl="0" indent="0" defTabSz="914400" eaLnBrk="1" fontAlgn="auto" latinLnBrk="0" hangingPunct="1">
              <a:lnSpc>
                <a:spcPct val="100000"/>
              </a:lnSpc>
              <a:spcBef>
                <a:spcPct val="0"/>
              </a:spcBef>
              <a:spcAft>
                <a:spcPts val="0"/>
              </a:spcAft>
              <a:buClrTx/>
              <a:buSzTx/>
              <a:buFontTx/>
              <a:buNone/>
              <a:tabLst/>
              <a:defRPr/>
            </a:pPr>
            <a:endParaRPr kumimoji="0" lang="fi-FI" altLang="fi-FI" sz="2057" b="0" i="0" u="none" strike="noStrike" kern="0" cap="none" spc="0" normalizeH="0" baseline="0" noProof="0" dirty="0">
              <a:ln>
                <a:noFill/>
              </a:ln>
              <a:solidFill>
                <a:srgbClr val="000000"/>
              </a:solidFill>
              <a:effectLst/>
              <a:uLnTx/>
              <a:uFillTx/>
              <a:latin typeface="Times New Roman" panose="02020603050405020304" pitchFamily="18" charset="0"/>
            </a:endParaRPr>
          </a:p>
        </p:txBody>
      </p:sp>
      <p:pic>
        <p:nvPicPr>
          <p:cNvPr id="3" name="Picture 5" descr="LIPAS1">
            <a:extLst>
              <a:ext uri="{FF2B5EF4-FFF2-40B4-BE49-F238E27FC236}">
                <a16:creationId xmlns:a16="http://schemas.microsoft.com/office/drawing/2014/main" id="{EA763A87-4907-7CC3-FDA2-D8E11A69835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a:xfrm>
            <a:off x="552448" y="4414191"/>
            <a:ext cx="346071" cy="57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Explosion: 14 Points 2">
            <a:extLst>
              <a:ext uri="{FF2B5EF4-FFF2-40B4-BE49-F238E27FC236}">
                <a16:creationId xmlns:a16="http://schemas.microsoft.com/office/drawing/2014/main" id="{FEBEFAEB-6C66-223A-3351-5B2F9325C236}"/>
              </a:ext>
            </a:extLst>
          </p:cNvPr>
          <p:cNvSpPr/>
          <p:nvPr/>
        </p:nvSpPr>
        <p:spPr>
          <a:xfrm>
            <a:off x="2870088" y="5399986"/>
            <a:ext cx="2493016" cy="1288012"/>
          </a:xfrm>
          <a:prstGeom prst="irregularSeal2">
            <a:avLst/>
          </a:prstGeom>
          <a:solidFill>
            <a:srgbClr val="FFC000"/>
          </a:solidFill>
          <a:ln w="12700" cap="flat" cmpd="sng" algn="ctr">
            <a:solidFill>
              <a:srgbClr val="FFC00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800" b="1" i="0" u="none" strike="noStrike" kern="0" cap="none" spc="0" normalizeH="0" baseline="0" noProof="0" dirty="0" err="1">
                <a:ln>
                  <a:noFill/>
                </a:ln>
                <a:solidFill>
                  <a:prstClr val="black"/>
                </a:solidFill>
                <a:effectLst/>
                <a:uLnTx/>
                <a:uFillTx/>
                <a:latin typeface="Calibri" panose="020F0502020204030204"/>
                <a:ea typeface="+mn-ea"/>
                <a:cs typeface="+mn-cs"/>
              </a:rPr>
              <a:t>Disaster</a:t>
            </a:r>
            <a:endParaRPr kumimoji="0" lang="fi-FI" sz="18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456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500"/>
                                        <p:tgtEl>
                                          <p:spTgt spid="9"/>
                                        </p:tgtEl>
                                      </p:cBhvr>
                                    </p:animEffect>
                                  </p:childTnLst>
                                </p:cTn>
                              </p:par>
                              <p:par>
                                <p:cTn id="12" presetID="1" presetClass="entr" presetSubtype="0"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dissolve">
                                      <p:cBhvr>
                                        <p:cTn id="20" dur="500"/>
                                        <p:tgtEl>
                                          <p:spTgt spid="12"/>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dissolve">
                                      <p:cBhvr>
                                        <p:cTn id="23" dur="500"/>
                                        <p:tgtEl>
                                          <p:spTgt spid="14"/>
                                        </p:tgtEl>
                                      </p:cBhvr>
                                    </p:animEffect>
                                  </p:childTnLst>
                                </p:cTn>
                              </p:par>
                              <p:par>
                                <p:cTn id="24" presetID="1"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dissolve">
                                      <p:cBhvr>
                                        <p:cTn id="30" dur="500"/>
                                        <p:tgtEl>
                                          <p:spTgt spid="17"/>
                                        </p:tgtEl>
                                      </p:cBhvr>
                                    </p:animEffect>
                                  </p:childTnLst>
                                </p:cTn>
                              </p:par>
                              <p:par>
                                <p:cTn id="31" presetID="55"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1000" fill="hold"/>
                                        <p:tgtEl>
                                          <p:spTgt spid="18"/>
                                        </p:tgtEl>
                                        <p:attrNameLst>
                                          <p:attrName>ppt_w</p:attrName>
                                        </p:attrNameLst>
                                      </p:cBhvr>
                                      <p:tavLst>
                                        <p:tav tm="0">
                                          <p:val>
                                            <p:strVal val="#ppt_w*0.70"/>
                                          </p:val>
                                        </p:tav>
                                        <p:tav tm="100000">
                                          <p:val>
                                            <p:strVal val="#ppt_w"/>
                                          </p:val>
                                        </p:tav>
                                      </p:tavLst>
                                    </p:anim>
                                    <p:anim calcmode="lin" valueType="num">
                                      <p:cBhvr>
                                        <p:cTn id="34" dur="1000" fill="hold"/>
                                        <p:tgtEl>
                                          <p:spTgt spid="18"/>
                                        </p:tgtEl>
                                        <p:attrNameLst>
                                          <p:attrName>ppt_h</p:attrName>
                                        </p:attrNameLst>
                                      </p:cBhvr>
                                      <p:tavLst>
                                        <p:tav tm="0">
                                          <p:val>
                                            <p:strVal val="#ppt_h"/>
                                          </p:val>
                                        </p:tav>
                                        <p:tav tm="100000">
                                          <p:val>
                                            <p:strVal val="#ppt_h"/>
                                          </p:val>
                                        </p:tav>
                                      </p:tavLst>
                                    </p:anim>
                                    <p:animEffect transition="in" filter="fade">
                                      <p:cBhvr>
                                        <p:cTn id="35" dur="10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dissolve">
                                      <p:cBhvr>
                                        <p:cTn id="40" dur="500"/>
                                        <p:tgtEl>
                                          <p:spTgt spid="20"/>
                                        </p:tgtEl>
                                      </p:cBhvr>
                                    </p:animEffect>
                                  </p:childTnLst>
                                </p:cTn>
                              </p:par>
                              <p:par>
                                <p:cTn id="41" presetID="1" presetClass="entr" presetSubtype="0"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55" presetClass="entr" presetSubtype="0" fill="hold" nodeType="with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1000" fill="hold"/>
                                        <p:tgtEl>
                                          <p:spTgt spid="37"/>
                                        </p:tgtEl>
                                        <p:attrNameLst>
                                          <p:attrName>ppt_w</p:attrName>
                                        </p:attrNameLst>
                                      </p:cBhvr>
                                      <p:tavLst>
                                        <p:tav tm="0">
                                          <p:val>
                                            <p:strVal val="#ppt_w*0.70"/>
                                          </p:val>
                                        </p:tav>
                                        <p:tav tm="100000">
                                          <p:val>
                                            <p:strVal val="#ppt_w"/>
                                          </p:val>
                                        </p:tav>
                                      </p:tavLst>
                                    </p:anim>
                                    <p:anim calcmode="lin" valueType="num">
                                      <p:cBhvr>
                                        <p:cTn id="52" dur="1000" fill="hold"/>
                                        <p:tgtEl>
                                          <p:spTgt spid="37"/>
                                        </p:tgtEl>
                                        <p:attrNameLst>
                                          <p:attrName>ppt_h</p:attrName>
                                        </p:attrNameLst>
                                      </p:cBhvr>
                                      <p:tavLst>
                                        <p:tav tm="0">
                                          <p:val>
                                            <p:strVal val="#ppt_h"/>
                                          </p:val>
                                        </p:tav>
                                        <p:tav tm="100000">
                                          <p:val>
                                            <p:strVal val="#ppt_h"/>
                                          </p:val>
                                        </p:tav>
                                      </p:tavLst>
                                    </p:anim>
                                    <p:animEffect transition="in" filter="fade">
                                      <p:cBhvr>
                                        <p:cTn id="53" dur="1000"/>
                                        <p:tgtEl>
                                          <p:spTgt spid="37"/>
                                        </p:tgtEl>
                                      </p:cBhvr>
                                    </p:animEffect>
                                  </p:childTnLst>
                                </p:cTn>
                              </p:par>
                              <p:par>
                                <p:cTn id="54" presetID="1" presetClass="entr" presetSubtype="0" fill="hold" nodeType="withEffect">
                                  <p:stCondLst>
                                    <p:cond delay="0"/>
                                  </p:stCondLst>
                                  <p:childTnLst>
                                    <p:set>
                                      <p:cBhvr>
                                        <p:cTn id="55" dur="1" fill="hold">
                                          <p:stCondLst>
                                            <p:cond delay="0"/>
                                          </p:stCondLst>
                                        </p:cTn>
                                        <p:tgtEl>
                                          <p:spTgt spid="40"/>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41"/>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44"/>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45"/>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47"/>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48"/>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77"/>
                                        </p:tgtEl>
                                        <p:attrNameLst>
                                          <p:attrName>style.visibility</p:attrName>
                                        </p:attrNameLst>
                                      </p:cBhvr>
                                      <p:to>
                                        <p:strVal val="visible"/>
                                      </p:to>
                                    </p:set>
                                  </p:childTnLst>
                                </p:cTn>
                              </p:par>
                              <p:par>
                                <p:cTn id="74" presetID="9" presetClass="entr" presetSubtype="0" fill="hold" grpId="0" nodeType="withEffect">
                                  <p:stCondLst>
                                    <p:cond delay="0"/>
                                  </p:stCondLst>
                                  <p:childTnLst>
                                    <p:set>
                                      <p:cBhvr>
                                        <p:cTn id="75" dur="1" fill="hold">
                                          <p:stCondLst>
                                            <p:cond delay="0"/>
                                          </p:stCondLst>
                                        </p:cTn>
                                        <p:tgtEl>
                                          <p:spTgt spid="73"/>
                                        </p:tgtEl>
                                        <p:attrNameLst>
                                          <p:attrName>style.visibility</p:attrName>
                                        </p:attrNameLst>
                                      </p:cBhvr>
                                      <p:to>
                                        <p:strVal val="visible"/>
                                      </p:to>
                                    </p:set>
                                    <p:animEffect transition="in" filter="dissolve">
                                      <p:cBhvr>
                                        <p:cTn id="76" dur="500"/>
                                        <p:tgtEl>
                                          <p:spTgt spid="73"/>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dissolve">
                                      <p:cBhvr>
                                        <p:cTn id="79" dur="500"/>
                                        <p:tgtEl>
                                          <p:spTgt spid="75"/>
                                        </p:tgtEl>
                                      </p:cBhvr>
                                    </p:animEffect>
                                  </p:childTnLst>
                                </p:cTn>
                              </p:par>
                              <p:par>
                                <p:cTn id="80" presetID="9" presetClass="entr" presetSubtype="0" fill="hold" grpId="0" nodeType="withEffect">
                                  <p:stCondLst>
                                    <p:cond delay="0"/>
                                  </p:stCondLst>
                                  <p:childTnLst>
                                    <p:set>
                                      <p:cBhvr>
                                        <p:cTn id="81" dur="1" fill="hold">
                                          <p:stCondLst>
                                            <p:cond delay="0"/>
                                          </p:stCondLst>
                                        </p:cTn>
                                        <p:tgtEl>
                                          <p:spTgt spid="53"/>
                                        </p:tgtEl>
                                        <p:attrNameLst>
                                          <p:attrName>style.visibility</p:attrName>
                                        </p:attrNameLst>
                                      </p:cBhvr>
                                      <p:to>
                                        <p:strVal val="visible"/>
                                      </p:to>
                                    </p:set>
                                    <p:animEffect transition="in" filter="dissolve">
                                      <p:cBhvr>
                                        <p:cTn id="82" dur="500"/>
                                        <p:tgtEl>
                                          <p:spTgt spid="53"/>
                                        </p:tgtEl>
                                      </p:cBhvr>
                                    </p:animEffect>
                                  </p:childTnLst>
                                </p:cTn>
                              </p:par>
                              <p:par>
                                <p:cTn id="83" presetID="9" presetClass="entr" presetSubtype="0" fill="hold" grpId="0" nodeType="with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dissolve">
                                      <p:cBhvr>
                                        <p:cTn id="85" dur="500"/>
                                        <p:tgtEl>
                                          <p:spTgt spid="54"/>
                                        </p:tgtEl>
                                      </p:cBhvr>
                                    </p:animEffect>
                                  </p:childTnLst>
                                </p:cTn>
                              </p:par>
                              <p:par>
                                <p:cTn id="86" presetID="1" presetClass="entr" presetSubtype="0" fill="hold" nodeType="withEffect">
                                  <p:stCondLst>
                                    <p:cond delay="0"/>
                                  </p:stCondLst>
                                  <p:childTnLst>
                                    <p:set>
                                      <p:cBhvr>
                                        <p:cTn id="87" dur="1" fill="hold">
                                          <p:stCondLst>
                                            <p:cond delay="0"/>
                                          </p:stCondLst>
                                        </p:cTn>
                                        <p:tgtEl>
                                          <p:spTgt spid="63"/>
                                        </p:tgtEl>
                                        <p:attrNameLst>
                                          <p:attrName>style.visibility</p:attrName>
                                        </p:attrNameLst>
                                      </p:cBhvr>
                                      <p:to>
                                        <p:strVal val="visible"/>
                                      </p:to>
                                    </p:set>
                                  </p:childTnLst>
                                </p:cTn>
                              </p:par>
                              <p:par>
                                <p:cTn id="88" presetID="1" presetClass="entr" presetSubtype="0" fill="hold" nodeType="withEffect">
                                  <p:stCondLst>
                                    <p:cond delay="0"/>
                                  </p:stCondLst>
                                  <p:childTnLst>
                                    <p:set>
                                      <p:cBhvr>
                                        <p:cTn id="89" dur="1" fill="hold">
                                          <p:stCondLst>
                                            <p:cond delay="0"/>
                                          </p:stCondLst>
                                        </p:cTn>
                                        <p:tgtEl>
                                          <p:spTgt spid="57"/>
                                        </p:tgtEl>
                                        <p:attrNameLst>
                                          <p:attrName>style.visibility</p:attrName>
                                        </p:attrNameLst>
                                      </p:cBhvr>
                                      <p:to>
                                        <p:strVal val="visible"/>
                                      </p:to>
                                    </p:set>
                                  </p:childTnLst>
                                </p:cTn>
                              </p:par>
                              <p:par>
                                <p:cTn id="90" presetID="9" presetClass="entr" presetSubtype="0" fill="hold" grpId="0" nodeType="withEffect">
                                  <p:stCondLst>
                                    <p:cond delay="0"/>
                                  </p:stCondLst>
                                  <p:childTnLst>
                                    <p:set>
                                      <p:cBhvr>
                                        <p:cTn id="91" dur="1" fill="hold">
                                          <p:stCondLst>
                                            <p:cond delay="0"/>
                                          </p:stCondLst>
                                        </p:cTn>
                                        <p:tgtEl>
                                          <p:spTgt spid="55"/>
                                        </p:tgtEl>
                                        <p:attrNameLst>
                                          <p:attrName>style.visibility</p:attrName>
                                        </p:attrNameLst>
                                      </p:cBhvr>
                                      <p:to>
                                        <p:strVal val="visible"/>
                                      </p:to>
                                    </p:set>
                                    <p:animEffect transition="in" filter="dissolve">
                                      <p:cBhvr>
                                        <p:cTn id="92" dur="500"/>
                                        <p:tgtEl>
                                          <p:spTgt spid="55"/>
                                        </p:tgtEl>
                                      </p:cBhvr>
                                    </p:animEffect>
                                  </p:childTnLst>
                                </p:cTn>
                              </p:par>
                              <p:par>
                                <p:cTn id="93" presetID="9" presetClass="entr" presetSubtype="0" fill="hold" nodeType="with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dissolve">
                                      <p:cBhvr>
                                        <p:cTn id="95" dur="500"/>
                                        <p:tgtEl>
                                          <p:spTgt spid="76"/>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60"/>
                                        </p:tgtEl>
                                        <p:attrNameLst>
                                          <p:attrName>style.visibility</p:attrName>
                                        </p:attrNameLst>
                                      </p:cBhvr>
                                      <p:to>
                                        <p:strVal val="visible"/>
                                      </p:to>
                                    </p:set>
                                    <p:animEffect transition="in" filter="dissolve">
                                      <p:cBhvr>
                                        <p:cTn id="98" dur="500"/>
                                        <p:tgtEl>
                                          <p:spTgt spid="60"/>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68"/>
                                        </p:tgtEl>
                                        <p:attrNameLst>
                                          <p:attrName>style.visibility</p:attrName>
                                        </p:attrNameLst>
                                      </p:cBhvr>
                                      <p:to>
                                        <p:strVal val="visible"/>
                                      </p:to>
                                    </p:set>
                                    <p:animEffect transition="in" filter="dissolve">
                                      <p:cBhvr>
                                        <p:cTn id="101" dur="500"/>
                                        <p:tgtEl>
                                          <p:spTgt spid="68"/>
                                        </p:tgtEl>
                                      </p:cBhvr>
                                    </p:animEffect>
                                  </p:childTnLst>
                                </p:cTn>
                              </p:par>
                              <p:par>
                                <p:cTn id="102" presetID="1" presetClass="entr" presetSubtype="0" fill="hold" nodeType="withEffect">
                                  <p:stCondLst>
                                    <p:cond delay="0"/>
                                  </p:stCondLst>
                                  <p:childTnLst>
                                    <p:set>
                                      <p:cBhvr>
                                        <p:cTn id="103" dur="1" fill="hold">
                                          <p:stCondLst>
                                            <p:cond delay="0"/>
                                          </p:stCondLst>
                                        </p:cTn>
                                        <p:tgtEl>
                                          <p:spTgt spid="70"/>
                                        </p:tgtEl>
                                        <p:attrNameLst>
                                          <p:attrName>style.visibility</p:attrName>
                                        </p:attrNameLst>
                                      </p:cBhvr>
                                      <p:to>
                                        <p:strVal val="visible"/>
                                      </p:to>
                                    </p:set>
                                  </p:childTnLst>
                                </p:cTn>
                              </p:par>
                              <p:par>
                                <p:cTn id="104" presetID="1" presetClass="entr" presetSubtype="0" fill="hold" nodeType="withEffect">
                                  <p:stCondLst>
                                    <p:cond delay="0"/>
                                  </p:stCondLst>
                                  <p:childTnLst>
                                    <p:set>
                                      <p:cBhvr>
                                        <p:cTn id="105" dur="1" fill="hold">
                                          <p:stCondLst>
                                            <p:cond delay="0"/>
                                          </p:stCondLst>
                                        </p:cTn>
                                        <p:tgtEl>
                                          <p:spTgt spid="59"/>
                                        </p:tgtEl>
                                        <p:attrNameLst>
                                          <p:attrName>style.visibility</p:attrName>
                                        </p:attrNameLst>
                                      </p:cBhvr>
                                      <p:to>
                                        <p:strVal val="visible"/>
                                      </p:to>
                                    </p:set>
                                  </p:childTnLst>
                                </p:cTn>
                              </p:par>
                              <p:par>
                                <p:cTn id="106" presetID="1" presetClass="entr" presetSubtype="0" fill="hold" nodeType="withEffect">
                                  <p:stCondLst>
                                    <p:cond delay="0"/>
                                  </p:stCondLst>
                                  <p:childTnLst>
                                    <p:set>
                                      <p:cBhvr>
                                        <p:cTn id="107" dur="1" fill="hold">
                                          <p:stCondLst>
                                            <p:cond delay="0"/>
                                          </p:stCondLst>
                                        </p:cTn>
                                        <p:tgtEl>
                                          <p:spTgt spid="71"/>
                                        </p:tgtEl>
                                        <p:attrNameLst>
                                          <p:attrName>style.visibility</p:attrName>
                                        </p:attrNameLst>
                                      </p:cBhvr>
                                      <p:to>
                                        <p:strVal val="visible"/>
                                      </p:to>
                                    </p:set>
                                  </p:childTnLst>
                                </p:cTn>
                              </p:par>
                              <p:par>
                                <p:cTn id="108" presetID="1" presetClass="entr" presetSubtype="0" fill="hold" nodeType="withEffect">
                                  <p:stCondLst>
                                    <p:cond delay="0"/>
                                  </p:stCondLst>
                                  <p:childTnLst>
                                    <p:set>
                                      <p:cBhvr>
                                        <p:cTn id="109" dur="1" fill="hold">
                                          <p:stCondLst>
                                            <p:cond delay="0"/>
                                          </p:stCondLst>
                                        </p:cTn>
                                        <p:tgtEl>
                                          <p:spTgt spid="64"/>
                                        </p:tgtEl>
                                        <p:attrNameLst>
                                          <p:attrName>style.visibility</p:attrName>
                                        </p:attrNameLst>
                                      </p:cBhvr>
                                      <p:to>
                                        <p:strVal val="visible"/>
                                      </p:to>
                                    </p:set>
                                  </p:childTnLst>
                                </p:cTn>
                              </p:par>
                              <p:par>
                                <p:cTn id="110" presetID="1" presetClass="entr" presetSubtype="0" fill="hold" nodeType="withEffect">
                                  <p:stCondLst>
                                    <p:cond delay="0"/>
                                  </p:stCondLst>
                                  <p:childTnLst>
                                    <p:set>
                                      <p:cBhvr>
                                        <p:cTn id="111" dur="1" fill="hold">
                                          <p:stCondLst>
                                            <p:cond delay="0"/>
                                          </p:stCondLst>
                                        </p:cTn>
                                        <p:tgtEl>
                                          <p:spTgt spid="49"/>
                                        </p:tgtEl>
                                        <p:attrNameLst>
                                          <p:attrName>style.visibility</p:attrName>
                                        </p:attrNameLst>
                                      </p:cBhvr>
                                      <p:to>
                                        <p:strVal val="visible"/>
                                      </p:to>
                                    </p:set>
                                  </p:childTnLst>
                                </p:cTn>
                              </p:par>
                              <p:par>
                                <p:cTn id="112" presetID="1" presetClass="entr" presetSubtype="0" fill="hold" nodeType="withEffect">
                                  <p:stCondLst>
                                    <p:cond delay="0"/>
                                  </p:stCondLst>
                                  <p:childTnLst>
                                    <p:set>
                                      <p:cBhvr>
                                        <p:cTn id="113" dur="1" fill="hold">
                                          <p:stCondLst>
                                            <p:cond delay="0"/>
                                          </p:stCondLst>
                                        </p:cTn>
                                        <p:tgtEl>
                                          <p:spTgt spid="56"/>
                                        </p:tgtEl>
                                        <p:attrNameLst>
                                          <p:attrName>style.visibility</p:attrName>
                                        </p:attrNameLst>
                                      </p:cBhvr>
                                      <p:to>
                                        <p:strVal val="visible"/>
                                      </p:to>
                                    </p:set>
                                  </p:childTnLst>
                                </p:cTn>
                              </p:par>
                              <p:par>
                                <p:cTn id="114" presetID="9" presetClass="entr" presetSubtype="0" fill="hold" grpId="0" nodeType="with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dissolve">
                                      <p:cBhvr>
                                        <p:cTn id="116" dur="500"/>
                                        <p:tgtEl>
                                          <p:spTgt spid="61"/>
                                        </p:tgtEl>
                                      </p:cBhvr>
                                    </p:animEffect>
                                  </p:childTnLst>
                                </p:cTn>
                              </p:par>
                              <p:par>
                                <p:cTn id="117" presetID="9" presetClass="entr" presetSubtype="0" fill="hold" grpId="0" nodeType="withEffect">
                                  <p:stCondLst>
                                    <p:cond delay="0"/>
                                  </p:stCondLst>
                                  <p:childTnLst>
                                    <p:set>
                                      <p:cBhvr>
                                        <p:cTn id="118" dur="1" fill="hold">
                                          <p:stCondLst>
                                            <p:cond delay="0"/>
                                          </p:stCondLst>
                                        </p:cTn>
                                        <p:tgtEl>
                                          <p:spTgt spid="69"/>
                                        </p:tgtEl>
                                        <p:attrNameLst>
                                          <p:attrName>style.visibility</p:attrName>
                                        </p:attrNameLst>
                                      </p:cBhvr>
                                      <p:to>
                                        <p:strVal val="visible"/>
                                      </p:to>
                                    </p:set>
                                    <p:animEffect transition="in" filter="dissolve">
                                      <p:cBhvr>
                                        <p:cTn id="119" dur="500"/>
                                        <p:tgtEl>
                                          <p:spTgt spid="69"/>
                                        </p:tgtEl>
                                      </p:cBhvr>
                                    </p:animEffect>
                                  </p:childTnLst>
                                </p:cTn>
                              </p:par>
                              <p:par>
                                <p:cTn id="120" presetID="1" presetClass="entr" presetSubtype="0" fill="hold" nodeType="withEffect">
                                  <p:stCondLst>
                                    <p:cond delay="0"/>
                                  </p:stCondLst>
                                  <p:childTnLst>
                                    <p:set>
                                      <p:cBhvr>
                                        <p:cTn id="121" dur="1" fill="hold">
                                          <p:stCondLst>
                                            <p:cond delay="0"/>
                                          </p:stCondLst>
                                        </p:cTn>
                                        <p:tgtEl>
                                          <p:spTgt spid="66"/>
                                        </p:tgtEl>
                                        <p:attrNameLst>
                                          <p:attrName>style.visibility</p:attrName>
                                        </p:attrNameLst>
                                      </p:cBhvr>
                                      <p:to>
                                        <p:strVal val="visible"/>
                                      </p:to>
                                    </p:set>
                                  </p:childTnLst>
                                </p:cTn>
                              </p:par>
                              <p:par>
                                <p:cTn id="122" presetID="9" presetClass="entr" presetSubtype="0" fill="hold" grpId="0" nodeType="withEffect">
                                  <p:stCondLst>
                                    <p:cond delay="0"/>
                                  </p:stCondLst>
                                  <p:childTnLst>
                                    <p:set>
                                      <p:cBhvr>
                                        <p:cTn id="123" dur="1" fill="hold">
                                          <p:stCondLst>
                                            <p:cond delay="0"/>
                                          </p:stCondLst>
                                        </p:cTn>
                                        <p:tgtEl>
                                          <p:spTgt spid="51"/>
                                        </p:tgtEl>
                                        <p:attrNameLst>
                                          <p:attrName>style.visibility</p:attrName>
                                        </p:attrNameLst>
                                      </p:cBhvr>
                                      <p:to>
                                        <p:strVal val="visible"/>
                                      </p:to>
                                    </p:set>
                                    <p:animEffect transition="in" filter="dissolve">
                                      <p:cBhvr>
                                        <p:cTn id="124" dur="500"/>
                                        <p:tgtEl>
                                          <p:spTgt spid="51"/>
                                        </p:tgtEl>
                                      </p:cBhvr>
                                    </p:animEffect>
                                  </p:childTnLst>
                                </p:cTn>
                              </p:par>
                              <p:par>
                                <p:cTn id="125" presetID="9" presetClass="entr" presetSubtype="0" fill="hold" grpId="0" nodeType="withEffect">
                                  <p:stCondLst>
                                    <p:cond delay="0"/>
                                  </p:stCondLst>
                                  <p:childTnLst>
                                    <p:set>
                                      <p:cBhvr>
                                        <p:cTn id="126" dur="1" fill="hold">
                                          <p:stCondLst>
                                            <p:cond delay="0"/>
                                          </p:stCondLst>
                                        </p:cTn>
                                        <p:tgtEl>
                                          <p:spTgt spid="52"/>
                                        </p:tgtEl>
                                        <p:attrNameLst>
                                          <p:attrName>style.visibility</p:attrName>
                                        </p:attrNameLst>
                                      </p:cBhvr>
                                      <p:to>
                                        <p:strVal val="visible"/>
                                      </p:to>
                                    </p:set>
                                    <p:animEffect transition="in" filter="dissolve">
                                      <p:cBhvr>
                                        <p:cTn id="127" dur="500"/>
                                        <p:tgtEl>
                                          <p:spTgt spid="52"/>
                                        </p:tgtEl>
                                      </p:cBhvr>
                                    </p:animEffect>
                                  </p:childTnLst>
                                </p:cTn>
                              </p:par>
                              <p:par>
                                <p:cTn id="128" presetID="1" presetClass="entr" presetSubtype="0" fill="hold" nodeType="withEffect">
                                  <p:stCondLst>
                                    <p:cond delay="0"/>
                                  </p:stCondLst>
                                  <p:childTnLst>
                                    <p:set>
                                      <p:cBhvr>
                                        <p:cTn id="129" dur="1" fill="hold">
                                          <p:stCondLst>
                                            <p:cond delay="0"/>
                                          </p:stCondLst>
                                        </p:cTn>
                                        <p:tgtEl>
                                          <p:spTgt spid="72"/>
                                        </p:tgtEl>
                                        <p:attrNameLst>
                                          <p:attrName>style.visibility</p:attrName>
                                        </p:attrNameLst>
                                      </p:cBhvr>
                                      <p:to>
                                        <p:strVal val="visible"/>
                                      </p:to>
                                    </p:set>
                                  </p:childTnLst>
                                </p:cTn>
                              </p:par>
                              <p:par>
                                <p:cTn id="130" presetID="1" presetClass="entr" presetSubtype="0" fill="hold" nodeType="withEffect">
                                  <p:stCondLst>
                                    <p:cond delay="0"/>
                                  </p:stCondLst>
                                  <p:childTnLst>
                                    <p:set>
                                      <p:cBhvr>
                                        <p:cTn id="131" dur="1" fill="hold">
                                          <p:stCondLst>
                                            <p:cond delay="0"/>
                                          </p:stCondLst>
                                        </p:cTn>
                                        <p:tgtEl>
                                          <p:spTgt spid="65"/>
                                        </p:tgtEl>
                                        <p:attrNameLst>
                                          <p:attrName>style.visibility</p:attrName>
                                        </p:attrNameLst>
                                      </p:cBhvr>
                                      <p:to>
                                        <p:strVal val="visible"/>
                                      </p:to>
                                    </p:set>
                                  </p:childTnLst>
                                </p:cTn>
                              </p:par>
                              <p:par>
                                <p:cTn id="132" presetID="1" presetClass="entr" presetSubtype="0" fill="hold" nodeType="withEffect">
                                  <p:stCondLst>
                                    <p:cond delay="0"/>
                                  </p:stCondLst>
                                  <p:childTnLst>
                                    <p:set>
                                      <p:cBhvr>
                                        <p:cTn id="133" dur="1" fill="hold">
                                          <p:stCondLst>
                                            <p:cond delay="0"/>
                                          </p:stCondLst>
                                        </p:cTn>
                                        <p:tgtEl>
                                          <p:spTgt spid="50"/>
                                        </p:tgtEl>
                                        <p:attrNameLst>
                                          <p:attrName>style.visibility</p:attrName>
                                        </p:attrNameLst>
                                      </p:cBhvr>
                                      <p:to>
                                        <p:strVal val="visible"/>
                                      </p:to>
                                    </p:set>
                                  </p:childTnLst>
                                </p:cTn>
                              </p:par>
                              <p:par>
                                <p:cTn id="134" presetID="55" presetClass="entr" presetSubtype="0" fill="hold" nodeType="withEffect">
                                  <p:stCondLst>
                                    <p:cond delay="0"/>
                                  </p:stCondLst>
                                  <p:childTnLst>
                                    <p:set>
                                      <p:cBhvr>
                                        <p:cTn id="135" dur="1" fill="hold">
                                          <p:stCondLst>
                                            <p:cond delay="0"/>
                                          </p:stCondLst>
                                        </p:cTn>
                                        <p:tgtEl>
                                          <p:spTgt spid="19"/>
                                        </p:tgtEl>
                                        <p:attrNameLst>
                                          <p:attrName>style.visibility</p:attrName>
                                        </p:attrNameLst>
                                      </p:cBhvr>
                                      <p:to>
                                        <p:strVal val="visible"/>
                                      </p:to>
                                    </p:set>
                                    <p:anim calcmode="lin" valueType="num">
                                      <p:cBhvr>
                                        <p:cTn id="136" dur="1000" fill="hold"/>
                                        <p:tgtEl>
                                          <p:spTgt spid="19"/>
                                        </p:tgtEl>
                                        <p:attrNameLst>
                                          <p:attrName>ppt_w</p:attrName>
                                        </p:attrNameLst>
                                      </p:cBhvr>
                                      <p:tavLst>
                                        <p:tav tm="0">
                                          <p:val>
                                            <p:strVal val="#ppt_w*0.70"/>
                                          </p:val>
                                        </p:tav>
                                        <p:tav tm="100000">
                                          <p:val>
                                            <p:strVal val="#ppt_w"/>
                                          </p:val>
                                        </p:tav>
                                      </p:tavLst>
                                    </p:anim>
                                    <p:anim calcmode="lin" valueType="num">
                                      <p:cBhvr>
                                        <p:cTn id="137" dur="1000" fill="hold"/>
                                        <p:tgtEl>
                                          <p:spTgt spid="19"/>
                                        </p:tgtEl>
                                        <p:attrNameLst>
                                          <p:attrName>ppt_h</p:attrName>
                                        </p:attrNameLst>
                                      </p:cBhvr>
                                      <p:tavLst>
                                        <p:tav tm="0">
                                          <p:val>
                                            <p:strVal val="#ppt_h"/>
                                          </p:val>
                                        </p:tav>
                                        <p:tav tm="100000">
                                          <p:val>
                                            <p:strVal val="#ppt_h"/>
                                          </p:val>
                                        </p:tav>
                                      </p:tavLst>
                                    </p:anim>
                                    <p:animEffect transition="in" filter="fade">
                                      <p:cBhvr>
                                        <p:cTn id="138" dur="1000"/>
                                        <p:tgtEl>
                                          <p:spTgt spid="19"/>
                                        </p:tgtEl>
                                      </p:cBhvr>
                                    </p:animEffect>
                                  </p:childTnLst>
                                </p:cTn>
                              </p:par>
                              <p:par>
                                <p:cTn id="139" presetID="9" presetClass="entr" presetSubtype="0" fill="hold" grpId="0" nodeType="withEffect">
                                  <p:stCondLst>
                                    <p:cond delay="0"/>
                                  </p:stCondLst>
                                  <p:childTnLst>
                                    <p:set>
                                      <p:cBhvr>
                                        <p:cTn id="140" dur="1" fill="hold">
                                          <p:stCondLst>
                                            <p:cond delay="0"/>
                                          </p:stCondLst>
                                        </p:cTn>
                                        <p:tgtEl>
                                          <p:spTgt spid="62"/>
                                        </p:tgtEl>
                                        <p:attrNameLst>
                                          <p:attrName>style.visibility</p:attrName>
                                        </p:attrNameLst>
                                      </p:cBhvr>
                                      <p:to>
                                        <p:strVal val="visible"/>
                                      </p:to>
                                    </p:set>
                                    <p:animEffect transition="in" filter="dissolve">
                                      <p:cBhvr>
                                        <p:cTn id="141" dur="500"/>
                                        <p:tgtEl>
                                          <p:spTgt spid="62"/>
                                        </p:tgtEl>
                                      </p:cBhvr>
                                    </p:animEffect>
                                  </p:childTnLst>
                                </p:cTn>
                              </p:par>
                              <p:par>
                                <p:cTn id="142" presetID="1" presetClass="entr" presetSubtype="0" fill="hold" nodeType="withEffect">
                                  <p:stCondLst>
                                    <p:cond delay="0"/>
                                  </p:stCondLst>
                                  <p:childTnLst>
                                    <p:set>
                                      <p:cBhvr>
                                        <p:cTn id="143" dur="1" fill="hold">
                                          <p:stCondLst>
                                            <p:cond delay="0"/>
                                          </p:stCondLst>
                                        </p:cTn>
                                        <p:tgtEl>
                                          <p:spTgt spid="67"/>
                                        </p:tgtEl>
                                        <p:attrNameLst>
                                          <p:attrName>style.visibility</p:attrName>
                                        </p:attrNameLst>
                                      </p:cBhvr>
                                      <p:to>
                                        <p:strVal val="visible"/>
                                      </p:to>
                                    </p:set>
                                  </p:childTnLst>
                                </p:cTn>
                              </p:par>
                              <p:par>
                                <p:cTn id="144" presetID="9" presetClass="entr" presetSubtype="0" fill="hold" nodeType="withEffect">
                                  <p:stCondLst>
                                    <p:cond delay="0"/>
                                  </p:stCondLst>
                                  <p:childTnLst>
                                    <p:set>
                                      <p:cBhvr>
                                        <p:cTn id="145" dur="1" fill="hold">
                                          <p:stCondLst>
                                            <p:cond delay="0"/>
                                          </p:stCondLst>
                                        </p:cTn>
                                        <p:tgtEl>
                                          <p:spTgt spid="3"/>
                                        </p:tgtEl>
                                        <p:attrNameLst>
                                          <p:attrName>style.visibility</p:attrName>
                                        </p:attrNameLst>
                                      </p:cBhvr>
                                      <p:to>
                                        <p:strVal val="visible"/>
                                      </p:to>
                                    </p:set>
                                    <p:animEffect transition="in" filter="dissolve">
                                      <p:cBhvr>
                                        <p:cTn id="14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4" grpId="0" animBg="1"/>
      <p:bldP spid="17" grpId="0" animBg="1"/>
      <p:bldP spid="28" grpId="0" animBg="1"/>
      <p:bldP spid="30" grpId="0" animBg="1"/>
      <p:bldP spid="36" grpId="0" animBg="1"/>
      <p:bldP spid="41" grpId="0" animBg="1"/>
      <p:bldP spid="43" grpId="0" animBg="1"/>
      <p:bldP spid="44" grpId="0" animBg="1"/>
      <p:bldP spid="45" grpId="0" animBg="1"/>
      <p:bldP spid="46" grpId="0" animBg="1"/>
      <p:bldP spid="51" grpId="0" animBg="1"/>
      <p:bldP spid="52" grpId="0" animBg="1"/>
      <p:bldP spid="53" grpId="0" animBg="1"/>
      <p:bldP spid="54" grpId="0" animBg="1"/>
      <p:bldP spid="55" grpId="0" animBg="1"/>
      <p:bldP spid="60" grpId="0" animBg="1"/>
      <p:bldP spid="61" grpId="0" animBg="1"/>
      <p:bldP spid="62" grpId="0" animBg="1"/>
      <p:bldP spid="68" grpId="0" animBg="1"/>
      <p:bldP spid="69" grpId="0" animBg="1"/>
      <p:bldP spid="73" grpId="0" animBg="1"/>
      <p:bldP spid="75" grpId="0" animBg="1"/>
      <p:bldP spid="7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8102D1-3AF5-CBCC-44A5-2973BFF89604}"/>
              </a:ext>
            </a:extLst>
          </p:cNvPr>
          <p:cNvSpPr>
            <a:spLocks noGrp="1"/>
          </p:cNvSpPr>
          <p:nvPr>
            <p:ph type="body" idx="1"/>
          </p:nvPr>
        </p:nvSpPr>
        <p:spPr>
          <a:xfrm>
            <a:off x="565484" y="510434"/>
            <a:ext cx="5157787" cy="823912"/>
          </a:xfrm>
        </p:spPr>
        <p:txBody>
          <a:bodyPr/>
          <a:lstStyle/>
          <a:p>
            <a:r>
              <a:rPr lang="fi-FI" dirty="0"/>
              <a:t>Help in </a:t>
            </a:r>
            <a:r>
              <a:rPr lang="fi-FI" dirty="0" err="1"/>
              <a:t>practice</a:t>
            </a:r>
            <a:r>
              <a:rPr lang="fi-FI" b="1" dirty="0"/>
              <a:t> </a:t>
            </a:r>
            <a:endParaRPr lang="fi-FI" dirty="0"/>
          </a:p>
        </p:txBody>
      </p:sp>
      <p:sp>
        <p:nvSpPr>
          <p:cNvPr id="3" name="Text Placeholder 2">
            <a:extLst>
              <a:ext uri="{FF2B5EF4-FFF2-40B4-BE49-F238E27FC236}">
                <a16:creationId xmlns:a16="http://schemas.microsoft.com/office/drawing/2014/main" id="{F7FE518C-3E1B-A03C-9881-69F398E9C1B8}"/>
              </a:ext>
            </a:extLst>
          </p:cNvPr>
          <p:cNvSpPr>
            <a:spLocks noGrp="1"/>
          </p:cNvSpPr>
          <p:nvPr>
            <p:ph type="body" sz="quarter" idx="11"/>
          </p:nvPr>
        </p:nvSpPr>
        <p:spPr>
          <a:xfrm>
            <a:off x="565484" y="1661937"/>
            <a:ext cx="5800147" cy="3534125"/>
          </a:xfrm>
        </p:spPr>
        <p:txBody>
          <a:bodyPr/>
          <a:lstStyle/>
          <a:p>
            <a:pPr marL="0" indent="0">
              <a:buNone/>
            </a:pPr>
            <a:r>
              <a:rPr lang="fi-FI" sz="2000" b="1"/>
              <a:t>Collections</a:t>
            </a:r>
          </a:p>
          <a:p>
            <a:pPr>
              <a:buFontTx/>
              <a:buChar char="-"/>
            </a:pPr>
            <a:r>
              <a:rPr lang="fi-FI" sz="2000"/>
              <a:t>Hunger Day	</a:t>
            </a:r>
          </a:p>
          <a:p>
            <a:pPr>
              <a:buFontTx/>
              <a:buChar char="-"/>
            </a:pPr>
            <a:r>
              <a:rPr lang="fi-FI" sz="2000"/>
              <a:t>Emergency aid collections</a:t>
            </a:r>
          </a:p>
          <a:p>
            <a:pPr marL="0" indent="0">
              <a:buNone/>
            </a:pPr>
            <a:r>
              <a:rPr lang="fi-FI" sz="2000" b="1"/>
              <a:t>Disaster Relief Fund</a:t>
            </a:r>
          </a:p>
          <a:p>
            <a:pPr>
              <a:buFontTx/>
              <a:buChar char="-"/>
            </a:pPr>
            <a:r>
              <a:rPr lang="fi-FI" sz="2000"/>
              <a:t>Enables quick and efficient aid</a:t>
            </a:r>
          </a:p>
          <a:p>
            <a:pPr marL="0" indent="0">
              <a:buNone/>
            </a:pPr>
            <a:r>
              <a:rPr lang="fi-FI" sz="2000" b="1"/>
              <a:t>International aid</a:t>
            </a:r>
          </a:p>
          <a:p>
            <a:pPr>
              <a:buFontTx/>
              <a:buChar char="-"/>
            </a:pPr>
            <a:r>
              <a:rPr lang="en-US" sz="2000"/>
              <a:t>Aid equipment, development cooperation, aid workers</a:t>
            </a:r>
          </a:p>
          <a:p>
            <a:pPr>
              <a:buFontTx/>
              <a:buChar char="-"/>
            </a:pPr>
            <a:r>
              <a:rPr lang="en-US" sz="2000"/>
              <a:t>Cooperation with the local Red Cross or Red Crescent society</a:t>
            </a:r>
          </a:p>
          <a:p>
            <a:endParaRPr lang="fi-FI" dirty="0"/>
          </a:p>
        </p:txBody>
      </p:sp>
      <p:pic>
        <p:nvPicPr>
          <p:cNvPr id="8" name="Picture Placeholder 7" descr="A person standing on top of a large black plastic bag&#10;&#10;Description automatically generated">
            <a:extLst>
              <a:ext uri="{FF2B5EF4-FFF2-40B4-BE49-F238E27FC236}">
                <a16:creationId xmlns:a16="http://schemas.microsoft.com/office/drawing/2014/main" id="{4EF06C49-823E-5132-5FAA-E07A96836DB3}"/>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a:xfrm>
            <a:off x="6543341" y="763121"/>
            <a:ext cx="5083175" cy="4852988"/>
          </a:xfrm>
        </p:spPr>
      </p:pic>
      <p:sp>
        <p:nvSpPr>
          <p:cNvPr id="10" name="TextBox 9">
            <a:extLst>
              <a:ext uri="{FF2B5EF4-FFF2-40B4-BE49-F238E27FC236}">
                <a16:creationId xmlns:a16="http://schemas.microsoft.com/office/drawing/2014/main" id="{BCD010C1-EF4A-C2DB-DEC0-C0B152779FE6}"/>
              </a:ext>
            </a:extLst>
          </p:cNvPr>
          <p:cNvSpPr txBox="1"/>
          <p:nvPr/>
        </p:nvSpPr>
        <p:spPr>
          <a:xfrm>
            <a:off x="10116273" y="5616109"/>
            <a:ext cx="1632030" cy="261610"/>
          </a:xfrm>
          <a:prstGeom prst="rect">
            <a:avLst/>
          </a:prstGeom>
          <a:noFill/>
        </p:spPr>
        <p:txBody>
          <a:bodyPr wrap="square" rtlCol="0">
            <a:spAutoFit/>
          </a:bodyPr>
          <a:lstStyle/>
          <a:p>
            <a:r>
              <a:rPr lang="fi-FI" sz="1100" dirty="0"/>
              <a:t>Picture: Mari Vehkalahti</a:t>
            </a:r>
          </a:p>
        </p:txBody>
      </p:sp>
    </p:spTree>
    <p:extLst>
      <p:ext uri="{BB962C8B-B14F-4D97-AF65-F5344CB8AC3E}">
        <p14:creationId xmlns:p14="http://schemas.microsoft.com/office/powerpoint/2010/main" val="3740131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3D6077-7E7C-1587-CC02-9FE2263F9818}"/>
              </a:ext>
            </a:extLst>
          </p:cNvPr>
          <p:cNvSpPr>
            <a:spLocks noGrp="1"/>
          </p:cNvSpPr>
          <p:nvPr>
            <p:ph type="body" idx="1"/>
          </p:nvPr>
        </p:nvSpPr>
        <p:spPr>
          <a:xfrm>
            <a:off x="768351" y="927612"/>
            <a:ext cx="5157787" cy="823912"/>
          </a:xfrm>
        </p:spPr>
        <p:txBody>
          <a:bodyPr/>
          <a:lstStyle/>
          <a:p>
            <a:r>
              <a:rPr lang="en-gb" b="1" i="0" u="none" baseline="0" dirty="0"/>
              <a:t>Aid in Finland</a:t>
            </a:r>
            <a:endParaRPr lang="fi-FI" dirty="0"/>
          </a:p>
        </p:txBody>
      </p:sp>
      <p:sp>
        <p:nvSpPr>
          <p:cNvPr id="3" name="Text Placeholder 2">
            <a:extLst>
              <a:ext uri="{FF2B5EF4-FFF2-40B4-BE49-F238E27FC236}">
                <a16:creationId xmlns:a16="http://schemas.microsoft.com/office/drawing/2014/main" id="{F64DD88B-44B4-BEDD-50A2-7C2E71FFBAE9}"/>
              </a:ext>
            </a:extLst>
          </p:cNvPr>
          <p:cNvSpPr>
            <a:spLocks noGrp="1"/>
          </p:cNvSpPr>
          <p:nvPr>
            <p:ph type="body" sz="quarter" idx="11"/>
          </p:nvPr>
        </p:nvSpPr>
        <p:spPr/>
        <p:txBody>
          <a:bodyPr/>
          <a:lstStyle/>
          <a:p>
            <a:r>
              <a:rPr lang="en-US" dirty="0"/>
              <a:t>Volunteers help victims of accidents and support the authorities.</a:t>
            </a:r>
          </a:p>
          <a:p>
            <a:r>
              <a:rPr lang="en-US" dirty="0"/>
              <a:t>Aid is given in sudden accidents with unreasonable consequences for an individual or family, and which make coping with everyday life difficult.</a:t>
            </a:r>
          </a:p>
          <a:p>
            <a:r>
              <a:rPr lang="en-US" dirty="0"/>
              <a:t>It can be provided as psychosocial or material support.</a:t>
            </a:r>
          </a:p>
          <a:p>
            <a:endParaRPr lang="fi-FI" dirty="0"/>
          </a:p>
        </p:txBody>
      </p:sp>
      <p:pic>
        <p:nvPicPr>
          <p:cNvPr id="8" name="Picture Placeholder 7" descr="A group of people wearing safety vests and helmets&#10;&#10;Description automatically generated">
            <a:extLst>
              <a:ext uri="{FF2B5EF4-FFF2-40B4-BE49-F238E27FC236}">
                <a16:creationId xmlns:a16="http://schemas.microsoft.com/office/drawing/2014/main" id="{A416DB99-1C6F-AF9D-880C-106A93F51E7D}"/>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p:pic>
      <p:sp>
        <p:nvSpPr>
          <p:cNvPr id="9" name="TextBox 8">
            <a:extLst>
              <a:ext uri="{FF2B5EF4-FFF2-40B4-BE49-F238E27FC236}">
                <a16:creationId xmlns:a16="http://schemas.microsoft.com/office/drawing/2014/main" id="{8EA3E1D9-4E0C-21AD-BBA8-DE92A175B6CD}"/>
              </a:ext>
            </a:extLst>
          </p:cNvPr>
          <p:cNvSpPr txBox="1"/>
          <p:nvPr/>
        </p:nvSpPr>
        <p:spPr>
          <a:xfrm>
            <a:off x="9694985" y="5616109"/>
            <a:ext cx="1817077" cy="261610"/>
          </a:xfrm>
          <a:prstGeom prst="rect">
            <a:avLst/>
          </a:prstGeom>
          <a:noFill/>
        </p:spPr>
        <p:txBody>
          <a:bodyPr wrap="square" rtlCol="0">
            <a:spAutoFit/>
          </a:bodyPr>
          <a:lstStyle/>
          <a:p>
            <a:r>
              <a:rPr lang="fi-FI" sz="1100" dirty="0"/>
              <a:t>Picture: Benjamin Suomela</a:t>
            </a:r>
          </a:p>
        </p:txBody>
      </p:sp>
    </p:spTree>
    <p:extLst>
      <p:ext uri="{BB962C8B-B14F-4D97-AF65-F5344CB8AC3E}">
        <p14:creationId xmlns:p14="http://schemas.microsoft.com/office/powerpoint/2010/main" val="3756886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FC84C8-1464-1092-BE88-A44213225EA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2191" y="93306"/>
            <a:ext cx="4776075" cy="4379603"/>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5DB70560-BA50-2E2C-E81A-4D2429646D99}"/>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819225" y="202832"/>
            <a:ext cx="4571125" cy="3738990"/>
          </a:xfrm>
          <a:prstGeom prst="rect">
            <a:avLst/>
          </a:prstGeom>
          <a:ln>
            <a:noFill/>
          </a:ln>
          <a:effectLst>
            <a:outerShdw blurRad="292100" dist="139700" dir="2700000" algn="tl" rotWithShape="0">
              <a:srgbClr val="333333">
                <a:alpha val="65000"/>
              </a:srgbClr>
            </a:outerShdw>
          </a:effectLst>
        </p:spPr>
      </p:pic>
      <p:pic>
        <p:nvPicPr>
          <p:cNvPr id="9" name="Picture 16">
            <a:extLst>
              <a:ext uri="{FF2B5EF4-FFF2-40B4-BE49-F238E27FC236}">
                <a16:creationId xmlns:a16="http://schemas.microsoft.com/office/drawing/2014/main" id="{427B9AE6-FDF3-19F7-AD94-489F38C9A80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405699" y="3065131"/>
            <a:ext cx="3896741" cy="3352298"/>
          </a:xfrm>
          <a:prstGeom prst="rect">
            <a:avLst/>
          </a:prstGeom>
          <a:ln>
            <a:noFill/>
          </a:ln>
          <a:effectLst>
            <a:outerShdw blurRad="292100" dist="139700" dir="2700000" algn="tl" rotWithShape="0">
              <a:srgbClr val="333333">
                <a:alpha val="65000"/>
              </a:srgbClr>
            </a:outerShdw>
          </a:effectLst>
        </p:spPr>
      </p:pic>
      <p:pic>
        <p:nvPicPr>
          <p:cNvPr id="10" name="Picture 19">
            <a:extLst>
              <a:ext uri="{FF2B5EF4-FFF2-40B4-BE49-F238E27FC236}">
                <a16:creationId xmlns:a16="http://schemas.microsoft.com/office/drawing/2014/main" id="{AD8AA380-2EF1-7D2F-19EE-9FCEB081C63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998449" y="2831927"/>
            <a:ext cx="4190373" cy="33522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31844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E5358-C2E1-264C-D5B7-B2DB43E8295E}"/>
              </a:ext>
            </a:extLst>
          </p:cNvPr>
          <p:cNvSpPr>
            <a:spLocks noGrp="1"/>
          </p:cNvSpPr>
          <p:nvPr>
            <p:ph type="title"/>
          </p:nvPr>
        </p:nvSpPr>
        <p:spPr/>
        <p:txBody>
          <a:bodyPr/>
          <a:lstStyle/>
          <a:p>
            <a:pPr algn="ctr"/>
            <a:r>
              <a:rPr lang="fi-FI" dirty="0" err="1"/>
              <a:t>Versatile</a:t>
            </a:r>
            <a:br>
              <a:rPr lang="fi-FI" dirty="0"/>
            </a:br>
            <a:r>
              <a:rPr lang="fi-FI" dirty="0" err="1"/>
              <a:t>volunteer</a:t>
            </a:r>
            <a:r>
              <a:rPr lang="fi-FI" dirty="0"/>
              <a:t> </a:t>
            </a:r>
            <a:r>
              <a:rPr lang="fi-FI" dirty="0" err="1"/>
              <a:t>activities</a:t>
            </a:r>
            <a:endParaRPr lang="fi-FI" dirty="0"/>
          </a:p>
        </p:txBody>
      </p:sp>
    </p:spTree>
    <p:extLst>
      <p:ext uri="{BB962C8B-B14F-4D97-AF65-F5344CB8AC3E}">
        <p14:creationId xmlns:p14="http://schemas.microsoft.com/office/powerpoint/2010/main" val="1196463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76B59-D783-8B2E-4A57-199C7676065F}"/>
              </a:ext>
            </a:extLst>
          </p:cNvPr>
          <p:cNvSpPr>
            <a:spLocks noGrp="1"/>
          </p:cNvSpPr>
          <p:nvPr>
            <p:ph type="title"/>
          </p:nvPr>
        </p:nvSpPr>
        <p:spPr/>
        <p:txBody>
          <a:bodyPr/>
          <a:lstStyle/>
          <a:p>
            <a:r>
              <a:rPr lang="fi-FI" sz="3200" dirty="0" err="1">
                <a:cs typeface="Calibri Light"/>
              </a:rPr>
              <a:t>Who</a:t>
            </a:r>
            <a:r>
              <a:rPr lang="fi-FI" sz="3200" dirty="0">
                <a:cs typeface="Calibri Light"/>
              </a:rPr>
              <a:t> is a </a:t>
            </a:r>
            <a:r>
              <a:rPr lang="fi-FI" sz="3200" dirty="0" err="1">
                <a:cs typeface="Calibri Light"/>
              </a:rPr>
              <a:t>volunteer</a:t>
            </a:r>
            <a:r>
              <a:rPr lang="fi-FI" sz="3200" b="1" dirty="0">
                <a:cs typeface="Calibri Light"/>
              </a:rPr>
              <a:t>?</a:t>
            </a:r>
            <a:endParaRPr lang="fi-FI" dirty="0"/>
          </a:p>
        </p:txBody>
      </p:sp>
      <p:sp>
        <p:nvSpPr>
          <p:cNvPr id="3" name="Text Placeholder 2">
            <a:extLst>
              <a:ext uri="{FF2B5EF4-FFF2-40B4-BE49-F238E27FC236}">
                <a16:creationId xmlns:a16="http://schemas.microsoft.com/office/drawing/2014/main" id="{8F8CD1AC-5FDD-ECFA-2103-EA87AD5C499B}"/>
              </a:ext>
            </a:extLst>
          </p:cNvPr>
          <p:cNvSpPr>
            <a:spLocks noGrp="1"/>
          </p:cNvSpPr>
          <p:nvPr>
            <p:ph type="body" sz="quarter" idx="11"/>
          </p:nvPr>
        </p:nvSpPr>
        <p:spPr>
          <a:xfrm>
            <a:off x="838200" y="1933819"/>
            <a:ext cx="6236368" cy="2944813"/>
          </a:xfrm>
        </p:spPr>
        <p:txBody>
          <a:bodyPr/>
          <a:lstStyle/>
          <a:p>
            <a:r>
              <a:rPr lang="en-US" sz="2400" dirty="0">
                <a:cs typeface="Calibri"/>
              </a:rPr>
              <a:t>Volunteers are the most significant resource of the Red Cross.</a:t>
            </a:r>
          </a:p>
          <a:p>
            <a:r>
              <a:rPr lang="en-US" sz="2400" dirty="0">
                <a:cs typeface="Calibri"/>
              </a:rPr>
              <a:t>Participate in the volunteer activities of their own will. </a:t>
            </a:r>
          </a:p>
          <a:p>
            <a:r>
              <a:rPr lang="en-US" sz="2400" dirty="0">
                <a:cs typeface="Calibri"/>
              </a:rPr>
              <a:t>Does not pursue material or financial gain.</a:t>
            </a:r>
          </a:p>
          <a:p>
            <a:r>
              <a:rPr lang="en-US" sz="2400" dirty="0">
                <a:cs typeface="Calibri"/>
              </a:rPr>
              <a:t>Volunteers act without pay ‘from person to person.’</a:t>
            </a:r>
          </a:p>
          <a:p>
            <a:endParaRPr lang="fi-FI" dirty="0"/>
          </a:p>
        </p:txBody>
      </p:sp>
      <p:pic>
        <p:nvPicPr>
          <p:cNvPr id="4" name="Picture 14">
            <a:extLst>
              <a:ext uri="{FF2B5EF4-FFF2-40B4-BE49-F238E27FC236}">
                <a16:creationId xmlns:a16="http://schemas.microsoft.com/office/drawing/2014/main" id="{745CE182-A549-9FDD-F3A2-BCBEE4AF9DD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74568" y="529303"/>
            <a:ext cx="4053671" cy="3290716"/>
          </a:xfrm>
          <a:prstGeom prst="rect">
            <a:avLst/>
          </a:prstGeom>
          <a:ln>
            <a:noFill/>
          </a:ln>
          <a:effectLst>
            <a:outerShdw blurRad="292100" dist="139700" dir="2700000" algn="tl" rotWithShape="0">
              <a:srgbClr val="333333">
                <a:alpha val="65000"/>
              </a:srgbClr>
            </a:outerShdw>
          </a:effectLst>
        </p:spPr>
      </p:pic>
      <p:pic>
        <p:nvPicPr>
          <p:cNvPr id="5" name="Content Placeholder 4">
            <a:extLst>
              <a:ext uri="{FF2B5EF4-FFF2-40B4-BE49-F238E27FC236}">
                <a16:creationId xmlns:a16="http://schemas.microsoft.com/office/drawing/2014/main" id="{5443BC3B-4DCB-D69A-CFB1-A0F74D27DA6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191500" y="3048785"/>
            <a:ext cx="3717204" cy="32884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88184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87B2EB6-1BC3-8942-8C53-01F5EABBEF17}"/>
              </a:ext>
            </a:extLst>
          </p:cNvPr>
          <p:cNvSpPr>
            <a:spLocks noGrp="1"/>
          </p:cNvSpPr>
          <p:nvPr>
            <p:ph type="body" idx="10"/>
          </p:nvPr>
        </p:nvSpPr>
        <p:spPr>
          <a:xfrm>
            <a:off x="266701" y="1483775"/>
            <a:ext cx="5562596" cy="4870133"/>
          </a:xfrm>
        </p:spPr>
        <p:txBody>
          <a:bodyPr/>
          <a:lstStyle/>
          <a:p>
            <a:pPr marL="342900" indent="-342900" fontAlgn="ctr">
              <a:buFont typeface="Arial" panose="020B0604020202020204" pitchFamily="34" charset="0"/>
              <a:buChar char="•"/>
            </a:pPr>
            <a:r>
              <a:rPr lang="en-US" dirty="0">
                <a:cs typeface="Calibri"/>
              </a:rPr>
              <a:t>Volunteers are insured against accidents that occur during voluntary activities.</a:t>
            </a:r>
          </a:p>
          <a:p>
            <a:pPr marL="342900" indent="-342900" fontAlgn="ctr">
              <a:buFont typeface="Arial" panose="020B0604020202020204" pitchFamily="34" charset="0"/>
              <a:buChar char="•"/>
            </a:pPr>
            <a:endParaRPr lang="en-US" dirty="0">
              <a:cs typeface="Calibri"/>
            </a:endParaRPr>
          </a:p>
          <a:p>
            <a:pPr marL="342900" indent="-342900" fontAlgn="ctr">
              <a:buFont typeface="Arial" panose="020B0604020202020204" pitchFamily="34" charset="0"/>
              <a:buChar char="•"/>
            </a:pPr>
            <a:r>
              <a:rPr lang="en-US" dirty="0">
                <a:cs typeface="Calibri"/>
              </a:rPr>
              <a:t>In voluntary activities, you commit to</a:t>
            </a:r>
          </a:p>
          <a:p>
            <a:pPr fontAlgn="ctr"/>
            <a:endParaRPr lang="en-US" dirty="0">
              <a:cs typeface="Calibri"/>
            </a:endParaRPr>
          </a:p>
          <a:p>
            <a:pPr marL="800100" lvl="1" indent="-342900" fontAlgn="ctr">
              <a:buFont typeface="Arial" panose="020B0604020202020204" pitchFamily="34" charset="0"/>
              <a:buChar char="•"/>
            </a:pPr>
            <a:r>
              <a:rPr lang="en-US" dirty="0">
                <a:cs typeface="Calibri"/>
              </a:rPr>
              <a:t>confidentiality</a:t>
            </a:r>
          </a:p>
          <a:p>
            <a:pPr marL="800100" lvl="1" indent="-342900" fontAlgn="ctr">
              <a:buFont typeface="Arial" panose="020B0604020202020204" pitchFamily="34" charset="0"/>
              <a:buChar char="•"/>
            </a:pPr>
            <a:r>
              <a:rPr lang="en-US" dirty="0">
                <a:cs typeface="Calibri"/>
              </a:rPr>
              <a:t>ethical principles</a:t>
            </a:r>
          </a:p>
          <a:p>
            <a:pPr marL="800100" lvl="1" indent="-342900" fontAlgn="ctr">
              <a:buFont typeface="Arial" panose="020B0604020202020204" pitchFamily="34" charset="0"/>
              <a:buChar char="•"/>
            </a:pPr>
            <a:r>
              <a:rPr lang="en-US" dirty="0">
                <a:cs typeface="Calibri"/>
              </a:rPr>
              <a:t>guaranteeing a safe  environment for yourself, other volunteers and recipients of aid through your own actions.</a:t>
            </a:r>
          </a:p>
          <a:p>
            <a:endParaRPr lang="fi-FI" dirty="0"/>
          </a:p>
        </p:txBody>
      </p:sp>
      <p:sp>
        <p:nvSpPr>
          <p:cNvPr id="5" name="Text Placeholder 4">
            <a:extLst>
              <a:ext uri="{FF2B5EF4-FFF2-40B4-BE49-F238E27FC236}">
                <a16:creationId xmlns:a16="http://schemas.microsoft.com/office/drawing/2014/main" id="{97CEC51F-42DC-EF7B-1E21-71C2DB0C0D89}"/>
              </a:ext>
            </a:extLst>
          </p:cNvPr>
          <p:cNvSpPr>
            <a:spLocks noGrp="1"/>
          </p:cNvSpPr>
          <p:nvPr>
            <p:ph type="body" idx="14"/>
          </p:nvPr>
        </p:nvSpPr>
        <p:spPr/>
        <p:txBody>
          <a:bodyPr/>
          <a:lstStyle/>
          <a:p>
            <a:pPr marL="0" indent="0" algn="ctr">
              <a:buNone/>
            </a:pPr>
            <a:r>
              <a:rPr lang="fi-FI" sz="2400" i="1" dirty="0"/>
              <a:t>It is </a:t>
            </a:r>
            <a:r>
              <a:rPr lang="fi-FI" sz="2400" i="1" dirty="0" err="1"/>
              <a:t>important</a:t>
            </a:r>
            <a:r>
              <a:rPr lang="fi-FI" sz="2400" i="1" dirty="0"/>
              <a:t> for </a:t>
            </a:r>
            <a:r>
              <a:rPr lang="fi-FI" sz="2400" i="1" dirty="0" err="1"/>
              <a:t>the</a:t>
            </a:r>
            <a:r>
              <a:rPr lang="fi-FI" sz="2400" i="1" dirty="0"/>
              <a:t> Red Cross to </a:t>
            </a:r>
            <a:r>
              <a:rPr lang="fi-FI" sz="2400" i="1" dirty="0" err="1"/>
              <a:t>ensure</a:t>
            </a:r>
            <a:r>
              <a:rPr lang="fi-FI" sz="2400" i="1" dirty="0"/>
              <a:t> a </a:t>
            </a:r>
            <a:r>
              <a:rPr lang="fi-FI" sz="2400" i="1" dirty="0" err="1"/>
              <a:t>safe</a:t>
            </a:r>
            <a:r>
              <a:rPr lang="fi-FI" sz="2400" i="1" dirty="0"/>
              <a:t> </a:t>
            </a:r>
            <a:r>
              <a:rPr lang="fi-FI" sz="2400" i="1" dirty="0" err="1"/>
              <a:t>environament</a:t>
            </a:r>
            <a:r>
              <a:rPr lang="fi-FI" sz="2400" i="1" dirty="0"/>
              <a:t> and </a:t>
            </a:r>
            <a:r>
              <a:rPr lang="fi-FI" sz="2400" i="1" dirty="0" err="1"/>
              <a:t>activity</a:t>
            </a:r>
            <a:r>
              <a:rPr lang="fi-FI" sz="2400" i="1" dirty="0"/>
              <a:t> for </a:t>
            </a:r>
            <a:r>
              <a:rPr lang="fi-FI" sz="2400" i="1" dirty="0" err="1"/>
              <a:t>its</a:t>
            </a:r>
            <a:r>
              <a:rPr lang="fi-FI" sz="2400" i="1" dirty="0"/>
              <a:t> </a:t>
            </a:r>
            <a:r>
              <a:rPr lang="fi-FI" sz="2400" i="1" dirty="0" err="1"/>
              <a:t>volunteers</a:t>
            </a:r>
            <a:r>
              <a:rPr lang="fi-FI" sz="2400" i="1" dirty="0"/>
              <a:t>, </a:t>
            </a:r>
            <a:r>
              <a:rPr lang="fi-FI" sz="2400" i="1" dirty="0" err="1"/>
              <a:t>recipients</a:t>
            </a:r>
            <a:r>
              <a:rPr lang="fi-FI" sz="2400" i="1" dirty="0"/>
              <a:t> of </a:t>
            </a:r>
            <a:r>
              <a:rPr lang="fi-FI" sz="2400" i="1" dirty="0" err="1"/>
              <a:t>aid</a:t>
            </a:r>
            <a:r>
              <a:rPr lang="fi-FI" sz="2400" i="1" dirty="0"/>
              <a:t> and </a:t>
            </a:r>
            <a:r>
              <a:rPr lang="fi-FI" sz="2400" i="1" dirty="0" err="1"/>
              <a:t>employees</a:t>
            </a:r>
            <a:r>
              <a:rPr lang="fi-FI" sz="2400" i="1" dirty="0"/>
              <a:t>.</a:t>
            </a:r>
          </a:p>
          <a:p>
            <a:pPr marL="0" indent="0" algn="ctr">
              <a:buNone/>
            </a:pPr>
            <a:endParaRPr lang="fi-FI" sz="2400" i="1" dirty="0"/>
          </a:p>
          <a:p>
            <a:pPr marL="0" indent="0" algn="ctr">
              <a:buNone/>
            </a:pPr>
            <a:r>
              <a:rPr lang="fi-FI" sz="2400" i="1" dirty="0" err="1"/>
              <a:t>The</a:t>
            </a:r>
            <a:r>
              <a:rPr lang="fi-FI" sz="2400" i="1" dirty="0"/>
              <a:t> </a:t>
            </a:r>
            <a:r>
              <a:rPr lang="fi-FI" sz="2400" i="1" dirty="0" err="1"/>
              <a:t>organization</a:t>
            </a:r>
            <a:r>
              <a:rPr lang="fi-FI" sz="2400" i="1" dirty="0"/>
              <a:t> </a:t>
            </a:r>
            <a:r>
              <a:rPr lang="fi-FI" sz="2400" i="1" dirty="0" err="1"/>
              <a:t>operates</a:t>
            </a:r>
            <a:r>
              <a:rPr lang="fi-FI" sz="2400" i="1" dirty="0"/>
              <a:t> on </a:t>
            </a:r>
            <a:r>
              <a:rPr lang="fi-FI" sz="2400" i="1" dirty="0" err="1"/>
              <a:t>the</a:t>
            </a:r>
            <a:r>
              <a:rPr lang="fi-FI" sz="2400" i="1" dirty="0"/>
              <a:t> </a:t>
            </a:r>
            <a:r>
              <a:rPr lang="fi-FI" sz="2400" i="1" dirty="0" err="1"/>
              <a:t>basis</a:t>
            </a:r>
            <a:r>
              <a:rPr lang="fi-FI" sz="2400" i="1" dirty="0"/>
              <a:t> of </a:t>
            </a:r>
            <a:r>
              <a:rPr lang="fi-FI" sz="2400" i="1" dirty="0" err="1"/>
              <a:t>equality</a:t>
            </a:r>
            <a:r>
              <a:rPr lang="fi-FI" sz="2400" i="1" dirty="0"/>
              <a:t>, in </a:t>
            </a:r>
            <a:r>
              <a:rPr lang="fi-FI" sz="2400" i="1" dirty="0" err="1"/>
              <a:t>accordance</a:t>
            </a:r>
            <a:r>
              <a:rPr lang="fi-FI" sz="2400" i="1" dirty="0"/>
              <a:t> </a:t>
            </a:r>
            <a:r>
              <a:rPr lang="fi-FI" sz="2400" i="1" dirty="0" err="1"/>
              <a:t>with</a:t>
            </a:r>
            <a:r>
              <a:rPr lang="fi-FI" sz="2400" i="1" dirty="0"/>
              <a:t> </a:t>
            </a:r>
            <a:r>
              <a:rPr lang="fi-FI" sz="2400" i="1" dirty="0" err="1"/>
              <a:t>the</a:t>
            </a:r>
            <a:r>
              <a:rPr lang="fi-FI" sz="2400" i="1" dirty="0"/>
              <a:t> Data </a:t>
            </a:r>
            <a:r>
              <a:rPr lang="fi-FI" sz="2400" i="1" dirty="0" err="1"/>
              <a:t>Protection</a:t>
            </a:r>
            <a:r>
              <a:rPr lang="fi-FI" sz="2400" i="1" dirty="0"/>
              <a:t> Act and </a:t>
            </a:r>
            <a:r>
              <a:rPr lang="fi-FI" sz="2400" i="1" dirty="0" err="1"/>
              <a:t>has</a:t>
            </a:r>
            <a:r>
              <a:rPr lang="fi-FI" sz="2400" i="1" dirty="0"/>
              <a:t> </a:t>
            </a:r>
            <a:r>
              <a:rPr lang="fi-FI" sz="2400" i="1" dirty="0" err="1"/>
              <a:t>zero</a:t>
            </a:r>
            <a:r>
              <a:rPr lang="fi-FI" sz="2400" i="1" dirty="0"/>
              <a:t> </a:t>
            </a:r>
            <a:r>
              <a:rPr lang="fi-FI" sz="2400" i="1" dirty="0" err="1"/>
              <a:t>tolerance</a:t>
            </a:r>
            <a:r>
              <a:rPr lang="fi-FI" sz="2400" i="1" dirty="0"/>
              <a:t> for </a:t>
            </a:r>
            <a:r>
              <a:rPr lang="fi-FI" sz="2400" i="1" dirty="0" err="1"/>
              <a:t>racism</a:t>
            </a:r>
            <a:r>
              <a:rPr lang="fi-FI" sz="2400" i="1" dirty="0"/>
              <a:t>, </a:t>
            </a:r>
            <a:r>
              <a:rPr lang="fi-FI" sz="2400" i="1" dirty="0" err="1"/>
              <a:t>bullying</a:t>
            </a:r>
            <a:r>
              <a:rPr lang="fi-FI" sz="2400" i="1" dirty="0"/>
              <a:t>, </a:t>
            </a:r>
            <a:r>
              <a:rPr lang="fi-FI" sz="2400" i="1" dirty="0" err="1"/>
              <a:t>corruption</a:t>
            </a:r>
            <a:r>
              <a:rPr lang="fi-FI" sz="2400" i="1" dirty="0"/>
              <a:t> and </a:t>
            </a:r>
            <a:r>
              <a:rPr lang="fi-FI" sz="2400" i="1" dirty="0" err="1"/>
              <a:t>sexual</a:t>
            </a:r>
            <a:r>
              <a:rPr lang="fi-FI" sz="2400" i="1" dirty="0"/>
              <a:t> </a:t>
            </a:r>
            <a:r>
              <a:rPr lang="fi-FI" sz="2400" i="1" dirty="0" err="1"/>
              <a:t>harassment</a:t>
            </a:r>
            <a:r>
              <a:rPr lang="fi-FI" sz="2400" i="1" dirty="0"/>
              <a:t>. </a:t>
            </a:r>
          </a:p>
          <a:p>
            <a:endParaRPr lang="fi-FI" dirty="0"/>
          </a:p>
        </p:txBody>
      </p:sp>
    </p:spTree>
    <p:extLst>
      <p:ext uri="{BB962C8B-B14F-4D97-AF65-F5344CB8AC3E}">
        <p14:creationId xmlns:p14="http://schemas.microsoft.com/office/powerpoint/2010/main" val="998750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45582-1A8A-0424-1D7D-0BE1D889FFAD}"/>
              </a:ext>
            </a:extLst>
          </p:cNvPr>
          <p:cNvSpPr>
            <a:spLocks noGrp="1"/>
          </p:cNvSpPr>
          <p:nvPr>
            <p:ph type="title"/>
          </p:nvPr>
        </p:nvSpPr>
        <p:spPr/>
        <p:txBody>
          <a:bodyPr/>
          <a:lstStyle/>
          <a:p>
            <a:pPr algn="ctr"/>
            <a:r>
              <a:rPr lang="fi-FI" sz="2800" dirty="0">
                <a:latin typeface="+mn-lt"/>
              </a:rPr>
              <a:t>A </a:t>
            </a:r>
            <a:r>
              <a:rPr lang="fi-FI" sz="2800" dirty="0" err="1">
                <a:latin typeface="+mn-lt"/>
              </a:rPr>
              <a:t>low</a:t>
            </a:r>
            <a:r>
              <a:rPr lang="fi-FI" sz="2800" dirty="0">
                <a:latin typeface="+mn-lt"/>
              </a:rPr>
              <a:t> </a:t>
            </a:r>
            <a:r>
              <a:rPr lang="fi-FI" sz="2800" dirty="0" err="1">
                <a:latin typeface="+mn-lt"/>
              </a:rPr>
              <a:t>threshold</a:t>
            </a:r>
            <a:r>
              <a:rPr lang="fi-FI" sz="2800" dirty="0">
                <a:latin typeface="+mn-lt"/>
              </a:rPr>
              <a:t> to </a:t>
            </a:r>
            <a:r>
              <a:rPr lang="fi-FI" sz="2800" dirty="0" err="1">
                <a:latin typeface="+mn-lt"/>
              </a:rPr>
              <a:t>report</a:t>
            </a:r>
            <a:r>
              <a:rPr lang="fi-FI" sz="2800" dirty="0">
                <a:latin typeface="+mn-lt"/>
              </a:rPr>
              <a:t> </a:t>
            </a:r>
            <a:r>
              <a:rPr lang="fi-FI" sz="2800" dirty="0" err="1">
                <a:latin typeface="+mn-lt"/>
              </a:rPr>
              <a:t>possible</a:t>
            </a:r>
            <a:r>
              <a:rPr lang="fi-FI" sz="2800" dirty="0">
                <a:latin typeface="+mn-lt"/>
              </a:rPr>
              <a:t> </a:t>
            </a:r>
            <a:r>
              <a:rPr lang="fi-FI" sz="2800" dirty="0" err="1">
                <a:latin typeface="+mn-lt"/>
              </a:rPr>
              <a:t>misconducts</a:t>
            </a:r>
            <a:r>
              <a:rPr lang="fi-FI" sz="2800" dirty="0">
                <a:latin typeface="+mn-lt"/>
              </a:rPr>
              <a:t> </a:t>
            </a:r>
            <a:r>
              <a:rPr lang="fi-FI" sz="2800" dirty="0" err="1">
                <a:latin typeface="+mn-lt"/>
              </a:rPr>
              <a:t>or</a:t>
            </a:r>
            <a:r>
              <a:rPr lang="fi-FI" sz="2800" dirty="0">
                <a:latin typeface="+mn-lt"/>
              </a:rPr>
              <a:t> </a:t>
            </a:r>
            <a:r>
              <a:rPr lang="fi-FI" sz="2800" dirty="0" err="1">
                <a:latin typeface="+mn-lt"/>
              </a:rPr>
              <a:t>sexual</a:t>
            </a:r>
            <a:r>
              <a:rPr lang="fi-FI" sz="2800" dirty="0">
                <a:latin typeface="+mn-lt"/>
              </a:rPr>
              <a:t> </a:t>
            </a:r>
            <a:r>
              <a:rPr lang="fi-FI" sz="2800" dirty="0" err="1">
                <a:latin typeface="+mn-lt"/>
              </a:rPr>
              <a:t>harassment</a:t>
            </a:r>
            <a:r>
              <a:rPr lang="fi-FI" sz="2800" dirty="0">
                <a:latin typeface="+mn-lt"/>
              </a:rPr>
              <a:t>. </a:t>
            </a:r>
            <a:br>
              <a:rPr lang="fi-FI" sz="2800" dirty="0">
                <a:latin typeface="+mn-lt"/>
              </a:rPr>
            </a:br>
            <a:br>
              <a:rPr lang="fi-FI" sz="2800" dirty="0">
                <a:latin typeface="+mn-lt"/>
              </a:rPr>
            </a:br>
            <a:br>
              <a:rPr lang="fi-FI" sz="2800" dirty="0">
                <a:latin typeface="+mn-lt"/>
              </a:rPr>
            </a:br>
            <a:r>
              <a:rPr lang="fi-FI" sz="2800" b="1" dirty="0">
                <a:latin typeface="+mn-lt"/>
              </a:rPr>
              <a:t>www.redcross.fi/whistleblow</a:t>
            </a:r>
            <a:endParaRPr lang="fi-FI" dirty="0"/>
          </a:p>
        </p:txBody>
      </p:sp>
    </p:spTree>
    <p:extLst>
      <p:ext uri="{BB962C8B-B14F-4D97-AF65-F5344CB8AC3E}">
        <p14:creationId xmlns:p14="http://schemas.microsoft.com/office/powerpoint/2010/main" val="3007089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A60D3F1-7506-C993-10B1-4018D13A8C1F}"/>
              </a:ext>
            </a:extLst>
          </p:cNvPr>
          <p:cNvSpPr/>
          <p:nvPr/>
        </p:nvSpPr>
        <p:spPr>
          <a:xfrm>
            <a:off x="-106728" y="0"/>
            <a:ext cx="3587055" cy="685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5">
            <a:extLst>
              <a:ext uri="{FF2B5EF4-FFF2-40B4-BE49-F238E27FC236}">
                <a16:creationId xmlns:a16="http://schemas.microsoft.com/office/drawing/2014/main" id="{460187B6-F678-B86F-21E3-2CF75969E44F}"/>
              </a:ext>
            </a:extLst>
          </p:cNvPr>
          <p:cNvSpPr>
            <a:spLocks noGrp="1"/>
          </p:cNvSpPr>
          <p:nvPr>
            <p:ph type="body" idx="1"/>
          </p:nvPr>
        </p:nvSpPr>
        <p:spPr>
          <a:xfrm>
            <a:off x="154660" y="854280"/>
            <a:ext cx="3217732" cy="1831787"/>
          </a:xfrm>
        </p:spPr>
        <p:txBody>
          <a:bodyPr/>
          <a:lstStyle/>
          <a:p>
            <a:r>
              <a:rPr lang="en-GB" sz="2900" dirty="0">
                <a:solidFill>
                  <a:srgbClr val="004B79"/>
                </a:solidFill>
              </a:rPr>
              <a:t>Seven principles </a:t>
            </a:r>
            <a:br>
              <a:rPr lang="en-GB" sz="2900" dirty="0">
                <a:solidFill>
                  <a:srgbClr val="004B79"/>
                </a:solidFill>
              </a:rPr>
            </a:br>
            <a:r>
              <a:rPr lang="en-GB" sz="2900" dirty="0">
                <a:solidFill>
                  <a:srgbClr val="004B79"/>
                </a:solidFill>
              </a:rPr>
              <a:t>of safer spaces </a:t>
            </a:r>
          </a:p>
        </p:txBody>
      </p:sp>
      <p:sp>
        <p:nvSpPr>
          <p:cNvPr id="3" name="Text Placeholder 7">
            <a:extLst>
              <a:ext uri="{FF2B5EF4-FFF2-40B4-BE49-F238E27FC236}">
                <a16:creationId xmlns:a16="http://schemas.microsoft.com/office/drawing/2014/main" id="{1E374A83-E01D-88EE-625B-8D5D904CC60E}"/>
              </a:ext>
            </a:extLst>
          </p:cNvPr>
          <p:cNvSpPr txBox="1">
            <a:spLocks/>
          </p:cNvSpPr>
          <p:nvPr/>
        </p:nvSpPr>
        <p:spPr>
          <a:xfrm>
            <a:off x="4146062" y="1046268"/>
            <a:ext cx="2078796" cy="1151138"/>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fontAlgn="base"/>
            <a:r>
              <a:rPr lang="en-GB" sz="1200" dirty="0">
                <a:solidFill>
                  <a:srgbClr val="241F20"/>
                </a:solidFill>
              </a:rPr>
              <a:t>Meet new people and things without prejudice. Approach every encounter as an opportunity to learn something new and develop. </a:t>
            </a:r>
            <a:endParaRPr lang="en-GB" sz="1200" dirty="0"/>
          </a:p>
        </p:txBody>
      </p:sp>
      <p:sp>
        <p:nvSpPr>
          <p:cNvPr id="7" name="Text Placeholder 3">
            <a:extLst>
              <a:ext uri="{FF2B5EF4-FFF2-40B4-BE49-F238E27FC236}">
                <a16:creationId xmlns:a16="http://schemas.microsoft.com/office/drawing/2014/main" id="{8A85D4F0-3FD1-32BE-9725-337C76300404}"/>
              </a:ext>
            </a:extLst>
          </p:cNvPr>
          <p:cNvSpPr txBox="1">
            <a:spLocks/>
          </p:cNvSpPr>
          <p:nvPr/>
        </p:nvSpPr>
        <p:spPr>
          <a:xfrm>
            <a:off x="4146062" y="646129"/>
            <a:ext cx="2524714" cy="3365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1800" b="1" i="0" dirty="0">
                <a:solidFill>
                  <a:srgbClr val="241F20"/>
                </a:solidFill>
                <a:effectLst/>
                <a:latin typeface="Arial" panose="020B0604020202020204" pitchFamily="34" charset="0"/>
              </a:rPr>
              <a:t>Be open</a:t>
            </a:r>
            <a:endParaRPr lang="en-GB" sz="1800" dirty="0"/>
          </a:p>
        </p:txBody>
      </p:sp>
      <p:sp>
        <p:nvSpPr>
          <p:cNvPr id="8" name="Text Placeholder 7">
            <a:extLst>
              <a:ext uri="{FF2B5EF4-FFF2-40B4-BE49-F238E27FC236}">
                <a16:creationId xmlns:a16="http://schemas.microsoft.com/office/drawing/2014/main" id="{1C4133CA-055D-2A6E-114C-B4D219ED5FBA}"/>
              </a:ext>
            </a:extLst>
          </p:cNvPr>
          <p:cNvSpPr txBox="1">
            <a:spLocks/>
          </p:cNvSpPr>
          <p:nvPr/>
        </p:nvSpPr>
        <p:spPr>
          <a:xfrm>
            <a:off x="7104599" y="1046268"/>
            <a:ext cx="2101182" cy="1151138"/>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fontAlgn="base"/>
            <a:r>
              <a:rPr lang="en-GB" sz="1200" dirty="0">
                <a:solidFill>
                  <a:srgbClr val="241F20"/>
                </a:solidFill>
              </a:rPr>
              <a:t>Pay attention to your </a:t>
            </a:r>
            <a:br>
              <a:rPr lang="en-GB" sz="1200" dirty="0">
                <a:solidFill>
                  <a:srgbClr val="241F20"/>
                </a:solidFill>
              </a:rPr>
            </a:br>
            <a:r>
              <a:rPr lang="en-GB" sz="1200" dirty="0">
                <a:solidFill>
                  <a:srgbClr val="241F20"/>
                </a:solidFill>
              </a:rPr>
              <a:t>choice of words and value the opinion of others. </a:t>
            </a:r>
            <a:br>
              <a:rPr lang="en-GB" sz="1200" dirty="0">
                <a:solidFill>
                  <a:srgbClr val="241F20"/>
                </a:solidFill>
              </a:rPr>
            </a:br>
            <a:r>
              <a:rPr lang="en-GB" sz="1200" dirty="0">
                <a:solidFill>
                  <a:srgbClr val="241F20"/>
                </a:solidFill>
              </a:rPr>
              <a:t>Do not mock, embarrass </a:t>
            </a:r>
            <a:br>
              <a:rPr lang="en-GB" sz="1200" dirty="0">
                <a:solidFill>
                  <a:srgbClr val="241F20"/>
                </a:solidFill>
              </a:rPr>
            </a:br>
            <a:r>
              <a:rPr lang="en-GB" sz="1200" dirty="0">
                <a:solidFill>
                  <a:srgbClr val="241F20"/>
                </a:solidFill>
              </a:rPr>
              <a:t>or judge anyone with your words or behaviour. </a:t>
            </a:r>
            <a:endParaRPr lang="en-GB" sz="1200" dirty="0"/>
          </a:p>
        </p:txBody>
      </p:sp>
      <p:sp>
        <p:nvSpPr>
          <p:cNvPr id="9" name="Text Placeholder 3">
            <a:extLst>
              <a:ext uri="{FF2B5EF4-FFF2-40B4-BE49-F238E27FC236}">
                <a16:creationId xmlns:a16="http://schemas.microsoft.com/office/drawing/2014/main" id="{1E3AB684-1570-E29B-DDA4-9727A73BDE33}"/>
              </a:ext>
            </a:extLst>
          </p:cNvPr>
          <p:cNvSpPr txBox="1">
            <a:spLocks/>
          </p:cNvSpPr>
          <p:nvPr/>
        </p:nvSpPr>
        <p:spPr>
          <a:xfrm>
            <a:off x="7104599" y="646129"/>
            <a:ext cx="2524714" cy="3365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1800" b="1" i="0" dirty="0">
                <a:solidFill>
                  <a:srgbClr val="241F20"/>
                </a:solidFill>
                <a:effectLst/>
                <a:latin typeface="Arial" panose="020B0604020202020204" pitchFamily="34" charset="0"/>
              </a:rPr>
              <a:t>Respect </a:t>
            </a:r>
            <a:endParaRPr lang="en-GB" sz="1800" dirty="0"/>
          </a:p>
        </p:txBody>
      </p:sp>
      <p:sp>
        <p:nvSpPr>
          <p:cNvPr id="10" name="Text Placeholder 7">
            <a:extLst>
              <a:ext uri="{FF2B5EF4-FFF2-40B4-BE49-F238E27FC236}">
                <a16:creationId xmlns:a16="http://schemas.microsoft.com/office/drawing/2014/main" id="{942F3024-3DB2-5174-64A8-B7C220E5DC30}"/>
              </a:ext>
            </a:extLst>
          </p:cNvPr>
          <p:cNvSpPr txBox="1">
            <a:spLocks/>
          </p:cNvSpPr>
          <p:nvPr/>
        </p:nvSpPr>
        <p:spPr>
          <a:xfrm>
            <a:off x="9899487" y="1334881"/>
            <a:ext cx="2132416" cy="719974"/>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fontAlgn="base"/>
            <a:r>
              <a:rPr lang="en-GB" sz="1200" b="0" i="0" dirty="0">
                <a:solidFill>
                  <a:srgbClr val="241F20"/>
                </a:solidFill>
                <a:effectLst/>
                <a:latin typeface="Arial" panose="020B0604020202020204" pitchFamily="34" charset="0"/>
              </a:rPr>
              <a:t>Also take responsibility for the experience of others. Listen, compliment and encourage. </a:t>
            </a:r>
            <a:endParaRPr lang="en-GB" sz="1200" dirty="0"/>
          </a:p>
        </p:txBody>
      </p:sp>
      <p:sp>
        <p:nvSpPr>
          <p:cNvPr id="12" name="Text Placeholder 3">
            <a:extLst>
              <a:ext uri="{FF2B5EF4-FFF2-40B4-BE49-F238E27FC236}">
                <a16:creationId xmlns:a16="http://schemas.microsoft.com/office/drawing/2014/main" id="{3FD9114D-D406-32F7-E458-AB2E0E80888C}"/>
              </a:ext>
            </a:extLst>
          </p:cNvPr>
          <p:cNvSpPr txBox="1">
            <a:spLocks/>
          </p:cNvSpPr>
          <p:nvPr/>
        </p:nvSpPr>
        <p:spPr>
          <a:xfrm>
            <a:off x="9899487" y="646129"/>
            <a:ext cx="2524714" cy="3365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1800" b="1" i="0" dirty="0">
                <a:solidFill>
                  <a:srgbClr val="241F20"/>
                </a:solidFill>
                <a:effectLst/>
                <a:latin typeface="Arial" panose="020B0604020202020204" pitchFamily="34" charset="0"/>
              </a:rPr>
              <a:t>Create a positive atmosphere</a:t>
            </a:r>
            <a:endParaRPr lang="en-GB" sz="1800" dirty="0"/>
          </a:p>
        </p:txBody>
      </p:sp>
      <p:sp>
        <p:nvSpPr>
          <p:cNvPr id="13" name="Text Placeholder 7">
            <a:extLst>
              <a:ext uri="{FF2B5EF4-FFF2-40B4-BE49-F238E27FC236}">
                <a16:creationId xmlns:a16="http://schemas.microsoft.com/office/drawing/2014/main" id="{D08E80E6-BDA7-5DC6-00F9-28D352FEA05A}"/>
              </a:ext>
            </a:extLst>
          </p:cNvPr>
          <p:cNvSpPr txBox="1">
            <a:spLocks/>
          </p:cNvSpPr>
          <p:nvPr/>
        </p:nvSpPr>
        <p:spPr>
          <a:xfrm>
            <a:off x="4158891" y="3061937"/>
            <a:ext cx="2308699" cy="1355815"/>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fontAlgn="base"/>
            <a:r>
              <a:rPr lang="en-GB" sz="1200" dirty="0">
                <a:solidFill>
                  <a:srgbClr val="241F20"/>
                </a:solidFill>
              </a:rPr>
              <a:t>Do not make assumptions based on external characteristics, skin colour, ethnicity, religion, gender, age or speech. Do not make assumptions about gender, background or functional ability. </a:t>
            </a:r>
            <a:endParaRPr lang="en-GB" sz="1200" dirty="0"/>
          </a:p>
        </p:txBody>
      </p:sp>
      <p:sp>
        <p:nvSpPr>
          <p:cNvPr id="14" name="Text Placeholder 3">
            <a:extLst>
              <a:ext uri="{FF2B5EF4-FFF2-40B4-BE49-F238E27FC236}">
                <a16:creationId xmlns:a16="http://schemas.microsoft.com/office/drawing/2014/main" id="{8B40E8B4-77D2-0F12-7574-B81A6DA724B6}"/>
              </a:ext>
            </a:extLst>
          </p:cNvPr>
          <p:cNvSpPr txBox="1">
            <a:spLocks/>
          </p:cNvSpPr>
          <p:nvPr/>
        </p:nvSpPr>
        <p:spPr>
          <a:xfrm>
            <a:off x="4158889" y="2661798"/>
            <a:ext cx="2524714" cy="3365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1800" b="1" i="0" dirty="0">
                <a:solidFill>
                  <a:srgbClr val="241F20"/>
                </a:solidFill>
                <a:effectLst/>
                <a:latin typeface="Arial" panose="020B0604020202020204" pitchFamily="34" charset="0"/>
              </a:rPr>
              <a:t>Avoid assumptions</a:t>
            </a:r>
            <a:endParaRPr lang="en-GB" sz="1800" dirty="0"/>
          </a:p>
        </p:txBody>
      </p:sp>
      <p:sp>
        <p:nvSpPr>
          <p:cNvPr id="15" name="Text Placeholder 7">
            <a:extLst>
              <a:ext uri="{FF2B5EF4-FFF2-40B4-BE49-F238E27FC236}">
                <a16:creationId xmlns:a16="http://schemas.microsoft.com/office/drawing/2014/main" id="{7CDDBBBC-0C54-7C1B-2A31-2D1B5AEDC9FA}"/>
              </a:ext>
            </a:extLst>
          </p:cNvPr>
          <p:cNvSpPr txBox="1">
            <a:spLocks/>
          </p:cNvSpPr>
          <p:nvPr/>
        </p:nvSpPr>
        <p:spPr>
          <a:xfrm>
            <a:off x="7104599" y="3054698"/>
            <a:ext cx="2220196" cy="1151138"/>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fontAlgn="base"/>
            <a:r>
              <a:rPr lang="en-GB" sz="1200" dirty="0">
                <a:solidFill>
                  <a:srgbClr val="241F20"/>
                </a:solidFill>
              </a:rPr>
              <a:t>Respect the personal space, privacy and personal autonomy of others. Make sure that everyone is heard and give everyone the opportunity to participate. </a:t>
            </a:r>
            <a:endParaRPr lang="en-GB" sz="1200" dirty="0"/>
          </a:p>
        </p:txBody>
      </p:sp>
      <p:sp>
        <p:nvSpPr>
          <p:cNvPr id="16" name="Text Placeholder 3">
            <a:extLst>
              <a:ext uri="{FF2B5EF4-FFF2-40B4-BE49-F238E27FC236}">
                <a16:creationId xmlns:a16="http://schemas.microsoft.com/office/drawing/2014/main" id="{0D530244-5FA6-0094-3EBA-E0269DA37B62}"/>
              </a:ext>
            </a:extLst>
          </p:cNvPr>
          <p:cNvSpPr txBox="1">
            <a:spLocks/>
          </p:cNvSpPr>
          <p:nvPr/>
        </p:nvSpPr>
        <p:spPr>
          <a:xfrm>
            <a:off x="7104599" y="2654559"/>
            <a:ext cx="2524714" cy="3365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1800" b="1" i="0" dirty="0">
                <a:solidFill>
                  <a:srgbClr val="241F20"/>
                </a:solidFill>
                <a:effectLst/>
                <a:latin typeface="Arial" panose="020B0604020202020204" pitchFamily="34" charset="0"/>
              </a:rPr>
              <a:t>Give space</a:t>
            </a:r>
            <a:endParaRPr lang="en-GB" sz="1800" dirty="0"/>
          </a:p>
        </p:txBody>
      </p:sp>
      <p:sp>
        <p:nvSpPr>
          <p:cNvPr id="17" name="Text Placeholder 7">
            <a:extLst>
              <a:ext uri="{FF2B5EF4-FFF2-40B4-BE49-F238E27FC236}">
                <a16:creationId xmlns:a16="http://schemas.microsoft.com/office/drawing/2014/main" id="{35D29E2B-AC8D-DAD4-0652-9289C8FDDA6D}"/>
              </a:ext>
            </a:extLst>
          </p:cNvPr>
          <p:cNvSpPr txBox="1">
            <a:spLocks/>
          </p:cNvSpPr>
          <p:nvPr/>
        </p:nvSpPr>
        <p:spPr>
          <a:xfrm>
            <a:off x="9899487" y="3054698"/>
            <a:ext cx="1849827" cy="1151138"/>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fontAlgn="base"/>
            <a:r>
              <a:rPr lang="en-GB" sz="1200" b="0" i="0" dirty="0">
                <a:solidFill>
                  <a:srgbClr val="241F20"/>
                </a:solidFill>
                <a:effectLst/>
                <a:latin typeface="Arial" panose="020B0604020202020204" pitchFamily="34" charset="0"/>
              </a:rPr>
              <a:t>Do not stand idly by if you witness harassment or other inappropriate treatment. </a:t>
            </a:r>
            <a:endParaRPr lang="en-GB" sz="1200" dirty="0"/>
          </a:p>
        </p:txBody>
      </p:sp>
      <p:sp>
        <p:nvSpPr>
          <p:cNvPr id="18" name="Text Placeholder 3">
            <a:extLst>
              <a:ext uri="{FF2B5EF4-FFF2-40B4-BE49-F238E27FC236}">
                <a16:creationId xmlns:a16="http://schemas.microsoft.com/office/drawing/2014/main" id="{753441D1-EC30-38A9-9AE2-ADE417AB3010}"/>
              </a:ext>
            </a:extLst>
          </p:cNvPr>
          <p:cNvSpPr txBox="1">
            <a:spLocks/>
          </p:cNvSpPr>
          <p:nvPr/>
        </p:nvSpPr>
        <p:spPr>
          <a:xfrm>
            <a:off x="9899487" y="2654559"/>
            <a:ext cx="2524714" cy="3365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1800" b="1" i="0" dirty="0">
                <a:solidFill>
                  <a:srgbClr val="241F20"/>
                </a:solidFill>
                <a:effectLst/>
                <a:latin typeface="Arial" panose="020B0604020202020204" pitchFamily="34" charset="0"/>
              </a:rPr>
              <a:t>Intervene</a:t>
            </a:r>
            <a:endParaRPr lang="en-GB" sz="1800" dirty="0"/>
          </a:p>
        </p:txBody>
      </p:sp>
      <p:sp>
        <p:nvSpPr>
          <p:cNvPr id="19" name="Text Placeholder 7">
            <a:extLst>
              <a:ext uri="{FF2B5EF4-FFF2-40B4-BE49-F238E27FC236}">
                <a16:creationId xmlns:a16="http://schemas.microsoft.com/office/drawing/2014/main" id="{63627746-02DB-9109-2460-2AF72FE8D7D1}"/>
              </a:ext>
            </a:extLst>
          </p:cNvPr>
          <p:cNvSpPr txBox="1">
            <a:spLocks/>
          </p:cNvSpPr>
          <p:nvPr/>
        </p:nvSpPr>
        <p:spPr>
          <a:xfrm>
            <a:off x="7104599" y="5171739"/>
            <a:ext cx="2058459" cy="1151138"/>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fontAlgn="base"/>
            <a:r>
              <a:rPr lang="en-GB" sz="1200" b="0" i="0" dirty="0">
                <a:solidFill>
                  <a:srgbClr val="241F20"/>
                </a:solidFill>
                <a:effectLst/>
                <a:latin typeface="Arial" panose="020B0604020202020204" pitchFamily="34" charset="0"/>
              </a:rPr>
              <a:t>Have fun! Ask questions and search for information if you find anything confusing. </a:t>
            </a:r>
            <a:endParaRPr lang="en-GB" sz="1200" dirty="0"/>
          </a:p>
        </p:txBody>
      </p:sp>
      <p:sp>
        <p:nvSpPr>
          <p:cNvPr id="20" name="Text Placeholder 3">
            <a:extLst>
              <a:ext uri="{FF2B5EF4-FFF2-40B4-BE49-F238E27FC236}">
                <a16:creationId xmlns:a16="http://schemas.microsoft.com/office/drawing/2014/main" id="{2B6E1560-38CD-D015-91B9-4027088AED38}"/>
              </a:ext>
            </a:extLst>
          </p:cNvPr>
          <p:cNvSpPr txBox="1">
            <a:spLocks/>
          </p:cNvSpPr>
          <p:nvPr/>
        </p:nvSpPr>
        <p:spPr>
          <a:xfrm>
            <a:off x="7104599" y="4771600"/>
            <a:ext cx="2524714" cy="3365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1800" b="1" i="0" dirty="0">
                <a:solidFill>
                  <a:srgbClr val="241F20"/>
                </a:solidFill>
                <a:effectLst/>
                <a:latin typeface="Arial" panose="020B0604020202020204" pitchFamily="34" charset="0"/>
              </a:rPr>
              <a:t>Enjoy</a:t>
            </a:r>
            <a:br>
              <a:rPr lang="en-GB" sz="1400" dirty="0"/>
            </a:br>
            <a:endParaRPr lang="en-GB" sz="1800" dirty="0"/>
          </a:p>
        </p:txBody>
      </p:sp>
      <p:sp>
        <p:nvSpPr>
          <p:cNvPr id="21" name="TextBox 20">
            <a:extLst>
              <a:ext uri="{FF2B5EF4-FFF2-40B4-BE49-F238E27FC236}">
                <a16:creationId xmlns:a16="http://schemas.microsoft.com/office/drawing/2014/main" id="{F2C02A8E-720F-A25E-8ADF-38C07BB97072}"/>
              </a:ext>
            </a:extLst>
          </p:cNvPr>
          <p:cNvSpPr txBox="1"/>
          <p:nvPr/>
        </p:nvSpPr>
        <p:spPr>
          <a:xfrm>
            <a:off x="3619943" y="506642"/>
            <a:ext cx="708318" cy="1015663"/>
          </a:xfrm>
          <a:prstGeom prst="rect">
            <a:avLst/>
          </a:prstGeom>
          <a:noFill/>
        </p:spPr>
        <p:txBody>
          <a:bodyPr wrap="square" rtlCol="0">
            <a:spAutoFit/>
          </a:bodyPr>
          <a:lstStyle/>
          <a:p>
            <a:r>
              <a:rPr lang="en-GB" sz="6000">
                <a:solidFill>
                  <a:schemeClr val="accent1"/>
                </a:solidFill>
              </a:rPr>
              <a:t>1</a:t>
            </a:r>
          </a:p>
        </p:txBody>
      </p:sp>
      <p:sp>
        <p:nvSpPr>
          <p:cNvPr id="22" name="TextBox 21">
            <a:extLst>
              <a:ext uri="{FF2B5EF4-FFF2-40B4-BE49-F238E27FC236}">
                <a16:creationId xmlns:a16="http://schemas.microsoft.com/office/drawing/2014/main" id="{CF8B3073-7026-F21E-6A3A-13504DA58440}"/>
              </a:ext>
            </a:extLst>
          </p:cNvPr>
          <p:cNvSpPr txBox="1"/>
          <p:nvPr/>
        </p:nvSpPr>
        <p:spPr>
          <a:xfrm>
            <a:off x="6587479" y="488930"/>
            <a:ext cx="708318" cy="1015663"/>
          </a:xfrm>
          <a:prstGeom prst="rect">
            <a:avLst/>
          </a:prstGeom>
          <a:noFill/>
        </p:spPr>
        <p:txBody>
          <a:bodyPr wrap="square" rtlCol="0">
            <a:spAutoFit/>
          </a:bodyPr>
          <a:lstStyle/>
          <a:p>
            <a:r>
              <a:rPr lang="en-GB" sz="6000">
                <a:solidFill>
                  <a:schemeClr val="accent1"/>
                </a:solidFill>
              </a:rPr>
              <a:t>2</a:t>
            </a:r>
          </a:p>
        </p:txBody>
      </p:sp>
      <p:sp>
        <p:nvSpPr>
          <p:cNvPr id="23" name="TextBox 22">
            <a:extLst>
              <a:ext uri="{FF2B5EF4-FFF2-40B4-BE49-F238E27FC236}">
                <a16:creationId xmlns:a16="http://schemas.microsoft.com/office/drawing/2014/main" id="{97AE86F0-0965-19C9-815B-B8DB9F997506}"/>
              </a:ext>
            </a:extLst>
          </p:cNvPr>
          <p:cNvSpPr txBox="1"/>
          <p:nvPr/>
        </p:nvSpPr>
        <p:spPr>
          <a:xfrm>
            <a:off x="9390910" y="475362"/>
            <a:ext cx="708318" cy="1015663"/>
          </a:xfrm>
          <a:prstGeom prst="rect">
            <a:avLst/>
          </a:prstGeom>
          <a:noFill/>
        </p:spPr>
        <p:txBody>
          <a:bodyPr wrap="square" rtlCol="0">
            <a:spAutoFit/>
          </a:bodyPr>
          <a:lstStyle/>
          <a:p>
            <a:r>
              <a:rPr lang="en-GB" sz="6000" dirty="0">
                <a:solidFill>
                  <a:schemeClr val="accent1"/>
                </a:solidFill>
              </a:rPr>
              <a:t>3</a:t>
            </a:r>
          </a:p>
        </p:txBody>
      </p:sp>
      <p:sp>
        <p:nvSpPr>
          <p:cNvPr id="24" name="TextBox 23">
            <a:extLst>
              <a:ext uri="{FF2B5EF4-FFF2-40B4-BE49-F238E27FC236}">
                <a16:creationId xmlns:a16="http://schemas.microsoft.com/office/drawing/2014/main" id="{2A604DB8-F0BB-389F-BD50-8155B8772713}"/>
              </a:ext>
            </a:extLst>
          </p:cNvPr>
          <p:cNvSpPr txBox="1"/>
          <p:nvPr/>
        </p:nvSpPr>
        <p:spPr>
          <a:xfrm>
            <a:off x="3630952" y="2522311"/>
            <a:ext cx="708318" cy="1015663"/>
          </a:xfrm>
          <a:prstGeom prst="rect">
            <a:avLst/>
          </a:prstGeom>
          <a:noFill/>
        </p:spPr>
        <p:txBody>
          <a:bodyPr wrap="square" rtlCol="0">
            <a:spAutoFit/>
          </a:bodyPr>
          <a:lstStyle/>
          <a:p>
            <a:r>
              <a:rPr lang="en-GB" sz="6000">
                <a:solidFill>
                  <a:schemeClr val="accent1"/>
                </a:solidFill>
              </a:rPr>
              <a:t>4</a:t>
            </a:r>
          </a:p>
        </p:txBody>
      </p:sp>
      <p:sp>
        <p:nvSpPr>
          <p:cNvPr id="25" name="TextBox 24">
            <a:extLst>
              <a:ext uri="{FF2B5EF4-FFF2-40B4-BE49-F238E27FC236}">
                <a16:creationId xmlns:a16="http://schemas.microsoft.com/office/drawing/2014/main" id="{1B6080F9-A5ED-AF73-E088-94B4FA3548C1}"/>
              </a:ext>
            </a:extLst>
          </p:cNvPr>
          <p:cNvSpPr txBox="1"/>
          <p:nvPr/>
        </p:nvSpPr>
        <p:spPr>
          <a:xfrm>
            <a:off x="6587479" y="2515072"/>
            <a:ext cx="708318" cy="1015663"/>
          </a:xfrm>
          <a:prstGeom prst="rect">
            <a:avLst/>
          </a:prstGeom>
          <a:noFill/>
        </p:spPr>
        <p:txBody>
          <a:bodyPr wrap="square" rtlCol="0">
            <a:spAutoFit/>
          </a:bodyPr>
          <a:lstStyle/>
          <a:p>
            <a:r>
              <a:rPr lang="en-GB" sz="6000">
                <a:solidFill>
                  <a:schemeClr val="accent1"/>
                </a:solidFill>
              </a:rPr>
              <a:t>5</a:t>
            </a:r>
          </a:p>
        </p:txBody>
      </p:sp>
      <p:sp>
        <p:nvSpPr>
          <p:cNvPr id="26" name="TextBox 25">
            <a:extLst>
              <a:ext uri="{FF2B5EF4-FFF2-40B4-BE49-F238E27FC236}">
                <a16:creationId xmlns:a16="http://schemas.microsoft.com/office/drawing/2014/main" id="{811CB8E1-09D6-EED9-C079-080FA9A9777A}"/>
              </a:ext>
            </a:extLst>
          </p:cNvPr>
          <p:cNvSpPr txBox="1"/>
          <p:nvPr/>
        </p:nvSpPr>
        <p:spPr>
          <a:xfrm>
            <a:off x="9390910" y="2482840"/>
            <a:ext cx="708318" cy="1015663"/>
          </a:xfrm>
          <a:prstGeom prst="rect">
            <a:avLst/>
          </a:prstGeom>
          <a:noFill/>
        </p:spPr>
        <p:txBody>
          <a:bodyPr wrap="square" rtlCol="0">
            <a:spAutoFit/>
          </a:bodyPr>
          <a:lstStyle/>
          <a:p>
            <a:r>
              <a:rPr lang="en-GB" sz="6000">
                <a:solidFill>
                  <a:schemeClr val="accent1"/>
                </a:solidFill>
              </a:rPr>
              <a:t>6</a:t>
            </a:r>
          </a:p>
        </p:txBody>
      </p:sp>
      <p:sp>
        <p:nvSpPr>
          <p:cNvPr id="27" name="TextBox 26">
            <a:extLst>
              <a:ext uri="{FF2B5EF4-FFF2-40B4-BE49-F238E27FC236}">
                <a16:creationId xmlns:a16="http://schemas.microsoft.com/office/drawing/2014/main" id="{07C91DB9-50BB-664D-24D8-B34F1B31E428}"/>
              </a:ext>
            </a:extLst>
          </p:cNvPr>
          <p:cNvSpPr txBox="1"/>
          <p:nvPr/>
        </p:nvSpPr>
        <p:spPr>
          <a:xfrm>
            <a:off x="6587479" y="4632113"/>
            <a:ext cx="708318" cy="1015663"/>
          </a:xfrm>
          <a:prstGeom prst="rect">
            <a:avLst/>
          </a:prstGeom>
          <a:noFill/>
        </p:spPr>
        <p:txBody>
          <a:bodyPr wrap="square" rtlCol="0">
            <a:spAutoFit/>
          </a:bodyPr>
          <a:lstStyle/>
          <a:p>
            <a:r>
              <a:rPr lang="en-GB" sz="6000">
                <a:solidFill>
                  <a:schemeClr val="accent1"/>
                </a:solidFill>
              </a:rPr>
              <a:t>7</a:t>
            </a:r>
          </a:p>
        </p:txBody>
      </p:sp>
      <p:cxnSp>
        <p:nvCxnSpPr>
          <p:cNvPr id="28" name="Straight Connector 27">
            <a:extLst>
              <a:ext uri="{FF2B5EF4-FFF2-40B4-BE49-F238E27FC236}">
                <a16:creationId xmlns:a16="http://schemas.microsoft.com/office/drawing/2014/main" id="{14C61806-F3A9-3AF8-CA71-2FF68C48FE6E}"/>
              </a:ext>
            </a:extLst>
          </p:cNvPr>
          <p:cNvCxnSpPr>
            <a:cxnSpLocks/>
          </p:cNvCxnSpPr>
          <p:nvPr/>
        </p:nvCxnSpPr>
        <p:spPr>
          <a:xfrm>
            <a:off x="3657381" y="2549244"/>
            <a:ext cx="8294901"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AB4D9FC-BA33-F6A6-FFE9-B6B425AB7B5C}"/>
              </a:ext>
            </a:extLst>
          </p:cNvPr>
          <p:cNvCxnSpPr>
            <a:cxnSpLocks/>
          </p:cNvCxnSpPr>
          <p:nvPr/>
        </p:nvCxnSpPr>
        <p:spPr>
          <a:xfrm>
            <a:off x="15326539" y="-3373739"/>
            <a:ext cx="0" cy="412295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DBE3D08-8763-7CA3-F350-12B32B80F29E}"/>
              </a:ext>
            </a:extLst>
          </p:cNvPr>
          <p:cNvCxnSpPr>
            <a:cxnSpLocks/>
          </p:cNvCxnSpPr>
          <p:nvPr/>
        </p:nvCxnSpPr>
        <p:spPr>
          <a:xfrm>
            <a:off x="3657381" y="4648666"/>
            <a:ext cx="8294901"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3DE19CE-3BC7-0F90-8ECD-465560EC63D5}"/>
              </a:ext>
            </a:extLst>
          </p:cNvPr>
          <p:cNvCxnSpPr>
            <a:cxnSpLocks/>
          </p:cNvCxnSpPr>
          <p:nvPr/>
        </p:nvCxnSpPr>
        <p:spPr>
          <a:xfrm>
            <a:off x="6533707" y="272143"/>
            <a:ext cx="0" cy="626857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D23A6C1-EE97-8499-6821-5F76225B4A4D}"/>
              </a:ext>
            </a:extLst>
          </p:cNvPr>
          <p:cNvCxnSpPr>
            <a:cxnSpLocks/>
          </p:cNvCxnSpPr>
          <p:nvPr/>
        </p:nvCxnSpPr>
        <p:spPr>
          <a:xfrm>
            <a:off x="9285325" y="272143"/>
            <a:ext cx="0" cy="626857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9D0A583F-BAF6-1BF6-56DA-FAF1A9E41D7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9642" y="3511705"/>
            <a:ext cx="2370503" cy="1788709"/>
          </a:xfrm>
          <a:prstGeom prst="rect">
            <a:avLst/>
          </a:prstGeom>
        </p:spPr>
      </p:pic>
    </p:spTree>
    <p:extLst>
      <p:ext uri="{BB962C8B-B14F-4D97-AF65-F5344CB8AC3E}">
        <p14:creationId xmlns:p14="http://schemas.microsoft.com/office/powerpoint/2010/main" val="942135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F5437-51BE-85BC-4DBA-943A997DDF6F}"/>
              </a:ext>
            </a:extLst>
          </p:cNvPr>
          <p:cNvSpPr>
            <a:spLocks noGrp="1"/>
          </p:cNvSpPr>
          <p:nvPr>
            <p:ph type="title"/>
          </p:nvPr>
        </p:nvSpPr>
        <p:spPr>
          <a:xfrm>
            <a:off x="732692" y="452356"/>
            <a:ext cx="10515600" cy="719954"/>
          </a:xfrm>
        </p:spPr>
        <p:txBody>
          <a:bodyPr/>
          <a:lstStyle/>
          <a:p>
            <a:r>
              <a:rPr lang="en-US" b="1" dirty="0">
                <a:cs typeface="Calibri Light"/>
              </a:rPr>
              <a:t>What do you think?</a:t>
            </a:r>
            <a:endParaRPr lang="fi-FI" dirty="0"/>
          </a:p>
        </p:txBody>
      </p:sp>
      <p:sp>
        <p:nvSpPr>
          <p:cNvPr id="3" name="Text Placeholder 2">
            <a:extLst>
              <a:ext uri="{FF2B5EF4-FFF2-40B4-BE49-F238E27FC236}">
                <a16:creationId xmlns:a16="http://schemas.microsoft.com/office/drawing/2014/main" id="{7CF93D81-C2A6-D120-E706-9AF41DB87DBF}"/>
              </a:ext>
            </a:extLst>
          </p:cNvPr>
          <p:cNvSpPr>
            <a:spLocks noGrp="1"/>
          </p:cNvSpPr>
          <p:nvPr>
            <p:ph idx="1"/>
          </p:nvPr>
        </p:nvSpPr>
        <p:spPr>
          <a:xfrm>
            <a:off x="732692" y="1412752"/>
            <a:ext cx="10515600" cy="4718418"/>
          </a:xfrm>
        </p:spPr>
        <p:txBody>
          <a:bodyPr/>
          <a:lstStyle/>
          <a:p>
            <a:r>
              <a:rPr lang="fi-FI" sz="2000" b="1" i="0" u="none" baseline="0" dirty="0"/>
              <a:t> </a:t>
            </a:r>
            <a:r>
              <a:rPr lang="en-gb" sz="2000" b="1" i="0" u="none" baseline="0" dirty="0"/>
              <a:t>As a volunteer, you will receive the training, information, and guidance you need for your assignment.</a:t>
            </a:r>
            <a:endParaRPr lang="fi-FI" sz="2000" b="1" dirty="0"/>
          </a:p>
          <a:p>
            <a:r>
              <a:rPr lang="fi-FI" sz="2000" b="1" dirty="0"/>
              <a:t> </a:t>
            </a:r>
            <a:r>
              <a:rPr lang="en-US" sz="2000" b="1" dirty="0"/>
              <a:t>Even though you promised to carry out a volunteer assignment, you can skip it if the weather is bad, because you are a volunteer.</a:t>
            </a:r>
            <a:endParaRPr lang="fi-FI" sz="2000" b="1" dirty="0"/>
          </a:p>
          <a:p>
            <a:r>
              <a:rPr lang="fi-FI" sz="2000" b="1" dirty="0"/>
              <a:t> </a:t>
            </a:r>
            <a:r>
              <a:rPr lang="en-US" sz="2000" b="1" dirty="0"/>
              <a:t>When you become a volunteer, you are obliged to participate in the activities appointed to you by the Red Cross.</a:t>
            </a:r>
            <a:endParaRPr lang="fi-FI" sz="2000" b="1" dirty="0"/>
          </a:p>
          <a:p>
            <a:r>
              <a:rPr lang="fi-FI" sz="2000" b="1" dirty="0"/>
              <a:t> </a:t>
            </a:r>
            <a:r>
              <a:rPr lang="en-US" sz="2000" b="1" dirty="0"/>
              <a:t>You may need to commit to confidentiality in your volunteer assignment.</a:t>
            </a:r>
            <a:endParaRPr lang="fi-FI" sz="2000" b="1" dirty="0"/>
          </a:p>
          <a:p>
            <a:r>
              <a:rPr lang="fi-FI" sz="2000" b="1" dirty="0">
                <a:cs typeface="Calibri"/>
              </a:rPr>
              <a:t> </a:t>
            </a:r>
            <a:r>
              <a:rPr lang="en-US" sz="2000" b="1" dirty="0">
                <a:cs typeface="Calibri"/>
              </a:rPr>
              <a:t>As a volunteer, you will work with those in need of help or support in a manner that helps strengthen their own resources.</a:t>
            </a:r>
            <a:endParaRPr lang="fi-FI" sz="2000" b="1" dirty="0"/>
          </a:p>
          <a:p>
            <a:r>
              <a:rPr lang="fi-FI" sz="2000" b="1" dirty="0"/>
              <a:t> </a:t>
            </a:r>
            <a:r>
              <a:rPr lang="en-US" sz="2000" b="1" dirty="0"/>
              <a:t>As a volunteer, you commit to following the principles of our society and reporting any deficiencies you notice.</a:t>
            </a:r>
            <a:endParaRPr lang="fi-FI" sz="2000" b="1" dirty="0"/>
          </a:p>
          <a:p>
            <a:r>
              <a:rPr lang="fi-FI" sz="2000" b="1" dirty="0"/>
              <a:t> </a:t>
            </a:r>
            <a:r>
              <a:rPr lang="en-US" sz="2000" b="1" dirty="0"/>
              <a:t>As a volunteer, you can make a difference.</a:t>
            </a:r>
          </a:p>
          <a:p>
            <a:endParaRPr lang="fi-FI" dirty="0"/>
          </a:p>
        </p:txBody>
      </p:sp>
    </p:spTree>
    <p:extLst>
      <p:ext uri="{BB962C8B-B14F-4D97-AF65-F5344CB8AC3E}">
        <p14:creationId xmlns:p14="http://schemas.microsoft.com/office/powerpoint/2010/main" val="2026195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person and person holding a baby&#10;&#10;Description automatically generated">
            <a:extLst>
              <a:ext uri="{FF2B5EF4-FFF2-40B4-BE49-F238E27FC236}">
                <a16:creationId xmlns:a16="http://schemas.microsoft.com/office/drawing/2014/main" id="{0798B794-29AF-C00A-0E7E-A366A629B712}"/>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p:blipFill>
        <p:spPr/>
      </p:pic>
      <p:sp>
        <p:nvSpPr>
          <p:cNvPr id="2" name="Text Placeholder 1">
            <a:extLst>
              <a:ext uri="{FF2B5EF4-FFF2-40B4-BE49-F238E27FC236}">
                <a16:creationId xmlns:a16="http://schemas.microsoft.com/office/drawing/2014/main" id="{3941ABAC-0893-C0A2-3B37-7581C2A6E657}"/>
              </a:ext>
            </a:extLst>
          </p:cNvPr>
          <p:cNvSpPr>
            <a:spLocks noGrp="1"/>
          </p:cNvSpPr>
          <p:nvPr>
            <p:ph type="body" sz="quarter" idx="3"/>
          </p:nvPr>
        </p:nvSpPr>
        <p:spPr>
          <a:xfrm>
            <a:off x="6506308" y="492773"/>
            <a:ext cx="5439507" cy="823912"/>
          </a:xfrm>
        </p:spPr>
        <p:txBody>
          <a:bodyPr/>
          <a:lstStyle/>
          <a:p>
            <a:r>
              <a:rPr lang="en-gb" b="1" i="0" u="none" baseline="0" dirty="0"/>
              <a:t>As a volunteer, you can help and support someone</a:t>
            </a:r>
            <a:endParaRPr lang="fi-FI" dirty="0"/>
          </a:p>
        </p:txBody>
      </p:sp>
      <p:sp>
        <p:nvSpPr>
          <p:cNvPr id="3" name="Text Placeholder 2">
            <a:extLst>
              <a:ext uri="{FF2B5EF4-FFF2-40B4-BE49-F238E27FC236}">
                <a16:creationId xmlns:a16="http://schemas.microsoft.com/office/drawing/2014/main" id="{2F293CA3-915F-175D-B9F4-3C5C79C2D584}"/>
              </a:ext>
            </a:extLst>
          </p:cNvPr>
          <p:cNvSpPr>
            <a:spLocks noGrp="1"/>
          </p:cNvSpPr>
          <p:nvPr>
            <p:ph type="body" sz="quarter" idx="16"/>
          </p:nvPr>
        </p:nvSpPr>
        <p:spPr>
          <a:xfrm>
            <a:off x="6635260" y="1467929"/>
            <a:ext cx="5181601" cy="5003209"/>
          </a:xfrm>
        </p:spPr>
        <p:txBody>
          <a:bodyPr/>
          <a:lstStyle/>
          <a:p>
            <a:pPr algn="l" rtl="0"/>
            <a:r>
              <a:rPr lang="en-gb" sz="1600" b="0" i="0" u="none" baseline="0" dirty="0"/>
              <a:t>Emergency Youth Shelters</a:t>
            </a:r>
            <a:endParaRPr lang="en-gb" sz="1600" dirty="0"/>
          </a:p>
          <a:p>
            <a:pPr algn="l" rtl="0"/>
            <a:r>
              <a:rPr lang="en-gb" sz="1600" b="0" i="0" u="none" baseline="0" dirty="0"/>
              <a:t>Prison visitors</a:t>
            </a:r>
            <a:endParaRPr lang="en-gb" sz="1600" dirty="0">
              <a:cs typeface="Calibri"/>
            </a:endParaRPr>
          </a:p>
          <a:p>
            <a:pPr algn="l" rtl="0"/>
            <a:r>
              <a:rPr lang="en-gb" sz="1600" b="0" i="0" u="none" baseline="0" dirty="0"/>
              <a:t>Support activities for immigrants</a:t>
            </a:r>
            <a:endParaRPr lang="en-gb" sz="1600" dirty="0">
              <a:cs typeface="Calibri"/>
            </a:endParaRPr>
          </a:p>
          <a:p>
            <a:pPr algn="l" rtl="0"/>
            <a:r>
              <a:rPr lang="en-gb" sz="1600" b="0" i="0" u="none" baseline="0" dirty="0"/>
              <a:t>Friend visitor activities</a:t>
            </a:r>
            <a:endParaRPr lang="en-gb" sz="1600" dirty="0">
              <a:cs typeface="Calibri"/>
            </a:endParaRPr>
          </a:p>
          <a:p>
            <a:pPr algn="l" rtl="0"/>
            <a:r>
              <a:rPr lang="en-gb" sz="1600" b="0" i="0" u="none" baseline="0" dirty="0"/>
              <a:t>Plus Point</a:t>
            </a:r>
            <a:endParaRPr lang="en-gb" sz="1600" dirty="0">
              <a:cs typeface="Calibri"/>
            </a:endParaRPr>
          </a:p>
          <a:p>
            <a:pPr algn="l" rtl="0"/>
            <a:r>
              <a:rPr lang="en-gb" sz="1600" b="0" i="0" u="none" baseline="0" dirty="0"/>
              <a:t>Health Point</a:t>
            </a:r>
            <a:endParaRPr lang="en-gb" sz="1600" dirty="0">
              <a:cs typeface="Calibri"/>
            </a:endParaRPr>
          </a:p>
          <a:p>
            <a:pPr algn="l" rtl="0"/>
            <a:r>
              <a:rPr lang="en-gb" sz="1600" b="0" i="0" u="none" baseline="0" dirty="0"/>
              <a:t>Food aid</a:t>
            </a:r>
            <a:endParaRPr lang="en-gb" sz="1600" dirty="0">
              <a:cs typeface="Calibri"/>
            </a:endParaRPr>
          </a:p>
          <a:p>
            <a:pPr algn="l" rtl="0"/>
            <a:r>
              <a:rPr lang="en-gb" sz="1600" b="0" i="0" u="none" baseline="0" dirty="0"/>
              <a:t>Substance abuse work</a:t>
            </a:r>
            <a:endParaRPr lang="en-gb" sz="1600" dirty="0">
              <a:cs typeface="Calibri"/>
            </a:endParaRPr>
          </a:p>
          <a:p>
            <a:pPr algn="l" rtl="0"/>
            <a:r>
              <a:rPr lang="en-gb" sz="1600" b="0" i="0" u="none" baseline="0" dirty="0"/>
              <a:t>Sexual health work</a:t>
            </a:r>
            <a:endParaRPr lang="en-gb" sz="1600" dirty="0">
              <a:cs typeface="Calibri"/>
            </a:endParaRPr>
          </a:p>
          <a:p>
            <a:pPr algn="l" rtl="0"/>
            <a:r>
              <a:rPr lang="en-gb" sz="1600" b="0" i="0" u="none" baseline="0" dirty="0"/>
              <a:t>First aid duty operations</a:t>
            </a:r>
            <a:endParaRPr lang="en-gb" sz="1600" dirty="0">
              <a:cs typeface="Calibri"/>
            </a:endParaRPr>
          </a:p>
          <a:p>
            <a:pPr algn="l" rtl="0"/>
            <a:r>
              <a:rPr lang="en-gb" sz="1600" b="0" i="0" u="none" baseline="0" dirty="0"/>
              <a:t>Homework help</a:t>
            </a:r>
            <a:endParaRPr lang="en-gb" sz="1600" dirty="0"/>
          </a:p>
          <a:p>
            <a:pPr algn="l" rtl="0"/>
            <a:r>
              <a:rPr lang="en-gb" sz="1600" b="0" i="0" u="none" baseline="0" dirty="0"/>
              <a:t>Psychosocial support</a:t>
            </a:r>
            <a:endParaRPr lang="en-gb" sz="1600" dirty="0">
              <a:cs typeface="Calibri"/>
            </a:endParaRPr>
          </a:p>
          <a:p>
            <a:pPr algn="l" rtl="0"/>
            <a:r>
              <a:rPr lang="en-gb" sz="1600" b="0" i="0" u="none" baseline="0" dirty="0">
                <a:cs typeface="Calibri"/>
              </a:rPr>
              <a:t>Crisis and support chat</a:t>
            </a:r>
            <a:endParaRPr lang="en-gb" sz="1800" dirty="0">
              <a:cs typeface="Calibri"/>
            </a:endParaRPr>
          </a:p>
          <a:p>
            <a:pPr marL="0" indent="0">
              <a:buNone/>
            </a:pPr>
            <a:endParaRPr lang="fi-FI" dirty="0"/>
          </a:p>
        </p:txBody>
      </p:sp>
      <p:sp>
        <p:nvSpPr>
          <p:cNvPr id="6" name="TextBox 5">
            <a:extLst>
              <a:ext uri="{FF2B5EF4-FFF2-40B4-BE49-F238E27FC236}">
                <a16:creationId xmlns:a16="http://schemas.microsoft.com/office/drawing/2014/main" id="{526C1435-0EE4-9B33-43B5-BD130A03A2D9}"/>
              </a:ext>
            </a:extLst>
          </p:cNvPr>
          <p:cNvSpPr txBox="1"/>
          <p:nvPr/>
        </p:nvSpPr>
        <p:spPr>
          <a:xfrm>
            <a:off x="6137336" y="6529099"/>
            <a:ext cx="1605987" cy="261610"/>
          </a:xfrm>
          <a:prstGeom prst="rect">
            <a:avLst/>
          </a:prstGeom>
          <a:noFill/>
        </p:spPr>
        <p:txBody>
          <a:bodyPr wrap="square">
            <a:spAutoFit/>
          </a:bodyPr>
          <a:lstStyle/>
          <a:p>
            <a:r>
              <a:rPr lang="fi-FI" sz="1100" dirty="0"/>
              <a:t>Picture: Suvi Elo</a:t>
            </a:r>
          </a:p>
        </p:txBody>
      </p:sp>
    </p:spTree>
    <p:extLst>
      <p:ext uri="{BB962C8B-B14F-4D97-AF65-F5344CB8AC3E}">
        <p14:creationId xmlns:p14="http://schemas.microsoft.com/office/powerpoint/2010/main" val="4178317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group of people sitting at a table&#10;&#10;Description automatically generated">
            <a:extLst>
              <a:ext uri="{FF2B5EF4-FFF2-40B4-BE49-F238E27FC236}">
                <a16:creationId xmlns:a16="http://schemas.microsoft.com/office/drawing/2014/main" id="{DAB0A13A-05F2-37D0-D398-586AB6993EC6}"/>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p:blipFill>
        <p:spPr/>
      </p:pic>
      <p:sp>
        <p:nvSpPr>
          <p:cNvPr id="2" name="Text Placeholder 1">
            <a:extLst>
              <a:ext uri="{FF2B5EF4-FFF2-40B4-BE49-F238E27FC236}">
                <a16:creationId xmlns:a16="http://schemas.microsoft.com/office/drawing/2014/main" id="{56546B53-C8B6-57EC-8EEE-487D895E57C9}"/>
              </a:ext>
            </a:extLst>
          </p:cNvPr>
          <p:cNvSpPr>
            <a:spLocks noGrp="1"/>
          </p:cNvSpPr>
          <p:nvPr>
            <p:ph type="body" sz="quarter" idx="3"/>
          </p:nvPr>
        </p:nvSpPr>
        <p:spPr>
          <a:xfrm>
            <a:off x="6597094" y="590511"/>
            <a:ext cx="5183188" cy="823912"/>
          </a:xfrm>
        </p:spPr>
        <p:txBody>
          <a:bodyPr/>
          <a:lstStyle/>
          <a:p>
            <a:r>
              <a:rPr lang="fi-FI" b="1" dirty="0"/>
              <a:t>In a </a:t>
            </a:r>
            <a:r>
              <a:rPr lang="fi-FI" b="1" dirty="0" err="1"/>
              <a:t>group</a:t>
            </a:r>
            <a:endParaRPr lang="fi-FI" dirty="0"/>
          </a:p>
        </p:txBody>
      </p:sp>
      <p:sp>
        <p:nvSpPr>
          <p:cNvPr id="3" name="Text Placeholder 2">
            <a:extLst>
              <a:ext uri="{FF2B5EF4-FFF2-40B4-BE49-F238E27FC236}">
                <a16:creationId xmlns:a16="http://schemas.microsoft.com/office/drawing/2014/main" id="{F1BCD33B-C76B-278F-355E-8334EFEF8C71}"/>
              </a:ext>
            </a:extLst>
          </p:cNvPr>
          <p:cNvSpPr>
            <a:spLocks noGrp="1"/>
          </p:cNvSpPr>
          <p:nvPr>
            <p:ph type="body" sz="quarter" idx="16"/>
          </p:nvPr>
        </p:nvSpPr>
        <p:spPr>
          <a:xfrm>
            <a:off x="6598681" y="1892502"/>
            <a:ext cx="5181601" cy="3534125"/>
          </a:xfrm>
        </p:spPr>
        <p:txBody>
          <a:bodyPr/>
          <a:lstStyle/>
          <a:p>
            <a:pPr algn="l" rtl="0"/>
            <a:r>
              <a:rPr lang="en-gb" sz="2400" b="0" i="0" u="none" baseline="0" dirty="0"/>
              <a:t>Friend visitor clubs</a:t>
            </a:r>
            <a:endParaRPr lang="en-gb" sz="2400" dirty="0"/>
          </a:p>
          <a:p>
            <a:pPr algn="l" rtl="0"/>
            <a:r>
              <a:rPr lang="en-gb" sz="2400" b="0" i="0" u="none" baseline="0" dirty="0"/>
              <a:t>First aid groups</a:t>
            </a:r>
          </a:p>
          <a:p>
            <a:pPr algn="l" rtl="0"/>
            <a:r>
              <a:rPr lang="en-gb" sz="2400" b="0" i="0" u="none" baseline="0" dirty="0"/>
              <a:t>Language-learning clubs</a:t>
            </a:r>
            <a:endParaRPr lang="en-gb" sz="2400" dirty="0">
              <a:cs typeface="Calibri"/>
            </a:endParaRPr>
          </a:p>
          <a:p>
            <a:pPr algn="l" rtl="0"/>
            <a:r>
              <a:rPr lang="en-gb" sz="2400" b="0" i="0" u="none" baseline="0" dirty="0" err="1"/>
              <a:t>Reddie</a:t>
            </a:r>
            <a:r>
              <a:rPr lang="en-gb" sz="2400" b="0" i="0" u="none" baseline="0" dirty="0"/>
              <a:t> Kids clubs</a:t>
            </a:r>
            <a:endParaRPr lang="en-gb" sz="2400" dirty="0">
              <a:cs typeface="Calibri"/>
            </a:endParaRPr>
          </a:p>
          <a:p>
            <a:pPr algn="l" rtl="0"/>
            <a:r>
              <a:rPr lang="en-gb" sz="2400" b="0" i="0" u="none" baseline="0" dirty="0"/>
              <a:t>Youth groups</a:t>
            </a:r>
            <a:endParaRPr lang="en-gb" sz="2400" dirty="0">
              <a:cs typeface="Calibri"/>
            </a:endParaRPr>
          </a:p>
          <a:p>
            <a:pPr algn="l" rtl="0"/>
            <a:r>
              <a:rPr lang="en-gb" sz="2400" b="0" i="0" u="none" baseline="0" dirty="0"/>
              <a:t>Psychosocial support</a:t>
            </a:r>
          </a:p>
          <a:p>
            <a:pPr algn="l" rtl="0"/>
            <a:r>
              <a:rPr lang="en-gb" sz="2400" b="0" i="0" u="none" baseline="0" dirty="0">
                <a:cs typeface="Calibri" panose="020F0502020204030204"/>
              </a:rPr>
              <a:t>Substance abuse groups</a:t>
            </a:r>
          </a:p>
          <a:p>
            <a:pPr algn="l" rtl="0"/>
            <a:r>
              <a:rPr lang="en-gb" sz="2400" b="0" i="0" u="none" baseline="0" dirty="0">
                <a:cs typeface="Calibri" panose="020F0502020204030204"/>
              </a:rPr>
              <a:t>Primary care groups</a:t>
            </a:r>
          </a:p>
        </p:txBody>
      </p:sp>
      <p:sp>
        <p:nvSpPr>
          <p:cNvPr id="5" name="TextBox 4">
            <a:extLst>
              <a:ext uri="{FF2B5EF4-FFF2-40B4-BE49-F238E27FC236}">
                <a16:creationId xmlns:a16="http://schemas.microsoft.com/office/drawing/2014/main" id="{FD1DBD9E-6DE6-14AF-0E63-C92E7A2F3C4B}"/>
              </a:ext>
            </a:extLst>
          </p:cNvPr>
          <p:cNvSpPr txBox="1"/>
          <p:nvPr/>
        </p:nvSpPr>
        <p:spPr>
          <a:xfrm>
            <a:off x="6137336" y="6529099"/>
            <a:ext cx="1605987" cy="261610"/>
          </a:xfrm>
          <a:prstGeom prst="rect">
            <a:avLst/>
          </a:prstGeom>
          <a:noFill/>
        </p:spPr>
        <p:txBody>
          <a:bodyPr wrap="square">
            <a:spAutoFit/>
          </a:bodyPr>
          <a:lstStyle/>
          <a:p>
            <a:r>
              <a:rPr lang="fi-FI" sz="1100" dirty="0"/>
              <a:t>Picture: Suvi Elo</a:t>
            </a:r>
          </a:p>
        </p:txBody>
      </p:sp>
    </p:spTree>
    <p:extLst>
      <p:ext uri="{BB962C8B-B14F-4D97-AF65-F5344CB8AC3E}">
        <p14:creationId xmlns:p14="http://schemas.microsoft.com/office/powerpoint/2010/main" val="19081283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4C7458-8C39-FC24-6620-8C42C99FD23B}"/>
              </a:ext>
            </a:extLst>
          </p:cNvPr>
          <p:cNvSpPr>
            <a:spLocks noGrp="1"/>
          </p:cNvSpPr>
          <p:nvPr>
            <p:ph type="body" sz="quarter" idx="3"/>
          </p:nvPr>
        </p:nvSpPr>
        <p:spPr>
          <a:xfrm>
            <a:off x="6561925" y="560568"/>
            <a:ext cx="5183188" cy="823912"/>
          </a:xfrm>
        </p:spPr>
        <p:txBody>
          <a:bodyPr/>
          <a:lstStyle/>
          <a:p>
            <a:r>
              <a:rPr lang="fi-FI" b="1" dirty="0"/>
              <a:t>One-</a:t>
            </a:r>
            <a:r>
              <a:rPr lang="fi-FI" b="1" dirty="0" err="1"/>
              <a:t>off</a:t>
            </a:r>
            <a:endParaRPr lang="fi-FI" dirty="0"/>
          </a:p>
        </p:txBody>
      </p:sp>
      <p:sp>
        <p:nvSpPr>
          <p:cNvPr id="3" name="Text Placeholder 2">
            <a:extLst>
              <a:ext uri="{FF2B5EF4-FFF2-40B4-BE49-F238E27FC236}">
                <a16:creationId xmlns:a16="http://schemas.microsoft.com/office/drawing/2014/main" id="{EA8C1049-07DA-8FC4-8E8D-957F68467418}"/>
              </a:ext>
            </a:extLst>
          </p:cNvPr>
          <p:cNvSpPr>
            <a:spLocks noGrp="1"/>
          </p:cNvSpPr>
          <p:nvPr>
            <p:ph type="body" sz="quarter" idx="16"/>
          </p:nvPr>
        </p:nvSpPr>
        <p:spPr>
          <a:xfrm>
            <a:off x="6563512" y="1939395"/>
            <a:ext cx="5181601" cy="3534125"/>
          </a:xfrm>
        </p:spPr>
        <p:txBody>
          <a:bodyPr/>
          <a:lstStyle/>
          <a:p>
            <a:pPr algn="l" rtl="0"/>
            <a:r>
              <a:rPr lang="en-gb" sz="2400" b="0" i="0" u="none" baseline="0" dirty="0">
                <a:cs typeface="Calibri"/>
              </a:rPr>
              <a:t>Collections</a:t>
            </a:r>
            <a:endParaRPr lang="en-gb" sz="2400" dirty="0"/>
          </a:p>
          <a:p>
            <a:pPr algn="l" rtl="0"/>
            <a:r>
              <a:rPr lang="en-gb" sz="2400" b="0" i="0" u="none" baseline="0" dirty="0"/>
              <a:t>Trade fairs and events</a:t>
            </a:r>
            <a:endParaRPr lang="en-gb" sz="2400" dirty="0">
              <a:cs typeface="Calibri"/>
            </a:endParaRPr>
          </a:p>
          <a:p>
            <a:pPr algn="l" rtl="0"/>
            <a:r>
              <a:rPr lang="en-gb" sz="2400" b="0" i="0" u="none" baseline="0" dirty="0"/>
              <a:t>Campaigns</a:t>
            </a:r>
            <a:endParaRPr lang="en-gb" sz="2400" dirty="0">
              <a:cs typeface="Calibri"/>
            </a:endParaRPr>
          </a:p>
          <a:p>
            <a:pPr algn="l" rtl="0"/>
            <a:r>
              <a:rPr lang="en-gb" sz="2400" b="0" i="0" u="none" baseline="0" dirty="0"/>
              <a:t>Blood</a:t>
            </a:r>
            <a:r>
              <a:rPr lang="en-GB" sz="2400" b="0" i="0" u="none" baseline="0" dirty="0"/>
              <a:t>-donation happenings</a:t>
            </a:r>
            <a:endParaRPr lang="en-gb" sz="2400" dirty="0">
              <a:cs typeface="Calibri"/>
            </a:endParaRPr>
          </a:p>
          <a:p>
            <a:pPr algn="l" rtl="0"/>
            <a:r>
              <a:rPr lang="en-gb" sz="2400" b="0" i="0" u="none" baseline="0" dirty="0"/>
              <a:t>Other events</a:t>
            </a:r>
            <a:endParaRPr lang="en-gb" sz="2400" dirty="0">
              <a:cs typeface="Calibri"/>
            </a:endParaRPr>
          </a:p>
          <a:p>
            <a:endParaRPr lang="fi-FI" dirty="0"/>
          </a:p>
        </p:txBody>
      </p:sp>
      <p:pic>
        <p:nvPicPr>
          <p:cNvPr id="8" name="Picture Placeholder 7" descr="A person handing a box to a person">
            <a:extLst>
              <a:ext uri="{FF2B5EF4-FFF2-40B4-BE49-F238E27FC236}">
                <a16:creationId xmlns:a16="http://schemas.microsoft.com/office/drawing/2014/main" id="{B9946BE3-BA21-40F9-4830-173FF58B2AA9}"/>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
        <p:nvSpPr>
          <p:cNvPr id="9" name="TextBox 8">
            <a:extLst>
              <a:ext uri="{FF2B5EF4-FFF2-40B4-BE49-F238E27FC236}">
                <a16:creationId xmlns:a16="http://schemas.microsoft.com/office/drawing/2014/main" id="{A0CAC4C1-37BD-8BE5-C8F9-343804ACEE6D}"/>
              </a:ext>
            </a:extLst>
          </p:cNvPr>
          <p:cNvSpPr txBox="1"/>
          <p:nvPr/>
        </p:nvSpPr>
        <p:spPr>
          <a:xfrm>
            <a:off x="6137336" y="6566329"/>
            <a:ext cx="1501955" cy="261610"/>
          </a:xfrm>
          <a:prstGeom prst="rect">
            <a:avLst/>
          </a:prstGeom>
          <a:noFill/>
        </p:spPr>
        <p:txBody>
          <a:bodyPr wrap="square" rtlCol="0">
            <a:spAutoFit/>
          </a:bodyPr>
          <a:lstStyle/>
          <a:p>
            <a:r>
              <a:rPr lang="fi-FI" sz="1100" dirty="0"/>
              <a:t>Picture: Joonas Brandt</a:t>
            </a:r>
          </a:p>
        </p:txBody>
      </p:sp>
    </p:spTree>
    <p:extLst>
      <p:ext uri="{BB962C8B-B14F-4D97-AF65-F5344CB8AC3E}">
        <p14:creationId xmlns:p14="http://schemas.microsoft.com/office/powerpoint/2010/main" val="1274899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erson typing on a computer&#10;&#10;Description automatically generated">
            <a:extLst>
              <a:ext uri="{FF2B5EF4-FFF2-40B4-BE49-F238E27FC236}">
                <a16:creationId xmlns:a16="http://schemas.microsoft.com/office/drawing/2014/main" id="{F4537E3F-B0E2-943C-57A5-E5391260FDB4}"/>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p:blipFill>
        <p:spPr/>
      </p:pic>
      <p:sp>
        <p:nvSpPr>
          <p:cNvPr id="2" name="Text Placeholder 1">
            <a:extLst>
              <a:ext uri="{FF2B5EF4-FFF2-40B4-BE49-F238E27FC236}">
                <a16:creationId xmlns:a16="http://schemas.microsoft.com/office/drawing/2014/main" id="{FD58B068-7E96-A91C-C4AF-A6E6E756A905}"/>
              </a:ext>
            </a:extLst>
          </p:cNvPr>
          <p:cNvSpPr>
            <a:spLocks noGrp="1"/>
          </p:cNvSpPr>
          <p:nvPr>
            <p:ph type="body" sz="quarter" idx="3"/>
          </p:nvPr>
        </p:nvSpPr>
        <p:spPr>
          <a:xfrm>
            <a:off x="6657297" y="586558"/>
            <a:ext cx="5183188" cy="823912"/>
          </a:xfrm>
        </p:spPr>
        <p:txBody>
          <a:bodyPr/>
          <a:lstStyle/>
          <a:p>
            <a:r>
              <a:rPr lang="fi-FI" dirty="0"/>
              <a:t>Online</a:t>
            </a:r>
          </a:p>
        </p:txBody>
      </p:sp>
      <p:sp>
        <p:nvSpPr>
          <p:cNvPr id="3" name="Text Placeholder 2">
            <a:extLst>
              <a:ext uri="{FF2B5EF4-FFF2-40B4-BE49-F238E27FC236}">
                <a16:creationId xmlns:a16="http://schemas.microsoft.com/office/drawing/2014/main" id="{62B1105B-C275-CD5C-5B4F-E6F6A9482FBF}"/>
              </a:ext>
            </a:extLst>
          </p:cNvPr>
          <p:cNvSpPr>
            <a:spLocks noGrp="1"/>
          </p:cNvSpPr>
          <p:nvPr>
            <p:ph type="body" sz="quarter" idx="16"/>
          </p:nvPr>
        </p:nvSpPr>
        <p:spPr>
          <a:xfrm>
            <a:off x="6657297" y="1913405"/>
            <a:ext cx="5181601" cy="3534125"/>
          </a:xfrm>
        </p:spPr>
        <p:txBody>
          <a:bodyPr/>
          <a:lstStyle/>
          <a:p>
            <a:pPr algn="l" rtl="0"/>
            <a:r>
              <a:rPr lang="en-gb" sz="2400" b="0" i="0" u="none" baseline="0" dirty="0"/>
              <a:t>Communications volunteering</a:t>
            </a:r>
          </a:p>
          <a:p>
            <a:pPr algn="l" rtl="0"/>
            <a:r>
              <a:rPr lang="en-gb" sz="2400" b="0" i="0" u="none" baseline="0" dirty="0"/>
              <a:t>Crisis chat</a:t>
            </a:r>
          </a:p>
          <a:p>
            <a:pPr algn="l" rtl="0"/>
            <a:r>
              <a:rPr lang="en-gb" sz="2400" b="0" i="0" u="none" baseline="0" dirty="0"/>
              <a:t>The </a:t>
            </a:r>
            <a:r>
              <a:rPr lang="en-gb" sz="2400" b="0" i="0" u="none" baseline="0" dirty="0" err="1"/>
              <a:t>Sekasin</a:t>
            </a:r>
            <a:r>
              <a:rPr lang="en-gb" sz="2400" b="0" i="0" u="none" baseline="0" dirty="0"/>
              <a:t> chat</a:t>
            </a:r>
          </a:p>
          <a:p>
            <a:pPr algn="l" rtl="0"/>
            <a:r>
              <a:rPr lang="en-gb" sz="2400" b="0" i="0" u="none" baseline="0" dirty="0"/>
              <a:t>Digital sponsoring</a:t>
            </a:r>
          </a:p>
          <a:p>
            <a:pPr algn="l" rtl="0"/>
            <a:r>
              <a:rPr lang="en-gb" sz="2400" b="0" i="0" u="none" baseline="0" dirty="0"/>
              <a:t>Online friend activities</a:t>
            </a:r>
          </a:p>
        </p:txBody>
      </p:sp>
      <p:sp>
        <p:nvSpPr>
          <p:cNvPr id="4" name="TextBox 3">
            <a:extLst>
              <a:ext uri="{FF2B5EF4-FFF2-40B4-BE49-F238E27FC236}">
                <a16:creationId xmlns:a16="http://schemas.microsoft.com/office/drawing/2014/main" id="{314D6639-539C-0754-D030-99A90F77344A}"/>
              </a:ext>
            </a:extLst>
          </p:cNvPr>
          <p:cNvSpPr txBox="1"/>
          <p:nvPr/>
        </p:nvSpPr>
        <p:spPr>
          <a:xfrm>
            <a:off x="6096000" y="6566329"/>
            <a:ext cx="1931866" cy="261610"/>
          </a:xfrm>
          <a:prstGeom prst="rect">
            <a:avLst/>
          </a:prstGeom>
          <a:noFill/>
        </p:spPr>
        <p:txBody>
          <a:bodyPr wrap="square" rtlCol="0">
            <a:spAutoFit/>
          </a:bodyPr>
          <a:lstStyle/>
          <a:p>
            <a:r>
              <a:rPr lang="fi-FI" sz="1100" dirty="0"/>
              <a:t>Picture: Jukka Erätuli</a:t>
            </a:r>
          </a:p>
        </p:txBody>
      </p:sp>
    </p:spTree>
    <p:extLst>
      <p:ext uri="{BB962C8B-B14F-4D97-AF65-F5344CB8AC3E}">
        <p14:creationId xmlns:p14="http://schemas.microsoft.com/office/powerpoint/2010/main" val="28195130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Women sitting on a couch looking at a computer&#10;&#10;Description automatically generated">
            <a:extLst>
              <a:ext uri="{FF2B5EF4-FFF2-40B4-BE49-F238E27FC236}">
                <a16:creationId xmlns:a16="http://schemas.microsoft.com/office/drawing/2014/main" id="{0A1818D6-6A69-924C-345E-341E1F7EB3B7}"/>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p:blipFill>
        <p:spPr/>
      </p:pic>
      <p:sp>
        <p:nvSpPr>
          <p:cNvPr id="2" name="Text Placeholder 1">
            <a:extLst>
              <a:ext uri="{FF2B5EF4-FFF2-40B4-BE49-F238E27FC236}">
                <a16:creationId xmlns:a16="http://schemas.microsoft.com/office/drawing/2014/main" id="{481BC0FA-FC31-2E3C-32F7-DCFD556ED335}"/>
              </a:ext>
            </a:extLst>
          </p:cNvPr>
          <p:cNvSpPr>
            <a:spLocks noGrp="1"/>
          </p:cNvSpPr>
          <p:nvPr>
            <p:ph type="body" sz="quarter" idx="3"/>
          </p:nvPr>
        </p:nvSpPr>
        <p:spPr>
          <a:xfrm>
            <a:off x="6785457" y="594194"/>
            <a:ext cx="5183188" cy="823912"/>
          </a:xfrm>
        </p:spPr>
        <p:txBody>
          <a:bodyPr/>
          <a:lstStyle/>
          <a:p>
            <a:r>
              <a:rPr lang="fi-FI" b="1" dirty="0"/>
              <a:t>As an </a:t>
            </a:r>
            <a:r>
              <a:rPr lang="fi-FI" b="1" dirty="0" err="1"/>
              <a:t>influencer</a:t>
            </a:r>
            <a:endParaRPr lang="fi-FI" dirty="0"/>
          </a:p>
        </p:txBody>
      </p:sp>
      <p:sp>
        <p:nvSpPr>
          <p:cNvPr id="3" name="Text Placeholder 2">
            <a:extLst>
              <a:ext uri="{FF2B5EF4-FFF2-40B4-BE49-F238E27FC236}">
                <a16:creationId xmlns:a16="http://schemas.microsoft.com/office/drawing/2014/main" id="{D55021CB-572E-A47C-2C07-B831EEF53D7F}"/>
              </a:ext>
            </a:extLst>
          </p:cNvPr>
          <p:cNvSpPr>
            <a:spLocks noGrp="1"/>
          </p:cNvSpPr>
          <p:nvPr>
            <p:ph type="body" sz="quarter" idx="16"/>
          </p:nvPr>
        </p:nvSpPr>
        <p:spPr>
          <a:xfrm>
            <a:off x="6657297" y="1913405"/>
            <a:ext cx="5181601" cy="3534125"/>
          </a:xfrm>
        </p:spPr>
        <p:txBody>
          <a:bodyPr/>
          <a:lstStyle/>
          <a:p>
            <a:pPr algn="l" rtl="0"/>
            <a:r>
              <a:rPr lang="en-gb" sz="2400" b="0" i="0" u="none" baseline="0" dirty="0"/>
              <a:t>Positions of trust</a:t>
            </a:r>
            <a:endParaRPr lang="en-gb" sz="2400" dirty="0">
              <a:cs typeface="Calibri"/>
            </a:endParaRPr>
          </a:p>
          <a:p>
            <a:pPr algn="l" rtl="0"/>
            <a:r>
              <a:rPr lang="en-gb" sz="2400" b="0" i="0" u="none" baseline="0" dirty="0"/>
              <a:t>Social media ambassador</a:t>
            </a:r>
          </a:p>
          <a:p>
            <a:pPr algn="l" rtl="0"/>
            <a:r>
              <a:rPr lang="en-gb" sz="2400" b="0" i="0" u="none" baseline="0" dirty="0">
                <a:cs typeface="Calibri"/>
              </a:rPr>
              <a:t>School cooperation and school visitor operations</a:t>
            </a:r>
          </a:p>
          <a:p>
            <a:pPr algn="l" rtl="0"/>
            <a:r>
              <a:rPr lang="en-gb" sz="2400" b="0" i="0" u="none" baseline="0" dirty="0"/>
              <a:t>Annual branch meetings</a:t>
            </a:r>
            <a:endParaRPr lang="en-gb" dirty="0">
              <a:cs typeface="Calibri" panose="020F0502020204030204"/>
            </a:endParaRPr>
          </a:p>
          <a:p>
            <a:pPr algn="l" rtl="0"/>
            <a:r>
              <a:rPr lang="en-gb" sz="2400" b="0" i="0" u="none" baseline="0" dirty="0"/>
              <a:t>Participating in the </a:t>
            </a:r>
            <a:r>
              <a:rPr lang="en-gb" sz="2400" dirty="0"/>
              <a:t>activities</a:t>
            </a:r>
            <a:r>
              <a:rPr lang="en-gb" sz="2400" b="0" i="0" u="none" baseline="0" dirty="0"/>
              <a:t> </a:t>
            </a:r>
            <a:endParaRPr lang="en-gb" sz="2400" dirty="0">
              <a:cs typeface="Calibri"/>
            </a:endParaRPr>
          </a:p>
          <a:p>
            <a:endParaRPr lang="fi-FI" dirty="0"/>
          </a:p>
        </p:txBody>
      </p:sp>
      <p:sp>
        <p:nvSpPr>
          <p:cNvPr id="4" name="TextBox 3">
            <a:extLst>
              <a:ext uri="{FF2B5EF4-FFF2-40B4-BE49-F238E27FC236}">
                <a16:creationId xmlns:a16="http://schemas.microsoft.com/office/drawing/2014/main" id="{8FE4B589-FBE9-A50D-ECF3-A14F546757B8}"/>
              </a:ext>
            </a:extLst>
          </p:cNvPr>
          <p:cNvSpPr txBox="1"/>
          <p:nvPr/>
        </p:nvSpPr>
        <p:spPr>
          <a:xfrm>
            <a:off x="6137336" y="6566329"/>
            <a:ext cx="1501955" cy="261610"/>
          </a:xfrm>
          <a:prstGeom prst="rect">
            <a:avLst/>
          </a:prstGeom>
          <a:noFill/>
        </p:spPr>
        <p:txBody>
          <a:bodyPr wrap="square" rtlCol="0">
            <a:spAutoFit/>
          </a:bodyPr>
          <a:lstStyle/>
          <a:p>
            <a:r>
              <a:rPr lang="fi-FI" sz="1100" dirty="0"/>
              <a:t>Picture: Joonas Brandt</a:t>
            </a:r>
          </a:p>
        </p:txBody>
      </p:sp>
    </p:spTree>
    <p:extLst>
      <p:ext uri="{BB962C8B-B14F-4D97-AF65-F5344CB8AC3E}">
        <p14:creationId xmlns:p14="http://schemas.microsoft.com/office/powerpoint/2010/main" val="7510814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erson handing a red cross to a person&#10;&#10;Description automatically generated">
            <a:extLst>
              <a:ext uri="{FF2B5EF4-FFF2-40B4-BE49-F238E27FC236}">
                <a16:creationId xmlns:a16="http://schemas.microsoft.com/office/drawing/2014/main" id="{27644D5C-4E4E-2F1A-6B3F-DB70B1391D06}"/>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p:blipFill>
        <p:spPr/>
      </p:pic>
      <p:sp>
        <p:nvSpPr>
          <p:cNvPr id="2" name="Text Placeholder 1">
            <a:extLst>
              <a:ext uri="{FF2B5EF4-FFF2-40B4-BE49-F238E27FC236}">
                <a16:creationId xmlns:a16="http://schemas.microsoft.com/office/drawing/2014/main" id="{375F8AD6-1E1B-51FF-1A44-42FE6D983D92}"/>
              </a:ext>
            </a:extLst>
          </p:cNvPr>
          <p:cNvSpPr>
            <a:spLocks noGrp="1"/>
          </p:cNvSpPr>
          <p:nvPr>
            <p:ph type="body" sz="quarter" idx="3"/>
          </p:nvPr>
        </p:nvSpPr>
        <p:spPr>
          <a:xfrm>
            <a:off x="6832350" y="594194"/>
            <a:ext cx="5183188" cy="823912"/>
          </a:xfrm>
        </p:spPr>
        <p:txBody>
          <a:bodyPr/>
          <a:lstStyle/>
          <a:p>
            <a:r>
              <a:rPr lang="fi-FI" b="1" dirty="0"/>
              <a:t>By </a:t>
            </a:r>
            <a:r>
              <a:rPr lang="fi-FI" b="1" dirty="0" err="1"/>
              <a:t>donating</a:t>
            </a:r>
            <a:endParaRPr lang="fi-FI" dirty="0"/>
          </a:p>
        </p:txBody>
      </p:sp>
      <p:sp>
        <p:nvSpPr>
          <p:cNvPr id="3" name="Text Placeholder 2">
            <a:extLst>
              <a:ext uri="{FF2B5EF4-FFF2-40B4-BE49-F238E27FC236}">
                <a16:creationId xmlns:a16="http://schemas.microsoft.com/office/drawing/2014/main" id="{8DC16271-2C9E-FD92-9F1D-40593C0B7668}"/>
              </a:ext>
            </a:extLst>
          </p:cNvPr>
          <p:cNvSpPr>
            <a:spLocks noGrp="1"/>
          </p:cNvSpPr>
          <p:nvPr>
            <p:ph type="body" sz="quarter" idx="16"/>
          </p:nvPr>
        </p:nvSpPr>
        <p:spPr>
          <a:xfrm>
            <a:off x="6657297" y="1913405"/>
            <a:ext cx="5181601" cy="3534125"/>
          </a:xfrm>
        </p:spPr>
        <p:txBody>
          <a:bodyPr/>
          <a:lstStyle/>
          <a:p>
            <a:pPr algn="l" rtl="0"/>
            <a:r>
              <a:rPr lang="en-gb" sz="2400" b="0" i="0" u="none" baseline="0" dirty="0"/>
              <a:t>Blood donation</a:t>
            </a:r>
          </a:p>
          <a:p>
            <a:pPr algn="l" rtl="0"/>
            <a:r>
              <a:rPr lang="en-gb" sz="2400" b="0" i="0" u="none" baseline="0" dirty="0"/>
              <a:t>Shopping at or donating to the </a:t>
            </a:r>
            <a:r>
              <a:rPr lang="en-gb" sz="2400" b="0" i="0" u="none" baseline="0" dirty="0" err="1"/>
              <a:t>Kontti</a:t>
            </a:r>
            <a:r>
              <a:rPr lang="en-gb" sz="2400" b="0" i="0" u="none" baseline="0" dirty="0"/>
              <a:t> stores</a:t>
            </a:r>
            <a:endParaRPr lang="en-gb" sz="2400" dirty="0">
              <a:cs typeface="Calibri"/>
            </a:endParaRPr>
          </a:p>
          <a:p>
            <a:pPr algn="l" rtl="0"/>
            <a:r>
              <a:rPr lang="en-gb" sz="2400" b="0" i="0" u="none" baseline="0" dirty="0"/>
              <a:t>Donating to a collection</a:t>
            </a:r>
            <a:endParaRPr lang="en-gb" sz="2400" dirty="0">
              <a:cs typeface="Calibri"/>
            </a:endParaRPr>
          </a:p>
          <a:p>
            <a:pPr algn="l" rtl="0"/>
            <a:r>
              <a:rPr lang="en-gb" sz="2400" b="0" i="0" u="none" baseline="0" dirty="0">
                <a:cs typeface="Calibri"/>
              </a:rPr>
              <a:t>Monthly donation</a:t>
            </a:r>
            <a:endParaRPr lang="en-gb" sz="2400" dirty="0"/>
          </a:p>
          <a:p>
            <a:pPr algn="l" rtl="0"/>
            <a:r>
              <a:rPr lang="en-gb" sz="2400" b="0" i="0" u="none" baseline="0" dirty="0">
                <a:cs typeface="Calibri"/>
              </a:rPr>
              <a:t>Wills</a:t>
            </a:r>
            <a:endParaRPr lang="en-gb" sz="2400" dirty="0"/>
          </a:p>
          <a:p>
            <a:pPr algn="l" rtl="0"/>
            <a:r>
              <a:rPr lang="en-gb" sz="2400" b="0" i="0" u="none" baseline="0" dirty="0">
                <a:cs typeface="Calibri"/>
              </a:rPr>
              <a:t>Donations for special days</a:t>
            </a:r>
          </a:p>
          <a:p>
            <a:pPr algn="l" rtl="0"/>
            <a:r>
              <a:rPr lang="en-gb" sz="2400" b="0" i="0" u="none" baseline="0" dirty="0"/>
              <a:t>Donating time for volunteer work</a:t>
            </a:r>
            <a:endParaRPr lang="en-gb" sz="2400" dirty="0">
              <a:cs typeface="Calibri"/>
            </a:endParaRPr>
          </a:p>
          <a:p>
            <a:endParaRPr lang="fi-FI" dirty="0"/>
          </a:p>
        </p:txBody>
      </p:sp>
      <p:sp>
        <p:nvSpPr>
          <p:cNvPr id="4" name="TextBox 3">
            <a:extLst>
              <a:ext uri="{FF2B5EF4-FFF2-40B4-BE49-F238E27FC236}">
                <a16:creationId xmlns:a16="http://schemas.microsoft.com/office/drawing/2014/main" id="{516954C8-3D3E-0159-6B88-BFADED24EEB0}"/>
              </a:ext>
            </a:extLst>
          </p:cNvPr>
          <p:cNvSpPr txBox="1"/>
          <p:nvPr/>
        </p:nvSpPr>
        <p:spPr>
          <a:xfrm>
            <a:off x="6137336" y="6566329"/>
            <a:ext cx="1501955" cy="261610"/>
          </a:xfrm>
          <a:prstGeom prst="rect">
            <a:avLst/>
          </a:prstGeom>
          <a:noFill/>
        </p:spPr>
        <p:txBody>
          <a:bodyPr wrap="square" rtlCol="0">
            <a:spAutoFit/>
          </a:bodyPr>
          <a:lstStyle/>
          <a:p>
            <a:r>
              <a:rPr lang="fi-FI" sz="1100" dirty="0"/>
              <a:t>Picture: Joonas Brandt</a:t>
            </a:r>
          </a:p>
        </p:txBody>
      </p:sp>
    </p:spTree>
    <p:extLst>
      <p:ext uri="{BB962C8B-B14F-4D97-AF65-F5344CB8AC3E}">
        <p14:creationId xmlns:p14="http://schemas.microsoft.com/office/powerpoint/2010/main" val="35588141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erson smiling at another person&#10;&#10;Description automatically generated">
            <a:extLst>
              <a:ext uri="{FF2B5EF4-FFF2-40B4-BE49-F238E27FC236}">
                <a16:creationId xmlns:a16="http://schemas.microsoft.com/office/drawing/2014/main" id="{CA55CF21-B49D-5373-A984-063BE808B572}"/>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p:blipFill>
        <p:spPr/>
      </p:pic>
      <p:sp>
        <p:nvSpPr>
          <p:cNvPr id="2" name="Text Placeholder 1">
            <a:extLst>
              <a:ext uri="{FF2B5EF4-FFF2-40B4-BE49-F238E27FC236}">
                <a16:creationId xmlns:a16="http://schemas.microsoft.com/office/drawing/2014/main" id="{C2C40D82-9089-9D61-2C00-F510EE2A74B3}"/>
              </a:ext>
            </a:extLst>
          </p:cNvPr>
          <p:cNvSpPr>
            <a:spLocks noGrp="1"/>
          </p:cNvSpPr>
          <p:nvPr>
            <p:ph type="body" sz="quarter" idx="3"/>
          </p:nvPr>
        </p:nvSpPr>
        <p:spPr>
          <a:xfrm>
            <a:off x="6621334" y="606321"/>
            <a:ext cx="5183188" cy="823912"/>
          </a:xfrm>
        </p:spPr>
        <p:txBody>
          <a:bodyPr/>
          <a:lstStyle/>
          <a:p>
            <a:r>
              <a:rPr lang="fi-FI" dirty="0">
                <a:cs typeface="Calibri Light"/>
              </a:rPr>
              <a:t>As a </a:t>
            </a:r>
            <a:r>
              <a:rPr lang="fi-FI" dirty="0" err="1">
                <a:cs typeface="Calibri Light"/>
              </a:rPr>
              <a:t>member</a:t>
            </a:r>
            <a:r>
              <a:rPr lang="fi-FI" dirty="0">
                <a:cs typeface="Calibri Light"/>
              </a:rPr>
              <a:t>, </a:t>
            </a:r>
            <a:r>
              <a:rPr lang="fi-FI" dirty="0" err="1">
                <a:cs typeface="Calibri Light"/>
              </a:rPr>
              <a:t>you</a:t>
            </a:r>
            <a:r>
              <a:rPr lang="fi-FI" dirty="0">
                <a:cs typeface="Calibri Light"/>
              </a:rPr>
              <a:t> </a:t>
            </a:r>
            <a:r>
              <a:rPr lang="fi-FI" dirty="0" err="1">
                <a:cs typeface="Calibri Light"/>
              </a:rPr>
              <a:t>are</a:t>
            </a:r>
            <a:r>
              <a:rPr lang="fi-FI" dirty="0">
                <a:cs typeface="Calibri Light"/>
              </a:rPr>
              <a:t> a </a:t>
            </a:r>
            <a:r>
              <a:rPr lang="fi-FI" dirty="0" err="1">
                <a:cs typeface="Calibri Light"/>
              </a:rPr>
              <a:t>helper</a:t>
            </a:r>
            <a:endParaRPr lang="fi-FI" dirty="0"/>
          </a:p>
        </p:txBody>
      </p:sp>
      <p:sp>
        <p:nvSpPr>
          <p:cNvPr id="3" name="Text Placeholder 2">
            <a:extLst>
              <a:ext uri="{FF2B5EF4-FFF2-40B4-BE49-F238E27FC236}">
                <a16:creationId xmlns:a16="http://schemas.microsoft.com/office/drawing/2014/main" id="{C2976AF9-03C7-531D-C2C1-0AF29A158578}"/>
              </a:ext>
            </a:extLst>
          </p:cNvPr>
          <p:cNvSpPr>
            <a:spLocks noGrp="1"/>
          </p:cNvSpPr>
          <p:nvPr>
            <p:ph type="body" sz="quarter" idx="16"/>
          </p:nvPr>
        </p:nvSpPr>
        <p:spPr>
          <a:xfrm>
            <a:off x="6621334" y="1807897"/>
            <a:ext cx="5181601" cy="3534125"/>
          </a:xfrm>
        </p:spPr>
        <p:txBody>
          <a:bodyPr/>
          <a:lstStyle/>
          <a:p>
            <a:pPr algn="l" rtl="0"/>
            <a:r>
              <a:rPr lang="en-gb" sz="2400" b="0" i="0" u="none" baseline="0" dirty="0"/>
              <a:t>A simple way of supporting the aid work by volunteers and taking a stand for humane values and objectives.</a:t>
            </a:r>
            <a:endParaRPr lang="en-gb" sz="2400" dirty="0"/>
          </a:p>
          <a:p>
            <a:pPr algn="l" rtl="0"/>
            <a:r>
              <a:rPr lang="en-gb" sz="2400" b="0" i="0" u="none" baseline="0" dirty="0"/>
              <a:t>The membership fee is 20 euros, or 10 euros for people under 29 years old.</a:t>
            </a:r>
            <a:endParaRPr lang="en-gb" sz="2400" dirty="0"/>
          </a:p>
          <a:p>
            <a:r>
              <a:rPr lang="fi-FI" sz="2400" dirty="0">
                <a:hlinkClick r:id="rId4"/>
              </a:rPr>
              <a:t>www.redcross.fi/get-involved</a:t>
            </a:r>
            <a:endParaRPr lang="en-gb" sz="2400" dirty="0"/>
          </a:p>
          <a:p>
            <a:pPr algn="l" rtl="0"/>
            <a:r>
              <a:rPr lang="en-gb" sz="2400" b="0" i="0" u="none" baseline="0" dirty="0"/>
              <a:t>Join on your smartphone, you can do it right now!</a:t>
            </a:r>
            <a:endParaRPr lang="en-gb" sz="2400" dirty="0"/>
          </a:p>
          <a:p>
            <a:endParaRPr lang="fi-FI" dirty="0"/>
          </a:p>
        </p:txBody>
      </p:sp>
      <p:sp>
        <p:nvSpPr>
          <p:cNvPr id="4" name="TextBox 3">
            <a:extLst>
              <a:ext uri="{FF2B5EF4-FFF2-40B4-BE49-F238E27FC236}">
                <a16:creationId xmlns:a16="http://schemas.microsoft.com/office/drawing/2014/main" id="{05F0E410-9097-264B-257B-AB7A95D4280E}"/>
              </a:ext>
            </a:extLst>
          </p:cNvPr>
          <p:cNvSpPr txBox="1"/>
          <p:nvPr/>
        </p:nvSpPr>
        <p:spPr>
          <a:xfrm>
            <a:off x="6137336" y="6566329"/>
            <a:ext cx="1501955" cy="261610"/>
          </a:xfrm>
          <a:prstGeom prst="rect">
            <a:avLst/>
          </a:prstGeom>
          <a:noFill/>
        </p:spPr>
        <p:txBody>
          <a:bodyPr wrap="square" rtlCol="0">
            <a:spAutoFit/>
          </a:bodyPr>
          <a:lstStyle/>
          <a:p>
            <a:r>
              <a:rPr lang="fi-FI" sz="1100" dirty="0"/>
              <a:t>Picture: Joonas Brandt</a:t>
            </a:r>
          </a:p>
        </p:txBody>
      </p:sp>
    </p:spTree>
    <p:extLst>
      <p:ext uri="{BB962C8B-B14F-4D97-AF65-F5344CB8AC3E}">
        <p14:creationId xmlns:p14="http://schemas.microsoft.com/office/powerpoint/2010/main" val="15351463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26F8D4-F19E-67DC-0C0C-EB369AE56C9C}"/>
              </a:ext>
            </a:extLst>
          </p:cNvPr>
          <p:cNvSpPr>
            <a:spLocks noGrp="1"/>
          </p:cNvSpPr>
          <p:nvPr>
            <p:ph type="body" sz="quarter" idx="13"/>
          </p:nvPr>
        </p:nvSpPr>
        <p:spPr/>
        <p:txBody>
          <a:bodyPr/>
          <a:lstStyle/>
          <a:p>
            <a:pPr marL="0" indent="0" algn="ctr" rtl="0">
              <a:buNone/>
            </a:pPr>
            <a:r>
              <a:rPr lang="en-gb" sz="2400" b="1" i="0" u="none" baseline="0" dirty="0">
                <a:ea typeface="+mn-lt"/>
                <a:cs typeface="+mn-lt"/>
              </a:rPr>
              <a:t>Welcome to join the activities</a:t>
            </a:r>
            <a:endParaRPr lang="en-gb" sz="2400" b="1" dirty="0">
              <a:cs typeface="Calibri"/>
            </a:endParaRPr>
          </a:p>
        </p:txBody>
      </p:sp>
      <p:pic>
        <p:nvPicPr>
          <p:cNvPr id="14" name="Picture Placeholder 13" descr="A group of people wearing red jackets">
            <a:extLst>
              <a:ext uri="{FF2B5EF4-FFF2-40B4-BE49-F238E27FC236}">
                <a16:creationId xmlns:a16="http://schemas.microsoft.com/office/drawing/2014/main" id="{B6B371E6-CB11-7A4D-CFE5-1C1D489DD972}"/>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p:blipFill>
        <p:spPr/>
      </p:pic>
      <p:sp>
        <p:nvSpPr>
          <p:cNvPr id="15" name="TextBox 14">
            <a:extLst>
              <a:ext uri="{FF2B5EF4-FFF2-40B4-BE49-F238E27FC236}">
                <a16:creationId xmlns:a16="http://schemas.microsoft.com/office/drawing/2014/main" id="{8227D1C8-2AC7-A4A4-B2D2-D9ACFF2CD056}"/>
              </a:ext>
            </a:extLst>
          </p:cNvPr>
          <p:cNvSpPr txBox="1"/>
          <p:nvPr/>
        </p:nvSpPr>
        <p:spPr>
          <a:xfrm>
            <a:off x="0" y="5919788"/>
            <a:ext cx="1435261" cy="261610"/>
          </a:xfrm>
          <a:prstGeom prst="rect">
            <a:avLst/>
          </a:prstGeom>
          <a:noFill/>
        </p:spPr>
        <p:txBody>
          <a:bodyPr wrap="square" rtlCol="0">
            <a:spAutoFit/>
          </a:bodyPr>
          <a:lstStyle/>
          <a:p>
            <a:r>
              <a:rPr lang="fi-FI" sz="1100" dirty="0"/>
              <a:t>Picture: Ville Palonen</a:t>
            </a:r>
          </a:p>
        </p:txBody>
      </p:sp>
    </p:spTree>
    <p:extLst>
      <p:ext uri="{BB962C8B-B14F-4D97-AF65-F5344CB8AC3E}">
        <p14:creationId xmlns:p14="http://schemas.microsoft.com/office/powerpoint/2010/main" val="42119421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AE5314E-7354-D5A1-1714-5F5BBAB3871B}"/>
              </a:ext>
            </a:extLst>
          </p:cNvPr>
          <p:cNvSpPr>
            <a:spLocks noGrp="1"/>
          </p:cNvSpPr>
          <p:nvPr>
            <p:ph type="body" sz="quarter" idx="13"/>
          </p:nvPr>
        </p:nvSpPr>
        <p:spPr>
          <a:xfrm>
            <a:off x="365503" y="6113122"/>
            <a:ext cx="9863378" cy="543711"/>
          </a:xfrm>
        </p:spPr>
        <p:txBody>
          <a:bodyPr/>
          <a:lstStyle/>
          <a:p>
            <a:r>
              <a:rPr lang="fi-FI" b="1" dirty="0"/>
              <a:t>OMA Punainen Risti – </a:t>
            </a:r>
            <a:r>
              <a:rPr lang="fi-FI" b="1" dirty="0" err="1"/>
              <a:t>activities</a:t>
            </a:r>
            <a:r>
              <a:rPr lang="fi-FI" b="1" dirty="0"/>
              <a:t> and </a:t>
            </a:r>
            <a:r>
              <a:rPr lang="fi-FI" b="1" dirty="0" err="1"/>
              <a:t>events</a:t>
            </a:r>
            <a:endParaRPr lang="fi-FI" dirty="0"/>
          </a:p>
        </p:txBody>
      </p:sp>
      <p:pic>
        <p:nvPicPr>
          <p:cNvPr id="9" name="Picture 8">
            <a:extLst>
              <a:ext uri="{FF2B5EF4-FFF2-40B4-BE49-F238E27FC236}">
                <a16:creationId xmlns:a16="http://schemas.microsoft.com/office/drawing/2014/main" id="{99967471-D185-33EB-F861-59769E1AAED5}"/>
              </a:ext>
            </a:extLst>
          </p:cNvPr>
          <p:cNvPicPr>
            <a:picLocks noChangeAspect="1"/>
          </p:cNvPicPr>
          <p:nvPr/>
        </p:nvPicPr>
        <p:blipFill>
          <a:blip r:embed="rId3"/>
          <a:stretch>
            <a:fillRect/>
          </a:stretch>
        </p:blipFill>
        <p:spPr>
          <a:xfrm>
            <a:off x="0" y="453475"/>
            <a:ext cx="12192000" cy="5488061"/>
          </a:xfrm>
          <a:prstGeom prst="rect">
            <a:avLst/>
          </a:prstGeom>
        </p:spPr>
      </p:pic>
    </p:spTree>
    <p:extLst>
      <p:ext uri="{BB962C8B-B14F-4D97-AF65-F5344CB8AC3E}">
        <p14:creationId xmlns:p14="http://schemas.microsoft.com/office/powerpoint/2010/main" val="2682797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19DD2-A47E-AAB0-04F7-C5ED274F3B3F}"/>
              </a:ext>
            </a:extLst>
          </p:cNvPr>
          <p:cNvSpPr>
            <a:spLocks noGrp="1"/>
          </p:cNvSpPr>
          <p:nvPr>
            <p:ph type="title"/>
          </p:nvPr>
        </p:nvSpPr>
        <p:spPr/>
        <p:txBody>
          <a:bodyPr/>
          <a:lstStyle/>
          <a:p>
            <a:r>
              <a:rPr lang="fi-FI" sz="2800" b="1" dirty="0"/>
              <a:t>Red Cross – a </a:t>
            </a:r>
            <a:r>
              <a:rPr lang="fi-FI" sz="2800" b="1" dirty="0" err="1"/>
              <a:t>helper</a:t>
            </a:r>
            <a:r>
              <a:rPr lang="fi-FI" sz="2800" b="1" dirty="0"/>
              <a:t> </a:t>
            </a:r>
            <a:r>
              <a:rPr lang="fi-FI" sz="2800" b="1" dirty="0" err="1"/>
              <a:t>near</a:t>
            </a:r>
            <a:r>
              <a:rPr lang="fi-FI" sz="2800" b="1" dirty="0"/>
              <a:t> </a:t>
            </a:r>
            <a:r>
              <a:rPr lang="fi-FI" sz="2800" b="1" dirty="0" err="1"/>
              <a:t>you</a:t>
            </a:r>
            <a:endParaRPr lang="fi-FI" dirty="0"/>
          </a:p>
        </p:txBody>
      </p:sp>
      <p:sp>
        <p:nvSpPr>
          <p:cNvPr id="3" name="Text Placeholder 2">
            <a:extLst>
              <a:ext uri="{FF2B5EF4-FFF2-40B4-BE49-F238E27FC236}">
                <a16:creationId xmlns:a16="http://schemas.microsoft.com/office/drawing/2014/main" id="{E6726F0F-A8C3-C3B5-A950-6729A2A7EA89}"/>
              </a:ext>
            </a:extLst>
          </p:cNvPr>
          <p:cNvSpPr>
            <a:spLocks noGrp="1"/>
          </p:cNvSpPr>
          <p:nvPr>
            <p:ph type="body" idx="14"/>
          </p:nvPr>
        </p:nvSpPr>
        <p:spPr/>
        <p:txBody>
          <a:bodyPr/>
          <a:lstStyle/>
          <a:p>
            <a:endParaRPr lang="fi-FI" dirty="0"/>
          </a:p>
        </p:txBody>
      </p:sp>
      <p:sp>
        <p:nvSpPr>
          <p:cNvPr id="4" name="Text Placeholder 3">
            <a:extLst>
              <a:ext uri="{FF2B5EF4-FFF2-40B4-BE49-F238E27FC236}">
                <a16:creationId xmlns:a16="http://schemas.microsoft.com/office/drawing/2014/main" id="{A2A42C1A-0B77-9561-2693-5B5198A8A484}"/>
              </a:ext>
            </a:extLst>
          </p:cNvPr>
          <p:cNvSpPr>
            <a:spLocks noGrp="1"/>
          </p:cNvSpPr>
          <p:nvPr>
            <p:ph type="body" idx="15"/>
          </p:nvPr>
        </p:nvSpPr>
        <p:spPr/>
        <p:txBody>
          <a:bodyPr/>
          <a:lstStyle/>
          <a:p>
            <a:endParaRPr lang="fi-FI"/>
          </a:p>
        </p:txBody>
      </p:sp>
      <p:pic>
        <p:nvPicPr>
          <p:cNvPr id="6" name="Picture 5" descr="A person in a red vest and a person in a blanket&#10;&#10;Description automatically generated">
            <a:extLst>
              <a:ext uri="{FF2B5EF4-FFF2-40B4-BE49-F238E27FC236}">
                <a16:creationId xmlns:a16="http://schemas.microsoft.com/office/drawing/2014/main" id="{DBCF6926-6538-9E7E-4DE4-5D29D5E4FA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4499" y="1513398"/>
            <a:ext cx="3304327" cy="2203960"/>
          </a:xfrm>
          <a:prstGeom prst="rect">
            <a:avLst/>
          </a:prstGeom>
        </p:spPr>
      </p:pic>
      <p:pic>
        <p:nvPicPr>
          <p:cNvPr id="10" name="Picture 9" descr="A couple of women sitting at a table&#10;&#10;Description automatically generated">
            <a:extLst>
              <a:ext uri="{FF2B5EF4-FFF2-40B4-BE49-F238E27FC236}">
                <a16:creationId xmlns:a16="http://schemas.microsoft.com/office/drawing/2014/main" id="{DD8C1F71-C1F2-305F-F5A3-E671A832547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39175" y="1513398"/>
            <a:ext cx="3304327" cy="2203960"/>
          </a:xfrm>
          <a:prstGeom prst="rect">
            <a:avLst/>
          </a:prstGeom>
        </p:spPr>
      </p:pic>
      <p:pic>
        <p:nvPicPr>
          <p:cNvPr id="14" name="Picture 13" descr="A person serving a person at a table&#10;&#10;Description automatically generated">
            <a:extLst>
              <a:ext uri="{FF2B5EF4-FFF2-40B4-BE49-F238E27FC236}">
                <a16:creationId xmlns:a16="http://schemas.microsoft.com/office/drawing/2014/main" id="{63B79B13-BA8F-08DB-4D1F-BC2B7A6013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41837" y="3878393"/>
            <a:ext cx="3304327" cy="2203960"/>
          </a:xfrm>
          <a:prstGeom prst="rect">
            <a:avLst/>
          </a:prstGeom>
        </p:spPr>
      </p:pic>
      <p:pic>
        <p:nvPicPr>
          <p:cNvPr id="18" name="Picture 17" descr="A person and person standing outside&#10;&#10;Description automatically generated">
            <a:extLst>
              <a:ext uri="{FF2B5EF4-FFF2-40B4-BE49-F238E27FC236}">
                <a16:creationId xmlns:a16="http://schemas.microsoft.com/office/drawing/2014/main" id="{976B0620-9C2E-8656-C055-306B428356E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69496" y="3903793"/>
            <a:ext cx="3274006" cy="2183736"/>
          </a:xfrm>
          <a:prstGeom prst="rect">
            <a:avLst/>
          </a:prstGeom>
        </p:spPr>
      </p:pic>
      <p:pic>
        <p:nvPicPr>
          <p:cNvPr id="20" name="Picture 19" descr="A group of men in a park&#10;&#10;Description automatically generated">
            <a:extLst>
              <a:ext uri="{FF2B5EF4-FFF2-40B4-BE49-F238E27FC236}">
                <a16:creationId xmlns:a16="http://schemas.microsoft.com/office/drawing/2014/main" id="{A55B9658-A036-9C9C-B0C3-A5EF0073FD6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44499" y="3878393"/>
            <a:ext cx="3304327" cy="2203960"/>
          </a:xfrm>
          <a:prstGeom prst="rect">
            <a:avLst/>
          </a:prstGeom>
        </p:spPr>
      </p:pic>
      <p:pic>
        <p:nvPicPr>
          <p:cNvPr id="22" name="Picture 21" descr="A person holding a phone next to a baby&#10;&#10;Description automatically generated">
            <a:extLst>
              <a:ext uri="{FF2B5EF4-FFF2-40B4-BE49-F238E27FC236}">
                <a16:creationId xmlns:a16="http://schemas.microsoft.com/office/drawing/2014/main" id="{88B8DE05-1E51-BA3A-AC33-D479CCA9EE7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941837" y="1513398"/>
            <a:ext cx="3304327" cy="2203960"/>
          </a:xfrm>
          <a:prstGeom prst="rect">
            <a:avLst/>
          </a:prstGeom>
        </p:spPr>
      </p:pic>
    </p:spTree>
    <p:extLst>
      <p:ext uri="{BB962C8B-B14F-4D97-AF65-F5344CB8AC3E}">
        <p14:creationId xmlns:p14="http://schemas.microsoft.com/office/powerpoint/2010/main" val="41932497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0C5A944-1122-6D13-CA0E-883BF9CCA288}"/>
              </a:ext>
            </a:extLst>
          </p:cNvPr>
          <p:cNvSpPr>
            <a:spLocks noGrp="1"/>
          </p:cNvSpPr>
          <p:nvPr>
            <p:ph type="body" sz="quarter" idx="13"/>
          </p:nvPr>
        </p:nvSpPr>
        <p:spPr/>
        <p:txBody>
          <a:bodyPr/>
          <a:lstStyle/>
          <a:p>
            <a:r>
              <a:rPr lang="en-gb" b="1" dirty="0"/>
              <a:t>On internet</a:t>
            </a:r>
            <a:r>
              <a:rPr lang="en-gb" b="1" i="0" u="none" baseline="0" dirty="0"/>
              <a:t> – </a:t>
            </a:r>
            <a:r>
              <a:rPr lang="en-GB" b="1" i="0" u="none" baseline="0" dirty="0"/>
              <a:t>national and local</a:t>
            </a:r>
            <a:endParaRPr lang="fi-FI" dirty="0"/>
          </a:p>
        </p:txBody>
      </p:sp>
      <p:pic>
        <p:nvPicPr>
          <p:cNvPr id="5" name="Picture 4">
            <a:extLst>
              <a:ext uri="{FF2B5EF4-FFF2-40B4-BE49-F238E27FC236}">
                <a16:creationId xmlns:a16="http://schemas.microsoft.com/office/drawing/2014/main" id="{C9B7A8C7-1BDA-AF95-8AC0-C9A8B86A085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4627" y="315113"/>
            <a:ext cx="4417059" cy="2975029"/>
          </a:xfrm>
          <a:prstGeom prst="rect">
            <a:avLst/>
          </a:prstGeom>
        </p:spPr>
      </p:pic>
      <p:pic>
        <p:nvPicPr>
          <p:cNvPr id="10" name="Picture 9">
            <a:extLst>
              <a:ext uri="{FF2B5EF4-FFF2-40B4-BE49-F238E27FC236}">
                <a16:creationId xmlns:a16="http://schemas.microsoft.com/office/drawing/2014/main" id="{C505811A-7DBB-5EFB-87D6-8586D80F6F3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66091" y="2282198"/>
            <a:ext cx="7508277" cy="3676780"/>
          </a:xfrm>
          <a:prstGeom prst="rect">
            <a:avLst/>
          </a:prstGeom>
        </p:spPr>
      </p:pic>
    </p:spTree>
    <p:extLst>
      <p:ext uri="{BB962C8B-B14F-4D97-AF65-F5344CB8AC3E}">
        <p14:creationId xmlns:p14="http://schemas.microsoft.com/office/powerpoint/2010/main" val="21500226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8EAE5-FD88-86CE-93A7-134B639D8D1C}"/>
              </a:ext>
            </a:extLst>
          </p:cNvPr>
          <p:cNvSpPr>
            <a:spLocks noGrp="1"/>
          </p:cNvSpPr>
          <p:nvPr>
            <p:ph type="title"/>
          </p:nvPr>
        </p:nvSpPr>
        <p:spPr/>
        <p:txBody>
          <a:bodyPr/>
          <a:lstStyle/>
          <a:p>
            <a:r>
              <a:rPr lang="fi-FI" b="1" dirty="0" err="1"/>
              <a:t>Current</a:t>
            </a:r>
            <a:r>
              <a:rPr lang="fi-FI" b="1" dirty="0"/>
              <a:t> </a:t>
            </a:r>
            <a:r>
              <a:rPr lang="fi-FI" b="1" dirty="0" err="1"/>
              <a:t>information</a:t>
            </a:r>
            <a:r>
              <a:rPr lang="fi-FI" b="1" dirty="0"/>
              <a:t> (</a:t>
            </a:r>
            <a:r>
              <a:rPr lang="fi-FI" b="1" dirty="0" err="1"/>
              <a:t>regional</a:t>
            </a:r>
            <a:r>
              <a:rPr lang="fi-FI" b="1" dirty="0"/>
              <a:t> </a:t>
            </a:r>
            <a:r>
              <a:rPr lang="fi-FI" b="1" dirty="0" err="1"/>
              <a:t>information</a:t>
            </a:r>
            <a:r>
              <a:rPr lang="fi-FI" b="1" dirty="0"/>
              <a:t>)</a:t>
            </a:r>
            <a:endParaRPr lang="fi-FI" dirty="0"/>
          </a:p>
        </p:txBody>
      </p:sp>
      <p:sp>
        <p:nvSpPr>
          <p:cNvPr id="3" name="Text Placeholder 2">
            <a:extLst>
              <a:ext uri="{FF2B5EF4-FFF2-40B4-BE49-F238E27FC236}">
                <a16:creationId xmlns:a16="http://schemas.microsoft.com/office/drawing/2014/main" id="{6655687C-C0CC-0575-1E1C-47F891E9DEE7}"/>
              </a:ext>
            </a:extLst>
          </p:cNvPr>
          <p:cNvSpPr>
            <a:spLocks noGrp="1"/>
          </p:cNvSpPr>
          <p:nvPr>
            <p:ph type="body" sz="quarter" idx="11"/>
          </p:nvPr>
        </p:nvSpPr>
        <p:spPr/>
        <p:txBody>
          <a:bodyPr/>
          <a:lstStyle/>
          <a:p>
            <a:pPr algn="l" rtl="0"/>
            <a:r>
              <a:rPr lang="en-gb" sz="2400" b="0" i="0" u="none" baseline="0" dirty="0"/>
              <a:t>The trainer and/or branch lists upcoming events and topical issues in the region, which the new volunteers can join.</a:t>
            </a:r>
          </a:p>
          <a:p>
            <a:pPr algn="l" rtl="0"/>
            <a:r>
              <a:rPr lang="en-gb" sz="2400" b="0" i="0" u="none" baseline="0" dirty="0"/>
              <a:t>List or share contact information of the branch to the participants.</a:t>
            </a:r>
          </a:p>
          <a:p>
            <a:endParaRPr lang="fi-FI" dirty="0"/>
          </a:p>
        </p:txBody>
      </p:sp>
    </p:spTree>
    <p:extLst>
      <p:ext uri="{BB962C8B-B14F-4D97-AF65-F5344CB8AC3E}">
        <p14:creationId xmlns:p14="http://schemas.microsoft.com/office/powerpoint/2010/main" val="39313067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5CD5246-AC2B-9943-906D-2F43E68C02E3}"/>
              </a:ext>
            </a:extLst>
          </p:cNvPr>
          <p:cNvPicPr>
            <a:picLocks noGrp="1" noChangeAspect="1"/>
          </p:cNvPicPr>
          <p:nvPr>
            <p:ph type="pic" sz="quarter" idx="17"/>
          </p:nvPr>
        </p:nvPicPr>
        <p:blipFill>
          <a:blip r:embed="rId3" cstate="screen">
            <a:extLst>
              <a:ext uri="{28A0092B-C50C-407E-A947-70E740481C1C}">
                <a14:useLocalDpi xmlns:a14="http://schemas.microsoft.com/office/drawing/2010/main"/>
              </a:ext>
            </a:extLst>
          </a:blip>
          <a:srcRect/>
          <a:stretch/>
        </p:blipFill>
        <p:spPr>
          <a:xfrm>
            <a:off x="8123208" y="0"/>
            <a:ext cx="4068792" cy="6858000"/>
          </a:xfrm>
        </p:spPr>
      </p:pic>
      <p:sp>
        <p:nvSpPr>
          <p:cNvPr id="2" name="Text Placeholder 1">
            <a:extLst>
              <a:ext uri="{FF2B5EF4-FFF2-40B4-BE49-F238E27FC236}">
                <a16:creationId xmlns:a16="http://schemas.microsoft.com/office/drawing/2014/main" id="{D268CFFC-29B4-1645-B82D-D2BA93E2C704}"/>
              </a:ext>
            </a:extLst>
          </p:cNvPr>
          <p:cNvSpPr>
            <a:spLocks noGrp="1"/>
          </p:cNvSpPr>
          <p:nvPr>
            <p:ph type="body" idx="14"/>
          </p:nvPr>
        </p:nvSpPr>
        <p:spPr/>
        <p:txBody>
          <a:bodyPr/>
          <a:lstStyle/>
          <a:p>
            <a:r>
              <a:rPr lang="fi-FI" dirty="0" err="1"/>
              <a:t>Thank</a:t>
            </a:r>
            <a:r>
              <a:rPr lang="fi-FI" dirty="0"/>
              <a:t> </a:t>
            </a:r>
            <a:r>
              <a:rPr lang="fi-FI" dirty="0" err="1"/>
              <a:t>you</a:t>
            </a:r>
            <a:endParaRPr lang="fi-FI" dirty="0"/>
          </a:p>
        </p:txBody>
      </p:sp>
      <p:sp>
        <p:nvSpPr>
          <p:cNvPr id="3" name="Text Placeholder 2">
            <a:extLst>
              <a:ext uri="{FF2B5EF4-FFF2-40B4-BE49-F238E27FC236}">
                <a16:creationId xmlns:a16="http://schemas.microsoft.com/office/drawing/2014/main" id="{9C364346-2283-6D42-BF15-078F2E8CBBDD}"/>
              </a:ext>
            </a:extLst>
          </p:cNvPr>
          <p:cNvSpPr>
            <a:spLocks noGrp="1"/>
          </p:cNvSpPr>
          <p:nvPr>
            <p:ph type="body" idx="16"/>
          </p:nvPr>
        </p:nvSpPr>
        <p:spPr/>
        <p:txBody>
          <a:bodyPr/>
          <a:lstStyle/>
          <a:p>
            <a:r>
              <a:rPr lang="fi-FI" dirty="0" err="1"/>
              <a:t>Questions</a:t>
            </a:r>
            <a:r>
              <a:rPr lang="fi-FI" dirty="0"/>
              <a:t>? </a:t>
            </a:r>
          </a:p>
        </p:txBody>
      </p:sp>
      <p:sp>
        <p:nvSpPr>
          <p:cNvPr id="7" name="Rectangle 6">
            <a:extLst>
              <a:ext uri="{FF2B5EF4-FFF2-40B4-BE49-F238E27FC236}">
                <a16:creationId xmlns:a16="http://schemas.microsoft.com/office/drawing/2014/main" id="{4EF94711-88FD-9548-B398-E3C0FA240835}"/>
              </a:ext>
            </a:extLst>
          </p:cNvPr>
          <p:cNvSpPr/>
          <p:nvPr/>
        </p:nvSpPr>
        <p:spPr>
          <a:xfrm>
            <a:off x="8115080" y="0"/>
            <a:ext cx="2028669" cy="6858000"/>
          </a:xfrm>
          <a:prstGeom prst="rect">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TextBox 3">
            <a:extLst>
              <a:ext uri="{FF2B5EF4-FFF2-40B4-BE49-F238E27FC236}">
                <a16:creationId xmlns:a16="http://schemas.microsoft.com/office/drawing/2014/main" id="{8BE53FFF-E079-6DE8-9896-12444B641C42}"/>
              </a:ext>
            </a:extLst>
          </p:cNvPr>
          <p:cNvSpPr txBox="1"/>
          <p:nvPr/>
        </p:nvSpPr>
        <p:spPr>
          <a:xfrm>
            <a:off x="6273478" y="6470248"/>
            <a:ext cx="1655180" cy="261610"/>
          </a:xfrm>
          <a:prstGeom prst="rect">
            <a:avLst/>
          </a:prstGeom>
          <a:noFill/>
        </p:spPr>
        <p:txBody>
          <a:bodyPr wrap="square" rtlCol="0">
            <a:spAutoFit/>
          </a:bodyPr>
          <a:lstStyle/>
          <a:p>
            <a:r>
              <a:rPr lang="fi-FI" sz="1100" dirty="0">
                <a:solidFill>
                  <a:schemeClr val="bg1"/>
                </a:solidFill>
              </a:rPr>
              <a:t>Picture: Joonas Brandt</a:t>
            </a:r>
          </a:p>
        </p:txBody>
      </p:sp>
    </p:spTree>
    <p:extLst>
      <p:ext uri="{BB962C8B-B14F-4D97-AF65-F5344CB8AC3E}">
        <p14:creationId xmlns:p14="http://schemas.microsoft.com/office/powerpoint/2010/main" val="1746147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458CD-B58E-4D92-6530-4A441A54967A}"/>
              </a:ext>
            </a:extLst>
          </p:cNvPr>
          <p:cNvSpPr>
            <a:spLocks noGrp="1"/>
          </p:cNvSpPr>
          <p:nvPr>
            <p:ph type="title"/>
          </p:nvPr>
        </p:nvSpPr>
        <p:spPr/>
        <p:txBody>
          <a:bodyPr/>
          <a:lstStyle/>
          <a:p>
            <a:r>
              <a:rPr lang="en-US" dirty="0"/>
              <a:t>Or the trainer uses one of these videos</a:t>
            </a:r>
            <a:endParaRPr lang="fi-FI" dirty="0"/>
          </a:p>
        </p:txBody>
      </p:sp>
      <p:sp>
        <p:nvSpPr>
          <p:cNvPr id="3" name="Text Placeholder 2">
            <a:extLst>
              <a:ext uri="{FF2B5EF4-FFF2-40B4-BE49-F238E27FC236}">
                <a16:creationId xmlns:a16="http://schemas.microsoft.com/office/drawing/2014/main" id="{C65F941F-B1CD-CD8B-F960-D680850CD84C}"/>
              </a:ext>
            </a:extLst>
          </p:cNvPr>
          <p:cNvSpPr>
            <a:spLocks noGrp="1"/>
          </p:cNvSpPr>
          <p:nvPr>
            <p:ph type="body" idx="14"/>
          </p:nvPr>
        </p:nvSpPr>
        <p:spPr/>
        <p:txBody>
          <a:bodyPr/>
          <a:lstStyle/>
          <a:p>
            <a:pPr marL="457200" lvl="1" indent="0" algn="just" rtl="0">
              <a:buNone/>
            </a:pPr>
            <a:endParaRPr lang="en-gb" dirty="0">
              <a:cs typeface="Calibri"/>
            </a:endParaRPr>
          </a:p>
          <a:p>
            <a:pPr algn="just" rtl="0"/>
            <a:r>
              <a:rPr lang="en-gb" b="0" i="0" u="none" baseline="0" dirty="0">
                <a:cs typeface="Calibri"/>
                <a:hlinkClick r:id="rId3"/>
              </a:rPr>
              <a:t>Together we are the International Federation of Red Cross and Red Crescent societies </a:t>
            </a:r>
            <a:r>
              <a:rPr lang="en-gb" b="0" i="0" u="none" baseline="0" dirty="0">
                <a:cs typeface="Calibri"/>
              </a:rPr>
              <a:t>(3:21 min)</a:t>
            </a:r>
          </a:p>
          <a:p>
            <a:pPr marL="0" indent="0" algn="just" rtl="0">
              <a:buNone/>
            </a:pPr>
            <a:endParaRPr lang="en-gb" dirty="0">
              <a:cs typeface="Calibri"/>
            </a:endParaRPr>
          </a:p>
          <a:p>
            <a:pPr algn="l" rtl="0"/>
            <a:r>
              <a:rPr lang="en-gb" b="0" i="0" u="none" baseline="0" dirty="0">
                <a:cs typeface="Calibri"/>
                <a:hlinkClick r:id="rId4"/>
              </a:rPr>
              <a:t>A day in the life of our volunteers </a:t>
            </a:r>
            <a:r>
              <a:rPr lang="en-gb" b="0" i="0" u="none" baseline="0" dirty="0">
                <a:cs typeface="Calibri"/>
              </a:rPr>
              <a:t>(3:26 min) </a:t>
            </a:r>
          </a:p>
          <a:p>
            <a:pPr marL="0" indent="0" algn="l" rtl="0">
              <a:buNone/>
            </a:pPr>
            <a:endParaRPr lang="en-gb" dirty="0">
              <a:cs typeface="Calibri"/>
            </a:endParaRPr>
          </a:p>
          <a:p>
            <a:pPr algn="l" rtl="0"/>
            <a:r>
              <a:rPr lang="en-gb" b="0" i="0" u="none" baseline="0" dirty="0">
                <a:hlinkClick r:id="rId5"/>
              </a:rPr>
              <a:t>International Red Cross and Red Crescent Movement: The power of humanity </a:t>
            </a:r>
            <a:r>
              <a:rPr lang="en-gb" b="0" i="0" u="none" baseline="0" dirty="0"/>
              <a:t>(2:31 min)</a:t>
            </a:r>
          </a:p>
          <a:p>
            <a:endParaRPr lang="fi-FI" dirty="0"/>
          </a:p>
        </p:txBody>
      </p:sp>
      <p:sp>
        <p:nvSpPr>
          <p:cNvPr id="4" name="Text Placeholder 3">
            <a:extLst>
              <a:ext uri="{FF2B5EF4-FFF2-40B4-BE49-F238E27FC236}">
                <a16:creationId xmlns:a16="http://schemas.microsoft.com/office/drawing/2014/main" id="{79AED4BE-E0F2-1BF1-63E1-EC63E2BC7832}"/>
              </a:ext>
            </a:extLst>
          </p:cNvPr>
          <p:cNvSpPr>
            <a:spLocks noGrp="1"/>
          </p:cNvSpPr>
          <p:nvPr>
            <p:ph type="body" idx="15"/>
          </p:nvPr>
        </p:nvSpPr>
        <p:spPr/>
        <p:txBody>
          <a:bodyPr/>
          <a:lstStyle/>
          <a:p>
            <a:endParaRPr lang="fi-FI"/>
          </a:p>
        </p:txBody>
      </p:sp>
    </p:spTree>
    <p:extLst>
      <p:ext uri="{BB962C8B-B14F-4D97-AF65-F5344CB8AC3E}">
        <p14:creationId xmlns:p14="http://schemas.microsoft.com/office/powerpoint/2010/main" val="1636015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BC3AF-2B22-E1DB-768F-C32D9EED8AFF}"/>
              </a:ext>
            </a:extLst>
          </p:cNvPr>
          <p:cNvSpPr>
            <a:spLocks noGrp="1"/>
          </p:cNvSpPr>
          <p:nvPr>
            <p:ph type="title"/>
          </p:nvPr>
        </p:nvSpPr>
        <p:spPr/>
        <p:txBody>
          <a:bodyPr/>
          <a:lstStyle/>
          <a:p>
            <a:pPr algn="ctr"/>
            <a:r>
              <a:rPr lang="fi-FI" sz="3600" b="1" dirty="0" err="1">
                <a:latin typeface="Arial" panose="020B0604020202020204" pitchFamily="34" charset="0"/>
              </a:rPr>
              <a:t>The</a:t>
            </a:r>
            <a:r>
              <a:rPr lang="fi-FI" sz="3600" b="1" dirty="0">
                <a:latin typeface="Arial" panose="020B0604020202020204" pitchFamily="34" charset="0"/>
              </a:rPr>
              <a:t> Red Cross</a:t>
            </a:r>
            <a:br>
              <a:rPr lang="fi-FI" b="1" dirty="0"/>
            </a:br>
            <a:br>
              <a:rPr lang="fi-FI" b="1" dirty="0"/>
            </a:br>
            <a:r>
              <a:rPr lang="en-US" sz="2000" dirty="0">
                <a:cs typeface="Calibri"/>
              </a:rPr>
              <a:t>Our activities are based on helping. </a:t>
            </a:r>
            <a:br>
              <a:rPr lang="en-US" sz="2000" dirty="0">
                <a:cs typeface="Calibri"/>
              </a:rPr>
            </a:br>
            <a:r>
              <a:rPr lang="en-US" sz="2000" dirty="0">
                <a:cs typeface="Calibri"/>
              </a:rPr>
              <a:t>We cooperate to help those in need of help</a:t>
            </a:r>
            <a:r>
              <a:rPr lang="en-US" sz="1400" dirty="0">
                <a:cs typeface="Calibri"/>
              </a:rPr>
              <a:t>.</a:t>
            </a:r>
            <a:br>
              <a:rPr lang="en-US" sz="1400" dirty="0">
                <a:cs typeface="Calibri"/>
              </a:rPr>
            </a:br>
            <a:endParaRPr lang="fi-FI" dirty="0"/>
          </a:p>
        </p:txBody>
      </p:sp>
    </p:spTree>
    <p:extLst>
      <p:ext uri="{BB962C8B-B14F-4D97-AF65-F5344CB8AC3E}">
        <p14:creationId xmlns:p14="http://schemas.microsoft.com/office/powerpoint/2010/main" val="2037162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A185E3-531F-07D7-260F-3EC76239AF6F}"/>
              </a:ext>
            </a:extLst>
          </p:cNvPr>
          <p:cNvSpPr>
            <a:spLocks noGrp="1"/>
          </p:cNvSpPr>
          <p:nvPr>
            <p:ph type="body" idx="1"/>
          </p:nvPr>
        </p:nvSpPr>
        <p:spPr/>
        <p:txBody>
          <a:bodyPr/>
          <a:lstStyle/>
          <a:p>
            <a:r>
              <a:rPr lang="en-gb" b="1" i="0" u="none" baseline="0" dirty="0"/>
              <a:t>Where did everything start?</a:t>
            </a:r>
            <a:endParaRPr lang="fi-FI" dirty="0"/>
          </a:p>
        </p:txBody>
      </p:sp>
      <p:sp>
        <p:nvSpPr>
          <p:cNvPr id="3" name="Text Placeholder 2">
            <a:extLst>
              <a:ext uri="{FF2B5EF4-FFF2-40B4-BE49-F238E27FC236}">
                <a16:creationId xmlns:a16="http://schemas.microsoft.com/office/drawing/2014/main" id="{A6492A4D-5C3B-ADA1-7FB5-4330ED2D7FF2}"/>
              </a:ext>
            </a:extLst>
          </p:cNvPr>
          <p:cNvSpPr>
            <a:spLocks noGrp="1"/>
          </p:cNvSpPr>
          <p:nvPr>
            <p:ph type="body" sz="quarter" idx="11"/>
          </p:nvPr>
        </p:nvSpPr>
        <p:spPr/>
        <p:txBody>
          <a:bodyPr/>
          <a:lstStyle/>
          <a:p>
            <a:pPr algn="l" rtl="0">
              <a:defRPr/>
            </a:pPr>
            <a:r>
              <a:rPr lang="en-gb" b="0" i="0" u="none" baseline="0" dirty="0"/>
              <a:t>Henry Dunant</a:t>
            </a:r>
            <a:endParaRPr lang="en-gb" dirty="0"/>
          </a:p>
          <a:p>
            <a:pPr algn="l" rtl="0">
              <a:defRPr/>
            </a:pPr>
            <a:r>
              <a:rPr lang="en-gb" b="0" i="0" u="none" baseline="0" dirty="0"/>
              <a:t>The battle of Solferino, 1859 (</a:t>
            </a:r>
            <a:r>
              <a:rPr lang="en-gb" b="0" i="0" u="none" baseline="0" dirty="0">
                <a:hlinkClick r:id="rId3"/>
              </a:rPr>
              <a:t>video</a:t>
            </a:r>
            <a:r>
              <a:rPr lang="en-gb" b="0" i="0" u="none" baseline="0" dirty="0"/>
              <a:t>)</a:t>
            </a:r>
            <a:endParaRPr lang="en-gb" dirty="0"/>
          </a:p>
          <a:p>
            <a:pPr algn="l" rtl="0">
              <a:defRPr/>
            </a:pPr>
            <a:r>
              <a:rPr lang="en-gb" b="0" i="0" u="none" baseline="0" dirty="0"/>
              <a:t>A memory of Solferino, 1862</a:t>
            </a:r>
            <a:endParaRPr lang="en-gb" dirty="0"/>
          </a:p>
          <a:p>
            <a:pPr marL="457200" lvl="1" indent="0" algn="l" rtl="0">
              <a:buNone/>
              <a:defRPr/>
            </a:pPr>
            <a:r>
              <a:rPr lang="en-gb" b="0" i="0" u="none" baseline="0" dirty="0">
                <a:sym typeface="Wingdings" panose="05000000000000000000" pitchFamily="2" charset="2"/>
              </a:rPr>
              <a:t> </a:t>
            </a:r>
            <a:r>
              <a:rPr lang="en-gb" b="0" i="0" u="none" baseline="0" dirty="0"/>
              <a:t>A volunteer organisation to help victims of war; ensuring the care of wounded soldiers through international agreements.</a:t>
            </a:r>
            <a:endParaRPr lang="en-gb" dirty="0"/>
          </a:p>
          <a:p>
            <a:pPr algn="l" rtl="0">
              <a:defRPr/>
            </a:pPr>
            <a:r>
              <a:rPr lang="en-gb" b="0" i="0" u="none" baseline="0" dirty="0"/>
              <a:t>The Geneva committee, 1863, and the Geneva Convention, 1864</a:t>
            </a:r>
            <a:endParaRPr lang="en-gb" dirty="0">
              <a:cs typeface="Calibri"/>
            </a:endParaRPr>
          </a:p>
          <a:p>
            <a:endParaRPr lang="fi-FI" dirty="0"/>
          </a:p>
        </p:txBody>
      </p:sp>
      <p:pic>
        <p:nvPicPr>
          <p:cNvPr id="5" name="Sisällön paikkamerkki 3">
            <a:extLst>
              <a:ext uri="{FF2B5EF4-FFF2-40B4-BE49-F238E27FC236}">
                <a16:creationId xmlns:a16="http://schemas.microsoft.com/office/drawing/2014/main" id="{3609E6DE-2444-5801-92B2-1B8C53D1AEA6}"/>
              </a:ext>
            </a:extLst>
          </p:cNvPr>
          <p:cNvPicPr>
            <a:picLocks noGrp="1"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163845" y="964748"/>
            <a:ext cx="3104472" cy="4652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4594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E45E3C-1D76-4A4F-D265-A68B602B4761}"/>
              </a:ext>
            </a:extLst>
          </p:cNvPr>
          <p:cNvSpPr>
            <a:spLocks noGrp="1"/>
          </p:cNvSpPr>
          <p:nvPr>
            <p:ph type="body" sz="quarter" idx="11"/>
          </p:nvPr>
        </p:nvSpPr>
        <p:spPr>
          <a:xfrm>
            <a:off x="839788" y="1067802"/>
            <a:ext cx="5157787" cy="5182527"/>
          </a:xfrm>
        </p:spPr>
        <p:txBody>
          <a:bodyPr/>
          <a:lstStyle/>
          <a:p>
            <a:pPr algn="l" rtl="0">
              <a:defRPr/>
            </a:pPr>
            <a:r>
              <a:rPr lang="en-gb" sz="2400" b="0" i="0" u="none" baseline="0" dirty="0"/>
              <a:t>The Finnish Association for the Treatment of the Wounded and Sick Soldiers, 1877 (</a:t>
            </a:r>
            <a:r>
              <a:rPr lang="en-gb" sz="2400" b="0" i="0" u="none" baseline="0" dirty="0">
                <a:hlinkClick r:id="rId3"/>
              </a:rPr>
              <a:t>video</a:t>
            </a:r>
            <a:r>
              <a:rPr lang="en-gb" sz="2400" b="0" i="0" u="none" baseline="0" dirty="0"/>
              <a:t>)</a:t>
            </a:r>
            <a:endParaRPr lang="en-gb" sz="2400" dirty="0">
              <a:cs typeface="Calibri"/>
            </a:endParaRPr>
          </a:p>
          <a:p>
            <a:pPr algn="l" rtl="0"/>
            <a:r>
              <a:rPr lang="en-gb" sz="2400" b="0" i="0" u="none" baseline="0" dirty="0">
                <a:cs typeface="Calibri"/>
              </a:rPr>
              <a:t>19</a:t>
            </a:r>
            <a:r>
              <a:rPr lang="en-GB" dirty="0">
                <a:cs typeface="Calibri"/>
              </a:rPr>
              <a:t>1</a:t>
            </a:r>
            <a:r>
              <a:rPr lang="en-gb" sz="2400" b="0" i="0" u="none" baseline="0" dirty="0">
                <a:cs typeface="Calibri"/>
              </a:rPr>
              <a:t> national societies around the world</a:t>
            </a:r>
            <a:endParaRPr lang="en-gb" sz="2400" dirty="0">
              <a:cs typeface="Calibri"/>
            </a:endParaRPr>
          </a:p>
          <a:p>
            <a:pPr algn="l" rtl="0"/>
            <a:r>
              <a:rPr lang="en-gb" sz="2400" b="0" i="0" u="none" baseline="0" dirty="0">
                <a:cs typeface="Calibri"/>
              </a:rPr>
              <a:t>Protection </a:t>
            </a:r>
            <a:r>
              <a:rPr lang="en-GB" sz="2400" b="0" i="0" u="none" baseline="0" dirty="0">
                <a:cs typeface="Calibri"/>
              </a:rPr>
              <a:t>emblem</a:t>
            </a:r>
            <a:r>
              <a:rPr lang="en-gb" sz="2400" b="0" i="0" u="none" baseline="0" dirty="0">
                <a:cs typeface="Calibri"/>
              </a:rPr>
              <a:t> to protect the relief work</a:t>
            </a:r>
          </a:p>
          <a:p>
            <a:endParaRPr lang="fi-FI" dirty="0"/>
          </a:p>
        </p:txBody>
      </p:sp>
      <p:pic>
        <p:nvPicPr>
          <p:cNvPr id="5" name="Content Placeholder 6">
            <a:extLst>
              <a:ext uri="{FF2B5EF4-FFF2-40B4-BE49-F238E27FC236}">
                <a16:creationId xmlns:a16="http://schemas.microsoft.com/office/drawing/2014/main" id="{00007A9F-CA68-4D7F-E7BF-829393ACF5AE}"/>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p:blipFill>
        <p:spPr>
          <a:xfrm>
            <a:off x="6265863" y="763588"/>
            <a:ext cx="5083175" cy="4852987"/>
          </a:xfrm>
          <a:prstGeom prst="rect">
            <a:avLst/>
          </a:prstGeom>
        </p:spPr>
      </p:pic>
      <p:pic>
        <p:nvPicPr>
          <p:cNvPr id="6" name="Picture 6" descr="A drawing of a cartoon character&#10;&#10;Description generated with high confidence">
            <a:extLst>
              <a:ext uri="{FF2B5EF4-FFF2-40B4-BE49-F238E27FC236}">
                <a16:creationId xmlns:a16="http://schemas.microsoft.com/office/drawing/2014/main" id="{63C9F437-9702-7C3A-F728-B83BE07F1E78}"/>
              </a:ext>
            </a:extLst>
          </p:cNvPr>
          <p:cNvPicPr>
            <a:picLocks noChangeAspect="1"/>
          </p:cNvPicPr>
          <p:nvPr/>
        </p:nvPicPr>
        <p:blipFill>
          <a:blip r:embed="rId5"/>
          <a:stretch>
            <a:fillRect/>
          </a:stretch>
        </p:blipFill>
        <p:spPr>
          <a:xfrm>
            <a:off x="1588363" y="4454525"/>
            <a:ext cx="2571750" cy="1162050"/>
          </a:xfrm>
          <a:prstGeom prst="rect">
            <a:avLst/>
          </a:prstGeom>
        </p:spPr>
      </p:pic>
    </p:spTree>
    <p:extLst>
      <p:ext uri="{BB962C8B-B14F-4D97-AF65-F5344CB8AC3E}">
        <p14:creationId xmlns:p14="http://schemas.microsoft.com/office/powerpoint/2010/main" val="3235008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D3D1D-E122-3249-78EA-BF32FF9E1F14}"/>
              </a:ext>
            </a:extLst>
          </p:cNvPr>
          <p:cNvSpPr>
            <a:spLocks noGrp="1"/>
          </p:cNvSpPr>
          <p:nvPr>
            <p:ph type="title"/>
          </p:nvPr>
        </p:nvSpPr>
        <p:spPr/>
        <p:txBody>
          <a:bodyPr/>
          <a:lstStyle/>
          <a:p>
            <a:r>
              <a:rPr lang="en-gb" b="1" i="0" u="none" baseline="0" dirty="0"/>
              <a:t>How the Finnish Red Cross operates</a:t>
            </a:r>
            <a:endParaRPr lang="fi-FI" dirty="0"/>
          </a:p>
        </p:txBody>
      </p:sp>
      <p:sp>
        <p:nvSpPr>
          <p:cNvPr id="3" name="Text Placeholder 2">
            <a:extLst>
              <a:ext uri="{FF2B5EF4-FFF2-40B4-BE49-F238E27FC236}">
                <a16:creationId xmlns:a16="http://schemas.microsoft.com/office/drawing/2014/main" id="{BB476111-6C93-A189-65C5-0F92ADA23500}"/>
              </a:ext>
            </a:extLst>
          </p:cNvPr>
          <p:cNvSpPr>
            <a:spLocks noGrp="1"/>
          </p:cNvSpPr>
          <p:nvPr>
            <p:ph type="body" idx="14"/>
          </p:nvPr>
        </p:nvSpPr>
        <p:spPr/>
        <p:txBody>
          <a:bodyPr/>
          <a:lstStyle/>
          <a:p>
            <a:endParaRPr lang="fi-FI" dirty="0"/>
          </a:p>
        </p:txBody>
      </p:sp>
      <p:sp>
        <p:nvSpPr>
          <p:cNvPr id="4" name="Text Placeholder 3">
            <a:extLst>
              <a:ext uri="{FF2B5EF4-FFF2-40B4-BE49-F238E27FC236}">
                <a16:creationId xmlns:a16="http://schemas.microsoft.com/office/drawing/2014/main" id="{1B17FB79-B194-AB58-2E6E-D38E5E74D1A6}"/>
              </a:ext>
            </a:extLst>
          </p:cNvPr>
          <p:cNvSpPr>
            <a:spLocks noGrp="1"/>
          </p:cNvSpPr>
          <p:nvPr>
            <p:ph type="body" idx="15"/>
          </p:nvPr>
        </p:nvSpPr>
        <p:spPr/>
        <p:txBody>
          <a:bodyPr/>
          <a:lstStyle/>
          <a:p>
            <a:endParaRPr lang="fi-FI" dirty="0"/>
          </a:p>
        </p:txBody>
      </p:sp>
      <p:grpSp>
        <p:nvGrpSpPr>
          <p:cNvPr id="7" name="Group 6">
            <a:extLst>
              <a:ext uri="{FF2B5EF4-FFF2-40B4-BE49-F238E27FC236}">
                <a16:creationId xmlns:a16="http://schemas.microsoft.com/office/drawing/2014/main" id="{39780FC0-2D49-1CBF-16CB-B024BE3F5655}"/>
              </a:ext>
            </a:extLst>
          </p:cNvPr>
          <p:cNvGrpSpPr/>
          <p:nvPr/>
        </p:nvGrpSpPr>
        <p:grpSpPr>
          <a:xfrm>
            <a:off x="606706" y="1847154"/>
            <a:ext cx="10747093" cy="3769461"/>
            <a:chOff x="-231494" y="-871504"/>
            <a:chExt cx="10747093" cy="3769461"/>
          </a:xfrm>
        </p:grpSpPr>
        <p:sp>
          <p:nvSpPr>
            <p:cNvPr id="8" name="Rectangle 7">
              <a:extLst>
                <a:ext uri="{FF2B5EF4-FFF2-40B4-BE49-F238E27FC236}">
                  <a16:creationId xmlns:a16="http://schemas.microsoft.com/office/drawing/2014/main" id="{C8FE1FC9-74B2-7B5A-6E1E-B9B73B9A08A3}"/>
                </a:ext>
              </a:extLst>
            </p:cNvPr>
            <p:cNvSpPr/>
            <p:nvPr/>
          </p:nvSpPr>
          <p:spPr>
            <a:xfrm>
              <a:off x="0" y="-871504"/>
              <a:ext cx="10515599" cy="3769461"/>
            </a:xfrm>
            <a:prstGeom prst="rect">
              <a:avLst/>
            </a:prstGeom>
            <a:solidFill>
              <a:srgbClr val="C00000"/>
            </a:solidFill>
          </p:spPr>
          <p:style>
            <a:lnRef idx="0">
              <a:schemeClr val="accent1">
                <a:hueOff val="0"/>
                <a:satOff val="0"/>
                <a:lumOff val="0"/>
                <a:alphaOff val="0"/>
              </a:schemeClr>
            </a:lnRef>
            <a:fillRef idx="1">
              <a:scrgbClr r="0" g="0" b="0"/>
            </a:fillRef>
            <a:effectRef idx="0">
              <a:schemeClr val="accent1">
                <a:shade val="80000"/>
                <a:hueOff val="0"/>
                <a:satOff val="0"/>
                <a:lumOff val="0"/>
                <a:alphaOff val="0"/>
              </a:schemeClr>
            </a:effectRef>
            <a:fontRef idx="minor">
              <a:schemeClr val="lt1">
                <a:hueOff val="0"/>
                <a:satOff val="0"/>
                <a:lumOff val="0"/>
                <a:alphaOff val="0"/>
              </a:schemeClr>
            </a:fontRef>
          </p:style>
          <p:txBody>
            <a:bodyPr/>
            <a:lstStyle/>
            <a:p>
              <a:endParaRPr lang="fi-FI" dirty="0"/>
            </a:p>
          </p:txBody>
        </p:sp>
        <p:sp>
          <p:nvSpPr>
            <p:cNvPr id="9" name="TextBox 8">
              <a:extLst>
                <a:ext uri="{FF2B5EF4-FFF2-40B4-BE49-F238E27FC236}">
                  <a16:creationId xmlns:a16="http://schemas.microsoft.com/office/drawing/2014/main" id="{3F727A64-C1E9-0A51-6941-3044134515F8}"/>
                </a:ext>
              </a:extLst>
            </p:cNvPr>
            <p:cNvSpPr txBox="1"/>
            <p:nvPr/>
          </p:nvSpPr>
          <p:spPr>
            <a:xfrm>
              <a:off x="-231494" y="-871503"/>
              <a:ext cx="10515600" cy="1314764"/>
            </a:xfrm>
            <a:prstGeom prst="rect">
              <a:avLst/>
            </a:prstGeom>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fi-FI" sz="6000" kern="1200" dirty="0" err="1"/>
                <a:t>Members</a:t>
              </a:r>
              <a:endParaRPr lang="fi-FI" sz="6000" kern="1200" dirty="0"/>
            </a:p>
          </p:txBody>
        </p:sp>
      </p:grpSp>
      <p:sp>
        <p:nvSpPr>
          <p:cNvPr id="11" name="TextBox 10">
            <a:extLst>
              <a:ext uri="{FF2B5EF4-FFF2-40B4-BE49-F238E27FC236}">
                <a16:creationId xmlns:a16="http://schemas.microsoft.com/office/drawing/2014/main" id="{232C1A9F-7F53-0FC6-04C7-38277CEACF21}"/>
              </a:ext>
            </a:extLst>
          </p:cNvPr>
          <p:cNvSpPr txBox="1"/>
          <p:nvPr/>
        </p:nvSpPr>
        <p:spPr>
          <a:xfrm>
            <a:off x="1273697" y="3183341"/>
            <a:ext cx="2300468" cy="1292662"/>
          </a:xfrm>
          <a:prstGeom prst="rect">
            <a:avLst/>
          </a:prstGeom>
          <a:noFill/>
        </p:spPr>
        <p:txBody>
          <a:bodyPr wrap="square">
            <a:spAutoFit/>
          </a:bodyPr>
          <a:lstStyle/>
          <a:p>
            <a:pPr lvl="0">
              <a:buFont typeface="Arial" panose="020B0604020202020204" pitchFamily="34" charset="0"/>
              <a:buNone/>
            </a:pPr>
            <a:r>
              <a:rPr lang="fi-FI" sz="2400" b="1" dirty="0" err="1">
                <a:solidFill>
                  <a:schemeClr val="bg1"/>
                </a:solidFill>
              </a:rPr>
              <a:t>Branches</a:t>
            </a:r>
            <a:r>
              <a:rPr lang="fi-FI" sz="2400" b="1" dirty="0">
                <a:solidFill>
                  <a:schemeClr val="bg1"/>
                </a:solidFill>
              </a:rPr>
              <a:t> (~450)</a:t>
            </a:r>
          </a:p>
          <a:p>
            <a:pPr lvl="0">
              <a:buFont typeface="Arial" panose="020B0604020202020204" pitchFamily="34" charset="0"/>
              <a:buNone/>
            </a:pPr>
            <a:r>
              <a:rPr lang="fi-FI" sz="1800" b="0" dirty="0">
                <a:solidFill>
                  <a:schemeClr val="bg1"/>
                </a:solidFill>
              </a:rPr>
              <a:t>- </a:t>
            </a:r>
            <a:r>
              <a:rPr lang="fi-FI" sz="1800" b="0" dirty="0" err="1">
                <a:solidFill>
                  <a:schemeClr val="bg1"/>
                </a:solidFill>
              </a:rPr>
              <a:t>Local</a:t>
            </a:r>
            <a:r>
              <a:rPr lang="fi-FI" sz="1800" b="0" dirty="0">
                <a:solidFill>
                  <a:schemeClr val="bg1"/>
                </a:solidFill>
              </a:rPr>
              <a:t> </a:t>
            </a:r>
            <a:r>
              <a:rPr lang="fi-FI" sz="1800" b="0" dirty="0" err="1">
                <a:solidFill>
                  <a:schemeClr val="bg1"/>
                </a:solidFill>
              </a:rPr>
              <a:t>activities</a:t>
            </a:r>
            <a:endParaRPr lang="fi-FI" sz="1800" b="0" dirty="0">
              <a:solidFill>
                <a:schemeClr val="bg1"/>
              </a:solidFill>
            </a:endParaRPr>
          </a:p>
          <a:p>
            <a:pPr lvl="0">
              <a:buFont typeface="Arial" panose="020B0604020202020204" pitchFamily="34" charset="0"/>
              <a:buNone/>
            </a:pPr>
            <a:r>
              <a:rPr lang="fi-FI" sz="1800" dirty="0">
                <a:solidFill>
                  <a:schemeClr val="bg1"/>
                </a:solidFill>
              </a:rPr>
              <a:t>- Activity </a:t>
            </a:r>
            <a:r>
              <a:rPr lang="fi-FI" sz="1800" dirty="0" err="1">
                <a:solidFill>
                  <a:schemeClr val="bg1"/>
                </a:solidFill>
              </a:rPr>
              <a:t>groups</a:t>
            </a:r>
            <a:endParaRPr lang="fi-FI" sz="1800" dirty="0">
              <a:solidFill>
                <a:schemeClr val="bg1"/>
              </a:solidFill>
            </a:endParaRPr>
          </a:p>
          <a:p>
            <a:pPr lvl="0">
              <a:buFont typeface="Arial" panose="020B0604020202020204" pitchFamily="34" charset="0"/>
              <a:buNone/>
            </a:pPr>
            <a:r>
              <a:rPr lang="fi-FI" sz="1800" dirty="0">
                <a:solidFill>
                  <a:schemeClr val="bg1"/>
                </a:solidFill>
              </a:rPr>
              <a:t>- </a:t>
            </a:r>
            <a:r>
              <a:rPr lang="fi-FI" sz="1800" dirty="0" err="1">
                <a:solidFill>
                  <a:schemeClr val="bg1"/>
                </a:solidFill>
              </a:rPr>
              <a:t>Branch</a:t>
            </a:r>
            <a:r>
              <a:rPr lang="fi-FI" sz="1800" dirty="0">
                <a:solidFill>
                  <a:schemeClr val="bg1"/>
                </a:solidFill>
              </a:rPr>
              <a:t> </a:t>
            </a:r>
            <a:r>
              <a:rPr lang="fi-FI" sz="1800" dirty="0" err="1">
                <a:solidFill>
                  <a:schemeClr val="bg1"/>
                </a:solidFill>
              </a:rPr>
              <a:t>board</a:t>
            </a:r>
            <a:endParaRPr lang="fi-FI" sz="1800" dirty="0">
              <a:solidFill>
                <a:schemeClr val="bg1"/>
              </a:solidFill>
            </a:endParaRPr>
          </a:p>
        </p:txBody>
      </p:sp>
      <p:sp>
        <p:nvSpPr>
          <p:cNvPr id="13" name="TextBox 12">
            <a:extLst>
              <a:ext uri="{FF2B5EF4-FFF2-40B4-BE49-F238E27FC236}">
                <a16:creationId xmlns:a16="http://schemas.microsoft.com/office/drawing/2014/main" id="{CC865572-FB36-A9C3-9294-C09F59C7E26F}"/>
              </a:ext>
            </a:extLst>
          </p:cNvPr>
          <p:cNvSpPr txBox="1"/>
          <p:nvPr/>
        </p:nvSpPr>
        <p:spPr>
          <a:xfrm>
            <a:off x="4009662" y="3131705"/>
            <a:ext cx="3363411" cy="1569660"/>
          </a:xfrm>
          <a:prstGeom prst="rect">
            <a:avLst/>
          </a:prstGeom>
          <a:noFill/>
        </p:spPr>
        <p:txBody>
          <a:bodyPr wrap="square">
            <a:spAutoFit/>
          </a:bodyPr>
          <a:lstStyle/>
          <a:p>
            <a:pPr lvl="0"/>
            <a:r>
              <a:rPr lang="fi-FI" sz="2400" b="1" dirty="0" err="1">
                <a:solidFill>
                  <a:schemeClr val="bg1"/>
                </a:solidFill>
              </a:rPr>
              <a:t>District</a:t>
            </a:r>
            <a:r>
              <a:rPr lang="fi-FI" sz="2400" b="1" dirty="0">
                <a:solidFill>
                  <a:schemeClr val="bg1"/>
                </a:solidFill>
              </a:rPr>
              <a:t> (12)</a:t>
            </a:r>
          </a:p>
          <a:p>
            <a:pPr lvl="0"/>
            <a:r>
              <a:rPr lang="fi-FI" sz="1800" dirty="0">
                <a:solidFill>
                  <a:schemeClr val="bg1"/>
                </a:solidFill>
              </a:rPr>
              <a:t>- </a:t>
            </a:r>
            <a:r>
              <a:rPr lang="fi-FI" sz="1800" dirty="0" err="1">
                <a:solidFill>
                  <a:schemeClr val="bg1"/>
                </a:solidFill>
              </a:rPr>
              <a:t>Regional</a:t>
            </a:r>
            <a:r>
              <a:rPr lang="fi-FI" sz="1800" dirty="0">
                <a:solidFill>
                  <a:schemeClr val="bg1"/>
                </a:solidFill>
              </a:rPr>
              <a:t> </a:t>
            </a:r>
            <a:r>
              <a:rPr lang="fi-FI" sz="1800" dirty="0" err="1">
                <a:solidFill>
                  <a:schemeClr val="bg1"/>
                </a:solidFill>
              </a:rPr>
              <a:t>activities</a:t>
            </a:r>
            <a:r>
              <a:rPr lang="fi-FI" sz="1800" dirty="0">
                <a:solidFill>
                  <a:schemeClr val="bg1"/>
                </a:solidFill>
              </a:rPr>
              <a:t>, </a:t>
            </a:r>
            <a:r>
              <a:rPr lang="fi-FI" sz="1800" dirty="0" err="1">
                <a:solidFill>
                  <a:schemeClr val="bg1"/>
                </a:solidFill>
              </a:rPr>
              <a:t>supporting</a:t>
            </a:r>
            <a:r>
              <a:rPr lang="fi-FI" sz="1800" dirty="0">
                <a:solidFill>
                  <a:schemeClr val="bg1"/>
                </a:solidFill>
              </a:rPr>
              <a:t> </a:t>
            </a:r>
            <a:r>
              <a:rPr lang="fi-FI" sz="1800" dirty="0" err="1">
                <a:solidFill>
                  <a:schemeClr val="bg1"/>
                </a:solidFill>
              </a:rPr>
              <a:t>the</a:t>
            </a:r>
            <a:r>
              <a:rPr lang="fi-FI" sz="1800" dirty="0">
                <a:solidFill>
                  <a:schemeClr val="bg1"/>
                </a:solidFill>
              </a:rPr>
              <a:t> </a:t>
            </a:r>
            <a:r>
              <a:rPr lang="fi-FI" sz="1800" dirty="0" err="1">
                <a:solidFill>
                  <a:schemeClr val="bg1"/>
                </a:solidFill>
              </a:rPr>
              <a:t>branches</a:t>
            </a:r>
            <a:endParaRPr lang="fi-FI" sz="1800" dirty="0">
              <a:solidFill>
                <a:schemeClr val="bg1"/>
              </a:solidFill>
            </a:endParaRPr>
          </a:p>
          <a:p>
            <a:pPr lvl="0"/>
            <a:r>
              <a:rPr lang="fi-FI" sz="1800" dirty="0">
                <a:solidFill>
                  <a:schemeClr val="bg1"/>
                </a:solidFill>
              </a:rPr>
              <a:t>- </a:t>
            </a:r>
            <a:r>
              <a:rPr lang="fi-FI" sz="1800" dirty="0" err="1">
                <a:solidFill>
                  <a:schemeClr val="bg1"/>
                </a:solidFill>
              </a:rPr>
              <a:t>District</a:t>
            </a:r>
            <a:r>
              <a:rPr lang="fi-FI" sz="1800" dirty="0">
                <a:solidFill>
                  <a:schemeClr val="bg1"/>
                </a:solidFill>
              </a:rPr>
              <a:t> </a:t>
            </a:r>
            <a:r>
              <a:rPr lang="fi-FI" sz="1800" dirty="0" err="1">
                <a:solidFill>
                  <a:schemeClr val="bg1"/>
                </a:solidFill>
              </a:rPr>
              <a:t>office</a:t>
            </a:r>
            <a:endParaRPr lang="fi-FI" sz="1800" dirty="0">
              <a:solidFill>
                <a:schemeClr val="bg1"/>
              </a:solidFill>
            </a:endParaRPr>
          </a:p>
          <a:p>
            <a:pPr lvl="0"/>
            <a:r>
              <a:rPr lang="fi-FI" sz="1800" dirty="0">
                <a:solidFill>
                  <a:schemeClr val="bg1"/>
                </a:solidFill>
              </a:rPr>
              <a:t>- </a:t>
            </a:r>
            <a:r>
              <a:rPr lang="fi-FI" dirty="0" err="1">
                <a:solidFill>
                  <a:schemeClr val="bg1"/>
                </a:solidFill>
              </a:rPr>
              <a:t>District</a:t>
            </a:r>
            <a:r>
              <a:rPr lang="fi-FI" dirty="0">
                <a:solidFill>
                  <a:schemeClr val="bg1"/>
                </a:solidFill>
              </a:rPr>
              <a:t> </a:t>
            </a:r>
            <a:r>
              <a:rPr lang="fi-FI" dirty="0" err="1">
                <a:solidFill>
                  <a:schemeClr val="bg1"/>
                </a:solidFill>
              </a:rPr>
              <a:t>board</a:t>
            </a:r>
            <a:endParaRPr lang="fi-FI" sz="1800" dirty="0">
              <a:solidFill>
                <a:schemeClr val="bg1"/>
              </a:solidFill>
            </a:endParaRPr>
          </a:p>
        </p:txBody>
      </p:sp>
      <p:sp>
        <p:nvSpPr>
          <p:cNvPr id="15" name="TextBox 14">
            <a:extLst>
              <a:ext uri="{FF2B5EF4-FFF2-40B4-BE49-F238E27FC236}">
                <a16:creationId xmlns:a16="http://schemas.microsoft.com/office/drawing/2014/main" id="{2FF8E5F4-5FCB-2757-DDC9-13541702FA55}"/>
              </a:ext>
            </a:extLst>
          </p:cNvPr>
          <p:cNvSpPr txBox="1"/>
          <p:nvPr/>
        </p:nvSpPr>
        <p:spPr>
          <a:xfrm>
            <a:off x="7420094" y="3131705"/>
            <a:ext cx="3795050" cy="1846659"/>
          </a:xfrm>
          <a:prstGeom prst="rect">
            <a:avLst/>
          </a:prstGeom>
          <a:noFill/>
        </p:spPr>
        <p:txBody>
          <a:bodyPr wrap="square">
            <a:spAutoFit/>
          </a:bodyPr>
          <a:lstStyle/>
          <a:p>
            <a:pPr lvl="0"/>
            <a:r>
              <a:rPr lang="fi-FI" sz="2400" b="1" dirty="0">
                <a:solidFill>
                  <a:schemeClr val="bg1"/>
                </a:solidFill>
              </a:rPr>
              <a:t>National </a:t>
            </a:r>
            <a:r>
              <a:rPr lang="fi-FI" sz="2400" b="1" dirty="0" err="1">
                <a:solidFill>
                  <a:schemeClr val="bg1"/>
                </a:solidFill>
              </a:rPr>
              <a:t>level</a:t>
            </a:r>
            <a:endParaRPr lang="fi-FI" sz="2400" b="1" dirty="0">
              <a:solidFill>
                <a:schemeClr val="bg1"/>
              </a:solidFill>
            </a:endParaRPr>
          </a:p>
          <a:p>
            <a:pPr lvl="0"/>
            <a:r>
              <a:rPr lang="fi-FI" sz="1800" b="0" dirty="0">
                <a:solidFill>
                  <a:schemeClr val="bg1"/>
                </a:solidFill>
              </a:rPr>
              <a:t>- </a:t>
            </a:r>
            <a:r>
              <a:rPr lang="fi-FI" sz="1800" b="0" dirty="0" err="1">
                <a:solidFill>
                  <a:schemeClr val="bg1"/>
                </a:solidFill>
              </a:rPr>
              <a:t>Headquarters</a:t>
            </a:r>
            <a:endParaRPr lang="fi-FI" sz="1800" b="0" dirty="0">
              <a:solidFill>
                <a:schemeClr val="bg1"/>
              </a:solidFill>
            </a:endParaRPr>
          </a:p>
          <a:p>
            <a:pPr lvl="0"/>
            <a:r>
              <a:rPr lang="fi-FI" sz="1800" dirty="0">
                <a:solidFill>
                  <a:schemeClr val="bg1"/>
                </a:solidFill>
              </a:rPr>
              <a:t>- Blood Service, Kontti, </a:t>
            </a:r>
            <a:r>
              <a:rPr lang="fi-FI" dirty="0" err="1">
                <a:solidFill>
                  <a:schemeClr val="bg1"/>
                </a:solidFill>
              </a:rPr>
              <a:t>Emergency</a:t>
            </a:r>
            <a:r>
              <a:rPr lang="fi-FI" dirty="0">
                <a:solidFill>
                  <a:schemeClr val="bg1"/>
                </a:solidFill>
              </a:rPr>
              <a:t> </a:t>
            </a:r>
            <a:r>
              <a:rPr lang="fi-FI" dirty="0" err="1">
                <a:solidFill>
                  <a:schemeClr val="bg1"/>
                </a:solidFill>
              </a:rPr>
              <a:t>youth</a:t>
            </a:r>
            <a:r>
              <a:rPr lang="fi-FI" dirty="0">
                <a:solidFill>
                  <a:schemeClr val="bg1"/>
                </a:solidFill>
              </a:rPr>
              <a:t> </a:t>
            </a:r>
            <a:r>
              <a:rPr lang="fi-FI" dirty="0" err="1">
                <a:solidFill>
                  <a:schemeClr val="bg1"/>
                </a:solidFill>
              </a:rPr>
              <a:t>shelters</a:t>
            </a:r>
            <a:r>
              <a:rPr lang="fi-FI" sz="1800" dirty="0">
                <a:solidFill>
                  <a:schemeClr val="bg1"/>
                </a:solidFill>
              </a:rPr>
              <a:t>, Punainen Risti Ensiapu</a:t>
            </a:r>
            <a:r>
              <a:rPr lang="en-US" sz="1800" dirty="0">
                <a:solidFill>
                  <a:schemeClr val="bg1"/>
                </a:solidFill>
              </a:rPr>
              <a:t> Oy</a:t>
            </a:r>
            <a:endParaRPr lang="fi-FI" sz="1800" dirty="0">
              <a:solidFill>
                <a:schemeClr val="bg1"/>
              </a:solidFill>
            </a:endParaRPr>
          </a:p>
          <a:p>
            <a:pPr lvl="0"/>
            <a:r>
              <a:rPr lang="fi-FI" sz="1800" dirty="0">
                <a:solidFill>
                  <a:schemeClr val="bg1"/>
                </a:solidFill>
              </a:rPr>
              <a:t>- </a:t>
            </a:r>
            <a:r>
              <a:rPr lang="fi-FI" dirty="0">
                <a:solidFill>
                  <a:schemeClr val="bg1"/>
                </a:solidFill>
              </a:rPr>
              <a:t>Board of </a:t>
            </a:r>
            <a:r>
              <a:rPr lang="fi-FI" dirty="0" err="1">
                <a:solidFill>
                  <a:schemeClr val="bg1"/>
                </a:solidFill>
              </a:rPr>
              <a:t>Finnish</a:t>
            </a:r>
            <a:r>
              <a:rPr lang="fi-FI" dirty="0">
                <a:solidFill>
                  <a:schemeClr val="bg1"/>
                </a:solidFill>
              </a:rPr>
              <a:t> Red Cross</a:t>
            </a:r>
          </a:p>
        </p:txBody>
      </p:sp>
    </p:spTree>
    <p:extLst>
      <p:ext uri="{BB962C8B-B14F-4D97-AF65-F5344CB8AC3E}">
        <p14:creationId xmlns:p14="http://schemas.microsoft.com/office/powerpoint/2010/main" val="1102122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6D631-83F4-BF10-E9DD-E760E8786327}"/>
              </a:ext>
            </a:extLst>
          </p:cNvPr>
          <p:cNvSpPr>
            <a:spLocks noGrp="1"/>
          </p:cNvSpPr>
          <p:nvPr>
            <p:ph type="title"/>
          </p:nvPr>
        </p:nvSpPr>
        <p:spPr/>
        <p:txBody>
          <a:bodyPr/>
          <a:lstStyle/>
          <a:p>
            <a:r>
              <a:rPr lang="fi-FI" b="1" dirty="0" err="1"/>
              <a:t>Principles</a:t>
            </a:r>
            <a:r>
              <a:rPr lang="fi-FI" b="1" dirty="0"/>
              <a:t> </a:t>
            </a:r>
            <a:endParaRPr lang="fi-FI" dirty="0"/>
          </a:p>
        </p:txBody>
      </p:sp>
      <p:sp>
        <p:nvSpPr>
          <p:cNvPr id="4" name="Text Placeholder 3">
            <a:extLst>
              <a:ext uri="{FF2B5EF4-FFF2-40B4-BE49-F238E27FC236}">
                <a16:creationId xmlns:a16="http://schemas.microsoft.com/office/drawing/2014/main" id="{C50E0493-1CF4-F414-8171-3390BA0E7C25}"/>
              </a:ext>
            </a:extLst>
          </p:cNvPr>
          <p:cNvSpPr>
            <a:spLocks noGrp="1"/>
          </p:cNvSpPr>
          <p:nvPr>
            <p:ph type="body" idx="15"/>
          </p:nvPr>
        </p:nvSpPr>
        <p:spPr/>
        <p:txBody>
          <a:bodyPr/>
          <a:lstStyle/>
          <a:p>
            <a:endParaRPr lang="fi-FI"/>
          </a:p>
        </p:txBody>
      </p:sp>
      <p:sp>
        <p:nvSpPr>
          <p:cNvPr id="5" name="Text Placeholder 4">
            <a:extLst>
              <a:ext uri="{FF2B5EF4-FFF2-40B4-BE49-F238E27FC236}">
                <a16:creationId xmlns:a16="http://schemas.microsoft.com/office/drawing/2014/main" id="{796BCB1D-8D87-4D75-81F9-CADBCB29326E}"/>
              </a:ext>
            </a:extLst>
          </p:cNvPr>
          <p:cNvSpPr txBox="1">
            <a:spLocks noGrp="1"/>
          </p:cNvSpPr>
          <p:nvPr>
            <p:ph type="body" idx="14"/>
          </p:nvPr>
        </p:nvSpPr>
        <p:spPr>
          <a:xfrm>
            <a:off x="3700707" y="3158580"/>
            <a:ext cx="3745230" cy="830997"/>
          </a:xfrm>
          <a:prstGeom prst="rect">
            <a:avLst/>
          </a:prstGeom>
          <a:noFill/>
          <a:effectLst>
            <a:outerShdw blurRad="50800" dist="50800" dir="5400000" algn="ctr" rotWithShape="0">
              <a:srgbClr val="000000">
                <a:alpha val="0"/>
              </a:srgbClr>
            </a:outerShdw>
          </a:effectLst>
        </p:spPr>
        <p:txBody>
          <a:bodyPr wrap="square">
            <a:spAutoFit/>
          </a:bodyPr>
          <a:lstStyle/>
          <a:p>
            <a:pPr>
              <a:defRPr/>
            </a:pPr>
            <a:r>
              <a:rPr lang="fi-FI" sz="4800" dirty="0" err="1">
                <a:solidFill>
                  <a:srgbClr val="C00000"/>
                </a:solidFill>
                <a:latin typeface="SignaColumn-Black" panose="040B0804030504040204" pitchFamily="82" charset="0"/>
              </a:rPr>
              <a:t>Humanity</a:t>
            </a:r>
            <a:r>
              <a:rPr lang="fi-FI" sz="4800" dirty="0">
                <a:solidFill>
                  <a:srgbClr val="C00000"/>
                </a:solidFill>
                <a:latin typeface="SignaColumn-Black" panose="040B0804030504040204" pitchFamily="82" charset="0"/>
              </a:rPr>
              <a:t> </a:t>
            </a:r>
            <a:endParaRPr lang="en-US" sz="4800" dirty="0">
              <a:solidFill>
                <a:srgbClr val="C00000"/>
              </a:solidFill>
              <a:latin typeface="SignaColumn-Black" panose="040B0804030504040204" pitchFamily="82" charset="0"/>
            </a:endParaRPr>
          </a:p>
        </p:txBody>
      </p:sp>
      <p:sp>
        <p:nvSpPr>
          <p:cNvPr id="6" name="TextBox 5">
            <a:extLst>
              <a:ext uri="{FF2B5EF4-FFF2-40B4-BE49-F238E27FC236}">
                <a16:creationId xmlns:a16="http://schemas.microsoft.com/office/drawing/2014/main" id="{0470D556-32AC-28D0-DFD6-54D6119D7085}"/>
              </a:ext>
            </a:extLst>
          </p:cNvPr>
          <p:cNvSpPr txBox="1">
            <a:spLocks noChangeArrowheads="1"/>
          </p:cNvSpPr>
          <p:nvPr/>
        </p:nvSpPr>
        <p:spPr bwMode="auto">
          <a:xfrm>
            <a:off x="331582" y="2324001"/>
            <a:ext cx="50149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r>
              <a:rPr lang="fi-FI" altLang="en-US" sz="3200" dirty="0" err="1">
                <a:solidFill>
                  <a:srgbClr val="C00000"/>
                </a:solidFill>
                <a:latin typeface="SignaColumn-Black" panose="040B0804030504040204" pitchFamily="82" charset="0"/>
              </a:rPr>
              <a:t>Independence</a:t>
            </a:r>
            <a:endParaRPr lang="en-US" altLang="en-US" sz="2000" dirty="0"/>
          </a:p>
        </p:txBody>
      </p:sp>
      <p:sp>
        <p:nvSpPr>
          <p:cNvPr id="7" name="TextBox 6">
            <a:extLst>
              <a:ext uri="{FF2B5EF4-FFF2-40B4-BE49-F238E27FC236}">
                <a16:creationId xmlns:a16="http://schemas.microsoft.com/office/drawing/2014/main" id="{27AC9A7B-6E2A-0CFC-4B58-6053CC619EEC}"/>
              </a:ext>
            </a:extLst>
          </p:cNvPr>
          <p:cNvSpPr txBox="1">
            <a:spLocks noChangeArrowheads="1"/>
          </p:cNvSpPr>
          <p:nvPr/>
        </p:nvSpPr>
        <p:spPr bwMode="auto">
          <a:xfrm>
            <a:off x="3728919" y="1463665"/>
            <a:ext cx="32448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r>
              <a:rPr lang="fi-FI" altLang="en-US" sz="3200" dirty="0">
                <a:solidFill>
                  <a:srgbClr val="C00000"/>
                </a:solidFill>
                <a:latin typeface="SignaColumn-Black" panose="040B0804030504040204" pitchFamily="82" charset="0"/>
              </a:rPr>
              <a:t>Voluntary </a:t>
            </a:r>
            <a:r>
              <a:rPr lang="fi-FI" altLang="en-US" sz="3200" dirty="0" err="1">
                <a:solidFill>
                  <a:srgbClr val="C00000"/>
                </a:solidFill>
                <a:latin typeface="SignaColumn-Black" panose="040B0804030504040204" pitchFamily="82" charset="0"/>
              </a:rPr>
              <a:t>service</a:t>
            </a:r>
            <a:endParaRPr lang="en-US" altLang="en-US" sz="2400" dirty="0">
              <a:solidFill>
                <a:srgbClr val="C00000"/>
              </a:solidFill>
              <a:latin typeface="SignaColumn-Black" panose="040B0804030504040204" pitchFamily="82" charset="0"/>
            </a:endParaRPr>
          </a:p>
        </p:txBody>
      </p:sp>
      <p:sp>
        <p:nvSpPr>
          <p:cNvPr id="8" name="Content Placeholder 10">
            <a:extLst>
              <a:ext uri="{FF2B5EF4-FFF2-40B4-BE49-F238E27FC236}">
                <a16:creationId xmlns:a16="http://schemas.microsoft.com/office/drawing/2014/main" id="{C1CC4B83-1314-FF96-86AD-3E0B3D95A108}"/>
              </a:ext>
            </a:extLst>
          </p:cNvPr>
          <p:cNvSpPr txBox="1">
            <a:spLocks noChangeArrowheads="1"/>
          </p:cNvSpPr>
          <p:nvPr/>
        </p:nvSpPr>
        <p:spPr>
          <a:xfrm>
            <a:off x="7414392" y="2328738"/>
            <a:ext cx="4025838" cy="53553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Times" panose="02020603050405020304" pitchFamily="18" charset="0"/>
              <a:buNone/>
            </a:pPr>
            <a:r>
              <a:rPr lang="fi-FI" altLang="en-US" sz="3200" dirty="0" err="1">
                <a:solidFill>
                  <a:srgbClr val="C00000"/>
                </a:solidFill>
                <a:latin typeface="SignaColumn-Black" panose="040B0804030504040204" pitchFamily="82" charset="0"/>
              </a:rPr>
              <a:t>Universality</a:t>
            </a:r>
            <a:endParaRPr lang="en-US" altLang="en-US" sz="3200" dirty="0"/>
          </a:p>
        </p:txBody>
      </p:sp>
      <p:sp>
        <p:nvSpPr>
          <p:cNvPr id="9" name="TextBox 8">
            <a:extLst>
              <a:ext uri="{FF2B5EF4-FFF2-40B4-BE49-F238E27FC236}">
                <a16:creationId xmlns:a16="http://schemas.microsoft.com/office/drawing/2014/main" id="{1A361C49-F680-B89D-8848-77F70B915595}"/>
              </a:ext>
            </a:extLst>
          </p:cNvPr>
          <p:cNvSpPr txBox="1">
            <a:spLocks noChangeArrowheads="1"/>
          </p:cNvSpPr>
          <p:nvPr/>
        </p:nvSpPr>
        <p:spPr bwMode="auto">
          <a:xfrm>
            <a:off x="614082" y="4227574"/>
            <a:ext cx="38940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r>
              <a:rPr lang="fi-FI" altLang="en-US" sz="3200" dirty="0" err="1">
                <a:solidFill>
                  <a:srgbClr val="C00000"/>
                </a:solidFill>
                <a:latin typeface="SignaColumn-Black" panose="040B0804030504040204" pitchFamily="82" charset="0"/>
              </a:rPr>
              <a:t>Impartiality</a:t>
            </a:r>
            <a:endParaRPr lang="en-US" altLang="en-US" sz="3200" dirty="0"/>
          </a:p>
        </p:txBody>
      </p:sp>
      <p:sp>
        <p:nvSpPr>
          <p:cNvPr id="10" name="TextBox 9">
            <a:extLst>
              <a:ext uri="{FF2B5EF4-FFF2-40B4-BE49-F238E27FC236}">
                <a16:creationId xmlns:a16="http://schemas.microsoft.com/office/drawing/2014/main" id="{A717F68E-C388-C5D7-DE63-F5B0D5CD3C47}"/>
              </a:ext>
            </a:extLst>
          </p:cNvPr>
          <p:cNvSpPr txBox="1">
            <a:spLocks noChangeArrowheads="1"/>
          </p:cNvSpPr>
          <p:nvPr/>
        </p:nvSpPr>
        <p:spPr bwMode="auto">
          <a:xfrm>
            <a:off x="3653732" y="5299552"/>
            <a:ext cx="48737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r>
              <a:rPr lang="fi-FI" altLang="en-US" sz="3200" dirty="0" err="1">
                <a:solidFill>
                  <a:srgbClr val="C00000"/>
                </a:solidFill>
                <a:latin typeface="SignaColumn-Black" panose="040B0804030504040204" pitchFamily="82" charset="0"/>
              </a:rPr>
              <a:t>Neutrality</a:t>
            </a:r>
            <a:endParaRPr lang="en-US" altLang="en-US" sz="3200" dirty="0"/>
          </a:p>
        </p:txBody>
      </p:sp>
      <p:sp>
        <p:nvSpPr>
          <p:cNvPr id="11" name="TextBox 10">
            <a:extLst>
              <a:ext uri="{FF2B5EF4-FFF2-40B4-BE49-F238E27FC236}">
                <a16:creationId xmlns:a16="http://schemas.microsoft.com/office/drawing/2014/main" id="{6134E538-6067-91F0-A5C4-30545DB2CF87}"/>
              </a:ext>
            </a:extLst>
          </p:cNvPr>
          <p:cNvSpPr txBox="1">
            <a:spLocks noChangeArrowheads="1"/>
          </p:cNvSpPr>
          <p:nvPr/>
        </p:nvSpPr>
        <p:spPr bwMode="auto">
          <a:xfrm>
            <a:off x="7635242" y="4373251"/>
            <a:ext cx="438540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r>
              <a:rPr lang="fi-FI" altLang="en-US" sz="3200" dirty="0" err="1">
                <a:solidFill>
                  <a:srgbClr val="C00000"/>
                </a:solidFill>
                <a:latin typeface="SignaColumn-Black" panose="040B0804030504040204" pitchFamily="82" charset="0"/>
              </a:rPr>
              <a:t>Unity</a:t>
            </a:r>
            <a:endParaRPr lang="en-US" altLang="en-US" sz="3200" dirty="0"/>
          </a:p>
        </p:txBody>
      </p:sp>
    </p:spTree>
    <p:extLst>
      <p:ext uri="{BB962C8B-B14F-4D97-AF65-F5344CB8AC3E}">
        <p14:creationId xmlns:p14="http://schemas.microsoft.com/office/powerpoint/2010/main" val="1442900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circle(in)">
                                      <p:cBhvr>
                                        <p:cTn id="32" dur="20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ircle(in)">
                                      <p:cBhvr>
                                        <p:cTn id="3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0" grpId="0"/>
      <p:bldP spid="11" grpId="0"/>
    </p:bldLst>
  </p:timing>
</p:sld>
</file>

<file path=ppt/theme/theme1.xml><?xml version="1.0" encoding="utf-8"?>
<a:theme xmlns:a="http://schemas.openxmlformats.org/drawingml/2006/main" name="SPR">
  <a:themeElements>
    <a:clrScheme name="Punainen Risti 2023 1">
      <a:dk1>
        <a:srgbClr val="000000"/>
      </a:dk1>
      <a:lt1>
        <a:srgbClr val="FFFFFF"/>
      </a:lt1>
      <a:dk2>
        <a:srgbClr val="C3DFF6"/>
      </a:dk2>
      <a:lt2>
        <a:srgbClr val="6D6E70"/>
      </a:lt2>
      <a:accent1>
        <a:srgbClr val="CC0000"/>
      </a:accent1>
      <a:accent2>
        <a:srgbClr val="E6E7E8"/>
      </a:accent2>
      <a:accent3>
        <a:srgbClr val="9F9FA3"/>
      </a:accent3>
      <a:accent4>
        <a:srgbClr val="6D6E70"/>
      </a:accent4>
      <a:accent5>
        <a:srgbClr val="E2D7AC"/>
      </a:accent5>
      <a:accent6>
        <a:srgbClr val="E8E2D8"/>
      </a:accent6>
      <a:hlink>
        <a:srgbClr val="3850A2"/>
      </a:hlink>
      <a:folHlink>
        <a:srgbClr val="7F181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37571</TotalTime>
  <Words>5843</Words>
  <Application>Microsoft Office PowerPoint</Application>
  <PresentationFormat>Widescreen</PresentationFormat>
  <Paragraphs>502</Paragraphs>
  <Slides>32</Slides>
  <Notes>26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Georgia</vt:lpstr>
      <vt:lpstr>SignaColumn-Black</vt:lpstr>
      <vt:lpstr>Times</vt:lpstr>
      <vt:lpstr>Times New Roman</vt:lpstr>
      <vt:lpstr>Verdana</vt:lpstr>
      <vt:lpstr>Wingdings</vt:lpstr>
      <vt:lpstr>Wingdings 2</vt:lpstr>
      <vt:lpstr>SPR</vt:lpstr>
      <vt:lpstr>Red Cross Introduction A helper near you </vt:lpstr>
      <vt:lpstr>PowerPoint Presentation</vt:lpstr>
      <vt:lpstr>Red Cross – a helper near you</vt:lpstr>
      <vt:lpstr>Or the trainer uses one of these videos</vt:lpstr>
      <vt:lpstr>The Red Cross  Our activities are based on helping.  We cooperate to help those in need of help. </vt:lpstr>
      <vt:lpstr>PowerPoint Presentation</vt:lpstr>
      <vt:lpstr>PowerPoint Presentation</vt:lpstr>
      <vt:lpstr>How the Finnish Red Cross operates</vt:lpstr>
      <vt:lpstr>Principles </vt:lpstr>
      <vt:lpstr>Preparedness and preparation  </vt:lpstr>
      <vt:lpstr>Ready to help</vt:lpstr>
      <vt:lpstr>Red Cross Help</vt:lpstr>
      <vt:lpstr>PowerPoint Presentation</vt:lpstr>
      <vt:lpstr>PowerPoint Presentation</vt:lpstr>
      <vt:lpstr>PowerPoint Presentation</vt:lpstr>
      <vt:lpstr>Versatile volunteer activities</vt:lpstr>
      <vt:lpstr>Who is a volunteer?</vt:lpstr>
      <vt:lpstr>PowerPoint Presentation</vt:lpstr>
      <vt:lpstr>A low threshold to report possible misconducts or sexual harassment.    www.redcross.fi/whistleblow</vt:lpstr>
      <vt:lpstr>What do you think?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Current information (regional information)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Salminen Tuuli</dc:creator>
  <cp:lastModifiedBy>Kylmäoja Johanna</cp:lastModifiedBy>
  <cp:revision>132</cp:revision>
  <dcterms:created xsi:type="dcterms:W3CDTF">2022-01-20T10:13:04Z</dcterms:created>
  <dcterms:modified xsi:type="dcterms:W3CDTF">2024-08-21T12:44:15Z</dcterms:modified>
</cp:coreProperties>
</file>