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256" r:id="rId5"/>
    <p:sldId id="257" r:id="rId6"/>
    <p:sldId id="261" r:id="rId7"/>
    <p:sldId id="271" r:id="rId8"/>
    <p:sldId id="259" r:id="rId9"/>
    <p:sldId id="339" r:id="rId10"/>
    <p:sldId id="338" r:id="rId11"/>
    <p:sldId id="322" r:id="rId12"/>
    <p:sldId id="319" r:id="rId13"/>
    <p:sldId id="260" r:id="rId14"/>
    <p:sldId id="263" r:id="rId15"/>
    <p:sldId id="270" r:id="rId16"/>
    <p:sldId id="274" r:id="rId17"/>
    <p:sldId id="287" r:id="rId18"/>
    <p:sldId id="320" r:id="rId19"/>
    <p:sldId id="313" r:id="rId20"/>
    <p:sldId id="290" r:id="rId21"/>
    <p:sldId id="291" r:id="rId22"/>
    <p:sldId id="316" r:id="rId23"/>
    <p:sldId id="324" r:id="rId24"/>
    <p:sldId id="337" r:id="rId25"/>
    <p:sldId id="312" r:id="rId26"/>
    <p:sldId id="293" r:id="rId27"/>
    <p:sldId id="292" r:id="rId28"/>
    <p:sldId id="294" r:id="rId29"/>
    <p:sldId id="295" r:id="rId30"/>
    <p:sldId id="321" r:id="rId31"/>
    <p:sldId id="296" r:id="rId32"/>
    <p:sldId id="315" r:id="rId33"/>
    <p:sldId id="297" r:id="rId34"/>
    <p:sldId id="298" r:id="rId35"/>
    <p:sldId id="299" r:id="rId36"/>
    <p:sldId id="300" r:id="rId37"/>
    <p:sldId id="301" r:id="rId38"/>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lmäoja Johanna" initials="KJ" lastIdx="1" clrIdx="0">
    <p:extLst>
      <p:ext uri="{19B8F6BF-5375-455C-9EA6-DF929625EA0E}">
        <p15:presenceInfo xmlns:p15="http://schemas.microsoft.com/office/powerpoint/2012/main" userId="S::johanna.Kylmaoja@redcross.fi::190b64ab-ea63-472c-8c28-bd734d118b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B92667-3A7C-476D-80DC-CAFA8EADA146}" v="115" dt="2019-11-20T12:05:18.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131" autoAdjust="0"/>
  </p:normalViewPr>
  <p:slideViewPr>
    <p:cSldViewPr snapToGrid="0">
      <p:cViewPr varScale="1">
        <p:scale>
          <a:sx n="61" d="100"/>
          <a:sy n="61" d="100"/>
        </p:scale>
        <p:origin x="1488" y="5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0889B3-011F-4D54-B97E-9E1B91F3BABE}"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fi-FI"/>
        </a:p>
      </dgm:t>
    </dgm:pt>
    <dgm:pt modelId="{42D84A7F-77AF-4463-8141-B5D07999C548}">
      <dgm:prSet phldrT="[Teksti]"/>
      <dgm:spPr>
        <a:solidFill>
          <a:srgbClr val="C00000"/>
        </a:solidFill>
      </dgm:spPr>
      <dgm:t>
        <a:bodyPr/>
        <a:lstStyle/>
        <a:p>
          <a:r>
            <a:rPr lang="fi-FI"/>
            <a:t>Jäsenet</a:t>
          </a:r>
        </a:p>
      </dgm:t>
    </dgm:pt>
    <dgm:pt modelId="{A72FE8EF-6D24-43F9-A9E4-B420E6C9BA6B}" type="parTrans" cxnId="{DF565DFF-DCF4-47C7-A579-63DD435674B6}">
      <dgm:prSet/>
      <dgm:spPr/>
      <dgm:t>
        <a:bodyPr/>
        <a:lstStyle/>
        <a:p>
          <a:endParaRPr lang="fi-FI"/>
        </a:p>
      </dgm:t>
    </dgm:pt>
    <dgm:pt modelId="{D77381BD-142E-41D8-AC04-35F15E8D3133}" type="sibTrans" cxnId="{DF565DFF-DCF4-47C7-A579-63DD435674B6}">
      <dgm:prSet/>
      <dgm:spPr/>
      <dgm:t>
        <a:bodyPr/>
        <a:lstStyle/>
        <a:p>
          <a:endParaRPr lang="fi-FI"/>
        </a:p>
      </dgm:t>
    </dgm:pt>
    <dgm:pt modelId="{0C1549DA-25A8-4ABD-8FAF-874EEF55E373}">
      <dgm:prSet phldrT="[Teksti]" custT="1"/>
      <dgm:spPr>
        <a:solidFill>
          <a:srgbClr val="C00000"/>
        </a:solidFill>
      </dgm:spPr>
      <dgm:t>
        <a:bodyPr/>
        <a:lstStyle/>
        <a:p>
          <a:pPr>
            <a:buNone/>
          </a:pPr>
          <a:endParaRPr lang="fi-FI" sz="3300" dirty="0"/>
        </a:p>
        <a:p>
          <a:pPr>
            <a:buFont typeface="Arial" panose="020B0604020202020204" pitchFamily="34" charset="0"/>
            <a:buNone/>
          </a:pPr>
          <a:r>
            <a:rPr lang="fi-FI" sz="2400" b="1" dirty="0"/>
            <a:t>Osasto (noin 470)</a:t>
          </a:r>
        </a:p>
        <a:p>
          <a:pPr>
            <a:buFont typeface="Arial" panose="020B0604020202020204" pitchFamily="34" charset="0"/>
            <a:buNone/>
          </a:pPr>
          <a:r>
            <a:rPr lang="fi-FI" sz="1800" b="0" dirty="0"/>
            <a:t>- Paikallinen toiminta</a:t>
          </a:r>
        </a:p>
        <a:p>
          <a:pPr>
            <a:buFont typeface="Arial" panose="020B0604020202020204" pitchFamily="34" charset="0"/>
            <a:buNone/>
          </a:pPr>
          <a:r>
            <a:rPr lang="fi-FI" sz="1800" dirty="0"/>
            <a:t>- Toimintaryhmät</a:t>
          </a:r>
        </a:p>
        <a:p>
          <a:pPr>
            <a:buFont typeface="Arial" panose="020B0604020202020204" pitchFamily="34" charset="0"/>
            <a:buNone/>
          </a:pPr>
          <a:r>
            <a:rPr lang="fi-FI" sz="1800" dirty="0"/>
            <a:t>- Osaston hallitus</a:t>
          </a:r>
        </a:p>
        <a:p>
          <a:pPr>
            <a:buNone/>
          </a:pPr>
          <a:endParaRPr lang="fi-FI" sz="3300" dirty="0"/>
        </a:p>
      </dgm:t>
    </dgm:pt>
    <dgm:pt modelId="{F38065D6-460E-4401-9031-60BA13B4A9BA}" type="parTrans" cxnId="{ED654E36-0C63-43F0-B940-0EA0A417E24C}">
      <dgm:prSet/>
      <dgm:spPr/>
      <dgm:t>
        <a:bodyPr/>
        <a:lstStyle/>
        <a:p>
          <a:endParaRPr lang="fi-FI"/>
        </a:p>
      </dgm:t>
    </dgm:pt>
    <dgm:pt modelId="{696DC4C2-5760-40C3-9017-188CC512B497}" type="sibTrans" cxnId="{ED654E36-0C63-43F0-B940-0EA0A417E24C}">
      <dgm:prSet/>
      <dgm:spPr/>
      <dgm:t>
        <a:bodyPr/>
        <a:lstStyle/>
        <a:p>
          <a:endParaRPr lang="fi-FI"/>
        </a:p>
      </dgm:t>
    </dgm:pt>
    <dgm:pt modelId="{8BAE1400-7BF6-42B1-BC4B-BF17C209DA30}">
      <dgm:prSet phldrT="[Teksti]" custT="1"/>
      <dgm:spPr>
        <a:solidFill>
          <a:srgbClr val="C00000"/>
        </a:solidFill>
      </dgm:spPr>
      <dgm:t>
        <a:bodyPr/>
        <a:lstStyle/>
        <a:p>
          <a:r>
            <a:rPr lang="fi-FI" sz="2400" b="1" dirty="0"/>
            <a:t>Piiri (12)</a:t>
          </a:r>
        </a:p>
        <a:p>
          <a:r>
            <a:rPr lang="fi-FI" sz="1800" dirty="0"/>
            <a:t>- Alueellinen toiminta, osastojen tuki </a:t>
          </a:r>
        </a:p>
        <a:p>
          <a:r>
            <a:rPr lang="fi-FI" sz="1800" dirty="0"/>
            <a:t>- Piiritoimisto</a:t>
          </a:r>
        </a:p>
        <a:p>
          <a:r>
            <a:rPr lang="fi-FI" sz="1800" dirty="0"/>
            <a:t>- Piirin hallitus</a:t>
          </a:r>
        </a:p>
      </dgm:t>
    </dgm:pt>
    <dgm:pt modelId="{31B6B9DB-1B79-4EDD-BF70-B36C294F549A}" type="parTrans" cxnId="{6009682C-EFFA-4FFA-BB07-E13CF8F24F40}">
      <dgm:prSet/>
      <dgm:spPr/>
      <dgm:t>
        <a:bodyPr/>
        <a:lstStyle/>
        <a:p>
          <a:endParaRPr lang="fi-FI"/>
        </a:p>
      </dgm:t>
    </dgm:pt>
    <dgm:pt modelId="{69613FB7-D9C2-4097-A901-13D887F4CE65}" type="sibTrans" cxnId="{6009682C-EFFA-4FFA-BB07-E13CF8F24F40}">
      <dgm:prSet/>
      <dgm:spPr/>
      <dgm:t>
        <a:bodyPr/>
        <a:lstStyle/>
        <a:p>
          <a:endParaRPr lang="fi-FI"/>
        </a:p>
      </dgm:t>
    </dgm:pt>
    <dgm:pt modelId="{703F7C14-802F-403F-B7DD-1480CCAD5A5D}">
      <dgm:prSet phldrT="[Teksti]" custT="1"/>
      <dgm:spPr>
        <a:solidFill>
          <a:srgbClr val="C00000"/>
        </a:solidFill>
      </dgm:spPr>
      <dgm:t>
        <a:bodyPr/>
        <a:lstStyle/>
        <a:p>
          <a:r>
            <a:rPr lang="fi-FI" sz="2400" b="1" dirty="0"/>
            <a:t>Valtakunnan taso</a:t>
          </a:r>
        </a:p>
        <a:p>
          <a:r>
            <a:rPr lang="fi-FI" sz="1800" b="0" dirty="0"/>
            <a:t>- Keskustoimisto</a:t>
          </a:r>
        </a:p>
        <a:p>
          <a:r>
            <a:rPr lang="fi-FI" sz="1800" dirty="0"/>
            <a:t>- Veripalvelu, Kontti, Nuorten turvatalot, Punainen Risti Ensiapu</a:t>
          </a:r>
          <a:r>
            <a:rPr lang="en-US" sz="1800" dirty="0"/>
            <a:t> Oy</a:t>
          </a:r>
          <a:endParaRPr lang="fi-FI" sz="1800" dirty="0"/>
        </a:p>
        <a:p>
          <a:r>
            <a:rPr lang="fi-FI" sz="1800" dirty="0"/>
            <a:t>- Järjestön hallitus</a:t>
          </a:r>
        </a:p>
      </dgm:t>
    </dgm:pt>
    <dgm:pt modelId="{EDFCC3C4-3FCC-4C12-8757-E66A9FAFA031}" type="parTrans" cxnId="{58D17599-1705-48FB-A2B4-6FBDDCAAB73A}">
      <dgm:prSet/>
      <dgm:spPr/>
      <dgm:t>
        <a:bodyPr/>
        <a:lstStyle/>
        <a:p>
          <a:endParaRPr lang="fi-FI"/>
        </a:p>
      </dgm:t>
    </dgm:pt>
    <dgm:pt modelId="{94BD90AA-98BC-4255-A31B-62D0D3202D17}" type="sibTrans" cxnId="{58D17599-1705-48FB-A2B4-6FBDDCAAB73A}">
      <dgm:prSet/>
      <dgm:spPr/>
      <dgm:t>
        <a:bodyPr/>
        <a:lstStyle/>
        <a:p>
          <a:endParaRPr lang="fi-FI"/>
        </a:p>
      </dgm:t>
    </dgm:pt>
    <dgm:pt modelId="{A5ACB8A4-026E-46AB-B943-E013CBDEC67A}" type="pres">
      <dgm:prSet presAssocID="{DF0889B3-011F-4D54-B97E-9E1B91F3BABE}" presName="composite" presStyleCnt="0">
        <dgm:presLayoutVars>
          <dgm:chMax val="1"/>
          <dgm:dir/>
          <dgm:resizeHandles val="exact"/>
        </dgm:presLayoutVars>
      </dgm:prSet>
      <dgm:spPr/>
    </dgm:pt>
    <dgm:pt modelId="{1AB850C5-D942-48AC-BD30-4F18E91BB483}" type="pres">
      <dgm:prSet presAssocID="{42D84A7F-77AF-4463-8141-B5D07999C548}" presName="roof" presStyleLbl="dkBgShp" presStyleIdx="0" presStyleCnt="2" custLinFactNeighborY="1468"/>
      <dgm:spPr/>
    </dgm:pt>
    <dgm:pt modelId="{6925B23F-8F45-41C6-B026-B69FF8D1A8C2}" type="pres">
      <dgm:prSet presAssocID="{42D84A7F-77AF-4463-8141-B5D07999C548}" presName="pillars" presStyleCnt="0"/>
      <dgm:spPr/>
    </dgm:pt>
    <dgm:pt modelId="{A176DF29-6CFD-4393-9249-117CB1DA6E18}" type="pres">
      <dgm:prSet presAssocID="{42D84A7F-77AF-4463-8141-B5D07999C548}" presName="pillar1" presStyleLbl="node1" presStyleIdx="0" presStyleCnt="3" custLinFactNeighborX="-284" custLinFactNeighborY="-374">
        <dgm:presLayoutVars>
          <dgm:bulletEnabled val="1"/>
        </dgm:presLayoutVars>
      </dgm:prSet>
      <dgm:spPr/>
    </dgm:pt>
    <dgm:pt modelId="{910ABCDA-6383-4D17-915F-0DFF97955A4C}" type="pres">
      <dgm:prSet presAssocID="{8BAE1400-7BF6-42B1-BC4B-BF17C209DA30}" presName="pillarX" presStyleLbl="node1" presStyleIdx="1" presStyleCnt="3">
        <dgm:presLayoutVars>
          <dgm:bulletEnabled val="1"/>
        </dgm:presLayoutVars>
      </dgm:prSet>
      <dgm:spPr/>
    </dgm:pt>
    <dgm:pt modelId="{0B648BEA-EFCF-4BD9-83C1-1D03D1AC4CCE}" type="pres">
      <dgm:prSet presAssocID="{703F7C14-802F-403F-B7DD-1480CCAD5A5D}" presName="pillarX" presStyleLbl="node1" presStyleIdx="2" presStyleCnt="3">
        <dgm:presLayoutVars>
          <dgm:bulletEnabled val="1"/>
        </dgm:presLayoutVars>
      </dgm:prSet>
      <dgm:spPr/>
    </dgm:pt>
    <dgm:pt modelId="{A88C58A0-F3BB-4D8F-9919-C4D740674C20}" type="pres">
      <dgm:prSet presAssocID="{42D84A7F-77AF-4463-8141-B5D07999C548}" presName="base" presStyleLbl="dkBgShp" presStyleIdx="1" presStyleCnt="2" custAng="0" custFlipVert="0" custScaleY="32842" custLinFactY="100000" custLinFactNeighborX="929" custLinFactNeighborY="126411"/>
      <dgm:spPr>
        <a:solidFill>
          <a:srgbClr val="C00000"/>
        </a:solidFill>
      </dgm:spPr>
    </dgm:pt>
  </dgm:ptLst>
  <dgm:cxnLst>
    <dgm:cxn modelId="{8886ED14-868D-4C65-8A17-C24747AFD319}" type="presOf" srcId="{42D84A7F-77AF-4463-8141-B5D07999C548}" destId="{1AB850C5-D942-48AC-BD30-4F18E91BB483}" srcOrd="0" destOrd="0" presId="urn:microsoft.com/office/officeart/2005/8/layout/hList3"/>
    <dgm:cxn modelId="{6009682C-EFFA-4FFA-BB07-E13CF8F24F40}" srcId="{42D84A7F-77AF-4463-8141-B5D07999C548}" destId="{8BAE1400-7BF6-42B1-BC4B-BF17C209DA30}" srcOrd="1" destOrd="0" parTransId="{31B6B9DB-1B79-4EDD-BF70-B36C294F549A}" sibTransId="{69613FB7-D9C2-4097-A901-13D887F4CE65}"/>
    <dgm:cxn modelId="{ED654E36-0C63-43F0-B940-0EA0A417E24C}" srcId="{42D84A7F-77AF-4463-8141-B5D07999C548}" destId="{0C1549DA-25A8-4ABD-8FAF-874EEF55E373}" srcOrd="0" destOrd="0" parTransId="{F38065D6-460E-4401-9031-60BA13B4A9BA}" sibTransId="{696DC4C2-5760-40C3-9017-188CC512B497}"/>
    <dgm:cxn modelId="{6423FC8A-B6AD-4DC8-AEC1-EA41EA3DACA8}" type="presOf" srcId="{703F7C14-802F-403F-B7DD-1480CCAD5A5D}" destId="{0B648BEA-EFCF-4BD9-83C1-1D03D1AC4CCE}" srcOrd="0" destOrd="0" presId="urn:microsoft.com/office/officeart/2005/8/layout/hList3"/>
    <dgm:cxn modelId="{0030F48E-68DB-4432-BDD1-546908771DF4}" type="presOf" srcId="{DF0889B3-011F-4D54-B97E-9E1B91F3BABE}" destId="{A5ACB8A4-026E-46AB-B943-E013CBDEC67A}" srcOrd="0" destOrd="0" presId="urn:microsoft.com/office/officeart/2005/8/layout/hList3"/>
    <dgm:cxn modelId="{8952DA96-DE1A-4C94-805E-B57EBE23D481}" type="presOf" srcId="{8BAE1400-7BF6-42B1-BC4B-BF17C209DA30}" destId="{910ABCDA-6383-4D17-915F-0DFF97955A4C}" srcOrd="0" destOrd="0" presId="urn:microsoft.com/office/officeart/2005/8/layout/hList3"/>
    <dgm:cxn modelId="{80734098-EF7E-4C5F-BD60-CEFB93B3569E}" type="presOf" srcId="{0C1549DA-25A8-4ABD-8FAF-874EEF55E373}" destId="{A176DF29-6CFD-4393-9249-117CB1DA6E18}" srcOrd="0" destOrd="0" presId="urn:microsoft.com/office/officeart/2005/8/layout/hList3"/>
    <dgm:cxn modelId="{58D17599-1705-48FB-A2B4-6FBDDCAAB73A}" srcId="{42D84A7F-77AF-4463-8141-B5D07999C548}" destId="{703F7C14-802F-403F-B7DD-1480CCAD5A5D}" srcOrd="2" destOrd="0" parTransId="{EDFCC3C4-3FCC-4C12-8757-E66A9FAFA031}" sibTransId="{94BD90AA-98BC-4255-A31B-62D0D3202D17}"/>
    <dgm:cxn modelId="{DF565DFF-DCF4-47C7-A579-63DD435674B6}" srcId="{DF0889B3-011F-4D54-B97E-9E1B91F3BABE}" destId="{42D84A7F-77AF-4463-8141-B5D07999C548}" srcOrd="0" destOrd="0" parTransId="{A72FE8EF-6D24-43F9-A9E4-B420E6C9BA6B}" sibTransId="{D77381BD-142E-41D8-AC04-35F15E8D3133}"/>
    <dgm:cxn modelId="{46A89CA6-C429-43F7-93F0-EA4A7589884B}" type="presParOf" srcId="{A5ACB8A4-026E-46AB-B943-E013CBDEC67A}" destId="{1AB850C5-D942-48AC-BD30-4F18E91BB483}" srcOrd="0" destOrd="0" presId="urn:microsoft.com/office/officeart/2005/8/layout/hList3"/>
    <dgm:cxn modelId="{CE13B973-5F7C-448F-A0D6-75183A7745AC}" type="presParOf" srcId="{A5ACB8A4-026E-46AB-B943-E013CBDEC67A}" destId="{6925B23F-8F45-41C6-B026-B69FF8D1A8C2}" srcOrd="1" destOrd="0" presId="urn:microsoft.com/office/officeart/2005/8/layout/hList3"/>
    <dgm:cxn modelId="{2BA7B2D8-13F9-4E75-A295-A05D250ACE53}" type="presParOf" srcId="{6925B23F-8F45-41C6-B026-B69FF8D1A8C2}" destId="{A176DF29-6CFD-4393-9249-117CB1DA6E18}" srcOrd="0" destOrd="0" presId="urn:microsoft.com/office/officeart/2005/8/layout/hList3"/>
    <dgm:cxn modelId="{F804F12D-5D85-40E4-81F3-256DC8BB2F7E}" type="presParOf" srcId="{6925B23F-8F45-41C6-B026-B69FF8D1A8C2}" destId="{910ABCDA-6383-4D17-915F-0DFF97955A4C}" srcOrd="1" destOrd="0" presId="urn:microsoft.com/office/officeart/2005/8/layout/hList3"/>
    <dgm:cxn modelId="{FC015D9C-445F-4313-896C-0EFBBF827193}" type="presParOf" srcId="{6925B23F-8F45-41C6-B026-B69FF8D1A8C2}" destId="{0B648BEA-EFCF-4BD9-83C1-1D03D1AC4CCE}" srcOrd="2" destOrd="0" presId="urn:microsoft.com/office/officeart/2005/8/layout/hList3"/>
    <dgm:cxn modelId="{D06FB7AC-347F-41F3-94BA-B5930D7F705D}" type="presParOf" srcId="{A5ACB8A4-026E-46AB-B943-E013CBDEC67A}" destId="{A88C58A0-F3BB-4D8F-9919-C4D740674C20}" srcOrd="2" destOrd="0" presId="urn:microsoft.com/office/officeart/2005/8/layout/hList3"/>
  </dgm:cxnLst>
  <dgm:bg>
    <a:solidFill>
      <a:srgbClr val="C00000"/>
    </a:solid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850C5-D942-48AC-BD30-4F18E91BB483}">
      <dsp:nvSpPr>
        <dsp:cNvPr id="0" name=""/>
        <dsp:cNvSpPr/>
      </dsp:nvSpPr>
      <dsp:spPr>
        <a:xfrm>
          <a:off x="0" y="70807"/>
          <a:ext cx="10515600" cy="1314764"/>
        </a:xfrm>
        <a:prstGeom prst="rect">
          <a:avLst/>
        </a:prstGeom>
        <a:solidFill>
          <a:srgbClr val="C00000"/>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fi-FI" sz="6000" kern="1200"/>
            <a:t>Jäsenet</a:t>
          </a:r>
        </a:p>
      </dsp:txBody>
      <dsp:txXfrm>
        <a:off x="0" y="70807"/>
        <a:ext cx="10515600" cy="1314764"/>
      </dsp:txXfrm>
    </dsp:sp>
    <dsp:sp modelId="{A176DF29-6CFD-4393-9249-117CB1DA6E18}">
      <dsp:nvSpPr>
        <dsp:cNvPr id="0" name=""/>
        <dsp:cNvSpPr/>
      </dsp:nvSpPr>
      <dsp:spPr>
        <a:xfrm>
          <a:off x="0" y="1355944"/>
          <a:ext cx="3501776" cy="276100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endParaRPr lang="fi-FI" sz="3300" kern="1200" dirty="0"/>
        </a:p>
        <a:p>
          <a:pPr marL="0" lvl="0" indent="0" algn="ctr" defTabSz="1466850">
            <a:lnSpc>
              <a:spcPct val="90000"/>
            </a:lnSpc>
            <a:spcBef>
              <a:spcPct val="0"/>
            </a:spcBef>
            <a:spcAft>
              <a:spcPct val="35000"/>
            </a:spcAft>
            <a:buFont typeface="Arial" panose="020B0604020202020204" pitchFamily="34" charset="0"/>
            <a:buNone/>
          </a:pPr>
          <a:r>
            <a:rPr lang="fi-FI" sz="2400" b="1" kern="1200" dirty="0"/>
            <a:t>Osasto (noin 470)</a:t>
          </a:r>
        </a:p>
        <a:p>
          <a:pPr marL="0" lvl="0" indent="0" algn="ctr" defTabSz="1466850">
            <a:lnSpc>
              <a:spcPct val="90000"/>
            </a:lnSpc>
            <a:spcBef>
              <a:spcPct val="0"/>
            </a:spcBef>
            <a:spcAft>
              <a:spcPct val="35000"/>
            </a:spcAft>
            <a:buFont typeface="Arial" panose="020B0604020202020204" pitchFamily="34" charset="0"/>
            <a:buNone/>
          </a:pPr>
          <a:r>
            <a:rPr lang="fi-FI" sz="1800" b="0" kern="1200" dirty="0"/>
            <a:t>- Paikallinen toiminta</a:t>
          </a:r>
        </a:p>
        <a:p>
          <a:pPr marL="0" lvl="0" indent="0" algn="ctr" defTabSz="1466850">
            <a:lnSpc>
              <a:spcPct val="90000"/>
            </a:lnSpc>
            <a:spcBef>
              <a:spcPct val="0"/>
            </a:spcBef>
            <a:spcAft>
              <a:spcPct val="35000"/>
            </a:spcAft>
            <a:buFont typeface="Arial" panose="020B0604020202020204" pitchFamily="34" charset="0"/>
            <a:buNone/>
          </a:pPr>
          <a:r>
            <a:rPr lang="fi-FI" sz="1800" kern="1200" dirty="0"/>
            <a:t>- Toimintaryhmät</a:t>
          </a:r>
        </a:p>
        <a:p>
          <a:pPr marL="0" lvl="0" indent="0" algn="ctr" defTabSz="1466850">
            <a:lnSpc>
              <a:spcPct val="90000"/>
            </a:lnSpc>
            <a:spcBef>
              <a:spcPct val="0"/>
            </a:spcBef>
            <a:spcAft>
              <a:spcPct val="35000"/>
            </a:spcAft>
            <a:buFont typeface="Arial" panose="020B0604020202020204" pitchFamily="34" charset="0"/>
            <a:buNone/>
          </a:pPr>
          <a:r>
            <a:rPr lang="fi-FI" sz="1800" kern="1200" dirty="0"/>
            <a:t>- Osaston hallitus</a:t>
          </a:r>
        </a:p>
        <a:p>
          <a:pPr marL="0" lvl="0" indent="0" algn="ctr" defTabSz="1466850">
            <a:lnSpc>
              <a:spcPct val="90000"/>
            </a:lnSpc>
            <a:spcBef>
              <a:spcPct val="0"/>
            </a:spcBef>
            <a:spcAft>
              <a:spcPct val="35000"/>
            </a:spcAft>
            <a:buNone/>
          </a:pPr>
          <a:endParaRPr lang="fi-FI" sz="3300" kern="1200" dirty="0"/>
        </a:p>
      </dsp:txBody>
      <dsp:txXfrm>
        <a:off x="0" y="1355944"/>
        <a:ext cx="3501776" cy="2761004"/>
      </dsp:txXfrm>
    </dsp:sp>
    <dsp:sp modelId="{910ABCDA-6383-4D17-915F-0DFF97955A4C}">
      <dsp:nvSpPr>
        <dsp:cNvPr id="0" name=""/>
        <dsp:cNvSpPr/>
      </dsp:nvSpPr>
      <dsp:spPr>
        <a:xfrm>
          <a:off x="3506911" y="1366270"/>
          <a:ext cx="3501776" cy="276100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i-FI" sz="2400" b="1" kern="1200" dirty="0"/>
            <a:t>Piiri (12)</a:t>
          </a:r>
        </a:p>
        <a:p>
          <a:pPr marL="0" lvl="0" indent="0" algn="ctr" defTabSz="1066800">
            <a:lnSpc>
              <a:spcPct val="90000"/>
            </a:lnSpc>
            <a:spcBef>
              <a:spcPct val="0"/>
            </a:spcBef>
            <a:spcAft>
              <a:spcPct val="35000"/>
            </a:spcAft>
            <a:buNone/>
          </a:pPr>
          <a:r>
            <a:rPr lang="fi-FI" sz="1800" kern="1200" dirty="0"/>
            <a:t>- Alueellinen toiminta, osastojen tuki </a:t>
          </a:r>
        </a:p>
        <a:p>
          <a:pPr marL="0" lvl="0" indent="0" algn="ctr" defTabSz="1066800">
            <a:lnSpc>
              <a:spcPct val="90000"/>
            </a:lnSpc>
            <a:spcBef>
              <a:spcPct val="0"/>
            </a:spcBef>
            <a:spcAft>
              <a:spcPct val="35000"/>
            </a:spcAft>
            <a:buNone/>
          </a:pPr>
          <a:r>
            <a:rPr lang="fi-FI" sz="1800" kern="1200" dirty="0"/>
            <a:t>- Piiritoimisto</a:t>
          </a:r>
        </a:p>
        <a:p>
          <a:pPr marL="0" lvl="0" indent="0" algn="ctr" defTabSz="1066800">
            <a:lnSpc>
              <a:spcPct val="90000"/>
            </a:lnSpc>
            <a:spcBef>
              <a:spcPct val="0"/>
            </a:spcBef>
            <a:spcAft>
              <a:spcPct val="35000"/>
            </a:spcAft>
            <a:buNone/>
          </a:pPr>
          <a:r>
            <a:rPr lang="fi-FI" sz="1800" kern="1200" dirty="0"/>
            <a:t>- Piirin hallitus</a:t>
          </a:r>
        </a:p>
      </dsp:txBody>
      <dsp:txXfrm>
        <a:off x="3506911" y="1366270"/>
        <a:ext cx="3501776" cy="2761004"/>
      </dsp:txXfrm>
    </dsp:sp>
    <dsp:sp modelId="{0B648BEA-EFCF-4BD9-83C1-1D03D1AC4CCE}">
      <dsp:nvSpPr>
        <dsp:cNvPr id="0" name=""/>
        <dsp:cNvSpPr/>
      </dsp:nvSpPr>
      <dsp:spPr>
        <a:xfrm>
          <a:off x="7008688" y="1366270"/>
          <a:ext cx="3501776" cy="276100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i-FI" sz="2400" b="1" kern="1200" dirty="0"/>
            <a:t>Valtakunnan taso</a:t>
          </a:r>
        </a:p>
        <a:p>
          <a:pPr marL="0" lvl="0" indent="0" algn="ctr" defTabSz="1066800">
            <a:lnSpc>
              <a:spcPct val="90000"/>
            </a:lnSpc>
            <a:spcBef>
              <a:spcPct val="0"/>
            </a:spcBef>
            <a:spcAft>
              <a:spcPct val="35000"/>
            </a:spcAft>
            <a:buNone/>
          </a:pPr>
          <a:r>
            <a:rPr lang="fi-FI" sz="1800" b="0" kern="1200" dirty="0"/>
            <a:t>- Keskustoimisto</a:t>
          </a:r>
        </a:p>
        <a:p>
          <a:pPr marL="0" lvl="0" indent="0" algn="ctr" defTabSz="1066800">
            <a:lnSpc>
              <a:spcPct val="90000"/>
            </a:lnSpc>
            <a:spcBef>
              <a:spcPct val="0"/>
            </a:spcBef>
            <a:spcAft>
              <a:spcPct val="35000"/>
            </a:spcAft>
            <a:buNone/>
          </a:pPr>
          <a:r>
            <a:rPr lang="fi-FI" sz="1800" kern="1200" dirty="0"/>
            <a:t>- Veripalvelu, Kontti, Nuorten turvatalot, Punainen Risti Ensiapu</a:t>
          </a:r>
          <a:r>
            <a:rPr lang="en-US" sz="1800" kern="1200" dirty="0"/>
            <a:t> Oy</a:t>
          </a:r>
          <a:endParaRPr lang="fi-FI" sz="1800" kern="1200" dirty="0"/>
        </a:p>
        <a:p>
          <a:pPr marL="0" lvl="0" indent="0" algn="ctr" defTabSz="1066800">
            <a:lnSpc>
              <a:spcPct val="90000"/>
            </a:lnSpc>
            <a:spcBef>
              <a:spcPct val="0"/>
            </a:spcBef>
            <a:spcAft>
              <a:spcPct val="35000"/>
            </a:spcAft>
            <a:buNone/>
          </a:pPr>
          <a:r>
            <a:rPr lang="fi-FI" sz="1800" kern="1200" dirty="0"/>
            <a:t>- Järjestön hallitus</a:t>
          </a:r>
        </a:p>
      </dsp:txBody>
      <dsp:txXfrm>
        <a:off x="7008688" y="1366270"/>
        <a:ext cx="3501776" cy="2761004"/>
      </dsp:txXfrm>
    </dsp:sp>
    <dsp:sp modelId="{A88C58A0-F3BB-4D8F-9919-C4D740674C20}">
      <dsp:nvSpPr>
        <dsp:cNvPr id="0" name=""/>
        <dsp:cNvSpPr/>
      </dsp:nvSpPr>
      <dsp:spPr>
        <a:xfrm>
          <a:off x="0" y="4281794"/>
          <a:ext cx="10515600" cy="100752"/>
        </a:xfrm>
        <a:prstGeom prst="rect">
          <a:avLst/>
        </a:prstGeom>
        <a:solidFill>
          <a:srgbClr val="C00000"/>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3C94A3F9-0B3B-44CB-94FD-553EDB360860}" type="datetimeFigureOut">
              <a:rPr lang="en-US"/>
              <a:t>12/7/2021</a:t>
            </a:fld>
            <a:endParaRPr lang="en-US"/>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235415A4-E05C-4E52-AB4B-E111680B3EDD}" type="slidenum">
              <a:rPr lang="en-US"/>
              <a:t>‹#›</a:t>
            </a:fld>
            <a:endParaRPr lang="en-US"/>
          </a:p>
        </p:txBody>
      </p:sp>
    </p:spTree>
    <p:extLst>
      <p:ext uri="{BB962C8B-B14F-4D97-AF65-F5344CB8AC3E}">
        <p14:creationId xmlns:p14="http://schemas.microsoft.com/office/powerpoint/2010/main" val="108923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rednet.punainenristi.fi/node/12816"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punainenristi.fi/tietosuoja" TargetMode="External"/><Relationship Id="rId5" Type="http://schemas.openxmlformats.org/officeDocument/2006/relationships/hyperlink" Target="https://rednet.punainenristi.fi/system/files/page/SPR%20linjaus%20seksuaalisen%20h%C3%A4irinn%C3%A4n%20ja%20hyv%C3%A4ksik%C3%A4yt%C3%B6n%20ehk%C3%A4isy.pdf" TargetMode="External"/><Relationship Id="rId4" Type="http://schemas.openxmlformats.org/officeDocument/2006/relationships/hyperlink" Target="https://rednet.punainenristi.fi/node/26573"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 </a:t>
            </a:r>
          </a:p>
        </p:txBody>
      </p:sp>
      <p:sp>
        <p:nvSpPr>
          <p:cNvPr id="4" name="Slide Number Placeholder 3"/>
          <p:cNvSpPr>
            <a:spLocks noGrp="1"/>
          </p:cNvSpPr>
          <p:nvPr>
            <p:ph type="sldNum" sz="quarter" idx="5"/>
          </p:nvPr>
        </p:nvSpPr>
        <p:spPr/>
        <p:txBody>
          <a:bodyPr/>
          <a:lstStyle/>
          <a:p>
            <a:fld id="{235415A4-E05C-4E52-AB4B-E111680B3EDD}" type="slidenum">
              <a:rPr lang="en-US" smtClean="0"/>
              <a:t>1</a:t>
            </a:fld>
            <a:endParaRPr lang="en-US"/>
          </a:p>
        </p:txBody>
      </p:sp>
    </p:spTree>
    <p:extLst>
      <p:ext uri="{BB962C8B-B14F-4D97-AF65-F5344CB8AC3E}">
        <p14:creationId xmlns:p14="http://schemas.microsoft.com/office/powerpoint/2010/main" val="239513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eaLnBrk="1" hangingPunct="1">
              <a:spcBef>
                <a:spcPct val="0"/>
              </a:spcBef>
            </a:pPr>
            <a:r>
              <a:rPr lang="fi-FI" altLang="fi-FI" dirty="0"/>
              <a:t>Periaatteiden selitystekstejä ei ole tarkoitus lukea kaikkia, alla olevat muistiinpanot ovat ensisijaisesti kouluttajan tukena. </a:t>
            </a:r>
          </a:p>
          <a:p>
            <a:pPr eaLnBrk="1" hangingPunct="1">
              <a:spcBef>
                <a:spcPct val="0"/>
              </a:spcBef>
            </a:pPr>
            <a:endParaRPr lang="fi-FI" altLang="fi-FI" dirty="0"/>
          </a:p>
          <a:p>
            <a:pPr eaLnBrk="1" hangingPunct="1">
              <a:spcBef>
                <a:spcPct val="0"/>
              </a:spcBef>
            </a:pPr>
            <a:r>
              <a:rPr lang="fi-FI" altLang="fi-FI" dirty="0"/>
              <a:t>Periaatteita käydään keskustellen läpi, esimerkiksi seuraavan harjoituksen avulla:</a:t>
            </a:r>
          </a:p>
          <a:p>
            <a:pPr eaLnBrk="1" hangingPunct="1">
              <a:spcBef>
                <a:spcPct val="0"/>
              </a:spcBef>
            </a:pPr>
            <a:endParaRPr lang="fi-FI" altLang="fi-FI" dirty="0"/>
          </a:p>
          <a:p>
            <a:r>
              <a:rPr lang="fi-FI" sz="1200" u="sng" kern="1200" dirty="0">
                <a:solidFill>
                  <a:schemeClr val="tx1"/>
                </a:solidFill>
                <a:effectLst/>
                <a:latin typeface="+mn-lt"/>
                <a:ea typeface="+mn-ea"/>
                <a:cs typeface="+mn-cs"/>
              </a:rPr>
              <a:t>HARJOITUS: Periaatteet</a:t>
            </a:r>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Kouluttaja valitsee kaksi periaatetta (esimerkiksi inhimillisyys ja tasapuolisuus) ja kysyy osallistujilta, miten nämä periaatteet näkyvät heidän omassa elämässään. Tämän jälkeen kouluttaja valitsee kaksi uutta periaatetta (esimerkiksi puolueettomuus, riippumattomuus tai ykseys) ja kysyy osallistujilta, miten näiden periaatteiden tulisi näkyä vapaaehtoistoiminnassa. Jos ryhmä on iso tai osallistujia ei saada jakamaan ajatuksiaan koko ryhmän kanssa, voi osallistujat ohjata keskustelemaan pareittain.</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Periaatteita voi myös käydä läpi kyselemällä osallistujilta mitä periaatteet heidän mielestä tarkoittavat ja kirjoittaa sanoja </a:t>
            </a:r>
            <a:r>
              <a:rPr lang="fi-FI" sz="1200" kern="1200" dirty="0" err="1">
                <a:solidFill>
                  <a:schemeClr val="tx1"/>
                </a:solidFill>
                <a:effectLst/>
                <a:latin typeface="+mn-lt"/>
                <a:ea typeface="+mn-ea"/>
                <a:cs typeface="+mn-cs"/>
              </a:rPr>
              <a:t>fläpille</a:t>
            </a:r>
            <a:r>
              <a:rPr lang="fi-FI" sz="1200" kern="1200" dirty="0">
                <a:solidFill>
                  <a:schemeClr val="tx1"/>
                </a:solidFill>
                <a:effectLst/>
                <a:latin typeface="+mn-lt"/>
                <a:ea typeface="+mn-ea"/>
                <a:cs typeface="+mn-cs"/>
              </a:rPr>
              <a:t>.</a:t>
            </a:r>
          </a:p>
          <a:p>
            <a:pPr eaLnBrk="1" hangingPunct="1">
              <a:spcBef>
                <a:spcPct val="0"/>
              </a:spcBef>
            </a:pPr>
            <a:endParaRPr lang="fi-FI" altLang="fi-FI" dirty="0"/>
          </a:p>
          <a:p>
            <a:pPr eaLnBrk="1" hangingPunct="1">
              <a:spcBef>
                <a:spcPct val="0"/>
              </a:spcBef>
            </a:pPr>
            <a:endParaRPr lang="fi-FI" altLang="fi-FI" b="1" dirty="0"/>
          </a:p>
          <a:p>
            <a:pPr eaLnBrk="1" hangingPunct="1">
              <a:spcBef>
                <a:spcPct val="0"/>
              </a:spcBef>
            </a:pPr>
            <a:r>
              <a:rPr lang="fi-FI" altLang="fi-FI" b="1" dirty="0"/>
              <a:t>Inhimillisyys</a:t>
            </a:r>
          </a:p>
          <a:p>
            <a:pPr>
              <a:spcBef>
                <a:spcPts val="600"/>
              </a:spcBef>
              <a:spcAft>
                <a:spcPts val="1200"/>
              </a:spcAft>
              <a:buNone/>
            </a:pPr>
            <a:r>
              <a:rPr lang="fi-FI" altLang="fi-FI" sz="1200" dirty="0">
                <a:ea typeface="Verdana" panose="020B0604030504040204" pitchFamily="34" charset="0"/>
                <a:cs typeface="Verdana" panose="020B0604030504040204" pitchFamily="34" charset="0"/>
              </a:rPr>
              <a:t>Punainen Risti on syntynyt halusta auttaa erotuksetta kaikkia sodassa haavoittuneita. Se pyrkii kaikissa olosuhteissa sekä kansainvälisesti että kansallisesti ehkäisemään ja lieventämään inhimillistä kärsimystä. Sen tarkoituksena on suojella elämää, terveyttä ja ihmisarvoa. Se haluaa edistää kaikkien kansojen kesken yhteisymmärrystä, ystävyyttä, yhteistyötä ja pysyvää rauhaa.</a:t>
            </a:r>
          </a:p>
          <a:p>
            <a:pPr eaLnBrk="1" hangingPunct="1">
              <a:spcBef>
                <a:spcPct val="0"/>
              </a:spcBef>
            </a:pPr>
            <a:r>
              <a:rPr lang="fi-FI" altLang="fi-FI" dirty="0"/>
              <a:t>Inhimillisyys viittaa konkreettisiin pyrkimyksiin: ennaltaehkäisyyn, lievittämiseen, suojelemiseen ja kunnioituksen varmistamiseen. </a:t>
            </a:r>
          </a:p>
          <a:p>
            <a:pPr eaLnBrk="1" hangingPunct="1">
              <a:spcBef>
                <a:spcPct val="0"/>
              </a:spcBef>
            </a:pPr>
            <a:r>
              <a:rPr lang="fi-FI" altLang="fi-FI" dirty="0"/>
              <a:t> </a:t>
            </a:r>
          </a:p>
          <a:p>
            <a:pPr eaLnBrk="1" hangingPunct="1">
              <a:spcBef>
                <a:spcPct val="0"/>
              </a:spcBef>
            </a:pPr>
            <a:r>
              <a:rPr lang="fi-FI" altLang="fi-FI" dirty="0"/>
              <a:t>Inhimillisyyden periaate sisältää ajatuksen siitä, ettei mikään toiminta kärsivän ihmisen auttamiseksi ole turhaa tai vähäpätöistä. On tärkeää auttaa silloin kun apua tarvitaan. Tämä ei koske pelkästään järjestöä, vaan jokaista ihmistä. Näin inhimillisyyden periaate toteutuisi jokapäiväisessä elämässä.</a:t>
            </a:r>
          </a:p>
          <a:p>
            <a:pPr eaLnBrk="1" hangingPunct="1">
              <a:spcBef>
                <a:spcPct val="0"/>
              </a:spcBef>
            </a:pPr>
            <a:r>
              <a:rPr lang="fi-FI" altLang="fi-FI" dirty="0"/>
              <a:t> </a:t>
            </a:r>
          </a:p>
          <a:p>
            <a:pPr eaLnBrk="1" hangingPunct="1">
              <a:spcBef>
                <a:spcPct val="0"/>
              </a:spcBef>
            </a:pPr>
            <a:r>
              <a:rPr lang="fi-FI" altLang="fi-FI" dirty="0"/>
              <a:t>Inhimillisyyden periaate on ensimmäinen seitsemästä periaatteesta. Periaatteet pitää kuitenkin lukea ja ymmärtää kokonaisuutena. Monet seuraavista periaatteista ovat todisteita siitä, miten selkeästi liike on määritellyt puitteensa ja keinonsa tavoitteidensa saavuttamiseksi. </a:t>
            </a:r>
          </a:p>
          <a:p>
            <a:pPr eaLnBrk="1" hangingPunct="1">
              <a:spcBef>
                <a:spcPct val="0"/>
              </a:spcBef>
            </a:pPr>
            <a:endParaRPr lang="fi-FI" altLang="fi-FI" b="1" dirty="0"/>
          </a:p>
          <a:p>
            <a:pPr eaLnBrk="1" hangingPunct="1">
              <a:spcBef>
                <a:spcPct val="0"/>
              </a:spcBef>
            </a:pPr>
            <a:r>
              <a:rPr lang="fi-FI" altLang="fi-FI" b="1" dirty="0"/>
              <a:t>Tasapuolisuus</a:t>
            </a:r>
          </a:p>
          <a:p>
            <a:pPr marL="0" marR="0" lvl="0" indent="0" algn="l" defTabSz="914400" rtl="0" eaLnBrk="1" fontAlgn="auto" latinLnBrk="0" hangingPunct="1">
              <a:lnSpc>
                <a:spcPct val="100000"/>
              </a:lnSpc>
              <a:spcBef>
                <a:spcPct val="0"/>
              </a:spcBef>
              <a:spcAft>
                <a:spcPts val="0"/>
              </a:spcAft>
              <a:buClrTx/>
              <a:buSzTx/>
              <a:buFontTx/>
              <a:buNone/>
              <a:tabLst/>
              <a:defRPr/>
            </a:pPr>
            <a:r>
              <a:rPr lang="fi-FI" altLang="fi-FI" sz="1200" dirty="0">
                <a:ea typeface="Verdana" panose="020B0604030504040204" pitchFamily="34" charset="0"/>
                <a:cs typeface="Verdana" panose="020B0604030504040204" pitchFamily="34" charset="0"/>
              </a:rPr>
              <a:t>Punainen Risti ei tee minkäänlaista erotusta kansallisuuden, rodun, uskonnon, yhteiskunnallisen aseman tai poliittisen mielipiteen perusteella. Sen pyrkimyksenä on torjua ja lievittää kärsimyksiä ja auttaa ensisijaisesti suurimmassa hädässä olevia.</a:t>
            </a:r>
          </a:p>
          <a:p>
            <a:pPr eaLnBrk="1" hangingPunct="1">
              <a:spcBef>
                <a:spcPct val="0"/>
              </a:spcBef>
            </a:pPr>
            <a:endParaRPr lang="fi-FI" altLang="fi-FI" dirty="0"/>
          </a:p>
          <a:p>
            <a:pPr eaLnBrk="1" hangingPunct="1">
              <a:spcBef>
                <a:spcPct val="0"/>
              </a:spcBef>
            </a:pPr>
            <a:r>
              <a:rPr lang="fi-FI" altLang="fi-FI" dirty="0"/>
              <a:t>Samalla kun perusperiaatteet muodostavat kokonaisuuden, jonka avulla jokainen periaate tulkitaan, ne myös luonnehtivat liikkeen tehtävää eri tavoin.</a:t>
            </a:r>
          </a:p>
          <a:p>
            <a:pPr eaLnBrk="1" hangingPunct="1">
              <a:spcBef>
                <a:spcPct val="0"/>
              </a:spcBef>
            </a:pPr>
            <a:endParaRPr lang="fi-FI" altLang="fi-FI" dirty="0"/>
          </a:p>
          <a:p>
            <a:pPr eaLnBrk="1" hangingPunct="1">
              <a:spcBef>
                <a:spcPct val="0"/>
              </a:spcBef>
            </a:pPr>
            <a:r>
              <a:rPr lang="fi-FI" altLang="fi-FI" dirty="0"/>
              <a:t>Tasapuolisuuden periaate on erityisen olennainen. Se innoitti </a:t>
            </a:r>
            <a:r>
              <a:rPr lang="fi-FI" altLang="fi-FI" b="1" dirty="0"/>
              <a:t>Henry </a:t>
            </a:r>
            <a:r>
              <a:rPr lang="fi-FI" altLang="fi-FI" b="1" dirty="0" err="1"/>
              <a:t>Dunantia</a:t>
            </a:r>
            <a:r>
              <a:rPr lang="fi-FI" altLang="fi-FI" dirty="0"/>
              <a:t> </a:t>
            </a:r>
            <a:r>
              <a:rPr lang="fi-FI" altLang="fi-FI" dirty="0" err="1"/>
              <a:t>Solferinossa</a:t>
            </a:r>
            <a:r>
              <a:rPr lang="fi-FI" altLang="fi-FI" dirty="0"/>
              <a:t>, ja se on mainittu periaatteiden määrittelyn jokaisessa vaiheessa. Se on sisäänrakennettuna myös Geneven sopimuksissa.</a:t>
            </a:r>
          </a:p>
          <a:p>
            <a:pPr eaLnBrk="1" hangingPunct="1">
              <a:spcBef>
                <a:spcPct val="0"/>
              </a:spcBef>
            </a:pPr>
            <a:r>
              <a:rPr lang="fi-FI" altLang="fi-FI" dirty="0"/>
              <a:t> </a:t>
            </a:r>
          </a:p>
          <a:p>
            <a:pPr eaLnBrk="1" hangingPunct="1">
              <a:spcBef>
                <a:spcPct val="0"/>
              </a:spcBef>
            </a:pPr>
            <a:r>
              <a:rPr lang="fi-FI" altLang="fi-FI" dirty="0"/>
              <a:t>Tasapuolisuus tarkoittaa sitä, että avun tarpeessa olevia pitää auttaa ja jokaista pitää kohdella samalla tavalla oikeudenmukaisesti. Liikkeen toiminta perustuu Punaisen Ristin linjauksiin, periaatteisiin ja harkintaan eikä yksittäisen ihmisen kärsimyksiin. Tämä merkitsee sitä, että kaiken avustustoiminnan pitää perustua tosiasialliseen tarpeeseen ja avun jakamisen järjestyksen tulee vastata avuntarpeen kiireellisyyteen. Päätökset tulee tehdä pelkästään faktojen pohjalta ilman ennakkoasenteita.</a:t>
            </a:r>
          </a:p>
          <a:p>
            <a:pPr eaLnBrk="1" hangingPunct="1">
              <a:spcBef>
                <a:spcPct val="0"/>
              </a:spcBef>
            </a:pPr>
            <a:endParaRPr lang="fi-FI" altLang="fi-FI" dirty="0"/>
          </a:p>
          <a:p>
            <a:pPr eaLnBrk="1" hangingPunct="1">
              <a:spcBef>
                <a:spcPct val="0"/>
              </a:spcBef>
            </a:pPr>
            <a:r>
              <a:rPr lang="fi-FI" altLang="fi-FI" b="1" dirty="0"/>
              <a:t>Puolueettomuus</a:t>
            </a:r>
          </a:p>
          <a:p>
            <a:pPr marL="0" marR="0" lvl="0" indent="0" algn="l" defTabSz="914400" rtl="0" eaLnBrk="1" fontAlgn="auto" latinLnBrk="0" hangingPunct="1">
              <a:lnSpc>
                <a:spcPct val="100000"/>
              </a:lnSpc>
              <a:spcBef>
                <a:spcPct val="0"/>
              </a:spcBef>
              <a:spcAft>
                <a:spcPts val="0"/>
              </a:spcAft>
              <a:buClrTx/>
              <a:buSzTx/>
              <a:buFontTx/>
              <a:buNone/>
              <a:tabLst/>
              <a:defRPr/>
            </a:pPr>
            <a:r>
              <a:rPr lang="fi-FI" altLang="fi-FI" sz="1200" dirty="0">
                <a:ea typeface="Verdana" panose="020B0604030504040204" pitchFamily="34" charset="0"/>
                <a:cs typeface="Verdana" panose="020B0604030504040204" pitchFamily="34" charset="0"/>
              </a:rPr>
              <a:t>Säilyttääkseen kaikkien luottamuksen Punainen Risti pidättäytyy kannanotoista vihollisuuksien syntyessä eikä milloinkaan sekaannu poliittisiin, rodullisiin, uskonnollisiin tai aatteellisiin ristiriitoihin.</a:t>
            </a:r>
          </a:p>
          <a:p>
            <a:pPr eaLnBrk="1" hangingPunct="1">
              <a:spcBef>
                <a:spcPct val="0"/>
              </a:spcBef>
            </a:pPr>
            <a:endParaRPr lang="fi-FI" altLang="fi-FI" dirty="0"/>
          </a:p>
          <a:p>
            <a:pPr eaLnBrk="1" hangingPunct="1">
              <a:spcBef>
                <a:spcPct val="0"/>
              </a:spcBef>
            </a:pPr>
            <a:r>
              <a:rPr lang="fi-FI" altLang="fi-FI" dirty="0"/>
              <a:t>Puolueettomuuden periaate on välttämätön Punaisen Ristin toiminnalle ja konkreettiselle auttamistyölle. Puolueettomuus mahdollistaa esimerkiksi Punaisen Ristin edustajien vierailun poliittisten vankien luona. Se mahdollistaa myös suojamerkein varustettujen avustuskuljetusten pääsyn konfliktialueille. Se voi myös ehkäistä kansallisen yhdistyksen vapaaehtoisten joutumista hyökkäysten kohteiksi maissa, joissa on sisäisiä levottomuuksia.</a:t>
            </a:r>
          </a:p>
          <a:p>
            <a:pPr eaLnBrk="1" fontAlgn="auto" hangingPunct="1">
              <a:spcBef>
                <a:spcPts val="0"/>
              </a:spcBef>
              <a:spcAft>
                <a:spcPts val="0"/>
              </a:spcAft>
              <a:defRPr/>
            </a:pPr>
            <a:endParaRPr lang="fi-FI" b="1" dirty="0"/>
          </a:p>
          <a:p>
            <a:pPr eaLnBrk="1" fontAlgn="auto" hangingPunct="1">
              <a:spcBef>
                <a:spcPts val="0"/>
              </a:spcBef>
              <a:spcAft>
                <a:spcPts val="0"/>
              </a:spcAft>
              <a:defRPr/>
            </a:pPr>
            <a:r>
              <a:rPr lang="fi-FI" b="1" dirty="0"/>
              <a:t>Riippumattomuus</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200" dirty="0">
                <a:ea typeface="Verdana" panose="020B0604030504040204" pitchFamily="34" charset="0"/>
                <a:cs typeface="Verdana" panose="020B0604030504040204" pitchFamily="34" charset="0"/>
              </a:rPr>
              <a:t>Punainen Risti on riippumaton. Vaikka kansalliset yhdistykset toimivatkin maansa lakien alaisina ja yhteistoiminnassa viranomaisten kanssa, niiden tulee aina säilyttää itsemääräämisoikeutensa ja toimia Punaisen Ristin periaatteiden mukaan.</a:t>
            </a:r>
          </a:p>
          <a:p>
            <a:pPr eaLnBrk="1" fontAlgn="auto" hangingPunct="1">
              <a:spcBef>
                <a:spcPts val="0"/>
              </a:spcBef>
              <a:spcAft>
                <a:spcPts val="0"/>
              </a:spcAft>
              <a:defRPr/>
            </a:pPr>
            <a:endParaRPr lang="fi-FI" dirty="0"/>
          </a:p>
          <a:p>
            <a:pPr eaLnBrk="1" fontAlgn="auto" hangingPunct="1">
              <a:spcBef>
                <a:spcPts val="0"/>
              </a:spcBef>
              <a:spcAft>
                <a:spcPts val="0"/>
              </a:spcAft>
              <a:defRPr/>
            </a:pPr>
            <a:r>
              <a:rPr lang="fi-FI" dirty="0"/>
              <a:t>Riippumattomuus juontaa juurensa liikkeen alkuajoista. Se sisältää kolme osatekijää:</a:t>
            </a:r>
          </a:p>
          <a:p>
            <a:pPr marL="228600" indent="-228600" eaLnBrk="1" fontAlgn="auto" hangingPunct="1">
              <a:spcBef>
                <a:spcPts val="0"/>
              </a:spcBef>
              <a:spcAft>
                <a:spcPts val="0"/>
              </a:spcAft>
              <a:buFontTx/>
              <a:buAutoNum type="arabicParenR"/>
              <a:defRPr/>
            </a:pPr>
            <a:r>
              <a:rPr lang="fi-FI" dirty="0"/>
              <a:t>riippumattomuus perusperiaatteena,</a:t>
            </a:r>
          </a:p>
          <a:p>
            <a:pPr marL="228600" indent="-228600" eaLnBrk="1" fontAlgn="auto" hangingPunct="1">
              <a:spcBef>
                <a:spcPts val="0"/>
              </a:spcBef>
              <a:spcAft>
                <a:spcPts val="0"/>
              </a:spcAft>
              <a:buFontTx/>
              <a:buAutoNum type="arabicParenR"/>
              <a:defRPr/>
            </a:pPr>
            <a:r>
              <a:rPr lang="fi-FI" dirty="0"/>
              <a:t>kansallisen yhdistyksen rooli viranomaisten avustamisessa humanitaarisissa asioissa ja </a:t>
            </a:r>
          </a:p>
          <a:p>
            <a:pPr marL="228600" indent="-228600" eaLnBrk="1" fontAlgn="auto" hangingPunct="1">
              <a:spcBef>
                <a:spcPts val="0"/>
              </a:spcBef>
              <a:spcAft>
                <a:spcPts val="0"/>
              </a:spcAft>
              <a:buFontTx/>
              <a:buAutoNum type="arabicParenR"/>
              <a:defRPr/>
            </a:pPr>
            <a:r>
              <a:rPr lang="fi-FI" dirty="0"/>
              <a:t>kansallisen yhdistyksen tarve pitäytyä itsenäisenä voidakseen toimia kaikkina aikoina liikkeen perusperiaatteiden mukaisesti.</a:t>
            </a:r>
          </a:p>
          <a:p>
            <a:pPr marL="0" indent="0" eaLnBrk="1" fontAlgn="auto" hangingPunct="1">
              <a:spcBef>
                <a:spcPts val="0"/>
              </a:spcBef>
              <a:spcAft>
                <a:spcPts val="0"/>
              </a:spcAft>
              <a:buFontTx/>
              <a:buNone/>
              <a:defRPr/>
            </a:pPr>
            <a:endParaRPr lang="fi-FI" dirty="0"/>
          </a:p>
          <a:p>
            <a:pPr eaLnBrk="1" hangingPunct="1">
              <a:spcBef>
                <a:spcPct val="0"/>
              </a:spcBef>
            </a:pPr>
            <a:r>
              <a:rPr lang="fi-FI" altLang="fi-FI" b="1" dirty="0"/>
              <a:t>Vapaaehtoisuus</a:t>
            </a:r>
          </a:p>
          <a:p>
            <a:pPr eaLnBrk="1" hangingPunct="1">
              <a:spcBef>
                <a:spcPct val="0"/>
              </a:spcBef>
            </a:pPr>
            <a:r>
              <a:rPr lang="fi-FI" sz="1200" dirty="0">
                <a:ea typeface="Verdana" panose="020B0604030504040204" pitchFamily="34" charset="0"/>
                <a:cs typeface="Verdana" panose="020B0604030504040204" pitchFamily="34" charset="0"/>
              </a:rPr>
              <a:t>Punainen Risti on vapaaehtoista ja pyyteetöntä apua antava järjestö. </a:t>
            </a:r>
            <a:r>
              <a:rPr lang="fi-FI" altLang="fi-FI" dirty="0"/>
              <a:t>Vapaaehtoisuuden perimmäinen tarkoitus on palveluksen tuottaminen toiselle ilman, että motiivina on rahallinen korvaus. Se on välittömin inhimillisyyden osoitus.</a:t>
            </a:r>
          </a:p>
          <a:p>
            <a:pPr eaLnBrk="1" hangingPunct="1">
              <a:spcBef>
                <a:spcPct val="0"/>
              </a:spcBef>
            </a:pPr>
            <a:endParaRPr lang="fi-FI" altLang="fi-FI" dirty="0"/>
          </a:p>
          <a:p>
            <a:pPr>
              <a:defRPr/>
            </a:pPr>
            <a:r>
              <a:rPr lang="fi-FI" b="1" dirty="0">
                <a:latin typeface="+mn-lt"/>
              </a:rPr>
              <a:t>Ykseys</a:t>
            </a:r>
          </a:p>
          <a:p>
            <a:pPr>
              <a:defRPr/>
            </a:pPr>
            <a:r>
              <a:rPr lang="fi-FI" b="0" dirty="0">
                <a:latin typeface="+mn-lt"/>
              </a:rPr>
              <a:t>Kussakin maassa voi olla vain yksi Punaisen Ristin tai Punaisen Puolikuun yhdistys. Sen tulee olla avoinna kaikille ja sen ihmisystävällisen toiminnan tulee ulottua koko maahan.</a:t>
            </a:r>
          </a:p>
          <a:p>
            <a:pPr eaLnBrk="1" hangingPunct="1">
              <a:spcBef>
                <a:spcPct val="0"/>
              </a:spcBef>
            </a:pPr>
            <a:endParaRPr lang="fi-FI" altLang="fi-FI" b="1" dirty="0"/>
          </a:p>
          <a:p>
            <a:pPr eaLnBrk="1" hangingPunct="1">
              <a:spcBef>
                <a:spcPct val="0"/>
              </a:spcBef>
            </a:pPr>
            <a:r>
              <a:rPr lang="fi-FI" altLang="fi-FI" b="1" dirty="0"/>
              <a:t>Yleismaailmallisuus</a:t>
            </a:r>
          </a:p>
          <a:p>
            <a:pPr marL="0" marR="0" lvl="0" indent="0" algn="l" defTabSz="914400" rtl="0" eaLnBrk="1" fontAlgn="auto" latinLnBrk="0" hangingPunct="1">
              <a:lnSpc>
                <a:spcPct val="100000"/>
              </a:lnSpc>
              <a:spcBef>
                <a:spcPct val="0"/>
              </a:spcBef>
              <a:spcAft>
                <a:spcPts val="0"/>
              </a:spcAft>
              <a:buClrTx/>
              <a:buSzTx/>
              <a:buFontTx/>
              <a:buNone/>
              <a:tabLst/>
              <a:defRPr/>
            </a:pPr>
            <a:r>
              <a:rPr lang="fi-FI" altLang="fi-FI" sz="1200" dirty="0">
                <a:ea typeface="Verdana" panose="020B0604030504040204" pitchFamily="34" charset="0"/>
                <a:cs typeface="Verdana" panose="020B0604030504040204" pitchFamily="34" charset="0"/>
              </a:rPr>
              <a:t>Punainen Risti ja Punainen Puolikuu on yleismaailmallinen järjestö, jossa kaikilla kansallisilla yhdistyksillä on yhteiset oikeudet ja velvollisuudet auttaa toinen toistaan.</a:t>
            </a:r>
          </a:p>
          <a:p>
            <a:pPr eaLnBrk="1" hangingPunct="1">
              <a:spcBef>
                <a:spcPct val="0"/>
              </a:spcBef>
            </a:pPr>
            <a:r>
              <a:rPr lang="fi-FI" altLang="fi-FI" dirty="0"/>
              <a:t>Yleismaailmallisuus on Punaisen Ristin ja Punaisen Puolikuun kansainvälisen liikkeen toiminnan edellytys. Kansallisia yhdistyksiä on yhteensä 190 eli lähes joka maassa, mikä on elävä todiste yleismaailmallisuudesta. Joissakin maissa kansallista yhdistystä ei vielä ole tai sitä ei ole tunnustettu liikkeen täysivaltaiseksi jäseneksi, koska se ei ole täyttänyt kansallisten yhdistysten tunnustamisen ehtoja.</a:t>
            </a:r>
          </a:p>
          <a:p>
            <a:pPr eaLnBrk="1" hangingPunct="1">
              <a:spcBef>
                <a:spcPct val="0"/>
              </a:spcBef>
            </a:pPr>
            <a:endParaRPr lang="fi-FI" altLang="fi-FI" dirty="0"/>
          </a:p>
          <a:p>
            <a:pPr eaLnBrk="1" hangingPunct="1">
              <a:spcBef>
                <a:spcPct val="0"/>
              </a:spcBef>
            </a:pPr>
            <a:endParaRPr lang="fi-FI" altLang="fi-FI" dirty="0"/>
          </a:p>
          <a:p>
            <a:pPr eaLnBrk="1" hangingPunct="1">
              <a:spcBef>
                <a:spcPct val="0"/>
              </a:spcBef>
            </a:pPr>
            <a:r>
              <a:rPr lang="fi-FI" altLang="fi-FI" dirty="0"/>
              <a:t> </a:t>
            </a:r>
            <a:endParaRPr lang="fi-FI" dirty="0"/>
          </a:p>
        </p:txBody>
      </p:sp>
      <p:sp>
        <p:nvSpPr>
          <p:cNvPr id="4" name="Dian numeron paikkamerkki 3"/>
          <p:cNvSpPr>
            <a:spLocks noGrp="1"/>
          </p:cNvSpPr>
          <p:nvPr>
            <p:ph type="sldNum" sz="quarter" idx="5"/>
          </p:nvPr>
        </p:nvSpPr>
        <p:spPr/>
        <p:txBody>
          <a:bodyPr/>
          <a:lstStyle/>
          <a:p>
            <a:fld id="{235415A4-E05C-4E52-AB4B-E111680B3EDD}" type="slidenum">
              <a:rPr lang="en-US" smtClean="0"/>
              <a:t>10</a:t>
            </a:fld>
            <a:endParaRPr lang="en-US"/>
          </a:p>
        </p:txBody>
      </p:sp>
    </p:spTree>
    <p:extLst>
      <p:ext uri="{BB962C8B-B14F-4D97-AF65-F5344CB8AC3E}">
        <p14:creationId xmlns:p14="http://schemas.microsoft.com/office/powerpoint/2010/main" val="3193802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Alustuksen</a:t>
            </a:r>
            <a:r>
              <a:rPr lang="en-US">
                <a:cs typeface="Calibri"/>
              </a:rPr>
              <a:t> </a:t>
            </a:r>
            <a:r>
              <a:rPr lang="en-US" err="1">
                <a:cs typeface="Calibri"/>
              </a:rPr>
              <a:t>tarkoituksena</a:t>
            </a:r>
            <a:r>
              <a:rPr lang="en-US">
                <a:cs typeface="Calibri"/>
              </a:rPr>
              <a:t> on </a:t>
            </a:r>
            <a:r>
              <a:rPr lang="en-US" err="1">
                <a:cs typeface="Calibri"/>
              </a:rPr>
              <a:t>herättää</a:t>
            </a:r>
            <a:r>
              <a:rPr lang="en-US">
                <a:cs typeface="Calibri"/>
              </a:rPr>
              <a:t> </a:t>
            </a:r>
            <a:r>
              <a:rPr lang="en-US" err="1">
                <a:cs typeface="Calibri"/>
              </a:rPr>
              <a:t>ajatus</a:t>
            </a:r>
            <a:r>
              <a:rPr lang="en-US">
                <a:cs typeface="Calibri"/>
              </a:rPr>
              <a:t> </a:t>
            </a:r>
            <a:r>
              <a:rPr lang="en-US" err="1">
                <a:cs typeface="Calibri"/>
              </a:rPr>
              <a:t>Punaisesta</a:t>
            </a:r>
            <a:r>
              <a:rPr lang="en-US">
                <a:cs typeface="Calibri"/>
              </a:rPr>
              <a:t> </a:t>
            </a:r>
            <a:r>
              <a:rPr lang="en-US" err="1">
                <a:cs typeface="Calibri"/>
              </a:rPr>
              <a:t>Rististä</a:t>
            </a:r>
            <a:r>
              <a:rPr lang="en-US">
                <a:cs typeface="Calibri"/>
              </a:rPr>
              <a:t> </a:t>
            </a:r>
            <a:r>
              <a:rPr lang="en-US" err="1">
                <a:cs typeface="Calibri"/>
              </a:rPr>
              <a:t>valmiusjärjestönä</a:t>
            </a:r>
            <a:r>
              <a:rPr lang="en-US">
                <a:cs typeface="Calibri"/>
              </a:rPr>
              <a:t>. </a:t>
            </a:r>
            <a:r>
              <a:rPr lang="en-US" err="1">
                <a:cs typeface="Calibri"/>
              </a:rPr>
              <a:t>Meillä</a:t>
            </a:r>
            <a:r>
              <a:rPr lang="en-US">
                <a:cs typeface="Calibri"/>
              </a:rPr>
              <a:t> on </a:t>
            </a:r>
            <a:r>
              <a:rPr lang="en-US" err="1">
                <a:cs typeface="Calibri"/>
              </a:rPr>
              <a:t>tehtävä</a:t>
            </a:r>
            <a:r>
              <a:rPr lang="en-US">
                <a:cs typeface="Calibri"/>
              </a:rPr>
              <a:t> ja </a:t>
            </a:r>
            <a:r>
              <a:rPr lang="en-US" err="1">
                <a:cs typeface="Calibri"/>
              </a:rPr>
              <a:t>vastuu</a:t>
            </a:r>
            <a:r>
              <a:rPr lang="en-US">
                <a:cs typeface="Calibri"/>
              </a:rPr>
              <a:t> </a:t>
            </a:r>
            <a:r>
              <a:rPr lang="en-US" err="1">
                <a:cs typeface="Calibri"/>
              </a:rPr>
              <a:t>avustaa</a:t>
            </a:r>
            <a:r>
              <a:rPr lang="en-US">
                <a:cs typeface="Calibri"/>
              </a:rPr>
              <a:t> </a:t>
            </a:r>
            <a:r>
              <a:rPr lang="en-US" err="1">
                <a:cs typeface="Calibri"/>
              </a:rPr>
              <a:t>viranomaisia</a:t>
            </a:r>
            <a:r>
              <a:rPr lang="en-US">
                <a:cs typeface="Calibri"/>
              </a:rPr>
              <a:t>, </a:t>
            </a:r>
            <a:r>
              <a:rPr lang="en-US" err="1">
                <a:cs typeface="Calibri"/>
              </a:rPr>
              <a:t>kun</a:t>
            </a:r>
            <a:r>
              <a:rPr lang="en-US">
                <a:cs typeface="Calibri"/>
              </a:rPr>
              <a:t> </a:t>
            </a:r>
            <a:r>
              <a:rPr lang="en-US" err="1">
                <a:cs typeface="Calibri"/>
              </a:rPr>
              <a:t>tuelle</a:t>
            </a:r>
            <a:r>
              <a:rPr lang="en-US">
                <a:cs typeface="Calibri"/>
              </a:rPr>
              <a:t> on </a:t>
            </a:r>
            <a:r>
              <a:rPr lang="en-US" err="1">
                <a:cs typeface="Calibri"/>
              </a:rPr>
              <a:t>tarvetta</a:t>
            </a:r>
            <a:r>
              <a:rPr lang="en-US" b="1" dirty="0">
                <a:cs typeface="Calibri"/>
              </a:rPr>
              <a:t>. </a:t>
            </a:r>
            <a:r>
              <a:rPr lang="en-US" b="1" dirty="0" err="1">
                <a:cs typeface="Calibri"/>
              </a:rPr>
              <a:t>Kaikki</a:t>
            </a:r>
            <a:r>
              <a:rPr lang="en-US" b="1" dirty="0">
                <a:cs typeface="Calibri"/>
              </a:rPr>
              <a:t> </a:t>
            </a:r>
            <a:r>
              <a:rPr lang="en-US" b="1" dirty="0" err="1">
                <a:cs typeface="Calibri"/>
              </a:rPr>
              <a:t>tehtävämme</a:t>
            </a:r>
            <a:r>
              <a:rPr lang="en-US" b="1" dirty="0">
                <a:cs typeface="Calibri"/>
              </a:rPr>
              <a:t> </a:t>
            </a:r>
            <a:r>
              <a:rPr lang="en-US" b="1" dirty="0" err="1">
                <a:cs typeface="Calibri"/>
              </a:rPr>
              <a:t>tähtäävät</a:t>
            </a:r>
            <a:r>
              <a:rPr lang="en-US" b="1" dirty="0">
                <a:cs typeface="Calibri"/>
              </a:rPr>
              <a:t> </a:t>
            </a:r>
            <a:r>
              <a:rPr lang="en-US" b="1" dirty="0" err="1">
                <a:cs typeface="Calibri"/>
              </a:rPr>
              <a:t>siihen</a:t>
            </a:r>
            <a:r>
              <a:rPr lang="en-US" b="1" dirty="0">
                <a:cs typeface="Calibri"/>
              </a:rPr>
              <a:t>, </a:t>
            </a:r>
            <a:r>
              <a:rPr lang="en-US" b="1" dirty="0" err="1">
                <a:cs typeface="Calibri"/>
              </a:rPr>
              <a:t>että</a:t>
            </a:r>
            <a:r>
              <a:rPr lang="en-US" b="1" dirty="0">
                <a:cs typeface="Calibri"/>
              </a:rPr>
              <a:t> </a:t>
            </a:r>
            <a:r>
              <a:rPr lang="en-US" b="1" dirty="0" err="1">
                <a:cs typeface="Calibri"/>
              </a:rPr>
              <a:t>olemme</a:t>
            </a:r>
            <a:r>
              <a:rPr lang="en-US" b="1" dirty="0">
                <a:cs typeface="Calibri"/>
              </a:rPr>
              <a:t> </a:t>
            </a:r>
            <a:r>
              <a:rPr lang="en-US" b="1" dirty="0" err="1">
                <a:cs typeface="Calibri"/>
              </a:rPr>
              <a:t>vahva</a:t>
            </a:r>
            <a:r>
              <a:rPr lang="en-US" b="1" dirty="0">
                <a:cs typeface="Calibri"/>
              </a:rPr>
              <a:t> </a:t>
            </a:r>
            <a:r>
              <a:rPr lang="en-US" b="1" dirty="0" err="1">
                <a:cs typeface="Calibri"/>
              </a:rPr>
              <a:t>verkosto</a:t>
            </a:r>
            <a:r>
              <a:rPr lang="en-US" b="1" dirty="0">
                <a:cs typeface="Calibri"/>
              </a:rPr>
              <a:t>, </a:t>
            </a:r>
            <a:r>
              <a:rPr lang="en-US" b="1" dirty="0" err="1">
                <a:cs typeface="Calibri"/>
              </a:rPr>
              <a:t>joka</a:t>
            </a:r>
            <a:r>
              <a:rPr lang="en-US" b="1" dirty="0">
                <a:cs typeface="Calibri"/>
              </a:rPr>
              <a:t> on </a:t>
            </a:r>
            <a:r>
              <a:rPr lang="en-US" b="1" dirty="0" err="1">
                <a:cs typeface="Calibri"/>
              </a:rPr>
              <a:t>valmis</a:t>
            </a:r>
            <a:r>
              <a:rPr lang="en-US" b="1" dirty="0">
                <a:cs typeface="Calibri"/>
              </a:rPr>
              <a:t> </a:t>
            </a:r>
            <a:r>
              <a:rPr lang="en-US" b="1" dirty="0" err="1">
                <a:cs typeface="Calibri"/>
              </a:rPr>
              <a:t>toimimaan</a:t>
            </a:r>
            <a:r>
              <a:rPr lang="en-US" b="1" dirty="0">
                <a:cs typeface="Calibri"/>
              </a:rPr>
              <a:t>.</a:t>
            </a:r>
          </a:p>
        </p:txBody>
      </p:sp>
      <p:sp>
        <p:nvSpPr>
          <p:cNvPr id="4" name="Slide Number Placeholder 3"/>
          <p:cNvSpPr>
            <a:spLocks noGrp="1"/>
          </p:cNvSpPr>
          <p:nvPr>
            <p:ph type="sldNum" sz="quarter" idx="5"/>
          </p:nvPr>
        </p:nvSpPr>
        <p:spPr/>
        <p:txBody>
          <a:bodyPr/>
          <a:lstStyle/>
          <a:p>
            <a:fld id="{235415A4-E05C-4E52-AB4B-E111680B3EDD}" type="slidenum">
              <a:rPr lang="en-US"/>
              <a:t>11</a:t>
            </a:fld>
            <a:endParaRPr lang="en-US"/>
          </a:p>
        </p:txBody>
      </p:sp>
    </p:spTree>
    <p:extLst>
      <p:ext uri="{BB962C8B-B14F-4D97-AF65-F5344CB8AC3E}">
        <p14:creationId xmlns:p14="http://schemas.microsoft.com/office/powerpoint/2010/main" val="3151683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cs typeface="Calibri"/>
              </a:rPr>
              <a:t>Tarkoituksena</a:t>
            </a:r>
            <a:r>
              <a:rPr lang="en-US" dirty="0">
                <a:cs typeface="Calibri"/>
              </a:rPr>
              <a:t> on </a:t>
            </a:r>
            <a:r>
              <a:rPr lang="en-US" dirty="0" err="1">
                <a:cs typeface="Calibri"/>
              </a:rPr>
              <a:t>alustaa</a:t>
            </a:r>
            <a:r>
              <a:rPr lang="en-US" dirty="0">
                <a:cs typeface="Calibri"/>
              </a:rPr>
              <a:t> Punaisen Ristin </a:t>
            </a:r>
            <a:r>
              <a:rPr lang="en-US" dirty="0" err="1">
                <a:cs typeface="Calibri"/>
              </a:rPr>
              <a:t>avustustoimintaa</a:t>
            </a:r>
            <a:r>
              <a:rPr lang="en-US" dirty="0">
                <a:cs typeface="Calibri"/>
              </a:rPr>
              <a:t> </a:t>
            </a:r>
            <a:r>
              <a:rPr lang="en-US" dirty="0" err="1">
                <a:cs typeface="Calibri"/>
              </a:rPr>
              <a:t>meidän</a:t>
            </a:r>
            <a:r>
              <a:rPr lang="en-US" dirty="0">
                <a:cs typeface="Calibri"/>
              </a:rPr>
              <a:t> </a:t>
            </a:r>
            <a:r>
              <a:rPr lang="en-US" dirty="0" err="1">
                <a:cs typeface="Calibri"/>
              </a:rPr>
              <a:t>oman</a:t>
            </a:r>
            <a:r>
              <a:rPr lang="en-US" dirty="0">
                <a:cs typeface="Calibri"/>
              </a:rPr>
              <a:t> </a:t>
            </a:r>
            <a:r>
              <a:rPr lang="en-US" dirty="0" err="1">
                <a:cs typeface="Calibri"/>
              </a:rPr>
              <a:t>elämämme</a:t>
            </a:r>
            <a:r>
              <a:rPr lang="en-US" dirty="0">
                <a:cs typeface="Calibri"/>
              </a:rPr>
              <a:t> </a:t>
            </a:r>
            <a:r>
              <a:rPr lang="en-US" dirty="0" err="1">
                <a:cs typeface="Calibri"/>
              </a:rPr>
              <a:t>kautta</a:t>
            </a:r>
            <a:r>
              <a:rPr lang="en-US" dirty="0">
                <a:cs typeface="Calibri"/>
              </a:rPr>
              <a:t>. </a:t>
            </a:r>
            <a:r>
              <a:rPr lang="en-US" dirty="0" err="1">
                <a:cs typeface="Calibri"/>
              </a:rPr>
              <a:t>Kalvo</a:t>
            </a:r>
            <a:r>
              <a:rPr lang="en-US" dirty="0">
                <a:cs typeface="Calibri"/>
              </a:rPr>
              <a:t> </a:t>
            </a:r>
            <a:r>
              <a:rPr lang="en-US" dirty="0" err="1">
                <a:cs typeface="Calibri"/>
              </a:rPr>
              <a:t>käydään</a:t>
            </a:r>
            <a:r>
              <a:rPr lang="en-US" dirty="0">
                <a:cs typeface="Calibri"/>
              </a:rPr>
              <a:t> </a:t>
            </a:r>
            <a:r>
              <a:rPr lang="en-US" dirty="0" err="1">
                <a:cs typeface="Calibri"/>
              </a:rPr>
              <a:t>keskustellen</a:t>
            </a:r>
            <a:r>
              <a:rPr lang="en-US" dirty="0">
                <a:cs typeface="Calibri"/>
              </a:rPr>
              <a:t> </a:t>
            </a:r>
            <a:r>
              <a:rPr lang="en-US" dirty="0" err="1">
                <a:cs typeface="Calibri"/>
              </a:rPr>
              <a:t>läpi</a:t>
            </a:r>
            <a:r>
              <a:rPr lang="en-US" dirty="0">
                <a:cs typeface="Calibri"/>
              </a:rPr>
              <a:t> (</a:t>
            </a:r>
            <a:r>
              <a:rPr lang="en-US" dirty="0" err="1">
                <a:cs typeface="Calibri"/>
              </a:rPr>
              <a:t>paripulina</a:t>
            </a:r>
            <a:r>
              <a:rPr lang="en-US" dirty="0">
                <a:cs typeface="Calibri"/>
              </a:rPr>
              <a:t> </a:t>
            </a:r>
            <a:r>
              <a:rPr lang="en-US" dirty="0" err="1">
                <a:cs typeface="Calibri"/>
              </a:rPr>
              <a:t>mikäli</a:t>
            </a:r>
            <a:r>
              <a:rPr lang="en-US" dirty="0">
                <a:cs typeface="Calibri"/>
              </a:rPr>
              <a:t> </a:t>
            </a:r>
            <a:r>
              <a:rPr lang="en-US" dirty="0" err="1">
                <a:cs typeface="Calibri"/>
              </a:rPr>
              <a:t>ei</a:t>
            </a:r>
            <a:r>
              <a:rPr lang="en-US" dirty="0">
                <a:cs typeface="Calibri"/>
              </a:rPr>
              <a:t> </a:t>
            </a:r>
            <a:r>
              <a:rPr lang="en-US" dirty="0" err="1">
                <a:cs typeface="Calibri"/>
              </a:rPr>
              <a:t>keskustelu</a:t>
            </a:r>
            <a:r>
              <a:rPr lang="en-US" dirty="0">
                <a:cs typeface="Calibri"/>
              </a:rPr>
              <a:t> </a:t>
            </a:r>
            <a:r>
              <a:rPr lang="en-US" dirty="0" err="1">
                <a:cs typeface="Calibri"/>
              </a:rPr>
              <a:t>synny</a:t>
            </a:r>
            <a:r>
              <a:rPr lang="en-US" dirty="0">
                <a:cs typeface="Calibri"/>
              </a:rPr>
              <a:t> </a:t>
            </a:r>
            <a:r>
              <a:rPr lang="en-US" dirty="0" err="1">
                <a:cs typeface="Calibri"/>
              </a:rPr>
              <a:t>isossa</a:t>
            </a:r>
            <a:r>
              <a:rPr lang="en-US" dirty="0">
                <a:cs typeface="Calibri"/>
              </a:rPr>
              <a:t> </a:t>
            </a:r>
            <a:r>
              <a:rPr lang="en-US" dirty="0" err="1">
                <a:cs typeface="Calibri"/>
              </a:rPr>
              <a:t>ryhmässä</a:t>
            </a:r>
            <a:r>
              <a:rPr lang="en-US" dirty="0">
                <a:cs typeface="Calibri"/>
              </a:rPr>
              <a:t>):</a:t>
            </a:r>
          </a:p>
          <a:p>
            <a:endParaRPr lang="en-US" dirty="0">
              <a:cs typeface="Calibri"/>
            </a:endParaRPr>
          </a:p>
          <a:p>
            <a:r>
              <a:rPr lang="en-US" dirty="0" err="1">
                <a:cs typeface="Calibri"/>
              </a:rPr>
              <a:t>Kohta</a:t>
            </a:r>
            <a:r>
              <a:rPr lang="en-US" dirty="0">
                <a:cs typeface="Calibri"/>
              </a:rPr>
              <a:t> 1) OMA APU</a:t>
            </a:r>
          </a:p>
          <a:p>
            <a:pPr marL="171450" indent="-171450">
              <a:buFont typeface="Arial" panose="020B0604020202020204" pitchFamily="34" charset="0"/>
              <a:buChar char="•"/>
            </a:pPr>
            <a:r>
              <a:rPr lang="en-US" dirty="0">
                <a:cs typeface="Calibri"/>
              </a:rPr>
              <a:t>Mitä </a:t>
            </a:r>
            <a:r>
              <a:rPr lang="en-US" dirty="0" err="1">
                <a:cs typeface="Calibri"/>
              </a:rPr>
              <a:t>varautuminen</a:t>
            </a:r>
            <a:r>
              <a:rPr lang="en-US" dirty="0">
                <a:cs typeface="Calibri"/>
              </a:rPr>
              <a:t> </a:t>
            </a:r>
            <a:r>
              <a:rPr lang="en-US" dirty="0" err="1">
                <a:cs typeface="Calibri"/>
              </a:rPr>
              <a:t>tarkoittaa</a:t>
            </a:r>
            <a:r>
              <a:rPr lang="en-US" dirty="0">
                <a:cs typeface="Calibri"/>
              </a:rPr>
              <a:t>?</a:t>
            </a:r>
          </a:p>
          <a:p>
            <a:pPr marL="171450" indent="-171450">
              <a:buFont typeface="Arial" panose="020B0604020202020204" pitchFamily="34" charset="0"/>
              <a:buChar char="•"/>
            </a:pPr>
            <a:r>
              <a:rPr lang="en-US" dirty="0">
                <a:cs typeface="Calibri"/>
              </a:rPr>
              <a:t>Mihin </a:t>
            </a:r>
            <a:r>
              <a:rPr lang="en-US" dirty="0" err="1">
                <a:cs typeface="Calibri"/>
              </a:rPr>
              <a:t>asioihin</a:t>
            </a:r>
            <a:r>
              <a:rPr lang="en-US" dirty="0">
                <a:cs typeface="Calibri"/>
              </a:rPr>
              <a:t> olet </a:t>
            </a:r>
            <a:r>
              <a:rPr lang="en-US" dirty="0" err="1">
                <a:cs typeface="Calibri"/>
              </a:rPr>
              <a:t>varautunut</a:t>
            </a:r>
            <a:r>
              <a:rPr lang="en-US" dirty="0">
                <a:cs typeface="Calibri"/>
              </a:rPr>
              <a:t> </a:t>
            </a:r>
            <a:r>
              <a:rPr lang="en-US" dirty="0" err="1">
                <a:cs typeface="Calibri"/>
              </a:rPr>
              <a:t>kotonasi</a:t>
            </a:r>
            <a:r>
              <a:rPr lang="en-US" dirty="0">
                <a:cs typeface="Calibri"/>
              </a:rPr>
              <a:t>?</a:t>
            </a:r>
          </a:p>
          <a:p>
            <a:pPr marL="171450" indent="-171450">
              <a:buFont typeface="Arial" panose="020B0604020202020204" pitchFamily="34" charset="0"/>
              <a:buChar char="•"/>
            </a:pPr>
            <a:r>
              <a:rPr lang="en-US" dirty="0" err="1">
                <a:cs typeface="Calibri"/>
              </a:rPr>
              <a:t>Mihin</a:t>
            </a:r>
            <a:r>
              <a:rPr lang="en-US" dirty="0">
                <a:cs typeface="Calibri"/>
              </a:rPr>
              <a:t> </a:t>
            </a:r>
            <a:r>
              <a:rPr lang="en-US" dirty="0" err="1">
                <a:cs typeface="Calibri"/>
              </a:rPr>
              <a:t>asioihin</a:t>
            </a:r>
            <a:r>
              <a:rPr lang="en-US" dirty="0">
                <a:cs typeface="Calibri"/>
              </a:rPr>
              <a:t> </a:t>
            </a:r>
            <a:r>
              <a:rPr lang="en-US" dirty="0" err="1">
                <a:cs typeface="Calibri"/>
              </a:rPr>
              <a:t>olisi</a:t>
            </a:r>
            <a:r>
              <a:rPr lang="en-US" dirty="0">
                <a:cs typeface="Calibri"/>
              </a:rPr>
              <a:t> </a:t>
            </a:r>
            <a:r>
              <a:rPr lang="en-US" dirty="0" err="1">
                <a:cs typeface="Calibri"/>
              </a:rPr>
              <a:t>hyvä</a:t>
            </a:r>
            <a:r>
              <a:rPr lang="en-US" dirty="0">
                <a:cs typeface="Calibri"/>
              </a:rPr>
              <a:t> olla </a:t>
            </a:r>
            <a:r>
              <a:rPr lang="en-US" dirty="0" err="1">
                <a:cs typeface="Calibri"/>
              </a:rPr>
              <a:t>varautunut</a:t>
            </a:r>
            <a:r>
              <a:rPr lang="en-US" dirty="0">
                <a:cs typeface="Calibri"/>
              </a:rPr>
              <a:t> omasa </a:t>
            </a:r>
            <a:r>
              <a:rPr lang="en-US" dirty="0" err="1">
                <a:cs typeface="Calibri"/>
              </a:rPr>
              <a:t>arjessa</a:t>
            </a:r>
            <a:r>
              <a:rPr lang="en-US" dirty="0">
                <a:cs typeface="Calibri"/>
              </a:rPr>
              <a:t>?</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endParaRPr lang="en-US" dirty="0">
              <a:cs typeface="Calibri"/>
            </a:endParaRPr>
          </a:p>
          <a:p>
            <a:pPr marL="0" indent="0">
              <a:buFont typeface="Arial" panose="020B0604020202020204" pitchFamily="34" charset="0"/>
              <a:buNone/>
            </a:pPr>
            <a:r>
              <a:rPr lang="en-US" dirty="0" err="1">
                <a:cs typeface="Calibri"/>
              </a:rPr>
              <a:t>Kohta</a:t>
            </a:r>
            <a:r>
              <a:rPr lang="en-US" dirty="0">
                <a:cs typeface="Calibri"/>
              </a:rPr>
              <a:t> 2) NAAPURIAPU</a:t>
            </a:r>
          </a:p>
          <a:p>
            <a:pPr marL="171450" indent="-171450">
              <a:buFont typeface="Arial" panose="020B0604020202020204" pitchFamily="34" charset="0"/>
              <a:buChar char="•"/>
            </a:pPr>
            <a:r>
              <a:rPr lang="en-US" dirty="0" err="1">
                <a:cs typeface="Calibri"/>
              </a:rPr>
              <a:t>Koska</a:t>
            </a:r>
            <a:r>
              <a:rPr lang="en-US" dirty="0">
                <a:cs typeface="Calibri"/>
              </a:rPr>
              <a:t> olet </a:t>
            </a:r>
            <a:r>
              <a:rPr lang="en-US" dirty="0" err="1">
                <a:cs typeface="Calibri"/>
              </a:rPr>
              <a:t>viimeksi</a:t>
            </a:r>
            <a:r>
              <a:rPr lang="en-US" dirty="0">
                <a:cs typeface="Calibri"/>
              </a:rPr>
              <a:t> </a:t>
            </a:r>
            <a:r>
              <a:rPr lang="en-US" dirty="0" err="1">
                <a:cs typeface="Calibri"/>
              </a:rPr>
              <a:t>auttanut</a:t>
            </a:r>
            <a:r>
              <a:rPr lang="en-US" dirty="0">
                <a:cs typeface="Calibri"/>
              </a:rPr>
              <a:t> </a:t>
            </a:r>
            <a:r>
              <a:rPr lang="en-US" dirty="0" err="1">
                <a:cs typeface="Calibri"/>
              </a:rPr>
              <a:t>jotakuta</a:t>
            </a:r>
            <a:r>
              <a:rPr lang="en-US" dirty="0">
                <a:cs typeface="Calibri"/>
              </a:rPr>
              <a:t> </a:t>
            </a:r>
            <a:r>
              <a:rPr lang="en-US" dirty="0" err="1">
                <a:cs typeface="Calibri"/>
              </a:rPr>
              <a:t>ihmistä</a:t>
            </a:r>
            <a:r>
              <a:rPr lang="en-US" dirty="0">
                <a:cs typeface="Calibri"/>
              </a:rPr>
              <a:t>? </a:t>
            </a:r>
            <a:r>
              <a:rPr lang="en-US" dirty="0" err="1">
                <a:cs typeface="Calibri"/>
              </a:rPr>
              <a:t>Minkälaista</a:t>
            </a:r>
            <a:r>
              <a:rPr lang="en-US" dirty="0">
                <a:cs typeface="Calibri"/>
              </a:rPr>
              <a:t> apua </a:t>
            </a:r>
            <a:r>
              <a:rPr lang="en-US" dirty="0" err="1">
                <a:cs typeface="Calibri"/>
              </a:rPr>
              <a:t>annoit</a:t>
            </a:r>
            <a:r>
              <a:rPr lang="en-US" dirty="0">
                <a:cs typeface="Calibri"/>
              </a:rPr>
              <a:t>?</a:t>
            </a:r>
          </a:p>
          <a:p>
            <a:pPr marL="171450" indent="-171450">
              <a:buFont typeface="Arial" panose="020B0604020202020204" pitchFamily="34" charset="0"/>
              <a:buChar char="•"/>
            </a:pPr>
            <a:r>
              <a:rPr lang="en-US" dirty="0">
                <a:cs typeface="Calibri"/>
              </a:rPr>
              <a:t>Mitä </a:t>
            </a:r>
            <a:r>
              <a:rPr lang="en-US" dirty="0" err="1">
                <a:cs typeface="Calibri"/>
              </a:rPr>
              <a:t>tarkoittaa</a:t>
            </a:r>
            <a:r>
              <a:rPr lang="en-US" dirty="0">
                <a:cs typeface="Calibri"/>
              </a:rPr>
              <a:t> </a:t>
            </a:r>
            <a:r>
              <a:rPr lang="en-US" dirty="0" err="1">
                <a:cs typeface="Calibri"/>
              </a:rPr>
              <a:t>auttamistyö</a:t>
            </a:r>
            <a:r>
              <a:rPr lang="en-US" dirty="0">
                <a:cs typeface="Calibri"/>
              </a:rPr>
              <a:t>?</a:t>
            </a:r>
          </a:p>
          <a:p>
            <a:pPr marL="171450" indent="-171450">
              <a:buFont typeface="Arial" panose="020B0604020202020204" pitchFamily="34" charset="0"/>
              <a:buChar char="•"/>
            </a:pPr>
            <a:r>
              <a:rPr lang="en-US" dirty="0" err="1">
                <a:cs typeface="Calibri"/>
              </a:rPr>
              <a:t>Keksittekö</a:t>
            </a:r>
            <a:r>
              <a:rPr lang="en-US" dirty="0">
                <a:cs typeface="Calibri"/>
              </a:rPr>
              <a:t> </a:t>
            </a:r>
            <a:r>
              <a:rPr lang="en-US" dirty="0" err="1">
                <a:cs typeface="Calibri"/>
              </a:rPr>
              <a:t>yhdessä</a:t>
            </a:r>
            <a:r>
              <a:rPr lang="en-US" dirty="0">
                <a:cs typeface="Calibri"/>
              </a:rPr>
              <a:t> </a:t>
            </a:r>
            <a:r>
              <a:rPr lang="en-US" dirty="0" err="1">
                <a:cs typeface="Calibri"/>
              </a:rPr>
              <a:t>esimerkkejä</a:t>
            </a:r>
            <a:r>
              <a:rPr lang="en-US" dirty="0">
                <a:cs typeface="Calibri"/>
              </a:rPr>
              <a:t> Punaisen  Ristin </a:t>
            </a:r>
            <a:r>
              <a:rPr lang="en-US" dirty="0" err="1">
                <a:cs typeface="Calibri"/>
              </a:rPr>
              <a:t>auttamistyöstä</a:t>
            </a:r>
            <a:r>
              <a:rPr lang="en-US" dirty="0">
                <a:cs typeface="Calibri"/>
              </a:rPr>
              <a:t>?</a:t>
            </a:r>
          </a:p>
          <a:p>
            <a:pPr marL="0" indent="0">
              <a:buFont typeface="Arial" panose="020B0604020202020204" pitchFamily="34" charset="0"/>
              <a:buNone/>
            </a:pPr>
            <a:endParaRPr lang="en-US" dirty="0">
              <a:cs typeface="Calibri"/>
            </a:endParaRPr>
          </a:p>
          <a:p>
            <a:endParaRPr lang="en-US" dirty="0">
              <a:cs typeface="Calibri"/>
            </a:endParaRPr>
          </a:p>
          <a:p>
            <a:r>
              <a:rPr lang="en-US" dirty="0" err="1">
                <a:cs typeface="Calibri"/>
              </a:rPr>
              <a:t>Nämä</a:t>
            </a:r>
            <a:r>
              <a:rPr lang="en-US" dirty="0">
                <a:cs typeface="Calibri"/>
              </a:rPr>
              <a:t> </a:t>
            </a:r>
            <a:r>
              <a:rPr lang="en-US" dirty="0" err="1">
                <a:cs typeface="Calibri"/>
              </a:rPr>
              <a:t>tapahtumat</a:t>
            </a:r>
            <a:r>
              <a:rPr lang="en-US" dirty="0">
                <a:cs typeface="Calibri"/>
              </a:rPr>
              <a:t> </a:t>
            </a:r>
            <a:r>
              <a:rPr lang="en-US" dirty="0" err="1">
                <a:cs typeface="Calibri"/>
              </a:rPr>
              <a:t>ovat</a:t>
            </a:r>
            <a:r>
              <a:rPr lang="en-US" dirty="0">
                <a:cs typeface="Calibri"/>
              </a:rPr>
              <a:t> vain </a:t>
            </a:r>
            <a:r>
              <a:rPr lang="en-US" dirty="0" err="1">
                <a:cs typeface="Calibri"/>
              </a:rPr>
              <a:t>esimerkkejä</a:t>
            </a:r>
            <a:r>
              <a:rPr lang="en-US" dirty="0">
                <a:cs typeface="Calibri"/>
              </a:rPr>
              <a:t>, </a:t>
            </a:r>
            <a:r>
              <a:rPr lang="en-US" dirty="0" err="1">
                <a:cs typeface="Calibri"/>
              </a:rPr>
              <a:t>mutta</a:t>
            </a:r>
            <a:r>
              <a:rPr lang="en-US" dirty="0">
                <a:cs typeface="Calibri"/>
              </a:rPr>
              <a:t> </a:t>
            </a:r>
            <a:r>
              <a:rPr lang="en-US" dirty="0" err="1">
                <a:cs typeface="Calibri"/>
              </a:rPr>
              <a:t>mahdollisia</a:t>
            </a:r>
            <a:r>
              <a:rPr lang="en-US" dirty="0">
                <a:cs typeface="Calibri"/>
              </a:rPr>
              <a:t> </a:t>
            </a:r>
            <a:r>
              <a:rPr lang="en-US" dirty="0" err="1">
                <a:cs typeface="Calibri"/>
              </a:rPr>
              <a:t>tapahtumia</a:t>
            </a:r>
            <a:r>
              <a:rPr lang="en-US" dirty="0">
                <a:cs typeface="Calibri"/>
              </a:rPr>
              <a:t> </a:t>
            </a:r>
            <a:r>
              <a:rPr lang="en-US" dirty="0" err="1">
                <a:cs typeface="Calibri"/>
              </a:rPr>
              <a:t>kenen</a:t>
            </a:r>
            <a:r>
              <a:rPr lang="en-US" dirty="0">
                <a:cs typeface="Calibri"/>
              </a:rPr>
              <a:t> </a:t>
            </a:r>
            <a:r>
              <a:rPr lang="en-US" dirty="0" err="1">
                <a:cs typeface="Calibri"/>
              </a:rPr>
              <a:t>tahansa</a:t>
            </a:r>
            <a:r>
              <a:rPr lang="en-US" dirty="0">
                <a:cs typeface="Calibri"/>
              </a:rPr>
              <a:t> </a:t>
            </a:r>
            <a:r>
              <a:rPr lang="en-US" dirty="0" err="1">
                <a:cs typeface="Calibri"/>
              </a:rPr>
              <a:t>elämässä</a:t>
            </a:r>
            <a:r>
              <a:rPr lang="en-US" dirty="0">
                <a:cs typeface="Calibri"/>
              </a:rPr>
              <a:t>. </a:t>
            </a:r>
            <a:r>
              <a:rPr lang="en-US" dirty="0" err="1">
                <a:cs typeface="Calibri"/>
              </a:rPr>
              <a:t>Jokaisessa</a:t>
            </a:r>
            <a:r>
              <a:rPr lang="en-US" dirty="0">
                <a:cs typeface="Calibri"/>
              </a:rPr>
              <a:t> on </a:t>
            </a:r>
            <a:r>
              <a:rPr lang="en-US" dirty="0" err="1">
                <a:cs typeface="Calibri"/>
              </a:rPr>
              <a:t>kuitenkin</a:t>
            </a:r>
            <a:r>
              <a:rPr lang="en-US" dirty="0">
                <a:cs typeface="Calibri"/>
              </a:rPr>
              <a:t> </a:t>
            </a:r>
            <a:r>
              <a:rPr lang="en-US" dirty="0" err="1">
                <a:cs typeface="Calibri"/>
              </a:rPr>
              <a:t>kyse</a:t>
            </a:r>
            <a:r>
              <a:rPr lang="en-US" dirty="0">
                <a:cs typeface="Calibri"/>
              </a:rPr>
              <a:t> </a:t>
            </a:r>
            <a:r>
              <a:rPr lang="en-US" dirty="0" err="1">
                <a:cs typeface="Calibri"/>
              </a:rPr>
              <a:t>henkilökohtaisesta</a:t>
            </a:r>
            <a:r>
              <a:rPr lang="en-US" dirty="0">
                <a:cs typeface="Calibri"/>
              </a:rPr>
              <a:t> </a:t>
            </a:r>
            <a:r>
              <a:rPr lang="en-US" dirty="0" err="1">
                <a:cs typeface="Calibri"/>
              </a:rPr>
              <a:t>resilienssistä</a:t>
            </a:r>
            <a:r>
              <a:rPr lang="en-US" dirty="0">
                <a:cs typeface="Calibri"/>
              </a:rPr>
              <a:t> (</a:t>
            </a:r>
            <a:r>
              <a:rPr lang="en-US" dirty="0" err="1">
                <a:cs typeface="Calibri"/>
              </a:rPr>
              <a:t>varautuminen</a:t>
            </a:r>
            <a:r>
              <a:rPr lang="en-US" dirty="0">
                <a:cs typeface="Calibri"/>
              </a:rPr>
              <a:t>), </a:t>
            </a:r>
            <a:r>
              <a:rPr lang="en-US" dirty="0" err="1">
                <a:cs typeface="Calibri"/>
              </a:rPr>
              <a:t>eli</a:t>
            </a:r>
            <a:r>
              <a:rPr lang="en-US" dirty="0">
                <a:cs typeface="Calibri"/>
              </a:rPr>
              <a:t> </a:t>
            </a:r>
            <a:r>
              <a:rPr lang="en-US" dirty="0" err="1">
                <a:cs typeface="Calibri"/>
              </a:rPr>
              <a:t>kyvystä</a:t>
            </a:r>
            <a:r>
              <a:rPr lang="en-US" dirty="0">
                <a:cs typeface="Calibri"/>
              </a:rPr>
              <a:t> </a:t>
            </a:r>
            <a:r>
              <a:rPr lang="en-US" dirty="0" err="1">
                <a:cs typeface="Calibri"/>
              </a:rPr>
              <a:t>palautua</a:t>
            </a:r>
            <a:r>
              <a:rPr lang="en-US" dirty="0">
                <a:cs typeface="Calibri"/>
              </a:rPr>
              <a:t> </a:t>
            </a:r>
            <a:r>
              <a:rPr lang="en-US" dirty="0" err="1">
                <a:cs typeface="Calibri"/>
              </a:rPr>
              <a:t>normaalielämään</a:t>
            </a:r>
            <a:r>
              <a:rPr lang="en-US" dirty="0">
                <a:cs typeface="Calibri"/>
              </a:rPr>
              <a:t>. </a:t>
            </a:r>
            <a:r>
              <a:rPr lang="en-US" dirty="0" err="1">
                <a:cs typeface="Calibri"/>
              </a:rPr>
              <a:t>Varautumista</a:t>
            </a:r>
            <a:r>
              <a:rPr lang="en-US" dirty="0">
                <a:cs typeface="Calibri"/>
              </a:rPr>
              <a:t> on myös </a:t>
            </a:r>
            <a:r>
              <a:rPr lang="en-US" dirty="0" err="1">
                <a:cs typeface="Calibri"/>
              </a:rPr>
              <a:t>muunmuassa</a:t>
            </a:r>
            <a:endParaRPr lang="en-US" dirty="0"/>
          </a:p>
          <a:p>
            <a:r>
              <a:rPr lang="en-US" dirty="0">
                <a:cs typeface="Calibri"/>
              </a:rPr>
              <a:t>- </a:t>
            </a:r>
            <a:r>
              <a:rPr lang="en-US" dirty="0" err="1">
                <a:cs typeface="Calibri"/>
              </a:rPr>
              <a:t>kykyä</a:t>
            </a:r>
            <a:r>
              <a:rPr lang="en-US" dirty="0">
                <a:cs typeface="Calibri"/>
              </a:rPr>
              <a:t> </a:t>
            </a:r>
            <a:r>
              <a:rPr lang="en-US" dirty="0" err="1">
                <a:cs typeface="Calibri"/>
              </a:rPr>
              <a:t>torjua</a:t>
            </a:r>
            <a:r>
              <a:rPr lang="en-US" dirty="0">
                <a:cs typeface="Calibri"/>
              </a:rPr>
              <a:t> </a:t>
            </a:r>
            <a:r>
              <a:rPr lang="en-US" dirty="0" err="1">
                <a:cs typeface="Calibri"/>
              </a:rPr>
              <a:t>onnettomuuksia</a:t>
            </a:r>
            <a:r>
              <a:rPr lang="en-US" dirty="0">
                <a:cs typeface="Calibri"/>
              </a:rPr>
              <a:t> (</a:t>
            </a:r>
            <a:r>
              <a:rPr lang="en-US" dirty="0" err="1">
                <a:cs typeface="Calibri"/>
              </a:rPr>
              <a:t>esim</a:t>
            </a:r>
            <a:r>
              <a:rPr lang="en-US" dirty="0">
                <a:cs typeface="Calibri"/>
              </a:rPr>
              <a:t>. </a:t>
            </a:r>
            <a:r>
              <a:rPr lang="en-US" dirty="0" err="1">
                <a:cs typeface="Calibri"/>
              </a:rPr>
              <a:t>Kotona</a:t>
            </a:r>
            <a:r>
              <a:rPr lang="en-US" dirty="0">
                <a:cs typeface="Calibri"/>
              </a:rPr>
              <a:t> </a:t>
            </a:r>
            <a:r>
              <a:rPr lang="en-US" dirty="0" err="1">
                <a:cs typeface="Calibri"/>
              </a:rPr>
              <a:t>käytetään</a:t>
            </a:r>
            <a:r>
              <a:rPr lang="en-US" dirty="0">
                <a:cs typeface="Calibri"/>
              </a:rPr>
              <a:t> </a:t>
            </a:r>
            <a:r>
              <a:rPr lang="en-US" dirty="0" err="1">
                <a:cs typeface="Calibri"/>
              </a:rPr>
              <a:t>sähkölaitteita</a:t>
            </a:r>
            <a:r>
              <a:rPr lang="en-US" dirty="0">
                <a:cs typeface="Calibri"/>
              </a:rPr>
              <a:t> </a:t>
            </a:r>
            <a:r>
              <a:rPr lang="en-US" dirty="0" err="1">
                <a:cs typeface="Calibri"/>
              </a:rPr>
              <a:t>oikein</a:t>
            </a:r>
            <a:r>
              <a:rPr lang="en-US" dirty="0">
                <a:cs typeface="Calibri"/>
              </a:rPr>
              <a:t>, </a:t>
            </a:r>
            <a:r>
              <a:rPr lang="en-US" dirty="0" err="1">
                <a:cs typeface="Calibri"/>
              </a:rPr>
              <a:t>jotta</a:t>
            </a:r>
            <a:r>
              <a:rPr lang="en-US" dirty="0">
                <a:cs typeface="Calibri"/>
              </a:rPr>
              <a:t> </a:t>
            </a:r>
            <a:r>
              <a:rPr lang="en-US" dirty="0" err="1">
                <a:cs typeface="Calibri"/>
              </a:rPr>
              <a:t>tulipaloja</a:t>
            </a:r>
            <a:r>
              <a:rPr lang="en-US" dirty="0">
                <a:cs typeface="Calibri"/>
              </a:rPr>
              <a:t> </a:t>
            </a:r>
            <a:r>
              <a:rPr lang="en-US" dirty="0" err="1">
                <a:cs typeface="Calibri"/>
              </a:rPr>
              <a:t>ei</a:t>
            </a:r>
            <a:r>
              <a:rPr lang="en-US" dirty="0">
                <a:cs typeface="Calibri"/>
              </a:rPr>
              <a:t> </a:t>
            </a:r>
            <a:r>
              <a:rPr lang="en-US" dirty="0" err="1">
                <a:cs typeface="Calibri"/>
              </a:rPr>
              <a:t>pääse</a:t>
            </a:r>
            <a:r>
              <a:rPr lang="en-US" dirty="0">
                <a:cs typeface="Calibri"/>
              </a:rPr>
              <a:t> </a:t>
            </a:r>
            <a:r>
              <a:rPr lang="en-US" dirty="0" err="1">
                <a:cs typeface="Calibri"/>
              </a:rPr>
              <a:t>syttymään</a:t>
            </a:r>
            <a:r>
              <a:rPr lang="en-US" dirty="0">
                <a:cs typeface="Calibri"/>
              </a:rPr>
              <a:t>)</a:t>
            </a:r>
          </a:p>
          <a:p>
            <a:r>
              <a:rPr lang="en-US" dirty="0">
                <a:cs typeface="Calibri"/>
              </a:rPr>
              <a:t>- </a:t>
            </a:r>
            <a:r>
              <a:rPr lang="en-US" dirty="0" err="1">
                <a:cs typeface="Calibri"/>
              </a:rPr>
              <a:t>kykyä</a:t>
            </a:r>
            <a:r>
              <a:rPr lang="en-US" dirty="0">
                <a:cs typeface="Calibri"/>
              </a:rPr>
              <a:t> </a:t>
            </a:r>
            <a:r>
              <a:rPr lang="en-US" dirty="0" err="1">
                <a:cs typeface="Calibri"/>
              </a:rPr>
              <a:t>palautua</a:t>
            </a:r>
            <a:r>
              <a:rPr lang="en-US" dirty="0">
                <a:cs typeface="Calibri"/>
              </a:rPr>
              <a:t> </a:t>
            </a:r>
            <a:r>
              <a:rPr lang="en-US" dirty="0" err="1">
                <a:cs typeface="Calibri"/>
              </a:rPr>
              <a:t>niistä</a:t>
            </a:r>
            <a:r>
              <a:rPr lang="en-US" dirty="0">
                <a:cs typeface="Calibri"/>
              </a:rPr>
              <a:t> (</a:t>
            </a:r>
            <a:r>
              <a:rPr lang="en-US" dirty="0" err="1">
                <a:cs typeface="Calibri"/>
              </a:rPr>
              <a:t>ensiapu</a:t>
            </a:r>
            <a:r>
              <a:rPr lang="en-US" dirty="0">
                <a:cs typeface="Calibri"/>
              </a:rPr>
              <a:t> </a:t>
            </a:r>
            <a:r>
              <a:rPr lang="en-US" dirty="0" err="1">
                <a:cs typeface="Calibri"/>
              </a:rPr>
              <a:t>palovamman</a:t>
            </a:r>
            <a:r>
              <a:rPr lang="en-US" dirty="0">
                <a:cs typeface="Calibri"/>
              </a:rPr>
              <a:t> </a:t>
            </a:r>
            <a:r>
              <a:rPr lang="en-US" dirty="0" err="1">
                <a:cs typeface="Calibri"/>
              </a:rPr>
              <a:t>sattuessa</a:t>
            </a:r>
            <a:r>
              <a:rPr lang="en-US" dirty="0">
                <a:cs typeface="Calibri"/>
              </a:rPr>
              <a:t>)</a:t>
            </a:r>
          </a:p>
          <a:p>
            <a:r>
              <a:rPr lang="en-US" dirty="0"/>
              <a:t>- </a:t>
            </a:r>
            <a:r>
              <a:rPr lang="en-US" dirty="0" err="1"/>
              <a:t>kykyä</a:t>
            </a:r>
            <a:r>
              <a:rPr lang="en-US" dirty="0"/>
              <a:t> </a:t>
            </a:r>
            <a:r>
              <a:rPr lang="en-US" dirty="0" err="1"/>
              <a:t>oppia</a:t>
            </a:r>
            <a:r>
              <a:rPr lang="en-US" dirty="0"/>
              <a:t> </a:t>
            </a:r>
            <a:r>
              <a:rPr lang="en-US" dirty="0" err="1"/>
              <a:t>tilanteesta</a:t>
            </a:r>
            <a:r>
              <a:rPr lang="en-US" dirty="0"/>
              <a:t> (</a:t>
            </a:r>
            <a:r>
              <a:rPr lang="en-US" dirty="0" err="1"/>
              <a:t>tarkistetaan</a:t>
            </a:r>
            <a:r>
              <a:rPr lang="en-US" dirty="0"/>
              <a:t> </a:t>
            </a:r>
            <a:r>
              <a:rPr lang="en-US" dirty="0" err="1"/>
              <a:t>kaikki</a:t>
            </a:r>
            <a:r>
              <a:rPr lang="en-US" dirty="0"/>
              <a:t> </a:t>
            </a:r>
            <a:r>
              <a:rPr lang="en-US" dirty="0" err="1"/>
              <a:t>sähkölaitteet</a:t>
            </a:r>
            <a:r>
              <a:rPr lang="en-US" dirty="0"/>
              <a:t> ja </a:t>
            </a:r>
            <a:r>
              <a:rPr lang="en-US" dirty="0" err="1"/>
              <a:t>kerrataan</a:t>
            </a:r>
            <a:r>
              <a:rPr lang="en-US" dirty="0"/>
              <a:t> </a:t>
            </a:r>
            <a:r>
              <a:rPr lang="en-US" dirty="0" err="1"/>
              <a:t>ensisammutusta</a:t>
            </a:r>
            <a:r>
              <a:rPr lang="en-US" dirty="0"/>
              <a:t> ja </a:t>
            </a:r>
            <a:r>
              <a:rPr lang="en-US" dirty="0" err="1"/>
              <a:t>ensiaputaitoja</a:t>
            </a:r>
            <a:r>
              <a:rPr lang="en-US" dirty="0"/>
              <a:t> </a:t>
            </a:r>
            <a:r>
              <a:rPr lang="en-US" dirty="0" err="1"/>
              <a:t>säännöllisesti</a:t>
            </a:r>
            <a:r>
              <a:rPr lang="en-US" dirty="0"/>
              <a:t>)</a:t>
            </a:r>
            <a:endParaRPr lang="en-US" dirty="0">
              <a:cs typeface="Calibri"/>
            </a:endParaRPr>
          </a:p>
          <a:p>
            <a:endParaRPr lang="en-US" dirty="0">
              <a:cs typeface="Calibri"/>
            </a:endParaRPr>
          </a:p>
          <a:p>
            <a:r>
              <a:rPr lang="en-US" dirty="0" err="1">
                <a:cs typeface="Calibri"/>
              </a:rPr>
              <a:t>Kun</a:t>
            </a:r>
            <a:r>
              <a:rPr lang="en-US" dirty="0">
                <a:cs typeface="Calibri"/>
              </a:rPr>
              <a:t> </a:t>
            </a:r>
            <a:r>
              <a:rPr lang="en-US" dirty="0" err="1">
                <a:cs typeface="Calibri"/>
              </a:rPr>
              <a:t>pystymme</a:t>
            </a:r>
            <a:r>
              <a:rPr lang="en-US" dirty="0">
                <a:cs typeface="Calibri"/>
              </a:rPr>
              <a:t> </a:t>
            </a:r>
            <a:r>
              <a:rPr lang="en-US" dirty="0" err="1">
                <a:cs typeface="Calibri"/>
              </a:rPr>
              <a:t>itse</a:t>
            </a:r>
            <a:r>
              <a:rPr lang="en-US" dirty="0">
                <a:cs typeface="Calibri"/>
              </a:rPr>
              <a:t> </a:t>
            </a:r>
            <a:r>
              <a:rPr lang="en-US" dirty="0" err="1">
                <a:cs typeface="Calibri"/>
              </a:rPr>
              <a:t>auttamaan</a:t>
            </a:r>
            <a:r>
              <a:rPr lang="en-US" dirty="0">
                <a:cs typeface="Calibri"/>
              </a:rPr>
              <a:t> </a:t>
            </a:r>
            <a:r>
              <a:rPr lang="en-US" dirty="0" err="1">
                <a:cs typeface="Calibri"/>
              </a:rPr>
              <a:t>itseämme</a:t>
            </a:r>
            <a:r>
              <a:rPr lang="en-US" dirty="0">
                <a:cs typeface="Calibri"/>
              </a:rPr>
              <a:t>, </a:t>
            </a:r>
            <a:r>
              <a:rPr lang="en-US" dirty="0" err="1">
                <a:cs typeface="Calibri"/>
              </a:rPr>
              <a:t>niin</a:t>
            </a:r>
            <a:r>
              <a:rPr lang="en-US" dirty="0">
                <a:cs typeface="Calibri"/>
              </a:rPr>
              <a:t> </a:t>
            </a:r>
            <a:r>
              <a:rPr lang="en-US" dirty="0" err="1">
                <a:cs typeface="Calibri"/>
              </a:rPr>
              <a:t>palautuminen</a:t>
            </a:r>
            <a:r>
              <a:rPr lang="en-US" dirty="0">
                <a:cs typeface="Calibri"/>
              </a:rPr>
              <a:t> </a:t>
            </a:r>
            <a:r>
              <a:rPr lang="en-US" dirty="0" err="1">
                <a:cs typeface="Calibri"/>
              </a:rPr>
              <a:t>tapahtumasta</a:t>
            </a:r>
            <a:r>
              <a:rPr lang="en-US" dirty="0">
                <a:cs typeface="Calibri"/>
              </a:rPr>
              <a:t> on </a:t>
            </a:r>
            <a:r>
              <a:rPr lang="en-US" dirty="0" err="1">
                <a:cs typeface="Calibri"/>
              </a:rPr>
              <a:t>nopeaa</a:t>
            </a:r>
            <a:r>
              <a:rPr lang="en-US" dirty="0">
                <a:cs typeface="Calibri"/>
              </a:rPr>
              <a:t>.</a:t>
            </a:r>
          </a:p>
          <a:p>
            <a:endParaRPr lang="en-US" dirty="0">
              <a:cs typeface="Calibri"/>
            </a:endParaRPr>
          </a:p>
          <a:p>
            <a:r>
              <a:rPr lang="en-US" dirty="0" err="1">
                <a:cs typeface="Calibri"/>
              </a:rPr>
              <a:t>Harvoin</a:t>
            </a:r>
            <a:r>
              <a:rPr lang="en-US" dirty="0">
                <a:cs typeface="Calibri"/>
              </a:rPr>
              <a:t> </a:t>
            </a:r>
            <a:r>
              <a:rPr lang="en-US" dirty="0" err="1">
                <a:cs typeface="Calibri"/>
              </a:rPr>
              <a:t>arjessa</a:t>
            </a:r>
            <a:r>
              <a:rPr lang="en-US" dirty="0">
                <a:cs typeface="Calibri"/>
              </a:rPr>
              <a:t> </a:t>
            </a:r>
            <a:r>
              <a:rPr lang="en-US" dirty="0" err="1">
                <a:cs typeface="Calibri"/>
              </a:rPr>
              <a:t>kohtaamme</a:t>
            </a:r>
            <a:r>
              <a:rPr lang="en-US" dirty="0">
                <a:cs typeface="Calibri"/>
              </a:rPr>
              <a:t> </a:t>
            </a:r>
            <a:r>
              <a:rPr lang="en-US" dirty="0" err="1">
                <a:cs typeface="Calibri"/>
              </a:rPr>
              <a:t>tilanteita</a:t>
            </a:r>
            <a:r>
              <a:rPr lang="en-US" dirty="0">
                <a:cs typeface="Calibri"/>
              </a:rPr>
              <a:t>, </a:t>
            </a:r>
            <a:r>
              <a:rPr lang="en-US" dirty="0" err="1">
                <a:cs typeface="Calibri"/>
              </a:rPr>
              <a:t>joissa</a:t>
            </a:r>
            <a:r>
              <a:rPr lang="en-US" dirty="0">
                <a:cs typeface="Calibri"/>
              </a:rPr>
              <a:t> </a:t>
            </a:r>
            <a:r>
              <a:rPr lang="en-US" dirty="0" err="1">
                <a:cs typeface="Calibri"/>
              </a:rPr>
              <a:t>tarvitsemme</a:t>
            </a:r>
            <a:r>
              <a:rPr lang="en-US" dirty="0">
                <a:cs typeface="Calibri"/>
              </a:rPr>
              <a:t> </a:t>
            </a:r>
            <a:r>
              <a:rPr lang="en-US" dirty="0" err="1">
                <a:cs typeface="Calibri"/>
              </a:rPr>
              <a:t>viranomaisten</a:t>
            </a:r>
            <a:r>
              <a:rPr lang="en-US" dirty="0">
                <a:cs typeface="Calibri"/>
              </a:rPr>
              <a:t> tai </a:t>
            </a:r>
            <a:r>
              <a:rPr lang="en-US" dirty="0" err="1">
                <a:cs typeface="Calibri"/>
              </a:rPr>
              <a:t>järjestöjen</a:t>
            </a:r>
            <a:r>
              <a:rPr lang="en-US" dirty="0">
                <a:cs typeface="Calibri"/>
              </a:rPr>
              <a:t> </a:t>
            </a:r>
            <a:r>
              <a:rPr lang="en-US" dirty="0" err="1">
                <a:cs typeface="Calibri"/>
              </a:rPr>
              <a:t>tukea</a:t>
            </a:r>
            <a:r>
              <a:rPr lang="en-US" dirty="0">
                <a:cs typeface="Calibri"/>
              </a:rPr>
              <a:t>. </a:t>
            </a:r>
            <a:r>
              <a:rPr lang="en-US" dirty="0" err="1">
                <a:cs typeface="Calibri"/>
              </a:rPr>
              <a:t>Kuitenkin</a:t>
            </a:r>
            <a:r>
              <a:rPr lang="en-US" dirty="0">
                <a:cs typeface="Calibri"/>
              </a:rPr>
              <a:t> </a:t>
            </a:r>
            <a:r>
              <a:rPr lang="en-US" dirty="0" err="1">
                <a:cs typeface="Calibri"/>
              </a:rPr>
              <a:t>tieto</a:t>
            </a:r>
            <a:r>
              <a:rPr lang="en-US" dirty="0">
                <a:cs typeface="Calibri"/>
              </a:rPr>
              <a:t> siitä, </a:t>
            </a:r>
            <a:r>
              <a:rPr lang="en-US" dirty="0" err="1">
                <a:cs typeface="Calibri"/>
              </a:rPr>
              <a:t>että</a:t>
            </a:r>
            <a:r>
              <a:rPr lang="en-US" dirty="0">
                <a:cs typeface="Calibri"/>
              </a:rPr>
              <a:t> ne </a:t>
            </a:r>
            <a:r>
              <a:rPr lang="en-US" dirty="0" err="1">
                <a:cs typeface="Calibri"/>
              </a:rPr>
              <a:t>ovat</a:t>
            </a:r>
            <a:r>
              <a:rPr lang="en-US" dirty="0">
                <a:cs typeface="Calibri"/>
              </a:rPr>
              <a:t> </a:t>
            </a:r>
            <a:r>
              <a:rPr lang="en-US" dirty="0" err="1">
                <a:cs typeface="Calibri"/>
              </a:rPr>
              <a:t>olemassa</a:t>
            </a:r>
            <a:r>
              <a:rPr lang="en-US" dirty="0">
                <a:cs typeface="Calibri"/>
              </a:rPr>
              <a:t>, </a:t>
            </a:r>
            <a:r>
              <a:rPr lang="en-US" dirty="0" err="1">
                <a:cs typeface="Calibri"/>
              </a:rPr>
              <a:t>kasvattavat</a:t>
            </a:r>
            <a:r>
              <a:rPr lang="en-US" dirty="0">
                <a:cs typeface="Calibri"/>
              </a:rPr>
              <a:t> </a:t>
            </a:r>
            <a:r>
              <a:rPr lang="en-US" dirty="0" err="1">
                <a:cs typeface="Calibri"/>
              </a:rPr>
              <a:t>turvallisuudentunnettamme</a:t>
            </a:r>
            <a:r>
              <a:rPr lang="en-US" dirty="0">
                <a:cs typeface="Calibri"/>
              </a:rPr>
              <a:t>. Punaisen Ristin </a:t>
            </a:r>
            <a:r>
              <a:rPr lang="en-US" dirty="0" err="1">
                <a:cs typeface="Calibri"/>
              </a:rPr>
              <a:t>ensiapukoulutusten</a:t>
            </a:r>
            <a:r>
              <a:rPr lang="en-US" dirty="0">
                <a:cs typeface="Calibri"/>
              </a:rPr>
              <a:t> ja </a:t>
            </a:r>
            <a:r>
              <a:rPr lang="en-US" dirty="0" err="1">
                <a:cs typeface="Calibri"/>
              </a:rPr>
              <a:t>erilaisten</a:t>
            </a:r>
            <a:r>
              <a:rPr lang="en-US" dirty="0">
                <a:cs typeface="Calibri"/>
              </a:rPr>
              <a:t> </a:t>
            </a:r>
            <a:r>
              <a:rPr lang="en-US" dirty="0" err="1">
                <a:cs typeface="Calibri"/>
              </a:rPr>
              <a:t>vapaaehtoistoiminnan</a:t>
            </a:r>
            <a:r>
              <a:rPr lang="en-US" dirty="0">
                <a:cs typeface="Calibri"/>
              </a:rPr>
              <a:t> </a:t>
            </a:r>
            <a:r>
              <a:rPr lang="en-US" dirty="0" err="1">
                <a:cs typeface="Calibri"/>
              </a:rPr>
              <a:t>paikkojen</a:t>
            </a:r>
            <a:r>
              <a:rPr lang="en-US" dirty="0">
                <a:cs typeface="Calibri"/>
              </a:rPr>
              <a:t> </a:t>
            </a:r>
            <a:r>
              <a:rPr lang="en-US" dirty="0" err="1">
                <a:cs typeface="Calibri"/>
              </a:rPr>
              <a:t>kautta</a:t>
            </a:r>
            <a:r>
              <a:rPr lang="en-US" dirty="0">
                <a:cs typeface="Calibri"/>
              </a:rPr>
              <a:t> on </a:t>
            </a:r>
            <a:r>
              <a:rPr lang="en-US" dirty="0" err="1">
                <a:cs typeface="Calibri"/>
              </a:rPr>
              <a:t>mahdollista</a:t>
            </a:r>
            <a:r>
              <a:rPr lang="en-US" dirty="0">
                <a:cs typeface="Calibri"/>
              </a:rPr>
              <a:t> </a:t>
            </a:r>
            <a:r>
              <a:rPr lang="en-US" dirty="0" err="1">
                <a:cs typeface="Calibri"/>
              </a:rPr>
              <a:t>kasvattaa</a:t>
            </a:r>
            <a:r>
              <a:rPr lang="en-US" dirty="0">
                <a:cs typeface="Calibri"/>
              </a:rPr>
              <a:t> </a:t>
            </a:r>
            <a:r>
              <a:rPr lang="en-US" dirty="0" err="1">
                <a:cs typeface="Calibri"/>
              </a:rPr>
              <a:t>omaa</a:t>
            </a:r>
            <a:r>
              <a:rPr lang="en-US" dirty="0">
                <a:cs typeface="Calibri"/>
              </a:rPr>
              <a:t> </a:t>
            </a:r>
            <a:r>
              <a:rPr lang="en-US" dirty="0" err="1">
                <a:cs typeface="Calibri"/>
              </a:rPr>
              <a:t>kykyä</a:t>
            </a:r>
            <a:r>
              <a:rPr lang="en-US" dirty="0">
                <a:cs typeface="Calibri"/>
              </a:rPr>
              <a:t> </a:t>
            </a:r>
            <a:r>
              <a:rPr lang="en-US" dirty="0" err="1">
                <a:cs typeface="Calibri"/>
              </a:rPr>
              <a:t>auttaa</a:t>
            </a:r>
            <a:r>
              <a:rPr lang="en-US" dirty="0">
                <a:cs typeface="Calibri"/>
              </a:rPr>
              <a:t>.</a:t>
            </a:r>
          </a:p>
          <a:p>
            <a:endParaRPr lang="en-US" dirty="0">
              <a:cs typeface="Calibri"/>
            </a:endParaRPr>
          </a:p>
          <a:p>
            <a:endParaRPr lang="en-US" dirty="0">
              <a:cs typeface="Calibri"/>
            </a:endParaRPr>
          </a:p>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235415A4-E05C-4E52-AB4B-E111680B3EDD}" type="slidenum">
              <a:rPr lang="en-US"/>
              <a:t>12</a:t>
            </a:fld>
            <a:endParaRPr lang="en-US"/>
          </a:p>
        </p:txBody>
      </p:sp>
    </p:spTree>
    <p:extLst>
      <p:ext uri="{BB962C8B-B14F-4D97-AF65-F5344CB8AC3E}">
        <p14:creationId xmlns:p14="http://schemas.microsoft.com/office/powerpoint/2010/main" val="1355695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Punaisen Ristin </a:t>
            </a:r>
            <a:r>
              <a:rPr lang="en-US" dirty="0" err="1">
                <a:cs typeface="Calibri"/>
              </a:rPr>
              <a:t>apu</a:t>
            </a:r>
            <a:r>
              <a:rPr lang="en-US" dirty="0">
                <a:cs typeface="Calibri"/>
              </a:rPr>
              <a:t> </a:t>
            </a:r>
            <a:r>
              <a:rPr lang="en-US" dirty="0" err="1">
                <a:cs typeface="Calibri"/>
              </a:rPr>
              <a:t>auttaa</a:t>
            </a:r>
            <a:r>
              <a:rPr lang="en-US" dirty="0">
                <a:cs typeface="Calibri"/>
              </a:rPr>
              <a:t> </a:t>
            </a:r>
            <a:r>
              <a:rPr lang="en-US" dirty="0" err="1">
                <a:cs typeface="Calibri"/>
              </a:rPr>
              <a:t>samalla</a:t>
            </a:r>
            <a:r>
              <a:rPr lang="en-US" dirty="0">
                <a:cs typeface="Calibri"/>
              </a:rPr>
              <a:t> </a:t>
            </a:r>
            <a:r>
              <a:rPr lang="en-US" dirty="0" err="1">
                <a:cs typeface="Calibri"/>
              </a:rPr>
              <a:t>logiikalla</a:t>
            </a:r>
            <a:r>
              <a:rPr lang="en-US" dirty="0">
                <a:cs typeface="Calibri"/>
              </a:rPr>
              <a:t> </a:t>
            </a:r>
            <a:r>
              <a:rPr lang="en-US" dirty="0" err="1">
                <a:cs typeface="Calibri"/>
              </a:rPr>
              <a:t>kuin</a:t>
            </a:r>
            <a:r>
              <a:rPr lang="en-US" dirty="0">
                <a:cs typeface="Calibri"/>
              </a:rPr>
              <a:t> </a:t>
            </a:r>
            <a:r>
              <a:rPr lang="en-US" dirty="0" err="1">
                <a:cs typeface="Calibri"/>
              </a:rPr>
              <a:t>oma</a:t>
            </a:r>
            <a:r>
              <a:rPr lang="en-US" dirty="0">
                <a:cs typeface="Calibri"/>
              </a:rPr>
              <a:t> </a:t>
            </a:r>
            <a:r>
              <a:rPr lang="en-US" dirty="0" err="1">
                <a:cs typeface="Calibri"/>
              </a:rPr>
              <a:t>varautuminen</a:t>
            </a:r>
            <a:r>
              <a:rPr lang="en-US" dirty="0">
                <a:cs typeface="Calibri"/>
              </a:rPr>
              <a:t> (</a:t>
            </a:r>
            <a:r>
              <a:rPr lang="en-US" dirty="0" err="1">
                <a:cs typeface="Calibri"/>
              </a:rPr>
              <a:t>ensin</a:t>
            </a:r>
            <a:r>
              <a:rPr lang="en-US" dirty="0">
                <a:cs typeface="Calibri"/>
              </a:rPr>
              <a:t> </a:t>
            </a:r>
            <a:r>
              <a:rPr lang="en-US" dirty="0" err="1">
                <a:cs typeface="Calibri"/>
              </a:rPr>
              <a:t>paikallinen</a:t>
            </a:r>
            <a:r>
              <a:rPr lang="en-US" dirty="0">
                <a:cs typeface="Calibri"/>
              </a:rPr>
              <a:t> </a:t>
            </a:r>
            <a:r>
              <a:rPr lang="en-US" dirty="0" err="1">
                <a:cs typeface="Calibri"/>
              </a:rPr>
              <a:t>apu</a:t>
            </a:r>
            <a:r>
              <a:rPr lang="en-US" dirty="0">
                <a:cs typeface="Calibri"/>
              </a:rPr>
              <a:t>, </a:t>
            </a:r>
            <a:r>
              <a:rPr lang="en-US" dirty="0" err="1">
                <a:cs typeface="Calibri"/>
              </a:rPr>
              <a:t>sen</a:t>
            </a:r>
            <a:r>
              <a:rPr lang="en-US" dirty="0">
                <a:cs typeface="Calibri"/>
              </a:rPr>
              <a:t> </a:t>
            </a:r>
            <a:r>
              <a:rPr lang="en-US" dirty="0" err="1">
                <a:cs typeface="Calibri"/>
              </a:rPr>
              <a:t>jälkeen</a:t>
            </a:r>
            <a:r>
              <a:rPr lang="en-US" dirty="0">
                <a:cs typeface="Calibri"/>
              </a:rPr>
              <a:t> </a:t>
            </a:r>
            <a:r>
              <a:rPr lang="en-US" dirty="0" err="1">
                <a:cs typeface="Calibri"/>
              </a:rPr>
              <a:t>alueellinen</a:t>
            </a:r>
            <a:r>
              <a:rPr lang="en-US" dirty="0">
                <a:cs typeface="Calibri"/>
              </a:rPr>
              <a:t> ja </a:t>
            </a:r>
            <a:r>
              <a:rPr lang="en-US" dirty="0" err="1">
                <a:cs typeface="Calibri"/>
              </a:rPr>
              <a:t>valtakunnallinen</a:t>
            </a:r>
            <a:r>
              <a:rPr lang="en-US" dirty="0">
                <a:cs typeface="Calibri"/>
              </a:rPr>
              <a:t> </a:t>
            </a:r>
            <a:r>
              <a:rPr lang="en-US" dirty="0" err="1">
                <a:cs typeface="Calibri"/>
              </a:rPr>
              <a:t>apu</a:t>
            </a:r>
            <a:r>
              <a:rPr lang="en-US" dirty="0">
                <a:cs typeface="Calibri"/>
              </a:rPr>
              <a:t> ja </a:t>
            </a:r>
            <a:r>
              <a:rPr lang="en-US" dirty="0" err="1">
                <a:cs typeface="Calibri"/>
              </a:rPr>
              <a:t>tarvittaessa</a:t>
            </a:r>
            <a:r>
              <a:rPr lang="en-US" dirty="0">
                <a:cs typeface="Calibri"/>
              </a:rPr>
              <a:t> </a:t>
            </a:r>
            <a:r>
              <a:rPr lang="en-US" dirty="0" err="1">
                <a:cs typeface="Calibri"/>
              </a:rPr>
              <a:t>kansainvälinen</a:t>
            </a:r>
            <a:r>
              <a:rPr lang="en-US" dirty="0">
                <a:cs typeface="Calibri"/>
              </a:rPr>
              <a:t> </a:t>
            </a:r>
            <a:r>
              <a:rPr lang="en-US" dirty="0" err="1">
                <a:cs typeface="Calibri"/>
              </a:rPr>
              <a:t>apu</a:t>
            </a:r>
            <a:r>
              <a:rPr lang="en-US" dirty="0">
                <a:cs typeface="Calibri"/>
              </a:rPr>
              <a:t>) </a:t>
            </a:r>
          </a:p>
          <a:p>
            <a:endParaRPr lang="en-US" dirty="0">
              <a:cs typeface="Calibri"/>
            </a:endParaRPr>
          </a:p>
          <a:p>
            <a:r>
              <a:rPr lang="en-US" dirty="0" err="1">
                <a:cs typeface="Calibri"/>
              </a:rPr>
              <a:t>Kun</a:t>
            </a:r>
            <a:r>
              <a:rPr lang="en-US" dirty="0">
                <a:cs typeface="Calibri"/>
              </a:rPr>
              <a:t> </a:t>
            </a:r>
            <a:r>
              <a:rPr lang="en-US" dirty="0" err="1">
                <a:cs typeface="Calibri"/>
              </a:rPr>
              <a:t>oma</a:t>
            </a:r>
            <a:r>
              <a:rPr lang="en-US" dirty="0">
                <a:cs typeface="Calibri"/>
              </a:rPr>
              <a:t> </a:t>
            </a:r>
            <a:r>
              <a:rPr lang="en-US" dirty="0" err="1">
                <a:cs typeface="Calibri"/>
              </a:rPr>
              <a:t>apumme</a:t>
            </a:r>
            <a:r>
              <a:rPr lang="en-US" dirty="0">
                <a:cs typeface="Calibri"/>
              </a:rPr>
              <a:t> </a:t>
            </a:r>
            <a:r>
              <a:rPr lang="en-US" dirty="0" err="1">
                <a:cs typeface="Calibri"/>
              </a:rPr>
              <a:t>ei</a:t>
            </a:r>
            <a:r>
              <a:rPr lang="en-US" dirty="0">
                <a:cs typeface="Calibri"/>
              </a:rPr>
              <a:t> </a:t>
            </a:r>
            <a:r>
              <a:rPr lang="en-US" dirty="0" err="1">
                <a:cs typeface="Calibri"/>
              </a:rPr>
              <a:t>riitä</a:t>
            </a:r>
            <a:r>
              <a:rPr lang="en-US" dirty="0">
                <a:cs typeface="Calibri"/>
              </a:rPr>
              <a:t>, </a:t>
            </a:r>
            <a:r>
              <a:rPr lang="en-US" dirty="0" err="1">
                <a:cs typeface="Calibri"/>
              </a:rPr>
              <a:t>tieto</a:t>
            </a:r>
            <a:r>
              <a:rPr lang="en-US" dirty="0">
                <a:cs typeface="Calibri"/>
              </a:rPr>
              <a:t> </a:t>
            </a:r>
            <a:r>
              <a:rPr lang="en-US" dirty="0" err="1">
                <a:cs typeface="Calibri"/>
              </a:rPr>
              <a:t>verkoston</a:t>
            </a:r>
            <a:r>
              <a:rPr lang="en-US" dirty="0">
                <a:cs typeface="Calibri"/>
              </a:rPr>
              <a:t> </a:t>
            </a:r>
            <a:r>
              <a:rPr lang="en-US" dirty="0" err="1">
                <a:cs typeface="Calibri"/>
              </a:rPr>
              <a:t>kyvystä</a:t>
            </a:r>
            <a:r>
              <a:rPr lang="en-US" dirty="0">
                <a:cs typeface="Calibri"/>
              </a:rPr>
              <a:t> </a:t>
            </a:r>
            <a:r>
              <a:rPr lang="en-US" dirty="0" err="1">
                <a:cs typeface="Calibri"/>
              </a:rPr>
              <a:t>avustaa</a:t>
            </a:r>
            <a:r>
              <a:rPr lang="en-US" dirty="0">
                <a:cs typeface="Calibri"/>
              </a:rPr>
              <a:t> </a:t>
            </a:r>
            <a:r>
              <a:rPr lang="en-US" dirty="0" err="1">
                <a:cs typeface="Calibri"/>
              </a:rPr>
              <a:t>tilanteessa</a:t>
            </a:r>
            <a:r>
              <a:rPr lang="en-US" dirty="0">
                <a:cs typeface="Calibri"/>
              </a:rPr>
              <a:t> on </a:t>
            </a:r>
            <a:r>
              <a:rPr lang="en-US" dirty="0" err="1">
                <a:cs typeface="Calibri"/>
              </a:rPr>
              <a:t>hyvin</a:t>
            </a:r>
            <a:r>
              <a:rPr lang="en-US" dirty="0">
                <a:cs typeface="Calibri"/>
              </a:rPr>
              <a:t> </a:t>
            </a:r>
            <a:r>
              <a:rPr lang="en-US" dirty="0" err="1">
                <a:cs typeface="Calibri"/>
              </a:rPr>
              <a:t>tärkeää</a:t>
            </a:r>
            <a:r>
              <a:rPr lang="en-US" dirty="0">
                <a:cs typeface="Calibri"/>
              </a:rPr>
              <a:t>. </a:t>
            </a:r>
            <a:r>
              <a:rPr lang="en-US" dirty="0" err="1">
                <a:cs typeface="Calibri"/>
              </a:rPr>
              <a:t>Naapuriapu</a:t>
            </a:r>
            <a:r>
              <a:rPr lang="en-US" dirty="0">
                <a:cs typeface="Calibri"/>
              </a:rPr>
              <a:t> voi </a:t>
            </a:r>
            <a:r>
              <a:rPr lang="en-US" dirty="0" err="1">
                <a:cs typeface="Calibri"/>
              </a:rPr>
              <a:t>ulottua</a:t>
            </a:r>
            <a:r>
              <a:rPr lang="en-US" dirty="0">
                <a:cs typeface="Calibri"/>
              </a:rPr>
              <a:t> </a:t>
            </a:r>
            <a:r>
              <a:rPr lang="en-US" dirty="0" err="1">
                <a:cs typeface="Calibri"/>
              </a:rPr>
              <a:t>viereiseen</a:t>
            </a:r>
            <a:r>
              <a:rPr lang="en-US" dirty="0">
                <a:cs typeface="Calibri"/>
              </a:rPr>
              <a:t> </a:t>
            </a:r>
            <a:r>
              <a:rPr lang="en-US" dirty="0" err="1">
                <a:cs typeface="Calibri"/>
              </a:rPr>
              <a:t>osastoon</a:t>
            </a:r>
            <a:r>
              <a:rPr lang="en-US" dirty="0">
                <a:cs typeface="Calibri"/>
              </a:rPr>
              <a:t> tai </a:t>
            </a:r>
            <a:r>
              <a:rPr lang="en-US" dirty="0" err="1">
                <a:cs typeface="Calibri"/>
              </a:rPr>
              <a:t>samalla</a:t>
            </a:r>
            <a:r>
              <a:rPr lang="en-US" dirty="0">
                <a:cs typeface="Calibri"/>
              </a:rPr>
              <a:t> </a:t>
            </a:r>
            <a:r>
              <a:rPr lang="en-US" dirty="0" err="1">
                <a:cs typeface="Calibri"/>
              </a:rPr>
              <a:t>alueella</a:t>
            </a:r>
            <a:r>
              <a:rPr lang="en-US" dirty="0">
                <a:cs typeface="Calibri"/>
              </a:rPr>
              <a:t> </a:t>
            </a:r>
            <a:r>
              <a:rPr lang="en-US" dirty="0" err="1">
                <a:cs typeface="Calibri"/>
              </a:rPr>
              <a:t>toimivaan</a:t>
            </a:r>
            <a:r>
              <a:rPr lang="en-US" dirty="0">
                <a:cs typeface="Calibri"/>
              </a:rPr>
              <a:t> </a:t>
            </a:r>
            <a:r>
              <a:rPr lang="en-US" dirty="0" err="1">
                <a:cs typeface="Calibri"/>
              </a:rPr>
              <a:t>toiseen</a:t>
            </a:r>
            <a:r>
              <a:rPr lang="en-US" dirty="0">
                <a:cs typeface="Calibri"/>
              </a:rPr>
              <a:t> </a:t>
            </a:r>
            <a:r>
              <a:rPr lang="en-US" dirty="0" err="1">
                <a:cs typeface="Calibri"/>
              </a:rPr>
              <a:t>järjestöön</a:t>
            </a:r>
            <a:r>
              <a:rPr lang="en-US" dirty="0">
                <a:cs typeface="Calibri"/>
              </a:rPr>
              <a:t>, </a:t>
            </a:r>
            <a:r>
              <a:rPr lang="en-US" dirty="0" err="1">
                <a:cs typeface="Calibri"/>
              </a:rPr>
              <a:t>kun</a:t>
            </a:r>
            <a:r>
              <a:rPr lang="en-US" dirty="0">
                <a:cs typeface="Calibri"/>
              </a:rPr>
              <a:t> </a:t>
            </a:r>
            <a:r>
              <a:rPr lang="en-US" dirty="0" err="1">
                <a:cs typeface="Calibri"/>
              </a:rPr>
              <a:t>omat</a:t>
            </a:r>
            <a:r>
              <a:rPr lang="en-US" dirty="0">
                <a:cs typeface="Calibri"/>
              </a:rPr>
              <a:t> </a:t>
            </a:r>
            <a:r>
              <a:rPr lang="en-US" dirty="0" err="1">
                <a:cs typeface="Calibri"/>
              </a:rPr>
              <a:t>voimavarat</a:t>
            </a:r>
            <a:r>
              <a:rPr lang="en-US" dirty="0">
                <a:cs typeface="Calibri"/>
              </a:rPr>
              <a:t> </a:t>
            </a:r>
            <a:r>
              <a:rPr lang="en-US" dirty="0" err="1">
                <a:cs typeface="Calibri"/>
              </a:rPr>
              <a:t>eivät</a:t>
            </a:r>
            <a:r>
              <a:rPr lang="en-US" dirty="0">
                <a:cs typeface="Calibri"/>
              </a:rPr>
              <a:t> </a:t>
            </a:r>
            <a:r>
              <a:rPr lang="en-US" dirty="0" err="1">
                <a:cs typeface="Calibri"/>
              </a:rPr>
              <a:t>riitä</a:t>
            </a:r>
            <a:r>
              <a:rPr lang="en-US" dirty="0">
                <a:cs typeface="Calibri"/>
              </a:rPr>
              <a:t>. Punaisen Ristin </a:t>
            </a:r>
            <a:r>
              <a:rPr lang="en-US" dirty="0" err="1">
                <a:cs typeface="Calibri"/>
              </a:rPr>
              <a:t>verkosto</a:t>
            </a:r>
            <a:r>
              <a:rPr lang="en-US" dirty="0">
                <a:cs typeface="Calibri"/>
              </a:rPr>
              <a:t> </a:t>
            </a:r>
            <a:r>
              <a:rPr lang="en-US" dirty="0" err="1">
                <a:cs typeface="Calibri"/>
              </a:rPr>
              <a:t>perustuu</a:t>
            </a:r>
            <a:r>
              <a:rPr lang="en-US" dirty="0">
                <a:cs typeface="Calibri"/>
              </a:rPr>
              <a:t> </a:t>
            </a:r>
            <a:r>
              <a:rPr lang="en-US" dirty="0" err="1">
                <a:cs typeface="Calibri"/>
              </a:rPr>
              <a:t>velvollisuuteen</a:t>
            </a:r>
            <a:r>
              <a:rPr lang="en-US" dirty="0">
                <a:cs typeface="Calibri"/>
              </a:rPr>
              <a:t> </a:t>
            </a:r>
            <a:r>
              <a:rPr lang="en-US" dirty="0" err="1">
                <a:cs typeface="Calibri"/>
              </a:rPr>
              <a:t>avustaa</a:t>
            </a:r>
            <a:r>
              <a:rPr lang="en-US" dirty="0">
                <a:cs typeface="Calibri"/>
              </a:rPr>
              <a:t> </a:t>
            </a:r>
            <a:r>
              <a:rPr lang="en-US" dirty="0" err="1">
                <a:cs typeface="Calibri"/>
              </a:rPr>
              <a:t>pyydettäessä</a:t>
            </a:r>
            <a:r>
              <a:rPr lang="en-US" dirty="0">
                <a:cs typeface="Calibri"/>
              </a:rPr>
              <a:t> </a:t>
            </a:r>
            <a:r>
              <a:rPr lang="en-US" dirty="0" err="1">
                <a:cs typeface="Calibri"/>
              </a:rPr>
              <a:t>sekä</a:t>
            </a:r>
            <a:r>
              <a:rPr lang="en-US" dirty="0">
                <a:cs typeface="Calibri"/>
              </a:rPr>
              <a:t> </a:t>
            </a:r>
            <a:r>
              <a:rPr lang="en-US" dirty="0" err="1">
                <a:cs typeface="Calibri"/>
              </a:rPr>
              <a:t>pyytää</a:t>
            </a:r>
            <a:r>
              <a:rPr lang="en-US" dirty="0">
                <a:cs typeface="Calibri"/>
              </a:rPr>
              <a:t> apua, </a:t>
            </a:r>
            <a:r>
              <a:rPr lang="en-US" dirty="0" err="1">
                <a:cs typeface="Calibri"/>
              </a:rPr>
              <a:t>kun</a:t>
            </a:r>
            <a:r>
              <a:rPr lang="en-US" dirty="0">
                <a:cs typeface="Calibri"/>
              </a:rPr>
              <a:t> </a:t>
            </a:r>
            <a:r>
              <a:rPr lang="en-US" dirty="0" err="1">
                <a:cs typeface="Calibri"/>
              </a:rPr>
              <a:t>omat</a:t>
            </a:r>
            <a:r>
              <a:rPr lang="en-US" dirty="0">
                <a:cs typeface="Calibri"/>
              </a:rPr>
              <a:t> </a:t>
            </a:r>
            <a:r>
              <a:rPr lang="en-US" dirty="0" err="1">
                <a:cs typeface="Calibri"/>
              </a:rPr>
              <a:t>voimavarat</a:t>
            </a:r>
            <a:r>
              <a:rPr lang="en-US" dirty="0">
                <a:cs typeface="Calibri"/>
              </a:rPr>
              <a:t> </a:t>
            </a:r>
            <a:r>
              <a:rPr lang="en-US" dirty="0" err="1">
                <a:cs typeface="Calibri"/>
              </a:rPr>
              <a:t>eivät</a:t>
            </a:r>
            <a:r>
              <a:rPr lang="en-US" dirty="0">
                <a:cs typeface="Calibri"/>
              </a:rPr>
              <a:t> </a:t>
            </a:r>
            <a:r>
              <a:rPr lang="en-US" dirty="0" err="1">
                <a:cs typeface="Calibri"/>
              </a:rPr>
              <a:t>riitä</a:t>
            </a:r>
            <a:r>
              <a:rPr lang="en-US" dirty="0">
                <a:cs typeface="Calibri"/>
              </a:rPr>
              <a:t>.</a:t>
            </a:r>
          </a:p>
          <a:p>
            <a:endParaRPr lang="en-US" dirty="0">
              <a:cs typeface="Calibri"/>
            </a:endParaRPr>
          </a:p>
          <a:p>
            <a:r>
              <a:rPr lang="en-US" dirty="0" err="1">
                <a:cs typeface="Calibri"/>
              </a:rPr>
              <a:t>Katastrofi</a:t>
            </a:r>
            <a:r>
              <a:rPr lang="en-US" dirty="0">
                <a:cs typeface="Calibri"/>
              </a:rPr>
              <a:t> </a:t>
            </a:r>
            <a:r>
              <a:rPr lang="en-US" dirty="0" err="1">
                <a:cs typeface="Calibri"/>
              </a:rPr>
              <a:t>tässä</a:t>
            </a:r>
            <a:r>
              <a:rPr lang="en-US" dirty="0">
                <a:cs typeface="Calibri"/>
              </a:rPr>
              <a:t> voi olla </a:t>
            </a:r>
            <a:r>
              <a:rPr lang="en-US" dirty="0" err="1">
                <a:cs typeface="Calibri"/>
              </a:rPr>
              <a:t>suurtulva</a:t>
            </a:r>
            <a:r>
              <a:rPr lang="en-US" dirty="0">
                <a:cs typeface="Calibri"/>
              </a:rPr>
              <a:t> </a:t>
            </a:r>
            <a:r>
              <a:rPr lang="en-US" dirty="0" err="1">
                <a:cs typeface="Calibri"/>
              </a:rPr>
              <a:t>Mosambikissa</a:t>
            </a:r>
            <a:r>
              <a:rPr lang="en-US" dirty="0">
                <a:cs typeface="Calibri"/>
              </a:rPr>
              <a:t>, </a:t>
            </a:r>
            <a:r>
              <a:rPr lang="en-US" dirty="0" err="1">
                <a:cs typeface="Calibri"/>
              </a:rPr>
              <a:t>kouluampuminen</a:t>
            </a:r>
            <a:r>
              <a:rPr lang="en-US" dirty="0">
                <a:cs typeface="Calibri"/>
              </a:rPr>
              <a:t> </a:t>
            </a:r>
            <a:r>
              <a:rPr lang="en-US" dirty="0" err="1">
                <a:cs typeface="Calibri"/>
              </a:rPr>
              <a:t>Kauhajoella</a:t>
            </a:r>
            <a:r>
              <a:rPr lang="en-US" dirty="0">
                <a:cs typeface="Calibri"/>
              </a:rPr>
              <a:t> tai </a:t>
            </a:r>
            <a:r>
              <a:rPr lang="en-US" dirty="0" err="1">
                <a:cs typeface="Calibri"/>
              </a:rPr>
              <a:t>muu</a:t>
            </a:r>
            <a:r>
              <a:rPr lang="en-US" dirty="0">
                <a:cs typeface="Calibri"/>
              </a:rPr>
              <a:t> </a:t>
            </a:r>
            <a:r>
              <a:rPr lang="en-US" dirty="0" err="1">
                <a:cs typeface="Calibri"/>
              </a:rPr>
              <a:t>tapahtuma</a:t>
            </a:r>
            <a:r>
              <a:rPr lang="en-US" dirty="0">
                <a:cs typeface="Calibri"/>
              </a:rPr>
              <a:t>, </a:t>
            </a:r>
            <a:r>
              <a:rPr lang="en-US" dirty="0" err="1">
                <a:cs typeface="Calibri"/>
              </a:rPr>
              <a:t>johon</a:t>
            </a:r>
            <a:r>
              <a:rPr lang="en-US" dirty="0">
                <a:cs typeface="Calibri"/>
              </a:rPr>
              <a:t> </a:t>
            </a:r>
            <a:r>
              <a:rPr lang="en-US" dirty="0" err="1">
                <a:cs typeface="Calibri"/>
              </a:rPr>
              <a:t>omat</a:t>
            </a:r>
            <a:r>
              <a:rPr lang="en-US" dirty="0">
                <a:cs typeface="Calibri"/>
              </a:rPr>
              <a:t> </a:t>
            </a:r>
            <a:r>
              <a:rPr lang="en-US" dirty="0" err="1">
                <a:cs typeface="Calibri"/>
              </a:rPr>
              <a:t>tiedot</a:t>
            </a:r>
            <a:r>
              <a:rPr lang="en-US" dirty="0">
                <a:cs typeface="Calibri"/>
              </a:rPr>
              <a:t>, </a:t>
            </a:r>
            <a:r>
              <a:rPr lang="en-US" dirty="0" err="1">
                <a:cs typeface="Calibri"/>
              </a:rPr>
              <a:t>kädet</a:t>
            </a:r>
            <a:r>
              <a:rPr lang="en-US" dirty="0">
                <a:cs typeface="Calibri"/>
              </a:rPr>
              <a:t> tai </a:t>
            </a:r>
            <a:r>
              <a:rPr lang="en-US" dirty="0" err="1">
                <a:cs typeface="Calibri"/>
              </a:rPr>
              <a:t>muut</a:t>
            </a:r>
            <a:r>
              <a:rPr lang="en-US" dirty="0">
                <a:cs typeface="Calibri"/>
              </a:rPr>
              <a:t> </a:t>
            </a:r>
            <a:r>
              <a:rPr lang="en-US" dirty="0" err="1">
                <a:cs typeface="Calibri"/>
              </a:rPr>
              <a:t>resurssit</a:t>
            </a:r>
            <a:r>
              <a:rPr lang="en-US" dirty="0">
                <a:cs typeface="Calibri"/>
              </a:rPr>
              <a:t> </a:t>
            </a:r>
            <a:r>
              <a:rPr lang="en-US" dirty="0" err="1">
                <a:cs typeface="Calibri"/>
              </a:rPr>
              <a:t>eivät</a:t>
            </a:r>
            <a:r>
              <a:rPr lang="en-US" dirty="0">
                <a:cs typeface="Calibri"/>
              </a:rPr>
              <a:t> </a:t>
            </a:r>
            <a:r>
              <a:rPr lang="en-US" dirty="0" err="1">
                <a:cs typeface="Calibri"/>
              </a:rPr>
              <a:t>riitä</a:t>
            </a:r>
            <a:r>
              <a:rPr lang="en-US" dirty="0">
                <a:cs typeface="Calibri"/>
              </a:rPr>
              <a:t>. </a:t>
            </a:r>
            <a:r>
              <a:rPr lang="en-US" dirty="0" err="1">
                <a:cs typeface="Calibri"/>
              </a:rPr>
              <a:t>Apu</a:t>
            </a:r>
            <a:r>
              <a:rPr lang="en-US" dirty="0">
                <a:cs typeface="Calibri"/>
              </a:rPr>
              <a:t> </a:t>
            </a:r>
            <a:r>
              <a:rPr lang="en-US" dirty="0" err="1">
                <a:cs typeface="Calibri"/>
              </a:rPr>
              <a:t>pyydetään</a:t>
            </a:r>
            <a:r>
              <a:rPr lang="en-US" dirty="0">
                <a:cs typeface="Calibri"/>
              </a:rPr>
              <a:t> </a:t>
            </a:r>
            <a:r>
              <a:rPr lang="en-US" dirty="0" err="1">
                <a:cs typeface="Calibri"/>
              </a:rPr>
              <a:t>niin</a:t>
            </a:r>
            <a:r>
              <a:rPr lang="en-US" dirty="0">
                <a:cs typeface="Calibri"/>
              </a:rPr>
              <a:t> </a:t>
            </a:r>
            <a:r>
              <a:rPr lang="en-US" dirty="0" err="1">
                <a:cs typeface="Calibri"/>
              </a:rPr>
              <a:t>pitkältä</a:t>
            </a:r>
            <a:r>
              <a:rPr lang="en-US" dirty="0">
                <a:cs typeface="Calibri"/>
              </a:rPr>
              <a:t>, </a:t>
            </a:r>
            <a:r>
              <a:rPr lang="en-US" dirty="0" err="1">
                <a:cs typeface="Calibri"/>
              </a:rPr>
              <a:t>kuin</a:t>
            </a:r>
            <a:r>
              <a:rPr lang="en-US" dirty="0">
                <a:cs typeface="Calibri"/>
              </a:rPr>
              <a:t> on </a:t>
            </a:r>
            <a:r>
              <a:rPr lang="en-US" dirty="0" err="1">
                <a:cs typeface="Calibri"/>
              </a:rPr>
              <a:t>tarvetta</a:t>
            </a:r>
            <a:r>
              <a:rPr lang="en-US" dirty="0">
                <a:cs typeface="Calibri"/>
              </a:rPr>
              <a:t>, </a:t>
            </a:r>
            <a:r>
              <a:rPr lang="en-US" dirty="0" err="1">
                <a:cs typeface="Calibri"/>
              </a:rPr>
              <a:t>joskus</a:t>
            </a:r>
            <a:r>
              <a:rPr lang="en-US" dirty="0">
                <a:cs typeface="Calibri"/>
              </a:rPr>
              <a:t> </a:t>
            </a:r>
            <a:r>
              <a:rPr lang="en-US" dirty="0" err="1">
                <a:cs typeface="Calibri"/>
              </a:rPr>
              <a:t>kansainvälisesti</a:t>
            </a:r>
            <a:r>
              <a:rPr lang="en-US" dirty="0">
                <a:cs typeface="Calibri"/>
              </a:rPr>
              <a:t> </a:t>
            </a:r>
            <a:r>
              <a:rPr lang="en-US" dirty="0" err="1">
                <a:cs typeface="Calibri"/>
              </a:rPr>
              <a:t>toisilta</a:t>
            </a:r>
            <a:r>
              <a:rPr lang="en-US" dirty="0">
                <a:cs typeface="Calibri"/>
              </a:rPr>
              <a:t> </a:t>
            </a:r>
            <a:r>
              <a:rPr lang="en-US" dirty="0" err="1">
                <a:cs typeface="Calibri"/>
              </a:rPr>
              <a:t>kansallisilta</a:t>
            </a:r>
            <a:r>
              <a:rPr lang="en-US" dirty="0">
                <a:cs typeface="Calibri"/>
              </a:rPr>
              <a:t> </a:t>
            </a:r>
            <a:r>
              <a:rPr lang="en-US" dirty="0" err="1">
                <a:cs typeface="Calibri"/>
              </a:rPr>
              <a:t>yhdistyksiltä</a:t>
            </a:r>
            <a:r>
              <a:rPr lang="en-US" dirty="0">
                <a:cs typeface="Calibri"/>
              </a:rPr>
              <a:t>. </a:t>
            </a:r>
            <a:r>
              <a:rPr lang="en-US" dirty="0" err="1">
                <a:cs typeface="Calibri"/>
              </a:rPr>
              <a:t>Avun</a:t>
            </a:r>
            <a:r>
              <a:rPr lang="en-US" dirty="0">
                <a:cs typeface="Calibri"/>
              </a:rPr>
              <a:t> </a:t>
            </a:r>
            <a:r>
              <a:rPr lang="en-US" dirty="0" err="1">
                <a:cs typeface="Calibri"/>
              </a:rPr>
              <a:t>pyytäminen</a:t>
            </a:r>
            <a:r>
              <a:rPr lang="en-US" dirty="0">
                <a:cs typeface="Calibri"/>
              </a:rPr>
              <a:t> ja </a:t>
            </a:r>
            <a:r>
              <a:rPr lang="en-US" dirty="0" err="1">
                <a:cs typeface="Calibri"/>
              </a:rPr>
              <a:t>sen</a:t>
            </a:r>
            <a:r>
              <a:rPr lang="en-US" dirty="0">
                <a:cs typeface="Calibri"/>
              </a:rPr>
              <a:t> </a:t>
            </a:r>
            <a:r>
              <a:rPr lang="en-US" dirty="0" err="1">
                <a:cs typeface="Calibri"/>
              </a:rPr>
              <a:t>tuottaminen</a:t>
            </a:r>
            <a:r>
              <a:rPr lang="en-US" dirty="0">
                <a:cs typeface="Calibri"/>
              </a:rPr>
              <a:t> </a:t>
            </a:r>
            <a:r>
              <a:rPr lang="en-US" dirty="0" err="1">
                <a:cs typeface="Calibri"/>
              </a:rPr>
              <a:t>jaetaan</a:t>
            </a:r>
            <a:r>
              <a:rPr lang="en-US" dirty="0">
                <a:cs typeface="Calibri"/>
              </a:rPr>
              <a:t> </a:t>
            </a:r>
            <a:r>
              <a:rPr lang="en-US" dirty="0" err="1">
                <a:cs typeface="Calibri"/>
              </a:rPr>
              <a:t>tarvittaessa</a:t>
            </a:r>
            <a:r>
              <a:rPr lang="en-US" dirty="0">
                <a:cs typeface="Calibri"/>
              </a:rPr>
              <a:t>, </a:t>
            </a:r>
            <a:r>
              <a:rPr lang="en-US" dirty="0" err="1">
                <a:cs typeface="Calibri"/>
              </a:rPr>
              <a:t>eli</a:t>
            </a:r>
            <a:r>
              <a:rPr lang="en-US" dirty="0">
                <a:cs typeface="Calibri"/>
              </a:rPr>
              <a:t> </a:t>
            </a:r>
            <a:r>
              <a:rPr lang="en-US" dirty="0" err="1">
                <a:cs typeface="Calibri"/>
              </a:rPr>
              <a:t>avun</a:t>
            </a:r>
            <a:r>
              <a:rPr lang="en-US" dirty="0">
                <a:cs typeface="Calibri"/>
              </a:rPr>
              <a:t> </a:t>
            </a:r>
            <a:r>
              <a:rPr lang="en-US" dirty="0" err="1">
                <a:cs typeface="Calibri"/>
              </a:rPr>
              <a:t>pyytäjä</a:t>
            </a:r>
            <a:r>
              <a:rPr lang="en-US" dirty="0">
                <a:cs typeface="Calibri"/>
              </a:rPr>
              <a:t> ja </a:t>
            </a:r>
            <a:r>
              <a:rPr lang="en-US" dirty="0" err="1">
                <a:cs typeface="Calibri"/>
              </a:rPr>
              <a:t>tuottaja</a:t>
            </a:r>
            <a:r>
              <a:rPr lang="en-US" dirty="0">
                <a:cs typeface="Calibri"/>
              </a:rPr>
              <a:t> </a:t>
            </a:r>
            <a:r>
              <a:rPr lang="en-US" dirty="0" err="1">
                <a:cs typeface="Calibri"/>
              </a:rPr>
              <a:t>ovat</a:t>
            </a:r>
            <a:r>
              <a:rPr lang="en-US" dirty="0">
                <a:cs typeface="Calibri"/>
              </a:rPr>
              <a:t> </a:t>
            </a:r>
            <a:r>
              <a:rPr lang="en-US" dirty="0" err="1">
                <a:cs typeface="Calibri"/>
              </a:rPr>
              <a:t>lähellä</a:t>
            </a:r>
            <a:r>
              <a:rPr lang="en-US" dirty="0">
                <a:cs typeface="Calibri"/>
              </a:rPr>
              <a:t> </a:t>
            </a:r>
            <a:r>
              <a:rPr lang="en-US" dirty="0" err="1">
                <a:cs typeface="Calibri"/>
              </a:rPr>
              <a:t>ihmistä</a:t>
            </a:r>
            <a:r>
              <a:rPr lang="en-US" dirty="0">
                <a:cs typeface="Calibri"/>
              </a:rPr>
              <a:t>, </a:t>
            </a:r>
            <a:r>
              <a:rPr lang="en-US" dirty="0" err="1">
                <a:cs typeface="Calibri"/>
              </a:rPr>
              <a:t>eli</a:t>
            </a:r>
            <a:r>
              <a:rPr lang="en-US" dirty="0">
                <a:cs typeface="Calibri"/>
              </a:rPr>
              <a:t> </a:t>
            </a:r>
            <a:r>
              <a:rPr lang="en-US" dirty="0" err="1">
                <a:cs typeface="Calibri"/>
              </a:rPr>
              <a:t>apu</a:t>
            </a:r>
            <a:r>
              <a:rPr lang="en-US" dirty="0">
                <a:cs typeface="Calibri"/>
              </a:rPr>
              <a:t> </a:t>
            </a:r>
            <a:r>
              <a:rPr lang="en-US" dirty="0" err="1">
                <a:cs typeface="Calibri"/>
              </a:rPr>
              <a:t>menee</a:t>
            </a:r>
            <a:r>
              <a:rPr lang="en-US" dirty="0">
                <a:cs typeface="Calibri"/>
              </a:rPr>
              <a:t> </a:t>
            </a:r>
            <a:r>
              <a:rPr lang="en-US" dirty="0" err="1">
                <a:cs typeface="Calibri"/>
              </a:rPr>
              <a:t>ihmiseltä</a:t>
            </a:r>
            <a:r>
              <a:rPr lang="en-US" dirty="0">
                <a:cs typeface="Calibri"/>
              </a:rPr>
              <a:t> </a:t>
            </a:r>
            <a:r>
              <a:rPr lang="en-US" dirty="0" err="1">
                <a:cs typeface="Calibri"/>
              </a:rPr>
              <a:t>ihmiselle</a:t>
            </a:r>
            <a:r>
              <a:rPr lang="en-US" dirty="0">
                <a:cs typeface="Calibri"/>
              </a:rPr>
              <a:t>, </a:t>
            </a:r>
            <a:r>
              <a:rPr lang="en-US" dirty="0" err="1">
                <a:cs typeface="Calibri"/>
              </a:rPr>
              <a:t>vaikkakin</a:t>
            </a:r>
            <a:r>
              <a:rPr lang="en-US" dirty="0">
                <a:cs typeface="Calibri"/>
              </a:rPr>
              <a:t> </a:t>
            </a:r>
            <a:r>
              <a:rPr lang="en-US" dirty="0" err="1">
                <a:cs typeface="Calibri"/>
              </a:rPr>
              <a:t>useamman</a:t>
            </a:r>
            <a:r>
              <a:rPr lang="en-US" dirty="0">
                <a:cs typeface="Calibri"/>
              </a:rPr>
              <a:t> </a:t>
            </a:r>
            <a:r>
              <a:rPr lang="en-US" dirty="0" err="1">
                <a:cs typeface="Calibri"/>
              </a:rPr>
              <a:t>välikäden</a:t>
            </a:r>
            <a:r>
              <a:rPr lang="en-US" dirty="0">
                <a:cs typeface="Calibri"/>
              </a:rPr>
              <a:t> </a:t>
            </a:r>
            <a:r>
              <a:rPr lang="en-US" dirty="0" err="1">
                <a:cs typeface="Calibri"/>
              </a:rPr>
              <a:t>kautta</a:t>
            </a:r>
            <a:r>
              <a:rPr lang="en-US" dirty="0">
                <a:cs typeface="Calibri"/>
              </a:rPr>
              <a:t>.</a:t>
            </a:r>
          </a:p>
        </p:txBody>
      </p:sp>
      <p:sp>
        <p:nvSpPr>
          <p:cNvPr id="4" name="Slide Number Placeholder 3"/>
          <p:cNvSpPr>
            <a:spLocks noGrp="1"/>
          </p:cNvSpPr>
          <p:nvPr>
            <p:ph type="sldNum" sz="quarter" idx="5"/>
          </p:nvPr>
        </p:nvSpPr>
        <p:spPr/>
        <p:txBody>
          <a:bodyPr/>
          <a:lstStyle/>
          <a:p>
            <a:fld id="{235415A4-E05C-4E52-AB4B-E111680B3EDD}" type="slidenum">
              <a:rPr lang="en-US"/>
              <a:t>13</a:t>
            </a:fld>
            <a:endParaRPr lang="en-US"/>
          </a:p>
        </p:txBody>
      </p:sp>
    </p:spTree>
    <p:extLst>
      <p:ext uri="{BB962C8B-B14F-4D97-AF65-F5344CB8AC3E}">
        <p14:creationId xmlns:p14="http://schemas.microsoft.com/office/powerpoint/2010/main" val="1275890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Keräykset (Nälkäpäivä ja hätäapukeräykset)</a:t>
            </a:r>
          </a:p>
          <a:p>
            <a:pPr marL="0" indent="0">
              <a:buNone/>
            </a:pPr>
            <a:r>
              <a:rPr lang="en-US" sz="1200" dirty="0"/>
              <a:t>- </a:t>
            </a:r>
            <a:r>
              <a:rPr lang="en-US" sz="1200" dirty="0" err="1"/>
              <a:t>Hätäapukeräys</a:t>
            </a:r>
            <a:r>
              <a:rPr lang="en-US" sz="1200" dirty="0"/>
              <a:t> </a:t>
            </a:r>
            <a:r>
              <a:rPr lang="en-US" sz="1200" dirty="0" err="1"/>
              <a:t>käynnistetään</a:t>
            </a:r>
            <a:r>
              <a:rPr lang="en-US" sz="1200" dirty="0"/>
              <a:t> </a:t>
            </a:r>
            <a:r>
              <a:rPr lang="en-US" sz="1200" dirty="0" err="1"/>
              <a:t>silloin</a:t>
            </a:r>
            <a:r>
              <a:rPr lang="en-US" sz="1200" dirty="0"/>
              <a:t>, </a:t>
            </a:r>
            <a:r>
              <a:rPr lang="en-US" sz="1200" dirty="0" err="1"/>
              <a:t>kun</a:t>
            </a:r>
            <a:r>
              <a:rPr lang="en-US" sz="1200" dirty="0"/>
              <a:t> </a:t>
            </a:r>
            <a:r>
              <a:rPr lang="en-US" sz="1200" dirty="0" err="1"/>
              <a:t>Suomessa</a:t>
            </a:r>
            <a:r>
              <a:rPr lang="en-US" sz="1200" dirty="0"/>
              <a:t> tai maailmalla </a:t>
            </a:r>
            <a:r>
              <a:rPr lang="en-US" sz="1200" dirty="0" err="1"/>
              <a:t>sattuu</a:t>
            </a:r>
            <a:r>
              <a:rPr lang="en-US" sz="1200" dirty="0"/>
              <a:t> iso </a:t>
            </a:r>
            <a:r>
              <a:rPr lang="en-US" sz="1200" dirty="0" err="1"/>
              <a:t>katastrofi</a:t>
            </a:r>
            <a:r>
              <a:rPr lang="en-US" sz="1200" dirty="0"/>
              <a:t>.</a:t>
            </a:r>
            <a:br>
              <a:rPr lang="en-US" sz="1200" dirty="0"/>
            </a:br>
            <a:r>
              <a:rPr lang="en-US" sz="1200" dirty="0"/>
              <a:t>- </a:t>
            </a:r>
            <a:r>
              <a:rPr lang="en-US" sz="1200" dirty="0" err="1"/>
              <a:t>Kampanjoista</a:t>
            </a:r>
            <a:r>
              <a:rPr lang="en-US" sz="1200" dirty="0"/>
              <a:t> </a:t>
            </a:r>
            <a:r>
              <a:rPr lang="en-US" sz="1200" dirty="0" err="1"/>
              <a:t>tärkein</a:t>
            </a:r>
            <a:r>
              <a:rPr lang="en-US" sz="1200" dirty="0"/>
              <a:t> on </a:t>
            </a:r>
            <a:r>
              <a:rPr lang="en-US" sz="1200" dirty="0" err="1"/>
              <a:t>puolestaan</a:t>
            </a:r>
            <a:r>
              <a:rPr lang="en-US" sz="1200" dirty="0"/>
              <a:t> </a:t>
            </a:r>
            <a:r>
              <a:rPr lang="en-US" sz="1200" dirty="0" err="1"/>
              <a:t>joka</a:t>
            </a:r>
            <a:r>
              <a:rPr lang="en-US" sz="1200" dirty="0"/>
              <a:t> </a:t>
            </a:r>
            <a:r>
              <a:rPr lang="en-US" sz="1200" dirty="0" err="1"/>
              <a:t>syksy</a:t>
            </a:r>
            <a:r>
              <a:rPr lang="en-US" sz="1200" dirty="0"/>
              <a:t> </a:t>
            </a:r>
            <a:r>
              <a:rPr lang="en-US" sz="1200" dirty="0" err="1"/>
              <a:t>järjestettävä</a:t>
            </a:r>
            <a:r>
              <a:rPr lang="en-US" sz="1200" dirty="0"/>
              <a:t> </a:t>
            </a:r>
            <a:r>
              <a:rPr lang="en-US" sz="1200" dirty="0" err="1"/>
              <a:t>Nälkäpäivä</a:t>
            </a:r>
            <a:r>
              <a:rPr lang="en-US" sz="1200" dirty="0"/>
              <a:t>.</a:t>
            </a:r>
            <a:endParaRPr lang="fi-FI" sz="1200" dirty="0"/>
          </a:p>
          <a:p>
            <a:endParaRPr lang="fi-FI" dirty="0"/>
          </a:p>
          <a:p>
            <a:r>
              <a:rPr lang="fi-FI" dirty="0"/>
              <a:t>Katastrofirahasto</a:t>
            </a:r>
          </a:p>
          <a:p>
            <a:pPr marL="171450" indent="-171450">
              <a:buFontTx/>
              <a:buChar char="-"/>
            </a:pPr>
            <a:r>
              <a:rPr lang="en-US" sz="1200" dirty="0" err="1"/>
              <a:t>Lahjoitusten</a:t>
            </a:r>
            <a:r>
              <a:rPr lang="en-US" sz="1200" dirty="0"/>
              <a:t> </a:t>
            </a:r>
            <a:r>
              <a:rPr lang="en-US" sz="1200" dirty="0" err="1"/>
              <a:t>ansiosta</a:t>
            </a:r>
            <a:r>
              <a:rPr lang="en-US" sz="1200" dirty="0"/>
              <a:t> apua </a:t>
            </a:r>
            <a:r>
              <a:rPr lang="en-US" sz="1200" dirty="0" err="1"/>
              <a:t>voidaan</a:t>
            </a:r>
            <a:r>
              <a:rPr lang="en-US" sz="1200" dirty="0"/>
              <a:t> </a:t>
            </a:r>
            <a:r>
              <a:rPr lang="en-US" sz="1200" dirty="0" err="1"/>
              <a:t>antaa</a:t>
            </a:r>
            <a:r>
              <a:rPr lang="en-US" sz="1200" dirty="0"/>
              <a:t> </a:t>
            </a:r>
            <a:r>
              <a:rPr lang="en-US" sz="1200" dirty="0" err="1"/>
              <a:t>katastrofirahastosta</a:t>
            </a:r>
            <a:r>
              <a:rPr lang="en-US" sz="1200" dirty="0"/>
              <a:t> </a:t>
            </a:r>
            <a:r>
              <a:rPr lang="en-US" sz="1200" dirty="0" err="1"/>
              <a:t>nopeasti</a:t>
            </a:r>
            <a:r>
              <a:rPr lang="en-US" sz="1200" dirty="0"/>
              <a:t> ja </a:t>
            </a:r>
            <a:r>
              <a:rPr lang="en-US" sz="1200" dirty="0" err="1"/>
              <a:t>tehokkaasti</a:t>
            </a:r>
            <a:r>
              <a:rPr lang="en-US" sz="1200" dirty="0"/>
              <a:t>.</a:t>
            </a:r>
            <a:endParaRPr lang="en-US" dirty="0"/>
          </a:p>
          <a:p>
            <a:pPr marL="171450" indent="-171450">
              <a:buFontTx/>
              <a:buChar char="-"/>
            </a:pPr>
            <a:r>
              <a:rPr lang="en-US" sz="1200" dirty="0" err="1"/>
              <a:t>Katastrofirahaston</a:t>
            </a:r>
            <a:r>
              <a:rPr lang="en-US" sz="1200" dirty="0"/>
              <a:t> </a:t>
            </a:r>
            <a:r>
              <a:rPr lang="en-US" sz="1200" dirty="0" err="1"/>
              <a:t>lahjoituksista</a:t>
            </a:r>
            <a:r>
              <a:rPr lang="en-US" sz="1200" dirty="0"/>
              <a:t> </a:t>
            </a:r>
            <a:r>
              <a:rPr lang="en-US" sz="1200" dirty="0" err="1"/>
              <a:t>noin</a:t>
            </a:r>
            <a:r>
              <a:rPr lang="en-US" sz="1200" dirty="0"/>
              <a:t> 90 % </a:t>
            </a:r>
            <a:r>
              <a:rPr lang="en-US" sz="1200" dirty="0" err="1"/>
              <a:t>saadaan</a:t>
            </a:r>
            <a:r>
              <a:rPr lang="en-US" sz="1200" dirty="0"/>
              <a:t> </a:t>
            </a:r>
            <a:r>
              <a:rPr lang="en-US" sz="1200" dirty="0" err="1"/>
              <a:t>yksityisiltä</a:t>
            </a:r>
            <a:r>
              <a:rPr lang="en-US" sz="1200" dirty="0"/>
              <a:t> </a:t>
            </a:r>
            <a:r>
              <a:rPr lang="en-US" sz="1200" dirty="0" err="1"/>
              <a:t>lahjoittajilta</a:t>
            </a:r>
            <a:r>
              <a:rPr lang="en-US" sz="1200" dirty="0"/>
              <a:t>.</a:t>
            </a:r>
          </a:p>
          <a:p>
            <a:pPr marL="171450" indent="-171450">
              <a:buFontTx/>
              <a:buChar char="-"/>
            </a:pPr>
            <a:r>
              <a:rPr lang="en-US" dirty="0" err="1"/>
              <a:t>Katastrofirahaston</a:t>
            </a:r>
            <a:r>
              <a:rPr lang="en-US" dirty="0"/>
              <a:t> </a:t>
            </a:r>
            <a:r>
              <a:rPr lang="en-US" dirty="0" err="1"/>
              <a:t>keräyskulut</a:t>
            </a:r>
            <a:r>
              <a:rPr lang="en-US" dirty="0"/>
              <a:t> </a:t>
            </a:r>
            <a:r>
              <a:rPr lang="en-US" dirty="0" err="1"/>
              <a:t>saavat</a:t>
            </a:r>
            <a:r>
              <a:rPr lang="en-US" dirty="0"/>
              <a:t> olla </a:t>
            </a:r>
            <a:r>
              <a:rPr lang="en-US" dirty="0" err="1"/>
              <a:t>maksimissaan</a:t>
            </a:r>
            <a:r>
              <a:rPr lang="en-US" dirty="0"/>
              <a:t> 20%</a:t>
            </a:r>
            <a:endParaRPr lang="fi-FI" sz="1200" dirty="0"/>
          </a:p>
          <a:p>
            <a:endParaRPr lang="fi-FI" dirty="0"/>
          </a:p>
          <a:p>
            <a:r>
              <a:rPr lang="fi-FI" dirty="0"/>
              <a:t>Kansainvälinen apu</a:t>
            </a:r>
          </a:p>
          <a:p>
            <a:pPr marL="0" indent="0">
              <a:buNone/>
            </a:pPr>
            <a:r>
              <a:rPr lang="en-US" sz="1200" dirty="0"/>
              <a:t>- </a:t>
            </a:r>
            <a:r>
              <a:rPr lang="en-US" sz="1200" dirty="0" err="1"/>
              <a:t>Toimitamme</a:t>
            </a:r>
            <a:r>
              <a:rPr lang="en-US" sz="1200" dirty="0"/>
              <a:t> </a:t>
            </a:r>
            <a:r>
              <a:rPr lang="en-US" sz="1200" dirty="0" err="1"/>
              <a:t>katastrofialueelle</a:t>
            </a:r>
            <a:r>
              <a:rPr lang="en-US" sz="1200" dirty="0"/>
              <a:t> avustustarvikkeita, </a:t>
            </a:r>
            <a:r>
              <a:rPr lang="en-US" sz="1200" dirty="0" err="1"/>
              <a:t>tuemme</a:t>
            </a:r>
            <a:r>
              <a:rPr lang="en-US" sz="1200" dirty="0"/>
              <a:t> myös </a:t>
            </a:r>
            <a:r>
              <a:rPr lang="en-US" sz="1200" dirty="0" err="1"/>
              <a:t>kehitysyhteistyöohjelmia</a:t>
            </a:r>
            <a:r>
              <a:rPr lang="en-US" sz="1200" dirty="0"/>
              <a:t>.</a:t>
            </a:r>
            <a:br>
              <a:rPr lang="en-US" sz="1200" dirty="0"/>
            </a:br>
            <a:r>
              <a:rPr lang="en-US" sz="1200" dirty="0"/>
              <a:t>- </a:t>
            </a:r>
            <a:r>
              <a:rPr lang="en-US" sz="1200" dirty="0" err="1"/>
              <a:t>Apu</a:t>
            </a:r>
            <a:r>
              <a:rPr lang="en-US" sz="1200" dirty="0"/>
              <a:t> </a:t>
            </a:r>
            <a:r>
              <a:rPr lang="en-US" sz="1200" dirty="0" err="1"/>
              <a:t>viedään</a:t>
            </a:r>
            <a:r>
              <a:rPr lang="en-US" sz="1200" dirty="0"/>
              <a:t> </a:t>
            </a:r>
            <a:r>
              <a:rPr lang="en-US" sz="1200" dirty="0" err="1"/>
              <a:t>perille</a:t>
            </a:r>
            <a:r>
              <a:rPr lang="en-US" sz="1200" dirty="0"/>
              <a:t> </a:t>
            </a:r>
            <a:r>
              <a:rPr lang="en-US" sz="1200" dirty="0" err="1"/>
              <a:t>yhteistyössä</a:t>
            </a:r>
            <a:r>
              <a:rPr lang="en-US" sz="1200" dirty="0"/>
              <a:t> paikallisen Punaisen Ristin tai Punaisen Puolikuun yhdistyksen kanssa.</a:t>
            </a:r>
          </a:p>
          <a:p>
            <a:endParaRPr lang="fi-FI" dirty="0"/>
          </a:p>
          <a:p>
            <a:endParaRPr lang="fi-FI" dirty="0"/>
          </a:p>
          <a:p>
            <a:endParaRPr lang="en-US" dirty="0"/>
          </a:p>
        </p:txBody>
      </p:sp>
      <p:sp>
        <p:nvSpPr>
          <p:cNvPr id="4" name="Slide Number Placeholder 3"/>
          <p:cNvSpPr>
            <a:spLocks noGrp="1"/>
          </p:cNvSpPr>
          <p:nvPr>
            <p:ph type="sldNum" sz="quarter" idx="5"/>
          </p:nvPr>
        </p:nvSpPr>
        <p:spPr/>
        <p:txBody>
          <a:bodyPr/>
          <a:lstStyle/>
          <a:p>
            <a:fld id="{235415A4-E05C-4E52-AB4B-E111680B3EDD}" type="slidenum">
              <a:rPr lang="en-US"/>
              <a:t>14</a:t>
            </a:fld>
            <a:endParaRPr lang="en-US"/>
          </a:p>
        </p:txBody>
      </p:sp>
    </p:spTree>
    <p:extLst>
      <p:ext uri="{BB962C8B-B14F-4D97-AF65-F5344CB8AC3E}">
        <p14:creationId xmlns:p14="http://schemas.microsoft.com/office/powerpoint/2010/main" val="3020762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Kotimaan apu</a:t>
            </a:r>
          </a:p>
          <a:p>
            <a:pPr marL="0" indent="0">
              <a:buNone/>
            </a:pPr>
            <a:r>
              <a:rPr lang="en-US" sz="1200" dirty="0"/>
              <a:t>- </a:t>
            </a:r>
            <a:r>
              <a:rPr lang="en-US" sz="1200" dirty="0" err="1"/>
              <a:t>Suomessa</a:t>
            </a:r>
            <a:r>
              <a:rPr lang="en-US" sz="1200" dirty="0"/>
              <a:t> </a:t>
            </a:r>
            <a:r>
              <a:rPr lang="en-US" sz="1200" dirty="0" err="1"/>
              <a:t>apu</a:t>
            </a:r>
            <a:r>
              <a:rPr lang="en-US" sz="1200" dirty="0"/>
              <a:t> on </a:t>
            </a:r>
            <a:r>
              <a:rPr lang="en-US" sz="1200" dirty="0" err="1"/>
              <a:t>useimmiten</a:t>
            </a:r>
            <a:r>
              <a:rPr lang="en-US" sz="1200" dirty="0"/>
              <a:t> </a:t>
            </a:r>
            <a:r>
              <a:rPr lang="en-US" sz="1200" dirty="0" err="1"/>
              <a:t>henkistä</a:t>
            </a:r>
            <a:r>
              <a:rPr lang="en-US" sz="1200" dirty="0"/>
              <a:t> </a:t>
            </a:r>
            <a:r>
              <a:rPr lang="en-US" sz="1200" dirty="0" err="1"/>
              <a:t>tukea</a:t>
            </a:r>
            <a:r>
              <a:rPr lang="en-US" sz="1200" dirty="0"/>
              <a:t> tai </a:t>
            </a:r>
            <a:r>
              <a:rPr lang="en-US" sz="1200" dirty="0" err="1"/>
              <a:t>materiaaliapua</a:t>
            </a:r>
            <a:r>
              <a:rPr lang="en-US" sz="1200" dirty="0"/>
              <a:t>, </a:t>
            </a:r>
            <a:r>
              <a:rPr lang="en-US" sz="1200" dirty="0" err="1"/>
              <a:t>esimerkiksi</a:t>
            </a:r>
            <a:r>
              <a:rPr lang="en-US" sz="1200" dirty="0"/>
              <a:t> </a:t>
            </a:r>
            <a:r>
              <a:rPr lang="en-US" sz="1200" dirty="0" err="1"/>
              <a:t>tulipalon</a:t>
            </a:r>
            <a:r>
              <a:rPr lang="en-US" sz="1200" dirty="0"/>
              <a:t> </a:t>
            </a:r>
            <a:r>
              <a:rPr lang="en-US" sz="1200" dirty="0" err="1"/>
              <a:t>uhreille</a:t>
            </a:r>
            <a:r>
              <a:rPr lang="en-US" sz="1200" dirty="0"/>
              <a:t>.</a:t>
            </a:r>
            <a:br>
              <a:rPr lang="en-US" sz="1200" dirty="0"/>
            </a:br>
            <a:r>
              <a:rPr lang="en-US" sz="1200" dirty="0"/>
              <a:t>- </a:t>
            </a:r>
            <a:r>
              <a:rPr lang="en-US" sz="1200" dirty="0" err="1"/>
              <a:t>Vapaaehtoisen</a:t>
            </a:r>
            <a:r>
              <a:rPr lang="en-US" sz="1200" dirty="0"/>
              <a:t> </a:t>
            </a:r>
            <a:r>
              <a:rPr lang="en-US" sz="1200" dirty="0" err="1"/>
              <a:t>Pelastuspalvelun</a:t>
            </a:r>
            <a:r>
              <a:rPr lang="en-US" sz="1200" dirty="0"/>
              <a:t> </a:t>
            </a:r>
            <a:r>
              <a:rPr lang="en-US" sz="1200" dirty="0" err="1"/>
              <a:t>toimintaa</a:t>
            </a:r>
            <a:r>
              <a:rPr lang="en-US" sz="1200" dirty="0"/>
              <a:t> </a:t>
            </a:r>
            <a:r>
              <a:rPr lang="en-US" sz="1200" dirty="0" err="1"/>
              <a:t>tuetaan</a:t>
            </a:r>
            <a:r>
              <a:rPr lang="en-US" sz="1200" dirty="0"/>
              <a:t> </a:t>
            </a:r>
            <a:r>
              <a:rPr lang="en-US" sz="1200" dirty="0" err="1"/>
              <a:t>katastrofirahaston</a:t>
            </a:r>
            <a:r>
              <a:rPr lang="en-US" sz="1200" dirty="0"/>
              <a:t> </a:t>
            </a:r>
            <a:r>
              <a:rPr lang="en-US" sz="1200" dirty="0" err="1"/>
              <a:t>avulla</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Myös </a:t>
            </a:r>
            <a:r>
              <a:rPr lang="en-US" sz="1200" dirty="0" err="1"/>
              <a:t>Vapaaehtoisen</a:t>
            </a:r>
            <a:r>
              <a:rPr lang="en-US" sz="1200" dirty="0"/>
              <a:t> </a:t>
            </a:r>
            <a:r>
              <a:rPr lang="en-US" sz="1200" dirty="0" err="1"/>
              <a:t>Pelastuspalvelun</a:t>
            </a:r>
            <a:r>
              <a:rPr lang="en-US" sz="1200" dirty="0"/>
              <a:t> </a:t>
            </a:r>
            <a:r>
              <a:rPr lang="en-US" sz="1200" dirty="0" err="1"/>
              <a:t>toimintaa</a:t>
            </a:r>
            <a:r>
              <a:rPr lang="en-US" sz="1200" dirty="0"/>
              <a:t> </a:t>
            </a:r>
            <a:r>
              <a:rPr lang="en-US" sz="1200" dirty="0" err="1"/>
              <a:t>tuetaan</a:t>
            </a:r>
            <a:r>
              <a:rPr lang="en-US" sz="1200" dirty="0"/>
              <a:t> </a:t>
            </a:r>
            <a:r>
              <a:rPr lang="en-US" sz="1200" dirty="0" err="1"/>
              <a:t>katastrofirahaston</a:t>
            </a:r>
            <a:r>
              <a:rPr lang="en-US" sz="1200" dirty="0"/>
              <a:t> </a:t>
            </a:r>
            <a:r>
              <a:rPr lang="en-US" sz="1200" dirty="0" err="1"/>
              <a:t>avulla</a:t>
            </a:r>
            <a:r>
              <a:rPr lang="en-US" sz="1200" dirty="0"/>
              <a:t>.</a:t>
            </a:r>
          </a:p>
          <a:p>
            <a:endParaRPr lang="fi-FI" sz="1200" b="0" i="0" kern="1200" dirty="0">
              <a:solidFill>
                <a:schemeClr val="tx1"/>
              </a:solidFill>
              <a:effectLst/>
              <a:latin typeface="+mn-lt"/>
              <a:ea typeface="+mn-ea"/>
              <a:cs typeface="+mn-cs"/>
            </a:endParaRPr>
          </a:p>
          <a:p>
            <a:r>
              <a:rPr lang="fi-FI" sz="1200" b="0" i="0" kern="1200" dirty="0">
                <a:solidFill>
                  <a:schemeClr val="tx1"/>
                </a:solidFill>
                <a:effectLst/>
                <a:latin typeface="+mn-lt"/>
                <a:ea typeface="+mn-ea"/>
                <a:cs typeface="+mn-cs"/>
              </a:rPr>
              <a:t>Vapaaehtoinen pelastuspalvelu on 53 järjestön verkosto, jonka hälytysryhmät tukevat viranomaisia onnettomuuksissa ja muissa kriisitilanteissa. Useimmiten </a:t>
            </a:r>
            <a:r>
              <a:rPr lang="fi-FI" sz="1200" b="0" i="0" kern="1200" dirty="0" err="1">
                <a:solidFill>
                  <a:schemeClr val="tx1"/>
                </a:solidFill>
                <a:effectLst/>
                <a:latin typeface="+mn-lt"/>
                <a:ea typeface="+mn-ea"/>
                <a:cs typeface="+mn-cs"/>
              </a:rPr>
              <a:t>Vapepa</a:t>
            </a:r>
            <a:r>
              <a:rPr lang="fi-FI" sz="1200" b="0" i="0" kern="1200" dirty="0">
                <a:solidFill>
                  <a:schemeClr val="tx1"/>
                </a:solidFill>
                <a:effectLst/>
                <a:latin typeface="+mn-lt"/>
                <a:ea typeface="+mn-ea"/>
                <a:cs typeface="+mn-cs"/>
              </a:rPr>
              <a:t> hälytetään kadonneen ihmisen etsintään, mutta vapaaehtoisia tarvitaan myös esimerkiksi antamaan henkistä tukea, ohjaamaan liikennettä ja auttamaan evakuoinneissa. Auttajamme toimivat maalla, vesialueilla ja ilmassa. </a:t>
            </a:r>
            <a:r>
              <a:rPr lang="fi-FI" sz="1200" b="0" i="0" kern="1200" dirty="0" err="1">
                <a:solidFill>
                  <a:schemeClr val="tx1"/>
                </a:solidFill>
                <a:effectLst/>
                <a:latin typeface="+mn-lt"/>
                <a:ea typeface="+mn-ea"/>
                <a:cs typeface="+mn-cs"/>
              </a:rPr>
              <a:t>Vapepa</a:t>
            </a:r>
            <a:r>
              <a:rPr lang="fi-FI" sz="1200" b="0" i="0" kern="1200" dirty="0">
                <a:solidFill>
                  <a:schemeClr val="tx1"/>
                </a:solidFill>
                <a:effectLst/>
                <a:latin typeface="+mn-lt"/>
                <a:ea typeface="+mn-ea"/>
                <a:cs typeface="+mn-cs"/>
              </a:rPr>
              <a:t>-järjestöt toimivat yhdessä, jotta jokaisen järjestön osaaminen pystytään hälytystilanteessa hyödyntämään hädässä olevan ihmisen auttamiseksi. Hälytystilanteessa </a:t>
            </a:r>
            <a:r>
              <a:rPr lang="fi-FI" sz="1200" b="0" i="0" kern="1200" dirty="0" err="1">
                <a:solidFill>
                  <a:schemeClr val="tx1"/>
                </a:solidFill>
                <a:effectLst/>
                <a:latin typeface="+mn-lt"/>
                <a:ea typeface="+mn-ea"/>
                <a:cs typeface="+mn-cs"/>
              </a:rPr>
              <a:t>vapepalaiset</a:t>
            </a:r>
            <a:r>
              <a:rPr lang="fi-FI" sz="1200" b="0" i="0" kern="1200" dirty="0">
                <a:solidFill>
                  <a:schemeClr val="tx1"/>
                </a:solidFill>
                <a:effectLst/>
                <a:latin typeface="+mn-lt"/>
                <a:ea typeface="+mn-ea"/>
                <a:cs typeface="+mn-cs"/>
              </a:rPr>
              <a:t> johtavat omaa toimintaansa. Suomen Punainen Risti koordinoi </a:t>
            </a:r>
            <a:r>
              <a:rPr lang="fi-FI" sz="1200" b="0" i="0" kern="1200" dirty="0" err="1">
                <a:solidFill>
                  <a:schemeClr val="tx1"/>
                </a:solidFill>
                <a:effectLst/>
                <a:latin typeface="+mn-lt"/>
                <a:ea typeface="+mn-ea"/>
                <a:cs typeface="+mn-cs"/>
              </a:rPr>
              <a:t>Vapepan</a:t>
            </a:r>
            <a:r>
              <a:rPr lang="fi-FI" sz="1200" b="0" i="0" kern="1200" dirty="0">
                <a:solidFill>
                  <a:schemeClr val="tx1"/>
                </a:solidFill>
                <a:effectLst/>
                <a:latin typeface="+mn-lt"/>
                <a:ea typeface="+mn-ea"/>
                <a:cs typeface="+mn-cs"/>
              </a:rPr>
              <a:t> toimintaa.</a:t>
            </a:r>
          </a:p>
        </p:txBody>
      </p:sp>
      <p:sp>
        <p:nvSpPr>
          <p:cNvPr id="4" name="Slide Number Placeholder 3"/>
          <p:cNvSpPr>
            <a:spLocks noGrp="1"/>
          </p:cNvSpPr>
          <p:nvPr>
            <p:ph type="sldNum" sz="quarter" idx="5"/>
          </p:nvPr>
        </p:nvSpPr>
        <p:spPr/>
        <p:txBody>
          <a:bodyPr/>
          <a:lstStyle/>
          <a:p>
            <a:fld id="{235415A4-E05C-4E52-AB4B-E111680B3EDD}" type="slidenum">
              <a:rPr lang="en-US" smtClean="0"/>
              <a:t>15</a:t>
            </a:fld>
            <a:endParaRPr lang="en-US"/>
          </a:p>
        </p:txBody>
      </p:sp>
    </p:spTree>
    <p:extLst>
      <p:ext uri="{BB962C8B-B14F-4D97-AF65-F5344CB8AC3E}">
        <p14:creationId xmlns:p14="http://schemas.microsoft.com/office/powerpoint/2010/main" val="464228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Esimerkkejä Punaisen Ristin auttamistyöstä.</a:t>
            </a:r>
          </a:p>
          <a:p>
            <a:endParaRPr lang="fi-FI" dirty="0"/>
          </a:p>
          <a:p>
            <a:r>
              <a:rPr lang="fi-FI" dirty="0"/>
              <a:t>Tähän voit lisätä muutamia esimerkkejä paikallisesta toiminnasta ja samalla poistaa yleisiä esimerkkejä. </a:t>
            </a:r>
          </a:p>
        </p:txBody>
      </p:sp>
      <p:sp>
        <p:nvSpPr>
          <p:cNvPr id="4" name="Slide Number Placeholder 3"/>
          <p:cNvSpPr>
            <a:spLocks noGrp="1"/>
          </p:cNvSpPr>
          <p:nvPr>
            <p:ph type="sldNum" sz="quarter" idx="5"/>
          </p:nvPr>
        </p:nvSpPr>
        <p:spPr/>
        <p:txBody>
          <a:bodyPr/>
          <a:lstStyle/>
          <a:p>
            <a:fld id="{235415A4-E05C-4E52-AB4B-E111680B3EDD}" type="slidenum">
              <a:rPr lang="en-US" smtClean="0"/>
              <a:t>16</a:t>
            </a:fld>
            <a:endParaRPr lang="en-US"/>
          </a:p>
        </p:txBody>
      </p:sp>
    </p:spTree>
    <p:extLst>
      <p:ext uri="{BB962C8B-B14F-4D97-AF65-F5344CB8AC3E}">
        <p14:creationId xmlns:p14="http://schemas.microsoft.com/office/powerpoint/2010/main" val="4067062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35415A4-E05C-4E52-AB4B-E111680B3EDD}" type="slidenum">
              <a:rPr lang="en-US"/>
              <a:t>17</a:t>
            </a:fld>
            <a:endParaRPr lang="en-US"/>
          </a:p>
        </p:txBody>
      </p:sp>
    </p:spTree>
    <p:extLst>
      <p:ext uri="{BB962C8B-B14F-4D97-AF65-F5344CB8AC3E}">
        <p14:creationId xmlns:p14="http://schemas.microsoft.com/office/powerpoint/2010/main" val="3101575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Kouluttaja ja osaston edustaja(t) aloittavat osion kertomalla oman tarinansa siitä, miksi he ovat tulleet mukaan SPR:n vapaaehtoisiksi ja mitä vapaaehtoistoiminta heille merkitsee. </a:t>
            </a:r>
            <a:endParaRPr lang="en-US" dirty="0">
              <a:cs typeface="Calibri"/>
            </a:endParaRPr>
          </a:p>
        </p:txBody>
      </p:sp>
      <p:sp>
        <p:nvSpPr>
          <p:cNvPr id="4" name="Slide Number Placeholder 3"/>
          <p:cNvSpPr>
            <a:spLocks noGrp="1"/>
          </p:cNvSpPr>
          <p:nvPr>
            <p:ph type="sldNum" sz="quarter" idx="5"/>
          </p:nvPr>
        </p:nvSpPr>
        <p:spPr/>
        <p:txBody>
          <a:bodyPr/>
          <a:lstStyle/>
          <a:p>
            <a:fld id="{235415A4-E05C-4E52-AB4B-E111680B3EDD}" type="slidenum">
              <a:rPr lang="en-US"/>
              <a:t>18</a:t>
            </a:fld>
            <a:endParaRPr lang="en-US"/>
          </a:p>
        </p:txBody>
      </p:sp>
    </p:spTree>
    <p:extLst>
      <p:ext uri="{BB962C8B-B14F-4D97-AF65-F5344CB8AC3E}">
        <p14:creationId xmlns:p14="http://schemas.microsoft.com/office/powerpoint/2010/main" val="2795690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049338"/>
            <a:ext cx="5921375" cy="3332162"/>
          </a:xfrm>
        </p:spPr>
      </p:sp>
      <p:sp>
        <p:nvSpPr>
          <p:cNvPr id="3" name="Notes Placeholder 2"/>
          <p:cNvSpPr>
            <a:spLocks noGrp="1"/>
          </p:cNvSpPr>
          <p:nvPr>
            <p:ph type="body" idx="1"/>
          </p:nvPr>
        </p:nvSpPr>
        <p:spPr/>
        <p:txBody>
          <a:bodyPr/>
          <a:lstStyle/>
          <a:p>
            <a:r>
              <a:rPr lang="fi-FI" dirty="0"/>
              <a:t>Peukkubarometri väittämistä. Osallistujat osoittavat peukulla ovatko samaa mieltä, eri mieltä vai jotain siitä välistä. </a:t>
            </a:r>
          </a:p>
          <a:p>
            <a:r>
              <a:rPr lang="fi-FI" dirty="0"/>
              <a:t>Kysymysten vastaukset ja perustelut:</a:t>
            </a:r>
          </a:p>
          <a:p>
            <a:pPr lvl="0"/>
            <a:endParaRPr lang="fi-FI" sz="1200" kern="1200" dirty="0">
              <a:solidFill>
                <a:schemeClr val="tx1"/>
              </a:solidFill>
              <a:effectLst/>
              <a:latin typeface="+mn-lt"/>
              <a:ea typeface="+mn-ea"/>
              <a:cs typeface="+mn-cs"/>
            </a:endParaRPr>
          </a:p>
          <a:p>
            <a:pPr lvl="0"/>
            <a:r>
              <a:rPr lang="fi-FI" sz="1200" b="1" kern="1200" dirty="0">
                <a:solidFill>
                  <a:schemeClr val="tx1"/>
                </a:solidFill>
                <a:effectLst/>
                <a:latin typeface="+mn-lt"/>
                <a:ea typeface="+mn-ea"/>
                <a:cs typeface="+mn-cs"/>
              </a:rPr>
              <a:t>Vapaaehtoisena sinulla on oikeus saada tehtävässä tarvitsemaasi koulutusta, tietoa ja ohjausta.</a:t>
            </a:r>
          </a:p>
          <a:p>
            <a:r>
              <a:rPr lang="fi-FI" sz="1200" kern="1200" dirty="0">
                <a:solidFill>
                  <a:schemeClr val="tx1"/>
                </a:solidFill>
                <a:effectLst/>
                <a:latin typeface="+mn-lt"/>
                <a:ea typeface="+mn-ea"/>
                <a:cs typeface="+mn-cs"/>
              </a:rPr>
              <a:t>Oikein x</a:t>
            </a:r>
          </a:p>
          <a:p>
            <a:r>
              <a:rPr lang="fi-FI" sz="1200" kern="1200" dirty="0">
                <a:solidFill>
                  <a:schemeClr val="tx1"/>
                </a:solidFill>
                <a:effectLst/>
                <a:latin typeface="+mn-lt"/>
                <a:ea typeface="+mn-ea"/>
                <a:cs typeface="+mn-cs"/>
              </a:rPr>
              <a:t>Väärin</a:t>
            </a:r>
          </a:p>
          <a:p>
            <a:r>
              <a:rPr lang="fi-FI" sz="1200" kern="1200" dirty="0">
                <a:solidFill>
                  <a:schemeClr val="tx1"/>
                </a:solidFill>
                <a:effectLst/>
                <a:latin typeface="+mn-lt"/>
                <a:ea typeface="+mn-ea"/>
                <a:cs typeface="+mn-cs"/>
              </a:rPr>
              <a:t>Perustelu: Suomen Punainen Risti on iso koulutusjärjestö ja meillä on tarjolla mielenkiintoista koulutusta liittyen Punaiseen Ristiin ja sen erilaisiin toimintamuotoihin. Lisäksi järjestetään täydennyskoulutustilaisuuksia.</a:t>
            </a:r>
          </a:p>
          <a:p>
            <a:pPr lvl="0"/>
            <a:endParaRPr lang="fi-FI" sz="1200" b="1" kern="1200" dirty="0">
              <a:solidFill>
                <a:schemeClr val="tx1"/>
              </a:solidFill>
              <a:effectLst/>
              <a:latin typeface="+mn-lt"/>
              <a:ea typeface="+mn-ea"/>
              <a:cs typeface="+mn-cs"/>
            </a:endParaRPr>
          </a:p>
          <a:p>
            <a:pPr lvl="0"/>
            <a:r>
              <a:rPr lang="fi-FI" sz="1200" b="1" kern="1200" dirty="0">
                <a:solidFill>
                  <a:schemeClr val="tx1"/>
                </a:solidFill>
                <a:effectLst/>
                <a:latin typeface="+mn-lt"/>
                <a:ea typeface="+mn-ea"/>
                <a:cs typeface="+mn-cs"/>
              </a:rPr>
              <a:t>Vaikka olen lupautunut johonkin vapaaehtoistehtävään, voin jättää sen tekemättä, jos on huono keli, koska olen vapaaehtoinen.</a:t>
            </a:r>
          </a:p>
          <a:p>
            <a:r>
              <a:rPr lang="fi-FI" sz="1200" kern="1200" dirty="0">
                <a:solidFill>
                  <a:schemeClr val="tx1"/>
                </a:solidFill>
                <a:effectLst/>
                <a:latin typeface="+mn-lt"/>
                <a:ea typeface="+mn-ea"/>
                <a:cs typeface="+mn-cs"/>
              </a:rPr>
              <a:t>Oikein</a:t>
            </a:r>
          </a:p>
          <a:p>
            <a:r>
              <a:rPr lang="fi-FI" sz="1200" kern="1200" dirty="0">
                <a:solidFill>
                  <a:schemeClr val="tx1"/>
                </a:solidFill>
                <a:effectLst/>
                <a:latin typeface="+mn-lt"/>
                <a:ea typeface="+mn-ea"/>
                <a:cs typeface="+mn-cs"/>
              </a:rPr>
              <a:t>Väärin x</a:t>
            </a:r>
          </a:p>
          <a:p>
            <a:r>
              <a:rPr lang="fi-FI" sz="1200" kern="1200" dirty="0">
                <a:solidFill>
                  <a:schemeClr val="tx1"/>
                </a:solidFill>
                <a:effectLst/>
                <a:latin typeface="+mn-lt"/>
                <a:ea typeface="+mn-ea"/>
                <a:cs typeface="+mn-cs"/>
              </a:rPr>
              <a:t>Perustelu: Vapaaehtoisena sinun tulee sitoutua toimintaan siltä osin, kun olet vapaaehtoisesti ja sovitusti lupautunut. Koko järjestön auttamistoiminnan luotettavuus perustuu siihen, että kaikki vapaaehtoiset tekevät ne asiat, jotka ovat luvanneet.</a:t>
            </a:r>
          </a:p>
          <a:p>
            <a:pPr lvl="0"/>
            <a:endParaRPr lang="fi-FI" sz="1200" b="1" kern="1200" dirty="0">
              <a:solidFill>
                <a:schemeClr val="tx1"/>
              </a:solidFill>
              <a:effectLst/>
              <a:latin typeface="+mn-lt"/>
              <a:ea typeface="+mn-ea"/>
              <a:cs typeface="+mn-cs"/>
            </a:endParaRPr>
          </a:p>
          <a:p>
            <a:pPr lvl="0"/>
            <a:r>
              <a:rPr lang="fi-FI" sz="1200" b="1" kern="1200" dirty="0">
                <a:solidFill>
                  <a:schemeClr val="tx1"/>
                </a:solidFill>
                <a:effectLst/>
                <a:latin typeface="+mn-lt"/>
                <a:ea typeface="+mn-ea"/>
                <a:cs typeface="+mn-cs"/>
              </a:rPr>
              <a:t>Kun ryhdyt vapaaehtoiseksi, sinulla on velvollisuus osallistua siihen toimintaan, jonka Punainen Risti sinulle osoittaa</a:t>
            </a:r>
          </a:p>
          <a:p>
            <a:r>
              <a:rPr lang="fi-FI" sz="1200" kern="1200" dirty="0">
                <a:solidFill>
                  <a:schemeClr val="tx1"/>
                </a:solidFill>
                <a:effectLst/>
                <a:latin typeface="+mn-lt"/>
                <a:ea typeface="+mn-ea"/>
                <a:cs typeface="+mn-cs"/>
              </a:rPr>
              <a:t>Oikein </a:t>
            </a:r>
          </a:p>
          <a:p>
            <a:r>
              <a:rPr lang="fi-FI" sz="1200" kern="1200" dirty="0">
                <a:solidFill>
                  <a:schemeClr val="tx1"/>
                </a:solidFill>
                <a:effectLst/>
                <a:latin typeface="+mn-lt"/>
                <a:ea typeface="+mn-ea"/>
                <a:cs typeface="+mn-cs"/>
              </a:rPr>
              <a:t>Väärin x</a:t>
            </a:r>
          </a:p>
          <a:p>
            <a:r>
              <a:rPr lang="fi-FI" sz="1200" kern="1200" dirty="0">
                <a:solidFill>
                  <a:schemeClr val="tx1"/>
                </a:solidFill>
                <a:effectLst/>
                <a:latin typeface="+mn-lt"/>
                <a:ea typeface="+mn-ea"/>
                <a:cs typeface="+mn-cs"/>
              </a:rPr>
              <a:t>Perustelu: Saat toki itse päättää, mihin toimintaan haluat osallistua ja millä panoksella. Tehtävät sovitaan aina yhteistuumin. Usein sinulla on myös mahdollisuus käyttää ammattitaitoasi hyväksesi.</a:t>
            </a:r>
          </a:p>
          <a:p>
            <a:pPr lvl="0"/>
            <a:endParaRPr lang="fi-FI" sz="1200" b="1" kern="1200" dirty="0">
              <a:solidFill>
                <a:schemeClr val="tx1"/>
              </a:solidFill>
              <a:effectLst/>
              <a:latin typeface="+mn-lt"/>
              <a:ea typeface="+mn-ea"/>
              <a:cs typeface="+mn-cs"/>
            </a:endParaRPr>
          </a:p>
          <a:p>
            <a:pPr lvl="0"/>
            <a:r>
              <a:rPr lang="fi-FI" sz="1200" b="1" kern="1200" dirty="0">
                <a:solidFill>
                  <a:schemeClr val="tx1"/>
                </a:solidFill>
                <a:effectLst/>
                <a:latin typeface="+mn-lt"/>
                <a:ea typeface="+mn-ea"/>
                <a:cs typeface="+mn-cs"/>
              </a:rPr>
              <a:t>Saatat joutua vapaaehtoistehtävissäsi sitoutumaan vaitioloon</a:t>
            </a:r>
          </a:p>
          <a:p>
            <a:r>
              <a:rPr lang="fi-FI" sz="1200" kern="1200" dirty="0">
                <a:solidFill>
                  <a:schemeClr val="tx1"/>
                </a:solidFill>
                <a:effectLst/>
                <a:latin typeface="+mn-lt"/>
                <a:ea typeface="+mn-ea"/>
                <a:cs typeface="+mn-cs"/>
              </a:rPr>
              <a:t>Oikein x</a:t>
            </a:r>
          </a:p>
          <a:p>
            <a:r>
              <a:rPr lang="fi-FI" sz="1200" kern="1200" dirty="0">
                <a:solidFill>
                  <a:schemeClr val="tx1"/>
                </a:solidFill>
                <a:effectLst/>
                <a:latin typeface="+mn-lt"/>
                <a:ea typeface="+mn-ea"/>
                <a:cs typeface="+mn-cs"/>
              </a:rPr>
              <a:t>Väärin</a:t>
            </a:r>
          </a:p>
          <a:p>
            <a:r>
              <a:rPr lang="fi-FI" sz="1200" kern="1200" dirty="0">
                <a:solidFill>
                  <a:schemeClr val="tx1"/>
                </a:solidFill>
                <a:effectLst/>
                <a:latin typeface="+mn-lt"/>
                <a:ea typeface="+mn-ea"/>
                <a:cs typeface="+mn-cs"/>
              </a:rPr>
              <a:t>Perustelu: Se riippuu tehtävän luonteesta. Kaikki tehtävät eivät ole salaisia. Autettavien nimiä tai muita henkilötietoja ei saa levittää eteenpäin.</a:t>
            </a:r>
          </a:p>
          <a:p>
            <a:r>
              <a:rPr lang="fi-FI" sz="1200" kern="1200" dirty="0">
                <a:solidFill>
                  <a:schemeClr val="tx1"/>
                </a:solidFill>
                <a:effectLst/>
                <a:latin typeface="+mn-lt"/>
                <a:ea typeface="+mn-ea"/>
                <a:cs typeface="+mn-cs"/>
              </a:rPr>
              <a:t> </a:t>
            </a:r>
          </a:p>
          <a:p>
            <a:r>
              <a:rPr lang="fi-FI" sz="1200" b="1" kern="1200" dirty="0">
                <a:solidFill>
                  <a:schemeClr val="tx1"/>
                </a:solidFill>
                <a:effectLst/>
                <a:latin typeface="+mn-lt"/>
                <a:ea typeface="+mn-ea"/>
                <a:cs typeface="+mn-cs"/>
              </a:rPr>
              <a:t>Vapaaehtoisena työskentelet yhdessä apua ja tukea tarvitsevien kanssa niin, että heidän omat voimavaransa vahvistuvat</a:t>
            </a:r>
          </a:p>
          <a:p>
            <a:r>
              <a:rPr lang="fi-FI" sz="1200" b="0" kern="1200" dirty="0">
                <a:solidFill>
                  <a:schemeClr val="tx1"/>
                </a:solidFill>
                <a:effectLst/>
                <a:latin typeface="+mn-lt"/>
                <a:ea typeface="+mn-ea"/>
                <a:cs typeface="+mn-cs"/>
              </a:rPr>
              <a:t>Oikein x</a:t>
            </a:r>
          </a:p>
          <a:p>
            <a:r>
              <a:rPr lang="fi-FI" sz="1200" b="0" kern="1200" dirty="0">
                <a:solidFill>
                  <a:schemeClr val="tx1"/>
                </a:solidFill>
                <a:effectLst/>
                <a:latin typeface="+mn-lt"/>
                <a:ea typeface="+mn-ea"/>
                <a:cs typeface="+mn-cs"/>
              </a:rPr>
              <a:t>Väärin</a:t>
            </a:r>
          </a:p>
          <a:p>
            <a:r>
              <a:rPr lang="fi-FI" sz="1200" b="0" kern="1200" dirty="0">
                <a:solidFill>
                  <a:schemeClr val="tx1"/>
                </a:solidFill>
                <a:effectLst/>
                <a:latin typeface="+mn-lt"/>
                <a:ea typeface="+mn-ea"/>
                <a:cs typeface="+mn-cs"/>
              </a:rPr>
              <a:t>Perustelu: Apua ja tukea antaessa huomioidaan ja vahvistetaan avunsaajan osaamisia ja voimavarojaan esimerkiksi kouluttamalla, tukemalla ja hankkimalla avustustarvikkeet mahdollisimman läheltä avun kohdetta. </a:t>
            </a:r>
          </a:p>
          <a:p>
            <a:endParaRPr lang="fi-FI" sz="1200" b="1" kern="1200" dirty="0">
              <a:solidFill>
                <a:schemeClr val="tx1"/>
              </a:solidFill>
              <a:effectLst/>
              <a:latin typeface="+mn-lt"/>
              <a:ea typeface="+mn-ea"/>
              <a:cs typeface="+mn-cs"/>
            </a:endParaRPr>
          </a:p>
          <a:p>
            <a:r>
              <a:rPr lang="fi-FI" sz="1200" b="1" kern="1200" dirty="0">
                <a:solidFill>
                  <a:schemeClr val="tx1"/>
                </a:solidFill>
                <a:effectLst/>
                <a:latin typeface="+mn-lt"/>
                <a:ea typeface="+mn-ea"/>
                <a:cs typeface="+mn-cs"/>
              </a:rPr>
              <a:t>Vapaaehtoisena sitoudut noudattamaan järjestömme sääntöjä sekä tiedottamaan havaitsemistasi puutteista</a:t>
            </a:r>
          </a:p>
          <a:p>
            <a:r>
              <a:rPr lang="fi-FI" sz="1200" kern="1200" dirty="0">
                <a:solidFill>
                  <a:schemeClr val="tx1"/>
                </a:solidFill>
                <a:effectLst/>
                <a:latin typeface="+mn-lt"/>
                <a:ea typeface="+mn-ea"/>
                <a:cs typeface="+mn-cs"/>
              </a:rPr>
              <a:t>Oikein x</a:t>
            </a:r>
          </a:p>
          <a:p>
            <a:r>
              <a:rPr lang="fi-FI" sz="1200" kern="1200" dirty="0">
                <a:solidFill>
                  <a:schemeClr val="tx1"/>
                </a:solidFill>
                <a:effectLst/>
                <a:latin typeface="+mn-lt"/>
                <a:ea typeface="+mn-ea"/>
                <a:cs typeface="+mn-cs"/>
              </a:rPr>
              <a:t>Väärin</a:t>
            </a:r>
          </a:p>
          <a:p>
            <a:r>
              <a:rPr lang="fi-FI" sz="1200" kern="1200" dirty="0">
                <a:solidFill>
                  <a:schemeClr val="tx1"/>
                </a:solidFill>
                <a:effectLst/>
                <a:latin typeface="+mn-lt"/>
                <a:ea typeface="+mn-ea"/>
                <a:cs typeface="+mn-cs"/>
              </a:rPr>
              <a:t>Perustelu: Nämä ovat reunaehtoja sille, että voit toimia juuri Punaisessa Ristissä vapaaehtoisena</a:t>
            </a:r>
          </a:p>
          <a:p>
            <a:endParaRPr lang="fi-FI" sz="1200" kern="1200" dirty="0">
              <a:solidFill>
                <a:schemeClr val="tx1"/>
              </a:solidFill>
              <a:effectLst/>
              <a:latin typeface="+mn-lt"/>
              <a:ea typeface="+mn-ea"/>
              <a:cs typeface="+mn-cs"/>
            </a:endParaRPr>
          </a:p>
          <a:p>
            <a:r>
              <a:rPr lang="fi-FI" sz="1200" b="1" kern="1200" dirty="0">
                <a:solidFill>
                  <a:schemeClr val="tx1"/>
                </a:solidFill>
                <a:effectLst/>
                <a:latin typeface="+mn-lt"/>
                <a:ea typeface="+mn-ea"/>
                <a:cs typeface="+mn-cs"/>
              </a:rPr>
              <a:t>Vapaaehtoisena voit vaikuttaa.</a:t>
            </a:r>
          </a:p>
          <a:p>
            <a:r>
              <a:rPr lang="fi-FI" sz="1200" kern="1200" dirty="0">
                <a:solidFill>
                  <a:schemeClr val="tx1"/>
                </a:solidFill>
                <a:effectLst/>
                <a:latin typeface="+mn-lt"/>
                <a:ea typeface="+mn-ea"/>
                <a:cs typeface="+mn-cs"/>
              </a:rPr>
              <a:t>Oikein x</a:t>
            </a:r>
          </a:p>
          <a:p>
            <a:r>
              <a:rPr lang="fi-FI" sz="1200" kern="1200" dirty="0">
                <a:solidFill>
                  <a:schemeClr val="tx1"/>
                </a:solidFill>
                <a:effectLst/>
                <a:latin typeface="+mn-lt"/>
                <a:ea typeface="+mn-ea"/>
                <a:cs typeface="+mn-cs"/>
              </a:rPr>
              <a:t>Väärin</a:t>
            </a:r>
          </a:p>
          <a:p>
            <a:r>
              <a:rPr lang="fi-FI" sz="1200" kern="1200" dirty="0">
                <a:solidFill>
                  <a:schemeClr val="tx1"/>
                </a:solidFill>
                <a:effectLst/>
                <a:latin typeface="+mn-lt"/>
                <a:ea typeface="+mn-ea"/>
                <a:cs typeface="+mn-cs"/>
              </a:rPr>
              <a:t>Vapaaehtoiset vaikuttavat toimimalla niiden asioiden parissa, jotka he kokevat tärkeiksi. Jo toimiminen on vaikuttamista. Lisäksi esimerkiksi vapaaehtoisjärjestöt tarjoavat kanavan osallistua yhteiskunnalliseen keskusteluun. Toimiminen luottamustehtävissä tarjoaa lisää mahdollisuuksia ja kanavia vaikuttaa tärkeisiin asioihin. Vapaaehtoistoiminta on siis yhteiskunnallisesti merkittävää. Lisäksi se tukee demokratiaa ja kansalaisyhteiskuntaa sekä lisää hyvinvointia ja yhteisöllisyyttä.</a:t>
            </a:r>
          </a:p>
          <a:p>
            <a:r>
              <a:rPr lang="fi-FI" sz="1200" kern="1200" dirty="0">
                <a:solidFill>
                  <a:schemeClr val="tx1"/>
                </a:solidFill>
                <a:effectLst/>
                <a:latin typeface="+mn-lt"/>
                <a:ea typeface="+mn-ea"/>
                <a:cs typeface="+mn-cs"/>
              </a:rPr>
              <a:t> </a:t>
            </a:r>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19</a:t>
            </a:fld>
            <a:endParaRPr lang="en-US"/>
          </a:p>
        </p:txBody>
      </p:sp>
    </p:spTree>
    <p:extLst>
      <p:ext uri="{BB962C8B-B14F-4D97-AF65-F5344CB8AC3E}">
        <p14:creationId xmlns:p14="http://schemas.microsoft.com/office/powerpoint/2010/main" val="102528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Kalvon voi näyttää koulutuksen alussa kun kertoo käytännön asioita ja osallistujat tutustuvat toisiinsa. Kouluttaja voi vaihtoehtoisesti tai myös näyttää yhden videon seuraavasta kalvosta. </a:t>
            </a:r>
          </a:p>
          <a:p>
            <a:endParaRPr lang="fi-FI" dirty="0"/>
          </a:p>
          <a:p>
            <a:r>
              <a:rPr lang="fi-FI" sz="1200" kern="1200" dirty="0">
                <a:solidFill>
                  <a:schemeClr val="tx1"/>
                </a:solidFill>
                <a:effectLst/>
                <a:latin typeface="+mn-lt"/>
                <a:ea typeface="+mn-ea"/>
                <a:cs typeface="+mn-cs"/>
              </a:rPr>
              <a:t>Osallistujat saavat esittäytyä ja tutustua toisiinsa. </a:t>
            </a:r>
          </a:p>
          <a:p>
            <a:r>
              <a:rPr lang="fi-FI" sz="1200" kern="1200" dirty="0">
                <a:solidFill>
                  <a:schemeClr val="tx1"/>
                </a:solidFill>
                <a:effectLst/>
                <a:latin typeface="+mn-lt"/>
                <a:ea typeface="+mn-ea"/>
                <a:cs typeface="+mn-cs"/>
              </a:rPr>
              <a:t> </a:t>
            </a:r>
          </a:p>
          <a:p>
            <a:r>
              <a:rPr lang="fi-FI" sz="1200" u="sng" kern="1200" dirty="0">
                <a:solidFill>
                  <a:schemeClr val="tx1"/>
                </a:solidFill>
                <a:effectLst/>
                <a:latin typeface="+mn-lt"/>
                <a:ea typeface="+mn-ea"/>
                <a:cs typeface="+mn-cs"/>
              </a:rPr>
              <a:t>HARJOITUS: Kouluttaja käyttää seuraavia harjoituksia tai vastaavia, itselle tuttuja harjoituksia:</a:t>
            </a:r>
            <a:endParaRPr lang="fi-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Pyydä osallistujia asettumaan janalle sen mukaan, milloin on ilmoittautunut kurssille. </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Pyydä osallistujia asettumaan oman paikkakunnan kartalle, mistä kylästä/miltä kadulta/talosta hän on. Tavoitteena nähdä miltä alueilta osallistujat tulevat ja löytävätkö he mahdollisesti jonkun tutun naapurin tms. kurssilta. </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Pyydä osallistujia keskustelemaan vierustoverin kanssa: kuka olet, mistä tulet ja mistä vapaaehtoistehtävästä olet kiinnostunut?</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Harjoituksen purun yhteydessä osallistujat esittäytyvät ja kertovat kuinka saivat tietää tästä tilaisuudesta. Kouluttaja pyytää osallistujia kertomaan mitkä ovat heidän odotuksensa ja toiveensa tilaisuuden suhteen.  Harjoituksen yhteydessä kirjataan </a:t>
            </a:r>
            <a:r>
              <a:rPr lang="fi-FI" sz="1200" kern="1200" dirty="0" err="1">
                <a:solidFill>
                  <a:schemeClr val="tx1"/>
                </a:solidFill>
                <a:effectLst/>
                <a:latin typeface="+mn-lt"/>
                <a:ea typeface="+mn-ea"/>
                <a:cs typeface="+mn-cs"/>
              </a:rPr>
              <a:t>fläpille</a:t>
            </a:r>
            <a:r>
              <a:rPr lang="fi-FI" sz="1200" kern="1200" dirty="0">
                <a:solidFill>
                  <a:schemeClr val="tx1"/>
                </a:solidFill>
                <a:effectLst/>
                <a:latin typeface="+mn-lt"/>
                <a:ea typeface="+mn-ea"/>
                <a:cs typeface="+mn-cs"/>
              </a:rPr>
              <a:t>, mistä Punaisen Ristin teemoista osallistujat ovat kiinnostuneita ja mistä he haluavat saada enemmän tietoa. Koulutuksen edetessä kouluttaja pyrkii vastaamaan näiden toiveiden toteutumisesta.</a:t>
            </a:r>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2</a:t>
            </a:fld>
            <a:endParaRPr lang="en-US"/>
          </a:p>
        </p:txBody>
      </p:sp>
    </p:spTree>
    <p:extLst>
      <p:ext uri="{BB962C8B-B14F-4D97-AF65-F5344CB8AC3E}">
        <p14:creationId xmlns:p14="http://schemas.microsoft.com/office/powerpoint/2010/main" val="1091518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SPR:n tapaturmavakuutus koskee järjestön vapaaehtoistoimintaa. Vapaaehtoinen ei tarvitse olla SPR:n jäsen ollakseen vakuutettu. Tapaturmavakuutus ei kata sairastumisia. </a:t>
            </a:r>
          </a:p>
          <a:p>
            <a:endParaRPr lang="fi-FI" dirty="0"/>
          </a:p>
          <a:p>
            <a:r>
              <a:rPr lang="fi-FI" dirty="0"/>
              <a:t>Vakuutukset: </a:t>
            </a:r>
            <a:r>
              <a:rPr lang="fi-FI" dirty="0">
                <a:hlinkClick r:id="rId3"/>
              </a:rPr>
              <a:t>https://rednet.punainenristi.fi/node/12816</a:t>
            </a:r>
            <a:endParaRPr lang="fi-FI" dirty="0"/>
          </a:p>
          <a:p>
            <a:r>
              <a:rPr lang="fi-FI" dirty="0"/>
              <a:t>Eettiset ohjeet: </a:t>
            </a:r>
            <a:r>
              <a:rPr lang="fi-FI" dirty="0">
                <a:hlinkClick r:id="rId4"/>
              </a:rPr>
              <a:t>https://rednet.punainenristi.fi/node/26573</a:t>
            </a:r>
            <a:endParaRPr lang="fi-FI" dirty="0"/>
          </a:p>
          <a:p>
            <a:r>
              <a:rPr lang="fi-FI" dirty="0"/>
              <a:t>Seksuaalisen häirinnän ja ahdistelun vastainen linjaus: </a:t>
            </a:r>
            <a:r>
              <a:rPr lang="fi-FI" dirty="0">
                <a:hlinkClick r:id="rId5"/>
              </a:rPr>
              <a:t>https://rednet.punainenristi.fi/system/files/page/SPR%20linjaus%20seksuaalisen%20h%C3%A4irinn%C3%A4n%20ja%20hyv%C3%A4ksik%C3%A4yt%C3%B6n%20ehk%C3%A4isy.pdf</a:t>
            </a:r>
            <a:endParaRPr lang="fi-FI" dirty="0"/>
          </a:p>
          <a:p>
            <a:r>
              <a:rPr lang="fi-FI" dirty="0"/>
              <a:t>Tietosuoja: </a:t>
            </a:r>
            <a:r>
              <a:rPr lang="fi-FI" dirty="0">
                <a:hlinkClick r:id="rId6"/>
              </a:rPr>
              <a:t>https://www.punainenristi.fi/tietosuoja</a:t>
            </a:r>
            <a:endParaRPr lang="fi-FI" dirty="0"/>
          </a:p>
          <a:p>
            <a:endParaRPr lang="fi-FI" dirty="0"/>
          </a:p>
          <a:p>
            <a:r>
              <a:rPr lang="fi-FI" dirty="0"/>
              <a:t>On tärkeää sanoa, että emme hyväksy minkäänlaista seksuaalista häirintää, ahdistelua, hyväksikäyttöä, rasismia tai kiusaamista. </a:t>
            </a:r>
          </a:p>
          <a:p>
            <a:r>
              <a:rPr lang="fi-FI" dirty="0"/>
              <a:t>Pyrimme kaikin keinoin siihen, että SPR on kaikille turvallinen toimintaympäristö.</a:t>
            </a:r>
          </a:p>
          <a:p>
            <a:endParaRPr lang="fi-FI" dirty="0"/>
          </a:p>
          <a:p>
            <a:r>
              <a:rPr lang="fi-FI" dirty="0"/>
              <a:t>Järjestö varmistaa, että tietosuojalakia ja ihmisten tietosuojaa kunnioitetaan. </a:t>
            </a:r>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20</a:t>
            </a:fld>
            <a:endParaRPr lang="en-US"/>
          </a:p>
        </p:txBody>
      </p:sp>
    </p:spTree>
    <p:extLst>
      <p:ext uri="{BB962C8B-B14F-4D97-AF65-F5344CB8AC3E}">
        <p14:creationId xmlns:p14="http://schemas.microsoft.com/office/powerpoint/2010/main" val="3148700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Kerro osallistujille, että järjestö pyrkii siihen, että jokainen vapaaehtoinen ja avunsaaja tuntee kanavat, joiden kautta ilmoittaa tietoonsa tulleen epäilyksen tai tapahtuneen seksuaalisen häirinnän, ahdistelun, hyväksikäytön tai muun väärinkäytöksen. Järjestö suhtautuu vakavasti kaikkiin ilmoituksiin.  </a:t>
            </a:r>
          </a:p>
          <a:p>
            <a:endParaRPr lang="fi-FI" dirty="0"/>
          </a:p>
          <a:p>
            <a:r>
              <a:rPr lang="fi-FI" dirty="0"/>
              <a:t>Kalvolla olevan osoitteen kautta voi tehdä anonyymin ilmoituksen (www.punainenristi.fi/vaarinkaytosilmoitus)</a:t>
            </a:r>
          </a:p>
        </p:txBody>
      </p:sp>
      <p:sp>
        <p:nvSpPr>
          <p:cNvPr id="4" name="Slide Number Placeholder 3"/>
          <p:cNvSpPr>
            <a:spLocks noGrp="1"/>
          </p:cNvSpPr>
          <p:nvPr>
            <p:ph type="sldNum" sz="quarter" idx="5"/>
          </p:nvPr>
        </p:nvSpPr>
        <p:spPr/>
        <p:txBody>
          <a:bodyPr/>
          <a:lstStyle/>
          <a:p>
            <a:fld id="{235415A4-E05C-4E52-AB4B-E111680B3EDD}" type="slidenum">
              <a:rPr lang="en-US" smtClean="0"/>
              <a:t>21</a:t>
            </a:fld>
            <a:endParaRPr lang="en-US"/>
          </a:p>
        </p:txBody>
      </p:sp>
    </p:spTree>
    <p:extLst>
      <p:ext uri="{BB962C8B-B14F-4D97-AF65-F5344CB8AC3E}">
        <p14:creationId xmlns:p14="http://schemas.microsoft.com/office/powerpoint/2010/main" val="553588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0" i="0" kern="1200" dirty="0">
                <a:solidFill>
                  <a:schemeClr val="tx1"/>
                </a:solidFill>
                <a:effectLst/>
                <a:latin typeface="+mn-lt"/>
                <a:ea typeface="+mn-ea"/>
                <a:cs typeface="+mn-cs"/>
              </a:rPr>
              <a:t>Esimerkkejä vapaaehtoistoiminnasta.</a:t>
            </a:r>
          </a:p>
          <a:p>
            <a:endParaRPr lang="fi-FI" sz="1200" b="0" i="0" kern="1200" dirty="0">
              <a:solidFill>
                <a:schemeClr val="tx1"/>
              </a:solidFill>
              <a:effectLst/>
              <a:latin typeface="+mn-lt"/>
              <a:ea typeface="+mn-ea"/>
              <a:cs typeface="+mn-cs"/>
            </a:endParaRPr>
          </a:p>
          <a:p>
            <a:r>
              <a:rPr lang="fi-FI" sz="1200" b="0" i="0" kern="1200" dirty="0">
                <a:solidFill>
                  <a:schemeClr val="tx1"/>
                </a:solidFill>
                <a:effectLst/>
                <a:latin typeface="+mn-lt"/>
                <a:ea typeface="+mn-ea"/>
                <a:cs typeface="+mn-cs"/>
              </a:rPr>
              <a:t>Tähän voit lisätä muutamia esimerkkejä paikallisesta toiminnasta ja samalla poistaa yleisiä esimerkkejä.</a:t>
            </a:r>
          </a:p>
          <a:p>
            <a:endParaRPr lang="fi-FI"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Tilaisuuden alussa osallistujien esittelyn kohdalla kouluttaja kokosi </a:t>
            </a:r>
            <a:r>
              <a:rPr lang="fi-FI" sz="1200" kern="1200" dirty="0" err="1">
                <a:solidFill>
                  <a:schemeClr val="tx1"/>
                </a:solidFill>
                <a:effectLst/>
                <a:latin typeface="+mn-lt"/>
                <a:ea typeface="+mn-ea"/>
                <a:cs typeface="+mn-cs"/>
              </a:rPr>
              <a:t>fläpille</a:t>
            </a:r>
            <a:r>
              <a:rPr lang="fi-FI" sz="1200" kern="1200" dirty="0">
                <a:solidFill>
                  <a:schemeClr val="tx1"/>
                </a:solidFill>
                <a:effectLst/>
                <a:latin typeface="+mn-lt"/>
                <a:ea typeface="+mn-ea"/>
                <a:cs typeface="+mn-cs"/>
              </a:rPr>
              <a:t> osallistujien kiinnostusten kohteet ja toimintaa, josta osallistujat haluavat lisää tietoa. Tässä kohtaa koulutusta kouluttaja pyytää tarkennuksia ja lisäyksiä listalle. On tärkeää, että osallistujan innostus johonkin tiettyyn toimintamuotoon ei lannisteta, vaikkei osastolla olisi kyseistä toimintaa sillä hetkellä tarjolla. Kouluttaja ja osaston edustaja(t) innostavat mukaan samantyyliseen toimintaan tai kertovat avoimesti naapuriosaston toiminnasta, mikäli siellä on kyseistä toimintaa tarjolla. </a:t>
            </a:r>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22</a:t>
            </a:fld>
            <a:endParaRPr lang="en-US"/>
          </a:p>
        </p:txBody>
      </p:sp>
    </p:spTree>
    <p:extLst>
      <p:ext uri="{BB962C8B-B14F-4D97-AF65-F5344CB8AC3E}">
        <p14:creationId xmlns:p14="http://schemas.microsoft.com/office/powerpoint/2010/main" val="3805980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Tulevien 6 dian kohdalla on listattu vapaaehtoistoiminnan muotoja. Listat eivät ole täydellisiä ja useampi toiminto esiintyy useamman kerran. </a:t>
            </a:r>
          </a:p>
          <a:p>
            <a:r>
              <a:rPr lang="fi-FI" dirty="0"/>
              <a:t>Voit vapaasti muokata listoja itsellesi ja alueellesi sopiviksi. </a:t>
            </a:r>
          </a:p>
        </p:txBody>
      </p:sp>
      <p:sp>
        <p:nvSpPr>
          <p:cNvPr id="4" name="Dian numeron paikkamerkki 3"/>
          <p:cNvSpPr>
            <a:spLocks noGrp="1"/>
          </p:cNvSpPr>
          <p:nvPr>
            <p:ph type="sldNum" sz="quarter" idx="5"/>
          </p:nvPr>
        </p:nvSpPr>
        <p:spPr/>
        <p:txBody>
          <a:bodyPr/>
          <a:lstStyle/>
          <a:p>
            <a:fld id="{235415A4-E05C-4E52-AB4B-E111680B3EDD}" type="slidenum">
              <a:rPr lang="en-US" smtClean="0"/>
              <a:t>23</a:t>
            </a:fld>
            <a:endParaRPr lang="en-US"/>
          </a:p>
        </p:txBody>
      </p:sp>
    </p:spTree>
    <p:extLst>
      <p:ext uri="{BB962C8B-B14F-4D97-AF65-F5344CB8AC3E}">
        <p14:creationId xmlns:p14="http://schemas.microsoft.com/office/powerpoint/2010/main" val="2288031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235415A4-E05C-4E52-AB4B-E111680B3EDD}" type="slidenum">
              <a:rPr lang="en-US" smtClean="0"/>
              <a:t>24</a:t>
            </a:fld>
            <a:endParaRPr lang="en-US"/>
          </a:p>
        </p:txBody>
      </p:sp>
    </p:spTree>
    <p:extLst>
      <p:ext uri="{BB962C8B-B14F-4D97-AF65-F5344CB8AC3E}">
        <p14:creationId xmlns:p14="http://schemas.microsoft.com/office/powerpoint/2010/main" val="1518035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Tässä kohtaa on hyvä tarkistaa onko osallistujilla vielä kysymyksiä ja kertoa, että osaston edustajilta voi kysyä </a:t>
            </a:r>
            <a:r>
              <a:rPr lang="fi-FI" dirty="0" err="1"/>
              <a:t>lisäötietoja</a:t>
            </a:r>
            <a:r>
              <a:rPr lang="fi-FI" dirty="0"/>
              <a:t> myös tilaisuuden jälkeen. </a:t>
            </a:r>
          </a:p>
        </p:txBody>
      </p:sp>
      <p:sp>
        <p:nvSpPr>
          <p:cNvPr id="4" name="Slide Number Placeholder 3"/>
          <p:cNvSpPr>
            <a:spLocks noGrp="1"/>
          </p:cNvSpPr>
          <p:nvPr>
            <p:ph type="sldNum" sz="quarter" idx="5"/>
          </p:nvPr>
        </p:nvSpPr>
        <p:spPr/>
        <p:txBody>
          <a:bodyPr/>
          <a:lstStyle/>
          <a:p>
            <a:fld id="{235415A4-E05C-4E52-AB4B-E111680B3EDD}" type="slidenum">
              <a:rPr lang="en-US" smtClean="0"/>
              <a:t>30</a:t>
            </a:fld>
            <a:endParaRPr lang="en-US"/>
          </a:p>
        </p:txBody>
      </p:sp>
    </p:spTree>
    <p:extLst>
      <p:ext uri="{BB962C8B-B14F-4D97-AF65-F5344CB8AC3E}">
        <p14:creationId xmlns:p14="http://schemas.microsoft.com/office/powerpoint/2010/main" val="3660445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i-FI" sz="1200" b="0" i="0" kern="1200" dirty="0">
                <a:solidFill>
                  <a:schemeClr val="tx1"/>
                </a:solidFill>
                <a:effectLst/>
                <a:latin typeface="+mn-lt"/>
                <a:ea typeface="+mn-ea"/>
                <a:cs typeface="+mn-cs"/>
              </a:rPr>
              <a:t>Mikäli koulutuksessa on hyvin aikaa ja osallistujat ovat kiinnostuneita kouluttaja voi heijastaa tietokoneelta </a:t>
            </a:r>
            <a:r>
              <a:rPr lang="fi-FI" sz="1200" b="0" i="0" kern="1200" dirty="0" err="1">
                <a:solidFill>
                  <a:schemeClr val="tx1"/>
                </a:solidFill>
                <a:effectLst/>
                <a:latin typeface="+mn-lt"/>
                <a:ea typeface="+mn-ea"/>
                <a:cs typeface="+mn-cs"/>
              </a:rPr>
              <a:t>OMA:n</a:t>
            </a:r>
            <a:r>
              <a:rPr lang="fi-FI" sz="1200" b="0" i="0" kern="1200" dirty="0">
                <a:solidFill>
                  <a:schemeClr val="tx1"/>
                </a:solidFill>
                <a:effectLst/>
                <a:latin typeface="+mn-lt"/>
                <a:ea typeface="+mn-ea"/>
                <a:cs typeface="+mn-cs"/>
              </a:rPr>
              <a:t> etusivun ja antaa osallistujille koulutuksen aikana mahdollisuus kirjautua  </a:t>
            </a:r>
            <a:r>
              <a:rPr lang="fi-FI" sz="1200" b="0" i="0" kern="1200" dirty="0" err="1">
                <a:solidFill>
                  <a:schemeClr val="tx1"/>
                </a:solidFill>
                <a:effectLst/>
                <a:latin typeface="+mn-lt"/>
                <a:ea typeface="+mn-ea"/>
                <a:cs typeface="+mn-cs"/>
              </a:rPr>
              <a:t>OMA:an</a:t>
            </a:r>
            <a:r>
              <a:rPr lang="fi-FI" sz="1200" b="0" i="0" kern="1200" dirty="0">
                <a:solidFill>
                  <a:schemeClr val="tx1"/>
                </a:solidFill>
                <a:effectLst/>
                <a:latin typeface="+mn-lt"/>
                <a:ea typeface="+mn-ea"/>
                <a:cs typeface="+mn-cs"/>
              </a:rPr>
              <a:t> osallistujien omilla kännyköillä. Mikäli tämä ei ole mahdollista kouluttaja näyttää tietokoneen ja videotykin välityksellä miltä OMA Punainen Risti näyttää, miten siihen pääsee ja mitä siellä on.   </a:t>
            </a:r>
          </a:p>
          <a:p>
            <a:pPr rtl="0" fontAlgn="base"/>
            <a:r>
              <a:rPr lang="fi-FI" sz="1200" b="0" i="0" kern="1200" dirty="0">
                <a:solidFill>
                  <a:schemeClr val="tx1"/>
                </a:solidFill>
                <a:effectLst/>
                <a:latin typeface="+mn-lt"/>
                <a:ea typeface="+mn-ea"/>
                <a:cs typeface="+mn-cs"/>
              </a:rPr>
              <a:t> </a:t>
            </a:r>
          </a:p>
          <a:p>
            <a:pPr rtl="0" fontAlgn="base"/>
            <a:r>
              <a:rPr lang="fi-FI" sz="1200" b="0" i="0" kern="1200" dirty="0" err="1">
                <a:solidFill>
                  <a:schemeClr val="tx1"/>
                </a:solidFill>
                <a:effectLst/>
                <a:latin typeface="+mn-lt"/>
                <a:ea typeface="+mn-ea"/>
                <a:cs typeface="+mn-cs"/>
              </a:rPr>
              <a:t>OMA:n</a:t>
            </a:r>
            <a:r>
              <a:rPr lang="fi-FI" sz="1200" b="0" i="0" kern="1200" dirty="0">
                <a:solidFill>
                  <a:schemeClr val="tx1"/>
                </a:solidFill>
                <a:effectLst/>
                <a:latin typeface="+mn-lt"/>
                <a:ea typeface="+mn-ea"/>
                <a:cs typeface="+mn-cs"/>
              </a:rPr>
              <a:t> esittelyn aikana kouluttaja näyttää kyseisen osaston tiedot ja osastonäkymä </a:t>
            </a:r>
            <a:r>
              <a:rPr lang="fi-FI" sz="1200" b="0" i="0" kern="1200" dirty="0" err="1">
                <a:solidFill>
                  <a:schemeClr val="tx1"/>
                </a:solidFill>
                <a:effectLst/>
                <a:latin typeface="+mn-lt"/>
                <a:ea typeface="+mn-ea"/>
                <a:cs typeface="+mn-cs"/>
              </a:rPr>
              <a:t>OMA:ssa</a:t>
            </a:r>
            <a:r>
              <a:rPr lang="fi-FI" sz="1200" b="0" i="0" kern="1200" dirty="0">
                <a:solidFill>
                  <a:schemeClr val="tx1"/>
                </a:solidFill>
                <a:effectLst/>
                <a:latin typeface="+mn-lt"/>
                <a:ea typeface="+mn-ea"/>
                <a:cs typeface="+mn-cs"/>
              </a:rPr>
              <a:t>.  Jos ei kyseinen osasto ole </a:t>
            </a:r>
            <a:r>
              <a:rPr lang="fi-FI" sz="1200" b="0" i="0" kern="1200" dirty="0" err="1">
                <a:solidFill>
                  <a:schemeClr val="tx1"/>
                </a:solidFill>
                <a:effectLst/>
                <a:latin typeface="+mn-lt"/>
                <a:ea typeface="+mn-ea"/>
                <a:cs typeface="+mn-cs"/>
              </a:rPr>
              <a:t>OMA:ssa</a:t>
            </a:r>
            <a:r>
              <a:rPr lang="fi-FI" sz="1200" b="0" i="0" kern="1200" dirty="0">
                <a:solidFill>
                  <a:schemeClr val="tx1"/>
                </a:solidFill>
                <a:effectLst/>
                <a:latin typeface="+mn-lt"/>
                <a:ea typeface="+mn-ea"/>
                <a:cs typeface="+mn-cs"/>
              </a:rPr>
              <a:t> niin kouluttaja näyttää osaston yhteystiedot </a:t>
            </a:r>
            <a:r>
              <a:rPr lang="fi-FI" sz="1200" b="0" i="0" kern="1200" dirty="0" err="1">
                <a:solidFill>
                  <a:schemeClr val="tx1"/>
                </a:solidFill>
                <a:effectLst/>
                <a:latin typeface="+mn-lt"/>
                <a:ea typeface="+mn-ea"/>
                <a:cs typeface="+mn-cs"/>
              </a:rPr>
              <a:t>Rednetistä</a:t>
            </a:r>
            <a:r>
              <a:rPr lang="fi-FI" sz="1200" b="0" i="0" kern="1200" dirty="0">
                <a:solidFill>
                  <a:schemeClr val="tx1"/>
                </a:solidFill>
                <a:effectLst/>
                <a:latin typeface="+mn-lt"/>
                <a:ea typeface="+mn-ea"/>
                <a:cs typeface="+mn-cs"/>
              </a:rPr>
              <a:t>.</a:t>
            </a:r>
          </a:p>
          <a:p>
            <a:pPr rtl="0" fontAlgn="base"/>
            <a:endParaRPr lang="fi-FI" sz="1200" b="0" i="0" kern="1200" dirty="0">
              <a:solidFill>
                <a:schemeClr val="tx1"/>
              </a:solidFill>
              <a:effectLst/>
              <a:latin typeface="+mn-lt"/>
              <a:ea typeface="+mn-ea"/>
              <a:cs typeface="+mn-cs"/>
            </a:endParaRPr>
          </a:p>
          <a:p>
            <a:pPr rtl="0" fontAlgn="base"/>
            <a:r>
              <a:rPr lang="fi-FI" sz="1200" b="0" i="0" kern="1200" dirty="0">
                <a:solidFill>
                  <a:schemeClr val="tx1"/>
                </a:solidFill>
                <a:effectLst/>
                <a:latin typeface="+mn-lt"/>
                <a:ea typeface="+mn-ea"/>
                <a:cs typeface="+mn-cs"/>
              </a:rPr>
              <a:t>Kannusta osallistujia liittymään Omaan, painota ettei Omaan kirjautuminen aiheuta mitään mainos- tai viestitulvaa sähköpostiin Kerro, että Oma Punainen Risti kokoaa yhteen paikkaan koko Suomen Punaisen Ristin toiminnan ja tapahtumat. Kursseille, koulutuksiin ja muuhun toimintaan ilmoittautuminen tapahtuu Oman kautta. Luomalla profiilin saa tietoa lähellä olevasta toiminnasta, mutta rekisteröityminen ei vielä sido mihinkään.</a:t>
            </a:r>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31</a:t>
            </a:fld>
            <a:endParaRPr lang="en-US"/>
          </a:p>
        </p:txBody>
      </p:sp>
    </p:spTree>
    <p:extLst>
      <p:ext uri="{BB962C8B-B14F-4D97-AF65-F5344CB8AC3E}">
        <p14:creationId xmlns:p14="http://schemas.microsoft.com/office/powerpoint/2010/main" val="1951106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Punaisen Ristin toimintaa voi seurata </a:t>
            </a:r>
          </a:p>
          <a:p>
            <a:endParaRPr lang="fi-FI" dirty="0"/>
          </a:p>
          <a:p>
            <a:pPr marL="171450" indent="-171450">
              <a:buFontTx/>
              <a:buChar char="-"/>
            </a:pPr>
            <a:r>
              <a:rPr lang="fi-FI" dirty="0"/>
              <a:t>Nettisivuilta punainenristi.fi sekä </a:t>
            </a:r>
          </a:p>
          <a:p>
            <a:pPr marL="171450" indent="-171450">
              <a:buFontTx/>
              <a:buChar char="-"/>
            </a:pPr>
            <a:r>
              <a:rPr lang="fi-FI" dirty="0"/>
              <a:t>sosiaalisessa mediassa (</a:t>
            </a:r>
            <a:r>
              <a:rPr lang="fi-FI" dirty="0" err="1"/>
              <a:t>facebook</a:t>
            </a:r>
            <a:r>
              <a:rPr lang="fi-FI" dirty="0"/>
              <a:t>, </a:t>
            </a:r>
            <a:r>
              <a:rPr lang="fi-FI" dirty="0" err="1"/>
              <a:t>instagram</a:t>
            </a:r>
            <a:r>
              <a:rPr lang="fi-FI" dirty="0"/>
              <a:t>, </a:t>
            </a:r>
            <a:r>
              <a:rPr lang="fi-FI" dirty="0" err="1"/>
              <a:t>twitter</a:t>
            </a:r>
            <a:r>
              <a:rPr lang="fi-FI" dirty="0"/>
              <a:t>)</a:t>
            </a:r>
          </a:p>
          <a:p>
            <a:pPr marL="171450" indent="-171450">
              <a:buFontTx/>
              <a:buChar char="-"/>
            </a:pPr>
            <a:r>
              <a:rPr lang="fi-FI" dirty="0"/>
              <a:t>Valtakunnallisia kanavia ja nettisivuja sekä</a:t>
            </a:r>
          </a:p>
          <a:p>
            <a:pPr marL="171450" indent="-171450">
              <a:buFontTx/>
              <a:buChar char="-"/>
            </a:pPr>
            <a:r>
              <a:rPr lang="fi-FI" dirty="0"/>
              <a:t>Alueellisia ja toimintakohtaisia (</a:t>
            </a:r>
            <a:r>
              <a:rPr lang="fi-FI" dirty="0" err="1"/>
              <a:t>huom</a:t>
            </a:r>
            <a:r>
              <a:rPr lang="fi-FI" dirty="0"/>
              <a:t>! </a:t>
            </a:r>
            <a:r>
              <a:rPr lang="fi-FI" b="1" dirty="0"/>
              <a:t>Lisää kuvakaappauksia piirin, osaston, toimintaryhmien somekanavista esimerkkeinä</a:t>
            </a:r>
            <a:r>
              <a:rPr lang="fi-FI" dirty="0"/>
              <a:t>)</a:t>
            </a:r>
          </a:p>
          <a:p>
            <a:pPr marL="171450" indent="-171450">
              <a:buFontTx/>
              <a:buChar char="-"/>
            </a:pPr>
            <a:endParaRPr lang="fi-FI" dirty="0"/>
          </a:p>
          <a:p>
            <a:pPr marL="0" indent="0">
              <a:buFontTx/>
              <a:buNone/>
            </a:pPr>
            <a:r>
              <a:rPr lang="fi-FI" dirty="0"/>
              <a:t>Rohkaise osallistujia julkaisemaan juttuja ja kuvia omasta vapaaehtoistoiminnastaan tai lahjoittamisesta someen. </a:t>
            </a:r>
          </a:p>
          <a:p>
            <a:pPr marL="0" indent="0">
              <a:buFontTx/>
              <a:buNone/>
            </a:pPr>
            <a:r>
              <a:rPr lang="fi-FI" dirty="0"/>
              <a:t>Muistutuksena, että pyytää luvan kuvissa esiintyvistä ennen kuin julkaiset sekä alaikäisten kohdalla erityistä varovaisuutta ja huoltajien suostumus. </a:t>
            </a:r>
          </a:p>
          <a:p>
            <a:pPr marL="0" indent="0">
              <a:buFontTx/>
              <a:buNone/>
            </a:pPr>
            <a:r>
              <a:rPr lang="fi-FI" dirty="0"/>
              <a:t>Auttamistilanteessa kunnioitetaan autettavan yksityisyyttä. </a:t>
            </a:r>
          </a:p>
          <a:p>
            <a:pPr marL="0" indent="0">
              <a:buFontTx/>
              <a:buNone/>
            </a:pPr>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32</a:t>
            </a:fld>
            <a:endParaRPr lang="en-US"/>
          </a:p>
        </p:txBody>
      </p:sp>
    </p:spTree>
    <p:extLst>
      <p:ext uri="{BB962C8B-B14F-4D97-AF65-F5344CB8AC3E}">
        <p14:creationId xmlns:p14="http://schemas.microsoft.com/office/powerpoint/2010/main" val="493587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HUOM! Kouluttaja laatii listan yhdessä osaston edustajien kanssa etukäteen</a:t>
            </a:r>
          </a:p>
        </p:txBody>
      </p:sp>
      <p:sp>
        <p:nvSpPr>
          <p:cNvPr id="4" name="Slide Number Placeholder 3"/>
          <p:cNvSpPr>
            <a:spLocks noGrp="1"/>
          </p:cNvSpPr>
          <p:nvPr>
            <p:ph type="sldNum" sz="quarter" idx="5"/>
          </p:nvPr>
        </p:nvSpPr>
        <p:spPr/>
        <p:txBody>
          <a:bodyPr/>
          <a:lstStyle/>
          <a:p>
            <a:fld id="{235415A4-E05C-4E52-AB4B-E111680B3EDD}" type="slidenum">
              <a:rPr lang="en-US" smtClean="0"/>
              <a:t>33</a:t>
            </a:fld>
            <a:endParaRPr lang="en-US"/>
          </a:p>
        </p:txBody>
      </p:sp>
    </p:spTree>
    <p:extLst>
      <p:ext uri="{BB962C8B-B14F-4D97-AF65-F5344CB8AC3E}">
        <p14:creationId xmlns:p14="http://schemas.microsoft.com/office/powerpoint/2010/main" val="251956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i-FI" sz="1200" u="sng" kern="1200">
                <a:solidFill>
                  <a:schemeClr val="tx1"/>
                </a:solidFill>
                <a:effectLst/>
                <a:latin typeface="+mn-lt"/>
                <a:ea typeface="+mn-ea"/>
                <a:cs typeface="+mn-cs"/>
              </a:rPr>
              <a:t>HARJOITUS</a:t>
            </a:r>
            <a:r>
              <a:rPr lang="fi-FI" sz="1200" u="sng" kern="1200" dirty="0">
                <a:solidFill>
                  <a:schemeClr val="tx1"/>
                </a:solidFill>
                <a:effectLst/>
                <a:latin typeface="+mn-lt"/>
                <a:ea typeface="+mn-ea"/>
                <a:cs typeface="+mn-cs"/>
              </a:rPr>
              <a:t>: </a:t>
            </a:r>
            <a:r>
              <a:rPr lang="fi-FI" sz="1200" u="sng" kern="1200" dirty="0" err="1">
                <a:solidFill>
                  <a:schemeClr val="tx1"/>
                </a:solidFill>
                <a:effectLst/>
                <a:latin typeface="+mn-lt"/>
                <a:ea typeface="+mn-ea"/>
                <a:cs typeface="+mn-cs"/>
              </a:rPr>
              <a:t>Mind</a:t>
            </a:r>
            <a:r>
              <a:rPr lang="fi-FI" sz="1200" u="sng" kern="1200" dirty="0">
                <a:solidFill>
                  <a:schemeClr val="tx1"/>
                </a:solidFill>
                <a:effectLst/>
                <a:latin typeface="+mn-lt"/>
                <a:ea typeface="+mn-ea"/>
                <a:cs typeface="+mn-cs"/>
              </a:rPr>
              <a:t> </a:t>
            </a:r>
            <a:r>
              <a:rPr lang="fi-FI" sz="1200" u="sng" kern="1200" dirty="0" err="1">
                <a:solidFill>
                  <a:schemeClr val="tx1"/>
                </a:solidFill>
                <a:effectLst/>
                <a:latin typeface="+mn-lt"/>
                <a:ea typeface="+mn-ea"/>
                <a:cs typeface="+mn-cs"/>
              </a:rPr>
              <a:t>map</a:t>
            </a:r>
            <a:endParaRPr lang="fi-FI" sz="1200" kern="1200" dirty="0">
              <a:solidFill>
                <a:schemeClr val="tx1"/>
              </a:solidFill>
              <a:effectLst/>
              <a:latin typeface="+mn-lt"/>
              <a:ea typeface="+mn-ea"/>
              <a:cs typeface="+mn-cs"/>
            </a:endParaRPr>
          </a:p>
          <a:p>
            <a:pPr fontAlgn="base"/>
            <a:r>
              <a:rPr lang="fi-FI" sz="1200" kern="1200" dirty="0">
                <a:solidFill>
                  <a:schemeClr val="tx1"/>
                </a:solidFill>
                <a:effectLst/>
                <a:latin typeface="+mn-lt"/>
                <a:ea typeface="+mn-ea"/>
                <a:cs typeface="+mn-cs"/>
              </a:rPr>
              <a:t>Kouluttaja pyytää osallistujia kirjaamaan asioita, joita ovat oppineet tilaisuuden aikana. Kouluttaja tekee </a:t>
            </a:r>
            <a:r>
              <a:rPr lang="fi-FI" sz="1200" kern="1200" dirty="0" err="1">
                <a:solidFill>
                  <a:schemeClr val="tx1"/>
                </a:solidFill>
                <a:effectLst/>
                <a:latin typeface="+mn-lt"/>
                <a:ea typeface="+mn-ea"/>
                <a:cs typeface="+mn-cs"/>
              </a:rPr>
              <a:t>fläpille</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mindmap</a:t>
            </a:r>
            <a:r>
              <a:rPr lang="fi-FI" sz="1200" kern="1200" dirty="0">
                <a:solidFill>
                  <a:schemeClr val="tx1"/>
                </a:solidFill>
                <a:effectLst/>
                <a:latin typeface="+mn-lt"/>
                <a:ea typeface="+mn-ea"/>
                <a:cs typeface="+mn-cs"/>
              </a:rPr>
              <a:t>-pohjan, kirjoittaen keskelle isolla “Punainen Risti”. Mikäli osallistujia on paljon kouluttaja voi tehdä 2-3 </a:t>
            </a:r>
            <a:r>
              <a:rPr lang="fi-FI" sz="1200" kern="1200" dirty="0" err="1">
                <a:solidFill>
                  <a:schemeClr val="tx1"/>
                </a:solidFill>
                <a:effectLst/>
                <a:latin typeface="+mn-lt"/>
                <a:ea typeface="+mn-ea"/>
                <a:cs typeface="+mn-cs"/>
              </a:rPr>
              <a:t>mindmappia</a:t>
            </a:r>
            <a:r>
              <a:rPr lang="fi-FI" sz="1200" kern="1200" dirty="0">
                <a:solidFill>
                  <a:schemeClr val="tx1"/>
                </a:solidFill>
                <a:effectLst/>
                <a:latin typeface="+mn-lt"/>
                <a:ea typeface="+mn-ea"/>
                <a:cs typeface="+mn-cs"/>
              </a:rPr>
              <a:t> ja jakaa osallistujat pienryhmiin. Osallistujat kirjoittavat vuorotellen </a:t>
            </a:r>
            <a:r>
              <a:rPr lang="fi-FI" sz="1200" kern="1200" dirty="0" err="1">
                <a:solidFill>
                  <a:schemeClr val="tx1"/>
                </a:solidFill>
                <a:effectLst/>
                <a:latin typeface="+mn-lt"/>
                <a:ea typeface="+mn-ea"/>
                <a:cs typeface="+mn-cs"/>
              </a:rPr>
              <a:t>fläpille</a:t>
            </a:r>
            <a:r>
              <a:rPr lang="fi-FI" sz="1200" kern="1200" dirty="0">
                <a:solidFill>
                  <a:schemeClr val="tx1"/>
                </a:solidFill>
                <a:effectLst/>
                <a:latin typeface="+mn-lt"/>
                <a:ea typeface="+mn-ea"/>
                <a:cs typeface="+mn-cs"/>
              </a:rPr>
              <a:t> ja havainnoivat mitä muut ovat oppineet. Oman oppimisen voi myös linkittää toisen osallistujan kirjoittamaan asiaan. </a:t>
            </a:r>
          </a:p>
          <a:p>
            <a:pPr fontAlgn="base"/>
            <a:r>
              <a:rPr lang="fi-FI" sz="1200" kern="1200" dirty="0">
                <a:solidFill>
                  <a:schemeClr val="tx1"/>
                </a:solidFill>
                <a:effectLst/>
                <a:latin typeface="+mn-lt"/>
                <a:ea typeface="+mn-ea"/>
                <a:cs typeface="+mn-cs"/>
              </a:rPr>
              <a:t> </a:t>
            </a:r>
          </a:p>
          <a:p>
            <a:pPr fontAlgn="base"/>
            <a:r>
              <a:rPr lang="fi-FI" sz="1200" kern="1200" dirty="0">
                <a:solidFill>
                  <a:schemeClr val="tx1"/>
                </a:solidFill>
                <a:effectLst/>
                <a:latin typeface="+mn-lt"/>
                <a:ea typeface="+mn-ea"/>
                <a:cs typeface="+mn-cs"/>
              </a:rPr>
              <a:t>Viimeisenä asiana kouluttaja valitsee sopivimman menetelmän palautteen keräämiseen: </a:t>
            </a:r>
          </a:p>
          <a:p>
            <a:pPr fontAlgn="base"/>
            <a:r>
              <a:rPr lang="fi-FI" sz="1200" kern="1200" dirty="0">
                <a:solidFill>
                  <a:schemeClr val="tx1"/>
                </a:solidFill>
                <a:effectLst/>
                <a:latin typeface="+mn-lt"/>
                <a:ea typeface="+mn-ea"/>
                <a:cs typeface="+mn-cs"/>
              </a:rPr>
              <a:t> </a:t>
            </a:r>
          </a:p>
          <a:p>
            <a:pPr fontAlgn="base"/>
            <a:r>
              <a:rPr lang="fi-FI" sz="1200" kern="1200" dirty="0">
                <a:solidFill>
                  <a:schemeClr val="tx1"/>
                </a:solidFill>
                <a:effectLst/>
                <a:latin typeface="+mn-lt"/>
                <a:ea typeface="+mn-ea"/>
                <a:cs typeface="+mn-cs"/>
              </a:rPr>
              <a:t>A) hyödyntäen liitteenä olevaa palautelomaketta </a:t>
            </a:r>
            <a:r>
              <a:rPr lang="fi-FI" sz="1200" kern="1200" dirty="0" err="1">
                <a:solidFill>
                  <a:schemeClr val="tx1"/>
                </a:solidFill>
                <a:effectLst/>
                <a:latin typeface="+mn-lt"/>
                <a:ea typeface="+mn-ea"/>
                <a:cs typeface="+mn-cs"/>
              </a:rPr>
              <a:t>mind</a:t>
            </a:r>
            <a:r>
              <a:rPr lang="fi-FI" sz="1200" kern="1200" dirty="0">
                <a:solidFill>
                  <a:schemeClr val="tx1"/>
                </a:solidFill>
                <a:effectLst/>
                <a:latin typeface="+mn-lt"/>
                <a:ea typeface="+mn-ea"/>
                <a:cs typeface="+mn-cs"/>
              </a:rPr>
              <a:t> mapin yhteydessä tai </a:t>
            </a:r>
          </a:p>
          <a:p>
            <a:pPr fontAlgn="base"/>
            <a:r>
              <a:rPr lang="fi-FI" sz="1200" kern="1200" dirty="0">
                <a:solidFill>
                  <a:schemeClr val="tx1"/>
                </a:solidFill>
                <a:effectLst/>
                <a:latin typeface="+mn-lt"/>
                <a:ea typeface="+mn-ea"/>
                <a:cs typeface="+mn-cs"/>
              </a:rPr>
              <a:t>B) peukkubarometrinä kyselemällä osallistujilta palautetta</a:t>
            </a:r>
          </a:p>
          <a:p>
            <a:pPr fontAlgn="base"/>
            <a:r>
              <a:rPr lang="fi-FI" sz="1200" kern="1200" dirty="0">
                <a:solidFill>
                  <a:schemeClr val="tx1"/>
                </a:solidFill>
                <a:effectLst/>
                <a:latin typeface="+mn-lt"/>
                <a:ea typeface="+mn-ea"/>
                <a:cs typeface="+mn-cs"/>
              </a:rPr>
              <a:t> </a:t>
            </a:r>
          </a:p>
          <a:p>
            <a:pPr fontAlgn="base"/>
            <a:r>
              <a:rPr lang="fi-FI" sz="1200" kern="1200" dirty="0">
                <a:solidFill>
                  <a:schemeClr val="tx1"/>
                </a:solidFill>
                <a:effectLst/>
                <a:latin typeface="+mn-lt"/>
                <a:ea typeface="+mn-ea"/>
                <a:cs typeface="+mn-cs"/>
              </a:rPr>
              <a:t>Palautelomakkeessa kysytään mm. </a:t>
            </a:r>
          </a:p>
          <a:p>
            <a:pPr lvl="0" fontAlgn="base"/>
            <a:r>
              <a:rPr lang="fi-FI" sz="1200" kern="1200" dirty="0">
                <a:solidFill>
                  <a:schemeClr val="tx1"/>
                </a:solidFill>
                <a:effectLst/>
                <a:latin typeface="+mn-lt"/>
                <a:ea typeface="+mn-ea"/>
                <a:cs typeface="+mn-cs"/>
              </a:rPr>
              <a:t>Kannattiko osallistua? </a:t>
            </a:r>
          </a:p>
          <a:p>
            <a:pPr lvl="0" fontAlgn="base"/>
            <a:r>
              <a:rPr lang="fi-FI" sz="1200" kern="1200" dirty="0">
                <a:solidFill>
                  <a:schemeClr val="tx1"/>
                </a:solidFill>
                <a:effectLst/>
                <a:latin typeface="+mn-lt"/>
                <a:ea typeface="+mn-ea"/>
                <a:cs typeface="+mn-cs"/>
              </a:rPr>
              <a:t>Löysin oman tapani toimia Punaisessa Ristissä? </a:t>
            </a:r>
          </a:p>
          <a:p>
            <a:pPr lvl="0" fontAlgn="base"/>
            <a:r>
              <a:rPr lang="fi-FI" sz="1200" kern="1200" dirty="0">
                <a:solidFill>
                  <a:schemeClr val="tx1"/>
                </a:solidFill>
                <a:effectLst/>
                <a:latin typeface="+mn-lt"/>
                <a:ea typeface="+mn-ea"/>
                <a:cs typeface="+mn-cs"/>
              </a:rPr>
              <a:t>Tiedän miten voin jatkaa vapaaehtoisena? </a:t>
            </a:r>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34</a:t>
            </a:fld>
            <a:endParaRPr lang="en-US"/>
          </a:p>
        </p:txBody>
      </p:sp>
    </p:spTree>
    <p:extLst>
      <p:ext uri="{BB962C8B-B14F-4D97-AF65-F5344CB8AC3E}">
        <p14:creationId xmlns:p14="http://schemas.microsoft.com/office/powerpoint/2010/main" val="1200182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HUOM! Piilota/poista kyseinen kalvo mikäli et näytä videota osallistujille. </a:t>
            </a:r>
          </a:p>
        </p:txBody>
      </p:sp>
      <p:sp>
        <p:nvSpPr>
          <p:cNvPr id="4" name="Slide Number Placeholder 3"/>
          <p:cNvSpPr>
            <a:spLocks noGrp="1"/>
          </p:cNvSpPr>
          <p:nvPr>
            <p:ph type="sldNum" sz="quarter" idx="5"/>
          </p:nvPr>
        </p:nvSpPr>
        <p:spPr/>
        <p:txBody>
          <a:bodyPr/>
          <a:lstStyle/>
          <a:p>
            <a:fld id="{235415A4-E05C-4E52-AB4B-E111680B3EDD}" type="slidenum">
              <a:rPr lang="en-US" smtClean="0"/>
              <a:t>3</a:t>
            </a:fld>
            <a:endParaRPr lang="en-US"/>
          </a:p>
        </p:txBody>
      </p:sp>
    </p:spTree>
    <p:extLst>
      <p:ext uri="{BB962C8B-B14F-4D97-AF65-F5344CB8AC3E}">
        <p14:creationId xmlns:p14="http://schemas.microsoft.com/office/powerpoint/2010/main" val="68397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235415A4-E05C-4E52-AB4B-E111680B3EDD}" type="slidenum">
              <a:rPr lang="en-US" smtClean="0"/>
              <a:t>4</a:t>
            </a:fld>
            <a:endParaRPr lang="en-US"/>
          </a:p>
        </p:txBody>
      </p:sp>
    </p:spTree>
    <p:extLst>
      <p:ext uri="{BB962C8B-B14F-4D97-AF65-F5344CB8AC3E}">
        <p14:creationId xmlns:p14="http://schemas.microsoft.com/office/powerpoint/2010/main" val="2924820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i-FI" sz="1200" b="0" i="0" kern="1200" dirty="0">
                <a:solidFill>
                  <a:schemeClr val="tx1"/>
                </a:solidFill>
                <a:effectLst/>
                <a:latin typeface="+mn-lt"/>
                <a:ea typeface="+mn-ea"/>
                <a:cs typeface="+mn-cs"/>
              </a:rPr>
              <a:t>Järjestön historia käydään läpi esittämällä ensin videon ”</a:t>
            </a:r>
            <a:r>
              <a:rPr lang="fi-FI" sz="1200" b="0" i="0" kern="1200" dirty="0" err="1">
                <a:solidFill>
                  <a:schemeClr val="tx1"/>
                </a:solidFill>
                <a:effectLst/>
                <a:latin typeface="+mn-lt"/>
                <a:ea typeface="+mn-ea"/>
                <a:cs typeface="+mn-cs"/>
              </a:rPr>
              <a:t>Story</a:t>
            </a:r>
            <a:r>
              <a:rPr lang="fi-FI" sz="1200" b="0" i="0" kern="1200" dirty="0">
                <a:solidFill>
                  <a:schemeClr val="tx1"/>
                </a:solidFill>
                <a:effectLst/>
                <a:latin typeface="+mn-lt"/>
                <a:ea typeface="+mn-ea"/>
                <a:cs typeface="+mn-cs"/>
              </a:rPr>
              <a:t> of an idea”, ensimmäiset 3:32 minuuttia.</a:t>
            </a:r>
          </a:p>
          <a:p>
            <a:pPr rtl="0" fontAlgn="base"/>
            <a:r>
              <a:rPr lang="fi-FI" dirty="0"/>
              <a:t>Ensimmäisen videon</a:t>
            </a:r>
            <a:r>
              <a:rPr lang="fi-FI" sz="1200" b="0" i="0" kern="1200" dirty="0">
                <a:solidFill>
                  <a:schemeClr val="tx1"/>
                </a:solidFill>
                <a:effectLst/>
                <a:latin typeface="+mn-lt"/>
                <a:ea typeface="+mn-ea"/>
                <a:cs typeface="+mn-cs"/>
              </a:rPr>
              <a:t> jälkeen kouluttaja käy purkukeskustelua osallistujien kanssa, esimerkiksi seuraavien kysymysten avulla: </a:t>
            </a:r>
          </a:p>
          <a:p>
            <a:pPr marL="171450" indent="-171450" rtl="0" fontAlgn="base">
              <a:buFont typeface="Arial" panose="020B0604020202020204" pitchFamily="34" charset="0"/>
              <a:buChar char="•"/>
            </a:pPr>
            <a:r>
              <a:rPr lang="fi-FI" sz="1200" b="0" i="0" kern="1200" dirty="0">
                <a:solidFill>
                  <a:schemeClr val="tx1"/>
                </a:solidFill>
                <a:effectLst/>
                <a:latin typeface="+mn-lt"/>
                <a:ea typeface="+mn-ea"/>
                <a:cs typeface="+mn-cs"/>
              </a:rPr>
              <a:t>Mikä Henri Dunantin ideassa oli aivan erityisen vallankumouksellista? (vastaus: auttamisen puolueettomuus) </a:t>
            </a:r>
          </a:p>
          <a:p>
            <a:pPr marL="171450" indent="-171450" rtl="0" fontAlgn="base">
              <a:buFont typeface="Arial" panose="020B0604020202020204" pitchFamily="34" charset="0"/>
              <a:buChar char="•"/>
            </a:pPr>
            <a:r>
              <a:rPr lang="fi-FI" sz="1200" b="0" i="0" kern="1200" dirty="0">
                <a:solidFill>
                  <a:schemeClr val="tx1"/>
                </a:solidFill>
                <a:effectLst/>
                <a:latin typeface="+mn-lt"/>
                <a:ea typeface="+mn-ea"/>
                <a:cs typeface="+mn-cs"/>
              </a:rPr>
              <a:t>Herättikö video tunteita? Millaisia?</a:t>
            </a:r>
          </a:p>
          <a:p>
            <a:pPr rtl="0" fontAlgn="base"/>
            <a:endParaRPr lang="fi-FI" dirty="0"/>
          </a:p>
          <a:p>
            <a:r>
              <a:rPr lang="fi-FI" altLang="en-US" dirty="0"/>
              <a:t>Punainen Risti syntyi 150 vuotta sitten sodan julmat seuraukset läheltä nähneen sveitsiläisen liikemiehen Henry Dunantin aloitteesta. Dunantin ajatuksista luotiin jo tuolloin myös kansainvälisen humanitaarisen oikeuden perusta: ensimmäiset ns. Geneven sopimukset sotien uhrien ja auttajien suojelemiseksi. </a:t>
            </a:r>
          </a:p>
          <a:p>
            <a:endParaRPr lang="fi-FI" altLang="fi-FI" dirty="0"/>
          </a:p>
          <a:p>
            <a:r>
              <a:rPr lang="fi-FI" altLang="fi-FI" dirty="0"/>
              <a:t>Itävallan ja Ranskan välinen taistelu Solferinon kentillä Italiassa vuonna 1859, sveitsiläinen liikemies Henry </a:t>
            </a:r>
            <a:r>
              <a:rPr lang="fi-FI" altLang="fi-FI" dirty="0" err="1"/>
              <a:t>Dunat</a:t>
            </a:r>
            <a:r>
              <a:rPr lang="fi-FI" altLang="fi-FI" dirty="0"/>
              <a:t> saapui paikalle ja näki 40 000 miestä taistelukentällä kuolleena tai haavoittuneena. Lähimpään kylään, </a:t>
            </a:r>
            <a:r>
              <a:rPr lang="fi-FI" altLang="fi-FI" dirty="0" err="1"/>
              <a:t>Castiglione</a:t>
            </a:r>
            <a:r>
              <a:rPr lang="fi-FI" altLang="fi-FI" dirty="0"/>
              <a:t>, hakemaan kyläläisiltä apua sotilaille. </a:t>
            </a:r>
          </a:p>
          <a:p>
            <a:endParaRPr lang="fi-FI" altLang="fi-FI" dirty="0"/>
          </a:p>
          <a:p>
            <a:r>
              <a:rPr lang="fi-FI" altLang="fi-FI" dirty="0"/>
              <a:t>Kirjoitti kirjan ”Solferinon muisto” (1862), jossa kuvaili ensimmäistä kertaa sodan kauheuksia tavallisen sotilaan silmin. </a:t>
            </a:r>
          </a:p>
          <a:p>
            <a:endParaRPr lang="fi-FI" altLang="fi-FI" dirty="0"/>
          </a:p>
          <a:p>
            <a:r>
              <a:rPr lang="fi-FI" altLang="fi-FI" dirty="0"/>
              <a:t>Dunant esitti kirjassaan kansainvälisen järjestön perustamista jo rauhan aikana + kansainvälisen sopimuksen laatimisen haavoittuneiden ja näistä huolehtivan henkilökunnan suojaksi. </a:t>
            </a:r>
          </a:p>
          <a:p>
            <a:endParaRPr lang="fi-FI" dirty="0"/>
          </a:p>
          <a:p>
            <a:pPr>
              <a:defRPr/>
            </a:pPr>
            <a:r>
              <a:rPr lang="fi-FI" dirty="0"/>
              <a:t>1863 Genevessä perustettiin toimikunta Dunantin ajatusten toteuttamiseksi. Edustajia 16 maasta. Toimikunta ehdotti 1) lääkintähuollon tunnukseksi valkealla pohjalla oleva punainen risti 2) kuhunkin maahan perustetaan kansallinen avustusyhdistys ja 3) hallitukset antavat tukensa ja suojelunsa näille yhdistyksille. </a:t>
            </a:r>
            <a:r>
              <a:rPr lang="fi-FI" b="0" i="1" dirty="0"/>
              <a:t>ICRC oli syntynyt </a:t>
            </a:r>
            <a:r>
              <a:rPr lang="fi-FI" b="0" dirty="0"/>
              <a:t>= Punainen Risti oli syntynyt.</a:t>
            </a:r>
          </a:p>
          <a:p>
            <a:pPr>
              <a:defRPr/>
            </a:pPr>
            <a:endParaRPr lang="fi-FI" dirty="0"/>
          </a:p>
          <a:p>
            <a:pPr>
              <a:defRPr/>
            </a:pPr>
            <a:r>
              <a:rPr lang="fi-FI" dirty="0"/>
              <a:t>1864 Komitean aloitteesta Sveitsin hallitus kutsui diplomaattikonferenssin, jossa 12 maan edustajat hyväksyivät ensimmäisen </a:t>
            </a:r>
            <a:r>
              <a:rPr lang="fi-FI" i="1" dirty="0"/>
              <a:t>Geneven sopimuksen </a:t>
            </a:r>
            <a:r>
              <a:rPr lang="fi-FI" dirty="0"/>
              <a:t>= tunnustettiin lääkehuollon puolueettomuus ja suoja, maavoimiin kuuluvien haavoittuneiden ja sairaiden aseman parantaminen ja punainen risti vahvistettiin lääkintähuollon suojamerkiksi. </a:t>
            </a:r>
          </a:p>
          <a:p>
            <a:pPr rtl="0" fontAlgn="base"/>
            <a:endParaRPr lang="fi-FI" dirty="0"/>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5</a:t>
            </a:fld>
            <a:endParaRPr lang="en-US"/>
          </a:p>
        </p:txBody>
      </p:sp>
    </p:spTree>
    <p:extLst>
      <p:ext uri="{BB962C8B-B14F-4D97-AF65-F5344CB8AC3E}">
        <p14:creationId xmlns:p14="http://schemas.microsoft.com/office/powerpoint/2010/main" val="785556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i-FI" sz="1200" b="0" i="0" kern="1200" dirty="0">
                <a:solidFill>
                  <a:schemeClr val="tx1"/>
                </a:solidFill>
                <a:effectLst/>
                <a:latin typeface="+mn-lt"/>
                <a:ea typeface="+mn-ea"/>
                <a:cs typeface="+mn-cs"/>
              </a:rPr>
              <a:t>Järjestön historia käydään läpi esittämällä ensin videon ”</a:t>
            </a:r>
            <a:r>
              <a:rPr lang="fi-FI" sz="1200" b="0" i="0" kern="1200" dirty="0" err="1">
                <a:solidFill>
                  <a:schemeClr val="tx1"/>
                </a:solidFill>
                <a:effectLst/>
                <a:latin typeface="+mn-lt"/>
                <a:ea typeface="+mn-ea"/>
                <a:cs typeface="+mn-cs"/>
              </a:rPr>
              <a:t>Story</a:t>
            </a:r>
            <a:r>
              <a:rPr lang="fi-FI" sz="1200" b="0" i="0" kern="1200" dirty="0">
                <a:solidFill>
                  <a:schemeClr val="tx1"/>
                </a:solidFill>
                <a:effectLst/>
                <a:latin typeface="+mn-lt"/>
                <a:ea typeface="+mn-ea"/>
                <a:cs typeface="+mn-cs"/>
              </a:rPr>
              <a:t> of an idea”, ensimmäiset 3:32 minuuttia.</a:t>
            </a:r>
          </a:p>
          <a:p>
            <a:pPr rtl="0" fontAlgn="base"/>
            <a:r>
              <a:rPr lang="fi-FI" dirty="0"/>
              <a:t>Ensimmäisen videon</a:t>
            </a:r>
            <a:r>
              <a:rPr lang="fi-FI" sz="1200" b="0" i="0" kern="1200" dirty="0">
                <a:solidFill>
                  <a:schemeClr val="tx1"/>
                </a:solidFill>
                <a:effectLst/>
                <a:latin typeface="+mn-lt"/>
                <a:ea typeface="+mn-ea"/>
                <a:cs typeface="+mn-cs"/>
              </a:rPr>
              <a:t> jälkeen kouluttaja käy purkukeskustelua osallistujien kanssa, esimerkiksi seuraavien kysymysten avulla: </a:t>
            </a:r>
          </a:p>
          <a:p>
            <a:pPr marL="171450" indent="-171450" rtl="0" fontAlgn="base">
              <a:buFont typeface="Arial" panose="020B0604020202020204" pitchFamily="34" charset="0"/>
              <a:buChar char="•"/>
            </a:pPr>
            <a:r>
              <a:rPr lang="fi-FI" sz="1200" b="0" i="0" kern="1200" dirty="0">
                <a:solidFill>
                  <a:schemeClr val="tx1"/>
                </a:solidFill>
                <a:effectLst/>
                <a:latin typeface="+mn-lt"/>
                <a:ea typeface="+mn-ea"/>
                <a:cs typeface="+mn-cs"/>
              </a:rPr>
              <a:t>Mikä Henri Dunantin ideassa oli aivan erityisen vallankumouksellista? (vastaus: auttamisen puolueettomuus) </a:t>
            </a:r>
          </a:p>
          <a:p>
            <a:pPr marL="171450" indent="-171450" rtl="0" fontAlgn="base">
              <a:buFont typeface="Arial" panose="020B0604020202020204" pitchFamily="34" charset="0"/>
              <a:buChar char="•"/>
            </a:pPr>
            <a:r>
              <a:rPr lang="fi-FI" sz="1200" b="0" i="0" kern="1200" dirty="0">
                <a:solidFill>
                  <a:schemeClr val="tx1"/>
                </a:solidFill>
                <a:effectLst/>
                <a:latin typeface="+mn-lt"/>
                <a:ea typeface="+mn-ea"/>
                <a:cs typeface="+mn-cs"/>
              </a:rPr>
              <a:t>Herättikö video tunteita? Millaisia?</a:t>
            </a:r>
          </a:p>
          <a:p>
            <a:pPr rtl="0" fontAlgn="base"/>
            <a:endParaRPr lang="fi-FI" dirty="0"/>
          </a:p>
          <a:p>
            <a:r>
              <a:rPr lang="fi-FI" altLang="en-US" dirty="0"/>
              <a:t>Punainen Risti syntyi 150 vuotta sitten sodan julmat seuraukset läheltä nähneen sveitsiläisen liikemiehen Henry Dunantin aloitteesta. Dunantin ajatuksista luotiin jo tuolloin myös kansainvälisen humanitaarisen oikeuden perusta: ensimmäiset ns. Geneven sopimukset sotien uhrien ja auttajien suojelemiseksi. </a:t>
            </a:r>
          </a:p>
          <a:p>
            <a:endParaRPr lang="fi-FI" altLang="fi-FI" dirty="0"/>
          </a:p>
          <a:p>
            <a:r>
              <a:rPr lang="fi-FI" altLang="fi-FI" dirty="0"/>
              <a:t>Itävallan ja Ranskan välinen taistelu Solferinon kentillä Italiassa vuonna 1859, sveitsiläinen liikemies Henry </a:t>
            </a:r>
            <a:r>
              <a:rPr lang="fi-FI" altLang="fi-FI" dirty="0" err="1"/>
              <a:t>Dunat</a:t>
            </a:r>
            <a:r>
              <a:rPr lang="fi-FI" altLang="fi-FI" dirty="0"/>
              <a:t> saapui paikalle ja näki 40 000 miestä taistelukentällä kuolleena tai haavoittuneena. Lähimpään kylään, </a:t>
            </a:r>
            <a:r>
              <a:rPr lang="fi-FI" altLang="fi-FI" dirty="0" err="1"/>
              <a:t>Castiglione</a:t>
            </a:r>
            <a:r>
              <a:rPr lang="fi-FI" altLang="fi-FI" dirty="0"/>
              <a:t>, hakemaan kyläläisiltä apua sotilaille. </a:t>
            </a:r>
          </a:p>
          <a:p>
            <a:endParaRPr lang="fi-FI" altLang="fi-FI" dirty="0"/>
          </a:p>
          <a:p>
            <a:r>
              <a:rPr lang="fi-FI" altLang="fi-FI" dirty="0"/>
              <a:t>Kirjoitti kirjan ”Solferinon muisto” (1862), jossa kuvaili ensimmäistä kertaa sodan kauheuksia tavallisen sotilaan silmin. </a:t>
            </a:r>
          </a:p>
          <a:p>
            <a:endParaRPr lang="fi-FI" altLang="fi-FI" dirty="0"/>
          </a:p>
          <a:p>
            <a:r>
              <a:rPr lang="fi-FI" altLang="fi-FI" dirty="0"/>
              <a:t>Dunant esitti kirjassaan kansainvälisen järjestön perustamista jo rauhan aikana + kansainvälisen sopimuksen laatimisen haavoittuneiden ja näistä huolehtivan henkilökunnan suojaksi. </a:t>
            </a:r>
          </a:p>
          <a:p>
            <a:endParaRPr lang="fi-FI" dirty="0"/>
          </a:p>
          <a:p>
            <a:pPr>
              <a:defRPr/>
            </a:pPr>
            <a:r>
              <a:rPr lang="fi-FI" dirty="0"/>
              <a:t>1863 Genevessä perustettiin toimikunta Dunantin ajatusten toteuttamiseksi. Edustajia 16 maasta. Toimikunta ehdotti 1) lääkintähuollon tunnukseksi valkealla pohjalla oleva punainen risti 2) kuhunkin maahan perustetaan kansallinen avustusyhdistys ja 3) hallitukset antavat tukensa ja suojelunsa näille yhdistyksille. </a:t>
            </a:r>
            <a:r>
              <a:rPr lang="fi-FI" b="0" i="1" dirty="0"/>
              <a:t>ICRC oli syntynyt </a:t>
            </a:r>
            <a:r>
              <a:rPr lang="fi-FI" b="0" dirty="0"/>
              <a:t>= Punainen Risti oli syntynyt.</a:t>
            </a:r>
          </a:p>
          <a:p>
            <a:pPr>
              <a:defRPr/>
            </a:pPr>
            <a:endParaRPr lang="fi-FI" dirty="0"/>
          </a:p>
          <a:p>
            <a:pPr>
              <a:defRPr/>
            </a:pPr>
            <a:r>
              <a:rPr lang="fi-FI" dirty="0"/>
              <a:t>1864 Komitean aloitteesta Sveitsin hallitus kutsui diplomaattikonferenssin, jossa 12 maan edustajat hyväksyivät ensimmäisen </a:t>
            </a:r>
            <a:r>
              <a:rPr lang="fi-FI" i="1" dirty="0"/>
              <a:t>Geneven sopimuksen </a:t>
            </a:r>
            <a:r>
              <a:rPr lang="fi-FI" dirty="0"/>
              <a:t>= tunnustettiin lääkehuollon puolueettomuus ja suoja, maavoimiin kuuluvien haavoittuneiden ja sairaiden aseman parantaminen ja punainen risti vahvistettiin lääkintähuollon suojamerkiksi. </a:t>
            </a:r>
          </a:p>
          <a:p>
            <a:pPr rtl="0" fontAlgn="base"/>
            <a:endParaRPr lang="fi-FI" dirty="0"/>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6</a:t>
            </a:fld>
            <a:endParaRPr lang="en-US"/>
          </a:p>
        </p:txBody>
      </p:sp>
    </p:spTree>
    <p:extLst>
      <p:ext uri="{BB962C8B-B14F-4D97-AF65-F5344CB8AC3E}">
        <p14:creationId xmlns:p14="http://schemas.microsoft.com/office/powerpoint/2010/main" val="3308613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i-FI" sz="1200" b="0" i="0" kern="1200" dirty="0">
                <a:solidFill>
                  <a:schemeClr val="tx1"/>
                </a:solidFill>
                <a:effectLst/>
                <a:latin typeface="+mn-lt"/>
                <a:ea typeface="+mn-ea"/>
                <a:cs typeface="+mn-cs"/>
              </a:rPr>
              <a:t>Järjestön historia käydään läpi esittämällä ensin videon ”</a:t>
            </a:r>
            <a:r>
              <a:rPr lang="fi-FI" sz="1200" b="0" i="0" kern="1200" dirty="0" err="1">
                <a:solidFill>
                  <a:schemeClr val="tx1"/>
                </a:solidFill>
                <a:effectLst/>
                <a:latin typeface="+mn-lt"/>
                <a:ea typeface="+mn-ea"/>
                <a:cs typeface="+mn-cs"/>
              </a:rPr>
              <a:t>Story</a:t>
            </a:r>
            <a:r>
              <a:rPr lang="fi-FI" sz="1200" b="0" i="0" kern="1200" dirty="0">
                <a:solidFill>
                  <a:schemeClr val="tx1"/>
                </a:solidFill>
                <a:effectLst/>
                <a:latin typeface="+mn-lt"/>
                <a:ea typeface="+mn-ea"/>
                <a:cs typeface="+mn-cs"/>
              </a:rPr>
              <a:t> of an idea”, ensimmäiset 3:32 minuuttia.</a:t>
            </a:r>
          </a:p>
          <a:p>
            <a:pPr rtl="0" fontAlgn="base"/>
            <a:r>
              <a:rPr lang="fi-FI" dirty="0"/>
              <a:t>Ensimmäisen videon</a:t>
            </a:r>
            <a:r>
              <a:rPr lang="fi-FI" sz="1200" b="0" i="0" kern="1200" dirty="0">
                <a:solidFill>
                  <a:schemeClr val="tx1"/>
                </a:solidFill>
                <a:effectLst/>
                <a:latin typeface="+mn-lt"/>
                <a:ea typeface="+mn-ea"/>
                <a:cs typeface="+mn-cs"/>
              </a:rPr>
              <a:t> jälkeen kouluttaja käy purkukeskustelua osallistujien kanssa, esimerkiksi seuraavien kysymysten avulla: </a:t>
            </a:r>
          </a:p>
          <a:p>
            <a:pPr marL="171450" indent="-171450" rtl="0" fontAlgn="base">
              <a:buFont typeface="Arial" panose="020B0604020202020204" pitchFamily="34" charset="0"/>
              <a:buChar char="•"/>
            </a:pPr>
            <a:r>
              <a:rPr lang="fi-FI" sz="1200" b="0" i="0" kern="1200" dirty="0">
                <a:solidFill>
                  <a:schemeClr val="tx1"/>
                </a:solidFill>
                <a:effectLst/>
                <a:latin typeface="+mn-lt"/>
                <a:ea typeface="+mn-ea"/>
                <a:cs typeface="+mn-cs"/>
              </a:rPr>
              <a:t>Mikä Henri Dunantin ideassa oli aivan erityisen vallankumouksellista? (vastaus: auttamisen puolueettomuus) </a:t>
            </a:r>
          </a:p>
          <a:p>
            <a:pPr marL="171450" indent="-171450" rtl="0" fontAlgn="base">
              <a:buFont typeface="Arial" panose="020B0604020202020204" pitchFamily="34" charset="0"/>
              <a:buChar char="•"/>
            </a:pPr>
            <a:r>
              <a:rPr lang="fi-FI" sz="1200" b="0" i="0" kern="1200" dirty="0">
                <a:solidFill>
                  <a:schemeClr val="tx1"/>
                </a:solidFill>
                <a:effectLst/>
                <a:latin typeface="+mn-lt"/>
                <a:ea typeface="+mn-ea"/>
                <a:cs typeface="+mn-cs"/>
              </a:rPr>
              <a:t>Herättikö video tunteita? Millaisia?</a:t>
            </a:r>
          </a:p>
          <a:p>
            <a:pPr rtl="0" fontAlgn="base"/>
            <a:endParaRPr lang="fi-FI" dirty="0"/>
          </a:p>
          <a:p>
            <a:r>
              <a:rPr lang="fi-FI" altLang="en-US" dirty="0"/>
              <a:t>Punainen Risti syntyi 150 vuotta sitten sodan julmat seuraukset läheltä nähneen sveitsiläisen liikemiehen Henry Dunantin aloitteesta. Dunantin ajatuksista luotiin jo tuolloin myös kansainvälisen humanitaarisen oikeuden perusta: ensimmäiset ns. Geneven sopimukset sotien uhrien ja auttajien suojelemiseksi. </a:t>
            </a:r>
          </a:p>
          <a:p>
            <a:endParaRPr lang="fi-FI" altLang="fi-FI" dirty="0"/>
          </a:p>
          <a:p>
            <a:r>
              <a:rPr lang="fi-FI" altLang="fi-FI" dirty="0"/>
              <a:t>Itävallan ja Ranskan välinen taistelu Solferinon kentillä Italiassa vuonna 1859, sveitsiläinen liikemies Henry </a:t>
            </a:r>
            <a:r>
              <a:rPr lang="fi-FI" altLang="fi-FI" dirty="0" err="1"/>
              <a:t>Dunat</a:t>
            </a:r>
            <a:r>
              <a:rPr lang="fi-FI" altLang="fi-FI" dirty="0"/>
              <a:t> saapui paikalle ja näki 40 000 miestä taistelukentällä kuolleena tai haavoittuneena. Lähimpään kylään, </a:t>
            </a:r>
            <a:r>
              <a:rPr lang="fi-FI" altLang="fi-FI" dirty="0" err="1"/>
              <a:t>Castiglione</a:t>
            </a:r>
            <a:r>
              <a:rPr lang="fi-FI" altLang="fi-FI" dirty="0"/>
              <a:t>, hakemaan kyläläisiltä apua sotilaille. </a:t>
            </a:r>
          </a:p>
          <a:p>
            <a:endParaRPr lang="fi-FI" altLang="fi-FI" dirty="0"/>
          </a:p>
          <a:p>
            <a:r>
              <a:rPr lang="fi-FI" altLang="fi-FI" dirty="0"/>
              <a:t>Kirjoitti kirjan ”Solferinon muisto” (1862), jossa kuvaili ensimmäistä kertaa sodan kauheuksia tavallisen sotilaan silmin. </a:t>
            </a:r>
          </a:p>
          <a:p>
            <a:endParaRPr lang="fi-FI" altLang="fi-FI" dirty="0"/>
          </a:p>
          <a:p>
            <a:r>
              <a:rPr lang="fi-FI" altLang="fi-FI" dirty="0"/>
              <a:t>Dunant esitti kirjassaan kansainvälisen järjestön perustamista jo rauhan aikana + kansainvälisen sopimuksen laatimisen haavoittuneiden ja näistä huolehtivan henkilökunnan suojaksi. </a:t>
            </a:r>
          </a:p>
          <a:p>
            <a:endParaRPr lang="fi-FI" dirty="0"/>
          </a:p>
          <a:p>
            <a:pPr>
              <a:defRPr/>
            </a:pPr>
            <a:r>
              <a:rPr lang="fi-FI" dirty="0"/>
              <a:t>1863 Genevessä perustettiin toimikunta Dunantin ajatusten toteuttamiseksi. Edustajia 16 maasta. Toimikunta ehdotti 1) lääkintähuollon tunnukseksi valkealla pohjalla oleva punainen risti 2) kuhunkin maahan perustetaan kansallinen avustusyhdistys ja 3) hallitukset antavat tukensa ja suojelunsa näille yhdistyksille. </a:t>
            </a:r>
            <a:r>
              <a:rPr lang="fi-FI" b="0" i="1" dirty="0"/>
              <a:t>ICRC oli syntynyt </a:t>
            </a:r>
            <a:r>
              <a:rPr lang="fi-FI" b="0" dirty="0"/>
              <a:t>= Punainen Risti oli syntynyt.</a:t>
            </a:r>
          </a:p>
          <a:p>
            <a:pPr>
              <a:defRPr/>
            </a:pPr>
            <a:endParaRPr lang="fi-FI" dirty="0"/>
          </a:p>
          <a:p>
            <a:pPr>
              <a:defRPr/>
            </a:pPr>
            <a:r>
              <a:rPr lang="fi-FI" dirty="0"/>
              <a:t>1864 Komitean aloitteesta Sveitsin hallitus kutsui diplomaattikonferenssin, jossa 12 maan edustajat hyväksyivät ensimmäisen </a:t>
            </a:r>
            <a:r>
              <a:rPr lang="fi-FI" i="1" dirty="0"/>
              <a:t>Geneven sopimuksen </a:t>
            </a:r>
            <a:r>
              <a:rPr lang="fi-FI" dirty="0"/>
              <a:t>= tunnustettiin lääkehuollon puolueettomuus ja suoja, maavoimiin kuuluvien haavoittuneiden ja sairaiden aseman parantaminen ja punainen risti vahvistettiin lääkintähuollon suojamerkiksi. </a:t>
            </a:r>
          </a:p>
          <a:p>
            <a:pPr rtl="0" fontAlgn="base"/>
            <a:endParaRPr lang="fi-FI" dirty="0"/>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7</a:t>
            </a:fld>
            <a:endParaRPr lang="en-US"/>
          </a:p>
        </p:txBody>
      </p:sp>
    </p:spTree>
    <p:extLst>
      <p:ext uri="{BB962C8B-B14F-4D97-AF65-F5344CB8AC3E}">
        <p14:creationId xmlns:p14="http://schemas.microsoft.com/office/powerpoint/2010/main" val="307269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i-FI" dirty="0"/>
              <a:t>Näytä video Suomen Punaisen Ristin 140 toimintavuodesta. Nopea reflektointi osallistujien kanssa: </a:t>
            </a:r>
          </a:p>
          <a:p>
            <a:pPr marL="171450" indent="-171450" fontAlgn="base">
              <a:buFontTx/>
              <a:buChar char="-"/>
            </a:pPr>
            <a:r>
              <a:rPr lang="fi-FI" dirty="0"/>
              <a:t>Yllättikö jokin tietoa Suomen Punaisen Ristin historiasta? </a:t>
            </a:r>
          </a:p>
          <a:p>
            <a:pPr marL="171450" indent="-171450" fontAlgn="base">
              <a:buFontTx/>
              <a:buChar char="-"/>
            </a:pPr>
            <a:endParaRPr lang="fi-FI" sz="1200" b="0" i="0" kern="1200" dirty="0">
              <a:solidFill>
                <a:schemeClr val="tx1"/>
              </a:solidFill>
              <a:effectLst/>
              <a:latin typeface="+mn-lt"/>
              <a:ea typeface="+mn-ea"/>
              <a:cs typeface="+mn-cs"/>
            </a:endParaRPr>
          </a:p>
          <a:p>
            <a:r>
              <a:rPr lang="fi-FI" dirty="0"/>
              <a:t>MITÄ KAIKKEA PITÄÄ MUISTAA SANOA TÄMÄN KALVON KOHDALLA (ainakin nämä 4 kohtaa on hyvä mainita).</a:t>
            </a:r>
          </a:p>
          <a:p>
            <a:pPr marL="171450" indent="-171450">
              <a:buFontTx/>
              <a:buChar char="-"/>
            </a:pPr>
            <a:r>
              <a:rPr lang="fi-FI" dirty="0"/>
              <a:t>Kerro ainakin miksi Punaisella Ristillä on erikoisasema eli mm. Suomessa oma laki, SPR ei ole rekisteröity yhdistys vaan julkisoikeudellinen yhdistys, Geneven sopimusten antama toimivalta. </a:t>
            </a:r>
          </a:p>
          <a:p>
            <a:pPr marL="171450" indent="-171450">
              <a:buFontTx/>
              <a:buChar char="-"/>
            </a:pPr>
            <a:r>
              <a:rPr lang="fi-FI" dirty="0"/>
              <a:t>190 kansallista yhdistystä luovat maailmanlaajuisen verkoston eli lähes jokaisesta maasta löytyy Punaisen Ristin tai Punaisen Puolikuun yhdistys joka auttaa jo paikallisesti.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dirty="0"/>
              <a:t>Kerro myös merkeistä perusasiat eli: suojamerkki ja järjestömerkin ero, merkin omistavat valtiot, merkin käyttöä valvoo valtio mutta Punainen Risti avustaa. Punainen risti, punainen puolikuu ja punainen kristalli on ensisijaisesti suojamerkki</a:t>
            </a:r>
          </a:p>
          <a:p>
            <a:pPr marL="171450" indent="-171450">
              <a:buFontTx/>
              <a:buChar char="-"/>
            </a:pPr>
            <a:r>
              <a:rPr lang="fi-FI" dirty="0"/>
              <a:t>Kerro myös eri merkkien käytöstä ja siitä, että miksi tarvitaan kolme eri merkkiä. Merkit eivät viittaa uskontoon mutta, jotta avustustyöntekijät ja suojeltu omaisuus on turvattu pitää eri maissa käyttää erilaista merkkiä koska esim. risti luo kuvan uskonnosta (vaikka se ei sitä tässä tarkoitakaan). </a:t>
            </a:r>
          </a:p>
          <a:p>
            <a:pPr marL="171450" indent="-171450">
              <a:buFontTx/>
              <a:buChar char="-"/>
            </a:pPr>
            <a:endParaRPr lang="fi-FI" dirty="0"/>
          </a:p>
          <a:p>
            <a:pPr>
              <a:defRPr/>
            </a:pPr>
            <a:r>
              <a:rPr lang="fi-FI" dirty="0"/>
              <a:t>Lopuksi voi vielä sanoa, että tässä on esimerkki miten yhden henkilön ajatuksesta syntyi jotain isoa. </a:t>
            </a:r>
            <a:r>
              <a:rPr lang="fi-FI" altLang="en-US" dirty="0"/>
              <a:t>Hän, joka on riittävän hullu uskoakseen voivansa muuttaa maailmaa, voi myös tehdä sen ….</a:t>
            </a:r>
            <a:endParaRPr lang="fi-FI" dirty="0"/>
          </a:p>
          <a:p>
            <a:endParaRPr lang="fi-FI" dirty="0"/>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8</a:t>
            </a:fld>
            <a:endParaRPr lang="en-US"/>
          </a:p>
        </p:txBody>
      </p:sp>
    </p:spTree>
    <p:extLst>
      <p:ext uri="{BB962C8B-B14F-4D97-AF65-F5344CB8AC3E}">
        <p14:creationId xmlns:p14="http://schemas.microsoft.com/office/powerpoint/2010/main" val="3435732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Kerro lyhyesti Suomen Punaisen Ristin organisaatio. Kuvaan voi lisätä kyseisen osaston ja/tai piirin nimen jotta asia tulee konkreettisemmaksi. Tarkoitus ei ole kertoa organisaatiosta kaikkea vaan lähinnä informoida miten ja missä kohtaa organisaatiota vapaaehtoiset toimivat</a:t>
            </a:r>
            <a:r>
              <a:rPr lang="fi-FI" b="1" dirty="0"/>
              <a:t>, eli osastossa</a:t>
            </a:r>
            <a:r>
              <a:rPr lang="fi-FI" dirty="0"/>
              <a:t>. Kerro, että osaston virallisissa kokouksissa valitaan hallitus ja päätetään toiminnan suuntaviivat. </a:t>
            </a:r>
          </a:p>
          <a:p>
            <a:r>
              <a:rPr lang="fi-FI" dirty="0"/>
              <a:t>Piirin osalta voi kertoa, että siellä tuetaan osastoja vapaaehtoistoiminnassa ja järjestetään mm. koulutuksia. </a:t>
            </a:r>
          </a:p>
          <a:p>
            <a:r>
              <a:rPr lang="fi-FI" dirty="0"/>
              <a:t>Keskustoimiston osalta riittää maininta. </a:t>
            </a:r>
          </a:p>
          <a:p>
            <a:endParaRPr lang="fi-FI" dirty="0"/>
          </a:p>
          <a:p>
            <a:r>
              <a:rPr lang="fi-FI" dirty="0"/>
              <a:t>Vastaanottokeskuksesta voi lisätä tiedon, mikäli sellainen oman piirin alueella on.</a:t>
            </a:r>
          </a:p>
        </p:txBody>
      </p:sp>
      <p:sp>
        <p:nvSpPr>
          <p:cNvPr id="4" name="Dian numeron paikkamerkki 3"/>
          <p:cNvSpPr>
            <a:spLocks noGrp="1"/>
          </p:cNvSpPr>
          <p:nvPr>
            <p:ph type="sldNum" sz="quarter" idx="5"/>
          </p:nvPr>
        </p:nvSpPr>
        <p:spPr/>
        <p:txBody>
          <a:bodyPr/>
          <a:lstStyle/>
          <a:p>
            <a:fld id="{235415A4-E05C-4E52-AB4B-E111680B3EDD}" type="slidenum">
              <a:rPr lang="en-US" smtClean="0"/>
              <a:t>9</a:t>
            </a:fld>
            <a:endParaRPr lang="en-US"/>
          </a:p>
        </p:txBody>
      </p:sp>
    </p:spTree>
    <p:extLst>
      <p:ext uri="{BB962C8B-B14F-4D97-AF65-F5344CB8AC3E}">
        <p14:creationId xmlns:p14="http://schemas.microsoft.com/office/powerpoint/2010/main" val="2865601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42756"/>
            <a:ext cx="9144000" cy="1067206"/>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97703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099872"/>
            <a:ext cx="4114800" cy="365125"/>
          </a:xfrm>
        </p:spPr>
        <p:txBody>
          <a:bodyPr/>
          <a:lstStyle/>
          <a:p>
            <a:endParaRPr lang="fi-FI"/>
          </a:p>
        </p:txBody>
      </p:sp>
    </p:spTree>
    <p:extLst>
      <p:ext uri="{BB962C8B-B14F-4D97-AF65-F5344CB8AC3E}">
        <p14:creationId xmlns:p14="http://schemas.microsoft.com/office/powerpoint/2010/main" val="4230291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E0BD71-7902-4265-AB31-50A771CEFCC0}" type="datetimeFigureOut">
              <a:rPr lang="fi-FI" smtClean="0"/>
              <a:t>7.12.2021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5596D4-20F0-4BCE-953E-E860E1053DF6}" type="slidenum">
              <a:rPr lang="fi-FI" smtClean="0"/>
              <a:t>‹#›</a:t>
            </a:fld>
            <a:endParaRPr lang="fi-FI"/>
          </a:p>
        </p:txBody>
      </p:sp>
    </p:spTree>
    <p:extLst>
      <p:ext uri="{BB962C8B-B14F-4D97-AF65-F5344CB8AC3E}">
        <p14:creationId xmlns:p14="http://schemas.microsoft.com/office/powerpoint/2010/main" val="2577308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303821"/>
            <a:ext cx="10515600" cy="435769"/>
          </a:xfrm>
        </p:spPr>
        <p:txBody>
          <a:bodyPr>
            <a:noAutofit/>
          </a:bodyPr>
          <a:lstStyle>
            <a:lvl1pPr>
              <a:defRPr sz="3600"/>
            </a:lvl1pPr>
          </a:lstStyle>
          <a:p>
            <a:r>
              <a:rPr lang="en-US"/>
              <a:t>Click to edit Master title style</a:t>
            </a:r>
          </a:p>
        </p:txBody>
      </p:sp>
      <p:sp>
        <p:nvSpPr>
          <p:cNvPr id="3" name="Content Placeholder 2"/>
          <p:cNvSpPr>
            <a:spLocks noGrp="1"/>
          </p:cNvSpPr>
          <p:nvPr>
            <p:ph sz="half" idx="1"/>
          </p:nvPr>
        </p:nvSpPr>
        <p:spPr>
          <a:xfrm>
            <a:off x="838200" y="1973765"/>
            <a:ext cx="5181600" cy="43155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73765"/>
            <a:ext cx="5181600" cy="43155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196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3798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269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29874" y="210219"/>
            <a:ext cx="8785625" cy="124259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8"/>
          <p:cNvSpPr txBox="1">
            <a:spLocks noGrp="1"/>
          </p:cNvSpPr>
          <p:nvPr>
            <p:ph type="body" idx="1"/>
          </p:nvPr>
        </p:nvSpPr>
        <p:spPr>
          <a:xfrm>
            <a:off x="579194" y="1729259"/>
            <a:ext cx="5431739" cy="4308027"/>
          </a:xfrm>
          <a:prstGeom prst="rect">
            <a:avLst/>
          </a:prstGeom>
          <a:noFill/>
          <a:ln>
            <a:noFill/>
          </a:ln>
        </p:spPr>
        <p:txBody>
          <a:bodyPr spcFirstLastPara="1" wrap="square" lIns="104025" tIns="52000" rIns="104025" bIns="52000" anchor="t" anchorCtr="0"/>
          <a:lstStyle>
            <a:lvl1pPr marL="414680" lvl="0" indent="-311010" algn="l">
              <a:spcBef>
                <a:spcPts val="327"/>
              </a:spcBef>
              <a:spcAft>
                <a:spcPts val="0"/>
              </a:spcAft>
              <a:buSzPts val="1800"/>
              <a:buChar char="•"/>
              <a:defRPr/>
            </a:lvl1pPr>
            <a:lvl2pPr marL="829361" lvl="1" indent="-311010" algn="l">
              <a:spcBef>
                <a:spcPts val="327"/>
              </a:spcBef>
              <a:spcAft>
                <a:spcPts val="0"/>
              </a:spcAft>
              <a:buSzPts val="1800"/>
              <a:buChar char="•"/>
              <a:defRPr/>
            </a:lvl2pPr>
            <a:lvl3pPr marL="1244041" lvl="2" indent="-311010" algn="l">
              <a:spcBef>
                <a:spcPts val="327"/>
              </a:spcBef>
              <a:spcAft>
                <a:spcPts val="0"/>
              </a:spcAft>
              <a:buSzPts val="1800"/>
              <a:buChar char="•"/>
              <a:defRPr/>
            </a:lvl3pPr>
            <a:lvl4pPr marL="1658722" lvl="3" indent="-311010" algn="l">
              <a:spcBef>
                <a:spcPts val="327"/>
              </a:spcBef>
              <a:spcAft>
                <a:spcPts val="0"/>
              </a:spcAft>
              <a:buSzPts val="1800"/>
              <a:buChar char="•"/>
              <a:defRPr/>
            </a:lvl4pPr>
            <a:lvl5pPr marL="2073402" lvl="4" indent="-311010" algn="l">
              <a:spcBef>
                <a:spcPts val="327"/>
              </a:spcBef>
              <a:spcAft>
                <a:spcPts val="0"/>
              </a:spcAft>
              <a:buSzPts val="1800"/>
              <a:buChar char="•"/>
              <a:defRPr/>
            </a:lvl5pPr>
            <a:lvl6pPr marL="2488082" lvl="5" indent="-311010" algn="l">
              <a:spcBef>
                <a:spcPts val="327"/>
              </a:spcBef>
              <a:spcAft>
                <a:spcPts val="0"/>
              </a:spcAft>
              <a:buSzPts val="1800"/>
              <a:buChar char="•"/>
              <a:defRPr/>
            </a:lvl6pPr>
            <a:lvl7pPr marL="2902763" lvl="6" indent="-311010" algn="l">
              <a:spcBef>
                <a:spcPts val="327"/>
              </a:spcBef>
              <a:spcAft>
                <a:spcPts val="0"/>
              </a:spcAft>
              <a:buSzPts val="1800"/>
              <a:buChar char="•"/>
              <a:defRPr/>
            </a:lvl7pPr>
            <a:lvl8pPr marL="3317443" lvl="7" indent="-311010" algn="l">
              <a:spcBef>
                <a:spcPts val="327"/>
              </a:spcBef>
              <a:spcAft>
                <a:spcPts val="0"/>
              </a:spcAft>
              <a:buSzPts val="1800"/>
              <a:buChar char="•"/>
              <a:defRPr/>
            </a:lvl8pPr>
            <a:lvl9pPr marL="3732124" lvl="8" indent="-311010" algn="l">
              <a:spcBef>
                <a:spcPts val="327"/>
              </a:spcBef>
              <a:spcAft>
                <a:spcPts val="0"/>
              </a:spcAft>
              <a:buSzPts val="1800"/>
              <a:buChar char="•"/>
              <a:defRPr/>
            </a:lvl9pPr>
          </a:lstStyle>
          <a:p>
            <a:endParaRPr/>
          </a:p>
        </p:txBody>
      </p:sp>
      <p:sp>
        <p:nvSpPr>
          <p:cNvPr id="38" name="Google Shape;38;p8"/>
          <p:cNvSpPr txBox="1">
            <a:spLocks noGrp="1"/>
          </p:cNvSpPr>
          <p:nvPr>
            <p:ph type="body" idx="2"/>
          </p:nvPr>
        </p:nvSpPr>
        <p:spPr>
          <a:xfrm>
            <a:off x="6184691" y="1729259"/>
            <a:ext cx="5433549" cy="4308027"/>
          </a:xfrm>
          <a:prstGeom prst="rect">
            <a:avLst/>
          </a:prstGeom>
          <a:noFill/>
          <a:ln>
            <a:noFill/>
          </a:ln>
        </p:spPr>
        <p:txBody>
          <a:bodyPr spcFirstLastPara="1" wrap="square" lIns="104025" tIns="52000" rIns="104025" bIns="52000" anchor="t" anchorCtr="0"/>
          <a:lstStyle>
            <a:lvl1pPr marL="414680" lvl="0" indent="-311010" algn="l">
              <a:spcBef>
                <a:spcPts val="327"/>
              </a:spcBef>
              <a:spcAft>
                <a:spcPts val="0"/>
              </a:spcAft>
              <a:buSzPts val="1800"/>
              <a:buChar char="•"/>
              <a:defRPr/>
            </a:lvl1pPr>
            <a:lvl2pPr marL="829361" lvl="1" indent="-311010" algn="l">
              <a:spcBef>
                <a:spcPts val="327"/>
              </a:spcBef>
              <a:spcAft>
                <a:spcPts val="0"/>
              </a:spcAft>
              <a:buSzPts val="1800"/>
              <a:buChar char="•"/>
              <a:defRPr/>
            </a:lvl2pPr>
            <a:lvl3pPr marL="1244041" lvl="2" indent="-311010" algn="l">
              <a:spcBef>
                <a:spcPts val="327"/>
              </a:spcBef>
              <a:spcAft>
                <a:spcPts val="0"/>
              </a:spcAft>
              <a:buSzPts val="1800"/>
              <a:buChar char="•"/>
              <a:defRPr/>
            </a:lvl3pPr>
            <a:lvl4pPr marL="1658722" lvl="3" indent="-311010" algn="l">
              <a:spcBef>
                <a:spcPts val="327"/>
              </a:spcBef>
              <a:spcAft>
                <a:spcPts val="0"/>
              </a:spcAft>
              <a:buSzPts val="1800"/>
              <a:buChar char="•"/>
              <a:defRPr/>
            </a:lvl4pPr>
            <a:lvl5pPr marL="2073402" lvl="4" indent="-311010" algn="l">
              <a:spcBef>
                <a:spcPts val="327"/>
              </a:spcBef>
              <a:spcAft>
                <a:spcPts val="0"/>
              </a:spcAft>
              <a:buSzPts val="1800"/>
              <a:buChar char="•"/>
              <a:defRPr/>
            </a:lvl5pPr>
            <a:lvl6pPr marL="2488082" lvl="5" indent="-311010" algn="l">
              <a:spcBef>
                <a:spcPts val="327"/>
              </a:spcBef>
              <a:spcAft>
                <a:spcPts val="0"/>
              </a:spcAft>
              <a:buSzPts val="1800"/>
              <a:buChar char="•"/>
              <a:defRPr/>
            </a:lvl6pPr>
            <a:lvl7pPr marL="2902763" lvl="6" indent="-311010" algn="l">
              <a:spcBef>
                <a:spcPts val="327"/>
              </a:spcBef>
              <a:spcAft>
                <a:spcPts val="0"/>
              </a:spcAft>
              <a:buSzPts val="1800"/>
              <a:buChar char="•"/>
              <a:defRPr/>
            </a:lvl7pPr>
            <a:lvl8pPr marL="3317443" lvl="7" indent="-311010" algn="l">
              <a:spcBef>
                <a:spcPts val="327"/>
              </a:spcBef>
              <a:spcAft>
                <a:spcPts val="0"/>
              </a:spcAft>
              <a:buSzPts val="1800"/>
              <a:buChar char="•"/>
              <a:defRPr/>
            </a:lvl8pPr>
            <a:lvl9pPr marL="3732124" lvl="8" indent="-311010" algn="l">
              <a:spcBef>
                <a:spcPts val="327"/>
              </a:spcBef>
              <a:spcAft>
                <a:spcPts val="0"/>
              </a:spcAft>
              <a:buSzPts val="1800"/>
              <a:buChar char="•"/>
              <a:defRPr/>
            </a:lvl9pPr>
          </a:lstStyle>
          <a:p>
            <a:endParaRPr/>
          </a:p>
        </p:txBody>
      </p:sp>
    </p:spTree>
    <p:extLst>
      <p:ext uri="{BB962C8B-B14F-4D97-AF65-F5344CB8AC3E}">
        <p14:creationId xmlns:p14="http://schemas.microsoft.com/office/powerpoint/2010/main" val="3020980717"/>
      </p:ext>
    </p:extLst>
  </p:cSld>
  <p:clrMapOvr>
    <a:masterClrMapping/>
  </p:clrMapOvr>
  <p:transition>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30382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932771"/>
            <a:ext cx="10515600" cy="32441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8327" y="89210"/>
            <a:ext cx="1672683" cy="825190"/>
          </a:xfrm>
          <a:prstGeom prst="rect">
            <a:avLst/>
          </a:prstGeom>
        </p:spPr>
      </p:pic>
      <p:sp>
        <p:nvSpPr>
          <p:cNvPr id="8" name="Rectangle 7"/>
          <p:cNvSpPr/>
          <p:nvPr/>
        </p:nvSpPr>
        <p:spPr>
          <a:xfrm>
            <a:off x="0" y="1027906"/>
            <a:ext cx="12192000" cy="162409"/>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80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qSzjYXZxX3A" TargetMode="External"/><Relationship Id="rId7" Type="http://schemas.openxmlformats.org/officeDocument/2006/relationships/hyperlink" Target="https://www.youtube.com/watch?time_continue=151&amp;v=R36OHuF3U6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youtube.com/watch?v=D6VdrsT0YZQ" TargetMode="External"/><Relationship Id="rId5" Type="http://schemas.openxmlformats.org/officeDocument/2006/relationships/hyperlink" Target="https://www.youtube.com/watch?v=ReE835-d8vk" TargetMode="External"/><Relationship Id="rId4" Type="http://schemas.openxmlformats.org/officeDocument/2006/relationships/hyperlink" Target="https://www.youtube.com/channel/UCXibrjmnuNrnTkQY6IYhOc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QeKVtWrELYI"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XQLmgJqqAA"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2C42F-0554-47F5-8162-F78250DB37B1}"/>
              </a:ext>
            </a:extLst>
          </p:cNvPr>
          <p:cNvSpPr>
            <a:spLocks noGrp="1"/>
          </p:cNvSpPr>
          <p:nvPr>
            <p:ph type="ctrTitle"/>
          </p:nvPr>
        </p:nvSpPr>
        <p:spPr/>
        <p:txBody>
          <a:bodyPr/>
          <a:lstStyle/>
          <a:p>
            <a:r>
              <a:rPr lang="fi-FI" b="1"/>
              <a:t>Punainen Risti tutuksi</a:t>
            </a:r>
          </a:p>
        </p:txBody>
      </p:sp>
      <p:sp>
        <p:nvSpPr>
          <p:cNvPr id="3" name="Subtitle 2">
            <a:extLst>
              <a:ext uri="{FF2B5EF4-FFF2-40B4-BE49-F238E27FC236}">
                <a16:creationId xmlns:a16="http://schemas.microsoft.com/office/drawing/2014/main" id="{7D84EF8D-CDA6-4A7C-8D7B-7CF67B6DD5F3}"/>
              </a:ext>
            </a:extLst>
          </p:cNvPr>
          <p:cNvSpPr>
            <a:spLocks noGrp="1"/>
          </p:cNvSpPr>
          <p:nvPr>
            <p:ph type="subTitle" idx="1"/>
          </p:nvPr>
        </p:nvSpPr>
        <p:spPr/>
        <p:txBody>
          <a:bodyPr vert="horz" lIns="91440" tIns="45720" rIns="91440" bIns="45720" rtlCol="0" anchor="t">
            <a:normAutofit/>
          </a:bodyPr>
          <a:lstStyle/>
          <a:p>
            <a:r>
              <a:rPr lang="fi-FI" dirty="0"/>
              <a:t>Punainen Risti on auttaja, joka on lähellä sinua</a:t>
            </a:r>
          </a:p>
        </p:txBody>
      </p:sp>
    </p:spTree>
    <p:extLst>
      <p:ext uri="{BB962C8B-B14F-4D97-AF65-F5344CB8AC3E}">
        <p14:creationId xmlns:p14="http://schemas.microsoft.com/office/powerpoint/2010/main" val="1310249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4DE4-15F7-40C6-836A-92EA039D92FF}"/>
              </a:ext>
            </a:extLst>
          </p:cNvPr>
          <p:cNvSpPr>
            <a:spLocks noGrp="1"/>
          </p:cNvSpPr>
          <p:nvPr>
            <p:ph type="title"/>
          </p:nvPr>
        </p:nvSpPr>
        <p:spPr>
          <a:xfrm>
            <a:off x="838200" y="149725"/>
            <a:ext cx="10515600" cy="817942"/>
          </a:xfrm>
        </p:spPr>
        <p:txBody>
          <a:bodyPr/>
          <a:lstStyle/>
          <a:p>
            <a:r>
              <a:rPr lang="fi-FI" b="1" dirty="0"/>
              <a:t>Punaisen Ristin periaatteet  </a:t>
            </a:r>
          </a:p>
        </p:txBody>
      </p:sp>
      <p:sp>
        <p:nvSpPr>
          <p:cNvPr id="3" name="Content Placeholder 2">
            <a:extLst>
              <a:ext uri="{FF2B5EF4-FFF2-40B4-BE49-F238E27FC236}">
                <a16:creationId xmlns:a16="http://schemas.microsoft.com/office/drawing/2014/main" id="{45EA708F-DC1C-4517-9567-8873219177BE}"/>
              </a:ext>
            </a:extLst>
          </p:cNvPr>
          <p:cNvSpPr>
            <a:spLocks noGrp="1"/>
          </p:cNvSpPr>
          <p:nvPr>
            <p:ph idx="1"/>
          </p:nvPr>
        </p:nvSpPr>
        <p:spPr>
          <a:xfrm>
            <a:off x="838200" y="1509204"/>
            <a:ext cx="10515600" cy="4667759"/>
          </a:xfrm>
        </p:spPr>
        <p:txBody>
          <a:bodyPr vert="horz" lIns="91440" tIns="45720" rIns="91440" bIns="45720" rtlCol="0" anchor="t">
            <a:normAutofit/>
          </a:bodyPr>
          <a:lstStyle/>
          <a:p>
            <a:pPr marL="0" indent="0">
              <a:buNone/>
              <a:tabLst>
                <a:tab pos="265113" algn="l"/>
              </a:tabLst>
              <a:defRPr/>
            </a:pPr>
            <a:endParaRPr lang="fi-FI" sz="2100"/>
          </a:p>
          <a:p>
            <a:pPr>
              <a:spcBef>
                <a:spcPct val="0"/>
              </a:spcBef>
              <a:buNone/>
            </a:pPr>
            <a:r>
              <a:rPr lang="fi-FI" altLang="fi-FI" sz="2100">
                <a:ea typeface="Verdana" panose="020B0604030504040204" pitchFamily="34" charset="0"/>
                <a:cs typeface="Verdana" panose="020B0604030504040204" pitchFamily="34" charset="0"/>
              </a:rPr>
              <a:t>	</a:t>
            </a:r>
            <a:endParaRPr lang="fi-FI" sz="2100" b="1">
              <a:ea typeface="Verdana" panose="020B0604030504040204" pitchFamily="34" charset="0"/>
              <a:cs typeface="Verdana" panose="020B0604030504040204" pitchFamily="34" charset="0"/>
            </a:endParaRPr>
          </a:p>
          <a:p>
            <a:pPr marL="0" indent="0">
              <a:buNone/>
              <a:defRPr/>
            </a:pPr>
            <a:endParaRPr lang="fi-FI" sz="2100">
              <a:ea typeface="Verdana" panose="020B0604030504040204" pitchFamily="34" charset="0"/>
              <a:cs typeface="Verdana" panose="020B0604030504040204" pitchFamily="34" charset="0"/>
            </a:endParaRPr>
          </a:p>
          <a:p>
            <a:pPr>
              <a:spcBef>
                <a:spcPct val="0"/>
              </a:spcBef>
              <a:buNone/>
            </a:pPr>
            <a:endParaRPr lang="fi-FI" altLang="fi-FI" sz="2100" b="1">
              <a:ea typeface="Verdana" panose="020B0604030504040204" pitchFamily="34" charset="0"/>
              <a:cs typeface="Verdana" panose="020B0604030504040204" pitchFamily="34" charset="0"/>
            </a:endParaRPr>
          </a:p>
          <a:p>
            <a:pPr>
              <a:spcBef>
                <a:spcPct val="0"/>
              </a:spcBef>
              <a:buNone/>
            </a:pPr>
            <a:endParaRPr lang="fi-FI" altLang="fi-FI" sz="2100" b="1">
              <a:ea typeface="Verdana" panose="020B0604030504040204" pitchFamily="34" charset="0"/>
              <a:cs typeface="Verdana" panose="020B0604030504040204" pitchFamily="34" charset="0"/>
            </a:endParaRPr>
          </a:p>
          <a:p>
            <a:pPr>
              <a:spcBef>
                <a:spcPct val="0"/>
              </a:spcBef>
              <a:buNone/>
            </a:pPr>
            <a:r>
              <a:rPr lang="fi-FI" altLang="fi-FI" sz="2100">
                <a:ea typeface="Verdana" panose="020B0604030504040204" pitchFamily="34" charset="0"/>
                <a:cs typeface="Verdana" panose="020B0604030504040204" pitchFamily="34" charset="0"/>
              </a:rPr>
              <a:t>	</a:t>
            </a:r>
            <a:endParaRPr lang="fi-FI" altLang="fi-FI" sz="2500">
              <a:ea typeface="Verdana" panose="020B0604030504040204" pitchFamily="34" charset="0"/>
              <a:cs typeface="Verdana" panose="020B0604030504040204" pitchFamily="34" charset="0"/>
            </a:endParaRPr>
          </a:p>
          <a:p>
            <a:pPr marL="914400" lvl="2" indent="0">
              <a:buNone/>
            </a:pPr>
            <a:endParaRPr lang="fi-FI" b="1"/>
          </a:p>
        </p:txBody>
      </p:sp>
      <p:sp>
        <p:nvSpPr>
          <p:cNvPr id="9" name="TextBox 8">
            <a:extLst>
              <a:ext uri="{FF2B5EF4-FFF2-40B4-BE49-F238E27FC236}">
                <a16:creationId xmlns:a16="http://schemas.microsoft.com/office/drawing/2014/main" id="{B5110232-6AB2-4D60-8E5F-7C6AB3D50B72}"/>
              </a:ext>
            </a:extLst>
          </p:cNvPr>
          <p:cNvSpPr txBox="1"/>
          <p:nvPr/>
        </p:nvSpPr>
        <p:spPr>
          <a:xfrm>
            <a:off x="3948194" y="3182040"/>
            <a:ext cx="5478245" cy="923330"/>
          </a:xfrm>
          <a:prstGeom prst="rect">
            <a:avLst/>
          </a:prstGeom>
          <a:noFill/>
          <a:effectLst>
            <a:outerShdw blurRad="50800" dist="50800" dir="5400000" algn="ctr" rotWithShape="0">
              <a:srgbClr val="000000">
                <a:alpha val="0"/>
              </a:srgbClr>
            </a:outerShdw>
          </a:effectLst>
        </p:spPr>
        <p:txBody>
          <a:bodyPr wrap="square">
            <a:spAutoFit/>
          </a:bodyPr>
          <a:lstStyle/>
          <a:p>
            <a:pPr>
              <a:defRPr/>
            </a:pPr>
            <a:r>
              <a:rPr lang="fi-FI" sz="4800">
                <a:solidFill>
                  <a:srgbClr val="C00000"/>
                </a:solidFill>
                <a:latin typeface="SignaColumn-Black" panose="040B0804030504040204" pitchFamily="82" charset="0"/>
              </a:rPr>
              <a:t>I</a:t>
            </a:r>
            <a:r>
              <a:rPr lang="fi-FI" sz="5400">
                <a:solidFill>
                  <a:srgbClr val="C00000"/>
                </a:solidFill>
                <a:latin typeface="SignaColumn-Black" panose="040B0804030504040204" pitchFamily="82" charset="0"/>
              </a:rPr>
              <a:t>nhimillisyys</a:t>
            </a:r>
            <a:r>
              <a:rPr lang="fi-FI" sz="4800">
                <a:solidFill>
                  <a:srgbClr val="C00000"/>
                </a:solidFill>
                <a:latin typeface="SignaColumn-Black" panose="040B0804030504040204" pitchFamily="82" charset="0"/>
              </a:rPr>
              <a:t> </a:t>
            </a:r>
            <a:endParaRPr lang="en-US" sz="4800">
              <a:solidFill>
                <a:srgbClr val="C00000"/>
              </a:solidFill>
              <a:latin typeface="SignaColumn-Black" panose="040B0804030504040204" pitchFamily="82" charset="0"/>
            </a:endParaRPr>
          </a:p>
        </p:txBody>
      </p:sp>
      <p:sp>
        <p:nvSpPr>
          <p:cNvPr id="10" name="TextBox 9">
            <a:extLst>
              <a:ext uri="{FF2B5EF4-FFF2-40B4-BE49-F238E27FC236}">
                <a16:creationId xmlns:a16="http://schemas.microsoft.com/office/drawing/2014/main" id="{268D948E-E77F-4F58-A28F-50E153776F3B}"/>
              </a:ext>
            </a:extLst>
          </p:cNvPr>
          <p:cNvSpPr txBox="1">
            <a:spLocks noChangeArrowheads="1"/>
          </p:cNvSpPr>
          <p:nvPr/>
        </p:nvSpPr>
        <p:spPr bwMode="auto">
          <a:xfrm>
            <a:off x="614082" y="4227574"/>
            <a:ext cx="3894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a:solidFill>
                  <a:srgbClr val="C00000"/>
                </a:solidFill>
                <a:latin typeface="SignaColumn-Black" panose="040B0804030504040204" pitchFamily="82" charset="0"/>
              </a:rPr>
              <a:t>Tasapuolisuus</a:t>
            </a:r>
            <a:endParaRPr lang="en-US" altLang="en-US" sz="3200"/>
          </a:p>
        </p:txBody>
      </p:sp>
      <p:sp>
        <p:nvSpPr>
          <p:cNvPr id="11" name="TextBox 10">
            <a:extLst>
              <a:ext uri="{FF2B5EF4-FFF2-40B4-BE49-F238E27FC236}">
                <a16:creationId xmlns:a16="http://schemas.microsoft.com/office/drawing/2014/main" id="{07F5501D-D136-4516-BD8E-F267F0F28340}"/>
              </a:ext>
            </a:extLst>
          </p:cNvPr>
          <p:cNvSpPr txBox="1">
            <a:spLocks noChangeArrowheads="1"/>
          </p:cNvSpPr>
          <p:nvPr/>
        </p:nvSpPr>
        <p:spPr bwMode="auto">
          <a:xfrm>
            <a:off x="331582" y="2324001"/>
            <a:ext cx="50149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a:solidFill>
                  <a:srgbClr val="C00000"/>
                </a:solidFill>
                <a:latin typeface="SignaColumn-Black" panose="040B0804030504040204" pitchFamily="82" charset="0"/>
              </a:rPr>
              <a:t>Riippumattomuus</a:t>
            </a:r>
            <a:endParaRPr lang="en-US" altLang="en-US" sz="2000"/>
          </a:p>
        </p:txBody>
      </p:sp>
      <p:sp>
        <p:nvSpPr>
          <p:cNvPr id="12" name="TextBox 11">
            <a:extLst>
              <a:ext uri="{FF2B5EF4-FFF2-40B4-BE49-F238E27FC236}">
                <a16:creationId xmlns:a16="http://schemas.microsoft.com/office/drawing/2014/main" id="{79CD762F-AF0C-4321-80BD-A050F96F99DB}"/>
              </a:ext>
            </a:extLst>
          </p:cNvPr>
          <p:cNvSpPr txBox="1">
            <a:spLocks noChangeArrowheads="1"/>
          </p:cNvSpPr>
          <p:nvPr/>
        </p:nvSpPr>
        <p:spPr bwMode="auto">
          <a:xfrm>
            <a:off x="7635242" y="4373251"/>
            <a:ext cx="43854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a:solidFill>
                  <a:srgbClr val="C00000"/>
                </a:solidFill>
                <a:latin typeface="SignaColumn-Black" panose="040B0804030504040204" pitchFamily="82" charset="0"/>
              </a:rPr>
              <a:t>Vapaaehtoisuus</a:t>
            </a:r>
            <a:endParaRPr lang="en-US" altLang="en-US" sz="3200"/>
          </a:p>
        </p:txBody>
      </p:sp>
      <p:sp>
        <p:nvSpPr>
          <p:cNvPr id="13" name="TextBox 12">
            <a:extLst>
              <a:ext uri="{FF2B5EF4-FFF2-40B4-BE49-F238E27FC236}">
                <a16:creationId xmlns:a16="http://schemas.microsoft.com/office/drawing/2014/main" id="{7461A3C9-BC89-4B86-81A2-A46BE66905E1}"/>
              </a:ext>
            </a:extLst>
          </p:cNvPr>
          <p:cNvSpPr txBox="1">
            <a:spLocks noChangeArrowheads="1"/>
          </p:cNvSpPr>
          <p:nvPr/>
        </p:nvSpPr>
        <p:spPr bwMode="auto">
          <a:xfrm>
            <a:off x="3653732" y="5299552"/>
            <a:ext cx="48737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a:solidFill>
                  <a:srgbClr val="C00000"/>
                </a:solidFill>
                <a:latin typeface="SignaColumn-Black" panose="040B0804030504040204" pitchFamily="82" charset="0"/>
              </a:rPr>
              <a:t>Yleismaailmallisuus</a:t>
            </a:r>
            <a:endParaRPr lang="en-US" altLang="en-US" sz="3200"/>
          </a:p>
        </p:txBody>
      </p:sp>
      <p:sp>
        <p:nvSpPr>
          <p:cNvPr id="14" name="TextBox 13">
            <a:extLst>
              <a:ext uri="{FF2B5EF4-FFF2-40B4-BE49-F238E27FC236}">
                <a16:creationId xmlns:a16="http://schemas.microsoft.com/office/drawing/2014/main" id="{9CEB0C90-7D1C-46B9-839F-F5C00AA7204D}"/>
              </a:ext>
            </a:extLst>
          </p:cNvPr>
          <p:cNvSpPr txBox="1">
            <a:spLocks noChangeArrowheads="1"/>
          </p:cNvSpPr>
          <p:nvPr/>
        </p:nvSpPr>
        <p:spPr bwMode="auto">
          <a:xfrm>
            <a:off x="4564736" y="1624516"/>
            <a:ext cx="32448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a:solidFill>
                  <a:srgbClr val="C00000"/>
                </a:solidFill>
                <a:latin typeface="SignaColumn-Black" panose="040B0804030504040204" pitchFamily="82" charset="0"/>
              </a:rPr>
              <a:t>Ykseys</a:t>
            </a:r>
            <a:endParaRPr lang="en-US" altLang="en-US" sz="2400">
              <a:solidFill>
                <a:srgbClr val="C00000"/>
              </a:solidFill>
              <a:latin typeface="SignaColumn-Black" panose="040B0804030504040204" pitchFamily="82" charset="0"/>
            </a:endParaRPr>
          </a:p>
        </p:txBody>
      </p:sp>
      <p:sp>
        <p:nvSpPr>
          <p:cNvPr id="15" name="Content Placeholder 10">
            <a:extLst>
              <a:ext uri="{FF2B5EF4-FFF2-40B4-BE49-F238E27FC236}">
                <a16:creationId xmlns:a16="http://schemas.microsoft.com/office/drawing/2014/main" id="{6E52856A-6498-4928-95FB-3C1CE89B12AF}"/>
              </a:ext>
            </a:extLst>
          </p:cNvPr>
          <p:cNvSpPr txBox="1">
            <a:spLocks noChangeArrowheads="1"/>
          </p:cNvSpPr>
          <p:nvPr/>
        </p:nvSpPr>
        <p:spPr>
          <a:xfrm>
            <a:off x="7414392" y="2328738"/>
            <a:ext cx="4025838" cy="5355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Times" panose="02020603050405020304" pitchFamily="18" charset="0"/>
              <a:buNone/>
            </a:pPr>
            <a:r>
              <a:rPr lang="fi-FI" altLang="en-US" sz="3200">
                <a:solidFill>
                  <a:srgbClr val="C00000"/>
                </a:solidFill>
                <a:latin typeface="SignaColumn-Black" panose="040B0804030504040204" pitchFamily="82" charset="0"/>
              </a:rPr>
              <a:t>Puolueettomuus</a:t>
            </a:r>
            <a:endParaRPr lang="en-US" altLang="en-US" sz="3200"/>
          </a:p>
        </p:txBody>
      </p:sp>
    </p:spTree>
    <p:extLst>
      <p:ext uri="{BB962C8B-B14F-4D97-AF65-F5344CB8AC3E}">
        <p14:creationId xmlns:p14="http://schemas.microsoft.com/office/powerpoint/2010/main" val="343507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circle(in)">
                                      <p:cBhvr>
                                        <p:cTn id="37"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5355C-11E1-406F-8996-C71FEEC09DA8}"/>
              </a:ext>
            </a:extLst>
          </p:cNvPr>
          <p:cNvSpPr>
            <a:spLocks noGrp="1"/>
          </p:cNvSpPr>
          <p:nvPr>
            <p:ph type="ctrTitle"/>
          </p:nvPr>
        </p:nvSpPr>
        <p:spPr/>
        <p:txBody>
          <a:bodyPr>
            <a:normAutofit/>
          </a:bodyPr>
          <a:lstStyle/>
          <a:p>
            <a:r>
              <a:rPr lang="fi-FI" b="1"/>
              <a:t>Valmius ja varautuminen  </a:t>
            </a:r>
          </a:p>
        </p:txBody>
      </p:sp>
      <p:sp>
        <p:nvSpPr>
          <p:cNvPr id="3" name="Content Placeholder 2">
            <a:extLst>
              <a:ext uri="{FF2B5EF4-FFF2-40B4-BE49-F238E27FC236}">
                <a16:creationId xmlns:a16="http://schemas.microsoft.com/office/drawing/2014/main" id="{C7EB03FD-76A5-42D3-B0C5-03CB2013DA67}"/>
              </a:ext>
            </a:extLst>
          </p:cNvPr>
          <p:cNvSpPr>
            <a:spLocks noGrp="1"/>
          </p:cNvSpPr>
          <p:nvPr>
            <p:ph type="subTitle" idx="1"/>
          </p:nvPr>
        </p:nvSpPr>
        <p:spPr>
          <a:xfrm>
            <a:off x="1524000" y="3977035"/>
            <a:ext cx="9144000" cy="2395189"/>
          </a:xfrm>
        </p:spPr>
        <p:txBody>
          <a:bodyPr vert="horz" lIns="91440" tIns="45720" rIns="91440" bIns="45720" rtlCol="0" anchor="t">
            <a:normAutofit/>
          </a:bodyPr>
          <a:lstStyle/>
          <a:p>
            <a:r>
              <a:rPr lang="fi-FI" dirty="0">
                <a:cs typeface="Calibri"/>
              </a:rPr>
              <a:t>Punainen Risti auttaa Suomessa ja maailmalla. </a:t>
            </a:r>
          </a:p>
          <a:p>
            <a:r>
              <a:rPr lang="fi-FI" dirty="0">
                <a:cs typeface="Calibri"/>
              </a:rPr>
              <a:t>Jotta voimme auttaa nopeasti onnettomuuksissa ja kriiseissä,          meidän täytyy olla mukana arjen toiminnassa. </a:t>
            </a:r>
          </a:p>
          <a:p>
            <a:r>
              <a:rPr lang="fi-FI" dirty="0">
                <a:cs typeface="Calibri"/>
              </a:rPr>
              <a:t>Olemme jatkuvasti ihmisten lähellä ja varaudumme auttamaan.  Olemme aina valmiina. </a:t>
            </a:r>
            <a:endParaRPr lang="fi-FI" dirty="0"/>
          </a:p>
        </p:txBody>
      </p:sp>
    </p:spTree>
    <p:extLst>
      <p:ext uri="{BB962C8B-B14F-4D97-AF65-F5344CB8AC3E}">
        <p14:creationId xmlns:p14="http://schemas.microsoft.com/office/powerpoint/2010/main" val="576637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51CDACC8-676F-47E0-9C9C-1E48D3AC1402}"/>
              </a:ext>
            </a:extLst>
          </p:cNvPr>
          <p:cNvSpPr/>
          <p:nvPr/>
        </p:nvSpPr>
        <p:spPr>
          <a:xfrm>
            <a:off x="7141551" y="1729259"/>
            <a:ext cx="3930225" cy="3947412"/>
          </a:xfrm>
          <a:prstGeom prst="ellipse">
            <a:avLst/>
          </a:prstGeom>
          <a:solidFill>
            <a:srgbClr val="C0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33"/>
          </a:p>
          <a:p>
            <a:pPr algn="ctr"/>
            <a:endParaRPr lang="fi-FI" sz="1633"/>
          </a:p>
          <a:p>
            <a:pPr algn="ctr"/>
            <a:endParaRPr lang="fi-FI" sz="1633"/>
          </a:p>
          <a:p>
            <a:pPr algn="ctr"/>
            <a:endParaRPr lang="fi-FI" sz="1633"/>
          </a:p>
          <a:p>
            <a:pPr algn="ctr"/>
            <a:endParaRPr lang="fi-FI" sz="1633"/>
          </a:p>
          <a:p>
            <a:pPr algn="ctr"/>
            <a:endParaRPr lang="fi-FI" sz="1633"/>
          </a:p>
          <a:p>
            <a:pPr algn="ctr"/>
            <a:endParaRPr lang="fi-FI" sz="1633"/>
          </a:p>
          <a:p>
            <a:pPr algn="ctr"/>
            <a:endParaRPr lang="fi-FI" sz="1633"/>
          </a:p>
          <a:p>
            <a:pPr algn="ctr"/>
            <a:endParaRPr lang="fi-FI" sz="1633"/>
          </a:p>
          <a:p>
            <a:pPr algn="ctr"/>
            <a:endParaRPr lang="fi-FI" sz="1633"/>
          </a:p>
          <a:p>
            <a:pPr algn="ctr"/>
            <a:endParaRPr lang="fi-FI" sz="1633"/>
          </a:p>
          <a:p>
            <a:pPr algn="ctr"/>
            <a:r>
              <a:rPr lang="fi-FI" sz="1633"/>
              <a:t>Apu viranomaisilta tai muilta toimijoilta</a:t>
            </a:r>
          </a:p>
        </p:txBody>
      </p:sp>
      <p:sp>
        <p:nvSpPr>
          <p:cNvPr id="2" name="Title 1">
            <a:extLst>
              <a:ext uri="{FF2B5EF4-FFF2-40B4-BE49-F238E27FC236}">
                <a16:creationId xmlns:a16="http://schemas.microsoft.com/office/drawing/2014/main" id="{116E7F4F-71A9-4BDD-B2D3-480D7722EBAB}"/>
              </a:ext>
            </a:extLst>
          </p:cNvPr>
          <p:cNvSpPr>
            <a:spLocks noGrp="1"/>
          </p:cNvSpPr>
          <p:nvPr>
            <p:ph type="title"/>
          </p:nvPr>
        </p:nvSpPr>
        <p:spPr>
          <a:xfrm>
            <a:off x="580748" y="387450"/>
            <a:ext cx="10515600" cy="435769"/>
          </a:xfrm>
        </p:spPr>
        <p:txBody>
          <a:bodyPr/>
          <a:lstStyle/>
          <a:p>
            <a:r>
              <a:rPr lang="fi-FI" b="1" dirty="0"/>
              <a:t>Olemme valmiina auttamaan</a:t>
            </a:r>
          </a:p>
        </p:txBody>
      </p:sp>
      <p:sp>
        <p:nvSpPr>
          <p:cNvPr id="3" name="Text Placeholder 2">
            <a:extLst>
              <a:ext uri="{FF2B5EF4-FFF2-40B4-BE49-F238E27FC236}">
                <a16:creationId xmlns:a16="http://schemas.microsoft.com/office/drawing/2014/main" id="{F0B89ACA-6143-47ED-9604-6F0017313C67}"/>
              </a:ext>
            </a:extLst>
          </p:cNvPr>
          <p:cNvSpPr>
            <a:spLocks noGrp="1"/>
          </p:cNvSpPr>
          <p:nvPr>
            <p:ph type="body" idx="1"/>
          </p:nvPr>
        </p:nvSpPr>
        <p:spPr>
          <a:xfrm>
            <a:off x="342727" y="5157071"/>
            <a:ext cx="6512767" cy="1543767"/>
          </a:xfrm>
        </p:spPr>
        <p:txBody>
          <a:bodyPr>
            <a:noAutofit/>
          </a:bodyPr>
          <a:lstStyle/>
          <a:p>
            <a:r>
              <a:rPr lang="fi-FI" sz="2200" dirty="0"/>
              <a:t>Mitkä viranomaiset auttavat meitä arjessa?</a:t>
            </a:r>
          </a:p>
          <a:p>
            <a:r>
              <a:rPr lang="fi-FI" sz="2200" dirty="0"/>
              <a:t>Punaisen Ristin ja muiden järjestöjen toiminta tukee viranomaisten toimintaa. Se tukee myös ihmisten kykyä auttaa itseään ja muita.</a:t>
            </a:r>
          </a:p>
        </p:txBody>
      </p:sp>
      <p:sp>
        <p:nvSpPr>
          <p:cNvPr id="5" name="Text Placeholder 4">
            <a:extLst>
              <a:ext uri="{FF2B5EF4-FFF2-40B4-BE49-F238E27FC236}">
                <a16:creationId xmlns:a16="http://schemas.microsoft.com/office/drawing/2014/main" id="{5A3186CC-FFD3-449C-9634-830BCA22462D}"/>
              </a:ext>
            </a:extLst>
          </p:cNvPr>
          <p:cNvSpPr>
            <a:spLocks noGrp="1"/>
          </p:cNvSpPr>
          <p:nvPr>
            <p:ph type="body" idx="2"/>
          </p:nvPr>
        </p:nvSpPr>
        <p:spPr>
          <a:xfrm>
            <a:off x="8013032" y="2310062"/>
            <a:ext cx="2486630" cy="2243263"/>
          </a:xfrm>
          <a:prstGeom prst="ellipse">
            <a:avLst/>
          </a:prstGeom>
          <a:solidFill>
            <a:srgbClr val="C0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076" indent="0" algn="ctr">
              <a:buNone/>
            </a:pPr>
            <a:endParaRPr lang="fi-FI" sz="1814">
              <a:solidFill>
                <a:schemeClr val="bg1"/>
              </a:solidFill>
            </a:endParaRPr>
          </a:p>
          <a:p>
            <a:pPr marL="46076" indent="0" algn="ctr">
              <a:buNone/>
            </a:pPr>
            <a:endParaRPr lang="fi-FI" sz="1814">
              <a:solidFill>
                <a:schemeClr val="bg1"/>
              </a:solidFill>
            </a:endParaRPr>
          </a:p>
          <a:p>
            <a:pPr marL="46076" indent="0" algn="ctr">
              <a:buNone/>
            </a:pPr>
            <a:endParaRPr lang="fi-FI" sz="1814">
              <a:solidFill>
                <a:schemeClr val="bg1"/>
              </a:solidFill>
            </a:endParaRPr>
          </a:p>
          <a:p>
            <a:pPr marL="46076" indent="0" algn="ctr">
              <a:buNone/>
            </a:pPr>
            <a:r>
              <a:rPr lang="fi-FI" sz="1814">
                <a:solidFill>
                  <a:schemeClr val="bg1"/>
                </a:solidFill>
              </a:rPr>
              <a:t>Naapuriapu</a:t>
            </a:r>
          </a:p>
        </p:txBody>
      </p:sp>
      <p:sp>
        <p:nvSpPr>
          <p:cNvPr id="7" name="Text Placeholder 5">
            <a:extLst>
              <a:ext uri="{FF2B5EF4-FFF2-40B4-BE49-F238E27FC236}">
                <a16:creationId xmlns:a16="http://schemas.microsoft.com/office/drawing/2014/main" id="{471453C7-B61C-410B-B51C-B4B465976A8A}"/>
              </a:ext>
            </a:extLst>
          </p:cNvPr>
          <p:cNvSpPr txBox="1">
            <a:spLocks/>
          </p:cNvSpPr>
          <p:nvPr/>
        </p:nvSpPr>
        <p:spPr>
          <a:xfrm>
            <a:off x="8794020" y="2546005"/>
            <a:ext cx="1121118" cy="994412"/>
          </a:xfrm>
          <a:prstGeom prst="ellipse">
            <a:avLst/>
          </a:prstGeom>
          <a:solidFill>
            <a:srgbClr val="C00000"/>
          </a:solidFill>
          <a:ln w="28575"/>
        </p:spPr>
        <p:style>
          <a:lnRef idx="2">
            <a:schemeClr val="accent1">
              <a:shade val="50000"/>
            </a:schemeClr>
          </a:lnRef>
          <a:fillRef idx="1">
            <a:schemeClr val="accent1"/>
          </a:fillRef>
          <a:effectRef idx="0">
            <a:schemeClr val="accent1"/>
          </a:effectRef>
          <a:fontRef idx="minor">
            <a:schemeClr val="lt1"/>
          </a:fontRef>
        </p:style>
        <p:txBody>
          <a:bodyPr spcFirstLastPara="1" wrap="square" lIns="94350" tIns="47164" rIns="94350" bIns="47164" rtlCol="0" anchor="ctr" anchorCtr="0"/>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accent2"/>
              </a:buClr>
              <a:buSzPts val="2800"/>
              <a:buFont typeface="Times"/>
              <a:buChar char="•"/>
              <a:defRPr sz="2800" b="0" i="0" u="none" strike="noStrike" cap="none">
                <a:solidFill>
                  <a:schemeClr val="dk1"/>
                </a:solidFill>
                <a:latin typeface="Verdana"/>
                <a:ea typeface="Verdana"/>
                <a:cs typeface="Verdana"/>
                <a:sym typeface="Verdana"/>
              </a:defRPr>
            </a:lvl1pPr>
            <a:lvl2pPr marL="914400" marR="0" lvl="1" indent="-381000" algn="l" rtl="0">
              <a:lnSpc>
                <a:spcPct val="100000"/>
              </a:lnSpc>
              <a:spcBef>
                <a:spcPts val="480"/>
              </a:spcBef>
              <a:spcAft>
                <a:spcPts val="0"/>
              </a:spcAft>
              <a:buClr>
                <a:schemeClr val="accent2"/>
              </a:buClr>
              <a:buSzPts val="2400"/>
              <a:buFont typeface="Times"/>
              <a:buChar char="•"/>
              <a:defRPr sz="2400" b="0" i="0" u="none" strike="noStrike" cap="none">
                <a:solidFill>
                  <a:schemeClr val="dk1"/>
                </a:solidFill>
                <a:latin typeface="Verdana"/>
                <a:ea typeface="Verdana"/>
                <a:cs typeface="Verdana"/>
                <a:sym typeface="Verdana"/>
              </a:defRPr>
            </a:lvl2pPr>
            <a:lvl3pPr marL="1371600" marR="0" lvl="2" indent="-355600" algn="l" rtl="0">
              <a:lnSpc>
                <a:spcPct val="100000"/>
              </a:lnSpc>
              <a:spcBef>
                <a:spcPts val="400"/>
              </a:spcBef>
              <a:spcAft>
                <a:spcPts val="0"/>
              </a:spcAft>
              <a:buClr>
                <a:schemeClr val="accent2"/>
              </a:buClr>
              <a:buSzPts val="2000"/>
              <a:buFont typeface="Times"/>
              <a:buChar char="•"/>
              <a:defRPr sz="2000" b="0" i="0" u="none" strike="noStrike" cap="none">
                <a:solidFill>
                  <a:schemeClr val="dk1"/>
                </a:solidFill>
                <a:latin typeface="Verdana"/>
                <a:ea typeface="Verdana"/>
                <a:cs typeface="Verdana"/>
                <a:sym typeface="Verdana"/>
              </a:defRPr>
            </a:lvl3pPr>
            <a:lvl4pPr marL="1828800" marR="0" lvl="3" indent="-342900" algn="l" rtl="0">
              <a:lnSpc>
                <a:spcPct val="100000"/>
              </a:lnSpc>
              <a:spcBef>
                <a:spcPts val="360"/>
              </a:spcBef>
              <a:spcAft>
                <a:spcPts val="0"/>
              </a:spcAft>
              <a:buClr>
                <a:schemeClr val="accent2"/>
              </a:buClr>
              <a:buSzPts val="1800"/>
              <a:buFont typeface="Times"/>
              <a:buChar char="•"/>
              <a:defRPr sz="1800" b="0" i="0" u="none" strike="noStrike" cap="none">
                <a:solidFill>
                  <a:schemeClr val="dk1"/>
                </a:solidFill>
                <a:latin typeface="Verdana"/>
                <a:ea typeface="Verdana"/>
                <a:cs typeface="Verdana"/>
                <a:sym typeface="Verdana"/>
              </a:defRPr>
            </a:lvl4pPr>
            <a:lvl5pPr marL="2286000" marR="0" lvl="4" indent="-342900" algn="l" rtl="0">
              <a:lnSpc>
                <a:spcPct val="100000"/>
              </a:lnSpc>
              <a:spcBef>
                <a:spcPts val="360"/>
              </a:spcBef>
              <a:spcAft>
                <a:spcPts val="0"/>
              </a:spcAft>
              <a:buClr>
                <a:schemeClr val="accent2"/>
              </a:buClr>
              <a:buSzPts val="1800"/>
              <a:buFont typeface="Times"/>
              <a:buChar char="•"/>
              <a:defRPr sz="1800" b="0" i="0" u="none" strike="noStrike" cap="none">
                <a:solidFill>
                  <a:schemeClr val="dk1"/>
                </a:solidFill>
                <a:latin typeface="Verdana"/>
                <a:ea typeface="Verdana"/>
                <a:cs typeface="Verdana"/>
                <a:sym typeface="Verdana"/>
              </a:defRPr>
            </a:lvl5pPr>
            <a:lvl6pPr marL="2743200" marR="0" lvl="5" indent="-342900" algn="l" rtl="0">
              <a:lnSpc>
                <a:spcPct val="100000"/>
              </a:lnSpc>
              <a:spcBef>
                <a:spcPts val="360"/>
              </a:spcBef>
              <a:spcAft>
                <a:spcPts val="0"/>
              </a:spcAft>
              <a:buClr>
                <a:schemeClr val="accent2"/>
              </a:buClr>
              <a:buSzPts val="1800"/>
              <a:buFont typeface="Times"/>
              <a:buChar char="•"/>
              <a:defRPr sz="1800" b="0" i="0" u="none" strike="noStrike" cap="none">
                <a:solidFill>
                  <a:schemeClr val="dk1"/>
                </a:solidFill>
                <a:latin typeface="Verdana"/>
                <a:ea typeface="Verdana"/>
                <a:cs typeface="Verdana"/>
                <a:sym typeface="Verdana"/>
              </a:defRPr>
            </a:lvl6pPr>
            <a:lvl7pPr marL="3200400" marR="0" lvl="6" indent="-342900" algn="l" rtl="0">
              <a:lnSpc>
                <a:spcPct val="100000"/>
              </a:lnSpc>
              <a:spcBef>
                <a:spcPts val="360"/>
              </a:spcBef>
              <a:spcAft>
                <a:spcPts val="0"/>
              </a:spcAft>
              <a:buClr>
                <a:schemeClr val="accent2"/>
              </a:buClr>
              <a:buSzPts val="1800"/>
              <a:buFont typeface="Times"/>
              <a:buChar char="•"/>
              <a:defRPr sz="1800" b="0" i="0" u="none" strike="noStrike" cap="none">
                <a:solidFill>
                  <a:schemeClr val="dk1"/>
                </a:solidFill>
                <a:latin typeface="Verdana"/>
                <a:ea typeface="Verdana"/>
                <a:cs typeface="Verdana"/>
                <a:sym typeface="Verdana"/>
              </a:defRPr>
            </a:lvl7pPr>
            <a:lvl8pPr marL="3657600" marR="0" lvl="7" indent="-342900" algn="l" rtl="0">
              <a:lnSpc>
                <a:spcPct val="100000"/>
              </a:lnSpc>
              <a:spcBef>
                <a:spcPts val="360"/>
              </a:spcBef>
              <a:spcAft>
                <a:spcPts val="0"/>
              </a:spcAft>
              <a:buClr>
                <a:schemeClr val="accent2"/>
              </a:buClr>
              <a:buSzPts val="1800"/>
              <a:buFont typeface="Times"/>
              <a:buChar char="•"/>
              <a:defRPr sz="1800" b="0" i="0" u="none" strike="noStrike" cap="none">
                <a:solidFill>
                  <a:schemeClr val="dk1"/>
                </a:solidFill>
                <a:latin typeface="Verdana"/>
                <a:ea typeface="Verdana"/>
                <a:cs typeface="Verdana"/>
                <a:sym typeface="Verdana"/>
              </a:defRPr>
            </a:lvl8pPr>
            <a:lvl9pPr marL="4114800" marR="0" lvl="8" indent="-342900" algn="l" rtl="0">
              <a:lnSpc>
                <a:spcPct val="100000"/>
              </a:lnSpc>
              <a:spcBef>
                <a:spcPts val="360"/>
              </a:spcBef>
              <a:spcAft>
                <a:spcPts val="0"/>
              </a:spcAft>
              <a:buClr>
                <a:schemeClr val="accent2"/>
              </a:buClr>
              <a:buSzPts val="1800"/>
              <a:buFont typeface="Times"/>
              <a:buChar char="•"/>
              <a:defRPr sz="1800" b="0" i="0" u="none" strike="noStrike" cap="none">
                <a:solidFill>
                  <a:schemeClr val="dk1"/>
                </a:solidFill>
                <a:latin typeface="Verdana"/>
                <a:ea typeface="Verdana"/>
                <a:cs typeface="Verdana"/>
                <a:sym typeface="Verdana"/>
              </a:defRPr>
            </a:lvl9pPr>
          </a:lstStyle>
          <a:p>
            <a:pPr marL="46076" indent="0" algn="ctr">
              <a:buNone/>
            </a:pPr>
            <a:r>
              <a:rPr lang="fi-FI" sz="1633" dirty="0">
                <a:solidFill>
                  <a:schemeClr val="bg1"/>
                </a:solidFill>
              </a:rPr>
              <a:t>Oma apu</a:t>
            </a:r>
          </a:p>
        </p:txBody>
      </p:sp>
      <p:sp>
        <p:nvSpPr>
          <p:cNvPr id="9" name="Text Placeholder 2">
            <a:extLst>
              <a:ext uri="{FF2B5EF4-FFF2-40B4-BE49-F238E27FC236}">
                <a16:creationId xmlns:a16="http://schemas.microsoft.com/office/drawing/2014/main" id="{E800BAB3-5351-4EA7-8FB2-E5D9AAA83338}"/>
              </a:ext>
            </a:extLst>
          </p:cNvPr>
          <p:cNvSpPr txBox="1">
            <a:spLocks/>
          </p:cNvSpPr>
          <p:nvPr/>
        </p:nvSpPr>
        <p:spPr>
          <a:xfrm>
            <a:off x="397042" y="1423492"/>
            <a:ext cx="6159985" cy="20055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9175" indent="-259175"/>
            <a:r>
              <a:rPr lang="fi-FI" sz="2200" dirty="0"/>
              <a:t>Kotona voi olla pieni tulipalo </a:t>
            </a:r>
          </a:p>
          <a:p>
            <a:pPr marL="259175" indent="-259175"/>
            <a:r>
              <a:rPr lang="fi-FI" sz="2200" dirty="0"/>
              <a:t>Nilkka voi nyrjähtää, kun kompastut.</a:t>
            </a:r>
          </a:p>
          <a:p>
            <a:pPr marL="259175" indent="-259175"/>
            <a:r>
              <a:rPr lang="fi-FI" sz="2200" dirty="0"/>
              <a:t>Mitä muuta sinulle voi tapahtua? </a:t>
            </a:r>
          </a:p>
          <a:p>
            <a:pPr marL="0" indent="0">
              <a:buNone/>
            </a:pPr>
            <a:r>
              <a:rPr lang="fi-FI" sz="2200" dirty="0"/>
              <a:t>On hyvä pysähtyä silloin tällöin miettimään     erilaisia riskejä.</a:t>
            </a:r>
          </a:p>
          <a:p>
            <a:pPr marL="0" indent="0">
              <a:buNone/>
            </a:pPr>
            <a:endParaRPr lang="fi-FI" sz="2200" dirty="0"/>
          </a:p>
          <a:p>
            <a:pPr marL="0" indent="0">
              <a:buNone/>
            </a:pPr>
            <a:endParaRPr lang="fi-FI" sz="2200" dirty="0"/>
          </a:p>
          <a:p>
            <a:pPr marL="0" indent="0">
              <a:buNone/>
            </a:pPr>
            <a:endParaRPr lang="fi-FI" sz="2200" dirty="0"/>
          </a:p>
          <a:p>
            <a:endParaRPr lang="fi-FI" sz="2200" dirty="0"/>
          </a:p>
        </p:txBody>
      </p:sp>
      <p:sp>
        <p:nvSpPr>
          <p:cNvPr id="10" name="Text Placeholder 2">
            <a:extLst>
              <a:ext uri="{FF2B5EF4-FFF2-40B4-BE49-F238E27FC236}">
                <a16:creationId xmlns:a16="http://schemas.microsoft.com/office/drawing/2014/main" id="{7E7B5C38-7085-4DE7-B064-342511C7B080}"/>
              </a:ext>
            </a:extLst>
          </p:cNvPr>
          <p:cNvSpPr txBox="1">
            <a:spLocks/>
          </p:cNvSpPr>
          <p:nvPr/>
        </p:nvSpPr>
        <p:spPr>
          <a:xfrm>
            <a:off x="270587" y="3712985"/>
            <a:ext cx="6298850" cy="12961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cs typeface="Calibri"/>
              </a:rPr>
              <a:t>Ennen naapurit auttoivat toisiaan. Nykyään apua voi saada myös ystäviltä tai perheeltä. Apua voi saada myös Punaisen Ristin vapaaehtoisilta!</a:t>
            </a:r>
            <a:endParaRPr lang="fi-FI" sz="2200" dirty="0"/>
          </a:p>
          <a:p>
            <a:endParaRPr lang="fi-FI" sz="2200" dirty="0"/>
          </a:p>
        </p:txBody>
      </p:sp>
    </p:spTree>
    <p:extLst>
      <p:ext uri="{BB962C8B-B14F-4D97-AF65-F5344CB8AC3E}">
        <p14:creationId xmlns:p14="http://schemas.microsoft.com/office/powerpoint/2010/main" val="145413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p:bldP spid="5" grpId="0" uiExpand="1" build="p" animBg="1"/>
      <p:bldP spid="7" grpId="0" animBg="1"/>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D48A-9D5F-44E1-BF27-7D29CBE30B84}"/>
              </a:ext>
            </a:extLst>
          </p:cNvPr>
          <p:cNvSpPr>
            <a:spLocks noGrp="1"/>
          </p:cNvSpPr>
          <p:nvPr>
            <p:ph type="title"/>
          </p:nvPr>
        </p:nvSpPr>
        <p:spPr>
          <a:xfrm>
            <a:off x="204186" y="163098"/>
            <a:ext cx="9548944" cy="1242590"/>
          </a:xfrm>
        </p:spPr>
        <p:txBody>
          <a:bodyPr/>
          <a:lstStyle/>
          <a:p>
            <a:r>
              <a:rPr lang="fi-FI"/>
              <a:t>Punaisen Ristin apu </a:t>
            </a:r>
          </a:p>
        </p:txBody>
      </p:sp>
      <p:sp>
        <p:nvSpPr>
          <p:cNvPr id="5" name="Line 2">
            <a:extLst>
              <a:ext uri="{FF2B5EF4-FFF2-40B4-BE49-F238E27FC236}">
                <a16:creationId xmlns:a16="http://schemas.microsoft.com/office/drawing/2014/main" id="{C4848563-6CA3-4AFA-BA91-27A1C5E7C535}"/>
              </a:ext>
            </a:extLst>
          </p:cNvPr>
          <p:cNvSpPr>
            <a:spLocks noChangeShapeType="1"/>
          </p:cNvSpPr>
          <p:nvPr/>
        </p:nvSpPr>
        <p:spPr bwMode="auto">
          <a:xfrm flipH="1" flipV="1">
            <a:off x="7875858" y="2549011"/>
            <a:ext cx="914800" cy="195889"/>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6" name="Line 3">
            <a:extLst>
              <a:ext uri="{FF2B5EF4-FFF2-40B4-BE49-F238E27FC236}">
                <a16:creationId xmlns:a16="http://schemas.microsoft.com/office/drawing/2014/main" id="{24E3BE6E-5DBB-4499-BC01-00019421C913}"/>
              </a:ext>
            </a:extLst>
          </p:cNvPr>
          <p:cNvSpPr>
            <a:spLocks noChangeShapeType="1"/>
          </p:cNvSpPr>
          <p:nvPr/>
        </p:nvSpPr>
        <p:spPr bwMode="auto">
          <a:xfrm flipH="1">
            <a:off x="7886304" y="2286740"/>
            <a:ext cx="756785" cy="147513"/>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pic>
        <p:nvPicPr>
          <p:cNvPr id="8" name="Picture 5" descr="LIPAS1">
            <a:extLst>
              <a:ext uri="{FF2B5EF4-FFF2-40B4-BE49-F238E27FC236}">
                <a16:creationId xmlns:a16="http://schemas.microsoft.com/office/drawing/2014/main" id="{08E97D62-EA58-4B89-B00F-94420D05332D}"/>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a:xfrm>
            <a:off x="10905972" y="3131109"/>
            <a:ext cx="346071" cy="57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9" name="Object 6">
            <a:extLst>
              <a:ext uri="{FF2B5EF4-FFF2-40B4-BE49-F238E27FC236}">
                <a16:creationId xmlns:a16="http://schemas.microsoft.com/office/drawing/2014/main" id="{9116E69E-B925-43D5-9B69-B897F7F66369}"/>
              </a:ext>
            </a:extLst>
          </p:cNvPr>
          <p:cNvGraphicFramePr>
            <a:graphicFrameLocks noChangeAspect="1"/>
          </p:cNvGraphicFramePr>
          <p:nvPr>
            <p:extLst>
              <p:ext uri="{D42A27DB-BD31-4B8C-83A1-F6EECF244321}">
                <p14:modId xmlns:p14="http://schemas.microsoft.com/office/powerpoint/2010/main" val="2463426507"/>
              </p:ext>
            </p:extLst>
          </p:nvPr>
        </p:nvGraphicFramePr>
        <p:xfrm>
          <a:off x="2646699" y="5575563"/>
          <a:ext cx="2326474" cy="1360944"/>
        </p:xfrm>
        <a:graphic>
          <a:graphicData uri="http://schemas.openxmlformats.org/presentationml/2006/ole">
            <mc:AlternateContent xmlns:mc="http://schemas.openxmlformats.org/markup-compatibility/2006">
              <mc:Choice xmlns:v="urn:schemas-microsoft-com:vml" Requires="v">
                <p:oleObj name="CorelDRAW" r:id="rId4" imgW="2600325" imgH="2552700" progId="CorelDRAW.Graphic.10">
                  <p:embed/>
                </p:oleObj>
              </mc:Choice>
              <mc:Fallback>
                <p:oleObj name="CorelDRAW" r:id="rId4" imgW="2600325" imgH="2552700" progId="CorelDRAW.Graphic.10">
                  <p:embed/>
                  <p:pic>
                    <p:nvPicPr>
                      <p:cNvPr id="9" name="Object 6">
                        <a:extLst>
                          <a:ext uri="{FF2B5EF4-FFF2-40B4-BE49-F238E27FC236}">
                            <a16:creationId xmlns:a16="http://schemas.microsoft.com/office/drawing/2014/main" id="{9116E69E-B925-43D5-9B69-B897F7F663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6699" y="5575563"/>
                        <a:ext cx="2326474" cy="1360944"/>
                      </a:xfrm>
                      <a:prstGeom prst="rect">
                        <a:avLst/>
                      </a:prstGeom>
                      <a:noFill/>
                      <a:ln>
                        <a:noFill/>
                      </a:ln>
                      <a:effectLst/>
                    </p:spPr>
                  </p:pic>
                </p:oleObj>
              </mc:Fallback>
            </mc:AlternateContent>
          </a:graphicData>
        </a:graphic>
      </p:graphicFrame>
      <p:sp>
        <p:nvSpPr>
          <p:cNvPr id="13" name="Oval 10">
            <a:extLst>
              <a:ext uri="{FF2B5EF4-FFF2-40B4-BE49-F238E27FC236}">
                <a16:creationId xmlns:a16="http://schemas.microsoft.com/office/drawing/2014/main" id="{F0647B48-7197-4B46-8AA6-831EF246CE3C}"/>
              </a:ext>
            </a:extLst>
          </p:cNvPr>
          <p:cNvSpPr>
            <a:spLocks noChangeAspect="1" noChangeArrowheads="1"/>
          </p:cNvSpPr>
          <p:nvPr/>
        </p:nvSpPr>
        <p:spPr bwMode="auto">
          <a:xfrm>
            <a:off x="118927" y="2635205"/>
            <a:ext cx="1307507" cy="1228261"/>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400" b="1" err="1">
                <a:solidFill>
                  <a:schemeClr val="bg1"/>
                </a:solidFill>
                <a:latin typeface="+mn-lt"/>
              </a:rPr>
              <a:t>Naapuriosastot</a:t>
            </a:r>
            <a:endParaRPr lang="en-GB" altLang="fi-FI" sz="1400" b="1">
              <a:solidFill>
                <a:schemeClr val="bg1"/>
              </a:solidFill>
              <a:latin typeface="+mn-lt"/>
            </a:endParaRPr>
          </a:p>
        </p:txBody>
      </p:sp>
      <p:sp>
        <p:nvSpPr>
          <p:cNvPr id="14" name="Oval 11">
            <a:extLst>
              <a:ext uri="{FF2B5EF4-FFF2-40B4-BE49-F238E27FC236}">
                <a16:creationId xmlns:a16="http://schemas.microsoft.com/office/drawing/2014/main" id="{D74B7B4B-4AFA-4E6B-9A1A-254B286F689F}"/>
              </a:ext>
            </a:extLst>
          </p:cNvPr>
          <p:cNvSpPr>
            <a:spLocks noChangeAspect="1" noChangeArrowheads="1"/>
          </p:cNvSpPr>
          <p:nvPr/>
        </p:nvSpPr>
        <p:spPr bwMode="auto">
          <a:xfrm>
            <a:off x="1740758" y="2519049"/>
            <a:ext cx="1699388" cy="1610789"/>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endParaRPr lang="en-GB" altLang="fi-FI" sz="1400">
              <a:solidFill>
                <a:schemeClr val="bg1"/>
              </a:solidFill>
              <a:latin typeface="+mn-lt"/>
            </a:endParaRPr>
          </a:p>
          <a:p>
            <a:pPr algn="ctr" eaLnBrk="1" hangingPunct="1">
              <a:spcBef>
                <a:spcPct val="0"/>
              </a:spcBef>
              <a:buClrTx/>
              <a:buFontTx/>
              <a:buNone/>
            </a:pPr>
            <a:r>
              <a:rPr lang="en-GB" altLang="fi-FI" sz="1400" err="1">
                <a:solidFill>
                  <a:schemeClr val="bg1"/>
                </a:solidFill>
                <a:latin typeface="+mn-lt"/>
              </a:rPr>
              <a:t>Lähin</a:t>
            </a:r>
            <a:r>
              <a:rPr lang="en-GB" altLang="fi-FI" sz="1400">
                <a:solidFill>
                  <a:schemeClr val="bg1"/>
                </a:solidFill>
                <a:latin typeface="+mn-lt"/>
              </a:rPr>
              <a:t> </a:t>
            </a:r>
            <a:r>
              <a:rPr lang="en-GB" altLang="fi-FI" sz="1400" err="1">
                <a:solidFill>
                  <a:schemeClr val="bg1"/>
                </a:solidFill>
                <a:latin typeface="+mn-lt"/>
              </a:rPr>
              <a:t>Punaisen</a:t>
            </a:r>
            <a:r>
              <a:rPr lang="en-GB" altLang="fi-FI" sz="1400">
                <a:solidFill>
                  <a:schemeClr val="bg1"/>
                </a:solidFill>
                <a:latin typeface="+mn-lt"/>
              </a:rPr>
              <a:t> </a:t>
            </a:r>
          </a:p>
          <a:p>
            <a:pPr algn="ctr" eaLnBrk="1" hangingPunct="1">
              <a:spcBef>
                <a:spcPct val="0"/>
              </a:spcBef>
              <a:buClrTx/>
              <a:buFontTx/>
              <a:buNone/>
            </a:pPr>
            <a:r>
              <a:rPr lang="en-GB" altLang="fi-FI" sz="1400" err="1">
                <a:solidFill>
                  <a:schemeClr val="bg1"/>
                </a:solidFill>
                <a:latin typeface="+mn-lt"/>
              </a:rPr>
              <a:t>Ristin</a:t>
            </a:r>
            <a:r>
              <a:rPr lang="en-GB" altLang="fi-FI" sz="1400">
                <a:solidFill>
                  <a:schemeClr val="bg1"/>
                </a:solidFill>
                <a:latin typeface="+mn-lt"/>
              </a:rPr>
              <a:t> </a:t>
            </a:r>
          </a:p>
          <a:p>
            <a:pPr algn="ctr" eaLnBrk="1" hangingPunct="1">
              <a:spcBef>
                <a:spcPct val="0"/>
              </a:spcBef>
              <a:buClrTx/>
              <a:buFontTx/>
              <a:buNone/>
            </a:pPr>
            <a:r>
              <a:rPr lang="en-GB" altLang="fi-FI" sz="1400" b="1">
                <a:solidFill>
                  <a:schemeClr val="bg1"/>
                </a:solidFill>
                <a:latin typeface="+mn-lt"/>
              </a:rPr>
              <a:t>PIIRI</a:t>
            </a:r>
          </a:p>
          <a:p>
            <a:pPr algn="ctr" eaLnBrk="1" hangingPunct="1">
              <a:spcBef>
                <a:spcPct val="0"/>
              </a:spcBef>
              <a:buClrTx/>
              <a:buFontTx/>
              <a:buNone/>
            </a:pPr>
            <a:r>
              <a:rPr lang="en-GB" altLang="fi-FI" sz="1400">
                <a:solidFill>
                  <a:schemeClr val="bg1"/>
                </a:solidFill>
                <a:latin typeface="+mn-lt"/>
              </a:rPr>
              <a:t> </a:t>
            </a:r>
            <a:r>
              <a:rPr lang="en-GB" altLang="fi-FI" sz="1400" err="1">
                <a:solidFill>
                  <a:schemeClr val="bg1"/>
                </a:solidFill>
                <a:latin typeface="+mn-lt"/>
              </a:rPr>
              <a:t>ja</a:t>
            </a:r>
            <a:endParaRPr lang="en-GB" altLang="fi-FI" sz="1400">
              <a:solidFill>
                <a:schemeClr val="bg1"/>
              </a:solidFill>
              <a:latin typeface="+mn-lt"/>
            </a:endParaRPr>
          </a:p>
          <a:p>
            <a:pPr algn="ctr" eaLnBrk="1" hangingPunct="1">
              <a:spcBef>
                <a:spcPct val="0"/>
              </a:spcBef>
              <a:buClrTx/>
              <a:buFontTx/>
              <a:buNone/>
            </a:pPr>
            <a:r>
              <a:rPr lang="en-GB" altLang="fi-FI" sz="1400">
                <a:solidFill>
                  <a:schemeClr val="bg1"/>
                </a:solidFill>
                <a:latin typeface="+mn-lt"/>
              </a:rPr>
              <a:t> </a:t>
            </a:r>
            <a:r>
              <a:rPr lang="en-GB" altLang="fi-FI" sz="1400" err="1">
                <a:solidFill>
                  <a:schemeClr val="bg1"/>
                </a:solidFill>
                <a:latin typeface="+mn-lt"/>
              </a:rPr>
              <a:t>naapuri</a:t>
            </a:r>
            <a:r>
              <a:rPr lang="en-GB" altLang="fi-FI" sz="1400">
                <a:solidFill>
                  <a:schemeClr val="bg1"/>
                </a:solidFill>
                <a:latin typeface="+mn-lt"/>
              </a:rPr>
              <a:t> </a:t>
            </a:r>
            <a:r>
              <a:rPr lang="en-GB" altLang="fi-FI" sz="1400" err="1">
                <a:solidFill>
                  <a:schemeClr val="bg1"/>
                </a:solidFill>
                <a:latin typeface="+mn-lt"/>
              </a:rPr>
              <a:t>piirit</a:t>
            </a:r>
            <a:endParaRPr lang="en-GB" altLang="fi-FI" sz="1400">
              <a:solidFill>
                <a:schemeClr val="bg1"/>
              </a:solidFill>
              <a:latin typeface="+mn-lt"/>
            </a:endParaRPr>
          </a:p>
          <a:p>
            <a:pPr algn="ctr" eaLnBrk="1" hangingPunct="1">
              <a:spcBef>
                <a:spcPct val="0"/>
              </a:spcBef>
              <a:buClrTx/>
              <a:buFontTx/>
              <a:buNone/>
            </a:pPr>
            <a:endParaRPr lang="en-GB" altLang="fi-FI" sz="1400">
              <a:solidFill>
                <a:schemeClr val="bg1"/>
              </a:solidFill>
              <a:latin typeface="+mn-lt"/>
            </a:endParaRPr>
          </a:p>
        </p:txBody>
      </p:sp>
      <p:sp>
        <p:nvSpPr>
          <p:cNvPr id="15" name="Oval 12">
            <a:extLst>
              <a:ext uri="{FF2B5EF4-FFF2-40B4-BE49-F238E27FC236}">
                <a16:creationId xmlns:a16="http://schemas.microsoft.com/office/drawing/2014/main" id="{2D887D01-DE76-4F72-B20B-8F7ED07EE315}"/>
              </a:ext>
            </a:extLst>
          </p:cNvPr>
          <p:cNvSpPr>
            <a:spLocks noChangeAspect="1" noChangeArrowheads="1"/>
          </p:cNvSpPr>
          <p:nvPr/>
        </p:nvSpPr>
        <p:spPr bwMode="auto">
          <a:xfrm rot="10800000" flipH="1" flipV="1">
            <a:off x="832870" y="4396211"/>
            <a:ext cx="2114645" cy="2007551"/>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lvl="0" algn="ctr">
              <a:spcBef>
                <a:spcPts val="0"/>
              </a:spcBef>
              <a:buClrTx/>
              <a:buNone/>
            </a:pPr>
            <a:r>
              <a:rPr lang="fi-FI" sz="1400">
                <a:solidFill>
                  <a:prstClr val="white"/>
                </a:solidFill>
                <a:latin typeface="Calibri" panose="020F0502020204030204"/>
              </a:rPr>
              <a:t>Paikallisen Punaisen </a:t>
            </a:r>
          </a:p>
          <a:p>
            <a:pPr lvl="0" algn="ctr">
              <a:spcBef>
                <a:spcPts val="0"/>
              </a:spcBef>
              <a:buClrTx/>
              <a:buNone/>
            </a:pPr>
            <a:r>
              <a:rPr lang="fi-FI" sz="1400">
                <a:solidFill>
                  <a:prstClr val="white"/>
                </a:solidFill>
                <a:latin typeface="Calibri" panose="020F0502020204030204"/>
              </a:rPr>
              <a:t>Ristin/Punaisen Puolikuun </a:t>
            </a:r>
          </a:p>
          <a:p>
            <a:pPr lvl="0" algn="ctr">
              <a:spcBef>
                <a:spcPts val="0"/>
              </a:spcBef>
              <a:buClrTx/>
              <a:buNone/>
            </a:pPr>
            <a:endParaRPr lang="fi-FI" sz="1400">
              <a:solidFill>
                <a:prstClr val="white"/>
              </a:solidFill>
              <a:latin typeface="Calibri" panose="020F0502020204030204"/>
            </a:endParaRPr>
          </a:p>
          <a:p>
            <a:pPr lvl="0" algn="ctr">
              <a:spcBef>
                <a:spcPts val="0"/>
              </a:spcBef>
              <a:buClrTx/>
              <a:buNone/>
            </a:pPr>
            <a:r>
              <a:rPr lang="fi-FI" sz="1400" b="1">
                <a:solidFill>
                  <a:prstClr val="white"/>
                </a:solidFill>
                <a:latin typeface="Calibri" panose="020F0502020204030204"/>
              </a:rPr>
              <a:t>OSASTO</a:t>
            </a:r>
          </a:p>
          <a:p>
            <a:pPr lvl="0" algn="ctr">
              <a:spcBef>
                <a:spcPts val="0"/>
              </a:spcBef>
              <a:buClrTx/>
              <a:buNone/>
            </a:pPr>
            <a:endParaRPr lang="fi-FI" sz="1400" b="1">
              <a:solidFill>
                <a:prstClr val="white"/>
              </a:solidFill>
              <a:latin typeface="Calibri" panose="020F0502020204030204"/>
            </a:endParaRPr>
          </a:p>
        </p:txBody>
      </p:sp>
      <p:sp>
        <p:nvSpPr>
          <p:cNvPr id="39" name="Oval 36">
            <a:extLst>
              <a:ext uri="{FF2B5EF4-FFF2-40B4-BE49-F238E27FC236}">
                <a16:creationId xmlns:a16="http://schemas.microsoft.com/office/drawing/2014/main" id="{8FA4FCE0-8262-408B-BB56-9D7A763150EC}"/>
              </a:ext>
            </a:extLst>
          </p:cNvPr>
          <p:cNvSpPr>
            <a:spLocks noChangeAspect="1" noChangeArrowheads="1"/>
          </p:cNvSpPr>
          <p:nvPr/>
        </p:nvSpPr>
        <p:spPr bwMode="auto">
          <a:xfrm>
            <a:off x="4461555" y="2130328"/>
            <a:ext cx="1485440" cy="1396086"/>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400" b="1">
                <a:solidFill>
                  <a:schemeClr val="bg1"/>
                </a:solidFill>
                <a:latin typeface="+mn-lt"/>
              </a:rPr>
              <a:t>KANSALLINEN </a:t>
            </a:r>
          </a:p>
          <a:p>
            <a:pPr algn="ctr" eaLnBrk="1" hangingPunct="1">
              <a:spcBef>
                <a:spcPct val="0"/>
              </a:spcBef>
              <a:buClrTx/>
              <a:buFontTx/>
              <a:buNone/>
            </a:pPr>
            <a:r>
              <a:rPr lang="en-GB" altLang="fi-FI" sz="1400" b="1">
                <a:solidFill>
                  <a:schemeClr val="bg1"/>
                </a:solidFill>
                <a:latin typeface="+mn-lt"/>
              </a:rPr>
              <a:t>YHDISTYS</a:t>
            </a:r>
          </a:p>
        </p:txBody>
      </p:sp>
      <p:sp>
        <p:nvSpPr>
          <p:cNvPr id="49" name="Oval 46">
            <a:extLst>
              <a:ext uri="{FF2B5EF4-FFF2-40B4-BE49-F238E27FC236}">
                <a16:creationId xmlns:a16="http://schemas.microsoft.com/office/drawing/2014/main" id="{AF31099C-2651-4E62-AD7D-6C3AFB5A99FC}"/>
              </a:ext>
            </a:extLst>
          </p:cNvPr>
          <p:cNvSpPr>
            <a:spLocks noChangeAspect="1" noChangeArrowheads="1"/>
          </p:cNvSpPr>
          <p:nvPr/>
        </p:nvSpPr>
        <p:spPr bwMode="auto">
          <a:xfrm>
            <a:off x="6429538" y="2092424"/>
            <a:ext cx="346071" cy="326482"/>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728" b="1">
                <a:solidFill>
                  <a:srgbClr val="FFFFFF"/>
                </a:solidFill>
                <a:latin typeface="Wingdings 2" panose="05020102010507070707" pitchFamily="18" charset="2"/>
              </a:rPr>
              <a:t>Ì</a:t>
            </a:r>
          </a:p>
        </p:txBody>
      </p:sp>
      <p:sp>
        <p:nvSpPr>
          <p:cNvPr id="51" name="Oval 48">
            <a:extLst>
              <a:ext uri="{FF2B5EF4-FFF2-40B4-BE49-F238E27FC236}">
                <a16:creationId xmlns:a16="http://schemas.microsoft.com/office/drawing/2014/main" id="{C905DBDC-3166-4FB7-B2D1-E783E5278AAB}"/>
              </a:ext>
            </a:extLst>
          </p:cNvPr>
          <p:cNvSpPr>
            <a:spLocks noChangeAspect="1" noChangeArrowheads="1"/>
          </p:cNvSpPr>
          <p:nvPr/>
        </p:nvSpPr>
        <p:spPr bwMode="auto">
          <a:xfrm>
            <a:off x="6775608" y="3567803"/>
            <a:ext cx="346072" cy="326482"/>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728" b="1">
                <a:solidFill>
                  <a:srgbClr val="FFFFFF"/>
                </a:solidFill>
                <a:latin typeface="Wingdings 2" panose="05020102010507070707" pitchFamily="18" charset="2"/>
              </a:rPr>
              <a:t>Ì</a:t>
            </a:r>
          </a:p>
        </p:txBody>
      </p:sp>
      <p:sp>
        <p:nvSpPr>
          <p:cNvPr id="52" name="Oval 49">
            <a:extLst>
              <a:ext uri="{FF2B5EF4-FFF2-40B4-BE49-F238E27FC236}">
                <a16:creationId xmlns:a16="http://schemas.microsoft.com/office/drawing/2014/main" id="{BB3708B0-441A-4A3E-9220-3C7965E9DBA8}"/>
              </a:ext>
            </a:extLst>
          </p:cNvPr>
          <p:cNvSpPr>
            <a:spLocks noChangeAspect="1" noChangeArrowheads="1"/>
          </p:cNvSpPr>
          <p:nvPr/>
        </p:nvSpPr>
        <p:spPr bwMode="auto">
          <a:xfrm>
            <a:off x="7149103" y="3383716"/>
            <a:ext cx="346071" cy="326482"/>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endParaRPr lang="en-GB" altLang="fi-FI" sz="1728" b="1">
              <a:solidFill>
                <a:srgbClr val="FFFFFF"/>
              </a:solidFill>
              <a:latin typeface="Wingdings 2" panose="05020102010507070707" pitchFamily="18" charset="2"/>
            </a:endParaRPr>
          </a:p>
        </p:txBody>
      </p:sp>
      <p:sp>
        <p:nvSpPr>
          <p:cNvPr id="53" name="Oval 50">
            <a:extLst>
              <a:ext uri="{FF2B5EF4-FFF2-40B4-BE49-F238E27FC236}">
                <a16:creationId xmlns:a16="http://schemas.microsoft.com/office/drawing/2014/main" id="{17A9C090-50C1-41DF-BE8A-AF6E9083D8F1}"/>
              </a:ext>
            </a:extLst>
          </p:cNvPr>
          <p:cNvSpPr>
            <a:spLocks noChangeAspect="1" noChangeArrowheads="1"/>
          </p:cNvSpPr>
          <p:nvPr/>
        </p:nvSpPr>
        <p:spPr bwMode="auto">
          <a:xfrm>
            <a:off x="7632001" y="2966367"/>
            <a:ext cx="366256" cy="34552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endParaRPr lang="en-GB" altLang="fi-FI" sz="1316" b="1">
              <a:solidFill>
                <a:srgbClr val="FFFFFF"/>
              </a:solidFill>
              <a:latin typeface="Wingdings 2" panose="05020102010507070707" pitchFamily="18" charset="2"/>
            </a:endParaRPr>
          </a:p>
        </p:txBody>
      </p:sp>
      <p:sp>
        <p:nvSpPr>
          <p:cNvPr id="54" name="Oval 51">
            <a:extLst>
              <a:ext uri="{FF2B5EF4-FFF2-40B4-BE49-F238E27FC236}">
                <a16:creationId xmlns:a16="http://schemas.microsoft.com/office/drawing/2014/main" id="{A1E91EB3-79BB-49CB-AD2E-DCDD9C8478C9}"/>
              </a:ext>
            </a:extLst>
          </p:cNvPr>
          <p:cNvSpPr>
            <a:spLocks noChangeAspect="1" noChangeArrowheads="1"/>
          </p:cNvSpPr>
          <p:nvPr/>
        </p:nvSpPr>
        <p:spPr bwMode="auto">
          <a:xfrm>
            <a:off x="7285576" y="2159521"/>
            <a:ext cx="624235" cy="591258"/>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400" b="1">
                <a:solidFill>
                  <a:schemeClr val="bg1"/>
                </a:solidFill>
                <a:latin typeface="+mn-lt"/>
              </a:rPr>
              <a:t>KY</a:t>
            </a:r>
          </a:p>
        </p:txBody>
      </p:sp>
      <p:sp>
        <p:nvSpPr>
          <p:cNvPr id="59" name="Line 56">
            <a:extLst>
              <a:ext uri="{FF2B5EF4-FFF2-40B4-BE49-F238E27FC236}">
                <a16:creationId xmlns:a16="http://schemas.microsoft.com/office/drawing/2014/main" id="{5CDC2B3D-A3BB-4CB8-99C1-530A23CFA28C}"/>
              </a:ext>
            </a:extLst>
          </p:cNvPr>
          <p:cNvSpPr>
            <a:spLocks noChangeShapeType="1"/>
          </p:cNvSpPr>
          <p:nvPr/>
        </p:nvSpPr>
        <p:spPr bwMode="auto">
          <a:xfrm flipH="1" flipV="1">
            <a:off x="6567966" y="2418907"/>
            <a:ext cx="138429" cy="458381"/>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61" name="Line 58">
            <a:extLst>
              <a:ext uri="{FF2B5EF4-FFF2-40B4-BE49-F238E27FC236}">
                <a16:creationId xmlns:a16="http://schemas.microsoft.com/office/drawing/2014/main" id="{F9C5F4B0-7D9E-42F6-9BDE-D6E93AB9716B}"/>
              </a:ext>
            </a:extLst>
          </p:cNvPr>
          <p:cNvSpPr>
            <a:spLocks noChangeShapeType="1"/>
          </p:cNvSpPr>
          <p:nvPr/>
        </p:nvSpPr>
        <p:spPr bwMode="auto">
          <a:xfrm flipH="1" flipV="1">
            <a:off x="7053772" y="3080679"/>
            <a:ext cx="609222" cy="4278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63" name="Line 60">
            <a:extLst>
              <a:ext uri="{FF2B5EF4-FFF2-40B4-BE49-F238E27FC236}">
                <a16:creationId xmlns:a16="http://schemas.microsoft.com/office/drawing/2014/main" id="{9248936F-479D-44CA-97CD-88EBB73BBB37}"/>
              </a:ext>
            </a:extLst>
          </p:cNvPr>
          <p:cNvSpPr>
            <a:spLocks noChangeShapeType="1"/>
          </p:cNvSpPr>
          <p:nvPr/>
        </p:nvSpPr>
        <p:spPr bwMode="auto">
          <a:xfrm flipH="1" flipV="1">
            <a:off x="7011981" y="3137830"/>
            <a:ext cx="171079" cy="330616"/>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64" name="Line 61">
            <a:extLst>
              <a:ext uri="{FF2B5EF4-FFF2-40B4-BE49-F238E27FC236}">
                <a16:creationId xmlns:a16="http://schemas.microsoft.com/office/drawing/2014/main" id="{A7AA845B-E771-4E09-B551-C41AE40B77F9}"/>
              </a:ext>
            </a:extLst>
          </p:cNvPr>
          <p:cNvSpPr>
            <a:spLocks noChangeShapeType="1"/>
          </p:cNvSpPr>
          <p:nvPr/>
        </p:nvSpPr>
        <p:spPr bwMode="auto">
          <a:xfrm flipH="1" flipV="1">
            <a:off x="6808407" y="3112010"/>
            <a:ext cx="96490" cy="45579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grpSp>
        <p:nvGrpSpPr>
          <p:cNvPr id="69" name="Group 66">
            <a:extLst>
              <a:ext uri="{FF2B5EF4-FFF2-40B4-BE49-F238E27FC236}">
                <a16:creationId xmlns:a16="http://schemas.microsoft.com/office/drawing/2014/main" id="{2B02D3B8-7586-4168-877E-06A51E7819D0}"/>
              </a:ext>
            </a:extLst>
          </p:cNvPr>
          <p:cNvGrpSpPr>
            <a:grpSpLocks noChangeAspect="1"/>
          </p:cNvGrpSpPr>
          <p:nvPr/>
        </p:nvGrpSpPr>
        <p:grpSpPr bwMode="auto">
          <a:xfrm>
            <a:off x="6455657" y="2790130"/>
            <a:ext cx="637294" cy="319953"/>
            <a:chOff x="137" y="383"/>
            <a:chExt cx="925" cy="498"/>
          </a:xfrm>
        </p:grpSpPr>
        <p:sp>
          <p:nvSpPr>
            <p:cNvPr id="70" name="AutoShape 67">
              <a:extLst>
                <a:ext uri="{FF2B5EF4-FFF2-40B4-BE49-F238E27FC236}">
                  <a16:creationId xmlns:a16="http://schemas.microsoft.com/office/drawing/2014/main" id="{A6AB8E73-F95F-495C-BF92-BA00B2E656BF}"/>
                </a:ext>
              </a:extLst>
            </p:cNvPr>
            <p:cNvSpPr>
              <a:spLocks noChangeAspect="1" noChangeArrowheads="1"/>
            </p:cNvSpPr>
            <p:nvPr/>
          </p:nvSpPr>
          <p:spPr bwMode="auto">
            <a:xfrm flipV="1">
              <a:off x="137" y="383"/>
              <a:ext cx="925" cy="498"/>
            </a:xfrm>
            <a:prstGeom prst="roundRect">
              <a:avLst>
                <a:gd name="adj" fmla="val 0"/>
              </a:avLst>
            </a:prstGeom>
            <a:solidFill>
              <a:srgbClr val="FFFFFF"/>
            </a:solidFill>
            <a:ln w="18494">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grpSp>
          <p:nvGrpSpPr>
            <p:cNvPr id="71" name="Group 68">
              <a:extLst>
                <a:ext uri="{FF2B5EF4-FFF2-40B4-BE49-F238E27FC236}">
                  <a16:creationId xmlns:a16="http://schemas.microsoft.com/office/drawing/2014/main" id="{30E88E11-7625-40F6-8A34-DE2727902057}"/>
                </a:ext>
              </a:extLst>
            </p:cNvPr>
            <p:cNvGrpSpPr>
              <a:grpSpLocks noChangeAspect="1"/>
            </p:cNvGrpSpPr>
            <p:nvPr/>
          </p:nvGrpSpPr>
          <p:grpSpPr bwMode="auto">
            <a:xfrm>
              <a:off x="192" y="449"/>
              <a:ext cx="852" cy="357"/>
              <a:chOff x="192" y="449"/>
              <a:chExt cx="852" cy="357"/>
            </a:xfrm>
          </p:grpSpPr>
          <p:sp>
            <p:nvSpPr>
              <p:cNvPr id="72" name="Oval 69">
                <a:extLst>
                  <a:ext uri="{FF2B5EF4-FFF2-40B4-BE49-F238E27FC236}">
                    <a16:creationId xmlns:a16="http://schemas.microsoft.com/office/drawing/2014/main" id="{59F559C6-67DD-46A8-BB6A-6E61D193F3F3}"/>
                  </a:ext>
                </a:extLst>
              </p:cNvPr>
              <p:cNvSpPr>
                <a:spLocks noChangeAspect="1" noChangeArrowheads="1"/>
              </p:cNvSpPr>
              <p:nvPr/>
            </p:nvSpPr>
            <p:spPr bwMode="auto">
              <a:xfrm>
                <a:off x="649" y="461"/>
                <a:ext cx="378" cy="345"/>
              </a:xfrm>
              <a:prstGeom prst="ellipse">
                <a:avLst/>
              </a:prstGeom>
              <a:solidFill>
                <a:srgbClr val="FF0000"/>
              </a:solidFill>
              <a:ln w="9247">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73" name="Oval 70">
                <a:extLst>
                  <a:ext uri="{FF2B5EF4-FFF2-40B4-BE49-F238E27FC236}">
                    <a16:creationId xmlns:a16="http://schemas.microsoft.com/office/drawing/2014/main" id="{D7F08ADF-F898-4C2C-A23D-F0BA023038D5}"/>
                  </a:ext>
                </a:extLst>
              </p:cNvPr>
              <p:cNvSpPr>
                <a:spLocks noChangeAspect="1" noChangeArrowheads="1"/>
              </p:cNvSpPr>
              <p:nvPr/>
            </p:nvSpPr>
            <p:spPr bwMode="auto">
              <a:xfrm>
                <a:off x="753" y="500"/>
                <a:ext cx="291" cy="256"/>
              </a:xfrm>
              <a:prstGeom prst="ellipse">
                <a:avLst/>
              </a:prstGeom>
              <a:solidFill>
                <a:srgbClr val="FFFFFF"/>
              </a:solidFill>
              <a:ln w="9247">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74" name="AutoShape 71">
                <a:extLst>
                  <a:ext uri="{FF2B5EF4-FFF2-40B4-BE49-F238E27FC236}">
                    <a16:creationId xmlns:a16="http://schemas.microsoft.com/office/drawing/2014/main" id="{14DA5A64-E5BC-4F34-8E37-D5A6C802ACA6}"/>
                  </a:ext>
                </a:extLst>
              </p:cNvPr>
              <p:cNvSpPr>
                <a:spLocks noChangeAspect="1" noChangeArrowheads="1"/>
              </p:cNvSpPr>
              <p:nvPr/>
            </p:nvSpPr>
            <p:spPr bwMode="auto">
              <a:xfrm flipV="1">
                <a:off x="320" y="449"/>
                <a:ext cx="120" cy="357"/>
              </a:xfrm>
              <a:prstGeom prst="roundRect">
                <a:avLst>
                  <a:gd name="adj" fmla="val 0"/>
                </a:avLst>
              </a:prstGeom>
              <a:solidFill>
                <a:srgbClr val="FF0000"/>
              </a:solidFill>
              <a:ln w="9247">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75" name="AutoShape 72">
                <a:extLst>
                  <a:ext uri="{FF2B5EF4-FFF2-40B4-BE49-F238E27FC236}">
                    <a16:creationId xmlns:a16="http://schemas.microsoft.com/office/drawing/2014/main" id="{A38A5B37-6190-47BB-B4BA-5F20E03DCA17}"/>
                  </a:ext>
                </a:extLst>
              </p:cNvPr>
              <p:cNvSpPr>
                <a:spLocks noChangeAspect="1" noChangeArrowheads="1"/>
              </p:cNvSpPr>
              <p:nvPr/>
            </p:nvSpPr>
            <p:spPr bwMode="auto">
              <a:xfrm flipV="1">
                <a:off x="192" y="568"/>
                <a:ext cx="369" cy="116"/>
              </a:xfrm>
              <a:prstGeom prst="roundRect">
                <a:avLst>
                  <a:gd name="adj" fmla="val 0"/>
                </a:avLst>
              </a:prstGeom>
              <a:solidFill>
                <a:srgbClr val="FF0000"/>
              </a:solidFill>
              <a:ln w="9247">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grpSp>
      </p:grpSp>
      <p:sp>
        <p:nvSpPr>
          <p:cNvPr id="77" name="Oval 74">
            <a:extLst>
              <a:ext uri="{FF2B5EF4-FFF2-40B4-BE49-F238E27FC236}">
                <a16:creationId xmlns:a16="http://schemas.microsoft.com/office/drawing/2014/main" id="{AEF54946-4987-4CF6-B548-EB4263D3B40C}"/>
              </a:ext>
            </a:extLst>
          </p:cNvPr>
          <p:cNvSpPr>
            <a:spLocks noChangeAspect="1" noChangeArrowheads="1"/>
          </p:cNvSpPr>
          <p:nvPr/>
        </p:nvSpPr>
        <p:spPr bwMode="auto">
          <a:xfrm>
            <a:off x="8714916" y="2652347"/>
            <a:ext cx="402083" cy="377426"/>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400" b="1">
                <a:solidFill>
                  <a:srgbClr val="FFFFFF"/>
                </a:solidFill>
                <a:latin typeface="+mn-lt"/>
              </a:rPr>
              <a:t>P</a:t>
            </a:r>
          </a:p>
        </p:txBody>
      </p:sp>
      <p:sp>
        <p:nvSpPr>
          <p:cNvPr id="78" name="Oval 75">
            <a:extLst>
              <a:ext uri="{FF2B5EF4-FFF2-40B4-BE49-F238E27FC236}">
                <a16:creationId xmlns:a16="http://schemas.microsoft.com/office/drawing/2014/main" id="{82942B61-7F58-4CE9-B4AB-63584D175156}"/>
              </a:ext>
            </a:extLst>
          </p:cNvPr>
          <p:cNvSpPr>
            <a:spLocks noChangeAspect="1" noChangeArrowheads="1"/>
          </p:cNvSpPr>
          <p:nvPr/>
        </p:nvSpPr>
        <p:spPr bwMode="auto">
          <a:xfrm>
            <a:off x="8644396" y="2042296"/>
            <a:ext cx="437625" cy="41285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400" b="1">
                <a:solidFill>
                  <a:srgbClr val="FFFFFF"/>
                </a:solidFill>
                <a:latin typeface="+mn-lt"/>
              </a:rPr>
              <a:t>P</a:t>
            </a:r>
          </a:p>
        </p:txBody>
      </p:sp>
      <p:sp>
        <p:nvSpPr>
          <p:cNvPr id="85" name="Oval 82">
            <a:extLst>
              <a:ext uri="{FF2B5EF4-FFF2-40B4-BE49-F238E27FC236}">
                <a16:creationId xmlns:a16="http://schemas.microsoft.com/office/drawing/2014/main" id="{4B25FEB0-FCBD-410E-ACAE-D13026B28DC3}"/>
              </a:ext>
            </a:extLst>
          </p:cNvPr>
          <p:cNvSpPr>
            <a:spLocks noChangeAspect="1" noChangeArrowheads="1"/>
          </p:cNvSpPr>
          <p:nvPr/>
        </p:nvSpPr>
        <p:spPr bwMode="auto">
          <a:xfrm>
            <a:off x="9282202" y="1697587"/>
            <a:ext cx="349990" cy="331429"/>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400" b="1">
                <a:solidFill>
                  <a:srgbClr val="FFFFFF"/>
                </a:solidFill>
                <a:latin typeface="+mn-lt"/>
              </a:rPr>
              <a:t>O</a:t>
            </a:r>
          </a:p>
        </p:txBody>
      </p:sp>
      <p:sp>
        <p:nvSpPr>
          <p:cNvPr id="86" name="Oval 83">
            <a:extLst>
              <a:ext uri="{FF2B5EF4-FFF2-40B4-BE49-F238E27FC236}">
                <a16:creationId xmlns:a16="http://schemas.microsoft.com/office/drawing/2014/main" id="{9F353059-A165-4C59-9015-0FD04302AE28}"/>
              </a:ext>
            </a:extLst>
          </p:cNvPr>
          <p:cNvSpPr>
            <a:spLocks noChangeAspect="1" noChangeArrowheads="1"/>
          </p:cNvSpPr>
          <p:nvPr/>
        </p:nvSpPr>
        <p:spPr bwMode="auto">
          <a:xfrm>
            <a:off x="9503697" y="2156707"/>
            <a:ext cx="344898" cy="32399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400" b="1">
                <a:solidFill>
                  <a:srgbClr val="FFFFFF"/>
                </a:solidFill>
                <a:latin typeface="+mn-lt"/>
              </a:rPr>
              <a:t>O</a:t>
            </a:r>
          </a:p>
        </p:txBody>
      </p:sp>
      <p:sp>
        <p:nvSpPr>
          <p:cNvPr id="88" name="Line 85">
            <a:extLst>
              <a:ext uri="{FF2B5EF4-FFF2-40B4-BE49-F238E27FC236}">
                <a16:creationId xmlns:a16="http://schemas.microsoft.com/office/drawing/2014/main" id="{F99E1147-1CCB-4EDA-B302-ABFE2556DA5D}"/>
              </a:ext>
            </a:extLst>
          </p:cNvPr>
          <p:cNvSpPr>
            <a:spLocks noChangeShapeType="1"/>
          </p:cNvSpPr>
          <p:nvPr/>
        </p:nvSpPr>
        <p:spPr bwMode="auto">
          <a:xfrm flipH="1">
            <a:off x="9034269" y="1975234"/>
            <a:ext cx="281374" cy="154738"/>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92" name="Line 89">
            <a:extLst>
              <a:ext uri="{FF2B5EF4-FFF2-40B4-BE49-F238E27FC236}">
                <a16:creationId xmlns:a16="http://schemas.microsoft.com/office/drawing/2014/main" id="{431DC800-1391-4207-85BF-07CB9D3FE29A}"/>
              </a:ext>
            </a:extLst>
          </p:cNvPr>
          <p:cNvSpPr>
            <a:spLocks noChangeShapeType="1"/>
          </p:cNvSpPr>
          <p:nvPr/>
        </p:nvSpPr>
        <p:spPr bwMode="auto">
          <a:xfrm>
            <a:off x="9063599" y="2187434"/>
            <a:ext cx="437625" cy="14382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10" name="Oval 107">
            <a:extLst>
              <a:ext uri="{FF2B5EF4-FFF2-40B4-BE49-F238E27FC236}">
                <a16:creationId xmlns:a16="http://schemas.microsoft.com/office/drawing/2014/main" id="{C87ACF1D-02D1-499C-B36B-12FEE81F77C3}"/>
              </a:ext>
            </a:extLst>
          </p:cNvPr>
          <p:cNvSpPr>
            <a:spLocks noChangeAspect="1" noChangeArrowheads="1"/>
          </p:cNvSpPr>
          <p:nvPr/>
        </p:nvSpPr>
        <p:spPr bwMode="auto">
          <a:xfrm>
            <a:off x="9485973" y="2633263"/>
            <a:ext cx="347549" cy="32648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eaLnBrk="1" hangingPunct="1">
              <a:spcBef>
                <a:spcPct val="0"/>
              </a:spcBef>
              <a:buClrTx/>
              <a:buFontTx/>
              <a:buNone/>
            </a:pPr>
            <a:r>
              <a:rPr lang="en-GB" altLang="fi-FI" sz="1400" b="1">
                <a:solidFill>
                  <a:srgbClr val="FFFFFF"/>
                </a:solidFill>
                <a:latin typeface="+mn-lt"/>
              </a:rPr>
              <a:t>O</a:t>
            </a:r>
          </a:p>
        </p:txBody>
      </p:sp>
      <p:sp>
        <p:nvSpPr>
          <p:cNvPr id="116" name="Line 113">
            <a:extLst>
              <a:ext uri="{FF2B5EF4-FFF2-40B4-BE49-F238E27FC236}">
                <a16:creationId xmlns:a16="http://schemas.microsoft.com/office/drawing/2014/main" id="{79C0E633-6168-477A-93FA-2CFFEE9C00ED}"/>
              </a:ext>
            </a:extLst>
          </p:cNvPr>
          <p:cNvSpPr>
            <a:spLocks noChangeShapeType="1"/>
          </p:cNvSpPr>
          <p:nvPr/>
        </p:nvSpPr>
        <p:spPr bwMode="auto">
          <a:xfrm flipH="1">
            <a:off x="7100482" y="2680093"/>
            <a:ext cx="320560" cy="302119"/>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17" name="Line 114">
            <a:extLst>
              <a:ext uri="{FF2B5EF4-FFF2-40B4-BE49-F238E27FC236}">
                <a16:creationId xmlns:a16="http://schemas.microsoft.com/office/drawing/2014/main" id="{7929F079-84AE-42E9-A1A0-EDCAA78123A3}"/>
              </a:ext>
            </a:extLst>
          </p:cNvPr>
          <p:cNvSpPr>
            <a:spLocks noChangeShapeType="1"/>
          </p:cNvSpPr>
          <p:nvPr/>
        </p:nvSpPr>
        <p:spPr bwMode="auto">
          <a:xfrm flipH="1" flipV="1">
            <a:off x="5946088" y="2860054"/>
            <a:ext cx="512201" cy="48933"/>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18" name="Line 115">
            <a:extLst>
              <a:ext uri="{FF2B5EF4-FFF2-40B4-BE49-F238E27FC236}">
                <a16:creationId xmlns:a16="http://schemas.microsoft.com/office/drawing/2014/main" id="{361E200D-1CE5-403A-876C-07E6653721AD}"/>
              </a:ext>
            </a:extLst>
          </p:cNvPr>
          <p:cNvSpPr>
            <a:spLocks noChangeShapeType="1"/>
          </p:cNvSpPr>
          <p:nvPr/>
        </p:nvSpPr>
        <p:spPr bwMode="auto">
          <a:xfrm flipH="1">
            <a:off x="3428119" y="2857607"/>
            <a:ext cx="1041377" cy="236796"/>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20" name="Line 117">
            <a:extLst>
              <a:ext uri="{FF2B5EF4-FFF2-40B4-BE49-F238E27FC236}">
                <a16:creationId xmlns:a16="http://schemas.microsoft.com/office/drawing/2014/main" id="{BD31655D-1B1A-4C35-A7A1-8CC2CF648B82}"/>
              </a:ext>
            </a:extLst>
          </p:cNvPr>
          <p:cNvSpPr>
            <a:spLocks noChangeShapeType="1"/>
          </p:cNvSpPr>
          <p:nvPr/>
        </p:nvSpPr>
        <p:spPr bwMode="auto">
          <a:xfrm flipH="1" flipV="1">
            <a:off x="9113584" y="2840243"/>
            <a:ext cx="402083" cy="9966"/>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24" name="Oval 121">
            <a:extLst>
              <a:ext uri="{FF2B5EF4-FFF2-40B4-BE49-F238E27FC236}">
                <a16:creationId xmlns:a16="http://schemas.microsoft.com/office/drawing/2014/main" id="{3BC18B88-3C65-4342-A973-8276A4398E5D}"/>
              </a:ext>
            </a:extLst>
          </p:cNvPr>
          <p:cNvSpPr>
            <a:spLocks noChangeAspect="1" noChangeArrowheads="1"/>
          </p:cNvSpPr>
          <p:nvPr/>
        </p:nvSpPr>
        <p:spPr bwMode="auto">
          <a:xfrm>
            <a:off x="10022152" y="1842023"/>
            <a:ext cx="104475" cy="9794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126" name="Oval 123">
            <a:extLst>
              <a:ext uri="{FF2B5EF4-FFF2-40B4-BE49-F238E27FC236}">
                <a16:creationId xmlns:a16="http://schemas.microsoft.com/office/drawing/2014/main" id="{C4345AC4-1F5F-4B42-997E-1D63D5F43F02}"/>
              </a:ext>
            </a:extLst>
          </p:cNvPr>
          <p:cNvSpPr>
            <a:spLocks noChangeAspect="1" noChangeArrowheads="1"/>
          </p:cNvSpPr>
          <p:nvPr/>
        </p:nvSpPr>
        <p:spPr bwMode="auto">
          <a:xfrm>
            <a:off x="9982322" y="2133244"/>
            <a:ext cx="144305" cy="13528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128" name="Oval 125">
            <a:extLst>
              <a:ext uri="{FF2B5EF4-FFF2-40B4-BE49-F238E27FC236}">
                <a16:creationId xmlns:a16="http://schemas.microsoft.com/office/drawing/2014/main" id="{33C09448-B6C4-42BA-922A-2979FBDBD6DF}"/>
              </a:ext>
            </a:extLst>
          </p:cNvPr>
          <p:cNvSpPr>
            <a:spLocks noChangeAspect="1" noChangeArrowheads="1"/>
          </p:cNvSpPr>
          <p:nvPr/>
        </p:nvSpPr>
        <p:spPr bwMode="auto">
          <a:xfrm>
            <a:off x="10006185" y="3682725"/>
            <a:ext cx="1352945" cy="1268382"/>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lgn="ctr">
              <a:spcBef>
                <a:spcPct val="0"/>
              </a:spcBef>
              <a:buClrTx/>
              <a:buNone/>
            </a:pPr>
            <a:r>
              <a:rPr lang="fi-FI" sz="1400" b="1">
                <a:solidFill>
                  <a:schemeClr val="bg1"/>
                </a:solidFill>
                <a:latin typeface="+mn-lt"/>
                <a:cs typeface="Times New Roman" panose="02020603050405020304" pitchFamily="18" charset="0"/>
              </a:rPr>
              <a:t>Kerääjät</a:t>
            </a:r>
          </a:p>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129" name="Oval 126">
            <a:extLst>
              <a:ext uri="{FF2B5EF4-FFF2-40B4-BE49-F238E27FC236}">
                <a16:creationId xmlns:a16="http://schemas.microsoft.com/office/drawing/2014/main" id="{C20F07A5-93D9-45A2-A852-F952DEA5B699}"/>
              </a:ext>
            </a:extLst>
          </p:cNvPr>
          <p:cNvSpPr>
            <a:spLocks noChangeAspect="1" noChangeArrowheads="1"/>
          </p:cNvSpPr>
          <p:nvPr/>
        </p:nvSpPr>
        <p:spPr bwMode="auto">
          <a:xfrm>
            <a:off x="10187812" y="1955810"/>
            <a:ext cx="163243" cy="154978"/>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130" name="Oval 127">
            <a:extLst>
              <a:ext uri="{FF2B5EF4-FFF2-40B4-BE49-F238E27FC236}">
                <a16:creationId xmlns:a16="http://schemas.microsoft.com/office/drawing/2014/main" id="{B1CAEFB4-33A1-412A-9919-29FDB62EBA99}"/>
              </a:ext>
            </a:extLst>
          </p:cNvPr>
          <p:cNvSpPr>
            <a:spLocks noChangeAspect="1" noChangeArrowheads="1"/>
          </p:cNvSpPr>
          <p:nvPr/>
        </p:nvSpPr>
        <p:spPr bwMode="auto">
          <a:xfrm>
            <a:off x="10346767" y="2641572"/>
            <a:ext cx="104475" cy="9794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131" name="Oval 128">
            <a:extLst>
              <a:ext uri="{FF2B5EF4-FFF2-40B4-BE49-F238E27FC236}">
                <a16:creationId xmlns:a16="http://schemas.microsoft.com/office/drawing/2014/main" id="{731D3470-0DA8-4684-A2F9-033E52866388}"/>
              </a:ext>
            </a:extLst>
          </p:cNvPr>
          <p:cNvSpPr>
            <a:spLocks noChangeAspect="1" noChangeArrowheads="1"/>
          </p:cNvSpPr>
          <p:nvPr/>
        </p:nvSpPr>
        <p:spPr bwMode="auto">
          <a:xfrm>
            <a:off x="10496349" y="2426976"/>
            <a:ext cx="103169" cy="9794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132" name="Oval 129">
            <a:extLst>
              <a:ext uri="{FF2B5EF4-FFF2-40B4-BE49-F238E27FC236}">
                <a16:creationId xmlns:a16="http://schemas.microsoft.com/office/drawing/2014/main" id="{4AA9AAD6-9EE0-4510-8C0E-684EE3536899}"/>
              </a:ext>
            </a:extLst>
          </p:cNvPr>
          <p:cNvSpPr>
            <a:spLocks noChangeAspect="1" noChangeArrowheads="1"/>
          </p:cNvSpPr>
          <p:nvPr/>
        </p:nvSpPr>
        <p:spPr bwMode="auto">
          <a:xfrm>
            <a:off x="10288889" y="2916337"/>
            <a:ext cx="103168" cy="97944"/>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136" name="Oval 133">
            <a:extLst>
              <a:ext uri="{FF2B5EF4-FFF2-40B4-BE49-F238E27FC236}">
                <a16:creationId xmlns:a16="http://schemas.microsoft.com/office/drawing/2014/main" id="{2B0D9D22-1B0C-4EEB-AC6A-1A1B9905ED7D}"/>
              </a:ext>
            </a:extLst>
          </p:cNvPr>
          <p:cNvSpPr>
            <a:spLocks noChangeAspect="1" noChangeArrowheads="1"/>
          </p:cNvSpPr>
          <p:nvPr/>
        </p:nvSpPr>
        <p:spPr bwMode="auto">
          <a:xfrm>
            <a:off x="10451242" y="3143375"/>
            <a:ext cx="103169" cy="97945"/>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eaLnBrk="1" hangingPunct="1">
              <a:spcBef>
                <a:spcPct val="0"/>
              </a:spcBef>
              <a:buClrTx/>
              <a:buFontTx/>
              <a:buNone/>
            </a:pPr>
            <a:endParaRPr lang="fi-FI" altLang="fi-FI" sz="2057">
              <a:solidFill>
                <a:srgbClr val="000000"/>
              </a:solidFill>
              <a:latin typeface="Times New Roman" panose="02020603050405020304" pitchFamily="18" charset="0"/>
            </a:endParaRPr>
          </a:p>
        </p:txBody>
      </p:sp>
      <p:sp>
        <p:nvSpPr>
          <p:cNvPr id="149" name="Line 146">
            <a:extLst>
              <a:ext uri="{FF2B5EF4-FFF2-40B4-BE49-F238E27FC236}">
                <a16:creationId xmlns:a16="http://schemas.microsoft.com/office/drawing/2014/main" id="{824B11B6-DB6A-4B4A-B542-FBC4AEDA0B04}"/>
              </a:ext>
            </a:extLst>
          </p:cNvPr>
          <p:cNvSpPr>
            <a:spLocks noChangeShapeType="1"/>
          </p:cNvSpPr>
          <p:nvPr/>
        </p:nvSpPr>
        <p:spPr bwMode="auto">
          <a:xfrm flipH="1" flipV="1">
            <a:off x="9615514" y="1868623"/>
            <a:ext cx="398309"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51" name="Line 148">
            <a:extLst>
              <a:ext uri="{FF2B5EF4-FFF2-40B4-BE49-F238E27FC236}">
                <a16:creationId xmlns:a16="http://schemas.microsoft.com/office/drawing/2014/main" id="{405349D3-7AF4-4C1B-9C3F-0023ABE10DD8}"/>
              </a:ext>
            </a:extLst>
          </p:cNvPr>
          <p:cNvSpPr>
            <a:spLocks noChangeShapeType="1"/>
          </p:cNvSpPr>
          <p:nvPr/>
        </p:nvSpPr>
        <p:spPr bwMode="auto">
          <a:xfrm flipH="1" flipV="1">
            <a:off x="9589889" y="1947141"/>
            <a:ext cx="613786" cy="95151"/>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52" name="Line 149">
            <a:extLst>
              <a:ext uri="{FF2B5EF4-FFF2-40B4-BE49-F238E27FC236}">
                <a16:creationId xmlns:a16="http://schemas.microsoft.com/office/drawing/2014/main" id="{F425A799-EEDB-44FA-83D6-017B34D0518E}"/>
              </a:ext>
            </a:extLst>
          </p:cNvPr>
          <p:cNvSpPr>
            <a:spLocks noChangeShapeType="1"/>
          </p:cNvSpPr>
          <p:nvPr/>
        </p:nvSpPr>
        <p:spPr bwMode="auto">
          <a:xfrm flipH="1" flipV="1">
            <a:off x="9557242" y="1975234"/>
            <a:ext cx="447932" cy="172806"/>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55" name="Line 152">
            <a:extLst>
              <a:ext uri="{FF2B5EF4-FFF2-40B4-BE49-F238E27FC236}">
                <a16:creationId xmlns:a16="http://schemas.microsoft.com/office/drawing/2014/main" id="{72CF9FD0-0955-401C-8459-12E1C1A73F47}"/>
              </a:ext>
            </a:extLst>
          </p:cNvPr>
          <p:cNvSpPr>
            <a:spLocks noChangeShapeType="1"/>
          </p:cNvSpPr>
          <p:nvPr/>
        </p:nvSpPr>
        <p:spPr bwMode="auto">
          <a:xfrm flipH="1" flipV="1">
            <a:off x="9826398" y="2338257"/>
            <a:ext cx="669950" cy="127465"/>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56" name="Line 153">
            <a:extLst>
              <a:ext uri="{FF2B5EF4-FFF2-40B4-BE49-F238E27FC236}">
                <a16:creationId xmlns:a16="http://schemas.microsoft.com/office/drawing/2014/main" id="{38E3F229-009E-40F9-A004-F8F5F64FAB17}"/>
              </a:ext>
            </a:extLst>
          </p:cNvPr>
          <p:cNvSpPr>
            <a:spLocks noChangeShapeType="1"/>
          </p:cNvSpPr>
          <p:nvPr/>
        </p:nvSpPr>
        <p:spPr bwMode="auto">
          <a:xfrm flipH="1" flipV="1">
            <a:off x="9776883" y="2426011"/>
            <a:ext cx="594162" cy="2263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57" name="Line 154">
            <a:extLst>
              <a:ext uri="{FF2B5EF4-FFF2-40B4-BE49-F238E27FC236}">
                <a16:creationId xmlns:a16="http://schemas.microsoft.com/office/drawing/2014/main" id="{52D2BAFB-2678-46DE-A43A-5B57442EA77E}"/>
              </a:ext>
            </a:extLst>
          </p:cNvPr>
          <p:cNvSpPr>
            <a:spLocks noChangeShapeType="1"/>
          </p:cNvSpPr>
          <p:nvPr/>
        </p:nvSpPr>
        <p:spPr bwMode="auto">
          <a:xfrm flipH="1" flipV="1">
            <a:off x="9835491" y="2838011"/>
            <a:ext cx="440110" cy="121736"/>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59" name="Line 156">
            <a:extLst>
              <a:ext uri="{FF2B5EF4-FFF2-40B4-BE49-F238E27FC236}">
                <a16:creationId xmlns:a16="http://schemas.microsoft.com/office/drawing/2014/main" id="{5F71AD84-1912-4732-9931-E18CABD7FE48}"/>
              </a:ext>
            </a:extLst>
          </p:cNvPr>
          <p:cNvSpPr>
            <a:spLocks noChangeShapeType="1"/>
          </p:cNvSpPr>
          <p:nvPr/>
        </p:nvSpPr>
        <p:spPr bwMode="auto">
          <a:xfrm flipH="1" flipV="1">
            <a:off x="9753130" y="2916337"/>
            <a:ext cx="552382" cy="917786"/>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61" name="Line 158">
            <a:extLst>
              <a:ext uri="{FF2B5EF4-FFF2-40B4-BE49-F238E27FC236}">
                <a16:creationId xmlns:a16="http://schemas.microsoft.com/office/drawing/2014/main" id="{27AFB45F-4C69-487B-8F20-01FE5ECC6A20}"/>
              </a:ext>
            </a:extLst>
          </p:cNvPr>
          <p:cNvSpPr>
            <a:spLocks noChangeShapeType="1"/>
          </p:cNvSpPr>
          <p:nvPr/>
        </p:nvSpPr>
        <p:spPr bwMode="auto">
          <a:xfrm flipH="1" flipV="1">
            <a:off x="9767478" y="2887189"/>
            <a:ext cx="690700" cy="27116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90" tIns="42895" rIns="85790" bIns="42895" anchor="ctr"/>
          <a:lstStyle/>
          <a:p>
            <a:endParaRPr lang="fi-FI" sz="1481"/>
          </a:p>
        </p:txBody>
      </p:sp>
      <p:sp>
        <p:nvSpPr>
          <p:cNvPr id="194" name="Oval 125">
            <a:extLst>
              <a:ext uri="{FF2B5EF4-FFF2-40B4-BE49-F238E27FC236}">
                <a16:creationId xmlns:a16="http://schemas.microsoft.com/office/drawing/2014/main" id="{EAAE90C0-5568-4599-80EC-B17E807BFB43}"/>
              </a:ext>
            </a:extLst>
          </p:cNvPr>
          <p:cNvSpPr>
            <a:spLocks noChangeAspect="1" noChangeArrowheads="1"/>
          </p:cNvSpPr>
          <p:nvPr/>
        </p:nvSpPr>
        <p:spPr bwMode="auto">
          <a:xfrm>
            <a:off x="4396478" y="4215205"/>
            <a:ext cx="1345203" cy="1125280"/>
          </a:xfrm>
          <a:prstGeom prst="ellipse">
            <a:avLst/>
          </a:prstGeom>
          <a:solidFill>
            <a:srgbClr val="C00000"/>
          </a:solidFill>
          <a:ln w="9525">
            <a:solidFill>
              <a:schemeClr val="tx1"/>
            </a:solidFill>
            <a:round/>
            <a:headEnd/>
            <a:tailEnd/>
          </a:ln>
          <a:effectLst/>
        </p:spPr>
        <p:txBody>
          <a:bodyPr wrap="none" lIns="85790" tIns="42895" rIns="85790" bIns="42895" anchor="ctr"/>
          <a:lstStyle>
            <a:lvl1pPr>
              <a:spcBef>
                <a:spcPct val="20000"/>
              </a:spcBef>
              <a:buClr>
                <a:schemeClr val="accent2"/>
              </a:buClr>
              <a:buFont typeface="Times" panose="02020603050405020304" pitchFamily="18" charset="0"/>
              <a:buChar char="•"/>
              <a:defRPr sz="2900">
                <a:solidFill>
                  <a:schemeClr val="tx1"/>
                </a:solidFill>
                <a:latin typeface="Verdana" panose="020B0604030504040204" pitchFamily="34" charset="0"/>
              </a:defRPr>
            </a:lvl1pPr>
            <a:lvl2pPr marL="742950" indent="-28575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a:spcBef>
                <a:spcPct val="20000"/>
              </a:spcBef>
              <a:buClr>
                <a:schemeClr val="accent2"/>
              </a:buClr>
              <a:buFont typeface="Times" panose="02020603050405020304" pitchFamily="18" charset="0"/>
              <a:buChar char="•"/>
              <a:defRPr>
                <a:solidFill>
                  <a:schemeClr val="tx1"/>
                </a:solidFill>
                <a:latin typeface="Verdana" panose="020B0604030504040204" pitchFamily="34" charset="0"/>
              </a:defRPr>
            </a:lvl3pPr>
            <a:lvl4pPr marL="1600200" indent="-22860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a:spcBef>
                <a:spcPct val="20000"/>
              </a:spcBef>
              <a:buClr>
                <a:schemeClr val="accent2"/>
              </a:buClr>
              <a:buFont typeface="Times" panose="02020603050405020304" pitchFamily="18" charset="0"/>
              <a:buChar char="•"/>
              <a:defRPr sz="13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300">
                <a:solidFill>
                  <a:schemeClr val="tx1"/>
                </a:solidFill>
                <a:latin typeface="Verdana" panose="020B0604030504040204" pitchFamily="34" charset="0"/>
              </a:defRPr>
            </a:lvl9pPr>
          </a:lstStyle>
          <a:p>
            <a:pPr>
              <a:buNone/>
            </a:pPr>
            <a:endParaRPr lang="fi-FI" sz="1400">
              <a:solidFill>
                <a:schemeClr val="bg1"/>
              </a:solidFill>
              <a:latin typeface="+mn-lt"/>
            </a:endParaRPr>
          </a:p>
          <a:p>
            <a:pPr algn="ctr">
              <a:buNone/>
            </a:pPr>
            <a:r>
              <a:rPr lang="fi-FI" sz="1400">
                <a:solidFill>
                  <a:schemeClr val="bg1"/>
                </a:solidFill>
                <a:latin typeface="+mn-lt"/>
              </a:rPr>
              <a:t>Muut auttajat</a:t>
            </a:r>
          </a:p>
          <a:p>
            <a:pPr>
              <a:buNone/>
            </a:pPr>
            <a:endParaRPr lang="fi-FI" sz="2400">
              <a:latin typeface="Times New Roman" panose="02020603050405020304" pitchFamily="18" charset="0"/>
              <a:cs typeface="Times New Roman" panose="02020603050405020304" pitchFamily="18" charset="0"/>
            </a:endParaRPr>
          </a:p>
        </p:txBody>
      </p:sp>
      <p:cxnSp>
        <p:nvCxnSpPr>
          <p:cNvPr id="202" name="Suora yhdysviiva 201">
            <a:extLst>
              <a:ext uri="{FF2B5EF4-FFF2-40B4-BE49-F238E27FC236}">
                <a16:creationId xmlns:a16="http://schemas.microsoft.com/office/drawing/2014/main" id="{58463A3F-8E24-45DE-9DBE-88C34726E9E1}"/>
              </a:ext>
            </a:extLst>
          </p:cNvPr>
          <p:cNvCxnSpPr>
            <a:cxnSpLocks/>
          </p:cNvCxnSpPr>
          <p:nvPr/>
        </p:nvCxnSpPr>
        <p:spPr>
          <a:xfrm flipH="1">
            <a:off x="2947516" y="4866700"/>
            <a:ext cx="1448962" cy="352236"/>
          </a:xfrm>
          <a:prstGeom prst="line">
            <a:avLst/>
          </a:prstGeom>
        </p:spPr>
        <p:style>
          <a:lnRef idx="1">
            <a:schemeClr val="dk1"/>
          </a:lnRef>
          <a:fillRef idx="0">
            <a:schemeClr val="dk1"/>
          </a:fillRef>
          <a:effectRef idx="0">
            <a:schemeClr val="dk1"/>
          </a:effectRef>
          <a:fontRef idx="minor">
            <a:schemeClr val="tx1"/>
          </a:fontRef>
        </p:style>
      </p:cxnSp>
      <p:pic>
        <p:nvPicPr>
          <p:cNvPr id="203" name="Picture 5" descr="LIPAS1">
            <a:extLst>
              <a:ext uri="{FF2B5EF4-FFF2-40B4-BE49-F238E27FC236}">
                <a16:creationId xmlns:a16="http://schemas.microsoft.com/office/drawing/2014/main" id="{3AAE29A6-2301-440C-BD3E-D957FF220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72196" y="4414191"/>
            <a:ext cx="346071" cy="57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7" name="Suora yhdysviiva 16">
            <a:extLst>
              <a:ext uri="{FF2B5EF4-FFF2-40B4-BE49-F238E27FC236}">
                <a16:creationId xmlns:a16="http://schemas.microsoft.com/office/drawing/2014/main" id="{C8DC588A-3FBC-45DC-9A9D-A6AF50AE5DB7}"/>
              </a:ext>
            </a:extLst>
          </p:cNvPr>
          <p:cNvCxnSpPr>
            <a:cxnSpLocks/>
          </p:cNvCxnSpPr>
          <p:nvPr/>
        </p:nvCxnSpPr>
        <p:spPr>
          <a:xfrm flipH="1" flipV="1">
            <a:off x="964169" y="3863466"/>
            <a:ext cx="342204" cy="6658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uora yhdysviiva 30">
            <a:extLst>
              <a:ext uri="{FF2B5EF4-FFF2-40B4-BE49-F238E27FC236}">
                <a16:creationId xmlns:a16="http://schemas.microsoft.com/office/drawing/2014/main" id="{EA329F60-06A9-48E9-AA41-97E601B14DFA}"/>
              </a:ext>
            </a:extLst>
          </p:cNvPr>
          <p:cNvCxnSpPr>
            <a:cxnSpLocks/>
          </p:cNvCxnSpPr>
          <p:nvPr/>
        </p:nvCxnSpPr>
        <p:spPr>
          <a:xfrm flipV="1">
            <a:off x="2085045" y="4050363"/>
            <a:ext cx="291175" cy="44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7" name="Kuu 188">
            <a:extLst>
              <a:ext uri="{FF2B5EF4-FFF2-40B4-BE49-F238E27FC236}">
                <a16:creationId xmlns:a16="http://schemas.microsoft.com/office/drawing/2014/main" id="{0F2C2EBE-82C8-41A4-8C38-D831436A55E8}"/>
              </a:ext>
            </a:extLst>
          </p:cNvPr>
          <p:cNvSpPr/>
          <p:nvPr/>
        </p:nvSpPr>
        <p:spPr>
          <a:xfrm>
            <a:off x="7244434" y="3452881"/>
            <a:ext cx="144959" cy="229844"/>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bg1"/>
              </a:solidFill>
              <a:highlight>
                <a:srgbClr val="FFFF00"/>
              </a:highlight>
            </a:endParaRPr>
          </a:p>
        </p:txBody>
      </p:sp>
      <p:sp>
        <p:nvSpPr>
          <p:cNvPr id="91" name="Kuu 189">
            <a:extLst>
              <a:ext uri="{FF2B5EF4-FFF2-40B4-BE49-F238E27FC236}">
                <a16:creationId xmlns:a16="http://schemas.microsoft.com/office/drawing/2014/main" id="{D7610440-DBC9-4F30-9249-004786F69232}"/>
              </a:ext>
            </a:extLst>
          </p:cNvPr>
          <p:cNvSpPr/>
          <p:nvPr/>
        </p:nvSpPr>
        <p:spPr>
          <a:xfrm>
            <a:off x="7729082" y="2995161"/>
            <a:ext cx="144959" cy="229844"/>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bg1"/>
              </a:solidFill>
              <a:highlight>
                <a:srgbClr val="FFFF00"/>
              </a:highlight>
            </a:endParaRPr>
          </a:p>
        </p:txBody>
      </p:sp>
    </p:spTree>
    <p:extLst>
      <p:ext uri="{BB962C8B-B14F-4D97-AF65-F5344CB8AC3E}">
        <p14:creationId xmlns:p14="http://schemas.microsoft.com/office/powerpoint/2010/main" val="1346786025"/>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9" presetClass="entr" presetSubtype="0" fill="hold" grpId="0" nodeType="with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dissolve">
                                      <p:cBhvr>
                                        <p:cTn id="21" dur="500"/>
                                        <p:tgtEl>
                                          <p:spTgt spid="194"/>
                                        </p:tgtEl>
                                      </p:cBhvr>
                                    </p:animEffect>
                                  </p:childTnLst>
                                </p:cTn>
                              </p:par>
                              <p:par>
                                <p:cTn id="22" presetID="1" presetClass="entr" presetSubtype="0" fill="hold" nodeType="withEffect">
                                  <p:stCondLst>
                                    <p:cond delay="0"/>
                                  </p:stCondLst>
                                  <p:childTnLst>
                                    <p:set>
                                      <p:cBhvr>
                                        <p:cTn id="23" dur="1" fill="hold">
                                          <p:stCondLst>
                                            <p:cond delay="0"/>
                                          </p:stCondLst>
                                        </p:cTn>
                                        <p:tgtEl>
                                          <p:spTgt spid="20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dissolve">
                                      <p:cBhvr>
                                        <p:cTn id="35" dur="500"/>
                                        <p:tgtEl>
                                          <p:spTgt spid="39"/>
                                        </p:tgtEl>
                                      </p:cBhvr>
                                    </p:animEffect>
                                  </p:childTnLst>
                                </p:cTn>
                              </p:par>
                              <p:par>
                                <p:cTn id="36" presetID="55" presetClass="entr" presetSubtype="0" fill="hold" nodeType="withEffect">
                                  <p:stCondLst>
                                    <p:cond delay="0"/>
                                  </p:stCondLst>
                                  <p:childTnLst>
                                    <p:set>
                                      <p:cBhvr>
                                        <p:cTn id="37" dur="1" fill="hold">
                                          <p:stCondLst>
                                            <p:cond delay="0"/>
                                          </p:stCondLst>
                                        </p:cTn>
                                        <p:tgtEl>
                                          <p:spTgt spid="118"/>
                                        </p:tgtEl>
                                        <p:attrNameLst>
                                          <p:attrName>style.visibility</p:attrName>
                                        </p:attrNameLst>
                                      </p:cBhvr>
                                      <p:to>
                                        <p:strVal val="visible"/>
                                      </p:to>
                                    </p:set>
                                    <p:anim calcmode="lin" valueType="num">
                                      <p:cBhvr>
                                        <p:cTn id="38" dur="1000" fill="hold"/>
                                        <p:tgtEl>
                                          <p:spTgt spid="118"/>
                                        </p:tgtEl>
                                        <p:attrNameLst>
                                          <p:attrName>ppt_w</p:attrName>
                                        </p:attrNameLst>
                                      </p:cBhvr>
                                      <p:tavLst>
                                        <p:tav tm="0">
                                          <p:val>
                                            <p:strVal val="#ppt_w*0.70"/>
                                          </p:val>
                                        </p:tav>
                                        <p:tav tm="100000">
                                          <p:val>
                                            <p:strVal val="#ppt_w"/>
                                          </p:val>
                                        </p:tav>
                                      </p:tavLst>
                                    </p:anim>
                                    <p:anim calcmode="lin" valueType="num">
                                      <p:cBhvr>
                                        <p:cTn id="39" dur="1000" fill="hold"/>
                                        <p:tgtEl>
                                          <p:spTgt spid="118"/>
                                        </p:tgtEl>
                                        <p:attrNameLst>
                                          <p:attrName>ppt_h</p:attrName>
                                        </p:attrNameLst>
                                      </p:cBhvr>
                                      <p:tavLst>
                                        <p:tav tm="0">
                                          <p:val>
                                            <p:strVal val="#ppt_h"/>
                                          </p:val>
                                        </p:tav>
                                        <p:tav tm="100000">
                                          <p:val>
                                            <p:strVal val="#ppt_h"/>
                                          </p:val>
                                        </p:tav>
                                      </p:tavLst>
                                    </p:anim>
                                    <p:animEffect transition="in" filter="fade">
                                      <p:cBhvr>
                                        <p:cTn id="40" dur="1000"/>
                                        <p:tgtEl>
                                          <p:spTgt spid="118"/>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dissolve">
                                      <p:cBhvr>
                                        <p:cTn id="45" dur="500"/>
                                        <p:tgtEl>
                                          <p:spTgt spid="69"/>
                                        </p:tgtEl>
                                      </p:cBhvr>
                                    </p:animEffect>
                                  </p:childTnLst>
                                </p:cTn>
                              </p:par>
                              <p:par>
                                <p:cTn id="46" presetID="55" presetClass="entr" presetSubtype="0" fill="hold" nodeType="withEffect">
                                  <p:stCondLst>
                                    <p:cond delay="0"/>
                                  </p:stCondLst>
                                  <p:childTnLst>
                                    <p:set>
                                      <p:cBhvr>
                                        <p:cTn id="47" dur="1" fill="hold">
                                          <p:stCondLst>
                                            <p:cond delay="0"/>
                                          </p:stCondLst>
                                        </p:cTn>
                                        <p:tgtEl>
                                          <p:spTgt spid="117"/>
                                        </p:tgtEl>
                                        <p:attrNameLst>
                                          <p:attrName>style.visibility</p:attrName>
                                        </p:attrNameLst>
                                      </p:cBhvr>
                                      <p:to>
                                        <p:strVal val="visible"/>
                                      </p:to>
                                    </p:set>
                                    <p:anim calcmode="lin" valueType="num">
                                      <p:cBhvr>
                                        <p:cTn id="48" dur="1000" fill="hold"/>
                                        <p:tgtEl>
                                          <p:spTgt spid="117"/>
                                        </p:tgtEl>
                                        <p:attrNameLst>
                                          <p:attrName>ppt_w</p:attrName>
                                        </p:attrNameLst>
                                      </p:cBhvr>
                                      <p:tavLst>
                                        <p:tav tm="0">
                                          <p:val>
                                            <p:strVal val="#ppt_w*0.70"/>
                                          </p:val>
                                        </p:tav>
                                        <p:tav tm="100000">
                                          <p:val>
                                            <p:strVal val="#ppt_w"/>
                                          </p:val>
                                        </p:tav>
                                      </p:tavLst>
                                    </p:anim>
                                    <p:anim calcmode="lin" valueType="num">
                                      <p:cBhvr>
                                        <p:cTn id="49" dur="1000" fill="hold"/>
                                        <p:tgtEl>
                                          <p:spTgt spid="117"/>
                                        </p:tgtEl>
                                        <p:attrNameLst>
                                          <p:attrName>ppt_h</p:attrName>
                                        </p:attrNameLst>
                                      </p:cBhvr>
                                      <p:tavLst>
                                        <p:tav tm="0">
                                          <p:val>
                                            <p:strVal val="#ppt_h"/>
                                          </p:val>
                                        </p:tav>
                                        <p:tav tm="100000">
                                          <p:val>
                                            <p:strVal val="#ppt_h"/>
                                          </p:val>
                                        </p:tav>
                                      </p:tavLst>
                                    </p:anim>
                                    <p:animEffect transition="in" filter="fade">
                                      <p:cBhvr>
                                        <p:cTn id="50" dur="1000"/>
                                        <p:tgtEl>
                                          <p:spTgt spid="117"/>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par>
                                <p:cTn id="67" presetID="55" presetClass="entr" presetSubtype="0" fill="hold" nodeType="withEffect">
                                  <p:stCondLst>
                                    <p:cond delay="0"/>
                                  </p:stCondLst>
                                  <p:childTnLst>
                                    <p:set>
                                      <p:cBhvr>
                                        <p:cTn id="68" dur="1" fill="hold">
                                          <p:stCondLst>
                                            <p:cond delay="0"/>
                                          </p:stCondLst>
                                        </p:cTn>
                                        <p:tgtEl>
                                          <p:spTgt spid="116"/>
                                        </p:tgtEl>
                                        <p:attrNameLst>
                                          <p:attrName>style.visibility</p:attrName>
                                        </p:attrNameLst>
                                      </p:cBhvr>
                                      <p:to>
                                        <p:strVal val="visible"/>
                                      </p:to>
                                    </p:set>
                                    <p:anim calcmode="lin" valueType="num">
                                      <p:cBhvr>
                                        <p:cTn id="69" dur="1000" fill="hold"/>
                                        <p:tgtEl>
                                          <p:spTgt spid="116"/>
                                        </p:tgtEl>
                                        <p:attrNameLst>
                                          <p:attrName>ppt_w</p:attrName>
                                        </p:attrNameLst>
                                      </p:cBhvr>
                                      <p:tavLst>
                                        <p:tav tm="0">
                                          <p:val>
                                            <p:strVal val="#ppt_w*0.70"/>
                                          </p:val>
                                        </p:tav>
                                        <p:tav tm="100000">
                                          <p:val>
                                            <p:strVal val="#ppt_w"/>
                                          </p:val>
                                        </p:tav>
                                      </p:tavLst>
                                    </p:anim>
                                    <p:anim calcmode="lin" valueType="num">
                                      <p:cBhvr>
                                        <p:cTn id="70" dur="1000" fill="hold"/>
                                        <p:tgtEl>
                                          <p:spTgt spid="116"/>
                                        </p:tgtEl>
                                        <p:attrNameLst>
                                          <p:attrName>ppt_h</p:attrName>
                                        </p:attrNameLst>
                                      </p:cBhvr>
                                      <p:tavLst>
                                        <p:tav tm="0">
                                          <p:val>
                                            <p:strVal val="#ppt_h"/>
                                          </p:val>
                                        </p:tav>
                                        <p:tav tm="100000">
                                          <p:val>
                                            <p:strVal val="#ppt_h"/>
                                          </p:val>
                                        </p:tav>
                                      </p:tavLst>
                                    </p:anim>
                                    <p:animEffect transition="in" filter="fade">
                                      <p:cBhvr>
                                        <p:cTn id="71" dur="1000"/>
                                        <p:tgtEl>
                                          <p:spTgt spid="116"/>
                                        </p:tgtEl>
                                      </p:cBhvr>
                                    </p:animEffect>
                                  </p:childTnLst>
                                </p:cTn>
                              </p:par>
                              <p:par>
                                <p:cTn id="72" presetID="1" presetClass="entr" presetSubtype="0"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63"/>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6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dissolve">
                                      <p:cBhvr>
                                        <p:cTn id="82" dur="500"/>
                                        <p:tgtEl>
                                          <p:spTgt spid="77"/>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78"/>
                                        </p:tgtEl>
                                        <p:attrNameLst>
                                          <p:attrName>style.visibility</p:attrName>
                                        </p:attrNameLst>
                                      </p:cBhvr>
                                      <p:to>
                                        <p:strVal val="visible"/>
                                      </p:to>
                                    </p:set>
                                    <p:animEffect transition="in" filter="dissolve">
                                      <p:cBhvr>
                                        <p:cTn id="85" dur="500"/>
                                        <p:tgtEl>
                                          <p:spTgt spid="78"/>
                                        </p:tgtEl>
                                      </p:cBhvr>
                                    </p:animEffec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5"/>
                                        </p:tgtEl>
                                        <p:attrNameLst>
                                          <p:attrName>style.visibility</p:attrName>
                                        </p:attrNameLst>
                                      </p:cBhvr>
                                      <p:to>
                                        <p:strVal val="visible"/>
                                      </p:to>
                                    </p:set>
                                  </p:childTnLst>
                                </p:cTn>
                              </p:par>
                              <p:par>
                                <p:cTn id="90" presetID="9" presetClass="entr" presetSubtype="0" fill="hold" grpId="0" nodeType="withEffect">
                                  <p:stCondLst>
                                    <p:cond delay="0"/>
                                  </p:stCondLst>
                                  <p:childTnLst>
                                    <p:set>
                                      <p:cBhvr>
                                        <p:cTn id="91" dur="1" fill="hold">
                                          <p:stCondLst>
                                            <p:cond delay="0"/>
                                          </p:stCondLst>
                                        </p:cTn>
                                        <p:tgtEl>
                                          <p:spTgt spid="85"/>
                                        </p:tgtEl>
                                        <p:attrNameLst>
                                          <p:attrName>style.visibility</p:attrName>
                                        </p:attrNameLst>
                                      </p:cBhvr>
                                      <p:to>
                                        <p:strVal val="visible"/>
                                      </p:to>
                                    </p:set>
                                    <p:animEffect transition="in" filter="dissolve">
                                      <p:cBhvr>
                                        <p:cTn id="92" dur="500"/>
                                        <p:tgtEl>
                                          <p:spTgt spid="85"/>
                                        </p:tgtEl>
                                      </p:cBhvr>
                                    </p:animEffect>
                                  </p:childTnLst>
                                </p:cTn>
                              </p:par>
                              <p:par>
                                <p:cTn id="93" presetID="1" presetClass="entr" presetSubtype="0" fill="hold" nodeType="withEffect">
                                  <p:stCondLst>
                                    <p:cond delay="0"/>
                                  </p:stCondLst>
                                  <p:childTnLst>
                                    <p:set>
                                      <p:cBhvr>
                                        <p:cTn id="94" dur="1" fill="hold">
                                          <p:stCondLst>
                                            <p:cond delay="0"/>
                                          </p:stCondLst>
                                        </p:cTn>
                                        <p:tgtEl>
                                          <p:spTgt spid="88"/>
                                        </p:tgtEl>
                                        <p:attrNameLst>
                                          <p:attrName>style.visibility</p:attrName>
                                        </p:attrNameLst>
                                      </p:cBhvr>
                                      <p:to>
                                        <p:strVal val="visible"/>
                                      </p:to>
                                    </p:set>
                                  </p:childTnLst>
                                </p:cTn>
                              </p:par>
                              <p:par>
                                <p:cTn id="95" presetID="9" presetClass="entr" presetSubtype="0" fill="hold" grpId="0" nodeType="withEffect">
                                  <p:stCondLst>
                                    <p:cond delay="0"/>
                                  </p:stCondLst>
                                  <p:childTnLst>
                                    <p:set>
                                      <p:cBhvr>
                                        <p:cTn id="96" dur="1" fill="hold">
                                          <p:stCondLst>
                                            <p:cond delay="0"/>
                                          </p:stCondLst>
                                        </p:cTn>
                                        <p:tgtEl>
                                          <p:spTgt spid="86"/>
                                        </p:tgtEl>
                                        <p:attrNameLst>
                                          <p:attrName>style.visibility</p:attrName>
                                        </p:attrNameLst>
                                      </p:cBhvr>
                                      <p:to>
                                        <p:strVal val="visible"/>
                                      </p:to>
                                    </p:set>
                                    <p:animEffect transition="in" filter="dissolve">
                                      <p:cBhvr>
                                        <p:cTn id="97" dur="500"/>
                                        <p:tgtEl>
                                          <p:spTgt spid="86"/>
                                        </p:tgtEl>
                                      </p:cBhvr>
                                    </p:animEffect>
                                  </p:childTnLst>
                                </p:cTn>
                              </p:par>
                              <p:par>
                                <p:cTn id="98" presetID="1" presetClass="entr" presetSubtype="0" fill="hold" nodeType="withEffect">
                                  <p:stCondLst>
                                    <p:cond delay="0"/>
                                  </p:stCondLst>
                                  <p:childTnLst>
                                    <p:set>
                                      <p:cBhvr>
                                        <p:cTn id="99" dur="1" fill="hold">
                                          <p:stCondLst>
                                            <p:cond delay="0"/>
                                          </p:stCondLst>
                                        </p:cTn>
                                        <p:tgtEl>
                                          <p:spTgt spid="92"/>
                                        </p:tgtEl>
                                        <p:attrNameLst>
                                          <p:attrName>style.visibility</p:attrName>
                                        </p:attrNameLst>
                                      </p:cBhvr>
                                      <p:to>
                                        <p:strVal val="visible"/>
                                      </p:to>
                                    </p:set>
                                  </p:childTnLst>
                                </p:cTn>
                              </p:par>
                              <p:par>
                                <p:cTn id="100" presetID="9"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dissolve">
                                      <p:cBhvr>
                                        <p:cTn id="102" dur="500"/>
                                        <p:tgtEl>
                                          <p:spTgt spid="8"/>
                                        </p:tgtEl>
                                      </p:cBhvr>
                                    </p:animEffect>
                                  </p:childTnLst>
                                </p:cTn>
                              </p:par>
                              <p:par>
                                <p:cTn id="103" presetID="9" presetClass="entr" presetSubtype="0" fill="hold" grpId="0" nodeType="withEffect">
                                  <p:stCondLst>
                                    <p:cond delay="0"/>
                                  </p:stCondLst>
                                  <p:childTnLst>
                                    <p:set>
                                      <p:cBhvr>
                                        <p:cTn id="104" dur="1" fill="hold">
                                          <p:stCondLst>
                                            <p:cond delay="0"/>
                                          </p:stCondLst>
                                        </p:cTn>
                                        <p:tgtEl>
                                          <p:spTgt spid="110"/>
                                        </p:tgtEl>
                                        <p:attrNameLst>
                                          <p:attrName>style.visibility</p:attrName>
                                        </p:attrNameLst>
                                      </p:cBhvr>
                                      <p:to>
                                        <p:strVal val="visible"/>
                                      </p:to>
                                    </p:set>
                                    <p:animEffect transition="in" filter="dissolve">
                                      <p:cBhvr>
                                        <p:cTn id="105" dur="500"/>
                                        <p:tgtEl>
                                          <p:spTgt spid="110"/>
                                        </p:tgtEl>
                                      </p:cBhvr>
                                    </p:animEffect>
                                  </p:childTnLst>
                                </p:cTn>
                              </p:par>
                              <p:par>
                                <p:cTn id="106" presetID="1" presetClass="entr" presetSubtype="0" fill="hold" nodeType="withEffect">
                                  <p:stCondLst>
                                    <p:cond delay="0"/>
                                  </p:stCondLst>
                                  <p:childTnLst>
                                    <p:set>
                                      <p:cBhvr>
                                        <p:cTn id="107" dur="1" fill="hold">
                                          <p:stCondLst>
                                            <p:cond delay="0"/>
                                          </p:stCondLst>
                                        </p:cTn>
                                        <p:tgtEl>
                                          <p:spTgt spid="120"/>
                                        </p:tgtEl>
                                        <p:attrNameLst>
                                          <p:attrName>style.visibility</p:attrName>
                                        </p:attrNameLst>
                                      </p:cBhvr>
                                      <p:to>
                                        <p:strVal val="visible"/>
                                      </p:to>
                                    </p:set>
                                  </p:childTnLst>
                                </p:cTn>
                              </p:par>
                              <p:par>
                                <p:cTn id="108" presetID="9" presetClass="entr" presetSubtype="0" fill="hold" grpId="0" nodeType="withEffect">
                                  <p:stCondLst>
                                    <p:cond delay="0"/>
                                  </p:stCondLst>
                                  <p:childTnLst>
                                    <p:set>
                                      <p:cBhvr>
                                        <p:cTn id="109" dur="1" fill="hold">
                                          <p:stCondLst>
                                            <p:cond delay="0"/>
                                          </p:stCondLst>
                                        </p:cTn>
                                        <p:tgtEl>
                                          <p:spTgt spid="124"/>
                                        </p:tgtEl>
                                        <p:attrNameLst>
                                          <p:attrName>style.visibility</p:attrName>
                                        </p:attrNameLst>
                                      </p:cBhvr>
                                      <p:to>
                                        <p:strVal val="visible"/>
                                      </p:to>
                                    </p:set>
                                    <p:animEffect transition="in" filter="dissolve">
                                      <p:cBhvr>
                                        <p:cTn id="110" dur="500"/>
                                        <p:tgtEl>
                                          <p:spTgt spid="124"/>
                                        </p:tgtEl>
                                      </p:cBhvr>
                                    </p:animEffect>
                                  </p:childTnLst>
                                </p:cTn>
                              </p:par>
                              <p:par>
                                <p:cTn id="111" presetID="1" presetClass="entr" presetSubtype="0" fill="hold" nodeType="withEffect">
                                  <p:stCondLst>
                                    <p:cond delay="0"/>
                                  </p:stCondLst>
                                  <p:childTnLst>
                                    <p:set>
                                      <p:cBhvr>
                                        <p:cTn id="112" dur="1" fill="hold">
                                          <p:stCondLst>
                                            <p:cond delay="0"/>
                                          </p:stCondLst>
                                        </p:cTn>
                                        <p:tgtEl>
                                          <p:spTgt spid="149"/>
                                        </p:tgtEl>
                                        <p:attrNameLst>
                                          <p:attrName>style.visibility</p:attrName>
                                        </p:attrNameLst>
                                      </p:cBhvr>
                                      <p:to>
                                        <p:strVal val="visible"/>
                                      </p:to>
                                    </p:set>
                                  </p:childTnLst>
                                </p:cTn>
                              </p:par>
                              <p:par>
                                <p:cTn id="113" presetID="9" presetClass="entr" presetSubtype="0" fill="hold" grpId="0" nodeType="withEffect">
                                  <p:stCondLst>
                                    <p:cond delay="0"/>
                                  </p:stCondLst>
                                  <p:childTnLst>
                                    <p:set>
                                      <p:cBhvr>
                                        <p:cTn id="114" dur="1" fill="hold">
                                          <p:stCondLst>
                                            <p:cond delay="0"/>
                                          </p:stCondLst>
                                        </p:cTn>
                                        <p:tgtEl>
                                          <p:spTgt spid="126"/>
                                        </p:tgtEl>
                                        <p:attrNameLst>
                                          <p:attrName>style.visibility</p:attrName>
                                        </p:attrNameLst>
                                      </p:cBhvr>
                                      <p:to>
                                        <p:strVal val="visible"/>
                                      </p:to>
                                    </p:set>
                                    <p:animEffect transition="in" filter="dissolve">
                                      <p:cBhvr>
                                        <p:cTn id="115" dur="500"/>
                                        <p:tgtEl>
                                          <p:spTgt spid="126"/>
                                        </p:tgtEl>
                                      </p:cBhvr>
                                    </p:animEffect>
                                  </p:childTnLst>
                                </p:cTn>
                              </p:par>
                              <p:par>
                                <p:cTn id="116" presetID="1" presetClass="entr" presetSubtype="0" fill="hold" nodeType="withEffect">
                                  <p:stCondLst>
                                    <p:cond delay="0"/>
                                  </p:stCondLst>
                                  <p:childTnLst>
                                    <p:set>
                                      <p:cBhvr>
                                        <p:cTn id="117" dur="1" fill="hold">
                                          <p:stCondLst>
                                            <p:cond delay="0"/>
                                          </p:stCondLst>
                                        </p:cTn>
                                        <p:tgtEl>
                                          <p:spTgt spid="151"/>
                                        </p:tgtEl>
                                        <p:attrNameLst>
                                          <p:attrName>style.visibility</p:attrName>
                                        </p:attrNameLst>
                                      </p:cBhvr>
                                      <p:to>
                                        <p:strVal val="visible"/>
                                      </p:to>
                                    </p:set>
                                  </p:childTnLst>
                                </p:cTn>
                              </p:par>
                              <p:par>
                                <p:cTn id="118" presetID="9" presetClass="entr" presetSubtype="0" fill="hold" grpId="0" nodeType="withEffect">
                                  <p:stCondLst>
                                    <p:cond delay="0"/>
                                  </p:stCondLst>
                                  <p:childTnLst>
                                    <p:set>
                                      <p:cBhvr>
                                        <p:cTn id="119" dur="1" fill="hold">
                                          <p:stCondLst>
                                            <p:cond delay="0"/>
                                          </p:stCondLst>
                                        </p:cTn>
                                        <p:tgtEl>
                                          <p:spTgt spid="128"/>
                                        </p:tgtEl>
                                        <p:attrNameLst>
                                          <p:attrName>style.visibility</p:attrName>
                                        </p:attrNameLst>
                                      </p:cBhvr>
                                      <p:to>
                                        <p:strVal val="visible"/>
                                      </p:to>
                                    </p:set>
                                    <p:animEffect transition="in" filter="dissolve">
                                      <p:cBhvr>
                                        <p:cTn id="120" dur="500"/>
                                        <p:tgtEl>
                                          <p:spTgt spid="128"/>
                                        </p:tgtEl>
                                      </p:cBhvr>
                                    </p:animEffect>
                                  </p:childTnLst>
                                </p:cTn>
                              </p:par>
                              <p:par>
                                <p:cTn id="121" presetID="9" presetClass="entr" presetSubtype="0" fill="hold" grpId="0" nodeType="withEffect">
                                  <p:stCondLst>
                                    <p:cond delay="0"/>
                                  </p:stCondLst>
                                  <p:childTnLst>
                                    <p:set>
                                      <p:cBhvr>
                                        <p:cTn id="122" dur="1" fill="hold">
                                          <p:stCondLst>
                                            <p:cond delay="0"/>
                                          </p:stCondLst>
                                        </p:cTn>
                                        <p:tgtEl>
                                          <p:spTgt spid="129"/>
                                        </p:tgtEl>
                                        <p:attrNameLst>
                                          <p:attrName>style.visibility</p:attrName>
                                        </p:attrNameLst>
                                      </p:cBhvr>
                                      <p:to>
                                        <p:strVal val="visible"/>
                                      </p:to>
                                    </p:set>
                                    <p:animEffect transition="in" filter="dissolve">
                                      <p:cBhvr>
                                        <p:cTn id="123" dur="500"/>
                                        <p:tgtEl>
                                          <p:spTgt spid="129"/>
                                        </p:tgtEl>
                                      </p:cBhvr>
                                    </p:animEffect>
                                  </p:childTnLst>
                                </p:cTn>
                              </p:par>
                              <p:par>
                                <p:cTn id="124" presetID="1" presetClass="entr" presetSubtype="0" fill="hold" nodeType="withEffect">
                                  <p:stCondLst>
                                    <p:cond delay="0"/>
                                  </p:stCondLst>
                                  <p:childTnLst>
                                    <p:set>
                                      <p:cBhvr>
                                        <p:cTn id="125" dur="1" fill="hold">
                                          <p:stCondLst>
                                            <p:cond delay="0"/>
                                          </p:stCondLst>
                                        </p:cTn>
                                        <p:tgtEl>
                                          <p:spTgt spid="152"/>
                                        </p:tgtEl>
                                        <p:attrNameLst>
                                          <p:attrName>style.visibility</p:attrName>
                                        </p:attrNameLst>
                                      </p:cBhvr>
                                      <p:to>
                                        <p:strVal val="visible"/>
                                      </p:to>
                                    </p:set>
                                  </p:childTnLst>
                                </p:cTn>
                              </p:par>
                              <p:par>
                                <p:cTn id="126" presetID="9" presetClass="entr" presetSubtype="0" fill="hold" grpId="0" nodeType="withEffect">
                                  <p:stCondLst>
                                    <p:cond delay="0"/>
                                  </p:stCondLst>
                                  <p:childTnLst>
                                    <p:set>
                                      <p:cBhvr>
                                        <p:cTn id="127" dur="1" fill="hold">
                                          <p:stCondLst>
                                            <p:cond delay="0"/>
                                          </p:stCondLst>
                                        </p:cTn>
                                        <p:tgtEl>
                                          <p:spTgt spid="130"/>
                                        </p:tgtEl>
                                        <p:attrNameLst>
                                          <p:attrName>style.visibility</p:attrName>
                                        </p:attrNameLst>
                                      </p:cBhvr>
                                      <p:to>
                                        <p:strVal val="visible"/>
                                      </p:to>
                                    </p:set>
                                    <p:animEffect transition="in" filter="dissolve">
                                      <p:cBhvr>
                                        <p:cTn id="128" dur="500"/>
                                        <p:tgtEl>
                                          <p:spTgt spid="130"/>
                                        </p:tgtEl>
                                      </p:cBhvr>
                                    </p:animEffect>
                                  </p:childTnLst>
                                </p:cTn>
                              </p:par>
                              <p:par>
                                <p:cTn id="129" presetID="1" presetClass="entr" presetSubtype="0" fill="hold" nodeType="withEffect">
                                  <p:stCondLst>
                                    <p:cond delay="0"/>
                                  </p:stCondLst>
                                  <p:childTnLst>
                                    <p:set>
                                      <p:cBhvr>
                                        <p:cTn id="130" dur="1" fill="hold">
                                          <p:stCondLst>
                                            <p:cond delay="0"/>
                                          </p:stCondLst>
                                        </p:cTn>
                                        <p:tgtEl>
                                          <p:spTgt spid="156"/>
                                        </p:tgtEl>
                                        <p:attrNameLst>
                                          <p:attrName>style.visibility</p:attrName>
                                        </p:attrNameLst>
                                      </p:cBhvr>
                                      <p:to>
                                        <p:strVal val="visible"/>
                                      </p:to>
                                    </p:set>
                                  </p:childTnLst>
                                </p:cTn>
                              </p:par>
                              <p:par>
                                <p:cTn id="131" presetID="9" presetClass="entr" presetSubtype="0" fill="hold" grpId="0" nodeType="withEffect">
                                  <p:stCondLst>
                                    <p:cond delay="0"/>
                                  </p:stCondLst>
                                  <p:childTnLst>
                                    <p:set>
                                      <p:cBhvr>
                                        <p:cTn id="132" dur="1" fill="hold">
                                          <p:stCondLst>
                                            <p:cond delay="0"/>
                                          </p:stCondLst>
                                        </p:cTn>
                                        <p:tgtEl>
                                          <p:spTgt spid="131"/>
                                        </p:tgtEl>
                                        <p:attrNameLst>
                                          <p:attrName>style.visibility</p:attrName>
                                        </p:attrNameLst>
                                      </p:cBhvr>
                                      <p:to>
                                        <p:strVal val="visible"/>
                                      </p:to>
                                    </p:set>
                                    <p:animEffect transition="in" filter="dissolve">
                                      <p:cBhvr>
                                        <p:cTn id="133" dur="500"/>
                                        <p:tgtEl>
                                          <p:spTgt spid="131"/>
                                        </p:tgtEl>
                                      </p:cBhvr>
                                    </p:animEffect>
                                  </p:childTnLst>
                                </p:cTn>
                              </p:par>
                              <p:par>
                                <p:cTn id="134" presetID="1" presetClass="entr" presetSubtype="0" fill="hold" nodeType="withEffect">
                                  <p:stCondLst>
                                    <p:cond delay="0"/>
                                  </p:stCondLst>
                                  <p:childTnLst>
                                    <p:set>
                                      <p:cBhvr>
                                        <p:cTn id="135" dur="1" fill="hold">
                                          <p:stCondLst>
                                            <p:cond delay="0"/>
                                          </p:stCondLst>
                                        </p:cTn>
                                        <p:tgtEl>
                                          <p:spTgt spid="155"/>
                                        </p:tgtEl>
                                        <p:attrNameLst>
                                          <p:attrName>style.visibility</p:attrName>
                                        </p:attrNameLst>
                                      </p:cBhvr>
                                      <p:to>
                                        <p:strVal val="visible"/>
                                      </p:to>
                                    </p:set>
                                  </p:childTnLst>
                                </p:cTn>
                              </p:par>
                              <p:par>
                                <p:cTn id="136" presetID="9" presetClass="entr" presetSubtype="0" fill="hold" grpId="0" nodeType="withEffect">
                                  <p:stCondLst>
                                    <p:cond delay="0"/>
                                  </p:stCondLst>
                                  <p:childTnLst>
                                    <p:set>
                                      <p:cBhvr>
                                        <p:cTn id="137" dur="1" fill="hold">
                                          <p:stCondLst>
                                            <p:cond delay="0"/>
                                          </p:stCondLst>
                                        </p:cTn>
                                        <p:tgtEl>
                                          <p:spTgt spid="132"/>
                                        </p:tgtEl>
                                        <p:attrNameLst>
                                          <p:attrName>style.visibility</p:attrName>
                                        </p:attrNameLst>
                                      </p:cBhvr>
                                      <p:to>
                                        <p:strVal val="visible"/>
                                      </p:to>
                                    </p:set>
                                    <p:animEffect transition="in" filter="dissolve">
                                      <p:cBhvr>
                                        <p:cTn id="138" dur="500"/>
                                        <p:tgtEl>
                                          <p:spTgt spid="132"/>
                                        </p:tgtEl>
                                      </p:cBhvr>
                                    </p:animEffect>
                                  </p:childTnLst>
                                </p:cTn>
                              </p:par>
                              <p:par>
                                <p:cTn id="139" presetID="1" presetClass="entr" presetSubtype="0" fill="hold" nodeType="withEffect">
                                  <p:stCondLst>
                                    <p:cond delay="0"/>
                                  </p:stCondLst>
                                  <p:childTnLst>
                                    <p:set>
                                      <p:cBhvr>
                                        <p:cTn id="140" dur="1" fill="hold">
                                          <p:stCondLst>
                                            <p:cond delay="0"/>
                                          </p:stCondLst>
                                        </p:cTn>
                                        <p:tgtEl>
                                          <p:spTgt spid="157"/>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59"/>
                                        </p:tgtEl>
                                        <p:attrNameLst>
                                          <p:attrName>style.visibility</p:attrName>
                                        </p:attrNameLst>
                                      </p:cBhvr>
                                      <p:to>
                                        <p:strVal val="visible"/>
                                      </p:to>
                                    </p:set>
                                  </p:childTnLst>
                                </p:cTn>
                              </p:par>
                              <p:par>
                                <p:cTn id="143" presetID="9" presetClass="entr" presetSubtype="0" fill="hold" grpId="0" nodeType="withEffect">
                                  <p:stCondLst>
                                    <p:cond delay="0"/>
                                  </p:stCondLst>
                                  <p:childTnLst>
                                    <p:set>
                                      <p:cBhvr>
                                        <p:cTn id="144" dur="1" fill="hold">
                                          <p:stCondLst>
                                            <p:cond delay="0"/>
                                          </p:stCondLst>
                                        </p:cTn>
                                        <p:tgtEl>
                                          <p:spTgt spid="136"/>
                                        </p:tgtEl>
                                        <p:attrNameLst>
                                          <p:attrName>style.visibility</p:attrName>
                                        </p:attrNameLst>
                                      </p:cBhvr>
                                      <p:to>
                                        <p:strVal val="visible"/>
                                      </p:to>
                                    </p:set>
                                    <p:animEffect transition="in" filter="dissolve">
                                      <p:cBhvr>
                                        <p:cTn id="145" dur="500"/>
                                        <p:tgtEl>
                                          <p:spTgt spid="136"/>
                                        </p:tgtEl>
                                      </p:cBhvr>
                                    </p:animEffect>
                                  </p:childTnLst>
                                </p:cTn>
                              </p:par>
                              <p:par>
                                <p:cTn id="146" presetID="1" presetClass="entr" presetSubtype="0" fill="hold" nodeType="withEffect">
                                  <p:stCondLst>
                                    <p:cond delay="0"/>
                                  </p:stCondLst>
                                  <p:childTnLst>
                                    <p:set>
                                      <p:cBhvr>
                                        <p:cTn id="147" dur="1" fill="hold">
                                          <p:stCondLst>
                                            <p:cond delay="0"/>
                                          </p:stCondLst>
                                        </p:cTn>
                                        <p:tgtEl>
                                          <p:spTgt spid="161"/>
                                        </p:tgtEl>
                                        <p:attrNameLst>
                                          <p:attrName>style.visibility</p:attrName>
                                        </p:attrNameLst>
                                      </p:cBhvr>
                                      <p:to>
                                        <p:strVal val="visible"/>
                                      </p:to>
                                    </p:set>
                                  </p:childTnLst>
                                </p:cTn>
                              </p:par>
                              <p:par>
                                <p:cTn id="148" presetID="9" presetClass="entr" presetSubtype="0" fill="hold" nodeType="withEffect">
                                  <p:stCondLst>
                                    <p:cond delay="0"/>
                                  </p:stCondLst>
                                  <p:childTnLst>
                                    <p:set>
                                      <p:cBhvr>
                                        <p:cTn id="149" dur="1" fill="hold">
                                          <p:stCondLst>
                                            <p:cond delay="0"/>
                                          </p:stCondLst>
                                        </p:cTn>
                                        <p:tgtEl>
                                          <p:spTgt spid="203"/>
                                        </p:tgtEl>
                                        <p:attrNameLst>
                                          <p:attrName>style.visibility</p:attrName>
                                        </p:attrNameLst>
                                      </p:cBhvr>
                                      <p:to>
                                        <p:strVal val="visible"/>
                                      </p:to>
                                    </p:set>
                                    <p:animEffect transition="in" filter="dissolve">
                                      <p:cBhvr>
                                        <p:cTn id="150"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9" grpId="0" animBg="1"/>
      <p:bldP spid="49" grpId="0" animBg="1"/>
      <p:bldP spid="51" grpId="0" animBg="1"/>
      <p:bldP spid="52" grpId="0" animBg="1"/>
      <p:bldP spid="53" grpId="0" animBg="1"/>
      <p:bldP spid="54" grpId="0" animBg="1"/>
      <p:bldP spid="77" grpId="0" animBg="1"/>
      <p:bldP spid="78" grpId="0" animBg="1"/>
      <p:bldP spid="85" grpId="0" animBg="1"/>
      <p:bldP spid="86" grpId="0" animBg="1"/>
      <p:bldP spid="110" grpId="0" animBg="1"/>
      <p:bldP spid="124" grpId="0" animBg="1"/>
      <p:bldP spid="126" grpId="0" animBg="1"/>
      <p:bldP spid="128" grpId="0" animBg="1"/>
      <p:bldP spid="129" grpId="0" animBg="1"/>
      <p:bldP spid="130" grpId="0" animBg="1"/>
      <p:bldP spid="131" grpId="0" animBg="1"/>
      <p:bldP spid="132" grpId="0" animBg="1"/>
      <p:bldP spid="136" grpId="0" animBg="1"/>
      <p:bldP spid="194" grpId="0" animBg="1"/>
      <p:bldP spid="87" grpId="0" animBg="1"/>
      <p:bldP spid="9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374F0-EF4B-4471-B456-A05E5E30A4FD}"/>
              </a:ext>
            </a:extLst>
          </p:cNvPr>
          <p:cNvSpPr>
            <a:spLocks noGrp="1"/>
          </p:cNvSpPr>
          <p:nvPr>
            <p:ph type="title"/>
          </p:nvPr>
        </p:nvSpPr>
        <p:spPr>
          <a:xfrm>
            <a:off x="589625" y="374159"/>
            <a:ext cx="10515600" cy="613756"/>
          </a:xfrm>
        </p:spPr>
        <p:txBody>
          <a:bodyPr>
            <a:normAutofit fontScale="90000"/>
          </a:bodyPr>
          <a:lstStyle/>
          <a:p>
            <a:r>
              <a:rPr lang="fi-FI" b="1" dirty="0"/>
              <a:t>Mitä Punaisen Ristin apu on käytännössä? </a:t>
            </a:r>
          </a:p>
        </p:txBody>
      </p:sp>
      <p:sp>
        <p:nvSpPr>
          <p:cNvPr id="3" name="Text Placeholder 2">
            <a:extLst>
              <a:ext uri="{FF2B5EF4-FFF2-40B4-BE49-F238E27FC236}">
                <a16:creationId xmlns:a16="http://schemas.microsoft.com/office/drawing/2014/main" id="{0A5AD4C3-350E-41B2-ACD6-7D138D527EFD}"/>
              </a:ext>
            </a:extLst>
          </p:cNvPr>
          <p:cNvSpPr>
            <a:spLocks noGrp="1"/>
          </p:cNvSpPr>
          <p:nvPr>
            <p:ph idx="1"/>
          </p:nvPr>
        </p:nvSpPr>
        <p:spPr>
          <a:xfrm>
            <a:off x="450911" y="1359568"/>
            <a:ext cx="11502112" cy="5304279"/>
          </a:xfrm>
        </p:spPr>
        <p:txBody>
          <a:bodyPr>
            <a:normAutofit fontScale="92500" lnSpcReduction="10000"/>
          </a:bodyPr>
          <a:lstStyle/>
          <a:p>
            <a:pPr marL="0" indent="0">
              <a:buNone/>
            </a:pPr>
            <a:r>
              <a:rPr lang="fi-FI" u="sng" dirty="0"/>
              <a:t>Keräykset</a:t>
            </a:r>
          </a:p>
          <a:p>
            <a:pPr>
              <a:buFontTx/>
              <a:buChar char="-"/>
            </a:pPr>
            <a:r>
              <a:rPr lang="fi-FI" sz="2400" dirty="0"/>
              <a:t>Nälkäpäivä</a:t>
            </a:r>
          </a:p>
          <a:p>
            <a:pPr>
              <a:buFontTx/>
              <a:buChar char="-"/>
            </a:pPr>
            <a:r>
              <a:rPr lang="fi-FI" sz="2400" dirty="0"/>
              <a:t>Hätäapukeräykset</a:t>
            </a:r>
          </a:p>
          <a:p>
            <a:pPr marL="0" indent="0">
              <a:buNone/>
            </a:pPr>
            <a:endParaRPr lang="fi-FI" sz="1800" dirty="0"/>
          </a:p>
          <a:p>
            <a:pPr marL="0" indent="0">
              <a:buNone/>
            </a:pPr>
            <a:r>
              <a:rPr lang="fi-FI" u="sng" dirty="0"/>
              <a:t>Katastrofirahasto</a:t>
            </a:r>
          </a:p>
          <a:p>
            <a:pPr>
              <a:buFontTx/>
              <a:buChar char="-"/>
            </a:pPr>
            <a:r>
              <a:rPr lang="fi-FI" sz="2400" dirty="0"/>
              <a:t>Katastrofirahaston avulla Punainen Risti voi antaa</a:t>
            </a:r>
          </a:p>
          <a:p>
            <a:pPr marL="0" indent="0">
              <a:buNone/>
            </a:pPr>
            <a:r>
              <a:rPr lang="fi-FI" sz="2400" dirty="0"/>
              <a:t>   apua nopeasti ja tehokkaasti. </a:t>
            </a:r>
          </a:p>
          <a:p>
            <a:pPr marL="0" indent="0">
              <a:buNone/>
            </a:pPr>
            <a:endParaRPr lang="fi-FI" sz="1600" dirty="0"/>
          </a:p>
          <a:p>
            <a:pPr marL="0" indent="0">
              <a:buNone/>
            </a:pPr>
            <a:r>
              <a:rPr lang="fi-FI" u="sng" dirty="0"/>
              <a:t>Kansainvälinen apu</a:t>
            </a:r>
          </a:p>
          <a:p>
            <a:pPr>
              <a:lnSpc>
                <a:spcPct val="110000"/>
              </a:lnSpc>
              <a:buFontTx/>
              <a:buChar char="-"/>
            </a:pPr>
            <a:r>
              <a:rPr lang="en-US" sz="2400" dirty="0"/>
              <a:t>Punainen Risti vie katastrofialueille avustustarvikkeita ja avustustyöntekijöitä. Lisäksi se tukee myös kehitysyhteistyötä. </a:t>
            </a:r>
          </a:p>
          <a:p>
            <a:pPr>
              <a:lnSpc>
                <a:spcPct val="110000"/>
              </a:lnSpc>
              <a:buFontTx/>
              <a:buChar char="-"/>
            </a:pPr>
            <a:r>
              <a:rPr lang="en-US" sz="2400" dirty="0"/>
              <a:t>Punainen Risti tekee yhteistyötä maailmalla paikallisen Punaisen Ristin tai Punaisen Puolikuun yhdistyksen kanssa.</a:t>
            </a:r>
          </a:p>
        </p:txBody>
      </p:sp>
      <p:pic>
        <p:nvPicPr>
          <p:cNvPr id="7" name="Picture 6">
            <a:extLst>
              <a:ext uri="{FF2B5EF4-FFF2-40B4-BE49-F238E27FC236}">
                <a16:creationId xmlns:a16="http://schemas.microsoft.com/office/drawing/2014/main" id="{398B023F-E895-4883-AB26-1B2CD66A2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159" y="1439874"/>
            <a:ext cx="4521930" cy="3012736"/>
          </a:xfrm>
          <a:prstGeom prst="rect">
            <a:avLst/>
          </a:prstGeom>
        </p:spPr>
      </p:pic>
      <p:sp>
        <p:nvSpPr>
          <p:cNvPr id="8" name="TextBox 7">
            <a:extLst>
              <a:ext uri="{FF2B5EF4-FFF2-40B4-BE49-F238E27FC236}">
                <a16:creationId xmlns:a16="http://schemas.microsoft.com/office/drawing/2014/main" id="{113BF993-43A4-4F70-ACCD-6255A354573D}"/>
              </a:ext>
            </a:extLst>
          </p:cNvPr>
          <p:cNvSpPr txBox="1"/>
          <p:nvPr/>
        </p:nvSpPr>
        <p:spPr>
          <a:xfrm>
            <a:off x="7219159" y="4191000"/>
            <a:ext cx="3808218" cy="261610"/>
          </a:xfrm>
          <a:prstGeom prst="rect">
            <a:avLst/>
          </a:prstGeom>
          <a:noFill/>
        </p:spPr>
        <p:txBody>
          <a:bodyPr wrap="square" rtlCol="0">
            <a:spAutoFit/>
          </a:bodyPr>
          <a:lstStyle/>
          <a:p>
            <a:r>
              <a:rPr lang="fi-FI" sz="1100">
                <a:solidFill>
                  <a:schemeClr val="bg1"/>
                </a:solidFill>
              </a:rPr>
              <a:t>Kuvaaja: Ibrahim Malla</a:t>
            </a:r>
          </a:p>
        </p:txBody>
      </p:sp>
    </p:spTree>
    <p:extLst>
      <p:ext uri="{BB962C8B-B14F-4D97-AF65-F5344CB8AC3E}">
        <p14:creationId xmlns:p14="http://schemas.microsoft.com/office/powerpoint/2010/main" val="1442932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AD64-8072-4B87-83A5-308CCA98D66B}"/>
              </a:ext>
            </a:extLst>
          </p:cNvPr>
          <p:cNvSpPr>
            <a:spLocks noGrp="1"/>
          </p:cNvSpPr>
          <p:nvPr>
            <p:ph type="title"/>
          </p:nvPr>
        </p:nvSpPr>
        <p:spPr>
          <a:xfrm>
            <a:off x="47626" y="72791"/>
            <a:ext cx="10236242" cy="991839"/>
          </a:xfrm>
        </p:spPr>
        <p:txBody>
          <a:bodyPr/>
          <a:lstStyle/>
          <a:p>
            <a:r>
              <a:rPr lang="fi-FI" sz="3200" b="1" dirty="0"/>
              <a:t>Punainen Risti auttaa kotimaan onnettomuuksissa ja kriiseissä</a:t>
            </a:r>
          </a:p>
        </p:txBody>
      </p:sp>
      <p:sp>
        <p:nvSpPr>
          <p:cNvPr id="3" name="Content Placeholder 2">
            <a:extLst>
              <a:ext uri="{FF2B5EF4-FFF2-40B4-BE49-F238E27FC236}">
                <a16:creationId xmlns:a16="http://schemas.microsoft.com/office/drawing/2014/main" id="{FCF60C3C-6BA5-4396-8C2D-A97ABAD13B81}"/>
              </a:ext>
            </a:extLst>
          </p:cNvPr>
          <p:cNvSpPr>
            <a:spLocks noGrp="1"/>
          </p:cNvSpPr>
          <p:nvPr>
            <p:ph sz="half" idx="1"/>
          </p:nvPr>
        </p:nvSpPr>
        <p:spPr>
          <a:xfrm>
            <a:off x="365397" y="1280813"/>
            <a:ext cx="5534025" cy="5377383"/>
          </a:xfrm>
        </p:spPr>
        <p:txBody>
          <a:bodyPr>
            <a:normAutofit/>
          </a:bodyPr>
          <a:lstStyle/>
          <a:p>
            <a:r>
              <a:rPr lang="fi-FI" sz="2400" dirty="0"/>
              <a:t>Vapaaehtoiset auttavat onnettomuuksien uhreja. </a:t>
            </a:r>
          </a:p>
          <a:p>
            <a:pPr marL="0" indent="0">
              <a:buNone/>
            </a:pPr>
            <a:endParaRPr lang="fi-FI" sz="800" dirty="0"/>
          </a:p>
          <a:p>
            <a:r>
              <a:rPr lang="fi-FI" sz="2400" dirty="0"/>
              <a:t>Vapaaehtoiset auttavat myös  viranomaisia, esimerkiksi he etsivät ihmistä, joka on kadonnut. </a:t>
            </a:r>
          </a:p>
          <a:p>
            <a:pPr marL="0" indent="0">
              <a:buNone/>
            </a:pPr>
            <a:endParaRPr lang="fi-FI" sz="1000" dirty="0"/>
          </a:p>
          <a:p>
            <a:r>
              <a:rPr lang="fi-FI" sz="2400" dirty="0"/>
              <a:t>Vapaaehtoiset antavat apua äkillisissä onnettomuustilanteissa. </a:t>
            </a:r>
          </a:p>
          <a:p>
            <a:pPr marL="0" indent="0">
              <a:buNone/>
            </a:pPr>
            <a:endParaRPr lang="fi-FI" sz="800" dirty="0"/>
          </a:p>
          <a:p>
            <a:r>
              <a:rPr lang="fi-FI" sz="2400" dirty="0"/>
              <a:t>Apua voidaan antaa </a:t>
            </a:r>
          </a:p>
          <a:p>
            <a:pPr lvl="1"/>
            <a:r>
              <a:rPr lang="fi-FI" dirty="0"/>
              <a:t>henkisenä tukena, esimerkiksi keskusteluapua</a:t>
            </a:r>
          </a:p>
          <a:p>
            <a:pPr lvl="1"/>
            <a:r>
              <a:rPr lang="fi-FI" dirty="0"/>
              <a:t>aineellisena tukena, esimerkiksi vaatteita.</a:t>
            </a:r>
          </a:p>
        </p:txBody>
      </p:sp>
      <p:pic>
        <p:nvPicPr>
          <p:cNvPr id="7" name="Picture 6">
            <a:extLst>
              <a:ext uri="{FF2B5EF4-FFF2-40B4-BE49-F238E27FC236}">
                <a16:creationId xmlns:a16="http://schemas.microsoft.com/office/drawing/2014/main" id="{18CB91DC-8201-4301-AB5F-44BE45DEC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80813"/>
            <a:ext cx="3236440" cy="2148187"/>
          </a:xfrm>
          <a:prstGeom prst="rect">
            <a:avLst/>
          </a:prstGeom>
        </p:spPr>
      </p:pic>
      <p:sp>
        <p:nvSpPr>
          <p:cNvPr id="12" name="TextBox 11">
            <a:extLst>
              <a:ext uri="{FF2B5EF4-FFF2-40B4-BE49-F238E27FC236}">
                <a16:creationId xmlns:a16="http://schemas.microsoft.com/office/drawing/2014/main" id="{CE890442-A21D-4B16-9A4A-DC28757B5390}"/>
              </a:ext>
            </a:extLst>
          </p:cNvPr>
          <p:cNvSpPr txBox="1"/>
          <p:nvPr/>
        </p:nvSpPr>
        <p:spPr>
          <a:xfrm>
            <a:off x="8378862" y="6344828"/>
            <a:ext cx="2438400" cy="276999"/>
          </a:xfrm>
          <a:prstGeom prst="rect">
            <a:avLst/>
          </a:prstGeom>
          <a:noFill/>
        </p:spPr>
        <p:txBody>
          <a:bodyPr wrap="square" rtlCol="0">
            <a:spAutoFit/>
          </a:bodyPr>
          <a:lstStyle/>
          <a:p>
            <a:r>
              <a:rPr lang="fi-FI" sz="1200">
                <a:solidFill>
                  <a:schemeClr val="bg1"/>
                </a:solidFill>
              </a:rPr>
              <a:t>kuvaaja: Taina Keinänen</a:t>
            </a:r>
          </a:p>
        </p:txBody>
      </p:sp>
      <p:pic>
        <p:nvPicPr>
          <p:cNvPr id="13" name="Picture 19" descr="A picture containing person, outdoor, building, man&#10;&#10;Description generated with very high confidence">
            <a:extLst>
              <a:ext uri="{FF2B5EF4-FFF2-40B4-BE49-F238E27FC236}">
                <a16:creationId xmlns:a16="http://schemas.microsoft.com/office/drawing/2014/main" id="{017BFC37-D170-482B-8100-018D8D8CD12F}"/>
              </a:ext>
            </a:extLst>
          </p:cNvPr>
          <p:cNvPicPr>
            <a:picLocks noChangeAspect="1"/>
          </p:cNvPicPr>
          <p:nvPr/>
        </p:nvPicPr>
        <p:blipFill>
          <a:blip r:embed="rId4"/>
          <a:stretch>
            <a:fillRect/>
          </a:stretch>
        </p:blipFill>
        <p:spPr>
          <a:xfrm>
            <a:off x="6096000" y="4496178"/>
            <a:ext cx="3236440" cy="2162018"/>
          </a:xfrm>
          <a:prstGeom prst="rect">
            <a:avLst/>
          </a:prstGeom>
        </p:spPr>
      </p:pic>
      <p:pic>
        <p:nvPicPr>
          <p:cNvPr id="11" name="Picture 10">
            <a:extLst>
              <a:ext uri="{FF2B5EF4-FFF2-40B4-BE49-F238E27FC236}">
                <a16:creationId xmlns:a16="http://schemas.microsoft.com/office/drawing/2014/main" id="{163B7B15-FC83-443F-82A6-D6A15B4519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560" y="2969019"/>
            <a:ext cx="3224295" cy="2148186"/>
          </a:xfrm>
          <a:prstGeom prst="rect">
            <a:avLst/>
          </a:prstGeom>
        </p:spPr>
      </p:pic>
    </p:spTree>
    <p:extLst>
      <p:ext uri="{BB962C8B-B14F-4D97-AF65-F5344CB8AC3E}">
        <p14:creationId xmlns:p14="http://schemas.microsoft.com/office/powerpoint/2010/main" val="3228415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9F761-4A64-4A03-A1A2-4F39F1990894}"/>
              </a:ext>
            </a:extLst>
          </p:cNvPr>
          <p:cNvPicPr>
            <a:picLocks noChangeAspect="1"/>
          </p:cNvPicPr>
          <p:nvPr/>
        </p:nvPicPr>
        <p:blipFill rotWithShape="1">
          <a:blip r:embed="rId3"/>
          <a:srcRect r="235" b="47692"/>
          <a:stretch/>
        </p:blipFill>
        <p:spPr>
          <a:xfrm>
            <a:off x="5114432" y="2071237"/>
            <a:ext cx="6569963" cy="104968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3460BCD-4F17-427E-BF05-7E9E0BBA3843}"/>
              </a:ext>
            </a:extLst>
          </p:cNvPr>
          <p:cNvPicPr>
            <a:picLocks noChangeAspect="1"/>
          </p:cNvPicPr>
          <p:nvPr/>
        </p:nvPicPr>
        <p:blipFill rotWithShape="1">
          <a:blip r:embed="rId4"/>
          <a:srcRect l="16994" r="15754" b="85577"/>
          <a:stretch/>
        </p:blipFill>
        <p:spPr>
          <a:xfrm>
            <a:off x="378491" y="5876372"/>
            <a:ext cx="11473899" cy="63795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13387A2-7846-4458-B561-0E9B7171E628}"/>
              </a:ext>
            </a:extLst>
          </p:cNvPr>
          <p:cNvPicPr>
            <a:picLocks noChangeAspect="1"/>
          </p:cNvPicPr>
          <p:nvPr/>
        </p:nvPicPr>
        <p:blipFill rotWithShape="1">
          <a:blip r:embed="rId5"/>
          <a:srcRect t="77185" r="46"/>
          <a:stretch/>
        </p:blipFill>
        <p:spPr>
          <a:xfrm>
            <a:off x="428655" y="4753989"/>
            <a:ext cx="11384087" cy="895052"/>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A8C8499-2B7F-4790-A7B1-C88C90B0B688}"/>
              </a:ext>
            </a:extLst>
          </p:cNvPr>
          <p:cNvPicPr>
            <a:picLocks noChangeAspect="1"/>
          </p:cNvPicPr>
          <p:nvPr/>
        </p:nvPicPr>
        <p:blipFill rotWithShape="1">
          <a:blip r:embed="rId6"/>
          <a:srcRect b="7179"/>
          <a:stretch/>
        </p:blipFill>
        <p:spPr>
          <a:xfrm>
            <a:off x="142191" y="93306"/>
            <a:ext cx="4776075" cy="437960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16BC5ED-273D-4F7C-89E5-F34604180EFF}"/>
              </a:ext>
            </a:extLst>
          </p:cNvPr>
          <p:cNvPicPr>
            <a:picLocks noChangeAspect="1"/>
          </p:cNvPicPr>
          <p:nvPr/>
        </p:nvPicPr>
        <p:blipFill>
          <a:blip r:embed="rId7"/>
          <a:stretch>
            <a:fillRect/>
          </a:stretch>
        </p:blipFill>
        <p:spPr>
          <a:xfrm>
            <a:off x="5111437" y="87708"/>
            <a:ext cx="6566809" cy="1791421"/>
          </a:xfrm>
          <a:prstGeom prst="rect">
            <a:avLst/>
          </a:prstGeom>
          <a:ln>
            <a:noFill/>
          </a:ln>
          <a:effectLst>
            <a:outerShdw blurRad="292100" dist="139700" dir="2700000" algn="tl" rotWithShape="0">
              <a:srgbClr val="333333">
                <a:alpha val="65000"/>
              </a:srgbClr>
            </a:outerShdw>
          </a:effectLst>
        </p:spPr>
      </p:pic>
      <p:pic>
        <p:nvPicPr>
          <p:cNvPr id="4" name="Picture 5" descr="Kuva, joka sisältää kohteen näyttökuva&#10;&#10;Kuvaus luotu, erittäin korkea luotettavuus">
            <a:extLst>
              <a:ext uri="{FF2B5EF4-FFF2-40B4-BE49-F238E27FC236}">
                <a16:creationId xmlns:a16="http://schemas.microsoft.com/office/drawing/2014/main" id="{2B4FF81E-2E3F-48A2-8939-FBDDBC02E56A}"/>
              </a:ext>
            </a:extLst>
          </p:cNvPr>
          <p:cNvPicPr>
            <a:picLocks noChangeAspect="1"/>
          </p:cNvPicPr>
          <p:nvPr/>
        </p:nvPicPr>
        <p:blipFill rotWithShape="1">
          <a:blip r:embed="rId8"/>
          <a:srcRect r="14983" b="60237"/>
          <a:stretch/>
        </p:blipFill>
        <p:spPr>
          <a:xfrm>
            <a:off x="5114432" y="3323470"/>
            <a:ext cx="4578332" cy="1217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5980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20A43-BF0A-467E-9BC3-FC37E64C8AEC}"/>
              </a:ext>
            </a:extLst>
          </p:cNvPr>
          <p:cNvSpPr>
            <a:spLocks noGrp="1"/>
          </p:cNvSpPr>
          <p:nvPr>
            <p:ph type="ctrTitle"/>
          </p:nvPr>
        </p:nvSpPr>
        <p:spPr>
          <a:xfrm>
            <a:off x="1411264" y="2542784"/>
            <a:ext cx="9361119" cy="1743792"/>
          </a:xfrm>
        </p:spPr>
        <p:txBody>
          <a:bodyPr>
            <a:normAutofit/>
          </a:bodyPr>
          <a:lstStyle/>
          <a:p>
            <a:pPr algn="ctr"/>
            <a:r>
              <a:rPr lang="fi-FI" dirty="0"/>
              <a:t>Vapaaehtoistoiminta on monipuolista</a:t>
            </a:r>
          </a:p>
        </p:txBody>
      </p:sp>
    </p:spTree>
    <p:extLst>
      <p:ext uri="{BB962C8B-B14F-4D97-AF65-F5344CB8AC3E}">
        <p14:creationId xmlns:p14="http://schemas.microsoft.com/office/powerpoint/2010/main" val="3549981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328EB2-CEC8-4D97-BEB9-E7FA656A33E3}"/>
              </a:ext>
            </a:extLst>
          </p:cNvPr>
          <p:cNvSpPr>
            <a:spLocks noGrp="1"/>
          </p:cNvSpPr>
          <p:nvPr>
            <p:ph type="title"/>
          </p:nvPr>
        </p:nvSpPr>
        <p:spPr>
          <a:xfrm>
            <a:off x="460442" y="444837"/>
            <a:ext cx="10515600" cy="435769"/>
          </a:xfrm>
        </p:spPr>
        <p:txBody>
          <a:bodyPr/>
          <a:lstStyle/>
          <a:p>
            <a:r>
              <a:rPr lang="fi-FI" sz="4000" b="1" dirty="0">
                <a:cs typeface="Calibri Light"/>
              </a:rPr>
              <a:t>Kuka on vapaaehtoinen?</a:t>
            </a:r>
          </a:p>
        </p:txBody>
      </p:sp>
      <p:sp>
        <p:nvSpPr>
          <p:cNvPr id="4" name="Content Placeholder 3">
            <a:extLst>
              <a:ext uri="{FF2B5EF4-FFF2-40B4-BE49-F238E27FC236}">
                <a16:creationId xmlns:a16="http://schemas.microsoft.com/office/drawing/2014/main" id="{7AC15D7D-C4CD-430C-A390-8E6FAD440BF2}"/>
              </a:ext>
            </a:extLst>
          </p:cNvPr>
          <p:cNvSpPr>
            <a:spLocks noGrp="1"/>
          </p:cNvSpPr>
          <p:nvPr>
            <p:ph sz="half" idx="1"/>
          </p:nvPr>
        </p:nvSpPr>
        <p:spPr>
          <a:xfrm>
            <a:off x="228703" y="2053143"/>
            <a:ext cx="6019420" cy="5233481"/>
          </a:xfrm>
        </p:spPr>
        <p:txBody>
          <a:bodyPr vert="horz" lIns="91440" tIns="45720" rIns="91440" bIns="45720" rtlCol="0" anchor="t">
            <a:normAutofit/>
          </a:bodyPr>
          <a:lstStyle/>
          <a:p>
            <a:r>
              <a:rPr lang="fi-FI" sz="2400" dirty="0">
                <a:cs typeface="Calibri"/>
              </a:rPr>
              <a:t>Vapaaehtoiset ovat Punaisen Ristin tärkein voimavara.</a:t>
            </a:r>
          </a:p>
          <a:p>
            <a:pPr marL="0" indent="0">
              <a:buNone/>
            </a:pPr>
            <a:endParaRPr lang="fi-FI" sz="2400" dirty="0">
              <a:cs typeface="Calibri"/>
            </a:endParaRPr>
          </a:p>
          <a:p>
            <a:r>
              <a:rPr lang="fi-FI" sz="2400" dirty="0">
                <a:cs typeface="Calibri"/>
              </a:rPr>
              <a:t>Vapaaehtoinen osallistuu vapaaehtoistoimintaan omasta tahdostaan. </a:t>
            </a:r>
          </a:p>
          <a:p>
            <a:pPr marL="0" indent="0">
              <a:buNone/>
            </a:pPr>
            <a:endParaRPr lang="fi-FI" sz="2400" dirty="0">
              <a:cs typeface="Calibri"/>
            </a:endParaRPr>
          </a:p>
          <a:p>
            <a:r>
              <a:rPr lang="fi-FI" sz="2400" dirty="0">
                <a:cs typeface="Calibri"/>
              </a:rPr>
              <a:t>Vapaaehtoinen auttaa ilman palkkaa "Ihmiseltä ihmiselle". </a:t>
            </a:r>
          </a:p>
          <a:p>
            <a:pPr marL="0" indent="0">
              <a:buNone/>
            </a:pPr>
            <a:endParaRPr lang="fi-FI" sz="2400" dirty="0">
              <a:cs typeface="Calibri"/>
            </a:endParaRPr>
          </a:p>
        </p:txBody>
      </p:sp>
      <p:pic>
        <p:nvPicPr>
          <p:cNvPr id="6" name="Picture 14" descr="A picture containing person, text, outdoor&#10;&#10;Description generated with high confidence">
            <a:extLst>
              <a:ext uri="{FF2B5EF4-FFF2-40B4-BE49-F238E27FC236}">
                <a16:creationId xmlns:a16="http://schemas.microsoft.com/office/drawing/2014/main" id="{2993B01D-E78F-4250-9162-8FC2C4A9D976}"/>
              </a:ext>
            </a:extLst>
          </p:cNvPr>
          <p:cNvPicPr>
            <a:picLocks noChangeAspect="1"/>
          </p:cNvPicPr>
          <p:nvPr/>
        </p:nvPicPr>
        <p:blipFill rotWithShape="1">
          <a:blip r:embed="rId3"/>
          <a:srcRect l="-2097" b="31965"/>
          <a:stretch/>
        </p:blipFill>
        <p:spPr>
          <a:xfrm>
            <a:off x="6248123" y="1317383"/>
            <a:ext cx="3983180" cy="3233492"/>
          </a:xfrm>
          <a:prstGeom prst="rect">
            <a:avLst/>
          </a:prstGeom>
          <a:ln>
            <a:noFill/>
          </a:ln>
          <a:effectLst>
            <a:outerShdw blurRad="292100" dist="139700" dir="2700000" algn="tl" rotWithShape="0">
              <a:srgbClr val="333333">
                <a:alpha val="65000"/>
              </a:srgbClr>
            </a:outerShdw>
          </a:effectLst>
        </p:spPr>
      </p:pic>
      <p:pic>
        <p:nvPicPr>
          <p:cNvPr id="5" name="Content Placeholder 4">
            <a:extLst>
              <a:ext uri="{FF2B5EF4-FFF2-40B4-BE49-F238E27FC236}">
                <a16:creationId xmlns:a16="http://schemas.microsoft.com/office/drawing/2014/main" id="{CAE9E9E3-8135-4594-8544-49C3FB479821}"/>
              </a:ext>
            </a:extLst>
          </p:cNvPr>
          <p:cNvPicPr>
            <a:picLocks noGrp="1" noChangeAspect="1"/>
          </p:cNvPicPr>
          <p:nvPr>
            <p:ph sz="half" idx="2"/>
          </p:nvPr>
        </p:nvPicPr>
        <p:blipFill>
          <a:blip r:embed="rId4"/>
          <a:stretch>
            <a:fillRect/>
          </a:stretch>
        </p:blipFill>
        <p:spPr>
          <a:xfrm>
            <a:off x="7872595" y="3172380"/>
            <a:ext cx="4090702" cy="3508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0726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4567F-181D-481E-84F2-7F12FD646C2B}"/>
              </a:ext>
            </a:extLst>
          </p:cNvPr>
          <p:cNvSpPr>
            <a:spLocks noGrp="1"/>
          </p:cNvSpPr>
          <p:nvPr>
            <p:ph type="title"/>
          </p:nvPr>
        </p:nvSpPr>
        <p:spPr>
          <a:xfrm>
            <a:off x="456345" y="141446"/>
            <a:ext cx="11870965" cy="675622"/>
          </a:xfrm>
        </p:spPr>
        <p:txBody>
          <a:bodyPr>
            <a:normAutofit fontScale="90000"/>
          </a:bodyPr>
          <a:lstStyle/>
          <a:p>
            <a:r>
              <a:rPr lang="en-US" b="1" dirty="0">
                <a:cs typeface="Calibri Light"/>
              </a:rPr>
              <a:t>Näytä peukulla oletko samaa mieltä, eri mieltä vai siltä väliltä. </a:t>
            </a:r>
          </a:p>
        </p:txBody>
      </p:sp>
      <p:sp>
        <p:nvSpPr>
          <p:cNvPr id="17" name="Rectangle 16">
            <a:extLst>
              <a:ext uri="{FF2B5EF4-FFF2-40B4-BE49-F238E27FC236}">
                <a16:creationId xmlns:a16="http://schemas.microsoft.com/office/drawing/2014/main" id="{C4E402C7-8A2E-4942-8C13-729911D5F263}"/>
              </a:ext>
            </a:extLst>
          </p:cNvPr>
          <p:cNvSpPr/>
          <p:nvPr/>
        </p:nvSpPr>
        <p:spPr>
          <a:xfrm>
            <a:off x="315431" y="3647719"/>
            <a:ext cx="11495568" cy="735438"/>
          </a:xfrm>
          <a:prstGeom prst="rect">
            <a:avLst/>
          </a:prstGeom>
          <a:solidFill>
            <a:schemeClr val="bg2">
              <a:lumMod val="5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t>Voi olla, että sinulla on sellaisia vapaaehtoistehtäviä, joissa sinulla on vaitiolovelvollisuus. </a:t>
            </a:r>
          </a:p>
        </p:txBody>
      </p:sp>
      <p:sp>
        <p:nvSpPr>
          <p:cNvPr id="18" name="Rectangle 17">
            <a:extLst>
              <a:ext uri="{FF2B5EF4-FFF2-40B4-BE49-F238E27FC236}">
                <a16:creationId xmlns:a16="http://schemas.microsoft.com/office/drawing/2014/main" id="{A70E7E8D-902F-4DDD-93EC-EAC86A5BB09D}"/>
              </a:ext>
            </a:extLst>
          </p:cNvPr>
          <p:cNvSpPr/>
          <p:nvPr/>
        </p:nvSpPr>
        <p:spPr>
          <a:xfrm>
            <a:off x="315431" y="2725437"/>
            <a:ext cx="11495568" cy="818213"/>
          </a:xfrm>
          <a:prstGeom prst="rect">
            <a:avLst/>
          </a:prstGeom>
          <a:solidFill>
            <a:srgbClr val="C00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t>Kun ryhdyt vapaaehtoiseksi, sinun täytyy osallistua siihen toimintaan, jonka Punainen Risti sinulle määrää.</a:t>
            </a:r>
          </a:p>
        </p:txBody>
      </p:sp>
      <p:sp>
        <p:nvSpPr>
          <p:cNvPr id="19" name="Rectangle 18">
            <a:extLst>
              <a:ext uri="{FF2B5EF4-FFF2-40B4-BE49-F238E27FC236}">
                <a16:creationId xmlns:a16="http://schemas.microsoft.com/office/drawing/2014/main" id="{6ED3B0FD-D2BE-420C-A910-BAAA3811967B}"/>
              </a:ext>
            </a:extLst>
          </p:cNvPr>
          <p:cNvSpPr/>
          <p:nvPr/>
        </p:nvSpPr>
        <p:spPr>
          <a:xfrm>
            <a:off x="348216" y="5326733"/>
            <a:ext cx="11430000" cy="735438"/>
          </a:xfrm>
          <a:prstGeom prst="rect">
            <a:avLst/>
          </a:prstGeom>
          <a:solidFill>
            <a:schemeClr val="bg2">
              <a:lumMod val="5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t>Vapaaehtoisena sitoudut noudattamaan järjestömme sääntöjä ja kertomaan puutteista, joita havaitset. </a:t>
            </a:r>
          </a:p>
        </p:txBody>
      </p:sp>
      <p:sp>
        <p:nvSpPr>
          <p:cNvPr id="6" name="Rectangle 5">
            <a:extLst>
              <a:ext uri="{FF2B5EF4-FFF2-40B4-BE49-F238E27FC236}">
                <a16:creationId xmlns:a16="http://schemas.microsoft.com/office/drawing/2014/main" id="{66107BDA-0DD6-473B-85A6-590FED900BE5}"/>
              </a:ext>
            </a:extLst>
          </p:cNvPr>
          <p:cNvSpPr/>
          <p:nvPr/>
        </p:nvSpPr>
        <p:spPr>
          <a:xfrm>
            <a:off x="315431" y="921137"/>
            <a:ext cx="11495568" cy="818212"/>
          </a:xfrm>
          <a:prstGeom prst="rect">
            <a:avLst/>
          </a:prstGeom>
          <a:solidFill>
            <a:srgbClr val="C00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t>Vapaaehtoisena saat koulutusta, tietoa ja ohjausta, jota tarvitset tehtävässäsi.</a:t>
            </a:r>
          </a:p>
        </p:txBody>
      </p:sp>
      <p:sp>
        <p:nvSpPr>
          <p:cNvPr id="7" name="Rectangle 6">
            <a:extLst>
              <a:ext uri="{FF2B5EF4-FFF2-40B4-BE49-F238E27FC236}">
                <a16:creationId xmlns:a16="http://schemas.microsoft.com/office/drawing/2014/main" id="{58E2C1A3-EB49-417E-9A05-D19E50EC504A}"/>
              </a:ext>
            </a:extLst>
          </p:cNvPr>
          <p:cNvSpPr/>
          <p:nvPr/>
        </p:nvSpPr>
        <p:spPr>
          <a:xfrm>
            <a:off x="348216" y="1843417"/>
            <a:ext cx="11495568" cy="818213"/>
          </a:xfrm>
          <a:prstGeom prst="rect">
            <a:avLst/>
          </a:prstGeom>
          <a:solidFill>
            <a:schemeClr val="bg2">
              <a:lumMod val="5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t>Olet luvannut mennä johonkin vapaaehtoistehtävään, mutta ulkona sataa vettä. Et halua kastua, joten voit jäädä kotiin, koska olet vapaaehtoinen. </a:t>
            </a:r>
          </a:p>
        </p:txBody>
      </p:sp>
      <p:sp>
        <p:nvSpPr>
          <p:cNvPr id="8" name="Rectangle 7">
            <a:extLst>
              <a:ext uri="{FF2B5EF4-FFF2-40B4-BE49-F238E27FC236}">
                <a16:creationId xmlns:a16="http://schemas.microsoft.com/office/drawing/2014/main" id="{3AD948B0-8CB1-4FAA-AB2A-62141B8B6FFD}"/>
              </a:ext>
            </a:extLst>
          </p:cNvPr>
          <p:cNvSpPr/>
          <p:nvPr/>
        </p:nvSpPr>
        <p:spPr>
          <a:xfrm>
            <a:off x="348216" y="4487226"/>
            <a:ext cx="11495568" cy="735439"/>
          </a:xfrm>
          <a:prstGeom prst="rect">
            <a:avLst/>
          </a:prstGeom>
          <a:solidFill>
            <a:srgbClr val="C00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cs typeface="Calibri"/>
              </a:rPr>
              <a:t>Vapaaehtoisena työskentelet yhdessä apua tai tukea tarvitsevien kanssa niin, että heidän omat voimavaransa vahvistuvat.</a:t>
            </a:r>
            <a:endParaRPr lang="fi-FI" sz="2400" b="1" dirty="0"/>
          </a:p>
        </p:txBody>
      </p:sp>
      <p:sp>
        <p:nvSpPr>
          <p:cNvPr id="9" name="Rectangle 8">
            <a:extLst>
              <a:ext uri="{FF2B5EF4-FFF2-40B4-BE49-F238E27FC236}">
                <a16:creationId xmlns:a16="http://schemas.microsoft.com/office/drawing/2014/main" id="{9CB9B60D-EE88-4B8C-9309-4726EB4BB3AE}"/>
              </a:ext>
            </a:extLst>
          </p:cNvPr>
          <p:cNvSpPr/>
          <p:nvPr/>
        </p:nvSpPr>
        <p:spPr>
          <a:xfrm>
            <a:off x="348216" y="6166239"/>
            <a:ext cx="11495568" cy="639487"/>
          </a:xfrm>
          <a:prstGeom prst="rect">
            <a:avLst/>
          </a:prstGeom>
          <a:solidFill>
            <a:srgbClr val="C00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t>Vapaaehtoisena voit vaikuttaa.</a:t>
            </a:r>
          </a:p>
        </p:txBody>
      </p:sp>
    </p:spTree>
    <p:extLst>
      <p:ext uri="{BB962C8B-B14F-4D97-AF65-F5344CB8AC3E}">
        <p14:creationId xmlns:p14="http://schemas.microsoft.com/office/powerpoint/2010/main" val="203580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3CC81D-F03F-4CFB-A3B4-502DBE4C2EC4}"/>
              </a:ext>
            </a:extLst>
          </p:cNvPr>
          <p:cNvSpPr txBox="1"/>
          <p:nvPr/>
        </p:nvSpPr>
        <p:spPr>
          <a:xfrm>
            <a:off x="861134" y="310718"/>
            <a:ext cx="4944862" cy="369332"/>
          </a:xfrm>
          <a:prstGeom prst="rect">
            <a:avLst/>
          </a:prstGeom>
          <a:noFill/>
        </p:spPr>
        <p:txBody>
          <a:bodyPr wrap="square" rtlCol="0" anchor="t">
            <a:spAutoFit/>
          </a:bodyPr>
          <a:lstStyle/>
          <a:p>
            <a:endParaRPr lang="fi-FI">
              <a:cs typeface="Calibri"/>
            </a:endParaRPr>
          </a:p>
        </p:txBody>
      </p:sp>
      <p:pic>
        <p:nvPicPr>
          <p:cNvPr id="2" name="Picture 2" descr="A group of people sitting at a beach&#10;&#10;Description generated with very high confidence">
            <a:extLst>
              <a:ext uri="{FF2B5EF4-FFF2-40B4-BE49-F238E27FC236}">
                <a16:creationId xmlns:a16="http://schemas.microsoft.com/office/drawing/2014/main" id="{67DA8537-944B-4DBC-8007-7C555967699C}"/>
              </a:ext>
            </a:extLst>
          </p:cNvPr>
          <p:cNvPicPr>
            <a:picLocks noChangeAspect="1"/>
          </p:cNvPicPr>
          <p:nvPr/>
        </p:nvPicPr>
        <p:blipFill>
          <a:blip r:embed="rId3"/>
          <a:stretch>
            <a:fillRect/>
          </a:stretch>
        </p:blipFill>
        <p:spPr>
          <a:xfrm>
            <a:off x="161472" y="2279313"/>
            <a:ext cx="2743200" cy="1827657"/>
          </a:xfrm>
          <a:prstGeom prst="rect">
            <a:avLst/>
          </a:prstGeom>
        </p:spPr>
      </p:pic>
      <p:pic>
        <p:nvPicPr>
          <p:cNvPr id="5" name="Picture 5" descr="A picture containing person, building, red&#10;&#10;Description generated with very high confidence">
            <a:extLst>
              <a:ext uri="{FF2B5EF4-FFF2-40B4-BE49-F238E27FC236}">
                <a16:creationId xmlns:a16="http://schemas.microsoft.com/office/drawing/2014/main" id="{70B842D1-A2FF-477C-9844-B275691128E4}"/>
              </a:ext>
            </a:extLst>
          </p:cNvPr>
          <p:cNvPicPr>
            <a:picLocks noChangeAspect="1"/>
          </p:cNvPicPr>
          <p:nvPr/>
        </p:nvPicPr>
        <p:blipFill>
          <a:blip r:embed="rId4"/>
          <a:stretch>
            <a:fillRect/>
          </a:stretch>
        </p:blipFill>
        <p:spPr>
          <a:xfrm>
            <a:off x="8951685" y="2279313"/>
            <a:ext cx="2743200" cy="1831657"/>
          </a:xfrm>
          <a:prstGeom prst="rect">
            <a:avLst/>
          </a:prstGeom>
        </p:spPr>
      </p:pic>
      <p:pic>
        <p:nvPicPr>
          <p:cNvPr id="7" name="Picture 7" descr="A boy sitting on a table&#10;&#10;Description generated with high confidence">
            <a:extLst>
              <a:ext uri="{FF2B5EF4-FFF2-40B4-BE49-F238E27FC236}">
                <a16:creationId xmlns:a16="http://schemas.microsoft.com/office/drawing/2014/main" id="{D6CECC7F-B904-402F-9933-F44AAF401101}"/>
              </a:ext>
            </a:extLst>
          </p:cNvPr>
          <p:cNvPicPr>
            <a:picLocks noChangeAspect="1"/>
          </p:cNvPicPr>
          <p:nvPr/>
        </p:nvPicPr>
        <p:blipFill>
          <a:blip r:embed="rId5"/>
          <a:stretch>
            <a:fillRect/>
          </a:stretch>
        </p:blipFill>
        <p:spPr>
          <a:xfrm>
            <a:off x="6039757" y="2280455"/>
            <a:ext cx="2715986" cy="1825376"/>
          </a:xfrm>
          <a:prstGeom prst="rect">
            <a:avLst/>
          </a:prstGeom>
        </p:spPr>
      </p:pic>
      <p:pic>
        <p:nvPicPr>
          <p:cNvPr id="9" name="Picture 9" descr="A group of people standing in a room&#10;&#10;Description generated with very high confidence">
            <a:extLst>
              <a:ext uri="{FF2B5EF4-FFF2-40B4-BE49-F238E27FC236}">
                <a16:creationId xmlns:a16="http://schemas.microsoft.com/office/drawing/2014/main" id="{E4B524FF-A8FB-437A-81DC-807F6560ABB7}"/>
              </a:ext>
            </a:extLst>
          </p:cNvPr>
          <p:cNvPicPr>
            <a:picLocks noChangeAspect="1"/>
          </p:cNvPicPr>
          <p:nvPr/>
        </p:nvPicPr>
        <p:blipFill>
          <a:blip r:embed="rId6"/>
          <a:stretch>
            <a:fillRect/>
          </a:stretch>
        </p:blipFill>
        <p:spPr>
          <a:xfrm>
            <a:off x="3100615" y="2280469"/>
            <a:ext cx="2743200" cy="1825362"/>
          </a:xfrm>
          <a:prstGeom prst="rect">
            <a:avLst/>
          </a:prstGeom>
        </p:spPr>
      </p:pic>
      <p:pic>
        <p:nvPicPr>
          <p:cNvPr id="11" name="Picture 11" descr="Two people standing in a room&#10;&#10;Description generated with high confidence">
            <a:extLst>
              <a:ext uri="{FF2B5EF4-FFF2-40B4-BE49-F238E27FC236}">
                <a16:creationId xmlns:a16="http://schemas.microsoft.com/office/drawing/2014/main" id="{AD9FE0C2-32FD-41AD-831E-02EC750BF836}"/>
              </a:ext>
            </a:extLst>
          </p:cNvPr>
          <p:cNvPicPr>
            <a:picLocks noChangeAspect="1"/>
          </p:cNvPicPr>
          <p:nvPr/>
        </p:nvPicPr>
        <p:blipFill>
          <a:blip r:embed="rId7"/>
          <a:stretch>
            <a:fillRect/>
          </a:stretch>
        </p:blipFill>
        <p:spPr>
          <a:xfrm>
            <a:off x="161472" y="4357818"/>
            <a:ext cx="2743200" cy="1825362"/>
          </a:xfrm>
          <a:prstGeom prst="rect">
            <a:avLst/>
          </a:prstGeom>
        </p:spPr>
      </p:pic>
      <p:pic>
        <p:nvPicPr>
          <p:cNvPr id="13" name="Picture 13" descr="Two people sitting at a table&#10;&#10;Description generated with very high confidence">
            <a:extLst>
              <a:ext uri="{FF2B5EF4-FFF2-40B4-BE49-F238E27FC236}">
                <a16:creationId xmlns:a16="http://schemas.microsoft.com/office/drawing/2014/main" id="{B8B6B1D3-6FCF-4A3E-978C-5DE3CC99E933}"/>
              </a:ext>
            </a:extLst>
          </p:cNvPr>
          <p:cNvPicPr>
            <a:picLocks noChangeAspect="1"/>
          </p:cNvPicPr>
          <p:nvPr/>
        </p:nvPicPr>
        <p:blipFill>
          <a:blip r:embed="rId8"/>
          <a:stretch>
            <a:fillRect/>
          </a:stretch>
        </p:blipFill>
        <p:spPr>
          <a:xfrm>
            <a:off x="5988140" y="4378668"/>
            <a:ext cx="2743200" cy="1804511"/>
          </a:xfrm>
          <a:prstGeom prst="rect">
            <a:avLst/>
          </a:prstGeom>
        </p:spPr>
      </p:pic>
      <p:sp>
        <p:nvSpPr>
          <p:cNvPr id="3" name="Title 2">
            <a:extLst>
              <a:ext uri="{FF2B5EF4-FFF2-40B4-BE49-F238E27FC236}">
                <a16:creationId xmlns:a16="http://schemas.microsoft.com/office/drawing/2014/main" id="{5AFBEF7F-1293-4903-BDC7-F88A21C1A9ED}"/>
              </a:ext>
            </a:extLst>
          </p:cNvPr>
          <p:cNvSpPr>
            <a:spLocks noGrp="1"/>
          </p:cNvSpPr>
          <p:nvPr>
            <p:ph type="title"/>
          </p:nvPr>
        </p:nvSpPr>
        <p:spPr>
          <a:xfrm>
            <a:off x="161472" y="1243779"/>
            <a:ext cx="10515600" cy="715628"/>
          </a:xfrm>
        </p:spPr>
        <p:txBody>
          <a:bodyPr>
            <a:normAutofit/>
          </a:bodyPr>
          <a:lstStyle/>
          <a:p>
            <a:r>
              <a:rPr lang="fi-FI" sz="3600" b="1" dirty="0"/>
              <a:t>Punainen Risti on auttaja, joka on lähellä sinua</a:t>
            </a:r>
            <a:endParaRPr lang="fi-FI" sz="3600" dirty="0"/>
          </a:p>
        </p:txBody>
      </p:sp>
      <p:pic>
        <p:nvPicPr>
          <p:cNvPr id="8" name="Picture 7">
            <a:extLst>
              <a:ext uri="{FF2B5EF4-FFF2-40B4-BE49-F238E27FC236}">
                <a16:creationId xmlns:a16="http://schemas.microsoft.com/office/drawing/2014/main" id="{904277C1-C59B-4874-96C1-D08B4209B0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6636" y="4378669"/>
            <a:ext cx="2591158" cy="1804511"/>
          </a:xfrm>
          <a:prstGeom prst="rect">
            <a:avLst/>
          </a:prstGeom>
        </p:spPr>
      </p:pic>
      <p:pic>
        <p:nvPicPr>
          <p:cNvPr id="16" name="Picture 15">
            <a:extLst>
              <a:ext uri="{FF2B5EF4-FFF2-40B4-BE49-F238E27FC236}">
                <a16:creationId xmlns:a16="http://schemas.microsoft.com/office/drawing/2014/main" id="{5D42D87E-C608-44D7-A3F6-88D0B2A51E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1686" y="4357818"/>
            <a:ext cx="2743200" cy="1822657"/>
          </a:xfrm>
          <a:prstGeom prst="rect">
            <a:avLst/>
          </a:prstGeom>
        </p:spPr>
      </p:pic>
    </p:spTree>
    <p:extLst>
      <p:ext uri="{BB962C8B-B14F-4D97-AF65-F5344CB8AC3E}">
        <p14:creationId xmlns:p14="http://schemas.microsoft.com/office/powerpoint/2010/main" val="15835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335DB5-183D-45EA-9E19-76C4AD534B77}"/>
              </a:ext>
            </a:extLst>
          </p:cNvPr>
          <p:cNvSpPr>
            <a:spLocks noGrp="1"/>
          </p:cNvSpPr>
          <p:nvPr>
            <p:ph sz="half" idx="1"/>
          </p:nvPr>
        </p:nvSpPr>
        <p:spPr>
          <a:xfrm>
            <a:off x="727037" y="1364007"/>
            <a:ext cx="5181600" cy="5493993"/>
          </a:xfrm>
        </p:spPr>
        <p:txBody>
          <a:bodyPr vert="horz" lIns="91440" tIns="45720" rIns="91440" bIns="45720" rtlCol="0" anchor="t">
            <a:normAutofit fontScale="92500" lnSpcReduction="20000"/>
          </a:bodyPr>
          <a:lstStyle/>
          <a:p>
            <a:pPr fontAlgn="ctr"/>
            <a:r>
              <a:rPr lang="fi-FI" dirty="0">
                <a:cs typeface="Calibri"/>
              </a:rPr>
              <a:t>Punainen Risti on vakuuttanut vapaaehtoiset tapaturmien varalta. Vakuutus korvaa vahingon, jos esimerkiksi loukkaannut vapaaehtoistehtävän aikana. </a:t>
            </a:r>
          </a:p>
          <a:p>
            <a:pPr marL="0" indent="0" fontAlgn="ctr">
              <a:buNone/>
            </a:pPr>
            <a:endParaRPr lang="fi-FI" dirty="0"/>
          </a:p>
          <a:p>
            <a:r>
              <a:rPr lang="fi-FI" dirty="0"/>
              <a:t>Vapaaehtoistehtävissä sitoudut </a:t>
            </a:r>
          </a:p>
          <a:p>
            <a:pPr marL="0" indent="0">
              <a:buNone/>
            </a:pPr>
            <a:endParaRPr lang="fi-FI" dirty="0"/>
          </a:p>
          <a:p>
            <a:pPr lvl="1"/>
            <a:r>
              <a:rPr lang="fi-FI" sz="2800" dirty="0"/>
              <a:t>vaitiolovelvollisuuteen</a:t>
            </a:r>
          </a:p>
          <a:p>
            <a:pPr marL="457200" lvl="1" indent="0">
              <a:buNone/>
            </a:pPr>
            <a:endParaRPr lang="fi-FI" sz="1100" dirty="0"/>
          </a:p>
          <a:p>
            <a:pPr lvl="1"/>
            <a:r>
              <a:rPr lang="fi-FI" sz="2800" dirty="0"/>
              <a:t>eettisiin periaatteisiin</a:t>
            </a:r>
          </a:p>
          <a:p>
            <a:pPr marL="457200" lvl="1" indent="0">
              <a:buNone/>
            </a:pPr>
            <a:endParaRPr lang="fi-FI" sz="1500" dirty="0"/>
          </a:p>
          <a:p>
            <a:pPr lvl="1"/>
            <a:r>
              <a:rPr lang="fi-FI" sz="2800" dirty="0"/>
              <a:t>turvaamaan omalla toiminnallasi turvallisen toimintaympäristön itsellesi, muille vapaaehtoisille sekä avun saajille</a:t>
            </a:r>
          </a:p>
          <a:p>
            <a:pPr marL="457200" lvl="1" indent="0">
              <a:buNone/>
            </a:pPr>
            <a:endParaRPr lang="fi-FI" dirty="0"/>
          </a:p>
          <a:p>
            <a:pPr marL="0" indent="0">
              <a:buNone/>
            </a:pPr>
            <a:endParaRPr lang="fi-FI" dirty="0"/>
          </a:p>
        </p:txBody>
      </p:sp>
      <p:sp>
        <p:nvSpPr>
          <p:cNvPr id="4" name="Content Placeholder 3">
            <a:extLst>
              <a:ext uri="{FF2B5EF4-FFF2-40B4-BE49-F238E27FC236}">
                <a16:creationId xmlns:a16="http://schemas.microsoft.com/office/drawing/2014/main" id="{90ED8735-5F6C-41F6-8636-27C228986A6E}"/>
              </a:ext>
            </a:extLst>
          </p:cNvPr>
          <p:cNvSpPr>
            <a:spLocks noGrp="1"/>
          </p:cNvSpPr>
          <p:nvPr>
            <p:ph sz="half" idx="2"/>
          </p:nvPr>
        </p:nvSpPr>
        <p:spPr>
          <a:xfrm>
            <a:off x="6474946" y="1654130"/>
            <a:ext cx="5412253" cy="4719374"/>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8900000" scaled="1"/>
            <a:tileRect/>
          </a:gradFill>
          <a:ln w="38100" cmpd="thickThin">
            <a:solidFill>
              <a:schemeClr val="tx1"/>
            </a:solidFill>
          </a:ln>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pPr marL="0" indent="0" algn="ctr">
              <a:buNone/>
            </a:pPr>
            <a:br>
              <a:rPr lang="fi-FI" sz="3000" i="1" dirty="0"/>
            </a:br>
            <a:r>
              <a:rPr lang="fi-FI" sz="3000" i="1" dirty="0"/>
              <a:t>Punaiselle Ristille on tärkeää, että sen vapaaehtoisten, avunsaajien ja työntekijöiden toimintaympäristö on turvallinen.</a:t>
            </a:r>
          </a:p>
          <a:p>
            <a:pPr marL="0" indent="0" algn="ctr">
              <a:buNone/>
            </a:pPr>
            <a:endParaRPr lang="fi-FI" sz="3000" i="1" dirty="0"/>
          </a:p>
          <a:p>
            <a:pPr marL="0" indent="0" algn="ctr">
              <a:buNone/>
            </a:pPr>
            <a:r>
              <a:rPr lang="fi-FI" sz="3000" i="1" dirty="0"/>
              <a:t>Järjestö toimii yhdenvertaisesti ja tietosuojalain mukaisesti. </a:t>
            </a:r>
          </a:p>
          <a:p>
            <a:pPr marL="0" indent="0" algn="ctr">
              <a:buNone/>
            </a:pPr>
            <a:r>
              <a:rPr lang="fi-FI" sz="3000" i="1" dirty="0"/>
              <a:t>Järjestöllä on nollatoleranssi rasismia, kiusaamista, korruptiota sekä seksuaalista häirintää ja ahdistelua kohtaan. </a:t>
            </a:r>
            <a:r>
              <a:rPr lang="fi-FI" sz="3000" dirty="0"/>
              <a:t> </a:t>
            </a:r>
          </a:p>
          <a:p>
            <a:endParaRPr lang="fi-FI" dirty="0"/>
          </a:p>
          <a:p>
            <a:endParaRPr lang="fi-FI" dirty="0"/>
          </a:p>
        </p:txBody>
      </p:sp>
    </p:spTree>
    <p:extLst>
      <p:ext uri="{BB962C8B-B14F-4D97-AF65-F5344CB8AC3E}">
        <p14:creationId xmlns:p14="http://schemas.microsoft.com/office/powerpoint/2010/main" val="3585367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D7DFF4-57CB-4941-8D40-EDE5096B8C22}"/>
              </a:ext>
            </a:extLst>
          </p:cNvPr>
          <p:cNvSpPr>
            <a:spLocks noGrp="1"/>
          </p:cNvSpPr>
          <p:nvPr>
            <p:ph type="title"/>
          </p:nvPr>
        </p:nvSpPr>
        <p:spPr>
          <a:xfrm>
            <a:off x="933735" y="1776588"/>
            <a:ext cx="10515600" cy="4255723"/>
          </a:xfrm>
        </p:spPr>
        <p:txBody>
          <a:bodyPr anchor="ctr">
            <a:normAutofit/>
          </a:bodyPr>
          <a:lstStyle/>
          <a:p>
            <a:pPr algn="ctr"/>
            <a:r>
              <a:rPr lang="fi-FI" sz="2800" dirty="0">
                <a:latin typeface="+mn-lt"/>
              </a:rPr>
              <a:t>Voit ilmoittaa helposti verkossa mahdollisesta väärinkäytöksestä, seksuaalisesta häirinnästä ja ahdistelusta.</a:t>
            </a:r>
            <a:br>
              <a:rPr lang="fi-FI" sz="2800" dirty="0">
                <a:latin typeface="+mn-lt"/>
              </a:rPr>
            </a:br>
            <a:endParaRPr lang="fi-FI" sz="2800" dirty="0">
              <a:latin typeface="+mn-lt"/>
            </a:endParaRPr>
          </a:p>
          <a:p>
            <a:pPr marL="0" indent="0" algn="ctr">
              <a:buNone/>
            </a:pPr>
            <a:r>
              <a:rPr lang="fi-FI" sz="2800" b="1" dirty="0">
                <a:latin typeface="+mn-lt"/>
              </a:rPr>
              <a:t>www.punainenristi.fi/vaarinkaytosilmoitus</a:t>
            </a:r>
          </a:p>
          <a:p>
            <a:pPr algn="ctr"/>
            <a:endParaRPr lang="fi-FI" sz="2200" dirty="0"/>
          </a:p>
        </p:txBody>
      </p:sp>
    </p:spTree>
    <p:extLst>
      <p:ext uri="{BB962C8B-B14F-4D97-AF65-F5344CB8AC3E}">
        <p14:creationId xmlns:p14="http://schemas.microsoft.com/office/powerpoint/2010/main" val="3987849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78C220-6C79-4DE2-B066-871A8DA55697}"/>
              </a:ext>
            </a:extLst>
          </p:cNvPr>
          <p:cNvPicPr>
            <a:picLocks noChangeAspect="1"/>
          </p:cNvPicPr>
          <p:nvPr/>
        </p:nvPicPr>
        <p:blipFill rotWithShape="1">
          <a:blip r:embed="rId3"/>
          <a:srcRect l="502" r="679" b="86183"/>
          <a:stretch/>
        </p:blipFill>
        <p:spPr>
          <a:xfrm>
            <a:off x="5563079" y="3997010"/>
            <a:ext cx="6024232" cy="671746"/>
          </a:xfrm>
          <a:prstGeom prst="rect">
            <a:avLst/>
          </a:prstGeom>
          <a:ln>
            <a:noFill/>
          </a:ln>
          <a:effectLst>
            <a:outerShdw blurRad="292100" dist="139700" dir="2700000" algn="tl" rotWithShape="0">
              <a:srgbClr val="333333">
                <a:alpha val="65000"/>
              </a:srgbClr>
            </a:outerShdw>
          </a:effectLst>
        </p:spPr>
      </p:pic>
      <p:pic>
        <p:nvPicPr>
          <p:cNvPr id="16" name="Picture 16" descr="A screenshot of a cell phone&#10;&#10;Description generated with very high confidence">
            <a:extLst>
              <a:ext uri="{FF2B5EF4-FFF2-40B4-BE49-F238E27FC236}">
                <a16:creationId xmlns:a16="http://schemas.microsoft.com/office/drawing/2014/main" id="{4C649D9D-78B5-4998-8BBB-2D271375CDB5}"/>
              </a:ext>
            </a:extLst>
          </p:cNvPr>
          <p:cNvPicPr>
            <a:picLocks noChangeAspect="1"/>
          </p:cNvPicPr>
          <p:nvPr/>
        </p:nvPicPr>
        <p:blipFill rotWithShape="1">
          <a:blip r:embed="rId4"/>
          <a:srcRect t="41" b="30684"/>
          <a:stretch/>
        </p:blipFill>
        <p:spPr>
          <a:xfrm>
            <a:off x="307246" y="335440"/>
            <a:ext cx="4983017" cy="4260469"/>
          </a:xfrm>
          <a:prstGeom prst="rect">
            <a:avLst/>
          </a:prstGeom>
          <a:ln>
            <a:noFill/>
          </a:ln>
          <a:effectLst>
            <a:outerShdw blurRad="292100" dist="139700" dir="2700000" algn="tl" rotWithShape="0">
              <a:srgbClr val="333333">
                <a:alpha val="65000"/>
              </a:srgbClr>
            </a:outerShdw>
          </a:effectLst>
        </p:spPr>
      </p:pic>
      <p:pic>
        <p:nvPicPr>
          <p:cNvPr id="10" name="Picture 10" descr="A screenshot of a social media post&#10;&#10;Description generated with very high confidence">
            <a:extLst>
              <a:ext uri="{FF2B5EF4-FFF2-40B4-BE49-F238E27FC236}">
                <a16:creationId xmlns:a16="http://schemas.microsoft.com/office/drawing/2014/main" id="{F363AF1E-4713-4382-AB05-4B643F911BFE}"/>
              </a:ext>
            </a:extLst>
          </p:cNvPr>
          <p:cNvPicPr>
            <a:picLocks noChangeAspect="1"/>
          </p:cNvPicPr>
          <p:nvPr/>
        </p:nvPicPr>
        <p:blipFill rotWithShape="1">
          <a:blip r:embed="rId5"/>
          <a:srcRect l="-562" t="2310" r="-1678" b="86799"/>
          <a:stretch/>
        </p:blipFill>
        <p:spPr>
          <a:xfrm>
            <a:off x="5559037" y="5987116"/>
            <a:ext cx="5079415" cy="55741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28ACC10-7185-4572-B966-CDC1B60C343C}"/>
              </a:ext>
            </a:extLst>
          </p:cNvPr>
          <p:cNvPicPr>
            <a:picLocks noChangeAspect="1"/>
          </p:cNvPicPr>
          <p:nvPr/>
        </p:nvPicPr>
        <p:blipFill rotWithShape="1">
          <a:blip r:embed="rId6"/>
          <a:srcRect t="450" b="77928"/>
          <a:stretch/>
        </p:blipFill>
        <p:spPr>
          <a:xfrm>
            <a:off x="5579208" y="4908779"/>
            <a:ext cx="4905982" cy="85389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5DC8898-87C4-48C4-8D64-105E07DEF018}"/>
              </a:ext>
            </a:extLst>
          </p:cNvPr>
          <p:cNvPicPr>
            <a:picLocks noChangeAspect="1"/>
          </p:cNvPicPr>
          <p:nvPr/>
        </p:nvPicPr>
        <p:blipFill rotWithShape="1">
          <a:blip r:embed="rId7"/>
          <a:srcRect b="70076"/>
          <a:stretch/>
        </p:blipFill>
        <p:spPr>
          <a:xfrm>
            <a:off x="5576474" y="2383877"/>
            <a:ext cx="6014081" cy="149114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3D73B39-3DFE-418D-96F0-453273DC968A}"/>
              </a:ext>
            </a:extLst>
          </p:cNvPr>
          <p:cNvPicPr>
            <a:picLocks noChangeAspect="1"/>
          </p:cNvPicPr>
          <p:nvPr/>
        </p:nvPicPr>
        <p:blipFill rotWithShape="1">
          <a:blip r:embed="rId8"/>
          <a:srcRect l="-208" t="-353" b="48763"/>
          <a:stretch/>
        </p:blipFill>
        <p:spPr>
          <a:xfrm>
            <a:off x="5561333" y="338987"/>
            <a:ext cx="6032532" cy="182968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7DDCD73-5530-4FE7-BA54-81AFA54F94E5}"/>
              </a:ext>
            </a:extLst>
          </p:cNvPr>
          <p:cNvPicPr>
            <a:picLocks noChangeAspect="1"/>
          </p:cNvPicPr>
          <p:nvPr/>
        </p:nvPicPr>
        <p:blipFill rotWithShape="1">
          <a:blip r:embed="rId9"/>
          <a:srcRect r="-194" b="56364"/>
          <a:stretch/>
        </p:blipFill>
        <p:spPr>
          <a:xfrm>
            <a:off x="322966" y="4913473"/>
            <a:ext cx="4961857" cy="16272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8054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8EF3F9-1605-4FA0-AE31-4038A5000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72" y="2080999"/>
            <a:ext cx="5574548" cy="3714043"/>
          </a:xfrm>
          <a:prstGeom prst="rect">
            <a:avLst/>
          </a:prstGeom>
        </p:spPr>
      </p:pic>
      <p:sp>
        <p:nvSpPr>
          <p:cNvPr id="2" name="Title 1">
            <a:extLst>
              <a:ext uri="{FF2B5EF4-FFF2-40B4-BE49-F238E27FC236}">
                <a16:creationId xmlns:a16="http://schemas.microsoft.com/office/drawing/2014/main" id="{F7B66D34-1882-4065-8307-0E119829B17F}"/>
              </a:ext>
            </a:extLst>
          </p:cNvPr>
          <p:cNvSpPr>
            <a:spLocks noGrp="1"/>
          </p:cNvSpPr>
          <p:nvPr>
            <p:ph type="title"/>
          </p:nvPr>
        </p:nvSpPr>
        <p:spPr>
          <a:xfrm>
            <a:off x="328844" y="194112"/>
            <a:ext cx="9853843" cy="1042196"/>
          </a:xfrm>
        </p:spPr>
        <p:txBody>
          <a:bodyPr>
            <a:normAutofit/>
          </a:bodyPr>
          <a:lstStyle/>
          <a:p>
            <a:r>
              <a:rPr lang="fi-FI" b="1" dirty="0"/>
              <a:t>Vapaaehtoisena voit tukea ja auttaa muita</a:t>
            </a:r>
          </a:p>
        </p:txBody>
      </p:sp>
      <p:sp>
        <p:nvSpPr>
          <p:cNvPr id="3" name="Content Placeholder 2">
            <a:extLst>
              <a:ext uri="{FF2B5EF4-FFF2-40B4-BE49-F238E27FC236}">
                <a16:creationId xmlns:a16="http://schemas.microsoft.com/office/drawing/2014/main" id="{842604AA-3489-4F81-AC2A-EF39DA042E85}"/>
              </a:ext>
            </a:extLst>
          </p:cNvPr>
          <p:cNvSpPr>
            <a:spLocks noGrp="1"/>
          </p:cNvSpPr>
          <p:nvPr>
            <p:ph idx="1"/>
          </p:nvPr>
        </p:nvSpPr>
        <p:spPr>
          <a:xfrm>
            <a:off x="6884372" y="1491915"/>
            <a:ext cx="4469428" cy="4993105"/>
          </a:xfrm>
        </p:spPr>
        <p:txBody>
          <a:bodyPr vert="horz" lIns="91440" tIns="45720" rIns="91440" bIns="45720" rtlCol="0" anchor="t">
            <a:noAutofit/>
          </a:bodyPr>
          <a:lstStyle/>
          <a:p>
            <a:r>
              <a:rPr lang="fi-FI" sz="1600"/>
              <a:t>Nuorten turvatalot</a:t>
            </a:r>
            <a:endParaRPr lang="en-US" sz="1600"/>
          </a:p>
          <a:p>
            <a:r>
              <a:rPr lang="fi-FI" sz="1600"/>
              <a:t>Vankilavierailijat</a:t>
            </a:r>
            <a:endParaRPr lang="fi-FI" sz="1600">
              <a:cs typeface="Calibri"/>
            </a:endParaRPr>
          </a:p>
          <a:p>
            <a:r>
              <a:rPr lang="fi-FI" sz="1600"/>
              <a:t>Maahanmuuttajien tukitoiminta</a:t>
            </a:r>
            <a:endParaRPr lang="fi-FI" sz="1600">
              <a:cs typeface="Calibri"/>
            </a:endParaRPr>
          </a:p>
          <a:p>
            <a:r>
              <a:rPr lang="fi-FI" sz="1600"/>
              <a:t>Ystävätoiminta</a:t>
            </a:r>
            <a:endParaRPr lang="fi-FI" sz="1600">
              <a:cs typeface="Calibri"/>
            </a:endParaRPr>
          </a:p>
          <a:p>
            <a:r>
              <a:rPr lang="fi-FI" sz="1600"/>
              <a:t>Pluspiste</a:t>
            </a:r>
            <a:endParaRPr lang="fi-FI" sz="1600">
              <a:cs typeface="Calibri"/>
            </a:endParaRPr>
          </a:p>
          <a:p>
            <a:r>
              <a:rPr lang="fi-FI" sz="1600"/>
              <a:t>Terveyspiste</a:t>
            </a:r>
            <a:endParaRPr lang="fi-FI" sz="1600">
              <a:cs typeface="Calibri"/>
            </a:endParaRPr>
          </a:p>
          <a:p>
            <a:r>
              <a:rPr lang="fi-FI" sz="1600"/>
              <a:t>Ruoka-apu</a:t>
            </a:r>
            <a:endParaRPr lang="fi-FI" sz="1600">
              <a:cs typeface="Calibri"/>
            </a:endParaRPr>
          </a:p>
          <a:p>
            <a:r>
              <a:rPr lang="fi-FI" sz="1600"/>
              <a:t>Päihdetyö</a:t>
            </a:r>
            <a:endParaRPr lang="fi-FI" sz="1600">
              <a:cs typeface="Calibri"/>
            </a:endParaRPr>
          </a:p>
          <a:p>
            <a:r>
              <a:rPr lang="fi-FI" sz="1600"/>
              <a:t>Seksuaaliterveystyö</a:t>
            </a:r>
            <a:endParaRPr lang="fi-FI" sz="1600">
              <a:cs typeface="Calibri"/>
            </a:endParaRPr>
          </a:p>
          <a:p>
            <a:r>
              <a:rPr lang="fi-FI" sz="1600"/>
              <a:t>Ensiapupäivystys</a:t>
            </a:r>
            <a:endParaRPr lang="fi-FI" sz="1600">
              <a:cs typeface="Calibri"/>
            </a:endParaRPr>
          </a:p>
          <a:p>
            <a:r>
              <a:rPr lang="fi-FI" sz="1600" err="1"/>
              <a:t>Läksyhelppi</a:t>
            </a:r>
            <a:endParaRPr lang="fi-FI" sz="1600"/>
          </a:p>
          <a:p>
            <a:r>
              <a:rPr lang="fi-FI" sz="1600"/>
              <a:t>Omaishoitajien tukitoiminta</a:t>
            </a:r>
            <a:endParaRPr lang="fi-FI" sz="1600">
              <a:cs typeface="Calibri" panose="020F0502020204030204"/>
            </a:endParaRPr>
          </a:p>
          <a:p>
            <a:r>
              <a:rPr lang="fi-FI" sz="1600"/>
              <a:t>Henkinen tuki</a:t>
            </a:r>
            <a:endParaRPr lang="fi-FI" sz="1600">
              <a:cs typeface="Calibri"/>
            </a:endParaRPr>
          </a:p>
          <a:p>
            <a:r>
              <a:rPr lang="fi-FI" sz="1600">
                <a:cs typeface="Calibri"/>
              </a:rPr>
              <a:t>Kriisi- ja </a:t>
            </a:r>
            <a:r>
              <a:rPr lang="fi-FI" sz="1600" err="1">
                <a:cs typeface="Calibri"/>
              </a:rPr>
              <a:t>tukichat</a:t>
            </a:r>
            <a:endParaRPr lang="fi-FI" sz="1800">
              <a:cs typeface="Calibri"/>
            </a:endParaRPr>
          </a:p>
        </p:txBody>
      </p:sp>
      <p:sp>
        <p:nvSpPr>
          <p:cNvPr id="9" name="TextBox 8">
            <a:extLst>
              <a:ext uri="{FF2B5EF4-FFF2-40B4-BE49-F238E27FC236}">
                <a16:creationId xmlns:a16="http://schemas.microsoft.com/office/drawing/2014/main" id="{9658B56E-4452-41D1-AA6A-0DAFC40EAF5E}"/>
              </a:ext>
            </a:extLst>
          </p:cNvPr>
          <p:cNvSpPr txBox="1"/>
          <p:nvPr/>
        </p:nvSpPr>
        <p:spPr>
          <a:xfrm>
            <a:off x="4336454" y="5487265"/>
            <a:ext cx="19423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chemeClr val="bg1"/>
                </a:solidFill>
              </a:rPr>
              <a:t>Kuva</a:t>
            </a:r>
            <a:r>
              <a:rPr lang="en-US" sz="1400" dirty="0">
                <a:solidFill>
                  <a:schemeClr val="bg1"/>
                </a:solidFill>
              </a:rPr>
              <a:t>: </a:t>
            </a:r>
            <a:r>
              <a:rPr lang="en-US" sz="1400" dirty="0" err="1">
                <a:solidFill>
                  <a:schemeClr val="bg1"/>
                </a:solidFill>
              </a:rPr>
              <a:t>Arttu</a:t>
            </a:r>
            <a:r>
              <a:rPr lang="en-US" sz="1400" dirty="0">
                <a:solidFill>
                  <a:schemeClr val="bg1"/>
                </a:solidFill>
              </a:rPr>
              <a:t> </a:t>
            </a:r>
            <a:r>
              <a:rPr lang="en-US" sz="1400" dirty="0" err="1">
                <a:solidFill>
                  <a:schemeClr val="bg1"/>
                </a:solidFill>
              </a:rPr>
              <a:t>Muukkonen</a:t>
            </a:r>
            <a:endParaRPr lang="en-US" sz="1400" dirty="0">
              <a:solidFill>
                <a:schemeClr val="bg1"/>
              </a:solidFill>
              <a:cs typeface="Calibri"/>
            </a:endParaRPr>
          </a:p>
        </p:txBody>
      </p:sp>
    </p:spTree>
    <p:extLst>
      <p:ext uri="{BB962C8B-B14F-4D97-AF65-F5344CB8AC3E}">
        <p14:creationId xmlns:p14="http://schemas.microsoft.com/office/powerpoint/2010/main" val="2268248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B0AD7-0524-47E6-9C8C-F61D6DA058F9}"/>
              </a:ext>
            </a:extLst>
          </p:cNvPr>
          <p:cNvSpPr>
            <a:spLocks noGrp="1"/>
          </p:cNvSpPr>
          <p:nvPr>
            <p:ph type="title"/>
          </p:nvPr>
        </p:nvSpPr>
        <p:spPr>
          <a:xfrm>
            <a:off x="660647" y="168676"/>
            <a:ext cx="10515600" cy="763479"/>
          </a:xfrm>
        </p:spPr>
        <p:txBody>
          <a:bodyPr>
            <a:normAutofit/>
          </a:bodyPr>
          <a:lstStyle/>
          <a:p>
            <a:r>
              <a:rPr lang="fi-FI" b="1" dirty="0"/>
              <a:t>Voit auttaa ja toimia ryhmässä</a:t>
            </a:r>
          </a:p>
        </p:txBody>
      </p:sp>
      <p:sp>
        <p:nvSpPr>
          <p:cNvPr id="3" name="Content Placeholder 2">
            <a:extLst>
              <a:ext uri="{FF2B5EF4-FFF2-40B4-BE49-F238E27FC236}">
                <a16:creationId xmlns:a16="http://schemas.microsoft.com/office/drawing/2014/main" id="{288D3992-EA0C-40B6-B0A4-AAD9C7938386}"/>
              </a:ext>
            </a:extLst>
          </p:cNvPr>
          <p:cNvSpPr>
            <a:spLocks noGrp="1"/>
          </p:cNvSpPr>
          <p:nvPr>
            <p:ph idx="1"/>
          </p:nvPr>
        </p:nvSpPr>
        <p:spPr>
          <a:xfrm>
            <a:off x="6837497" y="2274058"/>
            <a:ext cx="3861444" cy="3445595"/>
          </a:xfrm>
        </p:spPr>
        <p:txBody>
          <a:bodyPr vert="horz" lIns="91440" tIns="45720" rIns="91440" bIns="45720" rtlCol="0" anchor="t">
            <a:normAutofit/>
          </a:bodyPr>
          <a:lstStyle/>
          <a:p>
            <a:r>
              <a:rPr lang="fi-FI" sz="2100" err="1"/>
              <a:t>Ystäväkerhot</a:t>
            </a:r>
            <a:endParaRPr lang="fi-FI" sz="2100"/>
          </a:p>
          <a:p>
            <a:r>
              <a:rPr lang="fi-FI" sz="2100"/>
              <a:t>Ensiapuryhmät</a:t>
            </a:r>
          </a:p>
          <a:p>
            <a:r>
              <a:rPr lang="fi-FI" sz="2100" err="1"/>
              <a:t>Kielikerhot</a:t>
            </a:r>
            <a:endParaRPr lang="fi-FI" sz="2100">
              <a:cs typeface="Calibri"/>
            </a:endParaRPr>
          </a:p>
          <a:p>
            <a:r>
              <a:rPr lang="fi-FI" sz="2100" err="1"/>
              <a:t>Reddie</a:t>
            </a:r>
            <a:r>
              <a:rPr lang="fi-FI" sz="2100"/>
              <a:t> </a:t>
            </a:r>
            <a:r>
              <a:rPr lang="fi-FI" sz="2100" err="1"/>
              <a:t>Kids</a:t>
            </a:r>
            <a:r>
              <a:rPr lang="fi-FI" sz="2100"/>
              <a:t> -kerhot</a:t>
            </a:r>
            <a:endParaRPr lang="fi-FI" sz="2100">
              <a:cs typeface="Calibri"/>
            </a:endParaRPr>
          </a:p>
          <a:p>
            <a:r>
              <a:rPr lang="fi-FI" sz="2100"/>
              <a:t>Nuorisoryhmät</a:t>
            </a:r>
            <a:endParaRPr lang="fi-FI" sz="2100">
              <a:cs typeface="Calibri"/>
            </a:endParaRPr>
          </a:p>
          <a:p>
            <a:r>
              <a:rPr lang="fi-FI" sz="2100"/>
              <a:t>Henkinen tuki</a:t>
            </a:r>
          </a:p>
          <a:p>
            <a:r>
              <a:rPr lang="fi-FI" sz="2100">
                <a:cs typeface="Calibri" panose="020F0502020204030204"/>
              </a:rPr>
              <a:t>Päihdetyön ryhmät</a:t>
            </a:r>
          </a:p>
          <a:p>
            <a:r>
              <a:rPr lang="fi-FI" sz="2100">
                <a:cs typeface="Calibri" panose="020F0502020204030204"/>
              </a:rPr>
              <a:t>Ensihuoltoryhmät</a:t>
            </a:r>
          </a:p>
          <a:p>
            <a:endParaRPr lang="fi-FI">
              <a:cs typeface="Calibri" panose="020F0502020204030204"/>
            </a:endParaRPr>
          </a:p>
        </p:txBody>
      </p:sp>
      <p:pic>
        <p:nvPicPr>
          <p:cNvPr id="5" name="Picture 4">
            <a:extLst>
              <a:ext uri="{FF2B5EF4-FFF2-40B4-BE49-F238E27FC236}">
                <a16:creationId xmlns:a16="http://schemas.microsoft.com/office/drawing/2014/main" id="{D78B3F22-D4BB-4F60-8184-26D901D94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90" y="2066181"/>
            <a:ext cx="5795644" cy="3861348"/>
          </a:xfrm>
          <a:prstGeom prst="rect">
            <a:avLst/>
          </a:prstGeom>
        </p:spPr>
      </p:pic>
      <p:sp>
        <p:nvSpPr>
          <p:cNvPr id="8" name="TextBox 7">
            <a:extLst>
              <a:ext uri="{FF2B5EF4-FFF2-40B4-BE49-F238E27FC236}">
                <a16:creationId xmlns:a16="http://schemas.microsoft.com/office/drawing/2014/main" id="{2282CBCB-75BC-4FD2-BA75-7CF14187E90F}"/>
              </a:ext>
            </a:extLst>
          </p:cNvPr>
          <p:cNvSpPr txBox="1"/>
          <p:nvPr/>
        </p:nvSpPr>
        <p:spPr>
          <a:xfrm>
            <a:off x="4623884" y="561975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chemeClr val="bg1"/>
                </a:solidFill>
              </a:rPr>
              <a:t>Kuva</a:t>
            </a:r>
            <a:r>
              <a:rPr lang="en-US" sz="1400" dirty="0">
                <a:solidFill>
                  <a:schemeClr val="bg1"/>
                </a:solidFill>
              </a:rPr>
              <a:t>: Leena </a:t>
            </a:r>
            <a:r>
              <a:rPr lang="en-US" sz="1400" dirty="0" err="1">
                <a:solidFill>
                  <a:schemeClr val="bg1"/>
                </a:solidFill>
              </a:rPr>
              <a:t>Koskela</a:t>
            </a:r>
            <a:endParaRPr lang="en-US" sz="1400" dirty="0">
              <a:solidFill>
                <a:schemeClr val="bg1"/>
              </a:solidFill>
              <a:cs typeface="Calibri"/>
            </a:endParaRPr>
          </a:p>
        </p:txBody>
      </p:sp>
    </p:spTree>
    <p:extLst>
      <p:ext uri="{BB962C8B-B14F-4D97-AF65-F5344CB8AC3E}">
        <p14:creationId xmlns:p14="http://schemas.microsoft.com/office/powerpoint/2010/main" val="2225769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9236-BA95-401E-8B7A-F7698DF8958F}"/>
              </a:ext>
            </a:extLst>
          </p:cNvPr>
          <p:cNvSpPr>
            <a:spLocks noGrp="1"/>
          </p:cNvSpPr>
          <p:nvPr>
            <p:ph type="title"/>
          </p:nvPr>
        </p:nvSpPr>
        <p:spPr>
          <a:xfrm>
            <a:off x="758301" y="140847"/>
            <a:ext cx="10515600" cy="817942"/>
          </a:xfrm>
        </p:spPr>
        <p:txBody>
          <a:bodyPr/>
          <a:lstStyle/>
          <a:p>
            <a:r>
              <a:rPr lang="fi-FI" b="1" dirty="0"/>
              <a:t>Voit auttaa vain yhden kerran</a:t>
            </a:r>
          </a:p>
        </p:txBody>
      </p:sp>
      <p:sp>
        <p:nvSpPr>
          <p:cNvPr id="3" name="Content Placeholder 2">
            <a:extLst>
              <a:ext uri="{FF2B5EF4-FFF2-40B4-BE49-F238E27FC236}">
                <a16:creationId xmlns:a16="http://schemas.microsoft.com/office/drawing/2014/main" id="{1485DCDE-0DDC-492D-A766-FC7843D001CD}"/>
              </a:ext>
            </a:extLst>
          </p:cNvPr>
          <p:cNvSpPr>
            <a:spLocks noGrp="1"/>
          </p:cNvSpPr>
          <p:nvPr>
            <p:ph idx="1"/>
          </p:nvPr>
        </p:nvSpPr>
        <p:spPr>
          <a:xfrm>
            <a:off x="6992356" y="2550908"/>
            <a:ext cx="4162246" cy="2505299"/>
          </a:xfrm>
        </p:spPr>
        <p:txBody>
          <a:bodyPr vert="horz" lIns="91440" tIns="45720" rIns="91440" bIns="45720" rtlCol="0" anchor="t">
            <a:normAutofit/>
          </a:bodyPr>
          <a:lstStyle/>
          <a:p>
            <a:r>
              <a:rPr lang="fi-FI" sz="2100" dirty="0">
                <a:cs typeface="Calibri"/>
              </a:rPr>
              <a:t>Keräykset</a:t>
            </a:r>
            <a:endParaRPr lang="fi-FI" sz="2100" dirty="0"/>
          </a:p>
          <a:p>
            <a:r>
              <a:rPr lang="fi-FI" sz="2100" dirty="0"/>
              <a:t>Messut ja tapahtumat</a:t>
            </a:r>
            <a:endParaRPr lang="en-US" sz="2100" dirty="0">
              <a:cs typeface="Calibri"/>
            </a:endParaRPr>
          </a:p>
          <a:p>
            <a:r>
              <a:rPr lang="fi-FI" sz="2100" dirty="0"/>
              <a:t>Kampanjat</a:t>
            </a:r>
            <a:endParaRPr lang="fi-FI" sz="2100" dirty="0">
              <a:cs typeface="Calibri"/>
            </a:endParaRPr>
          </a:p>
          <a:p>
            <a:r>
              <a:rPr lang="fi-FI" sz="2100" dirty="0"/>
              <a:t>Verenluovutustilaisuudet</a:t>
            </a:r>
            <a:endParaRPr lang="fi-FI" sz="2100" dirty="0">
              <a:cs typeface="Calibri"/>
            </a:endParaRPr>
          </a:p>
          <a:p>
            <a:r>
              <a:rPr lang="fi-FI" sz="2100" dirty="0"/>
              <a:t>Muut tilaisuudet</a:t>
            </a:r>
            <a:endParaRPr lang="fi-FI" sz="2100" dirty="0">
              <a:cs typeface="Calibri"/>
            </a:endParaRPr>
          </a:p>
        </p:txBody>
      </p:sp>
      <p:pic>
        <p:nvPicPr>
          <p:cNvPr id="4" name="Picture 4" descr="A group of people posing for the camera&#10;&#10;Description generated with very high confidence">
            <a:extLst>
              <a:ext uri="{FF2B5EF4-FFF2-40B4-BE49-F238E27FC236}">
                <a16:creationId xmlns:a16="http://schemas.microsoft.com/office/drawing/2014/main" id="{ED61CECA-1259-464A-BE16-69621E1246D8}"/>
              </a:ext>
            </a:extLst>
          </p:cNvPr>
          <p:cNvPicPr>
            <a:picLocks noChangeAspect="1"/>
          </p:cNvPicPr>
          <p:nvPr/>
        </p:nvPicPr>
        <p:blipFill>
          <a:blip r:embed="rId2"/>
          <a:stretch>
            <a:fillRect/>
          </a:stretch>
        </p:blipFill>
        <p:spPr>
          <a:xfrm>
            <a:off x="578385" y="1876319"/>
            <a:ext cx="5788466" cy="3853443"/>
          </a:xfrm>
          <a:prstGeom prst="rect">
            <a:avLst/>
          </a:prstGeom>
        </p:spPr>
      </p:pic>
      <p:sp>
        <p:nvSpPr>
          <p:cNvPr id="7" name="TextBox 6">
            <a:extLst>
              <a:ext uri="{FF2B5EF4-FFF2-40B4-BE49-F238E27FC236}">
                <a16:creationId xmlns:a16="http://schemas.microsoft.com/office/drawing/2014/main" id="{B5C0FBC5-6908-4E5E-8D8A-879A2C92F6CC}"/>
              </a:ext>
            </a:extLst>
          </p:cNvPr>
          <p:cNvSpPr txBox="1"/>
          <p:nvPr/>
        </p:nvSpPr>
        <p:spPr>
          <a:xfrm>
            <a:off x="4282428" y="5427898"/>
            <a:ext cx="22943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solidFill>
                  <a:schemeClr val="bg1"/>
                </a:solidFill>
              </a:rPr>
              <a:t>Kuva</a:t>
            </a:r>
            <a:r>
              <a:rPr lang="en-US" sz="1400">
                <a:solidFill>
                  <a:schemeClr val="bg1"/>
                </a:solidFill>
              </a:rPr>
              <a:t>: Marjaana Malkamäki</a:t>
            </a:r>
            <a:endParaRPr lang="en-US" sz="1400">
              <a:solidFill>
                <a:schemeClr val="bg1"/>
              </a:solidFill>
              <a:cs typeface="Calibri"/>
            </a:endParaRPr>
          </a:p>
        </p:txBody>
      </p:sp>
    </p:spTree>
    <p:extLst>
      <p:ext uri="{BB962C8B-B14F-4D97-AF65-F5344CB8AC3E}">
        <p14:creationId xmlns:p14="http://schemas.microsoft.com/office/powerpoint/2010/main" val="3835639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C0A7B-C893-4C2B-BFB3-AD558F96761B}"/>
              </a:ext>
            </a:extLst>
          </p:cNvPr>
          <p:cNvSpPr>
            <a:spLocks noGrp="1"/>
          </p:cNvSpPr>
          <p:nvPr>
            <p:ph type="title"/>
          </p:nvPr>
        </p:nvSpPr>
        <p:spPr>
          <a:xfrm>
            <a:off x="758301" y="140848"/>
            <a:ext cx="10515600" cy="862330"/>
          </a:xfrm>
        </p:spPr>
        <p:txBody>
          <a:bodyPr/>
          <a:lstStyle/>
          <a:p>
            <a:r>
              <a:rPr lang="fi-FI" b="1" dirty="0"/>
              <a:t>Voit vaikuttaa Punaisen Ristin toimintaan</a:t>
            </a:r>
          </a:p>
        </p:txBody>
      </p:sp>
      <p:sp>
        <p:nvSpPr>
          <p:cNvPr id="3" name="Content Placeholder 2">
            <a:extLst>
              <a:ext uri="{FF2B5EF4-FFF2-40B4-BE49-F238E27FC236}">
                <a16:creationId xmlns:a16="http://schemas.microsoft.com/office/drawing/2014/main" id="{D9318328-6FD4-48B4-87FC-5F6CE3D8AD5D}"/>
              </a:ext>
            </a:extLst>
          </p:cNvPr>
          <p:cNvSpPr>
            <a:spLocks noGrp="1"/>
          </p:cNvSpPr>
          <p:nvPr>
            <p:ph idx="1"/>
          </p:nvPr>
        </p:nvSpPr>
        <p:spPr>
          <a:xfrm>
            <a:off x="6775884" y="2741721"/>
            <a:ext cx="4553434" cy="2762972"/>
          </a:xfrm>
        </p:spPr>
        <p:txBody>
          <a:bodyPr vert="horz" lIns="91440" tIns="45720" rIns="91440" bIns="45720" rtlCol="0" anchor="t">
            <a:normAutofit/>
          </a:bodyPr>
          <a:lstStyle/>
          <a:p>
            <a:r>
              <a:rPr lang="fi-FI" sz="2100" dirty="0"/>
              <a:t>Luottamustoiminta</a:t>
            </a:r>
            <a:endParaRPr lang="fi-FI" sz="2100" dirty="0">
              <a:cs typeface="Calibri"/>
            </a:endParaRPr>
          </a:p>
          <a:p>
            <a:r>
              <a:rPr lang="fi-FI" sz="2100" dirty="0"/>
              <a:t>Some-lähettiläs</a:t>
            </a:r>
          </a:p>
          <a:p>
            <a:r>
              <a:rPr lang="fi-FI" sz="2100" dirty="0">
                <a:cs typeface="Calibri"/>
              </a:rPr>
              <a:t>Kouluyhteistyö ja kouluvierailijatoiminta</a:t>
            </a:r>
          </a:p>
          <a:p>
            <a:r>
              <a:rPr lang="fi-FI" sz="2100" dirty="0"/>
              <a:t>Osaston syys- ja kevätkokoukset jne.</a:t>
            </a:r>
            <a:endParaRPr lang="fi-FI" dirty="0">
              <a:cs typeface="Calibri" panose="020F0502020204030204"/>
            </a:endParaRPr>
          </a:p>
          <a:p>
            <a:r>
              <a:rPr lang="fi-FI" sz="2100" dirty="0"/>
              <a:t>Olemalla mukana toiminnassa </a:t>
            </a:r>
            <a:endParaRPr lang="fi-FI" sz="2000" dirty="0">
              <a:cs typeface="Calibri"/>
            </a:endParaRPr>
          </a:p>
        </p:txBody>
      </p:sp>
      <p:pic>
        <p:nvPicPr>
          <p:cNvPr id="4" name="Picture 4" descr="A group of people sitting at a table&#10;&#10;Description generated with high confidence">
            <a:extLst>
              <a:ext uri="{FF2B5EF4-FFF2-40B4-BE49-F238E27FC236}">
                <a16:creationId xmlns:a16="http://schemas.microsoft.com/office/drawing/2014/main" id="{EAAD35FC-8592-496A-833C-BEBE01B7C7AD}"/>
              </a:ext>
            </a:extLst>
          </p:cNvPr>
          <p:cNvPicPr>
            <a:picLocks noChangeAspect="1"/>
          </p:cNvPicPr>
          <p:nvPr/>
        </p:nvPicPr>
        <p:blipFill>
          <a:blip r:embed="rId2"/>
          <a:stretch>
            <a:fillRect/>
          </a:stretch>
        </p:blipFill>
        <p:spPr>
          <a:xfrm>
            <a:off x="805544" y="1702919"/>
            <a:ext cx="5480285" cy="4108288"/>
          </a:xfrm>
          <a:prstGeom prst="rect">
            <a:avLst/>
          </a:prstGeom>
        </p:spPr>
      </p:pic>
      <p:sp>
        <p:nvSpPr>
          <p:cNvPr id="7" name="TextBox 6">
            <a:extLst>
              <a:ext uri="{FF2B5EF4-FFF2-40B4-BE49-F238E27FC236}">
                <a16:creationId xmlns:a16="http://schemas.microsoft.com/office/drawing/2014/main" id="{9DE787D2-32A1-4553-9073-23FF40AEC05E}"/>
              </a:ext>
            </a:extLst>
          </p:cNvPr>
          <p:cNvSpPr txBox="1"/>
          <p:nvPr/>
        </p:nvSpPr>
        <p:spPr>
          <a:xfrm>
            <a:off x="758301" y="5504693"/>
            <a:ext cx="1834924" cy="3065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chemeClr val="bg1"/>
                </a:solidFill>
              </a:rPr>
              <a:t>Kuva</a:t>
            </a:r>
            <a:r>
              <a:rPr lang="en-US" sz="1400" dirty="0">
                <a:solidFill>
                  <a:schemeClr val="bg1"/>
                </a:solidFill>
              </a:rPr>
              <a:t>: Mari Vehkalahti</a:t>
            </a:r>
            <a:endParaRPr lang="en-US" dirty="0">
              <a:solidFill>
                <a:schemeClr val="bg1"/>
              </a:solidFill>
            </a:endParaRPr>
          </a:p>
        </p:txBody>
      </p:sp>
    </p:spTree>
    <p:extLst>
      <p:ext uri="{BB962C8B-B14F-4D97-AF65-F5344CB8AC3E}">
        <p14:creationId xmlns:p14="http://schemas.microsoft.com/office/powerpoint/2010/main" val="1876953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E12F-4099-4C89-BB15-3A750987BC10}"/>
              </a:ext>
            </a:extLst>
          </p:cNvPr>
          <p:cNvSpPr>
            <a:spLocks noGrp="1"/>
          </p:cNvSpPr>
          <p:nvPr>
            <p:ph type="title"/>
          </p:nvPr>
        </p:nvSpPr>
        <p:spPr>
          <a:xfrm>
            <a:off x="762000" y="447787"/>
            <a:ext cx="10515600" cy="435769"/>
          </a:xfrm>
        </p:spPr>
        <p:txBody>
          <a:bodyPr/>
          <a:lstStyle/>
          <a:p>
            <a:r>
              <a:rPr lang="fi-FI" b="1" dirty="0"/>
              <a:t>Voit auttaa verkossa</a:t>
            </a:r>
          </a:p>
        </p:txBody>
      </p:sp>
      <p:pic>
        <p:nvPicPr>
          <p:cNvPr id="6" name="Content Placeholder 5">
            <a:extLst>
              <a:ext uri="{FF2B5EF4-FFF2-40B4-BE49-F238E27FC236}">
                <a16:creationId xmlns:a16="http://schemas.microsoft.com/office/drawing/2014/main" id="{553998C9-69D0-4B03-83DB-234646223E4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2000" y="2148863"/>
            <a:ext cx="5181600" cy="3452241"/>
          </a:xfrm>
        </p:spPr>
      </p:pic>
      <p:sp>
        <p:nvSpPr>
          <p:cNvPr id="4" name="Content Placeholder 3">
            <a:extLst>
              <a:ext uri="{FF2B5EF4-FFF2-40B4-BE49-F238E27FC236}">
                <a16:creationId xmlns:a16="http://schemas.microsoft.com/office/drawing/2014/main" id="{BDC3BEFC-C1DA-462B-90AD-8253ABE6C91D}"/>
              </a:ext>
            </a:extLst>
          </p:cNvPr>
          <p:cNvSpPr>
            <a:spLocks noGrp="1"/>
          </p:cNvSpPr>
          <p:nvPr>
            <p:ph sz="half" idx="2"/>
          </p:nvPr>
        </p:nvSpPr>
        <p:spPr>
          <a:xfrm>
            <a:off x="6240293" y="2304505"/>
            <a:ext cx="5181600" cy="3648823"/>
          </a:xfrm>
        </p:spPr>
        <p:txBody>
          <a:bodyPr/>
          <a:lstStyle/>
          <a:p>
            <a:r>
              <a:rPr lang="fi-FI" sz="2100" dirty="0"/>
              <a:t>Viestintävapaaehtoisuus</a:t>
            </a:r>
          </a:p>
          <a:p>
            <a:r>
              <a:rPr lang="fi-FI" sz="2100" dirty="0"/>
              <a:t>Kriisichatti</a:t>
            </a:r>
          </a:p>
          <a:p>
            <a:r>
              <a:rPr lang="fi-FI" sz="2100" dirty="0"/>
              <a:t>Sekaisin-chatti</a:t>
            </a:r>
          </a:p>
          <a:p>
            <a:r>
              <a:rPr lang="fi-FI" sz="2100" dirty="0"/>
              <a:t>Digikummi</a:t>
            </a:r>
          </a:p>
          <a:p>
            <a:r>
              <a:rPr lang="fi-FI" sz="2100" dirty="0"/>
              <a:t>Verkkoystävätoiminta</a:t>
            </a:r>
          </a:p>
          <a:p>
            <a:endParaRPr lang="fi-FI" dirty="0"/>
          </a:p>
        </p:txBody>
      </p:sp>
      <p:sp>
        <p:nvSpPr>
          <p:cNvPr id="7" name="TextBox 6">
            <a:extLst>
              <a:ext uri="{FF2B5EF4-FFF2-40B4-BE49-F238E27FC236}">
                <a16:creationId xmlns:a16="http://schemas.microsoft.com/office/drawing/2014/main" id="{458FE5FD-4B85-4632-93D1-F3B398C630A2}"/>
              </a:ext>
            </a:extLst>
          </p:cNvPr>
          <p:cNvSpPr txBox="1"/>
          <p:nvPr/>
        </p:nvSpPr>
        <p:spPr>
          <a:xfrm>
            <a:off x="4304487" y="5293327"/>
            <a:ext cx="1715313" cy="307777"/>
          </a:xfrm>
          <a:prstGeom prst="rect">
            <a:avLst/>
          </a:prstGeom>
          <a:noFill/>
        </p:spPr>
        <p:txBody>
          <a:bodyPr wrap="square" rtlCol="0">
            <a:spAutoFit/>
          </a:bodyPr>
          <a:lstStyle/>
          <a:p>
            <a:r>
              <a:rPr lang="fi-FI" sz="1400" dirty="0">
                <a:solidFill>
                  <a:schemeClr val="bg1"/>
                </a:solidFill>
              </a:rPr>
              <a:t>Kuva: Joonas Brandt</a:t>
            </a:r>
          </a:p>
        </p:txBody>
      </p:sp>
    </p:spTree>
    <p:extLst>
      <p:ext uri="{BB962C8B-B14F-4D97-AF65-F5344CB8AC3E}">
        <p14:creationId xmlns:p14="http://schemas.microsoft.com/office/powerpoint/2010/main" val="1694886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A254-92E0-46DC-9F29-B907AE5C8CC9}"/>
              </a:ext>
            </a:extLst>
          </p:cNvPr>
          <p:cNvSpPr>
            <a:spLocks noGrp="1"/>
          </p:cNvSpPr>
          <p:nvPr>
            <p:ph type="title"/>
          </p:nvPr>
        </p:nvSpPr>
        <p:spPr>
          <a:xfrm>
            <a:off x="749424" y="114213"/>
            <a:ext cx="10515600" cy="897841"/>
          </a:xfrm>
        </p:spPr>
        <p:txBody>
          <a:bodyPr/>
          <a:lstStyle/>
          <a:p>
            <a:r>
              <a:rPr lang="fi-FI" b="1" dirty="0"/>
              <a:t>Voit lahjoittaa </a:t>
            </a:r>
          </a:p>
        </p:txBody>
      </p:sp>
      <p:sp>
        <p:nvSpPr>
          <p:cNvPr id="3" name="Content Placeholder 2">
            <a:extLst>
              <a:ext uri="{FF2B5EF4-FFF2-40B4-BE49-F238E27FC236}">
                <a16:creationId xmlns:a16="http://schemas.microsoft.com/office/drawing/2014/main" id="{F99A1329-D479-4081-AA26-356005CC41B9}"/>
              </a:ext>
            </a:extLst>
          </p:cNvPr>
          <p:cNvSpPr>
            <a:spLocks noGrp="1"/>
          </p:cNvSpPr>
          <p:nvPr>
            <p:ph idx="1"/>
          </p:nvPr>
        </p:nvSpPr>
        <p:spPr>
          <a:xfrm>
            <a:off x="7257364" y="2005274"/>
            <a:ext cx="4688081" cy="3310539"/>
          </a:xfrm>
        </p:spPr>
        <p:txBody>
          <a:bodyPr vert="horz" lIns="91440" tIns="45720" rIns="91440" bIns="45720" rtlCol="0" anchor="t">
            <a:normAutofit/>
          </a:bodyPr>
          <a:lstStyle/>
          <a:p>
            <a:r>
              <a:rPr lang="fi-FI" sz="2100"/>
              <a:t>Verenluovutus</a:t>
            </a:r>
          </a:p>
          <a:p>
            <a:r>
              <a:rPr lang="fi-FI" sz="2100"/>
              <a:t>Kontin asiakkuus/ lahjoittaja</a:t>
            </a:r>
            <a:endParaRPr lang="fi-FI" sz="2100">
              <a:cs typeface="Calibri"/>
            </a:endParaRPr>
          </a:p>
          <a:p>
            <a:r>
              <a:rPr lang="fi-FI" sz="2100"/>
              <a:t>Keräykseen lahjoittaja</a:t>
            </a:r>
            <a:endParaRPr lang="fi-FI" sz="2100">
              <a:cs typeface="Calibri"/>
            </a:endParaRPr>
          </a:p>
          <a:p>
            <a:r>
              <a:rPr lang="fi-FI" sz="2100">
                <a:cs typeface="Calibri"/>
              </a:rPr>
              <a:t>Kuukausilahjoittaminen</a:t>
            </a:r>
            <a:endParaRPr lang="fi-FI" sz="2100"/>
          </a:p>
          <a:p>
            <a:r>
              <a:rPr lang="fi-FI" sz="2100">
                <a:cs typeface="Calibri"/>
              </a:rPr>
              <a:t>Testamentit</a:t>
            </a:r>
            <a:endParaRPr lang="fi-FI" sz="2100"/>
          </a:p>
          <a:p>
            <a:r>
              <a:rPr lang="fi-FI" sz="2100">
                <a:cs typeface="Calibri"/>
              </a:rPr>
              <a:t>Merkkipäivälahjoitukset</a:t>
            </a:r>
          </a:p>
          <a:p>
            <a:r>
              <a:rPr lang="fi-FI" sz="2100"/>
              <a:t>Lahjoittamalla aikaa vapaaehtoistyöhön</a:t>
            </a:r>
            <a:endParaRPr lang="fi-FI" sz="2100">
              <a:cs typeface="Calibri"/>
            </a:endParaRPr>
          </a:p>
        </p:txBody>
      </p:sp>
      <p:pic>
        <p:nvPicPr>
          <p:cNvPr id="4" name="Picture 4">
            <a:extLst>
              <a:ext uri="{FF2B5EF4-FFF2-40B4-BE49-F238E27FC236}">
                <a16:creationId xmlns:a16="http://schemas.microsoft.com/office/drawing/2014/main" id="{A26A46EB-EE7A-4BBB-B3ED-D18B9C30E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64" y="1610936"/>
            <a:ext cx="6443303" cy="4284797"/>
          </a:xfrm>
          <a:prstGeom prst="rect">
            <a:avLst/>
          </a:prstGeom>
        </p:spPr>
      </p:pic>
      <p:sp>
        <p:nvSpPr>
          <p:cNvPr id="7" name="TextBox 6">
            <a:extLst>
              <a:ext uri="{FF2B5EF4-FFF2-40B4-BE49-F238E27FC236}">
                <a16:creationId xmlns:a16="http://schemas.microsoft.com/office/drawing/2014/main" id="{05A48FDB-0C25-4263-842B-B40DC3EB65EC}"/>
              </a:ext>
            </a:extLst>
          </p:cNvPr>
          <p:cNvSpPr txBox="1"/>
          <p:nvPr/>
        </p:nvSpPr>
        <p:spPr>
          <a:xfrm>
            <a:off x="5131981" y="5584969"/>
            <a:ext cx="19528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solidFill>
                  <a:schemeClr val="bg1"/>
                </a:solidFill>
              </a:rPr>
              <a:t>Kuva</a:t>
            </a:r>
            <a:r>
              <a:rPr lang="en-US" sz="1400">
                <a:solidFill>
                  <a:schemeClr val="bg1"/>
                </a:solidFill>
              </a:rPr>
              <a:t>: SPR/</a:t>
            </a:r>
            <a:r>
              <a:rPr lang="en-US" sz="1400" err="1">
                <a:solidFill>
                  <a:schemeClr val="bg1"/>
                </a:solidFill>
              </a:rPr>
              <a:t>Jari</a:t>
            </a:r>
            <a:r>
              <a:rPr lang="en-US" sz="1400">
                <a:solidFill>
                  <a:schemeClr val="bg1"/>
                </a:solidFill>
              </a:rPr>
              <a:t> </a:t>
            </a:r>
            <a:r>
              <a:rPr lang="en-US" sz="1400" err="1">
                <a:solidFill>
                  <a:schemeClr val="bg1"/>
                </a:solidFill>
              </a:rPr>
              <a:t>Härkönen</a:t>
            </a:r>
            <a:endParaRPr lang="en-US" sz="1400">
              <a:solidFill>
                <a:schemeClr val="bg1"/>
              </a:solidFill>
              <a:cs typeface="Calibri"/>
            </a:endParaRPr>
          </a:p>
        </p:txBody>
      </p:sp>
    </p:spTree>
    <p:extLst>
      <p:ext uri="{BB962C8B-B14F-4D97-AF65-F5344CB8AC3E}">
        <p14:creationId xmlns:p14="http://schemas.microsoft.com/office/powerpoint/2010/main" val="4335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A254-92E0-46DC-9F29-B907AE5C8CC9}"/>
              </a:ext>
            </a:extLst>
          </p:cNvPr>
          <p:cNvSpPr>
            <a:spLocks noGrp="1"/>
          </p:cNvSpPr>
          <p:nvPr>
            <p:ph type="title"/>
          </p:nvPr>
        </p:nvSpPr>
        <p:spPr>
          <a:xfrm>
            <a:off x="749424" y="114213"/>
            <a:ext cx="10515600" cy="897841"/>
          </a:xfrm>
        </p:spPr>
        <p:txBody>
          <a:bodyPr/>
          <a:lstStyle/>
          <a:p>
            <a:r>
              <a:rPr lang="fi-FI" b="1" dirty="0">
                <a:cs typeface="Calibri Light"/>
              </a:rPr>
              <a:t>Punaisen Ristin jäsenenä olet auttaja</a:t>
            </a:r>
          </a:p>
        </p:txBody>
      </p:sp>
      <p:sp>
        <p:nvSpPr>
          <p:cNvPr id="3" name="Content Placeholder 2">
            <a:extLst>
              <a:ext uri="{FF2B5EF4-FFF2-40B4-BE49-F238E27FC236}">
                <a16:creationId xmlns:a16="http://schemas.microsoft.com/office/drawing/2014/main" id="{F99A1329-D479-4081-AA26-356005CC41B9}"/>
              </a:ext>
            </a:extLst>
          </p:cNvPr>
          <p:cNvSpPr>
            <a:spLocks noGrp="1"/>
          </p:cNvSpPr>
          <p:nvPr>
            <p:ph idx="1"/>
          </p:nvPr>
        </p:nvSpPr>
        <p:spPr>
          <a:xfrm>
            <a:off x="6410528" y="1571625"/>
            <a:ext cx="5690681" cy="4702714"/>
          </a:xfrm>
        </p:spPr>
        <p:txBody>
          <a:bodyPr vert="horz" lIns="91440" tIns="45720" rIns="91440" bIns="45720" rtlCol="0" anchor="t">
            <a:normAutofit/>
          </a:bodyPr>
          <a:lstStyle/>
          <a:p>
            <a:r>
              <a:rPr lang="fi-FI" sz="2100" dirty="0"/>
              <a:t>Kun olet Punaisen Ristin jäsen, voit tukea helposti vapaaehtoisten tekemää auttamistyötä. Lisäksi voit ottaa kantaa inhimillisten arvojen ja tavoitteiden puolesta.</a:t>
            </a:r>
          </a:p>
          <a:p>
            <a:endParaRPr lang="fi-FI" sz="2100" dirty="0"/>
          </a:p>
          <a:p>
            <a:r>
              <a:rPr lang="fi-FI" sz="2100" dirty="0"/>
              <a:t>Jäsenmaksu on 20 euroa, </a:t>
            </a:r>
          </a:p>
          <a:p>
            <a:pPr marL="0" indent="0">
              <a:buNone/>
            </a:pPr>
            <a:r>
              <a:rPr lang="fi-FI" sz="2100" dirty="0"/>
              <a:t>    alle 29-vuotiaille 10 euroa.</a:t>
            </a:r>
          </a:p>
          <a:p>
            <a:pPr marL="0" indent="0">
              <a:buNone/>
            </a:pPr>
            <a:endParaRPr lang="fi-FI" sz="2100" dirty="0"/>
          </a:p>
          <a:p>
            <a:r>
              <a:rPr lang="fi-FI" sz="2100" dirty="0"/>
              <a:t>Liity verkossa osoitteessa www.punainenristi.fi/jasenyys</a:t>
            </a:r>
          </a:p>
          <a:p>
            <a:endParaRPr lang="fi-FI" sz="2100" dirty="0"/>
          </a:p>
          <a:p>
            <a:r>
              <a:rPr lang="fi-FI" sz="2100" dirty="0"/>
              <a:t>Liity älypuhelimella, vaikka nyt heti</a:t>
            </a:r>
            <a:endParaRPr lang="en-US" sz="2100" dirty="0"/>
          </a:p>
        </p:txBody>
      </p:sp>
      <p:pic>
        <p:nvPicPr>
          <p:cNvPr id="6" name="Picture 5">
            <a:extLst>
              <a:ext uri="{FF2B5EF4-FFF2-40B4-BE49-F238E27FC236}">
                <a16:creationId xmlns:a16="http://schemas.microsoft.com/office/drawing/2014/main" id="{4AC2D9AB-2552-417B-8365-A2C60BE9C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25" y="1381327"/>
            <a:ext cx="5155660" cy="5155660"/>
          </a:xfrm>
          <a:prstGeom prst="rect">
            <a:avLst/>
          </a:prstGeom>
        </p:spPr>
      </p:pic>
    </p:spTree>
    <p:extLst>
      <p:ext uri="{BB962C8B-B14F-4D97-AF65-F5344CB8AC3E}">
        <p14:creationId xmlns:p14="http://schemas.microsoft.com/office/powerpoint/2010/main" val="1708453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3CBE2-26E7-474E-91D6-610B40201B94}"/>
              </a:ext>
            </a:extLst>
          </p:cNvPr>
          <p:cNvSpPr>
            <a:spLocks noGrp="1"/>
          </p:cNvSpPr>
          <p:nvPr>
            <p:ph type="title"/>
          </p:nvPr>
        </p:nvSpPr>
        <p:spPr>
          <a:xfrm>
            <a:off x="696158" y="177555"/>
            <a:ext cx="10515600" cy="861134"/>
          </a:xfrm>
        </p:spPr>
        <p:txBody>
          <a:bodyPr/>
          <a:lstStyle/>
          <a:p>
            <a:r>
              <a:rPr lang="fi-FI"/>
              <a:t>Tai kouluttaja valitsee jonkun näistä videoista</a:t>
            </a:r>
          </a:p>
        </p:txBody>
      </p:sp>
      <p:sp>
        <p:nvSpPr>
          <p:cNvPr id="3" name="Content Placeholder 2">
            <a:extLst>
              <a:ext uri="{FF2B5EF4-FFF2-40B4-BE49-F238E27FC236}">
                <a16:creationId xmlns:a16="http://schemas.microsoft.com/office/drawing/2014/main" id="{04A93024-2FD4-4030-8C85-87290D6F9AFD}"/>
              </a:ext>
            </a:extLst>
          </p:cNvPr>
          <p:cNvSpPr>
            <a:spLocks noGrp="1"/>
          </p:cNvSpPr>
          <p:nvPr>
            <p:ph idx="1"/>
          </p:nvPr>
        </p:nvSpPr>
        <p:spPr>
          <a:xfrm>
            <a:off x="838200" y="1509204"/>
            <a:ext cx="10515600" cy="5059547"/>
          </a:xfrm>
        </p:spPr>
        <p:txBody>
          <a:bodyPr vert="horz" lIns="91440" tIns="45720" rIns="91440" bIns="45720" rtlCol="0" anchor="t">
            <a:normAutofit lnSpcReduction="10000"/>
          </a:bodyPr>
          <a:lstStyle/>
          <a:p>
            <a:pPr algn="just"/>
            <a:r>
              <a:rPr lang="fi-FI" dirty="0">
                <a:cs typeface="Calibri"/>
                <a:hlinkClick r:id="rId3"/>
              </a:rPr>
              <a:t>Suomen Punainen Risti – Mitä teemme? Esittelyvideo</a:t>
            </a:r>
            <a:r>
              <a:rPr lang="fi-FI" dirty="0">
                <a:cs typeface="Calibri"/>
              </a:rPr>
              <a:t> ( 1:47 min)</a:t>
            </a:r>
          </a:p>
          <a:p>
            <a:pPr algn="just"/>
            <a:endParaRPr lang="fi-FI" dirty="0">
              <a:cs typeface="Calibri"/>
            </a:endParaRPr>
          </a:p>
          <a:p>
            <a:pPr algn="just"/>
            <a:r>
              <a:rPr lang="fi-FI" dirty="0">
                <a:cs typeface="Calibri"/>
                <a:hlinkClick r:id="rId4"/>
              </a:rPr>
              <a:t>Varsinais-Suomen piirin lyhyet toiminnan esittelyvideot </a:t>
            </a:r>
            <a:endParaRPr lang="fi-FI" dirty="0">
              <a:cs typeface="Calibri"/>
            </a:endParaRPr>
          </a:p>
          <a:p>
            <a:pPr marL="457200" lvl="1" indent="0" algn="just">
              <a:buNone/>
            </a:pPr>
            <a:endParaRPr lang="fi-FI" dirty="0">
              <a:cs typeface="Calibri"/>
            </a:endParaRPr>
          </a:p>
          <a:p>
            <a:pPr algn="just"/>
            <a:r>
              <a:rPr lang="fi-FI" dirty="0" err="1">
                <a:cs typeface="Calibri"/>
                <a:hlinkClick r:id="rId5"/>
              </a:rPr>
              <a:t>Together</a:t>
            </a:r>
            <a:r>
              <a:rPr lang="fi-FI" dirty="0">
                <a:cs typeface="Calibri"/>
                <a:hlinkClick r:id="rId5"/>
              </a:rPr>
              <a:t> </a:t>
            </a:r>
            <a:r>
              <a:rPr lang="fi-FI" dirty="0" err="1">
                <a:cs typeface="Calibri"/>
                <a:hlinkClick r:id="rId5"/>
              </a:rPr>
              <a:t>we</a:t>
            </a:r>
            <a:r>
              <a:rPr lang="fi-FI" dirty="0">
                <a:cs typeface="Calibri"/>
                <a:hlinkClick r:id="rId5"/>
              </a:rPr>
              <a:t> </a:t>
            </a:r>
            <a:r>
              <a:rPr lang="fi-FI" dirty="0" err="1">
                <a:cs typeface="Calibri"/>
                <a:hlinkClick r:id="rId5"/>
              </a:rPr>
              <a:t>are</a:t>
            </a:r>
            <a:r>
              <a:rPr lang="fi-FI" dirty="0">
                <a:cs typeface="Calibri"/>
                <a:hlinkClick r:id="rId5"/>
              </a:rPr>
              <a:t> </a:t>
            </a:r>
            <a:r>
              <a:rPr lang="fi-FI" dirty="0" err="1">
                <a:cs typeface="Calibri"/>
                <a:hlinkClick r:id="rId5"/>
              </a:rPr>
              <a:t>the</a:t>
            </a:r>
            <a:r>
              <a:rPr lang="fi-FI" dirty="0">
                <a:cs typeface="Calibri"/>
                <a:hlinkClick r:id="rId5"/>
              </a:rPr>
              <a:t> International Federation of Red Cross and Red </a:t>
            </a:r>
            <a:r>
              <a:rPr lang="fi-FI" dirty="0" err="1">
                <a:cs typeface="Calibri"/>
                <a:hlinkClick r:id="rId5"/>
              </a:rPr>
              <a:t>Crescent</a:t>
            </a:r>
            <a:r>
              <a:rPr lang="fi-FI" dirty="0">
                <a:cs typeface="Calibri"/>
                <a:hlinkClick r:id="rId5"/>
              </a:rPr>
              <a:t> </a:t>
            </a:r>
            <a:r>
              <a:rPr lang="fi-FI" dirty="0" err="1">
                <a:cs typeface="Calibri"/>
                <a:hlinkClick r:id="rId5"/>
              </a:rPr>
              <a:t>societies</a:t>
            </a:r>
            <a:r>
              <a:rPr lang="fi-FI" dirty="0">
                <a:cs typeface="Calibri"/>
                <a:hlinkClick r:id="rId5"/>
              </a:rPr>
              <a:t> </a:t>
            </a:r>
            <a:r>
              <a:rPr lang="fi-FI" dirty="0">
                <a:cs typeface="Calibri"/>
              </a:rPr>
              <a:t>(3:21 min)</a:t>
            </a:r>
          </a:p>
          <a:p>
            <a:pPr marL="0" indent="0" algn="just">
              <a:buNone/>
            </a:pPr>
            <a:endParaRPr lang="fi-FI" dirty="0">
              <a:cs typeface="Calibri"/>
            </a:endParaRPr>
          </a:p>
          <a:p>
            <a:r>
              <a:rPr lang="fi-FI" dirty="0">
                <a:cs typeface="Calibri"/>
                <a:hlinkClick r:id="rId6"/>
              </a:rPr>
              <a:t>A </a:t>
            </a:r>
            <a:r>
              <a:rPr lang="fi-FI" dirty="0" err="1">
                <a:cs typeface="Calibri"/>
                <a:hlinkClick r:id="rId6"/>
              </a:rPr>
              <a:t>day</a:t>
            </a:r>
            <a:r>
              <a:rPr lang="fi-FI" dirty="0">
                <a:cs typeface="Calibri"/>
                <a:hlinkClick r:id="rId6"/>
              </a:rPr>
              <a:t> in </a:t>
            </a:r>
            <a:r>
              <a:rPr lang="fi-FI" dirty="0" err="1">
                <a:cs typeface="Calibri"/>
                <a:hlinkClick r:id="rId6"/>
              </a:rPr>
              <a:t>the</a:t>
            </a:r>
            <a:r>
              <a:rPr lang="fi-FI" dirty="0">
                <a:cs typeface="Calibri"/>
                <a:hlinkClick r:id="rId6"/>
              </a:rPr>
              <a:t> life of </a:t>
            </a:r>
            <a:r>
              <a:rPr lang="fi-FI" dirty="0" err="1">
                <a:cs typeface="Calibri"/>
                <a:hlinkClick r:id="rId6"/>
              </a:rPr>
              <a:t>our</a:t>
            </a:r>
            <a:r>
              <a:rPr lang="fi-FI" dirty="0">
                <a:cs typeface="Calibri"/>
                <a:hlinkClick r:id="rId6"/>
              </a:rPr>
              <a:t> </a:t>
            </a:r>
            <a:r>
              <a:rPr lang="fi-FI" dirty="0" err="1">
                <a:cs typeface="Calibri"/>
                <a:hlinkClick r:id="rId6"/>
              </a:rPr>
              <a:t>volunteers</a:t>
            </a:r>
            <a:r>
              <a:rPr lang="fi-FI" dirty="0">
                <a:cs typeface="Calibri"/>
                <a:hlinkClick r:id="rId6"/>
              </a:rPr>
              <a:t> </a:t>
            </a:r>
            <a:r>
              <a:rPr lang="fi-FI" dirty="0">
                <a:cs typeface="Calibri"/>
              </a:rPr>
              <a:t>(3:26 min) </a:t>
            </a:r>
          </a:p>
          <a:p>
            <a:pPr marL="0" indent="0">
              <a:buNone/>
            </a:pPr>
            <a:endParaRPr lang="fi-FI" dirty="0">
              <a:cs typeface="Calibri"/>
            </a:endParaRPr>
          </a:p>
          <a:p>
            <a:r>
              <a:rPr lang="fi-FI" dirty="0">
                <a:hlinkClick r:id="rId7"/>
              </a:rPr>
              <a:t>International Red Cross and Red </a:t>
            </a:r>
            <a:r>
              <a:rPr lang="fi-FI" dirty="0" err="1">
                <a:hlinkClick r:id="rId7"/>
              </a:rPr>
              <a:t>Crescent</a:t>
            </a:r>
            <a:r>
              <a:rPr lang="fi-FI" dirty="0">
                <a:hlinkClick r:id="rId7"/>
              </a:rPr>
              <a:t> </a:t>
            </a:r>
            <a:r>
              <a:rPr lang="fi-FI" dirty="0" err="1">
                <a:hlinkClick r:id="rId7"/>
              </a:rPr>
              <a:t>Movement</a:t>
            </a:r>
            <a:r>
              <a:rPr lang="fi-FI" dirty="0">
                <a:hlinkClick r:id="rId7"/>
              </a:rPr>
              <a:t>: </a:t>
            </a:r>
            <a:r>
              <a:rPr lang="fi-FI" dirty="0" err="1">
                <a:hlinkClick r:id="rId7"/>
              </a:rPr>
              <a:t>The</a:t>
            </a:r>
            <a:r>
              <a:rPr lang="fi-FI" dirty="0">
                <a:hlinkClick r:id="rId7"/>
              </a:rPr>
              <a:t> </a:t>
            </a:r>
            <a:r>
              <a:rPr lang="fi-FI" dirty="0" err="1">
                <a:hlinkClick r:id="rId7"/>
              </a:rPr>
              <a:t>power</a:t>
            </a:r>
            <a:r>
              <a:rPr lang="fi-FI" dirty="0">
                <a:hlinkClick r:id="rId7"/>
              </a:rPr>
              <a:t> of </a:t>
            </a:r>
            <a:r>
              <a:rPr lang="fi-FI" dirty="0" err="1">
                <a:hlinkClick r:id="rId7"/>
              </a:rPr>
              <a:t>humanity</a:t>
            </a:r>
            <a:r>
              <a:rPr lang="fi-FI" dirty="0">
                <a:hlinkClick r:id="rId7"/>
              </a:rPr>
              <a:t> </a:t>
            </a:r>
            <a:r>
              <a:rPr lang="fi-FI" dirty="0"/>
              <a:t>(2:31 min)</a:t>
            </a:r>
          </a:p>
        </p:txBody>
      </p:sp>
    </p:spTree>
    <p:extLst>
      <p:ext uri="{BB962C8B-B14F-4D97-AF65-F5344CB8AC3E}">
        <p14:creationId xmlns:p14="http://schemas.microsoft.com/office/powerpoint/2010/main" val="1999775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F2DC05A-D5E0-4EF3-8022-C7D3F2F48295}"/>
              </a:ext>
            </a:extLst>
          </p:cNvPr>
          <p:cNvSpPr>
            <a:spLocks noGrp="1"/>
          </p:cNvSpPr>
          <p:nvPr>
            <p:ph sz="half" idx="1"/>
          </p:nvPr>
        </p:nvSpPr>
        <p:spPr>
          <a:xfrm>
            <a:off x="284069" y="1639069"/>
            <a:ext cx="5181600" cy="4938978"/>
          </a:xfrm>
        </p:spPr>
        <p:txBody>
          <a:bodyPr vert="horz" lIns="91440" tIns="45720" rIns="91440" bIns="45720" rtlCol="0" anchor="t">
            <a:normAutofit/>
          </a:bodyPr>
          <a:lstStyle/>
          <a:p>
            <a:pPr marL="0" indent="0" algn="ctr">
              <a:buNone/>
            </a:pPr>
            <a:endParaRPr lang="fi-FI" sz="5400" b="1">
              <a:effectLst>
                <a:outerShdw blurRad="38100" dist="38100" dir="2700000" algn="tl">
                  <a:srgbClr val="000000">
                    <a:alpha val="43137"/>
                  </a:srgbClr>
                </a:outerShdw>
              </a:effectLst>
              <a:ea typeface="+mn-lt"/>
              <a:cs typeface="+mn-lt"/>
            </a:endParaRPr>
          </a:p>
          <a:p>
            <a:pPr marL="0" indent="0" algn="ctr">
              <a:buNone/>
            </a:pPr>
            <a:r>
              <a:rPr lang="fi-FI" sz="5400" b="1">
                <a:ea typeface="+mn-lt"/>
                <a:cs typeface="+mn-lt"/>
              </a:rPr>
              <a:t>Tervetuloa mukaan toimintaan</a:t>
            </a:r>
            <a:endParaRPr lang="fi-FI" sz="5400" b="1">
              <a:cs typeface="Calibri"/>
            </a:endParaRPr>
          </a:p>
        </p:txBody>
      </p:sp>
      <p:pic>
        <p:nvPicPr>
          <p:cNvPr id="2" name="Picture 1">
            <a:extLst>
              <a:ext uri="{FF2B5EF4-FFF2-40B4-BE49-F238E27FC236}">
                <a16:creationId xmlns:a16="http://schemas.microsoft.com/office/drawing/2014/main" id="{BC8C12BC-4623-4665-A538-4BF6DCDBCC44}"/>
              </a:ext>
            </a:extLst>
          </p:cNvPr>
          <p:cNvPicPr>
            <a:picLocks noChangeAspect="1"/>
          </p:cNvPicPr>
          <p:nvPr/>
        </p:nvPicPr>
        <p:blipFill>
          <a:blip r:embed="rId3"/>
          <a:stretch>
            <a:fillRect/>
          </a:stretch>
        </p:blipFill>
        <p:spPr>
          <a:xfrm>
            <a:off x="6019800" y="1350311"/>
            <a:ext cx="5888131" cy="4843463"/>
          </a:xfrm>
          <a:prstGeom prst="rect">
            <a:avLst/>
          </a:prstGeom>
        </p:spPr>
      </p:pic>
    </p:spTree>
    <p:extLst>
      <p:ext uri="{BB962C8B-B14F-4D97-AF65-F5344CB8AC3E}">
        <p14:creationId xmlns:p14="http://schemas.microsoft.com/office/powerpoint/2010/main" val="3269935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40A49-FA83-4C27-8D7A-EF7DF61B2FF4}"/>
              </a:ext>
            </a:extLst>
          </p:cNvPr>
          <p:cNvSpPr>
            <a:spLocks noGrp="1"/>
          </p:cNvSpPr>
          <p:nvPr>
            <p:ph type="title"/>
          </p:nvPr>
        </p:nvSpPr>
        <p:spPr>
          <a:xfrm>
            <a:off x="713913" y="195309"/>
            <a:ext cx="10515600" cy="834501"/>
          </a:xfrm>
        </p:spPr>
        <p:txBody>
          <a:bodyPr/>
          <a:lstStyle/>
          <a:p>
            <a:r>
              <a:rPr lang="fi-FI" b="1"/>
              <a:t>Vapaaehtoistoiminnan portaali - OMA</a:t>
            </a:r>
          </a:p>
        </p:txBody>
      </p:sp>
      <p:pic>
        <p:nvPicPr>
          <p:cNvPr id="4" name="Picture 3">
            <a:extLst>
              <a:ext uri="{FF2B5EF4-FFF2-40B4-BE49-F238E27FC236}">
                <a16:creationId xmlns:a16="http://schemas.microsoft.com/office/drawing/2014/main" id="{E6B77917-6416-4BAE-ABE0-4BEBEB7518B6}"/>
              </a:ext>
            </a:extLst>
          </p:cNvPr>
          <p:cNvPicPr>
            <a:picLocks noChangeAspect="1"/>
          </p:cNvPicPr>
          <p:nvPr/>
        </p:nvPicPr>
        <p:blipFill>
          <a:blip r:embed="rId3"/>
          <a:stretch>
            <a:fillRect/>
          </a:stretch>
        </p:blipFill>
        <p:spPr>
          <a:xfrm>
            <a:off x="950935" y="1784802"/>
            <a:ext cx="9537577" cy="4733464"/>
          </a:xfrm>
          <a:prstGeom prst="rect">
            <a:avLst/>
          </a:prstGeom>
        </p:spPr>
      </p:pic>
    </p:spTree>
    <p:extLst>
      <p:ext uri="{BB962C8B-B14F-4D97-AF65-F5344CB8AC3E}">
        <p14:creationId xmlns:p14="http://schemas.microsoft.com/office/powerpoint/2010/main" val="528215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A4195-F301-4628-B407-A27657566F04}"/>
              </a:ext>
            </a:extLst>
          </p:cNvPr>
          <p:cNvSpPr>
            <a:spLocks noGrp="1"/>
          </p:cNvSpPr>
          <p:nvPr>
            <p:ph type="title"/>
          </p:nvPr>
        </p:nvSpPr>
        <p:spPr>
          <a:xfrm>
            <a:off x="465337" y="238500"/>
            <a:ext cx="10515600" cy="729165"/>
          </a:xfrm>
        </p:spPr>
        <p:txBody>
          <a:bodyPr>
            <a:normAutofit/>
          </a:bodyPr>
          <a:lstStyle/>
          <a:p>
            <a:r>
              <a:rPr lang="fi-FI" b="1" dirty="0"/>
              <a:t>Seuraa Punaisen Ristin toimintaa verkossa</a:t>
            </a:r>
          </a:p>
        </p:txBody>
      </p:sp>
      <p:pic>
        <p:nvPicPr>
          <p:cNvPr id="4" name="Picture 3">
            <a:extLst>
              <a:ext uri="{FF2B5EF4-FFF2-40B4-BE49-F238E27FC236}">
                <a16:creationId xmlns:a16="http://schemas.microsoft.com/office/drawing/2014/main" id="{7504E6B1-AA92-44B3-842E-1D5B3AB4DEC7}"/>
              </a:ext>
            </a:extLst>
          </p:cNvPr>
          <p:cNvPicPr>
            <a:picLocks noChangeAspect="1"/>
          </p:cNvPicPr>
          <p:nvPr/>
        </p:nvPicPr>
        <p:blipFill>
          <a:blip r:embed="rId3"/>
          <a:stretch>
            <a:fillRect/>
          </a:stretch>
        </p:blipFill>
        <p:spPr>
          <a:xfrm>
            <a:off x="998628" y="1341538"/>
            <a:ext cx="4417059" cy="2975029"/>
          </a:xfrm>
          <a:prstGeom prst="rect">
            <a:avLst/>
          </a:prstGeom>
        </p:spPr>
      </p:pic>
      <p:pic>
        <p:nvPicPr>
          <p:cNvPr id="3" name="Picture 2">
            <a:extLst>
              <a:ext uri="{FF2B5EF4-FFF2-40B4-BE49-F238E27FC236}">
                <a16:creationId xmlns:a16="http://schemas.microsoft.com/office/drawing/2014/main" id="{F5CD4E62-E024-4CF4-8B65-74EAD4C0008B}"/>
              </a:ext>
            </a:extLst>
          </p:cNvPr>
          <p:cNvPicPr>
            <a:picLocks noChangeAspect="1"/>
          </p:cNvPicPr>
          <p:nvPr/>
        </p:nvPicPr>
        <p:blipFill>
          <a:blip r:embed="rId4"/>
          <a:stretch>
            <a:fillRect/>
          </a:stretch>
        </p:blipFill>
        <p:spPr>
          <a:xfrm>
            <a:off x="5830623" y="2467295"/>
            <a:ext cx="6075868" cy="3698543"/>
          </a:xfrm>
          <a:prstGeom prst="rect">
            <a:avLst/>
          </a:prstGeom>
        </p:spPr>
      </p:pic>
    </p:spTree>
    <p:extLst>
      <p:ext uri="{BB962C8B-B14F-4D97-AF65-F5344CB8AC3E}">
        <p14:creationId xmlns:p14="http://schemas.microsoft.com/office/powerpoint/2010/main" val="4019093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86889C-1B25-4821-A482-5AFF8A00C106}"/>
              </a:ext>
            </a:extLst>
          </p:cNvPr>
          <p:cNvSpPr>
            <a:spLocks noGrp="1"/>
          </p:cNvSpPr>
          <p:nvPr>
            <p:ph type="title"/>
          </p:nvPr>
        </p:nvSpPr>
        <p:spPr>
          <a:xfrm>
            <a:off x="518603" y="149724"/>
            <a:ext cx="10515600" cy="791309"/>
          </a:xfrm>
        </p:spPr>
        <p:txBody>
          <a:bodyPr/>
          <a:lstStyle/>
          <a:p>
            <a:r>
              <a:rPr lang="fi-FI" b="1"/>
              <a:t>Ajankohtaista (paikkakunnan tiedot)</a:t>
            </a:r>
          </a:p>
        </p:txBody>
      </p:sp>
      <p:sp>
        <p:nvSpPr>
          <p:cNvPr id="4" name="Content Placeholder 3">
            <a:extLst>
              <a:ext uri="{FF2B5EF4-FFF2-40B4-BE49-F238E27FC236}">
                <a16:creationId xmlns:a16="http://schemas.microsoft.com/office/drawing/2014/main" id="{F7FED8C3-4DAC-42DB-98ED-0273CCF98DDE}"/>
              </a:ext>
            </a:extLst>
          </p:cNvPr>
          <p:cNvSpPr>
            <a:spLocks noGrp="1"/>
          </p:cNvSpPr>
          <p:nvPr>
            <p:ph idx="1"/>
          </p:nvPr>
        </p:nvSpPr>
        <p:spPr>
          <a:xfrm>
            <a:off x="838200" y="1349406"/>
            <a:ext cx="10515600" cy="4827557"/>
          </a:xfrm>
        </p:spPr>
        <p:txBody>
          <a:bodyPr>
            <a:normAutofit/>
          </a:bodyPr>
          <a:lstStyle/>
          <a:p>
            <a:r>
              <a:rPr lang="fi-FI" sz="2100"/>
              <a:t>Kouluttaja ja/tai osasto listaa alueen tulevat tapahtumat ja ajankohtaiset asiat mihin uudet voi seuraavaksi tulla mukaan</a:t>
            </a:r>
          </a:p>
          <a:p>
            <a:r>
              <a:rPr lang="fi-FI" sz="2100"/>
              <a:t>Listatkaa tai jakakaa osaston yhteystietoja osallistujille</a:t>
            </a:r>
          </a:p>
        </p:txBody>
      </p:sp>
    </p:spTree>
    <p:extLst>
      <p:ext uri="{BB962C8B-B14F-4D97-AF65-F5344CB8AC3E}">
        <p14:creationId xmlns:p14="http://schemas.microsoft.com/office/powerpoint/2010/main" val="2394533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5000"/>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0D708E-1108-473F-8B17-824EBF999DFE}"/>
              </a:ext>
            </a:extLst>
          </p:cNvPr>
          <p:cNvSpPr>
            <a:spLocks noGrp="1"/>
          </p:cNvSpPr>
          <p:nvPr>
            <p:ph idx="1"/>
          </p:nvPr>
        </p:nvSpPr>
        <p:spPr>
          <a:xfrm>
            <a:off x="1181100" y="71529"/>
            <a:ext cx="10515600" cy="5201553"/>
          </a:xfrm>
        </p:spPr>
        <p:txBody>
          <a:bodyPr vert="horz" lIns="91440" tIns="45720" rIns="91440" bIns="45720" rtlCol="0" anchor="t">
            <a:normAutofit/>
          </a:bodyPr>
          <a:lstStyle/>
          <a:p>
            <a:pPr marL="0" indent="0" algn="ctr">
              <a:buNone/>
            </a:pPr>
            <a:endParaRPr lang="fi-FI" sz="3200" b="1" dirty="0">
              <a:cs typeface="Calibri"/>
            </a:endParaRPr>
          </a:p>
          <a:p>
            <a:pPr marL="0" indent="0" algn="ctr">
              <a:buNone/>
            </a:pPr>
            <a:endParaRPr lang="fi-FI" sz="3200" b="1" dirty="0">
              <a:cs typeface="Calibri"/>
            </a:endParaRPr>
          </a:p>
          <a:p>
            <a:pPr marL="0" indent="0" algn="ctr">
              <a:buNone/>
            </a:pPr>
            <a:endParaRPr lang="fi-FI" sz="3200" b="1" dirty="0">
              <a:cs typeface="Calibri"/>
            </a:endParaRPr>
          </a:p>
          <a:p>
            <a:pPr marL="0" indent="0" algn="ctr">
              <a:buNone/>
            </a:pPr>
            <a:r>
              <a:rPr lang="fi-FI" sz="4800" b="1" dirty="0">
                <a:cs typeface="Calibri"/>
              </a:rPr>
              <a:t>KIITOS!</a:t>
            </a:r>
            <a:endParaRPr lang="fi-FI" sz="4400" dirty="0">
              <a:cs typeface="Calibri"/>
            </a:endParaRPr>
          </a:p>
          <a:p>
            <a:pPr marL="0" indent="0" algn="ctr">
              <a:buNone/>
            </a:pPr>
            <a:endParaRPr lang="fi-FI" sz="4400" dirty="0"/>
          </a:p>
          <a:p>
            <a:pPr marL="0" indent="0" algn="ctr">
              <a:buNone/>
            </a:pPr>
            <a:r>
              <a:rPr lang="fi-FI" sz="4400" b="1" dirty="0">
                <a:cs typeface="Calibri"/>
              </a:rPr>
              <a:t>Onko sinulla kysymyksiä?</a:t>
            </a:r>
            <a:endParaRPr lang="fi-FI" b="1" dirty="0"/>
          </a:p>
        </p:txBody>
      </p:sp>
      <p:sp>
        <p:nvSpPr>
          <p:cNvPr id="7" name="TextBox 6">
            <a:extLst>
              <a:ext uri="{FF2B5EF4-FFF2-40B4-BE49-F238E27FC236}">
                <a16:creationId xmlns:a16="http://schemas.microsoft.com/office/drawing/2014/main" id="{2E64C895-001F-4BB0-939B-46ABC0476431}"/>
              </a:ext>
            </a:extLst>
          </p:cNvPr>
          <p:cNvSpPr txBox="1"/>
          <p:nvPr/>
        </p:nvSpPr>
        <p:spPr>
          <a:xfrm>
            <a:off x="10486194" y="6509472"/>
            <a:ext cx="17352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solidFill>
                  <a:schemeClr val="bg1"/>
                </a:solidFill>
                <a:cs typeface="Calibri"/>
              </a:rPr>
              <a:t>Kuva</a:t>
            </a:r>
            <a:r>
              <a:rPr lang="en-US" sz="1200">
                <a:solidFill>
                  <a:schemeClr val="bg1"/>
                </a:solidFill>
                <a:cs typeface="Calibri"/>
              </a:rPr>
              <a:t>: Henna </a:t>
            </a:r>
            <a:r>
              <a:rPr lang="en-US" sz="1200" err="1">
                <a:solidFill>
                  <a:schemeClr val="bg1"/>
                </a:solidFill>
                <a:cs typeface="Calibri"/>
              </a:rPr>
              <a:t>Raatikainen</a:t>
            </a:r>
            <a:endParaRPr lang="en-US" sz="1200">
              <a:solidFill>
                <a:schemeClr val="bg1"/>
              </a:solidFill>
              <a:cs typeface="Calibri"/>
            </a:endParaRPr>
          </a:p>
        </p:txBody>
      </p:sp>
    </p:spTree>
    <p:extLst>
      <p:ext uri="{BB962C8B-B14F-4D97-AF65-F5344CB8AC3E}">
        <p14:creationId xmlns:p14="http://schemas.microsoft.com/office/powerpoint/2010/main" val="70123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528D74-5AF5-42ED-BFA7-A9CB8D60B210}"/>
              </a:ext>
            </a:extLst>
          </p:cNvPr>
          <p:cNvSpPr>
            <a:spLocks noGrp="1"/>
          </p:cNvSpPr>
          <p:nvPr>
            <p:ph type="ctrTitle"/>
          </p:nvPr>
        </p:nvSpPr>
        <p:spPr/>
        <p:txBody>
          <a:bodyPr/>
          <a:lstStyle/>
          <a:p>
            <a:r>
              <a:rPr lang="fi-FI" b="1"/>
              <a:t>Punainen Risti</a:t>
            </a:r>
          </a:p>
        </p:txBody>
      </p:sp>
      <p:sp>
        <p:nvSpPr>
          <p:cNvPr id="5" name="Subtitle 4">
            <a:extLst>
              <a:ext uri="{FF2B5EF4-FFF2-40B4-BE49-F238E27FC236}">
                <a16:creationId xmlns:a16="http://schemas.microsoft.com/office/drawing/2014/main" id="{7FCF3967-7975-4A67-8143-D54735557BFE}"/>
              </a:ext>
            </a:extLst>
          </p:cNvPr>
          <p:cNvSpPr>
            <a:spLocks noGrp="1"/>
          </p:cNvSpPr>
          <p:nvPr>
            <p:ph type="subTitle" idx="1"/>
          </p:nvPr>
        </p:nvSpPr>
        <p:spPr/>
        <p:txBody>
          <a:bodyPr vert="horz" lIns="91440" tIns="45720" rIns="91440" bIns="45720" rtlCol="0" anchor="t">
            <a:normAutofit/>
          </a:bodyPr>
          <a:lstStyle/>
          <a:p>
            <a:r>
              <a:rPr lang="fi-FI" dirty="0">
                <a:cs typeface="Calibri"/>
              </a:rPr>
              <a:t>Meidän tärkein tehtävämme on auttaminen. </a:t>
            </a:r>
          </a:p>
          <a:p>
            <a:r>
              <a:rPr lang="fi-FI" dirty="0">
                <a:cs typeface="Calibri"/>
              </a:rPr>
              <a:t>Autamme yhdessä ihmisiä, jotka tarvitsevat apua.</a:t>
            </a:r>
            <a:endParaRPr lang="fi-FI" dirty="0"/>
          </a:p>
        </p:txBody>
      </p:sp>
    </p:spTree>
    <p:extLst>
      <p:ext uri="{BB962C8B-B14F-4D97-AF65-F5344CB8AC3E}">
        <p14:creationId xmlns:p14="http://schemas.microsoft.com/office/powerpoint/2010/main" val="2891152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42AA-D394-40A9-9242-0042F7BC86F2}"/>
              </a:ext>
            </a:extLst>
          </p:cNvPr>
          <p:cNvSpPr>
            <a:spLocks noGrp="1"/>
          </p:cNvSpPr>
          <p:nvPr>
            <p:ph type="title"/>
          </p:nvPr>
        </p:nvSpPr>
        <p:spPr>
          <a:xfrm>
            <a:off x="740546" y="177553"/>
            <a:ext cx="10515600" cy="790113"/>
          </a:xfrm>
        </p:spPr>
        <p:txBody>
          <a:bodyPr/>
          <a:lstStyle/>
          <a:p>
            <a:r>
              <a:rPr lang="fi-FI" b="1" dirty="0"/>
              <a:t>Miten Punainen Risti syntyi? 1/3</a:t>
            </a:r>
            <a:endParaRPr lang="fi-FI" dirty="0"/>
          </a:p>
        </p:txBody>
      </p:sp>
      <p:sp>
        <p:nvSpPr>
          <p:cNvPr id="3" name="Content Placeholder 2">
            <a:extLst>
              <a:ext uri="{FF2B5EF4-FFF2-40B4-BE49-F238E27FC236}">
                <a16:creationId xmlns:a16="http://schemas.microsoft.com/office/drawing/2014/main" id="{4D269FF7-471C-426F-B7F4-14C3C878E097}"/>
              </a:ext>
            </a:extLst>
          </p:cNvPr>
          <p:cNvSpPr>
            <a:spLocks noGrp="1"/>
          </p:cNvSpPr>
          <p:nvPr>
            <p:ph idx="1"/>
          </p:nvPr>
        </p:nvSpPr>
        <p:spPr>
          <a:xfrm>
            <a:off x="740546" y="1997244"/>
            <a:ext cx="7017774" cy="4322865"/>
          </a:xfrm>
        </p:spPr>
        <p:txBody>
          <a:bodyPr vert="horz" lIns="91440" tIns="45720" rIns="91440" bIns="45720" rtlCol="0" anchor="t">
            <a:normAutofit lnSpcReduction="10000"/>
          </a:bodyPr>
          <a:lstStyle/>
          <a:p>
            <a:pPr>
              <a:lnSpc>
                <a:spcPct val="120000"/>
              </a:lnSpc>
              <a:defRPr/>
            </a:pPr>
            <a:r>
              <a:rPr lang="fi-FI" sz="2400" dirty="0"/>
              <a:t>Punaisen Ristin perustaja on sveitsiläinen Henry Dunant.</a:t>
            </a:r>
          </a:p>
          <a:p>
            <a:pPr marL="0" indent="0">
              <a:buNone/>
              <a:defRPr/>
            </a:pPr>
            <a:endParaRPr lang="fi-FI" sz="2400" dirty="0"/>
          </a:p>
          <a:p>
            <a:pPr>
              <a:defRPr/>
            </a:pPr>
            <a:r>
              <a:rPr lang="fi-FI" sz="2400" dirty="0"/>
              <a:t>Vuonna 1859 Italiassa oli Solferinon taistelu (</a:t>
            </a:r>
            <a:r>
              <a:rPr lang="fi-FI" sz="2400" dirty="0">
                <a:hlinkClick r:id="rId3"/>
              </a:rPr>
              <a:t>video</a:t>
            </a:r>
            <a:r>
              <a:rPr lang="fi-FI" sz="2400" dirty="0"/>
              <a:t>)</a:t>
            </a:r>
          </a:p>
          <a:p>
            <a:pPr>
              <a:lnSpc>
                <a:spcPct val="120000"/>
              </a:lnSpc>
              <a:defRPr/>
            </a:pPr>
            <a:endParaRPr lang="fi-FI" sz="2400" dirty="0"/>
          </a:p>
          <a:p>
            <a:pPr>
              <a:lnSpc>
                <a:spcPct val="120000"/>
              </a:lnSpc>
              <a:defRPr/>
            </a:pPr>
            <a:r>
              <a:rPr lang="fi-FI" sz="2400" dirty="0"/>
              <a:t>Kun Dunant näki taistelussa kuolleet ja haavoittuneet sotilaat, hän halusi auttaa heitä. Hän haki lähimmästä kylästä apua sotilaille. </a:t>
            </a:r>
            <a:br>
              <a:rPr lang="fi-FI" sz="2400" dirty="0"/>
            </a:br>
            <a:endParaRPr lang="fi-FI" sz="2400" dirty="0"/>
          </a:p>
          <a:p>
            <a:pPr marL="342900" indent="-342900">
              <a:buFont typeface="Courier New" panose="02070309020205020404" pitchFamily="49" charset="0"/>
              <a:buChar char="o"/>
              <a:defRPr/>
            </a:pPr>
            <a:endParaRPr lang="fi-FI" sz="4500" dirty="0"/>
          </a:p>
          <a:p>
            <a:pPr marL="0" indent="0">
              <a:buNone/>
            </a:pPr>
            <a:endParaRPr lang="fi-FI" dirty="0">
              <a:cs typeface="Calibri" panose="020F0502020204030204"/>
            </a:endParaRPr>
          </a:p>
        </p:txBody>
      </p:sp>
      <p:pic>
        <p:nvPicPr>
          <p:cNvPr id="4" name="Sisällön paikkamerkki 3">
            <a:extLst>
              <a:ext uri="{FF2B5EF4-FFF2-40B4-BE49-F238E27FC236}">
                <a16:creationId xmlns:a16="http://schemas.microsoft.com/office/drawing/2014/main" id="{2F3FF6D1-5323-4BBC-A2D8-3B3FCEF01DE8}"/>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9328" y="1668032"/>
            <a:ext cx="3104472" cy="4652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988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42AA-D394-40A9-9242-0042F7BC86F2}"/>
              </a:ext>
            </a:extLst>
          </p:cNvPr>
          <p:cNvSpPr>
            <a:spLocks noGrp="1"/>
          </p:cNvSpPr>
          <p:nvPr>
            <p:ph type="title"/>
          </p:nvPr>
        </p:nvSpPr>
        <p:spPr>
          <a:xfrm>
            <a:off x="740546" y="177553"/>
            <a:ext cx="10515600" cy="790113"/>
          </a:xfrm>
        </p:spPr>
        <p:txBody>
          <a:bodyPr/>
          <a:lstStyle/>
          <a:p>
            <a:r>
              <a:rPr lang="fi-FI" b="1" dirty="0"/>
              <a:t>Miten Punainen Risti syntyi? 2/3</a:t>
            </a:r>
            <a:endParaRPr lang="fi-FI" dirty="0"/>
          </a:p>
        </p:txBody>
      </p:sp>
      <p:sp>
        <p:nvSpPr>
          <p:cNvPr id="3" name="Content Placeholder 2">
            <a:extLst>
              <a:ext uri="{FF2B5EF4-FFF2-40B4-BE49-F238E27FC236}">
                <a16:creationId xmlns:a16="http://schemas.microsoft.com/office/drawing/2014/main" id="{4D269FF7-471C-426F-B7F4-14C3C878E097}"/>
              </a:ext>
            </a:extLst>
          </p:cNvPr>
          <p:cNvSpPr>
            <a:spLocks noGrp="1"/>
          </p:cNvSpPr>
          <p:nvPr>
            <p:ph idx="1"/>
          </p:nvPr>
        </p:nvSpPr>
        <p:spPr>
          <a:xfrm>
            <a:off x="740546" y="1825195"/>
            <a:ext cx="7017774" cy="3913453"/>
          </a:xfrm>
        </p:spPr>
        <p:txBody>
          <a:bodyPr vert="horz" lIns="91440" tIns="45720" rIns="91440" bIns="45720" rtlCol="0" anchor="t">
            <a:normAutofit/>
          </a:bodyPr>
          <a:lstStyle/>
          <a:p>
            <a:pPr>
              <a:lnSpc>
                <a:spcPct val="120000"/>
              </a:lnSpc>
              <a:defRPr/>
            </a:pPr>
            <a:r>
              <a:rPr lang="fi-FI" sz="2400" dirty="0"/>
              <a:t>Dunant kirjoitti kirjan, jonka nimi on Solferinon muisto 1862.</a:t>
            </a:r>
          </a:p>
          <a:p>
            <a:pPr>
              <a:lnSpc>
                <a:spcPct val="120000"/>
              </a:lnSpc>
              <a:defRPr/>
            </a:pPr>
            <a:endParaRPr lang="fi-FI" sz="2400" dirty="0">
              <a:sym typeface="Wingdings" panose="05000000000000000000" pitchFamily="2" charset="2"/>
            </a:endParaRPr>
          </a:p>
          <a:p>
            <a:pPr>
              <a:lnSpc>
                <a:spcPct val="120000"/>
              </a:lnSpc>
              <a:defRPr/>
            </a:pPr>
            <a:r>
              <a:rPr lang="fi-FI" sz="2400" dirty="0">
                <a:sym typeface="Wingdings" panose="05000000000000000000" pitchFamily="2" charset="2"/>
              </a:rPr>
              <a:t>Kirjassa Dunant esitti, että maailmaan perustetaan  </a:t>
            </a:r>
            <a:r>
              <a:rPr lang="fi-FI" sz="2400" dirty="0"/>
              <a:t>vapaaehtoisjärjestö, joka auttaa sodan uhreja. Lisäksi hän esitti, että haavoittuneiden sotilaiden hoito turvataan kansainvälisin sopimuksin.</a:t>
            </a:r>
            <a:endParaRPr lang="fi-FI" sz="2400" dirty="0">
              <a:cs typeface="Calibri"/>
            </a:endParaRPr>
          </a:p>
          <a:p>
            <a:pPr marL="342900" indent="-342900">
              <a:buFont typeface="Courier New" panose="02070309020205020404" pitchFamily="49" charset="0"/>
              <a:buChar char="o"/>
              <a:defRPr/>
            </a:pPr>
            <a:endParaRPr lang="fi-FI" sz="4500" dirty="0"/>
          </a:p>
          <a:p>
            <a:pPr marL="0" indent="0">
              <a:buNone/>
            </a:pPr>
            <a:endParaRPr lang="fi-FI" dirty="0">
              <a:cs typeface="Calibri" panose="020F0502020204030204"/>
            </a:endParaRPr>
          </a:p>
        </p:txBody>
      </p:sp>
      <p:pic>
        <p:nvPicPr>
          <p:cNvPr id="4" name="Sisällön paikkamerkki 3">
            <a:extLst>
              <a:ext uri="{FF2B5EF4-FFF2-40B4-BE49-F238E27FC236}">
                <a16:creationId xmlns:a16="http://schemas.microsoft.com/office/drawing/2014/main" id="{2F3FF6D1-5323-4BBC-A2D8-3B3FCEF01DE8}"/>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328" y="1668032"/>
            <a:ext cx="3104472" cy="4652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2141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42AA-D394-40A9-9242-0042F7BC86F2}"/>
              </a:ext>
            </a:extLst>
          </p:cNvPr>
          <p:cNvSpPr>
            <a:spLocks noGrp="1"/>
          </p:cNvSpPr>
          <p:nvPr>
            <p:ph type="title"/>
          </p:nvPr>
        </p:nvSpPr>
        <p:spPr>
          <a:xfrm>
            <a:off x="740546" y="177553"/>
            <a:ext cx="10515600" cy="790113"/>
          </a:xfrm>
        </p:spPr>
        <p:txBody>
          <a:bodyPr/>
          <a:lstStyle/>
          <a:p>
            <a:r>
              <a:rPr lang="fi-FI" b="1" dirty="0"/>
              <a:t>Miten Punainen Risti syntyi? 3/3</a:t>
            </a:r>
            <a:endParaRPr lang="fi-FI" dirty="0"/>
          </a:p>
        </p:txBody>
      </p:sp>
      <p:sp>
        <p:nvSpPr>
          <p:cNvPr id="3" name="Content Placeholder 2">
            <a:extLst>
              <a:ext uri="{FF2B5EF4-FFF2-40B4-BE49-F238E27FC236}">
                <a16:creationId xmlns:a16="http://schemas.microsoft.com/office/drawing/2014/main" id="{4D269FF7-471C-426F-B7F4-14C3C878E097}"/>
              </a:ext>
            </a:extLst>
          </p:cNvPr>
          <p:cNvSpPr>
            <a:spLocks noGrp="1"/>
          </p:cNvSpPr>
          <p:nvPr>
            <p:ph idx="1"/>
          </p:nvPr>
        </p:nvSpPr>
        <p:spPr>
          <a:xfrm>
            <a:off x="740546" y="1654413"/>
            <a:ext cx="7017774" cy="5026034"/>
          </a:xfrm>
        </p:spPr>
        <p:txBody>
          <a:bodyPr vert="horz" lIns="91440" tIns="45720" rIns="91440" bIns="45720" rtlCol="0" anchor="t">
            <a:normAutofit/>
          </a:bodyPr>
          <a:lstStyle/>
          <a:p>
            <a:pPr>
              <a:defRPr/>
            </a:pPr>
            <a:endParaRPr lang="fi-FI" dirty="0"/>
          </a:p>
          <a:p>
            <a:pPr>
              <a:defRPr/>
            </a:pPr>
            <a:r>
              <a:rPr lang="fi-FI" sz="2400" dirty="0"/>
              <a:t>Monet maailman maat halusivat tehdä Dunantin ajatuksista totta. </a:t>
            </a:r>
          </a:p>
          <a:p>
            <a:pPr marL="0" indent="0">
              <a:buNone/>
              <a:defRPr/>
            </a:pPr>
            <a:endParaRPr lang="fi-FI" sz="2400" dirty="0"/>
          </a:p>
          <a:p>
            <a:pPr>
              <a:defRPr/>
            </a:pPr>
            <a:r>
              <a:rPr lang="fi-FI" sz="2400" dirty="0"/>
              <a:t>Vuonna 1863 Genevessä perustettiin toimikunta, jossa oli edustajia 16 maasta.</a:t>
            </a:r>
          </a:p>
          <a:p>
            <a:pPr lvl="1">
              <a:defRPr/>
            </a:pPr>
            <a:r>
              <a:rPr lang="fi-FI" dirty="0"/>
              <a:t>Punainen Risti syntyi.</a:t>
            </a:r>
          </a:p>
          <a:p>
            <a:pPr lvl="1">
              <a:defRPr/>
            </a:pPr>
            <a:endParaRPr lang="fi-FI" sz="2000" dirty="0"/>
          </a:p>
          <a:p>
            <a:pPr>
              <a:defRPr/>
            </a:pPr>
            <a:r>
              <a:rPr lang="fi-FI" sz="2400" dirty="0"/>
              <a:t>Vuonna 1864 12 maata hyväksyi Geneven sopimuksen. </a:t>
            </a:r>
            <a:endParaRPr lang="fi-FI" sz="2400" dirty="0">
              <a:cs typeface="Calibri"/>
            </a:endParaRPr>
          </a:p>
          <a:p>
            <a:pPr marL="342900" indent="-342900">
              <a:buFont typeface="Courier New" panose="02070309020205020404" pitchFamily="49" charset="0"/>
              <a:buChar char="o"/>
              <a:defRPr/>
            </a:pPr>
            <a:endParaRPr lang="fi-FI" sz="4500" dirty="0"/>
          </a:p>
          <a:p>
            <a:pPr marL="0" indent="0">
              <a:buNone/>
            </a:pPr>
            <a:endParaRPr lang="fi-FI" dirty="0">
              <a:cs typeface="Calibri" panose="020F0502020204030204"/>
            </a:endParaRPr>
          </a:p>
        </p:txBody>
      </p:sp>
      <p:pic>
        <p:nvPicPr>
          <p:cNvPr id="4" name="Sisällön paikkamerkki 3">
            <a:extLst>
              <a:ext uri="{FF2B5EF4-FFF2-40B4-BE49-F238E27FC236}">
                <a16:creationId xmlns:a16="http://schemas.microsoft.com/office/drawing/2014/main" id="{2F3FF6D1-5323-4BBC-A2D8-3B3FCEF01DE8}"/>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328" y="1668032"/>
            <a:ext cx="3104472" cy="4652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2849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E77B79-3F74-497E-9805-693A5966C7A5}"/>
              </a:ext>
            </a:extLst>
          </p:cNvPr>
          <p:cNvSpPr>
            <a:spLocks noGrp="1"/>
          </p:cNvSpPr>
          <p:nvPr>
            <p:ph sz="half" idx="1"/>
          </p:nvPr>
        </p:nvSpPr>
        <p:spPr>
          <a:xfrm>
            <a:off x="674763" y="1487617"/>
            <a:ext cx="5181600" cy="4100862"/>
          </a:xfrm>
        </p:spPr>
        <p:txBody>
          <a:bodyPr>
            <a:normAutofit fontScale="92500" lnSpcReduction="20000"/>
          </a:bodyPr>
          <a:lstStyle/>
          <a:p>
            <a:pPr>
              <a:lnSpc>
                <a:spcPct val="110000"/>
              </a:lnSpc>
              <a:defRPr/>
            </a:pPr>
            <a:r>
              <a:rPr lang="fi-FI" sz="2600" dirty="0"/>
              <a:t>Suomen Punaisen Ristin yhdistys perustettiin vuonna 1877.</a:t>
            </a:r>
          </a:p>
          <a:p>
            <a:pPr>
              <a:lnSpc>
                <a:spcPct val="110000"/>
              </a:lnSpc>
              <a:defRPr/>
            </a:pPr>
            <a:r>
              <a:rPr lang="fi-FI" sz="2600" dirty="0"/>
              <a:t>Se perustettiin siksi, että haavoittuneet ja sairaat sotilaat saavat hoitoa (</a:t>
            </a:r>
            <a:r>
              <a:rPr lang="fi-FI" sz="2600" dirty="0">
                <a:hlinkClick r:id="rId3"/>
              </a:rPr>
              <a:t>video</a:t>
            </a:r>
            <a:r>
              <a:rPr lang="fi-FI" sz="2600" dirty="0"/>
              <a:t>)</a:t>
            </a:r>
            <a:endParaRPr lang="fi-FI" sz="2600" dirty="0">
              <a:cs typeface="Calibri"/>
            </a:endParaRPr>
          </a:p>
          <a:p>
            <a:pPr>
              <a:lnSpc>
                <a:spcPct val="110000"/>
              </a:lnSpc>
            </a:pPr>
            <a:endParaRPr lang="fi-FI" sz="2600" dirty="0">
              <a:cs typeface="Calibri"/>
            </a:endParaRPr>
          </a:p>
          <a:p>
            <a:pPr>
              <a:lnSpc>
                <a:spcPct val="110000"/>
              </a:lnSpc>
            </a:pPr>
            <a:r>
              <a:rPr lang="fi-FI" sz="2600" dirty="0">
                <a:cs typeface="Calibri"/>
              </a:rPr>
              <a:t>Nykyään maailmassa on 190 kansallista yhdistystä. Niitä on ympäri maailman.</a:t>
            </a:r>
          </a:p>
          <a:p>
            <a:pPr>
              <a:lnSpc>
                <a:spcPct val="110000"/>
              </a:lnSpc>
            </a:pPr>
            <a:r>
              <a:rPr lang="fi-FI" sz="2600" dirty="0">
                <a:cs typeface="Calibri"/>
              </a:rPr>
              <a:t>Suojamerkit suojelevat avustustyötä.</a:t>
            </a:r>
          </a:p>
          <a:p>
            <a:endParaRPr lang="fi-FI" dirty="0"/>
          </a:p>
        </p:txBody>
      </p:sp>
      <p:pic>
        <p:nvPicPr>
          <p:cNvPr id="7" name="Content Placeholder 6">
            <a:extLst>
              <a:ext uri="{FF2B5EF4-FFF2-40B4-BE49-F238E27FC236}">
                <a16:creationId xmlns:a16="http://schemas.microsoft.com/office/drawing/2014/main" id="{13DCE1AC-2DFB-475B-9DF2-FFCC671761DE}"/>
              </a:ext>
            </a:extLst>
          </p:cNvPr>
          <p:cNvPicPr>
            <a:picLocks noGrp="1" noChangeAspect="1"/>
          </p:cNvPicPr>
          <p:nvPr>
            <p:ph sz="half" idx="2"/>
          </p:nvPr>
        </p:nvPicPr>
        <p:blipFill>
          <a:blip r:embed="rId4"/>
          <a:stretch>
            <a:fillRect/>
          </a:stretch>
        </p:blipFill>
        <p:spPr>
          <a:xfrm>
            <a:off x="6688548" y="1487617"/>
            <a:ext cx="5181600" cy="5103616"/>
          </a:xfrm>
          <a:prstGeom prst="rect">
            <a:avLst/>
          </a:prstGeom>
        </p:spPr>
      </p:pic>
      <p:pic>
        <p:nvPicPr>
          <p:cNvPr id="8" name="Picture 6" descr="A drawing of a cartoon character&#10;&#10;Description generated with high confidence">
            <a:extLst>
              <a:ext uri="{FF2B5EF4-FFF2-40B4-BE49-F238E27FC236}">
                <a16:creationId xmlns:a16="http://schemas.microsoft.com/office/drawing/2014/main" id="{757ACC8C-721A-473B-8EA6-7CA44AA8A644}"/>
              </a:ext>
            </a:extLst>
          </p:cNvPr>
          <p:cNvPicPr>
            <a:picLocks noChangeAspect="1"/>
          </p:cNvPicPr>
          <p:nvPr/>
        </p:nvPicPr>
        <p:blipFill>
          <a:blip r:embed="rId5"/>
          <a:stretch>
            <a:fillRect/>
          </a:stretch>
        </p:blipFill>
        <p:spPr>
          <a:xfrm>
            <a:off x="1979688" y="5429183"/>
            <a:ext cx="2571750" cy="1162050"/>
          </a:xfrm>
          <a:prstGeom prst="rect">
            <a:avLst/>
          </a:prstGeom>
        </p:spPr>
      </p:pic>
    </p:spTree>
    <p:extLst>
      <p:ext uri="{BB962C8B-B14F-4D97-AF65-F5344CB8AC3E}">
        <p14:creationId xmlns:p14="http://schemas.microsoft.com/office/powerpoint/2010/main" val="3500105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B703C1-07F6-4062-A12B-B6D0DC710A21}"/>
              </a:ext>
            </a:extLst>
          </p:cNvPr>
          <p:cNvSpPr>
            <a:spLocks noGrp="1"/>
          </p:cNvSpPr>
          <p:nvPr>
            <p:ph type="title"/>
          </p:nvPr>
        </p:nvSpPr>
        <p:spPr>
          <a:xfrm>
            <a:off x="548951" y="149289"/>
            <a:ext cx="7522029" cy="886409"/>
          </a:xfrm>
        </p:spPr>
        <p:txBody>
          <a:bodyPr/>
          <a:lstStyle/>
          <a:p>
            <a:r>
              <a:rPr lang="fi-FI" b="1"/>
              <a:t>Näin Suomen Punainen Risti toimii</a:t>
            </a:r>
          </a:p>
        </p:txBody>
      </p:sp>
      <p:graphicFrame>
        <p:nvGraphicFramePr>
          <p:cNvPr id="6" name="Sisällön paikkamerkki 5">
            <a:extLst>
              <a:ext uri="{FF2B5EF4-FFF2-40B4-BE49-F238E27FC236}">
                <a16:creationId xmlns:a16="http://schemas.microsoft.com/office/drawing/2014/main" id="{1021C6AF-36A1-42BC-B63E-A9FCE3C00A4D}"/>
              </a:ext>
            </a:extLst>
          </p:cNvPr>
          <p:cNvGraphicFramePr>
            <a:graphicFrameLocks noGrp="1"/>
          </p:cNvGraphicFramePr>
          <p:nvPr>
            <p:ph idx="1"/>
            <p:extLst>
              <p:ext uri="{D42A27DB-BD31-4B8C-83A1-F6EECF244321}">
                <p14:modId xmlns:p14="http://schemas.microsoft.com/office/powerpoint/2010/main" val="1495380092"/>
              </p:ext>
            </p:extLst>
          </p:nvPr>
        </p:nvGraphicFramePr>
        <p:xfrm>
          <a:off x="903514" y="1819469"/>
          <a:ext cx="10515600" cy="4382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9627843"/>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0E5BC00-CF5C-4FE7-91B9-CD326D7A18A0}" vid="{8852EC57-17C8-4F13-AEBB-D88088D8A0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8EB0A60DA61794AB8DF1ECA26930124" ma:contentTypeVersion="6" ma:contentTypeDescription="Skapa ett nytt dokument." ma:contentTypeScope="" ma:versionID="a55fe83369d43722a2be0ccb2e3673da">
  <xsd:schema xmlns:xsd="http://www.w3.org/2001/XMLSchema" xmlns:xs="http://www.w3.org/2001/XMLSchema" xmlns:p="http://schemas.microsoft.com/office/2006/metadata/properties" xmlns:ns2="273265aa-cae8-4f29-a807-4d7be73e137d" targetNamespace="http://schemas.microsoft.com/office/2006/metadata/properties" ma:root="true" ma:fieldsID="0734d02e5ed515abd23a34e9ecd20708" ns2:_="">
    <xsd:import namespace="273265aa-cae8-4f29-a807-4d7be73e137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3265aa-cae8-4f29-a807-4d7be73e1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F3E6BB-1EF8-4235-AD83-E5395350AC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3265aa-cae8-4f29-a807-4d7be73e13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F0C3B3-376A-4B2C-A933-3C9BB31A4C36}">
  <ds:schemaRefs>
    <ds:schemaRef ds:uri="http://schemas.microsoft.com/sharepoint/v3/contenttype/forms"/>
  </ds:schemaRefs>
</ds:datastoreItem>
</file>

<file path=customXml/itemProps3.xml><?xml version="1.0" encoding="utf-8"?>
<ds:datastoreItem xmlns:ds="http://schemas.openxmlformats.org/officeDocument/2006/customXml" ds:itemID="{A925965E-33D2-47F1-91FE-7426E757990F}">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273265aa-cae8-4f29-a807-4d7be73e137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Theme1</Template>
  <TotalTime>242</TotalTime>
  <Words>4651</Words>
  <Application>Microsoft Office PowerPoint</Application>
  <PresentationFormat>Widescreen</PresentationFormat>
  <Paragraphs>551</Paragraphs>
  <Slides>34</Slides>
  <Notes>29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5" baseType="lpstr">
      <vt:lpstr>Arial</vt:lpstr>
      <vt:lpstr>Calibri</vt:lpstr>
      <vt:lpstr>Calibri Light</vt:lpstr>
      <vt:lpstr>Courier New</vt:lpstr>
      <vt:lpstr>SignaColumn-Black</vt:lpstr>
      <vt:lpstr>Times</vt:lpstr>
      <vt:lpstr>Times New Roman</vt:lpstr>
      <vt:lpstr>Verdana</vt:lpstr>
      <vt:lpstr>Wingdings 2</vt:lpstr>
      <vt:lpstr>Theme1</vt:lpstr>
      <vt:lpstr>CorelDRAW</vt:lpstr>
      <vt:lpstr>Punainen Risti tutuksi</vt:lpstr>
      <vt:lpstr>Punainen Risti on auttaja, joka on lähellä sinua</vt:lpstr>
      <vt:lpstr>Tai kouluttaja valitsee jonkun näistä videoista</vt:lpstr>
      <vt:lpstr>Punainen Risti</vt:lpstr>
      <vt:lpstr>Miten Punainen Risti syntyi? 1/3</vt:lpstr>
      <vt:lpstr>Miten Punainen Risti syntyi? 2/3</vt:lpstr>
      <vt:lpstr>Miten Punainen Risti syntyi? 3/3</vt:lpstr>
      <vt:lpstr>PowerPoint Presentation</vt:lpstr>
      <vt:lpstr>Näin Suomen Punainen Risti toimii</vt:lpstr>
      <vt:lpstr>Punaisen Ristin periaatteet  </vt:lpstr>
      <vt:lpstr>Valmius ja varautuminen  </vt:lpstr>
      <vt:lpstr>Olemme valmiina auttamaan</vt:lpstr>
      <vt:lpstr>Punaisen Ristin apu </vt:lpstr>
      <vt:lpstr>Mitä Punaisen Ristin apu on käytännössä? </vt:lpstr>
      <vt:lpstr>Punainen Risti auttaa kotimaan onnettomuuksissa ja kriiseissä</vt:lpstr>
      <vt:lpstr>PowerPoint Presentation</vt:lpstr>
      <vt:lpstr>Vapaaehtoistoiminta on monipuolista</vt:lpstr>
      <vt:lpstr>Kuka on vapaaehtoinen?</vt:lpstr>
      <vt:lpstr>Näytä peukulla oletko samaa mieltä, eri mieltä vai siltä väliltä. </vt:lpstr>
      <vt:lpstr>PowerPoint Presentation</vt:lpstr>
      <vt:lpstr>Voit ilmoittaa helposti verkossa mahdollisesta väärinkäytöksestä, seksuaalisesta häirinnästä ja ahdistelusta.  www.punainenristi.fi/vaarinkaytosilmoitus </vt:lpstr>
      <vt:lpstr>PowerPoint Presentation</vt:lpstr>
      <vt:lpstr>Vapaaehtoisena voit tukea ja auttaa muita</vt:lpstr>
      <vt:lpstr>Voit auttaa ja toimia ryhmässä</vt:lpstr>
      <vt:lpstr>Voit auttaa vain yhden kerran</vt:lpstr>
      <vt:lpstr>Voit vaikuttaa Punaisen Ristin toimintaan</vt:lpstr>
      <vt:lpstr>Voit auttaa verkossa</vt:lpstr>
      <vt:lpstr>Voit lahjoittaa </vt:lpstr>
      <vt:lpstr>Punaisen Ristin jäsenenä olet auttaja</vt:lpstr>
      <vt:lpstr>PowerPoint Presentation</vt:lpstr>
      <vt:lpstr>Vapaaehtoistoiminnan portaali - OMA</vt:lpstr>
      <vt:lpstr>Seuraa Punaisen Ristin toimintaa verkossa</vt:lpstr>
      <vt:lpstr>Ajankohtaista (paikkakunnan tiedot)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Tervetuloa Punaiseen Ristiin</dc:title>
  <dc:creator>Kylmäoja Johanna</dc:creator>
  <cp:lastModifiedBy>Kylmäoja Johanna</cp:lastModifiedBy>
  <cp:revision>82</cp:revision>
  <cp:lastPrinted>2019-06-19T08:05:36Z</cp:lastPrinted>
  <dcterms:created xsi:type="dcterms:W3CDTF">2019-04-18T07:57:38Z</dcterms:created>
  <dcterms:modified xsi:type="dcterms:W3CDTF">2021-12-07T11:04:17Z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0x01010038EB0A60DA61794AB8DF1ECA26930124</vt:lpwstr>
  </property>
</Properties>
</file>