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04" r:id="rId2"/>
    <p:sldId id="362" r:id="rId3"/>
    <p:sldId id="400" r:id="rId4"/>
    <p:sldId id="363" r:id="rId5"/>
    <p:sldId id="364" r:id="rId6"/>
    <p:sldId id="365" r:id="rId7"/>
    <p:sldId id="401" r:id="rId8"/>
    <p:sldId id="402" r:id="rId9"/>
    <p:sldId id="366" r:id="rId10"/>
    <p:sldId id="367" r:id="rId11"/>
    <p:sldId id="368" r:id="rId12"/>
    <p:sldId id="369" r:id="rId13"/>
    <p:sldId id="370" r:id="rId14"/>
    <p:sldId id="372" r:id="rId15"/>
    <p:sldId id="373" r:id="rId16"/>
    <p:sldId id="374" r:id="rId17"/>
    <p:sldId id="375" r:id="rId18"/>
    <p:sldId id="377" r:id="rId19"/>
    <p:sldId id="378" r:id="rId20"/>
    <p:sldId id="380" r:id="rId21"/>
    <p:sldId id="382" r:id="rId22"/>
    <p:sldId id="384" r:id="rId23"/>
    <p:sldId id="385" r:id="rId24"/>
    <p:sldId id="387" r:id="rId25"/>
    <p:sldId id="386" r:id="rId26"/>
    <p:sldId id="388" r:id="rId27"/>
    <p:sldId id="390" r:id="rId28"/>
    <p:sldId id="389" r:id="rId29"/>
    <p:sldId id="391" r:id="rId30"/>
    <p:sldId id="392" r:id="rId31"/>
    <p:sldId id="394" r:id="rId32"/>
    <p:sldId id="395" r:id="rId33"/>
    <p:sldId id="396" r:id="rId34"/>
    <p:sldId id="397" r:id="rId35"/>
    <p:sldId id="290" r:id="rId3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BD189E-E81B-F6CE-A584-364E128F1BED}" name="Lindström Annette" initials="LA" userId="S::Annette.Lindstrom@redcross.fi::f72dba53-f349-4fa2-a7ce-763ab7afda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2789"/>
  </p:normalViewPr>
  <p:slideViewPr>
    <p:cSldViewPr snapToGrid="0" snapToObjects="1">
      <p:cViewPr varScale="1">
        <p:scale>
          <a:sx n="83" d="100"/>
          <a:sy n="83" d="100"/>
        </p:scale>
        <p:origin x="1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12.9.2024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dnet.punainenristi.fi/node/12816"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punainenristi.fi/tietosuoja" TargetMode="External"/><Relationship Id="rId5" Type="http://schemas.openxmlformats.org/officeDocument/2006/relationships/hyperlink" Target="https://rednet.punainenristi.fi/system/files/page/SPR%20linjaus%20seksuaalisen%20h%C3%A4irinn%C3%A4n%20ja%20hyv%C3%A4ksik%C3%A4yt%C3%B6n%20ehk%C3%A4isy.pdf" TargetMode="External"/><Relationship Id="rId4" Type="http://schemas.openxmlformats.org/officeDocument/2006/relationships/hyperlink" Target="https://rednet.punainenristi.fi/node/2657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Kuva: Janne </a:t>
            </a:r>
            <a:r>
              <a:rPr lang="fi-FI" dirty="0" err="1"/>
              <a:t>Körkkö</a:t>
            </a:r>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a:t>
            </a:fld>
            <a:endParaRPr lang="fi-FI" dirty="0"/>
          </a:p>
        </p:txBody>
      </p:sp>
    </p:spTree>
    <p:extLst>
      <p:ext uri="{BB962C8B-B14F-4D97-AF65-F5344CB8AC3E}">
        <p14:creationId xmlns:p14="http://schemas.microsoft.com/office/powerpoint/2010/main" val="208992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 b="0" i="0" u="none" baseline="0" dirty="0">
                <a:latin typeface="Calibri"/>
                <a:ea typeface="Calibri"/>
                <a:cs typeface="Calibri"/>
                <a:sym typeface="Calibri"/>
              </a:rPr>
              <a:t>Для початку слід поселити в головах учасників ідею про те, що Червоний Хрест – підготована організація. Ми беремо на себе завдання й відповідальність допомагати органам влади тоді, коли вони потребують підтримки.</a:t>
            </a:r>
            <a:r>
              <a:rPr lang="uk" b="1" i="0" u="none" baseline="0" dirty="0">
                <a:latin typeface="Calibri"/>
                <a:ea typeface="Calibri"/>
                <a:cs typeface="Calibri"/>
                <a:sym typeface="Calibri"/>
              </a:rPr>
              <a:t> Усі наші завдання спрямовані на те, що ми сильна мережа, готова до дій.</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12</a:t>
            </a:fld>
            <a:endParaRPr lang="fi-FI" dirty="0"/>
          </a:p>
        </p:txBody>
      </p:sp>
    </p:spTree>
    <p:extLst>
      <p:ext uri="{BB962C8B-B14F-4D97-AF65-F5344CB8AC3E}">
        <p14:creationId xmlns:p14="http://schemas.microsoft.com/office/powerpoint/2010/main" val="307893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 b="0" i="0" u="none" baseline="0" dirty="0">
                <a:latin typeface="Calibri"/>
                <a:ea typeface="Calibri"/>
                <a:cs typeface="Calibri"/>
                <a:sym typeface="Calibri"/>
              </a:rPr>
              <a:t>Ціль полягає в тому, щоб представити допомогу Червоного Хреста на прикладах з нашого власного життя. Слайд можна залишити на час обговорення (якщо учасники не готові до обговорення у великій групі, можна запропонувати їм розбитися на пари);</a:t>
            </a:r>
          </a:p>
          <a:p>
            <a:endParaRPr lang="uk" dirty="0">
              <a:cs typeface="Calibri"/>
            </a:endParaRPr>
          </a:p>
          <a:p>
            <a:pPr algn="l" rtl="0"/>
            <a:r>
              <a:rPr lang="uk" b="0" i="0" u="none" baseline="0" dirty="0">
                <a:latin typeface="Calibri"/>
                <a:ea typeface="Calibri"/>
                <a:cs typeface="Calibri"/>
                <a:sym typeface="Calibri"/>
              </a:rPr>
              <a:t>Пункт 1) САМОДОПОМОГА</a:t>
            </a:r>
          </a:p>
          <a:p>
            <a:pPr marL="171450" indent="-171450" algn="l" rtl="0">
              <a:buFont typeface="Arial" panose="020B0604020202020204" pitchFamily="34" charset="0"/>
              <a:buChar char="•"/>
            </a:pPr>
            <a:r>
              <a:rPr lang="uk" b="0" i="0" u="none" baseline="0" dirty="0">
                <a:latin typeface="Calibri"/>
                <a:ea typeface="Calibri"/>
                <a:cs typeface="Calibri"/>
                <a:sym typeface="Calibri"/>
              </a:rPr>
              <a:t>Що означає підготованість?</a:t>
            </a:r>
          </a:p>
          <a:p>
            <a:pPr marL="171450" indent="-171450" algn="l" rtl="0">
              <a:buFont typeface="Arial" panose="020B0604020202020204" pitchFamily="34" charset="0"/>
              <a:buChar char="•"/>
            </a:pPr>
            <a:r>
              <a:rPr lang="uk" b="0" i="0" u="none" baseline="0" dirty="0">
                <a:latin typeface="Calibri"/>
                <a:ea typeface="Calibri"/>
                <a:cs typeface="Calibri"/>
                <a:sym typeface="Calibri"/>
              </a:rPr>
              <a:t>До яких ситуацій ви підготовані вдома?</a:t>
            </a:r>
          </a:p>
          <a:p>
            <a:pPr marL="171450" indent="-171450" algn="l" rtl="0">
              <a:buFont typeface="Arial" panose="020B0604020202020204" pitchFamily="34" charset="0"/>
              <a:buChar char="•"/>
            </a:pPr>
            <a:r>
              <a:rPr lang="uk" b="0" i="0" u="none" baseline="0" dirty="0">
                <a:latin typeface="Calibri"/>
                <a:ea typeface="Calibri"/>
                <a:cs typeface="Calibri"/>
                <a:sym typeface="Calibri"/>
              </a:rPr>
              <a:t>До яких ситуацій було б добре підготуватися у повсякденному житті?</a:t>
            </a:r>
          </a:p>
          <a:p>
            <a:pPr marL="171450" indent="-171450" algn="l" rtl="0">
              <a:buFont typeface="Arial" panose="020B0604020202020204" pitchFamily="34" charset="0"/>
              <a:buChar char="•"/>
            </a:pPr>
            <a:endParaRPr lang="uk" dirty="0">
              <a:cs typeface="Calibri"/>
            </a:endParaRPr>
          </a:p>
          <a:p>
            <a:pPr marL="171450" indent="-171450" algn="l" rtl="0">
              <a:buFont typeface="Arial" panose="020B0604020202020204" pitchFamily="34" charset="0"/>
              <a:buChar char="•"/>
            </a:pPr>
            <a:endParaRPr lang="uk" dirty="0">
              <a:cs typeface="Calibri"/>
            </a:endParaRPr>
          </a:p>
          <a:p>
            <a:pPr marL="0" indent="0" algn="l" rtl="0">
              <a:buFont typeface="Arial" panose="020B0604020202020204" pitchFamily="34" charset="0"/>
              <a:buNone/>
            </a:pPr>
            <a:r>
              <a:rPr lang="uk" b="0" i="0" u="none" baseline="0" dirty="0">
                <a:latin typeface="Calibri"/>
                <a:ea typeface="Calibri"/>
                <a:cs typeface="Calibri"/>
                <a:sym typeface="Calibri"/>
              </a:rPr>
              <a:t>Пункт 2) СУСІДСЬКА ДОПОМОГА</a:t>
            </a:r>
          </a:p>
          <a:p>
            <a:pPr marL="171450" indent="-171450" algn="l" rtl="0">
              <a:buFont typeface="Arial" panose="020B0604020202020204" pitchFamily="34" charset="0"/>
              <a:buChar char="•"/>
            </a:pPr>
            <a:r>
              <a:rPr lang="uk" b="0" i="0" u="none" baseline="0" dirty="0">
                <a:latin typeface="Calibri"/>
                <a:ea typeface="Calibri"/>
                <a:cs typeface="Calibri"/>
                <a:sym typeface="Calibri"/>
              </a:rPr>
              <a:t>Коли ви востаннє кому-небудь допомагали? Яку допомогу ви надали?</a:t>
            </a:r>
          </a:p>
          <a:p>
            <a:pPr marL="171450" indent="-171450" algn="l" rtl="0">
              <a:buFont typeface="Arial" panose="020B0604020202020204" pitchFamily="34" charset="0"/>
              <a:buChar char="•"/>
            </a:pPr>
            <a:r>
              <a:rPr lang="uk" b="0" i="0" u="none" baseline="0" dirty="0">
                <a:latin typeface="Calibri"/>
                <a:ea typeface="Calibri"/>
                <a:cs typeface="Calibri"/>
                <a:sym typeface="Calibri"/>
              </a:rPr>
              <a:t>Що означає гуманітарна допомога?</a:t>
            </a:r>
          </a:p>
          <a:p>
            <a:pPr marL="171450" indent="-171450" algn="l" rtl="0">
              <a:buFont typeface="Arial" panose="020B0604020202020204" pitchFamily="34" charset="0"/>
              <a:buChar char="•"/>
            </a:pPr>
            <a:r>
              <a:rPr lang="uk" b="0" i="0" u="none" baseline="0" dirty="0">
                <a:latin typeface="Calibri"/>
                <a:ea typeface="Calibri"/>
                <a:cs typeface="Calibri"/>
                <a:sym typeface="Calibri"/>
              </a:rPr>
              <a:t>Чи могли б ви навести приклади гуманітарної діяльності Червоного Хреста?</a:t>
            </a:r>
          </a:p>
          <a:p>
            <a:pPr marL="0" indent="0" algn="l" rtl="0">
              <a:buFont typeface="Arial" panose="020B0604020202020204" pitchFamily="34" charset="0"/>
              <a:buNone/>
            </a:pPr>
            <a:endParaRPr lang="uk" dirty="0">
              <a:cs typeface="Calibri"/>
            </a:endParaRPr>
          </a:p>
          <a:p>
            <a:endParaRPr lang="uk" dirty="0">
              <a:cs typeface="Calibri"/>
            </a:endParaRPr>
          </a:p>
          <a:p>
            <a:pPr algn="l" rtl="0"/>
            <a:r>
              <a:rPr lang="uk" b="0" i="0" u="none" baseline="0" dirty="0">
                <a:latin typeface="Calibri"/>
                <a:ea typeface="Calibri"/>
                <a:cs typeface="Calibri"/>
                <a:sym typeface="Calibri"/>
              </a:rPr>
              <a:t>Ці ситуації є лише прикладами, однак вони можуть статися з кожним. У кожній із ситуацій йдеться про особисту стійкість (підготованість), тобто про здатність повертатися до нормального життя. Підготованість також виявляється як:</a:t>
            </a:r>
            <a:endParaRPr lang="uk" dirty="0"/>
          </a:p>
          <a:p>
            <a:pPr algn="l" rtl="0"/>
            <a:r>
              <a:rPr lang="uk" b="0" i="0" u="none" baseline="0" dirty="0">
                <a:latin typeface="Calibri"/>
                <a:ea typeface="Calibri"/>
                <a:cs typeface="Calibri"/>
                <a:sym typeface="Calibri"/>
              </a:rPr>
              <a:t>- здатність запобігати нещасним випадкам (наприклад, правильно користуватися електроприладами вдома, щоб не загорілася пожежа);</a:t>
            </a:r>
          </a:p>
          <a:p>
            <a:pPr algn="l" rtl="0"/>
            <a:r>
              <a:rPr lang="uk" b="0" i="0" u="none" baseline="0" dirty="0">
                <a:latin typeface="Calibri"/>
                <a:ea typeface="Calibri"/>
                <a:cs typeface="Calibri"/>
                <a:sym typeface="Calibri"/>
              </a:rPr>
              <a:t>- здатність відновлюватися після нешасних випадків (перша допомога при опіках);</a:t>
            </a:r>
          </a:p>
          <a:p>
            <a:pPr algn="l" rtl="0"/>
            <a:r>
              <a:rPr lang="uk" b="0" i="0" u="none" baseline="0" dirty="0"/>
              <a:t>- здатність учитися на тому, що сталося (перевіряти всі електроприлади й регулярно поновлювати навички користування первинними засобами пожежогасіння).</a:t>
            </a:r>
            <a:endParaRPr lang="uk" dirty="0">
              <a:cs typeface="Calibri"/>
            </a:endParaRPr>
          </a:p>
          <a:p>
            <a:endParaRPr lang="uk" dirty="0">
              <a:cs typeface="Calibri"/>
            </a:endParaRPr>
          </a:p>
          <a:p>
            <a:pPr algn="l" rtl="0"/>
            <a:r>
              <a:rPr lang="uk" b="0" i="0" u="none" baseline="0" dirty="0">
                <a:latin typeface="Calibri"/>
                <a:ea typeface="Calibri"/>
                <a:cs typeface="Calibri"/>
                <a:sym typeface="Calibri"/>
              </a:rPr>
              <a:t>Коли ми здатні самі собі допомогти, ми швидше можемо відновитися після нещасного випадку.</a:t>
            </a:r>
          </a:p>
          <a:p>
            <a:endParaRPr lang="uk" dirty="0">
              <a:cs typeface="Calibri"/>
            </a:endParaRPr>
          </a:p>
          <a:p>
            <a:pPr algn="l" rtl="0"/>
            <a:r>
              <a:rPr lang="uk" b="0" i="0" u="none" baseline="0" dirty="0">
                <a:latin typeface="Calibri"/>
                <a:ea typeface="Calibri"/>
                <a:cs typeface="Calibri"/>
                <a:sym typeface="Calibri"/>
              </a:rPr>
              <a:t>У повсякденному житті рідко трапляються ситуації, коли нам потрібна підтримка органів влади або організацій. Утім, інформація про те, що вони існують, підвищує наше відчуття безпеки. Здатність допомагати можна сформувати, пройшовши курси першої допомоги та долучившись до різних форм волонтерської діяльності Червоного Хреста.</a:t>
            </a:r>
          </a:p>
          <a:p>
            <a:endParaRPr lang="uk" dirty="0">
              <a:cs typeface="Calibri"/>
            </a:endParaRPr>
          </a:p>
          <a:p>
            <a:endParaRPr lang="uk" dirty="0">
              <a:cs typeface="Calibri"/>
            </a:endParaRPr>
          </a:p>
          <a:p>
            <a:pPr marL="171450" indent="-171450" algn="l" rtl="0">
              <a:buFont typeface="Arial" panose="020B0604020202020204" pitchFamily="34" charset="0"/>
              <a:buChar char="•"/>
            </a:pPr>
            <a:endParaRPr lang="uk" dirty="0">
              <a:cs typeface="Calibri"/>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13</a:t>
            </a:fld>
            <a:endParaRPr lang="fi-FI" dirty="0"/>
          </a:p>
        </p:txBody>
      </p:sp>
    </p:spTree>
    <p:extLst>
      <p:ext uri="{BB962C8B-B14F-4D97-AF65-F5344CB8AC3E}">
        <p14:creationId xmlns:p14="http://schemas.microsoft.com/office/powerpoint/2010/main" val="311752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latin typeface="Calibri"/>
                <a:ea typeface="Calibri"/>
                <a:cs typeface="Calibri"/>
                <a:sym typeface="Calibri"/>
              </a:rPr>
              <a:t>Допомога Червоного Хреста допомагає за тією самою логікою, що й власна підготованість (спершу допомога н  місцевому рівні, після неї – на регіональному, після неї – на національному й за потреби після неї – на міжнародному). </a:t>
            </a:r>
          </a:p>
          <a:p>
            <a:endParaRPr lang="uk" dirty="0">
              <a:cs typeface="Calibri"/>
            </a:endParaRPr>
          </a:p>
          <a:p>
            <a:pPr algn="l" rtl="0"/>
            <a:r>
              <a:rPr lang="uk" b="0" i="0" u="none" baseline="0" dirty="0">
                <a:latin typeface="Calibri"/>
                <a:ea typeface="Calibri"/>
                <a:cs typeface="Calibri"/>
                <a:sym typeface="Calibri"/>
              </a:rPr>
              <a:t>Коли своєї допомоги не достатньо, інформація про здатність мережі допомагати в ситуації дуже важлива. Сусідська допомога може стосуватися ближньої місцевої організації або іншої регіональної організації, якій бракує ресурсів. Мережа Червоного Хреста ґрунтується на зобов'язанні допомагати, коли просять про допомогу, та просити про допомогу, коли власних ресурсів не достатньо.</a:t>
            </a:r>
          </a:p>
          <a:p>
            <a:endParaRPr lang="uk" dirty="0">
              <a:cs typeface="Calibri"/>
            </a:endParaRPr>
          </a:p>
          <a:p>
            <a:pPr algn="l" rtl="0"/>
            <a:r>
              <a:rPr lang="uk" b="0" i="0" u="none" baseline="0" dirty="0">
                <a:latin typeface="Calibri"/>
                <a:ea typeface="Calibri"/>
                <a:cs typeface="Calibri"/>
                <a:sym typeface="Calibri"/>
              </a:rPr>
              <a:t>Катастрофою може бути повінь у Мозамбіку, стрілянина у школі в Каугайокі або інша подія, яка потребує додаткових даних, рук або інших ресурсів. Просити про допомогу слід доти, поки в ній є потреба, іноді для цього доводиться звертатися до інших національних товариств. Той, хто просить про допомогу і той, хто її надає, перебувають поруч з людьми, а отже допомога переходить від людини до людини, хоч і через кілька рук посередників.</a:t>
            </a:r>
          </a:p>
        </p:txBody>
      </p:sp>
      <p:sp>
        <p:nvSpPr>
          <p:cNvPr id="4" name="Slide Number Placeholder 3"/>
          <p:cNvSpPr>
            <a:spLocks noGrp="1"/>
          </p:cNvSpPr>
          <p:nvPr>
            <p:ph type="sldNum" sz="quarter" idx="5"/>
          </p:nvPr>
        </p:nvSpPr>
        <p:spPr/>
        <p:txBody>
          <a:bodyPr/>
          <a:lstStyle/>
          <a:p>
            <a:fld id="{D9D1C9AF-C8A2-E248-9C2D-AAFE8E0C60B5}" type="slidenum">
              <a:rPr lang="fi-FI" smtClean="0"/>
              <a:t>14</a:t>
            </a:fld>
            <a:endParaRPr lang="fi-FI" dirty="0"/>
          </a:p>
        </p:txBody>
      </p:sp>
    </p:spTree>
    <p:extLst>
      <p:ext uri="{BB962C8B-B14F-4D97-AF65-F5344CB8AC3E}">
        <p14:creationId xmlns:p14="http://schemas.microsoft.com/office/powerpoint/2010/main" val="349679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Збір коштів (День боротьби з голодом та екстрений збір коштів)</a:t>
            </a:r>
          </a:p>
          <a:p>
            <a:pPr marL="0" indent="0" algn="l" rtl="0">
              <a:buNone/>
            </a:pPr>
            <a:r>
              <a:rPr lang="uk" sz="1200" b="0" i="0" u="none" baseline="0" dirty="0"/>
              <a:t>- Екстрений збір коштів починають тоді, коли у Фінляндії або у світі стається велика катастрофа.</a:t>
            </a:r>
            <a:br>
              <a:rPr lang="uk" sz="1200" dirty="0"/>
            </a:br>
            <a:r>
              <a:rPr lang="uk" sz="1200" b="0" i="0" u="none" baseline="0" dirty="0"/>
              <a:t>- Найважливішою кампанією є День боротьби з голодом, який організовують щоосені.</a:t>
            </a:r>
            <a:endParaRPr lang="uk" sz="1200" dirty="0"/>
          </a:p>
          <a:p>
            <a:endParaRPr lang="uk" dirty="0"/>
          </a:p>
          <a:p>
            <a:pPr algn="l" rtl="0"/>
            <a:r>
              <a:rPr lang="uk" b="0" i="0" u="none" baseline="0" dirty="0"/>
              <a:t>Фонд підтримки в разі катастроф та стихійних лих</a:t>
            </a:r>
          </a:p>
          <a:p>
            <a:pPr marL="171450" indent="-171450" algn="l" rtl="0">
              <a:buFontTx/>
              <a:buChar char="-"/>
            </a:pPr>
            <a:r>
              <a:rPr lang="uk" sz="1200" b="0" i="0" u="none" baseline="0" dirty="0"/>
              <a:t>За рахунок пожертв фонд підтримки може надати допомогу швидко й ефективно.</a:t>
            </a:r>
            <a:endParaRPr lang="uk" dirty="0"/>
          </a:p>
          <a:p>
            <a:pPr marL="171450" indent="-171450" algn="l" rtl="0">
              <a:buFontTx/>
              <a:buChar char="-"/>
            </a:pPr>
            <a:r>
              <a:rPr lang="uk" sz="1200" b="0" i="0" u="none" baseline="0" dirty="0"/>
              <a:t>Приблизно 90% від пожертв у фонд підтримки надходить від приватних осіб.</a:t>
            </a:r>
          </a:p>
          <a:p>
            <a:pPr marL="171450" indent="-171450" algn="l" rtl="0">
              <a:buFontTx/>
              <a:buChar char="-"/>
            </a:pPr>
            <a:r>
              <a:rPr lang="uk" b="0" i="0" u="none" baseline="0" dirty="0"/>
              <a:t>Витрати фонду підтримки на збір коштів не можуть перевищувати 20%.</a:t>
            </a:r>
            <a:endParaRPr lang="uk" sz="1200" dirty="0"/>
          </a:p>
          <a:p>
            <a:endParaRPr lang="uk" dirty="0"/>
          </a:p>
          <a:p>
            <a:pPr algn="l" rtl="0"/>
            <a:r>
              <a:rPr lang="uk" b="0" i="0" u="none" baseline="0" dirty="0"/>
              <a:t>Міжнародна допомога</a:t>
            </a:r>
          </a:p>
          <a:p>
            <a:pPr marL="0" indent="0" algn="l" rtl="0">
              <a:buNone/>
            </a:pPr>
            <a:r>
              <a:rPr lang="uk" sz="1200" b="0" i="0" u="none" baseline="0" dirty="0"/>
              <a:t>- Надсилаємо допоміжні матеріали в зони катастроф та стихійних лих, а також підтримуємо програми співпраці в галузі розвитку.</a:t>
            </a:r>
            <a:br>
              <a:rPr lang="uk" sz="1200" dirty="0"/>
            </a:br>
            <a:r>
              <a:rPr lang="uk" sz="1200" b="0" i="0" u="none" baseline="0" dirty="0"/>
              <a:t>- Доставляємо допомогу на місце у співпраці з місцевим товариством Червоного Хреста або Червоного Півмісяця.</a:t>
            </a:r>
          </a:p>
          <a:p>
            <a:endParaRPr lang="uk" dirty="0"/>
          </a:p>
          <a:p>
            <a:endParaRPr lang="uk" dirty="0"/>
          </a:p>
          <a:p>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15</a:t>
            </a:fld>
            <a:endParaRPr lang="fi-FI" dirty="0"/>
          </a:p>
        </p:txBody>
      </p:sp>
    </p:spTree>
    <p:extLst>
      <p:ext uri="{BB962C8B-B14F-4D97-AF65-F5344CB8AC3E}">
        <p14:creationId xmlns:p14="http://schemas.microsoft.com/office/powerpoint/2010/main" val="75943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Національна допомога</a:t>
            </a:r>
          </a:p>
          <a:p>
            <a:pPr marL="0" indent="0" algn="l" rtl="0">
              <a:buNone/>
            </a:pPr>
            <a:r>
              <a:rPr lang="uk" sz="1200" b="0" i="0" u="none" baseline="0" dirty="0"/>
              <a:t>- Допомога у Фінляндії найчастіше надається як психологічна або матеріальна допомога, наприклад, постраждалим від пожежі.</a:t>
            </a:r>
            <a:br>
              <a:rPr lang="uk" sz="1200" dirty="0"/>
            </a:br>
            <a:r>
              <a:rPr lang="uk" sz="1200" b="0" i="0" u="none" baseline="0" dirty="0"/>
              <a:t>- Діяльність Волонтерської рятувальної служби фінансується з фонду підтримки в разі катастроф та стихійних лих.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uk" sz="1200" b="0" i="0" u="none" baseline="0" dirty="0"/>
              <a:t>Діяльність Волонтерської рятувальної служби також фінансується з фонду підтримки.</a:t>
            </a:r>
          </a:p>
          <a:p>
            <a:endParaRPr lang="uk" sz="1200" b="0" i="0" kern="1200" dirty="0">
              <a:solidFill>
                <a:schemeClr val="tx1"/>
              </a:solidFill>
              <a:effectLst/>
              <a:latin typeface="+mn-lt"/>
              <a:ea typeface="+mn-ea"/>
              <a:cs typeface="+mn-cs"/>
            </a:endParaRPr>
          </a:p>
          <a:p>
            <a:pPr algn="l" rtl="0"/>
            <a:r>
              <a:rPr lang="uk" sz="1200" b="0" i="0" u="none" kern="1200" baseline="0" dirty="0">
                <a:solidFill>
                  <a:schemeClr val="tx1"/>
                </a:solidFill>
                <a:effectLst/>
                <a:latin typeface="+mn-lt"/>
                <a:ea typeface="+mn-ea"/>
                <a:cs typeface="+mn-cs"/>
              </a:rPr>
              <a:t>Волонтерська рятувальна служба – це мережа з 53 організацій, загони швидкого реагування якої підтримують органи влади в разі нещасть та інших кризових ситуацій. Найчастіше Волонтерську рятувальну службу (Vapepa) викликають для пошуку зниклої людини, однак волонтери потрібні також і для того, щоб надати психологічну підтримку, зрегулювати рух транспорту й допомогти в разі евакуації. Наші помічники працюють на землі, на воді й у повітрі. Організації Vapepa працюють разом, щоб використати вміння кожної організації для допомоги людині в екстреній ситуації. В екстреній ситуації волонтери-рятувальники займаються кожен своєю справою. Червоний Хрест Фінляндії координує роботу Vapepa.</a:t>
            </a:r>
          </a:p>
        </p:txBody>
      </p:sp>
      <p:sp>
        <p:nvSpPr>
          <p:cNvPr id="4" name="Slide Number Placeholder 3"/>
          <p:cNvSpPr>
            <a:spLocks noGrp="1"/>
          </p:cNvSpPr>
          <p:nvPr>
            <p:ph type="sldNum" sz="quarter" idx="5"/>
          </p:nvPr>
        </p:nvSpPr>
        <p:spPr/>
        <p:txBody>
          <a:bodyPr/>
          <a:lstStyle/>
          <a:p>
            <a:fld id="{D9D1C9AF-C8A2-E248-9C2D-AAFE8E0C60B5}" type="slidenum">
              <a:rPr lang="fi-FI" smtClean="0"/>
              <a:t>16</a:t>
            </a:fld>
            <a:endParaRPr lang="fi-FI" dirty="0"/>
          </a:p>
        </p:txBody>
      </p:sp>
    </p:spTree>
    <p:extLst>
      <p:ext uri="{BB962C8B-B14F-4D97-AF65-F5344CB8AC3E}">
        <p14:creationId xmlns:p14="http://schemas.microsoft.com/office/powerpoint/2010/main" val="358054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Приклади гуманітарної діяльності Червоного Хреста</a:t>
            </a:r>
          </a:p>
          <a:p>
            <a:endParaRPr lang="uk" dirty="0"/>
          </a:p>
          <a:p>
            <a:pPr algn="l" rtl="0"/>
            <a:r>
              <a:rPr lang="uk" b="0" i="0" u="none" baseline="0" dirty="0"/>
              <a:t>Тут ви можете додати кілька прикладів місцевої діяльності, видаливши більш загальні приклади.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17</a:t>
            </a:fld>
            <a:endParaRPr lang="fi-FI" dirty="0"/>
          </a:p>
        </p:txBody>
      </p:sp>
    </p:spTree>
    <p:extLst>
      <p:ext uri="{BB962C8B-B14F-4D97-AF65-F5344CB8AC3E}">
        <p14:creationId xmlns:p14="http://schemas.microsoft.com/office/powerpoint/2010/main" val="336043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sz="1200" b="0" i="0" u="none" kern="1200" baseline="0" dirty="0">
                <a:solidFill>
                  <a:schemeClr val="tx1"/>
                </a:solidFill>
                <a:effectLst/>
                <a:latin typeface="+mn-lt"/>
                <a:ea typeface="+mn-ea"/>
                <a:cs typeface="+mn-cs"/>
              </a:rPr>
              <a:t>Тренер і представник(и) місцевої організації починають розповідати про цю частину, ділячись своєю історією того, чому вони стали волонтерами Червоного Хреста Фінляндії та яке значення для них має волонтерська діяльність. </a:t>
            </a:r>
            <a:endParaRPr lang="uk" dirty="0">
              <a:cs typeface="Calibri"/>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19</a:t>
            </a:fld>
            <a:endParaRPr lang="fi-FI" dirty="0"/>
          </a:p>
        </p:txBody>
      </p:sp>
    </p:spTree>
    <p:extLst>
      <p:ext uri="{BB962C8B-B14F-4D97-AF65-F5344CB8AC3E}">
        <p14:creationId xmlns:p14="http://schemas.microsoft.com/office/powerpoint/2010/main" val="1037636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Великий палець угору або вниз. Піднімаючи або опускаючи великий палець, учасники показують, чи вони погоджуються або не погоджуються з твердженням. </a:t>
            </a:r>
          </a:p>
          <a:p>
            <a:pPr algn="l" rtl="0"/>
            <a:r>
              <a:rPr lang="uk" b="0" i="0" u="none" baseline="0" dirty="0"/>
              <a:t>Відповіді на запитання та їх обґрунтування:</a:t>
            </a:r>
          </a:p>
          <a:p>
            <a:pPr lvl="0" algn="l" rtl="0"/>
            <a:endParaRPr lang="uk" sz="1200" kern="1200" dirty="0">
              <a:solidFill>
                <a:schemeClr val="tx1"/>
              </a:solidFill>
              <a:effectLst/>
              <a:latin typeface="+mn-lt"/>
              <a:ea typeface="+mn-ea"/>
              <a:cs typeface="+mn-cs"/>
            </a:endParaRPr>
          </a:p>
          <a:p>
            <a:pPr lvl="0" algn="l" rtl="0"/>
            <a:r>
              <a:rPr lang="uk" sz="1200" b="1" i="0" u="none" kern="1200" baseline="0" dirty="0">
                <a:solidFill>
                  <a:schemeClr val="tx1"/>
                </a:solidFill>
                <a:effectLst/>
                <a:latin typeface="+mn-lt"/>
                <a:ea typeface="+mn-ea"/>
                <a:cs typeface="+mn-cs"/>
              </a:rPr>
              <a:t>Будучи волонтером ви маєте право отримати необхідні для виконання завдання навчання, інформацію та менторство.</a:t>
            </a:r>
          </a:p>
          <a:p>
            <a:pPr algn="l" rtl="0"/>
            <a:r>
              <a:rPr lang="uk" sz="1200" b="0" i="0" u="none" kern="1200" baseline="0" dirty="0">
                <a:solidFill>
                  <a:schemeClr val="tx1"/>
                </a:solidFill>
                <a:effectLst/>
                <a:latin typeface="+mn-lt"/>
                <a:ea typeface="+mn-ea"/>
                <a:cs typeface="+mn-cs"/>
              </a:rPr>
              <a:t>Правильно х</a:t>
            </a:r>
          </a:p>
          <a:p>
            <a:pPr algn="l" rtl="0"/>
            <a:r>
              <a:rPr lang="uk" sz="1200" b="0" i="0" u="none" kern="1200" baseline="0" dirty="0">
                <a:solidFill>
                  <a:schemeClr val="tx1"/>
                </a:solidFill>
                <a:effectLst/>
                <a:latin typeface="+mn-lt"/>
                <a:ea typeface="+mn-ea"/>
                <a:cs typeface="+mn-cs"/>
              </a:rPr>
              <a:t>Неправильно</a:t>
            </a:r>
          </a:p>
          <a:p>
            <a:pPr algn="l" rtl="0"/>
            <a:r>
              <a:rPr lang="uk" sz="1200" b="0" i="0" u="none" kern="1200" baseline="0" dirty="0">
                <a:solidFill>
                  <a:schemeClr val="tx1"/>
                </a:solidFill>
                <a:effectLst/>
                <a:latin typeface="+mn-lt"/>
                <a:ea typeface="+mn-ea"/>
                <a:cs typeface="+mn-cs"/>
              </a:rPr>
              <a:t>Обґрунтування: Червоний Хрест Фінляндії – це велика освітня організація, яка пропонує цікаве навчання, пов'язане з Червоним Хрестом та різними формами його діяльності. Крім того, Червоний Хрест організовує додаткове навчання.</a:t>
            </a:r>
          </a:p>
          <a:p>
            <a:pPr lvl="0" algn="l" rtl="0"/>
            <a:endParaRPr lang="uk" sz="1200" b="1" kern="1200" dirty="0">
              <a:solidFill>
                <a:schemeClr val="tx1"/>
              </a:solidFill>
              <a:effectLst/>
              <a:latin typeface="+mn-lt"/>
              <a:ea typeface="+mn-ea"/>
              <a:cs typeface="+mn-cs"/>
            </a:endParaRPr>
          </a:p>
          <a:p>
            <a:pPr lvl="0" algn="l" rtl="0"/>
            <a:r>
              <a:rPr lang="uk" sz="1200" b="1" i="0" u="none" kern="1200" baseline="0" dirty="0">
                <a:solidFill>
                  <a:schemeClr val="tx1"/>
                </a:solidFill>
                <a:effectLst/>
                <a:latin typeface="+mn-lt"/>
                <a:ea typeface="+mn-ea"/>
                <a:cs typeface="+mn-cs"/>
              </a:rPr>
              <a:t>Хоч ви й пообіцяли виконати волонтерське завдання, ви можете не виконувати його, якщо на вулиці погана погода, оскільки ви волонтер.</a:t>
            </a:r>
          </a:p>
          <a:p>
            <a:pPr algn="l" rtl="0"/>
            <a:r>
              <a:rPr lang="uk" sz="1200" b="0" i="0" u="none" kern="1200" baseline="0" dirty="0">
                <a:solidFill>
                  <a:schemeClr val="tx1"/>
                </a:solidFill>
                <a:effectLst/>
                <a:latin typeface="+mn-lt"/>
                <a:ea typeface="+mn-ea"/>
                <a:cs typeface="+mn-cs"/>
              </a:rPr>
              <a:t>Правильно</a:t>
            </a:r>
          </a:p>
          <a:p>
            <a:pPr algn="l" rtl="0"/>
            <a:r>
              <a:rPr lang="uk" sz="1200" b="0" i="0" u="none" kern="1200" baseline="0" dirty="0">
                <a:solidFill>
                  <a:schemeClr val="tx1"/>
                </a:solidFill>
                <a:effectLst/>
                <a:latin typeface="+mn-lt"/>
                <a:ea typeface="+mn-ea"/>
                <a:cs typeface="+mn-cs"/>
              </a:rPr>
              <a:t>Неправильно х</a:t>
            </a:r>
          </a:p>
          <a:p>
            <a:pPr algn="l" rtl="0"/>
            <a:r>
              <a:rPr lang="uk" sz="1200" b="0" i="0" u="none" kern="1200" baseline="0" dirty="0">
                <a:solidFill>
                  <a:schemeClr val="tx1"/>
                </a:solidFill>
                <a:effectLst/>
                <a:latin typeface="+mn-lt"/>
                <a:ea typeface="+mn-ea"/>
                <a:cs typeface="+mn-cs"/>
              </a:rPr>
              <a:t>Обґрунтування: Будучи волонтером ви зобов'язуєтеся виконувати завдання, які добровільно погодилися виконати. Довіра до всієї гуманітарної діяльності ґрунтується на тому, що всі волонтери роблять те, що обіцяли.</a:t>
            </a:r>
          </a:p>
          <a:p>
            <a:pPr lvl="0" algn="l" rtl="0"/>
            <a:endParaRPr lang="uk" sz="1200" b="1" kern="1200" dirty="0">
              <a:solidFill>
                <a:schemeClr val="tx1"/>
              </a:solidFill>
              <a:effectLst/>
              <a:latin typeface="+mn-lt"/>
              <a:ea typeface="+mn-ea"/>
              <a:cs typeface="+mn-cs"/>
            </a:endParaRPr>
          </a:p>
          <a:p>
            <a:pPr lvl="0" algn="l" rtl="0"/>
            <a:r>
              <a:rPr lang="uk" sz="1200" b="1" i="0" u="none" kern="1200" baseline="0" dirty="0">
                <a:solidFill>
                  <a:schemeClr val="tx1"/>
                </a:solidFill>
                <a:effectLst/>
                <a:latin typeface="+mn-lt"/>
                <a:ea typeface="+mn-ea"/>
                <a:cs typeface="+mn-cs"/>
              </a:rPr>
              <a:t>Коли ви стаєте волонтером, ви зобов'язані займатися тією діяльністю, яку призначає вам Червоний Хрест.</a:t>
            </a:r>
          </a:p>
          <a:p>
            <a:pPr algn="l" rtl="0"/>
            <a:r>
              <a:rPr lang="uk" sz="1200" b="0" i="0" u="none" kern="1200" baseline="0" dirty="0">
                <a:solidFill>
                  <a:schemeClr val="tx1"/>
                </a:solidFill>
                <a:effectLst/>
                <a:latin typeface="+mn-lt"/>
                <a:ea typeface="+mn-ea"/>
                <a:cs typeface="+mn-cs"/>
              </a:rPr>
              <a:t>Правильно </a:t>
            </a:r>
          </a:p>
          <a:p>
            <a:pPr algn="l" rtl="0"/>
            <a:r>
              <a:rPr lang="uk" sz="1200" b="0" i="0" u="none" kern="1200" baseline="0" dirty="0">
                <a:solidFill>
                  <a:schemeClr val="tx1"/>
                </a:solidFill>
                <a:effectLst/>
                <a:latin typeface="+mn-lt"/>
                <a:ea typeface="+mn-ea"/>
                <a:cs typeface="+mn-cs"/>
              </a:rPr>
              <a:t>Неправильно х</a:t>
            </a:r>
          </a:p>
          <a:p>
            <a:pPr algn="l" rtl="0"/>
            <a:r>
              <a:rPr lang="uk" sz="1200" b="0" i="0" u="none" kern="1200" baseline="0" dirty="0">
                <a:solidFill>
                  <a:schemeClr val="tx1"/>
                </a:solidFill>
                <a:effectLst/>
                <a:latin typeface="+mn-lt"/>
                <a:ea typeface="+mn-ea"/>
                <a:cs typeface="+mn-cs"/>
              </a:rPr>
              <a:t>Обґрунтування: Ви можете самі вирішувати, якою діяльністю хочете займатися і скільки часу хочете їй приділяти. Про виконання завдань волонтери завжди домовляються разом. Часто ви маєте можливість використовувати свої професійні навички.</a:t>
            </a:r>
          </a:p>
          <a:p>
            <a:pPr lvl="0" algn="l" rtl="0"/>
            <a:endParaRPr lang="uk" sz="1200" b="1" kern="1200" dirty="0">
              <a:solidFill>
                <a:schemeClr val="tx1"/>
              </a:solidFill>
              <a:effectLst/>
              <a:latin typeface="+mn-lt"/>
              <a:ea typeface="+mn-ea"/>
              <a:cs typeface="+mn-cs"/>
            </a:endParaRPr>
          </a:p>
          <a:p>
            <a:pPr lvl="0" algn="l" rtl="0"/>
            <a:r>
              <a:rPr lang="uk" sz="1200" b="1" i="0" u="none" kern="1200" baseline="0" dirty="0">
                <a:solidFill>
                  <a:schemeClr val="tx1"/>
                </a:solidFill>
                <a:effectLst/>
                <a:latin typeface="+mn-lt"/>
                <a:ea typeface="+mn-ea"/>
                <a:cs typeface="+mn-cs"/>
              </a:rPr>
              <a:t>Виконуючи волонтерське завдання, яке вимагає конфіденційності, ви зобов'язуєтеся її дотримуватися.</a:t>
            </a:r>
          </a:p>
          <a:p>
            <a:pPr algn="l" rtl="0"/>
            <a:r>
              <a:rPr lang="uk" sz="1200" b="0" i="0" u="none" kern="1200" baseline="0" dirty="0">
                <a:solidFill>
                  <a:schemeClr val="tx1"/>
                </a:solidFill>
                <a:effectLst/>
                <a:latin typeface="+mn-lt"/>
                <a:ea typeface="+mn-ea"/>
                <a:cs typeface="+mn-cs"/>
              </a:rPr>
              <a:t>Правильно х</a:t>
            </a:r>
          </a:p>
          <a:p>
            <a:pPr algn="l" rtl="0"/>
            <a:r>
              <a:rPr lang="uk" sz="1200" b="0" i="0" u="none" kern="1200" baseline="0" dirty="0">
                <a:solidFill>
                  <a:schemeClr val="tx1"/>
                </a:solidFill>
                <a:effectLst/>
                <a:latin typeface="+mn-lt"/>
                <a:ea typeface="+mn-ea"/>
                <a:cs typeface="+mn-cs"/>
              </a:rPr>
              <a:t>Неправильно</a:t>
            </a:r>
          </a:p>
          <a:p>
            <a:pPr algn="l" rtl="0"/>
            <a:r>
              <a:rPr lang="uk" sz="1200" b="0" i="0" u="none" kern="1200" baseline="0" dirty="0">
                <a:solidFill>
                  <a:schemeClr val="tx1"/>
                </a:solidFill>
                <a:effectLst/>
                <a:latin typeface="+mn-lt"/>
                <a:ea typeface="+mn-ea"/>
                <a:cs typeface="+mn-cs"/>
              </a:rPr>
              <a:t>Обґрунтування: Необхідність дотримуватися конфіденційності залежить від характеру завдання. Не всі завдання мають таку вимогу. Імена та інші особисті дані тих, кому ви допомагаєте, не можна передавати стороннім особам.</a:t>
            </a:r>
          </a:p>
          <a:p>
            <a:pPr algn="l" rtl="0"/>
            <a:r>
              <a:rPr lang="uk" sz="1200" b="0" i="0" u="none" kern="1200" baseline="0" dirty="0">
                <a:solidFill>
                  <a:schemeClr val="tx1"/>
                </a:solidFill>
                <a:effectLst/>
                <a:latin typeface="+mn-lt"/>
                <a:ea typeface="+mn-ea"/>
                <a:cs typeface="+mn-cs"/>
              </a:rPr>
              <a:t> </a:t>
            </a:r>
          </a:p>
          <a:p>
            <a:pPr algn="l" rtl="0"/>
            <a:r>
              <a:rPr lang="uk" sz="1200" b="1" i="0" u="none" kern="1200" baseline="0" dirty="0">
                <a:solidFill>
                  <a:schemeClr val="tx1"/>
                </a:solidFill>
                <a:effectLst/>
                <a:latin typeface="+mn-lt"/>
                <a:ea typeface="+mn-ea"/>
                <a:cs typeface="+mn-cs"/>
              </a:rPr>
              <a:t>Будучи волонтером ви співпрацюєте з тими, хто потребує допомоги й підтримки, відновлюючи їхні власні ресурси.</a:t>
            </a:r>
          </a:p>
          <a:p>
            <a:pPr algn="l" rtl="0"/>
            <a:r>
              <a:rPr lang="uk" sz="1200" b="0" i="0" u="none" kern="1200" baseline="0" dirty="0">
                <a:solidFill>
                  <a:schemeClr val="tx1"/>
                </a:solidFill>
                <a:effectLst/>
                <a:latin typeface="+mn-lt"/>
                <a:ea typeface="+mn-ea"/>
                <a:cs typeface="+mn-cs"/>
              </a:rPr>
              <a:t>Правильно х</a:t>
            </a:r>
          </a:p>
          <a:p>
            <a:pPr algn="l" rtl="0"/>
            <a:r>
              <a:rPr lang="uk" sz="1200" b="0" i="0" u="none" kern="1200" baseline="0" dirty="0">
                <a:solidFill>
                  <a:schemeClr val="tx1"/>
                </a:solidFill>
                <a:effectLst/>
                <a:latin typeface="+mn-lt"/>
                <a:ea typeface="+mn-ea"/>
                <a:cs typeface="+mn-cs"/>
              </a:rPr>
              <a:t>Неправильно</a:t>
            </a:r>
          </a:p>
          <a:p>
            <a:pPr algn="l" rtl="0"/>
            <a:r>
              <a:rPr lang="uk" sz="1200" b="0" i="0" u="none" kern="1200" baseline="0" dirty="0">
                <a:solidFill>
                  <a:schemeClr val="tx1"/>
                </a:solidFill>
                <a:effectLst/>
                <a:latin typeface="+mn-lt"/>
                <a:ea typeface="+mn-ea"/>
                <a:cs typeface="+mn-cs"/>
              </a:rPr>
              <a:t>Обґрунтування: Надаючи допомогу й підтримку, ви покращуєте вміння й відновлюєте ресурси тих, кому допомагаєте. Ви тренуєте, підтримуєте, знаходите допоміжні матеріали якомога ближче до того, кому допомагаєте. </a:t>
            </a:r>
          </a:p>
          <a:p>
            <a:endParaRPr lang="uk" sz="1200" b="1" kern="1200" dirty="0">
              <a:solidFill>
                <a:schemeClr val="tx1"/>
              </a:solidFill>
              <a:effectLst/>
              <a:latin typeface="+mn-lt"/>
              <a:ea typeface="+mn-ea"/>
              <a:cs typeface="+mn-cs"/>
            </a:endParaRPr>
          </a:p>
          <a:p>
            <a:pPr algn="l" rtl="0"/>
            <a:r>
              <a:rPr lang="uk" sz="1200" b="1" i="0" u="none" kern="1200" baseline="0" dirty="0">
                <a:solidFill>
                  <a:schemeClr val="tx1"/>
                </a:solidFill>
                <a:effectLst/>
                <a:latin typeface="+mn-lt"/>
                <a:ea typeface="+mn-ea"/>
                <a:cs typeface="+mn-cs"/>
              </a:rPr>
              <a:t>Будучи волонтером ви зобов'язуєтеся дотримуватися правил організації та повідомляти про недоліки, які помічаєте.</a:t>
            </a:r>
          </a:p>
          <a:p>
            <a:pPr algn="l" rtl="0"/>
            <a:r>
              <a:rPr lang="uk" sz="1200" b="0" i="0" u="none" kern="1200" baseline="0" dirty="0">
                <a:solidFill>
                  <a:schemeClr val="tx1"/>
                </a:solidFill>
                <a:effectLst/>
                <a:latin typeface="+mn-lt"/>
                <a:ea typeface="+mn-ea"/>
                <a:cs typeface="+mn-cs"/>
              </a:rPr>
              <a:t>Правильно х</a:t>
            </a:r>
          </a:p>
          <a:p>
            <a:pPr algn="l" rtl="0"/>
            <a:r>
              <a:rPr lang="uk" sz="1200" b="0" i="0" u="none" kern="1200" baseline="0" dirty="0">
                <a:solidFill>
                  <a:schemeClr val="tx1"/>
                </a:solidFill>
                <a:effectLst/>
                <a:latin typeface="+mn-lt"/>
                <a:ea typeface="+mn-ea"/>
                <a:cs typeface="+mn-cs"/>
              </a:rPr>
              <a:t>Неправильно</a:t>
            </a:r>
          </a:p>
          <a:p>
            <a:pPr algn="l" rtl="0"/>
            <a:r>
              <a:rPr lang="uk" sz="1200" b="0" i="0" u="none" kern="1200" baseline="0" dirty="0">
                <a:solidFill>
                  <a:schemeClr val="tx1"/>
                </a:solidFill>
                <a:effectLst/>
                <a:latin typeface="+mn-lt"/>
                <a:ea typeface="+mn-ea"/>
                <a:cs typeface="+mn-cs"/>
              </a:rPr>
              <a:t>Обґрунтування: Це обов'язкові умови, не погоджуючсь з якими ви не можете бути волонтером Червоного Хреста.</a:t>
            </a:r>
          </a:p>
          <a:p>
            <a:endParaRPr lang="uk" sz="1200" kern="1200" dirty="0">
              <a:solidFill>
                <a:schemeClr val="tx1"/>
              </a:solidFill>
              <a:effectLst/>
              <a:latin typeface="+mn-lt"/>
              <a:ea typeface="+mn-ea"/>
              <a:cs typeface="+mn-cs"/>
            </a:endParaRPr>
          </a:p>
          <a:p>
            <a:pPr algn="l" rtl="0"/>
            <a:r>
              <a:rPr lang="uk" sz="1200" b="1" i="0" u="none" kern="1200" baseline="0" dirty="0">
                <a:solidFill>
                  <a:schemeClr val="tx1"/>
                </a:solidFill>
                <a:effectLst/>
                <a:latin typeface="+mn-lt"/>
                <a:ea typeface="+mn-ea"/>
                <a:cs typeface="+mn-cs"/>
              </a:rPr>
              <a:t>Будучи волонтером ви маєте вплив.</a:t>
            </a:r>
          </a:p>
          <a:p>
            <a:pPr algn="l" rtl="0"/>
            <a:r>
              <a:rPr lang="uk" sz="1200" b="0" i="0" u="none" kern="1200" baseline="0" dirty="0">
                <a:solidFill>
                  <a:schemeClr val="tx1"/>
                </a:solidFill>
                <a:effectLst/>
                <a:latin typeface="+mn-lt"/>
                <a:ea typeface="+mn-ea"/>
                <a:cs typeface="+mn-cs"/>
              </a:rPr>
              <a:t>Правильно х</a:t>
            </a:r>
          </a:p>
          <a:p>
            <a:pPr algn="l" rtl="0"/>
            <a:r>
              <a:rPr lang="uk" sz="1200" b="0" i="0" u="none" kern="1200" baseline="0" dirty="0">
                <a:solidFill>
                  <a:schemeClr val="tx1"/>
                </a:solidFill>
                <a:effectLst/>
                <a:latin typeface="+mn-lt"/>
                <a:ea typeface="+mn-ea"/>
                <a:cs typeface="+mn-cs"/>
              </a:rPr>
              <a:t>Неправильно</a:t>
            </a:r>
          </a:p>
          <a:p>
            <a:pPr algn="l" rtl="0"/>
            <a:r>
              <a:rPr lang="uk" sz="1200" b="0" i="0" u="none" kern="1200" baseline="0" dirty="0">
                <a:solidFill>
                  <a:schemeClr val="tx1"/>
                </a:solidFill>
                <a:effectLst/>
                <a:latin typeface="+mn-lt"/>
                <a:ea typeface="+mn-ea"/>
                <a:cs typeface="+mn-cs"/>
              </a:rPr>
              <a:t>Своєю діяльністю волонтери впливають на те, що вважають важливим. Участь у діяльності вже є впливом. Крім того, волонтерські організації пропонують канал для участі в суспільному обговоренні. Участь у діяльності, яка носить конфіденційний характер, пропонує більше можливостей та каналів впливу на важливі речі. Волонтерська діяльність суспільно значуща. До того ж, вона підтримує демократію та громадянське суспільство, примножує добробут і суспільну єдність.</a:t>
            </a:r>
          </a:p>
          <a:p>
            <a:pPr algn="l" rtl="0"/>
            <a:r>
              <a:rPr lang="uk" sz="1200" b="0" i="0" u="none" kern="1200" baseline="0" dirty="0">
                <a:solidFill>
                  <a:schemeClr val="tx1"/>
                </a:solidFill>
                <a:effectLst/>
                <a:latin typeface="+mn-lt"/>
                <a:ea typeface="+mn-ea"/>
                <a:cs typeface="+mn-cs"/>
              </a:rPr>
              <a:t> </a:t>
            </a:r>
          </a:p>
          <a:p>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20</a:t>
            </a:fld>
            <a:endParaRPr lang="fi-FI" dirty="0"/>
          </a:p>
        </p:txBody>
      </p:sp>
    </p:spTree>
    <p:extLst>
      <p:ext uri="{BB962C8B-B14F-4D97-AF65-F5344CB8AC3E}">
        <p14:creationId xmlns:p14="http://schemas.microsoft.com/office/powerpoint/2010/main" val="363437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Страховка від нещасних випадків Червоного Хреста Фінляндії стосується волонтерської діяльності організації. Волонтер не обов'язково повинен бути членом Червоного Хреста Фінляндії, щоб бути застрахованим. Страховка від нещасних випадків не покриває хвороб. </a:t>
            </a:r>
          </a:p>
          <a:p>
            <a:endParaRPr lang="uk" dirty="0"/>
          </a:p>
          <a:p>
            <a:pPr algn="l" rtl="0"/>
            <a:r>
              <a:rPr lang="uk" b="0" i="0" u="none" baseline="0" dirty="0"/>
              <a:t>Страховки: </a:t>
            </a:r>
            <a:r>
              <a:rPr lang="uk" b="0" i="0" u="none" baseline="0" dirty="0">
                <a:hlinkClick r:id="rId3"/>
              </a:rPr>
              <a:t>https://rednet.punainenristi.fi/node/12816</a:t>
            </a:r>
            <a:endParaRPr lang="uk" dirty="0"/>
          </a:p>
          <a:p>
            <a:pPr algn="l" rtl="0"/>
            <a:r>
              <a:rPr lang="uk" b="0" i="0" u="none" baseline="0" dirty="0"/>
              <a:t>Етичні інструкції: </a:t>
            </a:r>
            <a:r>
              <a:rPr lang="uk" b="0" i="0" u="none" baseline="0" dirty="0">
                <a:hlinkClick r:id="rId4"/>
              </a:rPr>
              <a:t>https://rednet.punainenristi.fi/node/26573</a:t>
            </a:r>
            <a:endParaRPr lang="uk" dirty="0"/>
          </a:p>
          <a:p>
            <a:pPr algn="l" rtl="0"/>
            <a:r>
              <a:rPr lang="uk" b="0" i="0" u="none" baseline="0" dirty="0"/>
              <a:t>Політика запобігання сексуальним домаганням та утискам: </a:t>
            </a:r>
            <a:r>
              <a:rPr lang="uk" b="0" i="0" u="none" baseline="0" dirty="0">
                <a:hlinkClick r:id="rId5"/>
              </a:rPr>
              <a:t>https://rednet.punainenristi.fi/system/files/page/SPR%20linjaus%20seksuaalisen%20h%C3%A4irinn%C3%A4n%20ja%20hyv%C3%A4ksik%C3%A4yt%C3%B6n%20ehk%C3%A4isy.pdf</a:t>
            </a:r>
            <a:endParaRPr lang="uk" dirty="0"/>
          </a:p>
          <a:p>
            <a:pPr algn="l" rtl="0"/>
            <a:r>
              <a:rPr lang="uk" b="0" i="0" u="none" baseline="0" dirty="0"/>
              <a:t>Захист даних: </a:t>
            </a:r>
            <a:r>
              <a:rPr lang="uk" b="0" i="0" u="none" baseline="0" dirty="0">
                <a:hlinkClick r:id="rId6"/>
              </a:rPr>
              <a:t>https://www.punainenristi.fi/tietosuoja</a:t>
            </a:r>
            <a:endParaRPr lang="uk" dirty="0"/>
          </a:p>
          <a:p>
            <a:endParaRPr lang="uk" dirty="0"/>
          </a:p>
          <a:p>
            <a:pPr algn="l" rtl="0"/>
            <a:r>
              <a:rPr lang="uk" b="0" i="0" u="none" baseline="0" dirty="0"/>
              <a:t>Важливо сказати, що ми не толеруємо ніяких форм сексуальних домагань, утисків, експлуатації, расизму та цькування. </a:t>
            </a:r>
          </a:p>
          <a:p>
            <a:pPr algn="l" rtl="0"/>
            <a:r>
              <a:rPr lang="uk" b="0" i="0" u="none" baseline="0" dirty="0"/>
              <a:t>Ми всіляко прагнемо, щоб Червоний Хрест Фінляндії був середовищем діяльності, безпечним для всіх.</a:t>
            </a:r>
          </a:p>
          <a:p>
            <a:endParaRPr lang="uk" dirty="0"/>
          </a:p>
          <a:p>
            <a:pPr algn="l" rtl="0"/>
            <a:r>
              <a:rPr lang="uk" b="0" i="0" u="none" baseline="0" dirty="0"/>
              <a:t>Організація контролює дотримання закону «Про захист даних» та права людей на приватність. </a:t>
            </a:r>
          </a:p>
          <a:p>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21</a:t>
            </a:fld>
            <a:endParaRPr lang="fi-FI" dirty="0"/>
          </a:p>
        </p:txBody>
      </p:sp>
    </p:spTree>
    <p:extLst>
      <p:ext uri="{BB962C8B-B14F-4D97-AF65-F5344CB8AC3E}">
        <p14:creationId xmlns:p14="http://schemas.microsoft.com/office/powerpoint/2010/main" val="652094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uk" b="0" i="0" u="none" baseline="0" dirty="0"/>
              <a:t>Розкажіть учасникам, що організація прагне до того, щоб кожен волонтер та особа, якій надають допомогу, знала про канали, через які можна заявити про сексуальні домагання, утиски, експлуатацію або інше неналежне поводження чи підозру в ньому. Організація серйозно ставиться до всіх заяв.  </a:t>
            </a:r>
          </a:p>
          <a:p>
            <a:endParaRPr lang="uk" dirty="0"/>
          </a:p>
          <a:p>
            <a:pPr algn="l" rtl="0"/>
            <a:r>
              <a:rPr lang="uk" b="0" i="0" u="none" baseline="0" dirty="0"/>
              <a:t>Анонімну заяву можна надіслати за адресою на слайді (www.punainenristi.fi/vaarinkaytosilmoitus)</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22</a:t>
            </a:fld>
            <a:endParaRPr lang="fi-FI" dirty="0"/>
          </a:p>
        </p:txBody>
      </p:sp>
    </p:spTree>
    <p:extLst>
      <p:ext uri="{BB962C8B-B14F-4D97-AF65-F5344CB8AC3E}">
        <p14:creationId xmlns:p14="http://schemas.microsoft.com/office/powerpoint/2010/main" val="328093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Слайд можна показати на початку заходу, поки учасники представляються і знайомляться один з одним. Тренер також може показати одне з відео з наступного слайда на свій смак. </a:t>
            </a:r>
          </a:p>
          <a:p>
            <a:endParaRPr lang="uk" dirty="0"/>
          </a:p>
          <a:p>
            <a:pPr algn="l" rtl="0"/>
            <a:r>
              <a:rPr lang="uk" sz="1200" b="0" i="0" u="none" kern="1200" baseline="0" dirty="0">
                <a:solidFill>
                  <a:schemeClr val="tx1"/>
                </a:solidFill>
                <a:effectLst/>
                <a:latin typeface="+mn-lt"/>
                <a:ea typeface="+mn-ea"/>
                <a:cs typeface="+mn-cs"/>
              </a:rPr>
              <a:t>Учасники мають змогу представитися й познайомитися один з одним. </a:t>
            </a:r>
          </a:p>
          <a:p>
            <a:pPr algn="l" rtl="0"/>
            <a:r>
              <a:rPr lang="uk" sz="1200" b="0" i="0" u="none" kern="1200" baseline="0" dirty="0">
                <a:solidFill>
                  <a:schemeClr val="tx1"/>
                </a:solidFill>
                <a:effectLst/>
                <a:latin typeface="+mn-lt"/>
                <a:ea typeface="+mn-ea"/>
                <a:cs typeface="+mn-cs"/>
              </a:rPr>
              <a:t> </a:t>
            </a:r>
          </a:p>
          <a:p>
            <a:pPr algn="l" rtl="0"/>
            <a:r>
              <a:rPr lang="uk" sz="1200" b="0" i="0" u="sng" kern="1200" baseline="0" dirty="0">
                <a:solidFill>
                  <a:schemeClr val="tx1"/>
                </a:solidFill>
                <a:effectLst/>
                <a:latin typeface="+mn-lt"/>
                <a:ea typeface="+mn-ea"/>
                <a:cs typeface="+mn-cs"/>
              </a:rPr>
              <a:t>ВПРАВА: Тренер використовує описані нижче або аналогічні відомі йому вправи </a:t>
            </a:r>
            <a:endParaRPr lang="uk"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uk" sz="1200" b="0" i="0" u="none" kern="1200" baseline="0" dirty="0">
                <a:solidFill>
                  <a:schemeClr val="tx1"/>
                </a:solidFill>
                <a:effectLst/>
                <a:latin typeface="+mn-lt"/>
                <a:ea typeface="+mn-ea"/>
                <a:cs typeface="+mn-cs"/>
              </a:rPr>
              <a:t>Попросіть учасників вишикуватися один за одним відповідно до того, коли вони зареєструвалися на курс. </a:t>
            </a:r>
          </a:p>
          <a:p>
            <a:pPr marL="171450" lvl="0" indent="-171450" algn="l" rtl="0">
              <a:buFont typeface="Arial" panose="020B0604020202020204" pitchFamily="34" charset="0"/>
              <a:buChar char="•"/>
            </a:pPr>
            <a:r>
              <a:rPr lang="uk" sz="1200" b="0" i="0" u="none" kern="1200" baseline="0" dirty="0">
                <a:solidFill>
                  <a:schemeClr val="tx1"/>
                </a:solidFill>
                <a:effectLst/>
                <a:latin typeface="+mn-lt"/>
                <a:ea typeface="+mn-ea"/>
                <a:cs typeface="+mn-cs"/>
              </a:rPr>
              <a:t>Попросіть учасників позначити на карті, у якому населеному пункті/на якій вулиці/у якому будинку вони проживають. За допомогою цієї вправи учасники, можливо, знайдуть когось зі своїх сусідів або знайомих на курсі. </a:t>
            </a:r>
          </a:p>
          <a:p>
            <a:pPr marL="171450" lvl="0" indent="-171450" algn="l" rtl="0">
              <a:buFont typeface="Arial" panose="020B0604020202020204" pitchFamily="34" charset="0"/>
              <a:buChar char="•"/>
            </a:pPr>
            <a:r>
              <a:rPr lang="uk" sz="1200" b="0" i="0" u="none" kern="1200" baseline="0" dirty="0">
                <a:solidFill>
                  <a:schemeClr val="tx1"/>
                </a:solidFill>
                <a:effectLst/>
                <a:latin typeface="+mn-lt"/>
                <a:ea typeface="+mn-ea"/>
                <a:cs typeface="+mn-cs"/>
              </a:rPr>
              <a:t>Попросіть учасників розпитати того, хто сидить поруч, хто він, звідки, якою волонтерською діяльністю цікавиться.</a:t>
            </a:r>
          </a:p>
          <a:p>
            <a:endParaRPr lang="uk" sz="1200" kern="1200" dirty="0">
              <a:solidFill>
                <a:schemeClr val="tx1"/>
              </a:solidFill>
              <a:effectLst/>
              <a:latin typeface="+mn-lt"/>
              <a:ea typeface="+mn-ea"/>
              <a:cs typeface="+mn-cs"/>
            </a:endParaRPr>
          </a:p>
          <a:p>
            <a:pPr algn="l" rtl="0"/>
            <a:r>
              <a:rPr lang="uk" sz="1200" b="0" i="0" u="none" kern="1200" baseline="0" dirty="0">
                <a:solidFill>
                  <a:schemeClr val="tx1"/>
                </a:solidFill>
                <a:effectLst/>
                <a:latin typeface="+mn-lt"/>
                <a:ea typeface="+mn-ea"/>
                <a:cs typeface="+mn-cs"/>
              </a:rPr>
              <a:t>Під час виконання вправи учасники представляються і розповідають, звідки дізналися про захід. Тренер просить учасників поділитися очікуваннями й побажаннями стосовно заходу.  Під час виконання вправи тренер записує на фліпчарті, якими темами Червоного Хреста учасники цікавляться і про що хочуть дізнатися більше. Під час проведення навчання тренер по можливості розкриває ці теми й задовольняє інтерес учасників.</a:t>
            </a:r>
          </a:p>
        </p:txBody>
      </p:sp>
      <p:sp>
        <p:nvSpPr>
          <p:cNvPr id="4" name="Slide Number Placeholder 3"/>
          <p:cNvSpPr>
            <a:spLocks noGrp="1"/>
          </p:cNvSpPr>
          <p:nvPr>
            <p:ph type="sldNum" sz="quarter" idx="5"/>
          </p:nvPr>
        </p:nvSpPr>
        <p:spPr/>
        <p:txBody>
          <a:bodyPr/>
          <a:lstStyle/>
          <a:p>
            <a:fld id="{D9D1C9AF-C8A2-E248-9C2D-AAFE8E0C60B5}" type="slidenum">
              <a:rPr lang="fi-FI" smtClean="0"/>
              <a:t>3</a:t>
            </a:fld>
            <a:endParaRPr lang="fi-FI" dirty="0"/>
          </a:p>
        </p:txBody>
      </p:sp>
    </p:spTree>
    <p:extLst>
      <p:ext uri="{BB962C8B-B14F-4D97-AF65-F5344CB8AC3E}">
        <p14:creationId xmlns:p14="http://schemas.microsoft.com/office/powerpoint/2010/main" val="163769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sz="1200" b="0" i="0" u="none" kern="1200" baseline="0" dirty="0">
                <a:solidFill>
                  <a:schemeClr val="tx1"/>
                </a:solidFill>
                <a:effectLst/>
                <a:latin typeface="+mn-lt"/>
                <a:ea typeface="+mn-ea"/>
                <a:cs typeface="+mn-cs"/>
              </a:rPr>
              <a:t>Приклади волонтерської діяльності.</a:t>
            </a:r>
          </a:p>
          <a:p>
            <a:endParaRPr lang="uk" sz="1200" b="0" i="0" kern="1200" dirty="0">
              <a:solidFill>
                <a:schemeClr val="tx1"/>
              </a:solidFill>
              <a:effectLst/>
              <a:latin typeface="+mn-lt"/>
              <a:ea typeface="+mn-ea"/>
              <a:cs typeface="+mn-cs"/>
            </a:endParaRPr>
          </a:p>
          <a:p>
            <a:pPr algn="l" rtl="0"/>
            <a:r>
              <a:rPr lang="uk" sz="1200" b="0" i="0" u="none" kern="1200" baseline="0" dirty="0">
                <a:solidFill>
                  <a:schemeClr val="tx1"/>
                </a:solidFill>
                <a:effectLst/>
                <a:latin typeface="+mn-lt"/>
                <a:ea typeface="+mn-ea"/>
                <a:cs typeface="+mn-cs"/>
              </a:rPr>
              <a:t>Тут ви можете додати кілька прикладів місцевої діяльності, видаливши більш загальні приклади.</a:t>
            </a:r>
          </a:p>
          <a:p>
            <a:endParaRPr lang="u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 sz="1200" b="0" i="0" u="none" kern="1200" baseline="0" dirty="0">
                <a:solidFill>
                  <a:schemeClr val="tx1"/>
                </a:solidFill>
                <a:effectLst/>
                <a:latin typeface="+mn-lt"/>
                <a:ea typeface="+mn-ea"/>
                <a:cs typeface="+mn-cs"/>
              </a:rPr>
              <a:t>На початку заходу, коли учасники представлялися, тренер записав на фліпчарті теми, які їх цікавлять, і форми діяльності, про які учасники хотіли б отримати більше інформації. На цьому етапі навчання тренер може уточнити й доповнити перелік. Важливо не нехтувати інтересом учасника до якоїсь із тем і форм діяльності, навіть якщо місцева організація наразі не пропонує такої волонтерської діяльності. Тренер і представник(и) місцевої організації можуть відкрито розповісти про аналогічні форми діяльності в сусідній організації, якщо та пропонує волонтерську діяльність, до якої є інтерес. </a:t>
            </a:r>
          </a:p>
          <a:p>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23</a:t>
            </a:fld>
            <a:endParaRPr lang="fi-FI" dirty="0"/>
          </a:p>
        </p:txBody>
      </p:sp>
    </p:spTree>
    <p:extLst>
      <p:ext uri="{BB962C8B-B14F-4D97-AF65-F5344CB8AC3E}">
        <p14:creationId xmlns:p14="http://schemas.microsoft.com/office/powerpoint/2010/main" val="176369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Наступні 6 слайдів містять інформацію про форми волонтерської діяльності. Списки неповні, форми діяльності повторюються. </a:t>
            </a:r>
          </a:p>
          <a:p>
            <a:pPr algn="l" rtl="0"/>
            <a:r>
              <a:rPr lang="uk" b="0" i="0" u="none" baseline="0" dirty="0"/>
              <a:t>Ви можете вільно редагувати списки, щоб вони відображали ситуацію у вашому регіоні. </a:t>
            </a:r>
          </a:p>
        </p:txBody>
      </p:sp>
      <p:sp>
        <p:nvSpPr>
          <p:cNvPr id="4" name="Slide Number Placeholder 3"/>
          <p:cNvSpPr>
            <a:spLocks noGrp="1"/>
          </p:cNvSpPr>
          <p:nvPr>
            <p:ph type="sldNum" sz="quarter" idx="5"/>
          </p:nvPr>
        </p:nvSpPr>
        <p:spPr/>
        <p:txBody>
          <a:bodyPr/>
          <a:lstStyle/>
          <a:p>
            <a:fld id="{D9D1C9AF-C8A2-E248-9C2D-AAFE8E0C60B5}" type="slidenum">
              <a:rPr lang="fi-FI" smtClean="0"/>
              <a:t>24</a:t>
            </a:fld>
            <a:endParaRPr lang="fi-FI" dirty="0"/>
          </a:p>
        </p:txBody>
      </p:sp>
    </p:spTree>
    <p:extLst>
      <p:ext uri="{BB962C8B-B14F-4D97-AF65-F5344CB8AC3E}">
        <p14:creationId xmlns:p14="http://schemas.microsoft.com/office/powerpoint/2010/main" val="220278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25</a:t>
            </a:fld>
            <a:endParaRPr lang="fi-FI" dirty="0"/>
          </a:p>
        </p:txBody>
      </p:sp>
    </p:spTree>
    <p:extLst>
      <p:ext uri="{BB962C8B-B14F-4D97-AF65-F5344CB8AC3E}">
        <p14:creationId xmlns:p14="http://schemas.microsoft.com/office/powerpoint/2010/main" val="3355709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26</a:t>
            </a:fld>
            <a:endParaRPr lang="fi-FI" dirty="0"/>
          </a:p>
        </p:txBody>
      </p:sp>
    </p:spTree>
    <p:extLst>
      <p:ext uri="{BB962C8B-B14F-4D97-AF65-F5344CB8AC3E}">
        <p14:creationId xmlns:p14="http://schemas.microsoft.com/office/powerpoint/2010/main" val="324171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30</a:t>
            </a:fld>
            <a:endParaRPr lang="fi-FI" dirty="0"/>
          </a:p>
        </p:txBody>
      </p:sp>
    </p:spTree>
    <p:extLst>
      <p:ext uri="{BB962C8B-B14F-4D97-AF65-F5344CB8AC3E}">
        <p14:creationId xmlns:p14="http://schemas.microsoft.com/office/powerpoint/2010/main" val="3266558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Варто поцікавитися, чи мають учасники запитання, і розказати, що додаткову інформацію можна дізнатися у представників місцевої організації після закінчення заходу. </a:t>
            </a:r>
          </a:p>
        </p:txBody>
      </p:sp>
      <p:sp>
        <p:nvSpPr>
          <p:cNvPr id="4" name="Slide Number Placeholder 3"/>
          <p:cNvSpPr>
            <a:spLocks noGrp="1"/>
          </p:cNvSpPr>
          <p:nvPr>
            <p:ph type="sldNum" sz="quarter" idx="5"/>
          </p:nvPr>
        </p:nvSpPr>
        <p:spPr/>
        <p:txBody>
          <a:bodyPr/>
          <a:lstStyle/>
          <a:p>
            <a:fld id="{D9D1C9AF-C8A2-E248-9C2D-AAFE8E0C60B5}" type="slidenum">
              <a:rPr lang="fi-FI" smtClean="0"/>
              <a:t>31</a:t>
            </a:fld>
            <a:endParaRPr lang="fi-FI" dirty="0"/>
          </a:p>
        </p:txBody>
      </p:sp>
    </p:spTree>
    <p:extLst>
      <p:ext uri="{BB962C8B-B14F-4D97-AF65-F5344CB8AC3E}">
        <p14:creationId xmlns:p14="http://schemas.microsoft.com/office/powerpoint/2010/main" val="2168522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uk" sz="1200" b="0" i="0" u="none" kern="1200" baseline="0" dirty="0">
                <a:solidFill>
                  <a:schemeClr val="tx1"/>
                </a:solidFill>
                <a:effectLst/>
                <a:latin typeface="+mn-lt"/>
                <a:ea typeface="+mn-ea"/>
                <a:cs typeface="+mn-cs"/>
              </a:rPr>
              <a:t>Якщо залишається час і учасники виявляють інтерес, тренер може спроектувати з комп'ютера головну сторінку порталу OMA й дати учасникам можливість зайти на портал зі своїх смартфонів під час навчання. Якщо це неможливо, тренер проектує екран комп'ютера й за допомогою проектора показує, як виглядає портал OMA, як на нього зайти і яку він містить інформацію. </a:t>
            </a:r>
          </a:p>
          <a:p>
            <a:pPr algn="l" rtl="0" fontAlgn="base"/>
            <a:r>
              <a:rPr lang="uk" sz="1200" b="0" i="0" u="none" kern="1200" baseline="0" dirty="0">
                <a:solidFill>
                  <a:schemeClr val="tx1"/>
                </a:solidFill>
                <a:effectLst/>
                <a:latin typeface="+mn-lt"/>
                <a:ea typeface="+mn-ea"/>
                <a:cs typeface="+mn-cs"/>
              </a:rPr>
              <a:t> </a:t>
            </a:r>
          </a:p>
          <a:p>
            <a:pPr algn="l" rtl="0" fontAlgn="base"/>
            <a:r>
              <a:rPr lang="uk" sz="1200" b="0" i="0" u="none" kern="1200" baseline="0" dirty="0">
                <a:solidFill>
                  <a:schemeClr val="tx1"/>
                </a:solidFill>
                <a:effectLst/>
                <a:latin typeface="+mn-lt"/>
                <a:ea typeface="+mn-ea"/>
                <a:cs typeface="+mn-cs"/>
              </a:rPr>
              <a:t>Під час показу порталу OMA тренер демонструє дані місцевої організації й інформацію про неї в OMA.  Якщо місцева організація не представлена на порталі OMA, тренер демонструє дані місцевої організації на сайті Червоного Хреста для волонтерів Rednet.</a:t>
            </a:r>
          </a:p>
          <a:p>
            <a:pPr algn="l" rtl="0" fontAlgn="base"/>
            <a:endParaRPr lang="uk" sz="1200" b="0" i="0" kern="1200" dirty="0">
              <a:solidFill>
                <a:schemeClr val="tx1"/>
              </a:solidFill>
              <a:effectLst/>
              <a:latin typeface="+mn-lt"/>
              <a:ea typeface="+mn-ea"/>
              <a:cs typeface="+mn-cs"/>
            </a:endParaRPr>
          </a:p>
          <a:p>
            <a:pPr algn="l" rtl="0" fontAlgn="base"/>
            <a:r>
              <a:rPr lang="uk" sz="1200" b="0" i="0" u="none" kern="1200" baseline="0" dirty="0">
                <a:solidFill>
                  <a:schemeClr val="tx1"/>
                </a:solidFill>
                <a:effectLst/>
                <a:latin typeface="+mn-lt"/>
                <a:ea typeface="+mn-ea"/>
                <a:cs typeface="+mn-cs"/>
              </a:rPr>
              <a:t>Запросіть учасників зареєструватися в Oma, наголосіть, що у зв'язку з реєстрацією на порталі вони не отримуватимуть рекламних розсилок і тонни електронних листів. Зазначте, що в Oma зібрано всі заходи Червоного Хреста в одному місці. Реєстрація на курси, тренінги та інші заходи відбувається через портал Oma. Створивши профіль, ви зможете дізнаватися про діяльність місцевих та регіональних організацій, однак реєстрація ні до чого ще вас не зобов'язує.</a:t>
            </a:r>
          </a:p>
          <a:p>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32</a:t>
            </a:fld>
            <a:endParaRPr lang="fi-FI" dirty="0"/>
          </a:p>
        </p:txBody>
      </p:sp>
    </p:spTree>
    <p:extLst>
      <p:ext uri="{BB962C8B-B14F-4D97-AF65-F5344CB8AC3E}">
        <p14:creationId xmlns:p14="http://schemas.microsoft.com/office/powerpoint/2010/main" val="3990374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За діяльністю Червоного Хреста можна слідкувати </a:t>
            </a:r>
          </a:p>
          <a:p>
            <a:endParaRPr lang="uk" dirty="0"/>
          </a:p>
          <a:p>
            <a:pPr marL="171450" indent="-171450" algn="l" rtl="0">
              <a:buFontTx/>
              <a:buChar char="-"/>
            </a:pPr>
            <a:r>
              <a:rPr lang="uk" b="0" i="0" u="none" baseline="0" dirty="0"/>
              <a:t>на веб-сайті punainenristi.fi </a:t>
            </a:r>
          </a:p>
          <a:p>
            <a:pPr marL="171450" indent="-171450" algn="l" rtl="0">
              <a:buFontTx/>
              <a:buChar char="-"/>
            </a:pPr>
            <a:r>
              <a:rPr lang="uk" b="0" i="0" u="none" baseline="0" dirty="0"/>
              <a:t>у соціальних мережах (Facebook, Instagram, Twitter)</a:t>
            </a:r>
          </a:p>
          <a:p>
            <a:pPr marL="171450" indent="-171450" algn="l" rtl="0">
              <a:buFontTx/>
              <a:buChar char="-"/>
            </a:pPr>
            <a:r>
              <a:rPr lang="uk" b="0" i="0" u="none" baseline="0" dirty="0"/>
              <a:t>через національні канали й веб-сайти</a:t>
            </a:r>
          </a:p>
          <a:p>
            <a:pPr marL="171450" indent="-171450" algn="l" rtl="0">
              <a:buFontTx/>
              <a:buChar char="-"/>
            </a:pPr>
            <a:r>
              <a:rPr lang="uk" b="0" i="0" u="none" baseline="0" dirty="0"/>
              <a:t>через регіональні й місцеві канали (увага! </a:t>
            </a:r>
            <a:r>
              <a:rPr lang="uk" b="1" i="0" u="none" baseline="0" dirty="0"/>
              <a:t>більше скріншотів волонтерів регіональних та місцевих організацій у каналах соцмереж</a:t>
            </a:r>
            <a:r>
              <a:rPr lang="uk" b="0" i="0" u="none" baseline="0" dirty="0"/>
              <a:t>)</a:t>
            </a:r>
          </a:p>
          <a:p>
            <a:pPr marL="171450" indent="-171450" algn="l" rtl="0">
              <a:buFontTx/>
              <a:buChar char="-"/>
            </a:pPr>
            <a:endParaRPr lang="uk" dirty="0"/>
          </a:p>
          <a:p>
            <a:pPr marL="0" indent="0" algn="l" rtl="0">
              <a:buFontTx/>
              <a:buNone/>
            </a:pPr>
            <a:r>
              <a:rPr lang="uk" b="0" i="0" u="none" baseline="0" dirty="0"/>
              <a:t>Заохотьте учасників публікувати історії й фотографії власної волонтерської діяльності й робити пожертви. </a:t>
            </a:r>
          </a:p>
          <a:p>
            <a:pPr marL="0" indent="0" algn="l" rtl="0">
              <a:buFontTx/>
              <a:buNone/>
            </a:pPr>
            <a:r>
              <a:rPr lang="uk" b="0" i="0" u="none" baseline="0" dirty="0"/>
              <a:t>Нагадайте просити дозвіл у зображених на фотографіях людей перед тим, як їх публікувати, а також ставитися з особливою обережністю до публікування фотографій неповнолітніх та отримання згоди на це від їхніх опікунів. </a:t>
            </a:r>
          </a:p>
          <a:p>
            <a:pPr marL="0" indent="0" algn="l" rtl="0">
              <a:buFontTx/>
              <a:buNone/>
            </a:pPr>
            <a:r>
              <a:rPr lang="uk" b="0" i="0" u="none" baseline="0" dirty="0"/>
              <a:t>Важливо поважати право людини на приватність. </a:t>
            </a:r>
          </a:p>
          <a:p>
            <a:pPr marL="0" indent="0" algn="l" rtl="0">
              <a:buFontTx/>
              <a:buNone/>
            </a:pPr>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33</a:t>
            </a:fld>
            <a:endParaRPr lang="fi-FI" dirty="0"/>
          </a:p>
        </p:txBody>
      </p:sp>
    </p:spTree>
    <p:extLst>
      <p:ext uri="{BB962C8B-B14F-4D97-AF65-F5344CB8AC3E}">
        <p14:creationId xmlns:p14="http://schemas.microsoft.com/office/powerpoint/2010/main" val="2171860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1" i="0" u="none" baseline="0" dirty="0"/>
              <a:t>УВАГА! Тренер з представниками місцевої організації складає список наперед</a:t>
            </a:r>
          </a:p>
        </p:txBody>
      </p:sp>
      <p:sp>
        <p:nvSpPr>
          <p:cNvPr id="4" name="Slide Number Placeholder 3"/>
          <p:cNvSpPr>
            <a:spLocks noGrp="1"/>
          </p:cNvSpPr>
          <p:nvPr>
            <p:ph type="sldNum" sz="quarter" idx="5"/>
          </p:nvPr>
        </p:nvSpPr>
        <p:spPr/>
        <p:txBody>
          <a:bodyPr/>
          <a:lstStyle/>
          <a:p>
            <a:fld id="{D9D1C9AF-C8A2-E248-9C2D-AAFE8E0C60B5}" type="slidenum">
              <a:rPr lang="fi-FI" smtClean="0"/>
              <a:t>34</a:t>
            </a:fld>
            <a:endParaRPr lang="fi-FI" dirty="0"/>
          </a:p>
        </p:txBody>
      </p:sp>
    </p:spTree>
    <p:extLst>
      <p:ext uri="{BB962C8B-B14F-4D97-AF65-F5344CB8AC3E}">
        <p14:creationId xmlns:p14="http://schemas.microsoft.com/office/powerpoint/2010/main" val="2924853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Kuva: Joonas Brandt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algn="l" rtl="0" fontAlgn="base"/>
            <a:r>
              <a:rPr lang="uk" sz="1200" b="0" i="0" u="sng" kern="1200" baseline="0" dirty="0">
                <a:solidFill>
                  <a:schemeClr val="tx1"/>
                </a:solidFill>
                <a:effectLst/>
                <a:latin typeface="+mn-lt"/>
                <a:ea typeface="+mn-ea"/>
                <a:cs typeface="+mn-cs"/>
              </a:rPr>
              <a:t>ВПРАВА: Мапа думок</a:t>
            </a:r>
            <a:endParaRPr lang="uk" sz="1200" kern="1200" dirty="0">
              <a:solidFill>
                <a:schemeClr val="tx1"/>
              </a:solidFill>
              <a:effectLst/>
              <a:latin typeface="+mn-lt"/>
              <a:ea typeface="+mn-ea"/>
              <a:cs typeface="+mn-cs"/>
            </a:endParaRPr>
          </a:p>
          <a:p>
            <a:pPr algn="l" rtl="0" fontAlgn="base"/>
            <a:r>
              <a:rPr lang="uk" sz="1200" b="0" i="0" u="none" kern="1200" baseline="0" dirty="0">
                <a:solidFill>
                  <a:schemeClr val="tx1"/>
                </a:solidFill>
                <a:effectLst/>
                <a:latin typeface="+mn-lt"/>
                <a:ea typeface="+mn-ea"/>
                <a:cs typeface="+mn-cs"/>
              </a:rPr>
              <a:t>Тренер просить учасників записати, чого вони навчилися під час заходу. Тренер пише в центрі фліпчарта «Червоний Хрест», готуючи основу для створення мапи думок. Якщо учасників багато, можна зробити 2-3 мапи думок і розділити учасників на малі групи. Учасники по черзі записують на фліпчарті, що вони дізналися, й слідкують за тим, що дізналися інші. Вони можуть помітити якийсь зв'язок між тим, що написали вони й інші учасники. </a:t>
            </a:r>
          </a:p>
          <a:p>
            <a:pPr algn="l" rtl="0" fontAlgn="base"/>
            <a:r>
              <a:rPr lang="uk" sz="1200" b="0" i="0" u="none" kern="1200" baseline="0" dirty="0">
                <a:solidFill>
                  <a:schemeClr val="tx1"/>
                </a:solidFill>
                <a:effectLst/>
                <a:latin typeface="+mn-lt"/>
                <a:ea typeface="+mn-ea"/>
                <a:cs typeface="+mn-cs"/>
              </a:rPr>
              <a:t> </a:t>
            </a:r>
          </a:p>
          <a:p>
            <a:pPr algn="l" rtl="0" fontAlgn="base"/>
            <a:r>
              <a:rPr lang="uk" sz="1200" b="0" i="0" u="none" kern="1200" baseline="0" dirty="0">
                <a:solidFill>
                  <a:schemeClr val="tx1"/>
                </a:solidFill>
                <a:effectLst/>
                <a:latin typeface="+mn-lt"/>
                <a:ea typeface="+mn-ea"/>
                <a:cs typeface="+mn-cs"/>
              </a:rPr>
              <a:t>Насамкінець тренер вибирає найкращий спосіб для отримання зворотного зв'язку: </a:t>
            </a:r>
          </a:p>
          <a:p>
            <a:pPr algn="l" rtl="0" fontAlgn="base"/>
            <a:r>
              <a:rPr lang="uk" sz="1200" b="0" i="0" u="none" kern="1200" baseline="0" dirty="0">
                <a:solidFill>
                  <a:schemeClr val="tx1"/>
                </a:solidFill>
                <a:effectLst/>
                <a:latin typeface="+mn-lt"/>
                <a:ea typeface="+mn-ea"/>
                <a:cs typeface="+mn-cs"/>
              </a:rPr>
              <a:t> </a:t>
            </a:r>
          </a:p>
          <a:p>
            <a:pPr algn="l" rtl="0" fontAlgn="base"/>
            <a:r>
              <a:rPr lang="uk" sz="1200" b="0" i="0" u="none" kern="1200" baseline="0" dirty="0">
                <a:solidFill>
                  <a:schemeClr val="tx1"/>
                </a:solidFill>
                <a:effectLst/>
                <a:latin typeface="+mn-lt"/>
                <a:ea typeface="+mn-ea"/>
                <a:cs typeface="+mn-cs"/>
              </a:rPr>
              <a:t>A) заповнення форми зворотного зв'язку після створення мапи думок; </a:t>
            </a:r>
          </a:p>
          <a:p>
            <a:pPr algn="l" rtl="0" fontAlgn="base"/>
            <a:r>
              <a:rPr lang="uk" sz="1200" b="0" i="0" u="none" kern="1200" baseline="0" dirty="0">
                <a:solidFill>
                  <a:schemeClr val="tx1"/>
                </a:solidFill>
                <a:effectLst/>
                <a:latin typeface="+mn-lt"/>
                <a:ea typeface="+mn-ea"/>
                <a:cs typeface="+mn-cs"/>
              </a:rPr>
              <a:t>B) відповіді на запитання шляхом піднімання великого пальця вгору / опускання вниз.</a:t>
            </a:r>
          </a:p>
          <a:p>
            <a:pPr algn="l" rtl="0" fontAlgn="base"/>
            <a:r>
              <a:rPr lang="uk" sz="1200" b="0" i="0" u="none" kern="1200" baseline="0" dirty="0">
                <a:solidFill>
                  <a:schemeClr val="tx1"/>
                </a:solidFill>
                <a:effectLst/>
                <a:latin typeface="+mn-lt"/>
                <a:ea typeface="+mn-ea"/>
                <a:cs typeface="+mn-cs"/>
              </a:rPr>
              <a:t> </a:t>
            </a:r>
          </a:p>
          <a:p>
            <a:pPr algn="l" rtl="0" fontAlgn="base"/>
            <a:r>
              <a:rPr lang="uk" sz="1200" b="0" i="0" u="none" kern="1200" baseline="0" dirty="0">
                <a:solidFill>
                  <a:schemeClr val="tx1"/>
                </a:solidFill>
                <a:effectLst/>
                <a:latin typeface="+mn-lt"/>
                <a:ea typeface="+mn-ea"/>
                <a:cs typeface="+mn-cs"/>
              </a:rPr>
              <a:t>У формі зворотного зв'язку слід запитати: </a:t>
            </a:r>
          </a:p>
          <a:p>
            <a:pPr lvl="0" algn="l" rtl="0" fontAlgn="base"/>
            <a:r>
              <a:rPr lang="uk" sz="1200" b="0" i="0" u="none" kern="1200" baseline="0" dirty="0">
                <a:solidFill>
                  <a:schemeClr val="tx1"/>
                </a:solidFill>
                <a:effectLst/>
                <a:latin typeface="+mn-lt"/>
                <a:ea typeface="+mn-ea"/>
                <a:cs typeface="+mn-cs"/>
              </a:rPr>
              <a:t>Чи варто було брати участь? </a:t>
            </a:r>
          </a:p>
          <a:p>
            <a:pPr lvl="0" algn="l" rtl="0" fontAlgn="base"/>
            <a:r>
              <a:rPr lang="uk" sz="1200" b="0" i="0" u="none" kern="1200" baseline="0" dirty="0">
                <a:solidFill>
                  <a:schemeClr val="tx1"/>
                </a:solidFill>
                <a:effectLst/>
                <a:latin typeface="+mn-lt"/>
                <a:ea typeface="+mn-ea"/>
                <a:cs typeface="+mn-cs"/>
              </a:rPr>
              <a:t>Чи дізналися ви про цікавий вам спосіб взаємодії з Червоним Хрестом? </a:t>
            </a:r>
          </a:p>
          <a:p>
            <a:pPr lvl="0" algn="l" rtl="0" fontAlgn="base"/>
            <a:r>
              <a:rPr lang="uk" sz="1200" b="0" i="0" u="none" kern="1200" baseline="0" dirty="0">
                <a:solidFill>
                  <a:schemeClr val="tx1"/>
                </a:solidFill>
                <a:effectLst/>
                <a:latin typeface="+mn-lt"/>
                <a:ea typeface="+mn-ea"/>
                <a:cs typeface="+mn-cs"/>
              </a:rPr>
              <a:t>Чи знаєте ви, як долучитися до волонтерської діяльності? </a:t>
            </a:r>
          </a:p>
          <a:p>
            <a:endParaRPr lang="uk"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35</a:t>
            </a:fld>
            <a:endParaRPr lang="fi-FI"/>
          </a:p>
        </p:txBody>
      </p:sp>
    </p:spTree>
    <p:extLst>
      <p:ext uri="{BB962C8B-B14F-4D97-AF65-F5344CB8AC3E}">
        <p14:creationId xmlns:p14="http://schemas.microsoft.com/office/powerpoint/2010/main" val="155113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УВАГА! Приховайте/видаліть слайд, якщо не показуватимете відео учасникам.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a:t>
            </a:fld>
            <a:endParaRPr lang="fi-FI" dirty="0"/>
          </a:p>
        </p:txBody>
      </p:sp>
    </p:spTree>
    <p:extLst>
      <p:ext uri="{BB962C8B-B14F-4D97-AF65-F5344CB8AC3E}">
        <p14:creationId xmlns:p14="http://schemas.microsoft.com/office/powerpoint/2010/main" val="13208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uk" sz="2400" b="0" i="0" u="none" baseline="0" dirty="0"/>
              <a:t>Багато країн у світі хотіли втілити ідеї Дюнана в життя. </a:t>
            </a:r>
          </a:p>
          <a:p>
            <a:pPr marL="0" indent="0" algn="l" rtl="0">
              <a:buNone/>
              <a:defRPr/>
            </a:pPr>
            <a:endParaRPr lang="uk" sz="2400" dirty="0"/>
          </a:p>
          <a:p>
            <a:pPr algn="l" rtl="0">
              <a:defRPr/>
            </a:pPr>
            <a:r>
              <a:rPr lang="uk" sz="2400" b="0" i="0" u="none" baseline="0" dirty="0"/>
              <a:t>У 1863 році в Женеві було засновано Комітет, до якого увійшли представники 16 країн.</a:t>
            </a:r>
          </a:p>
          <a:p>
            <a:pPr lvl="1" algn="l" rtl="0">
              <a:defRPr/>
            </a:pPr>
            <a:r>
              <a:rPr lang="uk" b="0" i="0" u="none" baseline="0" dirty="0"/>
              <a:t>Так виник Червоний Хрест.</a:t>
            </a:r>
          </a:p>
          <a:p>
            <a:pPr lvl="1" algn="l" rtl="0">
              <a:defRPr/>
            </a:pPr>
            <a:endParaRPr lang="uk" sz="2000" dirty="0"/>
          </a:p>
          <a:p>
            <a:pPr algn="l" rtl="0">
              <a:defRPr/>
            </a:pPr>
            <a:r>
              <a:rPr lang="uk" sz="2400" b="0" i="0" u="none" baseline="0" dirty="0"/>
              <a:t>У 1864 році 12 країн прийняли Женевську конвенцію. </a:t>
            </a:r>
            <a:endParaRPr lang="uk" sz="2400" dirty="0">
              <a:cs typeface="Calibri"/>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6</a:t>
            </a:fld>
            <a:endParaRPr lang="fi-FI" dirty="0"/>
          </a:p>
        </p:txBody>
      </p:sp>
    </p:spTree>
    <p:extLst>
      <p:ext uri="{BB962C8B-B14F-4D97-AF65-F5344CB8AC3E}">
        <p14:creationId xmlns:p14="http://schemas.microsoft.com/office/powerpoint/2010/main" val="57655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uk" sz="1200" b="0" i="0" u="none" kern="1200" baseline="0" dirty="0">
                <a:solidFill>
                  <a:schemeClr val="tx1"/>
                </a:solidFill>
                <a:effectLst/>
                <a:latin typeface="+mn-lt"/>
                <a:ea typeface="+mn-ea"/>
                <a:cs typeface="+mn-cs"/>
              </a:rPr>
              <a:t>Під час розповіді про історію організації варто показати відео «Story of an idea» до 03:32 хв.</a:t>
            </a:r>
          </a:p>
          <a:p>
            <a:pPr algn="l" rtl="0" fontAlgn="base"/>
            <a:r>
              <a:rPr lang="uk" b="0" i="0" u="none" baseline="0" dirty="0"/>
              <a:t>Після показу відео</a:t>
            </a:r>
            <a:r>
              <a:rPr lang="uk" sz="1200" b="0" i="0" u="none" kern="1200" baseline="0" dirty="0">
                <a:solidFill>
                  <a:schemeClr val="tx1"/>
                </a:solidFill>
                <a:effectLst/>
                <a:latin typeface="+mn-lt"/>
                <a:ea typeface="+mn-ea"/>
                <a:cs typeface="+mn-cs"/>
              </a:rPr>
              <a:t> тренер обговорює його з учасниками, ставлячи, наприклад, такі запитання: </a:t>
            </a:r>
          </a:p>
          <a:p>
            <a:pPr marL="171450" indent="-171450" algn="l" rtl="0" fontAlgn="base">
              <a:buFont typeface="Arial" panose="020B0604020202020204" pitchFamily="34" charset="0"/>
              <a:buChar char="•"/>
            </a:pPr>
            <a:r>
              <a:rPr lang="uk" sz="1200" b="0" i="0" u="none" kern="1200" baseline="0" dirty="0">
                <a:solidFill>
                  <a:schemeClr val="tx1"/>
                </a:solidFill>
                <a:effectLst/>
                <a:latin typeface="+mn-lt"/>
                <a:ea typeface="+mn-ea"/>
                <a:cs typeface="+mn-cs"/>
              </a:rPr>
              <a:t>Що в ідеї Анрі Дюнана було особливо революційним? (відповідь: нейтральність надання допомоги) </a:t>
            </a:r>
          </a:p>
          <a:p>
            <a:pPr marL="171450" indent="-171450" algn="l" rtl="0" fontAlgn="base">
              <a:buFont typeface="Arial" panose="020B0604020202020204" pitchFamily="34" charset="0"/>
              <a:buChar char="•"/>
            </a:pPr>
            <a:r>
              <a:rPr lang="uk" sz="1200" b="0" i="0" u="none" kern="1200" baseline="0" dirty="0">
                <a:solidFill>
                  <a:schemeClr val="tx1"/>
                </a:solidFill>
                <a:effectLst/>
                <a:latin typeface="+mn-lt"/>
                <a:ea typeface="+mn-ea"/>
                <a:cs typeface="+mn-cs"/>
              </a:rPr>
              <a:t>Чи викликало відео почуття? Які?</a:t>
            </a:r>
          </a:p>
          <a:p>
            <a:pPr algn="l" rtl="0" fontAlgn="base"/>
            <a:endParaRPr lang="uk" dirty="0"/>
          </a:p>
          <a:p>
            <a:pPr algn="l" rtl="0"/>
            <a:r>
              <a:rPr lang="uk" b="0" i="0" u="none" baseline="0" dirty="0"/>
              <a:t>Червоний Хрест було засновано 150 років тому з ініціативи швейцарського бізнесмена Анрі Дюнана, який побачив жахливі наслідки війни зблизька. Уже тоді ідеї Дюнана лягли в основу міжнародного гуманітарного права: перших так званих Женевських конвенцій про захист жертв війни та тих, хто їм допомагає. </a:t>
            </a:r>
          </a:p>
          <a:p>
            <a:endParaRPr lang="uk" altLang="fi-FI" dirty="0"/>
          </a:p>
          <a:p>
            <a:pPr algn="l" rtl="0"/>
            <a:r>
              <a:rPr lang="uk" b="0" i="0" u="none" baseline="0" dirty="0"/>
              <a:t>Під час Битви під Сольферіно, яка відбулася 1859 року в Італії між Австрією та Францією, швейцарський бізнесмен Анрі Дюнан прибув на місце й побачив на полі бою 40 000 загиблих або поранених солдат. Він привів солдатам допомогу з найближчого села, Кастільйоне. </a:t>
            </a:r>
          </a:p>
          <a:p>
            <a:endParaRPr lang="uk" altLang="fi-FI" dirty="0"/>
          </a:p>
          <a:p>
            <a:pPr algn="l" rtl="0"/>
            <a:r>
              <a:rPr lang="uk" b="0" i="0" u="none" baseline="0" dirty="0"/>
              <a:t>Тоді написав книгу «Спогади про Сольферіно» (1862), у якій уперше описав жахи війни очима звичайного солдата. </a:t>
            </a:r>
          </a:p>
          <a:p>
            <a:endParaRPr lang="uk" altLang="fi-FI" dirty="0"/>
          </a:p>
          <a:p>
            <a:pPr algn="l" rtl="0"/>
            <a:r>
              <a:rPr lang="uk" b="0" i="0" u="none" baseline="0" dirty="0"/>
              <a:t>У своїй книзі Дюнан висунув ідею заснування міжнародної організації в мирний час + створення міжнародного договору про захист поранених та тих, хто про них дбає. </a:t>
            </a:r>
          </a:p>
          <a:p>
            <a:endParaRPr lang="uk" dirty="0"/>
          </a:p>
          <a:p>
            <a:pPr algn="l" rtl="0">
              <a:defRPr/>
            </a:pPr>
            <a:r>
              <a:rPr lang="uk" b="0" i="0" u="none" baseline="0" dirty="0"/>
              <a:t>У 1863 році в Женеві було засновано Комітет для втілення ідей Дюнана. До нього ввійшли представники 16 країн. Комітет запропонував: 1) зробити емблемою надання медичної допомоги червоний хрест на білому фоні; 2) заснувати в кожній з країн національне товариство допомоги; 3) щоб уряди країн надали цим товариствам підтримку й захист. </a:t>
            </a:r>
            <a:r>
              <a:rPr lang="uk" b="0" i="1" u="none" baseline="0" dirty="0"/>
              <a:t>Так виник МКЧХ</a:t>
            </a:r>
            <a:r>
              <a:rPr lang="uk" b="0" i="0" u="none" baseline="0" dirty="0"/>
              <a:t> = Так виник Червоний Хрест.</a:t>
            </a:r>
          </a:p>
          <a:p>
            <a:pPr algn="l" rtl="0">
              <a:defRPr/>
            </a:pPr>
            <a:endParaRPr lang="uk" dirty="0"/>
          </a:p>
          <a:p>
            <a:pPr algn="l" rtl="0">
              <a:defRPr/>
            </a:pPr>
            <a:r>
              <a:rPr lang="uk" b="0" i="0" u="none" baseline="0" dirty="0"/>
              <a:t>З ініціативи Комітету уряд Швейцарії зібрав дипломатичну конференцію, на якій представники 12 країн прийняли першу </a:t>
            </a:r>
            <a:r>
              <a:rPr lang="uk" b="0" i="1" u="none" baseline="0" dirty="0"/>
              <a:t>Женевську конвенцію </a:t>
            </a:r>
            <a:r>
              <a:rPr lang="uk" b="0" i="0" u="none" baseline="0" dirty="0"/>
              <a:t>= встановили нейтральність надання медичної допомоги та захист, ухвалили покращення становища поранених і хворих у польових арміях, затвердили червоний хрест як захисний символ надання медичної допомоги. </a:t>
            </a:r>
          </a:p>
          <a:p>
            <a:pPr algn="l" rtl="0" fontAlgn="base"/>
            <a:endParaRPr lang="uk" dirty="0"/>
          </a:p>
          <a:p>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7</a:t>
            </a:fld>
            <a:endParaRPr lang="fi-FI" dirty="0"/>
          </a:p>
        </p:txBody>
      </p:sp>
    </p:spTree>
    <p:extLst>
      <p:ext uri="{BB962C8B-B14F-4D97-AF65-F5344CB8AC3E}">
        <p14:creationId xmlns:p14="http://schemas.microsoft.com/office/powerpoint/2010/main" val="37359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uk" sz="1200" b="0" i="0" u="none" kern="1200" baseline="0" dirty="0">
                <a:solidFill>
                  <a:schemeClr val="tx1"/>
                </a:solidFill>
                <a:effectLst/>
                <a:latin typeface="+mn-lt"/>
                <a:ea typeface="+mn-ea"/>
                <a:cs typeface="+mn-cs"/>
              </a:rPr>
              <a:t>Під час розповіді про історію організації варто показати відео «Story of an idea» до 03:32 хв.</a:t>
            </a:r>
          </a:p>
          <a:p>
            <a:pPr algn="l" rtl="0" fontAlgn="base"/>
            <a:r>
              <a:rPr lang="uk" b="0" i="0" u="none" baseline="0" dirty="0"/>
              <a:t>Після показу відео</a:t>
            </a:r>
            <a:r>
              <a:rPr lang="uk" sz="1200" b="0" i="0" u="none" kern="1200" baseline="0" dirty="0">
                <a:solidFill>
                  <a:schemeClr val="tx1"/>
                </a:solidFill>
                <a:effectLst/>
                <a:latin typeface="+mn-lt"/>
                <a:ea typeface="+mn-ea"/>
                <a:cs typeface="+mn-cs"/>
              </a:rPr>
              <a:t> тренер обговорює його з учасниками, ставлячи, наприклад, такі запитання: </a:t>
            </a:r>
          </a:p>
          <a:p>
            <a:pPr marL="171450" indent="-171450" algn="l" rtl="0" fontAlgn="base">
              <a:buFont typeface="Arial" panose="020B0604020202020204" pitchFamily="34" charset="0"/>
              <a:buChar char="•"/>
            </a:pPr>
            <a:r>
              <a:rPr lang="uk" sz="1200" b="0" i="0" u="none" kern="1200" baseline="0" dirty="0">
                <a:solidFill>
                  <a:schemeClr val="tx1"/>
                </a:solidFill>
                <a:effectLst/>
                <a:latin typeface="+mn-lt"/>
                <a:ea typeface="+mn-ea"/>
                <a:cs typeface="+mn-cs"/>
              </a:rPr>
              <a:t>Що в ідеї Анрі Дюнана було особливо революційним? (відповідь: нейтральність надання допомоги) </a:t>
            </a:r>
          </a:p>
          <a:p>
            <a:pPr marL="171450" indent="-171450" algn="l" rtl="0" fontAlgn="base">
              <a:buFont typeface="Arial" panose="020B0604020202020204" pitchFamily="34" charset="0"/>
              <a:buChar char="•"/>
            </a:pPr>
            <a:r>
              <a:rPr lang="uk" sz="1200" b="0" i="0" u="none" kern="1200" baseline="0" dirty="0">
                <a:solidFill>
                  <a:schemeClr val="tx1"/>
                </a:solidFill>
                <a:effectLst/>
                <a:latin typeface="+mn-lt"/>
                <a:ea typeface="+mn-ea"/>
                <a:cs typeface="+mn-cs"/>
              </a:rPr>
              <a:t>Чи викликало відео почуття? Які?</a:t>
            </a:r>
          </a:p>
          <a:p>
            <a:pPr algn="l" rtl="0" fontAlgn="base"/>
            <a:endParaRPr lang="uk" dirty="0"/>
          </a:p>
          <a:p>
            <a:pPr algn="l" rtl="0"/>
            <a:r>
              <a:rPr lang="uk" b="0" i="0" u="none" baseline="0" dirty="0"/>
              <a:t>Червоний Хрест було засновано 150 років тому з ініціативи швейцарського бізнесмена Анрі Дюнана, який побачив жахливі наслідки війни зблизька. Уже тоді ідеї Дюнана лягли в основу міжнародного гуманітарного права: перших так званих Женевських конвенцій про захист жертв війни та тих, хто їм допомагає. </a:t>
            </a:r>
          </a:p>
          <a:p>
            <a:endParaRPr lang="uk" altLang="fi-FI" dirty="0"/>
          </a:p>
          <a:p>
            <a:pPr algn="l" rtl="0"/>
            <a:r>
              <a:rPr lang="uk" b="0" i="0" u="none" baseline="0" dirty="0"/>
              <a:t>Під час Битви під Сольферіно, яка відбулася 1859 року в Італії між Австрією та Францією, швейцарський бізнесмен Анрі Дюнан прибув на місце й побачив на полі бою 40 000 загиблих або поранених солдат. Він привів солдатам допомогу з найближчого села, Кастільйоне. </a:t>
            </a:r>
          </a:p>
          <a:p>
            <a:endParaRPr lang="uk" altLang="fi-FI" dirty="0"/>
          </a:p>
          <a:p>
            <a:pPr algn="l" rtl="0"/>
            <a:r>
              <a:rPr lang="uk" b="0" i="0" u="none" baseline="0" dirty="0"/>
              <a:t>Тоді написав книгу «Спогади про Сольферіно» (1862), у якій уперше описав жахи війни очима звичайного солдата. </a:t>
            </a:r>
          </a:p>
          <a:p>
            <a:endParaRPr lang="uk" altLang="fi-FI" dirty="0"/>
          </a:p>
          <a:p>
            <a:pPr algn="l" rtl="0"/>
            <a:r>
              <a:rPr lang="uk" b="0" i="0" u="none" baseline="0" dirty="0"/>
              <a:t>У своїй книзі Дюнан висунув ідею заснування міжнародної організації в мирний час + створення міжнародного договору про захист поранених та тих, хто про них дбає. </a:t>
            </a:r>
          </a:p>
          <a:p>
            <a:endParaRPr lang="uk" dirty="0"/>
          </a:p>
          <a:p>
            <a:pPr algn="l" rtl="0">
              <a:defRPr/>
            </a:pPr>
            <a:r>
              <a:rPr lang="uk" b="0" i="0" u="none" baseline="0" dirty="0"/>
              <a:t>У 1863 році в Женеві було засновано Комітет для втілення ідей Дюнана. До нього ввійшли представники 16 країн. Комітет запропонував: 1) зробити емблемою надання медичної допомоги червоний хрест на білому фоні; 2) заснувати в кожній з країн національне товариство допомоги; 3) щоб уряди країн надали цим товариствам підтримку й захист. </a:t>
            </a:r>
            <a:r>
              <a:rPr lang="uk" b="0" i="1" u="none" baseline="0" dirty="0"/>
              <a:t>Так виник МКЧХ</a:t>
            </a:r>
            <a:r>
              <a:rPr lang="uk" b="0" i="0" u="none" baseline="0" dirty="0"/>
              <a:t> = Так виник Червоний Хрест.</a:t>
            </a:r>
          </a:p>
          <a:p>
            <a:pPr algn="l" rtl="0">
              <a:defRPr/>
            </a:pPr>
            <a:endParaRPr lang="uk" dirty="0"/>
          </a:p>
          <a:p>
            <a:pPr algn="l" rtl="0">
              <a:defRPr/>
            </a:pPr>
            <a:r>
              <a:rPr lang="uk" b="0" i="0" u="none" baseline="0" dirty="0"/>
              <a:t>З ініціативи Комітету уряд Швейцарії зібрав дипломатичну конференцію, на якій представники 12 країн прийняли першу </a:t>
            </a:r>
            <a:r>
              <a:rPr lang="uk" b="0" i="1" u="none" baseline="0" dirty="0"/>
              <a:t>Женевську конвенцію </a:t>
            </a:r>
            <a:r>
              <a:rPr lang="uk" b="0" i="0" u="none" baseline="0" dirty="0"/>
              <a:t>= встановили нейтральність надання медичної допомоги та захист, ухвалили покращення становища поранених і хворих у польових арміях, затвердили червоний хрест як захисний символ надання медичної допомоги. </a:t>
            </a:r>
          </a:p>
          <a:p>
            <a:pPr algn="l" rtl="0" fontAlgn="base"/>
            <a:endParaRPr lang="uk" dirty="0"/>
          </a:p>
          <a:p>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8</a:t>
            </a:fld>
            <a:endParaRPr lang="fi-FI" dirty="0"/>
          </a:p>
        </p:txBody>
      </p:sp>
    </p:spTree>
    <p:extLst>
      <p:ext uri="{BB962C8B-B14F-4D97-AF65-F5344CB8AC3E}">
        <p14:creationId xmlns:p14="http://schemas.microsoft.com/office/powerpoint/2010/main" val="96083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uk" b="0" i="0" u="none" baseline="0" dirty="0"/>
              <a:t>Покажіть відео про 140-річчя Червоного Хреста Фінляндії. Швидке обговорення з учасниками: </a:t>
            </a:r>
          </a:p>
          <a:p>
            <a:pPr marL="171450" indent="-171450" algn="l" rtl="0" fontAlgn="base">
              <a:buFontTx/>
              <a:buChar char="-"/>
            </a:pPr>
            <a:r>
              <a:rPr lang="uk" b="0" i="0" u="none" baseline="0" dirty="0"/>
              <a:t>Чи здивувало вас щось у історії Червоного Хреста Фінляндії? </a:t>
            </a:r>
          </a:p>
          <a:p>
            <a:pPr marL="171450" indent="-171450" algn="l" rtl="0" fontAlgn="base">
              <a:buFontTx/>
              <a:buChar char="-"/>
            </a:pPr>
            <a:endParaRPr lang="uk" sz="1200" b="0" i="0" kern="1200" dirty="0">
              <a:solidFill>
                <a:schemeClr val="tx1"/>
              </a:solidFill>
              <a:effectLst/>
              <a:latin typeface="+mn-lt"/>
              <a:ea typeface="+mn-ea"/>
              <a:cs typeface="+mn-cs"/>
            </a:endParaRPr>
          </a:p>
          <a:p>
            <a:pPr algn="l" rtl="0"/>
            <a:r>
              <a:rPr lang="uk" b="0" i="0" u="none" baseline="0" dirty="0"/>
              <a:t>ЩО ПОТРІБНО НЕ ЗАБУТИ СКАЗАТИ, ПОКАЗУЮЧИ ЦЕЙ СЛАЙД (варто згадати принаймні ці 4 пункти).</a:t>
            </a:r>
          </a:p>
          <a:p>
            <a:pPr marL="171450" indent="-171450" algn="l" rtl="0">
              <a:buFontTx/>
              <a:buChar char="-"/>
            </a:pPr>
            <a:r>
              <a:rPr lang="uk" b="0" i="0" u="none" baseline="0" dirty="0"/>
              <a:t>Розкажіть, чому Червоний Хрест має особливий статус: зокрема у Фінляндії є окремий закон, Червоний Хрест Фінляндії не є зареєстрованою асоціацією, він є товариством, яке діє за Женевськими конвенціями. </a:t>
            </a:r>
          </a:p>
          <a:p>
            <a:pPr marL="171450" indent="-171450" algn="l" rtl="0">
              <a:buFontTx/>
              <a:buChar char="-"/>
            </a:pPr>
            <a:r>
              <a:rPr lang="uk" b="0" i="0" u="none" baseline="0" dirty="0"/>
              <a:t>190 національних товариств утворюють світову мережу й майже в кожній країні є Товариство Червоного Хреста або Червоного Півмісяця, яке надає місцеву допомогу.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uk" b="0" i="0" u="none" baseline="0" dirty="0"/>
              <a:t>Повідомте основну інформацію про емблеми: різницю між захисним символом та емблемою організації, емблемою володіє й за її використанням слідкує держава, а Червоний Хрест допомагає їй у цьому. Червоний хрест, червоний півмісяць та червоний кристал є, перш за все, захисними символами.</a:t>
            </a:r>
          </a:p>
          <a:p>
            <a:pPr marL="171450" indent="-171450" algn="l" rtl="0">
              <a:buFontTx/>
              <a:buChar char="-"/>
            </a:pPr>
            <a:r>
              <a:rPr lang="uk" b="0" i="0" u="none" baseline="0" dirty="0"/>
              <a:t>Розкажіть також про використання різних символів та про те, чому потрібно три різних символи. Емблеми не символізують релігію, але в цілях забезпечення захисту працівників та майна організації в різних державах потрібно використовувати різні емблеми, оскільки, наприклад, хрест асоціюється з християнством (хоч і не пов'язаний з ним). </a:t>
            </a:r>
          </a:p>
          <a:p>
            <a:pPr marL="171450" indent="-171450" algn="l" rtl="0">
              <a:buFontTx/>
              <a:buChar char="-"/>
            </a:pPr>
            <a:endParaRPr lang="uk" dirty="0"/>
          </a:p>
          <a:p>
            <a:pPr algn="l" rtl="0">
              <a:defRPr/>
            </a:pPr>
            <a:r>
              <a:rPr lang="uk" b="0" i="0" u="none" baseline="0" dirty="0"/>
              <a:t>Насамкінець можете сказати, що це приклад того, як ідея однієї людини переросла у щось значно більше за неї. Якщо ви достатньо божевільні, щоб повірити, що ви можете змінити світ, вам дійсно може це вдатися...</a:t>
            </a:r>
            <a:endParaRPr lang="uk" dirty="0"/>
          </a:p>
          <a:p>
            <a:endParaRPr lang="uk" dirty="0"/>
          </a:p>
          <a:p>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9</a:t>
            </a:fld>
            <a:endParaRPr lang="fi-FI" dirty="0"/>
          </a:p>
        </p:txBody>
      </p:sp>
    </p:spTree>
    <p:extLst>
      <p:ext uri="{BB962C8B-B14F-4D97-AF65-F5344CB8AC3E}">
        <p14:creationId xmlns:p14="http://schemas.microsoft.com/office/powerpoint/2010/main" val="374203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dirty="0"/>
              <a:t>Коротко розкажіть про структуру Червоного Хреста Фінляндії. Можете додати назву місцевої та/або регіональної організації на фотографію, щоб структура була зрозумілішою. Не потрібно розповідати про організацію все, достатньо буде просто проінформувати, як і де працюють волонтери </a:t>
            </a:r>
            <a:r>
              <a:rPr lang="uk" b="1" i="0" u="none" baseline="0" dirty="0"/>
              <a:t>місцевої організації</a:t>
            </a:r>
            <a:r>
              <a:rPr lang="uk" b="0" i="0" u="none" baseline="0" dirty="0"/>
              <a:t>. Розкажіть, що на офіційних зборах місцевої організації вибирають правління та окреслюють напрямки діяльності. </a:t>
            </a:r>
          </a:p>
          <a:p>
            <a:pPr algn="l" rtl="0"/>
            <a:r>
              <a:rPr lang="uk" b="0" i="0" u="none" baseline="0" dirty="0"/>
              <a:t>Про регіональні організації можете розповісти, що вони підтримують волонтерську діяльність місцевих організацій та організовують навчання. </a:t>
            </a:r>
          </a:p>
          <a:p>
            <a:pPr algn="l" rtl="0"/>
            <a:r>
              <a:rPr lang="uk" b="0" i="0" u="none" baseline="0" dirty="0"/>
              <a:t>Про центральний офіс варто просто згадати. </a:t>
            </a:r>
          </a:p>
          <a:p>
            <a:endParaRPr lang="uk" dirty="0"/>
          </a:p>
          <a:p>
            <a:pPr algn="l" rtl="0"/>
            <a:r>
              <a:rPr lang="uk" b="0" i="0" u="none" baseline="0" dirty="0"/>
              <a:t>Також можна згадати про центр допомоги, якщо в регіоні такий є.</a:t>
            </a:r>
          </a:p>
        </p:txBody>
      </p:sp>
      <p:sp>
        <p:nvSpPr>
          <p:cNvPr id="4" name="Slide Number Placeholder 3"/>
          <p:cNvSpPr>
            <a:spLocks noGrp="1"/>
          </p:cNvSpPr>
          <p:nvPr>
            <p:ph type="sldNum" sz="quarter" idx="5"/>
          </p:nvPr>
        </p:nvSpPr>
        <p:spPr/>
        <p:txBody>
          <a:bodyPr/>
          <a:lstStyle/>
          <a:p>
            <a:fld id="{D9D1C9AF-C8A2-E248-9C2D-AAFE8E0C60B5}" type="slidenum">
              <a:rPr lang="fi-FI" smtClean="0"/>
              <a:t>10</a:t>
            </a:fld>
            <a:endParaRPr lang="fi-FI" dirty="0"/>
          </a:p>
        </p:txBody>
      </p:sp>
    </p:spTree>
    <p:extLst>
      <p:ext uri="{BB962C8B-B14F-4D97-AF65-F5344CB8AC3E}">
        <p14:creationId xmlns:p14="http://schemas.microsoft.com/office/powerpoint/2010/main" val="154523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spcBef>
                <a:spcPct val="0"/>
              </a:spcBef>
            </a:pPr>
            <a:r>
              <a:rPr lang="uk" b="0" i="0" u="none" baseline="0" dirty="0"/>
              <a:t>Не варто читати описи всіх принципів, пояснення в нотатках доповідача подано насамперед для тренера. </a:t>
            </a:r>
          </a:p>
          <a:p>
            <a:pPr algn="l" rtl="0" eaLnBrk="1" hangingPunct="1">
              <a:spcBef>
                <a:spcPct val="0"/>
              </a:spcBef>
            </a:pPr>
            <a:endParaRPr lang="uk" altLang="fi-FI" dirty="0"/>
          </a:p>
          <a:p>
            <a:pPr algn="l" rtl="0" eaLnBrk="1" hangingPunct="1">
              <a:spcBef>
                <a:spcPct val="0"/>
              </a:spcBef>
            </a:pPr>
            <a:r>
              <a:rPr lang="uk" b="0" i="0" u="none" baseline="0" dirty="0"/>
              <a:t>Принципи можна обговорити, наприклад, за допомогою такої вправи:</a:t>
            </a:r>
          </a:p>
          <a:p>
            <a:pPr algn="l" rtl="0" eaLnBrk="1" hangingPunct="1">
              <a:spcBef>
                <a:spcPct val="0"/>
              </a:spcBef>
            </a:pPr>
            <a:endParaRPr lang="uk" altLang="fi-FI" dirty="0"/>
          </a:p>
          <a:p>
            <a:pPr algn="l" rtl="0"/>
            <a:r>
              <a:rPr lang="uk" sz="1200" b="0" i="0" u="sng" kern="1200" baseline="0" dirty="0">
                <a:solidFill>
                  <a:schemeClr val="tx1"/>
                </a:solidFill>
                <a:effectLst/>
                <a:latin typeface="+mn-lt"/>
                <a:ea typeface="+mn-ea"/>
                <a:cs typeface="+mn-cs"/>
              </a:rPr>
              <a:t>ВПРАВА: Принципи</a:t>
            </a:r>
            <a:endParaRPr lang="uk" sz="1200" kern="1200" dirty="0">
              <a:solidFill>
                <a:schemeClr val="tx1"/>
              </a:solidFill>
              <a:effectLst/>
              <a:latin typeface="+mn-lt"/>
              <a:ea typeface="+mn-ea"/>
              <a:cs typeface="+mn-cs"/>
            </a:endParaRPr>
          </a:p>
          <a:p>
            <a:pPr algn="l" rtl="0"/>
            <a:r>
              <a:rPr lang="uk" sz="1200" b="0" i="0" u="none" kern="1200" baseline="0" dirty="0">
                <a:solidFill>
                  <a:schemeClr val="tx1"/>
                </a:solidFill>
                <a:effectLst/>
                <a:latin typeface="+mn-lt"/>
                <a:ea typeface="+mn-ea"/>
                <a:cs typeface="+mn-cs"/>
              </a:rPr>
              <a:t>Тренер вибирає два принципи (наприклад, гуманність і неупередженість) і питає в учасників, як ці принципи проявляються в їхньому житті. Після цього тренер вибирає два нових принципи (наприклад, нейтральність та єдиність) і питає в учасників, як ці принципи повинні проявлятися у волонтерській діяльності. Якщо група велика або учасники не готові ділитися своїми думками з усією групою, можна запропонувати їм обговорити принципи в парах.</a:t>
            </a:r>
          </a:p>
          <a:p>
            <a:endParaRPr lang="uk" sz="1200" kern="1200" dirty="0">
              <a:solidFill>
                <a:schemeClr val="tx1"/>
              </a:solidFill>
              <a:effectLst/>
              <a:latin typeface="+mn-lt"/>
              <a:ea typeface="+mn-ea"/>
              <a:cs typeface="+mn-cs"/>
            </a:endParaRPr>
          </a:p>
          <a:p>
            <a:pPr algn="l" rtl="0"/>
            <a:r>
              <a:rPr lang="uk" sz="1200" b="0" i="0" u="none" kern="1200" baseline="0" dirty="0">
                <a:solidFill>
                  <a:schemeClr val="tx1"/>
                </a:solidFill>
                <a:effectLst/>
                <a:latin typeface="+mn-lt"/>
                <a:ea typeface="+mn-ea"/>
                <a:cs typeface="+mn-cs"/>
              </a:rPr>
              <a:t>Можна також обговорювати принципи, питаючи в учасників, що, на їхню думку, вони означають, та записувати слова на фліпчарті.</a:t>
            </a:r>
          </a:p>
          <a:p>
            <a:pPr algn="l" rtl="0" eaLnBrk="1" hangingPunct="1">
              <a:spcBef>
                <a:spcPct val="0"/>
              </a:spcBef>
            </a:pPr>
            <a:endParaRPr lang="uk" altLang="fi-FI" dirty="0"/>
          </a:p>
          <a:p>
            <a:pPr algn="l" rtl="0" eaLnBrk="1" hangingPunct="1">
              <a:spcBef>
                <a:spcPct val="0"/>
              </a:spcBef>
            </a:pPr>
            <a:endParaRPr lang="uk" altLang="fi-FI" b="1" dirty="0"/>
          </a:p>
          <a:p>
            <a:pPr algn="l" rtl="0" eaLnBrk="1" hangingPunct="1">
              <a:spcBef>
                <a:spcPct val="0"/>
              </a:spcBef>
            </a:pPr>
            <a:r>
              <a:rPr lang="uk" b="1" i="0" u="none" baseline="0" dirty="0"/>
              <a:t>Гуманність</a:t>
            </a:r>
          </a:p>
          <a:p>
            <a:pPr algn="l" rtl="0">
              <a:spcBef>
                <a:spcPts val="600"/>
              </a:spcBef>
              <a:spcAft>
                <a:spcPts val="1200"/>
              </a:spcAft>
              <a:buNone/>
            </a:pPr>
            <a:r>
              <a:rPr lang="uk"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Червоний Хрест виник з бажання допомогти всім пораненим на полі бою без винятку й переваги. Організація намагається за будь-яких обставин як на міжнародному, так і на національному рівні попереджувати або полегшувати людські страждання. Вона покликана захищати життя та здоров’я людей, забезпечувати повагу до людської особистості. Організація сприяє досягненню взаєморозуміння, дружби, співробітництва і міцного миру між народами.</a:t>
            </a:r>
          </a:p>
          <a:p>
            <a:pPr algn="l" rtl="0" eaLnBrk="1" hangingPunct="1">
              <a:spcBef>
                <a:spcPct val="0"/>
              </a:spcBef>
            </a:pPr>
            <a:r>
              <a:rPr lang="uk" b="0" i="0" u="none" baseline="0" dirty="0"/>
              <a:t>Гуманність вказує на конкретні прагнення: попередження, полегшення, захист та забезпечення поваги. </a:t>
            </a:r>
          </a:p>
          <a:p>
            <a:pPr algn="l" rtl="0" eaLnBrk="1" hangingPunct="1">
              <a:spcBef>
                <a:spcPct val="0"/>
              </a:spcBef>
            </a:pPr>
            <a:r>
              <a:rPr lang="uk" b="0" i="0" u="none" baseline="0" dirty="0"/>
              <a:t> </a:t>
            </a:r>
          </a:p>
          <a:p>
            <a:pPr algn="l" rtl="0" eaLnBrk="1" hangingPunct="1">
              <a:spcBef>
                <a:spcPct val="0"/>
              </a:spcBef>
            </a:pPr>
            <a:r>
              <a:rPr lang="uk" b="0" i="0" u="none" baseline="0" dirty="0"/>
              <a:t>Принцип гуманності містить у собі ідею про те, що жодна діяльність для допомоги людині, яка страждає, не є ані даремною, ані малозначною. Важливо допомагати, коли допомога потрібна. Це стосується не тільки організації, а й кожної людини. Так принцип гуманності втілився б у буденному житті.</a:t>
            </a:r>
          </a:p>
          <a:p>
            <a:pPr algn="l" rtl="0" eaLnBrk="1" hangingPunct="1">
              <a:spcBef>
                <a:spcPct val="0"/>
              </a:spcBef>
            </a:pPr>
            <a:r>
              <a:rPr lang="uk" b="0" i="0" u="none" baseline="0" dirty="0"/>
              <a:t> </a:t>
            </a:r>
          </a:p>
          <a:p>
            <a:pPr algn="l" rtl="0" eaLnBrk="1" hangingPunct="1">
              <a:spcBef>
                <a:spcPct val="0"/>
              </a:spcBef>
            </a:pPr>
            <a:r>
              <a:rPr lang="uk" b="0" i="0" u="none" baseline="0" dirty="0"/>
              <a:t>Принцип гуманності – перший з семи принципів. Принципи, тим не менше, слід читати й розуміти як єдине ціле. Чимало з наступних принципів є доказами того, як чітко рух визначив свої межі й способи досягнення своїх цілей. </a:t>
            </a:r>
          </a:p>
          <a:p>
            <a:pPr algn="l" rtl="0" eaLnBrk="1" hangingPunct="1">
              <a:spcBef>
                <a:spcPct val="0"/>
              </a:spcBef>
            </a:pPr>
            <a:endParaRPr lang="uk" altLang="fi-FI" b="1" dirty="0"/>
          </a:p>
          <a:p>
            <a:pPr algn="l" rtl="0" eaLnBrk="1" hangingPunct="1">
              <a:spcBef>
                <a:spcPct val="0"/>
              </a:spcBef>
            </a:pPr>
            <a:r>
              <a:rPr lang="uk" b="1" i="0" u="none" baseline="0" dirty="0"/>
              <a:t>Неупередженість</a:t>
            </a:r>
          </a:p>
          <a:p>
            <a:pPr marL="0" marR="0" lvl="0" indent="0" algn="l" defTabSz="914400" rtl="0" eaLnBrk="1" fontAlgn="auto" latinLnBrk="0" hangingPunct="1">
              <a:lnSpc>
                <a:spcPct val="100000"/>
              </a:lnSpc>
              <a:spcBef>
                <a:spcPct val="0"/>
              </a:spcBef>
              <a:spcAft>
                <a:spcPts val="0"/>
              </a:spcAft>
              <a:buClrTx/>
              <a:buSzTx/>
              <a:buFontTx/>
              <a:buNone/>
              <a:tabLst/>
              <a:defRPr/>
            </a:pPr>
            <a:r>
              <a:rPr lang="uk"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Червоний Хрест не робить будь-якого розрізнення за расовою, релігійною, класовою ознакою або політичними переконаннями. Він лише намагається полегшувати страждання людей і в першу чергу тих, хто найбільше цього потребує.</a:t>
            </a:r>
          </a:p>
          <a:p>
            <a:pPr algn="l" rtl="0" eaLnBrk="1" hangingPunct="1">
              <a:spcBef>
                <a:spcPct val="0"/>
              </a:spcBef>
            </a:pPr>
            <a:endParaRPr lang="uk" altLang="fi-FI" dirty="0"/>
          </a:p>
          <a:p>
            <a:pPr algn="l" rtl="0" eaLnBrk="1" hangingPunct="1">
              <a:spcBef>
                <a:spcPct val="0"/>
              </a:spcBef>
            </a:pPr>
            <a:r>
              <a:rPr lang="uk" b="0" i="0" u="none" baseline="0" dirty="0"/>
              <a:t>У той час, як основні принципи формують єдине ціле, через призму якого розглядають кожен принцип, вони також по-різному характеризують місію руху.</a:t>
            </a:r>
          </a:p>
          <a:p>
            <a:pPr algn="l" rtl="0" eaLnBrk="1" hangingPunct="1">
              <a:spcBef>
                <a:spcPct val="0"/>
              </a:spcBef>
            </a:pPr>
            <a:endParaRPr lang="uk" altLang="fi-FI" dirty="0"/>
          </a:p>
          <a:p>
            <a:pPr algn="l" rtl="0" eaLnBrk="1" hangingPunct="1">
              <a:spcBef>
                <a:spcPct val="0"/>
              </a:spcBef>
            </a:pPr>
            <a:r>
              <a:rPr lang="uk" b="0" i="0" u="none" baseline="0" dirty="0"/>
              <a:t>Принцип неупередженості – особливо важливий. Він надихнув</a:t>
            </a:r>
            <a:r>
              <a:rPr lang="uk" b="1" i="0" u="none" baseline="0" dirty="0"/>
              <a:t> Анрі Дюнана</a:t>
            </a:r>
            <a:r>
              <a:rPr lang="uk" b="0" i="0" u="none" baseline="0" dirty="0"/>
              <a:t> в Сольферіно й входив до числа принципів на кожному етапі їх визначення. Він також вбудований у Женевські конвенції.</a:t>
            </a:r>
          </a:p>
          <a:p>
            <a:pPr algn="l" rtl="0" eaLnBrk="1" hangingPunct="1">
              <a:spcBef>
                <a:spcPct val="0"/>
              </a:spcBef>
            </a:pPr>
            <a:r>
              <a:rPr lang="uk" b="0" i="0" u="none" baseline="0" dirty="0"/>
              <a:t> </a:t>
            </a:r>
          </a:p>
          <a:p>
            <a:pPr algn="l" rtl="0" eaLnBrk="1" hangingPunct="1">
              <a:spcBef>
                <a:spcPct val="0"/>
              </a:spcBef>
            </a:pPr>
            <a:r>
              <a:rPr lang="uk" b="0" i="0" u="none" baseline="0" dirty="0"/>
              <a:t>Неупередженість означає, що потрібно допомагати тим, хто потребує допомоги, і ставитися до кожного однаково справедливо. Діяльність руху базується на політиці, принципах і судженнях Червоного Хреста, а не на стражданнях окремих людей. Це означає, що вся допомога має ґрунтуватися на фактичній потребі, а порядок розподілу допомоги має відповідати нагальності потреби тих, хто її потребує. Рішення слід приймати виключно на основі фактів, без упереджень.</a:t>
            </a:r>
          </a:p>
          <a:p>
            <a:pPr algn="l" rtl="0" eaLnBrk="1" hangingPunct="1">
              <a:spcBef>
                <a:spcPct val="0"/>
              </a:spcBef>
            </a:pPr>
            <a:endParaRPr lang="uk" altLang="fi-FI" dirty="0"/>
          </a:p>
          <a:p>
            <a:pPr algn="l" rtl="0" eaLnBrk="1" hangingPunct="1">
              <a:spcBef>
                <a:spcPct val="0"/>
              </a:spcBef>
            </a:pPr>
            <a:r>
              <a:rPr lang="uk" b="1" i="0" u="none" baseline="0" dirty="0"/>
              <a:t>Нейтральність</a:t>
            </a:r>
          </a:p>
          <a:p>
            <a:pPr marL="0" marR="0" lvl="0" indent="0" algn="l" defTabSz="914400" rtl="0" eaLnBrk="1" fontAlgn="auto" latinLnBrk="0" hangingPunct="1">
              <a:lnSpc>
                <a:spcPct val="100000"/>
              </a:lnSpc>
              <a:spcBef>
                <a:spcPct val="0"/>
              </a:spcBef>
              <a:spcAft>
                <a:spcPts val="0"/>
              </a:spcAft>
              <a:buClrTx/>
              <a:buSzTx/>
              <a:buFontTx/>
              <a:buNone/>
              <a:tabLst/>
              <a:defRPr/>
            </a:pPr>
            <a:r>
              <a:rPr lang="uk"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Щоб зберегти загальну довіру, Червоний Хрест не може приймати будь-яку сторону у збройних конфліктах і вступати в суперечки політичного, расового, релігійного або ідеологічного характеру.</a:t>
            </a:r>
          </a:p>
          <a:p>
            <a:pPr algn="l" rtl="0" eaLnBrk="1" hangingPunct="1">
              <a:spcBef>
                <a:spcPct val="0"/>
              </a:spcBef>
            </a:pPr>
            <a:endParaRPr lang="uk" altLang="fi-FI" dirty="0"/>
          </a:p>
          <a:p>
            <a:pPr algn="l" rtl="0" eaLnBrk="1" hangingPunct="1">
              <a:spcBef>
                <a:spcPct val="0"/>
              </a:spcBef>
            </a:pPr>
            <a:r>
              <a:rPr lang="uk" b="0" i="0" u="none" baseline="0" dirty="0"/>
              <a:t>Принцип нейтральності є обов'язковим для діяльності та конкретної допомоги Червоного Хреста. Нейтральність дає представникам Червоного Хреста можливість, наприклад, відвідувати політичних в'язнів. Вона також уможливлює доступ позначеної захисними символами гуманітарної допомоги до конфліктних територій. Нейтральність також може запобігти нападам на волонтерів національного товариства в країнах, де є внутрішні заворушення.</a:t>
            </a:r>
          </a:p>
          <a:p>
            <a:pPr algn="l" rtl="0" eaLnBrk="1" fontAlgn="auto" hangingPunct="1">
              <a:spcBef>
                <a:spcPts val="0"/>
              </a:spcBef>
              <a:spcAft>
                <a:spcPts val="0"/>
              </a:spcAft>
              <a:defRPr/>
            </a:pPr>
            <a:endParaRPr lang="uk" b="1" dirty="0"/>
          </a:p>
          <a:p>
            <a:pPr algn="l" rtl="0" eaLnBrk="1" fontAlgn="auto" hangingPunct="1">
              <a:spcBef>
                <a:spcPts val="0"/>
              </a:spcBef>
              <a:spcAft>
                <a:spcPts val="0"/>
              </a:spcAft>
              <a:defRPr/>
            </a:pPr>
            <a:r>
              <a:rPr lang="uk" b="1" i="0" u="none" baseline="0" dirty="0"/>
              <a:t>Незалежність</a:t>
            </a:r>
          </a:p>
          <a:p>
            <a:pPr marL="0" marR="0" lvl="0" indent="0" algn="l" defTabSz="914400" rtl="0" eaLnBrk="1" fontAlgn="auto" latinLnBrk="0" hangingPunct="1">
              <a:lnSpc>
                <a:spcPct val="100000"/>
              </a:lnSpc>
              <a:spcBef>
                <a:spcPts val="0"/>
              </a:spcBef>
              <a:spcAft>
                <a:spcPts val="0"/>
              </a:spcAft>
              <a:buClrTx/>
              <a:buSzTx/>
              <a:buFontTx/>
              <a:buNone/>
              <a:tabLst/>
              <a:defRPr/>
            </a:pPr>
            <a:r>
              <a:rPr lang="uk"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Червоний Хрест незалежний. Національні товариства, надаючи допомогу уряду в його гуманітарній діяльності і дотримуючись законів своєї країни, повинні, проте, завжди зберігати автономію, щоб мати можливість діяти відповідно до принципів Червоного Хреста.</a:t>
            </a:r>
          </a:p>
          <a:p>
            <a:pPr algn="l" rtl="0" eaLnBrk="1" fontAlgn="auto" hangingPunct="1">
              <a:spcBef>
                <a:spcPts val="0"/>
              </a:spcBef>
              <a:spcAft>
                <a:spcPts val="0"/>
              </a:spcAft>
              <a:defRPr/>
            </a:pPr>
            <a:endParaRPr lang="uk" dirty="0"/>
          </a:p>
          <a:p>
            <a:pPr algn="l" rtl="0" eaLnBrk="1" fontAlgn="auto" hangingPunct="1">
              <a:spcBef>
                <a:spcPts val="0"/>
              </a:spcBef>
              <a:spcAft>
                <a:spcPts val="0"/>
              </a:spcAft>
              <a:defRPr/>
            </a:pPr>
            <a:r>
              <a:rPr lang="uk" b="0" i="0" u="none" baseline="0" dirty="0"/>
              <a:t>Незалежність бере початок від часів заснування руху. Вона включає три фактори:</a:t>
            </a:r>
          </a:p>
          <a:p>
            <a:pPr marL="228600" indent="-228600" algn="l" rtl="0" eaLnBrk="1" fontAlgn="auto" hangingPunct="1">
              <a:spcBef>
                <a:spcPts val="0"/>
              </a:spcBef>
              <a:spcAft>
                <a:spcPts val="0"/>
              </a:spcAft>
              <a:buFontTx/>
              <a:buAutoNum type="arabicParenR"/>
              <a:defRPr/>
            </a:pPr>
            <a:r>
              <a:rPr lang="uk" b="0" i="0" u="none" baseline="0" dirty="0"/>
              <a:t>незалежність як основний принцип;</a:t>
            </a:r>
          </a:p>
          <a:p>
            <a:pPr marL="228600" indent="-228600" algn="l" rtl="0" eaLnBrk="1" fontAlgn="auto" hangingPunct="1">
              <a:spcBef>
                <a:spcPts val="0"/>
              </a:spcBef>
              <a:spcAft>
                <a:spcPts val="0"/>
              </a:spcAft>
              <a:buFontTx/>
              <a:buAutoNum type="arabicParenR"/>
              <a:defRPr/>
            </a:pPr>
            <a:r>
              <a:rPr lang="uk" b="0" i="0" u="none" baseline="0" dirty="0"/>
              <a:t>роль національного товариства в допомозі органам влади в гуманітарних питаннях; та </a:t>
            </a:r>
          </a:p>
          <a:p>
            <a:pPr marL="228600" indent="-228600" algn="l" rtl="0" eaLnBrk="1" fontAlgn="auto" hangingPunct="1">
              <a:spcBef>
                <a:spcPts val="0"/>
              </a:spcBef>
              <a:spcAft>
                <a:spcPts val="0"/>
              </a:spcAft>
              <a:buFontTx/>
              <a:buAutoNum type="arabicParenR"/>
              <a:defRPr/>
            </a:pPr>
            <a:r>
              <a:rPr lang="uk" b="0" i="0" u="none" baseline="0" dirty="0"/>
              <a:t>потреба національного товариства залишатися незалежним, щоб у всі часи могти діяти відповідно до основних принципів руху.</a:t>
            </a:r>
          </a:p>
          <a:p>
            <a:pPr marL="0" indent="0" algn="l" rtl="0" eaLnBrk="1" fontAlgn="auto" hangingPunct="1">
              <a:spcBef>
                <a:spcPts val="0"/>
              </a:spcBef>
              <a:spcAft>
                <a:spcPts val="0"/>
              </a:spcAft>
              <a:buFontTx/>
              <a:buNone/>
              <a:defRPr/>
            </a:pPr>
            <a:endParaRPr lang="uk" dirty="0"/>
          </a:p>
          <a:p>
            <a:pPr algn="l" rtl="0" eaLnBrk="1" hangingPunct="1">
              <a:spcBef>
                <a:spcPct val="0"/>
              </a:spcBef>
            </a:pPr>
            <a:r>
              <a:rPr lang="uk" b="1" i="0" u="none" baseline="0" dirty="0"/>
              <a:t>Добровільність</a:t>
            </a:r>
          </a:p>
          <a:p>
            <a:pPr algn="l" rtl="0" eaLnBrk="1" hangingPunct="1">
              <a:spcBef>
                <a:spcPct val="0"/>
              </a:spcBef>
            </a:pPr>
            <a:r>
              <a:rPr lang="uk"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У своїй добровільній діяльності щодо надання допомоги Червоний Хрест ні в якій мірі не керується прагненням одержання вигоди. </a:t>
            </a:r>
            <a:r>
              <a:rPr lang="uk" b="0" i="0" u="none" baseline="0" dirty="0"/>
              <a:t>Основною ціллю волонтерської діяльності є надання іншому послуг без мотивації отримати за це грошову винагороду. Це є найбільш очевидним виявом людяності.</a:t>
            </a:r>
          </a:p>
          <a:p>
            <a:pPr algn="l" rtl="0" eaLnBrk="1" hangingPunct="1">
              <a:spcBef>
                <a:spcPct val="0"/>
              </a:spcBef>
            </a:pPr>
            <a:endParaRPr lang="uk" altLang="fi-FI" dirty="0"/>
          </a:p>
          <a:p>
            <a:pPr algn="l" rtl="0">
              <a:defRPr/>
            </a:pPr>
            <a:r>
              <a:rPr lang="uk" b="1" i="0" u="none" baseline="0" dirty="0">
                <a:latin typeface="+mn-lt"/>
                <a:ea typeface="+mn-lt"/>
                <a:cs typeface="+mn-lt"/>
                <a:sym typeface="+mn-lt"/>
              </a:rPr>
              <a:t>Єдиність</a:t>
            </a:r>
          </a:p>
          <a:p>
            <a:pPr algn="l" rtl="0">
              <a:defRPr/>
            </a:pPr>
            <a:r>
              <a:rPr lang="uk" b="0" i="0" u="none" baseline="0" dirty="0">
                <a:latin typeface="+mn-lt"/>
                <a:ea typeface="+mn-lt"/>
                <a:cs typeface="+mn-lt"/>
                <a:sym typeface="+mn-lt"/>
              </a:rPr>
              <a:t>У будь-якій країні може бути тільки одне національне товариство Червоного Хреста або Червоного Півмісяця. Воно повинно бути відкритим для всіх і здійснювати свою гуманітарну діяльність на всій території країни.</a:t>
            </a:r>
          </a:p>
          <a:p>
            <a:pPr algn="l" rtl="0" eaLnBrk="1" hangingPunct="1">
              <a:spcBef>
                <a:spcPct val="0"/>
              </a:spcBef>
            </a:pPr>
            <a:endParaRPr lang="uk" altLang="fi-FI" b="1" dirty="0"/>
          </a:p>
          <a:p>
            <a:pPr algn="l" rtl="0" eaLnBrk="1" hangingPunct="1">
              <a:spcBef>
                <a:spcPct val="0"/>
              </a:spcBef>
            </a:pPr>
            <a:r>
              <a:rPr lang="uk" b="1" i="0" u="none" baseline="0" dirty="0"/>
              <a:t>Універсальність</a:t>
            </a:r>
          </a:p>
          <a:p>
            <a:pPr marL="0" marR="0" lvl="0" indent="0" algn="l" defTabSz="914400" rtl="0" eaLnBrk="1" fontAlgn="auto" latinLnBrk="0" hangingPunct="1">
              <a:lnSpc>
                <a:spcPct val="100000"/>
              </a:lnSpc>
              <a:spcBef>
                <a:spcPct val="0"/>
              </a:spcBef>
              <a:spcAft>
                <a:spcPts val="0"/>
              </a:spcAft>
              <a:buClrTx/>
              <a:buSzTx/>
              <a:buFontTx/>
              <a:buNone/>
              <a:tabLst/>
              <a:defRPr/>
            </a:pPr>
            <a:r>
              <a:rPr lang="uk"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Червоний Хрест і Червоний Півмісяць – всесвітні організації, усі національні товариства яких користуються рівними правами і зобов’язані надавати допомогу одне одному.</a:t>
            </a:r>
          </a:p>
          <a:p>
            <a:pPr algn="l" rtl="0" eaLnBrk="1" hangingPunct="1">
              <a:spcBef>
                <a:spcPct val="0"/>
              </a:spcBef>
            </a:pPr>
            <a:r>
              <a:rPr lang="uk" b="0" i="0" u="none" baseline="0" dirty="0"/>
              <a:t>Універсальність є передумовою діяльності Міжнародного Руху Червоного Хреста і Червоного Півмісяця. Усього національних товариств 190, тобто вони є майже в кожній країні, що є живим доказом універсальності. У деяких країнах національного товариства ще немає або його не визнано повноправним членом руху, оскільки воно не виконало умови визнання національних товариств.</a:t>
            </a:r>
          </a:p>
          <a:p>
            <a:pPr algn="l" rtl="0" eaLnBrk="1" hangingPunct="1">
              <a:spcBef>
                <a:spcPct val="0"/>
              </a:spcBef>
            </a:pPr>
            <a:endParaRPr lang="uk" altLang="fi-FI" dirty="0"/>
          </a:p>
          <a:p>
            <a:pPr algn="l" rtl="0" eaLnBrk="1" hangingPunct="1">
              <a:spcBef>
                <a:spcPct val="0"/>
              </a:spcBef>
            </a:pPr>
            <a:endParaRPr lang="uk" altLang="fi-FI" dirty="0"/>
          </a:p>
          <a:p>
            <a:pPr algn="l" rtl="0" eaLnBrk="1" hangingPunct="1">
              <a:spcBef>
                <a:spcPct val="0"/>
              </a:spcBef>
            </a:pPr>
            <a:r>
              <a:rPr lang="uk" b="0" i="0" u="none" baseline="0" dirty="0"/>
              <a:t> </a:t>
            </a:r>
            <a:endParaRPr lang="uk" dirty="0"/>
          </a:p>
        </p:txBody>
      </p:sp>
      <p:sp>
        <p:nvSpPr>
          <p:cNvPr id="4" name="Slide Number Placeholder 3"/>
          <p:cNvSpPr>
            <a:spLocks noGrp="1"/>
          </p:cNvSpPr>
          <p:nvPr>
            <p:ph type="sldNum" sz="quarter" idx="5"/>
          </p:nvPr>
        </p:nvSpPr>
        <p:spPr/>
        <p:txBody>
          <a:bodyPr/>
          <a:lstStyle/>
          <a:p>
            <a:fld id="{D9D1C9AF-C8A2-E248-9C2D-AAFE8E0C60B5}" type="slidenum">
              <a:rPr lang="fi-FI" smtClean="0"/>
              <a:t>11</a:t>
            </a:fld>
            <a:endParaRPr lang="fi-FI" dirty="0"/>
          </a:p>
        </p:txBody>
      </p:sp>
    </p:spTree>
    <p:extLst>
      <p:ext uri="{BB962C8B-B14F-4D97-AF65-F5344CB8AC3E}">
        <p14:creationId xmlns:p14="http://schemas.microsoft.com/office/powerpoint/2010/main" val="179561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a:p>
            <a:pPr lvl="1"/>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46746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12115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174672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a:p>
            <a:pPr lvl="2"/>
            <a:r>
              <a:rPr lang="fi-FI" noProof="0" dirty="0"/>
              <a:t>	</a:t>
            </a:r>
          </a:p>
          <a:p>
            <a:pPr lvl="1"/>
            <a:r>
              <a:rPr lang="fi-FI" noProof="0" dirty="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35493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07293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6167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98620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74545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dirty="0"/>
          </a:p>
        </p:txBody>
      </p:sp>
    </p:spTree>
    <p:extLst>
      <p:ext uri="{BB962C8B-B14F-4D97-AF65-F5344CB8AC3E}">
        <p14:creationId xmlns:p14="http://schemas.microsoft.com/office/powerpoint/2010/main" val="53159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dirty="0"/>
          </a:p>
        </p:txBody>
      </p:sp>
    </p:spTree>
    <p:extLst>
      <p:ext uri="{BB962C8B-B14F-4D97-AF65-F5344CB8AC3E}">
        <p14:creationId xmlns:p14="http://schemas.microsoft.com/office/powerpoint/2010/main" val="288307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355650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6619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OMA KUVAVALINTA 2">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6987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dirty="0"/>
          </a:p>
        </p:txBody>
      </p:sp>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OMA KUVAVALINTA 3">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97600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41473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754555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dirty="0"/>
              <a:t>Click to edit Master title style</a:t>
            </a:r>
            <a:endParaRPr lang="fi-FI" dirty="0"/>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7138041"/>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709" r:id="rId2"/>
    <p:sldLayoutId id="2147483698" r:id="rId3"/>
    <p:sldLayoutId id="2147483694" r:id="rId4"/>
    <p:sldLayoutId id="2147483650" r:id="rId5"/>
    <p:sldLayoutId id="2147483654" r:id="rId6"/>
    <p:sldLayoutId id="2147483662" r:id="rId7"/>
    <p:sldLayoutId id="2147483664" r:id="rId8"/>
    <p:sldLayoutId id="2147483665" r:id="rId9"/>
    <p:sldLayoutId id="2147483653" r:id="rId10"/>
    <p:sldLayoutId id="2147483692" r:id="rId11"/>
    <p:sldLayoutId id="2147483703" r:id="rId12"/>
    <p:sldLayoutId id="2147483667" r:id="rId13"/>
    <p:sldLayoutId id="2147483699" r:id="rId14"/>
    <p:sldLayoutId id="2147483668" r:id="rId15"/>
    <p:sldLayoutId id="2147483669" r:id="rId16"/>
    <p:sldLayoutId id="2147483691" r:id="rId17"/>
    <p:sldLayoutId id="2147483672" r:id="rId18"/>
    <p:sldLayoutId id="2147483671" r:id="rId19"/>
    <p:sldLayoutId id="2147483673" r:id="rId20"/>
    <p:sldLayoutId id="2147483701" r:id="rId21"/>
    <p:sldLayoutId id="2147483702" r:id="rId22"/>
    <p:sldLayoutId id="2147483704" r:id="rId23"/>
    <p:sldLayoutId id="2147483674" r:id="rId24"/>
    <p:sldLayoutId id="2147483675" r:id="rId25"/>
    <p:sldLayoutId id="2147483676" r:id="rId26"/>
    <p:sldLayoutId id="2147483678" r:id="rId27"/>
    <p:sldLayoutId id="2147483679" r:id="rId28"/>
    <p:sldLayoutId id="2147483681" r:id="rId29"/>
    <p:sldLayoutId id="2147483680" r:id="rId30"/>
    <p:sldLayoutId id="2147483684" r:id="rId31"/>
    <p:sldLayoutId id="2147483686" r:id="rId32"/>
    <p:sldLayoutId id="2147483705" r:id="rId33"/>
    <p:sldLayoutId id="2147483687" r:id="rId34"/>
    <p:sldLayoutId id="2147483688" r:id="rId35"/>
    <p:sldLayoutId id="2147483689" r:id="rId36"/>
    <p:sldLayoutId id="2147483706"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SzjYXZxX3A" TargetMode="External"/><Relationship Id="rId7" Type="http://schemas.openxmlformats.org/officeDocument/2006/relationships/hyperlink" Target="https://www.youtube.com/watch?time_continue=151&amp;v=R36OHuF3U6A"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youtube.com/watch?v=D6VdrsT0YZQ" TargetMode="External"/><Relationship Id="rId5" Type="http://schemas.openxmlformats.org/officeDocument/2006/relationships/hyperlink" Target="https://www.youtube.com/watch?v=ReE835-d8vk" TargetMode="External"/><Relationship Id="rId4" Type="http://schemas.openxmlformats.org/officeDocument/2006/relationships/hyperlink" Target="https://www.youtube.com/channel/UCXibrjmnuNrnTkQY6IYhO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eKVtWrELYI"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QLmgJqqAA"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23E-9A74-5336-5D1C-DB29FE211EF0}"/>
              </a:ext>
            </a:extLst>
          </p:cNvPr>
          <p:cNvSpPr>
            <a:spLocks noGrp="1"/>
          </p:cNvSpPr>
          <p:nvPr>
            <p:ph type="ctrTitle"/>
          </p:nvPr>
        </p:nvSpPr>
        <p:spPr>
          <a:xfrm>
            <a:off x="1524000" y="1303020"/>
            <a:ext cx="9144000" cy="2401415"/>
          </a:xfrm>
        </p:spPr>
        <p:txBody>
          <a:bodyPr/>
          <a:lstStyle/>
          <a:p>
            <a:pPr algn="ctr"/>
            <a:r>
              <a:rPr lang="uk" sz="5400" b="1" i="0" u="none" baseline="0" dirty="0"/>
              <a:t>Знайомство з Червоним Хрестом</a:t>
            </a:r>
            <a:br>
              <a:rPr lang="fi-FI" sz="6000" dirty="0"/>
            </a:br>
            <a:r>
              <a:rPr lang="ru-RU" sz="4400" dirty="0" err="1"/>
              <a:t>Червоний</a:t>
            </a:r>
            <a:r>
              <a:rPr lang="ru-RU" sz="4400" dirty="0"/>
              <a:t> </a:t>
            </a:r>
            <a:r>
              <a:rPr lang="ru-RU" sz="4400" dirty="0" err="1"/>
              <a:t>Хрест</a:t>
            </a:r>
            <a:r>
              <a:rPr lang="ru-RU" sz="4400" dirty="0"/>
              <a:t> – </a:t>
            </a:r>
            <a:r>
              <a:rPr lang="ru-RU" sz="4400" dirty="0" err="1"/>
              <a:t>помічник</a:t>
            </a:r>
            <a:r>
              <a:rPr lang="ru-RU" sz="4400" dirty="0"/>
              <a:t> </a:t>
            </a:r>
            <a:r>
              <a:rPr lang="ru-RU" sz="4400" dirty="0" err="1"/>
              <a:t>поруч</a:t>
            </a:r>
            <a:r>
              <a:rPr lang="ru-RU" sz="4400" dirty="0"/>
              <a:t> з вами</a:t>
            </a:r>
            <a:endParaRPr lang="fi-FI" dirty="0"/>
          </a:p>
        </p:txBody>
      </p:sp>
      <p:sp>
        <p:nvSpPr>
          <p:cNvPr id="3" name="Subtitle 2">
            <a:extLst>
              <a:ext uri="{FF2B5EF4-FFF2-40B4-BE49-F238E27FC236}">
                <a16:creationId xmlns:a16="http://schemas.microsoft.com/office/drawing/2014/main" id="{66609C49-F311-F67F-D657-0B55165F423B}"/>
              </a:ext>
            </a:extLst>
          </p:cNvPr>
          <p:cNvSpPr>
            <a:spLocks noGrp="1"/>
          </p:cNvSpPr>
          <p:nvPr>
            <p:ph type="subTitle" idx="1"/>
          </p:nvPr>
        </p:nvSpPr>
        <p:spPr/>
        <p:txBody>
          <a:bodyPr/>
          <a:lstStyle/>
          <a:p>
            <a:r>
              <a:rPr lang="fi-FI" dirty="0"/>
              <a:t>XX.XX.XXXX</a:t>
            </a:r>
          </a:p>
          <a:p>
            <a:endParaRPr lang="fi-FI" dirty="0"/>
          </a:p>
        </p:txBody>
      </p:sp>
    </p:spTree>
    <p:extLst>
      <p:ext uri="{BB962C8B-B14F-4D97-AF65-F5344CB8AC3E}">
        <p14:creationId xmlns:p14="http://schemas.microsoft.com/office/powerpoint/2010/main" val="183539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3D1D-E122-3249-78EA-BF32FF9E1F14}"/>
              </a:ext>
            </a:extLst>
          </p:cNvPr>
          <p:cNvSpPr>
            <a:spLocks noGrp="1"/>
          </p:cNvSpPr>
          <p:nvPr>
            <p:ph type="title"/>
          </p:nvPr>
        </p:nvSpPr>
        <p:spPr/>
        <p:txBody>
          <a:bodyPr/>
          <a:lstStyle/>
          <a:p>
            <a:r>
              <a:rPr lang="uk" b="1" i="0" u="none" baseline="0" dirty="0"/>
              <a:t>Як працює Червоний Хрест Фінляндії</a:t>
            </a:r>
            <a:endParaRPr lang="fi-FI" dirty="0"/>
          </a:p>
        </p:txBody>
      </p:sp>
      <p:sp>
        <p:nvSpPr>
          <p:cNvPr id="3" name="Text Placeholder 2">
            <a:extLst>
              <a:ext uri="{FF2B5EF4-FFF2-40B4-BE49-F238E27FC236}">
                <a16:creationId xmlns:a16="http://schemas.microsoft.com/office/drawing/2014/main" id="{BB476111-6C93-A189-65C5-0F92ADA23500}"/>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1B17FB79-B194-AB58-2E6E-D38E5E74D1A6}"/>
              </a:ext>
            </a:extLst>
          </p:cNvPr>
          <p:cNvSpPr>
            <a:spLocks noGrp="1"/>
          </p:cNvSpPr>
          <p:nvPr>
            <p:ph type="body" idx="15"/>
          </p:nvPr>
        </p:nvSpPr>
        <p:spPr/>
        <p:txBody>
          <a:bodyPr/>
          <a:lstStyle/>
          <a:p>
            <a:endParaRPr lang="fi-FI" dirty="0"/>
          </a:p>
        </p:txBody>
      </p:sp>
      <p:grpSp>
        <p:nvGrpSpPr>
          <p:cNvPr id="7" name="Group 6">
            <a:extLst>
              <a:ext uri="{FF2B5EF4-FFF2-40B4-BE49-F238E27FC236}">
                <a16:creationId xmlns:a16="http://schemas.microsoft.com/office/drawing/2014/main" id="{39780FC0-2D49-1CBF-16CB-B024BE3F5655}"/>
              </a:ext>
            </a:extLst>
          </p:cNvPr>
          <p:cNvGrpSpPr/>
          <p:nvPr/>
        </p:nvGrpSpPr>
        <p:grpSpPr>
          <a:xfrm>
            <a:off x="606706" y="1847154"/>
            <a:ext cx="10747093" cy="3769461"/>
            <a:chOff x="-231494" y="-871504"/>
            <a:chExt cx="10747093" cy="3769461"/>
          </a:xfrm>
        </p:grpSpPr>
        <p:sp>
          <p:nvSpPr>
            <p:cNvPr id="8" name="Rectangle 7">
              <a:extLst>
                <a:ext uri="{FF2B5EF4-FFF2-40B4-BE49-F238E27FC236}">
                  <a16:creationId xmlns:a16="http://schemas.microsoft.com/office/drawing/2014/main" id="{C8FE1FC9-74B2-7B5A-6E1E-B9B73B9A08A3}"/>
                </a:ext>
              </a:extLst>
            </p:cNvPr>
            <p:cNvSpPr/>
            <p:nvPr/>
          </p:nvSpPr>
          <p:spPr>
            <a:xfrm>
              <a:off x="0" y="-871504"/>
              <a:ext cx="10515599" cy="3769461"/>
            </a:xfrm>
            <a:prstGeom prst="rect">
              <a:avLst/>
            </a:prstGeom>
            <a:solidFill>
              <a:srgbClr val="C00000"/>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fi-FI"/>
            </a:p>
          </p:txBody>
        </p:sp>
        <p:sp>
          <p:nvSpPr>
            <p:cNvPr id="9" name="TextBox 8">
              <a:extLst>
                <a:ext uri="{FF2B5EF4-FFF2-40B4-BE49-F238E27FC236}">
                  <a16:creationId xmlns:a16="http://schemas.microsoft.com/office/drawing/2014/main" id="{3F727A64-C1E9-0A51-6941-3044134515F8}"/>
                </a:ext>
              </a:extLst>
            </p:cNvPr>
            <p:cNvSpPr txBox="1"/>
            <p:nvPr/>
          </p:nvSpPr>
          <p:spPr>
            <a:xfrm>
              <a:off x="-231494" y="-871503"/>
              <a:ext cx="10515600" cy="1314764"/>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8600" tIns="228600" rIns="228600" bIns="228600" numCol="1" spcCol="1270" anchor="ctr" anchorCtr="0">
              <a:noAutofit/>
            </a:bodyPr>
            <a:lstStyle/>
            <a:p>
              <a:pPr algn="ctr" defTabSz="2667000">
                <a:lnSpc>
                  <a:spcPct val="90000"/>
                </a:lnSpc>
                <a:spcBef>
                  <a:spcPct val="0"/>
                </a:spcBef>
                <a:spcAft>
                  <a:spcPct val="35000"/>
                </a:spcAft>
              </a:pPr>
              <a:r>
                <a:rPr lang="uk" sz="6000" b="0" i="0" u="none" baseline="0" dirty="0"/>
                <a:t>Члени</a:t>
              </a:r>
              <a:endParaRPr lang="fi-FI" sz="6000" dirty="0"/>
            </a:p>
          </p:txBody>
        </p:sp>
      </p:grpSp>
      <p:sp>
        <p:nvSpPr>
          <p:cNvPr id="11" name="TextBox 10">
            <a:extLst>
              <a:ext uri="{FF2B5EF4-FFF2-40B4-BE49-F238E27FC236}">
                <a16:creationId xmlns:a16="http://schemas.microsoft.com/office/drawing/2014/main" id="{232C1A9F-7F53-0FC6-04C7-38277CEACF21}"/>
              </a:ext>
            </a:extLst>
          </p:cNvPr>
          <p:cNvSpPr txBox="1"/>
          <p:nvPr/>
        </p:nvSpPr>
        <p:spPr>
          <a:xfrm>
            <a:off x="1273697" y="3183341"/>
            <a:ext cx="2597310" cy="2308324"/>
          </a:xfrm>
          <a:prstGeom prst="rect">
            <a:avLst/>
          </a:prstGeom>
          <a:noFill/>
        </p:spPr>
        <p:txBody>
          <a:bodyPr wrap="square">
            <a:spAutoFit/>
          </a:bodyPr>
          <a:lstStyle/>
          <a:p>
            <a:pPr lvl="0">
              <a:buFont typeface="Arial" panose="020B0604020202020204" pitchFamily="34" charset="0"/>
              <a:buNone/>
            </a:pPr>
            <a:r>
              <a:rPr lang="ru-RU" sz="2400" b="1" dirty="0" err="1">
                <a:solidFill>
                  <a:schemeClr val="bg1"/>
                </a:solidFill>
              </a:rPr>
              <a:t>Місцева</a:t>
            </a:r>
            <a:r>
              <a:rPr lang="ru-RU" sz="2400" b="1" dirty="0">
                <a:solidFill>
                  <a:schemeClr val="bg1"/>
                </a:solidFill>
              </a:rPr>
              <a:t> </a:t>
            </a:r>
            <a:r>
              <a:rPr lang="ru-RU" sz="2400" b="1" dirty="0" err="1">
                <a:solidFill>
                  <a:schemeClr val="bg1"/>
                </a:solidFill>
              </a:rPr>
              <a:t>організація</a:t>
            </a:r>
            <a:r>
              <a:rPr lang="ru-RU" sz="2400" b="1" dirty="0">
                <a:solidFill>
                  <a:schemeClr val="bg1"/>
                </a:solidFill>
              </a:rPr>
              <a:t> (</a:t>
            </a:r>
            <a:r>
              <a:rPr lang="ru-RU" sz="2400" b="1" dirty="0" err="1">
                <a:solidFill>
                  <a:schemeClr val="bg1"/>
                </a:solidFill>
              </a:rPr>
              <a:t>приблизно</a:t>
            </a:r>
            <a:r>
              <a:rPr lang="ru-RU" sz="2400" b="1" dirty="0">
                <a:solidFill>
                  <a:schemeClr val="bg1"/>
                </a:solidFill>
              </a:rPr>
              <a:t> 4</a:t>
            </a:r>
            <a:r>
              <a:rPr lang="fi-FI" sz="2400" b="1" dirty="0">
                <a:solidFill>
                  <a:schemeClr val="bg1"/>
                </a:solidFill>
              </a:rPr>
              <a:t>5</a:t>
            </a:r>
            <a:r>
              <a:rPr lang="ru-RU" sz="2400" b="1" dirty="0">
                <a:solidFill>
                  <a:schemeClr val="bg1"/>
                </a:solidFill>
              </a:rPr>
              <a:t>0)</a:t>
            </a:r>
            <a:endParaRPr lang="fi-FI" sz="2400" b="1" dirty="0">
              <a:solidFill>
                <a:schemeClr val="bg1"/>
              </a:solidFill>
            </a:endParaRPr>
          </a:p>
          <a:p>
            <a:pPr lvl="0">
              <a:buFont typeface="Arial" panose="020B0604020202020204" pitchFamily="34" charset="0"/>
              <a:buNone/>
            </a:pPr>
            <a:r>
              <a:rPr lang="ru-RU" sz="1800" b="0" dirty="0">
                <a:solidFill>
                  <a:schemeClr val="bg1"/>
                </a:solidFill>
              </a:rPr>
              <a:t>- </a:t>
            </a:r>
            <a:r>
              <a:rPr lang="ru-RU" sz="1800" b="0" dirty="0" err="1">
                <a:solidFill>
                  <a:schemeClr val="bg1"/>
                </a:solidFill>
              </a:rPr>
              <a:t>Місцева</a:t>
            </a:r>
            <a:r>
              <a:rPr lang="ru-RU" sz="1800" b="0" dirty="0">
                <a:solidFill>
                  <a:schemeClr val="bg1"/>
                </a:solidFill>
              </a:rPr>
              <a:t> </a:t>
            </a:r>
            <a:r>
              <a:rPr lang="ru-RU" sz="1800" b="0" dirty="0" err="1">
                <a:solidFill>
                  <a:schemeClr val="bg1"/>
                </a:solidFill>
              </a:rPr>
              <a:t>діяльність</a:t>
            </a:r>
            <a:endParaRPr lang="ru-RU" sz="1800" b="0" dirty="0">
              <a:solidFill>
                <a:schemeClr val="bg1"/>
              </a:solidFill>
            </a:endParaRPr>
          </a:p>
          <a:p>
            <a:pPr lvl="0">
              <a:buFont typeface="Arial" panose="020B0604020202020204" pitchFamily="34" charset="0"/>
              <a:buNone/>
            </a:pPr>
            <a:r>
              <a:rPr lang="ru-RU" sz="1800" b="0" dirty="0">
                <a:solidFill>
                  <a:schemeClr val="bg1"/>
                </a:solidFill>
              </a:rPr>
              <a:t>- </a:t>
            </a:r>
            <a:r>
              <a:rPr lang="ru-RU" sz="1800" b="0" dirty="0" err="1">
                <a:solidFill>
                  <a:schemeClr val="bg1"/>
                </a:solidFill>
              </a:rPr>
              <a:t>Місцеві</a:t>
            </a:r>
            <a:r>
              <a:rPr lang="ru-RU" sz="1800" b="0" dirty="0">
                <a:solidFill>
                  <a:schemeClr val="bg1"/>
                </a:solidFill>
              </a:rPr>
              <a:t> </a:t>
            </a:r>
            <a:r>
              <a:rPr lang="ru-RU" sz="1800" b="0" dirty="0" err="1">
                <a:solidFill>
                  <a:schemeClr val="bg1"/>
                </a:solidFill>
              </a:rPr>
              <a:t>волонтерські</a:t>
            </a:r>
            <a:r>
              <a:rPr lang="ru-RU" sz="1800" b="0" dirty="0">
                <a:solidFill>
                  <a:schemeClr val="bg1"/>
                </a:solidFill>
              </a:rPr>
              <a:t> </a:t>
            </a:r>
            <a:r>
              <a:rPr lang="ru-RU" sz="1800" b="0" dirty="0" err="1">
                <a:solidFill>
                  <a:schemeClr val="bg1"/>
                </a:solidFill>
              </a:rPr>
              <a:t>групи</a:t>
            </a:r>
            <a:endParaRPr lang="ru-RU" sz="1800" b="0" dirty="0">
              <a:solidFill>
                <a:schemeClr val="bg1"/>
              </a:solidFill>
            </a:endParaRPr>
          </a:p>
          <a:p>
            <a:pPr lvl="0">
              <a:buFont typeface="Arial" panose="020B0604020202020204" pitchFamily="34" charset="0"/>
              <a:buNone/>
            </a:pPr>
            <a:r>
              <a:rPr lang="ru-RU" sz="1800" b="0" dirty="0">
                <a:solidFill>
                  <a:schemeClr val="bg1"/>
                </a:solidFill>
              </a:rPr>
              <a:t>- </a:t>
            </a:r>
            <a:r>
              <a:rPr lang="ru-RU" sz="1800" b="0" dirty="0" err="1">
                <a:solidFill>
                  <a:schemeClr val="bg1"/>
                </a:solidFill>
              </a:rPr>
              <a:t>Місцеве</a:t>
            </a:r>
            <a:r>
              <a:rPr lang="ru-RU" sz="1800" b="0" dirty="0">
                <a:solidFill>
                  <a:schemeClr val="bg1"/>
                </a:solidFill>
              </a:rPr>
              <a:t> </a:t>
            </a:r>
            <a:r>
              <a:rPr lang="ru-RU" sz="1800" b="0" dirty="0" err="1">
                <a:solidFill>
                  <a:schemeClr val="bg1"/>
                </a:solidFill>
              </a:rPr>
              <a:t>правління</a:t>
            </a:r>
            <a:endParaRPr lang="ru-RU" sz="1800" b="0" dirty="0">
              <a:solidFill>
                <a:schemeClr val="bg1"/>
              </a:solidFill>
            </a:endParaRPr>
          </a:p>
        </p:txBody>
      </p:sp>
      <p:sp>
        <p:nvSpPr>
          <p:cNvPr id="13" name="TextBox 12">
            <a:extLst>
              <a:ext uri="{FF2B5EF4-FFF2-40B4-BE49-F238E27FC236}">
                <a16:creationId xmlns:a16="http://schemas.microsoft.com/office/drawing/2014/main" id="{CC865572-FB36-A9C3-9294-C09F59C7E26F}"/>
              </a:ext>
            </a:extLst>
          </p:cNvPr>
          <p:cNvSpPr txBox="1"/>
          <p:nvPr/>
        </p:nvSpPr>
        <p:spPr>
          <a:xfrm>
            <a:off x="4009662" y="3131705"/>
            <a:ext cx="3363411" cy="2215991"/>
          </a:xfrm>
          <a:prstGeom prst="rect">
            <a:avLst/>
          </a:prstGeom>
          <a:noFill/>
        </p:spPr>
        <p:txBody>
          <a:bodyPr wrap="square">
            <a:spAutoFit/>
          </a:bodyPr>
          <a:lstStyle/>
          <a:p>
            <a:pPr lvl="0"/>
            <a:r>
              <a:rPr lang="ru-RU" sz="2400" b="1" dirty="0" err="1">
                <a:solidFill>
                  <a:schemeClr val="bg1"/>
                </a:solidFill>
              </a:rPr>
              <a:t>Регіональна</a:t>
            </a:r>
            <a:r>
              <a:rPr lang="ru-RU" sz="2400" b="1" dirty="0">
                <a:solidFill>
                  <a:schemeClr val="bg1"/>
                </a:solidFill>
              </a:rPr>
              <a:t> </a:t>
            </a:r>
            <a:r>
              <a:rPr lang="ru-RU" sz="2400" b="1" dirty="0" err="1">
                <a:solidFill>
                  <a:schemeClr val="bg1"/>
                </a:solidFill>
              </a:rPr>
              <a:t>організація</a:t>
            </a:r>
            <a:r>
              <a:rPr lang="ru-RU" sz="2400" b="1" dirty="0">
                <a:solidFill>
                  <a:schemeClr val="bg1"/>
                </a:solidFill>
              </a:rPr>
              <a:t> (12)</a:t>
            </a:r>
          </a:p>
          <a:p>
            <a:pPr lvl="0"/>
            <a:r>
              <a:rPr lang="ru-RU" sz="1800" dirty="0">
                <a:solidFill>
                  <a:schemeClr val="bg1"/>
                </a:solidFill>
              </a:rPr>
              <a:t>- </a:t>
            </a:r>
            <a:r>
              <a:rPr lang="ru-RU" sz="1800" dirty="0" err="1">
                <a:solidFill>
                  <a:schemeClr val="bg1"/>
                </a:solidFill>
              </a:rPr>
              <a:t>Регіональна</a:t>
            </a:r>
            <a:r>
              <a:rPr lang="ru-RU" sz="1800" dirty="0">
                <a:solidFill>
                  <a:schemeClr val="bg1"/>
                </a:solidFill>
              </a:rPr>
              <a:t> </a:t>
            </a:r>
            <a:r>
              <a:rPr lang="ru-RU" sz="1800" dirty="0" err="1">
                <a:solidFill>
                  <a:schemeClr val="bg1"/>
                </a:solidFill>
              </a:rPr>
              <a:t>діяльність</a:t>
            </a:r>
            <a:r>
              <a:rPr lang="ru-RU" sz="1800" dirty="0">
                <a:solidFill>
                  <a:schemeClr val="bg1"/>
                </a:solidFill>
              </a:rPr>
              <a:t>, </a:t>
            </a:r>
            <a:r>
              <a:rPr lang="ru-RU" sz="1800" dirty="0" err="1">
                <a:solidFill>
                  <a:schemeClr val="bg1"/>
                </a:solidFill>
              </a:rPr>
              <a:t>підтримка</a:t>
            </a:r>
            <a:r>
              <a:rPr lang="ru-RU" sz="1800" dirty="0">
                <a:solidFill>
                  <a:schemeClr val="bg1"/>
                </a:solidFill>
              </a:rPr>
              <a:t> </a:t>
            </a:r>
            <a:r>
              <a:rPr lang="ru-RU" sz="1800" dirty="0" err="1">
                <a:solidFill>
                  <a:schemeClr val="bg1"/>
                </a:solidFill>
              </a:rPr>
              <a:t>регіональних</a:t>
            </a:r>
            <a:r>
              <a:rPr lang="ru-RU" sz="1800" dirty="0">
                <a:solidFill>
                  <a:schemeClr val="bg1"/>
                </a:solidFill>
              </a:rPr>
              <a:t> </a:t>
            </a:r>
            <a:r>
              <a:rPr lang="ru-RU" sz="1800" dirty="0" err="1">
                <a:solidFill>
                  <a:schemeClr val="bg1"/>
                </a:solidFill>
              </a:rPr>
              <a:t>організацій</a:t>
            </a:r>
            <a:r>
              <a:rPr lang="ru-RU" sz="1800" dirty="0">
                <a:solidFill>
                  <a:schemeClr val="bg1"/>
                </a:solidFill>
              </a:rPr>
              <a:t> </a:t>
            </a:r>
          </a:p>
          <a:p>
            <a:pPr lvl="0"/>
            <a:r>
              <a:rPr lang="ru-RU" sz="1800" dirty="0">
                <a:solidFill>
                  <a:schemeClr val="bg1"/>
                </a:solidFill>
              </a:rPr>
              <a:t>- </a:t>
            </a:r>
            <a:r>
              <a:rPr lang="ru-RU" sz="1800" dirty="0" err="1">
                <a:solidFill>
                  <a:schemeClr val="bg1"/>
                </a:solidFill>
              </a:rPr>
              <a:t>Регіональний</a:t>
            </a:r>
            <a:r>
              <a:rPr lang="ru-RU" sz="1800" dirty="0">
                <a:solidFill>
                  <a:schemeClr val="bg1"/>
                </a:solidFill>
              </a:rPr>
              <a:t> </a:t>
            </a:r>
            <a:r>
              <a:rPr lang="ru-RU" sz="1800" dirty="0" err="1">
                <a:solidFill>
                  <a:schemeClr val="bg1"/>
                </a:solidFill>
              </a:rPr>
              <a:t>офіс</a:t>
            </a:r>
            <a:endParaRPr lang="ru-RU" sz="1800" dirty="0">
              <a:solidFill>
                <a:schemeClr val="bg1"/>
              </a:solidFill>
            </a:endParaRPr>
          </a:p>
          <a:p>
            <a:pPr lvl="0"/>
            <a:r>
              <a:rPr lang="ru-RU" sz="1800" dirty="0">
                <a:solidFill>
                  <a:schemeClr val="bg1"/>
                </a:solidFill>
              </a:rPr>
              <a:t>- </a:t>
            </a:r>
            <a:r>
              <a:rPr lang="ru-RU" sz="1800" dirty="0" err="1">
                <a:solidFill>
                  <a:schemeClr val="bg1"/>
                </a:solidFill>
              </a:rPr>
              <a:t>Регіональне</a:t>
            </a:r>
            <a:r>
              <a:rPr lang="ru-RU" sz="1800" dirty="0">
                <a:solidFill>
                  <a:schemeClr val="bg1"/>
                </a:solidFill>
              </a:rPr>
              <a:t> </a:t>
            </a:r>
            <a:r>
              <a:rPr lang="ru-RU" sz="1800" dirty="0" err="1">
                <a:solidFill>
                  <a:schemeClr val="bg1"/>
                </a:solidFill>
              </a:rPr>
              <a:t>правління</a:t>
            </a:r>
            <a:endParaRPr lang="ru-RU" sz="1800" dirty="0">
              <a:solidFill>
                <a:schemeClr val="bg1"/>
              </a:solidFill>
            </a:endParaRPr>
          </a:p>
        </p:txBody>
      </p:sp>
      <p:sp>
        <p:nvSpPr>
          <p:cNvPr id="15" name="TextBox 14">
            <a:extLst>
              <a:ext uri="{FF2B5EF4-FFF2-40B4-BE49-F238E27FC236}">
                <a16:creationId xmlns:a16="http://schemas.microsoft.com/office/drawing/2014/main" id="{2FF8E5F4-5FCB-2757-DDC9-13541702FA55}"/>
              </a:ext>
            </a:extLst>
          </p:cNvPr>
          <p:cNvSpPr txBox="1"/>
          <p:nvPr/>
        </p:nvSpPr>
        <p:spPr>
          <a:xfrm>
            <a:off x="7420094" y="3131705"/>
            <a:ext cx="3795050" cy="2123658"/>
          </a:xfrm>
          <a:prstGeom prst="rect">
            <a:avLst/>
          </a:prstGeom>
          <a:noFill/>
        </p:spPr>
        <p:txBody>
          <a:bodyPr wrap="square">
            <a:spAutoFit/>
          </a:bodyPr>
          <a:lstStyle/>
          <a:p>
            <a:pPr lvl="0"/>
            <a:r>
              <a:rPr lang="ru-RU" sz="2400" b="1" dirty="0" err="1">
                <a:solidFill>
                  <a:schemeClr val="bg1"/>
                </a:solidFill>
              </a:rPr>
              <a:t>Державний</a:t>
            </a:r>
            <a:r>
              <a:rPr lang="ru-RU" sz="2400" b="1" dirty="0">
                <a:solidFill>
                  <a:schemeClr val="bg1"/>
                </a:solidFill>
              </a:rPr>
              <a:t> </a:t>
            </a:r>
            <a:r>
              <a:rPr lang="ru-RU" sz="2400" b="1" dirty="0" err="1">
                <a:solidFill>
                  <a:schemeClr val="bg1"/>
                </a:solidFill>
              </a:rPr>
              <a:t>рівень</a:t>
            </a:r>
            <a:endParaRPr lang="ru-RU" sz="2400" b="1" dirty="0">
              <a:solidFill>
                <a:schemeClr val="bg1"/>
              </a:solidFill>
            </a:endParaRPr>
          </a:p>
          <a:p>
            <a:pPr lvl="0"/>
            <a:r>
              <a:rPr lang="ru-RU" sz="1800" b="0" dirty="0">
                <a:solidFill>
                  <a:schemeClr val="bg1"/>
                </a:solidFill>
              </a:rPr>
              <a:t>- </a:t>
            </a:r>
            <a:r>
              <a:rPr lang="ru-RU" sz="1800" b="0" dirty="0" err="1">
                <a:solidFill>
                  <a:schemeClr val="bg1"/>
                </a:solidFill>
              </a:rPr>
              <a:t>Центральний</a:t>
            </a:r>
            <a:r>
              <a:rPr lang="ru-RU" sz="1800" b="0" dirty="0">
                <a:solidFill>
                  <a:schemeClr val="bg1"/>
                </a:solidFill>
              </a:rPr>
              <a:t> </a:t>
            </a:r>
            <a:r>
              <a:rPr lang="ru-RU" sz="1800" b="0" dirty="0" err="1">
                <a:solidFill>
                  <a:schemeClr val="bg1"/>
                </a:solidFill>
              </a:rPr>
              <a:t>офіс</a:t>
            </a:r>
            <a:endParaRPr lang="ru-RU" sz="1800" b="0" dirty="0">
              <a:solidFill>
                <a:schemeClr val="bg1"/>
              </a:solidFill>
            </a:endParaRPr>
          </a:p>
          <a:p>
            <a:pPr lvl="0"/>
            <a:r>
              <a:rPr lang="ru-RU" sz="1800" b="0" dirty="0">
                <a:solidFill>
                  <a:schemeClr val="bg1"/>
                </a:solidFill>
              </a:rPr>
              <a:t>- Служба </a:t>
            </a:r>
            <a:r>
              <a:rPr lang="ru-RU" sz="1800" b="0" dirty="0" err="1">
                <a:solidFill>
                  <a:schemeClr val="bg1"/>
                </a:solidFill>
              </a:rPr>
              <a:t>крові</a:t>
            </a:r>
            <a:r>
              <a:rPr lang="ru-RU" sz="1800" b="0" dirty="0">
                <a:solidFill>
                  <a:schemeClr val="bg1"/>
                </a:solidFill>
              </a:rPr>
              <a:t>, мережа секонд-</a:t>
            </a:r>
            <a:r>
              <a:rPr lang="ru-RU" sz="1800" b="0" dirty="0" err="1">
                <a:solidFill>
                  <a:schemeClr val="bg1"/>
                </a:solidFill>
              </a:rPr>
              <a:t>гендів</a:t>
            </a:r>
            <a:r>
              <a:rPr lang="ru-RU" sz="1800" b="0" dirty="0">
                <a:solidFill>
                  <a:schemeClr val="bg1"/>
                </a:solidFill>
              </a:rPr>
              <a:t> </a:t>
            </a:r>
            <a:r>
              <a:rPr lang="fi-FI" sz="1800" b="0" dirty="0">
                <a:solidFill>
                  <a:schemeClr val="bg1"/>
                </a:solidFill>
              </a:rPr>
              <a:t>Kontti, </a:t>
            </a:r>
            <a:r>
              <a:rPr lang="ru-RU" sz="1800" b="0" dirty="0" err="1">
                <a:solidFill>
                  <a:schemeClr val="bg1"/>
                </a:solidFill>
              </a:rPr>
              <a:t>притулки</a:t>
            </a:r>
            <a:r>
              <a:rPr lang="ru-RU" sz="1800" b="0" dirty="0">
                <a:solidFill>
                  <a:schemeClr val="bg1"/>
                </a:solidFill>
              </a:rPr>
              <a:t> для </a:t>
            </a:r>
            <a:r>
              <a:rPr lang="ru-RU" sz="1800" b="0" dirty="0" err="1">
                <a:solidFill>
                  <a:schemeClr val="bg1"/>
                </a:solidFill>
              </a:rPr>
              <a:t>молоді</a:t>
            </a:r>
            <a:r>
              <a:rPr lang="ru-RU" sz="1800" b="0" dirty="0">
                <a:solidFill>
                  <a:schemeClr val="bg1"/>
                </a:solidFill>
              </a:rPr>
              <a:t>, перша </a:t>
            </a:r>
            <a:r>
              <a:rPr lang="ru-RU" sz="1800" b="0" dirty="0" err="1">
                <a:solidFill>
                  <a:schemeClr val="bg1"/>
                </a:solidFill>
              </a:rPr>
              <a:t>допомога</a:t>
            </a:r>
            <a:r>
              <a:rPr lang="ru-RU" sz="1800" b="0" dirty="0">
                <a:solidFill>
                  <a:schemeClr val="bg1"/>
                </a:solidFill>
              </a:rPr>
              <a:t> </a:t>
            </a:r>
            <a:r>
              <a:rPr lang="fi-FI" sz="1800" b="0" dirty="0">
                <a:solidFill>
                  <a:schemeClr val="bg1"/>
                </a:solidFill>
              </a:rPr>
              <a:t>Punainen Risti Ensiapu Oy</a:t>
            </a:r>
          </a:p>
          <a:p>
            <a:pPr lvl="0"/>
            <a:r>
              <a:rPr lang="fi-FI" sz="1800" b="0" dirty="0">
                <a:solidFill>
                  <a:schemeClr val="bg1"/>
                </a:solidFill>
              </a:rPr>
              <a:t>- </a:t>
            </a:r>
            <a:r>
              <a:rPr lang="ru-RU" sz="1800" b="0" dirty="0" err="1">
                <a:solidFill>
                  <a:schemeClr val="bg1"/>
                </a:solidFill>
              </a:rPr>
              <a:t>Правління</a:t>
            </a:r>
            <a:r>
              <a:rPr lang="ru-RU" sz="1800" b="0" dirty="0">
                <a:solidFill>
                  <a:schemeClr val="bg1"/>
                </a:solidFill>
              </a:rPr>
              <a:t> </a:t>
            </a:r>
            <a:r>
              <a:rPr lang="ru-RU" sz="1800" b="0" dirty="0" err="1">
                <a:solidFill>
                  <a:schemeClr val="bg1"/>
                </a:solidFill>
              </a:rPr>
              <a:t>Товариства</a:t>
            </a:r>
            <a:endParaRPr lang="ru-RU" sz="1800" b="0" dirty="0">
              <a:solidFill>
                <a:schemeClr val="bg1"/>
              </a:solidFill>
            </a:endParaRPr>
          </a:p>
        </p:txBody>
      </p:sp>
    </p:spTree>
    <p:extLst>
      <p:ext uri="{BB962C8B-B14F-4D97-AF65-F5344CB8AC3E}">
        <p14:creationId xmlns:p14="http://schemas.microsoft.com/office/powerpoint/2010/main" val="110212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D631-83F4-BF10-E9DD-E760E8786327}"/>
              </a:ext>
            </a:extLst>
          </p:cNvPr>
          <p:cNvSpPr>
            <a:spLocks noGrp="1"/>
          </p:cNvSpPr>
          <p:nvPr>
            <p:ph type="title"/>
          </p:nvPr>
        </p:nvSpPr>
        <p:spPr/>
        <p:txBody>
          <a:bodyPr/>
          <a:lstStyle/>
          <a:p>
            <a:r>
              <a:rPr lang="uk" b="1" i="0" u="none" baseline="0" dirty="0"/>
              <a:t>Принципи Червоного Хреста </a:t>
            </a:r>
            <a:r>
              <a:rPr lang="fi-FI" b="1" dirty="0"/>
              <a:t> </a:t>
            </a:r>
            <a:endParaRPr lang="fi-FI" dirty="0"/>
          </a:p>
        </p:txBody>
      </p:sp>
      <p:sp>
        <p:nvSpPr>
          <p:cNvPr id="4" name="Text Placeholder 3">
            <a:extLst>
              <a:ext uri="{FF2B5EF4-FFF2-40B4-BE49-F238E27FC236}">
                <a16:creationId xmlns:a16="http://schemas.microsoft.com/office/drawing/2014/main" id="{C50E0493-1CF4-F414-8171-3390BA0E7C25}"/>
              </a:ext>
            </a:extLst>
          </p:cNvPr>
          <p:cNvSpPr>
            <a:spLocks noGrp="1"/>
          </p:cNvSpPr>
          <p:nvPr>
            <p:ph type="body" idx="15"/>
          </p:nvPr>
        </p:nvSpPr>
        <p:spPr/>
        <p:txBody>
          <a:bodyPr/>
          <a:lstStyle/>
          <a:p>
            <a:endParaRPr lang="fi-FI"/>
          </a:p>
        </p:txBody>
      </p:sp>
      <p:sp>
        <p:nvSpPr>
          <p:cNvPr id="5" name="Text Placeholder 4">
            <a:extLst>
              <a:ext uri="{FF2B5EF4-FFF2-40B4-BE49-F238E27FC236}">
                <a16:creationId xmlns:a16="http://schemas.microsoft.com/office/drawing/2014/main" id="{796BCB1D-8D87-4D75-81F9-CADBCB29326E}"/>
              </a:ext>
            </a:extLst>
          </p:cNvPr>
          <p:cNvSpPr txBox="1">
            <a:spLocks noGrp="1"/>
          </p:cNvSpPr>
          <p:nvPr>
            <p:ph type="body" idx="14"/>
          </p:nvPr>
        </p:nvSpPr>
        <p:spPr>
          <a:xfrm>
            <a:off x="3700707" y="3158580"/>
            <a:ext cx="3745230" cy="830997"/>
          </a:xfrm>
          <a:prstGeom prst="rect">
            <a:avLst/>
          </a:prstGeom>
          <a:noFill/>
          <a:effectLst>
            <a:outerShdw blurRad="50800" dist="50800" dir="5400000" algn="ctr" rotWithShape="0">
              <a:srgbClr val="000000">
                <a:alpha val="0"/>
              </a:srgbClr>
            </a:outerShdw>
          </a:effectLst>
        </p:spPr>
        <p:txBody>
          <a:bodyPr wrap="square">
            <a:spAutoFit/>
          </a:bodyPr>
          <a:lstStyle/>
          <a:p>
            <a:pPr>
              <a:defRPr/>
            </a:pPr>
            <a:r>
              <a:rPr lang="uk" sz="44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Г</a:t>
            </a:r>
            <a:r>
              <a:rPr lang="uk" sz="48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уманність</a:t>
            </a:r>
            <a:r>
              <a:rPr lang="fi-FI" sz="4800" dirty="0">
                <a:solidFill>
                  <a:srgbClr val="C00000"/>
                </a:solidFill>
                <a:latin typeface="SignaColumn-Black" panose="040B0804030504040204" pitchFamily="82" charset="0"/>
              </a:rPr>
              <a:t> </a:t>
            </a:r>
            <a:endParaRPr lang="en-US" sz="4800" dirty="0">
              <a:solidFill>
                <a:srgbClr val="C00000"/>
              </a:solidFill>
              <a:latin typeface="SignaColumn-Black" panose="040B0804030504040204" pitchFamily="82" charset="0"/>
            </a:endParaRPr>
          </a:p>
        </p:txBody>
      </p:sp>
      <p:sp>
        <p:nvSpPr>
          <p:cNvPr id="6" name="TextBox 5">
            <a:extLst>
              <a:ext uri="{FF2B5EF4-FFF2-40B4-BE49-F238E27FC236}">
                <a16:creationId xmlns:a16="http://schemas.microsoft.com/office/drawing/2014/main" id="{0470D556-32AC-28D0-DFD6-54D6119D7085}"/>
              </a:ext>
            </a:extLst>
          </p:cNvPr>
          <p:cNvSpPr txBox="1">
            <a:spLocks noChangeArrowheads="1"/>
          </p:cNvSpPr>
          <p:nvPr/>
        </p:nvSpPr>
        <p:spPr bwMode="auto">
          <a:xfrm>
            <a:off x="331582" y="2324001"/>
            <a:ext cx="5014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uk"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Незалежність</a:t>
            </a:r>
            <a:endParaRPr lang="en-US" altLang="en-US" sz="2000" dirty="0"/>
          </a:p>
        </p:txBody>
      </p:sp>
      <p:sp>
        <p:nvSpPr>
          <p:cNvPr id="7" name="TextBox 6">
            <a:extLst>
              <a:ext uri="{FF2B5EF4-FFF2-40B4-BE49-F238E27FC236}">
                <a16:creationId xmlns:a16="http://schemas.microsoft.com/office/drawing/2014/main" id="{27AC9A7B-6E2A-0CFC-4B58-6053CC619EEC}"/>
              </a:ext>
            </a:extLst>
          </p:cNvPr>
          <p:cNvSpPr txBox="1">
            <a:spLocks noChangeArrowheads="1"/>
          </p:cNvSpPr>
          <p:nvPr/>
        </p:nvSpPr>
        <p:spPr bwMode="auto">
          <a:xfrm>
            <a:off x="4564736" y="1624516"/>
            <a:ext cx="3244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uk"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Єдиність</a:t>
            </a:r>
            <a:endParaRPr lang="en-US" altLang="en-US" sz="2400" dirty="0">
              <a:solidFill>
                <a:srgbClr val="C00000"/>
              </a:solidFill>
              <a:latin typeface="SignaColumn-Black" panose="040B0804030504040204" pitchFamily="82" charset="0"/>
            </a:endParaRPr>
          </a:p>
        </p:txBody>
      </p:sp>
      <p:sp>
        <p:nvSpPr>
          <p:cNvPr id="8" name="Content Placeholder 10">
            <a:extLst>
              <a:ext uri="{FF2B5EF4-FFF2-40B4-BE49-F238E27FC236}">
                <a16:creationId xmlns:a16="http://schemas.microsoft.com/office/drawing/2014/main" id="{C1CC4B83-1314-FF96-86AD-3E0B3D95A108}"/>
              </a:ext>
            </a:extLst>
          </p:cNvPr>
          <p:cNvSpPr txBox="1">
            <a:spLocks noChangeArrowheads="1"/>
          </p:cNvSpPr>
          <p:nvPr/>
        </p:nvSpPr>
        <p:spPr>
          <a:xfrm>
            <a:off x="7414392" y="2328738"/>
            <a:ext cx="4025838"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pPr>
            <a:r>
              <a:rPr lang="uk"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Нейтральність</a:t>
            </a:r>
            <a:endParaRPr lang="en-US" altLang="en-US" sz="3200" dirty="0"/>
          </a:p>
        </p:txBody>
      </p:sp>
      <p:sp>
        <p:nvSpPr>
          <p:cNvPr id="9" name="TextBox 8">
            <a:extLst>
              <a:ext uri="{FF2B5EF4-FFF2-40B4-BE49-F238E27FC236}">
                <a16:creationId xmlns:a16="http://schemas.microsoft.com/office/drawing/2014/main" id="{1A361C49-F680-B89D-8848-77F70B915595}"/>
              </a:ext>
            </a:extLst>
          </p:cNvPr>
          <p:cNvSpPr txBox="1">
            <a:spLocks noChangeArrowheads="1"/>
          </p:cNvSpPr>
          <p:nvPr/>
        </p:nvSpPr>
        <p:spPr bwMode="auto">
          <a:xfrm>
            <a:off x="614082" y="4227574"/>
            <a:ext cx="3894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uk"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Неупередженість</a:t>
            </a:r>
            <a:endParaRPr lang="en-US" altLang="en-US" sz="3200" dirty="0"/>
          </a:p>
        </p:txBody>
      </p:sp>
      <p:sp>
        <p:nvSpPr>
          <p:cNvPr id="10" name="TextBox 9">
            <a:extLst>
              <a:ext uri="{FF2B5EF4-FFF2-40B4-BE49-F238E27FC236}">
                <a16:creationId xmlns:a16="http://schemas.microsoft.com/office/drawing/2014/main" id="{A717F68E-C388-C5D7-DE63-F5B0D5CD3C47}"/>
              </a:ext>
            </a:extLst>
          </p:cNvPr>
          <p:cNvSpPr txBox="1">
            <a:spLocks noChangeArrowheads="1"/>
          </p:cNvSpPr>
          <p:nvPr/>
        </p:nvSpPr>
        <p:spPr bwMode="auto">
          <a:xfrm>
            <a:off x="3653732" y="5299552"/>
            <a:ext cx="4873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uk"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Універсальність</a:t>
            </a:r>
            <a:endParaRPr lang="en-US" altLang="en-US" sz="3200" dirty="0"/>
          </a:p>
        </p:txBody>
      </p:sp>
      <p:sp>
        <p:nvSpPr>
          <p:cNvPr id="11" name="TextBox 10">
            <a:extLst>
              <a:ext uri="{FF2B5EF4-FFF2-40B4-BE49-F238E27FC236}">
                <a16:creationId xmlns:a16="http://schemas.microsoft.com/office/drawing/2014/main" id="{6134E538-6067-91F0-A5C4-30545DB2CF87}"/>
              </a:ext>
            </a:extLst>
          </p:cNvPr>
          <p:cNvSpPr txBox="1">
            <a:spLocks noChangeArrowheads="1"/>
          </p:cNvSpPr>
          <p:nvPr/>
        </p:nvSpPr>
        <p:spPr bwMode="auto">
          <a:xfrm>
            <a:off x="7635242" y="4373251"/>
            <a:ext cx="4385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uk"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Добровільність</a:t>
            </a:r>
            <a:endParaRPr lang="uk" altLang="en-US" sz="3200" dirty="0"/>
          </a:p>
        </p:txBody>
      </p:sp>
    </p:spTree>
    <p:extLst>
      <p:ext uri="{BB962C8B-B14F-4D97-AF65-F5344CB8AC3E}">
        <p14:creationId xmlns:p14="http://schemas.microsoft.com/office/powerpoint/2010/main" val="14429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ircle(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4BC897-9A70-6F5D-0B06-FCC928B7DB76}"/>
              </a:ext>
            </a:extLst>
          </p:cNvPr>
          <p:cNvSpPr>
            <a:spLocks noGrp="1"/>
          </p:cNvSpPr>
          <p:nvPr>
            <p:ph type="title"/>
          </p:nvPr>
        </p:nvSpPr>
        <p:spPr>
          <a:xfrm>
            <a:off x="712470" y="777240"/>
            <a:ext cx="10515600" cy="3707448"/>
          </a:xfrm>
        </p:spPr>
        <p:txBody>
          <a:bodyPr>
            <a:normAutofit/>
          </a:bodyPr>
          <a:lstStyle/>
          <a:p>
            <a:pPr algn="ctr"/>
            <a:r>
              <a:rPr lang="ru-RU" sz="4000" b="1" dirty="0" err="1">
                <a:latin typeface="Arial" panose="020B0604020202020204" pitchFamily="34" charset="0"/>
              </a:rPr>
              <a:t>Готовність</a:t>
            </a:r>
            <a:r>
              <a:rPr lang="ru-RU" sz="4000" b="1" dirty="0">
                <a:latin typeface="Arial" panose="020B0604020202020204" pitchFamily="34" charset="0"/>
              </a:rPr>
              <a:t> і </a:t>
            </a:r>
            <a:r>
              <a:rPr lang="ru-RU" sz="4000" b="1" dirty="0" err="1">
                <a:latin typeface="Arial" panose="020B0604020202020204" pitchFamily="34" charset="0"/>
              </a:rPr>
              <a:t>підготованість</a:t>
            </a:r>
            <a:r>
              <a:rPr lang="ru-RU" sz="4000" b="1" dirty="0">
                <a:latin typeface="Arial" panose="020B0604020202020204" pitchFamily="34" charset="0"/>
              </a:rPr>
              <a:t> </a:t>
            </a:r>
            <a:endParaRPr lang="fi-FI" sz="4000" b="1" dirty="0">
              <a:latin typeface="Arial" panose="020B0604020202020204" pitchFamily="34" charset="0"/>
            </a:endParaRPr>
          </a:p>
        </p:txBody>
      </p:sp>
      <p:sp>
        <p:nvSpPr>
          <p:cNvPr id="4" name="Content Placeholder 2">
            <a:extLst>
              <a:ext uri="{FF2B5EF4-FFF2-40B4-BE49-F238E27FC236}">
                <a16:creationId xmlns:a16="http://schemas.microsoft.com/office/drawing/2014/main" id="{C41F926A-B5FE-5DA5-41C2-F6564B8AA760}"/>
              </a:ext>
            </a:extLst>
          </p:cNvPr>
          <p:cNvSpPr txBox="1">
            <a:spLocks/>
          </p:cNvSpPr>
          <p:nvPr/>
        </p:nvSpPr>
        <p:spPr>
          <a:xfrm>
            <a:off x="1524000" y="3245516"/>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000" dirty="0" err="1">
                <a:cs typeface="Calibri"/>
              </a:rPr>
              <a:t>Червоний</a:t>
            </a:r>
            <a:r>
              <a:rPr lang="ru-RU" sz="2000" dirty="0">
                <a:cs typeface="Calibri"/>
              </a:rPr>
              <a:t> </a:t>
            </a:r>
            <a:r>
              <a:rPr lang="ru-RU" sz="2000" dirty="0" err="1">
                <a:cs typeface="Calibri"/>
              </a:rPr>
              <a:t>Хрест</a:t>
            </a:r>
            <a:r>
              <a:rPr lang="ru-RU" sz="2000" dirty="0">
                <a:cs typeface="Calibri"/>
              </a:rPr>
              <a:t> </a:t>
            </a:r>
            <a:r>
              <a:rPr lang="ru-RU" sz="2000" dirty="0" err="1">
                <a:cs typeface="Calibri"/>
              </a:rPr>
              <a:t>допомагає</a:t>
            </a:r>
            <a:r>
              <a:rPr lang="ru-RU" sz="2000" dirty="0">
                <a:cs typeface="Calibri"/>
              </a:rPr>
              <a:t> людям у </a:t>
            </a:r>
            <a:r>
              <a:rPr lang="ru-RU" sz="2000" dirty="0" err="1">
                <a:cs typeface="Calibri"/>
              </a:rPr>
              <a:t>Фінляндії</a:t>
            </a:r>
            <a:r>
              <a:rPr lang="ru-RU" sz="2000" dirty="0">
                <a:cs typeface="Calibri"/>
              </a:rPr>
              <a:t> й у </a:t>
            </a:r>
            <a:r>
              <a:rPr lang="ru-RU" sz="2000" dirty="0" err="1">
                <a:cs typeface="Calibri"/>
              </a:rPr>
              <a:t>всьому</a:t>
            </a:r>
            <a:r>
              <a:rPr lang="ru-RU" sz="2000" dirty="0">
                <a:cs typeface="Calibri"/>
              </a:rPr>
              <a:t> </a:t>
            </a:r>
            <a:r>
              <a:rPr lang="ru-RU" sz="2000" dirty="0" err="1">
                <a:cs typeface="Calibri"/>
              </a:rPr>
              <a:t>світі</a:t>
            </a:r>
            <a:r>
              <a:rPr lang="ru-RU" sz="2000" dirty="0">
                <a:cs typeface="Calibri"/>
              </a:rPr>
              <a:t>. </a:t>
            </a:r>
          </a:p>
          <a:p>
            <a:pPr marL="0" indent="0" algn="ctr">
              <a:buNone/>
            </a:pPr>
            <a:r>
              <a:rPr lang="ru-RU" sz="2000" dirty="0" err="1">
                <a:cs typeface="Calibri"/>
              </a:rPr>
              <a:t>Щоб</a:t>
            </a:r>
            <a:r>
              <a:rPr lang="ru-RU" sz="2000" dirty="0">
                <a:cs typeface="Calibri"/>
              </a:rPr>
              <a:t> могли </a:t>
            </a:r>
            <a:r>
              <a:rPr lang="ru-RU" sz="2000" dirty="0" err="1">
                <a:cs typeface="Calibri"/>
              </a:rPr>
              <a:t>швидко</a:t>
            </a:r>
            <a:r>
              <a:rPr lang="ru-RU" sz="2000" dirty="0">
                <a:cs typeface="Calibri"/>
              </a:rPr>
              <a:t> </a:t>
            </a:r>
            <a:r>
              <a:rPr lang="ru-RU" sz="2000" dirty="0" err="1">
                <a:cs typeface="Calibri"/>
              </a:rPr>
              <a:t>допомагати</a:t>
            </a:r>
            <a:r>
              <a:rPr lang="ru-RU" sz="2000" dirty="0">
                <a:cs typeface="Calibri"/>
              </a:rPr>
              <a:t> </a:t>
            </a:r>
            <a:r>
              <a:rPr lang="ru-RU" sz="2000" dirty="0" err="1">
                <a:cs typeface="Calibri"/>
              </a:rPr>
              <a:t>під</a:t>
            </a:r>
            <a:r>
              <a:rPr lang="ru-RU" sz="2000" dirty="0">
                <a:cs typeface="Calibri"/>
              </a:rPr>
              <a:t> час </a:t>
            </a:r>
            <a:r>
              <a:rPr lang="ru-RU" sz="2000" dirty="0" err="1">
                <a:cs typeface="Calibri"/>
              </a:rPr>
              <a:t>нещасть</a:t>
            </a:r>
            <a:r>
              <a:rPr lang="ru-RU" sz="2000" dirty="0">
                <a:cs typeface="Calibri"/>
              </a:rPr>
              <a:t> і </a:t>
            </a:r>
            <a:r>
              <a:rPr lang="ru-RU" sz="2000" dirty="0" err="1">
                <a:cs typeface="Calibri"/>
              </a:rPr>
              <a:t>кризових</a:t>
            </a:r>
            <a:r>
              <a:rPr lang="ru-RU" sz="2000" dirty="0">
                <a:cs typeface="Calibri"/>
              </a:rPr>
              <a:t> </a:t>
            </a:r>
            <a:r>
              <a:rPr lang="ru-RU" sz="2000" dirty="0" err="1">
                <a:cs typeface="Calibri"/>
              </a:rPr>
              <a:t>ситуацій</a:t>
            </a:r>
            <a:r>
              <a:rPr lang="ru-RU" sz="2000" dirty="0">
                <a:cs typeface="Calibri"/>
              </a:rPr>
              <a:t>, нам </a:t>
            </a:r>
            <a:r>
              <a:rPr lang="ru-RU" sz="2000" dirty="0" err="1">
                <a:cs typeface="Calibri"/>
              </a:rPr>
              <a:t>потрібно</a:t>
            </a:r>
            <a:r>
              <a:rPr lang="ru-RU" sz="2000" dirty="0">
                <a:cs typeface="Calibri"/>
              </a:rPr>
              <a:t> бути </a:t>
            </a:r>
            <a:r>
              <a:rPr lang="ru-RU" sz="2000" dirty="0" err="1">
                <a:cs typeface="Calibri"/>
              </a:rPr>
              <a:t>присутніми</a:t>
            </a:r>
            <a:r>
              <a:rPr lang="ru-RU" sz="2000" dirty="0">
                <a:cs typeface="Calibri"/>
              </a:rPr>
              <a:t> в </a:t>
            </a:r>
            <a:r>
              <a:rPr lang="ru-RU" sz="2000" dirty="0" err="1">
                <a:cs typeface="Calibri"/>
              </a:rPr>
              <a:t>повсякденній</a:t>
            </a:r>
            <a:r>
              <a:rPr lang="ru-RU" sz="2000" dirty="0">
                <a:cs typeface="Calibri"/>
              </a:rPr>
              <a:t> </a:t>
            </a:r>
            <a:r>
              <a:rPr lang="ru-RU" sz="2000" dirty="0" err="1">
                <a:cs typeface="Calibri"/>
              </a:rPr>
              <a:t>діяльності</a:t>
            </a:r>
            <a:r>
              <a:rPr lang="ru-RU" sz="2000" dirty="0">
                <a:cs typeface="Calibri"/>
              </a:rPr>
              <a:t>. </a:t>
            </a:r>
          </a:p>
          <a:p>
            <a:pPr marL="0" indent="0" algn="ctr">
              <a:buNone/>
            </a:pPr>
            <a:r>
              <a:rPr lang="ru-RU" sz="2000" dirty="0">
                <a:cs typeface="Calibri"/>
              </a:rPr>
              <a:t>Ми </a:t>
            </a:r>
            <a:r>
              <a:rPr lang="ru-RU" sz="2000" dirty="0" err="1">
                <a:cs typeface="Calibri"/>
              </a:rPr>
              <a:t>постійно</a:t>
            </a:r>
            <a:r>
              <a:rPr lang="ru-RU" sz="2000" dirty="0">
                <a:cs typeface="Calibri"/>
              </a:rPr>
              <a:t> </a:t>
            </a:r>
            <a:r>
              <a:rPr lang="ru-RU" sz="2000" dirty="0" err="1">
                <a:cs typeface="Calibri"/>
              </a:rPr>
              <a:t>поруч</a:t>
            </a:r>
            <a:r>
              <a:rPr lang="ru-RU" sz="2000" dirty="0">
                <a:cs typeface="Calibri"/>
              </a:rPr>
              <a:t> з людьми й </a:t>
            </a:r>
            <a:r>
              <a:rPr lang="ru-RU" sz="2000" dirty="0" err="1">
                <a:cs typeface="Calibri"/>
              </a:rPr>
              <a:t>підготовані</a:t>
            </a:r>
            <a:r>
              <a:rPr lang="ru-RU" sz="2000" dirty="0">
                <a:cs typeface="Calibri"/>
              </a:rPr>
              <a:t> до </a:t>
            </a:r>
            <a:r>
              <a:rPr lang="ru-RU" sz="2000" dirty="0" err="1">
                <a:cs typeface="Calibri"/>
              </a:rPr>
              <a:t>допомоги</a:t>
            </a:r>
            <a:r>
              <a:rPr lang="ru-RU" sz="2000" dirty="0">
                <a:cs typeface="Calibri"/>
              </a:rPr>
              <a:t>.  Ми </a:t>
            </a:r>
            <a:r>
              <a:rPr lang="ru-RU" sz="2000" dirty="0" err="1">
                <a:cs typeface="Calibri"/>
              </a:rPr>
              <a:t>завжди</a:t>
            </a:r>
            <a:r>
              <a:rPr lang="ru-RU" sz="2000" dirty="0">
                <a:cs typeface="Calibri"/>
              </a:rPr>
              <a:t> </a:t>
            </a:r>
            <a:r>
              <a:rPr lang="ru-RU" sz="2000" dirty="0" err="1">
                <a:cs typeface="Calibri"/>
              </a:rPr>
              <a:t>готові</a:t>
            </a:r>
            <a:r>
              <a:rPr lang="ru-RU" sz="2000" dirty="0">
                <a:cs typeface="Calibri"/>
              </a:rPr>
              <a:t>. </a:t>
            </a:r>
          </a:p>
        </p:txBody>
      </p:sp>
    </p:spTree>
    <p:extLst>
      <p:ext uri="{BB962C8B-B14F-4D97-AF65-F5344CB8AC3E}">
        <p14:creationId xmlns:p14="http://schemas.microsoft.com/office/powerpoint/2010/main" val="272801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9B6C-B103-4EE1-68D8-6DAFE6F94B3B}"/>
              </a:ext>
            </a:extLst>
          </p:cNvPr>
          <p:cNvSpPr>
            <a:spLocks noGrp="1"/>
          </p:cNvSpPr>
          <p:nvPr>
            <p:ph type="title"/>
          </p:nvPr>
        </p:nvSpPr>
        <p:spPr>
          <a:xfrm>
            <a:off x="838200" y="301741"/>
            <a:ext cx="10515600" cy="781750"/>
          </a:xfrm>
        </p:spPr>
        <p:txBody>
          <a:bodyPr/>
          <a:lstStyle/>
          <a:p>
            <a:r>
              <a:rPr lang="uk" b="1" i="0" u="none" baseline="0" dirty="0"/>
              <a:t>Ми готові допомагати</a:t>
            </a:r>
            <a:endParaRPr lang="fi-FI" dirty="0"/>
          </a:p>
        </p:txBody>
      </p:sp>
      <p:sp>
        <p:nvSpPr>
          <p:cNvPr id="6" name="Text Placeholder 5">
            <a:extLst>
              <a:ext uri="{FF2B5EF4-FFF2-40B4-BE49-F238E27FC236}">
                <a16:creationId xmlns:a16="http://schemas.microsoft.com/office/drawing/2014/main" id="{F092CC12-D5A1-F6A2-E6A6-C44E53C90BCA}"/>
              </a:ext>
            </a:extLst>
          </p:cNvPr>
          <p:cNvSpPr>
            <a:spLocks noGrp="1"/>
          </p:cNvSpPr>
          <p:nvPr>
            <p:ph type="body" sz="quarter" idx="11"/>
          </p:nvPr>
        </p:nvSpPr>
        <p:spPr>
          <a:xfrm>
            <a:off x="7303770" y="1842135"/>
            <a:ext cx="3577590" cy="3438525"/>
          </a:xfrm>
          <a:prstGeom prst="ellipse">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marL="0" indent="0" algn="ctr">
              <a:buNone/>
            </a:pPr>
            <a:r>
              <a:rPr lang="ru-RU" sz="1633" dirty="0" err="1"/>
              <a:t>Допомога</a:t>
            </a:r>
            <a:r>
              <a:rPr lang="ru-RU" sz="1633" dirty="0"/>
              <a:t> </a:t>
            </a:r>
            <a:r>
              <a:rPr lang="ru-RU" sz="1633" dirty="0" err="1"/>
              <a:t>від</a:t>
            </a:r>
            <a:r>
              <a:rPr lang="ru-RU" sz="1633" dirty="0"/>
              <a:t> </a:t>
            </a:r>
            <a:r>
              <a:rPr lang="ru-RU" sz="1633" dirty="0" err="1"/>
              <a:t>органів</a:t>
            </a:r>
            <a:r>
              <a:rPr lang="ru-RU" sz="1633" dirty="0"/>
              <a:t> </a:t>
            </a:r>
            <a:r>
              <a:rPr lang="ru-RU" sz="1633" dirty="0" err="1"/>
              <a:t>влади</a:t>
            </a:r>
            <a:r>
              <a:rPr lang="ru-RU" sz="1633" dirty="0"/>
              <a:t> </a:t>
            </a:r>
            <a:r>
              <a:rPr lang="ru-RU" sz="1633" dirty="0" err="1"/>
              <a:t>або</a:t>
            </a:r>
            <a:r>
              <a:rPr lang="ru-RU" sz="1633" dirty="0"/>
              <a:t> </a:t>
            </a:r>
            <a:r>
              <a:rPr lang="ru-RU" sz="1633" dirty="0" err="1"/>
              <a:t>інших</a:t>
            </a:r>
            <a:r>
              <a:rPr lang="ru-RU" sz="1633" dirty="0"/>
              <a:t> </a:t>
            </a:r>
            <a:r>
              <a:rPr lang="ru-RU" sz="1633" dirty="0" err="1"/>
              <a:t>джерел</a:t>
            </a:r>
            <a:endParaRPr lang="ru-RU" sz="1633" dirty="0"/>
          </a:p>
          <a:p>
            <a:pPr algn="ctr"/>
            <a:endParaRPr lang="fi-FI" sz="1633" dirty="0"/>
          </a:p>
          <a:p>
            <a:pPr algn="ctr"/>
            <a:endParaRPr lang="fi-FI" sz="1633" dirty="0"/>
          </a:p>
          <a:p>
            <a:pPr algn="ctr"/>
            <a:r>
              <a:rPr lang="fi-FI" sz="1633" dirty="0"/>
              <a:t>Apu viranomaisilta tai muilta toimijoilta</a:t>
            </a:r>
          </a:p>
        </p:txBody>
      </p:sp>
      <p:sp>
        <p:nvSpPr>
          <p:cNvPr id="7" name="Text Placeholder 4">
            <a:extLst>
              <a:ext uri="{FF2B5EF4-FFF2-40B4-BE49-F238E27FC236}">
                <a16:creationId xmlns:a16="http://schemas.microsoft.com/office/drawing/2014/main" id="{A3469596-7A2D-0A49-65B0-C77EFE614316}"/>
              </a:ext>
            </a:extLst>
          </p:cNvPr>
          <p:cNvSpPr txBox="1">
            <a:spLocks/>
          </p:cNvSpPr>
          <p:nvPr/>
        </p:nvSpPr>
        <p:spPr>
          <a:xfrm>
            <a:off x="7889255" y="2036945"/>
            <a:ext cx="2486630" cy="2157866"/>
          </a:xfrm>
          <a:prstGeom prst="ellipse">
            <a:avLst/>
          </a:prstGeom>
          <a:solidFill>
            <a:srgbClr val="C00000"/>
          </a:solidFill>
          <a:ln w="28575"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lt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lt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lt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lt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46076" indent="0" algn="ctr">
              <a:buFont typeface="Arial" panose="020B0604020202020204" pitchFamily="34" charset="0"/>
              <a:buNone/>
            </a:pPr>
            <a:endParaRPr lang="fi-FI" sz="1814" dirty="0">
              <a:solidFill>
                <a:schemeClr val="bg1"/>
              </a:solidFill>
            </a:endParaRPr>
          </a:p>
          <a:p>
            <a:pPr marL="46076" indent="0" algn="ctr">
              <a:buFont typeface="Arial" panose="020B0604020202020204" pitchFamily="34" charset="0"/>
              <a:buNone/>
            </a:pPr>
            <a:endParaRPr lang="fi-FI" sz="1814" dirty="0">
              <a:solidFill>
                <a:schemeClr val="bg1"/>
              </a:solidFill>
            </a:endParaRPr>
          </a:p>
          <a:p>
            <a:pPr marL="46076" indent="0" algn="ctr">
              <a:buNone/>
            </a:pPr>
            <a:r>
              <a:rPr lang="uk" sz="1814" dirty="0">
                <a:solidFill>
                  <a:schemeClr val="bg1"/>
                </a:solidFill>
              </a:rPr>
              <a:t>Сусідська допомога</a:t>
            </a:r>
          </a:p>
        </p:txBody>
      </p:sp>
      <p:sp>
        <p:nvSpPr>
          <p:cNvPr id="9" name="Text Placeholder 5">
            <a:extLst>
              <a:ext uri="{FF2B5EF4-FFF2-40B4-BE49-F238E27FC236}">
                <a16:creationId xmlns:a16="http://schemas.microsoft.com/office/drawing/2014/main" id="{D678EF1B-E0F9-9A28-E776-63CE9EA636F8}"/>
              </a:ext>
            </a:extLst>
          </p:cNvPr>
          <p:cNvSpPr txBox="1">
            <a:spLocks/>
          </p:cNvSpPr>
          <p:nvPr/>
        </p:nvSpPr>
        <p:spPr>
          <a:xfrm>
            <a:off x="8572011" y="2246945"/>
            <a:ext cx="1121118" cy="994412"/>
          </a:xfrm>
          <a:prstGeom prst="ellipse">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spcFirstLastPara="1" wrap="square" lIns="94350" tIns="47164" rIns="94350" bIns="47164" rtlCol="0" anchor="ctr" anchorCtr="0"/>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accent2"/>
              </a:buClr>
              <a:buSzPts val="2800"/>
              <a:buFont typeface="Time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480"/>
              </a:spcBef>
              <a:spcAft>
                <a:spcPts val="0"/>
              </a:spcAft>
              <a:buClr>
                <a:schemeClr val="accent2"/>
              </a:buClr>
              <a:buSzPts val="2400"/>
              <a:buFont typeface="Time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400"/>
              </a:spcBef>
              <a:spcAft>
                <a:spcPts val="0"/>
              </a:spcAft>
              <a:buClr>
                <a:schemeClr val="accent2"/>
              </a:buClr>
              <a:buSzPts val="2000"/>
              <a:buFont typeface="Time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8pPr>
            <a:lvl9pPr marL="4114800" marR="0" lvl="8"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9pPr>
          </a:lstStyle>
          <a:p>
            <a:pPr marL="46076" indent="0" algn="ctr">
              <a:buNone/>
            </a:pPr>
            <a:r>
              <a:rPr lang="uk" sz="1633" dirty="0">
                <a:solidFill>
                  <a:schemeClr val="bg1"/>
                </a:solidFill>
              </a:rPr>
              <a:t>Самодопомога</a:t>
            </a:r>
            <a:endParaRPr lang="fi-FI" sz="1633" dirty="0">
              <a:solidFill>
                <a:schemeClr val="bg1"/>
              </a:solidFill>
            </a:endParaRPr>
          </a:p>
        </p:txBody>
      </p:sp>
      <p:sp>
        <p:nvSpPr>
          <p:cNvPr id="12" name="Text Placeholder 2">
            <a:extLst>
              <a:ext uri="{FF2B5EF4-FFF2-40B4-BE49-F238E27FC236}">
                <a16:creationId xmlns:a16="http://schemas.microsoft.com/office/drawing/2014/main" id="{FA0FD48D-4252-728C-0B59-739305022CE5}"/>
              </a:ext>
            </a:extLst>
          </p:cNvPr>
          <p:cNvSpPr txBox="1">
            <a:spLocks/>
          </p:cNvSpPr>
          <p:nvPr/>
        </p:nvSpPr>
        <p:spPr>
          <a:xfrm>
            <a:off x="409452" y="1262896"/>
            <a:ext cx="6159985" cy="1566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175" indent="-259175"/>
            <a:r>
              <a:rPr lang="uk" sz="2200" dirty="0"/>
              <a:t>Удома може загорітися маленька пожежа </a:t>
            </a:r>
          </a:p>
          <a:p>
            <a:pPr marL="259175" indent="-259175"/>
            <a:r>
              <a:rPr lang="uk" sz="2200" dirty="0"/>
              <a:t>Людина може спіткнутися й підвернути ногу</a:t>
            </a:r>
          </a:p>
          <a:p>
            <a:pPr marL="259175" indent="-259175"/>
            <a:r>
              <a:rPr lang="uk" sz="2200" dirty="0"/>
              <a:t>Що ще може з вами трапитися? </a:t>
            </a:r>
          </a:p>
          <a:p>
            <a:pPr marL="0" indent="0">
              <a:buNone/>
            </a:pPr>
            <a:r>
              <a:rPr lang="uk" sz="2200" dirty="0"/>
              <a:t>Добре час від часу задумуватися про різні ризики.</a:t>
            </a:r>
          </a:p>
          <a:p>
            <a:endParaRPr lang="fi-FI" sz="2200" dirty="0"/>
          </a:p>
        </p:txBody>
      </p:sp>
      <p:sp>
        <p:nvSpPr>
          <p:cNvPr id="13" name="Text Placeholder 2">
            <a:extLst>
              <a:ext uri="{FF2B5EF4-FFF2-40B4-BE49-F238E27FC236}">
                <a16:creationId xmlns:a16="http://schemas.microsoft.com/office/drawing/2014/main" id="{239E7074-39FD-57B8-9698-63EEB20A9ADD}"/>
              </a:ext>
            </a:extLst>
          </p:cNvPr>
          <p:cNvSpPr txBox="1">
            <a:spLocks/>
          </p:cNvSpPr>
          <p:nvPr/>
        </p:nvSpPr>
        <p:spPr>
          <a:xfrm>
            <a:off x="340019" y="3069720"/>
            <a:ext cx="6298850" cy="1296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 sz="2200" dirty="0">
                <a:ea typeface="Calibri"/>
                <a:cs typeface="Calibri"/>
                <a:sym typeface="Calibri"/>
              </a:rPr>
              <a:t>Раніше сусіди допомагали один одному. Тепер допомогу можна отримати також від друзів або сім'ї. Також допомогу можна отримати від волонтерів Червоного Хреста!</a:t>
            </a:r>
            <a:endParaRPr lang="uk" sz="2200" dirty="0"/>
          </a:p>
        </p:txBody>
      </p:sp>
      <p:sp>
        <p:nvSpPr>
          <p:cNvPr id="14" name="Text Placeholder 2">
            <a:extLst>
              <a:ext uri="{FF2B5EF4-FFF2-40B4-BE49-F238E27FC236}">
                <a16:creationId xmlns:a16="http://schemas.microsoft.com/office/drawing/2014/main" id="{6CD0C298-6D8F-C625-AD59-6E527C62186B}"/>
              </a:ext>
            </a:extLst>
          </p:cNvPr>
          <p:cNvSpPr txBox="1">
            <a:spLocks/>
          </p:cNvSpPr>
          <p:nvPr/>
        </p:nvSpPr>
        <p:spPr>
          <a:xfrm>
            <a:off x="377545" y="4411187"/>
            <a:ext cx="6512767" cy="173894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 sz="2200" dirty="0">
                <a:latin typeface="+mn-lt"/>
              </a:rPr>
              <a:t>Як органи влади допомагають нам у повсякденному житті?</a:t>
            </a:r>
          </a:p>
          <a:p>
            <a:r>
              <a:rPr lang="uk" sz="2200" dirty="0">
                <a:latin typeface="+mn-lt"/>
              </a:rPr>
              <a:t>Діяльність Червоного Хреста та інших організацій підтримує діяльність органів влади. Також вона підтримує здатність людей допомагати собі й іншим.</a:t>
            </a:r>
          </a:p>
        </p:txBody>
      </p:sp>
    </p:spTree>
    <p:extLst>
      <p:ext uri="{BB962C8B-B14F-4D97-AF65-F5344CB8AC3E}">
        <p14:creationId xmlns:p14="http://schemas.microsoft.com/office/powerpoint/2010/main" val="6221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9" grpId="0" animBg="1"/>
      <p:bldP spid="12" grpId="0"/>
      <p:bldP spid="13" grpId="0"/>
      <p:bldP spid="1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2D6F-A1B4-3CD3-E56D-7F406DAD0126}"/>
              </a:ext>
            </a:extLst>
          </p:cNvPr>
          <p:cNvSpPr>
            <a:spLocks noGrp="1"/>
          </p:cNvSpPr>
          <p:nvPr>
            <p:ph type="title"/>
          </p:nvPr>
        </p:nvSpPr>
        <p:spPr/>
        <p:txBody>
          <a:bodyPr/>
          <a:lstStyle/>
          <a:p>
            <a:r>
              <a:rPr lang="uk" i="0" u="none" baseline="0" dirty="0"/>
              <a:t>Допомога Червоного Хреста </a:t>
            </a:r>
            <a:endParaRPr lang="fi-FI" dirty="0"/>
          </a:p>
        </p:txBody>
      </p:sp>
      <p:graphicFrame>
        <p:nvGraphicFramePr>
          <p:cNvPr id="5" name="Object 6">
            <a:extLst>
              <a:ext uri="{FF2B5EF4-FFF2-40B4-BE49-F238E27FC236}">
                <a16:creationId xmlns:a16="http://schemas.microsoft.com/office/drawing/2014/main" id="{CC39E00D-1DB8-46D0-8A74-C416D8D2B2D0}"/>
              </a:ext>
            </a:extLst>
          </p:cNvPr>
          <p:cNvGraphicFramePr>
            <a:graphicFrameLocks noChangeAspect="1"/>
          </p:cNvGraphicFramePr>
          <p:nvPr>
            <p:extLst>
              <p:ext uri="{D42A27DB-BD31-4B8C-83A1-F6EECF244321}">
                <p14:modId xmlns:p14="http://schemas.microsoft.com/office/powerpoint/2010/main" val="1787698144"/>
              </p:ext>
            </p:extLst>
          </p:nvPr>
        </p:nvGraphicFramePr>
        <p:xfrm>
          <a:off x="2646699" y="5575563"/>
          <a:ext cx="2326474" cy="1360944"/>
        </p:xfrm>
        <a:graphic>
          <a:graphicData uri="http://schemas.openxmlformats.org/presentationml/2006/ole">
            <mc:AlternateContent xmlns:mc="http://schemas.openxmlformats.org/markup-compatibility/2006">
              <mc:Choice xmlns:v="urn:schemas-microsoft-com:vml" Requires="v">
                <p:oleObj name="CorelDRAW" r:id="rId3" imgW="2600325" imgH="2552700" progId="CorelDRAW.Graphic.10">
                  <p:embed/>
                </p:oleObj>
              </mc:Choice>
              <mc:Fallback>
                <p:oleObj name="CorelDRAW" r:id="rId3" imgW="2600325" imgH="2552700" progId="CorelDRAW.Graphic.10">
                  <p:embed/>
                  <p:pic>
                    <p:nvPicPr>
                      <p:cNvPr id="9" name="Object 6">
                        <a:extLst>
                          <a:ext uri="{FF2B5EF4-FFF2-40B4-BE49-F238E27FC236}">
                            <a16:creationId xmlns:a16="http://schemas.microsoft.com/office/drawing/2014/main" id="{9116E69E-B925-43D5-9B69-B897F7F66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699" y="5575563"/>
                        <a:ext cx="2326474" cy="1360944"/>
                      </a:xfrm>
                      <a:prstGeom prst="rect">
                        <a:avLst/>
                      </a:prstGeom>
                      <a:noFill/>
                      <a:ln>
                        <a:noFill/>
                      </a:ln>
                      <a:effectLst/>
                    </p:spPr>
                  </p:pic>
                </p:oleObj>
              </mc:Fallback>
            </mc:AlternateContent>
          </a:graphicData>
        </a:graphic>
      </p:graphicFrame>
      <p:sp>
        <p:nvSpPr>
          <p:cNvPr id="9" name="Oval 10">
            <a:extLst>
              <a:ext uri="{FF2B5EF4-FFF2-40B4-BE49-F238E27FC236}">
                <a16:creationId xmlns:a16="http://schemas.microsoft.com/office/drawing/2014/main" id="{8DDF677D-946C-AAC0-C4FE-21493D9C1B81}"/>
              </a:ext>
            </a:extLst>
          </p:cNvPr>
          <p:cNvSpPr>
            <a:spLocks noChangeAspect="1" noChangeArrowheads="1"/>
          </p:cNvSpPr>
          <p:nvPr/>
        </p:nvSpPr>
        <p:spPr bwMode="auto">
          <a:xfrm>
            <a:off x="326534" y="2635205"/>
            <a:ext cx="1307507" cy="1228261"/>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defRPr/>
            </a:pPr>
            <a:r>
              <a:rPr lang="ru-RU" altLang="fi-FI" sz="1400" b="1" kern="0" dirty="0" err="1">
                <a:solidFill>
                  <a:prstClr val="white"/>
                </a:solidFill>
                <a:latin typeface="Calibri" panose="020F0502020204030204"/>
              </a:rPr>
              <a:t>Сусідські</a:t>
            </a:r>
            <a:r>
              <a:rPr lang="ru-RU" altLang="fi-FI" sz="1400" b="1" kern="0" dirty="0">
                <a:solidFill>
                  <a:prstClr val="white"/>
                </a:solidFill>
                <a:latin typeface="Calibri" panose="020F0502020204030204"/>
              </a:rPr>
              <a:t> </a:t>
            </a:r>
          </a:p>
          <a:p>
            <a:pPr lvl="0" algn="ctr">
              <a:spcBef>
                <a:spcPct val="0"/>
              </a:spcBef>
              <a:buClrTx/>
              <a:buNone/>
              <a:defRPr/>
            </a:pPr>
            <a:r>
              <a:rPr lang="ru-RU" altLang="fi-FI" sz="1400" b="1" kern="0" dirty="0" err="1">
                <a:solidFill>
                  <a:prstClr val="white"/>
                </a:solidFill>
                <a:latin typeface="Calibri" panose="020F0502020204030204"/>
              </a:rPr>
              <a:t>місцеві</a:t>
            </a:r>
            <a:r>
              <a:rPr lang="ru-RU" altLang="fi-FI" sz="1400" b="1" kern="0" dirty="0">
                <a:solidFill>
                  <a:prstClr val="white"/>
                </a:solidFill>
                <a:latin typeface="Calibri" panose="020F0502020204030204"/>
              </a:rPr>
              <a:t> </a:t>
            </a:r>
          </a:p>
          <a:p>
            <a:pPr lvl="0" algn="ctr">
              <a:spcBef>
                <a:spcPct val="0"/>
              </a:spcBef>
              <a:buClrTx/>
              <a:buNone/>
              <a:defRPr/>
            </a:pPr>
            <a:r>
              <a:rPr lang="ru-RU" altLang="fi-FI" sz="1400" b="1" kern="0" dirty="0" err="1">
                <a:solidFill>
                  <a:prstClr val="white"/>
                </a:solidFill>
                <a:latin typeface="Calibri" panose="020F0502020204030204"/>
              </a:rPr>
              <a:t>організації</a:t>
            </a:r>
            <a:endParaRPr lang="ru-RU" altLang="fi-FI" sz="1400" b="1" kern="0" dirty="0">
              <a:solidFill>
                <a:prstClr val="white"/>
              </a:solidFill>
              <a:latin typeface="Calibri" panose="020F0502020204030204"/>
            </a:endParaRPr>
          </a:p>
        </p:txBody>
      </p:sp>
      <p:sp>
        <p:nvSpPr>
          <p:cNvPr id="11" name="Oval 12">
            <a:extLst>
              <a:ext uri="{FF2B5EF4-FFF2-40B4-BE49-F238E27FC236}">
                <a16:creationId xmlns:a16="http://schemas.microsoft.com/office/drawing/2014/main" id="{C93D2338-BD6F-29BA-79C6-1DEDAA634292}"/>
              </a:ext>
            </a:extLst>
          </p:cNvPr>
          <p:cNvSpPr>
            <a:spLocks noChangeAspect="1" noChangeArrowheads="1"/>
          </p:cNvSpPr>
          <p:nvPr/>
        </p:nvSpPr>
        <p:spPr bwMode="auto">
          <a:xfrm rot="10800000" flipH="1" flipV="1">
            <a:off x="832870" y="4396211"/>
            <a:ext cx="2114645" cy="2007551"/>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ts val="0"/>
              </a:spcBef>
              <a:buClrTx/>
              <a:buNone/>
            </a:pPr>
            <a:r>
              <a:rPr lang="uk" sz="1400" b="1" dirty="0">
                <a:solidFill>
                  <a:prstClr val="white"/>
                </a:solidFill>
                <a:latin typeface="Calibri" panose="020F0502020204030204"/>
                <a:ea typeface="Calibri" panose="020F0502020204030204"/>
                <a:cs typeface="Calibri" panose="020F0502020204030204"/>
                <a:sym typeface="Calibri" panose="020F0502020204030204"/>
              </a:rPr>
              <a:t>МІСЦЕВА ОРГАНІЗАЦІЯ</a:t>
            </a:r>
            <a:r>
              <a:rPr lang="uk" sz="1400" dirty="0">
                <a:solidFill>
                  <a:prstClr val="white"/>
                </a:solidFill>
                <a:latin typeface="Calibri" panose="020F0502020204030204"/>
                <a:ea typeface="Calibri" panose="020F0502020204030204"/>
                <a:cs typeface="Calibri" panose="020F0502020204030204"/>
                <a:sym typeface="Calibri" panose="020F0502020204030204"/>
              </a:rPr>
              <a:t> </a:t>
            </a:r>
          </a:p>
          <a:p>
            <a:pPr lvl="0" algn="ctr">
              <a:spcBef>
                <a:spcPts val="0"/>
              </a:spcBef>
              <a:buClrTx/>
              <a:buNone/>
            </a:pPr>
            <a:r>
              <a:rPr lang="uk" sz="1400" dirty="0">
                <a:solidFill>
                  <a:prstClr val="white"/>
                </a:solidFill>
                <a:latin typeface="Calibri" panose="020F0502020204030204"/>
                <a:ea typeface="Calibri" panose="020F0502020204030204"/>
                <a:cs typeface="Calibri" panose="020F0502020204030204"/>
                <a:sym typeface="Calibri" panose="020F0502020204030204"/>
              </a:rPr>
              <a:t>Червоного Хреста/</a:t>
            </a:r>
            <a:endParaRPr lang="fi-FI" sz="1400" dirty="0">
              <a:solidFill>
                <a:prstClr val="white"/>
              </a:solidFill>
              <a:latin typeface="Calibri" panose="020F0502020204030204"/>
              <a:ea typeface="Calibri" panose="020F0502020204030204"/>
              <a:cs typeface="Calibri" panose="020F0502020204030204"/>
              <a:sym typeface="Calibri" panose="020F0502020204030204"/>
            </a:endParaRPr>
          </a:p>
          <a:p>
            <a:pPr lvl="0" algn="ctr">
              <a:spcBef>
                <a:spcPts val="0"/>
              </a:spcBef>
              <a:buClrTx/>
              <a:buNone/>
            </a:pPr>
            <a:r>
              <a:rPr lang="uk" sz="1400" dirty="0">
                <a:solidFill>
                  <a:prstClr val="white"/>
                </a:solidFill>
                <a:latin typeface="Calibri" panose="020F0502020204030204"/>
                <a:ea typeface="Calibri" panose="020F0502020204030204"/>
                <a:cs typeface="Calibri" panose="020F0502020204030204"/>
                <a:sym typeface="Calibri" panose="020F0502020204030204"/>
              </a:rPr>
              <a:t>Червоного </a:t>
            </a:r>
          </a:p>
          <a:p>
            <a:pPr lvl="0" algn="ctr">
              <a:spcBef>
                <a:spcPts val="0"/>
              </a:spcBef>
              <a:buClrTx/>
              <a:buNone/>
            </a:pPr>
            <a:endParaRPr lang="uk" sz="1400" dirty="0">
              <a:solidFill>
                <a:prstClr val="white"/>
              </a:solidFill>
              <a:latin typeface="Calibri" panose="020F0502020204030204"/>
            </a:endParaRPr>
          </a:p>
          <a:p>
            <a:pPr lvl="0" algn="ctr">
              <a:spcBef>
                <a:spcPts val="0"/>
              </a:spcBef>
              <a:buClrTx/>
              <a:buNone/>
            </a:pPr>
            <a:r>
              <a:rPr lang="uk" sz="1400" dirty="0">
                <a:solidFill>
                  <a:prstClr val="white"/>
                </a:solidFill>
                <a:latin typeface="Calibri" panose="020F0502020204030204"/>
                <a:ea typeface="Calibri" panose="020F0502020204030204"/>
                <a:cs typeface="Calibri" panose="020F0502020204030204"/>
                <a:sym typeface="Calibri" panose="020F0502020204030204"/>
              </a:rPr>
              <a:t>Півмісяця</a:t>
            </a:r>
          </a:p>
        </p:txBody>
      </p:sp>
      <p:sp>
        <p:nvSpPr>
          <p:cNvPr id="12" name="Oval 11">
            <a:extLst>
              <a:ext uri="{FF2B5EF4-FFF2-40B4-BE49-F238E27FC236}">
                <a16:creationId xmlns:a16="http://schemas.microsoft.com/office/drawing/2014/main" id="{A15CDF2B-DF4C-B01A-E4DF-E73CFB84D2B9}"/>
              </a:ext>
            </a:extLst>
          </p:cNvPr>
          <p:cNvSpPr>
            <a:spLocks noChangeAspect="1" noChangeArrowheads="1"/>
          </p:cNvSpPr>
          <p:nvPr/>
        </p:nvSpPr>
        <p:spPr bwMode="auto">
          <a:xfrm>
            <a:off x="2020394" y="2611510"/>
            <a:ext cx="1699388" cy="1610789"/>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endParaRPr lang="uk" altLang="fi-FI" sz="1400" dirty="0">
              <a:solidFill>
                <a:prstClr val="white"/>
              </a:solidFill>
              <a:latin typeface="Calibri" panose="020F0502020204030204"/>
            </a:endParaRPr>
          </a:p>
          <a:p>
            <a:pPr lvl="0" algn="ctr">
              <a:spcBef>
                <a:spcPct val="0"/>
              </a:spcBef>
              <a:buClrTx/>
              <a:buNone/>
            </a:pPr>
            <a:r>
              <a:rPr lang="uk" sz="1400" dirty="0">
                <a:solidFill>
                  <a:prstClr val="white"/>
                </a:solidFill>
                <a:latin typeface="Calibri" panose="020F0502020204030204"/>
                <a:ea typeface="+mn-lt"/>
                <a:cs typeface="Calibri" panose="020F0502020204030204"/>
                <a:sym typeface="+mn-lt"/>
              </a:rPr>
              <a:t>Найближча </a:t>
            </a:r>
          </a:p>
          <a:p>
            <a:pPr lvl="0" algn="ctr">
              <a:spcBef>
                <a:spcPct val="0"/>
              </a:spcBef>
              <a:buClrTx/>
              <a:buNone/>
            </a:pPr>
            <a:r>
              <a:rPr lang="uk" sz="1400" b="1" dirty="0">
                <a:solidFill>
                  <a:prstClr val="white"/>
                </a:solidFill>
                <a:latin typeface="Calibri" panose="020F0502020204030204"/>
                <a:ea typeface="+mn-lt"/>
                <a:cs typeface="Calibri" panose="020F0502020204030204"/>
                <a:sym typeface="+mn-lt"/>
              </a:rPr>
              <a:t>РЕГІОНАЛЬНА</a:t>
            </a:r>
            <a:r>
              <a:rPr lang="uk" sz="1400" dirty="0">
                <a:solidFill>
                  <a:prstClr val="white"/>
                </a:solidFill>
                <a:latin typeface="Calibri" panose="020F0502020204030204"/>
                <a:ea typeface="+mn-lt"/>
                <a:cs typeface="Calibri" panose="020F0502020204030204"/>
                <a:sym typeface="+mn-lt"/>
              </a:rPr>
              <a:t> </a:t>
            </a:r>
          </a:p>
          <a:p>
            <a:pPr lvl="0" algn="ctr">
              <a:spcBef>
                <a:spcPct val="0"/>
              </a:spcBef>
              <a:buClrTx/>
              <a:buNone/>
            </a:pPr>
            <a:r>
              <a:rPr lang="uk" sz="1400" b="1" dirty="0">
                <a:solidFill>
                  <a:prstClr val="white"/>
                </a:solidFill>
                <a:latin typeface="Calibri" panose="020F0502020204030204"/>
                <a:ea typeface="+mn-lt"/>
                <a:cs typeface="Calibri" panose="020F0502020204030204"/>
                <a:sym typeface="+mn-lt"/>
              </a:rPr>
              <a:t>ОРГАНІЗАЦІЯ</a:t>
            </a:r>
          </a:p>
          <a:p>
            <a:pPr lvl="0" algn="ctr">
              <a:spcBef>
                <a:spcPct val="0"/>
              </a:spcBef>
              <a:buClrTx/>
              <a:buNone/>
            </a:pPr>
            <a:r>
              <a:rPr lang="uk" sz="1400" dirty="0">
                <a:solidFill>
                  <a:prstClr val="white"/>
                </a:solidFill>
                <a:latin typeface="Calibri" panose="020F0502020204030204"/>
                <a:ea typeface="+mn-lt"/>
                <a:cs typeface="Calibri" panose="020F0502020204030204"/>
                <a:sym typeface="+mn-lt"/>
              </a:rPr>
              <a:t> та сусідні організації</a:t>
            </a:r>
            <a:endParaRPr lang="uk" altLang="fi-FI" sz="1400" dirty="0">
              <a:solidFill>
                <a:prstClr val="white"/>
              </a:solidFill>
              <a:latin typeface="Calibri" panose="020F0502020204030204"/>
            </a:endParaRPr>
          </a:p>
          <a:p>
            <a:pPr lvl="0" algn="ctr">
              <a:spcBef>
                <a:spcPct val="0"/>
              </a:spcBef>
              <a:buClrTx/>
              <a:buNone/>
            </a:pPr>
            <a:r>
              <a:rPr lang="uk" sz="1400" dirty="0">
                <a:solidFill>
                  <a:prstClr val="white"/>
                </a:solidFill>
                <a:latin typeface="Calibri" panose="020F0502020204030204"/>
                <a:ea typeface="+mn-lt"/>
                <a:cs typeface="Calibri" panose="020F0502020204030204"/>
                <a:sym typeface="+mn-lt"/>
              </a:rPr>
              <a:t> Червоного Хреста</a:t>
            </a:r>
            <a:endParaRPr lang="uk" altLang="fi-FI" sz="1400" dirty="0">
              <a:solidFill>
                <a:prstClr val="white"/>
              </a:solidFill>
              <a:latin typeface="Calibri" panose="020F0502020204030204"/>
            </a:endParaRPr>
          </a:p>
          <a:p>
            <a:pPr lvl="0" algn="ctr">
              <a:spcBef>
                <a:spcPct val="0"/>
              </a:spcBef>
              <a:buClrTx/>
              <a:buNone/>
            </a:pPr>
            <a:endParaRPr lang="uk" altLang="fi-FI" sz="1400" dirty="0">
              <a:solidFill>
                <a:prstClr val="white"/>
              </a:solidFill>
              <a:latin typeface="Calibri" panose="020F0502020204030204"/>
            </a:endParaRPr>
          </a:p>
        </p:txBody>
      </p:sp>
      <p:cxnSp>
        <p:nvCxnSpPr>
          <p:cNvPr id="13" name="Suora yhdysviiva 16">
            <a:extLst>
              <a:ext uri="{FF2B5EF4-FFF2-40B4-BE49-F238E27FC236}">
                <a16:creationId xmlns:a16="http://schemas.microsoft.com/office/drawing/2014/main" id="{E7DFB82D-FEA8-4D62-5CA0-8BA00BA58C14}"/>
              </a:ext>
            </a:extLst>
          </p:cNvPr>
          <p:cNvCxnSpPr>
            <a:cxnSpLocks/>
          </p:cNvCxnSpPr>
          <p:nvPr/>
        </p:nvCxnSpPr>
        <p:spPr>
          <a:xfrm flipH="1" flipV="1">
            <a:off x="964169" y="3863466"/>
            <a:ext cx="342204" cy="665842"/>
          </a:xfrm>
          <a:prstGeom prst="line">
            <a:avLst/>
          </a:prstGeom>
          <a:noFill/>
          <a:ln w="6350" cap="flat" cmpd="sng" algn="ctr">
            <a:solidFill>
              <a:sysClr val="windowText" lastClr="000000"/>
            </a:solidFill>
            <a:prstDash val="solid"/>
            <a:miter lim="800000"/>
          </a:ln>
          <a:effectLst/>
        </p:spPr>
      </p:cxnSp>
      <p:sp>
        <p:nvSpPr>
          <p:cNvPr id="14" name="Oval 125">
            <a:extLst>
              <a:ext uri="{FF2B5EF4-FFF2-40B4-BE49-F238E27FC236}">
                <a16:creationId xmlns:a16="http://schemas.microsoft.com/office/drawing/2014/main" id="{829B659B-45B4-F87F-992B-5AD0303991B3}"/>
              </a:ext>
            </a:extLst>
          </p:cNvPr>
          <p:cNvSpPr>
            <a:spLocks noChangeAspect="1" noChangeArrowheads="1"/>
          </p:cNvSpPr>
          <p:nvPr/>
        </p:nvSpPr>
        <p:spPr bwMode="auto">
          <a:xfrm>
            <a:off x="4396478" y="4215205"/>
            <a:ext cx="1345203" cy="1125280"/>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20000"/>
              </a:spcBef>
              <a:spcAft>
                <a:spcPts val="0"/>
              </a:spcAft>
              <a:buClr>
                <a:srgbClr val="ED7D31"/>
              </a:buClr>
              <a:buSzTx/>
              <a:buFont typeface="Times" panose="02020603050405020304" pitchFamily="18" charset="0"/>
              <a:buNone/>
              <a:tabLst/>
              <a:defRPr/>
            </a:pPr>
            <a:endParaRPr kumimoji="0" lang="fi-FI" sz="1400" b="0" i="0" u="none" strike="noStrike" kern="0" cap="none" spc="0" normalizeH="0" baseline="0" noProof="0" dirty="0">
              <a:ln>
                <a:noFill/>
              </a:ln>
              <a:solidFill>
                <a:prstClr val="white"/>
              </a:solidFill>
              <a:effectLst/>
              <a:uLnTx/>
              <a:uFillTx/>
              <a:latin typeface="Calibri" panose="020F0502020204030204"/>
            </a:endParaRPr>
          </a:p>
          <a:p>
            <a:pPr lvl="0">
              <a:spcBef>
                <a:spcPts val="0"/>
              </a:spcBef>
              <a:buClrTx/>
              <a:buNone/>
            </a:pPr>
            <a:endParaRPr lang="uk" sz="1400" dirty="0">
              <a:solidFill>
                <a:prstClr val="white"/>
              </a:solidFill>
              <a:latin typeface="Calibri" panose="020F0502020204030204"/>
            </a:endParaRPr>
          </a:p>
          <a:p>
            <a:pPr lvl="0" algn="ctr">
              <a:spcBef>
                <a:spcPts val="0"/>
              </a:spcBef>
              <a:buClrTx/>
              <a:buNone/>
            </a:pPr>
            <a:r>
              <a:rPr lang="uk" sz="1400" dirty="0">
                <a:solidFill>
                  <a:prstClr val="white"/>
                </a:solidFill>
                <a:latin typeface="Calibri" panose="020F0502020204030204"/>
                <a:ea typeface="+mn-lt"/>
                <a:cs typeface="Calibri" panose="020F0502020204030204"/>
                <a:sym typeface="+mn-lt"/>
              </a:rPr>
              <a:t>Інші помічники</a:t>
            </a:r>
          </a:p>
          <a:p>
            <a:pPr lvl="0">
              <a:spcBef>
                <a:spcPts val="0"/>
              </a:spcBef>
              <a:buClrTx/>
              <a:buNone/>
            </a:pPr>
            <a:endParaRPr lang="uk" sz="2400" dirty="0">
              <a:solidFill>
                <a:prstClr val="black"/>
              </a:solidFill>
              <a:latin typeface="Times New Roman" panose="02020603050405020304" pitchFamily="18" charset="0"/>
              <a:cs typeface="Times New Roman" panose="02020603050405020304" pitchFamily="18" charset="0"/>
            </a:endParaRPr>
          </a:p>
        </p:txBody>
      </p:sp>
      <p:cxnSp>
        <p:nvCxnSpPr>
          <p:cNvPr id="15" name="Suora yhdysviiva 30">
            <a:extLst>
              <a:ext uri="{FF2B5EF4-FFF2-40B4-BE49-F238E27FC236}">
                <a16:creationId xmlns:a16="http://schemas.microsoft.com/office/drawing/2014/main" id="{8DB39E29-88B6-A2DF-B5CE-B3DD65F457FA}"/>
              </a:ext>
            </a:extLst>
          </p:cNvPr>
          <p:cNvCxnSpPr>
            <a:cxnSpLocks/>
          </p:cNvCxnSpPr>
          <p:nvPr/>
        </p:nvCxnSpPr>
        <p:spPr>
          <a:xfrm flipV="1">
            <a:off x="2085045" y="4050363"/>
            <a:ext cx="291175" cy="443836"/>
          </a:xfrm>
          <a:prstGeom prst="line">
            <a:avLst/>
          </a:prstGeom>
          <a:noFill/>
          <a:ln w="57150" cap="flat" cmpd="sng" algn="ctr">
            <a:solidFill>
              <a:srgbClr val="C00000"/>
            </a:solidFill>
            <a:prstDash val="solid"/>
            <a:miter lim="800000"/>
          </a:ln>
          <a:effectLst/>
        </p:spPr>
      </p:cxnSp>
      <p:cxnSp>
        <p:nvCxnSpPr>
          <p:cNvPr id="16" name="Suora yhdysviiva 201">
            <a:extLst>
              <a:ext uri="{FF2B5EF4-FFF2-40B4-BE49-F238E27FC236}">
                <a16:creationId xmlns:a16="http://schemas.microsoft.com/office/drawing/2014/main" id="{C8F4E213-F970-86BD-1C1D-1BAEC74699E4}"/>
              </a:ext>
            </a:extLst>
          </p:cNvPr>
          <p:cNvCxnSpPr>
            <a:cxnSpLocks/>
          </p:cNvCxnSpPr>
          <p:nvPr/>
        </p:nvCxnSpPr>
        <p:spPr>
          <a:xfrm flipH="1">
            <a:off x="2947516" y="4866700"/>
            <a:ext cx="1448962" cy="352236"/>
          </a:xfrm>
          <a:prstGeom prst="line">
            <a:avLst/>
          </a:prstGeom>
          <a:noFill/>
          <a:ln w="6350" cap="flat" cmpd="sng" algn="ctr">
            <a:solidFill>
              <a:sysClr val="windowText" lastClr="000000"/>
            </a:solidFill>
            <a:prstDash val="solid"/>
            <a:miter lim="800000"/>
          </a:ln>
          <a:effectLst/>
        </p:spPr>
      </p:cxnSp>
      <p:sp>
        <p:nvSpPr>
          <p:cNvPr id="17" name="Oval 36">
            <a:extLst>
              <a:ext uri="{FF2B5EF4-FFF2-40B4-BE49-F238E27FC236}">
                <a16:creationId xmlns:a16="http://schemas.microsoft.com/office/drawing/2014/main" id="{5A4E848C-B83D-9D83-E768-483FC531FF3C}"/>
              </a:ext>
            </a:extLst>
          </p:cNvPr>
          <p:cNvSpPr>
            <a:spLocks noChangeAspect="1" noChangeArrowheads="1"/>
          </p:cNvSpPr>
          <p:nvPr/>
        </p:nvSpPr>
        <p:spPr bwMode="auto">
          <a:xfrm>
            <a:off x="4461555" y="2130328"/>
            <a:ext cx="1485440" cy="1396086"/>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r>
              <a:rPr lang="uk" sz="1400" b="1" dirty="0">
                <a:solidFill>
                  <a:prstClr val="white"/>
                </a:solidFill>
                <a:latin typeface="Calibri" panose="020F0502020204030204"/>
                <a:ea typeface="+mn-lt"/>
                <a:cs typeface="Calibri" panose="020F0502020204030204"/>
                <a:sym typeface="+mn-lt"/>
              </a:rPr>
              <a:t>НАЦІОНАЛЬНЕ </a:t>
            </a:r>
          </a:p>
          <a:p>
            <a:pPr lvl="0" algn="ctr">
              <a:spcBef>
                <a:spcPct val="0"/>
              </a:spcBef>
              <a:buClrTx/>
              <a:buNone/>
            </a:pPr>
            <a:r>
              <a:rPr lang="uk" sz="1400" b="1" dirty="0">
                <a:solidFill>
                  <a:prstClr val="white"/>
                </a:solidFill>
                <a:latin typeface="Calibri" panose="020F0502020204030204"/>
                <a:ea typeface="+mn-lt"/>
                <a:cs typeface="Calibri" panose="020F0502020204030204"/>
                <a:sym typeface="+mn-lt"/>
              </a:rPr>
              <a:t>ТОВАРИСТВО</a:t>
            </a:r>
          </a:p>
        </p:txBody>
      </p:sp>
      <p:sp>
        <p:nvSpPr>
          <p:cNvPr id="18" name="Line 115">
            <a:extLst>
              <a:ext uri="{FF2B5EF4-FFF2-40B4-BE49-F238E27FC236}">
                <a16:creationId xmlns:a16="http://schemas.microsoft.com/office/drawing/2014/main" id="{E3542D4A-55ED-AAB3-178F-25F0FE209623}"/>
              </a:ext>
            </a:extLst>
          </p:cNvPr>
          <p:cNvSpPr>
            <a:spLocks noChangeShapeType="1"/>
          </p:cNvSpPr>
          <p:nvPr/>
        </p:nvSpPr>
        <p:spPr bwMode="auto">
          <a:xfrm flipH="1">
            <a:off x="3428119" y="2857607"/>
            <a:ext cx="1041377" cy="23679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19" name="Line 114">
            <a:extLst>
              <a:ext uri="{FF2B5EF4-FFF2-40B4-BE49-F238E27FC236}">
                <a16:creationId xmlns:a16="http://schemas.microsoft.com/office/drawing/2014/main" id="{A6E7B5A5-BACC-B224-44B4-78BF8B4DFD52}"/>
              </a:ext>
            </a:extLst>
          </p:cNvPr>
          <p:cNvSpPr>
            <a:spLocks noChangeShapeType="1"/>
          </p:cNvSpPr>
          <p:nvPr/>
        </p:nvSpPr>
        <p:spPr bwMode="auto">
          <a:xfrm flipH="1" flipV="1">
            <a:off x="5946088" y="2860054"/>
            <a:ext cx="512201" cy="48933"/>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grpSp>
        <p:nvGrpSpPr>
          <p:cNvPr id="20" name="Group 66">
            <a:extLst>
              <a:ext uri="{FF2B5EF4-FFF2-40B4-BE49-F238E27FC236}">
                <a16:creationId xmlns:a16="http://schemas.microsoft.com/office/drawing/2014/main" id="{42DE915A-416A-F681-5715-FC6E502ADBB7}"/>
              </a:ext>
            </a:extLst>
          </p:cNvPr>
          <p:cNvGrpSpPr>
            <a:grpSpLocks noChangeAspect="1"/>
          </p:cNvGrpSpPr>
          <p:nvPr/>
        </p:nvGrpSpPr>
        <p:grpSpPr bwMode="auto">
          <a:xfrm>
            <a:off x="6455657" y="2790130"/>
            <a:ext cx="637294" cy="319953"/>
            <a:chOff x="137" y="383"/>
            <a:chExt cx="925" cy="498"/>
          </a:xfrm>
        </p:grpSpPr>
        <p:sp>
          <p:nvSpPr>
            <p:cNvPr id="21" name="AutoShape 67">
              <a:extLst>
                <a:ext uri="{FF2B5EF4-FFF2-40B4-BE49-F238E27FC236}">
                  <a16:creationId xmlns:a16="http://schemas.microsoft.com/office/drawing/2014/main" id="{65A7F498-67A5-6CF9-C1F3-415C2CD34CF8}"/>
                </a:ext>
              </a:extLst>
            </p:cNvPr>
            <p:cNvSpPr>
              <a:spLocks noChangeAspect="1" noChangeArrowheads="1"/>
            </p:cNvSpPr>
            <p:nvPr/>
          </p:nvSpPr>
          <p:spPr bwMode="auto">
            <a:xfrm flipV="1">
              <a:off x="137" y="383"/>
              <a:ext cx="925" cy="498"/>
            </a:xfrm>
            <a:prstGeom prst="roundRect">
              <a:avLst>
                <a:gd name="adj" fmla="val 0"/>
              </a:avLst>
            </a:prstGeom>
            <a:solidFill>
              <a:srgbClr val="FFFFFF"/>
            </a:solidFill>
            <a:ln w="18494">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dirty="0">
                <a:solidFill>
                  <a:srgbClr val="000000"/>
                </a:solidFill>
                <a:latin typeface="Times New Roman" panose="02020603050405020304" pitchFamily="18" charset="0"/>
              </a:endParaRPr>
            </a:p>
          </p:txBody>
        </p:sp>
        <p:grpSp>
          <p:nvGrpSpPr>
            <p:cNvPr id="22" name="Group 68">
              <a:extLst>
                <a:ext uri="{FF2B5EF4-FFF2-40B4-BE49-F238E27FC236}">
                  <a16:creationId xmlns:a16="http://schemas.microsoft.com/office/drawing/2014/main" id="{1F82DA37-61F7-245F-4CB9-877F49CB468E}"/>
                </a:ext>
              </a:extLst>
            </p:cNvPr>
            <p:cNvGrpSpPr>
              <a:grpSpLocks noChangeAspect="1"/>
            </p:cNvGrpSpPr>
            <p:nvPr/>
          </p:nvGrpSpPr>
          <p:grpSpPr bwMode="auto">
            <a:xfrm>
              <a:off x="192" y="449"/>
              <a:ext cx="852" cy="357"/>
              <a:chOff x="192" y="449"/>
              <a:chExt cx="852" cy="357"/>
            </a:xfrm>
          </p:grpSpPr>
          <p:sp>
            <p:nvSpPr>
              <p:cNvPr id="23" name="Oval 69">
                <a:extLst>
                  <a:ext uri="{FF2B5EF4-FFF2-40B4-BE49-F238E27FC236}">
                    <a16:creationId xmlns:a16="http://schemas.microsoft.com/office/drawing/2014/main" id="{A03FB2ED-F2F7-66D1-7D0D-099B595EE445}"/>
                  </a:ext>
                </a:extLst>
              </p:cNvPr>
              <p:cNvSpPr>
                <a:spLocks noChangeAspect="1" noChangeArrowheads="1"/>
              </p:cNvSpPr>
              <p:nvPr/>
            </p:nvSpPr>
            <p:spPr bwMode="auto">
              <a:xfrm>
                <a:off x="649" y="461"/>
                <a:ext cx="378" cy="345"/>
              </a:xfrm>
              <a:prstGeom prst="ellipse">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4" name="Oval 70">
                <a:extLst>
                  <a:ext uri="{FF2B5EF4-FFF2-40B4-BE49-F238E27FC236}">
                    <a16:creationId xmlns:a16="http://schemas.microsoft.com/office/drawing/2014/main" id="{5033D3BA-C55A-042A-D165-AB336455C152}"/>
                  </a:ext>
                </a:extLst>
              </p:cNvPr>
              <p:cNvSpPr>
                <a:spLocks noChangeAspect="1" noChangeArrowheads="1"/>
              </p:cNvSpPr>
              <p:nvPr/>
            </p:nvSpPr>
            <p:spPr bwMode="auto">
              <a:xfrm>
                <a:off x="753" y="500"/>
                <a:ext cx="291" cy="256"/>
              </a:xfrm>
              <a:prstGeom prst="ellipse">
                <a:avLst/>
              </a:prstGeom>
              <a:solidFill>
                <a:srgbClr val="FFFFFF"/>
              </a:solidFill>
              <a:ln w="9247">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5" name="AutoShape 71">
                <a:extLst>
                  <a:ext uri="{FF2B5EF4-FFF2-40B4-BE49-F238E27FC236}">
                    <a16:creationId xmlns:a16="http://schemas.microsoft.com/office/drawing/2014/main" id="{2D367272-5669-5B89-55B5-E291C4CCFD26}"/>
                  </a:ext>
                </a:extLst>
              </p:cNvPr>
              <p:cNvSpPr>
                <a:spLocks noChangeAspect="1" noChangeArrowheads="1"/>
              </p:cNvSpPr>
              <p:nvPr/>
            </p:nvSpPr>
            <p:spPr bwMode="auto">
              <a:xfrm flipV="1">
                <a:off x="320" y="449"/>
                <a:ext cx="120" cy="357"/>
              </a:xfrm>
              <a:prstGeom prst="roundRect">
                <a:avLst>
                  <a:gd name="adj" fmla="val 0"/>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6" name="AutoShape 72">
                <a:extLst>
                  <a:ext uri="{FF2B5EF4-FFF2-40B4-BE49-F238E27FC236}">
                    <a16:creationId xmlns:a16="http://schemas.microsoft.com/office/drawing/2014/main" id="{CDECAC0B-DA61-0DA0-B420-B8214BD2606F}"/>
                  </a:ext>
                </a:extLst>
              </p:cNvPr>
              <p:cNvSpPr>
                <a:spLocks noChangeAspect="1" noChangeArrowheads="1"/>
              </p:cNvSpPr>
              <p:nvPr/>
            </p:nvSpPr>
            <p:spPr bwMode="auto">
              <a:xfrm flipV="1">
                <a:off x="192" y="568"/>
                <a:ext cx="369" cy="116"/>
              </a:xfrm>
              <a:prstGeom prst="roundRect">
                <a:avLst>
                  <a:gd name="adj" fmla="val 0"/>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grpSp>
      </p:grpSp>
      <p:sp>
        <p:nvSpPr>
          <p:cNvPr id="27" name="Line 56">
            <a:extLst>
              <a:ext uri="{FF2B5EF4-FFF2-40B4-BE49-F238E27FC236}">
                <a16:creationId xmlns:a16="http://schemas.microsoft.com/office/drawing/2014/main" id="{32A4A0E4-C2CD-8D5D-C027-30944393528C}"/>
              </a:ext>
            </a:extLst>
          </p:cNvPr>
          <p:cNvSpPr>
            <a:spLocks noChangeShapeType="1"/>
          </p:cNvSpPr>
          <p:nvPr/>
        </p:nvSpPr>
        <p:spPr bwMode="auto">
          <a:xfrm flipH="1" flipV="1">
            <a:off x="6567966" y="2418907"/>
            <a:ext cx="138429" cy="458381"/>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28" name="Oval 46">
            <a:extLst>
              <a:ext uri="{FF2B5EF4-FFF2-40B4-BE49-F238E27FC236}">
                <a16:creationId xmlns:a16="http://schemas.microsoft.com/office/drawing/2014/main" id="{6AB6014E-28BF-886B-935D-0FB1C31BC3FE}"/>
              </a:ext>
            </a:extLst>
          </p:cNvPr>
          <p:cNvSpPr>
            <a:spLocks noChangeAspect="1" noChangeArrowheads="1"/>
          </p:cNvSpPr>
          <p:nvPr/>
        </p:nvSpPr>
        <p:spPr bwMode="auto">
          <a:xfrm>
            <a:off x="6429538" y="2092424"/>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728" b="1" i="0" u="none" strike="noStrike" kern="0" cap="none" spc="0" normalizeH="0" baseline="0" noProof="0" dirty="0">
                <a:ln>
                  <a:noFill/>
                </a:ln>
                <a:solidFill>
                  <a:srgbClr val="FFFFFF"/>
                </a:solidFill>
                <a:effectLst/>
                <a:uLnTx/>
                <a:uFillTx/>
                <a:latin typeface="Wingdings 2" panose="05020102010507070707" pitchFamily="18" charset="2"/>
              </a:rPr>
              <a:t>Ì</a:t>
            </a:r>
          </a:p>
        </p:txBody>
      </p:sp>
      <p:sp>
        <p:nvSpPr>
          <p:cNvPr id="30" name="Oval 48">
            <a:extLst>
              <a:ext uri="{FF2B5EF4-FFF2-40B4-BE49-F238E27FC236}">
                <a16:creationId xmlns:a16="http://schemas.microsoft.com/office/drawing/2014/main" id="{16FA99FF-4457-43B4-E1F3-CE723AB75F69}"/>
              </a:ext>
            </a:extLst>
          </p:cNvPr>
          <p:cNvSpPr>
            <a:spLocks noChangeAspect="1" noChangeArrowheads="1"/>
          </p:cNvSpPr>
          <p:nvPr/>
        </p:nvSpPr>
        <p:spPr bwMode="auto">
          <a:xfrm>
            <a:off x="6775608" y="3567803"/>
            <a:ext cx="346072"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728" b="1" i="0" u="none" strike="noStrike" kern="0" cap="none" spc="0" normalizeH="0" baseline="0" noProof="0" dirty="0">
                <a:ln>
                  <a:noFill/>
                </a:ln>
                <a:solidFill>
                  <a:srgbClr val="FFFFFF"/>
                </a:solidFill>
                <a:effectLst/>
                <a:uLnTx/>
                <a:uFillTx/>
                <a:latin typeface="Wingdings 2" panose="05020102010507070707" pitchFamily="18" charset="2"/>
              </a:rPr>
              <a:t>Ì</a:t>
            </a:r>
          </a:p>
        </p:txBody>
      </p:sp>
      <p:sp>
        <p:nvSpPr>
          <p:cNvPr id="36" name="Oval 51">
            <a:extLst>
              <a:ext uri="{FF2B5EF4-FFF2-40B4-BE49-F238E27FC236}">
                <a16:creationId xmlns:a16="http://schemas.microsoft.com/office/drawing/2014/main" id="{79B5E8C9-25E1-275F-367A-E67E3569DE3A}"/>
              </a:ext>
            </a:extLst>
          </p:cNvPr>
          <p:cNvSpPr>
            <a:spLocks noChangeAspect="1" noChangeArrowheads="1"/>
          </p:cNvSpPr>
          <p:nvPr/>
        </p:nvSpPr>
        <p:spPr bwMode="auto">
          <a:xfrm>
            <a:off x="7285576" y="2159521"/>
            <a:ext cx="624235" cy="591258"/>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prstClr val="white"/>
                </a:solidFill>
                <a:effectLst/>
                <a:uLnTx/>
                <a:uFillTx/>
                <a:latin typeface="Calibri" panose="020F0502020204030204"/>
              </a:rPr>
              <a:t>HT</a:t>
            </a:r>
          </a:p>
        </p:txBody>
      </p:sp>
      <p:sp>
        <p:nvSpPr>
          <p:cNvPr id="37" name="Line 113">
            <a:extLst>
              <a:ext uri="{FF2B5EF4-FFF2-40B4-BE49-F238E27FC236}">
                <a16:creationId xmlns:a16="http://schemas.microsoft.com/office/drawing/2014/main" id="{14FE7EB9-9738-7CA6-F8EE-9D8D8F41E483}"/>
              </a:ext>
            </a:extLst>
          </p:cNvPr>
          <p:cNvSpPr>
            <a:spLocks noChangeShapeType="1"/>
          </p:cNvSpPr>
          <p:nvPr/>
        </p:nvSpPr>
        <p:spPr bwMode="auto">
          <a:xfrm flipH="1">
            <a:off x="7076422" y="2622571"/>
            <a:ext cx="320560" cy="302119"/>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0" name="Line 60">
            <a:extLst>
              <a:ext uri="{FF2B5EF4-FFF2-40B4-BE49-F238E27FC236}">
                <a16:creationId xmlns:a16="http://schemas.microsoft.com/office/drawing/2014/main" id="{27DC4B8E-4354-D607-5462-2BF556B9DE34}"/>
              </a:ext>
            </a:extLst>
          </p:cNvPr>
          <p:cNvSpPr>
            <a:spLocks noChangeShapeType="1"/>
          </p:cNvSpPr>
          <p:nvPr/>
        </p:nvSpPr>
        <p:spPr bwMode="auto">
          <a:xfrm flipH="1" flipV="1">
            <a:off x="7011981" y="3137830"/>
            <a:ext cx="171079" cy="33061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1" name="Kuu 188">
            <a:extLst>
              <a:ext uri="{FF2B5EF4-FFF2-40B4-BE49-F238E27FC236}">
                <a16:creationId xmlns:a16="http://schemas.microsoft.com/office/drawing/2014/main" id="{2083C190-D7EF-0B96-DCC3-131F5A470BB4}"/>
              </a:ext>
            </a:extLst>
          </p:cNvPr>
          <p:cNvSpPr/>
          <p:nvPr/>
        </p:nvSpPr>
        <p:spPr>
          <a:xfrm>
            <a:off x="7244434" y="3452881"/>
            <a:ext cx="144959" cy="229844"/>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highlight>
                <a:srgbClr val="FFFF00"/>
              </a:highlight>
            </a:endParaRPr>
          </a:p>
        </p:txBody>
      </p:sp>
      <p:sp>
        <p:nvSpPr>
          <p:cNvPr id="43" name="Oval 49">
            <a:extLst>
              <a:ext uri="{FF2B5EF4-FFF2-40B4-BE49-F238E27FC236}">
                <a16:creationId xmlns:a16="http://schemas.microsoft.com/office/drawing/2014/main" id="{3754B5DE-5958-BD6E-8705-029ECE480437}"/>
              </a:ext>
            </a:extLst>
          </p:cNvPr>
          <p:cNvSpPr>
            <a:spLocks noChangeAspect="1" noChangeArrowheads="1"/>
          </p:cNvSpPr>
          <p:nvPr/>
        </p:nvSpPr>
        <p:spPr bwMode="auto">
          <a:xfrm>
            <a:off x="7149103" y="3383716"/>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728" b="1" i="0" u="none" strike="noStrike" kern="0" cap="none" spc="0" normalizeH="0" baseline="0" noProof="0">
              <a:ln>
                <a:noFill/>
              </a:ln>
              <a:solidFill>
                <a:srgbClr val="FFFFFF"/>
              </a:solidFill>
              <a:effectLst/>
              <a:uLnTx/>
              <a:uFillTx/>
              <a:latin typeface="Wingdings 2" panose="05020102010507070707" pitchFamily="18" charset="2"/>
            </a:endParaRPr>
          </a:p>
        </p:txBody>
      </p:sp>
      <p:sp>
        <p:nvSpPr>
          <p:cNvPr id="44" name="Oval 49">
            <a:extLst>
              <a:ext uri="{FF2B5EF4-FFF2-40B4-BE49-F238E27FC236}">
                <a16:creationId xmlns:a16="http://schemas.microsoft.com/office/drawing/2014/main" id="{47C45C57-D5E7-FE3A-9EF3-FF30CA57FCE7}"/>
              </a:ext>
            </a:extLst>
          </p:cNvPr>
          <p:cNvSpPr>
            <a:spLocks noChangeAspect="1" noChangeArrowheads="1"/>
          </p:cNvSpPr>
          <p:nvPr/>
        </p:nvSpPr>
        <p:spPr bwMode="auto">
          <a:xfrm>
            <a:off x="7736775" y="2907002"/>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728" b="1" i="0" u="none" strike="noStrike" kern="0" cap="none" spc="0" normalizeH="0" baseline="0" noProof="0">
              <a:ln>
                <a:noFill/>
              </a:ln>
              <a:solidFill>
                <a:srgbClr val="FFFFFF"/>
              </a:solidFill>
              <a:effectLst/>
              <a:uLnTx/>
              <a:uFillTx/>
              <a:latin typeface="Wingdings 2" panose="05020102010507070707" pitchFamily="18" charset="2"/>
            </a:endParaRPr>
          </a:p>
        </p:txBody>
      </p:sp>
      <p:sp>
        <p:nvSpPr>
          <p:cNvPr id="45" name="Kuu 189">
            <a:extLst>
              <a:ext uri="{FF2B5EF4-FFF2-40B4-BE49-F238E27FC236}">
                <a16:creationId xmlns:a16="http://schemas.microsoft.com/office/drawing/2014/main" id="{D2D76F16-95A4-7907-A06A-71AA7E844170}"/>
              </a:ext>
            </a:extLst>
          </p:cNvPr>
          <p:cNvSpPr/>
          <p:nvPr/>
        </p:nvSpPr>
        <p:spPr>
          <a:xfrm>
            <a:off x="7225419" y="3444103"/>
            <a:ext cx="139043" cy="164621"/>
          </a:xfrm>
          <a:prstGeom prst="moon">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46" name="Kuu 189">
            <a:extLst>
              <a:ext uri="{FF2B5EF4-FFF2-40B4-BE49-F238E27FC236}">
                <a16:creationId xmlns:a16="http://schemas.microsoft.com/office/drawing/2014/main" id="{292D93CF-3D42-70CD-2765-259A02247DAA}"/>
              </a:ext>
            </a:extLst>
          </p:cNvPr>
          <p:cNvSpPr/>
          <p:nvPr/>
        </p:nvSpPr>
        <p:spPr>
          <a:xfrm>
            <a:off x="7862764" y="2987932"/>
            <a:ext cx="139043" cy="164621"/>
          </a:xfrm>
          <a:prstGeom prst="moon">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47" name="Line 60">
            <a:extLst>
              <a:ext uri="{FF2B5EF4-FFF2-40B4-BE49-F238E27FC236}">
                <a16:creationId xmlns:a16="http://schemas.microsoft.com/office/drawing/2014/main" id="{72808AD3-9402-5C3F-567E-A4FB2400F71D}"/>
              </a:ext>
            </a:extLst>
          </p:cNvPr>
          <p:cNvSpPr>
            <a:spLocks noChangeShapeType="1"/>
          </p:cNvSpPr>
          <p:nvPr/>
        </p:nvSpPr>
        <p:spPr bwMode="auto">
          <a:xfrm>
            <a:off x="7164604" y="2974073"/>
            <a:ext cx="594815" cy="5551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9" name="Line 3">
            <a:extLst>
              <a:ext uri="{FF2B5EF4-FFF2-40B4-BE49-F238E27FC236}">
                <a16:creationId xmlns:a16="http://schemas.microsoft.com/office/drawing/2014/main" id="{69F08177-8B71-37A6-9E9C-56B506254840}"/>
              </a:ext>
            </a:extLst>
          </p:cNvPr>
          <p:cNvSpPr>
            <a:spLocks noChangeShapeType="1"/>
          </p:cNvSpPr>
          <p:nvPr/>
        </p:nvSpPr>
        <p:spPr bwMode="auto">
          <a:xfrm flipH="1">
            <a:off x="7886304" y="2286740"/>
            <a:ext cx="756785" cy="147513"/>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50" name="Line 2">
            <a:extLst>
              <a:ext uri="{FF2B5EF4-FFF2-40B4-BE49-F238E27FC236}">
                <a16:creationId xmlns:a16="http://schemas.microsoft.com/office/drawing/2014/main" id="{46CADD3D-BB75-F07D-54E0-2376946E2A88}"/>
              </a:ext>
            </a:extLst>
          </p:cNvPr>
          <p:cNvSpPr>
            <a:spLocks noChangeShapeType="1"/>
          </p:cNvSpPr>
          <p:nvPr/>
        </p:nvSpPr>
        <p:spPr bwMode="auto">
          <a:xfrm flipH="1" flipV="1">
            <a:off x="7875858" y="2549009"/>
            <a:ext cx="833082" cy="36311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endParaRPr lang="fi-FI" sz="1481"/>
          </a:p>
        </p:txBody>
      </p:sp>
      <p:sp>
        <p:nvSpPr>
          <p:cNvPr id="51" name="Oval 75">
            <a:extLst>
              <a:ext uri="{FF2B5EF4-FFF2-40B4-BE49-F238E27FC236}">
                <a16:creationId xmlns:a16="http://schemas.microsoft.com/office/drawing/2014/main" id="{562750F1-5007-48D4-5776-3969C0440A03}"/>
              </a:ext>
            </a:extLst>
          </p:cNvPr>
          <p:cNvSpPr>
            <a:spLocks noChangeAspect="1" noChangeArrowheads="1"/>
          </p:cNvSpPr>
          <p:nvPr/>
        </p:nvSpPr>
        <p:spPr bwMode="auto">
          <a:xfrm>
            <a:off x="8644396" y="2042296"/>
            <a:ext cx="437625" cy="41285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a:ln>
                  <a:noFill/>
                </a:ln>
                <a:solidFill>
                  <a:srgbClr val="FFFFFF"/>
                </a:solidFill>
                <a:effectLst/>
                <a:uLnTx/>
                <a:uFillTx/>
                <a:latin typeface="Calibri" panose="020F0502020204030204"/>
              </a:rPr>
              <a:t>P</a:t>
            </a:r>
          </a:p>
        </p:txBody>
      </p:sp>
      <p:sp>
        <p:nvSpPr>
          <p:cNvPr id="52" name="Oval 75">
            <a:extLst>
              <a:ext uri="{FF2B5EF4-FFF2-40B4-BE49-F238E27FC236}">
                <a16:creationId xmlns:a16="http://schemas.microsoft.com/office/drawing/2014/main" id="{A71CF98D-D2FB-A4F2-CDA1-41DCA61C6BA4}"/>
              </a:ext>
            </a:extLst>
          </p:cNvPr>
          <p:cNvSpPr>
            <a:spLocks noChangeAspect="1" noChangeArrowheads="1"/>
          </p:cNvSpPr>
          <p:nvPr/>
        </p:nvSpPr>
        <p:spPr bwMode="auto">
          <a:xfrm>
            <a:off x="8664942" y="2708443"/>
            <a:ext cx="437625" cy="41285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P</a:t>
            </a:r>
          </a:p>
        </p:txBody>
      </p:sp>
      <p:sp>
        <p:nvSpPr>
          <p:cNvPr id="53" name="Oval 107">
            <a:extLst>
              <a:ext uri="{FF2B5EF4-FFF2-40B4-BE49-F238E27FC236}">
                <a16:creationId xmlns:a16="http://schemas.microsoft.com/office/drawing/2014/main" id="{49D2474D-E5EA-B0B4-05AC-F9D27ABA8FDB}"/>
              </a:ext>
            </a:extLst>
          </p:cNvPr>
          <p:cNvSpPr>
            <a:spLocks noChangeAspect="1" noChangeArrowheads="1"/>
          </p:cNvSpPr>
          <p:nvPr/>
        </p:nvSpPr>
        <p:spPr bwMode="auto">
          <a:xfrm>
            <a:off x="9401905" y="2754154"/>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M</a:t>
            </a:r>
          </a:p>
        </p:txBody>
      </p:sp>
      <p:sp>
        <p:nvSpPr>
          <p:cNvPr id="54" name="Oval 107">
            <a:extLst>
              <a:ext uri="{FF2B5EF4-FFF2-40B4-BE49-F238E27FC236}">
                <a16:creationId xmlns:a16="http://schemas.microsoft.com/office/drawing/2014/main" id="{8D7CDBEE-B075-4EBA-DBEC-45D29E75A7D5}"/>
              </a:ext>
            </a:extLst>
          </p:cNvPr>
          <p:cNvSpPr>
            <a:spLocks noChangeAspect="1" noChangeArrowheads="1"/>
          </p:cNvSpPr>
          <p:nvPr/>
        </p:nvSpPr>
        <p:spPr bwMode="auto">
          <a:xfrm>
            <a:off x="9540395" y="2314939"/>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M</a:t>
            </a:r>
          </a:p>
        </p:txBody>
      </p:sp>
      <p:sp>
        <p:nvSpPr>
          <p:cNvPr id="55" name="Oval 107">
            <a:extLst>
              <a:ext uri="{FF2B5EF4-FFF2-40B4-BE49-F238E27FC236}">
                <a16:creationId xmlns:a16="http://schemas.microsoft.com/office/drawing/2014/main" id="{34DEB6D5-FFCF-04AD-5DFF-C755B94A245D}"/>
              </a:ext>
            </a:extLst>
          </p:cNvPr>
          <p:cNvSpPr>
            <a:spLocks noChangeAspect="1" noChangeArrowheads="1"/>
          </p:cNvSpPr>
          <p:nvPr/>
        </p:nvSpPr>
        <p:spPr bwMode="auto">
          <a:xfrm>
            <a:off x="9299169" y="1789990"/>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400" b="1" i="0" u="none" strike="noStrike" kern="0" cap="none" spc="0" normalizeH="0" baseline="0" noProof="0" dirty="0">
                <a:ln>
                  <a:noFill/>
                </a:ln>
                <a:solidFill>
                  <a:srgbClr val="FFFFFF"/>
                </a:solidFill>
                <a:effectLst/>
                <a:uLnTx/>
                <a:uFillTx/>
                <a:latin typeface="Calibri" panose="020F0502020204030204"/>
              </a:rPr>
              <a:t>M</a:t>
            </a:r>
          </a:p>
        </p:txBody>
      </p:sp>
      <p:sp>
        <p:nvSpPr>
          <p:cNvPr id="56" name="Line 85">
            <a:extLst>
              <a:ext uri="{FF2B5EF4-FFF2-40B4-BE49-F238E27FC236}">
                <a16:creationId xmlns:a16="http://schemas.microsoft.com/office/drawing/2014/main" id="{3B3EADAA-8015-E339-3D37-1171B14FC051}"/>
              </a:ext>
            </a:extLst>
          </p:cNvPr>
          <p:cNvSpPr>
            <a:spLocks noChangeShapeType="1"/>
          </p:cNvSpPr>
          <p:nvPr/>
        </p:nvSpPr>
        <p:spPr bwMode="auto">
          <a:xfrm flipH="1">
            <a:off x="9034269" y="1975234"/>
            <a:ext cx="281374" cy="154738"/>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57" name="Line 89">
            <a:extLst>
              <a:ext uri="{FF2B5EF4-FFF2-40B4-BE49-F238E27FC236}">
                <a16:creationId xmlns:a16="http://schemas.microsoft.com/office/drawing/2014/main" id="{121893C9-BAB3-1425-52AD-62394080F55A}"/>
              </a:ext>
            </a:extLst>
          </p:cNvPr>
          <p:cNvSpPr>
            <a:spLocks noChangeShapeType="1"/>
          </p:cNvSpPr>
          <p:nvPr/>
        </p:nvSpPr>
        <p:spPr bwMode="auto">
          <a:xfrm>
            <a:off x="9088605" y="2314939"/>
            <a:ext cx="437625" cy="129277"/>
          </a:xfrm>
          <a:prstGeom prst="line">
            <a:avLst/>
          </a:prstGeom>
          <a:noFill/>
          <a:ln w="31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dirty="0">
              <a:ln>
                <a:noFill/>
              </a:ln>
              <a:solidFill>
                <a:prstClr val="black"/>
              </a:solidFill>
              <a:effectLst/>
              <a:uLnTx/>
              <a:uFillTx/>
            </a:endParaRPr>
          </a:p>
        </p:txBody>
      </p:sp>
      <p:sp>
        <p:nvSpPr>
          <p:cNvPr id="59" name="Line 117">
            <a:extLst>
              <a:ext uri="{FF2B5EF4-FFF2-40B4-BE49-F238E27FC236}">
                <a16:creationId xmlns:a16="http://schemas.microsoft.com/office/drawing/2014/main" id="{1E5D0661-4BCF-F3BC-50A6-F4C5545691DA}"/>
              </a:ext>
            </a:extLst>
          </p:cNvPr>
          <p:cNvSpPr>
            <a:spLocks noChangeShapeType="1"/>
          </p:cNvSpPr>
          <p:nvPr/>
        </p:nvSpPr>
        <p:spPr bwMode="auto">
          <a:xfrm flipH="1" flipV="1">
            <a:off x="9082021" y="2902160"/>
            <a:ext cx="402083" cy="996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0" name="Oval 121">
            <a:extLst>
              <a:ext uri="{FF2B5EF4-FFF2-40B4-BE49-F238E27FC236}">
                <a16:creationId xmlns:a16="http://schemas.microsoft.com/office/drawing/2014/main" id="{2E96C665-2253-7DA8-8BC3-C18093D2C72E}"/>
              </a:ext>
            </a:extLst>
          </p:cNvPr>
          <p:cNvSpPr>
            <a:spLocks noChangeAspect="1" noChangeArrowheads="1"/>
          </p:cNvSpPr>
          <p:nvPr/>
        </p:nvSpPr>
        <p:spPr bwMode="auto">
          <a:xfrm>
            <a:off x="10058930" y="1839898"/>
            <a:ext cx="104475"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1" name="Oval 126">
            <a:extLst>
              <a:ext uri="{FF2B5EF4-FFF2-40B4-BE49-F238E27FC236}">
                <a16:creationId xmlns:a16="http://schemas.microsoft.com/office/drawing/2014/main" id="{9C194BEE-59D5-853E-A8D6-C0B277CB81F1}"/>
              </a:ext>
            </a:extLst>
          </p:cNvPr>
          <p:cNvSpPr>
            <a:spLocks noChangeAspect="1" noChangeArrowheads="1"/>
          </p:cNvSpPr>
          <p:nvPr/>
        </p:nvSpPr>
        <p:spPr bwMode="auto">
          <a:xfrm>
            <a:off x="10364590" y="2014935"/>
            <a:ext cx="163243" cy="154978"/>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2" name="Oval 123">
            <a:extLst>
              <a:ext uri="{FF2B5EF4-FFF2-40B4-BE49-F238E27FC236}">
                <a16:creationId xmlns:a16="http://schemas.microsoft.com/office/drawing/2014/main" id="{103E2CE7-0CF3-74E6-CC88-3C0CABE85C15}"/>
              </a:ext>
            </a:extLst>
          </p:cNvPr>
          <p:cNvSpPr>
            <a:spLocks noChangeAspect="1" noChangeArrowheads="1"/>
          </p:cNvSpPr>
          <p:nvPr/>
        </p:nvSpPr>
        <p:spPr bwMode="auto">
          <a:xfrm>
            <a:off x="10050704" y="2246497"/>
            <a:ext cx="144305" cy="1352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3" name="Line 146">
            <a:extLst>
              <a:ext uri="{FF2B5EF4-FFF2-40B4-BE49-F238E27FC236}">
                <a16:creationId xmlns:a16="http://schemas.microsoft.com/office/drawing/2014/main" id="{D8CEEB7B-3E82-93BD-2D69-ED37A0FA926C}"/>
              </a:ext>
            </a:extLst>
          </p:cNvPr>
          <p:cNvSpPr>
            <a:spLocks noChangeShapeType="1"/>
          </p:cNvSpPr>
          <p:nvPr/>
        </p:nvSpPr>
        <p:spPr bwMode="auto">
          <a:xfrm flipH="1">
            <a:off x="9644794" y="1901099"/>
            <a:ext cx="414136" cy="97944"/>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4" name="Line 149">
            <a:extLst>
              <a:ext uri="{FF2B5EF4-FFF2-40B4-BE49-F238E27FC236}">
                <a16:creationId xmlns:a16="http://schemas.microsoft.com/office/drawing/2014/main" id="{CD5AC010-06D1-B619-9AD6-35DC6840F5E4}"/>
              </a:ext>
            </a:extLst>
          </p:cNvPr>
          <p:cNvSpPr>
            <a:spLocks noChangeShapeType="1"/>
          </p:cNvSpPr>
          <p:nvPr/>
        </p:nvSpPr>
        <p:spPr bwMode="auto">
          <a:xfrm flipH="1" flipV="1">
            <a:off x="9621304" y="2026639"/>
            <a:ext cx="437626" cy="245013"/>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5" name="Line 149">
            <a:extLst>
              <a:ext uri="{FF2B5EF4-FFF2-40B4-BE49-F238E27FC236}">
                <a16:creationId xmlns:a16="http://schemas.microsoft.com/office/drawing/2014/main" id="{6DD12ED5-BC6D-11C2-FA20-02DACA20F18E}"/>
              </a:ext>
            </a:extLst>
          </p:cNvPr>
          <p:cNvSpPr>
            <a:spLocks noChangeShapeType="1"/>
          </p:cNvSpPr>
          <p:nvPr/>
        </p:nvSpPr>
        <p:spPr bwMode="auto">
          <a:xfrm flipH="1" flipV="1">
            <a:off x="9646718" y="2014087"/>
            <a:ext cx="717873" cy="96991"/>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6" name="Line 152">
            <a:extLst>
              <a:ext uri="{FF2B5EF4-FFF2-40B4-BE49-F238E27FC236}">
                <a16:creationId xmlns:a16="http://schemas.microsoft.com/office/drawing/2014/main" id="{197DBC42-A2C5-AA3B-44FA-C1A97F9651B1}"/>
              </a:ext>
            </a:extLst>
          </p:cNvPr>
          <p:cNvSpPr>
            <a:spLocks noChangeShapeType="1"/>
          </p:cNvSpPr>
          <p:nvPr/>
        </p:nvSpPr>
        <p:spPr bwMode="auto">
          <a:xfrm flipH="1" flipV="1">
            <a:off x="9887944" y="2478181"/>
            <a:ext cx="669950" cy="127465"/>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7" name="Line 153">
            <a:extLst>
              <a:ext uri="{FF2B5EF4-FFF2-40B4-BE49-F238E27FC236}">
                <a16:creationId xmlns:a16="http://schemas.microsoft.com/office/drawing/2014/main" id="{3D52CFF2-2E64-35D9-9BD2-3C9C94E29312}"/>
              </a:ext>
            </a:extLst>
          </p:cNvPr>
          <p:cNvSpPr>
            <a:spLocks noChangeShapeType="1"/>
          </p:cNvSpPr>
          <p:nvPr/>
        </p:nvSpPr>
        <p:spPr bwMode="auto">
          <a:xfrm flipH="1" flipV="1">
            <a:off x="9912356" y="2493269"/>
            <a:ext cx="323136" cy="296860"/>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8" name="Oval 128">
            <a:extLst>
              <a:ext uri="{FF2B5EF4-FFF2-40B4-BE49-F238E27FC236}">
                <a16:creationId xmlns:a16="http://schemas.microsoft.com/office/drawing/2014/main" id="{F15F38F9-1742-C24F-9154-5CFE7B5938B4}"/>
              </a:ext>
            </a:extLst>
          </p:cNvPr>
          <p:cNvSpPr>
            <a:spLocks noChangeAspect="1" noChangeArrowheads="1"/>
          </p:cNvSpPr>
          <p:nvPr/>
        </p:nvSpPr>
        <p:spPr bwMode="auto">
          <a:xfrm>
            <a:off x="10532027" y="2565102"/>
            <a:ext cx="103169"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9" name="Oval 127">
            <a:extLst>
              <a:ext uri="{FF2B5EF4-FFF2-40B4-BE49-F238E27FC236}">
                <a16:creationId xmlns:a16="http://schemas.microsoft.com/office/drawing/2014/main" id="{D289359F-E3FC-408D-9A5B-0BAB53299745}"/>
              </a:ext>
            </a:extLst>
          </p:cNvPr>
          <p:cNvSpPr>
            <a:spLocks noChangeAspect="1" noChangeArrowheads="1"/>
          </p:cNvSpPr>
          <p:nvPr/>
        </p:nvSpPr>
        <p:spPr bwMode="auto">
          <a:xfrm>
            <a:off x="10219186" y="2756246"/>
            <a:ext cx="104475"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0" name="Line 158">
            <a:extLst>
              <a:ext uri="{FF2B5EF4-FFF2-40B4-BE49-F238E27FC236}">
                <a16:creationId xmlns:a16="http://schemas.microsoft.com/office/drawing/2014/main" id="{E12B6D6E-0850-8C41-D82E-12A918AA3CD2}"/>
              </a:ext>
            </a:extLst>
          </p:cNvPr>
          <p:cNvSpPr>
            <a:spLocks noChangeShapeType="1"/>
          </p:cNvSpPr>
          <p:nvPr/>
        </p:nvSpPr>
        <p:spPr bwMode="auto">
          <a:xfrm flipH="1" flipV="1">
            <a:off x="9716477" y="3032827"/>
            <a:ext cx="379893" cy="434852"/>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71" name="Line 158">
            <a:extLst>
              <a:ext uri="{FF2B5EF4-FFF2-40B4-BE49-F238E27FC236}">
                <a16:creationId xmlns:a16="http://schemas.microsoft.com/office/drawing/2014/main" id="{440471EA-54B9-491F-6F22-155CDC383C60}"/>
              </a:ext>
            </a:extLst>
          </p:cNvPr>
          <p:cNvSpPr>
            <a:spLocks noChangeShapeType="1"/>
          </p:cNvSpPr>
          <p:nvPr/>
        </p:nvSpPr>
        <p:spPr bwMode="auto">
          <a:xfrm flipH="1" flipV="1">
            <a:off x="9716478" y="3032827"/>
            <a:ext cx="690700" cy="271164"/>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dirty="0">
              <a:ln>
                <a:noFill/>
              </a:ln>
              <a:solidFill>
                <a:prstClr val="black"/>
              </a:solidFill>
              <a:effectLst/>
              <a:uLnTx/>
              <a:uFillTx/>
            </a:endParaRPr>
          </a:p>
        </p:txBody>
      </p:sp>
      <p:sp>
        <p:nvSpPr>
          <p:cNvPr id="72" name="Line 156">
            <a:extLst>
              <a:ext uri="{FF2B5EF4-FFF2-40B4-BE49-F238E27FC236}">
                <a16:creationId xmlns:a16="http://schemas.microsoft.com/office/drawing/2014/main" id="{3584E9EF-9BD1-1447-3DE6-E6613EA7CC1F}"/>
              </a:ext>
            </a:extLst>
          </p:cNvPr>
          <p:cNvSpPr>
            <a:spLocks noChangeShapeType="1"/>
          </p:cNvSpPr>
          <p:nvPr/>
        </p:nvSpPr>
        <p:spPr bwMode="auto">
          <a:xfrm flipH="1" flipV="1">
            <a:off x="9014426" y="3090297"/>
            <a:ext cx="552382" cy="91778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73" name="Oval 129">
            <a:extLst>
              <a:ext uri="{FF2B5EF4-FFF2-40B4-BE49-F238E27FC236}">
                <a16:creationId xmlns:a16="http://schemas.microsoft.com/office/drawing/2014/main" id="{2136EB8D-5E89-7A83-B7B8-918398129452}"/>
              </a:ext>
            </a:extLst>
          </p:cNvPr>
          <p:cNvSpPr>
            <a:spLocks noChangeAspect="1" noChangeArrowheads="1"/>
          </p:cNvSpPr>
          <p:nvPr/>
        </p:nvSpPr>
        <p:spPr bwMode="auto">
          <a:xfrm>
            <a:off x="10392057" y="3275209"/>
            <a:ext cx="103168"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5" name="Oval 133">
            <a:extLst>
              <a:ext uri="{FF2B5EF4-FFF2-40B4-BE49-F238E27FC236}">
                <a16:creationId xmlns:a16="http://schemas.microsoft.com/office/drawing/2014/main" id="{75C75C44-C8CF-E255-24BD-E6E719E50DB3}"/>
              </a:ext>
            </a:extLst>
          </p:cNvPr>
          <p:cNvSpPr>
            <a:spLocks noChangeAspect="1" noChangeArrowheads="1"/>
          </p:cNvSpPr>
          <p:nvPr/>
        </p:nvSpPr>
        <p:spPr bwMode="auto">
          <a:xfrm>
            <a:off x="10088814" y="3477441"/>
            <a:ext cx="103169" cy="97945"/>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pic>
        <p:nvPicPr>
          <p:cNvPr id="76" name="Picture 5" descr="LIPAS1">
            <a:extLst>
              <a:ext uri="{FF2B5EF4-FFF2-40B4-BE49-F238E27FC236}">
                <a16:creationId xmlns:a16="http://schemas.microsoft.com/office/drawing/2014/main" id="{4CE2C2DD-BC47-7CB6-37C2-9D54D0960127}"/>
              </a:ext>
            </a:extLst>
          </p:cNvPr>
          <p:cNvPicPr>
            <a:picLocks noChangeAspect="1" noChangeArrowheads="1"/>
          </p:cNvPicPr>
          <p:nvPr/>
        </p:nvPicPr>
        <p:blipFill>
          <a:blip r:embed="rId5" cstate="screen">
            <a:alphaModFix/>
            <a:extLst>
              <a:ext uri="{28A0092B-C50C-407E-A947-70E740481C1C}">
                <a14:useLocalDpi xmlns:a14="http://schemas.microsoft.com/office/drawing/2010/main"/>
              </a:ext>
            </a:extLst>
          </a:blip>
          <a:srcRect/>
          <a:stretch>
            <a:fillRect/>
          </a:stretch>
        </p:blipFill>
        <p:spPr>
          <a:xfrm>
            <a:off x="10913024" y="3292774"/>
            <a:ext cx="346071" cy="5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 name="Oval 125">
            <a:extLst>
              <a:ext uri="{FF2B5EF4-FFF2-40B4-BE49-F238E27FC236}">
                <a16:creationId xmlns:a16="http://schemas.microsoft.com/office/drawing/2014/main" id="{569081B0-7FFA-C5A2-3C8C-0E8301F78555}"/>
              </a:ext>
            </a:extLst>
          </p:cNvPr>
          <p:cNvSpPr>
            <a:spLocks noChangeAspect="1" noChangeArrowheads="1"/>
          </p:cNvSpPr>
          <p:nvPr/>
        </p:nvSpPr>
        <p:spPr bwMode="auto">
          <a:xfrm>
            <a:off x="9351179" y="3859083"/>
            <a:ext cx="1352945" cy="12683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r>
              <a:rPr lang="uk" sz="1400" b="1" dirty="0">
                <a:solidFill>
                  <a:prstClr val="white"/>
                </a:solidFill>
                <a:latin typeface="Calibri" panose="020F0502020204030204"/>
                <a:cs typeface="Times New Roman" panose="02020603050405020304" pitchFamily="18" charset="0"/>
              </a:rPr>
              <a:t>Збирачі</a:t>
            </a:r>
          </a:p>
        </p:txBody>
      </p:sp>
      <p:pic>
        <p:nvPicPr>
          <p:cNvPr id="3" name="Picture 5" descr="LIPAS1">
            <a:extLst>
              <a:ext uri="{FF2B5EF4-FFF2-40B4-BE49-F238E27FC236}">
                <a16:creationId xmlns:a16="http://schemas.microsoft.com/office/drawing/2014/main" id="{EA763A87-4907-7CC3-FDA2-D8E11A69835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552448" y="4414191"/>
            <a:ext cx="346071" cy="5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60">
            <a:extLst>
              <a:ext uri="{FF2B5EF4-FFF2-40B4-BE49-F238E27FC236}">
                <a16:creationId xmlns:a16="http://schemas.microsoft.com/office/drawing/2014/main" id="{275D90B7-1F3E-4BCD-F996-72C9F7D40F0C}"/>
              </a:ext>
            </a:extLst>
          </p:cNvPr>
          <p:cNvSpPr>
            <a:spLocks noChangeShapeType="1"/>
          </p:cNvSpPr>
          <p:nvPr/>
        </p:nvSpPr>
        <p:spPr bwMode="auto">
          <a:xfrm flipH="1" flipV="1">
            <a:off x="6838294" y="3137066"/>
            <a:ext cx="55651" cy="438197"/>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5745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55"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strVal val="#ppt_w*0.70"/>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animEffect transition="in" filter="fade">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ssolve">
                                      <p:cBhvr>
                                        <p:cTn id="45" dur="500"/>
                                        <p:tgtEl>
                                          <p:spTgt spid="20"/>
                                        </p:tgtEl>
                                      </p:cBhvr>
                                    </p:animEffect>
                                  </p:childTnLst>
                                </p:cTn>
                              </p:par>
                              <p:par>
                                <p:cTn id="46" presetID="1"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55"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1000" fill="hold"/>
                                        <p:tgtEl>
                                          <p:spTgt spid="37"/>
                                        </p:tgtEl>
                                        <p:attrNameLst>
                                          <p:attrName>ppt_w</p:attrName>
                                        </p:attrNameLst>
                                      </p:cBhvr>
                                      <p:tavLst>
                                        <p:tav tm="0">
                                          <p:val>
                                            <p:strVal val="#ppt_w*0.70"/>
                                          </p:val>
                                        </p:tav>
                                        <p:tav tm="100000">
                                          <p:val>
                                            <p:strVal val="#ppt_w"/>
                                          </p:val>
                                        </p:tav>
                                      </p:tavLst>
                                    </p:anim>
                                    <p:anim calcmode="lin" valueType="num">
                                      <p:cBhvr>
                                        <p:cTn id="57" dur="1000" fill="hold"/>
                                        <p:tgtEl>
                                          <p:spTgt spid="37"/>
                                        </p:tgtEl>
                                        <p:attrNameLst>
                                          <p:attrName>ppt_h</p:attrName>
                                        </p:attrNameLst>
                                      </p:cBhvr>
                                      <p:tavLst>
                                        <p:tav tm="0">
                                          <p:val>
                                            <p:strVal val="#ppt_h"/>
                                          </p:val>
                                        </p:tav>
                                        <p:tav tm="100000">
                                          <p:val>
                                            <p:strVal val="#ppt_h"/>
                                          </p:val>
                                        </p:tav>
                                      </p:tavLst>
                                    </p:anim>
                                    <p:animEffect transition="in" filter="fade">
                                      <p:cBhvr>
                                        <p:cTn id="58" dur="1000"/>
                                        <p:tgtEl>
                                          <p:spTgt spid="37"/>
                                        </p:tgtEl>
                                      </p:cBhvr>
                                    </p:animEffec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9"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dissolve">
                                      <p:cBhvr>
                                        <p:cTn id="79" dur="500"/>
                                        <p:tgtEl>
                                          <p:spTgt spid="73"/>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dissolve">
                                      <p:cBhvr>
                                        <p:cTn id="82" dur="500"/>
                                        <p:tgtEl>
                                          <p:spTgt spid="7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dissolve">
                                      <p:cBhvr>
                                        <p:cTn id="85" dur="500"/>
                                        <p:tgtEl>
                                          <p:spTgt spid="5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dissolve">
                                      <p:cBhvr>
                                        <p:cTn id="88" dur="500"/>
                                        <p:tgtEl>
                                          <p:spTgt spid="54"/>
                                        </p:tgtEl>
                                      </p:cBhvr>
                                    </p:animEffec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9"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dissolve">
                                      <p:cBhvr>
                                        <p:cTn id="95" dur="500"/>
                                        <p:tgtEl>
                                          <p:spTgt spid="55"/>
                                        </p:tgtEl>
                                      </p:cBhvr>
                                    </p:animEffect>
                                  </p:childTnLst>
                                </p:cTn>
                              </p:par>
                              <p:par>
                                <p:cTn id="96" presetID="9" presetClass="entr" presetSubtype="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dissolve">
                                      <p:cBhvr>
                                        <p:cTn id="98" dur="500"/>
                                        <p:tgtEl>
                                          <p:spTgt spid="76"/>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dissolve">
                                      <p:cBhvr>
                                        <p:cTn id="101" dur="500"/>
                                        <p:tgtEl>
                                          <p:spTgt spid="6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dissolve">
                                      <p:cBhvr>
                                        <p:cTn id="104" dur="500"/>
                                        <p:tgtEl>
                                          <p:spTgt spid="68"/>
                                        </p:tgtEl>
                                      </p:cBhvr>
                                    </p:animEffect>
                                  </p:childTnLst>
                                </p:cTn>
                              </p:par>
                              <p:par>
                                <p:cTn id="105" presetID="1"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par>
                                <p:cTn id="117" presetID="9"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dissolve">
                                      <p:cBhvr>
                                        <p:cTn id="119" dur="500"/>
                                        <p:tgtEl>
                                          <p:spTgt spid="61"/>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dissolve">
                                      <p:cBhvr>
                                        <p:cTn id="122" dur="500"/>
                                        <p:tgtEl>
                                          <p:spTgt spid="69"/>
                                        </p:tgtEl>
                                      </p:cBhvr>
                                    </p:animEffect>
                                  </p:childTnLst>
                                </p:cTn>
                              </p:par>
                              <p:par>
                                <p:cTn id="123" presetID="1" presetClass="entr" presetSubtype="0"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childTnLst>
                                </p:cTn>
                              </p:par>
                              <p:par>
                                <p:cTn id="125" presetID="9" presetClass="entr" presetSubtype="0"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dissolve">
                                      <p:cBhvr>
                                        <p:cTn id="127" dur="500"/>
                                        <p:tgtEl>
                                          <p:spTgt spid="51"/>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dissolve">
                                      <p:cBhvr>
                                        <p:cTn id="130" dur="500"/>
                                        <p:tgtEl>
                                          <p:spTgt spid="52"/>
                                        </p:tgtEl>
                                      </p:cBhvr>
                                    </p:animEffect>
                                  </p:childTnLst>
                                </p:cTn>
                              </p:par>
                              <p:par>
                                <p:cTn id="131" presetID="1" presetClass="entr" presetSubtype="0" fill="hold" nodeType="withEffect">
                                  <p:stCondLst>
                                    <p:cond delay="0"/>
                                  </p:stCondLst>
                                  <p:childTnLst>
                                    <p:set>
                                      <p:cBhvr>
                                        <p:cTn id="132" dur="1" fill="hold">
                                          <p:stCondLst>
                                            <p:cond delay="0"/>
                                          </p:stCondLst>
                                        </p:cTn>
                                        <p:tgtEl>
                                          <p:spTgt spid="7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par>
                                <p:cTn id="137" presetID="55" presetClass="entr" presetSubtype="0" fill="hold" nodeType="with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1000" fill="hold"/>
                                        <p:tgtEl>
                                          <p:spTgt spid="19"/>
                                        </p:tgtEl>
                                        <p:attrNameLst>
                                          <p:attrName>ppt_w</p:attrName>
                                        </p:attrNameLst>
                                      </p:cBhvr>
                                      <p:tavLst>
                                        <p:tav tm="0">
                                          <p:val>
                                            <p:strVal val="#ppt_w*0.70"/>
                                          </p:val>
                                        </p:tav>
                                        <p:tav tm="100000">
                                          <p:val>
                                            <p:strVal val="#ppt_w"/>
                                          </p:val>
                                        </p:tav>
                                      </p:tavLst>
                                    </p:anim>
                                    <p:anim calcmode="lin" valueType="num">
                                      <p:cBhvr>
                                        <p:cTn id="140" dur="1000" fill="hold"/>
                                        <p:tgtEl>
                                          <p:spTgt spid="19"/>
                                        </p:tgtEl>
                                        <p:attrNameLst>
                                          <p:attrName>ppt_h</p:attrName>
                                        </p:attrNameLst>
                                      </p:cBhvr>
                                      <p:tavLst>
                                        <p:tav tm="0">
                                          <p:val>
                                            <p:strVal val="#ppt_h"/>
                                          </p:val>
                                        </p:tav>
                                        <p:tav tm="100000">
                                          <p:val>
                                            <p:strVal val="#ppt_h"/>
                                          </p:val>
                                        </p:tav>
                                      </p:tavLst>
                                    </p:anim>
                                    <p:animEffect transition="in" filter="fade">
                                      <p:cBhvr>
                                        <p:cTn id="141" dur="1000"/>
                                        <p:tgtEl>
                                          <p:spTgt spid="19"/>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dissolve">
                                      <p:cBhvr>
                                        <p:cTn id="144" dur="500"/>
                                        <p:tgtEl>
                                          <p:spTgt spid="62"/>
                                        </p:tgtEl>
                                      </p:cBhvr>
                                    </p:animEffect>
                                  </p:childTnLst>
                                </p:cTn>
                              </p:par>
                              <p:par>
                                <p:cTn id="145" presetID="1" presetClass="entr" presetSubtype="0" fill="hold" nodeType="with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par>
                                <p:cTn id="147" presetID="9" presetClass="entr" presetSubtype="0" fill="hold" nodeType="withEffect">
                                  <p:stCondLst>
                                    <p:cond delay="0"/>
                                  </p:stCondLst>
                                  <p:childTnLst>
                                    <p:set>
                                      <p:cBhvr>
                                        <p:cTn id="148" dur="1" fill="hold">
                                          <p:stCondLst>
                                            <p:cond delay="0"/>
                                          </p:stCondLst>
                                        </p:cTn>
                                        <p:tgtEl>
                                          <p:spTgt spid="3"/>
                                        </p:tgtEl>
                                        <p:attrNameLst>
                                          <p:attrName>style.visibility</p:attrName>
                                        </p:attrNameLst>
                                      </p:cBhvr>
                                      <p:to>
                                        <p:strVal val="visible"/>
                                      </p:to>
                                    </p:set>
                                    <p:animEffect transition="in" filter="dissolve">
                                      <p:cBhvr>
                                        <p:cTn id="149" dur="500"/>
                                        <p:tgtEl>
                                          <p:spTgt spid="3"/>
                                        </p:tgtEl>
                                      </p:cBhvr>
                                    </p:animEffect>
                                  </p:childTnLst>
                                </p:cTn>
                              </p:par>
                              <p:par>
                                <p:cTn id="150" presetID="1" presetClass="entr" presetSubtype="0" fill="hold" nodeType="withEffect">
                                  <p:stCondLst>
                                    <p:cond delay="0"/>
                                  </p:stCondLst>
                                  <p:childTnLst>
                                    <p:set>
                                      <p:cBhvr>
                                        <p:cTn id="1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7" grpId="0" animBg="1"/>
      <p:bldP spid="28" grpId="0" animBg="1"/>
      <p:bldP spid="30" grpId="0" animBg="1"/>
      <p:bldP spid="36" grpId="0" animBg="1"/>
      <p:bldP spid="41" grpId="0" animBg="1"/>
      <p:bldP spid="43" grpId="0" animBg="1"/>
      <p:bldP spid="44" grpId="0" animBg="1"/>
      <p:bldP spid="45" grpId="0" animBg="1"/>
      <p:bldP spid="46" grpId="0" animBg="1"/>
      <p:bldP spid="51" grpId="0" animBg="1"/>
      <p:bldP spid="52" grpId="0" animBg="1"/>
      <p:bldP spid="53" grpId="0" animBg="1"/>
      <p:bldP spid="54" grpId="0" animBg="1"/>
      <p:bldP spid="55" grpId="0" animBg="1"/>
      <p:bldP spid="60" grpId="0" animBg="1"/>
      <p:bldP spid="61" grpId="0" animBg="1"/>
      <p:bldP spid="62" grpId="0" animBg="1"/>
      <p:bldP spid="68" grpId="0" animBg="1"/>
      <p:bldP spid="69" grpId="0" animBg="1"/>
      <p:bldP spid="73" grpId="0" animBg="1"/>
      <p:bldP spid="75"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8102D1-3AF5-CBCC-44A5-2973BFF89604}"/>
              </a:ext>
            </a:extLst>
          </p:cNvPr>
          <p:cNvSpPr>
            <a:spLocks noGrp="1"/>
          </p:cNvSpPr>
          <p:nvPr>
            <p:ph type="body" idx="1"/>
          </p:nvPr>
        </p:nvSpPr>
        <p:spPr>
          <a:xfrm>
            <a:off x="243068" y="115747"/>
            <a:ext cx="5683070" cy="1126143"/>
          </a:xfrm>
        </p:spPr>
        <p:txBody>
          <a:bodyPr/>
          <a:lstStyle/>
          <a:p>
            <a:r>
              <a:rPr lang="uk" b="1" i="0" u="none" baseline="0" dirty="0"/>
              <a:t>Чим є допомога Червоного Хреста по факту </a:t>
            </a:r>
            <a:endParaRPr lang="fi-FI" dirty="0"/>
          </a:p>
        </p:txBody>
      </p:sp>
      <p:sp>
        <p:nvSpPr>
          <p:cNvPr id="3" name="Text Placeholder 2">
            <a:extLst>
              <a:ext uri="{FF2B5EF4-FFF2-40B4-BE49-F238E27FC236}">
                <a16:creationId xmlns:a16="http://schemas.microsoft.com/office/drawing/2014/main" id="{F7FE518C-3E1B-A03C-9881-69F398E9C1B8}"/>
              </a:ext>
            </a:extLst>
          </p:cNvPr>
          <p:cNvSpPr>
            <a:spLocks noGrp="1"/>
          </p:cNvSpPr>
          <p:nvPr>
            <p:ph type="body" sz="quarter" idx="11"/>
          </p:nvPr>
        </p:nvSpPr>
        <p:spPr>
          <a:xfrm>
            <a:off x="243068" y="1511466"/>
            <a:ext cx="6122563" cy="3534125"/>
          </a:xfrm>
        </p:spPr>
        <p:txBody>
          <a:bodyPr/>
          <a:lstStyle/>
          <a:p>
            <a:pPr marL="0" indent="0">
              <a:buNone/>
            </a:pPr>
            <a:r>
              <a:rPr lang="ru-RU" sz="1800" b="1" dirty="0" err="1"/>
              <a:t>Збір</a:t>
            </a:r>
            <a:r>
              <a:rPr lang="ru-RU" sz="1800" b="1" dirty="0"/>
              <a:t> </a:t>
            </a:r>
            <a:r>
              <a:rPr lang="ru-RU" sz="1800" b="1" dirty="0" err="1"/>
              <a:t>коштів</a:t>
            </a:r>
            <a:endParaRPr lang="ru-RU" sz="1800" b="1" dirty="0"/>
          </a:p>
          <a:p>
            <a:r>
              <a:rPr lang="ru-RU" sz="1800" dirty="0"/>
              <a:t>День </a:t>
            </a:r>
            <a:r>
              <a:rPr lang="ru-RU" sz="1800" dirty="0" err="1"/>
              <a:t>боротьби</a:t>
            </a:r>
            <a:r>
              <a:rPr lang="ru-RU" sz="1800" dirty="0"/>
              <a:t> з голодом</a:t>
            </a:r>
          </a:p>
          <a:p>
            <a:r>
              <a:rPr lang="ru-RU" sz="1800" dirty="0" err="1"/>
              <a:t>Екстрений</a:t>
            </a:r>
            <a:r>
              <a:rPr lang="ru-RU" sz="1800" dirty="0"/>
              <a:t> </a:t>
            </a:r>
            <a:r>
              <a:rPr lang="ru-RU" sz="1800" dirty="0" err="1"/>
              <a:t>збір</a:t>
            </a:r>
            <a:r>
              <a:rPr lang="ru-RU" sz="1800" dirty="0"/>
              <a:t> </a:t>
            </a:r>
            <a:r>
              <a:rPr lang="ru-RU" sz="1800" dirty="0" err="1"/>
              <a:t>коштів</a:t>
            </a:r>
            <a:endParaRPr lang="ru-RU" sz="1800" dirty="0"/>
          </a:p>
          <a:p>
            <a:pPr marL="0" indent="0">
              <a:buNone/>
            </a:pPr>
            <a:r>
              <a:rPr lang="ru-RU" sz="1800" b="1" dirty="0"/>
              <a:t>Фонд </a:t>
            </a:r>
            <a:r>
              <a:rPr lang="ru-RU" sz="1800" b="1" dirty="0" err="1"/>
              <a:t>підтримки</a:t>
            </a:r>
            <a:r>
              <a:rPr lang="ru-RU" sz="1800" b="1" dirty="0"/>
              <a:t> в </a:t>
            </a:r>
            <a:r>
              <a:rPr lang="ru-RU" sz="1800" b="1" dirty="0" err="1"/>
              <a:t>разі</a:t>
            </a:r>
            <a:r>
              <a:rPr lang="ru-RU" sz="1800" b="1" dirty="0"/>
              <a:t> катастроф та </a:t>
            </a:r>
            <a:r>
              <a:rPr lang="ru-RU" sz="1800" b="1" dirty="0" err="1"/>
              <a:t>стихійних</a:t>
            </a:r>
            <a:r>
              <a:rPr lang="ru-RU" sz="1800" b="1" dirty="0"/>
              <a:t> лих</a:t>
            </a:r>
          </a:p>
          <a:p>
            <a:r>
              <a:rPr lang="ru-RU" sz="1800" dirty="0"/>
              <a:t>За </a:t>
            </a:r>
            <a:r>
              <a:rPr lang="ru-RU" sz="1800" dirty="0" err="1"/>
              <a:t>допомогою</a:t>
            </a:r>
            <a:r>
              <a:rPr lang="ru-RU" sz="1800" dirty="0"/>
              <a:t> фонду </a:t>
            </a:r>
            <a:r>
              <a:rPr lang="ru-RU" sz="1800" dirty="0" err="1"/>
              <a:t>підтримки</a:t>
            </a:r>
            <a:r>
              <a:rPr lang="ru-RU" sz="1800" dirty="0"/>
              <a:t> </a:t>
            </a:r>
            <a:r>
              <a:rPr lang="ru-RU" sz="1800" dirty="0" err="1"/>
              <a:t>надати</a:t>
            </a:r>
            <a:r>
              <a:rPr lang="ru-RU" sz="1800" dirty="0"/>
              <a:t> </a:t>
            </a:r>
            <a:r>
              <a:rPr lang="ru-RU" sz="1800" dirty="0" err="1"/>
              <a:t>допомогу</a:t>
            </a:r>
            <a:r>
              <a:rPr lang="ru-RU" sz="1800" dirty="0"/>
              <a:t> </a:t>
            </a:r>
            <a:r>
              <a:rPr lang="ru-RU" sz="1800" dirty="0" err="1"/>
              <a:t>можна</a:t>
            </a:r>
            <a:r>
              <a:rPr lang="ru-RU" sz="1800" dirty="0"/>
              <a:t> </a:t>
            </a:r>
            <a:r>
              <a:rPr lang="ru-RU" sz="1800" dirty="0" err="1"/>
              <a:t>швидко</a:t>
            </a:r>
            <a:r>
              <a:rPr lang="ru-RU" sz="1800" dirty="0"/>
              <a:t> й </a:t>
            </a:r>
            <a:r>
              <a:rPr lang="ru-RU" sz="1800" dirty="0" err="1"/>
              <a:t>ефективно</a:t>
            </a:r>
            <a:r>
              <a:rPr lang="ru-RU" sz="1800" dirty="0"/>
              <a:t>. </a:t>
            </a:r>
          </a:p>
          <a:p>
            <a:pPr marL="0" indent="0">
              <a:buNone/>
            </a:pPr>
            <a:r>
              <a:rPr lang="ru-RU" sz="1800" b="1" dirty="0" err="1"/>
              <a:t>Міжнародна</a:t>
            </a:r>
            <a:r>
              <a:rPr lang="ru-RU" sz="1800" b="1" dirty="0"/>
              <a:t> </a:t>
            </a:r>
            <a:r>
              <a:rPr lang="ru-RU" sz="1800" b="1" dirty="0" err="1"/>
              <a:t>допомога</a:t>
            </a:r>
            <a:endParaRPr lang="ru-RU" sz="1800" b="1" dirty="0"/>
          </a:p>
          <a:p>
            <a:r>
              <a:rPr lang="ru-RU" sz="1800" dirty="0" err="1"/>
              <a:t>Червоний</a:t>
            </a:r>
            <a:r>
              <a:rPr lang="ru-RU" sz="1800" dirty="0"/>
              <a:t> </a:t>
            </a:r>
            <a:r>
              <a:rPr lang="ru-RU" sz="1800" dirty="0" err="1"/>
              <a:t>Хрест</a:t>
            </a:r>
            <a:r>
              <a:rPr lang="ru-RU" sz="1800" dirty="0"/>
              <a:t> </a:t>
            </a:r>
            <a:r>
              <a:rPr lang="ru-RU" sz="1800" dirty="0" err="1"/>
              <a:t>надсилає</a:t>
            </a:r>
            <a:r>
              <a:rPr lang="ru-RU" sz="1800" dirty="0"/>
              <a:t> </a:t>
            </a:r>
            <a:r>
              <a:rPr lang="ru-RU" sz="1800" dirty="0" err="1"/>
              <a:t>допоміжні</a:t>
            </a:r>
            <a:r>
              <a:rPr lang="ru-RU" sz="1800" dirty="0"/>
              <a:t> </a:t>
            </a:r>
            <a:r>
              <a:rPr lang="ru-RU" sz="1800" dirty="0" err="1"/>
              <a:t>матеріали</a:t>
            </a:r>
            <a:r>
              <a:rPr lang="ru-RU" sz="1800" dirty="0"/>
              <a:t> й </a:t>
            </a:r>
            <a:r>
              <a:rPr lang="ru-RU" sz="1800" dirty="0" err="1"/>
              <a:t>працівників-волонтерів</a:t>
            </a:r>
            <a:r>
              <a:rPr lang="ru-RU" sz="1800" dirty="0"/>
              <a:t> у </a:t>
            </a:r>
            <a:r>
              <a:rPr lang="ru-RU" sz="1800" dirty="0" err="1"/>
              <a:t>зони</a:t>
            </a:r>
            <a:r>
              <a:rPr lang="ru-RU" sz="1800" dirty="0"/>
              <a:t> катастроф та </a:t>
            </a:r>
            <a:r>
              <a:rPr lang="ru-RU" sz="1800" dirty="0" err="1"/>
              <a:t>стихійних</a:t>
            </a:r>
            <a:r>
              <a:rPr lang="ru-RU" sz="1800" dirty="0"/>
              <a:t> лих. </a:t>
            </a:r>
            <a:r>
              <a:rPr lang="ru-RU" sz="1800" dirty="0" err="1"/>
              <a:t>Крім</a:t>
            </a:r>
            <a:r>
              <a:rPr lang="ru-RU" sz="1800" dirty="0"/>
              <a:t> того, </a:t>
            </a:r>
            <a:r>
              <a:rPr lang="ru-RU" sz="1800" dirty="0" err="1"/>
              <a:t>він</a:t>
            </a:r>
            <a:r>
              <a:rPr lang="ru-RU" sz="1800" dirty="0"/>
              <a:t> також </a:t>
            </a:r>
            <a:r>
              <a:rPr lang="ru-RU" sz="1800" dirty="0" err="1"/>
              <a:t>підтримує</a:t>
            </a:r>
            <a:r>
              <a:rPr lang="ru-RU" sz="1800" dirty="0"/>
              <a:t> </a:t>
            </a:r>
            <a:r>
              <a:rPr lang="ru-RU" sz="1800" dirty="0" err="1"/>
              <a:t>співпрацю</a:t>
            </a:r>
            <a:r>
              <a:rPr lang="ru-RU" sz="1800" dirty="0"/>
              <a:t> в </a:t>
            </a:r>
            <a:r>
              <a:rPr lang="ru-RU" sz="1800" dirty="0" err="1"/>
              <a:t>галузі</a:t>
            </a:r>
            <a:r>
              <a:rPr lang="ru-RU" sz="1800" dirty="0"/>
              <a:t> </a:t>
            </a:r>
            <a:r>
              <a:rPr lang="ru-RU" sz="1800" dirty="0" err="1"/>
              <a:t>розвитку</a:t>
            </a:r>
            <a:r>
              <a:rPr lang="ru-RU" sz="1800" dirty="0"/>
              <a:t>. </a:t>
            </a:r>
          </a:p>
          <a:p>
            <a:r>
              <a:rPr lang="ru-RU" sz="1800" dirty="0" err="1"/>
              <a:t>Червоний</a:t>
            </a:r>
            <a:r>
              <a:rPr lang="ru-RU" sz="1800" dirty="0"/>
              <a:t> </a:t>
            </a:r>
            <a:r>
              <a:rPr lang="ru-RU" sz="1800" dirty="0" err="1"/>
              <a:t>Хрест</a:t>
            </a:r>
            <a:r>
              <a:rPr lang="ru-RU" sz="1800" dirty="0"/>
              <a:t> </a:t>
            </a:r>
            <a:r>
              <a:rPr lang="ru-RU" sz="1800" dirty="0" err="1"/>
              <a:t>співпрацює</a:t>
            </a:r>
            <a:r>
              <a:rPr lang="ru-RU" sz="1800" dirty="0"/>
              <a:t> з </a:t>
            </a:r>
            <a:r>
              <a:rPr lang="ru-RU" sz="1800" dirty="0" err="1"/>
              <a:t>місцевими</a:t>
            </a:r>
            <a:r>
              <a:rPr lang="ru-RU" sz="1800" dirty="0"/>
              <a:t> </a:t>
            </a:r>
            <a:r>
              <a:rPr lang="ru-RU" sz="1800" dirty="0" err="1"/>
              <a:t>товариствами</a:t>
            </a:r>
            <a:r>
              <a:rPr lang="ru-RU" sz="1800" dirty="0"/>
              <a:t> Червоного </a:t>
            </a:r>
            <a:r>
              <a:rPr lang="ru-RU" sz="1800" dirty="0" err="1"/>
              <a:t>Хреста</a:t>
            </a:r>
            <a:r>
              <a:rPr lang="ru-RU" sz="1800" dirty="0"/>
              <a:t> Та Червоного </a:t>
            </a:r>
            <a:r>
              <a:rPr lang="ru-RU" sz="1800" dirty="0" err="1"/>
              <a:t>Півмісяця</a:t>
            </a:r>
            <a:r>
              <a:rPr lang="ru-RU" sz="1800" dirty="0"/>
              <a:t> по </a:t>
            </a:r>
            <a:r>
              <a:rPr lang="ru-RU" sz="1800" dirty="0" err="1"/>
              <a:t>всьому</a:t>
            </a:r>
            <a:r>
              <a:rPr lang="ru-RU" sz="1800" dirty="0"/>
              <a:t> </a:t>
            </a:r>
            <a:r>
              <a:rPr lang="ru-RU" sz="1800" dirty="0" err="1"/>
              <a:t>світу</a:t>
            </a:r>
            <a:r>
              <a:rPr lang="ru-RU" sz="1800" dirty="0"/>
              <a:t>.</a:t>
            </a:r>
          </a:p>
        </p:txBody>
      </p:sp>
      <p:pic>
        <p:nvPicPr>
          <p:cNvPr id="8" name="Picture Placeholder 7" descr="A person standing on top of a large black plastic bag">
            <a:extLst>
              <a:ext uri="{FF2B5EF4-FFF2-40B4-BE49-F238E27FC236}">
                <a16:creationId xmlns:a16="http://schemas.microsoft.com/office/drawing/2014/main" id="{549E3A86-D47D-0E37-6DE4-33638B4383D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6635750" y="851240"/>
            <a:ext cx="5083175" cy="4854575"/>
          </a:xfrm>
        </p:spPr>
      </p:pic>
      <p:sp>
        <p:nvSpPr>
          <p:cNvPr id="9" name="TextBox 8">
            <a:extLst>
              <a:ext uri="{FF2B5EF4-FFF2-40B4-BE49-F238E27FC236}">
                <a16:creationId xmlns:a16="http://schemas.microsoft.com/office/drawing/2014/main" id="{0338B6A5-6BC2-1C0D-F3C5-92DBDA490C51}"/>
              </a:ext>
            </a:extLst>
          </p:cNvPr>
          <p:cNvSpPr txBox="1"/>
          <p:nvPr/>
        </p:nvSpPr>
        <p:spPr>
          <a:xfrm>
            <a:off x="10695008" y="5705815"/>
            <a:ext cx="1134319" cy="261610"/>
          </a:xfrm>
          <a:prstGeom prst="rect">
            <a:avLst/>
          </a:prstGeom>
          <a:noFill/>
        </p:spPr>
        <p:txBody>
          <a:bodyPr wrap="square" rtlCol="0">
            <a:spAutoFit/>
          </a:bodyPr>
          <a:lstStyle/>
          <a:p>
            <a:r>
              <a:rPr lang="fi-FI" sz="1100" dirty="0"/>
              <a:t>Mari Vehkalahti</a:t>
            </a:r>
          </a:p>
        </p:txBody>
      </p:sp>
    </p:spTree>
    <p:extLst>
      <p:ext uri="{BB962C8B-B14F-4D97-AF65-F5344CB8AC3E}">
        <p14:creationId xmlns:p14="http://schemas.microsoft.com/office/powerpoint/2010/main" val="37401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6077-7E7C-1587-CC02-9FE2263F9818}"/>
              </a:ext>
            </a:extLst>
          </p:cNvPr>
          <p:cNvSpPr>
            <a:spLocks noGrp="1"/>
          </p:cNvSpPr>
          <p:nvPr>
            <p:ph type="body" idx="1"/>
          </p:nvPr>
        </p:nvSpPr>
        <p:spPr>
          <a:xfrm>
            <a:off x="768351" y="927612"/>
            <a:ext cx="5157787" cy="823912"/>
          </a:xfrm>
        </p:spPr>
        <p:txBody>
          <a:bodyPr/>
          <a:lstStyle/>
          <a:p>
            <a:r>
              <a:rPr lang="uk" sz="3200" b="1" i="0" u="none" baseline="0" dirty="0"/>
              <a:t>Червоний Хрест допомагає під час нещастя в країні і кризи</a:t>
            </a:r>
            <a:endParaRPr lang="fi-FI" dirty="0"/>
          </a:p>
        </p:txBody>
      </p:sp>
      <p:sp>
        <p:nvSpPr>
          <p:cNvPr id="3" name="Text Placeholder 2">
            <a:extLst>
              <a:ext uri="{FF2B5EF4-FFF2-40B4-BE49-F238E27FC236}">
                <a16:creationId xmlns:a16="http://schemas.microsoft.com/office/drawing/2014/main" id="{F64DD88B-44B4-BEDD-50A2-7C2E71FFBAE9}"/>
              </a:ext>
            </a:extLst>
          </p:cNvPr>
          <p:cNvSpPr>
            <a:spLocks noGrp="1"/>
          </p:cNvSpPr>
          <p:nvPr>
            <p:ph type="body" sz="quarter" idx="11"/>
          </p:nvPr>
        </p:nvSpPr>
        <p:spPr>
          <a:xfrm>
            <a:off x="744638" y="2082700"/>
            <a:ext cx="5157787" cy="4190778"/>
          </a:xfrm>
        </p:spPr>
        <p:txBody>
          <a:bodyPr/>
          <a:lstStyle/>
          <a:p>
            <a:pPr algn="l" rtl="0"/>
            <a:r>
              <a:rPr lang="uk" sz="1600" b="0" i="0" u="none" baseline="0" dirty="0"/>
              <a:t>Волонтери допомагають жертвам нещасть. </a:t>
            </a:r>
          </a:p>
          <a:p>
            <a:pPr marL="0" indent="0" algn="l" rtl="0">
              <a:buNone/>
            </a:pPr>
            <a:endParaRPr lang="uk" sz="1600" dirty="0"/>
          </a:p>
          <a:p>
            <a:pPr algn="l" rtl="0"/>
            <a:r>
              <a:rPr lang="uk" sz="1600" b="0" i="0" u="none" baseline="0" dirty="0"/>
              <a:t>Волонтери допомагають також органам влади, наприклад, займаються пошуком зниклих людей. </a:t>
            </a:r>
          </a:p>
          <a:p>
            <a:pPr marL="0" indent="0" algn="l" rtl="0">
              <a:buNone/>
            </a:pPr>
            <a:endParaRPr lang="uk" sz="1600" dirty="0"/>
          </a:p>
          <a:p>
            <a:pPr algn="l" rtl="0"/>
            <a:r>
              <a:rPr lang="uk" sz="1600" b="0" i="0" u="none" baseline="0" dirty="0"/>
              <a:t>Волонтери надають допомогу в разі раптових нещасть. </a:t>
            </a:r>
          </a:p>
          <a:p>
            <a:pPr marL="0" indent="0" algn="l" rtl="0">
              <a:buNone/>
            </a:pPr>
            <a:endParaRPr lang="uk" sz="1600" dirty="0"/>
          </a:p>
          <a:p>
            <a:pPr algn="l" rtl="0"/>
            <a:r>
              <a:rPr lang="uk" sz="1600" b="0" i="0" u="none" baseline="0" dirty="0"/>
              <a:t>Допомогу можна надати </a:t>
            </a:r>
          </a:p>
          <a:p>
            <a:pPr lvl="1" algn="l" rtl="0"/>
            <a:r>
              <a:rPr lang="uk" sz="1600" b="0" i="0" u="none" baseline="0" dirty="0"/>
              <a:t>як психологічну підтримку, наприклад, вислухавши людину;</a:t>
            </a:r>
          </a:p>
          <a:p>
            <a:pPr lvl="1" algn="l" rtl="0"/>
            <a:r>
              <a:rPr lang="uk" sz="1600" b="0" i="0" u="none" baseline="0" dirty="0"/>
              <a:t>як матеріальну підтримку, наприклад, одяг.</a:t>
            </a:r>
          </a:p>
        </p:txBody>
      </p:sp>
      <p:pic>
        <p:nvPicPr>
          <p:cNvPr id="8" name="Picture Placeholder 7" descr="A group of people wearing safety vests and helmets">
            <a:extLst>
              <a:ext uri="{FF2B5EF4-FFF2-40B4-BE49-F238E27FC236}">
                <a16:creationId xmlns:a16="http://schemas.microsoft.com/office/drawing/2014/main" id="{65F303F5-BF7F-D0AC-83EA-767B4D69F8F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2882C1B8-E7D5-6313-6EA8-460C58560192}"/>
              </a:ext>
            </a:extLst>
          </p:cNvPr>
          <p:cNvSpPr txBox="1"/>
          <p:nvPr/>
        </p:nvSpPr>
        <p:spPr>
          <a:xfrm>
            <a:off x="10189501" y="5616825"/>
            <a:ext cx="1257861" cy="261610"/>
          </a:xfrm>
          <a:prstGeom prst="rect">
            <a:avLst/>
          </a:prstGeom>
          <a:noFill/>
        </p:spPr>
        <p:txBody>
          <a:bodyPr wrap="square" rtlCol="0">
            <a:spAutoFit/>
          </a:bodyPr>
          <a:lstStyle/>
          <a:p>
            <a:r>
              <a:rPr lang="fi-FI" sz="1100" dirty="0"/>
              <a:t>Benjamin Suomela</a:t>
            </a:r>
          </a:p>
        </p:txBody>
      </p:sp>
    </p:spTree>
    <p:extLst>
      <p:ext uri="{BB962C8B-B14F-4D97-AF65-F5344CB8AC3E}">
        <p14:creationId xmlns:p14="http://schemas.microsoft.com/office/powerpoint/2010/main" val="375688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1DA8-914C-99A7-E67F-C3F8B736C2F1}"/>
              </a:ext>
            </a:extLst>
          </p:cNvPr>
          <p:cNvSpPr>
            <a:spLocks noGrp="1"/>
          </p:cNvSpPr>
          <p:nvPr>
            <p:ph type="title"/>
          </p:nvPr>
        </p:nvSpPr>
        <p:spPr/>
        <p:txBody>
          <a:bodyPr/>
          <a:lstStyle/>
          <a:p>
            <a:endParaRPr lang="fi-FI" dirty="0"/>
          </a:p>
        </p:txBody>
      </p:sp>
      <p:pic>
        <p:nvPicPr>
          <p:cNvPr id="3" name="Picture 2">
            <a:extLst>
              <a:ext uri="{FF2B5EF4-FFF2-40B4-BE49-F238E27FC236}">
                <a16:creationId xmlns:a16="http://schemas.microsoft.com/office/drawing/2014/main" id="{2FFC84C8-1464-1092-BE88-A44213225E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191" y="93306"/>
            <a:ext cx="4776075" cy="437960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DB70560-BA50-2E2C-E81A-4D2429646D99}"/>
              </a:ext>
            </a:extLst>
          </p:cNvPr>
          <p:cNvPicPr>
            <a:picLocks noChangeAspect="1"/>
          </p:cNvPicPr>
          <p:nvPr/>
        </p:nvPicPr>
        <p:blipFill>
          <a:blip r:embed="rId4"/>
          <a:stretch>
            <a:fillRect/>
          </a:stretch>
        </p:blipFill>
        <p:spPr>
          <a:xfrm>
            <a:off x="5111437" y="87708"/>
            <a:ext cx="6566809" cy="179142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AC8FC6F-1FA9-1816-6529-C78110ECB1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14432" y="2071237"/>
            <a:ext cx="6569963" cy="1049689"/>
          </a:xfrm>
          <a:prstGeom prst="rect">
            <a:avLst/>
          </a:prstGeom>
          <a:ln>
            <a:noFill/>
          </a:ln>
          <a:effectLst>
            <a:outerShdw blurRad="292100" dist="139700" dir="2700000" algn="tl" rotWithShape="0">
              <a:srgbClr val="333333">
                <a:alpha val="65000"/>
              </a:srgbClr>
            </a:outerShdw>
          </a:effectLst>
        </p:spPr>
      </p:pic>
      <p:pic>
        <p:nvPicPr>
          <p:cNvPr id="6" name="Picture 5" descr="Kuva, joka sisältää kohteen näyttökuva&#10;&#10;Kuvaus luotu, erittäin korkea luotettavuus">
            <a:extLst>
              <a:ext uri="{FF2B5EF4-FFF2-40B4-BE49-F238E27FC236}">
                <a16:creationId xmlns:a16="http://schemas.microsoft.com/office/drawing/2014/main" id="{B944D209-3DC8-AE39-F18A-F0F0BD4450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14432" y="3323470"/>
            <a:ext cx="4578332" cy="121721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962C87E-4C56-D463-F843-BF055FD3A4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8655" y="4753989"/>
            <a:ext cx="11384087" cy="89505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16E6F9C-6DCC-6EA1-BC41-3DD98B5D76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8491" y="5876372"/>
            <a:ext cx="11473899" cy="6379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184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358-C2E1-264C-D5B7-B2DB43E8295E}"/>
              </a:ext>
            </a:extLst>
          </p:cNvPr>
          <p:cNvSpPr>
            <a:spLocks noGrp="1"/>
          </p:cNvSpPr>
          <p:nvPr>
            <p:ph type="title"/>
          </p:nvPr>
        </p:nvSpPr>
        <p:spPr/>
        <p:txBody>
          <a:bodyPr/>
          <a:lstStyle/>
          <a:p>
            <a:pPr algn="ctr"/>
            <a:r>
              <a:rPr lang="uk" b="0" i="0" u="none" baseline="0" dirty="0"/>
              <a:t>Волонтерська діяльність різноманітна</a:t>
            </a:r>
            <a:endParaRPr lang="fi-FI" dirty="0"/>
          </a:p>
        </p:txBody>
      </p:sp>
    </p:spTree>
    <p:extLst>
      <p:ext uri="{BB962C8B-B14F-4D97-AF65-F5344CB8AC3E}">
        <p14:creationId xmlns:p14="http://schemas.microsoft.com/office/powerpoint/2010/main" val="119646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person wearing gloves">
            <a:extLst>
              <a:ext uri="{FF2B5EF4-FFF2-40B4-BE49-F238E27FC236}">
                <a16:creationId xmlns:a16="http://schemas.microsoft.com/office/drawing/2014/main" id="{090CE337-B749-1894-831A-148EEF37F2A3}"/>
              </a:ext>
            </a:extLst>
          </p:cNvPr>
          <p:cNvPicPr>
            <a:picLocks noChangeAspect="1"/>
          </p:cNvPicPr>
          <p:nvPr/>
        </p:nvPicPr>
        <p:blipFill>
          <a:blip r:embed="rId3" cstate="screen">
            <a:extLst>
              <a:ext uri="{28A0092B-C50C-407E-A947-70E740481C1C}">
                <a14:useLocalDpi xmlns:a14="http://schemas.microsoft.com/office/drawing/2010/main"/>
              </a:ext>
            </a:extLst>
          </a:blip>
          <a:srcRect b="-2"/>
          <a:stretch/>
        </p:blipFill>
        <p:spPr>
          <a:xfrm>
            <a:off x="6137334" y="-1"/>
            <a:ext cx="6054666" cy="6858000"/>
          </a:xfrm>
          <a:prstGeom prst="rect">
            <a:avLst/>
          </a:prstGeom>
          <a:noFill/>
        </p:spPr>
      </p:pic>
      <p:sp>
        <p:nvSpPr>
          <p:cNvPr id="2" name="Title 1">
            <a:extLst>
              <a:ext uri="{FF2B5EF4-FFF2-40B4-BE49-F238E27FC236}">
                <a16:creationId xmlns:a16="http://schemas.microsoft.com/office/drawing/2014/main" id="{1CF76B59-D783-8B2E-4A57-199C7676065F}"/>
              </a:ext>
            </a:extLst>
          </p:cNvPr>
          <p:cNvSpPr>
            <a:spLocks noGrp="1"/>
          </p:cNvSpPr>
          <p:nvPr>
            <p:ph type="body" sz="quarter" idx="3"/>
          </p:nvPr>
        </p:nvSpPr>
        <p:spPr>
          <a:xfrm>
            <a:off x="476280" y="621087"/>
            <a:ext cx="5183188" cy="823912"/>
          </a:xfrm>
        </p:spPr>
        <p:txBody>
          <a:bodyPr anchor="b">
            <a:normAutofit/>
          </a:bodyPr>
          <a:lstStyle/>
          <a:p>
            <a:r>
              <a:rPr lang="ru-RU" b="1" err="1"/>
              <a:t>Хто</a:t>
            </a:r>
            <a:r>
              <a:rPr lang="ru-RU" b="1"/>
              <a:t> </a:t>
            </a:r>
            <a:r>
              <a:rPr lang="ru-RU" b="1" err="1"/>
              <a:t>такий</a:t>
            </a:r>
            <a:r>
              <a:rPr lang="ru-RU" b="1"/>
              <a:t> волонтер?</a:t>
            </a:r>
            <a:endParaRPr lang="fi-FI" dirty="0"/>
          </a:p>
        </p:txBody>
      </p:sp>
      <p:sp>
        <p:nvSpPr>
          <p:cNvPr id="3" name="Text Placeholder 2">
            <a:extLst>
              <a:ext uri="{FF2B5EF4-FFF2-40B4-BE49-F238E27FC236}">
                <a16:creationId xmlns:a16="http://schemas.microsoft.com/office/drawing/2014/main" id="{8F8CD1AC-5FDD-ECFA-2103-EA87AD5C499B}"/>
              </a:ext>
            </a:extLst>
          </p:cNvPr>
          <p:cNvSpPr>
            <a:spLocks noGrp="1"/>
          </p:cNvSpPr>
          <p:nvPr>
            <p:ph type="body" sz="quarter" idx="16"/>
          </p:nvPr>
        </p:nvSpPr>
        <p:spPr>
          <a:xfrm>
            <a:off x="477073" y="1940298"/>
            <a:ext cx="5181601" cy="3534125"/>
          </a:xfrm>
        </p:spPr>
        <p:txBody>
          <a:bodyPr>
            <a:normAutofit/>
          </a:bodyPr>
          <a:lstStyle/>
          <a:p>
            <a:pPr rtl="0"/>
            <a:r>
              <a:rPr lang="uk" b="0" i="0" u="none" baseline="0"/>
              <a:t>Волонтери – найважливіший ресурс Червоного Хреста.</a:t>
            </a:r>
            <a:endParaRPr lang="fi-FI" b="0" i="0" u="none" baseline="0"/>
          </a:p>
          <a:p>
            <a:pPr rtl="0"/>
            <a:r>
              <a:rPr lang="uk" b="0" i="0" u="none" baseline="0"/>
              <a:t>Волонтер бере участь у волонтерській діяльності за власним бажанням. </a:t>
            </a:r>
            <a:endParaRPr lang="uk"/>
          </a:p>
          <a:p>
            <a:pPr rtl="0"/>
            <a:r>
              <a:rPr lang="uk" b="0" i="0" u="none" baseline="0"/>
              <a:t>Волонтер безплатно допомагає «Від людини людині». </a:t>
            </a:r>
          </a:p>
          <a:p>
            <a:pPr marL="0" indent="0" rtl="0">
              <a:buNone/>
            </a:pPr>
            <a:endParaRPr lang="uk"/>
          </a:p>
        </p:txBody>
      </p:sp>
      <p:sp>
        <p:nvSpPr>
          <p:cNvPr id="8" name="TextBox 7">
            <a:extLst>
              <a:ext uri="{FF2B5EF4-FFF2-40B4-BE49-F238E27FC236}">
                <a16:creationId xmlns:a16="http://schemas.microsoft.com/office/drawing/2014/main" id="{944A5DAD-1CC0-66C8-9472-6B1D645863CA}"/>
              </a:ext>
            </a:extLst>
          </p:cNvPr>
          <p:cNvSpPr txBox="1"/>
          <p:nvPr/>
        </p:nvSpPr>
        <p:spPr>
          <a:xfrm>
            <a:off x="5155969" y="6573240"/>
            <a:ext cx="1006998"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278818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uk"/>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4294967295"/>
          </p:nvPr>
        </p:nvSpPr>
        <p:spPr>
          <a:xfrm>
            <a:off x="-1" y="854075"/>
            <a:ext cx="3346769" cy="1831975"/>
          </a:xfrm>
        </p:spPr>
        <p:txBody>
          <a:bodyPr/>
          <a:lstStyle/>
          <a:p>
            <a:pPr algn="l" rtl="0"/>
            <a:r>
              <a:rPr lang="uk" sz="2900" b="1" i="0" u="none" baseline="0" dirty="0">
                <a:solidFill>
                  <a:srgbClr val="004B79"/>
                </a:solidFill>
              </a:rPr>
              <a:t>Сім принципів безпечного простору</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14606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uk" sz="1200" b="0" i="0" u="none" baseline="0">
                <a:solidFill>
                  <a:srgbClr val="241F20"/>
                </a:solidFill>
              </a:rPr>
              <a:t>Зустрічайте нових людей і речі без упередження. </a:t>
            </a:r>
          </a:p>
          <a:p>
            <a:pPr algn="l" rtl="0" fontAlgn="base"/>
            <a:r>
              <a:rPr lang="uk" sz="1200" b="0" i="0" u="none" baseline="0">
                <a:solidFill>
                  <a:srgbClr val="241F20"/>
                </a:solidFill>
              </a:rPr>
              <a:t>Сприймайте кожну зустріч як можливість навчитися чогось нового та розвиватися.</a:t>
            </a:r>
          </a:p>
          <a:p>
            <a:pPr algn="l" rtl="0"/>
            <a:br>
              <a:rPr lang="uk" sz="1200"/>
            </a:br>
            <a:endParaRPr lang="uk" sz="120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146062" y="646128"/>
            <a:ext cx="2524714" cy="44778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uk"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Будьте відкритими</a:t>
            </a:r>
            <a:endParaRPr lang="uk" sz="1800" dirty="0"/>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6938972" y="1156221"/>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uk" sz="1200" b="0" i="0" u="none" baseline="0" dirty="0">
                <a:solidFill>
                  <a:srgbClr val="241F20"/>
                </a:solidFill>
              </a:rPr>
              <a:t>Будьте уважні до вибору слів і цінуйте думку іншої людини. Не глузуйте, не соромте й не засуджуйте нікого своїми словами чи поведінкою.</a:t>
            </a:r>
            <a:endParaRPr lang="uk" sz="1200" dirty="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6904786" y="538874"/>
            <a:ext cx="2053773"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uk"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Ставтеся з повагою</a:t>
            </a:r>
            <a:endParaRPr lang="uk" sz="1800" dirty="0"/>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734058"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uk" sz="12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Також візьміть відповідальність за досвід іншого. Слухайте, хваліть і підбадьорюйте.</a:t>
            </a:r>
            <a:endParaRPr lang="uk" sz="120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734058"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uk"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Створіть позитивну атмосферу</a:t>
            </a:r>
            <a:br>
              <a:rPr lang="uk" sz="1400"/>
            </a:br>
            <a:endParaRPr lang="uk" sz="1800"/>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3997447" y="3275661"/>
            <a:ext cx="2481927"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uk" sz="1200" b="0" i="0" u="none" baseline="0" dirty="0">
                <a:solidFill>
                  <a:srgbClr val="241F20"/>
                </a:solidFill>
              </a:rPr>
              <a:t>Не робіть припущень на основі зовнішніх характеристик, кольору шкіри, етнічної приналежності, релігії, статі, віку чи мови. Не робіть припущень щодо статі, походження або дієздатності.</a:t>
            </a:r>
            <a:endParaRPr lang="uk" sz="1200" dirty="0"/>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158889" y="2661798"/>
            <a:ext cx="2320485"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uk"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Уникайте припущень</a:t>
            </a:r>
            <a:br>
              <a:rPr lang="uk" sz="1800" b="1" i="0" dirty="0">
                <a:solidFill>
                  <a:srgbClr val="241F20"/>
                </a:solidFill>
                <a:effectLst/>
                <a:latin typeface="Arial" panose="020B0604020202020204" pitchFamily="34" charset="0"/>
              </a:rPr>
            </a:br>
            <a:endParaRPr lang="uk" sz="1800" dirty="0"/>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6954959" y="3065281"/>
            <a:ext cx="2356896" cy="154272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uk" sz="1200" b="0" i="0" u="none" baseline="0">
                <a:solidFill>
                  <a:srgbClr val="241F20"/>
                </a:solidFill>
              </a:rPr>
              <a:t>Поважайте особистий простір, приватність і самовизначення іншої людини. Подбайте про те, щоб усіх вислухали, і дайте кожному шанс узяти участь.</a:t>
            </a:r>
            <a:endParaRPr lang="uk" sz="1200"/>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6954959"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uk"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Давайте простір</a:t>
            </a:r>
            <a:br>
              <a:rPr lang="uk" sz="1800" b="1" i="0">
                <a:solidFill>
                  <a:srgbClr val="241F20"/>
                </a:solidFill>
                <a:effectLst/>
                <a:latin typeface="Arial" panose="020B0604020202020204" pitchFamily="34" charset="0"/>
              </a:rPr>
            </a:br>
            <a:endParaRPr lang="uk" sz="1800"/>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734058"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uk" sz="1200" b="0"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Не стійте осторонь, якщо ви стали свідком агресивних дій або іншого неналежного поводження.</a:t>
            </a:r>
            <a:endParaRPr lang="uk" sz="1200" dirty="0"/>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734058"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uk"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Втручайтеся</a:t>
            </a:r>
            <a:br>
              <a:rPr lang="uk" sz="1400"/>
            </a:br>
            <a:endParaRPr lang="uk" sz="1800"/>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6954959"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uk" sz="12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Веселіться! Запитуйте, якщо вас щось дивує, і дізнавайтесь про це.</a:t>
            </a:r>
            <a:endParaRPr lang="uk" sz="1200"/>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6954959"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uk"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Насолоджуйтеся</a:t>
            </a:r>
            <a:br>
              <a:rPr lang="uk" sz="1400"/>
            </a:br>
            <a:endParaRPr lang="uk" sz="1800"/>
          </a:p>
        </p:txBody>
      </p:sp>
      <p:sp>
        <p:nvSpPr>
          <p:cNvPr id="21" name="TextBox 20">
            <a:extLst>
              <a:ext uri="{FF2B5EF4-FFF2-40B4-BE49-F238E27FC236}">
                <a16:creationId xmlns:a16="http://schemas.microsoft.com/office/drawing/2014/main" id="{F2C02A8E-720F-A25E-8ADF-38C07BB97072}"/>
              </a:ext>
            </a:extLst>
          </p:cNvPr>
          <p:cNvSpPr txBox="1"/>
          <p:nvPr/>
        </p:nvSpPr>
        <p:spPr>
          <a:xfrm>
            <a:off x="3619943" y="506642"/>
            <a:ext cx="708318" cy="1015663"/>
          </a:xfrm>
          <a:prstGeom prst="rect">
            <a:avLst/>
          </a:prstGeom>
          <a:noFill/>
        </p:spPr>
        <p:txBody>
          <a:bodyPr wrap="square" rtlCol="0">
            <a:spAutoFit/>
          </a:bodyPr>
          <a:lstStyle/>
          <a:p>
            <a:pPr algn="l" rtl="0"/>
            <a:r>
              <a:rPr lang="uk" sz="6000" b="0" i="0" u="none" baseline="0">
                <a:solidFill>
                  <a:schemeClr val="accent1"/>
                </a:solidFill>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437839" y="488930"/>
            <a:ext cx="708318" cy="1015663"/>
          </a:xfrm>
          <a:prstGeom prst="rect">
            <a:avLst/>
          </a:prstGeom>
          <a:noFill/>
        </p:spPr>
        <p:txBody>
          <a:bodyPr wrap="square" rtlCol="0">
            <a:spAutoFit/>
          </a:bodyPr>
          <a:lstStyle/>
          <a:p>
            <a:pPr algn="l" rtl="0"/>
            <a:r>
              <a:rPr lang="uk" sz="6000" b="0" i="0" u="none" baseline="0">
                <a:solidFill>
                  <a:schemeClr val="accent1"/>
                </a:solidFill>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225481" y="475362"/>
            <a:ext cx="708318" cy="1015663"/>
          </a:xfrm>
          <a:prstGeom prst="rect">
            <a:avLst/>
          </a:prstGeom>
          <a:noFill/>
        </p:spPr>
        <p:txBody>
          <a:bodyPr wrap="square" rtlCol="0">
            <a:spAutoFit/>
          </a:bodyPr>
          <a:lstStyle/>
          <a:p>
            <a:pPr algn="l" rtl="0"/>
            <a:r>
              <a:rPr lang="uk" sz="6000" b="0" i="0" u="none" baseline="0">
                <a:solidFill>
                  <a:schemeClr val="accent1"/>
                </a:solidFill>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630952" y="2522311"/>
            <a:ext cx="708318" cy="1015663"/>
          </a:xfrm>
          <a:prstGeom prst="rect">
            <a:avLst/>
          </a:prstGeom>
          <a:noFill/>
        </p:spPr>
        <p:txBody>
          <a:bodyPr wrap="square" rtlCol="0">
            <a:spAutoFit/>
          </a:bodyPr>
          <a:lstStyle/>
          <a:p>
            <a:pPr algn="l" rtl="0"/>
            <a:r>
              <a:rPr lang="uk" sz="6000" b="0" i="0" u="none" baseline="0">
                <a:solidFill>
                  <a:schemeClr val="accent1"/>
                </a:solidFill>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437839" y="2515072"/>
            <a:ext cx="708318" cy="1015663"/>
          </a:xfrm>
          <a:prstGeom prst="rect">
            <a:avLst/>
          </a:prstGeom>
          <a:noFill/>
        </p:spPr>
        <p:txBody>
          <a:bodyPr wrap="square" rtlCol="0">
            <a:spAutoFit/>
          </a:bodyPr>
          <a:lstStyle/>
          <a:p>
            <a:pPr algn="l" rtl="0"/>
            <a:r>
              <a:rPr lang="uk" sz="6000" b="0" i="0" u="none" baseline="0">
                <a:solidFill>
                  <a:schemeClr val="accent1"/>
                </a:solidFill>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225481" y="2482840"/>
            <a:ext cx="708318" cy="1015663"/>
          </a:xfrm>
          <a:prstGeom prst="rect">
            <a:avLst/>
          </a:prstGeom>
          <a:noFill/>
        </p:spPr>
        <p:txBody>
          <a:bodyPr wrap="square" rtlCol="0">
            <a:spAutoFit/>
          </a:bodyPr>
          <a:lstStyle/>
          <a:p>
            <a:pPr algn="l" rtl="0"/>
            <a:r>
              <a:rPr lang="uk" sz="6000" b="0" i="0" u="none" baseline="0">
                <a:solidFill>
                  <a:schemeClr val="accent1"/>
                </a:solidFill>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437839" y="4632113"/>
            <a:ext cx="708318" cy="1015663"/>
          </a:xfrm>
          <a:prstGeom prst="rect">
            <a:avLst/>
          </a:prstGeom>
          <a:noFill/>
        </p:spPr>
        <p:txBody>
          <a:bodyPr wrap="square" rtlCol="0">
            <a:spAutoFit/>
          </a:bodyPr>
          <a:lstStyle/>
          <a:p>
            <a:pPr algn="l" rtl="0"/>
            <a:r>
              <a:rPr lang="uk" sz="6000" b="0" i="0" u="none" baseline="0">
                <a:solidFill>
                  <a:schemeClr val="accent1"/>
                </a:solidFill>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335403"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175157"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2"/>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169935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5437-51BE-85BC-4DBA-943A997DDF6F}"/>
              </a:ext>
            </a:extLst>
          </p:cNvPr>
          <p:cNvSpPr>
            <a:spLocks noGrp="1"/>
          </p:cNvSpPr>
          <p:nvPr>
            <p:ph type="title"/>
          </p:nvPr>
        </p:nvSpPr>
        <p:spPr>
          <a:xfrm>
            <a:off x="734028" y="415553"/>
            <a:ext cx="10515600" cy="579870"/>
          </a:xfrm>
        </p:spPr>
        <p:txBody>
          <a:bodyPr/>
          <a:lstStyle/>
          <a:p>
            <a:r>
              <a:rPr lang="ru-RU" b="1" dirty="0" err="1">
                <a:cs typeface="Calibri Light"/>
              </a:rPr>
              <a:t>Погоджуєтеся</a:t>
            </a:r>
            <a:r>
              <a:rPr lang="ru-RU" b="1" dirty="0">
                <a:cs typeface="Calibri Light"/>
              </a:rPr>
              <a:t>, не </a:t>
            </a:r>
            <a:r>
              <a:rPr lang="ru-RU" b="1" dirty="0" err="1">
                <a:cs typeface="Calibri Light"/>
              </a:rPr>
              <a:t>погоджуєтеся</a:t>
            </a:r>
            <a:r>
              <a:rPr lang="ru-RU" b="1" dirty="0">
                <a:cs typeface="Calibri Light"/>
              </a:rPr>
              <a:t>, </a:t>
            </a:r>
            <a:r>
              <a:rPr lang="ru-RU" b="1" dirty="0" err="1">
                <a:cs typeface="Calibri Light"/>
              </a:rPr>
              <a:t>щось</a:t>
            </a:r>
            <a:r>
              <a:rPr lang="ru-RU" b="1" dirty="0">
                <a:cs typeface="Calibri Light"/>
              </a:rPr>
              <a:t> </a:t>
            </a:r>
            <a:r>
              <a:rPr lang="ru-RU" b="1" dirty="0" err="1">
                <a:cs typeface="Calibri Light"/>
              </a:rPr>
              <a:t>посередині</a:t>
            </a:r>
            <a:r>
              <a:rPr lang="ru-RU" b="1" dirty="0">
                <a:cs typeface="Calibri Light"/>
              </a:rPr>
              <a:t>? </a:t>
            </a:r>
            <a:endParaRPr lang="fi-FI" dirty="0"/>
          </a:p>
        </p:txBody>
      </p:sp>
      <p:sp>
        <p:nvSpPr>
          <p:cNvPr id="3" name="Text Placeholder 2">
            <a:extLst>
              <a:ext uri="{FF2B5EF4-FFF2-40B4-BE49-F238E27FC236}">
                <a16:creationId xmlns:a16="http://schemas.microsoft.com/office/drawing/2014/main" id="{7CF93D81-C2A6-D120-E706-9AF41DB87DBF}"/>
              </a:ext>
            </a:extLst>
          </p:cNvPr>
          <p:cNvSpPr>
            <a:spLocks noGrp="1"/>
          </p:cNvSpPr>
          <p:nvPr>
            <p:ph idx="1"/>
          </p:nvPr>
        </p:nvSpPr>
        <p:spPr>
          <a:xfrm>
            <a:off x="838200" y="1447525"/>
            <a:ext cx="10515600" cy="5161619"/>
          </a:xfrm>
        </p:spPr>
        <p:txBody>
          <a:bodyPr/>
          <a:lstStyle/>
          <a:p>
            <a:r>
              <a:rPr lang="fi-FI" sz="2000" b="1" dirty="0"/>
              <a:t> </a:t>
            </a:r>
            <a:r>
              <a:rPr lang="ru-RU" sz="2000" b="1" dirty="0"/>
              <a:t>Будучи волонтером </a:t>
            </a:r>
            <a:r>
              <a:rPr lang="ru-RU" sz="2000" b="1" dirty="0" err="1"/>
              <a:t>ви</a:t>
            </a:r>
            <a:r>
              <a:rPr lang="ru-RU" sz="2000" b="1" dirty="0"/>
              <a:t> </a:t>
            </a:r>
            <a:r>
              <a:rPr lang="ru-RU" sz="2000" b="1" dirty="0" err="1"/>
              <a:t>отримуєте</a:t>
            </a:r>
            <a:r>
              <a:rPr lang="ru-RU" sz="2000" b="1" dirty="0"/>
              <a:t> </a:t>
            </a:r>
            <a:r>
              <a:rPr lang="ru-RU" sz="2000" b="1" dirty="0" err="1"/>
              <a:t>необхідне</a:t>
            </a:r>
            <a:r>
              <a:rPr lang="ru-RU" sz="2000" b="1" dirty="0"/>
              <a:t> </a:t>
            </a:r>
            <a:r>
              <a:rPr lang="ru-RU" sz="2000" b="1" dirty="0" err="1"/>
              <a:t>навчання</a:t>
            </a:r>
            <a:r>
              <a:rPr lang="ru-RU" sz="2000" b="1" dirty="0"/>
              <a:t>, </a:t>
            </a:r>
            <a:r>
              <a:rPr lang="ru-RU" sz="2000" b="1" dirty="0" err="1"/>
              <a:t>інформацію</a:t>
            </a:r>
            <a:r>
              <a:rPr lang="ru-RU" sz="2000" b="1" dirty="0"/>
              <a:t> та менторство.</a:t>
            </a:r>
            <a:endParaRPr lang="fi-FI" sz="2000" b="1" dirty="0"/>
          </a:p>
          <a:p>
            <a:r>
              <a:rPr lang="fi-FI" sz="2000" b="1" dirty="0"/>
              <a:t> </a:t>
            </a:r>
            <a:r>
              <a:rPr lang="ru-RU" sz="2000" b="1" dirty="0"/>
              <a:t>Ви </a:t>
            </a:r>
            <a:r>
              <a:rPr lang="ru-RU" sz="2000" b="1" dirty="0" err="1"/>
              <a:t>пообіцяли</a:t>
            </a:r>
            <a:r>
              <a:rPr lang="ru-RU" sz="2000" b="1" dirty="0"/>
              <a:t> </a:t>
            </a:r>
            <a:r>
              <a:rPr lang="ru-RU" sz="2000" b="1" dirty="0" err="1"/>
              <a:t>виконати</a:t>
            </a:r>
            <a:r>
              <a:rPr lang="ru-RU" sz="2000" b="1" dirty="0"/>
              <a:t> </a:t>
            </a:r>
            <a:r>
              <a:rPr lang="ru-RU" sz="2000" b="1" dirty="0" err="1"/>
              <a:t>завдання</a:t>
            </a:r>
            <a:r>
              <a:rPr lang="ru-RU" sz="2000" b="1" dirty="0"/>
              <a:t>, але </a:t>
            </a:r>
            <a:r>
              <a:rPr lang="ru-RU" sz="2000" b="1" dirty="0" err="1"/>
              <a:t>пішов</a:t>
            </a:r>
            <a:r>
              <a:rPr lang="ru-RU" sz="2000" b="1" dirty="0"/>
              <a:t> </a:t>
            </a:r>
            <a:r>
              <a:rPr lang="ru-RU" sz="2000" b="1" dirty="0" err="1"/>
              <a:t>дощ</a:t>
            </a:r>
            <a:r>
              <a:rPr lang="ru-RU" sz="2000" b="1" dirty="0"/>
              <a:t>. Ви не </a:t>
            </a:r>
            <a:r>
              <a:rPr lang="ru-RU" sz="2000" b="1" dirty="0" err="1"/>
              <a:t>хочете</a:t>
            </a:r>
            <a:r>
              <a:rPr lang="ru-RU" sz="2000" b="1" dirty="0"/>
              <a:t> </a:t>
            </a:r>
            <a:r>
              <a:rPr lang="ru-RU" sz="2000" b="1" dirty="0" err="1"/>
              <a:t>намокнути</a:t>
            </a:r>
            <a:r>
              <a:rPr lang="ru-RU" sz="2000" b="1" dirty="0"/>
              <a:t>, тому можете </a:t>
            </a:r>
            <a:r>
              <a:rPr lang="ru-RU" sz="2000" b="1" dirty="0" err="1"/>
              <a:t>залишитися</a:t>
            </a:r>
            <a:r>
              <a:rPr lang="ru-RU" sz="2000" b="1" dirty="0"/>
              <a:t> </a:t>
            </a:r>
            <a:r>
              <a:rPr lang="ru-RU" sz="2000" b="1" dirty="0" err="1"/>
              <a:t>вдома</a:t>
            </a:r>
            <a:r>
              <a:rPr lang="ru-RU" sz="2000" b="1" dirty="0"/>
              <a:t>, </a:t>
            </a:r>
            <a:r>
              <a:rPr lang="ru-RU" sz="2000" b="1" dirty="0" err="1"/>
              <a:t>оскільки</a:t>
            </a:r>
            <a:r>
              <a:rPr lang="ru-RU" sz="2000" b="1" dirty="0"/>
              <a:t> </a:t>
            </a:r>
            <a:r>
              <a:rPr lang="ru-RU" sz="2000" b="1" dirty="0" err="1"/>
              <a:t>ви</a:t>
            </a:r>
            <a:r>
              <a:rPr lang="ru-RU" sz="2000" b="1" dirty="0"/>
              <a:t> волонтер. </a:t>
            </a:r>
            <a:endParaRPr lang="fi-FI" sz="2000" b="1" dirty="0"/>
          </a:p>
          <a:p>
            <a:r>
              <a:rPr lang="fi-FI" sz="2000" b="1" dirty="0"/>
              <a:t> </a:t>
            </a:r>
            <a:r>
              <a:rPr lang="ru-RU" sz="2000" b="1" dirty="0"/>
              <a:t>Коли </a:t>
            </a:r>
            <a:r>
              <a:rPr lang="ru-RU" sz="2000" b="1" dirty="0" err="1"/>
              <a:t>ви</a:t>
            </a:r>
            <a:r>
              <a:rPr lang="ru-RU" sz="2000" b="1" dirty="0"/>
              <a:t> </a:t>
            </a:r>
            <a:r>
              <a:rPr lang="ru-RU" sz="2000" b="1" dirty="0" err="1"/>
              <a:t>стаєте</a:t>
            </a:r>
            <a:r>
              <a:rPr lang="ru-RU" sz="2000" b="1" dirty="0"/>
              <a:t> волонтером, </a:t>
            </a:r>
            <a:r>
              <a:rPr lang="ru-RU" sz="2000" b="1" dirty="0" err="1"/>
              <a:t>ви</a:t>
            </a:r>
            <a:r>
              <a:rPr lang="ru-RU" sz="2000" b="1" dirty="0"/>
              <a:t> </a:t>
            </a:r>
            <a:r>
              <a:rPr lang="ru-RU" sz="2000" b="1" dirty="0" err="1"/>
              <a:t>зобов'язані</a:t>
            </a:r>
            <a:r>
              <a:rPr lang="ru-RU" sz="2000" b="1" dirty="0"/>
              <a:t> </a:t>
            </a:r>
            <a:r>
              <a:rPr lang="ru-RU" sz="2000" b="1" dirty="0" err="1"/>
              <a:t>займатися</a:t>
            </a:r>
            <a:r>
              <a:rPr lang="ru-RU" sz="2000" b="1" dirty="0"/>
              <a:t> </a:t>
            </a:r>
            <a:r>
              <a:rPr lang="ru-RU" sz="2000" b="1" dirty="0" err="1"/>
              <a:t>тією</a:t>
            </a:r>
            <a:r>
              <a:rPr lang="ru-RU" sz="2000" b="1" dirty="0"/>
              <a:t> </a:t>
            </a:r>
            <a:r>
              <a:rPr lang="ru-RU" sz="2000" b="1" dirty="0" err="1"/>
              <a:t>діяльністю</a:t>
            </a:r>
            <a:r>
              <a:rPr lang="ru-RU" sz="2000" b="1" dirty="0"/>
              <a:t>, яку </a:t>
            </a:r>
            <a:r>
              <a:rPr lang="ru-RU" sz="2000" b="1" dirty="0" err="1"/>
              <a:t>призначає</a:t>
            </a:r>
            <a:r>
              <a:rPr lang="ru-RU" sz="2000" b="1" dirty="0"/>
              <a:t> вам </a:t>
            </a:r>
            <a:r>
              <a:rPr lang="ru-RU" sz="2000" b="1" dirty="0" err="1"/>
              <a:t>Червоний</a:t>
            </a:r>
            <a:r>
              <a:rPr lang="ru-RU" sz="2000" b="1" dirty="0"/>
              <a:t> </a:t>
            </a:r>
            <a:r>
              <a:rPr lang="ru-RU" sz="2000" b="1" dirty="0" err="1"/>
              <a:t>Хрест</a:t>
            </a:r>
            <a:r>
              <a:rPr lang="ru-RU" sz="2000" b="1" dirty="0"/>
              <a:t>.</a:t>
            </a:r>
            <a:endParaRPr lang="fi-FI" sz="2000" b="1" dirty="0"/>
          </a:p>
          <a:p>
            <a:r>
              <a:rPr lang="ru-RU" sz="2000" b="1" dirty="0"/>
              <a:t> </a:t>
            </a:r>
            <a:r>
              <a:rPr lang="ru-RU" sz="2000" b="1" dirty="0" err="1"/>
              <a:t>Можливо</a:t>
            </a:r>
            <a:r>
              <a:rPr lang="ru-RU" sz="2000" b="1" dirty="0"/>
              <a:t>, вам буде </a:t>
            </a:r>
            <a:r>
              <a:rPr lang="ru-RU" sz="2000" b="1" dirty="0" err="1"/>
              <a:t>призначено</a:t>
            </a:r>
            <a:r>
              <a:rPr lang="ru-RU" sz="2000" b="1" dirty="0"/>
              <a:t> </a:t>
            </a:r>
            <a:r>
              <a:rPr lang="ru-RU" sz="2000" b="1" dirty="0" err="1"/>
              <a:t>завдання</a:t>
            </a:r>
            <a:r>
              <a:rPr lang="ru-RU" sz="2000" b="1" dirty="0"/>
              <a:t>, </a:t>
            </a:r>
            <a:r>
              <a:rPr lang="ru-RU" sz="2000" b="1" dirty="0" err="1"/>
              <a:t>які</a:t>
            </a:r>
            <a:r>
              <a:rPr lang="ru-RU" sz="2000" b="1" dirty="0"/>
              <a:t> </a:t>
            </a:r>
            <a:r>
              <a:rPr lang="ru-RU" sz="2000" b="1" dirty="0" err="1"/>
              <a:t>вимагають</a:t>
            </a:r>
            <a:r>
              <a:rPr lang="ru-RU" sz="2000" b="1" dirty="0"/>
              <a:t> </a:t>
            </a:r>
            <a:r>
              <a:rPr lang="ru-RU" sz="2000" b="1" dirty="0" err="1"/>
              <a:t>дотримання</a:t>
            </a:r>
            <a:r>
              <a:rPr lang="ru-RU" sz="2000" b="1" dirty="0"/>
              <a:t> </a:t>
            </a:r>
            <a:r>
              <a:rPr lang="ru-RU" sz="2000" b="1" dirty="0" err="1"/>
              <a:t>конфіденційності</a:t>
            </a:r>
            <a:r>
              <a:rPr lang="ru-RU" sz="2000" b="1" dirty="0"/>
              <a:t>. </a:t>
            </a:r>
            <a:endParaRPr lang="fi-FI" sz="2000" b="1" dirty="0"/>
          </a:p>
          <a:p>
            <a:r>
              <a:rPr lang="fi-FI" sz="2000" b="1" dirty="0">
                <a:cs typeface="Calibri"/>
              </a:rPr>
              <a:t> </a:t>
            </a:r>
            <a:r>
              <a:rPr lang="ru-RU" sz="2000" b="1" dirty="0">
                <a:cs typeface="Calibri"/>
              </a:rPr>
              <a:t>Будучи волонтером </a:t>
            </a:r>
            <a:r>
              <a:rPr lang="ru-RU" sz="2000" b="1" dirty="0" err="1">
                <a:cs typeface="Calibri"/>
              </a:rPr>
              <a:t>ви</a:t>
            </a:r>
            <a:r>
              <a:rPr lang="ru-RU" sz="2000" b="1" dirty="0">
                <a:cs typeface="Calibri"/>
              </a:rPr>
              <a:t> </a:t>
            </a:r>
            <a:r>
              <a:rPr lang="ru-RU" sz="2000" b="1" dirty="0" err="1">
                <a:cs typeface="Calibri"/>
              </a:rPr>
              <a:t>співпрацюєте</a:t>
            </a:r>
            <a:r>
              <a:rPr lang="ru-RU" sz="2000" b="1" dirty="0">
                <a:cs typeface="Calibri"/>
              </a:rPr>
              <a:t> з </a:t>
            </a:r>
            <a:r>
              <a:rPr lang="ru-RU" sz="2000" b="1" dirty="0" err="1">
                <a:cs typeface="Calibri"/>
              </a:rPr>
              <a:t>тими</a:t>
            </a:r>
            <a:r>
              <a:rPr lang="ru-RU" sz="2000" b="1" dirty="0">
                <a:cs typeface="Calibri"/>
              </a:rPr>
              <a:t>, </a:t>
            </a:r>
            <a:r>
              <a:rPr lang="ru-RU" sz="2000" b="1" dirty="0" err="1">
                <a:cs typeface="Calibri"/>
              </a:rPr>
              <a:t>хто</a:t>
            </a:r>
            <a:r>
              <a:rPr lang="ru-RU" sz="2000" b="1" dirty="0">
                <a:cs typeface="Calibri"/>
              </a:rPr>
              <a:t> </a:t>
            </a:r>
            <a:r>
              <a:rPr lang="ru-RU" sz="2000" b="1" dirty="0" err="1">
                <a:cs typeface="Calibri"/>
              </a:rPr>
              <a:t>потребує</a:t>
            </a:r>
            <a:r>
              <a:rPr lang="ru-RU" sz="2000" b="1" dirty="0">
                <a:cs typeface="Calibri"/>
              </a:rPr>
              <a:t> </a:t>
            </a:r>
            <a:r>
              <a:rPr lang="ru-RU" sz="2000" b="1" dirty="0" err="1">
                <a:cs typeface="Calibri"/>
              </a:rPr>
              <a:t>допомоги</a:t>
            </a:r>
            <a:r>
              <a:rPr lang="ru-RU" sz="2000" b="1" dirty="0">
                <a:cs typeface="Calibri"/>
              </a:rPr>
              <a:t> </a:t>
            </a:r>
            <a:r>
              <a:rPr lang="ru-RU" sz="2000" b="1" dirty="0" err="1">
                <a:cs typeface="Calibri"/>
              </a:rPr>
              <a:t>або</a:t>
            </a:r>
            <a:r>
              <a:rPr lang="ru-RU" sz="2000" b="1" dirty="0">
                <a:cs typeface="Calibri"/>
              </a:rPr>
              <a:t> </a:t>
            </a:r>
            <a:r>
              <a:rPr lang="ru-RU" sz="2000" b="1" dirty="0" err="1">
                <a:cs typeface="Calibri"/>
              </a:rPr>
              <a:t>підтримки</a:t>
            </a:r>
            <a:r>
              <a:rPr lang="ru-RU" sz="2000" b="1" dirty="0">
                <a:cs typeface="Calibri"/>
              </a:rPr>
              <a:t>, </a:t>
            </a:r>
            <a:r>
              <a:rPr lang="ru-RU" sz="2000" b="1" dirty="0" err="1">
                <a:cs typeface="Calibri"/>
              </a:rPr>
              <a:t>відновлюючи</a:t>
            </a:r>
            <a:r>
              <a:rPr lang="ru-RU" sz="2000" b="1" dirty="0">
                <a:cs typeface="Calibri"/>
              </a:rPr>
              <a:t> </a:t>
            </a:r>
            <a:r>
              <a:rPr lang="ru-RU" sz="2000" b="1" dirty="0" err="1">
                <a:cs typeface="Calibri"/>
              </a:rPr>
              <a:t>їхні</a:t>
            </a:r>
            <a:r>
              <a:rPr lang="ru-RU" sz="2000" b="1" dirty="0">
                <a:cs typeface="Calibri"/>
              </a:rPr>
              <a:t> </a:t>
            </a:r>
            <a:r>
              <a:rPr lang="ru-RU" sz="2000" b="1" dirty="0" err="1">
                <a:cs typeface="Calibri"/>
              </a:rPr>
              <a:t>власні</a:t>
            </a:r>
            <a:r>
              <a:rPr lang="ru-RU" sz="2000" b="1" dirty="0">
                <a:cs typeface="Calibri"/>
              </a:rPr>
              <a:t> </a:t>
            </a:r>
            <a:r>
              <a:rPr lang="ru-RU" sz="2000" b="1" dirty="0" err="1">
                <a:cs typeface="Calibri"/>
              </a:rPr>
              <a:t>ресурси</a:t>
            </a:r>
            <a:r>
              <a:rPr lang="ru-RU" sz="2000" b="1" dirty="0">
                <a:cs typeface="Calibri"/>
              </a:rPr>
              <a:t>.</a:t>
            </a:r>
            <a:endParaRPr lang="fi-FI" sz="2000" b="1" dirty="0"/>
          </a:p>
          <a:p>
            <a:r>
              <a:rPr lang="fi-FI" sz="2000" b="1" dirty="0"/>
              <a:t> </a:t>
            </a:r>
            <a:r>
              <a:rPr lang="ru-RU" sz="2000" b="1" dirty="0"/>
              <a:t>Будучи волонтером </a:t>
            </a:r>
            <a:r>
              <a:rPr lang="ru-RU" sz="2000" b="1" dirty="0" err="1"/>
              <a:t>ви</a:t>
            </a:r>
            <a:r>
              <a:rPr lang="ru-RU" sz="2000" b="1" dirty="0"/>
              <a:t> </a:t>
            </a:r>
            <a:r>
              <a:rPr lang="ru-RU" sz="2000" b="1" dirty="0" err="1"/>
              <a:t>зобов'язуєтеся</a:t>
            </a:r>
            <a:r>
              <a:rPr lang="ru-RU" sz="2000" b="1" dirty="0"/>
              <a:t> </a:t>
            </a:r>
            <a:r>
              <a:rPr lang="ru-RU" sz="2000" b="1" dirty="0" err="1"/>
              <a:t>дотримуватися</a:t>
            </a:r>
            <a:r>
              <a:rPr lang="ru-RU" sz="2000" b="1" dirty="0"/>
              <a:t> правил </a:t>
            </a:r>
            <a:r>
              <a:rPr lang="ru-RU" sz="2000" b="1" dirty="0" err="1"/>
              <a:t>організації</a:t>
            </a:r>
            <a:r>
              <a:rPr lang="ru-RU" sz="2000" b="1" dirty="0"/>
              <a:t> та </a:t>
            </a:r>
            <a:r>
              <a:rPr lang="ru-RU" sz="2000" b="1" dirty="0" err="1"/>
              <a:t>повідомляти</a:t>
            </a:r>
            <a:r>
              <a:rPr lang="ru-RU" sz="2000" b="1" dirty="0"/>
              <a:t> про </a:t>
            </a:r>
            <a:r>
              <a:rPr lang="ru-RU" sz="2000" b="1" dirty="0" err="1"/>
              <a:t>недоліки</a:t>
            </a:r>
            <a:r>
              <a:rPr lang="ru-RU" sz="2000" b="1" dirty="0"/>
              <a:t>, </a:t>
            </a:r>
            <a:r>
              <a:rPr lang="ru-RU" sz="2000" b="1" dirty="0" err="1"/>
              <a:t>які</a:t>
            </a:r>
            <a:r>
              <a:rPr lang="ru-RU" sz="2000" b="1" dirty="0"/>
              <a:t> </a:t>
            </a:r>
            <a:r>
              <a:rPr lang="ru-RU" sz="2000" b="1" dirty="0" err="1"/>
              <a:t>помічаєте</a:t>
            </a:r>
            <a:r>
              <a:rPr lang="ru-RU" sz="2000" b="1" dirty="0"/>
              <a:t>. </a:t>
            </a:r>
            <a:endParaRPr lang="fi-FI" sz="2000" b="1" dirty="0"/>
          </a:p>
          <a:p>
            <a:r>
              <a:rPr lang="fi-FI" sz="2000" b="1" dirty="0"/>
              <a:t> </a:t>
            </a:r>
            <a:r>
              <a:rPr lang="ru-RU" sz="2000" b="1" dirty="0"/>
              <a:t>Будучи волонтером </a:t>
            </a:r>
            <a:r>
              <a:rPr lang="ru-RU" sz="2000" b="1" dirty="0" err="1"/>
              <a:t>ви</a:t>
            </a:r>
            <a:r>
              <a:rPr lang="ru-RU" sz="2000" b="1" dirty="0"/>
              <a:t> </a:t>
            </a:r>
            <a:r>
              <a:rPr lang="ru-RU" sz="2000" b="1" dirty="0" err="1"/>
              <a:t>маєте</a:t>
            </a:r>
            <a:r>
              <a:rPr lang="ru-RU" sz="2000" b="1" dirty="0"/>
              <a:t> </a:t>
            </a:r>
            <a:r>
              <a:rPr lang="ru-RU" sz="2000" b="1" dirty="0" err="1"/>
              <a:t>вплив</a:t>
            </a:r>
            <a:r>
              <a:rPr lang="ru-RU" sz="2000" b="1" dirty="0"/>
              <a:t>.</a:t>
            </a:r>
          </a:p>
          <a:p>
            <a:endParaRPr lang="fi-FI" dirty="0"/>
          </a:p>
        </p:txBody>
      </p:sp>
    </p:spTree>
    <p:extLst>
      <p:ext uri="{BB962C8B-B14F-4D97-AF65-F5344CB8AC3E}">
        <p14:creationId xmlns:p14="http://schemas.microsoft.com/office/powerpoint/2010/main" val="20261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7B2EB6-1BC3-8942-8C53-01F5EABBEF17}"/>
              </a:ext>
            </a:extLst>
          </p:cNvPr>
          <p:cNvSpPr>
            <a:spLocks noGrp="1"/>
          </p:cNvSpPr>
          <p:nvPr>
            <p:ph type="body" idx="10"/>
          </p:nvPr>
        </p:nvSpPr>
        <p:spPr/>
        <p:txBody>
          <a:bodyPr/>
          <a:lstStyle/>
          <a:p>
            <a:pPr marL="342900" marR="0" lvl="0" indent="-342900" algn="l" defTabSz="914400" rtl="0" eaLnBrk="1" fontAlgn="ctr" latinLnBrk="0" hangingPunct="1">
              <a:lnSpc>
                <a:spcPct val="90000"/>
              </a:lnSpc>
              <a:spcBef>
                <a:spcPts val="1000"/>
              </a:spcBef>
              <a:spcAft>
                <a:spcPts val="0"/>
              </a:spcAft>
              <a:buClrTx/>
              <a:buSzTx/>
              <a:buFont typeface="Arial" panose="020B0604020202020204" pitchFamily="34" charset="0"/>
              <a:buChar char="•"/>
              <a:tabLst/>
              <a:defRPr/>
            </a:pPr>
            <a:r>
              <a:rPr kumimoji="0" lang="uk" sz="2200" b="0" i="0" u="none" strike="noStrike" kern="1200" cap="none" spc="0" normalizeH="0" baseline="0" noProof="0" dirty="0">
                <a:ln>
                  <a:noFill/>
                </a:ln>
                <a:solidFill>
                  <a:prstClr val="black"/>
                </a:solidFill>
                <a:effectLst/>
                <a:uLnTx/>
                <a:uFillTx/>
                <a:latin typeface="Calibri"/>
                <a:ea typeface="Calibri"/>
                <a:cs typeface="Calibri"/>
                <a:sym typeface="Calibri"/>
              </a:rPr>
              <a:t>Червоний Хрест страхує волонтерів від нещасних випадків. Страховка покриває завдану шкоду, якщо вас було, наприклад, поранено при виконанні волонтерського завдання.</a:t>
            </a:r>
            <a:endParaRPr kumimoji="0" lang="fi-FI" sz="22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R="0" lvl="0" algn="l" defTabSz="914400" rtl="0" eaLnBrk="1" fontAlgn="ctr" latinLnBrk="0" hangingPunct="1">
              <a:lnSpc>
                <a:spcPct val="90000"/>
              </a:lnSpc>
              <a:spcBef>
                <a:spcPts val="1000"/>
              </a:spcBef>
              <a:spcAft>
                <a:spcPts val="0"/>
              </a:spcAft>
              <a:buClrTx/>
              <a:buSzTx/>
              <a:tabLst/>
              <a:defRPr/>
            </a:pPr>
            <a:r>
              <a:rPr kumimoji="0" lang="uk" sz="2200" b="0" i="0" u="none" strike="noStrike" kern="1200" cap="none" spc="0" normalizeH="0" baseline="0" noProof="0" dirty="0">
                <a:ln>
                  <a:noFill/>
                </a:ln>
                <a:solidFill>
                  <a:prstClr val="black"/>
                </a:solidFill>
                <a:effectLst/>
                <a:uLnTx/>
                <a:uFillTx/>
                <a:latin typeface="Calibri"/>
                <a:ea typeface="Calibri"/>
                <a:cs typeface="Calibri"/>
                <a:sym typeface="Calibri"/>
              </a:rPr>
              <a:t>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 sz="2200" b="0" i="0" u="none" strike="noStrike" kern="1200" cap="none" spc="0" normalizeH="0" baseline="0" noProof="0" dirty="0">
                <a:ln>
                  <a:noFill/>
                </a:ln>
                <a:solidFill>
                  <a:prstClr val="black"/>
                </a:solidFill>
                <a:effectLst/>
                <a:uLnTx/>
                <a:uFillTx/>
                <a:latin typeface="Calibri" panose="020F0502020204030204"/>
                <a:ea typeface="+mn-ea"/>
                <a:cs typeface="+mn-cs"/>
              </a:rPr>
              <a:t>Виконуючи волонтерські завдання, ви зобов'язуєтеся: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uk" sz="2200" b="0" i="0" u="none" strike="noStrike" kern="1200" cap="none" spc="0" normalizeH="0" baseline="0" noProof="0" dirty="0">
                <a:ln>
                  <a:noFill/>
                </a:ln>
                <a:solidFill>
                  <a:prstClr val="black"/>
                </a:solidFill>
                <a:effectLst/>
                <a:uLnTx/>
                <a:uFillTx/>
                <a:latin typeface="Calibri" panose="020F0502020204030204"/>
                <a:ea typeface="+mn-ea"/>
                <a:cs typeface="+mn-cs"/>
              </a:rPr>
              <a:t>дотримуватися конфіденційності;</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uk"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uk" sz="2200" b="0" i="0" u="none" strike="noStrike" kern="1200" cap="none" spc="0" normalizeH="0" baseline="0" noProof="0" dirty="0">
                <a:ln>
                  <a:noFill/>
                </a:ln>
                <a:solidFill>
                  <a:prstClr val="black"/>
                </a:solidFill>
                <a:effectLst/>
                <a:uLnTx/>
                <a:uFillTx/>
                <a:latin typeface="Calibri" panose="020F0502020204030204"/>
                <a:ea typeface="+mn-ea"/>
                <a:cs typeface="+mn-cs"/>
              </a:rPr>
              <a:t>дотримуватися етичних принципів;</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u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uk" sz="2200" b="0" i="0" u="none" strike="noStrike" kern="1200" cap="none" spc="0" normalizeH="0" baseline="0" noProof="0" dirty="0">
                <a:ln>
                  <a:noFill/>
                </a:ln>
                <a:solidFill>
                  <a:prstClr val="black"/>
                </a:solidFill>
                <a:effectLst/>
                <a:uLnTx/>
                <a:uFillTx/>
                <a:latin typeface="Calibri" panose="020F0502020204030204"/>
                <a:ea typeface="+mn-ea"/>
                <a:cs typeface="+mn-cs"/>
              </a:rPr>
              <a:t>підтримувати своєю діяльністю безпечне середовище діяльності для себе, інших волонтерів та тих, кому ви надаєте допомогу.</a:t>
            </a:r>
          </a:p>
          <a:p>
            <a:endParaRPr lang="fi-FI" dirty="0"/>
          </a:p>
        </p:txBody>
      </p:sp>
      <p:sp>
        <p:nvSpPr>
          <p:cNvPr id="5" name="Text Placeholder 4">
            <a:extLst>
              <a:ext uri="{FF2B5EF4-FFF2-40B4-BE49-F238E27FC236}">
                <a16:creationId xmlns:a16="http://schemas.microsoft.com/office/drawing/2014/main" id="{97CEC51F-42DC-EF7B-1E21-71C2DB0C0D89}"/>
              </a:ext>
            </a:extLst>
          </p:cNvPr>
          <p:cNvSpPr>
            <a:spLocks noGrp="1"/>
          </p:cNvSpPr>
          <p:nvPr>
            <p:ph type="body" idx="14"/>
          </p:nvPr>
        </p:nvSpPr>
        <p:spPr/>
        <p:txBody>
          <a:bodyPr/>
          <a:lstStyle/>
          <a:p>
            <a:pPr marL="0" indent="0" algn="ctr" rtl="0">
              <a:buNone/>
            </a:pPr>
            <a:r>
              <a:rPr lang="uk" sz="2400" b="0" i="1" u="none" baseline="0" dirty="0"/>
              <a:t>Для Червоного Хреста важливо, щоб середовище діяльності було безпечним для волонтерів, тих, кому надають допомогу, та працівників.</a:t>
            </a:r>
          </a:p>
          <a:p>
            <a:pPr marL="0" indent="0" algn="ctr" rtl="0">
              <a:buNone/>
            </a:pPr>
            <a:endParaRPr lang="uk" sz="2400" i="1" dirty="0"/>
          </a:p>
          <a:p>
            <a:pPr marL="0" indent="0" algn="ctr" rtl="0">
              <a:buNone/>
            </a:pPr>
            <a:r>
              <a:rPr lang="uk" sz="2400" b="0" i="1" u="none" baseline="0" dirty="0"/>
              <a:t>Організація діє на засадах рівності відповідно до закону «Про захист даних». </a:t>
            </a:r>
          </a:p>
          <a:p>
            <a:pPr marL="0" indent="0" algn="ctr" rtl="0">
              <a:buNone/>
            </a:pPr>
            <a:r>
              <a:rPr lang="uk" sz="2400" b="0" i="1" u="none" baseline="0" dirty="0"/>
              <a:t>Червоний Хрест не толерує расизм, цькування, корупцію, сексуальні домагання й утиски. </a:t>
            </a:r>
            <a:r>
              <a:rPr lang="uk" sz="2400" b="0" i="0" u="none" baseline="0" dirty="0"/>
              <a:t> </a:t>
            </a:r>
          </a:p>
        </p:txBody>
      </p:sp>
    </p:spTree>
    <p:extLst>
      <p:ext uri="{BB962C8B-B14F-4D97-AF65-F5344CB8AC3E}">
        <p14:creationId xmlns:p14="http://schemas.microsoft.com/office/powerpoint/2010/main" val="99875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5582-1A8A-0424-1D7D-0BE1D889FFAD}"/>
              </a:ext>
            </a:extLst>
          </p:cNvPr>
          <p:cNvSpPr>
            <a:spLocks noGrp="1"/>
          </p:cNvSpPr>
          <p:nvPr>
            <p:ph type="title"/>
          </p:nvPr>
        </p:nvSpPr>
        <p:spPr/>
        <p:txBody>
          <a:bodyPr/>
          <a:lstStyle/>
          <a:p>
            <a:pPr algn="ctr" rtl="0"/>
            <a:r>
              <a:rPr lang="uk" sz="2800" b="0" i="0" u="none" baseline="0" dirty="0">
                <a:latin typeface="+mn-lt"/>
                <a:ea typeface="+mn-lt"/>
                <a:cs typeface="+mn-lt"/>
                <a:sym typeface="+mn-lt"/>
              </a:rPr>
              <a:t>Ви можете легко повідомити про неналежне поводження, сексуальні домагання й утиски онлайн.</a:t>
            </a:r>
            <a:br>
              <a:rPr lang="uk" sz="2800" dirty="0">
                <a:latin typeface="+mn-lt"/>
              </a:rPr>
            </a:br>
            <a:br>
              <a:rPr lang="uk" sz="2800" dirty="0">
                <a:latin typeface="+mn-lt"/>
              </a:rPr>
            </a:br>
            <a:r>
              <a:rPr lang="uk" sz="2800" b="1" i="0" u="none" baseline="0" dirty="0">
                <a:latin typeface="+mn-lt"/>
                <a:ea typeface="+mn-lt"/>
                <a:cs typeface="+mn-lt"/>
                <a:sym typeface="+mn-lt"/>
              </a:rPr>
              <a:t>www.punainenristi.fi/vaarinkaytosilmoitus</a:t>
            </a:r>
          </a:p>
        </p:txBody>
      </p:sp>
    </p:spTree>
    <p:extLst>
      <p:ext uri="{BB962C8B-B14F-4D97-AF65-F5344CB8AC3E}">
        <p14:creationId xmlns:p14="http://schemas.microsoft.com/office/powerpoint/2010/main" val="3007089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7CD9-53CE-ADDC-569C-E31785EE61C7}"/>
              </a:ext>
            </a:extLst>
          </p:cNvPr>
          <p:cNvSpPr>
            <a:spLocks noGrp="1"/>
          </p:cNvSpPr>
          <p:nvPr>
            <p:ph type="title"/>
          </p:nvPr>
        </p:nvSpPr>
        <p:spPr/>
        <p:txBody>
          <a:bodyPr/>
          <a:lstStyle/>
          <a:p>
            <a:endParaRPr lang="fi-FI" dirty="0"/>
          </a:p>
        </p:txBody>
      </p:sp>
      <p:sp>
        <p:nvSpPr>
          <p:cNvPr id="3" name="Text Placeholder 2">
            <a:extLst>
              <a:ext uri="{FF2B5EF4-FFF2-40B4-BE49-F238E27FC236}">
                <a16:creationId xmlns:a16="http://schemas.microsoft.com/office/drawing/2014/main" id="{4C6E89D4-96F7-7776-609E-AD44D93E8B2A}"/>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92C60445-A533-74EE-CADE-F8C17689A098}"/>
              </a:ext>
            </a:extLst>
          </p:cNvPr>
          <p:cNvSpPr>
            <a:spLocks noGrp="1"/>
          </p:cNvSpPr>
          <p:nvPr>
            <p:ph type="body" idx="15"/>
          </p:nvPr>
        </p:nvSpPr>
        <p:spPr/>
        <p:txBody>
          <a:bodyPr/>
          <a:lstStyle/>
          <a:p>
            <a:endParaRPr lang="fi-FI"/>
          </a:p>
        </p:txBody>
      </p:sp>
      <p:pic>
        <p:nvPicPr>
          <p:cNvPr id="5" name="Picture 16" descr="A screenshot of a cell phone&#10;&#10;Description generated with very high confidence">
            <a:extLst>
              <a:ext uri="{FF2B5EF4-FFF2-40B4-BE49-F238E27FC236}">
                <a16:creationId xmlns:a16="http://schemas.microsoft.com/office/drawing/2014/main" id="{61BBA7C8-9096-B311-9FF9-60D803052F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1" b="30684"/>
          <a:stretch/>
        </p:blipFill>
        <p:spPr>
          <a:xfrm>
            <a:off x="307246" y="335440"/>
            <a:ext cx="4983017" cy="426046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685CE7E-E5FF-1CEA-D49B-9D5C625BE9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8" t="-689"/>
          <a:stretch/>
        </p:blipFill>
        <p:spPr>
          <a:xfrm>
            <a:off x="5561333" y="338987"/>
            <a:ext cx="6032532" cy="182968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E0809F8-CDC6-8F9A-314B-08E62D1549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94"/>
          <a:stretch/>
        </p:blipFill>
        <p:spPr>
          <a:xfrm>
            <a:off x="322966" y="4913473"/>
            <a:ext cx="4786530" cy="162725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7BF5EFF-4656-CEA3-2CF6-7C5FE91477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76474" y="2383877"/>
            <a:ext cx="6014081" cy="149114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507E105-8D8B-95D3-B3D8-4AF791A086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63079" y="3997010"/>
            <a:ext cx="6024232" cy="67174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534CDF3-DB88-F4D6-AC61-204C2BCF9BB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556141" y="4873203"/>
            <a:ext cx="4737699" cy="853896"/>
          </a:xfrm>
          <a:prstGeom prst="rect">
            <a:avLst/>
          </a:prstGeom>
          <a:ln>
            <a:noFill/>
          </a:ln>
          <a:effectLst>
            <a:outerShdw blurRad="292100" dist="139700" dir="2700000" algn="tl" rotWithShape="0">
              <a:srgbClr val="333333">
                <a:alpha val="65000"/>
              </a:srgbClr>
            </a:outerShdw>
          </a:effectLst>
        </p:spPr>
      </p:pic>
      <p:pic>
        <p:nvPicPr>
          <p:cNvPr id="11" name="Picture 10" descr="A screenshot of a social media post&#10;&#10;Description generated with very high confidence">
            <a:extLst>
              <a:ext uri="{FF2B5EF4-FFF2-40B4-BE49-F238E27FC236}">
                <a16:creationId xmlns:a16="http://schemas.microsoft.com/office/drawing/2014/main" id="{9ABE7C68-593C-1514-35D6-0B9050DF3E4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562" r="-1678"/>
          <a:stretch/>
        </p:blipFill>
        <p:spPr>
          <a:xfrm>
            <a:off x="5556141" y="5940127"/>
            <a:ext cx="4474046" cy="490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82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and person holding a baby&#10;&#10;Description automatically generated">
            <a:extLst>
              <a:ext uri="{FF2B5EF4-FFF2-40B4-BE49-F238E27FC236}">
                <a16:creationId xmlns:a16="http://schemas.microsoft.com/office/drawing/2014/main" id="{0798B794-29AF-C00A-0E7E-A366A629B71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941ABAC-0893-C0A2-3B37-7581C2A6E657}"/>
              </a:ext>
            </a:extLst>
          </p:cNvPr>
          <p:cNvSpPr>
            <a:spLocks noGrp="1"/>
          </p:cNvSpPr>
          <p:nvPr>
            <p:ph type="body" sz="quarter" idx="3"/>
          </p:nvPr>
        </p:nvSpPr>
        <p:spPr>
          <a:xfrm>
            <a:off x="6398595" y="173620"/>
            <a:ext cx="5511753" cy="1244486"/>
          </a:xfrm>
        </p:spPr>
        <p:txBody>
          <a:bodyPr/>
          <a:lstStyle/>
          <a:p>
            <a:r>
              <a:rPr lang="uk" sz="2400" b="1" i="0" u="none" baseline="0" dirty="0"/>
              <a:t>Будучи волонтером, ви можете підтримувати інших і допомагати їм</a:t>
            </a:r>
            <a:endParaRPr lang="fi-FI" sz="2400" dirty="0"/>
          </a:p>
        </p:txBody>
      </p:sp>
      <p:sp>
        <p:nvSpPr>
          <p:cNvPr id="3" name="Text Placeholder 2">
            <a:extLst>
              <a:ext uri="{FF2B5EF4-FFF2-40B4-BE49-F238E27FC236}">
                <a16:creationId xmlns:a16="http://schemas.microsoft.com/office/drawing/2014/main" id="{2F293CA3-915F-175D-B9F4-3C5C79C2D584}"/>
              </a:ext>
            </a:extLst>
          </p:cNvPr>
          <p:cNvSpPr>
            <a:spLocks noGrp="1"/>
          </p:cNvSpPr>
          <p:nvPr>
            <p:ph type="body" sz="quarter" idx="16"/>
          </p:nvPr>
        </p:nvSpPr>
        <p:spPr>
          <a:xfrm>
            <a:off x="6563670" y="1435675"/>
            <a:ext cx="5511753" cy="5347297"/>
          </a:xfrm>
        </p:spPr>
        <p:txBody>
          <a:bodyPr/>
          <a:lstStyle/>
          <a:p>
            <a:pPr algn="l" rtl="0"/>
            <a:r>
              <a:rPr lang="uk" sz="1600" b="0" i="0" u="none" baseline="0" dirty="0"/>
              <a:t>Притулки для молоді</a:t>
            </a:r>
            <a:endParaRPr lang="uk" sz="1600" dirty="0"/>
          </a:p>
          <a:p>
            <a:pPr algn="l" rtl="0"/>
            <a:r>
              <a:rPr lang="uk" sz="1600" b="0" i="0" u="none" baseline="0" dirty="0"/>
              <a:t>Відвідування ув'язнених</a:t>
            </a:r>
            <a:endParaRPr lang="uk" sz="1600" dirty="0">
              <a:cs typeface="Calibri"/>
            </a:endParaRPr>
          </a:p>
          <a:p>
            <a:pPr algn="l" rtl="0"/>
            <a:r>
              <a:rPr lang="uk" sz="1600" b="0" i="0" u="none" baseline="0" dirty="0"/>
              <a:t>Підтримка іммігрантів</a:t>
            </a:r>
            <a:endParaRPr lang="uk" sz="1600" dirty="0">
              <a:cs typeface="Calibri"/>
            </a:endParaRPr>
          </a:p>
          <a:p>
            <a:pPr algn="l" rtl="0"/>
            <a:r>
              <a:rPr lang="uk" sz="1600" b="0" i="0" u="none" baseline="0" dirty="0"/>
              <a:t>Служба надання друзів</a:t>
            </a:r>
            <a:endParaRPr lang="uk" sz="1600" dirty="0">
              <a:cs typeface="Calibri"/>
            </a:endParaRPr>
          </a:p>
          <a:p>
            <a:pPr algn="l" rtl="0"/>
            <a:r>
              <a:rPr lang="uk" sz="1600" b="0" i="0" u="none" baseline="0" dirty="0"/>
              <a:t>Пункти тестування на ВІЛ</a:t>
            </a:r>
            <a:endParaRPr lang="uk" sz="1600" dirty="0">
              <a:cs typeface="Calibri"/>
            </a:endParaRPr>
          </a:p>
          <a:p>
            <a:pPr algn="l" rtl="0"/>
            <a:r>
              <a:rPr lang="uk" sz="1600" b="0" i="0" u="none" baseline="0" dirty="0"/>
              <a:t>Пункти надання безкоштовних медичних послуг</a:t>
            </a:r>
            <a:endParaRPr lang="uk" sz="1600" dirty="0">
              <a:cs typeface="Calibri"/>
            </a:endParaRPr>
          </a:p>
          <a:p>
            <a:pPr algn="l" rtl="0"/>
            <a:r>
              <a:rPr lang="uk" sz="1600" b="0" i="0" u="none" baseline="0" dirty="0"/>
              <a:t>Допомога з їжею</a:t>
            </a:r>
            <a:endParaRPr lang="uk" sz="1600" dirty="0">
              <a:cs typeface="Calibri"/>
            </a:endParaRPr>
          </a:p>
          <a:p>
            <a:pPr algn="l" rtl="0"/>
            <a:r>
              <a:rPr lang="uk" sz="1600" b="0" i="0" u="none" baseline="0" dirty="0"/>
              <a:t>Боротьба з алкогольною та наркотичною залежністю</a:t>
            </a:r>
            <a:endParaRPr lang="uk" sz="1600" dirty="0">
              <a:cs typeface="Calibri"/>
            </a:endParaRPr>
          </a:p>
          <a:p>
            <a:pPr algn="l" rtl="0"/>
            <a:r>
              <a:rPr lang="uk" sz="1600" b="0" i="0" u="none" baseline="0" dirty="0"/>
              <a:t>Робота у сфері сексуального здоров'я</a:t>
            </a:r>
            <a:endParaRPr lang="uk" sz="1600" dirty="0">
              <a:cs typeface="Calibri"/>
            </a:endParaRPr>
          </a:p>
          <a:p>
            <a:pPr algn="l" rtl="0"/>
            <a:r>
              <a:rPr lang="uk" sz="1600" b="0" i="0" u="none" baseline="0" dirty="0"/>
              <a:t>Надання першої допомоги</a:t>
            </a:r>
            <a:endParaRPr lang="uk" sz="1600" dirty="0">
              <a:cs typeface="Calibri"/>
            </a:endParaRPr>
          </a:p>
          <a:p>
            <a:pPr algn="l" rtl="0"/>
            <a:r>
              <a:rPr lang="uk" sz="1600" b="0" i="0" u="none" baseline="0" dirty="0"/>
              <a:t>Допомога з домашніми завданнями</a:t>
            </a:r>
            <a:endParaRPr lang="uk" sz="1600" dirty="0"/>
          </a:p>
          <a:p>
            <a:pPr algn="l" rtl="0"/>
            <a:r>
              <a:rPr lang="uk" sz="1600" b="0" i="0" u="none" baseline="0" dirty="0"/>
              <a:t>Підтримка доглядальників</a:t>
            </a:r>
            <a:endParaRPr lang="uk" sz="1600" dirty="0">
              <a:cs typeface="Calibri" panose="020F0502020204030204"/>
            </a:endParaRPr>
          </a:p>
          <a:p>
            <a:pPr algn="l" rtl="0"/>
            <a:r>
              <a:rPr lang="uk" sz="1600" b="0" i="0" u="none" baseline="0" dirty="0"/>
              <a:t>Психологічна підтримка</a:t>
            </a:r>
            <a:endParaRPr lang="uk" sz="1600" dirty="0">
              <a:cs typeface="Calibri"/>
            </a:endParaRPr>
          </a:p>
          <a:p>
            <a:pPr algn="l" rtl="0"/>
            <a:r>
              <a:rPr lang="uk" sz="1600" b="0" i="0" u="none" baseline="0" dirty="0">
                <a:latin typeface="Calibri"/>
                <a:ea typeface="Calibri"/>
                <a:cs typeface="Calibri"/>
                <a:sym typeface="Calibri"/>
              </a:rPr>
              <a:t>Криза та чат підтримки</a:t>
            </a:r>
            <a:endParaRPr lang="uk" sz="1800" dirty="0">
              <a:cs typeface="Calibri"/>
            </a:endParaRPr>
          </a:p>
        </p:txBody>
      </p:sp>
      <p:sp>
        <p:nvSpPr>
          <p:cNvPr id="4" name="TextBox 3">
            <a:extLst>
              <a:ext uri="{FF2B5EF4-FFF2-40B4-BE49-F238E27FC236}">
                <a16:creationId xmlns:a16="http://schemas.microsoft.com/office/drawing/2014/main" id="{67036586-3E22-93B4-D566-D5944904A389}"/>
              </a:ext>
            </a:extLst>
          </p:cNvPr>
          <p:cNvSpPr txBox="1"/>
          <p:nvPr/>
        </p:nvSpPr>
        <p:spPr>
          <a:xfrm>
            <a:off x="6043775" y="6637108"/>
            <a:ext cx="648182" cy="261610"/>
          </a:xfrm>
          <a:prstGeom prst="rect">
            <a:avLst/>
          </a:prstGeom>
          <a:noFill/>
        </p:spPr>
        <p:txBody>
          <a:bodyPr wrap="square" rtlCol="0">
            <a:spAutoFit/>
          </a:bodyPr>
          <a:lstStyle/>
          <a:p>
            <a:r>
              <a:rPr lang="fi-FI" sz="1100" dirty="0"/>
              <a:t>Suvi Elo</a:t>
            </a:r>
          </a:p>
        </p:txBody>
      </p:sp>
    </p:spTree>
    <p:extLst>
      <p:ext uri="{BB962C8B-B14F-4D97-AF65-F5344CB8AC3E}">
        <p14:creationId xmlns:p14="http://schemas.microsoft.com/office/powerpoint/2010/main" val="417831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10;&#10;Description automatically generated">
            <a:extLst>
              <a:ext uri="{FF2B5EF4-FFF2-40B4-BE49-F238E27FC236}">
                <a16:creationId xmlns:a16="http://schemas.microsoft.com/office/drawing/2014/main" id="{DAB0A13A-05F2-37D0-D398-586AB6993EC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56546B53-C8B6-57EC-8EEE-487D895E57C9}"/>
              </a:ext>
            </a:extLst>
          </p:cNvPr>
          <p:cNvSpPr>
            <a:spLocks noGrp="1"/>
          </p:cNvSpPr>
          <p:nvPr>
            <p:ph type="body" sz="quarter" idx="3"/>
          </p:nvPr>
        </p:nvSpPr>
        <p:spPr>
          <a:xfrm>
            <a:off x="6399389" y="385849"/>
            <a:ext cx="5183188" cy="910515"/>
          </a:xfrm>
        </p:spPr>
        <p:txBody>
          <a:bodyPr/>
          <a:lstStyle/>
          <a:p>
            <a:r>
              <a:rPr lang="uk" b="1" i="0" u="none" baseline="0" dirty="0"/>
              <a:t>Ви можете допомогти й працювати в групі</a:t>
            </a:r>
            <a:endParaRPr lang="fi-FI" dirty="0"/>
          </a:p>
        </p:txBody>
      </p:sp>
      <p:sp>
        <p:nvSpPr>
          <p:cNvPr id="3" name="Text Placeholder 2">
            <a:extLst>
              <a:ext uri="{FF2B5EF4-FFF2-40B4-BE49-F238E27FC236}">
                <a16:creationId xmlns:a16="http://schemas.microsoft.com/office/drawing/2014/main" id="{F1BCD33B-C76B-278F-355E-8334EFEF8C71}"/>
              </a:ext>
            </a:extLst>
          </p:cNvPr>
          <p:cNvSpPr>
            <a:spLocks noGrp="1"/>
          </p:cNvSpPr>
          <p:nvPr>
            <p:ph type="body" sz="quarter" idx="16"/>
          </p:nvPr>
        </p:nvSpPr>
        <p:spPr>
          <a:xfrm>
            <a:off x="6503561" y="1543015"/>
            <a:ext cx="5181601" cy="3534125"/>
          </a:xfrm>
        </p:spPr>
        <p:txBody>
          <a:bodyPr/>
          <a:lstStyle/>
          <a:p>
            <a:r>
              <a:rPr lang="ru-RU" sz="2400" dirty="0"/>
              <a:t>Кола </a:t>
            </a:r>
            <a:r>
              <a:rPr lang="ru-RU" sz="2400" dirty="0" err="1"/>
              <a:t>друзів</a:t>
            </a:r>
            <a:endParaRPr lang="ru-RU" sz="2400" dirty="0"/>
          </a:p>
          <a:p>
            <a:r>
              <a:rPr lang="ru-RU" sz="2400" dirty="0" err="1"/>
              <a:t>Групи</a:t>
            </a:r>
            <a:r>
              <a:rPr lang="ru-RU" sz="2400" dirty="0"/>
              <a:t> </a:t>
            </a:r>
            <a:r>
              <a:rPr lang="ru-RU" sz="2400" dirty="0" err="1"/>
              <a:t>надання</a:t>
            </a:r>
            <a:r>
              <a:rPr lang="ru-RU" sz="2400" dirty="0"/>
              <a:t> </a:t>
            </a:r>
            <a:r>
              <a:rPr lang="ru-RU" sz="2400" dirty="0" err="1"/>
              <a:t>першої</a:t>
            </a:r>
            <a:r>
              <a:rPr lang="ru-RU" sz="2400" dirty="0"/>
              <a:t> </a:t>
            </a:r>
            <a:r>
              <a:rPr lang="ru-RU" sz="2400" dirty="0" err="1"/>
              <a:t>допомоги</a:t>
            </a:r>
            <a:endParaRPr lang="ru-RU" sz="2400" dirty="0"/>
          </a:p>
          <a:p>
            <a:r>
              <a:rPr lang="ru-RU" sz="2400" dirty="0"/>
              <a:t>Клуби </a:t>
            </a:r>
            <a:r>
              <a:rPr lang="ru-RU" sz="2400" dirty="0" err="1"/>
              <a:t>вивчення</a:t>
            </a:r>
            <a:r>
              <a:rPr lang="ru-RU" sz="2400" dirty="0"/>
              <a:t> </a:t>
            </a:r>
            <a:r>
              <a:rPr lang="ru-RU" sz="2400" dirty="0" err="1"/>
              <a:t>іноземної</a:t>
            </a:r>
            <a:r>
              <a:rPr lang="ru-RU" sz="2400" dirty="0"/>
              <a:t> </a:t>
            </a:r>
            <a:r>
              <a:rPr lang="ru-RU" sz="2400" dirty="0" err="1"/>
              <a:t>мови</a:t>
            </a:r>
            <a:endParaRPr lang="ru-RU" sz="2400" dirty="0"/>
          </a:p>
          <a:p>
            <a:r>
              <a:rPr lang="ru-RU" sz="2400" dirty="0" err="1"/>
              <a:t>Гуртки</a:t>
            </a:r>
            <a:r>
              <a:rPr lang="ru-RU" sz="2400" dirty="0"/>
              <a:t> </a:t>
            </a:r>
            <a:r>
              <a:rPr lang="fi-FI" sz="2400" dirty="0" err="1"/>
              <a:t>Reddie</a:t>
            </a:r>
            <a:r>
              <a:rPr lang="fi-FI" sz="2400" dirty="0"/>
              <a:t> </a:t>
            </a:r>
            <a:r>
              <a:rPr lang="fi-FI" sz="2400" dirty="0" err="1"/>
              <a:t>Kids</a:t>
            </a:r>
            <a:endParaRPr lang="fi-FI" sz="2400" dirty="0"/>
          </a:p>
          <a:p>
            <a:r>
              <a:rPr lang="ru-RU" sz="2400" dirty="0" err="1"/>
              <a:t>Молодіжні</a:t>
            </a:r>
            <a:r>
              <a:rPr lang="ru-RU" sz="2400" dirty="0"/>
              <a:t> </a:t>
            </a:r>
            <a:r>
              <a:rPr lang="ru-RU" sz="2400" dirty="0" err="1"/>
              <a:t>групи</a:t>
            </a:r>
            <a:endParaRPr lang="ru-RU" sz="2400" dirty="0"/>
          </a:p>
          <a:p>
            <a:r>
              <a:rPr lang="ru-RU" sz="2400" dirty="0" err="1"/>
              <a:t>Психологічна</a:t>
            </a:r>
            <a:r>
              <a:rPr lang="ru-RU" sz="2400" dirty="0"/>
              <a:t> </a:t>
            </a:r>
            <a:r>
              <a:rPr lang="ru-RU" sz="2400" dirty="0" err="1"/>
              <a:t>підтримка</a:t>
            </a:r>
            <a:endParaRPr lang="ru-RU" sz="2400" dirty="0"/>
          </a:p>
          <a:p>
            <a:r>
              <a:rPr lang="ru-RU" sz="2400" dirty="0" err="1"/>
              <a:t>Групи</a:t>
            </a:r>
            <a:r>
              <a:rPr lang="ru-RU" sz="2400" dirty="0"/>
              <a:t> </a:t>
            </a:r>
            <a:r>
              <a:rPr lang="ru-RU" sz="2400" dirty="0" err="1"/>
              <a:t>допомоги</a:t>
            </a:r>
            <a:r>
              <a:rPr lang="ru-RU" sz="2400" dirty="0"/>
              <a:t> з алкогольною та </a:t>
            </a:r>
            <a:r>
              <a:rPr lang="ru-RU" sz="2400" dirty="0" err="1"/>
              <a:t>наркотичною</a:t>
            </a:r>
            <a:r>
              <a:rPr lang="ru-RU" sz="2400" dirty="0"/>
              <a:t> </a:t>
            </a:r>
            <a:r>
              <a:rPr lang="ru-RU" sz="2400" dirty="0" err="1"/>
              <a:t>залежністю</a:t>
            </a:r>
            <a:endParaRPr lang="ru-RU" sz="2400" dirty="0"/>
          </a:p>
          <a:p>
            <a:r>
              <a:rPr lang="ru-RU" sz="2400" dirty="0" err="1"/>
              <a:t>Групи</a:t>
            </a:r>
            <a:r>
              <a:rPr lang="ru-RU" sz="2400" dirty="0"/>
              <a:t> </a:t>
            </a:r>
            <a:r>
              <a:rPr lang="ru-RU" sz="2400" dirty="0" err="1"/>
              <a:t>надання</a:t>
            </a:r>
            <a:r>
              <a:rPr lang="ru-RU" sz="2400" dirty="0"/>
              <a:t> </a:t>
            </a:r>
            <a:r>
              <a:rPr lang="ru-RU" sz="2400" dirty="0" err="1"/>
              <a:t>первинної</a:t>
            </a:r>
            <a:r>
              <a:rPr lang="ru-RU" sz="2400" dirty="0"/>
              <a:t> </a:t>
            </a:r>
            <a:r>
              <a:rPr lang="ru-RU" sz="2400" dirty="0" err="1"/>
              <a:t>медичної</a:t>
            </a:r>
            <a:r>
              <a:rPr lang="ru-RU" sz="2400" dirty="0"/>
              <a:t> </a:t>
            </a:r>
            <a:r>
              <a:rPr lang="ru-RU" sz="2400" dirty="0" err="1"/>
              <a:t>допомоги</a:t>
            </a:r>
            <a:endParaRPr lang="ru-RU" sz="2400" dirty="0"/>
          </a:p>
          <a:p>
            <a:endParaRPr lang="fi-FI" dirty="0"/>
          </a:p>
        </p:txBody>
      </p:sp>
      <p:sp>
        <p:nvSpPr>
          <p:cNvPr id="4" name="TextBox 3">
            <a:extLst>
              <a:ext uri="{FF2B5EF4-FFF2-40B4-BE49-F238E27FC236}">
                <a16:creationId xmlns:a16="http://schemas.microsoft.com/office/drawing/2014/main" id="{8AA906C1-5738-E756-92BB-AD33CB844949}"/>
              </a:ext>
            </a:extLst>
          </p:cNvPr>
          <p:cNvSpPr txBox="1"/>
          <p:nvPr/>
        </p:nvSpPr>
        <p:spPr>
          <a:xfrm>
            <a:off x="6043775" y="6637108"/>
            <a:ext cx="648182" cy="261610"/>
          </a:xfrm>
          <a:prstGeom prst="rect">
            <a:avLst/>
          </a:prstGeom>
          <a:noFill/>
        </p:spPr>
        <p:txBody>
          <a:bodyPr wrap="square" rtlCol="0">
            <a:spAutoFit/>
          </a:bodyPr>
          <a:lstStyle/>
          <a:p>
            <a:r>
              <a:rPr lang="fi-FI" sz="1100" dirty="0"/>
              <a:t>Suvi Elo</a:t>
            </a:r>
          </a:p>
        </p:txBody>
      </p:sp>
    </p:spTree>
    <p:extLst>
      <p:ext uri="{BB962C8B-B14F-4D97-AF65-F5344CB8AC3E}">
        <p14:creationId xmlns:p14="http://schemas.microsoft.com/office/powerpoint/2010/main" val="1908128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C7458-8C39-FC24-6620-8C42C99FD23B}"/>
              </a:ext>
            </a:extLst>
          </p:cNvPr>
          <p:cNvSpPr>
            <a:spLocks noGrp="1"/>
          </p:cNvSpPr>
          <p:nvPr>
            <p:ph type="body" sz="quarter" idx="3"/>
          </p:nvPr>
        </p:nvSpPr>
        <p:spPr/>
        <p:txBody>
          <a:bodyPr/>
          <a:lstStyle/>
          <a:p>
            <a:r>
              <a:rPr lang="uk" b="1" i="0" u="none" baseline="0" dirty="0"/>
              <a:t>Ви можете допомогти лише раз</a:t>
            </a:r>
            <a:endParaRPr lang="fi-FI" dirty="0"/>
          </a:p>
        </p:txBody>
      </p:sp>
      <p:sp>
        <p:nvSpPr>
          <p:cNvPr id="3" name="Text Placeholder 2">
            <a:extLst>
              <a:ext uri="{FF2B5EF4-FFF2-40B4-BE49-F238E27FC236}">
                <a16:creationId xmlns:a16="http://schemas.microsoft.com/office/drawing/2014/main" id="{EA8C1049-07DA-8FC4-8E8D-957F68467418}"/>
              </a:ext>
            </a:extLst>
          </p:cNvPr>
          <p:cNvSpPr>
            <a:spLocks noGrp="1"/>
          </p:cNvSpPr>
          <p:nvPr>
            <p:ph type="body" sz="quarter" idx="16"/>
          </p:nvPr>
        </p:nvSpPr>
        <p:spPr/>
        <p:txBody>
          <a:bodyPr/>
          <a:lstStyle/>
          <a:p>
            <a:pPr algn="l" rtl="0"/>
            <a:r>
              <a:rPr lang="uk" sz="2400" b="0" i="0" u="none" baseline="0" dirty="0">
                <a:latin typeface="Calibri"/>
                <a:ea typeface="Calibri"/>
                <a:cs typeface="Calibri"/>
                <a:sym typeface="Calibri"/>
              </a:rPr>
              <a:t>Пожертви</a:t>
            </a:r>
            <a:endParaRPr lang="uk" sz="2400" dirty="0"/>
          </a:p>
          <a:p>
            <a:pPr algn="l" rtl="0"/>
            <a:r>
              <a:rPr lang="uk" sz="2400" b="0" i="0" u="none" baseline="0" dirty="0"/>
              <a:t>Ярмарки й заходи</a:t>
            </a:r>
            <a:endParaRPr lang="uk" sz="2400" dirty="0">
              <a:cs typeface="Calibri"/>
            </a:endParaRPr>
          </a:p>
          <a:p>
            <a:pPr algn="l" rtl="0"/>
            <a:r>
              <a:rPr lang="uk" sz="2400" b="0" i="0" u="none" baseline="0" dirty="0"/>
              <a:t>Кампанії</a:t>
            </a:r>
            <a:endParaRPr lang="uk" sz="2400" dirty="0">
              <a:cs typeface="Calibri"/>
            </a:endParaRPr>
          </a:p>
          <a:p>
            <a:pPr algn="l" rtl="0"/>
            <a:r>
              <a:rPr lang="uk" sz="2400" b="0" i="0" u="none" baseline="0" dirty="0"/>
              <a:t>Дні здачі крові</a:t>
            </a:r>
            <a:endParaRPr lang="uk" sz="2400" dirty="0">
              <a:cs typeface="Calibri"/>
            </a:endParaRPr>
          </a:p>
          <a:p>
            <a:pPr algn="l" rtl="0"/>
            <a:r>
              <a:rPr lang="uk" sz="2400" b="0" i="0" u="none" baseline="0" dirty="0"/>
              <a:t>Інші заходи</a:t>
            </a:r>
            <a:endParaRPr lang="uk" sz="2400" dirty="0">
              <a:cs typeface="Calibri"/>
            </a:endParaRPr>
          </a:p>
        </p:txBody>
      </p:sp>
      <p:pic>
        <p:nvPicPr>
          <p:cNvPr id="8" name="Picture Placeholder 7" descr="A person handing a box to a person&#10;&#10;Description automatically generated">
            <a:extLst>
              <a:ext uri="{FF2B5EF4-FFF2-40B4-BE49-F238E27FC236}">
                <a16:creationId xmlns:a16="http://schemas.microsoft.com/office/drawing/2014/main" id="{174329D2-A3FD-BE6E-4F97-60701EFD9D3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5651A93E-070F-F6C7-F15C-CBFF605EBF4F}"/>
              </a:ext>
            </a:extLst>
          </p:cNvPr>
          <p:cNvSpPr txBox="1"/>
          <p:nvPr/>
        </p:nvSpPr>
        <p:spPr>
          <a:xfrm>
            <a:off x="6096000" y="6500354"/>
            <a:ext cx="992669"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127489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typing on a computer&#10;&#10;Description automatically generated">
            <a:extLst>
              <a:ext uri="{FF2B5EF4-FFF2-40B4-BE49-F238E27FC236}">
                <a16:creationId xmlns:a16="http://schemas.microsoft.com/office/drawing/2014/main" id="{F4537E3F-B0E2-943C-57A5-E5391260FDB4}"/>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FD58B068-7E96-A91C-C4AF-A6E6E756A905}"/>
              </a:ext>
            </a:extLst>
          </p:cNvPr>
          <p:cNvSpPr>
            <a:spLocks noGrp="1"/>
          </p:cNvSpPr>
          <p:nvPr>
            <p:ph type="body" sz="quarter" idx="3"/>
          </p:nvPr>
        </p:nvSpPr>
        <p:spPr>
          <a:xfrm>
            <a:off x="6596159" y="474562"/>
            <a:ext cx="5183188" cy="1047716"/>
          </a:xfrm>
        </p:spPr>
        <p:txBody>
          <a:bodyPr/>
          <a:lstStyle/>
          <a:p>
            <a:r>
              <a:rPr lang="uk" b="1" i="0" u="none" baseline="0" dirty="0"/>
              <a:t>Ви можете допомогти онлайн</a:t>
            </a:r>
            <a:endParaRPr lang="fi-FI" dirty="0"/>
          </a:p>
        </p:txBody>
      </p:sp>
      <p:sp>
        <p:nvSpPr>
          <p:cNvPr id="3" name="Text Placeholder 2">
            <a:extLst>
              <a:ext uri="{FF2B5EF4-FFF2-40B4-BE49-F238E27FC236}">
                <a16:creationId xmlns:a16="http://schemas.microsoft.com/office/drawing/2014/main" id="{62B1105B-C275-CD5C-5B4F-E6F6A9482FBF}"/>
              </a:ext>
            </a:extLst>
          </p:cNvPr>
          <p:cNvSpPr>
            <a:spLocks noGrp="1"/>
          </p:cNvSpPr>
          <p:nvPr>
            <p:ph type="body" sz="quarter" idx="16"/>
          </p:nvPr>
        </p:nvSpPr>
        <p:spPr>
          <a:xfrm>
            <a:off x="6596159" y="2121749"/>
            <a:ext cx="5181601" cy="3534125"/>
          </a:xfrm>
        </p:spPr>
        <p:txBody>
          <a:bodyPr/>
          <a:lstStyle/>
          <a:p>
            <a:pPr algn="l" rtl="0"/>
            <a:r>
              <a:rPr lang="uk" sz="2400" b="0" i="0" u="none" baseline="0" dirty="0"/>
              <a:t>Комунікації</a:t>
            </a:r>
          </a:p>
          <a:p>
            <a:pPr algn="l" rtl="0"/>
            <a:r>
              <a:rPr lang="uk" sz="2400" b="0" i="0" u="none" baseline="0" dirty="0"/>
              <a:t>Чат підтримки під час кризи</a:t>
            </a:r>
          </a:p>
          <a:p>
            <a:pPr algn="l" rtl="0"/>
            <a:r>
              <a:rPr lang="uk" sz="2400" b="0" i="0" u="none" baseline="0" dirty="0"/>
              <a:t>Чат Sekasin</a:t>
            </a:r>
          </a:p>
          <a:p>
            <a:pPr algn="l" rtl="0"/>
            <a:r>
              <a:rPr lang="uk" sz="2400" b="0" i="0" u="none" baseline="0" dirty="0"/>
              <a:t>Навчання цифровим технологіям</a:t>
            </a:r>
          </a:p>
          <a:p>
            <a:pPr algn="l" rtl="0"/>
            <a:r>
              <a:rPr lang="uk" sz="2400" b="0" i="0" u="none" baseline="0" dirty="0"/>
              <a:t>Служба надання друзів у мережі</a:t>
            </a:r>
          </a:p>
          <a:p>
            <a:endParaRPr lang="fi-FI" dirty="0"/>
          </a:p>
        </p:txBody>
      </p:sp>
      <p:sp>
        <p:nvSpPr>
          <p:cNvPr id="4" name="TextBox 3">
            <a:extLst>
              <a:ext uri="{FF2B5EF4-FFF2-40B4-BE49-F238E27FC236}">
                <a16:creationId xmlns:a16="http://schemas.microsoft.com/office/drawing/2014/main" id="{2A9992AA-9283-D5CF-F330-789853373352}"/>
              </a:ext>
            </a:extLst>
          </p:cNvPr>
          <p:cNvSpPr txBox="1"/>
          <p:nvPr/>
        </p:nvSpPr>
        <p:spPr>
          <a:xfrm>
            <a:off x="6096000" y="6566329"/>
            <a:ext cx="987706" cy="261610"/>
          </a:xfrm>
          <a:prstGeom prst="rect">
            <a:avLst/>
          </a:prstGeom>
          <a:noFill/>
        </p:spPr>
        <p:txBody>
          <a:bodyPr wrap="square" rtlCol="0">
            <a:spAutoFit/>
          </a:bodyPr>
          <a:lstStyle/>
          <a:p>
            <a:r>
              <a:rPr lang="fi-FI" sz="1100" dirty="0"/>
              <a:t>Jukka Erätuli</a:t>
            </a:r>
          </a:p>
        </p:txBody>
      </p:sp>
    </p:spTree>
    <p:extLst>
      <p:ext uri="{BB962C8B-B14F-4D97-AF65-F5344CB8AC3E}">
        <p14:creationId xmlns:p14="http://schemas.microsoft.com/office/powerpoint/2010/main" val="281951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Women sitting on a couch looking at a computer&#10;&#10;Description automatically generated">
            <a:extLst>
              <a:ext uri="{FF2B5EF4-FFF2-40B4-BE49-F238E27FC236}">
                <a16:creationId xmlns:a16="http://schemas.microsoft.com/office/drawing/2014/main" id="{0A1818D6-6A69-924C-345E-341E1F7EB3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481BC0FA-FC31-2E3C-32F7-DCFD556ED335}"/>
              </a:ext>
            </a:extLst>
          </p:cNvPr>
          <p:cNvSpPr>
            <a:spLocks noGrp="1"/>
          </p:cNvSpPr>
          <p:nvPr>
            <p:ph type="body" sz="quarter" idx="3"/>
          </p:nvPr>
        </p:nvSpPr>
        <p:spPr>
          <a:xfrm>
            <a:off x="6549067" y="586502"/>
            <a:ext cx="5183188" cy="1419801"/>
          </a:xfrm>
        </p:spPr>
        <p:txBody>
          <a:bodyPr/>
          <a:lstStyle/>
          <a:p>
            <a:r>
              <a:rPr lang="uk" b="1" i="0" u="none" baseline="0" dirty="0"/>
              <a:t>Ви можете впливати на діяльність Червоного Хреста</a:t>
            </a:r>
            <a:endParaRPr lang="fi-FI" dirty="0"/>
          </a:p>
        </p:txBody>
      </p:sp>
      <p:sp>
        <p:nvSpPr>
          <p:cNvPr id="3" name="Text Placeholder 2">
            <a:extLst>
              <a:ext uri="{FF2B5EF4-FFF2-40B4-BE49-F238E27FC236}">
                <a16:creationId xmlns:a16="http://schemas.microsoft.com/office/drawing/2014/main" id="{D55021CB-572E-A47C-2C07-B831EEF53D7F}"/>
              </a:ext>
            </a:extLst>
          </p:cNvPr>
          <p:cNvSpPr>
            <a:spLocks noGrp="1"/>
          </p:cNvSpPr>
          <p:nvPr>
            <p:ph type="body" sz="quarter" idx="16"/>
          </p:nvPr>
        </p:nvSpPr>
        <p:spPr>
          <a:xfrm>
            <a:off x="6550654" y="2403124"/>
            <a:ext cx="5181601" cy="3534125"/>
          </a:xfrm>
        </p:spPr>
        <p:txBody>
          <a:bodyPr/>
          <a:lstStyle/>
          <a:p>
            <a:r>
              <a:rPr lang="ru-RU" sz="2400" dirty="0" err="1"/>
              <a:t>Конфіденційна</a:t>
            </a:r>
            <a:r>
              <a:rPr lang="ru-RU" sz="2400" dirty="0"/>
              <a:t> </a:t>
            </a:r>
            <a:r>
              <a:rPr lang="ru-RU" sz="2400" dirty="0" err="1"/>
              <a:t>Діяльність</a:t>
            </a:r>
            <a:r>
              <a:rPr lang="ru-RU" sz="2400" dirty="0"/>
              <a:t> на </a:t>
            </a:r>
            <a:r>
              <a:rPr lang="ru-RU" sz="2400" dirty="0" err="1"/>
              <a:t>основі</a:t>
            </a:r>
            <a:r>
              <a:rPr lang="ru-RU" sz="2400" dirty="0"/>
              <a:t> </a:t>
            </a:r>
            <a:r>
              <a:rPr lang="ru-RU" sz="2400" dirty="0" err="1"/>
              <a:t>взаємної</a:t>
            </a:r>
            <a:r>
              <a:rPr lang="ru-RU" sz="2400" dirty="0"/>
              <a:t> </a:t>
            </a:r>
            <a:r>
              <a:rPr lang="ru-RU" sz="2400" dirty="0" err="1"/>
              <a:t>довіри</a:t>
            </a:r>
            <a:endParaRPr lang="ru-RU" sz="2400" dirty="0"/>
          </a:p>
          <a:p>
            <a:r>
              <a:rPr lang="ru-RU" sz="2400" dirty="0" err="1"/>
              <a:t>Амбасадор</a:t>
            </a:r>
            <a:r>
              <a:rPr lang="ru-RU" sz="2400" dirty="0"/>
              <a:t> </a:t>
            </a:r>
            <a:r>
              <a:rPr lang="ru-RU" sz="2400" dirty="0" err="1"/>
              <a:t>соцмереж</a:t>
            </a:r>
            <a:endParaRPr lang="ru-RU" sz="2400" dirty="0"/>
          </a:p>
          <a:p>
            <a:r>
              <a:rPr lang="ru-RU" sz="2400" dirty="0" err="1"/>
              <a:t>Співпраця</a:t>
            </a:r>
            <a:r>
              <a:rPr lang="ru-RU" sz="2400" dirty="0"/>
              <a:t> </a:t>
            </a:r>
            <a:r>
              <a:rPr lang="ru-RU" sz="2400" dirty="0" err="1"/>
              <a:t>зі</a:t>
            </a:r>
            <a:r>
              <a:rPr lang="ru-RU" sz="2400" dirty="0"/>
              <a:t> школами й </a:t>
            </a:r>
            <a:r>
              <a:rPr lang="ru-RU" sz="2400" dirty="0" err="1"/>
              <a:t>відвідування</a:t>
            </a:r>
            <a:r>
              <a:rPr lang="ru-RU" sz="2400" dirty="0"/>
              <a:t> </a:t>
            </a:r>
            <a:r>
              <a:rPr lang="ru-RU" sz="2400" dirty="0" err="1"/>
              <a:t>шкіл</a:t>
            </a:r>
            <a:endParaRPr lang="ru-RU" sz="2400" dirty="0"/>
          </a:p>
          <a:p>
            <a:r>
              <a:rPr lang="ru-RU" sz="2400" dirty="0" err="1"/>
              <a:t>Осінні</a:t>
            </a:r>
            <a:r>
              <a:rPr lang="ru-RU" sz="2400" dirty="0"/>
              <a:t> й </a:t>
            </a:r>
            <a:r>
              <a:rPr lang="ru-RU" sz="2400" dirty="0" err="1"/>
              <a:t>весняні</a:t>
            </a:r>
            <a:r>
              <a:rPr lang="ru-RU" sz="2400" dirty="0"/>
              <a:t> </a:t>
            </a:r>
            <a:r>
              <a:rPr lang="ru-RU" sz="2400" dirty="0" err="1"/>
              <a:t>збори</a:t>
            </a:r>
            <a:r>
              <a:rPr lang="ru-RU" sz="2400" dirty="0"/>
              <a:t> </a:t>
            </a:r>
            <a:r>
              <a:rPr lang="ru-RU" sz="2400" dirty="0" err="1"/>
              <a:t>місцевої</a:t>
            </a:r>
            <a:r>
              <a:rPr lang="ru-RU" sz="2400" dirty="0"/>
              <a:t> </a:t>
            </a:r>
            <a:r>
              <a:rPr lang="ru-RU" sz="2400" dirty="0" err="1"/>
              <a:t>організації</a:t>
            </a:r>
            <a:endParaRPr lang="ru-RU" sz="2400" dirty="0"/>
          </a:p>
          <a:p>
            <a:r>
              <a:rPr lang="ru-RU" sz="2400" dirty="0" err="1"/>
              <a:t>Присутність</a:t>
            </a:r>
            <a:r>
              <a:rPr lang="ru-RU" sz="2400" dirty="0"/>
              <a:t> і </a:t>
            </a:r>
            <a:r>
              <a:rPr lang="ru-RU" sz="2400" dirty="0" err="1"/>
              <a:t>активність</a:t>
            </a:r>
            <a:r>
              <a:rPr lang="ru-RU" sz="2400" dirty="0"/>
              <a:t> </a:t>
            </a:r>
          </a:p>
        </p:txBody>
      </p:sp>
      <p:sp>
        <p:nvSpPr>
          <p:cNvPr id="4" name="TextBox 3">
            <a:extLst>
              <a:ext uri="{FF2B5EF4-FFF2-40B4-BE49-F238E27FC236}">
                <a16:creationId xmlns:a16="http://schemas.microsoft.com/office/drawing/2014/main" id="{E5DEBF86-2462-9ECB-8C32-3D614353308B}"/>
              </a:ext>
            </a:extLst>
          </p:cNvPr>
          <p:cNvSpPr txBox="1"/>
          <p:nvPr/>
        </p:nvSpPr>
        <p:spPr>
          <a:xfrm>
            <a:off x="6096000" y="6500354"/>
            <a:ext cx="992669"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751081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anding a red cross to a person&#10;&#10;Description automatically generated">
            <a:extLst>
              <a:ext uri="{FF2B5EF4-FFF2-40B4-BE49-F238E27FC236}">
                <a16:creationId xmlns:a16="http://schemas.microsoft.com/office/drawing/2014/main" id="{27644D5C-4E4E-2F1A-6B3F-DB70B1391D0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75F8AD6-1E1B-51FF-1A44-42FE6D983D92}"/>
              </a:ext>
            </a:extLst>
          </p:cNvPr>
          <p:cNvSpPr>
            <a:spLocks noGrp="1"/>
          </p:cNvSpPr>
          <p:nvPr>
            <p:ph type="body" sz="quarter" idx="3"/>
          </p:nvPr>
        </p:nvSpPr>
        <p:spPr>
          <a:xfrm>
            <a:off x="6560641" y="335666"/>
            <a:ext cx="5183188" cy="1128739"/>
          </a:xfrm>
        </p:spPr>
        <p:txBody>
          <a:bodyPr/>
          <a:lstStyle/>
          <a:p>
            <a:r>
              <a:rPr lang="uk" b="1" i="0" u="none" baseline="0" dirty="0"/>
              <a:t>Ви можете зробити пожертву </a:t>
            </a:r>
            <a:endParaRPr lang="fi-FI" dirty="0"/>
          </a:p>
        </p:txBody>
      </p:sp>
      <p:sp>
        <p:nvSpPr>
          <p:cNvPr id="3" name="Text Placeholder 2">
            <a:extLst>
              <a:ext uri="{FF2B5EF4-FFF2-40B4-BE49-F238E27FC236}">
                <a16:creationId xmlns:a16="http://schemas.microsoft.com/office/drawing/2014/main" id="{8DC16271-2C9E-FD92-9F1D-40593C0B7668}"/>
              </a:ext>
            </a:extLst>
          </p:cNvPr>
          <p:cNvSpPr>
            <a:spLocks noGrp="1"/>
          </p:cNvSpPr>
          <p:nvPr>
            <p:ph type="body" sz="quarter" idx="16"/>
          </p:nvPr>
        </p:nvSpPr>
        <p:spPr>
          <a:xfrm>
            <a:off x="6677181" y="1913405"/>
            <a:ext cx="5181601" cy="4498970"/>
          </a:xfrm>
        </p:spPr>
        <p:txBody>
          <a:bodyPr/>
          <a:lstStyle/>
          <a:p>
            <a:r>
              <a:rPr lang="ru-RU" sz="2400" dirty="0"/>
              <a:t>Донорство </a:t>
            </a:r>
            <a:r>
              <a:rPr lang="ru-RU" sz="2400" dirty="0" err="1"/>
              <a:t>крові</a:t>
            </a:r>
            <a:endParaRPr lang="ru-RU" sz="2400" dirty="0"/>
          </a:p>
          <a:p>
            <a:r>
              <a:rPr lang="ru-RU" sz="2400" dirty="0"/>
              <a:t>Покупки в секонд-</a:t>
            </a:r>
            <a:r>
              <a:rPr lang="ru-RU" sz="2400" dirty="0" err="1"/>
              <a:t>гендах</a:t>
            </a:r>
            <a:r>
              <a:rPr lang="ru-RU" sz="2400" dirty="0"/>
              <a:t> </a:t>
            </a:r>
            <a:r>
              <a:rPr lang="ru-RU" sz="2400" dirty="0" err="1"/>
              <a:t>Kontti</a:t>
            </a:r>
            <a:r>
              <a:rPr lang="ru-RU" sz="2400" dirty="0"/>
              <a:t> / </a:t>
            </a:r>
            <a:r>
              <a:rPr lang="ru-RU" sz="2400" dirty="0" err="1"/>
              <a:t>пожертви</a:t>
            </a:r>
            <a:endParaRPr lang="ru-RU" sz="2400" dirty="0"/>
          </a:p>
          <a:p>
            <a:r>
              <a:rPr lang="ru-RU" sz="2400" dirty="0"/>
              <a:t>Участь у </a:t>
            </a:r>
            <a:r>
              <a:rPr lang="ru-RU" sz="2400" dirty="0" err="1"/>
              <a:t>зборі</a:t>
            </a:r>
            <a:r>
              <a:rPr lang="ru-RU" sz="2400" dirty="0"/>
              <a:t> </a:t>
            </a:r>
            <a:r>
              <a:rPr lang="ru-RU" sz="2400" dirty="0" err="1"/>
              <a:t>коштів</a:t>
            </a:r>
            <a:endParaRPr lang="ru-RU" sz="2400" dirty="0"/>
          </a:p>
          <a:p>
            <a:r>
              <a:rPr lang="ru-RU" sz="2400" dirty="0" err="1"/>
              <a:t>Помісячні</a:t>
            </a:r>
            <a:r>
              <a:rPr lang="ru-RU" sz="2400" dirty="0"/>
              <a:t> </a:t>
            </a:r>
            <a:r>
              <a:rPr lang="ru-RU" sz="2400" dirty="0" err="1"/>
              <a:t>пожертви</a:t>
            </a:r>
            <a:endParaRPr lang="ru-RU" sz="2400" dirty="0"/>
          </a:p>
          <a:p>
            <a:r>
              <a:rPr lang="ru-RU" sz="2400" dirty="0" err="1"/>
              <a:t>Заповіти</a:t>
            </a:r>
            <a:endParaRPr lang="ru-RU" sz="2400" dirty="0"/>
          </a:p>
          <a:p>
            <a:r>
              <a:rPr lang="ru-RU" sz="2400" dirty="0" err="1"/>
              <a:t>Пожертви</a:t>
            </a:r>
            <a:r>
              <a:rPr lang="ru-RU" sz="2400" dirty="0"/>
              <a:t> до </a:t>
            </a:r>
            <a:r>
              <a:rPr lang="ru-RU" sz="2400" dirty="0" err="1"/>
              <a:t>визначних</a:t>
            </a:r>
            <a:r>
              <a:rPr lang="ru-RU" sz="2400" dirty="0"/>
              <a:t> дат</a:t>
            </a:r>
          </a:p>
          <a:p>
            <a:r>
              <a:rPr lang="ru-RU" sz="2400" dirty="0"/>
              <a:t>Час, </a:t>
            </a:r>
            <a:r>
              <a:rPr lang="ru-RU" sz="2400" dirty="0" err="1"/>
              <a:t>присвячений</a:t>
            </a:r>
            <a:r>
              <a:rPr lang="ru-RU" sz="2400" dirty="0"/>
              <a:t> </a:t>
            </a:r>
            <a:r>
              <a:rPr lang="ru-RU" sz="2400" dirty="0" err="1"/>
              <a:t>волонтерській</a:t>
            </a:r>
            <a:r>
              <a:rPr lang="ru-RU" sz="2400" dirty="0"/>
              <a:t> </a:t>
            </a:r>
            <a:r>
              <a:rPr lang="ru-RU" sz="2400" dirty="0" err="1"/>
              <a:t>діяльності</a:t>
            </a:r>
            <a:endParaRPr lang="ru-RU" sz="2400" dirty="0"/>
          </a:p>
        </p:txBody>
      </p:sp>
      <p:sp>
        <p:nvSpPr>
          <p:cNvPr id="4" name="TextBox 3">
            <a:extLst>
              <a:ext uri="{FF2B5EF4-FFF2-40B4-BE49-F238E27FC236}">
                <a16:creationId xmlns:a16="http://schemas.microsoft.com/office/drawing/2014/main" id="{140CB1CB-3D5E-33D7-B4EF-A822A2A1175F}"/>
              </a:ext>
            </a:extLst>
          </p:cNvPr>
          <p:cNvSpPr txBox="1"/>
          <p:nvPr/>
        </p:nvSpPr>
        <p:spPr>
          <a:xfrm>
            <a:off x="6096000" y="6500354"/>
            <a:ext cx="992669"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355881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DD2-A47E-AAB0-04F7-C5ED274F3B3F}"/>
              </a:ext>
            </a:extLst>
          </p:cNvPr>
          <p:cNvSpPr>
            <a:spLocks noGrp="1"/>
          </p:cNvSpPr>
          <p:nvPr>
            <p:ph type="title"/>
          </p:nvPr>
        </p:nvSpPr>
        <p:spPr/>
        <p:txBody>
          <a:bodyPr/>
          <a:lstStyle/>
          <a:p>
            <a:r>
              <a:rPr lang="uk" sz="2800" b="1" i="0" u="none" baseline="0" dirty="0"/>
              <a:t>Червоний Хрест – помічник поруч з вами</a:t>
            </a:r>
            <a:endParaRPr lang="fi-FI" dirty="0"/>
          </a:p>
        </p:txBody>
      </p:sp>
      <p:sp>
        <p:nvSpPr>
          <p:cNvPr id="3" name="Text Placeholder 2">
            <a:extLst>
              <a:ext uri="{FF2B5EF4-FFF2-40B4-BE49-F238E27FC236}">
                <a16:creationId xmlns:a16="http://schemas.microsoft.com/office/drawing/2014/main" id="{E6726F0F-A8C3-C3B5-A950-6729A2A7EA89}"/>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A2A42C1A-0B77-9561-2693-5B5198A8A484}"/>
              </a:ext>
            </a:extLst>
          </p:cNvPr>
          <p:cNvSpPr>
            <a:spLocks noGrp="1"/>
          </p:cNvSpPr>
          <p:nvPr>
            <p:ph type="body" idx="15"/>
          </p:nvPr>
        </p:nvSpPr>
        <p:spPr/>
        <p:txBody>
          <a:bodyPr/>
          <a:lstStyle/>
          <a:p>
            <a:endParaRPr lang="fi-FI"/>
          </a:p>
        </p:txBody>
      </p:sp>
      <p:pic>
        <p:nvPicPr>
          <p:cNvPr id="6" name="Picture 5" descr="A person in a red vest and a person in a blanket&#10;&#10;Description automatically generated">
            <a:extLst>
              <a:ext uri="{FF2B5EF4-FFF2-40B4-BE49-F238E27FC236}">
                <a16:creationId xmlns:a16="http://schemas.microsoft.com/office/drawing/2014/main" id="{DBCF6926-6538-9E7E-4DE4-5D29D5E4F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499" y="1513398"/>
            <a:ext cx="3304327" cy="2203960"/>
          </a:xfrm>
          <a:prstGeom prst="rect">
            <a:avLst/>
          </a:prstGeom>
        </p:spPr>
      </p:pic>
      <p:pic>
        <p:nvPicPr>
          <p:cNvPr id="10" name="Picture 9" descr="A couple of women sitting at a table&#10;&#10;Description automatically generated">
            <a:extLst>
              <a:ext uri="{FF2B5EF4-FFF2-40B4-BE49-F238E27FC236}">
                <a16:creationId xmlns:a16="http://schemas.microsoft.com/office/drawing/2014/main" id="{DD8C1F71-C1F2-305F-F5A3-E671A83254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9175" y="1513398"/>
            <a:ext cx="3304327" cy="2203960"/>
          </a:xfrm>
          <a:prstGeom prst="rect">
            <a:avLst/>
          </a:prstGeom>
        </p:spPr>
      </p:pic>
      <p:pic>
        <p:nvPicPr>
          <p:cNvPr id="14" name="Picture 13" descr="A person serving a person at a table&#10;&#10;Description automatically generated">
            <a:extLst>
              <a:ext uri="{FF2B5EF4-FFF2-40B4-BE49-F238E27FC236}">
                <a16:creationId xmlns:a16="http://schemas.microsoft.com/office/drawing/2014/main" id="{63B79B13-BA8F-08DB-4D1F-BC2B7A6013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837" y="3878393"/>
            <a:ext cx="3304327" cy="2203960"/>
          </a:xfrm>
          <a:prstGeom prst="rect">
            <a:avLst/>
          </a:prstGeom>
        </p:spPr>
      </p:pic>
      <p:pic>
        <p:nvPicPr>
          <p:cNvPr id="18" name="Picture 17" descr="A person and person standing outside&#10;&#10;Description automatically generated">
            <a:extLst>
              <a:ext uri="{FF2B5EF4-FFF2-40B4-BE49-F238E27FC236}">
                <a16:creationId xmlns:a16="http://schemas.microsoft.com/office/drawing/2014/main" id="{976B0620-9C2E-8656-C055-306B428356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9496" y="3903793"/>
            <a:ext cx="3274006" cy="2183736"/>
          </a:xfrm>
          <a:prstGeom prst="rect">
            <a:avLst/>
          </a:prstGeom>
        </p:spPr>
      </p:pic>
      <p:pic>
        <p:nvPicPr>
          <p:cNvPr id="20" name="Picture 19" descr="A group of men in a park&#10;&#10;Description automatically generated">
            <a:extLst>
              <a:ext uri="{FF2B5EF4-FFF2-40B4-BE49-F238E27FC236}">
                <a16:creationId xmlns:a16="http://schemas.microsoft.com/office/drawing/2014/main" id="{A55B9658-A036-9C9C-B0C3-A5EF0073FD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499" y="3878393"/>
            <a:ext cx="3304327" cy="2203960"/>
          </a:xfrm>
          <a:prstGeom prst="rect">
            <a:avLst/>
          </a:prstGeom>
        </p:spPr>
      </p:pic>
      <p:pic>
        <p:nvPicPr>
          <p:cNvPr id="22" name="Picture 21" descr="A person holding a phone next to a baby&#10;&#10;Description automatically generated">
            <a:extLst>
              <a:ext uri="{FF2B5EF4-FFF2-40B4-BE49-F238E27FC236}">
                <a16:creationId xmlns:a16="http://schemas.microsoft.com/office/drawing/2014/main" id="{88B8DE05-1E51-BA3A-AC33-D479CCA9EE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1837" y="1513398"/>
            <a:ext cx="3304327" cy="2203960"/>
          </a:xfrm>
          <a:prstGeom prst="rect">
            <a:avLst/>
          </a:prstGeom>
        </p:spPr>
      </p:pic>
    </p:spTree>
    <p:extLst>
      <p:ext uri="{BB962C8B-B14F-4D97-AF65-F5344CB8AC3E}">
        <p14:creationId xmlns:p14="http://schemas.microsoft.com/office/powerpoint/2010/main" val="419324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at another person&#10;&#10;Description automatically generated">
            <a:extLst>
              <a:ext uri="{FF2B5EF4-FFF2-40B4-BE49-F238E27FC236}">
                <a16:creationId xmlns:a16="http://schemas.microsoft.com/office/drawing/2014/main" id="{CA55CF21-B49D-5373-A984-063BE808B57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2C40D82-9089-9D61-2C00-F510EE2A74B3}"/>
              </a:ext>
            </a:extLst>
          </p:cNvPr>
          <p:cNvSpPr>
            <a:spLocks noGrp="1"/>
          </p:cNvSpPr>
          <p:nvPr>
            <p:ph type="body" sz="quarter" idx="3"/>
          </p:nvPr>
        </p:nvSpPr>
        <p:spPr>
          <a:xfrm>
            <a:off x="6618515" y="393540"/>
            <a:ext cx="5183188" cy="1036141"/>
          </a:xfrm>
        </p:spPr>
        <p:txBody>
          <a:bodyPr/>
          <a:lstStyle/>
          <a:p>
            <a:r>
              <a:rPr lang="ru-RU" b="1" dirty="0">
                <a:cs typeface="Calibri Light"/>
              </a:rPr>
              <a:t>Член Червоного </a:t>
            </a:r>
            <a:r>
              <a:rPr lang="ru-RU" b="1" dirty="0" err="1">
                <a:cs typeface="Calibri Light"/>
              </a:rPr>
              <a:t>Хреста</a:t>
            </a:r>
            <a:r>
              <a:rPr lang="ru-RU" b="1" dirty="0">
                <a:cs typeface="Calibri Light"/>
              </a:rPr>
              <a:t> – </a:t>
            </a:r>
            <a:r>
              <a:rPr lang="ru-RU" b="1" dirty="0" err="1">
                <a:cs typeface="Calibri Light"/>
              </a:rPr>
              <a:t>помічник</a:t>
            </a:r>
            <a:endParaRPr lang="fi-FI" dirty="0"/>
          </a:p>
        </p:txBody>
      </p:sp>
      <p:sp>
        <p:nvSpPr>
          <p:cNvPr id="3" name="Text Placeholder 2">
            <a:extLst>
              <a:ext uri="{FF2B5EF4-FFF2-40B4-BE49-F238E27FC236}">
                <a16:creationId xmlns:a16="http://schemas.microsoft.com/office/drawing/2014/main" id="{C2976AF9-03C7-531D-C2C1-0AF29A158578}"/>
              </a:ext>
            </a:extLst>
          </p:cNvPr>
          <p:cNvSpPr>
            <a:spLocks noGrp="1"/>
          </p:cNvSpPr>
          <p:nvPr>
            <p:ph type="body" sz="quarter" idx="16"/>
          </p:nvPr>
        </p:nvSpPr>
        <p:spPr>
          <a:xfrm>
            <a:off x="6619308" y="1720218"/>
            <a:ext cx="5181601" cy="4472238"/>
          </a:xfrm>
        </p:spPr>
        <p:txBody>
          <a:bodyPr/>
          <a:lstStyle/>
          <a:p>
            <a:pPr algn="l" rtl="0"/>
            <a:r>
              <a:rPr lang="uk" sz="2000" b="0" i="0" u="none" baseline="0"/>
              <a:t>Будучи членом Червоного Хреста, ви легко можете займатися волонтерською гуманітарною діяльністю. Крім того, ви можете зайняти позицію щодо гуманістичних цінностей і цілей.</a:t>
            </a:r>
            <a:endParaRPr lang="uk" sz="2000"/>
          </a:p>
          <a:p>
            <a:pPr algn="l" rtl="0"/>
            <a:r>
              <a:rPr lang="uk" sz="2000" b="0" i="0" u="none" baseline="0"/>
              <a:t>Членський внесок становить 20 євро, </a:t>
            </a:r>
          </a:p>
          <a:p>
            <a:pPr marL="0" indent="0" algn="l" rtl="0">
              <a:buNone/>
            </a:pPr>
            <a:r>
              <a:rPr lang="uk" sz="2000" b="0" i="0" u="none" baseline="0"/>
              <a:t>    для осіб, яким не виповнилося 29 років – 10 євро.</a:t>
            </a:r>
            <a:endParaRPr lang="uk" sz="2000"/>
          </a:p>
          <a:p>
            <a:pPr algn="l" rtl="0"/>
            <a:r>
              <a:rPr lang="uk" sz="2000" b="0" i="0" u="none" baseline="0"/>
              <a:t>Долучайтеся онлайн за адресою www.punainenristi.fi/jasenyys</a:t>
            </a:r>
            <a:endParaRPr lang="uk" sz="2000"/>
          </a:p>
          <a:p>
            <a:pPr algn="l" rtl="0"/>
            <a:r>
              <a:rPr lang="uk" sz="2000" b="0" i="0" u="none" baseline="0"/>
              <a:t>Можете скористатися смартфоном і стати членом просто зараз!</a:t>
            </a:r>
            <a:endParaRPr lang="uk" sz="2000" dirty="0"/>
          </a:p>
        </p:txBody>
      </p:sp>
      <p:sp>
        <p:nvSpPr>
          <p:cNvPr id="4" name="TextBox 3">
            <a:extLst>
              <a:ext uri="{FF2B5EF4-FFF2-40B4-BE49-F238E27FC236}">
                <a16:creationId xmlns:a16="http://schemas.microsoft.com/office/drawing/2014/main" id="{AC51730E-DE14-4BC6-5301-7CAC8A91BFB8}"/>
              </a:ext>
            </a:extLst>
          </p:cNvPr>
          <p:cNvSpPr txBox="1"/>
          <p:nvPr/>
        </p:nvSpPr>
        <p:spPr>
          <a:xfrm>
            <a:off x="6096000" y="6500354"/>
            <a:ext cx="992669"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1535146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6F8D4-F19E-67DC-0C0C-EB369AE56C9C}"/>
              </a:ext>
            </a:extLst>
          </p:cNvPr>
          <p:cNvSpPr>
            <a:spLocks noGrp="1"/>
          </p:cNvSpPr>
          <p:nvPr>
            <p:ph type="body" idx="14"/>
          </p:nvPr>
        </p:nvSpPr>
        <p:spPr/>
        <p:txBody>
          <a:bodyPr/>
          <a:lstStyle/>
          <a:p>
            <a:pPr marL="0" indent="0" algn="ctr" rtl="0">
              <a:buNone/>
            </a:pPr>
            <a:r>
              <a:rPr lang="uk" sz="2400" b="1" i="0" u="none" baseline="0" dirty="0">
                <a:latin typeface="+mn-lt"/>
                <a:ea typeface="+mn-lt"/>
                <a:cs typeface="+mn-lt"/>
                <a:sym typeface="+mn-lt"/>
              </a:rPr>
              <a:t>Запрошення долучитися до діяльності</a:t>
            </a:r>
            <a:endParaRPr lang="uk" sz="2400" b="1" dirty="0">
              <a:cs typeface="Calibri"/>
            </a:endParaRPr>
          </a:p>
        </p:txBody>
      </p:sp>
      <p:pic>
        <p:nvPicPr>
          <p:cNvPr id="4" name="Picture Placeholder 3" descr="A group of people wearing red jackets&#10;&#10;Description automatically generated">
            <a:extLst>
              <a:ext uri="{FF2B5EF4-FFF2-40B4-BE49-F238E27FC236}">
                <a16:creationId xmlns:a16="http://schemas.microsoft.com/office/drawing/2014/main" id="{129BD6F2-53F3-9B6E-D597-6390D9D51C8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6EE5D72F-C9A8-AA10-93A2-803862E4C6BD}"/>
              </a:ext>
            </a:extLst>
          </p:cNvPr>
          <p:cNvSpPr txBox="1"/>
          <p:nvPr/>
        </p:nvSpPr>
        <p:spPr>
          <a:xfrm>
            <a:off x="5147947" y="6589478"/>
            <a:ext cx="960699" cy="261610"/>
          </a:xfrm>
          <a:prstGeom prst="rect">
            <a:avLst/>
          </a:prstGeom>
          <a:noFill/>
        </p:spPr>
        <p:txBody>
          <a:bodyPr wrap="square" rtlCol="0">
            <a:spAutoFit/>
          </a:bodyPr>
          <a:lstStyle/>
          <a:p>
            <a:r>
              <a:rPr lang="fi-FI" sz="1100" dirty="0"/>
              <a:t>Ville Palonen</a:t>
            </a:r>
          </a:p>
        </p:txBody>
      </p:sp>
    </p:spTree>
    <p:extLst>
      <p:ext uri="{BB962C8B-B14F-4D97-AF65-F5344CB8AC3E}">
        <p14:creationId xmlns:p14="http://schemas.microsoft.com/office/powerpoint/2010/main" val="4211942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4716DD-0DA3-837A-2B13-C9263D6F4FB7}"/>
              </a:ext>
            </a:extLst>
          </p:cNvPr>
          <p:cNvSpPr>
            <a:spLocks noGrp="1"/>
          </p:cNvSpPr>
          <p:nvPr>
            <p:ph type="body" sz="quarter" idx="13"/>
          </p:nvPr>
        </p:nvSpPr>
        <p:spPr/>
        <p:txBody>
          <a:bodyPr/>
          <a:lstStyle/>
          <a:p>
            <a:r>
              <a:rPr lang="uk" b="1" i="0" u="none" baseline="0" dirty="0"/>
              <a:t>Портал волонтерської діяльності OMA</a:t>
            </a:r>
            <a:endParaRPr lang="fi-FI" dirty="0"/>
          </a:p>
        </p:txBody>
      </p:sp>
      <p:pic>
        <p:nvPicPr>
          <p:cNvPr id="5" name="Picture 4">
            <a:extLst>
              <a:ext uri="{FF2B5EF4-FFF2-40B4-BE49-F238E27FC236}">
                <a16:creationId xmlns:a16="http://schemas.microsoft.com/office/drawing/2014/main" id="{E6B77917-6416-4BAE-ABE0-4BEBEB7518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7014" y="790916"/>
            <a:ext cx="9537577" cy="4733464"/>
          </a:xfrm>
          <a:prstGeom prst="rect">
            <a:avLst/>
          </a:prstGeom>
        </p:spPr>
      </p:pic>
    </p:spTree>
    <p:extLst>
      <p:ext uri="{BB962C8B-B14F-4D97-AF65-F5344CB8AC3E}">
        <p14:creationId xmlns:p14="http://schemas.microsoft.com/office/powerpoint/2010/main" val="2682797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ADE1D62-F3D8-E54D-EC2E-69EDAB2610C9}"/>
              </a:ext>
            </a:extLst>
          </p:cNvPr>
          <p:cNvSpPr>
            <a:spLocks noGrp="1"/>
          </p:cNvSpPr>
          <p:nvPr>
            <p:ph type="body" sz="quarter" idx="13"/>
          </p:nvPr>
        </p:nvSpPr>
        <p:spPr/>
        <p:txBody>
          <a:bodyPr/>
          <a:lstStyle/>
          <a:p>
            <a:r>
              <a:rPr lang="uk" b="1" i="0" u="none" baseline="0" dirty="0"/>
              <a:t>Слідкуйте за діяльністю Червоного Хреста онлайн</a:t>
            </a:r>
            <a:endParaRPr lang="fi-FI" dirty="0"/>
          </a:p>
        </p:txBody>
      </p:sp>
      <p:pic>
        <p:nvPicPr>
          <p:cNvPr id="5" name="Picture 4">
            <a:extLst>
              <a:ext uri="{FF2B5EF4-FFF2-40B4-BE49-F238E27FC236}">
                <a16:creationId xmlns:a16="http://schemas.microsoft.com/office/drawing/2014/main" id="{C9B7A8C7-1BDA-AF95-8AC0-C9A8B86A0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382" y="1078202"/>
            <a:ext cx="4417059" cy="2975029"/>
          </a:xfrm>
          <a:prstGeom prst="rect">
            <a:avLst/>
          </a:prstGeom>
        </p:spPr>
      </p:pic>
      <p:pic>
        <p:nvPicPr>
          <p:cNvPr id="6" name="Picture 5">
            <a:extLst>
              <a:ext uri="{FF2B5EF4-FFF2-40B4-BE49-F238E27FC236}">
                <a16:creationId xmlns:a16="http://schemas.microsoft.com/office/drawing/2014/main" id="{10486E2A-95A7-01B5-DC47-757988178C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5750" y="1579728"/>
            <a:ext cx="6075868" cy="3698543"/>
          </a:xfrm>
          <a:prstGeom prst="rect">
            <a:avLst/>
          </a:prstGeom>
        </p:spPr>
      </p:pic>
    </p:spTree>
    <p:extLst>
      <p:ext uri="{BB962C8B-B14F-4D97-AF65-F5344CB8AC3E}">
        <p14:creationId xmlns:p14="http://schemas.microsoft.com/office/powerpoint/2010/main" val="215002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EAE5-FD88-86CE-93A7-134B639D8D1C}"/>
              </a:ext>
            </a:extLst>
          </p:cNvPr>
          <p:cNvSpPr>
            <a:spLocks noGrp="1"/>
          </p:cNvSpPr>
          <p:nvPr>
            <p:ph type="title"/>
          </p:nvPr>
        </p:nvSpPr>
        <p:spPr/>
        <p:txBody>
          <a:bodyPr/>
          <a:lstStyle/>
          <a:p>
            <a:r>
              <a:rPr lang="uk" b="1" i="0" u="none" baseline="0" dirty="0"/>
              <a:t>Актуальне (події в регіоні)</a:t>
            </a:r>
            <a:endParaRPr lang="fi-FI" dirty="0"/>
          </a:p>
        </p:txBody>
      </p:sp>
      <p:sp>
        <p:nvSpPr>
          <p:cNvPr id="3" name="Text Placeholder 2">
            <a:extLst>
              <a:ext uri="{FF2B5EF4-FFF2-40B4-BE49-F238E27FC236}">
                <a16:creationId xmlns:a16="http://schemas.microsoft.com/office/drawing/2014/main" id="{6655687C-C0CC-0575-1E1C-47F891E9DEE7}"/>
              </a:ext>
            </a:extLst>
          </p:cNvPr>
          <p:cNvSpPr>
            <a:spLocks noGrp="1"/>
          </p:cNvSpPr>
          <p:nvPr>
            <p:ph type="body" sz="quarter" idx="11"/>
          </p:nvPr>
        </p:nvSpPr>
        <p:spPr/>
        <p:txBody>
          <a:bodyPr/>
          <a:lstStyle/>
          <a:p>
            <a:pPr algn="l" rtl="0"/>
            <a:r>
              <a:rPr lang="uk" sz="2400" b="0" i="0" u="none" baseline="0" dirty="0"/>
              <a:t>Тренер та/або місцева організація готує список наступних подій у регіоні, на які нові люди можуть прийти наступного разу</a:t>
            </a:r>
          </a:p>
          <a:p>
            <a:pPr algn="l" rtl="0"/>
            <a:r>
              <a:rPr lang="uk" sz="2400" b="0" i="0" u="none" baseline="0" dirty="0"/>
              <a:t>Додайте для учасників контактні дані місцевої організації</a:t>
            </a:r>
          </a:p>
        </p:txBody>
      </p:sp>
    </p:spTree>
    <p:extLst>
      <p:ext uri="{BB962C8B-B14F-4D97-AF65-F5344CB8AC3E}">
        <p14:creationId xmlns:p14="http://schemas.microsoft.com/office/powerpoint/2010/main" val="3931306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5CD5246-AC2B-9943-906D-2F43E68C02E3}"/>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8123208" y="0"/>
            <a:ext cx="4068792" cy="6858000"/>
          </a:xfrm>
        </p:spPr>
      </p:pic>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p:txBody>
          <a:bodyPr/>
          <a:lstStyle/>
          <a:p>
            <a:pPr marL="0" indent="0" algn="ctr" rtl="0">
              <a:buNone/>
            </a:pPr>
            <a:endParaRPr lang="uk" sz="1600" b="1" dirty="0">
              <a:cs typeface="Calibri"/>
            </a:endParaRPr>
          </a:p>
          <a:p>
            <a:pPr marL="0" indent="0" algn="ctr" rtl="0">
              <a:buNone/>
            </a:pPr>
            <a:endParaRPr lang="uk" sz="1600" b="1" dirty="0">
              <a:cs typeface="Calibri"/>
            </a:endParaRPr>
          </a:p>
          <a:p>
            <a:pPr marL="0" indent="0" algn="ctr" rtl="0">
              <a:buNone/>
            </a:pPr>
            <a:endParaRPr lang="uk" sz="1600" b="1" dirty="0">
              <a:cs typeface="Calibri"/>
            </a:endParaRPr>
          </a:p>
          <a:p>
            <a:pPr marL="0" indent="0" algn="ctr" rtl="0">
              <a:buNone/>
            </a:pPr>
            <a:r>
              <a:rPr lang="uk" sz="2800" b="1" i="0" u="none" baseline="0" dirty="0">
                <a:latin typeface="Calibri"/>
                <a:ea typeface="Calibri"/>
                <a:cs typeface="Calibri"/>
                <a:sym typeface="Calibri"/>
              </a:rPr>
              <a:t>ДЯКУЮ!</a:t>
            </a:r>
            <a:endParaRPr lang="uk" sz="2400" dirty="0">
              <a:cs typeface="Calibri"/>
            </a:endParaRPr>
          </a:p>
        </p:txBody>
      </p:sp>
      <p:sp>
        <p:nvSpPr>
          <p:cNvPr id="3" name="Text Placeholder 2">
            <a:extLst>
              <a:ext uri="{FF2B5EF4-FFF2-40B4-BE49-F238E27FC236}">
                <a16:creationId xmlns:a16="http://schemas.microsoft.com/office/drawing/2014/main" id="{9C364346-2283-6D42-BF15-078F2E8CBBDD}"/>
              </a:ext>
            </a:extLst>
          </p:cNvPr>
          <p:cNvSpPr>
            <a:spLocks noGrp="1"/>
          </p:cNvSpPr>
          <p:nvPr>
            <p:ph type="body" idx="16"/>
          </p:nvPr>
        </p:nvSpPr>
        <p:spPr/>
        <p:txBody>
          <a:bodyPr/>
          <a:lstStyle/>
          <a:p>
            <a:r>
              <a:rPr lang="ru-RU" dirty="0" err="1"/>
              <a:t>Запитання</a:t>
            </a:r>
            <a:r>
              <a:rPr lang="ru-RU" dirty="0"/>
              <a:t>?</a:t>
            </a:r>
          </a:p>
        </p:txBody>
      </p:sp>
      <p:sp>
        <p:nvSpPr>
          <p:cNvPr id="7" name="Rectangle 6">
            <a:extLst>
              <a:ext uri="{FF2B5EF4-FFF2-40B4-BE49-F238E27FC236}">
                <a16:creationId xmlns:a16="http://schemas.microsoft.com/office/drawing/2014/main" id="{4EF94711-88FD-9548-B398-E3C0FA240835}"/>
              </a:ext>
            </a:extLst>
          </p:cNvPr>
          <p:cNvSpPr/>
          <p:nvPr/>
        </p:nvSpPr>
        <p:spPr>
          <a:xfrm>
            <a:off x="8115080" y="0"/>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5FEE5330-82E2-B280-9AD2-3BFEB913A512}"/>
              </a:ext>
            </a:extLst>
          </p:cNvPr>
          <p:cNvSpPr txBox="1"/>
          <p:nvPr/>
        </p:nvSpPr>
        <p:spPr>
          <a:xfrm>
            <a:off x="6609144" y="6521154"/>
            <a:ext cx="1018573" cy="261610"/>
          </a:xfrm>
          <a:prstGeom prst="rect">
            <a:avLst/>
          </a:prstGeom>
          <a:noFill/>
        </p:spPr>
        <p:txBody>
          <a:bodyPr wrap="square" rtlCol="0">
            <a:spAutoFit/>
          </a:bodyPr>
          <a:lstStyle/>
          <a:p>
            <a:r>
              <a:rPr lang="fi-FI" sz="1100" dirty="0">
                <a:solidFill>
                  <a:schemeClr val="bg1"/>
                </a:solidFill>
              </a:rPr>
              <a:t>Joonas Brandt</a:t>
            </a:r>
          </a:p>
        </p:txBody>
      </p:sp>
    </p:spTree>
    <p:extLst>
      <p:ext uri="{BB962C8B-B14F-4D97-AF65-F5344CB8AC3E}">
        <p14:creationId xmlns:p14="http://schemas.microsoft.com/office/powerpoint/2010/main" val="174614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58CD-B58E-4D92-6530-4A441A54967A}"/>
              </a:ext>
            </a:extLst>
          </p:cNvPr>
          <p:cNvSpPr>
            <a:spLocks noGrp="1"/>
          </p:cNvSpPr>
          <p:nvPr>
            <p:ph type="title"/>
          </p:nvPr>
        </p:nvSpPr>
        <p:spPr/>
        <p:txBody>
          <a:bodyPr/>
          <a:lstStyle/>
          <a:p>
            <a:r>
              <a:rPr lang="ru-RU" dirty="0"/>
              <a:t>Тренер </a:t>
            </a:r>
            <a:r>
              <a:rPr lang="ru-RU" dirty="0" err="1"/>
              <a:t>може</a:t>
            </a:r>
            <a:r>
              <a:rPr lang="ru-RU" dirty="0"/>
              <a:t> </a:t>
            </a:r>
            <a:r>
              <a:rPr lang="ru-RU" dirty="0" err="1"/>
              <a:t>показати</a:t>
            </a:r>
            <a:r>
              <a:rPr lang="ru-RU" dirty="0"/>
              <a:t> </a:t>
            </a:r>
            <a:r>
              <a:rPr lang="ru-RU" dirty="0" err="1"/>
              <a:t>якесь</a:t>
            </a:r>
            <a:r>
              <a:rPr lang="ru-RU" dirty="0"/>
              <a:t> </a:t>
            </a:r>
            <a:r>
              <a:rPr lang="ru-RU" dirty="0" err="1"/>
              <a:t>із</a:t>
            </a:r>
            <a:r>
              <a:rPr lang="ru-RU" dirty="0"/>
              <a:t> </a:t>
            </a:r>
            <a:r>
              <a:rPr lang="ru-RU" dirty="0" err="1"/>
              <a:t>цих</a:t>
            </a:r>
            <a:r>
              <a:rPr lang="ru-RU" dirty="0"/>
              <a:t> </a:t>
            </a:r>
            <a:r>
              <a:rPr lang="ru-RU" dirty="0" err="1"/>
              <a:t>відео</a:t>
            </a:r>
            <a:r>
              <a:rPr lang="ru-RU" dirty="0"/>
              <a:t>:</a:t>
            </a:r>
            <a:endParaRPr lang="fi-FI" dirty="0"/>
          </a:p>
        </p:txBody>
      </p:sp>
      <p:sp>
        <p:nvSpPr>
          <p:cNvPr id="3" name="Text Placeholder 2">
            <a:extLst>
              <a:ext uri="{FF2B5EF4-FFF2-40B4-BE49-F238E27FC236}">
                <a16:creationId xmlns:a16="http://schemas.microsoft.com/office/drawing/2014/main" id="{C65F941F-B1CD-CD8B-F960-D680850CD84C}"/>
              </a:ext>
            </a:extLst>
          </p:cNvPr>
          <p:cNvSpPr>
            <a:spLocks noGrp="1"/>
          </p:cNvSpPr>
          <p:nvPr>
            <p:ph type="body" idx="14"/>
          </p:nvPr>
        </p:nvSpPr>
        <p:spPr/>
        <p:txBody>
          <a:bodyPr/>
          <a:lstStyle/>
          <a:p>
            <a:pPr algn="just" rtl="0"/>
            <a:r>
              <a:rPr lang="uk" b="0" i="0" u="none" baseline="0" dirty="0">
                <a:latin typeface="Calibri"/>
                <a:ea typeface="Calibri"/>
                <a:cs typeface="Calibri"/>
                <a:sym typeface="Calibri"/>
                <a:hlinkClick r:id="rId3"/>
              </a:rPr>
              <a:t>Suomen Punainen Risti – Mitä teemme? Відео-презентація</a:t>
            </a:r>
            <a:r>
              <a:rPr lang="uk" b="0" i="0" u="none" baseline="0" dirty="0">
                <a:latin typeface="Calibri"/>
                <a:ea typeface="Calibri"/>
                <a:cs typeface="Calibri"/>
                <a:sym typeface="Calibri"/>
              </a:rPr>
              <a:t> (1:47 хв)</a:t>
            </a:r>
          </a:p>
          <a:p>
            <a:pPr algn="just" rtl="0"/>
            <a:endParaRPr lang="uk" dirty="0">
              <a:cs typeface="Calibri"/>
            </a:endParaRPr>
          </a:p>
          <a:p>
            <a:pPr algn="just" rtl="0"/>
            <a:r>
              <a:rPr lang="uk" b="0" i="0" u="none" baseline="0" dirty="0">
                <a:latin typeface="Calibri"/>
                <a:ea typeface="Calibri"/>
                <a:cs typeface="Calibri"/>
                <a:sym typeface="Calibri"/>
                <a:hlinkClick r:id="rId4"/>
              </a:rPr>
              <a:t>Короткі відео-презентації діяльності Південно-Західного регіону </a:t>
            </a:r>
            <a:endParaRPr lang="uk" dirty="0">
              <a:cs typeface="Calibri"/>
            </a:endParaRPr>
          </a:p>
          <a:p>
            <a:pPr marL="457200" lvl="1" indent="0" algn="just" rtl="0">
              <a:buNone/>
            </a:pPr>
            <a:endParaRPr lang="uk" dirty="0">
              <a:cs typeface="Calibri"/>
            </a:endParaRPr>
          </a:p>
          <a:p>
            <a:pPr algn="just" rtl="0"/>
            <a:r>
              <a:rPr lang="uk" b="0" i="0" u="none" baseline="0" dirty="0">
                <a:latin typeface="Calibri"/>
                <a:ea typeface="Calibri"/>
                <a:cs typeface="Calibri"/>
                <a:sym typeface="Calibri"/>
                <a:hlinkClick r:id="rId5"/>
              </a:rPr>
              <a:t>Together we are the International Federation of Red Cross and Red Crescent societies</a:t>
            </a:r>
            <a:r>
              <a:rPr lang="uk" b="0" i="0" u="none" baseline="0" dirty="0">
                <a:latin typeface="Calibri"/>
                <a:ea typeface="Calibri"/>
                <a:cs typeface="Calibri"/>
                <a:sym typeface="Calibri"/>
              </a:rPr>
              <a:t> (3:21 хв)</a:t>
            </a:r>
          </a:p>
          <a:p>
            <a:pPr marL="0" indent="0" algn="just" rtl="0">
              <a:buNone/>
            </a:pPr>
            <a:endParaRPr lang="uk" dirty="0">
              <a:cs typeface="Calibri"/>
            </a:endParaRPr>
          </a:p>
          <a:p>
            <a:pPr algn="l" rtl="0"/>
            <a:r>
              <a:rPr lang="uk" b="0" i="0" u="none" baseline="0" dirty="0">
                <a:latin typeface="Calibri"/>
                <a:ea typeface="Calibri"/>
                <a:cs typeface="Calibri"/>
                <a:sym typeface="Calibri"/>
                <a:hlinkClick r:id="rId6"/>
              </a:rPr>
              <a:t>A day in the life of our volunteers </a:t>
            </a:r>
            <a:r>
              <a:rPr lang="uk" b="0" i="0" u="none" baseline="0" dirty="0">
                <a:latin typeface="Calibri"/>
                <a:ea typeface="Calibri"/>
                <a:cs typeface="Calibri"/>
                <a:sym typeface="Calibri"/>
              </a:rPr>
              <a:t>(3:26 хв) </a:t>
            </a:r>
          </a:p>
          <a:p>
            <a:pPr marL="0" indent="0" algn="l" rtl="0">
              <a:buNone/>
            </a:pPr>
            <a:endParaRPr lang="uk" dirty="0">
              <a:cs typeface="Calibri"/>
            </a:endParaRPr>
          </a:p>
          <a:p>
            <a:pPr algn="l" rtl="0"/>
            <a:r>
              <a:rPr lang="uk" b="0" i="0" u="none" baseline="0" dirty="0">
                <a:hlinkClick r:id="rId7"/>
              </a:rPr>
              <a:t>Міжнародний рух Червоного Хреста і Червоного Півмісяця: The power of humanity </a:t>
            </a:r>
            <a:r>
              <a:rPr lang="uk" b="0" i="0" u="none" baseline="0" dirty="0"/>
              <a:t>(2:31 хв)</a:t>
            </a:r>
          </a:p>
          <a:p>
            <a:endParaRPr lang="fi-FI" dirty="0"/>
          </a:p>
        </p:txBody>
      </p:sp>
      <p:sp>
        <p:nvSpPr>
          <p:cNvPr id="4" name="Text Placeholder 3">
            <a:extLst>
              <a:ext uri="{FF2B5EF4-FFF2-40B4-BE49-F238E27FC236}">
                <a16:creationId xmlns:a16="http://schemas.microsoft.com/office/drawing/2014/main" id="{79AED4BE-E0F2-1BF1-63E1-EC63E2BC7832}"/>
              </a:ext>
            </a:extLst>
          </p:cNvPr>
          <p:cNvSpPr>
            <a:spLocks noGrp="1"/>
          </p:cNvSpPr>
          <p:nvPr>
            <p:ph type="body" idx="15"/>
          </p:nvPr>
        </p:nvSpPr>
        <p:spPr/>
        <p:txBody>
          <a:bodyPr/>
          <a:lstStyle/>
          <a:p>
            <a:endParaRPr lang="fi-FI"/>
          </a:p>
        </p:txBody>
      </p:sp>
    </p:spTree>
    <p:extLst>
      <p:ext uri="{BB962C8B-B14F-4D97-AF65-F5344CB8AC3E}">
        <p14:creationId xmlns:p14="http://schemas.microsoft.com/office/powerpoint/2010/main" val="163601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C3AF-2B22-E1DB-768F-C32D9EED8AFF}"/>
              </a:ext>
            </a:extLst>
          </p:cNvPr>
          <p:cNvSpPr>
            <a:spLocks noGrp="1"/>
          </p:cNvSpPr>
          <p:nvPr>
            <p:ph type="title"/>
          </p:nvPr>
        </p:nvSpPr>
        <p:spPr/>
        <p:txBody>
          <a:bodyPr/>
          <a:lstStyle/>
          <a:p>
            <a:pPr algn="ctr"/>
            <a:r>
              <a:rPr lang="ru-RU" sz="3600" b="1" dirty="0" err="1">
                <a:latin typeface="Arial" panose="020B0604020202020204" pitchFamily="34" charset="0"/>
              </a:rPr>
              <a:t>Червоний</a:t>
            </a:r>
            <a:r>
              <a:rPr lang="ru-RU" sz="3600" b="1" dirty="0">
                <a:latin typeface="Arial" panose="020B0604020202020204" pitchFamily="34" charset="0"/>
              </a:rPr>
              <a:t> </a:t>
            </a:r>
            <a:r>
              <a:rPr lang="ru-RU" sz="3600" b="1" dirty="0" err="1">
                <a:latin typeface="Arial" panose="020B0604020202020204" pitchFamily="34" charset="0"/>
              </a:rPr>
              <a:t>Хрест</a:t>
            </a:r>
            <a:br>
              <a:rPr lang="fi-FI" b="1" dirty="0"/>
            </a:br>
            <a:br>
              <a:rPr lang="fi-FI" b="1" dirty="0"/>
            </a:br>
            <a:r>
              <a:rPr lang="ru-RU" sz="2000" dirty="0" err="1">
                <a:cs typeface="Calibri"/>
              </a:rPr>
              <a:t>Нашою</a:t>
            </a:r>
            <a:r>
              <a:rPr lang="ru-RU" sz="2000" dirty="0">
                <a:cs typeface="Calibri"/>
              </a:rPr>
              <a:t> </a:t>
            </a:r>
            <a:r>
              <a:rPr lang="ru-RU" sz="2000" dirty="0" err="1">
                <a:cs typeface="Calibri"/>
              </a:rPr>
              <a:t>найважливішою</a:t>
            </a:r>
            <a:r>
              <a:rPr lang="ru-RU" sz="2000" dirty="0">
                <a:cs typeface="Calibri"/>
              </a:rPr>
              <a:t> </a:t>
            </a:r>
            <a:r>
              <a:rPr lang="ru-RU" sz="2000" dirty="0" err="1">
                <a:cs typeface="Calibri"/>
              </a:rPr>
              <a:t>місією</a:t>
            </a:r>
            <a:r>
              <a:rPr lang="ru-RU" sz="2000" dirty="0">
                <a:cs typeface="Calibri"/>
              </a:rPr>
              <a:t> є </a:t>
            </a:r>
            <a:r>
              <a:rPr lang="ru-RU" sz="2000" dirty="0" err="1">
                <a:cs typeface="Calibri"/>
              </a:rPr>
              <a:t>допомога</a:t>
            </a:r>
            <a:r>
              <a:rPr lang="ru-RU" sz="2000" dirty="0">
                <a:cs typeface="Calibri"/>
              </a:rPr>
              <a:t> людям. </a:t>
            </a:r>
            <a:br>
              <a:rPr lang="ru-RU" sz="2000" dirty="0">
                <a:cs typeface="Calibri"/>
              </a:rPr>
            </a:br>
            <a:r>
              <a:rPr lang="ru-RU" sz="2000" dirty="0">
                <a:cs typeface="Calibri"/>
              </a:rPr>
              <a:t>Ми разом </a:t>
            </a:r>
            <a:r>
              <a:rPr lang="ru-RU" sz="2000" dirty="0" err="1">
                <a:cs typeface="Calibri"/>
              </a:rPr>
              <a:t>допомагаємо</a:t>
            </a:r>
            <a:r>
              <a:rPr lang="ru-RU" sz="2000" dirty="0">
                <a:cs typeface="Calibri"/>
              </a:rPr>
              <a:t> </a:t>
            </a:r>
            <a:r>
              <a:rPr lang="ru-RU" sz="2000" dirty="0" err="1">
                <a:cs typeface="Calibri"/>
              </a:rPr>
              <a:t>тим</a:t>
            </a:r>
            <a:r>
              <a:rPr lang="ru-RU" sz="2000" dirty="0">
                <a:cs typeface="Calibri"/>
              </a:rPr>
              <a:t>, </a:t>
            </a:r>
            <a:r>
              <a:rPr lang="ru-RU" sz="2000" dirty="0" err="1">
                <a:cs typeface="Calibri"/>
              </a:rPr>
              <a:t>хто</a:t>
            </a:r>
            <a:r>
              <a:rPr lang="ru-RU" sz="2000" dirty="0">
                <a:cs typeface="Calibri"/>
              </a:rPr>
              <a:t> </a:t>
            </a:r>
            <a:r>
              <a:rPr lang="ru-RU" sz="2000" dirty="0" err="1">
                <a:cs typeface="Calibri"/>
              </a:rPr>
              <a:t>цього</a:t>
            </a:r>
            <a:r>
              <a:rPr lang="ru-RU" sz="2000" dirty="0">
                <a:cs typeface="Calibri"/>
              </a:rPr>
              <a:t> </a:t>
            </a:r>
            <a:r>
              <a:rPr lang="ru-RU" sz="2000" dirty="0" err="1">
                <a:cs typeface="Calibri"/>
              </a:rPr>
              <a:t>потребує</a:t>
            </a:r>
            <a:r>
              <a:rPr lang="ru-RU" sz="2000" dirty="0">
                <a:cs typeface="Calibri"/>
              </a:rPr>
              <a:t>.</a:t>
            </a:r>
            <a:br>
              <a:rPr lang="ru-RU" sz="1400" dirty="0">
                <a:cs typeface="Calibri"/>
              </a:rPr>
            </a:br>
            <a:br>
              <a:rPr lang="fi-FI" dirty="0"/>
            </a:br>
            <a:endParaRPr lang="fi-FI" dirty="0"/>
          </a:p>
        </p:txBody>
      </p:sp>
    </p:spTree>
    <p:extLst>
      <p:ext uri="{BB962C8B-B14F-4D97-AF65-F5344CB8AC3E}">
        <p14:creationId xmlns:p14="http://schemas.microsoft.com/office/powerpoint/2010/main" val="203716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185E3-531F-07D7-260F-3EC76239AF6F}"/>
              </a:ext>
            </a:extLst>
          </p:cNvPr>
          <p:cNvSpPr>
            <a:spLocks noGrp="1"/>
          </p:cNvSpPr>
          <p:nvPr>
            <p:ph type="body" idx="1"/>
          </p:nvPr>
        </p:nvSpPr>
        <p:spPr/>
        <p:txBody>
          <a:bodyPr/>
          <a:lstStyle/>
          <a:p>
            <a:r>
              <a:rPr lang="uk" b="1" i="0" u="none" baseline="0" dirty="0"/>
              <a:t>Як виник Червоний Хрест? 1/3</a:t>
            </a:r>
            <a:endParaRPr lang="fi-FI" dirty="0"/>
          </a:p>
        </p:txBody>
      </p:sp>
      <p:sp>
        <p:nvSpPr>
          <p:cNvPr id="3" name="Text Placeholder 2">
            <a:extLst>
              <a:ext uri="{FF2B5EF4-FFF2-40B4-BE49-F238E27FC236}">
                <a16:creationId xmlns:a16="http://schemas.microsoft.com/office/drawing/2014/main" id="{A6492A4D-5C3B-ADA1-7FB5-4330ED2D7FF2}"/>
              </a:ext>
            </a:extLst>
          </p:cNvPr>
          <p:cNvSpPr>
            <a:spLocks noGrp="1"/>
          </p:cNvSpPr>
          <p:nvPr>
            <p:ph type="body" sz="quarter" idx="11"/>
          </p:nvPr>
        </p:nvSpPr>
        <p:spPr/>
        <p:txBody>
          <a:bodyPr/>
          <a:lstStyle/>
          <a:p>
            <a:pPr algn="l" rtl="0">
              <a:lnSpc>
                <a:spcPct val="120000"/>
              </a:lnSpc>
              <a:defRPr/>
            </a:pPr>
            <a:r>
              <a:rPr lang="uk" sz="2400" b="0" i="0" u="none" baseline="0" dirty="0"/>
              <a:t>Засновником Червоного Хреста є швейцарець Анрі Дюнан.</a:t>
            </a:r>
            <a:endParaRPr lang="uk" sz="2400" dirty="0"/>
          </a:p>
          <a:p>
            <a:pPr algn="l" rtl="0">
              <a:defRPr/>
            </a:pPr>
            <a:r>
              <a:rPr lang="uk" sz="2400" b="0" i="0" u="none" baseline="0" dirty="0"/>
              <a:t>У 1859 році в Італії відбулася Битва під Сольферіно (</a:t>
            </a:r>
            <a:r>
              <a:rPr lang="uk" sz="2400" b="0" i="0" u="none" baseline="0" dirty="0">
                <a:hlinkClick r:id="rId3"/>
              </a:rPr>
              <a:t>відео</a:t>
            </a:r>
            <a:r>
              <a:rPr lang="uk" sz="2400" b="0" i="0" u="none" baseline="0" dirty="0"/>
              <a:t>)</a:t>
            </a:r>
            <a:endParaRPr lang="uk" sz="2400" dirty="0"/>
          </a:p>
          <a:p>
            <a:pPr algn="l" rtl="0">
              <a:lnSpc>
                <a:spcPct val="120000"/>
              </a:lnSpc>
              <a:defRPr/>
            </a:pPr>
            <a:r>
              <a:rPr lang="uk" sz="2400" b="0" i="0" u="none" baseline="0" dirty="0"/>
              <a:t>Коли Дюнан побачив загиблих та поранених у бою солдатів, то захотів їм допомогти. Він привів солдатам допомогу з найближчого села.</a:t>
            </a:r>
            <a:endParaRPr lang="fi-FI" dirty="0"/>
          </a:p>
        </p:txBody>
      </p:sp>
      <p:sp>
        <p:nvSpPr>
          <p:cNvPr id="4" name="Picture Placeholder 3">
            <a:extLst>
              <a:ext uri="{FF2B5EF4-FFF2-40B4-BE49-F238E27FC236}">
                <a16:creationId xmlns:a16="http://schemas.microsoft.com/office/drawing/2014/main" id="{948A67D6-0469-BBA0-31B8-95609C514BC6}"/>
              </a:ext>
            </a:extLst>
          </p:cNvPr>
          <p:cNvSpPr>
            <a:spLocks noGrp="1"/>
          </p:cNvSpPr>
          <p:nvPr>
            <p:ph type="pic" sz="quarter" idx="12"/>
          </p:nvPr>
        </p:nvSpPr>
        <p:spPr/>
        <p:txBody>
          <a:bodyPr/>
          <a:lstStyle/>
          <a:p>
            <a:endParaRPr lang="fi-FI"/>
          </a:p>
        </p:txBody>
      </p:sp>
      <p:pic>
        <p:nvPicPr>
          <p:cNvPr id="5" name="Sisällön paikkamerkki 3">
            <a:extLst>
              <a:ext uri="{FF2B5EF4-FFF2-40B4-BE49-F238E27FC236}">
                <a16:creationId xmlns:a16="http://schemas.microsoft.com/office/drawing/2014/main" id="{3609E6DE-2444-5801-92B2-1B8C53D1AEA6}"/>
              </a:ext>
            </a:extLst>
          </p:cNvPr>
          <p:cNvPicPr>
            <a:picLocks noGrp="1"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3845" y="964748"/>
            <a:ext cx="3104472" cy="465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59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185E3-531F-07D7-260F-3EC76239AF6F}"/>
              </a:ext>
            </a:extLst>
          </p:cNvPr>
          <p:cNvSpPr>
            <a:spLocks noGrp="1"/>
          </p:cNvSpPr>
          <p:nvPr>
            <p:ph type="body" idx="1"/>
          </p:nvPr>
        </p:nvSpPr>
        <p:spPr/>
        <p:txBody>
          <a:bodyPr/>
          <a:lstStyle/>
          <a:p>
            <a:r>
              <a:rPr lang="uk" b="1" i="0" u="none" baseline="0" dirty="0"/>
              <a:t>Як виник Червоний Хрест? </a:t>
            </a:r>
            <a:r>
              <a:rPr lang="fi-FI" b="1" i="0" u="none" baseline="0" dirty="0"/>
              <a:t>2</a:t>
            </a:r>
            <a:r>
              <a:rPr lang="uk" b="1" i="0" u="none" baseline="0" dirty="0"/>
              <a:t>/3</a:t>
            </a:r>
            <a:endParaRPr lang="fi-FI" dirty="0"/>
          </a:p>
        </p:txBody>
      </p:sp>
      <p:sp>
        <p:nvSpPr>
          <p:cNvPr id="3" name="Text Placeholder 2">
            <a:extLst>
              <a:ext uri="{FF2B5EF4-FFF2-40B4-BE49-F238E27FC236}">
                <a16:creationId xmlns:a16="http://schemas.microsoft.com/office/drawing/2014/main" id="{A6492A4D-5C3B-ADA1-7FB5-4330ED2D7FF2}"/>
              </a:ext>
            </a:extLst>
          </p:cNvPr>
          <p:cNvSpPr>
            <a:spLocks noGrp="1"/>
          </p:cNvSpPr>
          <p:nvPr>
            <p:ph type="body" sz="quarter" idx="11"/>
          </p:nvPr>
        </p:nvSpPr>
        <p:spPr>
          <a:xfrm>
            <a:off x="838200" y="1661937"/>
            <a:ext cx="5157787" cy="3534125"/>
          </a:xfrm>
        </p:spPr>
        <p:txBody>
          <a:bodyPr/>
          <a:lstStyle/>
          <a:p>
            <a:pPr algn="l" rtl="0">
              <a:lnSpc>
                <a:spcPct val="120000"/>
              </a:lnSpc>
              <a:defRPr/>
            </a:pPr>
            <a:r>
              <a:rPr lang="uk" sz="2400" b="0" i="0" u="none" baseline="0" dirty="0"/>
              <a:t>Дюнан написав книгу, яку назвав «Спогади про Сольферіно» (1862).</a:t>
            </a:r>
            <a:endParaRPr lang="uk" sz="2400" dirty="0">
              <a:sym typeface="Wingdings" panose="05000000000000000000" pitchFamily="2" charset="2"/>
            </a:endParaRPr>
          </a:p>
          <a:p>
            <a:pPr algn="l" rtl="0">
              <a:lnSpc>
                <a:spcPct val="120000"/>
              </a:lnSpc>
              <a:defRPr/>
            </a:pPr>
            <a:r>
              <a:rPr lang="uk" sz="2400" b="0" i="0" u="none" baseline="0" dirty="0">
                <a:ea typeface="Wingdings" panose="05000000000000000000" pitchFamily="2" charset="2"/>
                <a:cs typeface="Wingdings" panose="05000000000000000000" pitchFamily="2" charset="2"/>
                <a:sym typeface="Wingdings" panose="05000000000000000000" pitchFamily="2" charset="2"/>
              </a:rPr>
              <a:t>У книзі Дюнан висунув ідею заснування світової </a:t>
            </a:r>
            <a:r>
              <a:rPr lang="uk" sz="2400" b="0" i="0" u="none" baseline="0" dirty="0"/>
              <a:t>волонтерської організації, яка допомагатиме жертвам війни. Крім того, він запропонував гарантувати надання медичної допомоги пораненим солдатам міжнародними договорами.</a:t>
            </a:r>
            <a:endParaRPr lang="uk" sz="2400" dirty="0">
              <a:cs typeface="Calibri"/>
            </a:endParaRPr>
          </a:p>
        </p:txBody>
      </p:sp>
      <p:sp>
        <p:nvSpPr>
          <p:cNvPr id="4" name="Picture Placeholder 3">
            <a:extLst>
              <a:ext uri="{FF2B5EF4-FFF2-40B4-BE49-F238E27FC236}">
                <a16:creationId xmlns:a16="http://schemas.microsoft.com/office/drawing/2014/main" id="{948A67D6-0469-BBA0-31B8-95609C514BC6}"/>
              </a:ext>
            </a:extLst>
          </p:cNvPr>
          <p:cNvSpPr>
            <a:spLocks noGrp="1"/>
          </p:cNvSpPr>
          <p:nvPr>
            <p:ph type="pic" sz="quarter" idx="12"/>
          </p:nvPr>
        </p:nvSpPr>
        <p:spPr/>
        <p:txBody>
          <a:bodyPr/>
          <a:lstStyle/>
          <a:p>
            <a:endParaRPr lang="fi-FI"/>
          </a:p>
        </p:txBody>
      </p:sp>
      <p:pic>
        <p:nvPicPr>
          <p:cNvPr id="5" name="Sisällön paikkamerkki 3">
            <a:extLst>
              <a:ext uri="{FF2B5EF4-FFF2-40B4-BE49-F238E27FC236}">
                <a16:creationId xmlns:a16="http://schemas.microsoft.com/office/drawing/2014/main" id="{3609E6DE-2444-5801-92B2-1B8C53D1AEA6}"/>
              </a:ext>
            </a:extLst>
          </p:cNvPr>
          <p:cNvPicPr>
            <a:picLocks noGrp="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3845" y="964748"/>
            <a:ext cx="3104472" cy="465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5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185E3-531F-07D7-260F-3EC76239AF6F}"/>
              </a:ext>
            </a:extLst>
          </p:cNvPr>
          <p:cNvSpPr>
            <a:spLocks noGrp="1"/>
          </p:cNvSpPr>
          <p:nvPr>
            <p:ph type="body" idx="1"/>
          </p:nvPr>
        </p:nvSpPr>
        <p:spPr/>
        <p:txBody>
          <a:bodyPr/>
          <a:lstStyle/>
          <a:p>
            <a:r>
              <a:rPr lang="uk" b="1" i="0" u="none" baseline="0" dirty="0"/>
              <a:t>Як виник Червоний Хрест? </a:t>
            </a:r>
            <a:r>
              <a:rPr lang="fi-FI" b="1" i="0" u="none" baseline="0" dirty="0"/>
              <a:t>3</a:t>
            </a:r>
            <a:r>
              <a:rPr lang="uk" b="1" i="0" u="none" baseline="0" dirty="0"/>
              <a:t>/3</a:t>
            </a:r>
            <a:endParaRPr lang="fi-FI" dirty="0"/>
          </a:p>
        </p:txBody>
      </p:sp>
      <p:sp>
        <p:nvSpPr>
          <p:cNvPr id="3" name="Text Placeholder 2">
            <a:extLst>
              <a:ext uri="{FF2B5EF4-FFF2-40B4-BE49-F238E27FC236}">
                <a16:creationId xmlns:a16="http://schemas.microsoft.com/office/drawing/2014/main" id="{A6492A4D-5C3B-ADA1-7FB5-4330ED2D7FF2}"/>
              </a:ext>
            </a:extLst>
          </p:cNvPr>
          <p:cNvSpPr>
            <a:spLocks noGrp="1"/>
          </p:cNvSpPr>
          <p:nvPr>
            <p:ph type="body" sz="quarter" idx="11"/>
          </p:nvPr>
        </p:nvSpPr>
        <p:spPr/>
        <p:txBody>
          <a:bodyPr/>
          <a:lstStyle/>
          <a:p>
            <a:pPr algn="l" rtl="0">
              <a:defRPr/>
            </a:pPr>
            <a:r>
              <a:rPr lang="uk" sz="2400" b="0" i="0" u="none" baseline="0" dirty="0"/>
              <a:t>Багато країн у світі хотіли втілити ідеї Дюнана в життя. </a:t>
            </a:r>
            <a:endParaRPr lang="uk" sz="2400" dirty="0"/>
          </a:p>
          <a:p>
            <a:pPr algn="l" rtl="0">
              <a:defRPr/>
            </a:pPr>
            <a:r>
              <a:rPr lang="uk" sz="2400" b="0" i="0" u="none" baseline="0" dirty="0"/>
              <a:t>У 1863 році в Женеві було засновано Комітет, до якого увійшли представники 16 країн.</a:t>
            </a:r>
          </a:p>
          <a:p>
            <a:pPr lvl="1" algn="l" rtl="0">
              <a:defRPr/>
            </a:pPr>
            <a:r>
              <a:rPr lang="uk" b="0" i="0" u="none" baseline="0" dirty="0"/>
              <a:t>Так виник Червоний Хрест.</a:t>
            </a:r>
            <a:endParaRPr lang="uk" sz="2000" dirty="0"/>
          </a:p>
          <a:p>
            <a:pPr algn="l" rtl="0">
              <a:defRPr/>
            </a:pPr>
            <a:r>
              <a:rPr lang="uk" sz="2400" b="0" i="0" u="none" baseline="0" dirty="0"/>
              <a:t>У 1864 році 12 країн прийняли Женевську конвенцію. </a:t>
            </a:r>
            <a:endParaRPr lang="uk" sz="2400" dirty="0">
              <a:cs typeface="Calibri"/>
            </a:endParaRPr>
          </a:p>
        </p:txBody>
      </p:sp>
      <p:sp>
        <p:nvSpPr>
          <p:cNvPr id="4" name="Picture Placeholder 3">
            <a:extLst>
              <a:ext uri="{FF2B5EF4-FFF2-40B4-BE49-F238E27FC236}">
                <a16:creationId xmlns:a16="http://schemas.microsoft.com/office/drawing/2014/main" id="{948A67D6-0469-BBA0-31B8-95609C514BC6}"/>
              </a:ext>
            </a:extLst>
          </p:cNvPr>
          <p:cNvSpPr>
            <a:spLocks noGrp="1"/>
          </p:cNvSpPr>
          <p:nvPr>
            <p:ph type="pic" sz="quarter" idx="12"/>
          </p:nvPr>
        </p:nvSpPr>
        <p:spPr/>
        <p:txBody>
          <a:bodyPr/>
          <a:lstStyle/>
          <a:p>
            <a:endParaRPr lang="fi-FI"/>
          </a:p>
        </p:txBody>
      </p:sp>
      <p:pic>
        <p:nvPicPr>
          <p:cNvPr id="5" name="Sisällön paikkamerkki 3">
            <a:extLst>
              <a:ext uri="{FF2B5EF4-FFF2-40B4-BE49-F238E27FC236}">
                <a16:creationId xmlns:a16="http://schemas.microsoft.com/office/drawing/2014/main" id="{3609E6DE-2444-5801-92B2-1B8C53D1AEA6}"/>
              </a:ext>
            </a:extLst>
          </p:cNvPr>
          <p:cNvPicPr>
            <a:picLocks noGrp="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3845" y="964748"/>
            <a:ext cx="3104472" cy="465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69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E1155-071B-DE74-2336-40E0B166D40B}"/>
              </a:ext>
            </a:extLst>
          </p:cNvPr>
          <p:cNvSpPr>
            <a:spLocks noGrp="1"/>
          </p:cNvSpPr>
          <p:nvPr>
            <p:ph type="body" idx="1"/>
          </p:nvPr>
        </p:nvSpPr>
        <p:spPr/>
        <p:txBody>
          <a:bodyPr/>
          <a:lstStyle/>
          <a:p>
            <a:endParaRPr lang="fi-FI" dirty="0"/>
          </a:p>
        </p:txBody>
      </p:sp>
      <p:sp>
        <p:nvSpPr>
          <p:cNvPr id="3" name="Text Placeholder 2">
            <a:extLst>
              <a:ext uri="{FF2B5EF4-FFF2-40B4-BE49-F238E27FC236}">
                <a16:creationId xmlns:a16="http://schemas.microsoft.com/office/drawing/2014/main" id="{A4E45E3C-1D76-4A4F-D265-A68B602B4761}"/>
              </a:ext>
            </a:extLst>
          </p:cNvPr>
          <p:cNvSpPr>
            <a:spLocks noGrp="1"/>
          </p:cNvSpPr>
          <p:nvPr>
            <p:ph type="body" sz="quarter" idx="11"/>
          </p:nvPr>
        </p:nvSpPr>
        <p:spPr>
          <a:xfrm>
            <a:off x="839788" y="1067802"/>
            <a:ext cx="5157787" cy="3534125"/>
          </a:xfrm>
        </p:spPr>
        <p:txBody>
          <a:bodyPr/>
          <a:lstStyle/>
          <a:p>
            <a:pPr algn="l" rtl="0">
              <a:lnSpc>
                <a:spcPct val="110000"/>
              </a:lnSpc>
              <a:defRPr/>
            </a:pPr>
            <a:r>
              <a:rPr lang="uk" sz="2400" b="0" i="0" u="none" baseline="0" dirty="0"/>
              <a:t>Товариство Червоного Хреста Фінляндії було засноване 1877 року.</a:t>
            </a:r>
          </a:p>
          <a:p>
            <a:pPr algn="l" rtl="0">
              <a:lnSpc>
                <a:spcPct val="110000"/>
              </a:lnSpc>
              <a:defRPr/>
            </a:pPr>
            <a:r>
              <a:rPr lang="uk" sz="2400" b="0" i="0" u="none" baseline="0" dirty="0"/>
              <a:t>Його заснували для того, щоб поранені та хворі солдати отримали допомогу (</a:t>
            </a:r>
            <a:r>
              <a:rPr lang="uk" sz="2400" b="0" i="0" u="none" baseline="0" dirty="0">
                <a:hlinkClick r:id="rId3"/>
              </a:rPr>
              <a:t>відео</a:t>
            </a:r>
            <a:r>
              <a:rPr lang="uk" sz="2400" b="0" i="0" u="none" baseline="0" dirty="0"/>
              <a:t>)</a:t>
            </a:r>
            <a:endParaRPr lang="uk" sz="2400" dirty="0">
              <a:cs typeface="Calibri"/>
            </a:endParaRPr>
          </a:p>
          <a:p>
            <a:pPr algn="l" rtl="0">
              <a:lnSpc>
                <a:spcPct val="110000"/>
              </a:lnSpc>
            </a:pPr>
            <a:r>
              <a:rPr lang="uk" sz="2400" b="0" i="0" u="none" baseline="0" dirty="0">
                <a:latin typeface="Calibri"/>
                <a:ea typeface="Calibri"/>
                <a:cs typeface="Calibri"/>
                <a:sym typeface="Calibri"/>
              </a:rPr>
              <a:t>Зараз існує 19</a:t>
            </a:r>
            <a:r>
              <a:rPr lang="fi-FI" sz="2400" b="0" i="0" u="none" baseline="0" dirty="0">
                <a:latin typeface="Calibri"/>
                <a:ea typeface="Calibri"/>
                <a:cs typeface="Calibri"/>
                <a:sym typeface="Calibri"/>
              </a:rPr>
              <a:t>1</a:t>
            </a:r>
            <a:r>
              <a:rPr lang="uk" sz="2400" b="0" i="0" u="none" baseline="0" dirty="0">
                <a:latin typeface="Calibri"/>
                <a:ea typeface="Calibri"/>
                <a:cs typeface="Calibri"/>
                <a:sym typeface="Calibri"/>
              </a:rPr>
              <a:t> національних товариств. Вони розташовані по всьому світу.</a:t>
            </a:r>
          </a:p>
          <a:p>
            <a:pPr algn="l" rtl="0">
              <a:lnSpc>
                <a:spcPct val="110000"/>
              </a:lnSpc>
            </a:pPr>
            <a:r>
              <a:rPr lang="uk" sz="2400" b="0" i="0" u="none" baseline="0" dirty="0">
                <a:latin typeface="Calibri"/>
                <a:ea typeface="Calibri"/>
                <a:cs typeface="Calibri"/>
                <a:sym typeface="Calibri"/>
              </a:rPr>
              <a:t>Захисні символи уможливлюють надання допомоги.</a:t>
            </a:r>
          </a:p>
          <a:p>
            <a:endParaRPr lang="fi-FI" dirty="0"/>
          </a:p>
        </p:txBody>
      </p:sp>
      <p:pic>
        <p:nvPicPr>
          <p:cNvPr id="5" name="Content Placeholder 6">
            <a:extLst>
              <a:ext uri="{FF2B5EF4-FFF2-40B4-BE49-F238E27FC236}">
                <a16:creationId xmlns:a16="http://schemas.microsoft.com/office/drawing/2014/main" id="{00007A9F-CA68-4D7F-E7BF-829393ACF5AE}"/>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t="1535" b="1535"/>
          <a:stretch>
            <a:fillRect/>
          </a:stretch>
        </p:blipFill>
        <p:spPr>
          <a:xfrm>
            <a:off x="6265863" y="763588"/>
            <a:ext cx="5083175" cy="4852987"/>
          </a:xfrm>
          <a:prstGeom prst="rect">
            <a:avLst/>
          </a:prstGeom>
        </p:spPr>
      </p:pic>
      <p:pic>
        <p:nvPicPr>
          <p:cNvPr id="6" name="Picture 6" descr="A drawing of a cartoon character&#10;&#10;Description generated with high confidence">
            <a:extLst>
              <a:ext uri="{FF2B5EF4-FFF2-40B4-BE49-F238E27FC236}">
                <a16:creationId xmlns:a16="http://schemas.microsoft.com/office/drawing/2014/main" id="{63C9F437-9702-7C3A-F728-B83BE07F1E78}"/>
              </a:ext>
            </a:extLst>
          </p:cNvPr>
          <p:cNvPicPr>
            <a:picLocks noChangeAspect="1"/>
          </p:cNvPicPr>
          <p:nvPr/>
        </p:nvPicPr>
        <p:blipFill>
          <a:blip r:embed="rId5"/>
          <a:stretch>
            <a:fillRect/>
          </a:stretch>
        </p:blipFill>
        <p:spPr>
          <a:xfrm>
            <a:off x="3874363" y="5563290"/>
            <a:ext cx="2571750" cy="1162050"/>
          </a:xfrm>
          <a:prstGeom prst="rect">
            <a:avLst/>
          </a:prstGeom>
        </p:spPr>
      </p:pic>
    </p:spTree>
    <p:extLst>
      <p:ext uri="{BB962C8B-B14F-4D97-AF65-F5344CB8AC3E}">
        <p14:creationId xmlns:p14="http://schemas.microsoft.com/office/powerpoint/2010/main" val="3235008960"/>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41257</TotalTime>
  <Words>5629</Words>
  <Application>Microsoft Office PowerPoint</Application>
  <PresentationFormat>Widescreen</PresentationFormat>
  <Paragraphs>544</Paragraphs>
  <Slides>35</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Calibri Light</vt:lpstr>
      <vt:lpstr>Georgia</vt:lpstr>
      <vt:lpstr>SignaColumn-Black</vt:lpstr>
      <vt:lpstr>Times</vt:lpstr>
      <vt:lpstr>Times New Roman</vt:lpstr>
      <vt:lpstr>Verdana</vt:lpstr>
      <vt:lpstr>Wingdings</vt:lpstr>
      <vt:lpstr>Wingdings 2</vt:lpstr>
      <vt:lpstr>SPR</vt:lpstr>
      <vt:lpstr>CorelDRAW</vt:lpstr>
      <vt:lpstr>Знайомство з Червоним Хрестом Червоний Хрест – помічник поруч з вами</vt:lpstr>
      <vt:lpstr>PowerPoint Presentation</vt:lpstr>
      <vt:lpstr>Червоний Хрест – помічник поруч з вами</vt:lpstr>
      <vt:lpstr>Тренер може показати якесь із цих відео:</vt:lpstr>
      <vt:lpstr>Червоний Хрест  Нашою найважливішою місією є допомога людям.  Ми разом допомагаємо тим, хто цього потребує.  </vt:lpstr>
      <vt:lpstr>PowerPoint Presentation</vt:lpstr>
      <vt:lpstr>PowerPoint Presentation</vt:lpstr>
      <vt:lpstr>PowerPoint Presentation</vt:lpstr>
      <vt:lpstr>PowerPoint Presentation</vt:lpstr>
      <vt:lpstr>Як працює Червоний Хрест Фінляндії</vt:lpstr>
      <vt:lpstr>Принципи Червоного Хреста  </vt:lpstr>
      <vt:lpstr>Готовність і підготованість </vt:lpstr>
      <vt:lpstr>Ми готові допомагати</vt:lpstr>
      <vt:lpstr>Допомога Червоного Хреста </vt:lpstr>
      <vt:lpstr>PowerPoint Presentation</vt:lpstr>
      <vt:lpstr>PowerPoint Presentation</vt:lpstr>
      <vt:lpstr>PowerPoint Presentation</vt:lpstr>
      <vt:lpstr>Волонтерська діяльність різноманітна</vt:lpstr>
      <vt:lpstr>PowerPoint Presentation</vt:lpstr>
      <vt:lpstr>Погоджуєтеся, не погоджуєтеся, щось посередині? </vt:lpstr>
      <vt:lpstr>PowerPoint Presentation</vt:lpstr>
      <vt:lpstr>Ви можете легко повідомити про неналежне поводження, сексуальні домагання й утиски онлайн.  www.punainenristi.fi/vaarinkaytosilmoitus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Актуальне (події в регіоні)</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Kylmäoja Johanna</cp:lastModifiedBy>
  <cp:revision>179</cp:revision>
  <dcterms:created xsi:type="dcterms:W3CDTF">2022-01-20T10:13:04Z</dcterms:created>
  <dcterms:modified xsi:type="dcterms:W3CDTF">2024-09-12T11:06:28Z</dcterms:modified>
</cp:coreProperties>
</file>